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072" autoAdjust="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89091"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89092" name="Rectangle 4"/>
          <p:cNvSpPr>
            <a:spLocks noGrp="1" noChangeArrowheads="1"/>
          </p:cNvSpPr>
          <p:nvPr>
            <p:ph type="ftr" sz="quarter" idx="2"/>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89093" name="Rectangle 5"/>
          <p:cNvSpPr>
            <a:spLocks noGrp="1" noChangeArrowheads="1"/>
          </p:cNvSpPr>
          <p:nvPr>
            <p:ph type="sldNum" sz="quarter" idx="3"/>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3F51D24-7EF9-42A5-B346-31103BBFBFDF}" type="slidenum">
              <a:rPr lang="en-US" altLang="en-US"/>
              <a:pPr/>
              <a:t>‹#›</a:t>
            </a:fld>
            <a:endParaRPr lang="en-US" altLang="en-US"/>
          </a:p>
        </p:txBody>
      </p:sp>
    </p:spTree>
    <p:extLst>
      <p:ext uri="{BB962C8B-B14F-4D97-AF65-F5344CB8AC3E}">
        <p14:creationId xmlns:p14="http://schemas.microsoft.com/office/powerpoint/2010/main" val="415910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37892" name="Rectangle 4"/>
          <p:cNvSpPr>
            <a:spLocks noRot="1" noChangeArrowheads="1" noTextEdit="1"/>
          </p:cNvSpPr>
          <p:nvPr>
            <p:ph type="sldImg" idx="2"/>
          </p:nvPr>
        </p:nvSpPr>
        <p:spPr bwMode="auto">
          <a:xfrm>
            <a:off x="995363" y="730250"/>
            <a:ext cx="4868862" cy="3651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625975"/>
            <a:ext cx="5486400" cy="438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90550D9-9A7C-488D-A9D1-013FF95F6BAC}" type="slidenum">
              <a:rPr lang="en-US" altLang="en-US"/>
              <a:pPr/>
              <a:t>‹#›</a:t>
            </a:fld>
            <a:endParaRPr lang="en-US" altLang="en-US"/>
          </a:p>
        </p:txBody>
      </p:sp>
    </p:spTree>
    <p:extLst>
      <p:ext uri="{BB962C8B-B14F-4D97-AF65-F5344CB8AC3E}">
        <p14:creationId xmlns:p14="http://schemas.microsoft.com/office/powerpoint/2010/main" val="1597777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EA2695-6DF4-45E2-A0F7-C2B66A3C23E1}" type="slidenum">
              <a:rPr lang="en-US" altLang="en-US"/>
              <a:pPr/>
              <a:t>1</a:t>
            </a:fld>
            <a:endParaRPr lang="en-US" alt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fld id="{F30CB499-12D8-41D0-A16A-A0B4420773B2}" type="slidenum">
              <a:rPr lang="en-US" altLang="en-US" smtClean="0">
                <a:latin typeface="Arial" panose="020B0604020202020204" pitchFamily="34" charset="0"/>
              </a:rPr>
              <a:pPr eaLnBrk="1" hangingPunct="1"/>
              <a:t>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516811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E64C5F-3BDA-4E89-A867-9AEB2426B744}" type="slidenum">
              <a:rPr lang="en-US" altLang="en-US"/>
              <a:pPr/>
              <a:t>11</a:t>
            </a:fld>
            <a:endParaRPr lang="en-US" alt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In general, most organizations only have a small percentage of their total records that must be retained in conformity with legal requirements.</a:t>
            </a:r>
          </a:p>
        </p:txBody>
      </p:sp>
    </p:spTree>
    <p:extLst>
      <p:ext uri="{BB962C8B-B14F-4D97-AF65-F5344CB8AC3E}">
        <p14:creationId xmlns:p14="http://schemas.microsoft.com/office/powerpoint/2010/main" val="2870661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C0C42A-2421-4D85-A710-A43CB7FB9C43}" type="slidenum">
              <a:rPr lang="en-US" altLang="en-US"/>
              <a:pPr/>
              <a:t>13</a:t>
            </a:fld>
            <a:endParaRPr lang="en-US" alt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Identify specific products and/or services that might be subject to legal requirements.  Is property owned that may be subject to environmental regulations?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What countries, states, local jurisdictions does your business activities take place in.</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Is there a particular area that has resulted in a history of litigation that you wish to address in the organization’s best interests. </a:t>
            </a:r>
          </a:p>
        </p:txBody>
      </p:sp>
    </p:spTree>
    <p:extLst>
      <p:ext uri="{BB962C8B-B14F-4D97-AF65-F5344CB8AC3E}">
        <p14:creationId xmlns:p14="http://schemas.microsoft.com/office/powerpoint/2010/main" val="817758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84050C-8326-415A-A4DB-8F1BC7E72DCE}" type="slidenum">
              <a:rPr lang="en-US" altLang="en-US"/>
              <a:pPr/>
              <a:t>14</a:t>
            </a:fld>
            <a:endParaRPr lang="en-US" alt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eriod"/>
            </a:pPr>
            <a:r>
              <a:rPr lang="en-US" altLang="en-US" smtClean="0">
                <a:latin typeface="Arial" panose="020B0604020202020204" pitchFamily="34" charset="0"/>
              </a:rPr>
              <a:t>No recordkeeping requirement found will be the result of the majority of the cases.  The government imposes no retention requirement on most business records.</a:t>
            </a:r>
          </a:p>
          <a:p>
            <a:pPr marL="228600" indent="-228600" eaLnBrk="1" hangingPunct="1">
              <a:buFontTx/>
              <a:buAutoNum type="arabicPeriod"/>
            </a:pPr>
            <a:r>
              <a:rPr lang="en-US" altLang="en-US" smtClean="0">
                <a:latin typeface="Arial" panose="020B0604020202020204" pitchFamily="34" charset="0"/>
              </a:rPr>
              <a:t>A statute or regulation is found with a defined retention period for a particular record.</a:t>
            </a:r>
          </a:p>
          <a:p>
            <a:pPr marL="228600" indent="-228600" eaLnBrk="1" hangingPunct="1">
              <a:buFontTx/>
              <a:buAutoNum type="arabicPeriod"/>
            </a:pPr>
            <a:r>
              <a:rPr lang="en-US" altLang="en-US" smtClean="0">
                <a:latin typeface="Arial" panose="020B0604020202020204" pitchFamily="34" charset="0"/>
              </a:rPr>
              <a:t>Some people interpret a requirement to “maintain” a record as needing to retain it permanently.  The current philosophy of many records management professionals is that three years is a reasonable amount of time to satisfy this requirement.  When a specific period of retention is not stated, there is unlikely to be penalties enforced due to noncompliance.  However, is there is concern, it may be best to ask for clarification from the specific agency with the requirement.</a:t>
            </a:r>
          </a:p>
          <a:p>
            <a:pPr marL="228600" indent="-228600" eaLnBrk="1" hangingPunct="1"/>
            <a:endParaRPr lang="en-US" altLang="en-US" smtClean="0">
              <a:latin typeface="Arial" panose="020B0604020202020204" pitchFamily="34" charset="0"/>
            </a:endParaRPr>
          </a:p>
          <a:p>
            <a:pPr marL="228600" indent="-228600" eaLnBrk="1" hangingPunct="1">
              <a:buFontTx/>
              <a:buAutoNum type="arabicPeriod"/>
            </a:pPr>
            <a:endParaRPr lang="en-US" altLang="en-US" smtClean="0">
              <a:latin typeface="Arial" panose="020B0604020202020204" pitchFamily="34" charset="0"/>
            </a:endParaRPr>
          </a:p>
          <a:p>
            <a:pPr marL="228600" indent="-228600" eaLnBrk="1" hangingPunct="1">
              <a:buFontTx/>
              <a:buAutoNum type="arabicPeriod"/>
            </a:pPr>
            <a:endParaRPr lang="en-US" altLang="en-US" smtClean="0">
              <a:latin typeface="Arial" panose="020B0604020202020204" pitchFamily="34" charset="0"/>
            </a:endParaRPr>
          </a:p>
        </p:txBody>
      </p:sp>
    </p:spTree>
    <p:extLst>
      <p:ext uri="{BB962C8B-B14F-4D97-AF65-F5344CB8AC3E}">
        <p14:creationId xmlns:p14="http://schemas.microsoft.com/office/powerpoint/2010/main" val="4136492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CB55B5-A4DA-4564-8D58-DBE98BF896B0}" type="slidenum">
              <a:rPr lang="en-US" altLang="en-US"/>
              <a:pPr/>
              <a:t>15</a:t>
            </a:fld>
            <a:endParaRPr lang="en-US" alt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eriod"/>
            </a:pPr>
            <a:r>
              <a:rPr lang="en-US" altLang="en-US" smtClean="0">
                <a:latin typeface="Arial" panose="020B0604020202020204" pitchFamily="34" charset="0"/>
              </a:rPr>
              <a:t>A statute of limitation is found which defines a period of time for which an action can be brought and for which the record may be relevant.  However a statute of limitation does not make the retention of a record required.</a:t>
            </a:r>
          </a:p>
          <a:p>
            <a:pPr marL="228600" indent="-228600" eaLnBrk="1" hangingPunct="1">
              <a:buFontTx/>
              <a:buAutoNum type="arabicPeriod"/>
            </a:pPr>
            <a:r>
              <a:rPr lang="en-US" altLang="en-US" smtClean="0">
                <a:latin typeface="Arial" panose="020B0604020202020204" pitchFamily="34" charset="0"/>
              </a:rPr>
              <a:t>Related to taxes and identifies the period of time after a tax return is filed or the tax becomes due during which the government tax agency can determine or modify the amount of taxes owed. </a:t>
            </a:r>
          </a:p>
          <a:p>
            <a:pPr marL="228600" indent="-228600" eaLnBrk="1" hangingPunct="1">
              <a:buFontTx/>
              <a:buAutoNum type="arabicPeriod"/>
            </a:pPr>
            <a:r>
              <a:rPr lang="en-US" altLang="en-US" smtClean="0">
                <a:latin typeface="Arial" panose="020B0604020202020204" pitchFamily="34" charset="0"/>
              </a:rPr>
              <a:t>A ruling from case law sets a precedent that is relevant to the retention of certain records.</a:t>
            </a:r>
          </a:p>
          <a:p>
            <a:pPr marL="228600" indent="-228600" eaLnBrk="1" hangingPunct="1">
              <a:buFontTx/>
              <a:buAutoNum type="arabicPeriod"/>
            </a:pPr>
            <a:endParaRPr lang="en-US" altLang="en-US" smtClean="0">
              <a:latin typeface="Arial" panose="020B0604020202020204" pitchFamily="34" charset="0"/>
            </a:endParaRPr>
          </a:p>
          <a:p>
            <a:pPr marL="228600" indent="-228600" eaLnBrk="1" hangingPunct="1"/>
            <a:r>
              <a:rPr lang="en-US" altLang="en-US" smtClean="0">
                <a:latin typeface="Arial" panose="020B0604020202020204" pitchFamily="34" charset="0"/>
              </a:rPr>
              <a:t>Exercise your best judgment in a manner that a reasonable person would conclude was a reasonable interpretation.</a:t>
            </a:r>
          </a:p>
          <a:p>
            <a:pPr marL="228600" indent="-228600" eaLnBrk="1" hangingPunct="1"/>
            <a:r>
              <a:rPr lang="en-US" altLang="en-US" smtClean="0">
                <a:latin typeface="Arial" panose="020B0604020202020204" pitchFamily="34" charset="0"/>
              </a:rPr>
              <a:t> </a:t>
            </a:r>
          </a:p>
          <a:p>
            <a:pPr marL="228600" indent="-228600" eaLnBrk="1" hangingPunct="1"/>
            <a:r>
              <a:rPr lang="en-US" altLang="en-US" smtClean="0">
                <a:latin typeface="Arial" panose="020B0604020202020204" pitchFamily="34" charset="0"/>
              </a:rPr>
              <a:t>When two or more requirements exist, retain for the period identified in the longest requirement.</a:t>
            </a:r>
          </a:p>
        </p:txBody>
      </p:sp>
    </p:spTree>
    <p:extLst>
      <p:ext uri="{BB962C8B-B14F-4D97-AF65-F5344CB8AC3E}">
        <p14:creationId xmlns:p14="http://schemas.microsoft.com/office/powerpoint/2010/main" val="1643271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D18320-80B1-4900-AD38-70F961F102D2}" type="slidenum">
              <a:rPr lang="en-US" altLang="en-US"/>
              <a:pPr/>
              <a:t>16</a:t>
            </a:fld>
            <a:endParaRPr lang="en-US" alt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These publications are found in law libraries.  Consult the index for headings such as “records,” “reporting,” and’ “limitation of actions”.  Few retention requirements are contained in the U.S. federal statutes.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Federal regulations contain most of’ the federal recordkeeping requirements.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The Guide to Retention Requirements is very useful but cannot be considered to be complete.</a:t>
            </a:r>
          </a:p>
        </p:txBody>
      </p:sp>
    </p:spTree>
    <p:extLst>
      <p:ext uri="{BB962C8B-B14F-4D97-AF65-F5344CB8AC3E}">
        <p14:creationId xmlns:p14="http://schemas.microsoft.com/office/powerpoint/2010/main" val="2835853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35C92A-58BF-4DF3-BCA9-821CB8088EFF}" type="slidenum">
              <a:rPr lang="en-US" altLang="en-US"/>
              <a:pPr/>
              <a:t>17</a:t>
            </a:fld>
            <a:endParaRPr lang="en-US" alt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Utilizing search engines to search for “United States Code” or “Code of Federal Regulations” and other names of the publications that contain the laws and regulations will provide you with many on-line sources for legal research.</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When searching for records retention requirements in the sources, searching for the following terms may help you locate needed requirements:</a:t>
            </a:r>
          </a:p>
          <a:p>
            <a:pPr eaLnBrk="1" hangingPunct="1"/>
            <a:r>
              <a:rPr lang="en-US" altLang="en-US" smtClean="0">
                <a:latin typeface="Arial" panose="020B0604020202020204" pitchFamily="34" charset="0"/>
              </a:rPr>
              <a:t>Records</a:t>
            </a:r>
          </a:p>
          <a:p>
            <a:pPr eaLnBrk="1" hangingPunct="1"/>
            <a:r>
              <a:rPr lang="en-US" altLang="en-US" smtClean="0">
                <a:latin typeface="Arial" panose="020B0604020202020204" pitchFamily="34" charset="0"/>
              </a:rPr>
              <a:t>Recordkeeping</a:t>
            </a:r>
          </a:p>
          <a:p>
            <a:pPr eaLnBrk="1" hangingPunct="1"/>
            <a:r>
              <a:rPr lang="en-US" altLang="en-US" smtClean="0">
                <a:latin typeface="Arial" panose="020B0604020202020204" pitchFamily="34" charset="0"/>
              </a:rPr>
              <a:t>Limitations of Action</a:t>
            </a:r>
          </a:p>
          <a:p>
            <a:pPr eaLnBrk="1" hangingPunct="1"/>
            <a:r>
              <a:rPr lang="en-US" altLang="en-US" smtClean="0">
                <a:latin typeface="Arial" panose="020B0604020202020204" pitchFamily="34" charset="0"/>
              </a:rPr>
              <a:t>Maintain</a:t>
            </a:r>
          </a:p>
        </p:txBody>
      </p:sp>
    </p:spTree>
    <p:extLst>
      <p:ext uri="{BB962C8B-B14F-4D97-AF65-F5344CB8AC3E}">
        <p14:creationId xmlns:p14="http://schemas.microsoft.com/office/powerpoint/2010/main" val="1447121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44445B-7B21-4EDE-9DAA-1CC1704A1B2C}" type="slidenum">
              <a:rPr lang="en-US" altLang="en-US"/>
              <a:pPr/>
              <a:t>18</a:t>
            </a:fld>
            <a:endParaRPr lang="en-US" alt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When researching state requirements, it may be necessary to contact state agencies to request copies of the rules and regulations.</a:t>
            </a:r>
          </a:p>
        </p:txBody>
      </p:sp>
    </p:spTree>
    <p:extLst>
      <p:ext uri="{BB962C8B-B14F-4D97-AF65-F5344CB8AC3E}">
        <p14:creationId xmlns:p14="http://schemas.microsoft.com/office/powerpoint/2010/main" val="3306171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A818C8-C625-44F1-A712-7FA14460D94B}" type="slidenum">
              <a:rPr lang="en-US" altLang="en-US"/>
              <a:pPr/>
              <a:t>19</a:t>
            </a:fld>
            <a:endParaRPr lang="en-US" alt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Prepare an index to document each record series with information obtained from the legal research.</a:t>
            </a:r>
          </a:p>
          <a:p>
            <a:pPr eaLnBrk="1" hangingPunct="1"/>
            <a:r>
              <a:rPr lang="en-US" altLang="en-US" smtClean="0">
                <a:latin typeface="Arial" panose="020B0604020202020204" pitchFamily="34" charset="0"/>
              </a:rPr>
              <a:t>Citation details (Jurisdiction, Agency, Retention Period(s), Statute of Limitation Periods, Date, etc.)  </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09035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DE9547-0238-4A54-916D-C08E1323E1B5}" type="slidenum">
              <a:rPr lang="en-US" altLang="en-US"/>
              <a:pPr/>
              <a:t>20</a:t>
            </a:fld>
            <a:endParaRPr lang="en-US" alt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Records values:</a:t>
            </a:r>
          </a:p>
          <a:p>
            <a:pPr eaLnBrk="1" hangingPunct="1"/>
            <a:r>
              <a:rPr lang="en-US" altLang="en-US" smtClean="0">
                <a:latin typeface="Arial" panose="020B0604020202020204" pitchFamily="34" charset="0"/>
              </a:rPr>
              <a:t>Operational – the usefulness of a record in the conduct of an organization’s business; the value of a record for the purpose for which it was created.  (Also referred to as Administrative value.)</a:t>
            </a:r>
          </a:p>
          <a:p>
            <a:pPr eaLnBrk="1" hangingPunct="1"/>
            <a:r>
              <a:rPr lang="en-US" altLang="en-US" smtClean="0">
                <a:latin typeface="Arial" panose="020B0604020202020204" pitchFamily="34" charset="0"/>
              </a:rPr>
              <a:t>Fiscal – the usefulness of a record in serving as documentation of the financial transactions of an organization. </a:t>
            </a:r>
          </a:p>
          <a:p>
            <a:pPr eaLnBrk="1" hangingPunct="1"/>
            <a:r>
              <a:rPr lang="en-US" altLang="en-US" smtClean="0">
                <a:latin typeface="Arial" panose="020B0604020202020204" pitchFamily="34" charset="0"/>
              </a:rPr>
              <a:t>Legal – the usefulness of a record in complying with statutes and regulations as evidence in legal proceedings.</a:t>
            </a:r>
          </a:p>
          <a:p>
            <a:pPr eaLnBrk="1" hangingPunct="1"/>
            <a:r>
              <a:rPr lang="en-US" altLang="en-US" smtClean="0">
                <a:latin typeface="Arial" panose="020B0604020202020204" pitchFamily="34" charset="0"/>
              </a:rPr>
              <a:t>Research – the usefulness of a record in providing research value.</a:t>
            </a:r>
          </a:p>
          <a:p>
            <a:pPr eaLnBrk="1" hangingPunct="1"/>
            <a:r>
              <a:rPr lang="en-US" altLang="en-US" smtClean="0">
                <a:latin typeface="Arial" panose="020B0604020202020204" pitchFamily="34" charset="0"/>
              </a:rPr>
              <a:t>Historical – the determination that records possess current or future value in clarifying the history of an organization and are thus worthy of permanent preservation.</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Records have either temporary or permanent values.</a:t>
            </a:r>
          </a:p>
          <a:p>
            <a:pPr eaLnBrk="1" hangingPunct="1"/>
            <a:r>
              <a:rPr lang="en-US" altLang="en-US" smtClean="0">
                <a:latin typeface="Arial" panose="020B0604020202020204" pitchFamily="34" charset="0"/>
              </a:rPr>
              <a:t>Primary Value – the value during the operational or administrative use of the record for which it was created.</a:t>
            </a:r>
          </a:p>
          <a:p>
            <a:pPr eaLnBrk="1" hangingPunct="1"/>
            <a:r>
              <a:rPr lang="en-US" altLang="en-US" smtClean="0">
                <a:latin typeface="Arial" panose="020B0604020202020204" pitchFamily="34" charset="0"/>
              </a:rPr>
              <a:t>Secondary Value – the historical or research value for which records may be useful having nothing to do with the reason the record was created.</a:t>
            </a:r>
          </a:p>
        </p:txBody>
      </p:sp>
    </p:spTree>
    <p:extLst>
      <p:ext uri="{BB962C8B-B14F-4D97-AF65-F5344CB8AC3E}">
        <p14:creationId xmlns:p14="http://schemas.microsoft.com/office/powerpoint/2010/main" val="3334174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AD46E1-4518-48CE-AC2C-7A2336D98B5D}" type="slidenum">
              <a:rPr lang="en-US" altLang="en-US"/>
              <a:pPr/>
              <a:t>21</a:t>
            </a:fld>
            <a:endParaRPr lang="en-US" alt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90000"/>
              </a:lnSpc>
            </a:pPr>
            <a:r>
              <a:rPr lang="en-US" altLang="en-US" sz="1000" smtClean="0">
                <a:latin typeface="Arial" panose="020B0604020202020204" pitchFamily="34" charset="0"/>
              </a:rPr>
              <a:t>In some cases, the retention period for retaining records beyond their primary need by the organization may be established for a time period that is less than what is suggested by the organization’s legal council.  This should be done only when a careful assessment is made that concludes the risks from not having the records (potential penalties) are less that the costs and benefits to retain the records.  Analysis should include:</a:t>
            </a:r>
          </a:p>
          <a:p>
            <a:pPr marL="228600" indent="-228600" eaLnBrk="1" hangingPunct="1">
              <a:lnSpc>
                <a:spcPct val="90000"/>
              </a:lnSpc>
              <a:buFontTx/>
              <a:buAutoNum type="arabicPeriod"/>
            </a:pPr>
            <a:r>
              <a:rPr lang="en-US" altLang="en-US" sz="1000" smtClean="0">
                <a:latin typeface="Arial" panose="020B0604020202020204" pitchFamily="34" charset="0"/>
              </a:rPr>
              <a:t>How often has this happened?</a:t>
            </a:r>
          </a:p>
          <a:p>
            <a:pPr marL="228600" indent="-228600" eaLnBrk="1" hangingPunct="1">
              <a:lnSpc>
                <a:spcPct val="90000"/>
              </a:lnSpc>
              <a:buFontTx/>
              <a:buAutoNum type="arabicPeriod"/>
            </a:pPr>
            <a:r>
              <a:rPr lang="en-US" altLang="en-US" sz="1000" smtClean="0">
                <a:latin typeface="Arial" panose="020B0604020202020204" pitchFamily="34" charset="0"/>
              </a:rPr>
              <a:t>How old were the records?</a:t>
            </a:r>
          </a:p>
          <a:p>
            <a:pPr marL="228600" indent="-228600" eaLnBrk="1" hangingPunct="1">
              <a:lnSpc>
                <a:spcPct val="90000"/>
              </a:lnSpc>
              <a:buFontTx/>
              <a:buAutoNum type="arabicPeriod"/>
            </a:pPr>
            <a:r>
              <a:rPr lang="en-US" altLang="en-US" sz="1000" smtClean="0">
                <a:latin typeface="Arial" panose="020B0604020202020204" pitchFamily="34" charset="0"/>
              </a:rPr>
              <a:t>Was the legal defense successful or unsuccessful due to the existence of the records?</a:t>
            </a:r>
          </a:p>
          <a:p>
            <a:pPr marL="228600" indent="-228600" eaLnBrk="1" hangingPunct="1">
              <a:lnSpc>
                <a:spcPct val="90000"/>
              </a:lnSpc>
              <a:buFontTx/>
              <a:buAutoNum type="arabicPeriod"/>
            </a:pPr>
            <a:r>
              <a:rPr lang="en-US" altLang="en-US" sz="1000" smtClean="0">
                <a:latin typeface="Arial" panose="020B0604020202020204" pitchFamily="34" charset="0"/>
              </a:rPr>
              <a:t>What were the financial aspects?</a:t>
            </a:r>
          </a:p>
          <a:p>
            <a:pPr marL="228600" indent="-228600" eaLnBrk="1" hangingPunct="1">
              <a:lnSpc>
                <a:spcPct val="90000"/>
              </a:lnSpc>
              <a:buFontTx/>
              <a:buAutoNum type="arabicPeriod"/>
            </a:pPr>
            <a:r>
              <a:rPr lang="en-US" altLang="en-US" sz="1000" smtClean="0">
                <a:latin typeface="Arial" panose="020B0604020202020204" pitchFamily="34" charset="0"/>
              </a:rPr>
              <a:t>The existence of records could be just as harmful as they are likely to be helpful in many cases.</a:t>
            </a:r>
          </a:p>
          <a:p>
            <a:pPr marL="228600" indent="-228600" eaLnBrk="1" hangingPunct="1">
              <a:lnSpc>
                <a:spcPct val="90000"/>
              </a:lnSpc>
              <a:buFontTx/>
              <a:buAutoNum type="arabicPeriod"/>
            </a:pPr>
            <a:endParaRPr lang="en-US" altLang="en-US" sz="1000" smtClean="0">
              <a:latin typeface="Arial" panose="020B0604020202020204" pitchFamily="34" charset="0"/>
            </a:endParaRPr>
          </a:p>
          <a:p>
            <a:pPr marL="228600" indent="-228600" eaLnBrk="1" hangingPunct="1">
              <a:lnSpc>
                <a:spcPct val="90000"/>
              </a:lnSpc>
            </a:pPr>
            <a:r>
              <a:rPr lang="en-US" altLang="en-US" sz="1000" smtClean="0">
                <a:latin typeface="Arial" panose="020B0604020202020204" pitchFamily="34" charset="0"/>
              </a:rPr>
              <a:t>People may insist that a record needs to be retained for a specific period of time.  Find out why.  </a:t>
            </a:r>
          </a:p>
          <a:p>
            <a:pPr marL="228600" indent="-228600" eaLnBrk="1" hangingPunct="1">
              <a:lnSpc>
                <a:spcPct val="90000"/>
              </a:lnSpc>
              <a:buFontTx/>
              <a:buAutoNum type="arabicPeriod"/>
            </a:pPr>
            <a:r>
              <a:rPr lang="en-US" altLang="en-US" sz="1000" smtClean="0">
                <a:latin typeface="Arial" panose="020B0604020202020204" pitchFamily="34" charset="0"/>
              </a:rPr>
              <a:t>What is the legal requirement?</a:t>
            </a:r>
          </a:p>
          <a:p>
            <a:pPr marL="228600" indent="-228600" eaLnBrk="1" hangingPunct="1">
              <a:lnSpc>
                <a:spcPct val="90000"/>
              </a:lnSpc>
              <a:buFontTx/>
              <a:buAutoNum type="arabicPeriod"/>
            </a:pPr>
            <a:r>
              <a:rPr lang="en-US" altLang="en-US" sz="1000" smtClean="0">
                <a:latin typeface="Arial" panose="020B0604020202020204" pitchFamily="34" charset="0"/>
              </a:rPr>
              <a:t>How is the record used?</a:t>
            </a:r>
          </a:p>
          <a:p>
            <a:pPr marL="228600" indent="-228600" eaLnBrk="1" hangingPunct="1">
              <a:lnSpc>
                <a:spcPct val="90000"/>
              </a:lnSpc>
              <a:buFontTx/>
              <a:buAutoNum type="arabicPeriod"/>
            </a:pPr>
            <a:r>
              <a:rPr lang="en-US" altLang="en-US" sz="1000" smtClean="0">
                <a:latin typeface="Arial" panose="020B0604020202020204" pitchFamily="34" charset="0"/>
              </a:rPr>
              <a:t>How often is the record referenced?</a:t>
            </a:r>
          </a:p>
          <a:p>
            <a:pPr marL="228600" indent="-228600" eaLnBrk="1" hangingPunct="1">
              <a:lnSpc>
                <a:spcPct val="90000"/>
              </a:lnSpc>
              <a:buFontTx/>
              <a:buAutoNum type="arabicPeriod"/>
            </a:pPr>
            <a:r>
              <a:rPr lang="en-US" altLang="en-US" sz="1000" smtClean="0">
                <a:latin typeface="Arial" panose="020B0604020202020204" pitchFamily="34" charset="0"/>
              </a:rPr>
              <a:t>During it’s first week, month, year, etc.</a:t>
            </a:r>
          </a:p>
          <a:p>
            <a:pPr marL="228600" indent="-228600" eaLnBrk="1" hangingPunct="1">
              <a:lnSpc>
                <a:spcPct val="90000"/>
              </a:lnSpc>
              <a:buFontTx/>
              <a:buAutoNum type="arabicPeriod"/>
            </a:pPr>
            <a:r>
              <a:rPr lang="en-US" altLang="en-US" sz="1000" smtClean="0">
                <a:latin typeface="Arial" panose="020B0604020202020204" pitchFamily="34" charset="0"/>
              </a:rPr>
              <a:t>Does this happen 90% of  the time or is it a 1 out of a 100 occurrence?</a:t>
            </a:r>
          </a:p>
          <a:p>
            <a:pPr marL="228600" indent="-228600" eaLnBrk="1" hangingPunct="1">
              <a:lnSpc>
                <a:spcPct val="90000"/>
              </a:lnSpc>
              <a:buFontTx/>
              <a:buAutoNum type="arabicPeriod"/>
            </a:pPr>
            <a:endParaRPr lang="en-US" altLang="en-US" sz="1000" smtClean="0">
              <a:latin typeface="Arial" panose="020B0604020202020204" pitchFamily="34" charset="0"/>
            </a:endParaRPr>
          </a:p>
          <a:p>
            <a:pPr marL="228600" indent="-228600" eaLnBrk="1" hangingPunct="1">
              <a:lnSpc>
                <a:spcPct val="90000"/>
              </a:lnSpc>
            </a:pPr>
            <a:r>
              <a:rPr lang="en-US" altLang="en-US" sz="1000" smtClean="0">
                <a:latin typeface="Arial" panose="020B0604020202020204" pitchFamily="34" charset="0"/>
              </a:rPr>
              <a:t>Based on all the analysis and documentation, make retention decisions for each records series or classification group.  Have the legal organization review to identify any outstanding issues.</a:t>
            </a:r>
          </a:p>
        </p:txBody>
      </p:sp>
    </p:spTree>
    <p:extLst>
      <p:ext uri="{BB962C8B-B14F-4D97-AF65-F5344CB8AC3E}">
        <p14:creationId xmlns:p14="http://schemas.microsoft.com/office/powerpoint/2010/main" val="248157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DA3CC5-3EA8-42B2-94F4-FE84A4B1C00A}" type="slidenum">
              <a:rPr lang="en-US" altLang="en-US"/>
              <a:pPr/>
              <a:t>2</a:t>
            </a:fld>
            <a:endParaRPr lang="en-US" alt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latin typeface="Arial" panose="020B0604020202020204" pitchFamily="34" charset="0"/>
              </a:rPr>
              <a:t>Economic benefits:</a:t>
            </a:r>
          </a:p>
          <a:p>
            <a:pPr marL="228600" indent="-228600" eaLnBrk="1" hangingPunct="1">
              <a:buFontTx/>
              <a:buAutoNum type="arabicPeriod"/>
            </a:pPr>
            <a:r>
              <a:rPr lang="en-US" altLang="en-US" smtClean="0">
                <a:latin typeface="Arial" panose="020B0604020202020204" pitchFamily="34" charset="0"/>
              </a:rPr>
              <a:t>Reduced volume of records in prime floor space from 30-40% in office areas.</a:t>
            </a:r>
          </a:p>
          <a:p>
            <a:pPr marL="228600" indent="-228600" eaLnBrk="1" hangingPunct="1">
              <a:buFontTx/>
              <a:buAutoNum type="arabicPeriod"/>
            </a:pPr>
            <a:r>
              <a:rPr lang="en-US" altLang="en-US" smtClean="0">
                <a:latin typeface="Arial" panose="020B0604020202020204" pitchFamily="34" charset="0"/>
              </a:rPr>
              <a:t>Reduction in file cabinets and records storage equipment.</a:t>
            </a:r>
          </a:p>
          <a:p>
            <a:pPr marL="228600" indent="-228600" eaLnBrk="1" hangingPunct="1">
              <a:buFontTx/>
              <a:buAutoNum type="arabicPeriod"/>
            </a:pPr>
            <a:r>
              <a:rPr lang="en-US" altLang="en-US" smtClean="0">
                <a:latin typeface="Arial" panose="020B0604020202020204" pitchFamily="34" charset="0"/>
              </a:rPr>
              <a:t>Inactive records are stored in lower cost alternatives.</a:t>
            </a:r>
          </a:p>
          <a:p>
            <a:pPr marL="228600" indent="-228600" eaLnBrk="1" hangingPunct="1">
              <a:buFontTx/>
              <a:buAutoNum type="arabicPeriod"/>
            </a:pPr>
            <a:r>
              <a:rPr lang="en-US" altLang="en-US" smtClean="0">
                <a:latin typeface="Arial" panose="020B0604020202020204" pitchFamily="34" charset="0"/>
              </a:rPr>
              <a:t>Improved operational efficiency as file volumes are reduced in administrative areas.</a:t>
            </a:r>
          </a:p>
          <a:p>
            <a:pPr marL="228600" indent="-228600" eaLnBrk="1" hangingPunct="1"/>
            <a:endParaRPr lang="en-US" altLang="en-US" smtClean="0">
              <a:latin typeface="Arial" panose="020B0604020202020204" pitchFamily="34" charset="0"/>
            </a:endParaRPr>
          </a:p>
          <a:p>
            <a:pPr marL="228600" indent="-228600" eaLnBrk="1" hangingPunct="1"/>
            <a:r>
              <a:rPr lang="en-US" altLang="en-US" smtClean="0">
                <a:latin typeface="Arial" panose="020B0604020202020204" pitchFamily="34" charset="0"/>
              </a:rPr>
              <a:t>Legal Benefits:</a:t>
            </a:r>
          </a:p>
          <a:p>
            <a:pPr marL="228600" indent="-228600" eaLnBrk="1" hangingPunct="1">
              <a:buFontTx/>
              <a:buAutoNum type="arabicPeriod"/>
            </a:pPr>
            <a:r>
              <a:rPr lang="en-US" altLang="en-US" smtClean="0">
                <a:latin typeface="Arial" panose="020B0604020202020204" pitchFamily="34" charset="0"/>
              </a:rPr>
              <a:t>Ensure compliance with state and federal government retention requirements (legal, regulatory, statute of limitation, etc.)</a:t>
            </a:r>
          </a:p>
          <a:p>
            <a:pPr marL="228600" indent="-228600" eaLnBrk="1" hangingPunct="1">
              <a:buFontTx/>
              <a:buAutoNum type="arabicPeriod"/>
            </a:pPr>
            <a:r>
              <a:rPr lang="en-US" altLang="en-US" smtClean="0">
                <a:latin typeface="Arial" panose="020B0604020202020204" pitchFamily="34" charset="0"/>
              </a:rPr>
              <a:t>Ensures that destruction of records occurs in the “Normal Course of Business”’ as opposed to a haphazard manner subject to the whims of individuals.</a:t>
            </a:r>
          </a:p>
          <a:p>
            <a:pPr marL="228600" indent="-228600" eaLnBrk="1" hangingPunct="1">
              <a:buFontTx/>
              <a:buAutoNum type="arabicPeriod"/>
            </a:pPr>
            <a:r>
              <a:rPr lang="en-US" altLang="en-US" smtClean="0">
                <a:latin typeface="Arial" panose="020B0604020202020204" pitchFamily="34" charset="0"/>
              </a:rPr>
              <a:t>Provides protection for litigation and/or government investigations.</a:t>
            </a:r>
          </a:p>
          <a:p>
            <a:pPr marL="228600" indent="-228600" eaLnBrk="1" hangingPunct="1">
              <a:buFontTx/>
              <a:buAutoNum type="arabicPeriod"/>
            </a:pPr>
            <a:endParaRPr lang="en-US" altLang="en-US" smtClean="0">
              <a:latin typeface="Arial" panose="020B0604020202020204" pitchFamily="34" charset="0"/>
            </a:endParaRPr>
          </a:p>
        </p:txBody>
      </p:sp>
    </p:spTree>
    <p:extLst>
      <p:ext uri="{BB962C8B-B14F-4D97-AF65-F5344CB8AC3E}">
        <p14:creationId xmlns:p14="http://schemas.microsoft.com/office/powerpoint/2010/main" val="3856938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9EA4CE-E97F-4E8F-A897-95A79779F44E}" type="slidenum">
              <a:rPr lang="en-US" altLang="en-US"/>
              <a:pPr/>
              <a:t>22</a:t>
            </a:fld>
            <a:endParaRPr lang="en-US" alt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This table is a guide as to the retention period time distribution that should be achieved.</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Note:  I suggest using the term “Indefinite” in place of permanent.  Permanent is not likely achievable today as most medias have a life expectancy and will eventually not be possible to preserve.  Indefinite implies that the record will be retained for a long period of time but allows for future evaluation and decisions to be made as to it’s continuing retention needs. </a:t>
            </a:r>
          </a:p>
        </p:txBody>
      </p:sp>
    </p:spTree>
    <p:extLst>
      <p:ext uri="{BB962C8B-B14F-4D97-AF65-F5344CB8AC3E}">
        <p14:creationId xmlns:p14="http://schemas.microsoft.com/office/powerpoint/2010/main" val="29624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61EB78-DE8A-40EF-8934-689AED8A1E34}" type="slidenum">
              <a:rPr lang="en-US" altLang="en-US"/>
              <a:pPr/>
              <a:t>23</a:t>
            </a:fld>
            <a:endParaRPr lang="en-US" alt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latin typeface="Arial" panose="020B0604020202020204" pitchFamily="34" charset="0"/>
              </a:rPr>
              <a:t>Select a Retention Schedule format that meets the organization’s needs.</a:t>
            </a:r>
          </a:p>
          <a:p>
            <a:pPr marL="228600" indent="-228600" eaLnBrk="1" hangingPunct="1">
              <a:buFontTx/>
              <a:buAutoNum type="arabicPeriod"/>
            </a:pPr>
            <a:r>
              <a:rPr lang="en-US" altLang="en-US" smtClean="0">
                <a:latin typeface="Arial" panose="020B0604020202020204" pitchFamily="34" charset="0"/>
              </a:rPr>
              <a:t>Department Records Series Format – One retention schedule for each department.</a:t>
            </a:r>
          </a:p>
          <a:p>
            <a:pPr marL="228600" indent="-228600" eaLnBrk="1" hangingPunct="1">
              <a:buFontTx/>
              <a:buAutoNum type="arabicPeriod"/>
            </a:pPr>
            <a:r>
              <a:rPr lang="en-US" altLang="en-US" smtClean="0">
                <a:latin typeface="Arial" panose="020B0604020202020204" pitchFamily="34" charset="0"/>
              </a:rPr>
              <a:t>Functional Format – Formatted by the record’s function.</a:t>
            </a:r>
          </a:p>
          <a:p>
            <a:pPr marL="228600" indent="-228600" eaLnBrk="1" hangingPunct="1">
              <a:buFontTx/>
              <a:buAutoNum type="arabicPeriod"/>
            </a:pPr>
            <a:r>
              <a:rPr lang="en-US" altLang="en-US" smtClean="0">
                <a:latin typeface="Arial" panose="020B0604020202020204" pitchFamily="34" charset="0"/>
              </a:rPr>
              <a:t>Narrative Format – Contains a narrative description of the record series and it’s contents.</a:t>
            </a:r>
          </a:p>
          <a:p>
            <a:pPr marL="228600" indent="-228600" eaLnBrk="1" hangingPunct="1">
              <a:buFontTx/>
              <a:buAutoNum type="arabicPeriod"/>
            </a:pPr>
            <a:endParaRPr lang="en-US" altLang="en-US" smtClean="0">
              <a:latin typeface="Arial" panose="020B0604020202020204" pitchFamily="34" charset="0"/>
            </a:endParaRPr>
          </a:p>
          <a:p>
            <a:pPr marL="228600" indent="-228600" eaLnBrk="1" hangingPunct="1"/>
            <a:r>
              <a:rPr lang="en-US" altLang="en-US" smtClean="0">
                <a:latin typeface="Arial" panose="020B0604020202020204" pitchFamily="34" charset="0"/>
              </a:rPr>
              <a:t>Vital Records are records that would be required to continue operations in the event of a disaster.  These are records that could not be replaced or records that would be too costly to replace and must be available for the organization to operate.  Special protections should be taken with vital records. </a:t>
            </a:r>
          </a:p>
        </p:txBody>
      </p:sp>
    </p:spTree>
    <p:extLst>
      <p:ext uri="{BB962C8B-B14F-4D97-AF65-F5344CB8AC3E}">
        <p14:creationId xmlns:p14="http://schemas.microsoft.com/office/powerpoint/2010/main" val="22911957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2848CC-89FD-4857-BD7E-3F1D13310564}" type="slidenum">
              <a:rPr lang="en-US" altLang="en-US"/>
              <a:pPr/>
              <a:t>24</a:t>
            </a:fld>
            <a:endParaRPr lang="en-US" alt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At a minimum, the draft Retention Schedule should be reviewed by the organization’s CFO, Controller or Tax Manager and the Legal Department.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The review and approval process may result in feedback that requires additional changes be made to the draft Retention Schedule and rerouting each revision before approval is achieved.  </a:t>
            </a:r>
          </a:p>
        </p:txBody>
      </p:sp>
    </p:spTree>
    <p:extLst>
      <p:ext uri="{BB962C8B-B14F-4D97-AF65-F5344CB8AC3E}">
        <p14:creationId xmlns:p14="http://schemas.microsoft.com/office/powerpoint/2010/main" val="1782373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CAC8ED-1493-4246-A5F1-5D0667644BCE}" type="slidenum">
              <a:rPr lang="en-US" altLang="en-US"/>
              <a:pPr/>
              <a:t>25</a:t>
            </a:fld>
            <a:endParaRPr lang="en-US" alt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 organization’s retention schedule should be considered and treated as an important a policy document.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The communication plan should reach every employee in the organization.   Consider using multiple communication methods and periodic reminders on an ongoing basis.  E-mail, Newsletters, Employee Bulletins, Intranet Web Banner, Records Management Intranet Site, Distribution Mailing, etc.</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An implementation plan will be required.  Action plans to identify current records and how the new retention periods will be applied should be identified.  Also inactive records need to be reviewed and the retention period adjusted as necessary.  A process for identifying what records may be eligible for destruction based on the new schedule and how that will be accomplished should be determined.  Performing a “One Time Destruction” process to bring the organization’s records into compliance should be documented and approved by the legal department. </a:t>
            </a:r>
          </a:p>
        </p:txBody>
      </p:sp>
    </p:spTree>
    <p:extLst>
      <p:ext uri="{BB962C8B-B14F-4D97-AF65-F5344CB8AC3E}">
        <p14:creationId xmlns:p14="http://schemas.microsoft.com/office/powerpoint/2010/main" val="4075063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F52DF4-0C2D-4240-94BB-680B9BE33FF6}" type="slidenum">
              <a:rPr lang="en-US" altLang="en-US"/>
              <a:pPr/>
              <a:t>26</a:t>
            </a:fld>
            <a:endParaRPr lang="en-US" alt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z="1000" smtClean="0">
                <a:latin typeface="Arial" panose="020B0604020202020204" pitchFamily="34" charset="0"/>
              </a:rPr>
              <a:t>For a Retention Schedule to be valid in legal or regulatory proceedings, it must be utilized in a consistent manner in the regular course of business activities throughout the organization.  It is not enough to show that inactive records are retained according to the schedule.  Records throughout the organization must be retained according to the retention schedule.  Retaining records or copies too long or not long enough both have consequences that can be disastrous.  Consequences could include:</a:t>
            </a:r>
          </a:p>
          <a:p>
            <a:pPr marL="228600" indent="-228600" eaLnBrk="1" hangingPunct="1">
              <a:buFontTx/>
              <a:buAutoNum type="arabicPeriod"/>
            </a:pPr>
            <a:r>
              <a:rPr lang="en-US" altLang="en-US" sz="1000" smtClean="0">
                <a:latin typeface="Arial" panose="020B0604020202020204" pitchFamily="34" charset="0"/>
              </a:rPr>
              <a:t>Loss of rights</a:t>
            </a:r>
          </a:p>
          <a:p>
            <a:pPr marL="228600" indent="-228600" eaLnBrk="1" hangingPunct="1">
              <a:buFontTx/>
              <a:buAutoNum type="arabicPeriod"/>
            </a:pPr>
            <a:r>
              <a:rPr lang="en-US" altLang="en-US" sz="1000" smtClean="0">
                <a:latin typeface="Arial" panose="020B0604020202020204" pitchFamily="34" charset="0"/>
              </a:rPr>
              <a:t>Loss of time and money</a:t>
            </a:r>
          </a:p>
          <a:p>
            <a:pPr marL="228600" indent="-228600" eaLnBrk="1" hangingPunct="1">
              <a:buFontTx/>
              <a:buAutoNum type="arabicPeriod"/>
            </a:pPr>
            <a:r>
              <a:rPr lang="en-US" altLang="en-US" sz="1000" smtClean="0">
                <a:latin typeface="Arial" panose="020B0604020202020204" pitchFamily="34" charset="0"/>
              </a:rPr>
              <a:t>Obstruction of Justice</a:t>
            </a:r>
          </a:p>
          <a:p>
            <a:pPr marL="228600" indent="-228600" eaLnBrk="1" hangingPunct="1">
              <a:buFontTx/>
              <a:buAutoNum type="arabicPeriod"/>
            </a:pPr>
            <a:r>
              <a:rPr lang="en-US" altLang="en-US" sz="1000" smtClean="0">
                <a:latin typeface="Arial" panose="020B0604020202020204" pitchFamily="34" charset="0"/>
              </a:rPr>
              <a:t>Adverse Inference in Litigation</a:t>
            </a:r>
          </a:p>
          <a:p>
            <a:pPr marL="228600" indent="-228600" eaLnBrk="1" hangingPunct="1">
              <a:buFontTx/>
              <a:buAutoNum type="arabicPeriod"/>
            </a:pPr>
            <a:r>
              <a:rPr lang="en-US" altLang="en-US" sz="1000" smtClean="0">
                <a:latin typeface="Arial" panose="020B0604020202020204" pitchFamily="34" charset="0"/>
              </a:rPr>
              <a:t>Sanctions and criminal penalties</a:t>
            </a:r>
          </a:p>
          <a:p>
            <a:pPr marL="228600" indent="-228600" eaLnBrk="1" hangingPunct="1">
              <a:buFontTx/>
              <a:buAutoNum type="arabicPeriod"/>
            </a:pPr>
            <a:endParaRPr lang="en-US" altLang="en-US" sz="1000" smtClean="0">
              <a:latin typeface="Arial" panose="020B0604020202020204" pitchFamily="34" charset="0"/>
            </a:endParaRPr>
          </a:p>
          <a:p>
            <a:pPr marL="228600" indent="-228600" eaLnBrk="1" hangingPunct="1"/>
            <a:r>
              <a:rPr lang="en-US" altLang="en-US" sz="1000" smtClean="0">
                <a:latin typeface="Arial" panose="020B0604020202020204" pitchFamily="34" charset="0"/>
              </a:rPr>
              <a:t>Annual records clean out events, clean desk policies, welcome kits to new hires, etc.</a:t>
            </a:r>
          </a:p>
          <a:p>
            <a:pPr marL="228600" indent="-228600" eaLnBrk="1" hangingPunct="1"/>
            <a:endParaRPr lang="en-US" altLang="en-US" sz="1000" smtClean="0">
              <a:latin typeface="Arial" panose="020B0604020202020204" pitchFamily="34" charset="0"/>
            </a:endParaRPr>
          </a:p>
          <a:p>
            <a:pPr marL="228600" indent="-228600" eaLnBrk="1" hangingPunct="1"/>
            <a:r>
              <a:rPr lang="en-US" altLang="en-US" sz="1000" smtClean="0">
                <a:latin typeface="Arial" panose="020B0604020202020204" pitchFamily="34" charset="0"/>
              </a:rPr>
              <a:t>Provide periodic training programs to employees, training to specific departments, offer to work with departments in evaluating their records.</a:t>
            </a:r>
          </a:p>
          <a:p>
            <a:pPr marL="228600" indent="-228600" eaLnBrk="1" hangingPunct="1"/>
            <a:endParaRPr lang="en-US" altLang="en-US" sz="1000" smtClean="0">
              <a:latin typeface="Arial" panose="020B0604020202020204" pitchFamily="34" charset="0"/>
            </a:endParaRPr>
          </a:p>
          <a:p>
            <a:pPr marL="228600" indent="-228600" eaLnBrk="1" hangingPunct="1"/>
            <a:r>
              <a:rPr lang="en-US" altLang="en-US" sz="1000" smtClean="0">
                <a:latin typeface="Arial" panose="020B0604020202020204" pitchFamily="34" charset="0"/>
              </a:rPr>
              <a:t>Document procedures and prepare manuals to help employees.  Don’t make the process complicated. </a:t>
            </a:r>
          </a:p>
        </p:txBody>
      </p:sp>
    </p:spTree>
    <p:extLst>
      <p:ext uri="{BB962C8B-B14F-4D97-AF65-F5344CB8AC3E}">
        <p14:creationId xmlns:p14="http://schemas.microsoft.com/office/powerpoint/2010/main" val="32950579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720B62-3BED-467D-88FD-AC31EA8A282D}" type="slidenum">
              <a:rPr lang="en-US" altLang="en-US"/>
              <a:pPr/>
              <a:t>27</a:t>
            </a:fld>
            <a:endParaRPr lang="en-US" altLang="en-US"/>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As background, In 1995 I was involved in the consolidation of 15 GTE Telephone Operating companies and participated in the developing of the processes, policies, retention schedule and implementation plans to create a centralized Records Management organization.</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In 1998, GTE consolidated all GTE Companies records management operations into a single organization.  This required the standardization of records management policies, procedures, retention schedules and managing the inactive records inventories of all companies.</a:t>
            </a:r>
          </a:p>
        </p:txBody>
      </p:sp>
    </p:spTree>
    <p:extLst>
      <p:ext uri="{BB962C8B-B14F-4D97-AF65-F5344CB8AC3E}">
        <p14:creationId xmlns:p14="http://schemas.microsoft.com/office/powerpoint/2010/main" val="10124393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3A6FAB-5132-423E-9EAE-5AFD86FA5464}" type="slidenum">
              <a:rPr lang="en-US" altLang="en-US"/>
              <a:pPr/>
              <a:t>28</a:t>
            </a:fld>
            <a:endParaRPr lang="en-US" altLang="en-US"/>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Team members were appointed by the Vice Presidents of the department to represent their department and by the records management functions of the various companies.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As GTE’s Records Manager, I was the team leader and it was left up to me to perform most of the research and work.  Team members brought their issues, worked as their organization’s focal point, etc. </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22541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1960A1-6086-40E8-8D45-A66512B957F8}" type="slidenum">
              <a:rPr lang="en-US" altLang="en-US"/>
              <a:pPr/>
              <a:t>29</a:t>
            </a:fld>
            <a:endParaRPr lang="en-US" alt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mtClean="0">
                <a:latin typeface="Arial" panose="020B0604020202020204" pitchFamily="34" charset="0"/>
              </a:rPr>
              <a:t>Creating a retention schedule that utilized a broad functional classification system with the fewest number of categories to simplify the retention schedule.  Keeping in mind that clerical employees were the employees most often charged with performing these duties.</a:t>
            </a:r>
          </a:p>
          <a:p>
            <a:pPr eaLnBrk="1" hangingPunct="1">
              <a:lnSpc>
                <a:spcPct val="90000"/>
              </a:lnSpc>
            </a:pPr>
            <a:endParaRPr lang="en-US" altLang="en-US" smtClean="0">
              <a:latin typeface="Arial" panose="020B0604020202020204" pitchFamily="34" charset="0"/>
            </a:endParaRPr>
          </a:p>
          <a:p>
            <a:pPr eaLnBrk="1" hangingPunct="1">
              <a:lnSpc>
                <a:spcPct val="90000"/>
              </a:lnSpc>
            </a:pPr>
            <a:r>
              <a:rPr lang="en-US" altLang="en-US" smtClean="0">
                <a:latin typeface="Arial" panose="020B0604020202020204" pitchFamily="34" charset="0"/>
              </a:rPr>
              <a:t>Departments had to justify retention periods that were longer than what the legal statutes and regulations required.</a:t>
            </a:r>
          </a:p>
          <a:p>
            <a:pPr eaLnBrk="1" hangingPunct="1">
              <a:lnSpc>
                <a:spcPct val="90000"/>
              </a:lnSpc>
            </a:pPr>
            <a:endParaRPr lang="en-US" altLang="en-US" smtClean="0">
              <a:latin typeface="Arial" panose="020B0604020202020204" pitchFamily="34" charset="0"/>
            </a:endParaRPr>
          </a:p>
          <a:p>
            <a:pPr eaLnBrk="1" hangingPunct="1">
              <a:lnSpc>
                <a:spcPct val="90000"/>
              </a:lnSpc>
            </a:pPr>
            <a:r>
              <a:rPr lang="en-US" altLang="en-US" smtClean="0">
                <a:latin typeface="Arial" panose="020B0604020202020204" pitchFamily="34" charset="0"/>
              </a:rPr>
              <a:t>The final policy stated that compliance with the records retention schedule was the responsibility of each vice president to ensure conformity throughout his/her organization.  It also outlined consequences for non-compliance.</a:t>
            </a:r>
          </a:p>
          <a:p>
            <a:pPr eaLnBrk="1" hangingPunct="1">
              <a:lnSpc>
                <a:spcPct val="90000"/>
              </a:lnSpc>
            </a:pPr>
            <a:endParaRPr lang="en-US" altLang="en-US" smtClean="0">
              <a:latin typeface="Arial" panose="020B0604020202020204" pitchFamily="34" charset="0"/>
            </a:endParaRPr>
          </a:p>
          <a:p>
            <a:pPr eaLnBrk="1" hangingPunct="1">
              <a:lnSpc>
                <a:spcPct val="90000"/>
              </a:lnSpc>
            </a:pPr>
            <a:r>
              <a:rPr lang="en-US" altLang="en-US" smtClean="0">
                <a:latin typeface="Arial" panose="020B0604020202020204" pitchFamily="34" charset="0"/>
              </a:rPr>
              <a:t>The records management policy included criteria on recordkeeping requirements, records retention procedures, records retrieval procedures, destruction of records, e-mail’s use and other topics related to use of the retention schedule.  For example, Records Management would authorize the destruction of inactive records to occur without department authorization in accordance with the retention schedule.  It. was the responsibility of legal, regulatory and/or tax to notify Records Management should there be a hold on destruction requirement.  Strict requirements for establishing a destruction hold were required.</a:t>
            </a:r>
          </a:p>
        </p:txBody>
      </p:sp>
    </p:spTree>
    <p:extLst>
      <p:ext uri="{BB962C8B-B14F-4D97-AF65-F5344CB8AC3E}">
        <p14:creationId xmlns:p14="http://schemas.microsoft.com/office/powerpoint/2010/main" val="4257070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2A4FFD-F085-4E0E-A28A-07010DD24414}" type="slidenum">
              <a:rPr lang="en-US" altLang="en-US"/>
              <a:pPr/>
              <a:t>31</a:t>
            </a:fld>
            <a:endParaRPr lang="en-US" alt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When there were multiple record titles with identical retention periods decided upon within a single functional area, we consolidated the subjects.  Instead of having 4 record subjects/titles all with a 6 year retention period under the Accounting heading, we implemented a general accounting title with the 6 year retention assigned and eliminated the individual 4 subject lines from the retention schedule.</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When a requirement stated “keep” or “maintain” with no retention period identified, we assigned it a 3-year retention period.</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Occasionally we would find one requirement extremely long as compared to other state requirements on the same record.  We settled on a retention period that met the rest of the requirements under a cost/risk/benefit concept.  If necessary a destruction hold could meet the retention  period for the state with the unreasonable requirement.</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Cross Reference Listing was developed to list individual titles, record names, etc. to identify the appropriate retention classification.  This would be used as a guide to point employees to the correct retention subject for the hundreds of record names used throughout the company.  This could be updated as changes occurred without resulting in frequent revisions and reissuing of the final retention schedule.</a:t>
            </a:r>
          </a:p>
        </p:txBody>
      </p:sp>
    </p:spTree>
    <p:extLst>
      <p:ext uri="{BB962C8B-B14F-4D97-AF65-F5344CB8AC3E}">
        <p14:creationId xmlns:p14="http://schemas.microsoft.com/office/powerpoint/2010/main" val="20851960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03BAF5-2415-4B66-A489-29E6B8129FF1}" type="slidenum">
              <a:rPr lang="en-US" altLang="en-US"/>
              <a:pPr/>
              <a:t>33</a:t>
            </a:fld>
            <a:endParaRPr lang="en-US" altLang="en-US"/>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and Approval involved multiple rounds of revisions, submitting for review prior to final approval being obtained.</a:t>
            </a:r>
          </a:p>
        </p:txBody>
      </p:sp>
    </p:spTree>
    <p:extLst>
      <p:ext uri="{BB962C8B-B14F-4D97-AF65-F5344CB8AC3E}">
        <p14:creationId xmlns:p14="http://schemas.microsoft.com/office/powerpoint/2010/main" val="346248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0ADC11-B465-4574-8FD7-1F24DB25D1A6}" type="slidenum">
              <a:rPr lang="en-US" altLang="en-US"/>
              <a:pPr/>
              <a:t>3</a:t>
            </a:fld>
            <a:endParaRPr lang="en-US" alt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r>
              <a:rPr lang="en-US" altLang="en-US" sz="900" smtClean="0">
                <a:latin typeface="Arial" panose="020B0604020202020204" pitchFamily="34" charset="0"/>
              </a:rPr>
              <a:t>Life Cycle:</a:t>
            </a:r>
          </a:p>
          <a:p>
            <a:pPr marL="228600" indent="-228600" eaLnBrk="1" hangingPunct="1">
              <a:lnSpc>
                <a:spcPct val="80000"/>
              </a:lnSpc>
              <a:buFontTx/>
              <a:buAutoNum type="arabicPeriod"/>
            </a:pPr>
            <a:r>
              <a:rPr lang="en-US" altLang="en-US" sz="900" smtClean="0">
                <a:latin typeface="Arial" panose="020B0604020202020204" pitchFamily="34" charset="0"/>
              </a:rPr>
              <a:t>Creation phase</a:t>
            </a:r>
          </a:p>
          <a:p>
            <a:pPr marL="228600" indent="-228600" eaLnBrk="1" hangingPunct="1">
              <a:lnSpc>
                <a:spcPct val="80000"/>
              </a:lnSpc>
              <a:buFontTx/>
              <a:buAutoNum type="arabicPeriod"/>
            </a:pPr>
            <a:r>
              <a:rPr lang="en-US" altLang="en-US" sz="900" smtClean="0">
                <a:latin typeface="Arial" panose="020B0604020202020204" pitchFamily="34" charset="0"/>
              </a:rPr>
              <a:t>Distribution and use phase</a:t>
            </a:r>
          </a:p>
          <a:p>
            <a:pPr marL="228600" indent="-228600" eaLnBrk="1" hangingPunct="1">
              <a:lnSpc>
                <a:spcPct val="80000"/>
              </a:lnSpc>
              <a:buFontTx/>
              <a:buAutoNum type="arabicPeriod"/>
            </a:pPr>
            <a:r>
              <a:rPr lang="en-US" altLang="en-US" sz="900" smtClean="0">
                <a:latin typeface="Arial" panose="020B0604020202020204" pitchFamily="34" charset="0"/>
              </a:rPr>
              <a:t>Storage and maintenance of active and/or inactive phase</a:t>
            </a:r>
          </a:p>
          <a:p>
            <a:pPr marL="228600" indent="-228600" eaLnBrk="1" hangingPunct="1">
              <a:lnSpc>
                <a:spcPct val="80000"/>
              </a:lnSpc>
              <a:buFontTx/>
              <a:buAutoNum type="arabicPeriod"/>
            </a:pPr>
            <a:r>
              <a:rPr lang="en-US" altLang="en-US" sz="900" smtClean="0">
                <a:latin typeface="Arial" panose="020B0604020202020204" pitchFamily="34" charset="0"/>
              </a:rPr>
              <a:t>Retention and disposition phase</a:t>
            </a:r>
          </a:p>
          <a:p>
            <a:pPr marL="228600" indent="-228600" eaLnBrk="1" hangingPunct="1">
              <a:lnSpc>
                <a:spcPct val="80000"/>
              </a:lnSpc>
              <a:buFontTx/>
              <a:buAutoNum type="arabicPeriod"/>
            </a:pPr>
            <a:r>
              <a:rPr lang="en-US" altLang="en-US" sz="900" smtClean="0">
                <a:latin typeface="Arial" panose="020B0604020202020204" pitchFamily="34" charset="0"/>
              </a:rPr>
              <a:t>Phase related to the preservation of archival records for on-going historical reference or research purposes</a:t>
            </a:r>
          </a:p>
          <a:p>
            <a:pPr marL="228600" indent="-228600" eaLnBrk="1" hangingPunct="1">
              <a:lnSpc>
                <a:spcPct val="80000"/>
              </a:lnSpc>
            </a:pPr>
            <a:endParaRPr lang="en-US" altLang="en-US" sz="900" smtClean="0">
              <a:latin typeface="Arial" panose="020B0604020202020204" pitchFamily="34" charset="0"/>
            </a:endParaRPr>
          </a:p>
          <a:p>
            <a:pPr marL="228600" indent="-228600" eaLnBrk="1" hangingPunct="1">
              <a:lnSpc>
                <a:spcPct val="80000"/>
              </a:lnSpc>
            </a:pPr>
            <a:r>
              <a:rPr lang="en-US" altLang="en-US" sz="900" smtClean="0">
                <a:latin typeface="Arial" panose="020B0604020202020204" pitchFamily="34" charset="0"/>
              </a:rPr>
              <a:t>Records Management Program:</a:t>
            </a:r>
          </a:p>
          <a:p>
            <a:pPr marL="228600" indent="-228600" eaLnBrk="1" hangingPunct="1">
              <a:lnSpc>
                <a:spcPct val="80000"/>
              </a:lnSpc>
              <a:buFontTx/>
              <a:buAutoNum type="arabicPeriod"/>
            </a:pPr>
            <a:r>
              <a:rPr lang="en-US" altLang="en-US" sz="900" smtClean="0">
                <a:latin typeface="Arial" panose="020B0604020202020204" pitchFamily="34" charset="0"/>
              </a:rPr>
              <a:t>Establishment of a strategic planning group which includes top managers/executives to support the program.</a:t>
            </a:r>
          </a:p>
          <a:p>
            <a:pPr marL="228600" indent="-228600" eaLnBrk="1" hangingPunct="1">
              <a:lnSpc>
                <a:spcPct val="80000"/>
              </a:lnSpc>
              <a:buFontTx/>
              <a:buAutoNum type="arabicPeriod"/>
            </a:pPr>
            <a:r>
              <a:rPr lang="en-US" altLang="en-US" sz="900" smtClean="0">
                <a:latin typeface="Arial" panose="020B0604020202020204" pitchFamily="34" charset="0"/>
              </a:rPr>
              <a:t>Write and communicating a directive on the objectives of the program which should link to  organizational goals</a:t>
            </a:r>
          </a:p>
          <a:p>
            <a:pPr marL="228600" indent="-228600" eaLnBrk="1" hangingPunct="1">
              <a:lnSpc>
                <a:spcPct val="80000"/>
              </a:lnSpc>
              <a:buFontTx/>
              <a:buAutoNum type="arabicPeriod"/>
            </a:pPr>
            <a:r>
              <a:rPr lang="en-US" altLang="en-US" sz="900" smtClean="0">
                <a:latin typeface="Arial" panose="020B0604020202020204" pitchFamily="34" charset="0"/>
              </a:rPr>
              <a:t>Identifying a “Records Manager” to oversee all aspects of the program including on-going management, use of internal personnel or outside consultants.</a:t>
            </a:r>
          </a:p>
          <a:p>
            <a:pPr marL="228600" indent="-228600" eaLnBrk="1" hangingPunct="1">
              <a:lnSpc>
                <a:spcPct val="80000"/>
              </a:lnSpc>
              <a:buFontTx/>
              <a:buAutoNum type="arabicPeriod"/>
            </a:pPr>
            <a:r>
              <a:rPr lang="en-US" altLang="en-US" sz="900" smtClean="0">
                <a:latin typeface="Arial" panose="020B0604020202020204" pitchFamily="34" charset="0"/>
              </a:rPr>
              <a:t>Write a policy statement identifying purpose, responsibility, objectives, etc.</a:t>
            </a:r>
          </a:p>
          <a:p>
            <a:pPr marL="228600" indent="-228600" eaLnBrk="1" hangingPunct="1">
              <a:lnSpc>
                <a:spcPct val="80000"/>
              </a:lnSpc>
              <a:buFontTx/>
              <a:buAutoNum type="arabicPeriod"/>
            </a:pPr>
            <a:r>
              <a:rPr lang="en-US" altLang="en-US" sz="900" smtClean="0">
                <a:latin typeface="Arial" panose="020B0604020202020204" pitchFamily="34" charset="0"/>
              </a:rPr>
              <a:t>Determine staffing and organizational structure for overseeing the program’s day-to-day operations. </a:t>
            </a:r>
          </a:p>
          <a:p>
            <a:pPr marL="228600" indent="-228600" eaLnBrk="1" hangingPunct="1">
              <a:lnSpc>
                <a:spcPct val="80000"/>
              </a:lnSpc>
              <a:buFontTx/>
              <a:buAutoNum type="arabicPeriod"/>
            </a:pPr>
            <a:r>
              <a:rPr lang="en-US" altLang="en-US" sz="900" smtClean="0">
                <a:latin typeface="Arial" panose="020B0604020202020204" pitchFamily="34" charset="0"/>
              </a:rPr>
              <a:t>Conduct a preliminary file purge of non-records from filing systems.</a:t>
            </a:r>
          </a:p>
          <a:p>
            <a:pPr marL="228600" indent="-228600" eaLnBrk="1" hangingPunct="1">
              <a:lnSpc>
                <a:spcPct val="80000"/>
              </a:lnSpc>
              <a:buFontTx/>
              <a:buAutoNum type="arabicPeriod"/>
            </a:pPr>
            <a:r>
              <a:rPr lang="en-US" altLang="en-US" sz="900" smtClean="0">
                <a:latin typeface="Arial" panose="020B0604020202020204" pitchFamily="34" charset="0"/>
              </a:rPr>
              <a:t>Complete a records inventory.</a:t>
            </a:r>
          </a:p>
          <a:p>
            <a:pPr marL="228600" indent="-228600" eaLnBrk="1" hangingPunct="1">
              <a:lnSpc>
                <a:spcPct val="80000"/>
              </a:lnSpc>
              <a:buFontTx/>
              <a:buAutoNum type="arabicPeriod"/>
            </a:pPr>
            <a:r>
              <a:rPr lang="en-US" altLang="en-US" sz="900" smtClean="0">
                <a:latin typeface="Arial" panose="020B0604020202020204" pitchFamily="34" charset="0"/>
              </a:rPr>
              <a:t>Develop and implement a retention schedule.</a:t>
            </a:r>
          </a:p>
          <a:p>
            <a:pPr marL="228600" indent="-228600" eaLnBrk="1" hangingPunct="1">
              <a:lnSpc>
                <a:spcPct val="80000"/>
              </a:lnSpc>
              <a:buFontTx/>
              <a:buAutoNum type="arabicPeriod"/>
            </a:pPr>
            <a:r>
              <a:rPr lang="en-US" altLang="en-US" sz="900" smtClean="0">
                <a:latin typeface="Arial" panose="020B0604020202020204" pitchFamily="34" charset="0"/>
              </a:rPr>
              <a:t>Protect the vital records of the organization.</a:t>
            </a:r>
          </a:p>
          <a:p>
            <a:pPr marL="228600" indent="-228600" eaLnBrk="1" hangingPunct="1">
              <a:lnSpc>
                <a:spcPct val="80000"/>
              </a:lnSpc>
              <a:buFontTx/>
              <a:buAutoNum type="arabicPeriod"/>
            </a:pPr>
            <a:r>
              <a:rPr lang="en-US" altLang="en-US" sz="900" smtClean="0">
                <a:latin typeface="Arial" panose="020B0604020202020204" pitchFamily="34" charset="0"/>
              </a:rPr>
              <a:t>Develop a records management manual with policies, procedures, etc.</a:t>
            </a:r>
          </a:p>
          <a:p>
            <a:pPr marL="228600" indent="-228600" eaLnBrk="1" hangingPunct="1">
              <a:lnSpc>
                <a:spcPct val="80000"/>
              </a:lnSpc>
              <a:buFontTx/>
              <a:buAutoNum type="arabicPeriod"/>
            </a:pPr>
            <a:r>
              <a:rPr lang="en-US" altLang="en-US" sz="900" smtClean="0">
                <a:latin typeface="Arial" panose="020B0604020202020204" pitchFamily="34" charset="0"/>
              </a:rPr>
              <a:t>Implement filing standards throughout.</a:t>
            </a:r>
          </a:p>
          <a:p>
            <a:pPr marL="228600" indent="-228600" eaLnBrk="1" hangingPunct="1">
              <a:lnSpc>
                <a:spcPct val="80000"/>
              </a:lnSpc>
              <a:buFontTx/>
              <a:buAutoNum type="arabicPeriod"/>
            </a:pPr>
            <a:r>
              <a:rPr lang="en-US" altLang="en-US" sz="900" smtClean="0">
                <a:latin typeface="Arial" panose="020B0604020202020204" pitchFamily="34" charset="0"/>
              </a:rPr>
              <a:t>Identify process for managing inactive records in low cost space.</a:t>
            </a:r>
          </a:p>
          <a:p>
            <a:pPr marL="228600" indent="-228600" eaLnBrk="1" hangingPunct="1">
              <a:lnSpc>
                <a:spcPct val="80000"/>
              </a:lnSpc>
              <a:buFontTx/>
              <a:buAutoNum type="arabicPeriod"/>
            </a:pPr>
            <a:r>
              <a:rPr lang="en-US" altLang="en-US" sz="900" smtClean="0">
                <a:latin typeface="Arial" panose="020B0604020202020204" pitchFamily="34" charset="0"/>
              </a:rPr>
              <a:t>Implement forms management and reports management programs.</a:t>
            </a:r>
          </a:p>
          <a:p>
            <a:pPr marL="228600" indent="-228600" eaLnBrk="1" hangingPunct="1">
              <a:lnSpc>
                <a:spcPct val="80000"/>
              </a:lnSpc>
              <a:buFontTx/>
              <a:buAutoNum type="arabicPeriod"/>
            </a:pPr>
            <a:r>
              <a:rPr lang="en-US" altLang="en-US" sz="900" smtClean="0">
                <a:latin typeface="Arial" panose="020B0604020202020204" pitchFamily="34" charset="0"/>
              </a:rPr>
              <a:t>Automate records management where it makes sense.</a:t>
            </a:r>
          </a:p>
          <a:p>
            <a:pPr marL="228600" indent="-228600" eaLnBrk="1" hangingPunct="1">
              <a:lnSpc>
                <a:spcPct val="80000"/>
              </a:lnSpc>
              <a:buFontTx/>
              <a:buAutoNum type="arabicPeriod"/>
            </a:pPr>
            <a:r>
              <a:rPr lang="en-US" altLang="en-US" sz="900" smtClean="0">
                <a:latin typeface="Arial" panose="020B0604020202020204" pitchFamily="34" charset="0"/>
              </a:rPr>
              <a:t>Make records management a high priority.</a:t>
            </a:r>
          </a:p>
        </p:txBody>
      </p:sp>
    </p:spTree>
    <p:extLst>
      <p:ext uri="{BB962C8B-B14F-4D97-AF65-F5344CB8AC3E}">
        <p14:creationId xmlns:p14="http://schemas.microsoft.com/office/powerpoint/2010/main" val="224125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F5D7A0-37AF-4D0A-84F9-BE3E52F02180}" type="slidenum">
              <a:rPr lang="en-US" altLang="en-US"/>
              <a:pPr/>
              <a:t>4</a:t>
            </a:fld>
            <a:endParaRPr lang="en-US" alt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Management Support – the success of the program will depend on the amount of support obtained from the highest levels of the organization.  Without it, there will be little incentive for people to pay much attention or to comply.</a:t>
            </a:r>
          </a:p>
          <a:p>
            <a:pPr eaLnBrk="1" hangingPunct="1"/>
            <a:r>
              <a:rPr lang="en-US" altLang="en-US" smtClean="0">
                <a:latin typeface="Arial" panose="020B0604020202020204" pitchFamily="34" charset="0"/>
              </a:rPr>
              <a:t>Primary Responsibility – clearly identify. who is responsible for developing and implementing the retention schedule.</a:t>
            </a:r>
          </a:p>
          <a:p>
            <a:pPr eaLnBrk="1" hangingPunct="1"/>
            <a:r>
              <a:rPr lang="en-US" altLang="en-US" smtClean="0">
                <a:latin typeface="Arial" panose="020B0604020202020204" pitchFamily="34" charset="0"/>
              </a:rPr>
              <a:t>Other participants – including representatives from other areas will add value to the data gathering and assist with supporting the program.</a:t>
            </a:r>
          </a:p>
          <a:p>
            <a:pPr eaLnBrk="1" hangingPunct="1"/>
            <a:r>
              <a:rPr lang="en-US" altLang="en-US" smtClean="0">
                <a:latin typeface="Arial" panose="020B0604020202020204" pitchFamily="34" charset="0"/>
              </a:rPr>
              <a:t>Records Inventory – interview departmental personnel as to their use of records in addition to performing a physical cataloging of all records.  </a:t>
            </a:r>
          </a:p>
          <a:p>
            <a:pPr eaLnBrk="1" hangingPunct="1"/>
            <a:r>
              <a:rPr lang="en-US" altLang="en-US" smtClean="0">
                <a:latin typeface="Arial" panose="020B0604020202020204" pitchFamily="34" charset="0"/>
              </a:rPr>
              <a:t>Records Series – allows for easier evaluation by grouping related records such as those that are usually used or filed together or that have identical purposes.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28451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B37B1E-C901-45D4-A27F-81D30982D786}" type="slidenum">
              <a:rPr lang="en-US" altLang="en-US"/>
              <a:pPr/>
              <a:t>6</a:t>
            </a:fld>
            <a:endParaRPr lang="en-US" alt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latin typeface="Arial" panose="020B0604020202020204" pitchFamily="34" charset="0"/>
              </a:rPr>
              <a:t>Policy statement/directives to organization </a:t>
            </a:r>
          </a:p>
          <a:p>
            <a:pPr marL="228600" indent="-228600" eaLnBrk="1" hangingPunct="1">
              <a:buFontTx/>
              <a:buAutoNum type="arabicPeriod"/>
            </a:pPr>
            <a:r>
              <a:rPr lang="en-US" altLang="en-US" smtClean="0">
                <a:latin typeface="Arial" panose="020B0604020202020204" pitchFamily="34" charset="0"/>
              </a:rPr>
              <a:t> Require their cooperation</a:t>
            </a:r>
          </a:p>
          <a:p>
            <a:pPr marL="228600" indent="-228600" eaLnBrk="1" hangingPunct="1">
              <a:buFontTx/>
              <a:buAutoNum type="arabicPeriod"/>
            </a:pPr>
            <a:r>
              <a:rPr lang="en-US" altLang="en-US" smtClean="0">
                <a:latin typeface="Arial" panose="020B0604020202020204" pitchFamily="34" charset="0"/>
              </a:rPr>
              <a:t> Identify project manager</a:t>
            </a:r>
          </a:p>
          <a:p>
            <a:pPr marL="228600" indent="-228600" eaLnBrk="1" hangingPunct="1">
              <a:buFontTx/>
              <a:buAutoNum type="arabicPeriod"/>
            </a:pPr>
            <a:r>
              <a:rPr lang="en-US" altLang="en-US" smtClean="0">
                <a:latin typeface="Arial" panose="020B0604020202020204" pitchFamily="34" charset="0"/>
              </a:rPr>
              <a:t> Fund project</a:t>
            </a:r>
          </a:p>
          <a:p>
            <a:pPr marL="228600" indent="-228600" eaLnBrk="1" hangingPunct="1"/>
            <a:r>
              <a:rPr lang="en-US" altLang="en-US" smtClean="0">
                <a:latin typeface="Arial" panose="020B0604020202020204" pitchFamily="34" charset="0"/>
              </a:rPr>
              <a:t> </a:t>
            </a:r>
          </a:p>
          <a:p>
            <a:pPr marL="228600" indent="-228600" eaLnBrk="1" hangingPunct="1"/>
            <a:r>
              <a:rPr lang="en-US" altLang="en-US" smtClean="0">
                <a:latin typeface="Arial" panose="020B0604020202020204" pitchFamily="34" charset="0"/>
              </a:rPr>
              <a:t>Present an action plan</a:t>
            </a:r>
          </a:p>
          <a:p>
            <a:pPr marL="228600" indent="-228600" eaLnBrk="1" hangingPunct="1">
              <a:buFontTx/>
              <a:buAutoNum type="arabicPeriod"/>
            </a:pPr>
            <a:r>
              <a:rPr lang="en-US" altLang="en-US" smtClean="0">
                <a:latin typeface="Arial" panose="020B0604020202020204" pitchFamily="34" charset="0"/>
              </a:rPr>
              <a:t> Outline the advantages</a:t>
            </a:r>
          </a:p>
          <a:p>
            <a:pPr marL="228600" indent="-228600" eaLnBrk="1" hangingPunct="1">
              <a:buFontTx/>
              <a:buAutoNum type="arabicPeriod"/>
            </a:pPr>
            <a:r>
              <a:rPr lang="en-US" altLang="en-US" smtClean="0">
                <a:latin typeface="Arial" panose="020B0604020202020204" pitchFamily="34" charset="0"/>
              </a:rPr>
              <a:t> Identify the dangers of not doing it</a:t>
            </a:r>
          </a:p>
          <a:p>
            <a:pPr marL="228600" indent="-228600" eaLnBrk="1" hangingPunct="1">
              <a:buFontTx/>
              <a:buAutoNum type="arabicPeriod"/>
            </a:pPr>
            <a:r>
              <a:rPr lang="en-US" altLang="en-US" smtClean="0">
                <a:latin typeface="Arial" panose="020B0604020202020204" pitchFamily="34" charset="0"/>
              </a:rPr>
              <a:t> Project costs of development and implementation</a:t>
            </a:r>
          </a:p>
          <a:p>
            <a:pPr marL="228600" indent="-228600" eaLnBrk="1" hangingPunct="1">
              <a:buFontTx/>
              <a:buAutoNum type="arabicPeriod"/>
            </a:pPr>
            <a:r>
              <a:rPr lang="en-US" altLang="en-US" smtClean="0">
                <a:latin typeface="Arial" panose="020B0604020202020204" pitchFamily="34" charset="0"/>
              </a:rPr>
              <a:t> Estimate a realistic timeline</a:t>
            </a:r>
          </a:p>
          <a:p>
            <a:pPr marL="228600" indent="-228600" eaLnBrk="1" hangingPunct="1">
              <a:buFontTx/>
              <a:buAutoNum type="arabicPeriod"/>
            </a:pPr>
            <a:r>
              <a:rPr lang="en-US" altLang="en-US" smtClean="0">
                <a:latin typeface="Arial" panose="020B0604020202020204" pitchFamily="34" charset="0"/>
              </a:rPr>
              <a:t> Justify costs/benefits 	</a:t>
            </a:r>
          </a:p>
        </p:txBody>
      </p:sp>
    </p:spTree>
    <p:extLst>
      <p:ext uri="{BB962C8B-B14F-4D97-AF65-F5344CB8AC3E}">
        <p14:creationId xmlns:p14="http://schemas.microsoft.com/office/powerpoint/2010/main" val="3184149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8AB94C-1A30-4469-83E1-71798C9A113D}" type="slidenum">
              <a:rPr lang="en-US" altLang="en-US"/>
              <a:pPr/>
              <a:t>7</a:t>
            </a:fld>
            <a:endParaRPr lang="en-US" alt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 Records Manager with enough training and background often is the best person to manage the project and overall records management program for an organization.   However, during development, the project will be extremely time consuming and is likely to limit their ability to contribute to a significant degree on other unrelated tasks.  i.e. Don’t expect the individual to perform the tasks associated with a 40 hour a week job in addition to performing the steps required in developing a valid retention schedule.</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Existing personnel may be used as part of a team if there are people who are knowledgeable of records management principles and can devote adequate time to the project.  The advantages are that these people should be familiar with the organization, it’s structure, records, policies, procedures and business purpose.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Use of consultants could provide the organization with expertise that may not exist within the organization.  The experience and technical knowledge of a consultant should lend to additional viewpoints and a more objective assessment of the overall needs of the organization.  However, the scope of the project must be well defined and should be outlined for the assignment in an agreement.  </a:t>
            </a:r>
          </a:p>
        </p:txBody>
      </p:sp>
    </p:spTree>
    <p:extLst>
      <p:ext uri="{BB962C8B-B14F-4D97-AF65-F5344CB8AC3E}">
        <p14:creationId xmlns:p14="http://schemas.microsoft.com/office/powerpoint/2010/main" val="311545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54B465-079E-4777-8499-E2E06131CEDC}" type="slidenum">
              <a:rPr lang="en-US" altLang="en-US"/>
              <a:pPr/>
              <a:t>8</a:t>
            </a:fld>
            <a:endParaRPr lang="en-US" alt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Including major functions will help gain support throughout the organization and assists in validating the work of the team.  In addition, it provides subject matter expertise to areas where you lack experience in.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Team members can help identify the specific needs, as used by their function, related to various records and can be the focal point to direct issues and concerns through. </a:t>
            </a:r>
          </a:p>
        </p:txBody>
      </p:sp>
    </p:spTree>
    <p:extLst>
      <p:ext uri="{BB962C8B-B14F-4D97-AF65-F5344CB8AC3E}">
        <p14:creationId xmlns:p14="http://schemas.microsoft.com/office/powerpoint/2010/main" val="91721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185601-609E-402E-8E04-C9CBC2649C21}" type="slidenum">
              <a:rPr lang="en-US" altLang="en-US"/>
              <a:pPr/>
              <a:t>9</a:t>
            </a:fld>
            <a:endParaRPr lang="en-US" alt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r>
              <a:rPr lang="en-US" altLang="en-US" sz="800" smtClean="0">
                <a:latin typeface="Arial" panose="020B0604020202020204" pitchFamily="34" charset="0"/>
              </a:rPr>
              <a:t>Conducting a preliminary file purge to eliminate non-records, outdated forms or hard copy reference materials (that are readily available in electronic form via the intranet or web) will provide many benefits and make the actual inventory easier by reducing clutter and the volume of material to be reviewed.  Additional benefits are:</a:t>
            </a:r>
          </a:p>
          <a:p>
            <a:pPr marL="228600" indent="-228600" eaLnBrk="1" hangingPunct="1">
              <a:lnSpc>
                <a:spcPct val="80000"/>
              </a:lnSpc>
              <a:buFontTx/>
              <a:buAutoNum type="arabicPeriod"/>
            </a:pPr>
            <a:r>
              <a:rPr lang="en-US" altLang="en-US" sz="800" smtClean="0">
                <a:latin typeface="Arial" panose="020B0604020202020204" pitchFamily="34" charset="0"/>
              </a:rPr>
              <a:t>Documents are easier to locate</a:t>
            </a:r>
          </a:p>
          <a:p>
            <a:pPr marL="228600" indent="-228600" eaLnBrk="1" hangingPunct="1">
              <a:lnSpc>
                <a:spcPct val="80000"/>
              </a:lnSpc>
              <a:buFontTx/>
              <a:buAutoNum type="arabicPeriod"/>
            </a:pPr>
            <a:r>
              <a:rPr lang="en-US" altLang="en-US" sz="800" smtClean="0">
                <a:latin typeface="Arial" panose="020B0604020202020204" pitchFamily="34" charset="0"/>
              </a:rPr>
              <a:t>Overall office appearance is more professional  </a:t>
            </a:r>
          </a:p>
          <a:p>
            <a:pPr marL="228600" indent="-228600" eaLnBrk="1" hangingPunct="1">
              <a:lnSpc>
                <a:spcPct val="80000"/>
              </a:lnSpc>
              <a:buFontTx/>
              <a:buAutoNum type="arabicPeriod"/>
            </a:pPr>
            <a:r>
              <a:rPr lang="en-US" altLang="en-US" sz="800" smtClean="0">
                <a:latin typeface="Arial" panose="020B0604020202020204" pitchFamily="34" charset="0"/>
              </a:rPr>
              <a:t>Reduced costs associated with filing equipment and supplies is realized</a:t>
            </a:r>
          </a:p>
          <a:p>
            <a:pPr marL="228600" indent="-228600" eaLnBrk="1" hangingPunct="1">
              <a:lnSpc>
                <a:spcPct val="80000"/>
              </a:lnSpc>
            </a:pPr>
            <a:endParaRPr lang="en-US" altLang="en-US" sz="800" smtClean="0">
              <a:latin typeface="Arial" panose="020B0604020202020204" pitchFamily="34" charset="0"/>
            </a:endParaRPr>
          </a:p>
          <a:p>
            <a:pPr marL="228600" indent="-228600" eaLnBrk="1" hangingPunct="1">
              <a:lnSpc>
                <a:spcPct val="80000"/>
              </a:lnSpc>
            </a:pPr>
            <a:r>
              <a:rPr lang="en-US" altLang="en-US" sz="800" smtClean="0">
                <a:latin typeface="Arial" panose="020B0604020202020204" pitchFamily="34" charset="0"/>
              </a:rPr>
              <a:t>All records must be identified and inventoried to document the types, quantities and location of all records created, processed and stored.  The end result must be a comprehensive account of the organization’s records.</a:t>
            </a:r>
          </a:p>
          <a:p>
            <a:pPr marL="228600" indent="-228600" eaLnBrk="1" hangingPunct="1">
              <a:lnSpc>
                <a:spcPct val="80000"/>
              </a:lnSpc>
            </a:pPr>
            <a:endParaRPr lang="en-US" altLang="en-US" sz="800" smtClean="0">
              <a:latin typeface="Arial" panose="020B0604020202020204" pitchFamily="34" charset="0"/>
            </a:endParaRPr>
          </a:p>
          <a:p>
            <a:pPr marL="228600" indent="-228600" eaLnBrk="1" hangingPunct="1">
              <a:lnSpc>
                <a:spcPct val="80000"/>
              </a:lnSpc>
            </a:pPr>
            <a:r>
              <a:rPr lang="en-US" altLang="en-US" sz="800" smtClean="0">
                <a:latin typeface="Arial" panose="020B0604020202020204" pitchFamily="34" charset="0"/>
              </a:rPr>
              <a:t>Don’t forget to include all media types.  Databases, electronic records (workstations, hard drives, servers, diskettes, e-mail), photographs, microfilm/fiche, audio and/or video formats, etc.</a:t>
            </a:r>
          </a:p>
          <a:p>
            <a:pPr marL="228600" indent="-228600" eaLnBrk="1" hangingPunct="1">
              <a:lnSpc>
                <a:spcPct val="80000"/>
              </a:lnSpc>
            </a:pPr>
            <a:endParaRPr lang="en-US" altLang="en-US" sz="800" smtClean="0">
              <a:latin typeface="Arial" panose="020B0604020202020204" pitchFamily="34" charset="0"/>
            </a:endParaRPr>
          </a:p>
          <a:p>
            <a:pPr marL="228600" indent="-228600" eaLnBrk="1" hangingPunct="1">
              <a:lnSpc>
                <a:spcPct val="80000"/>
              </a:lnSpc>
            </a:pPr>
            <a:r>
              <a:rPr lang="en-US" altLang="en-US" sz="800" smtClean="0">
                <a:latin typeface="Arial" panose="020B0604020202020204" pitchFamily="34" charset="0"/>
              </a:rPr>
              <a:t>The inventory form should be designed to gather all information needed and to identify the purpose and use of the information.  This may include:</a:t>
            </a:r>
          </a:p>
          <a:p>
            <a:pPr marL="228600" indent="-228600" eaLnBrk="1" hangingPunct="1">
              <a:lnSpc>
                <a:spcPct val="80000"/>
              </a:lnSpc>
              <a:buFontTx/>
              <a:buAutoNum type="arabicPeriod"/>
            </a:pPr>
            <a:r>
              <a:rPr lang="en-US" altLang="en-US" sz="800" smtClean="0">
                <a:latin typeface="Arial" panose="020B0604020202020204" pitchFamily="34" charset="0"/>
              </a:rPr>
              <a:t>Department information</a:t>
            </a:r>
          </a:p>
          <a:p>
            <a:pPr marL="228600" indent="-228600" eaLnBrk="1" hangingPunct="1">
              <a:lnSpc>
                <a:spcPct val="80000"/>
              </a:lnSpc>
              <a:buFontTx/>
              <a:buAutoNum type="arabicPeriod"/>
            </a:pPr>
            <a:r>
              <a:rPr lang="en-US" altLang="en-US" sz="800" smtClean="0">
                <a:latin typeface="Arial" panose="020B0604020202020204" pitchFamily="34" charset="0"/>
              </a:rPr>
              <a:t>Location of records</a:t>
            </a:r>
          </a:p>
          <a:p>
            <a:pPr marL="228600" indent="-228600" eaLnBrk="1" hangingPunct="1">
              <a:lnSpc>
                <a:spcPct val="80000"/>
              </a:lnSpc>
              <a:buFontTx/>
              <a:buAutoNum type="arabicPeriod"/>
            </a:pPr>
            <a:r>
              <a:rPr lang="en-US" altLang="en-US" sz="800" smtClean="0">
                <a:latin typeface="Arial" panose="020B0604020202020204" pitchFamily="34" charset="0"/>
              </a:rPr>
              <a:t>Record name or title, other names which may be used </a:t>
            </a:r>
          </a:p>
          <a:p>
            <a:pPr marL="228600" indent="-228600" eaLnBrk="1" hangingPunct="1">
              <a:lnSpc>
                <a:spcPct val="80000"/>
              </a:lnSpc>
              <a:buFontTx/>
              <a:buAutoNum type="arabicPeriod"/>
            </a:pPr>
            <a:r>
              <a:rPr lang="en-US" altLang="en-US" sz="800" smtClean="0">
                <a:latin typeface="Arial" panose="020B0604020202020204" pitchFamily="34" charset="0"/>
              </a:rPr>
              <a:t>If File, identify contents</a:t>
            </a:r>
          </a:p>
          <a:p>
            <a:pPr marL="228600" indent="-228600" eaLnBrk="1" hangingPunct="1">
              <a:lnSpc>
                <a:spcPct val="80000"/>
              </a:lnSpc>
              <a:buFontTx/>
              <a:buAutoNum type="arabicPeriod"/>
            </a:pPr>
            <a:r>
              <a:rPr lang="en-US" altLang="en-US" sz="800" smtClean="0">
                <a:latin typeface="Arial" panose="020B0604020202020204" pitchFamily="34" charset="0"/>
              </a:rPr>
              <a:t>Whether original or copy</a:t>
            </a:r>
          </a:p>
          <a:p>
            <a:pPr marL="228600" indent="-228600" eaLnBrk="1" hangingPunct="1">
              <a:lnSpc>
                <a:spcPct val="80000"/>
              </a:lnSpc>
              <a:buFontTx/>
              <a:buAutoNum type="arabicPeriod"/>
            </a:pPr>
            <a:r>
              <a:rPr lang="en-US" altLang="en-US" sz="800" smtClean="0">
                <a:latin typeface="Arial" panose="020B0604020202020204" pitchFamily="34" charset="0"/>
              </a:rPr>
              <a:t>Description, purpose and use of the records</a:t>
            </a:r>
          </a:p>
          <a:p>
            <a:pPr marL="228600" indent="-228600" eaLnBrk="1" hangingPunct="1">
              <a:lnSpc>
                <a:spcPct val="80000"/>
              </a:lnSpc>
              <a:buFontTx/>
              <a:buAutoNum type="arabicPeriod"/>
            </a:pPr>
            <a:r>
              <a:rPr lang="en-US" altLang="en-US" sz="800" smtClean="0">
                <a:latin typeface="Arial" panose="020B0604020202020204" pitchFamily="34" charset="0"/>
              </a:rPr>
              <a:t>File arrangement</a:t>
            </a:r>
          </a:p>
          <a:p>
            <a:pPr marL="228600" indent="-228600" eaLnBrk="1" hangingPunct="1">
              <a:lnSpc>
                <a:spcPct val="80000"/>
              </a:lnSpc>
              <a:buFontTx/>
              <a:buAutoNum type="arabicPeriod"/>
            </a:pPr>
            <a:r>
              <a:rPr lang="en-US" altLang="en-US" sz="800" smtClean="0">
                <a:latin typeface="Arial" panose="020B0604020202020204" pitchFamily="34" charset="0"/>
              </a:rPr>
              <a:t>Dates of Records</a:t>
            </a:r>
          </a:p>
          <a:p>
            <a:pPr marL="228600" indent="-228600" eaLnBrk="1" hangingPunct="1">
              <a:lnSpc>
                <a:spcPct val="80000"/>
              </a:lnSpc>
              <a:buFontTx/>
              <a:buAutoNum type="arabicPeriod"/>
            </a:pPr>
            <a:r>
              <a:rPr lang="en-US" altLang="en-US" sz="800" smtClean="0">
                <a:latin typeface="Arial" panose="020B0604020202020204" pitchFamily="34" charset="0"/>
              </a:rPr>
              <a:t>Media type and storage method</a:t>
            </a:r>
          </a:p>
          <a:p>
            <a:pPr marL="228600" indent="-228600" eaLnBrk="1" hangingPunct="1">
              <a:lnSpc>
                <a:spcPct val="80000"/>
              </a:lnSpc>
              <a:buFontTx/>
              <a:buAutoNum type="arabicPeriod"/>
            </a:pPr>
            <a:r>
              <a:rPr lang="en-US" altLang="en-US" sz="800" smtClean="0">
                <a:latin typeface="Arial" panose="020B0604020202020204" pitchFamily="34" charset="0"/>
              </a:rPr>
              <a:t>Volume and growth</a:t>
            </a:r>
          </a:p>
          <a:p>
            <a:pPr marL="228600" indent="-228600" eaLnBrk="1" hangingPunct="1">
              <a:lnSpc>
                <a:spcPct val="80000"/>
              </a:lnSpc>
              <a:buFontTx/>
              <a:buAutoNum type="arabicPeriod"/>
            </a:pPr>
            <a:r>
              <a:rPr lang="en-US" altLang="en-US" sz="800" smtClean="0">
                <a:latin typeface="Arial" panose="020B0604020202020204" pitchFamily="34" charset="0"/>
              </a:rPr>
              <a:t>Reference activity</a:t>
            </a:r>
          </a:p>
          <a:p>
            <a:pPr marL="228600" indent="-228600" eaLnBrk="1" hangingPunct="1">
              <a:lnSpc>
                <a:spcPct val="80000"/>
              </a:lnSpc>
              <a:buFontTx/>
              <a:buAutoNum type="arabicPeriod"/>
            </a:pPr>
            <a:r>
              <a:rPr lang="en-US" altLang="en-US" sz="800" smtClean="0">
                <a:latin typeface="Arial" panose="020B0604020202020204" pitchFamily="34" charset="0"/>
              </a:rPr>
              <a:t>Related records (input/output)</a:t>
            </a:r>
          </a:p>
          <a:p>
            <a:pPr marL="228600" indent="-228600" eaLnBrk="1" hangingPunct="1">
              <a:lnSpc>
                <a:spcPct val="80000"/>
              </a:lnSpc>
              <a:buFontTx/>
              <a:buAutoNum type="arabicPeriod"/>
            </a:pPr>
            <a:r>
              <a:rPr lang="en-US" altLang="en-US" sz="800" smtClean="0">
                <a:latin typeface="Arial" panose="020B0604020202020204" pitchFamily="34" charset="0"/>
              </a:rPr>
              <a:t>Legal Statutes and/or Regulatory Requirements (identify the actual source)</a:t>
            </a:r>
          </a:p>
          <a:p>
            <a:pPr marL="228600" indent="-228600" eaLnBrk="1" hangingPunct="1">
              <a:lnSpc>
                <a:spcPct val="80000"/>
              </a:lnSpc>
              <a:buFontTx/>
              <a:buAutoNum type="arabicPeriod"/>
            </a:pPr>
            <a:r>
              <a:rPr lang="en-US" altLang="en-US" sz="800" smtClean="0">
                <a:latin typeface="Arial" panose="020B0604020202020204" pitchFamily="34" charset="0"/>
              </a:rPr>
              <a:t>Department requirements</a:t>
            </a:r>
          </a:p>
          <a:p>
            <a:pPr marL="228600" indent="-228600" eaLnBrk="1" hangingPunct="1">
              <a:lnSpc>
                <a:spcPct val="80000"/>
              </a:lnSpc>
              <a:buFontTx/>
              <a:buAutoNum type="arabicPeriod"/>
            </a:pPr>
            <a:r>
              <a:rPr lang="en-US" altLang="en-US" sz="800" smtClean="0">
                <a:latin typeface="Arial" panose="020B0604020202020204" pitchFamily="34" charset="0"/>
              </a:rPr>
              <a:t>Department recommendations (Office, Inactive, Total)</a:t>
            </a:r>
          </a:p>
          <a:p>
            <a:pPr marL="228600" indent="-228600" eaLnBrk="1" hangingPunct="1">
              <a:lnSpc>
                <a:spcPct val="80000"/>
              </a:lnSpc>
            </a:pPr>
            <a:endParaRPr lang="en-US" altLang="en-US" sz="800" smtClean="0">
              <a:latin typeface="Arial" panose="020B0604020202020204" pitchFamily="34" charset="0"/>
            </a:endParaRPr>
          </a:p>
          <a:p>
            <a:pPr marL="228600" indent="-228600" eaLnBrk="1" hangingPunct="1">
              <a:lnSpc>
                <a:spcPct val="80000"/>
              </a:lnSpc>
            </a:pPr>
            <a:r>
              <a:rPr lang="en-US" altLang="en-US" sz="800" smtClean="0">
                <a:latin typeface="Arial" panose="020B0604020202020204" pitchFamily="34" charset="0"/>
              </a:rPr>
              <a:t>Interview personnel within departments to obtain additional information related to usage and requirements.  Identify questions that may have arose from the inventory and have them ready in advance of  the interview.  Find out what they like and don’t like about current system.  Is there a way to do it better in their opinion.</a:t>
            </a:r>
          </a:p>
        </p:txBody>
      </p:sp>
    </p:spTree>
    <p:extLst>
      <p:ext uri="{BB962C8B-B14F-4D97-AF65-F5344CB8AC3E}">
        <p14:creationId xmlns:p14="http://schemas.microsoft.com/office/powerpoint/2010/main" val="574485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4293B6-4303-4239-ABD4-C683BD04A85A}" type="slidenum">
              <a:rPr lang="en-US" altLang="en-US"/>
              <a:pPr/>
              <a:t>10</a:t>
            </a:fld>
            <a:endParaRPr lang="en-US" alt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latin typeface="Arial" panose="020B0604020202020204" pitchFamily="34" charset="0"/>
              </a:rPr>
              <a:t>This allows you to evaluate groups of records instead of having to review each record individually.</a:t>
            </a:r>
          </a:p>
        </p:txBody>
      </p:sp>
    </p:spTree>
    <p:extLst>
      <p:ext uri="{BB962C8B-B14F-4D97-AF65-F5344CB8AC3E}">
        <p14:creationId xmlns:p14="http://schemas.microsoft.com/office/powerpoint/2010/main" val="154133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latin typeface="Arial" charset="0"/>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latin typeface="Arial" charset="0"/>
              </a:endParaRPr>
            </a:p>
          </p:txBody>
        </p:sp>
      </p:grpSp>
      <p:sp>
        <p:nvSpPr>
          <p:cNvPr id="74760" name="Rectangle 8"/>
          <p:cNvSpPr>
            <a:spLocks noGrp="1" noChangeArrowheads="1"/>
          </p:cNvSpPr>
          <p:nvPr>
            <p:ph type="subTitle" idx="1"/>
          </p:nvPr>
        </p:nvSpPr>
        <p:spPr>
          <a:xfrm>
            <a:off x="4673600" y="2927350"/>
            <a:ext cx="4013200" cy="1822450"/>
          </a:xfrm>
        </p:spPr>
        <p:txBody>
          <a:bodyPr anchor="b"/>
          <a:lstStyle>
            <a:lvl1pPr marL="0" indent="0" algn="ctr">
              <a:buFont typeface="Wingdings" pitchFamily="2" charset="2"/>
              <a:buNone/>
              <a:defRPr/>
            </a:lvl1pPr>
          </a:lstStyle>
          <a:p>
            <a:r>
              <a:rPr lang="en-US"/>
              <a:t>Click to edit Master subtitle style</a:t>
            </a:r>
          </a:p>
        </p:txBody>
      </p:sp>
      <p:sp>
        <p:nvSpPr>
          <p:cNvPr id="7476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5707172B-EE6C-447C-AAF4-FDF8666E840F}" type="slidenum">
              <a:rPr lang="en-US" altLang="en-US"/>
              <a:pPr/>
              <a:t>‹#›</a:t>
            </a:fld>
            <a:endParaRPr lang="en-US" altLang="en-US"/>
          </a:p>
        </p:txBody>
      </p:sp>
    </p:spTree>
    <p:extLst>
      <p:ext uri="{BB962C8B-B14F-4D97-AF65-F5344CB8AC3E}">
        <p14:creationId xmlns:p14="http://schemas.microsoft.com/office/powerpoint/2010/main" val="310184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081A6658-B32C-4B70-A0DF-9DCBCF9A8F38}" type="slidenum">
              <a:rPr lang="en-US" altLang="en-US"/>
              <a:pPr/>
              <a:t>‹#›</a:t>
            </a:fld>
            <a:endParaRPr lang="en-US" altLang="en-US"/>
          </a:p>
        </p:txBody>
      </p:sp>
    </p:spTree>
    <p:extLst>
      <p:ext uri="{BB962C8B-B14F-4D97-AF65-F5344CB8AC3E}">
        <p14:creationId xmlns:p14="http://schemas.microsoft.com/office/powerpoint/2010/main" val="19360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9E284447-51DB-499A-8EBC-409BEAD15568}" type="slidenum">
              <a:rPr lang="en-US" altLang="en-US"/>
              <a:pPr/>
              <a:t>‹#›</a:t>
            </a:fld>
            <a:endParaRPr lang="en-US" altLang="en-US"/>
          </a:p>
        </p:txBody>
      </p:sp>
    </p:spTree>
    <p:extLst>
      <p:ext uri="{BB962C8B-B14F-4D97-AF65-F5344CB8AC3E}">
        <p14:creationId xmlns:p14="http://schemas.microsoft.com/office/powerpoint/2010/main" val="2666370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2362200"/>
            <a:ext cx="3770312"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0913" y="4300538"/>
            <a:ext cx="3770312"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endParaRPr lang="en-US"/>
          </a:p>
        </p:txBody>
      </p:sp>
      <p:sp>
        <p:nvSpPr>
          <p:cNvPr id="8" name="Rectangle 13"/>
          <p:cNvSpPr>
            <a:spLocks noGrp="1" noChangeArrowheads="1"/>
          </p:cNvSpPr>
          <p:nvPr>
            <p:ph type="sldNum" sz="quarter" idx="12"/>
          </p:nvPr>
        </p:nvSpPr>
        <p:spPr>
          <a:ln/>
        </p:spPr>
        <p:txBody>
          <a:bodyPr/>
          <a:lstStyle>
            <a:lvl1pPr>
              <a:defRPr/>
            </a:lvl1pPr>
          </a:lstStyle>
          <a:p>
            <a:fld id="{F60D0317-728B-4263-8D71-F9B1529E9B3D}" type="slidenum">
              <a:rPr lang="en-US" altLang="en-US"/>
              <a:pPr/>
              <a:t>‹#›</a:t>
            </a:fld>
            <a:endParaRPr lang="en-US" altLang="en-US"/>
          </a:p>
        </p:txBody>
      </p:sp>
    </p:spTree>
    <p:extLst>
      <p:ext uri="{BB962C8B-B14F-4D97-AF65-F5344CB8AC3E}">
        <p14:creationId xmlns:p14="http://schemas.microsoft.com/office/powerpoint/2010/main" val="686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94B3F363-9490-481F-AFB9-59D2640FB72E}" type="slidenum">
              <a:rPr lang="en-US" altLang="en-US"/>
              <a:pPr/>
              <a:t>‹#›</a:t>
            </a:fld>
            <a:endParaRPr lang="en-US" altLang="en-US"/>
          </a:p>
        </p:txBody>
      </p:sp>
    </p:spTree>
    <p:extLst>
      <p:ext uri="{BB962C8B-B14F-4D97-AF65-F5344CB8AC3E}">
        <p14:creationId xmlns:p14="http://schemas.microsoft.com/office/powerpoint/2010/main" val="360732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FAC043E8-F2F0-4140-BE67-FCD62B0FE8B1}" type="slidenum">
              <a:rPr lang="en-US" altLang="en-US"/>
              <a:pPr/>
              <a:t>‹#›</a:t>
            </a:fld>
            <a:endParaRPr lang="en-US" altLang="en-US"/>
          </a:p>
        </p:txBody>
      </p:sp>
    </p:spTree>
    <p:extLst>
      <p:ext uri="{BB962C8B-B14F-4D97-AF65-F5344CB8AC3E}">
        <p14:creationId xmlns:p14="http://schemas.microsoft.com/office/powerpoint/2010/main" val="43781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B86E1F84-0963-4F1A-B865-9D8D6DAA5192}" type="slidenum">
              <a:rPr lang="en-US" altLang="en-US"/>
              <a:pPr/>
              <a:t>‹#›</a:t>
            </a:fld>
            <a:endParaRPr lang="en-US" altLang="en-US"/>
          </a:p>
        </p:txBody>
      </p:sp>
    </p:spTree>
    <p:extLst>
      <p:ext uri="{BB962C8B-B14F-4D97-AF65-F5344CB8AC3E}">
        <p14:creationId xmlns:p14="http://schemas.microsoft.com/office/powerpoint/2010/main" val="40760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3253149B-4C6D-4953-90C7-FB64665D11CF}" type="slidenum">
              <a:rPr lang="en-US" altLang="en-US"/>
              <a:pPr/>
              <a:t>‹#›</a:t>
            </a:fld>
            <a:endParaRPr lang="en-US" altLang="en-US"/>
          </a:p>
        </p:txBody>
      </p:sp>
    </p:spTree>
    <p:extLst>
      <p:ext uri="{BB962C8B-B14F-4D97-AF65-F5344CB8AC3E}">
        <p14:creationId xmlns:p14="http://schemas.microsoft.com/office/powerpoint/2010/main" val="145117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46122A27-25F9-41B5-A02E-BFB7341D8C25}" type="slidenum">
              <a:rPr lang="en-US" altLang="en-US"/>
              <a:pPr/>
              <a:t>‹#›</a:t>
            </a:fld>
            <a:endParaRPr lang="en-US" altLang="en-US"/>
          </a:p>
        </p:txBody>
      </p:sp>
    </p:spTree>
    <p:extLst>
      <p:ext uri="{BB962C8B-B14F-4D97-AF65-F5344CB8AC3E}">
        <p14:creationId xmlns:p14="http://schemas.microsoft.com/office/powerpoint/2010/main" val="93643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BF3E6A2F-6581-47DF-935A-A7B1C771E943}" type="slidenum">
              <a:rPr lang="en-US" altLang="en-US"/>
              <a:pPr/>
              <a:t>‹#›</a:t>
            </a:fld>
            <a:endParaRPr lang="en-US" altLang="en-US"/>
          </a:p>
        </p:txBody>
      </p:sp>
    </p:spTree>
    <p:extLst>
      <p:ext uri="{BB962C8B-B14F-4D97-AF65-F5344CB8AC3E}">
        <p14:creationId xmlns:p14="http://schemas.microsoft.com/office/powerpoint/2010/main" val="281618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90451609-9BC1-414E-BA6A-EDBAF69E4D55}" type="slidenum">
              <a:rPr lang="en-US" altLang="en-US"/>
              <a:pPr/>
              <a:t>‹#›</a:t>
            </a:fld>
            <a:endParaRPr lang="en-US" altLang="en-US"/>
          </a:p>
        </p:txBody>
      </p:sp>
    </p:spTree>
    <p:extLst>
      <p:ext uri="{BB962C8B-B14F-4D97-AF65-F5344CB8AC3E}">
        <p14:creationId xmlns:p14="http://schemas.microsoft.com/office/powerpoint/2010/main" val="4250059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266DC8A6-8937-42B3-AE61-268C603044F9}" type="slidenum">
              <a:rPr lang="en-US" altLang="en-US"/>
              <a:pPr/>
              <a:t>‹#›</a:t>
            </a:fld>
            <a:endParaRPr lang="en-US" altLang="en-US"/>
          </a:p>
        </p:txBody>
      </p:sp>
    </p:spTree>
    <p:extLst>
      <p:ext uri="{BB962C8B-B14F-4D97-AF65-F5344CB8AC3E}">
        <p14:creationId xmlns:p14="http://schemas.microsoft.com/office/powerpoint/2010/main" val="252174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7373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latin typeface="Arial" charset="0"/>
                </a:endParaRPr>
              </a:p>
            </p:txBody>
          </p:sp>
          <p:sp>
            <p:nvSpPr>
              <p:cNvPr id="7373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latin typeface="Arial" charset="0"/>
                </a:endParaRPr>
              </a:p>
            </p:txBody>
          </p:sp>
        </p:grpSp>
        <p:grpSp>
          <p:nvGrpSpPr>
            <p:cNvPr id="1033" name="Group 6"/>
            <p:cNvGrpSpPr>
              <a:grpSpLocks/>
            </p:cNvGrpSpPr>
            <p:nvPr/>
          </p:nvGrpSpPr>
          <p:grpSpPr bwMode="auto">
            <a:xfrm>
              <a:off x="144" y="1248"/>
              <a:ext cx="4656" cy="201"/>
              <a:chOff x="144" y="1248"/>
              <a:chExt cx="4656" cy="201"/>
            </a:xfrm>
          </p:grpSpPr>
          <p:sp>
            <p:nvSpPr>
              <p:cNvPr id="7373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latin typeface="Arial" charset="0"/>
                </a:endParaRPr>
              </a:p>
            </p:txBody>
          </p:sp>
          <p:sp>
            <p:nvSpPr>
              <p:cNvPr id="7373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latin typeface="Arial" charset="0"/>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373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atin typeface="Arial" charset="0"/>
              </a:defRPr>
            </a:lvl1pPr>
          </a:lstStyle>
          <a:p>
            <a:pPr>
              <a:defRPr/>
            </a:pPr>
            <a:endParaRPr lang="en-US"/>
          </a:p>
        </p:txBody>
      </p:sp>
      <p:sp>
        <p:nvSpPr>
          <p:cNvPr id="7374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atin typeface="Arial" charset="0"/>
              </a:defRPr>
            </a:lvl1pPr>
          </a:lstStyle>
          <a:p>
            <a:pPr>
              <a:defRPr/>
            </a:pPr>
            <a:endParaRPr lang="en-US"/>
          </a:p>
        </p:txBody>
      </p:sp>
      <p:sp>
        <p:nvSpPr>
          <p:cNvPr id="7374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CF7A4D32-B3F0-4767-897C-C618AF2B9D1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7"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685800" y="1295400"/>
            <a:ext cx="8229600" cy="1905000"/>
          </a:xfrm>
        </p:spPr>
        <p:txBody>
          <a:bodyPr/>
          <a:lstStyle/>
          <a:p>
            <a:pPr eaLnBrk="1" hangingPunct="1"/>
            <a:r>
              <a:rPr lang="en-US" altLang="en-US" smtClean="0"/>
              <a:t>Developing a Records Retention 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z="3200" smtClean="0"/>
              <a:t>Classify Records to Records Series</a:t>
            </a:r>
          </a:p>
        </p:txBody>
      </p:sp>
      <p:sp>
        <p:nvSpPr>
          <p:cNvPr id="12291" name="Rectangle 3"/>
          <p:cNvSpPr>
            <a:spLocks noGrp="1" noChangeArrowheads="1"/>
          </p:cNvSpPr>
          <p:nvPr>
            <p:ph type="body" idx="1"/>
          </p:nvPr>
        </p:nvSpPr>
        <p:spPr/>
        <p:txBody>
          <a:bodyPr/>
          <a:lstStyle/>
          <a:p>
            <a:pPr eaLnBrk="1" hangingPunct="1"/>
            <a:r>
              <a:rPr lang="en-US" altLang="en-US" smtClean="0"/>
              <a:t>Use the Records Inventory to group related records into Records Series or Classification Subjects for evaluation of retention requirements</a:t>
            </a:r>
          </a:p>
          <a:p>
            <a:pPr eaLnBrk="1" hangingPunct="1"/>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altLang="en-US" smtClean="0"/>
              <a:t>Legal Research – Planning</a:t>
            </a:r>
          </a:p>
        </p:txBody>
      </p:sp>
      <p:sp>
        <p:nvSpPr>
          <p:cNvPr id="15363" name="Rectangle 3"/>
          <p:cNvSpPr>
            <a:spLocks noGrp="1" noChangeArrowheads="1"/>
          </p:cNvSpPr>
          <p:nvPr>
            <p:ph type="body" idx="1"/>
          </p:nvPr>
        </p:nvSpPr>
        <p:spPr/>
        <p:txBody>
          <a:bodyPr/>
          <a:lstStyle/>
          <a:p>
            <a:pPr eaLnBrk="1" hangingPunct="1"/>
            <a:r>
              <a:rPr lang="en-US" altLang="en-US" smtClean="0"/>
              <a:t>Other areas of research to consider:</a:t>
            </a:r>
          </a:p>
          <a:p>
            <a:pPr lvl="1" eaLnBrk="1" hangingPunct="1"/>
            <a:r>
              <a:rPr lang="en-US" altLang="en-US" smtClean="0"/>
              <a:t>Products or services performed that may be subject to recordkeeping requirements</a:t>
            </a:r>
          </a:p>
          <a:p>
            <a:pPr lvl="1" eaLnBrk="1" hangingPunct="1"/>
            <a:r>
              <a:rPr lang="en-US" altLang="en-US" smtClean="0"/>
              <a:t>Geographic locations of business activities</a:t>
            </a:r>
          </a:p>
          <a:p>
            <a:pPr lvl="1" eaLnBrk="1" hangingPunct="1"/>
            <a:r>
              <a:rPr lang="en-US" altLang="en-US" smtClean="0"/>
              <a:t>What federal, state or other government agencies regulate activities of the organization</a:t>
            </a:r>
          </a:p>
          <a:p>
            <a:pPr lvl="1" eaLnBrk="1" hangingPunct="1"/>
            <a:r>
              <a:rPr lang="en-US" altLang="en-US" smtClean="0"/>
              <a:t>Litigation history of the organization and related concerns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altLang="en-US" smtClean="0"/>
              <a:t>Legal Research - Issues</a:t>
            </a:r>
          </a:p>
        </p:txBody>
      </p:sp>
      <p:sp>
        <p:nvSpPr>
          <p:cNvPr id="16387" name="Rectangle 3"/>
          <p:cNvSpPr>
            <a:spLocks noGrp="1" noChangeArrowheads="1"/>
          </p:cNvSpPr>
          <p:nvPr>
            <p:ph type="body" idx="1"/>
          </p:nvPr>
        </p:nvSpPr>
        <p:spPr/>
        <p:txBody>
          <a:bodyPr/>
          <a:lstStyle/>
          <a:p>
            <a:pPr eaLnBrk="1" hangingPunct="1"/>
            <a:r>
              <a:rPr lang="en-US" altLang="en-US" smtClean="0"/>
              <a:t>The following are the types of results that may be found in the legal research process</a:t>
            </a:r>
          </a:p>
          <a:p>
            <a:pPr lvl="1" eaLnBrk="1" hangingPunct="1"/>
            <a:r>
              <a:rPr lang="en-US" altLang="en-US" smtClean="0"/>
              <a:t>No recordkeeping requirement is found</a:t>
            </a:r>
          </a:p>
          <a:p>
            <a:pPr lvl="1" eaLnBrk="1" hangingPunct="1"/>
            <a:r>
              <a:rPr lang="en-US" altLang="en-US" smtClean="0"/>
              <a:t>A requirement is found requiring a specific retention period</a:t>
            </a:r>
          </a:p>
          <a:p>
            <a:pPr lvl="1" eaLnBrk="1" hangingPunct="1"/>
            <a:r>
              <a:rPr lang="en-US" altLang="en-US" smtClean="0"/>
              <a:t>A requirement is found containing a requirement to “maintain” the record with no specific time period identified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smtClean="0"/>
              <a:t>Legal Research - Issues</a:t>
            </a:r>
          </a:p>
        </p:txBody>
      </p:sp>
      <p:sp>
        <p:nvSpPr>
          <p:cNvPr id="17411" name="Rectangle 3"/>
          <p:cNvSpPr>
            <a:spLocks noGrp="1" noChangeArrowheads="1"/>
          </p:cNvSpPr>
          <p:nvPr>
            <p:ph type="body" idx="1"/>
          </p:nvPr>
        </p:nvSpPr>
        <p:spPr/>
        <p:txBody>
          <a:bodyPr/>
          <a:lstStyle/>
          <a:p>
            <a:pPr lvl="1" eaLnBrk="1" hangingPunct="1"/>
            <a:r>
              <a:rPr lang="en-US" altLang="en-US" smtClean="0"/>
              <a:t>A statute of limitation is found</a:t>
            </a:r>
          </a:p>
          <a:p>
            <a:pPr lvl="1" eaLnBrk="1" hangingPunct="1"/>
            <a:r>
              <a:rPr lang="en-US" altLang="en-US" smtClean="0"/>
              <a:t>A limitation of assessment period is found</a:t>
            </a:r>
          </a:p>
          <a:p>
            <a:pPr lvl="1" eaLnBrk="1" hangingPunct="1"/>
            <a:r>
              <a:rPr lang="en-US" altLang="en-US" smtClean="0"/>
              <a:t>Case Law</a:t>
            </a:r>
          </a:p>
          <a:p>
            <a:pPr eaLnBrk="1" hangingPunct="1"/>
            <a:r>
              <a:rPr lang="en-US" altLang="en-US" smtClean="0"/>
              <a:t>Many requirements are vague and difficult to interpret</a:t>
            </a:r>
          </a:p>
          <a:p>
            <a:pPr eaLnBrk="1" hangingPunct="1"/>
            <a:r>
              <a:rPr lang="en-US" altLang="en-US" smtClean="0"/>
              <a:t>Two or more requirements are found with different retention requirements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altLang="en-US" smtClean="0"/>
              <a:t>Legal Research - Sources</a:t>
            </a:r>
          </a:p>
        </p:txBody>
      </p:sp>
      <p:sp>
        <p:nvSpPr>
          <p:cNvPr id="18435" name="Rectangle 3"/>
          <p:cNvSpPr>
            <a:spLocks noGrp="1" noChangeArrowheads="1"/>
          </p:cNvSpPr>
          <p:nvPr>
            <p:ph type="body" idx="1"/>
          </p:nvPr>
        </p:nvSpPr>
        <p:spPr/>
        <p:txBody>
          <a:bodyPr/>
          <a:lstStyle/>
          <a:p>
            <a:pPr eaLnBrk="1" hangingPunct="1"/>
            <a:r>
              <a:rPr lang="en-US" altLang="en-US" smtClean="0"/>
              <a:t>Researching Federal Requirements</a:t>
            </a:r>
          </a:p>
          <a:p>
            <a:pPr lvl="1" eaLnBrk="1" hangingPunct="1"/>
            <a:r>
              <a:rPr lang="en-US" altLang="en-US" smtClean="0"/>
              <a:t>Laws and regulations are contained in the Constitution of the Federal Republic of Nigeria.</a:t>
            </a:r>
            <a:endParaRPr lang="en-US" altLang="en-US" i="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altLang="en-US" smtClean="0"/>
              <a:t>Legal Research - Sources</a:t>
            </a:r>
          </a:p>
        </p:txBody>
      </p:sp>
      <p:sp>
        <p:nvSpPr>
          <p:cNvPr id="19459" name="Rectangle 3"/>
          <p:cNvSpPr>
            <a:spLocks noGrp="1" noChangeArrowheads="1"/>
          </p:cNvSpPr>
          <p:nvPr>
            <p:ph type="body" idx="1"/>
          </p:nvPr>
        </p:nvSpPr>
        <p:spPr/>
        <p:txBody>
          <a:bodyPr/>
          <a:lstStyle/>
          <a:p>
            <a:pPr eaLnBrk="1" hangingPunct="1"/>
            <a:r>
              <a:rPr lang="en-US" altLang="en-US" smtClean="0"/>
              <a:t>Federal Requirements On-line</a:t>
            </a:r>
          </a:p>
          <a:p>
            <a:pPr eaLnBrk="1" hangingPunct="1"/>
            <a:r>
              <a:rPr lang="en-US" altLang="en-US" smtClean="0"/>
              <a:t>Some Suggested Search Terms</a:t>
            </a:r>
          </a:p>
          <a:p>
            <a:pPr lvl="1" eaLnBrk="1" hangingPunct="1"/>
            <a:r>
              <a:rPr lang="en-US" altLang="en-US" sz="2000" smtClean="0"/>
              <a:t>Records</a:t>
            </a:r>
          </a:p>
          <a:p>
            <a:pPr lvl="1" eaLnBrk="1" hangingPunct="1"/>
            <a:r>
              <a:rPr lang="en-US" altLang="en-US" sz="2000" smtClean="0"/>
              <a:t>Recordkeeping</a:t>
            </a:r>
          </a:p>
          <a:p>
            <a:pPr lvl="1" eaLnBrk="1" hangingPunct="1"/>
            <a:r>
              <a:rPr lang="en-US" altLang="en-US" sz="2000" smtClean="0"/>
              <a:t>Limitations of Action</a:t>
            </a:r>
          </a:p>
          <a:p>
            <a:pPr lvl="1" eaLnBrk="1" hangingPunct="1"/>
            <a:r>
              <a:rPr lang="en-US" altLang="en-US" sz="2000" smtClean="0"/>
              <a:t>Maintain</a:t>
            </a:r>
          </a:p>
          <a:p>
            <a:pPr lvl="1" eaLnBrk="1" hangingPunct="1"/>
            <a:r>
              <a:rPr lang="en-US" altLang="en-US" sz="2000" smtClean="0"/>
              <a:t>Keep</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altLang="en-US" smtClean="0"/>
              <a:t>Legal Research - Sources</a:t>
            </a:r>
          </a:p>
        </p:txBody>
      </p:sp>
      <p:sp>
        <p:nvSpPr>
          <p:cNvPr id="20483" name="Rectangle 3"/>
          <p:cNvSpPr>
            <a:spLocks noGrp="1" noChangeArrowheads="1"/>
          </p:cNvSpPr>
          <p:nvPr>
            <p:ph type="body" idx="1"/>
          </p:nvPr>
        </p:nvSpPr>
        <p:spPr/>
        <p:txBody>
          <a:bodyPr/>
          <a:lstStyle/>
          <a:p>
            <a:pPr eaLnBrk="1" hangingPunct="1"/>
            <a:r>
              <a:rPr lang="en-US" altLang="en-US" smtClean="0"/>
              <a:t>Researching Requirements</a:t>
            </a:r>
          </a:p>
          <a:p>
            <a:pPr lvl="1" eaLnBrk="1" hangingPunct="1"/>
            <a:r>
              <a:rPr lang="en-US" altLang="en-US" smtClean="0"/>
              <a:t>Code of Regulations</a:t>
            </a:r>
          </a:p>
          <a:p>
            <a:pPr lvl="1" eaLnBrk="1" hangingPunct="1"/>
            <a:r>
              <a:rPr lang="en-US" altLang="en-US" smtClean="0"/>
              <a:t>Codes Covering Various Areas</a:t>
            </a:r>
          </a:p>
          <a:p>
            <a:pPr eaLnBrk="1" hangingPunct="1"/>
            <a:r>
              <a:rPr lang="en-US" altLang="en-US" smtClean="0"/>
              <a:t>Contact State Agencies for Copies of Rules and Regulations</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altLang="en-US" smtClean="0"/>
              <a:t>Legal Research - Documentation</a:t>
            </a:r>
          </a:p>
        </p:txBody>
      </p:sp>
      <p:sp>
        <p:nvSpPr>
          <p:cNvPr id="21507" name="Rectangle 3"/>
          <p:cNvSpPr>
            <a:spLocks noGrp="1" noChangeArrowheads="1"/>
          </p:cNvSpPr>
          <p:nvPr>
            <p:ph type="body" idx="1"/>
          </p:nvPr>
        </p:nvSpPr>
        <p:spPr/>
        <p:txBody>
          <a:bodyPr/>
          <a:lstStyle/>
          <a:p>
            <a:pPr eaLnBrk="1" hangingPunct="1"/>
            <a:r>
              <a:rPr lang="en-US" altLang="en-US" sz="3200" smtClean="0"/>
              <a:t>Reproduce the Full Text of all legal requirements</a:t>
            </a:r>
          </a:p>
          <a:p>
            <a:pPr eaLnBrk="1" hangingPunct="1"/>
            <a:r>
              <a:rPr lang="en-US" altLang="en-US" sz="3200" smtClean="0"/>
              <a:t>Note the applicable statue or regulatory citation(s) for each records series or classification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smtClean="0"/>
              <a:t>The Basics</a:t>
            </a:r>
          </a:p>
        </p:txBody>
      </p:sp>
      <p:sp>
        <p:nvSpPr>
          <p:cNvPr id="4099" name="Rectangle 3"/>
          <p:cNvSpPr>
            <a:spLocks noGrp="1" noChangeArrowheads="1"/>
          </p:cNvSpPr>
          <p:nvPr>
            <p:ph type="body" idx="1"/>
          </p:nvPr>
        </p:nvSpPr>
        <p:spPr/>
        <p:txBody>
          <a:bodyPr/>
          <a:lstStyle/>
          <a:p>
            <a:pPr eaLnBrk="1" hangingPunct="1"/>
            <a:r>
              <a:rPr lang="en-US" altLang="en-US" smtClean="0"/>
              <a:t>Why do organizations need a Retention Schedule?  </a:t>
            </a:r>
          </a:p>
          <a:p>
            <a:pPr lvl="1" eaLnBrk="1" hangingPunct="1"/>
            <a:r>
              <a:rPr lang="en-US" altLang="en-US" smtClean="0"/>
              <a:t>To identify the organizations “Official Policy” for retention and disposal of information assets</a:t>
            </a:r>
          </a:p>
          <a:p>
            <a:pPr lvl="1" eaLnBrk="1" hangingPunct="1"/>
            <a:r>
              <a:rPr lang="en-US" altLang="en-US" smtClean="0"/>
              <a:t>To achieve economic benefits</a:t>
            </a:r>
          </a:p>
          <a:p>
            <a:pPr lvl="1" eaLnBrk="1" hangingPunct="1"/>
            <a:r>
              <a:rPr lang="en-US" altLang="en-US" smtClean="0"/>
              <a:t>To achieve legal benefits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altLang="en-US" smtClean="0"/>
              <a:t>Determine the Retention Values </a:t>
            </a:r>
          </a:p>
        </p:txBody>
      </p:sp>
      <p:sp>
        <p:nvSpPr>
          <p:cNvPr id="22531" name="Rectangle 3"/>
          <p:cNvSpPr>
            <a:spLocks noGrp="1" noChangeArrowheads="1"/>
          </p:cNvSpPr>
          <p:nvPr>
            <p:ph type="body" idx="1"/>
          </p:nvPr>
        </p:nvSpPr>
        <p:spPr/>
        <p:txBody>
          <a:bodyPr/>
          <a:lstStyle/>
          <a:p>
            <a:pPr eaLnBrk="1" hangingPunct="1"/>
            <a:r>
              <a:rPr lang="en-US" altLang="en-US" sz="3200" smtClean="0"/>
              <a:t>Determine Records Values</a:t>
            </a:r>
          </a:p>
          <a:p>
            <a:pPr lvl="1" eaLnBrk="1" hangingPunct="1"/>
            <a:r>
              <a:rPr lang="en-US" altLang="en-US" smtClean="0"/>
              <a:t>Operational/Administrative</a:t>
            </a:r>
          </a:p>
          <a:p>
            <a:pPr lvl="1" eaLnBrk="1" hangingPunct="1"/>
            <a:r>
              <a:rPr lang="en-US" altLang="en-US" smtClean="0"/>
              <a:t>Legal</a:t>
            </a:r>
          </a:p>
          <a:p>
            <a:pPr lvl="1" eaLnBrk="1" hangingPunct="1"/>
            <a:r>
              <a:rPr lang="en-US" altLang="en-US" smtClean="0"/>
              <a:t>Fiscal/Tax</a:t>
            </a:r>
          </a:p>
          <a:p>
            <a:pPr lvl="1" eaLnBrk="1" hangingPunct="1"/>
            <a:r>
              <a:rPr lang="en-US" altLang="en-US" smtClean="0"/>
              <a:t>Historical</a:t>
            </a:r>
          </a:p>
          <a:p>
            <a:pPr eaLnBrk="1" hangingPunct="1"/>
            <a:r>
              <a:rPr lang="en-US" altLang="en-US" smtClean="0"/>
              <a:t>Records Appraisal</a:t>
            </a:r>
          </a:p>
          <a:p>
            <a:pPr lvl="1" eaLnBrk="1" hangingPunct="1"/>
            <a:r>
              <a:rPr lang="en-US" altLang="en-US" smtClean="0"/>
              <a:t>Primary Value </a:t>
            </a:r>
          </a:p>
          <a:p>
            <a:pPr lvl="1" eaLnBrk="1" hangingPunct="1"/>
            <a:r>
              <a:rPr lang="en-US" altLang="en-US" smtClean="0"/>
              <a:t>Secondary Value</a:t>
            </a:r>
          </a:p>
          <a:p>
            <a:pPr eaLnBrk="1" hangingPunct="1"/>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altLang="en-US" smtClean="0"/>
              <a:t>Determine the Retention Values</a:t>
            </a:r>
          </a:p>
        </p:txBody>
      </p:sp>
      <p:sp>
        <p:nvSpPr>
          <p:cNvPr id="23555" name="Rectangle 3"/>
          <p:cNvSpPr>
            <a:spLocks noGrp="1" noChangeArrowheads="1"/>
          </p:cNvSpPr>
          <p:nvPr>
            <p:ph type="body" idx="1"/>
          </p:nvPr>
        </p:nvSpPr>
        <p:spPr/>
        <p:txBody>
          <a:bodyPr/>
          <a:lstStyle/>
          <a:p>
            <a:pPr eaLnBrk="1" hangingPunct="1"/>
            <a:r>
              <a:rPr lang="en-US" altLang="en-US" smtClean="0"/>
              <a:t>Cost/Benefit Considerations</a:t>
            </a:r>
          </a:p>
          <a:p>
            <a:pPr lvl="1" eaLnBrk="1" hangingPunct="1">
              <a:buFontTx/>
              <a:buNone/>
            </a:pPr>
            <a:r>
              <a:rPr lang="en-US" altLang="en-US" b="1" smtClean="0"/>
              <a:t>	</a:t>
            </a:r>
          </a:p>
          <a:p>
            <a:pPr eaLnBrk="1" hangingPunct="1">
              <a:buFont typeface="Wingdings" panose="05000000000000000000" pitchFamily="2" charset="2"/>
              <a:buNone/>
            </a:pPr>
            <a:r>
              <a:rPr lang="en-US" altLang="en-US" b="1" smtClean="0"/>
              <a:t>	</a:t>
            </a:r>
            <a:r>
              <a:rPr lang="en-US" altLang="en-US" sz="2400" b="1" smtClean="0"/>
              <a:t>Note:</a:t>
            </a:r>
            <a:r>
              <a:rPr lang="en-US" altLang="en-US" sz="2400" smtClean="0"/>
              <a:t>  </a:t>
            </a:r>
            <a:r>
              <a:rPr lang="en-US" altLang="en-US" sz="2400" i="1" smtClean="0"/>
              <a:t>Don’t assume that because a person has stated that there is a specific requirement for retention that it must be so.  Obtain justification.</a:t>
            </a:r>
          </a:p>
          <a:p>
            <a:pPr eaLnBrk="1" hangingPunct="1">
              <a:buFont typeface="Wingdings" panose="05000000000000000000" pitchFamily="2" charset="2"/>
              <a:buNone/>
            </a:pPr>
            <a:endParaRPr lang="en-US" altLang="en-US" sz="2400" smtClean="0"/>
          </a:p>
          <a:p>
            <a:pPr eaLnBrk="1" hangingPunct="1"/>
            <a:r>
              <a:rPr lang="en-US" altLang="en-US" smtClean="0"/>
              <a:t>Make Retention Decisions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altLang="en-US" smtClean="0"/>
              <a:t>Determine the Retention Values</a:t>
            </a:r>
          </a:p>
        </p:txBody>
      </p:sp>
      <p:sp>
        <p:nvSpPr>
          <p:cNvPr id="24579" name="Rectangle 3"/>
          <p:cNvSpPr>
            <a:spLocks noGrp="1" noChangeArrowheads="1"/>
          </p:cNvSpPr>
          <p:nvPr>
            <p:ph type="body" sz="half" idx="1"/>
          </p:nvPr>
        </p:nvSpPr>
        <p:spPr>
          <a:xfrm>
            <a:off x="1066800" y="2362200"/>
            <a:ext cx="6934200" cy="533400"/>
          </a:xfrm>
        </p:spPr>
        <p:txBody>
          <a:bodyPr/>
          <a:lstStyle/>
          <a:p>
            <a:pPr eaLnBrk="1" hangingPunct="1">
              <a:buFont typeface="Wingdings" panose="05000000000000000000" pitchFamily="2" charset="2"/>
              <a:buNone/>
            </a:pPr>
            <a:r>
              <a:rPr lang="en-US" altLang="en-US" smtClean="0"/>
              <a:t>Optimum Distribution of Retention Periods</a:t>
            </a:r>
          </a:p>
        </p:txBody>
      </p:sp>
      <p:graphicFrame>
        <p:nvGraphicFramePr>
          <p:cNvPr id="50365" name="Group 189"/>
          <p:cNvGraphicFramePr>
            <a:graphicFrameLocks noGrp="1"/>
          </p:cNvGraphicFramePr>
          <p:nvPr>
            <p:ph sz="quarter" idx="3"/>
          </p:nvPr>
        </p:nvGraphicFramePr>
        <p:xfrm>
          <a:off x="1295400" y="3213100"/>
          <a:ext cx="6553200" cy="3338513"/>
        </p:xfrm>
        <a:graphic>
          <a:graphicData uri="http://schemas.openxmlformats.org/drawingml/2006/table">
            <a:tbl>
              <a:tblPr/>
              <a:tblGrid>
                <a:gridCol w="4114800"/>
                <a:gridCol w="2438400"/>
              </a:tblGrid>
              <a:tr h="694891">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RETENTION </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RANGE</a:t>
                      </a:r>
                    </a:p>
                  </a:txBody>
                  <a:tcPr marT="45717" marB="45717" horzOverflow="overflow">
                    <a:lnL cap="flat">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chemeClr val="tx1"/>
                          </a:solidFill>
                          <a:effectLst/>
                          <a:latin typeface="Arial" charset="0"/>
                        </a:rPr>
                        <a:t>% OF TOTAL RECORDS</a:t>
                      </a:r>
                    </a:p>
                  </a:txBody>
                  <a:tcPr marT="45717" marB="45717" horzOverflow="overflow">
                    <a:lnL>
                      <a:noFill/>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65732">
                <a:tc>
                  <a:txBody>
                    <a:bodyPr/>
                    <a:lstStyle/>
                    <a:p>
                      <a:pPr marL="457200" marR="0" lvl="1" indent="0" algn="l" defTabSz="914400" rtl="0" eaLnBrk="1" fontAlgn="base" latinLnBrk="0" hangingPunct="1">
                        <a:lnSpc>
                          <a:spcPct val="100000"/>
                        </a:lnSpc>
                        <a:spcBef>
                          <a:spcPct val="20000"/>
                        </a:spcBef>
                        <a:spcAft>
                          <a:spcPct val="0"/>
                        </a:spcAft>
                        <a:buClr>
                          <a:schemeClr val="tx1"/>
                        </a:buClr>
                        <a:buSzPct val="75000"/>
                        <a:buFontTx/>
                        <a:buNone/>
                        <a:tabLst/>
                      </a:pPr>
                      <a:r>
                        <a:rPr kumimoji="0" lang="en-US" sz="1800" b="0" i="0" u="none" strike="noStrike" cap="none" normalizeH="0" baseline="0" smtClean="0">
                          <a:ln>
                            <a:noFill/>
                          </a:ln>
                          <a:solidFill>
                            <a:schemeClr val="tx1"/>
                          </a:solidFill>
                          <a:effectLst/>
                          <a:latin typeface="Arial" charset="0"/>
                        </a:rPr>
                        <a:t>Less than 1 year</a:t>
                      </a:r>
                    </a:p>
                  </a:txBody>
                  <a:tcPr marT="45717" marB="45717" horzOverflow="overflow">
                    <a:lnL cap="flat">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2-5</a:t>
                      </a:r>
                    </a:p>
                  </a:txBody>
                  <a:tcPr marT="45717" marB="45717" horzOverflow="overflow">
                    <a:lnL>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32">
                <a:tc>
                  <a:txBody>
                    <a:bodyPr/>
                    <a:lstStyle/>
                    <a:p>
                      <a:pPr marL="457200" marR="0" lvl="1" indent="0" algn="l" defTabSz="914400" rtl="0" eaLnBrk="1" fontAlgn="base" latinLnBrk="0" hangingPunct="1">
                        <a:lnSpc>
                          <a:spcPct val="100000"/>
                        </a:lnSpc>
                        <a:spcBef>
                          <a:spcPct val="20000"/>
                        </a:spcBef>
                        <a:spcAft>
                          <a:spcPct val="0"/>
                        </a:spcAft>
                        <a:buClr>
                          <a:schemeClr val="tx1"/>
                        </a:buClr>
                        <a:buSzPct val="75000"/>
                        <a:buFontTx/>
                        <a:buNone/>
                        <a:tabLst/>
                      </a:pPr>
                      <a:r>
                        <a:rPr kumimoji="0" lang="en-US" sz="1800" b="0" i="0" u="none" strike="noStrike" cap="none" normalizeH="0" baseline="0" smtClean="0">
                          <a:ln>
                            <a:noFill/>
                          </a:ln>
                          <a:solidFill>
                            <a:schemeClr val="tx1"/>
                          </a:solidFill>
                          <a:effectLst/>
                          <a:latin typeface="Arial" charset="0"/>
                        </a:rPr>
                        <a:t>1 to 3 years</a:t>
                      </a:r>
                    </a:p>
                  </a:txBody>
                  <a:tcPr marT="45717" marB="45717"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10-20</a:t>
                      </a:r>
                    </a:p>
                  </a:txBody>
                  <a:tcPr marT="45717" marB="45717"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29">
                <a:tc>
                  <a:txBody>
                    <a:bodyPr/>
                    <a:lstStyle/>
                    <a:p>
                      <a:pPr marL="457200" marR="0" lvl="1" indent="0" algn="l" defTabSz="914400" rtl="0" eaLnBrk="1" fontAlgn="base" latinLnBrk="0" hangingPunct="1">
                        <a:lnSpc>
                          <a:spcPct val="100000"/>
                        </a:lnSpc>
                        <a:spcBef>
                          <a:spcPct val="20000"/>
                        </a:spcBef>
                        <a:spcAft>
                          <a:spcPct val="0"/>
                        </a:spcAft>
                        <a:buClr>
                          <a:schemeClr val="tx1"/>
                        </a:buClr>
                        <a:buSzPct val="75000"/>
                        <a:buFontTx/>
                        <a:buNone/>
                        <a:tabLst/>
                      </a:pPr>
                      <a:r>
                        <a:rPr kumimoji="0" lang="en-US" sz="1800" b="0" i="0" u="none" strike="noStrike" cap="none" normalizeH="0" baseline="0" smtClean="0">
                          <a:ln>
                            <a:noFill/>
                          </a:ln>
                          <a:solidFill>
                            <a:schemeClr val="tx1"/>
                          </a:solidFill>
                          <a:effectLst/>
                          <a:latin typeface="Arial" charset="0"/>
                        </a:rPr>
                        <a:t>4 to 5 years</a:t>
                      </a:r>
                    </a:p>
                  </a:txBody>
                  <a:tcPr marT="45717" marB="45717"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20-30</a:t>
                      </a:r>
                    </a:p>
                  </a:txBody>
                  <a:tcPr marT="45717" marB="45717"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32">
                <a:tc>
                  <a:txBody>
                    <a:bodyPr/>
                    <a:lstStyle/>
                    <a:p>
                      <a:pPr marL="457200" marR="0" lvl="1" indent="0" algn="l" defTabSz="914400" rtl="0" eaLnBrk="1" fontAlgn="base" latinLnBrk="0" hangingPunct="1">
                        <a:lnSpc>
                          <a:spcPct val="100000"/>
                        </a:lnSpc>
                        <a:spcBef>
                          <a:spcPct val="20000"/>
                        </a:spcBef>
                        <a:spcAft>
                          <a:spcPct val="0"/>
                        </a:spcAft>
                        <a:buClr>
                          <a:schemeClr val="tx1"/>
                        </a:buClr>
                        <a:buSzPct val="75000"/>
                        <a:buFontTx/>
                        <a:buNone/>
                        <a:tabLst/>
                      </a:pPr>
                      <a:r>
                        <a:rPr kumimoji="0" lang="en-US" sz="1800" b="0" i="0" u="none" strike="noStrike" cap="none" normalizeH="0" baseline="0" smtClean="0">
                          <a:ln>
                            <a:noFill/>
                          </a:ln>
                          <a:solidFill>
                            <a:schemeClr val="tx1"/>
                          </a:solidFill>
                          <a:effectLst/>
                          <a:latin typeface="Arial" charset="0"/>
                        </a:rPr>
                        <a:t>6 to 7 years</a:t>
                      </a:r>
                    </a:p>
                  </a:txBody>
                  <a:tcPr marT="45717" marB="45717"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20-30</a:t>
                      </a:r>
                    </a:p>
                  </a:txBody>
                  <a:tcPr marT="45717" marB="45717"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32">
                <a:tc>
                  <a:txBody>
                    <a:bodyPr/>
                    <a:lstStyle/>
                    <a:p>
                      <a:pPr marL="457200" marR="0" lvl="1" indent="0" algn="l" defTabSz="914400" rtl="0" eaLnBrk="1" fontAlgn="base" latinLnBrk="0" hangingPunct="1">
                        <a:lnSpc>
                          <a:spcPct val="100000"/>
                        </a:lnSpc>
                        <a:spcBef>
                          <a:spcPct val="20000"/>
                        </a:spcBef>
                        <a:spcAft>
                          <a:spcPct val="0"/>
                        </a:spcAft>
                        <a:buClr>
                          <a:schemeClr val="tx1"/>
                        </a:buClr>
                        <a:buSzPct val="75000"/>
                        <a:buFontTx/>
                        <a:buNone/>
                        <a:tabLst/>
                      </a:pPr>
                      <a:r>
                        <a:rPr kumimoji="0" lang="en-US" sz="1800" b="0" i="0" u="none" strike="noStrike" cap="none" normalizeH="0" baseline="0" smtClean="0">
                          <a:ln>
                            <a:noFill/>
                          </a:ln>
                          <a:solidFill>
                            <a:schemeClr val="tx1"/>
                          </a:solidFill>
                          <a:effectLst/>
                          <a:latin typeface="Arial" charset="0"/>
                        </a:rPr>
                        <a:t>8 to 10 years</a:t>
                      </a:r>
                    </a:p>
                  </a:txBody>
                  <a:tcPr marT="45717" marB="45717"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10-20</a:t>
                      </a:r>
                    </a:p>
                  </a:txBody>
                  <a:tcPr marT="45717" marB="45717"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32">
                <a:tc>
                  <a:txBody>
                    <a:bodyPr/>
                    <a:lstStyle/>
                    <a:p>
                      <a:pPr marL="457200" marR="0" lvl="1" indent="0" algn="l" defTabSz="914400" rtl="0" eaLnBrk="1" fontAlgn="base" latinLnBrk="0" hangingPunct="1">
                        <a:lnSpc>
                          <a:spcPct val="100000"/>
                        </a:lnSpc>
                        <a:spcBef>
                          <a:spcPct val="20000"/>
                        </a:spcBef>
                        <a:spcAft>
                          <a:spcPct val="0"/>
                        </a:spcAft>
                        <a:buClr>
                          <a:schemeClr val="tx1"/>
                        </a:buClr>
                        <a:buSzPct val="75000"/>
                        <a:buFontTx/>
                        <a:buNone/>
                        <a:tabLst/>
                      </a:pPr>
                      <a:r>
                        <a:rPr kumimoji="0" lang="en-US" sz="1800" b="0" i="0" u="none" strike="noStrike" cap="none" normalizeH="0" baseline="0" smtClean="0">
                          <a:ln>
                            <a:noFill/>
                          </a:ln>
                          <a:solidFill>
                            <a:schemeClr val="tx1"/>
                          </a:solidFill>
                          <a:effectLst/>
                          <a:latin typeface="Arial" charset="0"/>
                        </a:rPr>
                        <a:t>11 to 20 years</a:t>
                      </a:r>
                    </a:p>
                  </a:txBody>
                  <a:tcPr marT="45717" marB="45717"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5-10</a:t>
                      </a:r>
                    </a:p>
                  </a:txBody>
                  <a:tcPr marT="45717" marB="45717"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32">
                <a:tc>
                  <a:txBody>
                    <a:bodyPr/>
                    <a:lstStyle/>
                    <a:p>
                      <a:pPr marL="457200" marR="0" lvl="1" indent="0" algn="l" defTabSz="914400" rtl="0" eaLnBrk="1" fontAlgn="base" latinLnBrk="0" hangingPunct="1">
                        <a:lnSpc>
                          <a:spcPct val="100000"/>
                        </a:lnSpc>
                        <a:spcBef>
                          <a:spcPct val="20000"/>
                        </a:spcBef>
                        <a:spcAft>
                          <a:spcPct val="0"/>
                        </a:spcAft>
                        <a:buClr>
                          <a:schemeClr val="tx1"/>
                        </a:buClr>
                        <a:buSzPct val="75000"/>
                        <a:buFontTx/>
                        <a:buNone/>
                        <a:tabLst/>
                      </a:pPr>
                      <a:r>
                        <a:rPr kumimoji="0" lang="en-US" sz="1800" b="0" i="0" u="none" strike="noStrike" cap="none" normalizeH="0" baseline="0" smtClean="0">
                          <a:ln>
                            <a:noFill/>
                          </a:ln>
                          <a:solidFill>
                            <a:schemeClr val="tx1"/>
                          </a:solidFill>
                          <a:effectLst/>
                          <a:latin typeface="Arial" charset="0"/>
                        </a:rPr>
                        <a:t>Indefinite</a:t>
                      </a:r>
                    </a:p>
                  </a:txBody>
                  <a:tcPr marT="45717" marB="45717" horzOverflow="overflow">
                    <a:lnL cap="flat">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2-5</a:t>
                      </a:r>
                    </a:p>
                  </a:txBody>
                  <a:tcPr marT="45717" marB="45717" horzOverflow="overflow">
                    <a:lnL>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altLang="en-US" sz="3200" smtClean="0"/>
              <a:t>Design and Prepare the Retention Schedule</a:t>
            </a:r>
          </a:p>
        </p:txBody>
      </p:sp>
      <p:sp>
        <p:nvSpPr>
          <p:cNvPr id="25603" name="Rectangle 3"/>
          <p:cNvSpPr>
            <a:spLocks noGrp="1" noChangeArrowheads="1"/>
          </p:cNvSpPr>
          <p:nvPr>
            <p:ph type="body" idx="1"/>
          </p:nvPr>
        </p:nvSpPr>
        <p:spPr/>
        <p:txBody>
          <a:bodyPr/>
          <a:lstStyle/>
          <a:p>
            <a:pPr eaLnBrk="1" hangingPunct="1">
              <a:lnSpc>
                <a:spcPct val="90000"/>
              </a:lnSpc>
            </a:pPr>
            <a:r>
              <a:rPr lang="en-US" altLang="en-US" smtClean="0"/>
              <a:t>Determine the Retention Schedule Format</a:t>
            </a:r>
          </a:p>
          <a:p>
            <a:pPr lvl="1" eaLnBrk="1" hangingPunct="1">
              <a:lnSpc>
                <a:spcPct val="90000"/>
              </a:lnSpc>
            </a:pPr>
            <a:r>
              <a:rPr lang="en-US" altLang="en-US" smtClean="0"/>
              <a:t>Description of Record</a:t>
            </a:r>
          </a:p>
          <a:p>
            <a:pPr lvl="1" eaLnBrk="1" hangingPunct="1">
              <a:lnSpc>
                <a:spcPct val="90000"/>
              </a:lnSpc>
            </a:pPr>
            <a:r>
              <a:rPr lang="en-US" altLang="en-US" smtClean="0"/>
              <a:t>Department Owner</a:t>
            </a:r>
          </a:p>
          <a:p>
            <a:pPr lvl="1" eaLnBrk="1" hangingPunct="1">
              <a:lnSpc>
                <a:spcPct val="90000"/>
              </a:lnSpc>
            </a:pPr>
            <a:r>
              <a:rPr lang="en-US" altLang="en-US" smtClean="0"/>
              <a:t>Retention Period</a:t>
            </a:r>
          </a:p>
          <a:p>
            <a:pPr lvl="2" eaLnBrk="1" hangingPunct="1">
              <a:lnSpc>
                <a:spcPct val="90000"/>
              </a:lnSpc>
              <a:buFont typeface="Wingdings" panose="05000000000000000000" pitchFamily="2" charset="2"/>
              <a:buChar char="Ø"/>
            </a:pPr>
            <a:r>
              <a:rPr lang="en-US" altLang="en-US" smtClean="0"/>
              <a:t>Active Period (Maintained within the Department)</a:t>
            </a:r>
          </a:p>
          <a:p>
            <a:pPr lvl="2" eaLnBrk="1" hangingPunct="1">
              <a:lnSpc>
                <a:spcPct val="90000"/>
              </a:lnSpc>
              <a:buFont typeface="Wingdings" panose="05000000000000000000" pitchFamily="2" charset="2"/>
              <a:buChar char="Ø"/>
            </a:pPr>
            <a:r>
              <a:rPr lang="en-US" altLang="en-US" smtClean="0"/>
              <a:t>Inactive Storage</a:t>
            </a:r>
          </a:p>
          <a:p>
            <a:pPr lvl="2" eaLnBrk="1" hangingPunct="1">
              <a:lnSpc>
                <a:spcPct val="90000"/>
              </a:lnSpc>
              <a:buFont typeface="Wingdings" panose="05000000000000000000" pitchFamily="2" charset="2"/>
              <a:buChar char="Ø"/>
            </a:pPr>
            <a:r>
              <a:rPr lang="en-US" altLang="en-US" smtClean="0"/>
              <a:t>Total Retention Period</a:t>
            </a:r>
          </a:p>
          <a:p>
            <a:pPr lvl="1" eaLnBrk="1" hangingPunct="1">
              <a:lnSpc>
                <a:spcPct val="90000"/>
              </a:lnSpc>
            </a:pPr>
            <a:r>
              <a:rPr lang="en-US" altLang="en-US" smtClean="0"/>
              <a:t>Media</a:t>
            </a:r>
          </a:p>
          <a:p>
            <a:pPr lvl="1" eaLnBrk="1" hangingPunct="1">
              <a:lnSpc>
                <a:spcPct val="90000"/>
              </a:lnSpc>
            </a:pPr>
            <a:r>
              <a:rPr lang="en-US" altLang="en-US" smtClean="0"/>
              <a:t>Vital Records Identification</a:t>
            </a:r>
          </a:p>
          <a:p>
            <a:pPr lvl="1" eaLnBrk="1" hangingPunct="1">
              <a:lnSpc>
                <a:spcPct val="90000"/>
              </a:lnSpc>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altLang="en-US" sz="3200" smtClean="0"/>
              <a:t>Distribute for Review and Approval</a:t>
            </a:r>
          </a:p>
        </p:txBody>
      </p:sp>
      <p:sp>
        <p:nvSpPr>
          <p:cNvPr id="26627" name="Rectangle 3"/>
          <p:cNvSpPr>
            <a:spLocks noGrp="1" noChangeArrowheads="1"/>
          </p:cNvSpPr>
          <p:nvPr>
            <p:ph type="body" idx="1"/>
          </p:nvPr>
        </p:nvSpPr>
        <p:spPr/>
        <p:txBody>
          <a:bodyPr/>
          <a:lstStyle/>
          <a:p>
            <a:pPr eaLnBrk="1" hangingPunct="1"/>
            <a:r>
              <a:rPr lang="en-US" altLang="en-US" smtClean="0"/>
              <a:t>Final Draft Reviewed and Approved by the Retention Schedule Development Team</a:t>
            </a:r>
          </a:p>
          <a:p>
            <a:pPr eaLnBrk="1" hangingPunct="1"/>
            <a:r>
              <a:rPr lang="en-US" altLang="en-US" smtClean="0"/>
              <a:t>Reviewed by the Legal Department</a:t>
            </a:r>
          </a:p>
          <a:p>
            <a:pPr eaLnBrk="1" hangingPunct="1"/>
            <a:r>
              <a:rPr lang="en-US" altLang="en-US" smtClean="0"/>
              <a:t>Route for Approval to Managers and Executives in Key Positions within the Organization</a:t>
            </a:r>
          </a:p>
          <a:p>
            <a:pPr eaLnBrk="1" hangingPunct="1"/>
            <a:r>
              <a:rPr lang="en-US" altLang="en-US" smtClean="0"/>
              <a:t>Maintain Records of the Approval</a:t>
            </a:r>
          </a:p>
          <a:p>
            <a:pPr eaLnBrk="1" hangingPunct="1"/>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altLang="en-US" sz="3200" smtClean="0"/>
              <a:t>Publish, Communicate and Implement</a:t>
            </a:r>
          </a:p>
        </p:txBody>
      </p:sp>
      <p:sp>
        <p:nvSpPr>
          <p:cNvPr id="27651" name="Rectangle 3"/>
          <p:cNvSpPr>
            <a:spLocks noGrp="1" noChangeArrowheads="1"/>
          </p:cNvSpPr>
          <p:nvPr>
            <p:ph type="body" idx="1"/>
          </p:nvPr>
        </p:nvSpPr>
        <p:spPr/>
        <p:txBody>
          <a:bodyPr/>
          <a:lstStyle/>
          <a:p>
            <a:pPr eaLnBrk="1" hangingPunct="1"/>
            <a:r>
              <a:rPr lang="en-US" altLang="en-US" smtClean="0"/>
              <a:t>Utilize the Organization’s Normal Process for Publishing the Retention Schedule as Would Occur for Other Important Policies</a:t>
            </a:r>
          </a:p>
          <a:p>
            <a:pPr eaLnBrk="1" hangingPunct="1"/>
            <a:r>
              <a:rPr lang="en-US" altLang="en-US" smtClean="0"/>
              <a:t>Develop a Communication Plan to Ensure that </a:t>
            </a:r>
            <a:r>
              <a:rPr lang="en-US" altLang="en-US" b="1" smtClean="0"/>
              <a:t>Everyone</a:t>
            </a:r>
            <a:r>
              <a:rPr lang="en-US" altLang="en-US" smtClean="0"/>
              <a:t> is Made Aware of their Recordkeeping Responsibilities</a:t>
            </a:r>
          </a:p>
          <a:p>
            <a:pPr eaLnBrk="1" hangingPunct="1"/>
            <a:r>
              <a:rPr lang="en-US" altLang="en-US" smtClean="0"/>
              <a:t>Plan How it will be Implemented throughout the Organization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sz="3200" smtClean="0"/>
              <a:t>Take Steps to Ensure Ongoing Success</a:t>
            </a:r>
          </a:p>
        </p:txBody>
      </p:sp>
      <p:sp>
        <p:nvSpPr>
          <p:cNvPr id="28675" name="Rectangle 3"/>
          <p:cNvSpPr>
            <a:spLocks noGrp="1" noChangeArrowheads="1"/>
          </p:cNvSpPr>
          <p:nvPr>
            <p:ph type="body" idx="1"/>
          </p:nvPr>
        </p:nvSpPr>
        <p:spPr/>
        <p:txBody>
          <a:bodyPr/>
          <a:lstStyle/>
          <a:p>
            <a:pPr eaLnBrk="1" hangingPunct="1"/>
            <a:r>
              <a:rPr lang="en-US" altLang="en-US" smtClean="0"/>
              <a:t>Make Sure the Retention Schedule Is Legally Acceptable by Making Sure it is Adhered to Throughout the Organization</a:t>
            </a:r>
          </a:p>
          <a:p>
            <a:pPr eaLnBrk="1" hangingPunct="1"/>
            <a:r>
              <a:rPr lang="en-US" altLang="en-US" smtClean="0"/>
              <a:t>Promote Recordkeeping Activities</a:t>
            </a:r>
          </a:p>
          <a:p>
            <a:pPr eaLnBrk="1" hangingPunct="1"/>
            <a:r>
              <a:rPr lang="en-US" altLang="en-US" smtClean="0"/>
              <a:t>Provide Training to the Organization</a:t>
            </a:r>
          </a:p>
          <a:p>
            <a:pPr eaLnBrk="1" hangingPunct="1"/>
            <a:r>
              <a:rPr lang="en-US" altLang="en-US" smtClean="0"/>
              <a:t>Develop Procedures </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altLang="en-US" smtClean="0"/>
              <a:t>Case Study</a:t>
            </a:r>
          </a:p>
        </p:txBody>
      </p:sp>
      <p:sp>
        <p:nvSpPr>
          <p:cNvPr id="29699" name="Rectangle 3"/>
          <p:cNvSpPr>
            <a:spLocks noGrp="1" noChangeArrowheads="1"/>
          </p:cNvSpPr>
          <p:nvPr>
            <p:ph type="body" idx="1"/>
          </p:nvPr>
        </p:nvSpPr>
        <p:spPr/>
        <p:txBody>
          <a:bodyPr/>
          <a:lstStyle/>
          <a:p>
            <a:pPr algn="ctr" eaLnBrk="1" hangingPunct="1">
              <a:buFont typeface="Wingdings" panose="05000000000000000000" pitchFamily="2" charset="2"/>
              <a:buNone/>
            </a:pPr>
            <a:endParaRPr lang="en-US" altLang="en-US" sz="3200" smtClean="0"/>
          </a:p>
          <a:p>
            <a:pPr algn="ctr" eaLnBrk="1" hangingPunct="1">
              <a:buFont typeface="Wingdings" panose="05000000000000000000" pitchFamily="2" charset="2"/>
              <a:buNone/>
            </a:pPr>
            <a:r>
              <a:rPr lang="en-US" altLang="en-US" sz="3200" smtClean="0"/>
              <a:t>The 1998 Process Used</a:t>
            </a:r>
          </a:p>
          <a:p>
            <a:pPr algn="ctr" eaLnBrk="1" hangingPunct="1">
              <a:buFont typeface="Wingdings" panose="05000000000000000000" pitchFamily="2" charset="2"/>
              <a:buNone/>
            </a:pPr>
            <a:r>
              <a:rPr lang="en-US" altLang="en-US" sz="3200" smtClean="0"/>
              <a:t>In GTE </a:t>
            </a:r>
          </a:p>
          <a:p>
            <a:pPr algn="ctr" eaLnBrk="1" hangingPunct="1">
              <a:buFont typeface="Wingdings" panose="05000000000000000000" pitchFamily="2" charset="2"/>
              <a:buNone/>
            </a:pPr>
            <a:r>
              <a:rPr lang="en-US" altLang="en-US" sz="3200" smtClean="0"/>
              <a:t>(Eight Months of my Life)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altLang="en-US" smtClean="0"/>
              <a:t>Team Established</a:t>
            </a:r>
          </a:p>
        </p:txBody>
      </p:sp>
      <p:sp>
        <p:nvSpPr>
          <p:cNvPr id="30723" name="Rectangle 3"/>
          <p:cNvSpPr>
            <a:spLocks noGrp="1" noChangeArrowheads="1"/>
          </p:cNvSpPr>
          <p:nvPr>
            <p:ph type="body" sz="half" idx="1"/>
          </p:nvPr>
        </p:nvSpPr>
        <p:spPr>
          <a:xfrm>
            <a:off x="838200" y="3886200"/>
            <a:ext cx="3770313" cy="2200275"/>
          </a:xfrm>
        </p:spPr>
        <p:txBody>
          <a:bodyPr/>
          <a:lstStyle/>
          <a:p>
            <a:pPr lvl="1" eaLnBrk="1" hangingPunct="1"/>
            <a:r>
              <a:rPr lang="en-US" altLang="en-US" sz="2000" smtClean="0"/>
              <a:t>Legal</a:t>
            </a:r>
          </a:p>
          <a:p>
            <a:pPr lvl="1" eaLnBrk="1" hangingPunct="1"/>
            <a:r>
              <a:rPr lang="en-US" altLang="en-US" sz="2000" smtClean="0"/>
              <a:t>Regulatory</a:t>
            </a:r>
          </a:p>
          <a:p>
            <a:pPr lvl="1" eaLnBrk="1" hangingPunct="1"/>
            <a:r>
              <a:rPr lang="en-US" altLang="en-US" sz="2000" smtClean="0"/>
              <a:t>Finance</a:t>
            </a:r>
          </a:p>
          <a:p>
            <a:pPr lvl="1" eaLnBrk="1" hangingPunct="1"/>
            <a:r>
              <a:rPr lang="en-US" altLang="en-US" sz="2000" smtClean="0"/>
              <a:t>Tax</a:t>
            </a:r>
          </a:p>
          <a:p>
            <a:pPr lvl="1" eaLnBrk="1" hangingPunct="1"/>
            <a:r>
              <a:rPr lang="en-US" altLang="en-US" sz="2000" smtClean="0"/>
              <a:t>Human Resources</a:t>
            </a:r>
          </a:p>
        </p:txBody>
      </p:sp>
      <p:sp>
        <p:nvSpPr>
          <p:cNvPr id="30724" name="Rectangle 4"/>
          <p:cNvSpPr>
            <a:spLocks noGrp="1" noChangeArrowheads="1"/>
          </p:cNvSpPr>
          <p:nvPr>
            <p:ph type="body" sz="half" idx="2"/>
          </p:nvPr>
        </p:nvSpPr>
        <p:spPr>
          <a:xfrm>
            <a:off x="4760913" y="3733800"/>
            <a:ext cx="3770312" cy="2352675"/>
          </a:xfrm>
        </p:spPr>
        <p:txBody>
          <a:bodyPr/>
          <a:lstStyle/>
          <a:p>
            <a:pPr lvl="1" eaLnBrk="1" hangingPunct="1"/>
            <a:r>
              <a:rPr lang="en-US" altLang="en-US" sz="2000" smtClean="0"/>
              <a:t>GTE Directories</a:t>
            </a:r>
          </a:p>
          <a:p>
            <a:pPr lvl="1" eaLnBrk="1" hangingPunct="1"/>
            <a:r>
              <a:rPr lang="en-US" altLang="en-US" sz="2000" smtClean="0"/>
              <a:t>GTE Wireless</a:t>
            </a:r>
          </a:p>
          <a:p>
            <a:pPr lvl="1" eaLnBrk="1" hangingPunct="1"/>
            <a:r>
              <a:rPr lang="en-US" altLang="en-US" sz="2000" smtClean="0"/>
              <a:t>GTE Supply</a:t>
            </a:r>
          </a:p>
          <a:p>
            <a:pPr lvl="1" eaLnBrk="1" hangingPunct="1"/>
            <a:r>
              <a:rPr lang="en-US" altLang="en-US" sz="2000" smtClean="0"/>
              <a:t>GTE Telops</a:t>
            </a:r>
          </a:p>
          <a:p>
            <a:pPr lvl="1" eaLnBrk="1" hangingPunct="1"/>
            <a:r>
              <a:rPr lang="en-US" altLang="en-US" sz="2000" smtClean="0"/>
              <a:t>GTE Service Corporation</a:t>
            </a:r>
          </a:p>
        </p:txBody>
      </p:sp>
      <p:sp>
        <p:nvSpPr>
          <p:cNvPr id="30725" name="Text Box 6"/>
          <p:cNvSpPr txBox="1">
            <a:spLocks noChangeArrowheads="1"/>
          </p:cNvSpPr>
          <p:nvPr/>
        </p:nvSpPr>
        <p:spPr bwMode="auto">
          <a:xfrm>
            <a:off x="838200" y="2514600"/>
            <a:ext cx="769620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tx1"/>
              </a:buClr>
              <a:buSzPct val="75000"/>
              <a:buFont typeface="Wingdings" panose="05000000000000000000" pitchFamily="2" charset="2"/>
              <a:buChar char="l"/>
            </a:pPr>
            <a:r>
              <a:rPr lang="en-US" altLang="en-US" sz="2800"/>
              <a:t> A Cross-Organizational Project Team was </a:t>
            </a:r>
          </a:p>
          <a:p>
            <a:pPr eaLnBrk="1" hangingPunct="1">
              <a:spcBef>
                <a:spcPct val="20000"/>
              </a:spcBef>
              <a:buClr>
                <a:schemeClr val="tx1"/>
              </a:buClr>
              <a:buSzPct val="75000"/>
              <a:buFont typeface="Wingdings" panose="05000000000000000000" pitchFamily="2" charset="2"/>
              <a:buNone/>
            </a:pPr>
            <a:r>
              <a:rPr lang="en-US" altLang="en-US" sz="2800"/>
              <a:t>   Chosen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altLang="en-US" smtClean="0"/>
              <a:t>Team Goals Developed</a:t>
            </a:r>
          </a:p>
        </p:txBody>
      </p:sp>
      <p:sp>
        <p:nvSpPr>
          <p:cNvPr id="31747" name="Rectangle 3"/>
          <p:cNvSpPr>
            <a:spLocks noGrp="1" noChangeArrowheads="1"/>
          </p:cNvSpPr>
          <p:nvPr>
            <p:ph type="body" idx="1"/>
          </p:nvPr>
        </p:nvSpPr>
        <p:spPr/>
        <p:txBody>
          <a:bodyPr/>
          <a:lstStyle/>
          <a:p>
            <a:pPr eaLnBrk="1" hangingPunct="1"/>
            <a:r>
              <a:rPr lang="en-US" altLang="en-US" smtClean="0"/>
              <a:t>Keep it Short and Simple</a:t>
            </a:r>
          </a:p>
          <a:p>
            <a:pPr eaLnBrk="1" hangingPunct="1"/>
            <a:r>
              <a:rPr lang="en-US" altLang="en-US" smtClean="0"/>
              <a:t>Adhere to Actual Legal and/or Regulatory Requirements</a:t>
            </a:r>
          </a:p>
          <a:p>
            <a:pPr eaLnBrk="1" hangingPunct="1"/>
            <a:r>
              <a:rPr lang="en-US" altLang="en-US" smtClean="0"/>
              <a:t>Linking Responsibility for Compliance at a High Level in the Organization</a:t>
            </a:r>
          </a:p>
          <a:p>
            <a:pPr eaLnBrk="1" hangingPunct="1"/>
            <a:r>
              <a:rPr lang="en-US" altLang="en-US" smtClean="0"/>
              <a:t>Policy Development Criteria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mtClean="0"/>
              <a:t>The Basics - What</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smtClean="0"/>
              <a:t>A retention schedule states the length of time that records must be retained and is based on the idea that all records have a </a:t>
            </a:r>
            <a:r>
              <a:rPr lang="en-US" altLang="en-US" b="1" i="1" smtClean="0"/>
              <a:t>“life cycle”</a:t>
            </a:r>
          </a:p>
          <a:p>
            <a:pPr eaLnBrk="1" hangingPunct="1">
              <a:lnSpc>
                <a:spcPct val="90000"/>
              </a:lnSpc>
            </a:pPr>
            <a:r>
              <a:rPr lang="en-US" altLang="en-US" smtClean="0"/>
              <a:t>The Life Cycle is the </a:t>
            </a:r>
            <a:r>
              <a:rPr lang="en-US" altLang="en-US" b="1" i="1" smtClean="0"/>
              <a:t>useful</a:t>
            </a:r>
            <a:r>
              <a:rPr lang="en-US" altLang="en-US" smtClean="0"/>
              <a:t> span of time that a records should be retained</a:t>
            </a:r>
          </a:p>
          <a:p>
            <a:pPr eaLnBrk="1" hangingPunct="1">
              <a:lnSpc>
                <a:spcPct val="90000"/>
              </a:lnSpc>
            </a:pPr>
            <a:r>
              <a:rPr lang="en-US" altLang="en-US" smtClean="0"/>
              <a:t>Remember…the Records Retention Schedule is only </a:t>
            </a:r>
            <a:r>
              <a:rPr lang="en-US" altLang="en-US" b="1" i="1" smtClean="0"/>
              <a:t>one component</a:t>
            </a:r>
            <a:r>
              <a:rPr lang="en-US" altLang="en-US" smtClean="0"/>
              <a:t> of an organization’s records management program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en-US" altLang="en-US" smtClean="0"/>
              <a:t>Legal Research</a:t>
            </a:r>
          </a:p>
        </p:txBody>
      </p:sp>
      <p:sp>
        <p:nvSpPr>
          <p:cNvPr id="32771" name="Rectangle 3"/>
          <p:cNvSpPr>
            <a:spLocks noGrp="1" noChangeArrowheads="1"/>
          </p:cNvSpPr>
          <p:nvPr>
            <p:ph type="body" idx="1"/>
          </p:nvPr>
        </p:nvSpPr>
        <p:spPr/>
        <p:txBody>
          <a:bodyPr/>
          <a:lstStyle/>
          <a:p>
            <a:pPr eaLnBrk="1" hangingPunct="1"/>
            <a:r>
              <a:rPr lang="en-US" altLang="en-US" smtClean="0"/>
              <a:t>2,758 Federal and/or State Legal Requirements, Statute of Limitation Periods  or Regulatory Requirements were Identified, Documented and Categorized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eaLnBrk="1" hangingPunct="1"/>
            <a:r>
              <a:rPr lang="en-US" altLang="en-US" smtClean="0"/>
              <a:t>Retention Periods Recommended</a:t>
            </a:r>
          </a:p>
        </p:txBody>
      </p:sp>
      <p:sp>
        <p:nvSpPr>
          <p:cNvPr id="33795" name="Rectangle 3"/>
          <p:cNvSpPr>
            <a:spLocks noGrp="1" noChangeArrowheads="1"/>
          </p:cNvSpPr>
          <p:nvPr>
            <p:ph type="body" idx="1"/>
          </p:nvPr>
        </p:nvSpPr>
        <p:spPr/>
        <p:txBody>
          <a:bodyPr/>
          <a:lstStyle/>
          <a:p>
            <a:pPr eaLnBrk="1" hangingPunct="1"/>
            <a:r>
              <a:rPr lang="en-US" altLang="en-US" smtClean="0"/>
              <a:t>Consolidation of Record Subjects</a:t>
            </a:r>
          </a:p>
          <a:p>
            <a:pPr eaLnBrk="1" hangingPunct="1"/>
            <a:r>
              <a:rPr lang="en-US" altLang="en-US" smtClean="0"/>
              <a:t>Consensus on Utilizing the “3-Year Rule”</a:t>
            </a:r>
          </a:p>
          <a:p>
            <a:pPr eaLnBrk="1" hangingPunct="1"/>
            <a:r>
              <a:rPr lang="en-US" altLang="en-US" smtClean="0"/>
              <a:t>Identified the Longest Recordkeeping Requirement</a:t>
            </a:r>
          </a:p>
          <a:p>
            <a:pPr eaLnBrk="1" hangingPunct="1"/>
            <a:r>
              <a:rPr lang="en-US" altLang="en-US" smtClean="0"/>
              <a:t>Considered Risk Taking</a:t>
            </a:r>
          </a:p>
          <a:p>
            <a:pPr eaLnBrk="1" hangingPunct="1"/>
            <a:r>
              <a:rPr lang="en-US" altLang="en-US" smtClean="0"/>
              <a:t>Team Consensus on Proposals</a:t>
            </a:r>
          </a:p>
          <a:p>
            <a:pPr eaLnBrk="1" hangingPunct="1"/>
            <a:r>
              <a:rPr lang="en-US" altLang="en-US" smtClean="0"/>
              <a:t>Development of Cross-Reference Listing</a:t>
            </a:r>
          </a:p>
          <a:p>
            <a:pPr eaLnBrk="1" hangingPunct="1"/>
            <a:endParaRPr lang="en-US"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pPr eaLnBrk="1" hangingPunct="1"/>
            <a:r>
              <a:rPr lang="en-US" altLang="en-US" sz="3200" smtClean="0"/>
              <a:t>Proposed Retention Schedule Routed to SME’s</a:t>
            </a:r>
          </a:p>
        </p:txBody>
      </p:sp>
      <p:sp>
        <p:nvSpPr>
          <p:cNvPr id="34819" name="Rectangle 3"/>
          <p:cNvSpPr>
            <a:spLocks noGrp="1" noChangeArrowheads="1"/>
          </p:cNvSpPr>
          <p:nvPr>
            <p:ph type="body" idx="1"/>
          </p:nvPr>
        </p:nvSpPr>
        <p:spPr/>
        <p:txBody>
          <a:bodyPr/>
          <a:lstStyle/>
          <a:p>
            <a:pPr eaLnBrk="1" hangingPunct="1"/>
            <a:r>
              <a:rPr lang="en-US" altLang="en-US" smtClean="0"/>
              <a:t>Initial Team Recommendations for the Proposed Retention Schedule were Routed to Subject Matter Experts to Obtain Feedback</a:t>
            </a:r>
          </a:p>
          <a:p>
            <a:pPr eaLnBrk="1" hangingPunct="1"/>
            <a:r>
              <a:rPr lang="en-US" altLang="en-US" smtClean="0"/>
              <a:t>Feedback Used to Further Adjust Proposed Retention Periods, Add Classifications, 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z="3200" smtClean="0"/>
              <a:t>Retention Schedule </a:t>
            </a:r>
            <a:br>
              <a:rPr lang="en-US" altLang="en-US" sz="3200" smtClean="0"/>
            </a:br>
            <a:r>
              <a:rPr lang="en-US" altLang="en-US" sz="3200" smtClean="0"/>
              <a:t>The Development Process</a:t>
            </a:r>
          </a:p>
        </p:txBody>
      </p:sp>
      <p:sp>
        <p:nvSpPr>
          <p:cNvPr id="6147" name="Rectangle 3"/>
          <p:cNvSpPr>
            <a:spLocks noGrp="1" noChangeArrowheads="1"/>
          </p:cNvSpPr>
          <p:nvPr>
            <p:ph type="body" idx="1"/>
          </p:nvPr>
        </p:nvSpPr>
        <p:spPr/>
        <p:txBody>
          <a:bodyPr/>
          <a:lstStyle/>
          <a:p>
            <a:pPr eaLnBrk="1" hangingPunct="1"/>
            <a:r>
              <a:rPr lang="en-US" altLang="en-US" smtClean="0"/>
              <a:t>Obtain Management Support</a:t>
            </a:r>
          </a:p>
          <a:p>
            <a:pPr eaLnBrk="1" hangingPunct="1"/>
            <a:r>
              <a:rPr lang="en-US" altLang="en-US" smtClean="0"/>
              <a:t>Assign Primary Responsibility</a:t>
            </a:r>
          </a:p>
          <a:p>
            <a:pPr eaLnBrk="1" hangingPunct="1"/>
            <a:r>
              <a:rPr lang="en-US" altLang="en-US" smtClean="0"/>
              <a:t>Include Other Participants </a:t>
            </a:r>
          </a:p>
          <a:p>
            <a:pPr eaLnBrk="1" hangingPunct="1"/>
            <a:r>
              <a:rPr lang="en-US" altLang="en-US" smtClean="0"/>
              <a:t>Conduct a Records Inventory</a:t>
            </a:r>
          </a:p>
          <a:p>
            <a:pPr eaLnBrk="1" hangingPunct="1"/>
            <a:r>
              <a:rPr lang="en-US" altLang="en-US" smtClean="0"/>
              <a:t>Classify Records to “Records Series”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altLang="en-US" sz="3200" smtClean="0"/>
              <a:t>Retention Schedule </a:t>
            </a:r>
            <a:br>
              <a:rPr lang="en-US" altLang="en-US" sz="3200" smtClean="0"/>
            </a:br>
            <a:r>
              <a:rPr lang="en-US" altLang="en-US" sz="3200" smtClean="0"/>
              <a:t>The Development Process, cont.</a:t>
            </a:r>
          </a:p>
        </p:txBody>
      </p:sp>
      <p:sp>
        <p:nvSpPr>
          <p:cNvPr id="7171" name="Rectangle 3"/>
          <p:cNvSpPr>
            <a:spLocks noGrp="1" noChangeArrowheads="1"/>
          </p:cNvSpPr>
          <p:nvPr>
            <p:ph type="body" idx="1"/>
          </p:nvPr>
        </p:nvSpPr>
        <p:spPr/>
        <p:txBody>
          <a:bodyPr/>
          <a:lstStyle/>
          <a:p>
            <a:pPr eaLnBrk="1" hangingPunct="1"/>
            <a:r>
              <a:rPr lang="en-US" altLang="en-US" smtClean="0"/>
              <a:t>Conduct Legal Research</a:t>
            </a:r>
          </a:p>
          <a:p>
            <a:pPr eaLnBrk="1" hangingPunct="1"/>
            <a:r>
              <a:rPr lang="en-US" altLang="en-US" smtClean="0"/>
              <a:t>Determine the Retention Values</a:t>
            </a:r>
          </a:p>
          <a:p>
            <a:pPr eaLnBrk="1" hangingPunct="1"/>
            <a:r>
              <a:rPr lang="en-US" altLang="en-US" smtClean="0"/>
              <a:t>Design and Prepare the Retention Schedule</a:t>
            </a:r>
          </a:p>
          <a:p>
            <a:pPr eaLnBrk="1" hangingPunct="1"/>
            <a:r>
              <a:rPr lang="en-US" altLang="en-US" smtClean="0"/>
              <a:t>Distribute for Review and Approval</a:t>
            </a:r>
          </a:p>
          <a:p>
            <a:pPr eaLnBrk="1" hangingPunct="1"/>
            <a:r>
              <a:rPr lang="en-US" altLang="en-US" smtClean="0"/>
              <a:t>Publish, Communicate and Implement </a:t>
            </a:r>
          </a:p>
          <a:p>
            <a:pPr eaLnBrk="1" hangingPunct="1"/>
            <a:r>
              <a:rPr lang="en-US" altLang="en-US" smtClean="0"/>
              <a:t>Take Steps to Ensure Ongoing Success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Management Support</a:t>
            </a:r>
          </a:p>
        </p:txBody>
      </p:sp>
      <p:sp>
        <p:nvSpPr>
          <p:cNvPr id="8195" name="Rectangle 3"/>
          <p:cNvSpPr>
            <a:spLocks noGrp="1" noChangeArrowheads="1"/>
          </p:cNvSpPr>
          <p:nvPr>
            <p:ph type="body" idx="1"/>
          </p:nvPr>
        </p:nvSpPr>
        <p:spPr/>
        <p:txBody>
          <a:bodyPr/>
          <a:lstStyle/>
          <a:p>
            <a:pPr eaLnBrk="1" hangingPunct="1"/>
            <a:r>
              <a:rPr lang="en-US" altLang="en-US" smtClean="0"/>
              <a:t>Success is dependent on the amount of support received from the top</a:t>
            </a:r>
          </a:p>
          <a:p>
            <a:pPr lvl="1" eaLnBrk="1" hangingPunct="1"/>
            <a:r>
              <a:rPr lang="en-US" altLang="en-US" smtClean="0"/>
              <a:t>When the initial push comes from the top, this support already exists and can be harnessed to obtain the resources needed</a:t>
            </a:r>
          </a:p>
          <a:p>
            <a:pPr lvl="1" eaLnBrk="1" hangingPunct="1"/>
            <a:r>
              <a:rPr lang="en-US" altLang="en-US" smtClean="0"/>
              <a:t>When initiated by records management, the benefits may need to be “sold” to those at the top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mtClean="0"/>
              <a:t>Assign Responsibility</a:t>
            </a:r>
          </a:p>
        </p:txBody>
      </p:sp>
      <p:sp>
        <p:nvSpPr>
          <p:cNvPr id="9219" name="Rectangle 3"/>
          <p:cNvSpPr>
            <a:spLocks noGrp="1" noChangeArrowheads="1"/>
          </p:cNvSpPr>
          <p:nvPr>
            <p:ph type="body" idx="1"/>
          </p:nvPr>
        </p:nvSpPr>
        <p:spPr/>
        <p:txBody>
          <a:bodyPr/>
          <a:lstStyle/>
          <a:p>
            <a:pPr eaLnBrk="1" hangingPunct="1"/>
            <a:r>
              <a:rPr lang="en-US" altLang="en-US" smtClean="0"/>
              <a:t>The Records Manager</a:t>
            </a:r>
          </a:p>
          <a:p>
            <a:pPr eaLnBrk="1" hangingPunct="1"/>
            <a:r>
              <a:rPr lang="en-US" altLang="en-US" smtClean="0"/>
              <a:t>Use of Existing Personnel</a:t>
            </a:r>
          </a:p>
          <a:p>
            <a:pPr eaLnBrk="1" hangingPunct="1"/>
            <a:r>
              <a:rPr lang="en-US" altLang="en-US" smtClean="0"/>
              <a:t>Consultants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mtClean="0"/>
              <a:t>Include Other Participants</a:t>
            </a:r>
          </a:p>
        </p:txBody>
      </p:sp>
      <p:sp>
        <p:nvSpPr>
          <p:cNvPr id="10243" name="Rectangle 3"/>
          <p:cNvSpPr>
            <a:spLocks noGrp="1" noChangeArrowheads="1"/>
          </p:cNvSpPr>
          <p:nvPr>
            <p:ph type="body" idx="1"/>
          </p:nvPr>
        </p:nvSpPr>
        <p:spPr/>
        <p:txBody>
          <a:bodyPr/>
          <a:lstStyle/>
          <a:p>
            <a:pPr eaLnBrk="1" hangingPunct="1"/>
            <a:r>
              <a:rPr lang="en-US" altLang="en-US" smtClean="0"/>
              <a:t>Establish a team comprised of representatives from major functions/departments in the organization</a:t>
            </a:r>
          </a:p>
          <a:p>
            <a:pPr lvl="1" eaLnBrk="1" hangingPunct="1"/>
            <a:r>
              <a:rPr lang="en-US" altLang="en-US" smtClean="0"/>
              <a:t>Legal, Internal Auditing, Finance, Tax, Human Resources, Regulatory, etc. </a:t>
            </a:r>
          </a:p>
          <a:p>
            <a:pPr eaLnBrk="1" hangingPunct="1"/>
            <a:r>
              <a:rPr lang="en-US" altLang="en-US" smtClean="0"/>
              <a:t>Team members should be knowledgeable of the records and their operational needs as used by their function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smtClean="0"/>
              <a:t>The Records Inventory</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smtClean="0"/>
              <a:t>Consider a preliminary file purge</a:t>
            </a:r>
          </a:p>
          <a:p>
            <a:pPr eaLnBrk="1" hangingPunct="1">
              <a:lnSpc>
                <a:spcPct val="90000"/>
              </a:lnSpc>
            </a:pPr>
            <a:r>
              <a:rPr lang="en-US" altLang="en-US" smtClean="0"/>
              <a:t>Survey the organization’s records to obtain a complete and accurate account </a:t>
            </a:r>
          </a:p>
          <a:p>
            <a:pPr eaLnBrk="1" hangingPunct="1">
              <a:lnSpc>
                <a:spcPct val="90000"/>
              </a:lnSpc>
            </a:pPr>
            <a:r>
              <a:rPr lang="en-US" altLang="en-US" smtClean="0"/>
              <a:t>Survey </a:t>
            </a:r>
            <a:r>
              <a:rPr lang="en-US" altLang="en-US" b="1" smtClean="0"/>
              <a:t>ALL</a:t>
            </a:r>
            <a:r>
              <a:rPr lang="en-US" altLang="en-US" smtClean="0"/>
              <a:t> media types</a:t>
            </a:r>
          </a:p>
          <a:p>
            <a:pPr eaLnBrk="1" hangingPunct="1">
              <a:lnSpc>
                <a:spcPct val="90000"/>
              </a:lnSpc>
            </a:pPr>
            <a:r>
              <a:rPr lang="en-US" altLang="en-US" smtClean="0"/>
              <a:t>Document the inventory on a form designed specifically to facilitate obtaining and organizing the information needed</a:t>
            </a:r>
          </a:p>
          <a:p>
            <a:pPr eaLnBrk="1" hangingPunct="1">
              <a:lnSpc>
                <a:spcPct val="90000"/>
              </a:lnSpc>
            </a:pPr>
            <a:r>
              <a:rPr lang="en-US" altLang="en-US" smtClean="0"/>
              <a:t>Interview department contacts</a:t>
            </a:r>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TotalTime>
  <Words>4259</Words>
  <Application>Microsoft Office PowerPoint</Application>
  <PresentationFormat>On-screen Show (4:3)</PresentationFormat>
  <Paragraphs>412</Paragraphs>
  <Slides>34</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Wingdings</vt:lpstr>
      <vt:lpstr>Times New Roman</vt:lpstr>
      <vt:lpstr>Capsules</vt:lpstr>
      <vt:lpstr>Developing a Records Retention Schedule</vt:lpstr>
      <vt:lpstr>The Basics</vt:lpstr>
      <vt:lpstr>The Basics - What</vt:lpstr>
      <vt:lpstr>Retention Schedule  The Development Process</vt:lpstr>
      <vt:lpstr>Retention Schedule  The Development Process, cont.</vt:lpstr>
      <vt:lpstr>Management Support</vt:lpstr>
      <vt:lpstr>Assign Responsibility</vt:lpstr>
      <vt:lpstr>Include Other Participants</vt:lpstr>
      <vt:lpstr>The Records Inventory</vt:lpstr>
      <vt:lpstr>Classify Records to Records Series</vt:lpstr>
      <vt:lpstr>Legal Research</vt:lpstr>
      <vt:lpstr>Legal Research – Planning</vt:lpstr>
      <vt:lpstr>Legal Research – Planning</vt:lpstr>
      <vt:lpstr>Legal Research - Issues</vt:lpstr>
      <vt:lpstr>Legal Research - Issues</vt:lpstr>
      <vt:lpstr>Legal Research - Sources</vt:lpstr>
      <vt:lpstr>Legal Research - Sources</vt:lpstr>
      <vt:lpstr>Legal Research - Sources</vt:lpstr>
      <vt:lpstr>Legal Research - Documentation</vt:lpstr>
      <vt:lpstr>Determine the Retention Values </vt:lpstr>
      <vt:lpstr>Determine the Retention Values</vt:lpstr>
      <vt:lpstr>Determine the Retention Values</vt:lpstr>
      <vt:lpstr>Design and Prepare the Retention Schedule</vt:lpstr>
      <vt:lpstr>Distribute for Review and Approval</vt:lpstr>
      <vt:lpstr>Publish, Communicate and Implement</vt:lpstr>
      <vt:lpstr>Take Steps to Ensure Ongoing Success</vt:lpstr>
      <vt:lpstr>Case Study</vt:lpstr>
      <vt:lpstr>Team Established</vt:lpstr>
      <vt:lpstr>Team Goals Developed</vt:lpstr>
      <vt:lpstr>Legal Research</vt:lpstr>
      <vt:lpstr>Retention Periods Recommended</vt:lpstr>
      <vt:lpstr>Proposed Retention Schedule Routed to SME’s</vt:lpstr>
      <vt:lpstr>Distribute for Review and Approval</vt:lpstr>
      <vt:lpstr>Published, Communicated and Implemented</vt:lpstr>
    </vt:vector>
  </TitlesOfParts>
  <Company>Verizon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Records Retention Schedule  A Case Study</dc:title>
  <dc:creator>Verizon</dc:creator>
  <cp:lastModifiedBy>user</cp:lastModifiedBy>
  <cp:revision>217</cp:revision>
  <dcterms:created xsi:type="dcterms:W3CDTF">2003-10-13T22:30:21Z</dcterms:created>
  <dcterms:modified xsi:type="dcterms:W3CDTF">2021-04-15T09:28:15Z</dcterms:modified>
</cp:coreProperties>
</file>