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520" r:id="rId5"/>
    <p:sldId id="527" r:id="rId6"/>
    <p:sldId id="532" r:id="rId7"/>
    <p:sldId id="528" r:id="rId8"/>
    <p:sldId id="529" r:id="rId9"/>
    <p:sldId id="531" r:id="rId10"/>
    <p:sldId id="498" r:id="rId11"/>
    <p:sldId id="296" r:id="rId12"/>
    <p:sldId id="1448941996" r:id="rId13"/>
    <p:sldId id="1448941983" r:id="rId14"/>
    <p:sldId id="1448941982" r:id="rId15"/>
    <p:sldId id="1448941981" r:id="rId16"/>
    <p:sldId id="276" r:id="rId17"/>
    <p:sldId id="1448941986" r:id="rId18"/>
    <p:sldId id="1448941987" r:id="rId19"/>
    <p:sldId id="1448941988" r:id="rId20"/>
    <p:sldId id="1448941989" r:id="rId21"/>
    <p:sldId id="526" r:id="rId22"/>
    <p:sldId id="504" r:id="rId23"/>
    <p:sldId id="525" r:id="rId24"/>
    <p:sldId id="509" r:id="rId25"/>
    <p:sldId id="502" r:id="rId26"/>
    <p:sldId id="503" r:id="rId27"/>
    <p:sldId id="519" r:id="rId28"/>
    <p:sldId id="505" r:id="rId29"/>
    <p:sldId id="506" r:id="rId30"/>
    <p:sldId id="513" r:id="rId31"/>
    <p:sldId id="510" r:id="rId32"/>
    <p:sldId id="511" r:id="rId33"/>
    <p:sldId id="512" r:id="rId34"/>
    <p:sldId id="515" r:id="rId35"/>
    <p:sldId id="514" r:id="rId36"/>
    <p:sldId id="516" r:id="rId37"/>
    <p:sldId id="517" r:id="rId38"/>
    <p:sldId id="518" r:id="rId39"/>
    <p:sldId id="1448941991" r:id="rId40"/>
    <p:sldId id="1448941994" r:id="rId41"/>
    <p:sldId id="1448941995" r:id="rId42"/>
    <p:sldId id="26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203" autoAdjust="0"/>
  </p:normalViewPr>
  <p:slideViewPr>
    <p:cSldViewPr snapToGrid="0">
      <p:cViewPr varScale="1">
        <p:scale>
          <a:sx n="55" d="100"/>
          <a:sy n="55" d="100"/>
        </p:scale>
        <p:origin x="13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2ECF13C-1997-4550-85B0-34139EB07F79}" type="datetimeFigureOut">
              <a:rPr lang="en-US" smtClean="0"/>
              <a:pPr/>
              <a:t>4/19/2021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5A09F0C-3736-4443-A8FE-7E3EA5370736}" type="slidenum">
              <a:rPr lang="en-US" smtClean="0"/>
              <a:pPr/>
              <a:t>‹#›</a:t>
            </a:fld>
            <a:endParaRPr lang="en-US" dirty="0"/>
          </a:p>
        </p:txBody>
      </p:sp>
    </p:spTree>
    <p:extLst>
      <p:ext uri="{BB962C8B-B14F-4D97-AF65-F5344CB8AC3E}">
        <p14:creationId xmlns:p14="http://schemas.microsoft.com/office/powerpoint/2010/main" val="2102531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short presentation is about technologies, and the way forward for tax administrations in the 21</a:t>
            </a:r>
            <a:r>
              <a:rPr lang="en-US" baseline="30000" dirty="0"/>
              <a:t>st</a:t>
            </a:r>
            <a:r>
              <a:rPr lang="en-US" dirty="0"/>
              <a:t> century. Country examples are provided in the annex, but we won’t have time to go over them today. For those who are interested, they can check them later on</a:t>
            </a:r>
          </a:p>
        </p:txBody>
      </p:sp>
      <p:sp>
        <p:nvSpPr>
          <p:cNvPr id="4" name="Slide Number Placeholder 3"/>
          <p:cNvSpPr>
            <a:spLocks noGrp="1"/>
          </p:cNvSpPr>
          <p:nvPr>
            <p:ph type="sldNum" sz="quarter" idx="5"/>
          </p:nvPr>
        </p:nvSpPr>
        <p:spPr/>
        <p:txBody>
          <a:bodyPr/>
          <a:lstStyle/>
          <a:p>
            <a:fld id="{75A09F0C-3736-4443-A8FE-7E3EA5370736}" type="slidenum">
              <a:rPr lang="en-US" smtClean="0"/>
              <a:pPr/>
              <a:t>1</a:t>
            </a:fld>
            <a:endParaRPr lang="en-US" dirty="0"/>
          </a:p>
        </p:txBody>
      </p:sp>
    </p:spTree>
    <p:extLst>
      <p:ext uri="{BB962C8B-B14F-4D97-AF65-F5344CB8AC3E}">
        <p14:creationId xmlns:p14="http://schemas.microsoft.com/office/powerpoint/2010/main" val="784553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4104d0aa2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g4104d0aa2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489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543bb5e6ee_0_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g543bb5e6ee_0_9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615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e3b67ce1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3" name="Google Shape;493;g1e3b67ce1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93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543bb5e6ee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g543bb5e6ee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0665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4104d0aa2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g4104d0aa22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8616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543bb5e6ee_0_9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9" name="Google Shape;529;g543bb5e6ee_0_9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3256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543bb5e6ee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g543bb5e6ee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925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5450a213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6" name="Google Shape;686;g5450a213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7695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543bb5e6ee_0_1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3" name="Google Shape;693;g543bb5e6ee_0_1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75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3bb5e6ee_0_1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0" name="Google Shape;700;g543bb5e6ee_0_1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956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that </a:t>
            </a:r>
            <a:r>
              <a:rPr lang="en-US" dirty="0" err="1"/>
              <a:t>Covid</a:t>
            </a:r>
            <a:r>
              <a:rPr lang="en-US" dirty="0"/>
              <a:t> taught us, and I mean tax administrations and taxpayers, is how critical it is to have an internet-based compliance and payment platform. Some administrations have learned it the hard way.</a:t>
            </a:r>
          </a:p>
          <a:p>
            <a:endParaRPr lang="en-US" dirty="0"/>
          </a:p>
          <a:p>
            <a:r>
              <a:rPr lang="en-US" dirty="0"/>
              <a:t>Where such platforms were operating well, the impact on revenues due to </a:t>
            </a:r>
            <a:r>
              <a:rPr lang="en-US" dirty="0" err="1"/>
              <a:t>Covid</a:t>
            </a:r>
            <a:r>
              <a:rPr lang="en-US" dirty="0"/>
              <a:t> was largely due to the economic slowdown. For the rest, there was a drop in revenues also attributed to low collection, under assessment, and other admin challenges. </a:t>
            </a:r>
          </a:p>
          <a:p>
            <a:endParaRPr lang="en-US" dirty="0"/>
          </a:p>
          <a:p>
            <a:r>
              <a:rPr lang="en-US" dirty="0"/>
              <a:t>Indeed, countries that had low capacity and did not have these platforms operational faced difficulties in business continuity  </a:t>
            </a:r>
          </a:p>
          <a:p>
            <a:endParaRPr lang="en-US" dirty="0"/>
          </a:p>
          <a:p>
            <a:r>
              <a:rPr lang="en-US" dirty="0"/>
              <a:t>So the key takeaway is to simply accelerate the process toward a digital tax administration</a:t>
            </a:r>
          </a:p>
        </p:txBody>
      </p:sp>
      <p:sp>
        <p:nvSpPr>
          <p:cNvPr id="4" name="Slide Number Placeholder 3"/>
          <p:cNvSpPr>
            <a:spLocks noGrp="1"/>
          </p:cNvSpPr>
          <p:nvPr>
            <p:ph type="sldNum" sz="quarter" idx="5"/>
          </p:nvPr>
        </p:nvSpPr>
        <p:spPr/>
        <p:txBody>
          <a:bodyPr/>
          <a:lstStyle/>
          <a:p>
            <a:fld id="{75A09F0C-3736-4443-A8FE-7E3EA5370736}" type="slidenum">
              <a:rPr lang="en-US" smtClean="0"/>
              <a:pPr/>
              <a:t>2</a:t>
            </a:fld>
            <a:endParaRPr lang="en-US" dirty="0"/>
          </a:p>
        </p:txBody>
      </p:sp>
    </p:spTree>
    <p:extLst>
      <p:ext uri="{BB962C8B-B14F-4D97-AF65-F5344CB8AC3E}">
        <p14:creationId xmlns:p14="http://schemas.microsoft.com/office/powerpoint/2010/main" val="3491735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543bb5e6ee_0_1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2" name="Google Shape;722;g543bb5e6ee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3271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543bb5e6ee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4" name="Google Shape;714;g543bb5e6ee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793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today’s world, the issue is not about just tweaking a process or speeding up automation. We need to embrace new (disruptive) technologies and change the way we operate</a:t>
            </a:r>
          </a:p>
        </p:txBody>
      </p:sp>
      <p:sp>
        <p:nvSpPr>
          <p:cNvPr id="4" name="Slide Number Placeholder 3"/>
          <p:cNvSpPr>
            <a:spLocks noGrp="1"/>
          </p:cNvSpPr>
          <p:nvPr>
            <p:ph type="sldNum" sz="quarter" idx="5"/>
          </p:nvPr>
        </p:nvSpPr>
        <p:spPr/>
        <p:txBody>
          <a:bodyPr/>
          <a:lstStyle/>
          <a:p>
            <a:fld id="{75A09F0C-3736-4443-A8FE-7E3EA5370736}" type="slidenum">
              <a:rPr lang="en-US" smtClean="0"/>
              <a:pPr/>
              <a:t>3</a:t>
            </a:fld>
            <a:endParaRPr lang="en-US" dirty="0"/>
          </a:p>
        </p:txBody>
      </p:sp>
    </p:spTree>
    <p:extLst>
      <p:ext uri="{BB962C8B-B14F-4D97-AF65-F5344CB8AC3E}">
        <p14:creationId xmlns:p14="http://schemas.microsoft.com/office/powerpoint/2010/main" val="3231775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administrations, especially in the countries we operate, aspire to roll-out e-filing and e-payment and maybe a risk management framework. However, this is the beginning of the journey. </a:t>
            </a:r>
          </a:p>
          <a:p>
            <a:endParaRPr lang="en-US" dirty="0"/>
          </a:p>
          <a:p>
            <a:r>
              <a:rPr lang="en-US" dirty="0"/>
              <a:t>Along the way, administrations need to have data warehouses and a full-fledged e-platform. </a:t>
            </a:r>
          </a:p>
          <a:p>
            <a:endParaRPr lang="en-US" dirty="0"/>
          </a:p>
          <a:p>
            <a:r>
              <a:rPr lang="en-US" dirty="0"/>
              <a:t>The next big thing is data analytics, e-auditing, and horizontal monitoring (this is when we engage at first large taxpayers on a regular basis in lieu of the comprehensive and expensive end-of-year audit). </a:t>
            </a:r>
          </a:p>
          <a:p>
            <a:endParaRPr lang="en-US" dirty="0"/>
          </a:p>
          <a:p>
            <a:r>
              <a:rPr lang="en-US" dirty="0"/>
              <a:t>The end point is an administration that is digital by default with predictive data analytics, smart portal solutions, etc.  </a:t>
            </a:r>
          </a:p>
        </p:txBody>
      </p:sp>
      <p:sp>
        <p:nvSpPr>
          <p:cNvPr id="4" name="Slide Number Placeholder 3"/>
          <p:cNvSpPr>
            <a:spLocks noGrp="1"/>
          </p:cNvSpPr>
          <p:nvPr>
            <p:ph type="sldNum" sz="quarter" idx="5"/>
          </p:nvPr>
        </p:nvSpPr>
        <p:spPr/>
        <p:txBody>
          <a:bodyPr/>
          <a:lstStyle/>
          <a:p>
            <a:fld id="{75A09F0C-3736-4443-A8FE-7E3EA5370736}" type="slidenum">
              <a:rPr lang="en-US" smtClean="0"/>
              <a:pPr/>
              <a:t>4</a:t>
            </a:fld>
            <a:endParaRPr lang="en-US" dirty="0"/>
          </a:p>
        </p:txBody>
      </p:sp>
    </p:spTree>
    <p:extLst>
      <p:ext uri="{BB962C8B-B14F-4D97-AF65-F5344CB8AC3E}">
        <p14:creationId xmlns:p14="http://schemas.microsoft.com/office/powerpoint/2010/main" val="185906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stop at this slide … self explanatory</a:t>
            </a:r>
          </a:p>
        </p:txBody>
      </p:sp>
      <p:sp>
        <p:nvSpPr>
          <p:cNvPr id="4" name="Slide Number Placeholder 3"/>
          <p:cNvSpPr>
            <a:spLocks noGrp="1"/>
          </p:cNvSpPr>
          <p:nvPr>
            <p:ph type="sldNum" sz="quarter" idx="5"/>
          </p:nvPr>
        </p:nvSpPr>
        <p:spPr/>
        <p:txBody>
          <a:bodyPr/>
          <a:lstStyle/>
          <a:p>
            <a:fld id="{75A09F0C-3736-4443-A8FE-7E3EA5370736}" type="slidenum">
              <a:rPr lang="en-US" smtClean="0"/>
              <a:pPr/>
              <a:t>5</a:t>
            </a:fld>
            <a:endParaRPr lang="en-US" dirty="0"/>
          </a:p>
        </p:txBody>
      </p:sp>
    </p:spTree>
    <p:extLst>
      <p:ext uri="{BB962C8B-B14F-4D97-AF65-F5344CB8AC3E}">
        <p14:creationId xmlns:p14="http://schemas.microsoft.com/office/powerpoint/2010/main" val="413130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technology is not in itself THE answer. It has to be part of a comprehensive institutional transformation. </a:t>
            </a:r>
          </a:p>
          <a:p>
            <a:endParaRPr lang="en-US" dirty="0"/>
          </a:p>
          <a:p>
            <a:r>
              <a:rPr lang="en-US" dirty="0"/>
              <a:t>This entails developing new capabilities, BPR and streamlining, generating efficiency, and offering new and improved services where a taxpayer is considered a client and not a target for audit</a:t>
            </a:r>
          </a:p>
        </p:txBody>
      </p:sp>
      <p:sp>
        <p:nvSpPr>
          <p:cNvPr id="4" name="Slide Number Placeholder 3"/>
          <p:cNvSpPr>
            <a:spLocks noGrp="1"/>
          </p:cNvSpPr>
          <p:nvPr>
            <p:ph type="sldNum" sz="quarter" idx="5"/>
          </p:nvPr>
        </p:nvSpPr>
        <p:spPr/>
        <p:txBody>
          <a:bodyPr/>
          <a:lstStyle/>
          <a:p>
            <a:fld id="{75A09F0C-3736-4443-A8FE-7E3EA5370736}" type="slidenum">
              <a:rPr lang="en-US" smtClean="0"/>
              <a:pPr/>
              <a:t>6</a:t>
            </a:fld>
            <a:endParaRPr lang="en-US" dirty="0"/>
          </a:p>
        </p:txBody>
      </p:sp>
    </p:spTree>
    <p:extLst>
      <p:ext uri="{BB962C8B-B14F-4D97-AF65-F5344CB8AC3E}">
        <p14:creationId xmlns:p14="http://schemas.microsoft.com/office/powerpoint/2010/main" val="274743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e3b67ce1a_3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 final thoughts to leave you with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First, when it comes to disruptive technologies with data floating around, establishing high standard of security is critical..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Second, the focus should be on the tax admin’s goals (IT should not drive the agenda), and then setting up processes that support these goals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Third, we need to have flexible and adaptable operations that allow to achieve the high-level strategic vision of the admin (cannot afford to be rigid)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Finally, and this may sound like a cliché, but collaboration within and with external parties is key. Data is not owned by one team and disruptive technologies is all about data and the management of data flows. Without collaboration, the whole process is undermined. </a:t>
            </a:r>
            <a:endParaRPr dirty="0"/>
          </a:p>
        </p:txBody>
      </p:sp>
      <p:sp>
        <p:nvSpPr>
          <p:cNvPr id="405" name="Google Shape;405;g1e3b67ce1a_3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95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5e95d2eae1_1_7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5e95d2eae1_1_7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g5e95d2eae1_1_7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Helvetica Neue"/>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Helvetica Neue"/>
                <a:buNone/>
                <a:tabLst/>
                <a:defRPr/>
              </a:pPr>
              <a:t>8</a:t>
            </a:fld>
            <a:endParaRPr kumimoji="0"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7870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43bb5e6ee_0_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543bb5e6ee_0_9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2810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26024D-35F1-4D1A-A653-95BBE2EF47AE}"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1944747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6024D-35F1-4D1A-A653-95BBE2EF47AE}"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15660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6024D-35F1-4D1A-A653-95BBE2EF47AE}"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164443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LEFT">
  <p:cSld name="TITLE SLIDE LEFT">
    <p:spTree>
      <p:nvGrpSpPr>
        <p:cNvPr id="1" name="Shape 86"/>
        <p:cNvGrpSpPr/>
        <p:nvPr/>
      </p:nvGrpSpPr>
      <p:grpSpPr>
        <a:xfrm>
          <a:off x="0" y="0"/>
          <a:ext cx="0" cy="0"/>
          <a:chOff x="0" y="0"/>
          <a:chExt cx="0" cy="0"/>
        </a:xfrm>
      </p:grpSpPr>
      <p:sp>
        <p:nvSpPr>
          <p:cNvPr id="87" name="Google Shape;87;p9"/>
          <p:cNvSpPr/>
          <p:nvPr/>
        </p:nvSpPr>
        <p:spPr>
          <a:xfrm>
            <a:off x="0" y="0"/>
            <a:ext cx="12192087" cy="5816700"/>
          </a:xfrm>
          <a:prstGeom prst="rect">
            <a:avLst/>
          </a:prstGeom>
          <a:solidFill>
            <a:srgbClr val="262626"/>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88" name="Google Shape;88;p9"/>
          <p:cNvSpPr/>
          <p:nvPr/>
        </p:nvSpPr>
        <p:spPr>
          <a:xfrm>
            <a:off x="0" y="5816600"/>
            <a:ext cx="12192087" cy="1044000"/>
          </a:xfrm>
          <a:prstGeom prst="rect">
            <a:avLst/>
          </a:prstGeom>
          <a:solidFill>
            <a:srgbClr val="EAEAEA"/>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89" name="Google Shape;89;p9"/>
          <p:cNvSpPr txBox="1">
            <a:spLocks noGrp="1"/>
          </p:cNvSpPr>
          <p:nvPr>
            <p:ph type="ctrTitle"/>
          </p:nvPr>
        </p:nvSpPr>
        <p:spPr>
          <a:xfrm>
            <a:off x="1055343" y="0"/>
            <a:ext cx="10081312" cy="3744000"/>
          </a:xfrm>
          <a:prstGeom prst="rect">
            <a:avLst/>
          </a:prstGeom>
          <a:noFill/>
          <a:ln>
            <a:noFill/>
          </a:ln>
        </p:spPr>
        <p:txBody>
          <a:bodyPr spcFirstLastPara="1" wrap="square" lIns="91425" tIns="91425" rIns="91425" bIns="91425" anchor="b" anchorCtr="0"/>
          <a:lstStyle>
            <a:lvl1pPr marL="0" marR="0" lvl="0" indent="0" algn="l" rtl="0">
              <a:lnSpc>
                <a:spcPct val="80000"/>
              </a:lnSpc>
              <a:spcBef>
                <a:spcPts val="0"/>
              </a:spcBef>
              <a:spcAft>
                <a:spcPts val="0"/>
              </a:spcAft>
              <a:buClr>
                <a:srgbClr val="FFFFFF"/>
              </a:buClr>
              <a:buSzPts val="1400"/>
              <a:buFont typeface="Arial"/>
              <a:buNone/>
              <a:defRPr sz="8800" b="0" i="0" u="none" strike="noStrike" cap="none">
                <a:solidFill>
                  <a:srgbClr val="FFFFFF"/>
                </a:solidFill>
                <a:latin typeface="Arial"/>
                <a:ea typeface="Arial"/>
                <a:cs typeface="Arial"/>
                <a:sym typeface="Arial"/>
              </a:defRPr>
            </a:lvl1pPr>
            <a:lvl2pPr lvl="1" indent="0" rtl="0">
              <a:spcBef>
                <a:spcPts val="100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0" name="Google Shape;90;p9"/>
          <p:cNvSpPr txBox="1">
            <a:spLocks noGrp="1"/>
          </p:cNvSpPr>
          <p:nvPr>
            <p:ph type="subTitle" idx="1"/>
          </p:nvPr>
        </p:nvSpPr>
        <p:spPr>
          <a:xfrm>
            <a:off x="1055343" y="3744000"/>
            <a:ext cx="10081312" cy="20700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B2B2B2"/>
              </a:buClr>
              <a:buSzPts val="2200"/>
              <a:buFont typeface="Noto Sans Symbols"/>
              <a:buNone/>
              <a:defRPr sz="4400" b="0" i="0" u="none" strike="noStrike" cap="none">
                <a:solidFill>
                  <a:srgbClr val="B2B2B2"/>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ctr" rtl="0">
              <a:lnSpc>
                <a:spcPct val="90000"/>
              </a:lnSpc>
              <a:spcBef>
                <a:spcPts val="1000"/>
              </a:spcBef>
              <a:spcAft>
                <a:spcPts val="0"/>
              </a:spcAft>
              <a:buClr>
                <a:srgbClr val="888888"/>
              </a:buClr>
              <a:buSzPts val="2000"/>
              <a:buFont typeface="Calibri"/>
              <a:buNone/>
              <a:defRPr sz="2000" b="0" i="0" u="none" strike="noStrike" cap="none">
                <a:solidFill>
                  <a:srgbClr val="888888"/>
                </a:solidFill>
                <a:latin typeface="Calibri"/>
                <a:ea typeface="Calibri"/>
                <a:cs typeface="Calibri"/>
                <a:sym typeface="Calibri"/>
              </a:defRPr>
            </a:lvl2pPr>
            <a:lvl3pPr marL="914400" marR="0" lvl="2" indent="0" algn="ctr" rtl="0">
              <a:lnSpc>
                <a:spcPct val="90000"/>
              </a:lnSpc>
              <a:spcBef>
                <a:spcPts val="100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3pPr>
            <a:lvl4pPr marL="1371600" marR="0" lvl="3" indent="0" algn="ctr" rtl="0">
              <a:lnSpc>
                <a:spcPct val="90000"/>
              </a:lnSpc>
              <a:spcBef>
                <a:spcPts val="100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4pPr>
            <a:lvl5pPr marL="1828800" marR="0" lvl="4" indent="0" algn="ctr" rtl="0">
              <a:lnSpc>
                <a:spcPct val="90000"/>
              </a:lnSpc>
              <a:spcBef>
                <a:spcPts val="1000"/>
              </a:spcBef>
              <a:spcAft>
                <a:spcPts val="0"/>
              </a:spcAft>
              <a:buClr>
                <a:srgbClr val="888888"/>
              </a:buClr>
              <a:buSzPts val="1600"/>
              <a:buFont typeface="Calibri"/>
              <a:buNone/>
              <a:defRPr sz="1600" b="0" i="0" u="none" strike="noStrike" cap="none">
                <a:solidFill>
                  <a:srgbClr val="888888"/>
                </a:solidFill>
                <a:latin typeface="Calibri"/>
                <a:ea typeface="Calibri"/>
                <a:cs typeface="Calibri"/>
                <a:sym typeface="Calibri"/>
              </a:defRPr>
            </a:lvl5pPr>
            <a:lvl6pPr marL="2286000" marR="0" lvl="5" indent="0" algn="ctr" rtl="0">
              <a:spcBef>
                <a:spcPts val="10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91" name="Google Shape;91;p9"/>
          <p:cNvSpPr txBox="1">
            <a:spLocks noGrp="1"/>
          </p:cNvSpPr>
          <p:nvPr>
            <p:ph type="dt" idx="10"/>
          </p:nvPr>
        </p:nvSpPr>
        <p:spPr>
          <a:xfrm>
            <a:off x="10210929" y="6084000"/>
            <a:ext cx="1440187" cy="360000"/>
          </a:xfrm>
          <a:prstGeom prst="rect">
            <a:avLst/>
          </a:prstGeom>
          <a:noFill/>
          <a:ln>
            <a:noFill/>
          </a:ln>
        </p:spPr>
        <p:txBody>
          <a:bodyPr spcFirstLastPara="1" wrap="square" lIns="91425" tIns="91425" rIns="91425" bIns="91425" anchor="b" anchorCtr="0"/>
          <a:lstStyle>
            <a:lvl1pPr marL="0" marR="0" lvl="0" indent="0" algn="r" rtl="0">
              <a:spcBef>
                <a:spcPts val="0"/>
              </a:spcBef>
              <a:spcAft>
                <a:spcPts val="0"/>
              </a:spcAft>
              <a:buSzPts val="1400"/>
              <a:buNone/>
              <a:defRPr sz="1200" b="0" i="0" u="none" strike="noStrike" cap="none">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92" name="Google Shape;92;p9"/>
          <p:cNvSpPr txBox="1">
            <a:spLocks noGrp="1"/>
          </p:cNvSpPr>
          <p:nvPr>
            <p:ph type="ftr" idx="11"/>
          </p:nvPr>
        </p:nvSpPr>
        <p:spPr>
          <a:xfrm>
            <a:off x="3935312" y="6084000"/>
            <a:ext cx="4320562" cy="3600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1200" b="0" i="0" u="none" strike="noStrike" cap="none">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93" name="Google Shape;93;p9"/>
          <p:cNvSpPr txBox="1">
            <a:spLocks noGrp="1"/>
          </p:cNvSpPr>
          <p:nvPr>
            <p:ph type="sldNum" idx="12"/>
          </p:nvPr>
        </p:nvSpPr>
        <p:spPr>
          <a:xfrm>
            <a:off x="540070" y="6084000"/>
            <a:ext cx="900117" cy="3600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200" b="0" i="0" u="none" strike="noStrike" cap="none">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200" b="0" i="0" u="none" strike="noStrike" cap="none">
                <a:solidFill>
                  <a:srgbClr val="7F7F7F"/>
                </a:solidFill>
                <a:latin typeface="Calibri"/>
                <a:ea typeface="Calibri"/>
                <a:cs typeface="Calibri"/>
                <a:sym typeface="Calibri"/>
              </a:defRPr>
            </a:lvl2pPr>
            <a:lvl3pPr marL="0" marR="0" lvl="2" indent="0" algn="l" rtl="0">
              <a:spcBef>
                <a:spcPts val="0"/>
              </a:spcBef>
              <a:buNone/>
              <a:defRPr sz="1200" b="0" i="0" u="none" strike="noStrike" cap="none">
                <a:solidFill>
                  <a:srgbClr val="7F7F7F"/>
                </a:solidFill>
                <a:latin typeface="Calibri"/>
                <a:ea typeface="Calibri"/>
                <a:cs typeface="Calibri"/>
                <a:sym typeface="Calibri"/>
              </a:defRPr>
            </a:lvl3pPr>
            <a:lvl4pPr marL="0" marR="0" lvl="3" indent="0" algn="l" rtl="0">
              <a:spcBef>
                <a:spcPts val="0"/>
              </a:spcBef>
              <a:buNone/>
              <a:defRPr sz="1200" b="0" i="0" u="none" strike="noStrike" cap="none">
                <a:solidFill>
                  <a:srgbClr val="7F7F7F"/>
                </a:solidFill>
                <a:latin typeface="Calibri"/>
                <a:ea typeface="Calibri"/>
                <a:cs typeface="Calibri"/>
                <a:sym typeface="Calibri"/>
              </a:defRPr>
            </a:lvl4pPr>
            <a:lvl5pPr marL="0" marR="0" lvl="4" indent="0" algn="l" rtl="0">
              <a:spcBef>
                <a:spcPts val="0"/>
              </a:spcBef>
              <a:buNone/>
              <a:defRPr sz="1200" b="0" i="0" u="none" strike="noStrike" cap="none">
                <a:solidFill>
                  <a:srgbClr val="7F7F7F"/>
                </a:solidFill>
                <a:latin typeface="Calibri"/>
                <a:ea typeface="Calibri"/>
                <a:cs typeface="Calibri"/>
                <a:sym typeface="Calibri"/>
              </a:defRPr>
            </a:lvl5pPr>
            <a:lvl6pPr marL="0" marR="0" lvl="5" indent="0" algn="l" rtl="0">
              <a:spcBef>
                <a:spcPts val="0"/>
              </a:spcBef>
              <a:buNone/>
              <a:defRPr sz="1200" b="0" i="0" u="none" strike="noStrike" cap="none">
                <a:solidFill>
                  <a:srgbClr val="7F7F7F"/>
                </a:solidFill>
                <a:latin typeface="Calibri"/>
                <a:ea typeface="Calibri"/>
                <a:cs typeface="Calibri"/>
                <a:sym typeface="Calibri"/>
              </a:defRPr>
            </a:lvl6pPr>
            <a:lvl7pPr marL="0" marR="0" lvl="6" indent="0" algn="l" rtl="0">
              <a:spcBef>
                <a:spcPts val="0"/>
              </a:spcBef>
              <a:buNone/>
              <a:defRPr sz="1200" b="0" i="0" u="none" strike="noStrike" cap="none">
                <a:solidFill>
                  <a:srgbClr val="7F7F7F"/>
                </a:solidFill>
                <a:latin typeface="Calibri"/>
                <a:ea typeface="Calibri"/>
                <a:cs typeface="Calibri"/>
                <a:sym typeface="Calibri"/>
              </a:defRPr>
            </a:lvl7pPr>
            <a:lvl8pPr marL="0" marR="0" lvl="7" indent="0" algn="l" rtl="0">
              <a:spcBef>
                <a:spcPts val="0"/>
              </a:spcBef>
              <a:buNone/>
              <a:defRPr sz="1200" b="0" i="0" u="none" strike="noStrike" cap="none">
                <a:solidFill>
                  <a:srgbClr val="7F7F7F"/>
                </a:solidFill>
                <a:latin typeface="Calibri"/>
                <a:ea typeface="Calibri"/>
                <a:cs typeface="Calibri"/>
                <a:sym typeface="Calibri"/>
              </a:defRPr>
            </a:lvl8pPr>
            <a:lvl9pPr marL="0" marR="0" lvl="8" indent="0" algn="l" rtl="0">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94" name="Google Shape;94;p9"/>
          <p:cNvSpPr>
            <a:spLocks noGrp="1"/>
          </p:cNvSpPr>
          <p:nvPr>
            <p:ph type="pic" idx="2"/>
          </p:nvPr>
        </p:nvSpPr>
        <p:spPr>
          <a:xfrm>
            <a:off x="0" y="0"/>
            <a:ext cx="12192087" cy="5814000"/>
          </a:xfrm>
          <a:prstGeom prst="rect">
            <a:avLst/>
          </a:prstGeom>
          <a:solidFill>
            <a:srgbClr val="D8D8D8"/>
          </a:solid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1400"/>
              <a:buFont typeface="Noto Sans Symbols"/>
              <a:buNone/>
              <a:defRPr sz="2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719999" marR="0" lvl="1" indent="-275499" algn="l" rtl="0">
              <a:lnSpc>
                <a:spcPct val="90000"/>
              </a:lnSpc>
              <a:spcBef>
                <a:spcPts val="10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080000" marR="0" lvl="2" indent="-279900" algn="l" rtl="0">
              <a:lnSpc>
                <a:spcPct val="90000"/>
              </a:lnSpc>
              <a:spcBef>
                <a:spcPts val="10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439999" marR="0" lvl="3" indent="-271599"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1800000" marR="0" lvl="4" indent="-276000"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514600" marR="0" lvl="5" indent="-228600" algn="l" rtl="0">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69170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2_TEXT &amp; IMAGE">
  <p:cSld name="12_TEXT &amp; IMAGE">
    <p:spTree>
      <p:nvGrpSpPr>
        <p:cNvPr id="1" name="Shape 189"/>
        <p:cNvGrpSpPr/>
        <p:nvPr/>
      </p:nvGrpSpPr>
      <p:grpSpPr>
        <a:xfrm>
          <a:off x="0" y="0"/>
          <a:ext cx="0" cy="0"/>
          <a:chOff x="0" y="0"/>
          <a:chExt cx="0" cy="0"/>
        </a:xfrm>
      </p:grpSpPr>
      <p:sp>
        <p:nvSpPr>
          <p:cNvPr id="190" name="Google Shape;190;p20"/>
          <p:cNvSpPr txBox="1">
            <a:spLocks noGrp="1"/>
          </p:cNvSpPr>
          <p:nvPr>
            <p:ph type="title"/>
          </p:nvPr>
        </p:nvSpPr>
        <p:spPr>
          <a:xfrm>
            <a:off x="540070" y="432000"/>
            <a:ext cx="7359358" cy="1080000"/>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chemeClr val="dk1"/>
              </a:buClr>
              <a:buSzPts val="1400"/>
              <a:buFont typeface="Calibri"/>
              <a:buNone/>
              <a:defRPr sz="3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dirty="0"/>
          </a:p>
        </p:txBody>
      </p:sp>
      <p:sp>
        <p:nvSpPr>
          <p:cNvPr id="191" name="Google Shape;191;p20"/>
          <p:cNvSpPr txBox="1">
            <a:spLocks noGrp="1"/>
          </p:cNvSpPr>
          <p:nvPr>
            <p:ph type="body" idx="1"/>
          </p:nvPr>
        </p:nvSpPr>
        <p:spPr>
          <a:xfrm>
            <a:off x="540070" y="972000"/>
            <a:ext cx="7359358" cy="540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rgbClr val="7F7F7F"/>
              </a:buClr>
              <a:buSzPts val="2200"/>
              <a:buFont typeface="Noto Sans Symbols"/>
              <a:buNone/>
              <a:defRPr sz="2200" b="0" i="0" u="none" strike="noStrike" cap="none">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55600" algn="l" rtl="0">
              <a:lnSpc>
                <a:spcPct val="90000"/>
              </a:lnSpc>
              <a:spcBef>
                <a:spcPts val="10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0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92" name="Google Shape;192;p20"/>
          <p:cNvSpPr txBox="1">
            <a:spLocks noGrp="1"/>
          </p:cNvSpPr>
          <p:nvPr>
            <p:ph type="body" idx="2"/>
          </p:nvPr>
        </p:nvSpPr>
        <p:spPr>
          <a:xfrm>
            <a:off x="540070" y="1511999"/>
            <a:ext cx="7359358" cy="964800"/>
          </a:xfrm>
          <a:prstGeom prst="rect">
            <a:avLst/>
          </a:prstGeom>
          <a:solidFill>
            <a:srgbClr val="F2F2F2"/>
          </a:solid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dk1"/>
              </a:buClr>
              <a:buSzPts val="2200"/>
              <a:buFont typeface="Noto Sans Symbols"/>
              <a:buNone/>
              <a:defRPr sz="1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17500" algn="l" rtl="0">
              <a:lnSpc>
                <a:spcPct val="90000"/>
              </a:lnSpc>
              <a:spcBef>
                <a:spcPts val="10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100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5pPr>
            <a:lvl6pPr marL="2743200" marR="0" lvl="5"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193" name="Google Shape;193;p20"/>
          <p:cNvSpPr txBox="1">
            <a:spLocks noGrp="1"/>
          </p:cNvSpPr>
          <p:nvPr>
            <p:ph type="body" idx="3"/>
          </p:nvPr>
        </p:nvSpPr>
        <p:spPr>
          <a:xfrm>
            <a:off x="540070" y="2623199"/>
            <a:ext cx="7359358" cy="964800"/>
          </a:xfrm>
          <a:prstGeom prst="rect">
            <a:avLst/>
          </a:prstGeom>
          <a:solidFill>
            <a:srgbClr val="F2F2F2"/>
          </a:solid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dk1"/>
              </a:buClr>
              <a:buSzPts val="2200"/>
              <a:buFont typeface="Noto Sans Symbols"/>
              <a:buNone/>
              <a:defRPr sz="1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17500" algn="l" rtl="0">
              <a:lnSpc>
                <a:spcPct val="90000"/>
              </a:lnSpc>
              <a:spcBef>
                <a:spcPts val="10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100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5pPr>
            <a:lvl6pPr marL="2743200" marR="0" lvl="5"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194" name="Google Shape;194;p20"/>
          <p:cNvSpPr txBox="1">
            <a:spLocks noGrp="1"/>
          </p:cNvSpPr>
          <p:nvPr>
            <p:ph type="body" idx="4"/>
          </p:nvPr>
        </p:nvSpPr>
        <p:spPr>
          <a:xfrm>
            <a:off x="540070" y="3734399"/>
            <a:ext cx="7359358" cy="964800"/>
          </a:xfrm>
          <a:prstGeom prst="rect">
            <a:avLst/>
          </a:prstGeom>
          <a:solidFill>
            <a:srgbClr val="F2F2F2"/>
          </a:solid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dk1"/>
              </a:buClr>
              <a:buSzPts val="2200"/>
              <a:buFont typeface="Noto Sans Symbols"/>
              <a:buNone/>
              <a:defRPr sz="1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17500" algn="l" rtl="0">
              <a:lnSpc>
                <a:spcPct val="90000"/>
              </a:lnSpc>
              <a:spcBef>
                <a:spcPts val="10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100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5pPr>
            <a:lvl6pPr marL="2743200" marR="0" lvl="5"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195" name="Google Shape;195;p20"/>
          <p:cNvSpPr txBox="1">
            <a:spLocks noGrp="1"/>
          </p:cNvSpPr>
          <p:nvPr>
            <p:ph type="body" idx="5"/>
          </p:nvPr>
        </p:nvSpPr>
        <p:spPr>
          <a:xfrm>
            <a:off x="540070" y="4845600"/>
            <a:ext cx="7359358" cy="964800"/>
          </a:xfrm>
          <a:prstGeom prst="rect">
            <a:avLst/>
          </a:prstGeom>
          <a:solidFill>
            <a:srgbClr val="F2F2F2"/>
          </a:solidFill>
          <a:ln>
            <a:noFill/>
          </a:ln>
        </p:spPr>
        <p:txBody>
          <a:bodyPr spcFirstLastPara="1" wrap="square" lIns="91425" tIns="91425" rIns="91425" bIns="91425" anchor="t" anchorCtr="0"/>
          <a:lstStyle>
            <a:lvl1pPr marL="457200" marR="0" lvl="0" indent="-228600" algn="l" rtl="0">
              <a:lnSpc>
                <a:spcPct val="90000"/>
              </a:lnSpc>
              <a:spcBef>
                <a:spcPts val="0"/>
              </a:spcBef>
              <a:spcAft>
                <a:spcPts val="0"/>
              </a:spcAft>
              <a:buClr>
                <a:schemeClr val="dk1"/>
              </a:buClr>
              <a:buSzPts val="2200"/>
              <a:buFont typeface="Noto Sans Symbols"/>
              <a:buNone/>
              <a:defRPr sz="1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914400" marR="0" lvl="1" indent="-317500" algn="l" rtl="0">
              <a:lnSpc>
                <a:spcPct val="90000"/>
              </a:lnSpc>
              <a:spcBef>
                <a:spcPts val="1000"/>
              </a:spcBef>
              <a:spcAft>
                <a:spcPts val="0"/>
              </a:spcAft>
              <a:buClr>
                <a:schemeClr val="dk1"/>
              </a:buClr>
              <a:buSzPts val="1400"/>
              <a:buFont typeface="Calibri"/>
              <a:buChar char="–"/>
              <a:defRPr sz="14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100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4pPr>
            <a:lvl5pPr marL="2286000" marR="0" lvl="4" indent="-298450" algn="l" rtl="0">
              <a:lnSpc>
                <a:spcPct val="90000"/>
              </a:lnSpc>
              <a:spcBef>
                <a:spcPts val="100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5pPr>
            <a:lvl6pPr marL="2743200" marR="0" lvl="5" indent="-330200" algn="l" rtl="0">
              <a:spcBef>
                <a:spcPts val="10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196" name="Google Shape;196;p20"/>
          <p:cNvSpPr>
            <a:spLocks noGrp="1"/>
          </p:cNvSpPr>
          <p:nvPr>
            <p:ph type="pic" idx="6"/>
          </p:nvPr>
        </p:nvSpPr>
        <p:spPr>
          <a:xfrm>
            <a:off x="8231484" y="0"/>
            <a:ext cx="3960516" cy="6858000"/>
          </a:xfrm>
          <a:prstGeom prst="rect">
            <a:avLst/>
          </a:prstGeom>
          <a:solidFill>
            <a:srgbClr val="D8D8D8"/>
          </a:solidFill>
          <a:ln>
            <a:noFill/>
          </a:ln>
        </p:spPr>
        <p:txBody>
          <a:bodyPr spcFirstLastPara="1" wrap="square" lIns="91425" tIns="91425" rIns="91425" bIns="91425" anchor="t" anchorCtr="0"/>
          <a:lstStyle>
            <a:lvl1pPr marL="0" marR="0" lvl="0" indent="0" algn="l" rtl="0">
              <a:lnSpc>
                <a:spcPct val="90000"/>
              </a:lnSpc>
              <a:spcBef>
                <a:spcPts val="0"/>
              </a:spcBef>
              <a:spcAft>
                <a:spcPts val="0"/>
              </a:spcAft>
              <a:buClr>
                <a:srgbClr val="595959"/>
              </a:buClr>
              <a:buSzPts val="1400"/>
              <a:buFont typeface="Noto Sans Symbols"/>
              <a:buNone/>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Calibri"/>
              </a:defRPr>
            </a:lvl1pPr>
            <a:lvl2pPr marL="719999" marR="0" lvl="1" indent="-275499" algn="l" rtl="0">
              <a:lnSpc>
                <a:spcPct val="90000"/>
              </a:lnSpc>
              <a:spcBef>
                <a:spcPts val="10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2pPr>
            <a:lvl3pPr marL="1080000" marR="0" lvl="2" indent="-279900" algn="l" rtl="0">
              <a:lnSpc>
                <a:spcPct val="90000"/>
              </a:lnSpc>
              <a:spcBef>
                <a:spcPts val="10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439999" marR="0" lvl="3" indent="-271599"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4pPr>
            <a:lvl5pPr marL="1800000" marR="0" lvl="4" indent="-276000" algn="l" rtl="0">
              <a:lnSpc>
                <a:spcPct val="90000"/>
              </a:lnSpc>
              <a:spcBef>
                <a:spcPts val="1000"/>
              </a:spcBef>
              <a:spcAft>
                <a:spcPts val="0"/>
              </a:spcAft>
              <a:buClr>
                <a:schemeClr val="dk1"/>
              </a:buClr>
              <a:buSzPts val="1600"/>
              <a:buFont typeface="Calibri"/>
              <a:buChar char="–"/>
              <a:defRPr sz="1600" b="0" i="0" u="none" strike="noStrike" cap="none">
                <a:solidFill>
                  <a:schemeClr val="dk1"/>
                </a:solidFill>
                <a:latin typeface="Calibri"/>
                <a:ea typeface="Calibri"/>
                <a:cs typeface="Calibri"/>
                <a:sym typeface="Calibri"/>
              </a:defRPr>
            </a:lvl5pPr>
            <a:lvl6pPr marL="2514600" marR="0" lvl="5" indent="-228600" algn="l" rtl="0">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28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97" name="Google Shape;197;p20"/>
          <p:cNvSpPr txBox="1">
            <a:spLocks noGrp="1"/>
          </p:cNvSpPr>
          <p:nvPr>
            <p:ph type="dt" idx="10"/>
          </p:nvPr>
        </p:nvSpPr>
        <p:spPr>
          <a:xfrm>
            <a:off x="10210929" y="6084000"/>
            <a:ext cx="1440187" cy="360000"/>
          </a:xfrm>
          <a:prstGeom prst="rect">
            <a:avLst/>
          </a:prstGeom>
          <a:noFill/>
          <a:ln>
            <a:noFill/>
          </a:ln>
        </p:spPr>
        <p:txBody>
          <a:bodyPr spcFirstLastPara="1" wrap="square" lIns="91425" tIns="91425" rIns="91425" bIns="91425" anchor="b" anchorCtr="0"/>
          <a:lstStyle>
            <a:lvl1pPr marL="0" marR="0" lvl="0" indent="0" algn="r" rtl="0">
              <a:spcBef>
                <a:spcPts val="0"/>
              </a:spcBef>
              <a:spcAft>
                <a:spcPts val="0"/>
              </a:spcAft>
              <a:buSzPts val="1400"/>
              <a:buNone/>
              <a:defRPr sz="1200">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98" name="Google Shape;198;p20"/>
          <p:cNvSpPr txBox="1">
            <a:spLocks noGrp="1"/>
          </p:cNvSpPr>
          <p:nvPr>
            <p:ph type="ftr" idx="11"/>
          </p:nvPr>
        </p:nvSpPr>
        <p:spPr>
          <a:xfrm>
            <a:off x="3935312" y="6084000"/>
            <a:ext cx="4320562" cy="360000"/>
          </a:xfrm>
          <a:prstGeom prst="rect">
            <a:avLst/>
          </a:prstGeom>
          <a:noFill/>
          <a:ln>
            <a:noFill/>
          </a:ln>
        </p:spPr>
        <p:txBody>
          <a:bodyPr spcFirstLastPara="1" wrap="square" lIns="91425" tIns="91425" rIns="91425" bIns="91425" anchor="b" anchorCtr="0"/>
          <a:lstStyle>
            <a:lvl1pPr marL="0" marR="0" lvl="0" indent="0" algn="ctr" rtl="0">
              <a:spcBef>
                <a:spcPts val="0"/>
              </a:spcBef>
              <a:spcAft>
                <a:spcPts val="0"/>
              </a:spcAft>
              <a:buSzPts val="1400"/>
              <a:buNone/>
              <a:defRPr sz="1200">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199" name="Google Shape;199;p20"/>
          <p:cNvSpPr txBox="1">
            <a:spLocks noGrp="1"/>
          </p:cNvSpPr>
          <p:nvPr>
            <p:ph type="sldNum" idx="12"/>
          </p:nvPr>
        </p:nvSpPr>
        <p:spPr>
          <a:xfrm>
            <a:off x="540070" y="6084000"/>
            <a:ext cx="900117" cy="360000"/>
          </a:xfrm>
          <a:prstGeom prst="rect">
            <a:avLst/>
          </a:prstGeom>
          <a:noFill/>
          <a:ln>
            <a:noFill/>
          </a:ln>
        </p:spPr>
        <p:txBody>
          <a:bodyPr spcFirstLastPara="1" wrap="square" lIns="0" tIns="0" rIns="0" bIns="0" anchor="b" anchorCtr="0">
            <a:noAutofit/>
          </a:bodyPr>
          <a:lstStyle>
            <a:lvl1pPr marL="0" marR="0" lvl="0" indent="0" algn="l" rtl="0">
              <a:spcBef>
                <a:spcPts val="0"/>
              </a:spcBef>
              <a:buNone/>
              <a:defRPr sz="1200">
                <a:solidFill>
                  <a:srgbClr val="7F7F7F"/>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200">
                <a:solidFill>
                  <a:srgbClr val="7F7F7F"/>
                </a:solidFill>
                <a:latin typeface="Calibri"/>
                <a:ea typeface="Calibri"/>
                <a:cs typeface="Calibri"/>
                <a:sym typeface="Calibri"/>
              </a:defRPr>
            </a:lvl2pPr>
            <a:lvl3pPr marL="0" marR="0" lvl="2" indent="0" algn="l" rtl="0">
              <a:spcBef>
                <a:spcPts val="0"/>
              </a:spcBef>
              <a:buNone/>
              <a:defRPr sz="1200">
                <a:solidFill>
                  <a:srgbClr val="7F7F7F"/>
                </a:solidFill>
                <a:latin typeface="Calibri"/>
                <a:ea typeface="Calibri"/>
                <a:cs typeface="Calibri"/>
                <a:sym typeface="Calibri"/>
              </a:defRPr>
            </a:lvl3pPr>
            <a:lvl4pPr marL="0" marR="0" lvl="3" indent="0" algn="l" rtl="0">
              <a:spcBef>
                <a:spcPts val="0"/>
              </a:spcBef>
              <a:buNone/>
              <a:defRPr sz="1200">
                <a:solidFill>
                  <a:srgbClr val="7F7F7F"/>
                </a:solidFill>
                <a:latin typeface="Calibri"/>
                <a:ea typeface="Calibri"/>
                <a:cs typeface="Calibri"/>
                <a:sym typeface="Calibri"/>
              </a:defRPr>
            </a:lvl4pPr>
            <a:lvl5pPr marL="0" marR="0" lvl="4" indent="0" algn="l" rtl="0">
              <a:spcBef>
                <a:spcPts val="0"/>
              </a:spcBef>
              <a:buNone/>
              <a:defRPr sz="1200">
                <a:solidFill>
                  <a:srgbClr val="7F7F7F"/>
                </a:solidFill>
                <a:latin typeface="Calibri"/>
                <a:ea typeface="Calibri"/>
                <a:cs typeface="Calibri"/>
                <a:sym typeface="Calibri"/>
              </a:defRPr>
            </a:lvl5pPr>
            <a:lvl6pPr marL="0" marR="0" lvl="5" indent="0" algn="l" rtl="0">
              <a:spcBef>
                <a:spcPts val="0"/>
              </a:spcBef>
              <a:buNone/>
              <a:defRPr sz="1200">
                <a:solidFill>
                  <a:srgbClr val="7F7F7F"/>
                </a:solidFill>
                <a:latin typeface="Calibri"/>
                <a:ea typeface="Calibri"/>
                <a:cs typeface="Calibri"/>
                <a:sym typeface="Calibri"/>
              </a:defRPr>
            </a:lvl6pPr>
            <a:lvl7pPr marL="0" marR="0" lvl="6" indent="0" algn="l" rtl="0">
              <a:spcBef>
                <a:spcPts val="0"/>
              </a:spcBef>
              <a:buNone/>
              <a:defRPr sz="1200">
                <a:solidFill>
                  <a:srgbClr val="7F7F7F"/>
                </a:solidFill>
                <a:latin typeface="Calibri"/>
                <a:ea typeface="Calibri"/>
                <a:cs typeface="Calibri"/>
                <a:sym typeface="Calibri"/>
              </a:defRPr>
            </a:lvl7pPr>
            <a:lvl8pPr marL="0" marR="0" lvl="7" indent="0" algn="l" rtl="0">
              <a:spcBef>
                <a:spcPts val="0"/>
              </a:spcBef>
              <a:buNone/>
              <a:defRPr sz="1200">
                <a:solidFill>
                  <a:srgbClr val="7F7F7F"/>
                </a:solidFill>
                <a:latin typeface="Calibri"/>
                <a:ea typeface="Calibri"/>
                <a:cs typeface="Calibri"/>
                <a:sym typeface="Calibri"/>
              </a:defRPr>
            </a:lvl8pPr>
            <a:lvl9pPr marL="0" marR="0" lvl="8" indent="0" algn="l" rtl="0">
              <a:spcBef>
                <a:spcPts val="0"/>
              </a:spcBef>
              <a:buNone/>
              <a:defRPr sz="1200">
                <a:solidFill>
                  <a:srgbClr val="7F7F7F"/>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383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Dark Blue 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flipV="1">
            <a:off x="0" y="-1"/>
            <a:ext cx="12192000" cy="5668211"/>
          </a:xfrm>
          <a:prstGeom prst="rect">
            <a:avLst/>
          </a:prstGeom>
          <a:solidFill>
            <a:srgbClr val="0E3053"/>
          </a:solidFill>
          <a:ln>
            <a:noFill/>
          </a:ln>
        </p:spPr>
        <p:txBody>
          <a:bodyPr/>
          <a:lstStyle/>
          <a:p>
            <a:pPr marL="115888" indent="-115888">
              <a:spcBef>
                <a:spcPct val="50000"/>
              </a:spcBef>
              <a:buFontTx/>
              <a:buChar char="•"/>
            </a:pPr>
            <a:endParaRPr lang="en-US" sz="1300" b="0">
              <a:solidFill>
                <a:schemeClr val="bg1"/>
              </a:solidFill>
              <a:latin typeface="Andes" panose="02000000000000000000" pitchFamily="50"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660" b="24443"/>
          <a:stretch/>
        </p:blipFill>
        <p:spPr>
          <a:xfrm>
            <a:off x="33926" y="89424"/>
            <a:ext cx="9385959" cy="5578786"/>
          </a:xfrm>
          <a:prstGeom prst="rect">
            <a:avLst/>
          </a:prstGeom>
        </p:spPr>
      </p:pic>
      <p:sp>
        <p:nvSpPr>
          <p:cNvPr id="330" name="Title 329"/>
          <p:cNvSpPr>
            <a:spLocks noGrp="1"/>
          </p:cNvSpPr>
          <p:nvPr>
            <p:ph type="title"/>
          </p:nvPr>
        </p:nvSpPr>
        <p:spPr>
          <a:xfrm>
            <a:off x="1861340" y="1189790"/>
            <a:ext cx="9385960" cy="1822161"/>
          </a:xfrm>
        </p:spPr>
        <p:txBody>
          <a:bodyPr anchor="b"/>
          <a:lstStyle>
            <a:lvl1pPr>
              <a:lnSpc>
                <a:spcPct val="100000"/>
              </a:lnSpc>
              <a:spcBef>
                <a:spcPts val="0"/>
              </a:spcBef>
              <a:defRPr sz="3600" b="1" baseline="0">
                <a:solidFill>
                  <a:schemeClr val="bg1"/>
                </a:solidFill>
                <a:latin typeface="Andes" panose="02000000000000000000" pitchFamily="50" charset="0"/>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1878236" y="3000005"/>
            <a:ext cx="9369065" cy="1211048"/>
          </a:xfrm>
        </p:spPr>
        <p:txBody>
          <a:bodyPr>
            <a:normAutofit/>
          </a:bodyPr>
          <a:lstStyle>
            <a:lvl1pPr>
              <a:lnSpc>
                <a:spcPct val="100000"/>
              </a:lnSpc>
              <a:spcBef>
                <a:spcPts val="0"/>
              </a:spcBef>
              <a:defRPr sz="2400" b="0" i="0" cap="all" baseline="0">
                <a:solidFill>
                  <a:schemeClr val="bg1"/>
                </a:solidFill>
                <a:latin typeface="Andes" panose="02000000000000000000" pitchFamily="50" charset="0"/>
                <a:cs typeface="Andes" panose="02000000000000000000" pitchFamily="50" charset="0"/>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9" name="Text Placeholder 331"/>
          <p:cNvSpPr>
            <a:spLocks noGrp="1"/>
          </p:cNvSpPr>
          <p:nvPr>
            <p:ph type="body" sz="quarter" idx="14" hasCustomPrompt="1"/>
          </p:nvPr>
        </p:nvSpPr>
        <p:spPr>
          <a:xfrm>
            <a:off x="1861340" y="4298624"/>
            <a:ext cx="9385960" cy="1369587"/>
          </a:xfrm>
        </p:spPr>
        <p:txBody>
          <a:bodyPr anchor="b"/>
          <a:lstStyle>
            <a:lvl1pPr algn="r">
              <a:lnSpc>
                <a:spcPct val="100000"/>
              </a:lnSpc>
              <a:defRPr sz="1600" b="0" i="0" baseline="0">
                <a:solidFill>
                  <a:schemeClr val="bg1"/>
                </a:solidFill>
                <a:latin typeface="Andes" panose="02000000000000000000" pitchFamily="50" charset="0"/>
                <a:cs typeface="Arial"/>
              </a:defRPr>
            </a:lvl1pPr>
            <a:lvl2pPr algn="r">
              <a:defRPr sz="1600" b="0" i="0">
                <a:solidFill>
                  <a:schemeClr val="bg1"/>
                </a:solidFill>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Name</a:t>
            </a:r>
          </a:p>
          <a:p>
            <a:pPr lvl="1"/>
            <a:r>
              <a:rPr lang="en-US" dirty="0"/>
              <a:t>Title &amp; Unit</a:t>
            </a:r>
          </a:p>
          <a:p>
            <a:pPr lvl="1"/>
            <a:r>
              <a:rPr lang="en-US" dirty="0"/>
              <a:t>World Bank Group</a:t>
            </a:r>
          </a:p>
          <a:p>
            <a:pPr lvl="1"/>
            <a:r>
              <a:rPr lang="en-US" dirty="0"/>
              <a:t>Date</a:t>
            </a:r>
          </a:p>
        </p:txBody>
      </p:sp>
      <p:sp>
        <p:nvSpPr>
          <p:cNvPr id="10" name="Rectangle 1028">
            <a:extLst>
              <a:ext uri="{FF2B5EF4-FFF2-40B4-BE49-F238E27FC236}">
                <a16:creationId xmlns:a16="http://schemas.microsoft.com/office/drawing/2014/main" id="{04B969BB-62AA-4E0C-8395-7A38EBF322BD}"/>
              </a:ext>
            </a:extLst>
          </p:cNvPr>
          <p:cNvSpPr>
            <a:spLocks noGrp="1" noChangeArrowheads="1"/>
          </p:cNvSpPr>
          <p:nvPr>
            <p:ph type="dt" sz="half" idx="15"/>
          </p:nvPr>
        </p:nvSpPr>
        <p:spPr>
          <a:xfrm>
            <a:off x="7669011" y="6298347"/>
            <a:ext cx="3625849" cy="306387"/>
          </a:xfrm>
        </p:spPr>
        <p:txBody>
          <a:bodyPr rIns="0" anchor="ctr"/>
          <a:lstStyle>
            <a:lvl1pPr algn="r">
              <a:defRPr b="0" i="0">
                <a:solidFill>
                  <a:schemeClr val="tx1"/>
                </a:solidFill>
                <a:latin typeface="Arial"/>
                <a:cs typeface="Arial"/>
              </a:defRPr>
            </a:lvl1pPr>
          </a:lstStyle>
          <a:p>
            <a:fld id="{6926024D-35F1-4D1A-A653-95BBE2EF47AE}" type="datetimeFigureOut">
              <a:rPr lang="en-US" smtClean="0"/>
              <a:t>4/19/2021</a:t>
            </a:fld>
            <a:endParaRPr lang="en-US"/>
          </a:p>
        </p:txBody>
      </p:sp>
    </p:spTree>
    <p:extLst>
      <p:ext uri="{BB962C8B-B14F-4D97-AF65-F5344CB8AC3E}">
        <p14:creationId xmlns:p14="http://schemas.microsoft.com/office/powerpoint/2010/main" val="12734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4" name="Rectangle 9"/>
          <p:cNvSpPr>
            <a:spLocks noChangeArrowheads="1"/>
          </p:cNvSpPr>
          <p:nvPr/>
        </p:nvSpPr>
        <p:spPr bwMode="auto">
          <a:xfrm>
            <a:off x="0" y="1100138"/>
            <a:ext cx="12192000" cy="176212"/>
          </a:xfrm>
          <a:prstGeom prst="rect">
            <a:avLst/>
          </a:prstGeom>
          <a:solidFill>
            <a:srgbClr val="394969"/>
          </a:solidFill>
          <a:ln>
            <a:noFill/>
          </a:ln>
        </p:spPr>
        <p:txBody>
          <a:bodyPr/>
          <a:lstStyle/>
          <a:p>
            <a:pPr marL="115888" indent="-115888">
              <a:spcBef>
                <a:spcPct val="50000"/>
              </a:spcBef>
              <a:buFontTx/>
              <a:buChar char="•"/>
            </a:pPr>
            <a:endParaRPr lang="en-US" sz="1300" b="0">
              <a:solidFill>
                <a:srgbClr val="394969"/>
              </a:solidFill>
            </a:endParaRPr>
          </a:p>
        </p:txBody>
      </p:sp>
      <p:sp>
        <p:nvSpPr>
          <p:cNvPr id="2" name="Title 1"/>
          <p:cNvSpPr>
            <a:spLocks noGrp="1"/>
          </p:cNvSpPr>
          <p:nvPr>
            <p:ph type="title"/>
          </p:nvPr>
        </p:nvSpPr>
        <p:spPr>
          <a:xfrm>
            <a:off x="759124" y="301627"/>
            <a:ext cx="10999493" cy="756707"/>
          </a:xfrm>
        </p:spPr>
        <p:txBody>
          <a:bodyPr anchor="b"/>
          <a:lstStyle>
            <a:lvl1pPr>
              <a:defRPr sz="2200" b="0" i="0">
                <a:solidFill>
                  <a:schemeClr val="tx1"/>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759123" y="1598613"/>
            <a:ext cx="11009543" cy="4613804"/>
          </a:xfrm>
        </p:spPr>
        <p:txBody>
          <a:bodyPr>
            <a:normAutofit/>
          </a:bodyPr>
          <a:lstStyle>
            <a:lvl1pPr>
              <a:lnSpc>
                <a:spcPct val="100000"/>
              </a:lnSpc>
              <a:spcBef>
                <a:spcPts val="2400"/>
              </a:spcBef>
              <a:tabLst>
                <a:tab pos="8402638" algn="r"/>
              </a:tabLst>
              <a:defRPr lang="en-US" sz="1600" smtClean="0"/>
            </a:lvl1pPr>
          </a:lstStyle>
          <a:p>
            <a:pPr lvl="0"/>
            <a:r>
              <a:rPr lang="en-US"/>
              <a:t>Click to edit Master text styles</a:t>
            </a:r>
          </a:p>
          <a:p>
            <a:pPr lvl="1"/>
            <a:r>
              <a:rPr lang="en-US"/>
              <a:t>Second level</a:t>
            </a:r>
          </a:p>
          <a:p>
            <a:pPr lvl="2"/>
            <a:r>
              <a:rPr lang="en-US"/>
              <a:t>Third level</a:t>
            </a:r>
          </a:p>
        </p:txBody>
      </p:sp>
      <p:sp>
        <p:nvSpPr>
          <p:cNvPr id="5" name="Footer Placeholder 5"/>
          <p:cNvSpPr>
            <a:spLocks noGrp="1"/>
          </p:cNvSpPr>
          <p:nvPr>
            <p:ph type="ftr" sz="quarter" idx="14"/>
          </p:nvPr>
        </p:nvSpPr>
        <p:spPr/>
        <p:txBody>
          <a:bodyPr/>
          <a:lstStyle>
            <a:lvl1pPr>
              <a:defRPr/>
            </a:lvl1pPr>
          </a:lstStyle>
          <a:p>
            <a:pPr>
              <a:defRPr/>
            </a:pPr>
            <a:r>
              <a:rPr lang="en-US"/>
              <a:t>Presentation Title</a:t>
            </a:r>
          </a:p>
        </p:txBody>
      </p:sp>
      <p:sp>
        <p:nvSpPr>
          <p:cNvPr id="6" name="Slide Number Placeholder 7"/>
          <p:cNvSpPr>
            <a:spLocks noGrp="1"/>
          </p:cNvSpPr>
          <p:nvPr>
            <p:ph type="sldNum" sz="quarter" idx="15"/>
          </p:nvPr>
        </p:nvSpPr>
        <p:spPr/>
        <p:txBody>
          <a:bodyPr/>
          <a:lstStyle>
            <a:lvl1pPr>
              <a:defRPr smtClean="0"/>
            </a:lvl1pPr>
          </a:lstStyle>
          <a:p>
            <a:pPr>
              <a:defRPr/>
            </a:pPr>
            <a:fld id="{7C505A8E-F6FA-4478-92C9-D27F96A6F72C}" type="slidenum">
              <a:rPr lang="en-US"/>
              <a:pPr>
                <a:defRPr/>
              </a:pPr>
              <a:t>‹#›</a:t>
            </a:fld>
            <a:endParaRPr lang="en-US"/>
          </a:p>
        </p:txBody>
      </p:sp>
    </p:spTree>
    <p:extLst>
      <p:ext uri="{BB962C8B-B14F-4D97-AF65-F5344CB8AC3E}">
        <p14:creationId xmlns:p14="http://schemas.microsoft.com/office/powerpoint/2010/main" val="3693906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E6392975-6173-47C2-92A5-F7E9C3AE4BAF}" type="slidenum">
              <a:rPr lang="en-US" smtClean="0"/>
              <a:pPr>
                <a:defRPr/>
              </a:pPr>
              <a:t>‹#›</a:t>
            </a:fld>
            <a:endParaRPr lang="en-US"/>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1559015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am 1">
  <p:cSld name="Team 1">
    <p:spTree>
      <p:nvGrpSpPr>
        <p:cNvPr id="1" name="Shape 145"/>
        <p:cNvGrpSpPr/>
        <p:nvPr/>
      </p:nvGrpSpPr>
      <p:grpSpPr>
        <a:xfrm>
          <a:off x="0" y="0"/>
          <a:ext cx="0" cy="0"/>
          <a:chOff x="0" y="0"/>
          <a:chExt cx="0" cy="0"/>
        </a:xfrm>
      </p:grpSpPr>
      <p:sp>
        <p:nvSpPr>
          <p:cNvPr id="146" name="Google Shape;146;p35"/>
          <p:cNvSpPr>
            <a:spLocks noGrp="1"/>
          </p:cNvSpPr>
          <p:nvPr>
            <p:ph type="pic" idx="2"/>
          </p:nvPr>
        </p:nvSpPr>
        <p:spPr>
          <a:xfrm>
            <a:off x="3903992" y="2612615"/>
            <a:ext cx="1864800" cy="1866400"/>
          </a:xfrm>
          <a:prstGeom prst="ellipse">
            <a:avLst/>
          </a:prstGeom>
          <a:solidFill>
            <a:schemeClr val="dk1"/>
          </a:solidFill>
          <a:ln>
            <a:noFill/>
          </a:ln>
        </p:spPr>
        <p:txBody>
          <a:bodyPr spcFirstLastPara="1" wrap="square" lIns="68575" tIns="34275" rIns="68575" bIns="34275" anchor="t" anchorCtr="0">
            <a:noAutofit/>
          </a:bodyPr>
          <a:lstStyle>
            <a:lvl1pPr marR="0" lvl="0" algn="ctr" rtl="0">
              <a:lnSpc>
                <a:spcPct val="110000"/>
              </a:lnSpc>
              <a:spcBef>
                <a:spcPts val="0"/>
              </a:spcBef>
              <a:spcAft>
                <a:spcPts val="0"/>
              </a:spcAft>
              <a:buClr>
                <a:schemeClr val="accent1"/>
              </a:buClr>
              <a:buSzPts val="800"/>
              <a:buFont typeface="Arial"/>
              <a:buNone/>
              <a:defRPr sz="1067"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667"/>
              </a:spcBef>
              <a:spcAft>
                <a:spcPts val="0"/>
              </a:spcAft>
              <a:buClr>
                <a:schemeClr val="accent1"/>
              </a:buClr>
              <a:buSzPts val="1500"/>
              <a:buFont typeface="Arial"/>
              <a:buChar char="•"/>
              <a:defRPr sz="2000" b="0" i="0" u="none" strike="noStrike" cap="none">
                <a:solidFill>
                  <a:schemeClr val="dk1"/>
                </a:solidFill>
                <a:latin typeface="Helvetica Neue"/>
                <a:ea typeface="Helvetica Neue"/>
                <a:cs typeface="Helvetica Neue"/>
                <a:sym typeface="Helvetica Neue"/>
              </a:defRPr>
            </a:lvl2pPr>
            <a:lvl3pPr marR="0" lvl="2" algn="l" rtl="0">
              <a:lnSpc>
                <a:spcPct val="150000"/>
              </a:lnSpc>
              <a:spcBef>
                <a:spcPts val="667"/>
              </a:spcBef>
              <a:spcAft>
                <a:spcPts val="0"/>
              </a:spcAft>
              <a:buClr>
                <a:schemeClr val="dk1"/>
              </a:buClr>
              <a:buSzPts val="900"/>
              <a:buFont typeface="Arial"/>
              <a:buChar char="•"/>
              <a:defRPr sz="12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667"/>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7" name="Google Shape;147;p35"/>
          <p:cNvSpPr>
            <a:spLocks noGrp="1"/>
          </p:cNvSpPr>
          <p:nvPr>
            <p:ph type="pic" idx="3"/>
          </p:nvPr>
        </p:nvSpPr>
        <p:spPr>
          <a:xfrm>
            <a:off x="6443985" y="2621323"/>
            <a:ext cx="1864800" cy="1866400"/>
          </a:xfrm>
          <a:prstGeom prst="ellipse">
            <a:avLst/>
          </a:prstGeom>
          <a:solidFill>
            <a:schemeClr val="dk1"/>
          </a:solidFill>
          <a:ln>
            <a:noFill/>
          </a:ln>
        </p:spPr>
        <p:txBody>
          <a:bodyPr spcFirstLastPara="1" wrap="square" lIns="68575" tIns="34275" rIns="68575" bIns="34275" anchor="t" anchorCtr="0">
            <a:noAutofit/>
          </a:bodyPr>
          <a:lstStyle>
            <a:lvl1pPr marR="0" lvl="0" algn="ctr" rtl="0">
              <a:lnSpc>
                <a:spcPct val="110000"/>
              </a:lnSpc>
              <a:spcBef>
                <a:spcPts val="0"/>
              </a:spcBef>
              <a:spcAft>
                <a:spcPts val="0"/>
              </a:spcAft>
              <a:buClr>
                <a:schemeClr val="accent1"/>
              </a:buClr>
              <a:buSzPts val="800"/>
              <a:buFont typeface="Arial"/>
              <a:buNone/>
              <a:defRPr sz="1067"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667"/>
              </a:spcBef>
              <a:spcAft>
                <a:spcPts val="0"/>
              </a:spcAft>
              <a:buClr>
                <a:schemeClr val="accent1"/>
              </a:buClr>
              <a:buSzPts val="1500"/>
              <a:buFont typeface="Arial"/>
              <a:buChar char="•"/>
              <a:defRPr sz="2000" b="0" i="0" u="none" strike="noStrike" cap="none">
                <a:solidFill>
                  <a:schemeClr val="dk1"/>
                </a:solidFill>
                <a:latin typeface="Helvetica Neue"/>
                <a:ea typeface="Helvetica Neue"/>
                <a:cs typeface="Helvetica Neue"/>
                <a:sym typeface="Helvetica Neue"/>
              </a:defRPr>
            </a:lvl2pPr>
            <a:lvl3pPr marR="0" lvl="2" algn="l" rtl="0">
              <a:lnSpc>
                <a:spcPct val="150000"/>
              </a:lnSpc>
              <a:spcBef>
                <a:spcPts val="667"/>
              </a:spcBef>
              <a:spcAft>
                <a:spcPts val="0"/>
              </a:spcAft>
              <a:buClr>
                <a:schemeClr val="dk1"/>
              </a:buClr>
              <a:buSzPts val="900"/>
              <a:buFont typeface="Arial"/>
              <a:buChar char="•"/>
              <a:defRPr sz="12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667"/>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8" name="Google Shape;148;p35"/>
          <p:cNvSpPr>
            <a:spLocks noGrp="1"/>
          </p:cNvSpPr>
          <p:nvPr>
            <p:ph type="pic" idx="4"/>
          </p:nvPr>
        </p:nvSpPr>
        <p:spPr>
          <a:xfrm>
            <a:off x="8983979" y="2612615"/>
            <a:ext cx="1864800" cy="1866400"/>
          </a:xfrm>
          <a:prstGeom prst="ellipse">
            <a:avLst/>
          </a:prstGeom>
          <a:solidFill>
            <a:schemeClr val="dk1"/>
          </a:solidFill>
          <a:ln>
            <a:noFill/>
          </a:ln>
        </p:spPr>
        <p:txBody>
          <a:bodyPr spcFirstLastPara="1" wrap="square" lIns="68575" tIns="34275" rIns="68575" bIns="34275" anchor="t" anchorCtr="0">
            <a:noAutofit/>
          </a:bodyPr>
          <a:lstStyle>
            <a:lvl1pPr marR="0" lvl="0" algn="ctr" rtl="0">
              <a:lnSpc>
                <a:spcPct val="110000"/>
              </a:lnSpc>
              <a:spcBef>
                <a:spcPts val="0"/>
              </a:spcBef>
              <a:spcAft>
                <a:spcPts val="0"/>
              </a:spcAft>
              <a:buClr>
                <a:schemeClr val="accent1"/>
              </a:buClr>
              <a:buSzPts val="800"/>
              <a:buFont typeface="Arial"/>
              <a:buNone/>
              <a:defRPr sz="1067"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667"/>
              </a:spcBef>
              <a:spcAft>
                <a:spcPts val="0"/>
              </a:spcAft>
              <a:buClr>
                <a:schemeClr val="accent1"/>
              </a:buClr>
              <a:buSzPts val="1500"/>
              <a:buFont typeface="Arial"/>
              <a:buChar char="•"/>
              <a:defRPr sz="2000" b="0" i="0" u="none" strike="noStrike" cap="none">
                <a:solidFill>
                  <a:schemeClr val="dk1"/>
                </a:solidFill>
                <a:latin typeface="Helvetica Neue"/>
                <a:ea typeface="Helvetica Neue"/>
                <a:cs typeface="Helvetica Neue"/>
                <a:sym typeface="Helvetica Neue"/>
              </a:defRPr>
            </a:lvl2pPr>
            <a:lvl3pPr marR="0" lvl="2" algn="l" rtl="0">
              <a:lnSpc>
                <a:spcPct val="150000"/>
              </a:lnSpc>
              <a:spcBef>
                <a:spcPts val="667"/>
              </a:spcBef>
              <a:spcAft>
                <a:spcPts val="0"/>
              </a:spcAft>
              <a:buClr>
                <a:schemeClr val="dk1"/>
              </a:buClr>
              <a:buSzPts val="900"/>
              <a:buFont typeface="Arial"/>
              <a:buChar char="•"/>
              <a:defRPr sz="12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667"/>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149" name="Google Shape;149;p35"/>
          <p:cNvSpPr>
            <a:spLocks noGrp="1"/>
          </p:cNvSpPr>
          <p:nvPr>
            <p:ph type="pic" idx="5"/>
          </p:nvPr>
        </p:nvSpPr>
        <p:spPr>
          <a:xfrm>
            <a:off x="1364001" y="2612615"/>
            <a:ext cx="1864800" cy="1866400"/>
          </a:xfrm>
          <a:prstGeom prst="ellipse">
            <a:avLst/>
          </a:prstGeom>
          <a:solidFill>
            <a:schemeClr val="dk1"/>
          </a:solidFill>
          <a:ln>
            <a:noFill/>
          </a:ln>
        </p:spPr>
        <p:txBody>
          <a:bodyPr spcFirstLastPara="1" wrap="square" lIns="68575" tIns="34275" rIns="68575" bIns="34275" anchor="t" anchorCtr="0">
            <a:noAutofit/>
          </a:bodyPr>
          <a:lstStyle>
            <a:lvl1pPr marR="0" lvl="0" algn="ctr" rtl="0">
              <a:lnSpc>
                <a:spcPct val="110000"/>
              </a:lnSpc>
              <a:spcBef>
                <a:spcPts val="0"/>
              </a:spcBef>
              <a:spcAft>
                <a:spcPts val="0"/>
              </a:spcAft>
              <a:buClr>
                <a:schemeClr val="accent1"/>
              </a:buClr>
              <a:buSzPts val="800"/>
              <a:buFont typeface="Arial"/>
              <a:buNone/>
              <a:defRPr sz="1067" b="0"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667"/>
              </a:spcBef>
              <a:spcAft>
                <a:spcPts val="0"/>
              </a:spcAft>
              <a:buClr>
                <a:schemeClr val="accent1"/>
              </a:buClr>
              <a:buSzPts val="1500"/>
              <a:buFont typeface="Arial"/>
              <a:buChar char="•"/>
              <a:defRPr sz="2000" b="0" i="0" u="none" strike="noStrike" cap="none">
                <a:solidFill>
                  <a:schemeClr val="dk1"/>
                </a:solidFill>
                <a:latin typeface="Helvetica Neue"/>
                <a:ea typeface="Helvetica Neue"/>
                <a:cs typeface="Helvetica Neue"/>
                <a:sym typeface="Helvetica Neue"/>
              </a:defRPr>
            </a:lvl2pPr>
            <a:lvl3pPr marR="0" lvl="2" algn="l" rtl="0">
              <a:lnSpc>
                <a:spcPct val="150000"/>
              </a:lnSpc>
              <a:spcBef>
                <a:spcPts val="667"/>
              </a:spcBef>
              <a:spcAft>
                <a:spcPts val="0"/>
              </a:spcAft>
              <a:buClr>
                <a:schemeClr val="dk1"/>
              </a:buClr>
              <a:buSzPts val="900"/>
              <a:buFont typeface="Arial"/>
              <a:buChar char="•"/>
              <a:defRPr sz="1200" b="0" i="0" u="none" strike="noStrike" cap="none">
                <a:solidFill>
                  <a:schemeClr val="dk1"/>
                </a:solidFill>
                <a:latin typeface="Helvetica Neue"/>
                <a:ea typeface="Helvetica Neue"/>
                <a:cs typeface="Helvetica Neue"/>
                <a:sym typeface="Helvetica Neue"/>
              </a:defRPr>
            </a:lvl3pPr>
            <a:lvl4pPr marR="0" lvl="3" algn="l" rtl="0">
              <a:lnSpc>
                <a:spcPct val="90000"/>
              </a:lnSpc>
              <a:spcBef>
                <a:spcPts val="667"/>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3675059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77334" y="1380794"/>
            <a:ext cx="10837333" cy="609398"/>
          </a:xfrm>
          <a:prstGeom prst="rect">
            <a:avLst/>
          </a:prstGeom>
        </p:spPr>
        <p:txBody>
          <a:bodyPr wrap="square" lIns="0" tIns="0" rIns="0" bIns="0">
            <a:spAutoFit/>
          </a:bodyPr>
          <a:lstStyle>
            <a:lvl1pPr>
              <a:defRPr b="0" i="0">
                <a:solidFill>
                  <a:schemeClr val="tx1"/>
                </a:solidFill>
                <a:latin typeface="Calibri" panose="020F0502020204030204" pitchFamily="34" charset="0"/>
                <a:cs typeface="Calibri" panose="020F0502020204030204" pitchFamily="34" charset="0"/>
              </a:defRPr>
            </a:lvl1pPr>
          </a:lstStyle>
          <a:p>
            <a:endParaRPr dirty="0"/>
          </a:p>
        </p:txBody>
      </p:sp>
      <p:sp>
        <p:nvSpPr>
          <p:cNvPr id="3" name="Holder 3"/>
          <p:cNvSpPr>
            <a:spLocks noGrp="1"/>
          </p:cNvSpPr>
          <p:nvPr>
            <p:ph type="subTitle" idx="4"/>
          </p:nvPr>
        </p:nvSpPr>
        <p:spPr>
          <a:xfrm>
            <a:off x="677334" y="3991270"/>
            <a:ext cx="10837333" cy="38779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latin typeface="Calibri" panose="020F0502020204030204" pitchFamily="34" charset="0"/>
              </a:defRPr>
            </a:lvl1pPr>
          </a:lstStyle>
          <a:p>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latin typeface="Calibri" panose="020F0502020204030204" pitchFamily="34" charset="0"/>
              </a:defRPr>
            </a:lvl1pPr>
          </a:lstStyle>
          <a:p>
            <a:fld id="{1D8BD707-D9CF-40AE-B4C6-C98DA3205C09}" type="datetimeFigureOut">
              <a:rPr lang="en-US" smtClean="0"/>
              <a:pPr/>
              <a:t>4/19/2021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latin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849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6024D-35F1-4D1A-A653-95BBE2EF47AE}"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4054887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26024D-35F1-4D1A-A653-95BBE2EF47AE}" type="datetimeFigureOut">
              <a:rPr lang="en-US" smtClean="0"/>
              <a:t>4/19/2021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2888038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26024D-35F1-4D1A-A653-95BBE2EF47AE}"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392619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26024D-35F1-4D1A-A653-95BBE2EF47AE}" type="datetimeFigureOut">
              <a:rPr lang="en-US" smtClean="0"/>
              <a:t>4/19/2021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96791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26024D-35F1-4D1A-A653-95BBE2EF47AE}" type="datetimeFigureOut">
              <a:rPr lang="en-US" smtClean="0"/>
              <a:t>4/19/2021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2759486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6024D-35F1-4D1A-A653-95BBE2EF47AE}" type="datetimeFigureOut">
              <a:rPr lang="en-US" smtClean="0"/>
              <a:t>4/19/2021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369146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26024D-35F1-4D1A-A653-95BBE2EF47AE}"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297224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26024D-35F1-4D1A-A653-95BBE2EF47AE}" type="datetimeFigureOut">
              <a:rPr lang="en-US" smtClean="0"/>
              <a:t>4/19/2021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B24C70-AA24-446E-894B-6E0A6AF205AC}" type="slidenum">
              <a:rPr lang="en-US" smtClean="0"/>
              <a:t>‹#›</a:t>
            </a:fld>
            <a:endParaRPr lang="en-US"/>
          </a:p>
        </p:txBody>
      </p:sp>
    </p:spTree>
    <p:extLst>
      <p:ext uri="{BB962C8B-B14F-4D97-AF65-F5344CB8AC3E}">
        <p14:creationId xmlns:p14="http://schemas.microsoft.com/office/powerpoint/2010/main" val="815361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926024D-35F1-4D1A-A653-95BBE2EF47AE}" type="datetimeFigureOut">
              <a:rPr lang="en-US" smtClean="0"/>
              <a:pPr/>
              <a:t>4/19/2021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ABB24C70-AA24-446E-894B-6E0A6AF205AC}" type="slidenum">
              <a:rPr lang="en-US" smtClean="0"/>
              <a:pPr/>
              <a:t>‹#›</a:t>
            </a:fld>
            <a:endParaRPr lang="en-US" dirty="0"/>
          </a:p>
        </p:txBody>
      </p:sp>
    </p:spTree>
    <p:extLst>
      <p:ext uri="{BB962C8B-B14F-4D97-AF65-F5344CB8AC3E}">
        <p14:creationId xmlns:p14="http://schemas.microsoft.com/office/powerpoint/2010/main" val="2561848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3" r:id="rId12"/>
    <p:sldLayoutId id="2147483704" r:id="rId13"/>
    <p:sldLayoutId id="2147483705" r:id="rId14"/>
    <p:sldLayoutId id="2147483707" r:id="rId15"/>
    <p:sldLayoutId id="2147483709" r:id="rId16"/>
    <p:sldLayoutId id="2147483710" r:id="rId17"/>
    <p:sldLayoutId id="214748371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4.png"/><Relationship Id="rId21" Type="http://schemas.openxmlformats.org/officeDocument/2006/relationships/image" Target="../media/image51.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image" Target="../media/image33.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37.png"/><Relationship Id="rId11" Type="http://schemas.microsoft.com/office/2007/relationships/hdphoto" Target="../media/hdphoto4.wdp"/><Relationship Id="rId24" Type="http://schemas.openxmlformats.org/officeDocument/2006/relationships/image" Target="../media/image54.png"/><Relationship Id="rId5" Type="http://schemas.openxmlformats.org/officeDocument/2006/relationships/image" Target="../media/image36.png"/><Relationship Id="rId15" Type="http://schemas.openxmlformats.org/officeDocument/2006/relationships/image" Target="../media/image45.png"/><Relationship Id="rId23" Type="http://schemas.openxmlformats.org/officeDocument/2006/relationships/image" Target="../media/image53.jpeg"/><Relationship Id="rId10" Type="http://schemas.openxmlformats.org/officeDocument/2006/relationships/image" Target="../media/image41.png"/><Relationship Id="rId19" Type="http://schemas.openxmlformats.org/officeDocument/2006/relationships/image" Target="../media/image49.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3.weforum.org/docs/48423_Whether_Blockchain_WP.pdf"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www.eeo.com.cn/2018/0810/334358.shtml" TargetMode="External"/><Relationship Id="rId4" Type="http://schemas.openxmlformats.org/officeDocument/2006/relationships/hyperlink" Target="http://www.wcoomd.org/-/media/wco/public/global/pdf/topics/research/research-paper-series/45_yotaro_okazaki_unveiling_the_potential_of_blockchain_for_customs.pdf?la=fi"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read.oecd-ilibrary.org/taxation/technologies-for-better-tax-administration_9789264256439-en"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www.iota-tax.org/sites/default/files/pub/gpg_project/iota-practice-guide.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uk/government/publications/making-tax-digital/overview-of-making-tax-digital"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hyperlink" Target="https://www.dta.gov.au/our-projects/digital-investment-management-office/digital-transformation-agenda"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s://www.smartnation.sg/docs/default-source/default-document-library/dgb_booklet_june2018.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hyperlink" Target="https://en.digst.dk/media/14143/ds_singlepage_uk_web.pdf"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hyperlink" Target="https://ec.europa.eu/digital-single-market/en/desi"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rd.govt.nz/resources/b/8/b876bedd-ce27-47df-85a9-51f5c80f6c14/Making-tax-simpler-better-digital-services.pdf"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hyperlink" Target="https://www.pwc.com/gx/en/tax/newsletters/pricing-knowledge-network/assets/pwc-tp-russia-documentation.pdf"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publication.pravo.gov.ru/Document/View/0001201805080003"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image" Target="../media/image7.pn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817" y="1547344"/>
            <a:ext cx="9385960" cy="1822161"/>
          </a:xfrm>
        </p:spPr>
        <p:txBody>
          <a:bodyPr>
            <a:noAutofit/>
          </a:bodyPr>
          <a:lstStyle/>
          <a:p>
            <a:r>
              <a:rPr lang="en-US" sz="4000" b="1" dirty="0"/>
              <a:t>Tech for Tax: </a:t>
            </a:r>
            <a:br>
              <a:rPr lang="en-US" sz="4000" b="1" dirty="0"/>
            </a:br>
            <a:r>
              <a:rPr lang="en-US" sz="4000" b="1" dirty="0"/>
              <a:t>A new tax system and tax administration for XXI century?</a:t>
            </a:r>
            <a:br>
              <a:rPr lang="en-US" sz="4000" b="1" dirty="0"/>
            </a:br>
            <a:r>
              <a:rPr lang="en-US" sz="2800" dirty="0"/>
              <a:t>How disruptive technologies are changing the way tax systems are administered</a:t>
            </a:r>
          </a:p>
        </p:txBody>
      </p:sp>
      <p:pic>
        <p:nvPicPr>
          <p:cNvPr id="4" name="Picture Placeholder 1"/>
          <p:cNvPicPr>
            <a:picLocks noChangeAspect="1"/>
          </p:cNvPicPr>
          <p:nvPr/>
        </p:nvPicPr>
        <p:blipFill rotWithShape="1">
          <a:blip r:embed="rId3" cstate="print">
            <a:extLst>
              <a:ext uri="{28A0092B-C50C-407E-A947-70E740481C1C}">
                <a14:useLocalDpi xmlns:a14="http://schemas.microsoft.com/office/drawing/2010/main" val="0"/>
              </a:ext>
            </a:extLst>
          </a:blip>
          <a:srcRect l="-300" t="-18418" r="-300" b="-18418"/>
          <a:stretch/>
        </p:blipFill>
        <p:spPr>
          <a:xfrm>
            <a:off x="134816" y="5578521"/>
            <a:ext cx="5059363" cy="1376363"/>
          </a:xfrm>
          <a:prstGeom prst="rect">
            <a:avLst/>
          </a:prstGeom>
        </p:spPr>
      </p:pic>
      <p:sp>
        <p:nvSpPr>
          <p:cNvPr id="3" name="Rectangle 2">
            <a:extLst>
              <a:ext uri="{FF2B5EF4-FFF2-40B4-BE49-F238E27FC236}">
                <a16:creationId xmlns:a16="http://schemas.microsoft.com/office/drawing/2014/main" id="{31DECB4F-480C-4F21-891D-7CB7654118EC}"/>
              </a:ext>
            </a:extLst>
          </p:cNvPr>
          <p:cNvSpPr/>
          <p:nvPr/>
        </p:nvSpPr>
        <p:spPr>
          <a:xfrm>
            <a:off x="8482988" y="5056742"/>
            <a:ext cx="2864385" cy="5217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April 19, 2021</a:t>
            </a:r>
          </a:p>
        </p:txBody>
      </p:sp>
      <p:sp>
        <p:nvSpPr>
          <p:cNvPr id="5" name="Rectangle 4">
            <a:extLst>
              <a:ext uri="{FF2B5EF4-FFF2-40B4-BE49-F238E27FC236}">
                <a16:creationId xmlns:a16="http://schemas.microsoft.com/office/drawing/2014/main" id="{6D88F030-53BC-44A1-8F8C-4448F63BCB85}"/>
              </a:ext>
            </a:extLst>
          </p:cNvPr>
          <p:cNvSpPr/>
          <p:nvPr/>
        </p:nvSpPr>
        <p:spPr>
          <a:xfrm>
            <a:off x="8482988" y="6015210"/>
            <a:ext cx="2864385" cy="5217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Rajul Awasthi,</a:t>
            </a:r>
          </a:p>
          <a:p>
            <a:pPr algn="ctr"/>
            <a:r>
              <a:rPr lang="en-US" dirty="0"/>
              <a:t>The World Bank</a:t>
            </a:r>
          </a:p>
        </p:txBody>
      </p:sp>
    </p:spTree>
    <p:extLst>
      <p:ext uri="{BB962C8B-B14F-4D97-AF65-F5344CB8AC3E}">
        <p14:creationId xmlns:p14="http://schemas.microsoft.com/office/powerpoint/2010/main" val="3707788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bject 7">
            <a:extLst>
              <a:ext uri="{FF2B5EF4-FFF2-40B4-BE49-F238E27FC236}">
                <a16:creationId xmlns:a16="http://schemas.microsoft.com/office/drawing/2014/main" id="{2A3D9C75-9DBA-447D-90D4-D21B136ED6B8}"/>
              </a:ext>
            </a:extLst>
          </p:cNvPr>
          <p:cNvSpPr/>
          <p:nvPr/>
        </p:nvSpPr>
        <p:spPr>
          <a:xfrm>
            <a:off x="9984214" y="2349358"/>
            <a:ext cx="886987" cy="854866"/>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48" name="object 7">
            <a:extLst>
              <a:ext uri="{FF2B5EF4-FFF2-40B4-BE49-F238E27FC236}">
                <a16:creationId xmlns:a16="http://schemas.microsoft.com/office/drawing/2014/main" id="{D1062085-E2A2-4BCC-8511-00CAF7199503}"/>
              </a:ext>
            </a:extLst>
          </p:cNvPr>
          <p:cNvSpPr/>
          <p:nvPr/>
        </p:nvSpPr>
        <p:spPr>
          <a:xfrm>
            <a:off x="8881261" y="2380007"/>
            <a:ext cx="886987" cy="854866"/>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46" name="object 7">
            <a:extLst>
              <a:ext uri="{FF2B5EF4-FFF2-40B4-BE49-F238E27FC236}">
                <a16:creationId xmlns:a16="http://schemas.microsoft.com/office/drawing/2014/main" id="{36D4FACF-19E9-45CD-8D1C-2D046468BDD2}"/>
              </a:ext>
            </a:extLst>
          </p:cNvPr>
          <p:cNvSpPr/>
          <p:nvPr/>
        </p:nvSpPr>
        <p:spPr>
          <a:xfrm>
            <a:off x="7797090" y="2359689"/>
            <a:ext cx="886987" cy="854866"/>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45" name="object 7">
            <a:extLst>
              <a:ext uri="{FF2B5EF4-FFF2-40B4-BE49-F238E27FC236}">
                <a16:creationId xmlns:a16="http://schemas.microsoft.com/office/drawing/2014/main" id="{E213A5B5-E803-4A21-9682-E4D8F48BC7E9}"/>
              </a:ext>
            </a:extLst>
          </p:cNvPr>
          <p:cNvSpPr/>
          <p:nvPr/>
        </p:nvSpPr>
        <p:spPr>
          <a:xfrm>
            <a:off x="6695981" y="2385053"/>
            <a:ext cx="886987" cy="836579"/>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3" name="object 3"/>
          <p:cNvSpPr txBox="1"/>
          <p:nvPr/>
        </p:nvSpPr>
        <p:spPr>
          <a:xfrm>
            <a:off x="1733581"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1</a:t>
            </a:r>
            <a:endParaRPr sz="3200" dirty="0">
              <a:latin typeface="Microsoft YaHei UI"/>
              <a:cs typeface="Microsoft YaHei UI"/>
            </a:endParaRPr>
          </a:p>
        </p:txBody>
      </p:sp>
      <p:sp>
        <p:nvSpPr>
          <p:cNvPr id="5" name="object 5"/>
          <p:cNvSpPr txBox="1"/>
          <p:nvPr/>
        </p:nvSpPr>
        <p:spPr>
          <a:xfrm>
            <a:off x="5960808"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a:latin typeface="Microsoft YaHei UI"/>
              <a:cs typeface="Microsoft YaHei UI"/>
            </a:endParaRPr>
          </a:p>
        </p:txBody>
      </p:sp>
      <p:sp>
        <p:nvSpPr>
          <p:cNvPr id="7" name="object 7"/>
          <p:cNvSpPr txBox="1"/>
          <p:nvPr/>
        </p:nvSpPr>
        <p:spPr>
          <a:xfrm>
            <a:off x="10188034"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9" name="object 9"/>
          <p:cNvSpPr txBox="1"/>
          <p:nvPr/>
        </p:nvSpPr>
        <p:spPr>
          <a:xfrm>
            <a:off x="3850300"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2</a:t>
            </a:r>
            <a:endParaRPr sz="3200" dirty="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19" name="Rectangle 18">
            <a:extLst>
              <a:ext uri="{FF2B5EF4-FFF2-40B4-BE49-F238E27FC236}">
                <a16:creationId xmlns:a16="http://schemas.microsoft.com/office/drawing/2014/main" id="{74E83E77-85FA-4CF3-A057-71B59671E224}"/>
              </a:ext>
            </a:extLst>
          </p:cNvPr>
          <p:cNvSpPr/>
          <p:nvPr/>
        </p:nvSpPr>
        <p:spPr>
          <a:xfrm>
            <a:off x="399522" y="3690364"/>
            <a:ext cx="9476709" cy="2164760"/>
          </a:xfrm>
          <a:prstGeom prst="rect">
            <a:avLst/>
          </a:prstGeom>
        </p:spPr>
        <p:txBody>
          <a:bodyPr wrap="square">
            <a:spAutoFit/>
          </a:bodyPr>
          <a:lstStyle/>
          <a:p>
            <a:pPr marL="381019" indent="-381019" defTabSz="609630">
              <a:defRPr/>
            </a:pPr>
            <a:r>
              <a:rPr lang="en-US" altLang="en-US" sz="2400" b="1" kern="0" dirty="0">
                <a:solidFill>
                  <a:srgbClr val="FF0000"/>
                </a:solidFill>
                <a:cs typeface="Times New Roman" panose="02020603050405020304" pitchFamily="18" charset="0"/>
              </a:rPr>
              <a:t>TLAR: Tax Liability Assessment Ratio (billing)</a:t>
            </a:r>
          </a:p>
          <a:p>
            <a:pPr marL="381019" indent="-381019" defTabSz="609630">
              <a:defRPr/>
            </a:pPr>
            <a:r>
              <a:rPr lang="en-US" altLang="en-US" sz="2400" b="1" kern="0" dirty="0">
                <a:solidFill>
                  <a:srgbClr val="FF0000"/>
                </a:solidFill>
                <a:cs typeface="Times New Roman" panose="02020603050405020304" pitchFamily="18" charset="0"/>
              </a:rPr>
              <a:t>CLR: Collection Ratio (billing, collecting, enforcing)</a:t>
            </a:r>
          </a:p>
          <a:p>
            <a:pPr defTabSz="609630">
              <a:defRPr/>
            </a:pPr>
            <a:r>
              <a:rPr lang="en-US" altLang="en-US" sz="2400" b="1" kern="0" dirty="0">
                <a:solidFill>
                  <a:srgbClr val="FF0000"/>
                </a:solidFill>
                <a:highlight>
                  <a:srgbClr val="FFFF00"/>
                </a:highlight>
                <a:cs typeface="Times New Roman" panose="02020603050405020304" pitchFamily="18" charset="0"/>
              </a:rPr>
              <a:t>CR:   Coverage Ratio (property identification, </a:t>
            </a:r>
            <a:r>
              <a:rPr lang="en-US" altLang="en-US" sz="2400" b="1" kern="0" dirty="0" err="1">
                <a:solidFill>
                  <a:srgbClr val="FF0000"/>
                </a:solidFill>
                <a:highlight>
                  <a:srgbClr val="FFFF00"/>
                </a:highlight>
                <a:cs typeface="Times New Roman" panose="02020603050405020304" pitchFamily="18" charset="0"/>
              </a:rPr>
              <a:t>cadastre</a:t>
            </a:r>
            <a:r>
              <a:rPr lang="en-US" altLang="en-US" sz="2400" b="1" kern="0" dirty="0">
                <a:solidFill>
                  <a:srgbClr val="FF0000"/>
                </a:solidFill>
                <a:highlight>
                  <a:srgbClr val="FFFF00"/>
                </a:highlight>
                <a:cs typeface="Times New Roman" panose="02020603050405020304" pitchFamily="18" charset="0"/>
              </a:rPr>
              <a:t>)</a:t>
            </a:r>
          </a:p>
          <a:p>
            <a:pPr defTabSz="609630">
              <a:defRPr/>
            </a:pPr>
            <a:r>
              <a:rPr lang="en-US" altLang="en-US" sz="2400" b="1" kern="0" dirty="0">
                <a:solidFill>
                  <a:srgbClr val="FF0000"/>
                </a:solidFill>
                <a:cs typeface="Times New Roman" panose="02020603050405020304" pitchFamily="18" charset="0"/>
              </a:rPr>
              <a:t>VR:   Valuation Ratio (property valuation)</a:t>
            </a:r>
            <a:endParaRPr lang="en-US" altLang="en-US" sz="2400" kern="0" dirty="0">
              <a:solidFill>
                <a:prstClr val="black"/>
              </a:solidFill>
              <a:cs typeface="Times New Roman" panose="02020603050405020304" pitchFamily="18" charset="0"/>
            </a:endParaRPr>
          </a:p>
          <a:p>
            <a:pPr defTabSz="609630">
              <a:defRPr/>
            </a:pPr>
            <a:endParaRPr lang="en-US" altLang="en-US" sz="2667" b="1" kern="0" dirty="0">
              <a:solidFill>
                <a:prstClr val="white"/>
              </a:solidFill>
              <a:latin typeface="Calibri" panose="020F0502020204030204" pitchFamily="34" charset="0"/>
              <a:cs typeface="Times New Roman" panose="02020603050405020304" pitchFamily="18" charset="0"/>
            </a:endParaRPr>
          </a:p>
          <a:p>
            <a:pPr defTabSz="609630">
              <a:defRPr/>
            </a:pPr>
            <a:endParaRPr lang="en-US" sz="1200" kern="0" dirty="0">
              <a:solidFill>
                <a:prstClr val="black"/>
              </a:solidFill>
            </a:endParaRPr>
          </a:p>
        </p:txBody>
      </p:sp>
      <p:grpSp>
        <p:nvGrpSpPr>
          <p:cNvPr id="20" name="object 13">
            <a:extLst>
              <a:ext uri="{FF2B5EF4-FFF2-40B4-BE49-F238E27FC236}">
                <a16:creationId xmlns:a16="http://schemas.microsoft.com/office/drawing/2014/main" id="{CAC4496D-A60E-4965-A9A6-BAE708F1FBC5}"/>
              </a:ext>
            </a:extLst>
          </p:cNvPr>
          <p:cNvGrpSpPr/>
          <p:nvPr/>
        </p:nvGrpSpPr>
        <p:grpSpPr>
          <a:xfrm>
            <a:off x="478048" y="1041401"/>
            <a:ext cx="11506538" cy="146051"/>
            <a:chOff x="1028700" y="4249227"/>
            <a:chExt cx="17259807" cy="219077"/>
          </a:xfrm>
        </p:grpSpPr>
        <p:sp>
          <p:nvSpPr>
            <p:cNvPr id="21" name="object 14">
              <a:extLst>
                <a:ext uri="{FF2B5EF4-FFF2-40B4-BE49-F238E27FC236}">
                  <a16:creationId xmlns:a16="http://schemas.microsoft.com/office/drawing/2014/main" id="{9B78E85D-E6E3-4180-A345-4656A6DE42CD}"/>
                </a:ext>
              </a:extLst>
            </p:cNvPr>
            <p:cNvSpPr/>
            <p:nvPr/>
          </p:nvSpPr>
          <p:spPr>
            <a:xfrm>
              <a:off x="1028700"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bg2">
                <a:alpha val="24708"/>
              </a:schemeClr>
            </a:solidFill>
          </p:spPr>
          <p:txBody>
            <a:bodyPr wrap="square" lIns="0" tIns="0" rIns="0" bIns="0" rtlCol="0"/>
            <a:lstStyle/>
            <a:p>
              <a:endParaRPr sz="1200">
                <a:solidFill>
                  <a:srgbClr val="002060"/>
                </a:solidFill>
              </a:endParaRPr>
            </a:p>
          </p:txBody>
        </p:sp>
        <p:sp>
          <p:nvSpPr>
            <p:cNvPr id="22" name="object 15">
              <a:extLst>
                <a:ext uri="{FF2B5EF4-FFF2-40B4-BE49-F238E27FC236}">
                  <a16:creationId xmlns:a16="http://schemas.microsoft.com/office/drawing/2014/main" id="{C63BDC98-16CF-4FB2-96A1-279A6BD14248}"/>
                </a:ext>
              </a:extLst>
            </p:cNvPr>
            <p:cNvSpPr/>
            <p:nvPr/>
          </p:nvSpPr>
          <p:spPr>
            <a:xfrm>
              <a:off x="448729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accent1">
                <a:lumMod val="20000"/>
                <a:lumOff val="80000"/>
                <a:alpha val="44709"/>
              </a:schemeClr>
            </a:solidFill>
          </p:spPr>
          <p:txBody>
            <a:bodyPr wrap="square" lIns="0" tIns="0" rIns="0" bIns="0" rtlCol="0"/>
            <a:lstStyle/>
            <a:p>
              <a:endParaRPr sz="1200">
                <a:solidFill>
                  <a:schemeClr val="tx2">
                    <a:lumMod val="75000"/>
                  </a:schemeClr>
                </a:solidFill>
              </a:endParaRPr>
            </a:p>
          </p:txBody>
        </p:sp>
        <p:sp>
          <p:nvSpPr>
            <p:cNvPr id="23" name="object 16">
              <a:extLst>
                <a:ext uri="{FF2B5EF4-FFF2-40B4-BE49-F238E27FC236}">
                  <a16:creationId xmlns:a16="http://schemas.microsoft.com/office/drawing/2014/main" id="{19513B44-82A8-4CF5-9579-354C1003C1BB}"/>
                </a:ext>
              </a:extLst>
            </p:cNvPr>
            <p:cNvSpPr/>
            <p:nvPr/>
          </p:nvSpPr>
          <p:spPr>
            <a:xfrm>
              <a:off x="799125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accent1">
                <a:lumMod val="40000"/>
                <a:lumOff val="60000"/>
                <a:alpha val="64709"/>
              </a:schemeClr>
            </a:solidFill>
          </p:spPr>
          <p:txBody>
            <a:bodyPr wrap="square" lIns="0" tIns="0" rIns="0" bIns="0" rtlCol="0"/>
            <a:lstStyle/>
            <a:p>
              <a:endParaRPr sz="1200" dirty="0">
                <a:solidFill>
                  <a:srgbClr val="002060"/>
                </a:solidFill>
              </a:endParaRPr>
            </a:p>
          </p:txBody>
        </p:sp>
        <p:sp>
          <p:nvSpPr>
            <p:cNvPr id="24" name="object 17">
              <a:extLst>
                <a:ext uri="{FF2B5EF4-FFF2-40B4-BE49-F238E27FC236}">
                  <a16:creationId xmlns:a16="http://schemas.microsoft.com/office/drawing/2014/main" id="{0342D8B6-31FE-45B2-A111-E6199A3EBA4B}"/>
                </a:ext>
              </a:extLst>
            </p:cNvPr>
            <p:cNvSpPr/>
            <p:nvPr/>
          </p:nvSpPr>
          <p:spPr>
            <a:xfrm>
              <a:off x="11404473" y="4249229"/>
              <a:ext cx="6884034" cy="219075"/>
            </a:xfrm>
            <a:custGeom>
              <a:avLst/>
              <a:gdLst/>
              <a:ahLst/>
              <a:cxnLst/>
              <a:rect l="l" t="t" r="r" b="b"/>
              <a:pathLst>
                <a:path w="6884034" h="219075">
                  <a:moveTo>
                    <a:pt x="3429000" y="0"/>
                  </a:moveTo>
                  <a:lnTo>
                    <a:pt x="0" y="0"/>
                  </a:lnTo>
                  <a:lnTo>
                    <a:pt x="0" y="219075"/>
                  </a:lnTo>
                  <a:lnTo>
                    <a:pt x="3429000" y="219075"/>
                  </a:lnTo>
                  <a:lnTo>
                    <a:pt x="3429000" y="0"/>
                  </a:lnTo>
                  <a:close/>
                </a:path>
                <a:path w="6884034" h="219075">
                  <a:moveTo>
                    <a:pt x="6883514" y="0"/>
                  </a:moveTo>
                  <a:lnTo>
                    <a:pt x="3458591" y="0"/>
                  </a:lnTo>
                  <a:lnTo>
                    <a:pt x="3458591" y="219075"/>
                  </a:lnTo>
                  <a:lnTo>
                    <a:pt x="6883514" y="219075"/>
                  </a:lnTo>
                  <a:lnTo>
                    <a:pt x="6883514" y="0"/>
                  </a:lnTo>
                  <a:close/>
                </a:path>
              </a:pathLst>
            </a:custGeom>
            <a:solidFill>
              <a:schemeClr val="accent1">
                <a:lumMod val="60000"/>
                <a:lumOff val="40000"/>
                <a:alpha val="84709"/>
              </a:schemeClr>
            </a:solidFill>
          </p:spPr>
          <p:txBody>
            <a:bodyPr wrap="square" lIns="0" tIns="0" rIns="0" bIns="0" rtlCol="0"/>
            <a:lstStyle/>
            <a:p>
              <a:endParaRPr sz="1200">
                <a:solidFill>
                  <a:srgbClr val="002060"/>
                </a:solidFill>
              </a:endParaRPr>
            </a:p>
          </p:txBody>
        </p:sp>
      </p:grpSp>
      <p:sp>
        <p:nvSpPr>
          <p:cNvPr id="25" name="Rectangle 24">
            <a:extLst>
              <a:ext uri="{FF2B5EF4-FFF2-40B4-BE49-F238E27FC236}">
                <a16:creationId xmlns:a16="http://schemas.microsoft.com/office/drawing/2014/main" id="{BE7944DF-464E-42E2-8C54-0BC65DA1191F}"/>
              </a:ext>
            </a:extLst>
          </p:cNvPr>
          <p:cNvSpPr/>
          <p:nvPr/>
        </p:nvSpPr>
        <p:spPr>
          <a:xfrm>
            <a:off x="207415" y="184275"/>
            <a:ext cx="11797492" cy="543675"/>
          </a:xfrm>
          <a:prstGeom prst="rect">
            <a:avLst/>
          </a:prstGeom>
        </p:spPr>
        <p:txBody>
          <a:bodyPr wrap="square">
            <a:spAutoFit/>
          </a:bodyPr>
          <a:lstStyle/>
          <a:p>
            <a:pPr defTabSz="609630">
              <a:defRPr/>
            </a:pPr>
            <a:r>
              <a:rPr lang="en-US" sz="2933" b="1" kern="0" spc="-103" dirty="0">
                <a:solidFill>
                  <a:schemeClr val="accent1">
                    <a:lumMod val="75000"/>
                  </a:schemeClr>
                </a:solidFill>
                <a:latin typeface="Calibri" panose="020F0502020204030204" pitchFamily="34" charset="0"/>
                <a:cs typeface="Calibri" panose="020F0502020204030204" pitchFamily="34" charset="0"/>
              </a:rPr>
              <a:t>A key factor in revenue mobilization is the </a:t>
            </a:r>
            <a:r>
              <a:rPr lang="en-US" sz="2933" b="1" kern="0" spc="-103" dirty="0" err="1">
                <a:solidFill>
                  <a:schemeClr val="accent1">
                    <a:lumMod val="75000"/>
                  </a:schemeClr>
                </a:solidFill>
                <a:latin typeface="Calibri" panose="020F0502020204030204" pitchFamily="34" charset="0"/>
                <a:cs typeface="Calibri" panose="020F0502020204030204" pitchFamily="34" charset="0"/>
              </a:rPr>
              <a:t>Coverag</a:t>
            </a:r>
            <a:r>
              <a:rPr lang="en-US" sz="2933" b="1" kern="0" spc="-103" dirty="0">
                <a:solidFill>
                  <a:schemeClr val="accent1">
                    <a:lumMod val="75000"/>
                  </a:schemeClr>
                </a:solidFill>
                <a:latin typeface="Calibri" panose="020F0502020204030204" pitchFamily="34" charset="0"/>
                <a:cs typeface="Calibri" panose="020F0502020204030204" pitchFamily="34" charset="0"/>
              </a:rPr>
              <a:t>e Ratio</a:t>
            </a:r>
            <a:endParaRPr lang="en-US" sz="2933" kern="0" dirty="0">
              <a:solidFill>
                <a:schemeClr val="accent1">
                  <a:lumMod val="75000"/>
                </a:schemeClr>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72C56534-25D6-4AE0-8102-733EABCBD5C4}"/>
              </a:ext>
            </a:extLst>
          </p:cNvPr>
          <p:cNvSpPr/>
          <p:nvPr/>
        </p:nvSpPr>
        <p:spPr>
          <a:xfrm>
            <a:off x="10164358" y="2575624"/>
            <a:ext cx="632366" cy="461665"/>
          </a:xfrm>
          <a:prstGeom prst="rect">
            <a:avLst/>
          </a:prstGeom>
        </p:spPr>
        <p:txBody>
          <a:bodyPr wrap="square">
            <a:spAutoFit/>
          </a:bodyPr>
          <a:lstStyle/>
          <a:p>
            <a:pPr algn="ctr" defTabSz="304815">
              <a:spcBef>
                <a:spcPct val="0"/>
              </a:spcBef>
            </a:pPr>
            <a:r>
              <a:rPr lang="en-US" altLang="en-US" sz="2400" b="1" dirty="0">
                <a:solidFill>
                  <a:srgbClr val="FF0000"/>
                </a:solidFill>
                <a:cs typeface="Times New Roman" panose="02020603050405020304" pitchFamily="18" charset="0"/>
              </a:rPr>
              <a:t>VR</a:t>
            </a:r>
          </a:p>
        </p:txBody>
      </p:sp>
      <p:sp>
        <p:nvSpPr>
          <p:cNvPr id="30" name="Rectangle 29">
            <a:extLst>
              <a:ext uri="{FF2B5EF4-FFF2-40B4-BE49-F238E27FC236}">
                <a16:creationId xmlns:a16="http://schemas.microsoft.com/office/drawing/2014/main" id="{93D86DE2-AF2E-48D2-9433-C813FDC73610}"/>
              </a:ext>
            </a:extLst>
          </p:cNvPr>
          <p:cNvSpPr/>
          <p:nvPr/>
        </p:nvSpPr>
        <p:spPr>
          <a:xfrm>
            <a:off x="9098119" y="2575624"/>
            <a:ext cx="521298"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CR</a:t>
            </a:r>
          </a:p>
        </p:txBody>
      </p:sp>
      <p:sp>
        <p:nvSpPr>
          <p:cNvPr id="33" name="Rectangle 32">
            <a:extLst>
              <a:ext uri="{FF2B5EF4-FFF2-40B4-BE49-F238E27FC236}">
                <a16:creationId xmlns:a16="http://schemas.microsoft.com/office/drawing/2014/main" id="{10056B04-7BE4-44CC-8D9C-82456ED57884}"/>
              </a:ext>
            </a:extLst>
          </p:cNvPr>
          <p:cNvSpPr/>
          <p:nvPr/>
        </p:nvSpPr>
        <p:spPr>
          <a:xfrm>
            <a:off x="7628876" y="2587898"/>
            <a:ext cx="1248869" cy="461665"/>
          </a:xfrm>
          <a:prstGeom prst="rect">
            <a:avLst/>
          </a:prstGeom>
        </p:spPr>
        <p:txBody>
          <a:bodyPr wrap="square">
            <a:spAutoFit/>
          </a:bodyPr>
          <a:lstStyle/>
          <a:p>
            <a:pPr algn="ctr" defTabSz="304815">
              <a:spcBef>
                <a:spcPct val="0"/>
              </a:spcBef>
            </a:pPr>
            <a:r>
              <a:rPr lang="en-US" altLang="en-US" sz="2400" b="1" dirty="0">
                <a:solidFill>
                  <a:srgbClr val="FF0000"/>
                </a:solidFill>
                <a:cs typeface="Times New Roman" panose="02020603050405020304" pitchFamily="18" charset="0"/>
              </a:rPr>
              <a:t>CLR</a:t>
            </a:r>
          </a:p>
        </p:txBody>
      </p:sp>
      <p:sp>
        <p:nvSpPr>
          <p:cNvPr id="34" name="Rectangle 33">
            <a:extLst>
              <a:ext uri="{FF2B5EF4-FFF2-40B4-BE49-F238E27FC236}">
                <a16:creationId xmlns:a16="http://schemas.microsoft.com/office/drawing/2014/main" id="{1E750EEB-827E-4F9C-8C1F-A6EE03E7F453}"/>
              </a:ext>
            </a:extLst>
          </p:cNvPr>
          <p:cNvSpPr/>
          <p:nvPr/>
        </p:nvSpPr>
        <p:spPr>
          <a:xfrm>
            <a:off x="6717459" y="2606194"/>
            <a:ext cx="825867"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TLAR</a:t>
            </a:r>
          </a:p>
        </p:txBody>
      </p:sp>
      <p:sp>
        <p:nvSpPr>
          <p:cNvPr id="40" name="object 7">
            <a:extLst>
              <a:ext uri="{FF2B5EF4-FFF2-40B4-BE49-F238E27FC236}">
                <a16:creationId xmlns:a16="http://schemas.microsoft.com/office/drawing/2014/main" id="{7F3B9C99-BD2F-4905-BB0B-FF5A4BF13EDC}"/>
              </a:ext>
            </a:extLst>
          </p:cNvPr>
          <p:cNvSpPr/>
          <p:nvPr/>
        </p:nvSpPr>
        <p:spPr>
          <a:xfrm>
            <a:off x="1595697" y="2022641"/>
            <a:ext cx="1449028" cy="1253959"/>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41" name="Rectangle 40">
            <a:extLst>
              <a:ext uri="{FF2B5EF4-FFF2-40B4-BE49-F238E27FC236}">
                <a16:creationId xmlns:a16="http://schemas.microsoft.com/office/drawing/2014/main" id="{F7687D41-4F41-4DF5-A6BA-ED5EC96875D1}"/>
              </a:ext>
            </a:extLst>
          </p:cNvPr>
          <p:cNvSpPr/>
          <p:nvPr/>
        </p:nvSpPr>
        <p:spPr>
          <a:xfrm>
            <a:off x="1661366" y="2297929"/>
            <a:ext cx="1414939" cy="830997"/>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Revenues</a:t>
            </a:r>
          </a:p>
          <a:p>
            <a:pPr algn="ctr" defTabSz="304815">
              <a:spcBef>
                <a:spcPct val="0"/>
              </a:spcBef>
            </a:pPr>
            <a:r>
              <a:rPr lang="en-US" altLang="en-US" sz="2400" b="1" dirty="0">
                <a:solidFill>
                  <a:srgbClr val="FF0000"/>
                </a:solidFill>
                <a:cs typeface="Times New Roman" panose="02020603050405020304" pitchFamily="18" charset="0"/>
              </a:rPr>
              <a:t>$$$</a:t>
            </a:r>
          </a:p>
        </p:txBody>
      </p:sp>
      <p:sp>
        <p:nvSpPr>
          <p:cNvPr id="42" name="Rectangle 41">
            <a:extLst>
              <a:ext uri="{FF2B5EF4-FFF2-40B4-BE49-F238E27FC236}">
                <a16:creationId xmlns:a16="http://schemas.microsoft.com/office/drawing/2014/main" id="{213BC143-7B41-4BF4-B386-58A3A813E88A}"/>
              </a:ext>
            </a:extLst>
          </p:cNvPr>
          <p:cNvSpPr/>
          <p:nvPr/>
        </p:nvSpPr>
        <p:spPr>
          <a:xfrm>
            <a:off x="3279391" y="2412780"/>
            <a:ext cx="354584" cy="502766"/>
          </a:xfrm>
          <a:prstGeom prst="rect">
            <a:avLst/>
          </a:prstGeom>
        </p:spPr>
        <p:txBody>
          <a:bodyPr wrap="none">
            <a:spAutoFit/>
          </a:bodyPr>
          <a:lstStyle/>
          <a:p>
            <a:pPr defTabSz="304815">
              <a:spcBef>
                <a:spcPct val="50000"/>
              </a:spcBef>
            </a:pPr>
            <a:r>
              <a:rPr lang="en-US" altLang="en-US" sz="2667" dirty="0">
                <a:solidFill>
                  <a:srgbClr val="FF0000"/>
                </a:solidFill>
                <a:latin typeface="Calibri" panose="020F0502020204030204" pitchFamily="34" charset="0"/>
                <a:cs typeface="Times New Roman" panose="02020603050405020304" pitchFamily="18" charset="0"/>
              </a:rPr>
              <a:t>=</a:t>
            </a:r>
          </a:p>
        </p:txBody>
      </p:sp>
      <p:sp>
        <p:nvSpPr>
          <p:cNvPr id="43" name="object 7">
            <a:extLst>
              <a:ext uri="{FF2B5EF4-FFF2-40B4-BE49-F238E27FC236}">
                <a16:creationId xmlns:a16="http://schemas.microsoft.com/office/drawing/2014/main" id="{D9299DA2-CCB6-4AEA-8C3F-1BD6E87E90EE}"/>
              </a:ext>
            </a:extLst>
          </p:cNvPr>
          <p:cNvSpPr/>
          <p:nvPr/>
        </p:nvSpPr>
        <p:spPr>
          <a:xfrm>
            <a:off x="3919063" y="2246117"/>
            <a:ext cx="1066800" cy="983771"/>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chemeClr val="accent1">
              <a:lumMod val="75000"/>
            </a:schemeClr>
          </a:solidFill>
        </p:spPr>
        <p:txBody>
          <a:bodyPr wrap="square" lIns="0" tIns="0" rIns="0" bIns="0" rtlCol="0"/>
          <a:lstStyle/>
          <a:p>
            <a:endParaRPr sz="1200"/>
          </a:p>
        </p:txBody>
      </p:sp>
      <p:sp>
        <p:nvSpPr>
          <p:cNvPr id="44" name="object 7">
            <a:extLst>
              <a:ext uri="{FF2B5EF4-FFF2-40B4-BE49-F238E27FC236}">
                <a16:creationId xmlns:a16="http://schemas.microsoft.com/office/drawing/2014/main" id="{8495C8EC-45E6-4599-BA67-10C18377FCA4}"/>
              </a:ext>
            </a:extLst>
          </p:cNvPr>
          <p:cNvSpPr/>
          <p:nvPr/>
        </p:nvSpPr>
        <p:spPr>
          <a:xfrm>
            <a:off x="5221691" y="2234754"/>
            <a:ext cx="1066800" cy="983771"/>
          </a:xfrm>
          <a:custGeom>
            <a:avLst/>
            <a:gdLst/>
            <a:ahLst/>
            <a:cxnLst/>
            <a:rect l="l" t="t" r="r" b="b"/>
            <a:pathLst>
              <a:path w="1459865" h="1299845">
                <a:moveTo>
                  <a:pt x="1059251" y="1299234"/>
                </a:moveTo>
                <a:lnTo>
                  <a:pt x="400158" y="1299234"/>
                </a:lnTo>
                <a:lnTo>
                  <a:pt x="385723" y="1291744"/>
                </a:lnTo>
                <a:lnTo>
                  <a:pt x="339317" y="1264699"/>
                </a:lnTo>
                <a:lnTo>
                  <a:pt x="295018" y="1234307"/>
                </a:lnTo>
                <a:lnTo>
                  <a:pt x="253075" y="1200738"/>
                </a:lnTo>
                <a:lnTo>
                  <a:pt x="213724" y="1164181"/>
                </a:lnTo>
                <a:lnTo>
                  <a:pt x="177167" y="1124830"/>
                </a:lnTo>
                <a:lnTo>
                  <a:pt x="143598" y="1082887"/>
                </a:lnTo>
                <a:lnTo>
                  <a:pt x="113206" y="1038588"/>
                </a:lnTo>
                <a:lnTo>
                  <a:pt x="86160" y="992182"/>
                </a:lnTo>
                <a:lnTo>
                  <a:pt x="62601" y="943913"/>
                </a:lnTo>
                <a:lnTo>
                  <a:pt x="42653" y="894032"/>
                </a:lnTo>
                <a:lnTo>
                  <a:pt x="26429" y="842818"/>
                </a:lnTo>
                <a:lnTo>
                  <a:pt x="14019" y="790559"/>
                </a:lnTo>
                <a:lnTo>
                  <a:pt x="5486" y="737530"/>
                </a:lnTo>
                <a:lnTo>
                  <a:pt x="876" y="684006"/>
                </a:lnTo>
                <a:lnTo>
                  <a:pt x="0" y="648201"/>
                </a:lnTo>
                <a:lnTo>
                  <a:pt x="217" y="630287"/>
                </a:lnTo>
                <a:lnTo>
                  <a:pt x="3511" y="576677"/>
                </a:lnTo>
                <a:lnTo>
                  <a:pt x="10739" y="523454"/>
                </a:lnTo>
                <a:lnTo>
                  <a:pt x="21865" y="470896"/>
                </a:lnTo>
                <a:lnTo>
                  <a:pt x="36829" y="419300"/>
                </a:lnTo>
                <a:lnTo>
                  <a:pt x="55543" y="368954"/>
                </a:lnTo>
                <a:lnTo>
                  <a:pt x="77910" y="320121"/>
                </a:lnTo>
                <a:lnTo>
                  <a:pt x="103814" y="273056"/>
                </a:lnTo>
                <a:lnTo>
                  <a:pt x="133110" y="228025"/>
                </a:lnTo>
                <a:lnTo>
                  <a:pt x="165633" y="185280"/>
                </a:lnTo>
                <a:lnTo>
                  <a:pt x="201212" y="145042"/>
                </a:lnTo>
                <a:lnTo>
                  <a:pt x="239663" y="107523"/>
                </a:lnTo>
                <a:lnTo>
                  <a:pt x="280770" y="72935"/>
                </a:lnTo>
                <a:lnTo>
                  <a:pt x="324301" y="41472"/>
                </a:lnTo>
                <a:lnTo>
                  <a:pt x="370028" y="13295"/>
                </a:lnTo>
                <a:lnTo>
                  <a:pt x="394699" y="0"/>
                </a:lnTo>
                <a:lnTo>
                  <a:pt x="1064710" y="0"/>
                </a:lnTo>
                <a:lnTo>
                  <a:pt x="1104849" y="22310"/>
                </a:lnTo>
                <a:lnTo>
                  <a:pt x="1149880" y="51606"/>
                </a:lnTo>
                <a:lnTo>
                  <a:pt x="1192626" y="84130"/>
                </a:lnTo>
                <a:lnTo>
                  <a:pt x="1232863" y="119709"/>
                </a:lnTo>
                <a:lnTo>
                  <a:pt x="1270382" y="158159"/>
                </a:lnTo>
                <a:lnTo>
                  <a:pt x="1304970" y="199266"/>
                </a:lnTo>
                <a:lnTo>
                  <a:pt x="1336433" y="242797"/>
                </a:lnTo>
                <a:lnTo>
                  <a:pt x="1364610" y="288525"/>
                </a:lnTo>
                <a:lnTo>
                  <a:pt x="1389352" y="336211"/>
                </a:lnTo>
                <a:lnTo>
                  <a:pt x="1410518" y="385588"/>
                </a:lnTo>
                <a:lnTo>
                  <a:pt x="1427990" y="436378"/>
                </a:lnTo>
                <a:lnTo>
                  <a:pt x="1441680" y="488316"/>
                </a:lnTo>
                <a:lnTo>
                  <a:pt x="1451514" y="541130"/>
                </a:lnTo>
                <a:lnTo>
                  <a:pt x="1457435" y="594526"/>
                </a:lnTo>
                <a:lnTo>
                  <a:pt x="1459410" y="648277"/>
                </a:lnTo>
                <a:lnTo>
                  <a:pt x="1459192" y="666114"/>
                </a:lnTo>
                <a:lnTo>
                  <a:pt x="1455898" y="719724"/>
                </a:lnTo>
                <a:lnTo>
                  <a:pt x="1448669" y="772947"/>
                </a:lnTo>
                <a:lnTo>
                  <a:pt x="1437543" y="825505"/>
                </a:lnTo>
                <a:lnTo>
                  <a:pt x="1422580" y="877102"/>
                </a:lnTo>
                <a:lnTo>
                  <a:pt x="1403865" y="927447"/>
                </a:lnTo>
                <a:lnTo>
                  <a:pt x="1381499" y="976280"/>
                </a:lnTo>
                <a:lnTo>
                  <a:pt x="1355595" y="1023345"/>
                </a:lnTo>
                <a:lnTo>
                  <a:pt x="1326299" y="1068376"/>
                </a:lnTo>
                <a:lnTo>
                  <a:pt x="1293775" y="1111122"/>
                </a:lnTo>
                <a:lnTo>
                  <a:pt x="1258197" y="1151359"/>
                </a:lnTo>
                <a:lnTo>
                  <a:pt x="1219746" y="1188878"/>
                </a:lnTo>
                <a:lnTo>
                  <a:pt x="1178639" y="1223466"/>
                </a:lnTo>
                <a:lnTo>
                  <a:pt x="1135108" y="1254930"/>
                </a:lnTo>
                <a:lnTo>
                  <a:pt x="1089380" y="1283107"/>
                </a:lnTo>
                <a:lnTo>
                  <a:pt x="1059251" y="1299234"/>
                </a:lnTo>
                <a:close/>
              </a:path>
            </a:pathLst>
          </a:custGeom>
          <a:solidFill>
            <a:srgbClr val="12538A"/>
          </a:solidFill>
        </p:spPr>
        <p:txBody>
          <a:bodyPr wrap="square" lIns="0" tIns="0" rIns="0" bIns="0" rtlCol="0"/>
          <a:lstStyle/>
          <a:p>
            <a:endParaRPr sz="1200"/>
          </a:p>
        </p:txBody>
      </p:sp>
      <p:sp>
        <p:nvSpPr>
          <p:cNvPr id="50" name="Rectangle 49">
            <a:extLst>
              <a:ext uri="{FF2B5EF4-FFF2-40B4-BE49-F238E27FC236}">
                <a16:creationId xmlns:a16="http://schemas.microsoft.com/office/drawing/2014/main" id="{E075AB05-D983-4B02-865E-348D18DCC2FA}"/>
              </a:ext>
            </a:extLst>
          </p:cNvPr>
          <p:cNvSpPr/>
          <p:nvPr/>
        </p:nvSpPr>
        <p:spPr>
          <a:xfrm>
            <a:off x="4112085" y="2337892"/>
            <a:ext cx="788999" cy="830997"/>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Tax </a:t>
            </a:r>
          </a:p>
          <a:p>
            <a:pPr algn="ctr" defTabSz="304815">
              <a:spcBef>
                <a:spcPct val="0"/>
              </a:spcBef>
            </a:pPr>
            <a:r>
              <a:rPr lang="en-US" altLang="en-US" sz="2400" b="1" dirty="0">
                <a:solidFill>
                  <a:srgbClr val="FF0000"/>
                </a:solidFill>
                <a:cs typeface="Times New Roman" panose="02020603050405020304" pitchFamily="18" charset="0"/>
              </a:rPr>
              <a:t>Base</a:t>
            </a:r>
          </a:p>
        </p:txBody>
      </p:sp>
      <p:sp>
        <p:nvSpPr>
          <p:cNvPr id="51" name="Rectangle 50">
            <a:extLst>
              <a:ext uri="{FF2B5EF4-FFF2-40B4-BE49-F238E27FC236}">
                <a16:creationId xmlns:a16="http://schemas.microsoft.com/office/drawing/2014/main" id="{A12DB227-A04A-470A-9058-0383C5B70B85}"/>
              </a:ext>
            </a:extLst>
          </p:cNvPr>
          <p:cNvSpPr/>
          <p:nvPr/>
        </p:nvSpPr>
        <p:spPr>
          <a:xfrm>
            <a:off x="5513303" y="2575624"/>
            <a:ext cx="510076"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TR</a:t>
            </a:r>
          </a:p>
        </p:txBody>
      </p:sp>
      <p:sp>
        <p:nvSpPr>
          <p:cNvPr id="52" name="Rectangle 51">
            <a:extLst>
              <a:ext uri="{FF2B5EF4-FFF2-40B4-BE49-F238E27FC236}">
                <a16:creationId xmlns:a16="http://schemas.microsoft.com/office/drawing/2014/main" id="{54FCEFA2-9A97-4A14-B3E4-7DC51930811A}"/>
              </a:ext>
            </a:extLst>
          </p:cNvPr>
          <p:cNvSpPr/>
          <p:nvPr/>
        </p:nvSpPr>
        <p:spPr>
          <a:xfrm>
            <a:off x="3249148" y="1427152"/>
            <a:ext cx="2176109"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Policy Variables</a:t>
            </a:r>
          </a:p>
        </p:txBody>
      </p:sp>
      <p:sp>
        <p:nvSpPr>
          <p:cNvPr id="53" name="Rectangle 52">
            <a:extLst>
              <a:ext uri="{FF2B5EF4-FFF2-40B4-BE49-F238E27FC236}">
                <a16:creationId xmlns:a16="http://schemas.microsoft.com/office/drawing/2014/main" id="{B4A88D0C-1158-4057-95E0-70135EB87756}"/>
              </a:ext>
            </a:extLst>
          </p:cNvPr>
          <p:cNvSpPr/>
          <p:nvPr/>
        </p:nvSpPr>
        <p:spPr>
          <a:xfrm>
            <a:off x="7477023" y="1433771"/>
            <a:ext cx="3304815"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Administrative Variables</a:t>
            </a:r>
          </a:p>
        </p:txBody>
      </p:sp>
      <p:sp>
        <p:nvSpPr>
          <p:cNvPr id="54" name="Rectangle 53">
            <a:extLst>
              <a:ext uri="{FF2B5EF4-FFF2-40B4-BE49-F238E27FC236}">
                <a16:creationId xmlns:a16="http://schemas.microsoft.com/office/drawing/2014/main" id="{172754F5-3DF5-4D86-A4E0-2DEBE390D2CF}"/>
              </a:ext>
            </a:extLst>
          </p:cNvPr>
          <p:cNvSpPr/>
          <p:nvPr/>
        </p:nvSpPr>
        <p:spPr>
          <a:xfrm>
            <a:off x="4953822" y="2567507"/>
            <a:ext cx="338555"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a:t>
            </a:r>
          </a:p>
        </p:txBody>
      </p:sp>
      <p:sp>
        <p:nvSpPr>
          <p:cNvPr id="55" name="Rectangle 54">
            <a:extLst>
              <a:ext uri="{FF2B5EF4-FFF2-40B4-BE49-F238E27FC236}">
                <a16:creationId xmlns:a16="http://schemas.microsoft.com/office/drawing/2014/main" id="{CF3893DC-AE7A-465F-B4B9-A341A850041A}"/>
              </a:ext>
            </a:extLst>
          </p:cNvPr>
          <p:cNvSpPr/>
          <p:nvPr/>
        </p:nvSpPr>
        <p:spPr>
          <a:xfrm>
            <a:off x="6322958" y="2587897"/>
            <a:ext cx="338555" cy="461665"/>
          </a:xfrm>
          <a:prstGeom prst="rect">
            <a:avLst/>
          </a:prstGeom>
        </p:spPr>
        <p:txBody>
          <a:bodyPr wrap="none">
            <a:spAutoFit/>
          </a:bodyPr>
          <a:lstStyle/>
          <a:p>
            <a:pPr algn="ctr" defTabSz="304815">
              <a:spcBef>
                <a:spcPct val="0"/>
              </a:spcBef>
            </a:pPr>
            <a:r>
              <a:rPr lang="en-US" altLang="en-US" sz="2400" b="1">
                <a:solidFill>
                  <a:srgbClr val="FF0000"/>
                </a:solidFill>
                <a:cs typeface="Times New Roman" panose="02020603050405020304" pitchFamily="18" charset="0"/>
              </a:rPr>
              <a:t>*</a:t>
            </a:r>
            <a:endParaRPr lang="en-US" altLang="en-US" sz="2400" b="1" dirty="0">
              <a:solidFill>
                <a:srgbClr val="FF0000"/>
              </a:solidFill>
              <a:cs typeface="Times New Roman" panose="02020603050405020304" pitchFamily="18" charset="0"/>
            </a:endParaRPr>
          </a:p>
        </p:txBody>
      </p:sp>
      <p:sp>
        <p:nvSpPr>
          <p:cNvPr id="57" name="Rectangle 56">
            <a:extLst>
              <a:ext uri="{FF2B5EF4-FFF2-40B4-BE49-F238E27FC236}">
                <a16:creationId xmlns:a16="http://schemas.microsoft.com/office/drawing/2014/main" id="{8E3457F9-3CF2-4009-9924-C959AD9086F8}"/>
              </a:ext>
            </a:extLst>
          </p:cNvPr>
          <p:cNvSpPr/>
          <p:nvPr/>
        </p:nvSpPr>
        <p:spPr>
          <a:xfrm>
            <a:off x="7542633" y="2604296"/>
            <a:ext cx="338555"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a:t>
            </a:r>
          </a:p>
        </p:txBody>
      </p:sp>
      <p:sp>
        <p:nvSpPr>
          <p:cNvPr id="58" name="Rectangle 57">
            <a:extLst>
              <a:ext uri="{FF2B5EF4-FFF2-40B4-BE49-F238E27FC236}">
                <a16:creationId xmlns:a16="http://schemas.microsoft.com/office/drawing/2014/main" id="{5309E59B-D572-44F7-BEEA-42E50FC9B058}"/>
              </a:ext>
            </a:extLst>
          </p:cNvPr>
          <p:cNvSpPr/>
          <p:nvPr/>
        </p:nvSpPr>
        <p:spPr>
          <a:xfrm>
            <a:off x="8611633" y="2586807"/>
            <a:ext cx="338555" cy="461665"/>
          </a:xfrm>
          <a:prstGeom prst="rect">
            <a:avLst/>
          </a:prstGeom>
        </p:spPr>
        <p:txBody>
          <a:bodyPr wrap="none">
            <a:spAutoFit/>
          </a:bodyPr>
          <a:lstStyle/>
          <a:p>
            <a:pPr algn="ctr" defTabSz="304815">
              <a:spcBef>
                <a:spcPct val="0"/>
              </a:spcBef>
            </a:pPr>
            <a:r>
              <a:rPr lang="en-US" altLang="en-US" sz="2400" b="1">
                <a:solidFill>
                  <a:srgbClr val="FF0000"/>
                </a:solidFill>
                <a:cs typeface="Times New Roman" panose="02020603050405020304" pitchFamily="18" charset="0"/>
              </a:rPr>
              <a:t>*</a:t>
            </a:r>
            <a:endParaRPr lang="en-US" altLang="en-US" sz="2400" b="1" dirty="0">
              <a:solidFill>
                <a:srgbClr val="FF0000"/>
              </a:solidFill>
              <a:cs typeface="Times New Roman" panose="02020603050405020304" pitchFamily="18" charset="0"/>
            </a:endParaRPr>
          </a:p>
        </p:txBody>
      </p:sp>
      <p:sp>
        <p:nvSpPr>
          <p:cNvPr id="60" name="Rectangle 59">
            <a:extLst>
              <a:ext uri="{FF2B5EF4-FFF2-40B4-BE49-F238E27FC236}">
                <a16:creationId xmlns:a16="http://schemas.microsoft.com/office/drawing/2014/main" id="{8C1CD0B6-AC99-41F1-A306-ED45B16723C1}"/>
              </a:ext>
            </a:extLst>
          </p:cNvPr>
          <p:cNvSpPr/>
          <p:nvPr/>
        </p:nvSpPr>
        <p:spPr>
          <a:xfrm>
            <a:off x="9706953" y="2613666"/>
            <a:ext cx="338555" cy="461665"/>
          </a:xfrm>
          <a:prstGeom prst="rect">
            <a:avLst/>
          </a:prstGeom>
        </p:spPr>
        <p:txBody>
          <a:bodyPr wrap="none">
            <a:spAutoFit/>
          </a:bodyPr>
          <a:lstStyle/>
          <a:p>
            <a:pPr algn="ctr" defTabSz="304815">
              <a:spcBef>
                <a:spcPct val="0"/>
              </a:spcBef>
            </a:pPr>
            <a:r>
              <a:rPr lang="en-US" altLang="en-US" sz="2400" b="1" dirty="0">
                <a:solidFill>
                  <a:srgbClr val="FF0000"/>
                </a:solidFill>
                <a:cs typeface="Times New Roman" panose="02020603050405020304" pitchFamily="18" charset="0"/>
              </a:rPr>
              <a:t>*</a:t>
            </a:r>
          </a:p>
        </p:txBody>
      </p:sp>
    </p:spTree>
    <p:extLst>
      <p:ext uri="{BB962C8B-B14F-4D97-AF65-F5344CB8AC3E}">
        <p14:creationId xmlns:p14="http://schemas.microsoft.com/office/powerpoint/2010/main" val="304840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779D4-45E2-4543-B8E6-3AB867C58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584200"/>
            <a:ext cx="12192000" cy="5791200"/>
          </a:xfrm>
          <a:prstGeom prst="rect">
            <a:avLst/>
          </a:prstGeom>
        </p:spPr>
      </p:pic>
      <p:sp>
        <p:nvSpPr>
          <p:cNvPr id="11" name="Rectangle 10">
            <a:extLst>
              <a:ext uri="{FF2B5EF4-FFF2-40B4-BE49-F238E27FC236}">
                <a16:creationId xmlns:a16="http://schemas.microsoft.com/office/drawing/2014/main" id="{778D23D7-7AA6-4C36-A862-F4E01DD592FA}"/>
              </a:ext>
            </a:extLst>
          </p:cNvPr>
          <p:cNvSpPr/>
          <p:nvPr/>
        </p:nvSpPr>
        <p:spPr>
          <a:xfrm>
            <a:off x="4679577" y="1607493"/>
            <a:ext cx="6096000" cy="3775905"/>
          </a:xfrm>
          <a:prstGeom prst="rect">
            <a:avLst/>
          </a:prstGeom>
        </p:spPr>
        <p:txBody>
          <a:bodyPr>
            <a:spAutoFit/>
          </a:bodyPr>
          <a:lstStyle/>
          <a:p>
            <a:pPr marL="495325" lvl="1" indent="-190510" defTabSz="304815">
              <a:spcBef>
                <a:spcPct val="20000"/>
              </a:spcBef>
              <a:spcAft>
                <a:spcPts val="400"/>
              </a:spcAft>
              <a:buClr>
                <a:srgbClr val="30ACEC">
                  <a:lumMod val="75000"/>
                </a:srgbClr>
              </a:buClr>
              <a:buSzPct val="145000"/>
              <a:buFont typeface="Arial"/>
              <a:buChar char="•"/>
              <a:defRPr/>
            </a:pPr>
            <a:r>
              <a:rPr lang="en-US" sz="2667" b="1" kern="0" dirty="0">
                <a:solidFill>
                  <a:srgbClr val="002060"/>
                </a:solidFill>
              </a:rPr>
              <a:t>Satellite Imagery data for property footprints and 3D vectors</a:t>
            </a:r>
          </a:p>
          <a:p>
            <a:pPr marL="495325" lvl="1" indent="-190510" defTabSz="304815">
              <a:spcBef>
                <a:spcPct val="20000"/>
              </a:spcBef>
              <a:spcAft>
                <a:spcPts val="400"/>
              </a:spcAft>
              <a:buClr>
                <a:srgbClr val="30ACEC">
                  <a:lumMod val="75000"/>
                </a:srgbClr>
              </a:buClr>
              <a:buSzPct val="145000"/>
              <a:buFont typeface="Arial"/>
              <a:buChar char="•"/>
              <a:defRPr/>
            </a:pPr>
            <a:r>
              <a:rPr lang="en-US" sz="2667" b="1" kern="0" dirty="0">
                <a:solidFill>
                  <a:srgbClr val="002060"/>
                </a:solidFill>
              </a:rPr>
              <a:t>Application of Unmanned Aerial Vehicles (Drones) for mapping</a:t>
            </a:r>
          </a:p>
          <a:p>
            <a:pPr marL="495325" lvl="1" indent="-190510" defTabSz="304815">
              <a:spcBef>
                <a:spcPct val="20000"/>
              </a:spcBef>
              <a:spcAft>
                <a:spcPts val="400"/>
              </a:spcAft>
              <a:buClr>
                <a:srgbClr val="30ACEC">
                  <a:lumMod val="75000"/>
                </a:srgbClr>
              </a:buClr>
              <a:buSzPct val="145000"/>
              <a:buFont typeface="Arial"/>
              <a:buChar char="•"/>
              <a:defRPr/>
            </a:pPr>
            <a:r>
              <a:rPr lang="en-US" sz="2667" b="1" kern="0" dirty="0">
                <a:solidFill>
                  <a:srgbClr val="002060"/>
                </a:solidFill>
              </a:rPr>
              <a:t>Software for enumeration and identification of buildings</a:t>
            </a:r>
          </a:p>
          <a:p>
            <a:pPr marL="495325" lvl="1" indent="-190510" defTabSz="304815">
              <a:spcBef>
                <a:spcPct val="20000"/>
              </a:spcBef>
              <a:spcAft>
                <a:spcPts val="400"/>
              </a:spcAft>
              <a:buClr>
                <a:srgbClr val="30ACEC">
                  <a:lumMod val="75000"/>
                </a:srgbClr>
              </a:buClr>
              <a:buSzPct val="145000"/>
              <a:buFont typeface="Arial"/>
              <a:buChar char="•"/>
              <a:defRPr/>
            </a:pPr>
            <a:r>
              <a:rPr lang="en-US" sz="2667" b="1" kern="0" dirty="0">
                <a:solidFill>
                  <a:srgbClr val="002060"/>
                </a:solidFill>
              </a:rPr>
              <a:t>Geo-location of each property possible</a:t>
            </a:r>
          </a:p>
        </p:txBody>
      </p:sp>
      <p:sp>
        <p:nvSpPr>
          <p:cNvPr id="14" name="Rectangle 13">
            <a:extLst>
              <a:ext uri="{FF2B5EF4-FFF2-40B4-BE49-F238E27FC236}">
                <a16:creationId xmlns:a16="http://schemas.microsoft.com/office/drawing/2014/main" id="{117BD28C-59EC-4763-BB23-5E09AF2AB7AD}"/>
              </a:ext>
            </a:extLst>
          </p:cNvPr>
          <p:cNvSpPr/>
          <p:nvPr/>
        </p:nvSpPr>
        <p:spPr>
          <a:xfrm>
            <a:off x="870279" y="3059668"/>
            <a:ext cx="3651962" cy="995016"/>
          </a:xfrm>
          <a:prstGeom prst="rect">
            <a:avLst/>
          </a:prstGeom>
        </p:spPr>
        <p:txBody>
          <a:bodyPr wrap="none">
            <a:spAutoFit/>
          </a:bodyPr>
          <a:lstStyle/>
          <a:p>
            <a:pPr defTabSz="609630">
              <a:defRPr/>
            </a:pPr>
            <a:r>
              <a:rPr lang="en-US" sz="2933" b="1" kern="0" dirty="0">
                <a:ln w="3175" cmpd="sng">
                  <a:noFill/>
                </a:ln>
                <a:solidFill>
                  <a:srgbClr val="002060"/>
                </a:solidFill>
                <a:latin typeface="Calibri" panose="020F0502020204030204" pitchFamily="34" charset="0"/>
              </a:rPr>
              <a:t>Property Mapping for </a:t>
            </a:r>
          </a:p>
          <a:p>
            <a:pPr defTabSz="609630">
              <a:defRPr/>
            </a:pPr>
            <a:r>
              <a:rPr lang="en-US" sz="2933" b="1" kern="0" dirty="0">
                <a:ln w="3175" cmpd="sng">
                  <a:noFill/>
                </a:ln>
                <a:solidFill>
                  <a:srgbClr val="002060"/>
                </a:solidFill>
                <a:latin typeface="Calibri" panose="020F0502020204030204" pitchFamily="34" charset="0"/>
              </a:rPr>
              <a:t>Improving coverage</a:t>
            </a:r>
            <a:endParaRPr lang="en-US" sz="2933" kern="0" dirty="0">
              <a:solidFill>
                <a:srgbClr val="002060"/>
              </a:solidFill>
            </a:endParaRPr>
          </a:p>
        </p:txBody>
      </p:sp>
    </p:spTree>
    <p:extLst>
      <p:ext uri="{BB962C8B-B14F-4D97-AF65-F5344CB8AC3E}">
        <p14:creationId xmlns:p14="http://schemas.microsoft.com/office/powerpoint/2010/main" val="34927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C895395D-A2BB-4AF0-8DF3-40CB040772BA}"/>
              </a:ext>
            </a:extLst>
          </p:cNvPr>
          <p:cNvPicPr>
            <a:picLocks noChangeAspect="1"/>
          </p:cNvPicPr>
          <p:nvPr/>
        </p:nvPicPr>
        <p:blipFill>
          <a:blip r:embed="rId2"/>
          <a:stretch>
            <a:fillRect/>
          </a:stretch>
        </p:blipFill>
        <p:spPr>
          <a:xfrm>
            <a:off x="8597151" y="1831642"/>
            <a:ext cx="1641603" cy="1560711"/>
          </a:xfrm>
          <a:prstGeom prst="rect">
            <a:avLst/>
          </a:prstGeom>
        </p:spPr>
      </p:pic>
      <p:pic>
        <p:nvPicPr>
          <p:cNvPr id="81" name="Picture 80">
            <a:extLst>
              <a:ext uri="{FF2B5EF4-FFF2-40B4-BE49-F238E27FC236}">
                <a16:creationId xmlns:a16="http://schemas.microsoft.com/office/drawing/2014/main" id="{484149A9-C122-432C-AB7A-D68C4A03F946}"/>
              </a:ext>
            </a:extLst>
          </p:cNvPr>
          <p:cNvPicPr>
            <a:picLocks noChangeAspect="1"/>
          </p:cNvPicPr>
          <p:nvPr/>
        </p:nvPicPr>
        <p:blipFill>
          <a:blip r:embed="rId3"/>
          <a:stretch>
            <a:fillRect/>
          </a:stretch>
        </p:blipFill>
        <p:spPr>
          <a:xfrm>
            <a:off x="9889933" y="4623913"/>
            <a:ext cx="1938696" cy="967316"/>
          </a:xfrm>
          <a:prstGeom prst="rect">
            <a:avLst/>
          </a:prstGeom>
        </p:spPr>
      </p:pic>
      <p:pic>
        <p:nvPicPr>
          <p:cNvPr id="79" name="Picture 78">
            <a:extLst>
              <a:ext uri="{FF2B5EF4-FFF2-40B4-BE49-F238E27FC236}">
                <a16:creationId xmlns:a16="http://schemas.microsoft.com/office/drawing/2014/main" id="{5BF259C6-7E7F-4B3C-90E1-F9CD7005ABC3}"/>
              </a:ext>
            </a:extLst>
          </p:cNvPr>
          <p:cNvPicPr>
            <a:picLocks noChangeAspect="1"/>
          </p:cNvPicPr>
          <p:nvPr/>
        </p:nvPicPr>
        <p:blipFill>
          <a:blip r:embed="rId2"/>
          <a:stretch>
            <a:fillRect/>
          </a:stretch>
        </p:blipFill>
        <p:spPr>
          <a:xfrm>
            <a:off x="4635809" y="1914072"/>
            <a:ext cx="1889924" cy="1560711"/>
          </a:xfrm>
          <a:prstGeom prst="rect">
            <a:avLst/>
          </a:prstGeom>
        </p:spPr>
      </p:pic>
      <p:sp>
        <p:nvSpPr>
          <p:cNvPr id="75" name="object 13">
            <a:extLst>
              <a:ext uri="{FF2B5EF4-FFF2-40B4-BE49-F238E27FC236}">
                <a16:creationId xmlns:a16="http://schemas.microsoft.com/office/drawing/2014/main" id="{3C697DD8-A52E-4000-B803-09D8DCB351BD}"/>
              </a:ext>
            </a:extLst>
          </p:cNvPr>
          <p:cNvSpPr txBox="1"/>
          <p:nvPr/>
        </p:nvSpPr>
        <p:spPr>
          <a:xfrm>
            <a:off x="3804972" y="4595433"/>
            <a:ext cx="1878569" cy="936709"/>
          </a:xfrm>
          <a:prstGeom prst="rect">
            <a:avLst/>
          </a:prstGeom>
          <a:solidFill>
            <a:srgbClr val="86E9E8"/>
          </a:solidFill>
        </p:spPr>
        <p:txBody>
          <a:bodyPr vert="horz" wrap="square" lIns="0" tIns="419523" rIns="0" bIns="0" rtlCol="0">
            <a:spAutoFit/>
          </a:bodyPr>
          <a:lstStyle/>
          <a:p>
            <a:pPr algn="ctr">
              <a:spcBef>
                <a:spcPts val="3303"/>
              </a:spcBef>
            </a:pPr>
            <a:endParaRPr sz="3334" dirty="0">
              <a:latin typeface="Trebuchet MS"/>
              <a:cs typeface="Trebuchet MS"/>
            </a:endParaRPr>
          </a:p>
        </p:txBody>
      </p:sp>
      <p:sp>
        <p:nvSpPr>
          <p:cNvPr id="76" name="object 5">
            <a:extLst>
              <a:ext uri="{FF2B5EF4-FFF2-40B4-BE49-F238E27FC236}">
                <a16:creationId xmlns:a16="http://schemas.microsoft.com/office/drawing/2014/main" id="{8FEB2B63-CF77-4EB2-805F-C95DD984A00F}"/>
              </a:ext>
            </a:extLst>
          </p:cNvPr>
          <p:cNvSpPr/>
          <p:nvPr/>
        </p:nvSpPr>
        <p:spPr>
          <a:xfrm>
            <a:off x="240365" y="1944548"/>
            <a:ext cx="1890899" cy="1560598"/>
          </a:xfrm>
          <a:custGeom>
            <a:avLst/>
            <a:gdLst/>
            <a:ahLst/>
            <a:cxnLst/>
            <a:rect l="l" t="t" r="r" b="b"/>
            <a:pathLst>
              <a:path w="3248025" h="1047750">
                <a:moveTo>
                  <a:pt x="3248025" y="1047750"/>
                </a:moveTo>
                <a:lnTo>
                  <a:pt x="0" y="1047750"/>
                </a:lnTo>
                <a:lnTo>
                  <a:pt x="0" y="0"/>
                </a:lnTo>
                <a:lnTo>
                  <a:pt x="3248025" y="0"/>
                </a:lnTo>
                <a:lnTo>
                  <a:pt x="3248025" y="1047750"/>
                </a:lnTo>
                <a:close/>
              </a:path>
            </a:pathLst>
          </a:custGeom>
          <a:solidFill>
            <a:srgbClr val="37C8EF"/>
          </a:solidFill>
        </p:spPr>
        <p:txBody>
          <a:bodyPr wrap="square" lIns="0" tIns="0" rIns="0" bIns="0" rtlCol="0"/>
          <a:lstStyle/>
          <a:p>
            <a:endParaRPr sz="1200"/>
          </a:p>
        </p:txBody>
      </p:sp>
      <p:sp>
        <p:nvSpPr>
          <p:cNvPr id="9" name="object 9"/>
          <p:cNvSpPr txBox="1"/>
          <p:nvPr/>
        </p:nvSpPr>
        <p:spPr>
          <a:xfrm>
            <a:off x="3850300"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2</a:t>
            </a:r>
            <a:endParaRPr sz="3200" dirty="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28" name="object 3">
            <a:extLst>
              <a:ext uri="{FF2B5EF4-FFF2-40B4-BE49-F238E27FC236}">
                <a16:creationId xmlns:a16="http://schemas.microsoft.com/office/drawing/2014/main" id="{3F65281E-6BB7-484A-BEA7-55A99C4C1533}"/>
              </a:ext>
            </a:extLst>
          </p:cNvPr>
          <p:cNvSpPr txBox="1"/>
          <p:nvPr/>
        </p:nvSpPr>
        <p:spPr>
          <a:xfrm>
            <a:off x="996628" y="1450903"/>
            <a:ext cx="270510" cy="500137"/>
          </a:xfrm>
          <a:prstGeom prst="rect">
            <a:avLst/>
          </a:prstGeom>
        </p:spPr>
        <p:txBody>
          <a:bodyPr vert="horz" wrap="square" lIns="0" tIns="7620" rIns="0" bIns="0" rtlCol="0">
            <a:spAutoFit/>
          </a:bodyPr>
          <a:lstStyle/>
          <a:p>
            <a:pPr marL="8467">
              <a:spcBef>
                <a:spcPts val="60"/>
              </a:spcBef>
            </a:pPr>
            <a:r>
              <a:rPr sz="3200" b="1" spc="20" dirty="0">
                <a:solidFill>
                  <a:schemeClr val="accent1"/>
                </a:solidFill>
                <a:latin typeface="Microsoft YaHei UI"/>
                <a:cs typeface="Microsoft YaHei UI"/>
              </a:rPr>
              <a:t>1</a:t>
            </a:r>
            <a:endParaRPr sz="3200" dirty="0">
              <a:solidFill>
                <a:schemeClr val="accent1"/>
              </a:solidFill>
              <a:latin typeface="Microsoft YaHei UI"/>
              <a:cs typeface="Microsoft YaHei UI"/>
            </a:endParaRPr>
          </a:p>
        </p:txBody>
      </p:sp>
      <p:sp>
        <p:nvSpPr>
          <p:cNvPr id="30" name="object 7">
            <a:extLst>
              <a:ext uri="{FF2B5EF4-FFF2-40B4-BE49-F238E27FC236}">
                <a16:creationId xmlns:a16="http://schemas.microsoft.com/office/drawing/2014/main" id="{1746D638-B287-42AA-BC2D-CF49F4AEA309}"/>
              </a:ext>
            </a:extLst>
          </p:cNvPr>
          <p:cNvSpPr txBox="1"/>
          <p:nvPr/>
        </p:nvSpPr>
        <p:spPr>
          <a:xfrm>
            <a:off x="10291240" y="3022004"/>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dirty="0">
              <a:latin typeface="Microsoft YaHei UI"/>
              <a:cs typeface="Microsoft YaHei UI"/>
            </a:endParaRPr>
          </a:p>
        </p:txBody>
      </p:sp>
      <p:sp>
        <p:nvSpPr>
          <p:cNvPr id="32" name="object 9">
            <a:extLst>
              <a:ext uri="{FF2B5EF4-FFF2-40B4-BE49-F238E27FC236}">
                <a16:creationId xmlns:a16="http://schemas.microsoft.com/office/drawing/2014/main" id="{687FAAE5-42DA-4E79-815F-2A3FBE40C324}"/>
              </a:ext>
            </a:extLst>
          </p:cNvPr>
          <p:cNvSpPr txBox="1"/>
          <p:nvPr/>
        </p:nvSpPr>
        <p:spPr>
          <a:xfrm>
            <a:off x="3870027" y="421537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2</a:t>
            </a:r>
            <a:endParaRPr sz="3200" dirty="0">
              <a:latin typeface="Microsoft YaHei UI"/>
              <a:cs typeface="Microsoft YaHei UI"/>
            </a:endParaRPr>
          </a:p>
        </p:txBody>
      </p:sp>
      <p:sp>
        <p:nvSpPr>
          <p:cNvPr id="33" name="object 10">
            <a:extLst>
              <a:ext uri="{FF2B5EF4-FFF2-40B4-BE49-F238E27FC236}">
                <a16:creationId xmlns:a16="http://schemas.microsoft.com/office/drawing/2014/main" id="{B7E173E5-C265-42FA-A4BE-5AC48B9EACB6}"/>
              </a:ext>
            </a:extLst>
          </p:cNvPr>
          <p:cNvSpPr txBox="1"/>
          <p:nvPr/>
        </p:nvSpPr>
        <p:spPr>
          <a:xfrm>
            <a:off x="8111230" y="421537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44" name="object 3">
            <a:extLst>
              <a:ext uri="{FF2B5EF4-FFF2-40B4-BE49-F238E27FC236}">
                <a16:creationId xmlns:a16="http://schemas.microsoft.com/office/drawing/2014/main" id="{C580349A-42BF-486A-87D8-44B45EAB45B9}"/>
              </a:ext>
            </a:extLst>
          </p:cNvPr>
          <p:cNvSpPr txBox="1"/>
          <p:nvPr/>
        </p:nvSpPr>
        <p:spPr>
          <a:xfrm>
            <a:off x="1701532" y="898681"/>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1</a:t>
            </a:r>
            <a:endParaRPr sz="3200">
              <a:latin typeface="Microsoft YaHei UI"/>
              <a:cs typeface="Microsoft YaHei UI"/>
            </a:endParaRPr>
          </a:p>
        </p:txBody>
      </p:sp>
      <p:sp>
        <p:nvSpPr>
          <p:cNvPr id="45" name="object 5">
            <a:extLst>
              <a:ext uri="{FF2B5EF4-FFF2-40B4-BE49-F238E27FC236}">
                <a16:creationId xmlns:a16="http://schemas.microsoft.com/office/drawing/2014/main" id="{63957291-81AF-4920-9F2A-132840798786}"/>
              </a:ext>
            </a:extLst>
          </p:cNvPr>
          <p:cNvSpPr txBox="1"/>
          <p:nvPr/>
        </p:nvSpPr>
        <p:spPr>
          <a:xfrm>
            <a:off x="5928759" y="898681"/>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dirty="0">
              <a:latin typeface="Microsoft YaHei UI"/>
              <a:cs typeface="Microsoft YaHei UI"/>
            </a:endParaRPr>
          </a:p>
        </p:txBody>
      </p:sp>
      <p:sp>
        <p:nvSpPr>
          <p:cNvPr id="46" name="object 7">
            <a:extLst>
              <a:ext uri="{FF2B5EF4-FFF2-40B4-BE49-F238E27FC236}">
                <a16:creationId xmlns:a16="http://schemas.microsoft.com/office/drawing/2014/main" id="{0FE7CF21-3DC8-4F28-B8AB-EBD71922762E}"/>
              </a:ext>
            </a:extLst>
          </p:cNvPr>
          <p:cNvSpPr txBox="1"/>
          <p:nvPr/>
        </p:nvSpPr>
        <p:spPr>
          <a:xfrm>
            <a:off x="10155986" y="898681"/>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48" name="object 9">
            <a:extLst>
              <a:ext uri="{FF2B5EF4-FFF2-40B4-BE49-F238E27FC236}">
                <a16:creationId xmlns:a16="http://schemas.microsoft.com/office/drawing/2014/main" id="{6FA42067-10FA-4B59-A806-1C64109433E9}"/>
              </a:ext>
            </a:extLst>
          </p:cNvPr>
          <p:cNvSpPr txBox="1"/>
          <p:nvPr/>
        </p:nvSpPr>
        <p:spPr>
          <a:xfrm>
            <a:off x="3818251" y="1440781"/>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2</a:t>
            </a:r>
            <a:endParaRPr sz="3200" dirty="0">
              <a:latin typeface="Microsoft YaHei UI"/>
              <a:cs typeface="Microsoft YaHei UI"/>
            </a:endParaRPr>
          </a:p>
        </p:txBody>
      </p:sp>
      <p:sp>
        <p:nvSpPr>
          <p:cNvPr id="49" name="object 10">
            <a:extLst>
              <a:ext uri="{FF2B5EF4-FFF2-40B4-BE49-F238E27FC236}">
                <a16:creationId xmlns:a16="http://schemas.microsoft.com/office/drawing/2014/main" id="{065A4BFA-74C7-4AF4-B935-7B96A1F40AF0}"/>
              </a:ext>
            </a:extLst>
          </p:cNvPr>
          <p:cNvSpPr txBox="1"/>
          <p:nvPr/>
        </p:nvSpPr>
        <p:spPr>
          <a:xfrm>
            <a:off x="8059454" y="1440781"/>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51" name="object 3">
            <a:extLst>
              <a:ext uri="{FF2B5EF4-FFF2-40B4-BE49-F238E27FC236}">
                <a16:creationId xmlns:a16="http://schemas.microsoft.com/office/drawing/2014/main" id="{F6BE01C4-40B8-4080-B1C7-71D13EABB5E1}"/>
              </a:ext>
            </a:extLst>
          </p:cNvPr>
          <p:cNvSpPr txBox="1"/>
          <p:nvPr/>
        </p:nvSpPr>
        <p:spPr>
          <a:xfrm>
            <a:off x="261857" y="1969646"/>
            <a:ext cx="1878569" cy="1654470"/>
          </a:xfrm>
          <a:prstGeom prst="rect">
            <a:avLst/>
          </a:prstGeom>
        </p:spPr>
        <p:txBody>
          <a:bodyPr vert="horz" wrap="square" lIns="0" tIns="8043" rIns="0" bIns="0" rtlCol="0">
            <a:spAutoFit/>
          </a:bodyPr>
          <a:lstStyle/>
          <a:p>
            <a:pPr marL="8467" marR="3387" algn="ctr">
              <a:lnSpc>
                <a:spcPct val="115599"/>
              </a:lnSpc>
              <a:spcBef>
                <a:spcPts val="63"/>
              </a:spcBef>
            </a:pPr>
            <a:r>
              <a:rPr lang="en-US" sz="1333" dirty="0">
                <a:solidFill>
                  <a:srgbClr val="03336E"/>
                </a:solidFill>
                <a:latin typeface="Calibri" panose="020F0502020204030204" pitchFamily="34" charset="0"/>
                <a:cs typeface="Calibri" panose="020F0502020204030204" pitchFamily="34" charset="0"/>
              </a:rPr>
              <a:t>Imagery Acquisition: Satellites-speed, scale, ability to update regularly; Drones –great detail but complexity and scalability, regulation</a:t>
            </a:r>
          </a:p>
          <a:p>
            <a:pPr marL="8467" marR="3387">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53" name="object 6">
            <a:extLst>
              <a:ext uri="{FF2B5EF4-FFF2-40B4-BE49-F238E27FC236}">
                <a16:creationId xmlns:a16="http://schemas.microsoft.com/office/drawing/2014/main" id="{D724CB67-659C-4EA2-B2CE-6A47A4D01CCD}"/>
              </a:ext>
            </a:extLst>
          </p:cNvPr>
          <p:cNvSpPr txBox="1"/>
          <p:nvPr/>
        </p:nvSpPr>
        <p:spPr>
          <a:xfrm>
            <a:off x="2442641" y="2299238"/>
            <a:ext cx="2082285" cy="592705"/>
          </a:xfrm>
          <a:prstGeom prst="rect">
            <a:avLst/>
          </a:prstGeom>
        </p:spPr>
        <p:txBody>
          <a:bodyPr vert="horz" wrap="square" lIns="0" tIns="8043" rIns="0" bIns="0" rtlCol="0">
            <a:spAutoFit/>
          </a:bodyPr>
          <a:lstStyle/>
          <a:p>
            <a:pPr lvl="1" indent="-304815" algn="ctr">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dirty="0">
                <a:solidFill>
                  <a:srgbClr val="03336E"/>
                </a:solidFill>
                <a:latin typeface="Calibri" panose="020F0502020204030204" pitchFamily="34" charset="0"/>
                <a:cs typeface="Calibri" panose="020F0502020204030204" pitchFamily="34" charset="0"/>
              </a:rPr>
              <a:t>Coverage with orthophoto derived from satellite imagery</a:t>
            </a:r>
            <a:endParaRPr lang="en-US" sz="1333" dirty="0">
              <a:solidFill>
                <a:srgbClr val="FF0000"/>
              </a:solidFill>
              <a:latin typeface="Calibri" panose="020F0502020204030204" pitchFamily="34" charset="0"/>
              <a:cs typeface="Calibri" panose="020F0502020204030204" pitchFamily="34" charset="0"/>
            </a:endParaRPr>
          </a:p>
        </p:txBody>
      </p:sp>
      <p:sp>
        <p:nvSpPr>
          <p:cNvPr id="55" name="object 8">
            <a:extLst>
              <a:ext uri="{FF2B5EF4-FFF2-40B4-BE49-F238E27FC236}">
                <a16:creationId xmlns:a16="http://schemas.microsoft.com/office/drawing/2014/main" id="{C88CB7E0-D30D-4D6B-9000-94EBCA91209A}"/>
              </a:ext>
            </a:extLst>
          </p:cNvPr>
          <p:cNvSpPr txBox="1"/>
          <p:nvPr/>
        </p:nvSpPr>
        <p:spPr>
          <a:xfrm>
            <a:off x="6810115" y="2267223"/>
            <a:ext cx="1436370" cy="592705"/>
          </a:xfrm>
          <a:prstGeom prst="rect">
            <a:avLst/>
          </a:prstGeom>
        </p:spPr>
        <p:txBody>
          <a:bodyPr vert="horz" wrap="square" lIns="0" tIns="8043" rIns="0" bIns="0" rtlCol="0">
            <a:spAutoFit/>
          </a:bodyPr>
          <a:lstStyle/>
          <a:p>
            <a:pPr lvl="1" indent="-304815">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dirty="0">
                <a:solidFill>
                  <a:srgbClr val="03336E"/>
                </a:solidFill>
                <a:latin typeface="Calibri" panose="020F0502020204030204" pitchFamily="34" charset="0"/>
                <a:cs typeface="Calibri" panose="020F0502020204030204" pitchFamily="34" charset="0"/>
              </a:rPr>
              <a:t>Digital surface and terrain models</a:t>
            </a:r>
          </a:p>
        </p:txBody>
      </p:sp>
      <p:sp>
        <p:nvSpPr>
          <p:cNvPr id="57" name="object 10">
            <a:extLst>
              <a:ext uri="{FF2B5EF4-FFF2-40B4-BE49-F238E27FC236}">
                <a16:creationId xmlns:a16="http://schemas.microsoft.com/office/drawing/2014/main" id="{BBF775C5-A8CD-4556-9962-E864D7E9B3BF}"/>
              </a:ext>
            </a:extLst>
          </p:cNvPr>
          <p:cNvSpPr txBox="1"/>
          <p:nvPr/>
        </p:nvSpPr>
        <p:spPr>
          <a:xfrm>
            <a:off x="4908716" y="2084477"/>
            <a:ext cx="1436370" cy="1416520"/>
          </a:xfrm>
          <a:prstGeom prst="rect">
            <a:avLst/>
          </a:prstGeom>
        </p:spPr>
        <p:txBody>
          <a:bodyPr vert="horz" wrap="square" lIns="0" tIns="8043" rIns="0" bIns="0" rtlCol="0">
            <a:spAutoFit/>
          </a:bodyPr>
          <a:lstStyle/>
          <a:p>
            <a:pPr marL="8467" marR="3387" algn="ctr">
              <a:lnSpc>
                <a:spcPct val="115599"/>
              </a:lnSpc>
              <a:spcBef>
                <a:spcPts val="63"/>
              </a:spcBef>
            </a:pPr>
            <a:r>
              <a:rPr lang="en-US" sz="1333" dirty="0">
                <a:solidFill>
                  <a:srgbClr val="03336E"/>
                </a:solidFill>
                <a:latin typeface="Calibri" panose="020F0502020204030204" pitchFamily="34" charset="0"/>
                <a:cs typeface="Calibri" panose="020F0502020204030204" pitchFamily="34" charset="0"/>
              </a:rPr>
              <a:t>Footprints and heights of all buildings (i.e. get height &amp; built area) in urban areas</a:t>
            </a:r>
          </a:p>
          <a:p>
            <a:pPr marL="8467" marR="3387">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59" name="object 12">
            <a:extLst>
              <a:ext uri="{FF2B5EF4-FFF2-40B4-BE49-F238E27FC236}">
                <a16:creationId xmlns:a16="http://schemas.microsoft.com/office/drawing/2014/main" id="{D0F68C6D-6158-45B1-BA84-BC6B25B18789}"/>
              </a:ext>
            </a:extLst>
          </p:cNvPr>
          <p:cNvSpPr txBox="1"/>
          <p:nvPr/>
        </p:nvSpPr>
        <p:spPr>
          <a:xfrm>
            <a:off x="8674222" y="2001010"/>
            <a:ext cx="1436370" cy="1416520"/>
          </a:xfrm>
          <a:prstGeom prst="rect">
            <a:avLst/>
          </a:prstGeom>
        </p:spPr>
        <p:txBody>
          <a:bodyPr vert="horz" wrap="square" lIns="0" tIns="8043" rIns="0" bIns="0" rtlCol="0">
            <a:spAutoFit/>
          </a:bodyPr>
          <a:lstStyle/>
          <a:p>
            <a:pPr marL="8467" marR="3387" algn="ctr">
              <a:lnSpc>
                <a:spcPct val="115599"/>
              </a:lnSpc>
              <a:spcBef>
                <a:spcPts val="63"/>
              </a:spcBef>
            </a:pPr>
            <a:r>
              <a:rPr lang="en-US" sz="1333" dirty="0">
                <a:solidFill>
                  <a:srgbClr val="03336E"/>
                </a:solidFill>
                <a:latin typeface="Calibri" panose="020F0502020204030204" pitchFamily="34" charset="0"/>
                <a:cs typeface="Calibri" panose="020F0502020204030204" pitchFamily="34" charset="0"/>
              </a:rPr>
              <a:t>Vector data of infrastructure (roads, rail, air) &amp; landcover (forest, water)</a:t>
            </a:r>
          </a:p>
          <a:p>
            <a:pPr marL="8467" marR="3387">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60" name="Rectangle 59">
            <a:extLst>
              <a:ext uri="{FF2B5EF4-FFF2-40B4-BE49-F238E27FC236}">
                <a16:creationId xmlns:a16="http://schemas.microsoft.com/office/drawing/2014/main" id="{F7BFF941-C761-4175-853B-4ED027607456}"/>
              </a:ext>
            </a:extLst>
          </p:cNvPr>
          <p:cNvSpPr/>
          <p:nvPr/>
        </p:nvSpPr>
        <p:spPr>
          <a:xfrm>
            <a:off x="3203761" y="912027"/>
            <a:ext cx="6686173" cy="482248"/>
          </a:xfrm>
          <a:prstGeom prst="rect">
            <a:avLst/>
          </a:prstGeom>
        </p:spPr>
        <p:txBody>
          <a:bodyPr wrap="square">
            <a:spAutoFit/>
          </a:bodyPr>
          <a:lstStyle/>
          <a:p>
            <a:pPr marL="0" lvl="1" defTabSz="304815">
              <a:lnSpc>
                <a:spcPct val="95000"/>
              </a:lnSpc>
              <a:spcBef>
                <a:spcPts val="400"/>
              </a:spcBef>
              <a:spcAft>
                <a:spcPts val="400"/>
              </a:spcAft>
              <a:buClr>
                <a:srgbClr val="000000"/>
              </a:buClr>
              <a:buSzPct val="100000"/>
              <a:defRPr sz="2000">
                <a:solidFill>
                  <a:srgbClr val="03336E"/>
                </a:solidFill>
                <a:latin typeface="Arial Narrow"/>
                <a:ea typeface="Arial Narrow"/>
                <a:cs typeface="Arial Narrow"/>
                <a:sym typeface="Arial Narrow"/>
              </a:defRPr>
            </a:pPr>
            <a:r>
              <a:rPr lang="en-US" sz="2667" b="1" dirty="0">
                <a:solidFill>
                  <a:srgbClr val="03336E"/>
                </a:solidFill>
                <a:cs typeface="Calibri" panose="020F0502020204030204" pitchFamily="34" charset="0"/>
                <a:sym typeface="Arial Narrow"/>
              </a:rPr>
              <a:t>Data to identify universe of structures</a:t>
            </a:r>
          </a:p>
        </p:txBody>
      </p:sp>
      <p:sp>
        <p:nvSpPr>
          <p:cNvPr id="61" name="Rectangle 60">
            <a:extLst>
              <a:ext uri="{FF2B5EF4-FFF2-40B4-BE49-F238E27FC236}">
                <a16:creationId xmlns:a16="http://schemas.microsoft.com/office/drawing/2014/main" id="{F87A421A-16F4-4135-8646-22852A673DAA}"/>
              </a:ext>
            </a:extLst>
          </p:cNvPr>
          <p:cNvSpPr/>
          <p:nvPr/>
        </p:nvSpPr>
        <p:spPr>
          <a:xfrm>
            <a:off x="261857" y="80910"/>
            <a:ext cx="7586370" cy="543675"/>
          </a:xfrm>
          <a:prstGeom prst="rect">
            <a:avLst/>
          </a:prstGeom>
        </p:spPr>
        <p:txBody>
          <a:bodyPr wrap="square">
            <a:spAutoFit/>
          </a:bodyPr>
          <a:lstStyle/>
          <a:p>
            <a:pPr defTabSz="609630">
              <a:defRPr/>
            </a:pPr>
            <a:r>
              <a:rPr lang="en-US" sz="2933" b="1" kern="0" dirty="0">
                <a:ln w="3175" cmpd="sng">
                  <a:noFill/>
                </a:ln>
                <a:solidFill>
                  <a:schemeClr val="tx2"/>
                </a:solidFill>
                <a:ea typeface="+mj-ea"/>
                <a:cs typeface="+mj-cs"/>
              </a:rPr>
              <a:t>Cutting-edge t</a:t>
            </a:r>
            <a:r>
              <a:rPr lang="en-US" sz="2933" b="1" kern="0" dirty="0" err="1">
                <a:ln w="3175" cmpd="sng">
                  <a:noFill/>
                </a:ln>
                <a:solidFill>
                  <a:schemeClr val="tx2"/>
                </a:solidFill>
                <a:ea typeface="+mj-ea"/>
                <a:cs typeface="+mj-cs"/>
              </a:rPr>
              <a:t>echnology</a:t>
            </a:r>
            <a:r>
              <a:rPr lang="en-US" sz="2933" b="1" kern="0" dirty="0">
                <a:ln w="3175" cmpd="sng">
                  <a:noFill/>
                </a:ln>
                <a:solidFill>
                  <a:schemeClr val="tx2"/>
                </a:solidFill>
                <a:ea typeface="+mj-ea"/>
                <a:cs typeface="+mj-cs"/>
              </a:rPr>
              <a:t> applications</a:t>
            </a:r>
            <a:endParaRPr lang="en-US" sz="2933" b="1" kern="0" dirty="0">
              <a:solidFill>
                <a:schemeClr val="tx2"/>
              </a:solidFill>
            </a:endParaRPr>
          </a:p>
        </p:txBody>
      </p:sp>
      <p:grpSp>
        <p:nvGrpSpPr>
          <p:cNvPr id="62" name="object 13">
            <a:extLst>
              <a:ext uri="{FF2B5EF4-FFF2-40B4-BE49-F238E27FC236}">
                <a16:creationId xmlns:a16="http://schemas.microsoft.com/office/drawing/2014/main" id="{873D0274-5BE9-415E-B7C6-D16873A963FF}"/>
              </a:ext>
            </a:extLst>
          </p:cNvPr>
          <p:cNvGrpSpPr/>
          <p:nvPr/>
        </p:nvGrpSpPr>
        <p:grpSpPr>
          <a:xfrm>
            <a:off x="376125" y="707099"/>
            <a:ext cx="11506538" cy="146051"/>
            <a:chOff x="1028700" y="4249227"/>
            <a:chExt cx="17259807" cy="219077"/>
          </a:xfrm>
        </p:grpSpPr>
        <p:sp>
          <p:nvSpPr>
            <p:cNvPr id="63" name="object 14">
              <a:extLst>
                <a:ext uri="{FF2B5EF4-FFF2-40B4-BE49-F238E27FC236}">
                  <a16:creationId xmlns:a16="http://schemas.microsoft.com/office/drawing/2014/main" id="{16249268-BF23-4294-AE10-6CFE27B9BC8A}"/>
                </a:ext>
              </a:extLst>
            </p:cNvPr>
            <p:cNvSpPr/>
            <p:nvPr/>
          </p:nvSpPr>
          <p:spPr>
            <a:xfrm>
              <a:off x="1028700"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bg2">
                <a:alpha val="24708"/>
              </a:schemeClr>
            </a:solidFill>
          </p:spPr>
          <p:txBody>
            <a:bodyPr wrap="square" lIns="0" tIns="0" rIns="0" bIns="0" rtlCol="0"/>
            <a:lstStyle/>
            <a:p>
              <a:endParaRPr sz="1200">
                <a:solidFill>
                  <a:srgbClr val="002060"/>
                </a:solidFill>
              </a:endParaRPr>
            </a:p>
          </p:txBody>
        </p:sp>
        <p:sp>
          <p:nvSpPr>
            <p:cNvPr id="64" name="object 15">
              <a:extLst>
                <a:ext uri="{FF2B5EF4-FFF2-40B4-BE49-F238E27FC236}">
                  <a16:creationId xmlns:a16="http://schemas.microsoft.com/office/drawing/2014/main" id="{BA0CF36F-A642-44F3-88BB-F10A6E13BAF2}"/>
                </a:ext>
              </a:extLst>
            </p:cNvPr>
            <p:cNvSpPr/>
            <p:nvPr/>
          </p:nvSpPr>
          <p:spPr>
            <a:xfrm>
              <a:off x="448729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accent1">
                <a:lumMod val="20000"/>
                <a:lumOff val="80000"/>
                <a:alpha val="44709"/>
              </a:schemeClr>
            </a:solidFill>
          </p:spPr>
          <p:txBody>
            <a:bodyPr wrap="square" lIns="0" tIns="0" rIns="0" bIns="0" rtlCol="0"/>
            <a:lstStyle/>
            <a:p>
              <a:endParaRPr sz="1200">
                <a:solidFill>
                  <a:schemeClr val="tx2">
                    <a:lumMod val="75000"/>
                  </a:schemeClr>
                </a:solidFill>
              </a:endParaRPr>
            </a:p>
          </p:txBody>
        </p:sp>
        <p:sp>
          <p:nvSpPr>
            <p:cNvPr id="65" name="object 16">
              <a:extLst>
                <a:ext uri="{FF2B5EF4-FFF2-40B4-BE49-F238E27FC236}">
                  <a16:creationId xmlns:a16="http://schemas.microsoft.com/office/drawing/2014/main" id="{77843D7F-E212-4A36-A981-1C41C78B2A6E}"/>
                </a:ext>
              </a:extLst>
            </p:cNvPr>
            <p:cNvSpPr/>
            <p:nvPr/>
          </p:nvSpPr>
          <p:spPr>
            <a:xfrm>
              <a:off x="799125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accent1">
                <a:lumMod val="40000"/>
                <a:lumOff val="60000"/>
                <a:alpha val="64709"/>
              </a:schemeClr>
            </a:solidFill>
          </p:spPr>
          <p:txBody>
            <a:bodyPr wrap="square" lIns="0" tIns="0" rIns="0" bIns="0" rtlCol="0"/>
            <a:lstStyle/>
            <a:p>
              <a:endParaRPr sz="1200" dirty="0">
                <a:solidFill>
                  <a:srgbClr val="002060"/>
                </a:solidFill>
              </a:endParaRPr>
            </a:p>
          </p:txBody>
        </p:sp>
        <p:sp>
          <p:nvSpPr>
            <p:cNvPr id="66" name="object 17">
              <a:extLst>
                <a:ext uri="{FF2B5EF4-FFF2-40B4-BE49-F238E27FC236}">
                  <a16:creationId xmlns:a16="http://schemas.microsoft.com/office/drawing/2014/main" id="{9B0EBF43-ED19-4037-BBCA-38419EE765ED}"/>
                </a:ext>
              </a:extLst>
            </p:cNvPr>
            <p:cNvSpPr/>
            <p:nvPr/>
          </p:nvSpPr>
          <p:spPr>
            <a:xfrm>
              <a:off x="11404473" y="4249229"/>
              <a:ext cx="6884034" cy="219075"/>
            </a:xfrm>
            <a:custGeom>
              <a:avLst/>
              <a:gdLst/>
              <a:ahLst/>
              <a:cxnLst/>
              <a:rect l="l" t="t" r="r" b="b"/>
              <a:pathLst>
                <a:path w="6884034" h="219075">
                  <a:moveTo>
                    <a:pt x="3429000" y="0"/>
                  </a:moveTo>
                  <a:lnTo>
                    <a:pt x="0" y="0"/>
                  </a:lnTo>
                  <a:lnTo>
                    <a:pt x="0" y="219075"/>
                  </a:lnTo>
                  <a:lnTo>
                    <a:pt x="3429000" y="219075"/>
                  </a:lnTo>
                  <a:lnTo>
                    <a:pt x="3429000" y="0"/>
                  </a:lnTo>
                  <a:close/>
                </a:path>
                <a:path w="6884034" h="219075">
                  <a:moveTo>
                    <a:pt x="6883514" y="0"/>
                  </a:moveTo>
                  <a:lnTo>
                    <a:pt x="3458591" y="0"/>
                  </a:lnTo>
                  <a:lnTo>
                    <a:pt x="3458591" y="219075"/>
                  </a:lnTo>
                  <a:lnTo>
                    <a:pt x="6883514" y="219075"/>
                  </a:lnTo>
                  <a:lnTo>
                    <a:pt x="6883514" y="0"/>
                  </a:lnTo>
                  <a:close/>
                </a:path>
              </a:pathLst>
            </a:custGeom>
            <a:solidFill>
              <a:schemeClr val="accent1">
                <a:lumMod val="60000"/>
                <a:lumOff val="40000"/>
                <a:alpha val="84709"/>
              </a:schemeClr>
            </a:solidFill>
          </p:spPr>
          <p:txBody>
            <a:bodyPr wrap="square" lIns="0" tIns="0" rIns="0" bIns="0" rtlCol="0"/>
            <a:lstStyle/>
            <a:p>
              <a:endParaRPr sz="1200">
                <a:solidFill>
                  <a:srgbClr val="002060"/>
                </a:solidFill>
              </a:endParaRPr>
            </a:p>
          </p:txBody>
        </p:sp>
      </p:grpSp>
      <p:sp>
        <p:nvSpPr>
          <p:cNvPr id="67" name="object 12">
            <a:extLst>
              <a:ext uri="{FF2B5EF4-FFF2-40B4-BE49-F238E27FC236}">
                <a16:creationId xmlns:a16="http://schemas.microsoft.com/office/drawing/2014/main" id="{6CF6795C-1A4A-4373-BBDE-9F3C065D32B6}"/>
              </a:ext>
            </a:extLst>
          </p:cNvPr>
          <p:cNvSpPr txBox="1"/>
          <p:nvPr/>
        </p:nvSpPr>
        <p:spPr>
          <a:xfrm>
            <a:off x="10303076" y="2173735"/>
            <a:ext cx="1775277" cy="787566"/>
          </a:xfrm>
          <a:prstGeom prst="rect">
            <a:avLst/>
          </a:prstGeom>
        </p:spPr>
        <p:txBody>
          <a:bodyPr vert="horz" wrap="square" lIns="0" tIns="8043" rIns="0" bIns="0" rtlCol="0">
            <a:spAutoFit/>
          </a:bodyPr>
          <a:lstStyle/>
          <a:p>
            <a:pPr lvl="1" indent="-304815" algn="ctr">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dirty="0">
                <a:solidFill>
                  <a:srgbClr val="03336E"/>
                </a:solidFill>
                <a:latin typeface="Calibri" panose="020F0502020204030204" pitchFamily="34" charset="0"/>
                <a:cs typeface="Calibri" panose="020F0502020204030204" pitchFamily="34" charset="0"/>
              </a:rPr>
              <a:t>Data can be updated in future at low cost to capture urban expansion</a:t>
            </a:r>
          </a:p>
        </p:txBody>
      </p:sp>
      <p:sp>
        <p:nvSpPr>
          <p:cNvPr id="68" name="Rectangle 67">
            <a:extLst>
              <a:ext uri="{FF2B5EF4-FFF2-40B4-BE49-F238E27FC236}">
                <a16:creationId xmlns:a16="http://schemas.microsoft.com/office/drawing/2014/main" id="{1FFBB20E-DB6A-42FE-A908-75C8BEA450AB}"/>
              </a:ext>
            </a:extLst>
          </p:cNvPr>
          <p:cNvSpPr/>
          <p:nvPr/>
        </p:nvSpPr>
        <p:spPr>
          <a:xfrm>
            <a:off x="2831164" y="3747977"/>
            <a:ext cx="6420347" cy="482248"/>
          </a:xfrm>
          <a:prstGeom prst="rect">
            <a:avLst/>
          </a:prstGeom>
        </p:spPr>
        <p:txBody>
          <a:bodyPr wrap="none">
            <a:spAutoFit/>
          </a:bodyPr>
          <a:lstStyle/>
          <a:p>
            <a:pPr marL="0" lvl="1" defTabSz="304815">
              <a:lnSpc>
                <a:spcPct val="95000"/>
              </a:lnSpc>
              <a:spcBef>
                <a:spcPts val="400"/>
              </a:spcBef>
              <a:spcAft>
                <a:spcPts val="400"/>
              </a:spcAft>
              <a:buClr>
                <a:srgbClr val="000000"/>
              </a:buClr>
              <a:buSzPct val="100000"/>
              <a:defRPr sz="2000">
                <a:solidFill>
                  <a:srgbClr val="03336E"/>
                </a:solidFill>
                <a:latin typeface="Arial Narrow"/>
                <a:ea typeface="Arial Narrow"/>
                <a:cs typeface="Arial Narrow"/>
                <a:sym typeface="Arial Narrow"/>
              </a:defRPr>
            </a:pPr>
            <a:r>
              <a:rPr lang="en-US" sz="2667" b="1" dirty="0">
                <a:solidFill>
                  <a:srgbClr val="03336E"/>
                </a:solidFill>
                <a:cs typeface="Calibri" panose="020F0502020204030204" pitchFamily="34" charset="0"/>
                <a:sym typeface="Arial Narrow"/>
              </a:rPr>
              <a:t>Software solution to support field enumeration</a:t>
            </a:r>
          </a:p>
        </p:txBody>
      </p:sp>
      <p:sp>
        <p:nvSpPr>
          <p:cNvPr id="69" name="Rectangle 68">
            <a:extLst>
              <a:ext uri="{FF2B5EF4-FFF2-40B4-BE49-F238E27FC236}">
                <a16:creationId xmlns:a16="http://schemas.microsoft.com/office/drawing/2014/main" id="{099E0F5A-0C5B-44CA-ABA9-F3DB44B218D3}"/>
              </a:ext>
            </a:extLst>
          </p:cNvPr>
          <p:cNvSpPr/>
          <p:nvPr/>
        </p:nvSpPr>
        <p:spPr>
          <a:xfrm>
            <a:off x="1956459" y="6068191"/>
            <a:ext cx="10235541" cy="482055"/>
          </a:xfrm>
          <a:prstGeom prst="rect">
            <a:avLst/>
          </a:prstGeom>
        </p:spPr>
        <p:txBody>
          <a:bodyPr wrap="square">
            <a:spAutoFit/>
          </a:bodyPr>
          <a:lstStyle/>
          <a:p>
            <a:pPr lvl="1" indent="-304815">
              <a:lnSpc>
                <a:spcPct val="95000"/>
              </a:lnSpc>
              <a:buClr>
                <a:srgbClr val="000000"/>
              </a:buClr>
              <a:buSzPct val="100000"/>
              <a:defRPr sz="2000">
                <a:solidFill>
                  <a:srgbClr val="03336E"/>
                </a:solidFill>
                <a:latin typeface="Arial Narrow"/>
                <a:ea typeface="Arial Narrow"/>
                <a:cs typeface="Arial Narrow"/>
                <a:sym typeface="Arial Narrow"/>
              </a:defRPr>
            </a:pPr>
            <a:endParaRPr lang="en-US" sz="1333" dirty="0">
              <a:solidFill>
                <a:srgbClr val="03336E"/>
              </a:solidFill>
              <a:latin typeface="Calibri" panose="020F0502020204030204" pitchFamily="34" charset="0"/>
              <a:cs typeface="Calibri" panose="020F0502020204030204" pitchFamily="34" charset="0"/>
            </a:endParaRPr>
          </a:p>
          <a:p>
            <a:pPr indent="-114306">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b="1" dirty="0">
                <a:solidFill>
                  <a:srgbClr val="03336E"/>
                </a:solidFill>
                <a:latin typeface="Calibri" panose="020F0502020204030204" pitchFamily="34" charset="0"/>
                <a:cs typeface="Calibri" panose="020F0502020204030204" pitchFamily="34" charset="0"/>
              </a:rPr>
              <a:t>Analysis of  tax gap can draw on existing footprints followed by house-to-house enumeration with tablets.</a:t>
            </a:r>
          </a:p>
        </p:txBody>
      </p:sp>
      <p:sp>
        <p:nvSpPr>
          <p:cNvPr id="70" name="object 3">
            <a:extLst>
              <a:ext uri="{FF2B5EF4-FFF2-40B4-BE49-F238E27FC236}">
                <a16:creationId xmlns:a16="http://schemas.microsoft.com/office/drawing/2014/main" id="{A7FA456C-9EA1-471F-BF56-CCFEA7DE2F93}"/>
              </a:ext>
            </a:extLst>
          </p:cNvPr>
          <p:cNvSpPr txBox="1"/>
          <p:nvPr/>
        </p:nvSpPr>
        <p:spPr>
          <a:xfrm>
            <a:off x="3696525" y="4828141"/>
            <a:ext cx="1878569" cy="811355"/>
          </a:xfrm>
          <a:prstGeom prst="rect">
            <a:avLst/>
          </a:prstGeom>
        </p:spPr>
        <p:txBody>
          <a:bodyPr vert="horz" wrap="square" lIns="0" tIns="8043" rIns="0" bIns="0" rtlCol="0">
            <a:spAutoFit/>
          </a:bodyPr>
          <a:lstStyle/>
          <a:p>
            <a:pPr lvl="1" indent="-304815" algn="ctr">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dirty="0">
                <a:solidFill>
                  <a:srgbClr val="03336E"/>
                </a:solidFill>
                <a:latin typeface="Calibri" panose="020F0502020204030204" pitchFamily="34" charset="0"/>
                <a:cs typeface="Calibri" panose="020F0502020204030204" pitchFamily="34" charset="0"/>
              </a:rPr>
              <a:t>House to House enumeration likely (with tablets)</a:t>
            </a:r>
          </a:p>
          <a:p>
            <a:pPr marL="8467" marR="3387">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71" name="object 3">
            <a:extLst>
              <a:ext uri="{FF2B5EF4-FFF2-40B4-BE49-F238E27FC236}">
                <a16:creationId xmlns:a16="http://schemas.microsoft.com/office/drawing/2014/main" id="{E5A9EDBC-2D10-4884-9890-1F809E830C4E}"/>
              </a:ext>
            </a:extLst>
          </p:cNvPr>
          <p:cNvSpPr txBox="1"/>
          <p:nvPr/>
        </p:nvSpPr>
        <p:spPr>
          <a:xfrm>
            <a:off x="1062630" y="4536060"/>
            <a:ext cx="1878569" cy="1416520"/>
          </a:xfrm>
          <a:prstGeom prst="rect">
            <a:avLst/>
          </a:prstGeom>
        </p:spPr>
        <p:txBody>
          <a:bodyPr vert="horz" wrap="square" lIns="0" tIns="8043" rIns="0" bIns="0" rtlCol="0">
            <a:spAutoFit/>
          </a:bodyPr>
          <a:lstStyle/>
          <a:p>
            <a:pPr marL="8467" marR="3387" algn="ctr">
              <a:lnSpc>
                <a:spcPct val="115599"/>
              </a:lnSpc>
              <a:spcBef>
                <a:spcPts val="63"/>
              </a:spcBef>
            </a:pPr>
            <a:r>
              <a:rPr lang="en-US" sz="1333" dirty="0">
                <a:solidFill>
                  <a:srgbClr val="03336E"/>
                </a:solidFill>
                <a:latin typeface="Calibri" panose="020F0502020204030204" pitchFamily="34" charset="0"/>
                <a:cs typeface="Calibri" panose="020F0502020204030204" pitchFamily="34" charset="0"/>
              </a:rPr>
              <a:t>Allows co position visible on the </a:t>
            </a:r>
            <a:r>
              <a:rPr lang="en-US" sz="1333" dirty="0" err="1">
                <a:solidFill>
                  <a:srgbClr val="03336E"/>
                </a:solidFill>
                <a:latin typeface="Calibri" panose="020F0502020204030204" pitchFamily="34" charset="0"/>
                <a:cs typeface="Calibri" panose="020F0502020204030204" pitchFamily="34" charset="0"/>
              </a:rPr>
              <a:t>mapllection</a:t>
            </a:r>
            <a:r>
              <a:rPr lang="en-US" sz="1333" dirty="0">
                <a:solidFill>
                  <a:srgbClr val="03336E"/>
                </a:solidFill>
                <a:latin typeface="Calibri" panose="020F0502020204030204" pitchFamily="34" charset="0"/>
                <a:cs typeface="Calibri" panose="020F0502020204030204" pitchFamily="34" charset="0"/>
              </a:rPr>
              <a:t> of necessary attributes by teams using tablets Enumerator’s</a:t>
            </a:r>
          </a:p>
          <a:p>
            <a:pPr marL="8467" marR="3387" algn="ctr">
              <a:lnSpc>
                <a:spcPct val="115599"/>
              </a:lnSpc>
              <a:spcBef>
                <a:spcPts val="63"/>
              </a:spcBef>
            </a:pPr>
            <a:endParaRPr sz="1267" dirty="0">
              <a:latin typeface="Lucida Sans"/>
              <a:cs typeface="Lucida Sans"/>
            </a:endParaRPr>
          </a:p>
        </p:txBody>
      </p:sp>
      <p:sp>
        <p:nvSpPr>
          <p:cNvPr id="72" name="object 3">
            <a:extLst>
              <a:ext uri="{FF2B5EF4-FFF2-40B4-BE49-F238E27FC236}">
                <a16:creationId xmlns:a16="http://schemas.microsoft.com/office/drawing/2014/main" id="{CBB61840-5E18-404F-8EC7-7B934D6644ED}"/>
              </a:ext>
            </a:extLst>
          </p:cNvPr>
          <p:cNvSpPr txBox="1"/>
          <p:nvPr/>
        </p:nvSpPr>
        <p:spPr>
          <a:xfrm>
            <a:off x="7015234" y="4654722"/>
            <a:ext cx="1878569" cy="1201077"/>
          </a:xfrm>
          <a:prstGeom prst="rect">
            <a:avLst/>
          </a:prstGeom>
        </p:spPr>
        <p:txBody>
          <a:bodyPr vert="horz" wrap="square" lIns="0" tIns="8043" rIns="0" bIns="0" rtlCol="0">
            <a:spAutoFit/>
          </a:bodyPr>
          <a:lstStyle/>
          <a:p>
            <a:pPr lvl="1" indent="-304815" algn="ctr">
              <a:lnSpc>
                <a:spcPct val="95000"/>
              </a:lnSpc>
              <a:buClr>
                <a:srgbClr val="000000"/>
              </a:buClr>
              <a:buSzPct val="100000"/>
              <a:defRPr sz="2000">
                <a:solidFill>
                  <a:srgbClr val="03336E"/>
                </a:solidFill>
                <a:latin typeface="Arial Narrow"/>
                <a:ea typeface="Arial Narrow"/>
                <a:cs typeface="Arial Narrow"/>
                <a:sym typeface="Arial Narrow"/>
              </a:defRPr>
            </a:pPr>
            <a:r>
              <a:rPr lang="en-US" sz="1333" dirty="0">
                <a:solidFill>
                  <a:srgbClr val="03336E"/>
                </a:solidFill>
                <a:latin typeface="Calibri" panose="020F0502020204030204" pitchFamily="34" charset="0"/>
                <a:cs typeface="Calibri" panose="020F0502020204030204" pitchFamily="34" charset="0"/>
              </a:rPr>
              <a:t>Automatic geo-tagging; parcel boundaries can be marked directly &amp; pictures taken</a:t>
            </a:r>
          </a:p>
          <a:p>
            <a:pPr marL="8467" marR="3387">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73" name="object 3">
            <a:extLst>
              <a:ext uri="{FF2B5EF4-FFF2-40B4-BE49-F238E27FC236}">
                <a16:creationId xmlns:a16="http://schemas.microsoft.com/office/drawing/2014/main" id="{3B36914E-65B5-4A0E-8C95-90BC4D973B88}"/>
              </a:ext>
            </a:extLst>
          </p:cNvPr>
          <p:cNvSpPr txBox="1"/>
          <p:nvPr/>
        </p:nvSpPr>
        <p:spPr>
          <a:xfrm>
            <a:off x="9919997" y="4835000"/>
            <a:ext cx="1878569" cy="702671"/>
          </a:xfrm>
          <a:prstGeom prst="rect">
            <a:avLst/>
          </a:prstGeom>
        </p:spPr>
        <p:txBody>
          <a:bodyPr vert="horz" wrap="square" lIns="0" tIns="8043" rIns="0" bIns="0" rtlCol="0">
            <a:spAutoFit/>
          </a:bodyPr>
          <a:lstStyle/>
          <a:p>
            <a:pPr marL="8467" marR="3387" algn="ctr">
              <a:lnSpc>
                <a:spcPct val="115599"/>
              </a:lnSpc>
              <a:spcBef>
                <a:spcPts val="63"/>
              </a:spcBef>
            </a:pPr>
            <a:r>
              <a:rPr lang="en-US" sz="1333" dirty="0">
                <a:solidFill>
                  <a:srgbClr val="03336E"/>
                </a:solidFill>
                <a:latin typeface="Calibri" panose="020F0502020204030204" pitchFamily="34" charset="0"/>
                <a:cs typeface="Calibri" panose="020F0502020204030204" pitchFamily="34" charset="0"/>
              </a:rPr>
              <a:t>Links to existing land records</a:t>
            </a:r>
          </a:p>
          <a:p>
            <a:pPr marL="8467" marR="3387" algn="ctr">
              <a:lnSpc>
                <a:spcPct val="115599"/>
              </a:lnSpc>
              <a:spcBef>
                <a:spcPts val="63"/>
              </a:spcBef>
            </a:pPr>
            <a:r>
              <a:rPr sz="1267" spc="-37" dirty="0">
                <a:latin typeface="Lucida Sans"/>
                <a:cs typeface="Lucida Sans"/>
              </a:rPr>
              <a:t>.</a:t>
            </a:r>
            <a:endParaRPr sz="1267" dirty="0">
              <a:latin typeface="Lucida Sans"/>
              <a:cs typeface="Lucida Sans"/>
            </a:endParaRPr>
          </a:p>
        </p:txBody>
      </p:sp>
      <p:sp>
        <p:nvSpPr>
          <p:cNvPr id="78" name="Rectangle 77">
            <a:extLst>
              <a:ext uri="{FF2B5EF4-FFF2-40B4-BE49-F238E27FC236}">
                <a16:creationId xmlns:a16="http://schemas.microsoft.com/office/drawing/2014/main" id="{0315BE85-E044-43E4-A9A5-DB7E422D8196}"/>
              </a:ext>
            </a:extLst>
          </p:cNvPr>
          <p:cNvSpPr/>
          <p:nvPr/>
        </p:nvSpPr>
        <p:spPr>
          <a:xfrm>
            <a:off x="3384185" y="1720975"/>
            <a:ext cx="448841" cy="584775"/>
          </a:xfrm>
          <a:prstGeom prst="rect">
            <a:avLst/>
          </a:prstGeom>
        </p:spPr>
        <p:txBody>
          <a:bodyPr wrap="none">
            <a:spAutoFit/>
          </a:bodyPr>
          <a:lstStyle/>
          <a:p>
            <a:pPr marL="8467">
              <a:spcBef>
                <a:spcPts val="60"/>
              </a:spcBef>
            </a:pPr>
            <a:r>
              <a:rPr lang="en-US" sz="3200" b="1" spc="20" dirty="0">
                <a:solidFill>
                  <a:srgbClr val="4F81BD"/>
                </a:solidFill>
                <a:latin typeface="Microsoft YaHei UI"/>
                <a:cs typeface="Microsoft YaHei UI"/>
              </a:rPr>
              <a:t>2</a:t>
            </a:r>
            <a:endParaRPr lang="en-US" sz="3200" dirty="0">
              <a:solidFill>
                <a:srgbClr val="4F81BD"/>
              </a:solidFill>
              <a:latin typeface="Microsoft YaHei UI"/>
              <a:cs typeface="Microsoft YaHei UI"/>
            </a:endParaRPr>
          </a:p>
        </p:txBody>
      </p:sp>
      <p:sp>
        <p:nvSpPr>
          <p:cNvPr id="80" name="Rectangle 79">
            <a:extLst>
              <a:ext uri="{FF2B5EF4-FFF2-40B4-BE49-F238E27FC236}">
                <a16:creationId xmlns:a16="http://schemas.microsoft.com/office/drawing/2014/main" id="{B1AC57E6-BC36-448C-86B8-806B12E05EC2}"/>
              </a:ext>
            </a:extLst>
          </p:cNvPr>
          <p:cNvSpPr/>
          <p:nvPr/>
        </p:nvSpPr>
        <p:spPr>
          <a:xfrm>
            <a:off x="5300832" y="1459302"/>
            <a:ext cx="448841" cy="584775"/>
          </a:xfrm>
          <a:prstGeom prst="rect">
            <a:avLst/>
          </a:prstGeom>
        </p:spPr>
        <p:txBody>
          <a:bodyPr wrap="none">
            <a:spAutoFit/>
          </a:bodyPr>
          <a:lstStyle/>
          <a:p>
            <a:pPr marL="8467">
              <a:spcBef>
                <a:spcPts val="60"/>
              </a:spcBef>
            </a:pPr>
            <a:r>
              <a:rPr lang="en-US" sz="3200" b="1" spc="20" dirty="0">
                <a:solidFill>
                  <a:srgbClr val="4F81BD"/>
                </a:solidFill>
                <a:latin typeface="Microsoft YaHei UI"/>
                <a:cs typeface="Microsoft YaHei UI"/>
              </a:rPr>
              <a:t>3</a:t>
            </a:r>
            <a:endParaRPr lang="en-US" sz="3200" dirty="0">
              <a:solidFill>
                <a:srgbClr val="4F81BD"/>
              </a:solidFill>
              <a:latin typeface="Microsoft YaHei UI"/>
              <a:cs typeface="Microsoft YaHei UI"/>
            </a:endParaRPr>
          </a:p>
        </p:txBody>
      </p:sp>
      <p:sp>
        <p:nvSpPr>
          <p:cNvPr id="82" name="Rectangle 81">
            <a:extLst>
              <a:ext uri="{FF2B5EF4-FFF2-40B4-BE49-F238E27FC236}">
                <a16:creationId xmlns:a16="http://schemas.microsoft.com/office/drawing/2014/main" id="{EDE8A809-20D7-429D-B827-9E33098F7494}"/>
              </a:ext>
            </a:extLst>
          </p:cNvPr>
          <p:cNvSpPr/>
          <p:nvPr/>
        </p:nvSpPr>
        <p:spPr>
          <a:xfrm>
            <a:off x="7311937" y="1720974"/>
            <a:ext cx="448841" cy="584775"/>
          </a:xfrm>
          <a:prstGeom prst="rect">
            <a:avLst/>
          </a:prstGeom>
        </p:spPr>
        <p:txBody>
          <a:bodyPr wrap="none">
            <a:spAutoFit/>
          </a:bodyPr>
          <a:lstStyle/>
          <a:p>
            <a:pPr marL="8467">
              <a:spcBef>
                <a:spcPts val="60"/>
              </a:spcBef>
            </a:pPr>
            <a:r>
              <a:rPr lang="en-US" sz="3200" b="1" spc="20" dirty="0">
                <a:solidFill>
                  <a:srgbClr val="4F81BD"/>
                </a:solidFill>
                <a:latin typeface="Microsoft YaHei UI"/>
                <a:cs typeface="Microsoft YaHei UI"/>
              </a:rPr>
              <a:t>4</a:t>
            </a:r>
            <a:endParaRPr lang="en-US" sz="3200" dirty="0">
              <a:solidFill>
                <a:srgbClr val="4F81BD"/>
              </a:solidFill>
              <a:latin typeface="Microsoft YaHei UI"/>
              <a:cs typeface="Microsoft YaHei UI"/>
            </a:endParaRPr>
          </a:p>
        </p:txBody>
      </p:sp>
      <p:sp>
        <p:nvSpPr>
          <p:cNvPr id="84" name="Rectangle 83">
            <a:extLst>
              <a:ext uri="{FF2B5EF4-FFF2-40B4-BE49-F238E27FC236}">
                <a16:creationId xmlns:a16="http://schemas.microsoft.com/office/drawing/2014/main" id="{CB3CF63D-514E-4992-BF61-63966B3DFB68}"/>
              </a:ext>
            </a:extLst>
          </p:cNvPr>
          <p:cNvSpPr/>
          <p:nvPr/>
        </p:nvSpPr>
        <p:spPr>
          <a:xfrm>
            <a:off x="9179270" y="1311450"/>
            <a:ext cx="448841" cy="584775"/>
          </a:xfrm>
          <a:prstGeom prst="rect">
            <a:avLst/>
          </a:prstGeom>
        </p:spPr>
        <p:txBody>
          <a:bodyPr wrap="none">
            <a:spAutoFit/>
          </a:bodyPr>
          <a:lstStyle/>
          <a:p>
            <a:pPr marL="8467">
              <a:spcBef>
                <a:spcPts val="60"/>
              </a:spcBef>
            </a:pPr>
            <a:r>
              <a:rPr lang="en-US" sz="3200" b="1" spc="20" dirty="0">
                <a:solidFill>
                  <a:srgbClr val="4F81BD"/>
                </a:solidFill>
                <a:latin typeface="Microsoft YaHei UI"/>
                <a:cs typeface="Microsoft YaHei UI"/>
              </a:rPr>
              <a:t>5</a:t>
            </a:r>
            <a:endParaRPr lang="en-US" sz="3200" dirty="0">
              <a:solidFill>
                <a:srgbClr val="4F81BD"/>
              </a:solidFill>
              <a:latin typeface="Microsoft YaHei UI"/>
              <a:cs typeface="Microsoft YaHei UI"/>
            </a:endParaRPr>
          </a:p>
        </p:txBody>
      </p:sp>
      <p:sp>
        <p:nvSpPr>
          <p:cNvPr id="85" name="Rectangle 84">
            <a:extLst>
              <a:ext uri="{FF2B5EF4-FFF2-40B4-BE49-F238E27FC236}">
                <a16:creationId xmlns:a16="http://schemas.microsoft.com/office/drawing/2014/main" id="{75FCBD05-B0AA-4A66-A281-496AA2A69FF3}"/>
              </a:ext>
            </a:extLst>
          </p:cNvPr>
          <p:cNvSpPr/>
          <p:nvPr/>
        </p:nvSpPr>
        <p:spPr>
          <a:xfrm>
            <a:off x="11001623" y="1720974"/>
            <a:ext cx="448841" cy="584775"/>
          </a:xfrm>
          <a:prstGeom prst="rect">
            <a:avLst/>
          </a:prstGeom>
        </p:spPr>
        <p:txBody>
          <a:bodyPr wrap="none">
            <a:spAutoFit/>
          </a:bodyPr>
          <a:lstStyle/>
          <a:p>
            <a:pPr marL="8467">
              <a:spcBef>
                <a:spcPts val="60"/>
              </a:spcBef>
            </a:pPr>
            <a:r>
              <a:rPr lang="en-US" sz="3200" b="1" spc="20" dirty="0">
                <a:solidFill>
                  <a:srgbClr val="4F81BD"/>
                </a:solidFill>
                <a:latin typeface="Microsoft YaHei UI"/>
                <a:cs typeface="Microsoft YaHei UI"/>
              </a:rPr>
              <a:t>6</a:t>
            </a:r>
            <a:endParaRPr lang="en-US" sz="3200" dirty="0">
              <a:solidFill>
                <a:srgbClr val="4F81BD"/>
              </a:solidFill>
              <a:latin typeface="Microsoft YaHei UI"/>
              <a:cs typeface="Microsoft YaHei UI"/>
            </a:endParaRPr>
          </a:p>
        </p:txBody>
      </p:sp>
    </p:spTree>
    <p:extLst>
      <p:ext uri="{BB962C8B-B14F-4D97-AF65-F5344CB8AC3E}">
        <p14:creationId xmlns:p14="http://schemas.microsoft.com/office/powerpoint/2010/main" val="198619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960808"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a:latin typeface="Microsoft YaHei UI"/>
              <a:cs typeface="Microsoft YaHei UI"/>
            </a:endParaRPr>
          </a:p>
        </p:txBody>
      </p:sp>
      <p:sp>
        <p:nvSpPr>
          <p:cNvPr id="7" name="object 7"/>
          <p:cNvSpPr txBox="1"/>
          <p:nvPr/>
        </p:nvSpPr>
        <p:spPr>
          <a:xfrm>
            <a:off x="10188034"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17" name="Rectangle 16">
            <a:extLst>
              <a:ext uri="{FF2B5EF4-FFF2-40B4-BE49-F238E27FC236}">
                <a16:creationId xmlns:a16="http://schemas.microsoft.com/office/drawing/2014/main" id="{7A61C4A8-6B70-4CA6-A69A-A2F7446BB893}"/>
              </a:ext>
            </a:extLst>
          </p:cNvPr>
          <p:cNvSpPr/>
          <p:nvPr/>
        </p:nvSpPr>
        <p:spPr>
          <a:xfrm>
            <a:off x="6096000" y="2576874"/>
            <a:ext cx="5588000" cy="1631344"/>
          </a:xfrm>
          <a:prstGeom prst="rect">
            <a:avLst/>
          </a:prstGeom>
        </p:spPr>
        <p:txBody>
          <a:bodyPr wrap="square">
            <a:spAutoFit/>
          </a:bodyPr>
          <a:lstStyle/>
          <a:p>
            <a:pPr marL="8467" marR="3387" algn="ctr">
              <a:lnSpc>
                <a:spcPct val="115599"/>
              </a:lnSpc>
              <a:spcBef>
                <a:spcPts val="63"/>
              </a:spcBef>
              <a:defRPr/>
            </a:pPr>
            <a:r>
              <a:rPr lang="en-US" altLang="en-US" sz="2933" b="1" dirty="0">
                <a:solidFill>
                  <a:srgbClr val="03336E"/>
                </a:solidFill>
                <a:cs typeface="Calibri" panose="020F0502020204030204" pitchFamily="34" charset="0"/>
              </a:rPr>
              <a:t>Intergovernmental </a:t>
            </a:r>
            <a:br>
              <a:rPr lang="en-US" altLang="en-US" sz="2933" b="1" dirty="0">
                <a:solidFill>
                  <a:srgbClr val="03336E"/>
                </a:solidFill>
                <a:cs typeface="Calibri" panose="020F0502020204030204" pitchFamily="34" charset="0"/>
              </a:rPr>
            </a:br>
            <a:r>
              <a:rPr lang="en-US" altLang="en-US" sz="2933" b="1" dirty="0">
                <a:solidFill>
                  <a:srgbClr val="03336E"/>
                </a:solidFill>
                <a:cs typeface="Calibri" panose="020F0502020204030204" pitchFamily="34" charset="0"/>
              </a:rPr>
              <a:t>Co-operation for Property Registry Updating through technology</a:t>
            </a:r>
            <a:endParaRPr lang="en-US" sz="2933" b="1" dirty="0">
              <a:solidFill>
                <a:srgbClr val="03336E"/>
              </a:solidFill>
              <a:cs typeface="Calibri" panose="020F0502020204030204" pitchFamily="34" charset="0"/>
            </a:endParaRPr>
          </a:p>
        </p:txBody>
      </p:sp>
      <p:pic>
        <p:nvPicPr>
          <p:cNvPr id="24" name="Content Placeholder 7">
            <a:extLst>
              <a:ext uri="{FF2B5EF4-FFF2-40B4-BE49-F238E27FC236}">
                <a16:creationId xmlns:a16="http://schemas.microsoft.com/office/drawing/2014/main" id="{E8C2272D-482E-4EF9-84CE-A6424C2515AA}"/>
              </a:ext>
            </a:extLst>
          </p:cNvPr>
          <p:cNvPicPr>
            <a:picLocks noChangeAspect="1"/>
          </p:cNvPicPr>
          <p:nvPr/>
        </p:nvPicPr>
        <p:blipFill rotWithShape="1">
          <a:blip r:embed="rId2"/>
          <a:srcRect l="1653" r="535" b="4"/>
          <a:stretch/>
        </p:blipFill>
        <p:spPr>
          <a:xfrm>
            <a:off x="900983" y="714839"/>
            <a:ext cx="4768298" cy="542832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889450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descr="Diagram&#10;&#10;Description automatically generated">
            <a:extLst>
              <a:ext uri="{FF2B5EF4-FFF2-40B4-BE49-F238E27FC236}">
                <a16:creationId xmlns:a16="http://schemas.microsoft.com/office/drawing/2014/main" id="{75987542-2A06-4A76-8A8F-8484B92AF40F}"/>
              </a:ext>
            </a:extLst>
          </p:cNvPr>
          <p:cNvPicPr>
            <a:picLocks noChangeAspect="1"/>
          </p:cNvPicPr>
          <p:nvPr/>
        </p:nvPicPr>
        <p:blipFill>
          <a:blip r:embed="rId2"/>
          <a:stretch>
            <a:fillRect/>
          </a:stretch>
        </p:blipFill>
        <p:spPr>
          <a:xfrm>
            <a:off x="8714593" y="3543596"/>
            <a:ext cx="3217391" cy="3113990"/>
          </a:xfrm>
          <a:prstGeom prst="roundRect">
            <a:avLst>
              <a:gd name="adj" fmla="val 4380"/>
            </a:avLst>
          </a:prstGeom>
          <a:ln w="38100">
            <a:noFill/>
          </a:ln>
          <a:effectLst>
            <a:innerShdw blurRad="57150" dist="38100" dir="14460000">
              <a:srgbClr val="000000">
                <a:alpha val="70000"/>
              </a:srgbClr>
            </a:innerShdw>
          </a:effectLst>
        </p:spPr>
      </p:pic>
      <p:sp>
        <p:nvSpPr>
          <p:cNvPr id="5" name="object 5"/>
          <p:cNvSpPr txBox="1"/>
          <p:nvPr/>
        </p:nvSpPr>
        <p:spPr>
          <a:xfrm>
            <a:off x="5960808"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a:latin typeface="Microsoft YaHei UI"/>
              <a:cs typeface="Microsoft YaHei UI"/>
            </a:endParaRPr>
          </a:p>
        </p:txBody>
      </p:sp>
      <p:sp>
        <p:nvSpPr>
          <p:cNvPr id="7" name="object 7"/>
          <p:cNvSpPr txBox="1"/>
          <p:nvPr/>
        </p:nvSpPr>
        <p:spPr>
          <a:xfrm>
            <a:off x="10188034"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pic>
        <p:nvPicPr>
          <p:cNvPr id="8" name="Picture 7" descr="Diagram&#10;&#10;Description automatically generated">
            <a:extLst>
              <a:ext uri="{FF2B5EF4-FFF2-40B4-BE49-F238E27FC236}">
                <a16:creationId xmlns:a16="http://schemas.microsoft.com/office/drawing/2014/main" id="{24836D01-647F-40DD-BD87-BB62D7BA780A}"/>
              </a:ext>
            </a:extLst>
          </p:cNvPr>
          <p:cNvPicPr>
            <a:picLocks noChangeAspect="1"/>
          </p:cNvPicPr>
          <p:nvPr/>
        </p:nvPicPr>
        <p:blipFill>
          <a:blip r:embed="rId3"/>
          <a:stretch>
            <a:fillRect/>
          </a:stretch>
        </p:blipFill>
        <p:spPr>
          <a:xfrm>
            <a:off x="5588000" y="185174"/>
            <a:ext cx="4197788" cy="3243826"/>
          </a:xfrm>
          <a:prstGeom prst="roundRect">
            <a:avLst>
              <a:gd name="adj" fmla="val 4380"/>
            </a:avLst>
          </a:prstGeom>
          <a:ln w="38100">
            <a:gradFill flip="none" rotWithShape="1">
              <a:gsLst>
                <a:gs pos="0">
                  <a:srgbClr val="CDD0D1"/>
                </a:gs>
                <a:gs pos="100000">
                  <a:srgbClr val="CDD0D1">
                    <a:lumMod val="75000"/>
                  </a:srgbClr>
                </a:gs>
              </a:gsLst>
              <a:lin ang="5400000" scaled="0"/>
              <a:tileRect/>
            </a:gradFill>
          </a:ln>
          <a:effectLst>
            <a:innerShdw blurRad="57150" dist="38100" dir="14460000">
              <a:srgbClr val="000000">
                <a:alpha val="70000"/>
              </a:srgbClr>
            </a:innerShdw>
          </a:effectLst>
        </p:spPr>
      </p:pic>
      <p:pic>
        <p:nvPicPr>
          <p:cNvPr id="9" name="Picture 8">
            <a:extLst>
              <a:ext uri="{FF2B5EF4-FFF2-40B4-BE49-F238E27FC236}">
                <a16:creationId xmlns:a16="http://schemas.microsoft.com/office/drawing/2014/main" id="{611DBF48-796D-4D8E-89A3-0567A7C8D147}"/>
              </a:ext>
            </a:extLst>
          </p:cNvPr>
          <p:cNvPicPr>
            <a:picLocks noChangeAspect="1"/>
          </p:cNvPicPr>
          <p:nvPr/>
        </p:nvPicPr>
        <p:blipFill>
          <a:blip r:embed="rId4"/>
          <a:stretch>
            <a:fillRect/>
          </a:stretch>
        </p:blipFill>
        <p:spPr>
          <a:xfrm>
            <a:off x="4272647" y="3566596"/>
            <a:ext cx="3217391" cy="3113990"/>
          </a:xfrm>
          <a:prstGeom prst="roundRect">
            <a:avLst>
              <a:gd name="adj" fmla="val 4380"/>
            </a:avLst>
          </a:prstGeom>
          <a:ln w="38100">
            <a:gradFill flip="none" rotWithShape="1">
              <a:gsLst>
                <a:gs pos="0">
                  <a:srgbClr val="CDD0D1"/>
                </a:gs>
                <a:gs pos="100000">
                  <a:srgbClr val="CDD0D1">
                    <a:lumMod val="75000"/>
                  </a:srgbClr>
                </a:gs>
              </a:gsLst>
              <a:lin ang="5400000" scaled="0"/>
              <a:tileRect/>
            </a:gradFill>
          </a:ln>
          <a:effectLst>
            <a:innerShdw blurRad="57150" dist="38100" dir="14460000">
              <a:srgbClr val="000000">
                <a:alpha val="70000"/>
              </a:srgbClr>
            </a:innerShdw>
          </a:effectLst>
        </p:spPr>
      </p:pic>
      <p:sp>
        <p:nvSpPr>
          <p:cNvPr id="3" name="Rectangle 2">
            <a:extLst>
              <a:ext uri="{FF2B5EF4-FFF2-40B4-BE49-F238E27FC236}">
                <a16:creationId xmlns:a16="http://schemas.microsoft.com/office/drawing/2014/main" id="{95E8955E-2EF4-430D-84F3-4341DF525E55}"/>
              </a:ext>
            </a:extLst>
          </p:cNvPr>
          <p:cNvSpPr/>
          <p:nvPr/>
        </p:nvSpPr>
        <p:spPr>
          <a:xfrm>
            <a:off x="304800" y="2051248"/>
            <a:ext cx="4978400" cy="995016"/>
          </a:xfrm>
          <a:prstGeom prst="rect">
            <a:avLst/>
          </a:prstGeom>
        </p:spPr>
        <p:txBody>
          <a:bodyPr wrap="square">
            <a:spAutoFit/>
          </a:bodyPr>
          <a:lstStyle/>
          <a:p>
            <a:pPr algn="ctr" defTabSz="609630">
              <a:defRPr/>
            </a:pPr>
            <a:r>
              <a:rPr lang="en-GB" altLang="en-US" sz="2933" b="1" kern="0" dirty="0">
                <a:ln w="3175" cmpd="sng">
                  <a:noFill/>
                </a:ln>
                <a:solidFill>
                  <a:prstClr val="black"/>
                </a:solidFill>
                <a:latin typeface="Calibri" panose="020F0502020204030204" pitchFamily="34" charset="0"/>
                <a:ea typeface="+mj-ea"/>
                <a:cs typeface="+mj-cs"/>
              </a:rPr>
              <a:t>Computer Assisted</a:t>
            </a:r>
          </a:p>
          <a:p>
            <a:pPr algn="ctr" defTabSz="609630">
              <a:defRPr/>
            </a:pPr>
            <a:r>
              <a:rPr lang="en-GB" altLang="en-US" sz="2933" b="1" kern="0" dirty="0">
                <a:ln w="3175" cmpd="sng">
                  <a:noFill/>
                </a:ln>
                <a:solidFill>
                  <a:prstClr val="black"/>
                </a:solidFill>
                <a:latin typeface="Calibri" panose="020F0502020204030204" pitchFamily="34" charset="0"/>
                <a:ea typeface="+mj-ea"/>
                <a:cs typeface="+mj-cs"/>
              </a:rPr>
              <a:t> Mass Valuation</a:t>
            </a:r>
            <a:endParaRPr lang="en-US" sz="1333" kern="0" dirty="0">
              <a:solidFill>
                <a:sysClr val="windowText" lastClr="000000"/>
              </a:solidFill>
            </a:endParaRPr>
          </a:p>
        </p:txBody>
      </p:sp>
    </p:spTree>
    <p:extLst>
      <p:ext uri="{BB962C8B-B14F-4D97-AF65-F5344CB8AC3E}">
        <p14:creationId xmlns:p14="http://schemas.microsoft.com/office/powerpoint/2010/main" val="56107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960808"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a:latin typeface="Microsoft YaHei UI"/>
              <a:cs typeface="Microsoft YaHei UI"/>
            </a:endParaRPr>
          </a:p>
        </p:txBody>
      </p:sp>
      <p:sp>
        <p:nvSpPr>
          <p:cNvPr id="7" name="object 7"/>
          <p:cNvSpPr txBox="1"/>
          <p:nvPr/>
        </p:nvSpPr>
        <p:spPr>
          <a:xfrm>
            <a:off x="10188034"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8" name="Slide Number Placeholder 3">
            <a:extLst>
              <a:ext uri="{FF2B5EF4-FFF2-40B4-BE49-F238E27FC236}">
                <a16:creationId xmlns:a16="http://schemas.microsoft.com/office/drawing/2014/main" id="{D74C5AF2-4DE7-4B16-AAD9-BE95A313C7AF}"/>
              </a:ext>
            </a:extLst>
          </p:cNvPr>
          <p:cNvSpPr txBox="1">
            <a:spLocks/>
          </p:cNvSpPr>
          <p:nvPr/>
        </p:nvSpPr>
        <p:spPr bwMode="auto">
          <a:xfrm>
            <a:off x="7760556" y="3942848"/>
            <a:ext cx="367445" cy="243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2CDF0CEA-8A8F-4383-941E-C4FB7E249D15}" type="slidenum">
              <a:rPr lang="en-US" altLang="en-US" sz="800">
                <a:solidFill>
                  <a:srgbClr val="898989"/>
                </a:solidFill>
              </a:rPr>
              <a:pPr>
                <a:spcBef>
                  <a:spcPct val="0"/>
                </a:spcBef>
                <a:buFontTx/>
                <a:buNone/>
              </a:pPr>
              <a:t>15</a:t>
            </a:fld>
            <a:endParaRPr lang="en-US" altLang="en-US" sz="800" dirty="0">
              <a:solidFill>
                <a:srgbClr val="898989"/>
              </a:solidFill>
            </a:endParaRPr>
          </a:p>
        </p:txBody>
      </p:sp>
      <p:graphicFrame>
        <p:nvGraphicFramePr>
          <p:cNvPr id="9" name="Object 2">
            <a:extLst>
              <a:ext uri="{FF2B5EF4-FFF2-40B4-BE49-F238E27FC236}">
                <a16:creationId xmlns:a16="http://schemas.microsoft.com/office/drawing/2014/main" id="{D3D21659-BD6F-4B8F-8866-895E1E4BABD0}"/>
              </a:ext>
            </a:extLst>
          </p:cNvPr>
          <p:cNvGraphicFramePr>
            <a:graphicFrameLocks noChangeAspect="1"/>
          </p:cNvGraphicFramePr>
          <p:nvPr/>
        </p:nvGraphicFramePr>
        <p:xfrm>
          <a:off x="1627717" y="939800"/>
          <a:ext cx="8936567" cy="5747809"/>
        </p:xfrm>
        <a:graphic>
          <a:graphicData uri="http://schemas.openxmlformats.org/presentationml/2006/ole">
            <mc:AlternateContent xmlns:mc="http://schemas.openxmlformats.org/markup-compatibility/2006">
              <mc:Choice xmlns:v="urn:schemas-microsoft-com:vml" Requires="v">
                <p:oleObj name="Visio" r:id="rId2" imgW="10111452" imgH="5931685" progId="Visio.Drawing.11">
                  <p:embed/>
                </p:oleObj>
              </mc:Choice>
              <mc:Fallback>
                <p:oleObj name="Visio" r:id="rId2" imgW="10111452" imgH="5931685" progId="Visio.Drawing.11">
                  <p:embed/>
                  <p:pic>
                    <p:nvPicPr>
                      <p:cNvPr id="9" name="Object 2">
                        <a:extLst>
                          <a:ext uri="{FF2B5EF4-FFF2-40B4-BE49-F238E27FC236}">
                            <a16:creationId xmlns:a16="http://schemas.microsoft.com/office/drawing/2014/main" id="{D3D21659-BD6F-4B8F-8866-895E1E4BA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717" y="939800"/>
                        <a:ext cx="8936567" cy="5747809"/>
                      </a:xfrm>
                      <a:prstGeom prst="rect">
                        <a:avLst/>
                      </a:prstGeom>
                      <a:noFill/>
                      <a:ln>
                        <a:noFill/>
                      </a:ln>
                      <a:effectLst/>
                    </p:spPr>
                  </p:pic>
                </p:oleObj>
              </mc:Fallback>
            </mc:AlternateContent>
          </a:graphicData>
        </a:graphic>
      </p:graphicFrame>
      <p:sp>
        <p:nvSpPr>
          <p:cNvPr id="11" name="Rectangle 12">
            <a:extLst>
              <a:ext uri="{FF2B5EF4-FFF2-40B4-BE49-F238E27FC236}">
                <a16:creationId xmlns:a16="http://schemas.microsoft.com/office/drawing/2014/main" id="{48CA7995-9ACF-4331-B6A3-926B4918F6F1}"/>
              </a:ext>
            </a:extLst>
          </p:cNvPr>
          <p:cNvSpPr>
            <a:spLocks noChangeArrowheads="1"/>
          </p:cNvSpPr>
          <p:nvPr/>
        </p:nvSpPr>
        <p:spPr bwMode="auto">
          <a:xfrm>
            <a:off x="5640918" y="4186264"/>
            <a:ext cx="1724025" cy="17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33" dirty="0"/>
              <a:t>Source:  Kelly, 2013, p. 144</a:t>
            </a:r>
          </a:p>
        </p:txBody>
      </p:sp>
      <p:sp>
        <p:nvSpPr>
          <p:cNvPr id="12" name="TextBox 11">
            <a:extLst>
              <a:ext uri="{FF2B5EF4-FFF2-40B4-BE49-F238E27FC236}">
                <a16:creationId xmlns:a16="http://schemas.microsoft.com/office/drawing/2014/main" id="{D4A4C4A4-7BA6-4EAD-A6FA-BCACBCA2D57A}"/>
              </a:ext>
            </a:extLst>
          </p:cNvPr>
          <p:cNvSpPr txBox="1"/>
          <p:nvPr/>
        </p:nvSpPr>
        <p:spPr>
          <a:xfrm>
            <a:off x="1780118" y="2052665"/>
            <a:ext cx="1117600" cy="338554"/>
          </a:xfrm>
          <a:prstGeom prst="rect">
            <a:avLst/>
          </a:prstGeom>
          <a:solidFill>
            <a:schemeClr val="accent6">
              <a:lumMod val="50000"/>
            </a:schemeClr>
          </a:solidFill>
        </p:spPr>
        <p:txBody>
          <a:bodyPr>
            <a:spAutoFit/>
          </a:bodyPr>
          <a:lstStyle/>
          <a:p>
            <a:pPr algn="ctr">
              <a:defRPr/>
            </a:pPr>
            <a:r>
              <a:rPr lang="en-US" sz="800" b="1" dirty="0">
                <a:solidFill>
                  <a:schemeClr val="bg1"/>
                </a:solidFill>
              </a:rPr>
              <a:t>Tax Liability Assessment</a:t>
            </a:r>
          </a:p>
        </p:txBody>
      </p:sp>
      <p:sp>
        <p:nvSpPr>
          <p:cNvPr id="3" name="Rectangle 2">
            <a:extLst>
              <a:ext uri="{FF2B5EF4-FFF2-40B4-BE49-F238E27FC236}">
                <a16:creationId xmlns:a16="http://schemas.microsoft.com/office/drawing/2014/main" id="{C6D519B2-6DCF-4447-B502-89BCD869A47E}"/>
              </a:ext>
            </a:extLst>
          </p:cNvPr>
          <p:cNvSpPr/>
          <p:nvPr/>
        </p:nvSpPr>
        <p:spPr>
          <a:xfrm>
            <a:off x="8362013" y="6027052"/>
            <a:ext cx="1827552" cy="276999"/>
          </a:xfrm>
          <a:prstGeom prst="rect">
            <a:avLst/>
          </a:prstGeom>
        </p:spPr>
        <p:txBody>
          <a:bodyPr wrap="none">
            <a:spAutoFit/>
          </a:bodyPr>
          <a:lstStyle/>
          <a:p>
            <a:r>
              <a:rPr lang="en-US" altLang="en-US" sz="1200" dirty="0"/>
              <a:t>Source: Kelly 2013 pg. 144</a:t>
            </a:r>
            <a:endParaRPr lang="en-US" sz="1200" dirty="0"/>
          </a:p>
        </p:txBody>
      </p:sp>
      <p:sp>
        <p:nvSpPr>
          <p:cNvPr id="4" name="Rectangle 3">
            <a:extLst>
              <a:ext uri="{FF2B5EF4-FFF2-40B4-BE49-F238E27FC236}">
                <a16:creationId xmlns:a16="http://schemas.microsoft.com/office/drawing/2014/main" id="{7FCD5255-0646-43A9-A5FF-81206EBF5D0F}"/>
              </a:ext>
            </a:extLst>
          </p:cNvPr>
          <p:cNvSpPr/>
          <p:nvPr/>
        </p:nvSpPr>
        <p:spPr>
          <a:xfrm>
            <a:off x="203200" y="130248"/>
            <a:ext cx="11273900" cy="543675"/>
          </a:xfrm>
          <a:prstGeom prst="rect">
            <a:avLst/>
          </a:prstGeom>
        </p:spPr>
        <p:txBody>
          <a:bodyPr wrap="square">
            <a:spAutoFit/>
          </a:bodyPr>
          <a:lstStyle/>
          <a:p>
            <a:r>
              <a:rPr lang="en-US" sz="2933" b="1" kern="0" spc="-103" dirty="0">
                <a:solidFill>
                  <a:srgbClr val="4F81BD">
                    <a:lumMod val="75000"/>
                  </a:srgbClr>
                </a:solidFill>
                <a:latin typeface="Calibri" panose="020F0502020204030204" pitchFamily="34" charset="0"/>
                <a:cs typeface="Calibri" panose="020F0502020204030204" pitchFamily="34" charset="0"/>
              </a:rPr>
              <a:t>Property Tax Operations Management System</a:t>
            </a:r>
            <a:endParaRPr lang="en-US" sz="2933"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383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object 2">
            <a:extLst>
              <a:ext uri="{FF2B5EF4-FFF2-40B4-BE49-F238E27FC236}">
                <a16:creationId xmlns:a16="http://schemas.microsoft.com/office/drawing/2014/main" id="{57B4B710-7671-416A-9DBF-334FCC11F60E}"/>
              </a:ext>
            </a:extLst>
          </p:cNvPr>
          <p:cNvGrpSpPr/>
          <p:nvPr/>
        </p:nvGrpSpPr>
        <p:grpSpPr>
          <a:xfrm>
            <a:off x="4952889" y="2426614"/>
            <a:ext cx="3017679" cy="2496009"/>
            <a:chOff x="6270115" y="3938688"/>
            <a:chExt cx="5748020" cy="3286760"/>
          </a:xfrm>
        </p:grpSpPr>
        <p:sp>
          <p:nvSpPr>
            <p:cNvPr id="25" name="object 3">
              <a:extLst>
                <a:ext uri="{FF2B5EF4-FFF2-40B4-BE49-F238E27FC236}">
                  <a16:creationId xmlns:a16="http://schemas.microsoft.com/office/drawing/2014/main" id="{C1BCB361-5E14-4A9D-AE97-C9889CE2AB98}"/>
                </a:ext>
              </a:extLst>
            </p:cNvPr>
            <p:cNvSpPr/>
            <p:nvPr/>
          </p:nvSpPr>
          <p:spPr>
            <a:xfrm>
              <a:off x="6270104" y="3938688"/>
              <a:ext cx="5748020" cy="3286760"/>
            </a:xfrm>
            <a:custGeom>
              <a:avLst/>
              <a:gdLst/>
              <a:ahLst/>
              <a:cxnLst/>
              <a:rect l="l" t="t" r="r" b="b"/>
              <a:pathLst>
                <a:path w="5748020" h="3286760">
                  <a:moveTo>
                    <a:pt x="5747956" y="424916"/>
                  </a:moveTo>
                  <a:lnTo>
                    <a:pt x="5745467" y="378612"/>
                  </a:lnTo>
                  <a:lnTo>
                    <a:pt x="5738152" y="333756"/>
                  </a:lnTo>
                  <a:lnTo>
                    <a:pt x="5726290" y="290614"/>
                  </a:lnTo>
                  <a:lnTo>
                    <a:pt x="5710123" y="249428"/>
                  </a:lnTo>
                  <a:lnTo>
                    <a:pt x="5689917" y="210451"/>
                  </a:lnTo>
                  <a:lnTo>
                    <a:pt x="5665940" y="173964"/>
                  </a:lnTo>
                  <a:lnTo>
                    <a:pt x="5638444" y="140220"/>
                  </a:lnTo>
                  <a:lnTo>
                    <a:pt x="5607697" y="109474"/>
                  </a:lnTo>
                  <a:lnTo>
                    <a:pt x="5573941" y="81991"/>
                  </a:lnTo>
                  <a:lnTo>
                    <a:pt x="5537441" y="58013"/>
                  </a:lnTo>
                  <a:lnTo>
                    <a:pt x="5498452" y="37820"/>
                  </a:lnTo>
                  <a:lnTo>
                    <a:pt x="5457253" y="21666"/>
                  </a:lnTo>
                  <a:lnTo>
                    <a:pt x="5414086" y="9804"/>
                  </a:lnTo>
                  <a:lnTo>
                    <a:pt x="5369217" y="2501"/>
                  </a:lnTo>
                  <a:lnTo>
                    <a:pt x="5322913" y="0"/>
                  </a:lnTo>
                  <a:lnTo>
                    <a:pt x="425056" y="0"/>
                  </a:lnTo>
                  <a:lnTo>
                    <a:pt x="378739" y="2501"/>
                  </a:lnTo>
                  <a:lnTo>
                    <a:pt x="333870" y="9804"/>
                  </a:lnTo>
                  <a:lnTo>
                    <a:pt x="290703" y="21666"/>
                  </a:lnTo>
                  <a:lnTo>
                    <a:pt x="249504" y="37820"/>
                  </a:lnTo>
                  <a:lnTo>
                    <a:pt x="210527" y="58013"/>
                  </a:lnTo>
                  <a:lnTo>
                    <a:pt x="174028" y="81991"/>
                  </a:lnTo>
                  <a:lnTo>
                    <a:pt x="140271" y="109474"/>
                  </a:lnTo>
                  <a:lnTo>
                    <a:pt x="109512" y="140220"/>
                  </a:lnTo>
                  <a:lnTo>
                    <a:pt x="82016" y="173964"/>
                  </a:lnTo>
                  <a:lnTo>
                    <a:pt x="58039" y="210451"/>
                  </a:lnTo>
                  <a:lnTo>
                    <a:pt x="37833" y="249428"/>
                  </a:lnTo>
                  <a:lnTo>
                    <a:pt x="21678" y="290614"/>
                  </a:lnTo>
                  <a:lnTo>
                    <a:pt x="9804" y="333756"/>
                  </a:lnTo>
                  <a:lnTo>
                    <a:pt x="2501" y="378612"/>
                  </a:lnTo>
                  <a:lnTo>
                    <a:pt x="0" y="424916"/>
                  </a:lnTo>
                  <a:lnTo>
                    <a:pt x="0" y="2095017"/>
                  </a:lnTo>
                  <a:lnTo>
                    <a:pt x="2501" y="2141309"/>
                  </a:lnTo>
                  <a:lnTo>
                    <a:pt x="9804" y="2186165"/>
                  </a:lnTo>
                  <a:lnTo>
                    <a:pt x="21678" y="2229320"/>
                  </a:lnTo>
                  <a:lnTo>
                    <a:pt x="37833" y="2270506"/>
                  </a:lnTo>
                  <a:lnTo>
                    <a:pt x="58039" y="2309469"/>
                  </a:lnTo>
                  <a:lnTo>
                    <a:pt x="82016" y="2345956"/>
                  </a:lnTo>
                  <a:lnTo>
                    <a:pt x="109512" y="2379700"/>
                  </a:lnTo>
                  <a:lnTo>
                    <a:pt x="140271" y="2410447"/>
                  </a:lnTo>
                  <a:lnTo>
                    <a:pt x="174028" y="2437942"/>
                  </a:lnTo>
                  <a:lnTo>
                    <a:pt x="210527" y="2461907"/>
                  </a:lnTo>
                  <a:lnTo>
                    <a:pt x="249504" y="2482100"/>
                  </a:lnTo>
                  <a:lnTo>
                    <a:pt x="290703" y="2498267"/>
                  </a:lnTo>
                  <a:lnTo>
                    <a:pt x="333870" y="2510129"/>
                  </a:lnTo>
                  <a:lnTo>
                    <a:pt x="378739" y="2517432"/>
                  </a:lnTo>
                  <a:lnTo>
                    <a:pt x="425056" y="2519934"/>
                  </a:lnTo>
                  <a:lnTo>
                    <a:pt x="3413328" y="2519934"/>
                  </a:lnTo>
                  <a:lnTo>
                    <a:pt x="3466769" y="2524950"/>
                  </a:lnTo>
                  <a:lnTo>
                    <a:pt x="3517709" y="2539619"/>
                  </a:lnTo>
                  <a:lnTo>
                    <a:pt x="3564788" y="2563406"/>
                  </a:lnTo>
                  <a:lnTo>
                    <a:pt x="3606609" y="2595765"/>
                  </a:lnTo>
                  <a:lnTo>
                    <a:pt x="3641788" y="2636139"/>
                  </a:lnTo>
                  <a:lnTo>
                    <a:pt x="3681450" y="2696603"/>
                  </a:lnTo>
                  <a:lnTo>
                    <a:pt x="3703167" y="2732697"/>
                  </a:lnTo>
                  <a:lnTo>
                    <a:pt x="3725913" y="2772118"/>
                  </a:lnTo>
                  <a:lnTo>
                    <a:pt x="3749522" y="2814459"/>
                  </a:lnTo>
                  <a:lnTo>
                    <a:pt x="3773817" y="2859278"/>
                  </a:lnTo>
                  <a:lnTo>
                    <a:pt x="3798620" y="2906153"/>
                  </a:lnTo>
                  <a:lnTo>
                    <a:pt x="3823779" y="2954655"/>
                  </a:lnTo>
                  <a:lnTo>
                    <a:pt x="3849103" y="3004362"/>
                  </a:lnTo>
                  <a:lnTo>
                    <a:pt x="3874439" y="3054858"/>
                  </a:lnTo>
                  <a:lnTo>
                    <a:pt x="3899611" y="3105683"/>
                  </a:lnTo>
                  <a:lnTo>
                    <a:pt x="3924439" y="3156445"/>
                  </a:lnTo>
                  <a:lnTo>
                    <a:pt x="3972420" y="3256038"/>
                  </a:lnTo>
                  <a:lnTo>
                    <a:pt x="4002379" y="3285058"/>
                  </a:lnTo>
                  <a:lnTo>
                    <a:pt x="4040428" y="3286747"/>
                  </a:lnTo>
                  <a:lnTo>
                    <a:pt x="4071912" y="3265271"/>
                  </a:lnTo>
                  <a:lnTo>
                    <a:pt x="4082199" y="3224809"/>
                  </a:lnTo>
                  <a:lnTo>
                    <a:pt x="4070451" y="3114776"/>
                  </a:lnTo>
                  <a:lnTo>
                    <a:pt x="4065079" y="3059671"/>
                  </a:lnTo>
                  <a:lnTo>
                    <a:pt x="4060520" y="3005048"/>
                  </a:lnTo>
                  <a:lnTo>
                    <a:pt x="4057142" y="2951302"/>
                  </a:lnTo>
                  <a:lnTo>
                    <a:pt x="4055313" y="2898825"/>
                  </a:lnTo>
                  <a:lnTo>
                    <a:pt x="4055414" y="2848013"/>
                  </a:lnTo>
                  <a:lnTo>
                    <a:pt x="4057789" y="2799270"/>
                  </a:lnTo>
                  <a:lnTo>
                    <a:pt x="4062831" y="2752979"/>
                  </a:lnTo>
                  <a:lnTo>
                    <a:pt x="4070883" y="2709557"/>
                  </a:lnTo>
                  <a:lnTo>
                    <a:pt x="4082326" y="2669400"/>
                  </a:lnTo>
                  <a:lnTo>
                    <a:pt x="4097528" y="2632887"/>
                  </a:lnTo>
                  <a:lnTo>
                    <a:pt x="4140657" y="2572423"/>
                  </a:lnTo>
                  <a:lnTo>
                    <a:pt x="4193933" y="2535961"/>
                  </a:lnTo>
                  <a:lnTo>
                    <a:pt x="4247908" y="2521597"/>
                  </a:lnTo>
                  <a:lnTo>
                    <a:pt x="4276014" y="2519921"/>
                  </a:lnTo>
                  <a:lnTo>
                    <a:pt x="5322913" y="2519921"/>
                  </a:lnTo>
                  <a:lnTo>
                    <a:pt x="5369217" y="2517432"/>
                  </a:lnTo>
                  <a:lnTo>
                    <a:pt x="5414086" y="2510117"/>
                  </a:lnTo>
                  <a:lnTo>
                    <a:pt x="5457253" y="2498255"/>
                  </a:lnTo>
                  <a:lnTo>
                    <a:pt x="5498452" y="2482100"/>
                  </a:lnTo>
                  <a:lnTo>
                    <a:pt x="5537441" y="2461907"/>
                  </a:lnTo>
                  <a:lnTo>
                    <a:pt x="5573928" y="2437942"/>
                  </a:lnTo>
                  <a:lnTo>
                    <a:pt x="5607697" y="2410447"/>
                  </a:lnTo>
                  <a:lnTo>
                    <a:pt x="5638444" y="2379700"/>
                  </a:lnTo>
                  <a:lnTo>
                    <a:pt x="5665940" y="2345956"/>
                  </a:lnTo>
                  <a:lnTo>
                    <a:pt x="5689917" y="2309469"/>
                  </a:lnTo>
                  <a:lnTo>
                    <a:pt x="5710123" y="2270506"/>
                  </a:lnTo>
                  <a:lnTo>
                    <a:pt x="5726290" y="2229320"/>
                  </a:lnTo>
                  <a:lnTo>
                    <a:pt x="5738152" y="2186165"/>
                  </a:lnTo>
                  <a:lnTo>
                    <a:pt x="5745454" y="2141309"/>
                  </a:lnTo>
                  <a:lnTo>
                    <a:pt x="5747956" y="2095017"/>
                  </a:lnTo>
                  <a:lnTo>
                    <a:pt x="5747956" y="424916"/>
                  </a:lnTo>
                  <a:close/>
                </a:path>
              </a:pathLst>
            </a:custGeom>
            <a:solidFill>
              <a:srgbClr val="001B83"/>
            </a:solidFill>
          </p:spPr>
          <p:txBody>
            <a:bodyPr wrap="square" lIns="0" tIns="0" rIns="0" bIns="0" rtlCol="0"/>
            <a:lstStyle/>
            <a:p>
              <a:endParaRPr sz="1200"/>
            </a:p>
          </p:txBody>
        </p:sp>
        <p:pic>
          <p:nvPicPr>
            <p:cNvPr id="26" name="object 4">
              <a:extLst>
                <a:ext uri="{FF2B5EF4-FFF2-40B4-BE49-F238E27FC236}">
                  <a16:creationId xmlns:a16="http://schemas.microsoft.com/office/drawing/2014/main" id="{33A6641B-8564-4F05-8722-5C5734EBB2AE}"/>
                </a:ext>
              </a:extLst>
            </p:cNvPr>
            <p:cNvPicPr/>
            <p:nvPr/>
          </p:nvPicPr>
          <p:blipFill>
            <a:blip r:embed="rId2" cstate="print"/>
            <a:stretch>
              <a:fillRect/>
            </a:stretch>
          </p:blipFill>
          <p:spPr>
            <a:xfrm>
              <a:off x="6856354" y="5596473"/>
              <a:ext cx="2581860" cy="407424"/>
            </a:xfrm>
            <a:prstGeom prst="rect">
              <a:avLst/>
            </a:prstGeom>
          </p:spPr>
        </p:pic>
      </p:grpSp>
      <p:sp>
        <p:nvSpPr>
          <p:cNvPr id="27" name="object 5">
            <a:extLst>
              <a:ext uri="{FF2B5EF4-FFF2-40B4-BE49-F238E27FC236}">
                <a16:creationId xmlns:a16="http://schemas.microsoft.com/office/drawing/2014/main" id="{34D1B307-4C01-41DB-82CE-4D2A7675A75D}"/>
              </a:ext>
            </a:extLst>
          </p:cNvPr>
          <p:cNvSpPr/>
          <p:nvPr/>
        </p:nvSpPr>
        <p:spPr>
          <a:xfrm>
            <a:off x="6151408" y="1861281"/>
            <a:ext cx="95250" cy="644737"/>
          </a:xfrm>
          <a:custGeom>
            <a:avLst/>
            <a:gdLst/>
            <a:ahLst/>
            <a:cxnLst/>
            <a:rect l="l" t="t" r="r" b="b"/>
            <a:pathLst>
              <a:path w="142875" h="967104">
                <a:moveTo>
                  <a:pt x="71710" y="17914"/>
                </a:moveTo>
                <a:lnTo>
                  <a:pt x="57882" y="92974"/>
                </a:lnTo>
                <a:lnTo>
                  <a:pt x="54662" y="97055"/>
                </a:lnTo>
                <a:lnTo>
                  <a:pt x="50321" y="102758"/>
                </a:lnTo>
                <a:lnTo>
                  <a:pt x="45510" y="108781"/>
                </a:lnTo>
                <a:lnTo>
                  <a:pt x="40572" y="114374"/>
                </a:lnTo>
                <a:lnTo>
                  <a:pt x="39252" y="115960"/>
                </a:lnTo>
                <a:lnTo>
                  <a:pt x="37768" y="117313"/>
                </a:lnTo>
                <a:lnTo>
                  <a:pt x="36159" y="118235"/>
                </a:lnTo>
                <a:lnTo>
                  <a:pt x="30625" y="121484"/>
                </a:lnTo>
                <a:lnTo>
                  <a:pt x="12062" y="102808"/>
                </a:lnTo>
                <a:lnTo>
                  <a:pt x="13216" y="98767"/>
                </a:lnTo>
                <a:lnTo>
                  <a:pt x="15893" y="95399"/>
                </a:lnTo>
                <a:lnTo>
                  <a:pt x="20673" y="89809"/>
                </a:lnTo>
                <a:lnTo>
                  <a:pt x="25306" y="84076"/>
                </a:lnTo>
                <a:lnTo>
                  <a:pt x="56303" y="41268"/>
                </a:lnTo>
                <a:lnTo>
                  <a:pt x="60662" y="34349"/>
                </a:lnTo>
                <a:lnTo>
                  <a:pt x="65184" y="27663"/>
                </a:lnTo>
                <a:lnTo>
                  <a:pt x="67771" y="23669"/>
                </a:lnTo>
                <a:lnTo>
                  <a:pt x="70593" y="19515"/>
                </a:lnTo>
                <a:lnTo>
                  <a:pt x="71710" y="17914"/>
                </a:lnTo>
                <a:close/>
              </a:path>
              <a:path w="142875" h="967104">
                <a:moveTo>
                  <a:pt x="59659" y="948450"/>
                </a:moveTo>
                <a:lnTo>
                  <a:pt x="58681" y="953757"/>
                </a:lnTo>
                <a:lnTo>
                  <a:pt x="56527" y="962099"/>
                </a:lnTo>
                <a:lnTo>
                  <a:pt x="48009" y="967032"/>
                </a:lnTo>
                <a:lnTo>
                  <a:pt x="35496" y="963508"/>
                </a:lnTo>
                <a:lnTo>
                  <a:pt x="32043" y="961043"/>
                </a:lnTo>
                <a:lnTo>
                  <a:pt x="30037" y="957422"/>
                </a:lnTo>
                <a:lnTo>
                  <a:pt x="29549" y="956722"/>
                </a:lnTo>
                <a:lnTo>
                  <a:pt x="29097" y="955826"/>
                </a:lnTo>
                <a:lnTo>
                  <a:pt x="28844" y="954966"/>
                </a:lnTo>
                <a:lnTo>
                  <a:pt x="27940" y="953174"/>
                </a:lnTo>
                <a:lnTo>
                  <a:pt x="27687" y="952315"/>
                </a:lnTo>
                <a:lnTo>
                  <a:pt x="26567" y="949466"/>
                </a:lnTo>
                <a:lnTo>
                  <a:pt x="25121" y="943916"/>
                </a:lnTo>
                <a:lnTo>
                  <a:pt x="14119" y="899823"/>
                </a:lnTo>
                <a:lnTo>
                  <a:pt x="3579" y="809684"/>
                </a:lnTo>
                <a:lnTo>
                  <a:pt x="155" y="756826"/>
                </a:lnTo>
                <a:lnTo>
                  <a:pt x="337" y="751372"/>
                </a:lnTo>
                <a:lnTo>
                  <a:pt x="49" y="746239"/>
                </a:lnTo>
                <a:lnTo>
                  <a:pt x="0" y="739183"/>
                </a:lnTo>
                <a:lnTo>
                  <a:pt x="34" y="732087"/>
                </a:lnTo>
                <a:lnTo>
                  <a:pt x="4445" y="543950"/>
                </a:lnTo>
                <a:lnTo>
                  <a:pt x="5902" y="504469"/>
                </a:lnTo>
                <a:lnTo>
                  <a:pt x="11144" y="412665"/>
                </a:lnTo>
                <a:lnTo>
                  <a:pt x="15492" y="350976"/>
                </a:lnTo>
                <a:lnTo>
                  <a:pt x="21437" y="289683"/>
                </a:lnTo>
                <a:lnTo>
                  <a:pt x="27509" y="245280"/>
                </a:lnTo>
                <a:lnTo>
                  <a:pt x="44014" y="156669"/>
                </a:lnTo>
                <a:lnTo>
                  <a:pt x="53719" y="111106"/>
                </a:lnTo>
                <a:lnTo>
                  <a:pt x="55040" y="105050"/>
                </a:lnTo>
                <a:lnTo>
                  <a:pt x="56561" y="99030"/>
                </a:lnTo>
                <a:lnTo>
                  <a:pt x="57882" y="92974"/>
                </a:lnTo>
                <a:lnTo>
                  <a:pt x="71710" y="17914"/>
                </a:lnTo>
                <a:lnTo>
                  <a:pt x="75622" y="12312"/>
                </a:lnTo>
                <a:lnTo>
                  <a:pt x="76707" y="10886"/>
                </a:lnTo>
                <a:lnTo>
                  <a:pt x="79384" y="7518"/>
                </a:lnTo>
                <a:lnTo>
                  <a:pt x="82097" y="3954"/>
                </a:lnTo>
                <a:lnTo>
                  <a:pt x="85949" y="2022"/>
                </a:lnTo>
                <a:lnTo>
                  <a:pt x="88264" y="619"/>
                </a:lnTo>
                <a:lnTo>
                  <a:pt x="91031" y="113"/>
                </a:lnTo>
                <a:lnTo>
                  <a:pt x="93725" y="0"/>
                </a:lnTo>
                <a:lnTo>
                  <a:pt x="97613" y="106"/>
                </a:lnTo>
                <a:lnTo>
                  <a:pt x="100886" y="1319"/>
                </a:lnTo>
                <a:lnTo>
                  <a:pt x="103960" y="3608"/>
                </a:lnTo>
                <a:lnTo>
                  <a:pt x="63205" y="224828"/>
                </a:lnTo>
                <a:lnTo>
                  <a:pt x="57990" y="255366"/>
                </a:lnTo>
                <a:lnTo>
                  <a:pt x="51865" y="301553"/>
                </a:lnTo>
                <a:lnTo>
                  <a:pt x="46403" y="361443"/>
                </a:lnTo>
                <a:lnTo>
                  <a:pt x="42082" y="425071"/>
                </a:lnTo>
                <a:lnTo>
                  <a:pt x="37580" y="507638"/>
                </a:lnTo>
                <a:lnTo>
                  <a:pt x="35771" y="559038"/>
                </a:lnTo>
                <a:lnTo>
                  <a:pt x="31806" y="730141"/>
                </a:lnTo>
                <a:lnTo>
                  <a:pt x="31968" y="737080"/>
                </a:lnTo>
                <a:lnTo>
                  <a:pt x="31767" y="743750"/>
                </a:lnTo>
                <a:lnTo>
                  <a:pt x="31712" y="747398"/>
                </a:lnTo>
                <a:lnTo>
                  <a:pt x="31892" y="750885"/>
                </a:lnTo>
                <a:lnTo>
                  <a:pt x="31873" y="754337"/>
                </a:lnTo>
                <a:lnTo>
                  <a:pt x="31963" y="757198"/>
                </a:lnTo>
                <a:lnTo>
                  <a:pt x="32017" y="760257"/>
                </a:lnTo>
                <a:lnTo>
                  <a:pt x="32358" y="770684"/>
                </a:lnTo>
                <a:lnTo>
                  <a:pt x="41616" y="871967"/>
                </a:lnTo>
                <a:lnTo>
                  <a:pt x="48907" y="914157"/>
                </a:lnTo>
                <a:lnTo>
                  <a:pt x="52322" y="925760"/>
                </a:lnTo>
                <a:lnTo>
                  <a:pt x="53840" y="930917"/>
                </a:lnTo>
                <a:lnTo>
                  <a:pt x="55195" y="935841"/>
                </a:lnTo>
                <a:lnTo>
                  <a:pt x="56912" y="941035"/>
                </a:lnTo>
                <a:lnTo>
                  <a:pt x="58954" y="944459"/>
                </a:lnTo>
                <a:lnTo>
                  <a:pt x="59659" y="948450"/>
                </a:lnTo>
                <a:close/>
              </a:path>
              <a:path w="142875" h="967104">
                <a:moveTo>
                  <a:pt x="142670" y="104936"/>
                </a:moveTo>
                <a:lnTo>
                  <a:pt x="125940" y="118721"/>
                </a:lnTo>
                <a:lnTo>
                  <a:pt x="123209" y="117919"/>
                </a:lnTo>
                <a:lnTo>
                  <a:pt x="121835" y="117559"/>
                </a:lnTo>
                <a:lnTo>
                  <a:pt x="121474" y="117289"/>
                </a:lnTo>
                <a:lnTo>
                  <a:pt x="120501" y="116988"/>
                </a:lnTo>
                <a:lnTo>
                  <a:pt x="119159" y="116456"/>
                </a:lnTo>
                <a:lnTo>
                  <a:pt x="111512" y="107731"/>
                </a:lnTo>
                <a:lnTo>
                  <a:pt x="110862" y="106799"/>
                </a:lnTo>
                <a:lnTo>
                  <a:pt x="110247" y="105669"/>
                </a:lnTo>
                <a:lnTo>
                  <a:pt x="109596" y="104737"/>
                </a:lnTo>
                <a:lnTo>
                  <a:pt x="108168" y="102441"/>
                </a:lnTo>
                <a:lnTo>
                  <a:pt x="102601" y="92474"/>
                </a:lnTo>
                <a:lnTo>
                  <a:pt x="100089" y="87134"/>
                </a:lnTo>
                <a:lnTo>
                  <a:pt x="97928" y="81768"/>
                </a:lnTo>
                <a:lnTo>
                  <a:pt x="96944" y="79645"/>
                </a:lnTo>
                <a:lnTo>
                  <a:pt x="96149" y="77263"/>
                </a:lnTo>
                <a:lnTo>
                  <a:pt x="95155" y="74845"/>
                </a:lnTo>
                <a:lnTo>
                  <a:pt x="91884" y="87959"/>
                </a:lnTo>
                <a:lnTo>
                  <a:pt x="80335" y="137532"/>
                </a:lnTo>
                <a:lnTo>
                  <a:pt x="74067" y="168099"/>
                </a:lnTo>
                <a:lnTo>
                  <a:pt x="63205" y="224828"/>
                </a:lnTo>
                <a:lnTo>
                  <a:pt x="103960" y="3608"/>
                </a:lnTo>
                <a:lnTo>
                  <a:pt x="108316" y="6752"/>
                </a:lnTo>
                <a:lnTo>
                  <a:pt x="110594" y="12252"/>
                </a:lnTo>
                <a:lnTo>
                  <a:pt x="109978" y="17829"/>
                </a:lnTo>
                <a:lnTo>
                  <a:pt x="111912" y="25314"/>
                </a:lnTo>
                <a:lnTo>
                  <a:pt x="124487" y="65210"/>
                </a:lnTo>
                <a:lnTo>
                  <a:pt x="138893" y="93064"/>
                </a:lnTo>
                <a:lnTo>
                  <a:pt x="140430" y="94769"/>
                </a:lnTo>
                <a:lnTo>
                  <a:pt x="141496" y="96795"/>
                </a:lnTo>
                <a:lnTo>
                  <a:pt x="142128" y="98943"/>
                </a:lnTo>
                <a:lnTo>
                  <a:pt x="142797" y="100895"/>
                </a:lnTo>
                <a:lnTo>
                  <a:pt x="142833" y="102934"/>
                </a:lnTo>
                <a:lnTo>
                  <a:pt x="142670" y="104936"/>
                </a:lnTo>
                <a:close/>
              </a:path>
            </a:pathLst>
          </a:custGeom>
          <a:solidFill>
            <a:srgbClr val="000000"/>
          </a:solidFill>
        </p:spPr>
        <p:txBody>
          <a:bodyPr wrap="square" lIns="0" tIns="0" rIns="0" bIns="0" rtlCol="0"/>
          <a:lstStyle/>
          <a:p>
            <a:endParaRPr sz="1200"/>
          </a:p>
        </p:txBody>
      </p:sp>
      <p:sp>
        <p:nvSpPr>
          <p:cNvPr id="28" name="object 6">
            <a:extLst>
              <a:ext uri="{FF2B5EF4-FFF2-40B4-BE49-F238E27FC236}">
                <a16:creationId xmlns:a16="http://schemas.microsoft.com/office/drawing/2014/main" id="{4693BE73-45B9-49E9-B10F-B012F342FC30}"/>
              </a:ext>
            </a:extLst>
          </p:cNvPr>
          <p:cNvSpPr/>
          <p:nvPr/>
        </p:nvSpPr>
        <p:spPr>
          <a:xfrm>
            <a:off x="6303359" y="4506347"/>
            <a:ext cx="392007" cy="524510"/>
          </a:xfrm>
          <a:custGeom>
            <a:avLst/>
            <a:gdLst/>
            <a:ahLst/>
            <a:cxnLst/>
            <a:rect l="l" t="t" r="r" b="b"/>
            <a:pathLst>
              <a:path w="588009" h="786765">
                <a:moveTo>
                  <a:pt x="586915" y="754467"/>
                </a:moveTo>
                <a:lnTo>
                  <a:pt x="550017" y="687656"/>
                </a:lnTo>
                <a:lnTo>
                  <a:pt x="549919" y="682459"/>
                </a:lnTo>
                <a:lnTo>
                  <a:pt x="549660" y="675296"/>
                </a:lnTo>
                <a:lnTo>
                  <a:pt x="549562" y="667588"/>
                </a:lnTo>
                <a:lnTo>
                  <a:pt x="549834" y="660131"/>
                </a:lnTo>
                <a:lnTo>
                  <a:pt x="549850" y="658068"/>
                </a:lnTo>
                <a:lnTo>
                  <a:pt x="550139" y="656082"/>
                </a:lnTo>
                <a:lnTo>
                  <a:pt x="550799" y="654348"/>
                </a:lnTo>
                <a:lnTo>
                  <a:pt x="553019" y="648327"/>
                </a:lnTo>
                <a:lnTo>
                  <a:pt x="558748" y="644478"/>
                </a:lnTo>
                <a:lnTo>
                  <a:pt x="569115" y="644004"/>
                </a:lnTo>
                <a:lnTo>
                  <a:pt x="572962" y="645532"/>
                </a:lnTo>
                <a:lnTo>
                  <a:pt x="576037" y="648172"/>
                </a:lnTo>
                <a:lnTo>
                  <a:pt x="579210" y="650990"/>
                </a:lnTo>
                <a:lnTo>
                  <a:pt x="580884" y="654856"/>
                </a:lnTo>
                <a:lnTo>
                  <a:pt x="580949" y="659157"/>
                </a:lnTo>
                <a:lnTo>
                  <a:pt x="580798" y="666511"/>
                </a:lnTo>
                <a:lnTo>
                  <a:pt x="580850" y="673881"/>
                </a:lnTo>
                <a:lnTo>
                  <a:pt x="584022" y="726638"/>
                </a:lnTo>
                <a:lnTo>
                  <a:pt x="585038" y="734753"/>
                </a:lnTo>
                <a:lnTo>
                  <a:pt x="585780" y="742790"/>
                </a:lnTo>
                <a:lnTo>
                  <a:pt x="586313" y="747519"/>
                </a:lnTo>
                <a:lnTo>
                  <a:pt x="586765" y="752521"/>
                </a:lnTo>
                <a:lnTo>
                  <a:pt x="586915" y="754467"/>
                </a:lnTo>
                <a:close/>
              </a:path>
              <a:path w="588009" h="786765">
                <a:moveTo>
                  <a:pt x="6232" y="27247"/>
                </a:moveTo>
                <a:lnTo>
                  <a:pt x="3623" y="22523"/>
                </a:lnTo>
                <a:lnTo>
                  <a:pt x="0" y="14707"/>
                </a:lnTo>
                <a:lnTo>
                  <a:pt x="3458" y="5491"/>
                </a:lnTo>
                <a:lnTo>
                  <a:pt x="15369" y="283"/>
                </a:lnTo>
                <a:lnTo>
                  <a:pt x="19602" y="0"/>
                </a:lnTo>
                <a:lnTo>
                  <a:pt x="23450" y="1528"/>
                </a:lnTo>
                <a:lnTo>
                  <a:pt x="24271" y="1759"/>
                </a:lnTo>
                <a:lnTo>
                  <a:pt x="25188" y="2166"/>
                </a:lnTo>
                <a:lnTo>
                  <a:pt x="25929" y="2670"/>
                </a:lnTo>
                <a:lnTo>
                  <a:pt x="27764" y="3483"/>
                </a:lnTo>
                <a:lnTo>
                  <a:pt x="28505" y="3987"/>
                </a:lnTo>
                <a:lnTo>
                  <a:pt x="31177" y="5479"/>
                </a:lnTo>
                <a:lnTo>
                  <a:pt x="35814" y="8854"/>
                </a:lnTo>
                <a:lnTo>
                  <a:pt x="72279" y="35976"/>
                </a:lnTo>
                <a:lnTo>
                  <a:pt x="137582" y="98997"/>
                </a:lnTo>
                <a:lnTo>
                  <a:pt x="173744" y="137701"/>
                </a:lnTo>
                <a:lnTo>
                  <a:pt x="177061" y="142034"/>
                </a:lnTo>
                <a:lnTo>
                  <a:pt x="180539" y="145821"/>
                </a:lnTo>
                <a:lnTo>
                  <a:pt x="305400" y="305037"/>
                </a:lnTo>
                <a:lnTo>
                  <a:pt x="329306" y="336491"/>
                </a:lnTo>
                <a:lnTo>
                  <a:pt x="383460" y="410807"/>
                </a:lnTo>
                <a:lnTo>
                  <a:pt x="419212" y="461267"/>
                </a:lnTo>
                <a:lnTo>
                  <a:pt x="453478" y="512434"/>
                </a:lnTo>
                <a:lnTo>
                  <a:pt x="476935" y="550620"/>
                </a:lnTo>
                <a:lnTo>
                  <a:pt x="520356" y="629608"/>
                </a:lnTo>
                <a:lnTo>
                  <a:pt x="541740" y="670994"/>
                </a:lnTo>
                <a:lnTo>
                  <a:pt x="544558" y="676516"/>
                </a:lnTo>
                <a:lnTo>
                  <a:pt x="547199" y="682135"/>
                </a:lnTo>
                <a:lnTo>
                  <a:pt x="550017" y="687656"/>
                </a:lnTo>
                <a:lnTo>
                  <a:pt x="586915" y="754467"/>
                </a:lnTo>
                <a:lnTo>
                  <a:pt x="587443" y="761279"/>
                </a:lnTo>
                <a:lnTo>
                  <a:pt x="587507" y="763070"/>
                </a:lnTo>
                <a:lnTo>
                  <a:pt x="587573" y="767371"/>
                </a:lnTo>
                <a:lnTo>
                  <a:pt x="587735" y="771848"/>
                </a:lnTo>
                <a:lnTo>
                  <a:pt x="585981" y="775785"/>
                </a:lnTo>
                <a:lnTo>
                  <a:pt x="585080" y="778337"/>
                </a:lnTo>
                <a:lnTo>
                  <a:pt x="583262" y="780483"/>
                </a:lnTo>
                <a:lnTo>
                  <a:pt x="581250" y="782279"/>
                </a:lnTo>
                <a:lnTo>
                  <a:pt x="578176" y="784661"/>
                </a:lnTo>
                <a:lnTo>
                  <a:pt x="574876" y="785799"/>
                </a:lnTo>
                <a:lnTo>
                  <a:pt x="571047" y="785977"/>
                </a:lnTo>
                <a:lnTo>
                  <a:pt x="462300" y="589069"/>
                </a:lnTo>
                <a:lnTo>
                  <a:pt x="446970" y="562147"/>
                </a:lnTo>
                <a:lnTo>
                  <a:pt x="422421" y="522547"/>
                </a:lnTo>
                <a:lnTo>
                  <a:pt x="388672" y="472772"/>
                </a:lnTo>
                <a:lnTo>
                  <a:pt x="351671" y="420829"/>
                </a:lnTo>
                <a:lnTo>
                  <a:pt x="302800" y="354126"/>
                </a:lnTo>
                <a:lnTo>
                  <a:pt x="271609" y="313231"/>
                </a:lnTo>
                <a:lnTo>
                  <a:pt x="166188" y="178404"/>
                </a:lnTo>
                <a:lnTo>
                  <a:pt x="161663" y="173141"/>
                </a:lnTo>
                <a:lnTo>
                  <a:pt x="157590" y="167856"/>
                </a:lnTo>
                <a:lnTo>
                  <a:pt x="155319" y="165000"/>
                </a:lnTo>
                <a:lnTo>
                  <a:pt x="152969" y="162417"/>
                </a:lnTo>
                <a:lnTo>
                  <a:pt x="150795" y="159737"/>
                </a:lnTo>
                <a:lnTo>
                  <a:pt x="148911" y="157581"/>
                </a:lnTo>
                <a:lnTo>
                  <a:pt x="146931" y="155250"/>
                </a:lnTo>
                <a:lnTo>
                  <a:pt x="140056" y="147403"/>
                </a:lnTo>
                <a:lnTo>
                  <a:pt x="68678" y="74951"/>
                </a:lnTo>
                <a:lnTo>
                  <a:pt x="36289" y="46948"/>
                </a:lnTo>
                <a:lnTo>
                  <a:pt x="26291" y="40141"/>
                </a:lnTo>
                <a:lnTo>
                  <a:pt x="21848" y="37115"/>
                </a:lnTo>
                <a:lnTo>
                  <a:pt x="17678" y="34167"/>
                </a:lnTo>
                <a:lnTo>
                  <a:pt x="13058" y="31240"/>
                </a:lnTo>
                <a:lnTo>
                  <a:pt x="9307" y="29886"/>
                </a:lnTo>
                <a:lnTo>
                  <a:pt x="6232" y="27247"/>
                </a:lnTo>
                <a:close/>
              </a:path>
              <a:path w="588009" h="786765">
                <a:moveTo>
                  <a:pt x="476867" y="732165"/>
                </a:moveTo>
                <a:lnTo>
                  <a:pt x="475900" y="730415"/>
                </a:lnTo>
                <a:lnTo>
                  <a:pt x="475498" y="729268"/>
                </a:lnTo>
                <a:lnTo>
                  <a:pt x="473967" y="724405"/>
                </a:lnTo>
                <a:lnTo>
                  <a:pt x="474449" y="720257"/>
                </a:lnTo>
                <a:lnTo>
                  <a:pt x="476396" y="716671"/>
                </a:lnTo>
                <a:lnTo>
                  <a:pt x="478263" y="713357"/>
                </a:lnTo>
                <a:lnTo>
                  <a:pt x="481063" y="710897"/>
                </a:lnTo>
                <a:lnTo>
                  <a:pt x="483684" y="709786"/>
                </a:lnTo>
                <a:lnTo>
                  <a:pt x="484974" y="709194"/>
                </a:lnTo>
                <a:lnTo>
                  <a:pt x="485425" y="709173"/>
                </a:lnTo>
                <a:lnTo>
                  <a:pt x="486368" y="708789"/>
                </a:lnTo>
                <a:lnTo>
                  <a:pt x="487743" y="708350"/>
                </a:lnTo>
                <a:lnTo>
                  <a:pt x="499188" y="710248"/>
                </a:lnTo>
                <a:lnTo>
                  <a:pt x="500283" y="710557"/>
                </a:lnTo>
                <a:lnTo>
                  <a:pt x="501474" y="711040"/>
                </a:lnTo>
                <a:lnTo>
                  <a:pt x="502569" y="711349"/>
                </a:lnTo>
                <a:lnTo>
                  <a:pt x="505128" y="712218"/>
                </a:lnTo>
                <a:lnTo>
                  <a:pt x="515753" y="716396"/>
                </a:lnTo>
                <a:lnTo>
                  <a:pt x="521082" y="718933"/>
                </a:lnTo>
                <a:lnTo>
                  <a:pt x="526155" y="721713"/>
                </a:lnTo>
                <a:lnTo>
                  <a:pt x="528262" y="722730"/>
                </a:lnTo>
                <a:lnTo>
                  <a:pt x="530387" y="724068"/>
                </a:lnTo>
                <a:lnTo>
                  <a:pt x="532689" y="725308"/>
                </a:lnTo>
                <a:lnTo>
                  <a:pt x="526903" y="713092"/>
                </a:lnTo>
                <a:lnTo>
                  <a:pt x="504403" y="667435"/>
                </a:lnTo>
                <a:lnTo>
                  <a:pt x="489869" y="639824"/>
                </a:lnTo>
                <a:lnTo>
                  <a:pt x="462300" y="589069"/>
                </a:lnTo>
                <a:lnTo>
                  <a:pt x="571047" y="785977"/>
                </a:lnTo>
                <a:lnTo>
                  <a:pt x="565685" y="786308"/>
                </a:lnTo>
                <a:lnTo>
                  <a:pt x="560437" y="783499"/>
                </a:lnTo>
                <a:lnTo>
                  <a:pt x="557377" y="778796"/>
                </a:lnTo>
                <a:lnTo>
                  <a:pt x="551136" y="774234"/>
                </a:lnTo>
                <a:lnTo>
                  <a:pt x="516115" y="751356"/>
                </a:lnTo>
                <a:lnTo>
                  <a:pt x="487315" y="738951"/>
                </a:lnTo>
                <a:lnTo>
                  <a:pt x="485045" y="738607"/>
                </a:lnTo>
                <a:lnTo>
                  <a:pt x="482936" y="737716"/>
                </a:lnTo>
                <a:lnTo>
                  <a:pt x="481085" y="736456"/>
                </a:lnTo>
                <a:lnTo>
                  <a:pt x="479330" y="735370"/>
                </a:lnTo>
                <a:lnTo>
                  <a:pt x="478010" y="733816"/>
                </a:lnTo>
                <a:lnTo>
                  <a:pt x="476867" y="732165"/>
                </a:lnTo>
                <a:close/>
              </a:path>
            </a:pathLst>
          </a:custGeom>
          <a:solidFill>
            <a:srgbClr val="000000"/>
          </a:solidFill>
        </p:spPr>
        <p:txBody>
          <a:bodyPr wrap="square" lIns="0" tIns="0" rIns="0" bIns="0" rtlCol="0"/>
          <a:lstStyle/>
          <a:p>
            <a:endParaRPr sz="1200"/>
          </a:p>
        </p:txBody>
      </p:sp>
      <p:sp>
        <p:nvSpPr>
          <p:cNvPr id="29" name="object 7">
            <a:extLst>
              <a:ext uri="{FF2B5EF4-FFF2-40B4-BE49-F238E27FC236}">
                <a16:creationId xmlns:a16="http://schemas.microsoft.com/office/drawing/2014/main" id="{2F1B393D-9A01-4F88-AA2E-11D48752B94C}"/>
              </a:ext>
            </a:extLst>
          </p:cNvPr>
          <p:cNvSpPr/>
          <p:nvPr/>
        </p:nvSpPr>
        <p:spPr>
          <a:xfrm>
            <a:off x="8158903" y="3522925"/>
            <a:ext cx="640079" cy="133350"/>
          </a:xfrm>
          <a:custGeom>
            <a:avLst/>
            <a:gdLst/>
            <a:ahLst/>
            <a:cxnLst/>
            <a:rect l="l" t="t" r="r" b="b"/>
            <a:pathLst>
              <a:path w="960119" h="200025">
                <a:moveTo>
                  <a:pt x="20385" y="200024"/>
                </a:moveTo>
                <a:lnTo>
                  <a:pt x="14989" y="200024"/>
                </a:lnTo>
                <a:lnTo>
                  <a:pt x="6395" y="199418"/>
                </a:lnTo>
                <a:lnTo>
                  <a:pt x="0" y="191935"/>
                </a:lnTo>
                <a:lnTo>
                  <a:pt x="1199" y="178991"/>
                </a:lnTo>
                <a:lnTo>
                  <a:pt x="2997" y="175148"/>
                </a:lnTo>
                <a:lnTo>
                  <a:pt x="6195" y="172519"/>
                </a:lnTo>
                <a:lnTo>
                  <a:pt x="6795" y="171912"/>
                </a:lnTo>
                <a:lnTo>
                  <a:pt x="7594" y="171305"/>
                </a:lnTo>
                <a:lnTo>
                  <a:pt x="8393" y="170901"/>
                </a:lnTo>
                <a:lnTo>
                  <a:pt x="9992" y="169687"/>
                </a:lnTo>
                <a:lnTo>
                  <a:pt x="10792" y="169283"/>
                </a:lnTo>
                <a:lnTo>
                  <a:pt x="13390" y="167665"/>
                </a:lnTo>
                <a:lnTo>
                  <a:pt x="18586" y="165238"/>
                </a:lnTo>
                <a:lnTo>
                  <a:pt x="59956" y="146428"/>
                </a:lnTo>
                <a:lnTo>
                  <a:pt x="96362" y="134767"/>
                </a:lnTo>
                <a:lnTo>
                  <a:pt x="118115" y="128226"/>
                </a:lnTo>
                <a:lnTo>
                  <a:pt x="162108" y="115610"/>
                </a:lnTo>
                <a:lnTo>
                  <a:pt x="188064" y="109214"/>
                </a:lnTo>
                <a:lnTo>
                  <a:pt x="198057" y="106787"/>
                </a:lnTo>
                <a:lnTo>
                  <a:pt x="203453" y="105978"/>
                </a:lnTo>
                <a:lnTo>
                  <a:pt x="208450" y="104765"/>
                </a:lnTo>
                <a:lnTo>
                  <a:pt x="215379" y="103438"/>
                </a:lnTo>
                <a:lnTo>
                  <a:pt x="222365" y="102186"/>
                </a:lnTo>
                <a:lnTo>
                  <a:pt x="229388" y="101011"/>
                </a:lnTo>
                <a:lnTo>
                  <a:pt x="236430" y="99911"/>
                </a:lnTo>
                <a:lnTo>
                  <a:pt x="298585" y="89798"/>
                </a:lnTo>
                <a:lnTo>
                  <a:pt x="358942" y="80090"/>
                </a:lnTo>
                <a:lnTo>
                  <a:pt x="417500" y="70989"/>
                </a:lnTo>
                <a:lnTo>
                  <a:pt x="462186" y="64760"/>
                </a:lnTo>
                <a:lnTo>
                  <a:pt x="507785" y="59003"/>
                </a:lnTo>
                <a:lnTo>
                  <a:pt x="569241" y="51665"/>
                </a:lnTo>
                <a:lnTo>
                  <a:pt x="615289" y="46861"/>
                </a:lnTo>
                <a:lnTo>
                  <a:pt x="661325" y="43079"/>
                </a:lnTo>
                <a:lnTo>
                  <a:pt x="706093" y="41006"/>
                </a:lnTo>
                <a:lnTo>
                  <a:pt x="719883" y="40854"/>
                </a:lnTo>
                <a:lnTo>
                  <a:pt x="787834" y="41091"/>
                </a:lnTo>
                <a:lnTo>
                  <a:pt x="835331" y="42172"/>
                </a:lnTo>
                <a:lnTo>
                  <a:pt x="842794" y="42472"/>
                </a:lnTo>
                <a:lnTo>
                  <a:pt x="848990" y="42674"/>
                </a:lnTo>
                <a:lnTo>
                  <a:pt x="855185" y="43079"/>
                </a:lnTo>
                <a:lnTo>
                  <a:pt x="861381" y="43281"/>
                </a:lnTo>
                <a:lnTo>
                  <a:pt x="857184" y="41056"/>
                </a:lnTo>
                <a:lnTo>
                  <a:pt x="850389" y="37618"/>
                </a:lnTo>
                <a:lnTo>
                  <a:pt x="843594" y="33977"/>
                </a:lnTo>
                <a:lnTo>
                  <a:pt x="837198" y="30135"/>
                </a:lnTo>
                <a:lnTo>
                  <a:pt x="835400" y="29123"/>
                </a:lnTo>
                <a:lnTo>
                  <a:pt x="833801" y="27910"/>
                </a:lnTo>
                <a:lnTo>
                  <a:pt x="828405" y="21640"/>
                </a:lnTo>
                <a:lnTo>
                  <a:pt x="827805" y="14764"/>
                </a:lnTo>
                <a:lnTo>
                  <a:pt x="832402" y="5460"/>
                </a:lnTo>
                <a:lnTo>
                  <a:pt x="835599" y="2831"/>
                </a:lnTo>
                <a:lnTo>
                  <a:pt x="839397" y="1415"/>
                </a:lnTo>
                <a:lnTo>
                  <a:pt x="843394" y="0"/>
                </a:lnTo>
                <a:lnTo>
                  <a:pt x="847591" y="404"/>
                </a:lnTo>
                <a:lnTo>
                  <a:pt x="851388" y="2426"/>
                </a:lnTo>
                <a:lnTo>
                  <a:pt x="857752" y="6114"/>
                </a:lnTo>
                <a:lnTo>
                  <a:pt x="864229" y="9632"/>
                </a:lnTo>
                <a:lnTo>
                  <a:pt x="904550" y="29123"/>
                </a:lnTo>
                <a:lnTo>
                  <a:pt x="919539" y="35393"/>
                </a:lnTo>
                <a:lnTo>
                  <a:pt x="926934" y="38629"/>
                </a:lnTo>
                <a:lnTo>
                  <a:pt x="949318" y="48944"/>
                </a:lnTo>
                <a:lnTo>
                  <a:pt x="953315" y="50966"/>
                </a:lnTo>
                <a:lnTo>
                  <a:pt x="955913" y="54405"/>
                </a:lnTo>
                <a:lnTo>
                  <a:pt x="957712" y="56427"/>
                </a:lnTo>
                <a:lnTo>
                  <a:pt x="958711" y="59056"/>
                </a:lnTo>
                <a:lnTo>
                  <a:pt x="959311" y="61686"/>
                </a:lnTo>
                <a:lnTo>
                  <a:pt x="959910" y="65528"/>
                </a:lnTo>
                <a:lnTo>
                  <a:pt x="959311" y="68967"/>
                </a:lnTo>
                <a:lnTo>
                  <a:pt x="957712" y="72203"/>
                </a:lnTo>
                <a:lnTo>
                  <a:pt x="955314" y="77259"/>
                </a:lnTo>
                <a:lnTo>
                  <a:pt x="950317" y="80495"/>
                </a:lnTo>
                <a:lnTo>
                  <a:pt x="944721" y="80899"/>
                </a:lnTo>
                <a:lnTo>
                  <a:pt x="937711" y="84158"/>
                </a:lnTo>
                <a:lnTo>
                  <a:pt x="900753" y="103754"/>
                </a:lnTo>
                <a:lnTo>
                  <a:pt x="875971" y="122967"/>
                </a:lnTo>
                <a:lnTo>
                  <a:pt x="874572" y="124788"/>
                </a:lnTo>
                <a:lnTo>
                  <a:pt x="872773" y="126203"/>
                </a:lnTo>
                <a:lnTo>
                  <a:pt x="870774" y="127215"/>
                </a:lnTo>
                <a:lnTo>
                  <a:pt x="868976" y="128226"/>
                </a:lnTo>
                <a:lnTo>
                  <a:pt x="866977" y="128630"/>
                </a:lnTo>
                <a:lnTo>
                  <a:pt x="864978" y="128833"/>
                </a:lnTo>
                <a:lnTo>
                  <a:pt x="862980" y="128833"/>
                </a:lnTo>
                <a:lnTo>
                  <a:pt x="848390" y="114877"/>
                </a:lnTo>
                <a:lnTo>
                  <a:pt x="848790" y="111035"/>
                </a:lnTo>
                <a:lnTo>
                  <a:pt x="848790" y="110630"/>
                </a:lnTo>
                <a:lnTo>
                  <a:pt x="848990" y="110226"/>
                </a:lnTo>
                <a:lnTo>
                  <a:pt x="848990" y="109821"/>
                </a:lnTo>
                <a:lnTo>
                  <a:pt x="849390" y="107799"/>
                </a:lnTo>
                <a:lnTo>
                  <a:pt x="856584" y="98697"/>
                </a:lnTo>
                <a:lnTo>
                  <a:pt x="857384" y="97888"/>
                </a:lnTo>
                <a:lnTo>
                  <a:pt x="858383" y="97079"/>
                </a:lnTo>
                <a:lnTo>
                  <a:pt x="859183" y="96270"/>
                </a:lnTo>
                <a:lnTo>
                  <a:pt x="861181" y="94450"/>
                </a:lnTo>
                <a:lnTo>
                  <a:pt x="869975" y="87169"/>
                </a:lnTo>
                <a:lnTo>
                  <a:pt x="874771" y="83731"/>
                </a:lnTo>
                <a:lnTo>
                  <a:pt x="879568" y="80697"/>
                </a:lnTo>
                <a:lnTo>
                  <a:pt x="881567" y="79281"/>
                </a:lnTo>
                <a:lnTo>
                  <a:pt x="883765" y="78068"/>
                </a:lnTo>
                <a:lnTo>
                  <a:pt x="885963" y="76652"/>
                </a:lnTo>
                <a:lnTo>
                  <a:pt x="872473" y="75812"/>
                </a:lnTo>
                <a:lnTo>
                  <a:pt x="832002" y="73821"/>
                </a:lnTo>
                <a:lnTo>
                  <a:pt x="790432" y="72809"/>
                </a:lnTo>
                <a:lnTo>
                  <a:pt x="732674" y="72405"/>
                </a:lnTo>
                <a:lnTo>
                  <a:pt x="724910" y="72440"/>
                </a:lnTo>
                <a:lnTo>
                  <a:pt x="685907" y="73366"/>
                </a:lnTo>
                <a:lnTo>
                  <a:pt x="640265" y="76349"/>
                </a:lnTo>
                <a:lnTo>
                  <a:pt x="595275" y="80634"/>
                </a:lnTo>
                <a:lnTo>
                  <a:pt x="549605" y="85753"/>
                </a:lnTo>
                <a:lnTo>
                  <a:pt x="496543" y="92380"/>
                </a:lnTo>
                <a:lnTo>
                  <a:pt x="449902" y="98445"/>
                </a:lnTo>
                <a:lnTo>
                  <a:pt x="359741" y="112046"/>
                </a:lnTo>
                <a:lnTo>
                  <a:pt x="313874" y="119412"/>
                </a:lnTo>
                <a:lnTo>
                  <a:pt x="283228" y="124503"/>
                </a:lnTo>
                <a:lnTo>
                  <a:pt x="236630" y="132069"/>
                </a:lnTo>
                <a:lnTo>
                  <a:pt x="230034" y="133080"/>
                </a:lnTo>
                <a:lnTo>
                  <a:pt x="223239" y="134496"/>
                </a:lnTo>
                <a:lnTo>
                  <a:pt x="216644" y="135507"/>
                </a:lnTo>
                <a:lnTo>
                  <a:pt x="213047" y="136114"/>
                </a:lnTo>
                <a:lnTo>
                  <a:pt x="209649" y="136923"/>
                </a:lnTo>
                <a:lnTo>
                  <a:pt x="206252" y="137529"/>
                </a:lnTo>
                <a:lnTo>
                  <a:pt x="203454" y="138136"/>
                </a:lnTo>
                <a:lnTo>
                  <a:pt x="200456" y="138743"/>
                </a:lnTo>
                <a:lnTo>
                  <a:pt x="190263" y="140968"/>
                </a:lnTo>
                <a:lnTo>
                  <a:pt x="182669" y="142788"/>
                </a:lnTo>
                <a:lnTo>
                  <a:pt x="175274" y="144608"/>
                </a:lnTo>
                <a:lnTo>
                  <a:pt x="169078" y="146226"/>
                </a:lnTo>
                <a:lnTo>
                  <a:pt x="162683" y="147844"/>
                </a:lnTo>
                <a:lnTo>
                  <a:pt x="156487" y="149462"/>
                </a:lnTo>
                <a:lnTo>
                  <a:pt x="143600" y="153169"/>
                </a:lnTo>
                <a:lnTo>
                  <a:pt x="130731" y="156971"/>
                </a:lnTo>
                <a:lnTo>
                  <a:pt x="105124" y="164631"/>
                </a:lnTo>
                <a:lnTo>
                  <a:pt x="98710" y="166489"/>
                </a:lnTo>
                <a:lnTo>
                  <a:pt x="57758" y="180811"/>
                </a:lnTo>
                <a:lnTo>
                  <a:pt x="41370" y="188699"/>
                </a:lnTo>
                <a:lnTo>
                  <a:pt x="36573" y="191126"/>
                </a:lnTo>
                <a:lnTo>
                  <a:pt x="31977" y="193350"/>
                </a:lnTo>
                <a:lnTo>
                  <a:pt x="27180" y="195980"/>
                </a:lnTo>
                <a:lnTo>
                  <a:pt x="24182" y="198609"/>
                </a:lnTo>
                <a:lnTo>
                  <a:pt x="20385" y="200024"/>
                </a:lnTo>
                <a:close/>
              </a:path>
            </a:pathLst>
          </a:custGeom>
          <a:solidFill>
            <a:srgbClr val="000000"/>
          </a:solidFill>
        </p:spPr>
        <p:txBody>
          <a:bodyPr wrap="square" lIns="0" tIns="0" rIns="0" bIns="0" rtlCol="0"/>
          <a:lstStyle/>
          <a:p>
            <a:endParaRPr sz="1200"/>
          </a:p>
        </p:txBody>
      </p:sp>
      <p:sp>
        <p:nvSpPr>
          <p:cNvPr id="30" name="object 8">
            <a:extLst>
              <a:ext uri="{FF2B5EF4-FFF2-40B4-BE49-F238E27FC236}">
                <a16:creationId xmlns:a16="http://schemas.microsoft.com/office/drawing/2014/main" id="{7E98EC3E-DD07-4F63-A541-26684D01CAEF}"/>
              </a:ext>
            </a:extLst>
          </p:cNvPr>
          <p:cNvSpPr/>
          <p:nvPr/>
        </p:nvSpPr>
        <p:spPr>
          <a:xfrm>
            <a:off x="4466902" y="2103927"/>
            <a:ext cx="469053" cy="458047"/>
          </a:xfrm>
          <a:custGeom>
            <a:avLst/>
            <a:gdLst/>
            <a:ahLst/>
            <a:cxnLst/>
            <a:rect l="l" t="t" r="r" b="b"/>
            <a:pathLst>
              <a:path w="703579" h="687070">
                <a:moveTo>
                  <a:pt x="34469" y="3212"/>
                </a:moveTo>
                <a:lnTo>
                  <a:pt x="95541" y="48987"/>
                </a:lnTo>
                <a:lnTo>
                  <a:pt x="100675" y="49802"/>
                </a:lnTo>
                <a:lnTo>
                  <a:pt x="107734" y="51048"/>
                </a:lnTo>
                <a:lnTo>
                  <a:pt x="115354" y="52210"/>
                </a:lnTo>
                <a:lnTo>
                  <a:pt x="122777" y="52971"/>
                </a:lnTo>
                <a:lnTo>
                  <a:pt x="124822" y="53241"/>
                </a:lnTo>
                <a:lnTo>
                  <a:pt x="126830" y="53229"/>
                </a:lnTo>
                <a:lnTo>
                  <a:pt x="128638" y="52815"/>
                </a:lnTo>
                <a:lnTo>
                  <a:pt x="134908" y="51448"/>
                </a:lnTo>
                <a:lnTo>
                  <a:pt x="139512" y="46305"/>
                </a:lnTo>
                <a:lnTo>
                  <a:pt x="141413" y="36104"/>
                </a:lnTo>
                <a:lnTo>
                  <a:pt x="140431" y="32082"/>
                </a:lnTo>
                <a:lnTo>
                  <a:pt x="120736" y="21423"/>
                </a:lnTo>
                <a:lnTo>
                  <a:pt x="113444" y="20353"/>
                </a:lnTo>
                <a:lnTo>
                  <a:pt x="61631" y="9922"/>
                </a:lnTo>
                <a:lnTo>
                  <a:pt x="53735" y="7795"/>
                </a:lnTo>
                <a:lnTo>
                  <a:pt x="45877" y="5949"/>
                </a:lnTo>
                <a:lnTo>
                  <a:pt x="41267" y="4769"/>
                </a:lnTo>
                <a:lnTo>
                  <a:pt x="36375" y="3630"/>
                </a:lnTo>
                <a:lnTo>
                  <a:pt x="34469" y="3212"/>
                </a:lnTo>
                <a:close/>
              </a:path>
              <a:path w="703579" h="687070">
                <a:moveTo>
                  <a:pt x="674490" y="678797"/>
                </a:moveTo>
                <a:lnTo>
                  <a:pt x="678810" y="682035"/>
                </a:lnTo>
                <a:lnTo>
                  <a:pt x="686048" y="686703"/>
                </a:lnTo>
                <a:lnTo>
                  <a:pt x="692994" y="685146"/>
                </a:lnTo>
                <a:lnTo>
                  <a:pt x="702733" y="672154"/>
                </a:lnTo>
                <a:lnTo>
                  <a:pt x="703323" y="669320"/>
                </a:lnTo>
                <a:lnTo>
                  <a:pt x="702341" y="665298"/>
                </a:lnTo>
                <a:lnTo>
                  <a:pt x="702225" y="664453"/>
                </a:lnTo>
                <a:lnTo>
                  <a:pt x="701949" y="663488"/>
                </a:lnTo>
                <a:lnTo>
                  <a:pt x="701552" y="662685"/>
                </a:lnTo>
                <a:lnTo>
                  <a:pt x="701001" y="660755"/>
                </a:lnTo>
                <a:lnTo>
                  <a:pt x="700604" y="659952"/>
                </a:lnTo>
                <a:lnTo>
                  <a:pt x="699495" y="657099"/>
                </a:lnTo>
                <a:lnTo>
                  <a:pt x="696793" y="652040"/>
                </a:lnTo>
                <a:lnTo>
                  <a:pt x="674969" y="612178"/>
                </a:lnTo>
                <a:lnTo>
                  <a:pt x="621574" y="538794"/>
                </a:lnTo>
                <a:lnTo>
                  <a:pt x="588237" y="497632"/>
                </a:lnTo>
                <a:lnTo>
                  <a:pt x="584405" y="493748"/>
                </a:lnTo>
                <a:lnTo>
                  <a:pt x="581134" y="489780"/>
                </a:lnTo>
                <a:lnTo>
                  <a:pt x="440696" y="344119"/>
                </a:lnTo>
                <a:lnTo>
                  <a:pt x="412846" y="316097"/>
                </a:lnTo>
                <a:lnTo>
                  <a:pt x="346725" y="252195"/>
                </a:lnTo>
                <a:lnTo>
                  <a:pt x="301688" y="209815"/>
                </a:lnTo>
                <a:lnTo>
                  <a:pt x="255745" y="168809"/>
                </a:lnTo>
                <a:lnTo>
                  <a:pt x="221166" y="140300"/>
                </a:lnTo>
                <a:lnTo>
                  <a:pt x="148935" y="86383"/>
                </a:lnTo>
                <a:lnTo>
                  <a:pt x="110899" y="59487"/>
                </a:lnTo>
                <a:lnTo>
                  <a:pt x="105821" y="55933"/>
                </a:lnTo>
                <a:lnTo>
                  <a:pt x="100620" y="52541"/>
                </a:lnTo>
                <a:lnTo>
                  <a:pt x="95541" y="48987"/>
                </a:lnTo>
                <a:lnTo>
                  <a:pt x="34469" y="3212"/>
                </a:lnTo>
                <a:lnTo>
                  <a:pt x="27795" y="1749"/>
                </a:lnTo>
                <a:lnTo>
                  <a:pt x="26031" y="1437"/>
                </a:lnTo>
                <a:lnTo>
                  <a:pt x="21779" y="778"/>
                </a:lnTo>
                <a:lnTo>
                  <a:pt x="17368" y="0"/>
                </a:lnTo>
                <a:lnTo>
                  <a:pt x="13226" y="1192"/>
                </a:lnTo>
                <a:lnTo>
                  <a:pt x="10574" y="1732"/>
                </a:lnTo>
                <a:lnTo>
                  <a:pt x="8198" y="3237"/>
                </a:lnTo>
                <a:lnTo>
                  <a:pt x="6141" y="4981"/>
                </a:lnTo>
                <a:lnTo>
                  <a:pt x="3357" y="7696"/>
                </a:lnTo>
                <a:lnTo>
                  <a:pt x="1774" y="10807"/>
                </a:lnTo>
                <a:lnTo>
                  <a:pt x="1068" y="14575"/>
                </a:lnTo>
                <a:lnTo>
                  <a:pt x="181065" y="149484"/>
                </a:lnTo>
                <a:lnTo>
                  <a:pt x="205610" y="168386"/>
                </a:lnTo>
                <a:lnTo>
                  <a:pt x="241438" y="198170"/>
                </a:lnTo>
                <a:lnTo>
                  <a:pt x="286074" y="238473"/>
                </a:lnTo>
                <a:lnTo>
                  <a:pt x="332407" y="282295"/>
                </a:lnTo>
                <a:lnTo>
                  <a:pt x="391718" y="339913"/>
                </a:lnTo>
                <a:lnTo>
                  <a:pt x="427911" y="376455"/>
                </a:lnTo>
                <a:lnTo>
                  <a:pt x="546881" y="499492"/>
                </a:lnTo>
                <a:lnTo>
                  <a:pt x="551469" y="504700"/>
                </a:lnTo>
                <a:lnTo>
                  <a:pt x="556140" y="509465"/>
                </a:lnTo>
                <a:lnTo>
                  <a:pt x="558655" y="512108"/>
                </a:lnTo>
                <a:lnTo>
                  <a:pt x="560888" y="514793"/>
                </a:lnTo>
                <a:lnTo>
                  <a:pt x="563243" y="517316"/>
                </a:lnTo>
                <a:lnTo>
                  <a:pt x="565118" y="519480"/>
                </a:lnTo>
                <a:lnTo>
                  <a:pt x="567153" y="521764"/>
                </a:lnTo>
                <a:lnTo>
                  <a:pt x="573975" y="529657"/>
                </a:lnTo>
                <a:lnTo>
                  <a:pt x="635871" y="610360"/>
                </a:lnTo>
                <a:lnTo>
                  <a:pt x="659130" y="646307"/>
                </a:lnTo>
                <a:lnTo>
                  <a:pt x="664491" y="657149"/>
                </a:lnTo>
                <a:lnTo>
                  <a:pt x="666873" y="661968"/>
                </a:lnTo>
                <a:lnTo>
                  <a:pt x="669217" y="666505"/>
                </a:lnTo>
                <a:lnTo>
                  <a:pt x="671478" y="671485"/>
                </a:lnTo>
                <a:lnTo>
                  <a:pt x="672300" y="675387"/>
                </a:lnTo>
                <a:lnTo>
                  <a:pt x="674490" y="678797"/>
                </a:lnTo>
                <a:close/>
              </a:path>
              <a:path w="703579" h="687070">
                <a:moveTo>
                  <a:pt x="41353" y="115287"/>
                </a:moveTo>
                <a:lnTo>
                  <a:pt x="42953" y="116485"/>
                </a:lnTo>
                <a:lnTo>
                  <a:pt x="44033" y="117043"/>
                </a:lnTo>
                <a:lnTo>
                  <a:pt x="48638" y="119230"/>
                </a:lnTo>
                <a:lnTo>
                  <a:pt x="52812" y="119326"/>
                </a:lnTo>
                <a:lnTo>
                  <a:pt x="56633" y="117893"/>
                </a:lnTo>
                <a:lnTo>
                  <a:pt x="60173" y="116502"/>
                </a:lnTo>
                <a:lnTo>
                  <a:pt x="62997" y="114069"/>
                </a:lnTo>
                <a:lnTo>
                  <a:pt x="64459" y="111626"/>
                </a:lnTo>
                <a:lnTo>
                  <a:pt x="65224" y="110430"/>
                </a:lnTo>
                <a:lnTo>
                  <a:pt x="65307" y="109987"/>
                </a:lnTo>
                <a:lnTo>
                  <a:pt x="65817" y="109106"/>
                </a:lnTo>
                <a:lnTo>
                  <a:pt x="66442" y="107805"/>
                </a:lnTo>
                <a:lnTo>
                  <a:pt x="66894" y="105869"/>
                </a:lnTo>
                <a:lnTo>
                  <a:pt x="66905" y="103855"/>
                </a:lnTo>
                <a:lnTo>
                  <a:pt x="66839" y="101278"/>
                </a:lnTo>
                <a:lnTo>
                  <a:pt x="66613" y="98581"/>
                </a:lnTo>
                <a:lnTo>
                  <a:pt x="66144" y="96207"/>
                </a:lnTo>
                <a:lnTo>
                  <a:pt x="65989" y="95080"/>
                </a:lnTo>
                <a:lnTo>
                  <a:pt x="65675" y="93834"/>
                </a:lnTo>
                <a:lnTo>
                  <a:pt x="65520" y="92707"/>
                </a:lnTo>
                <a:lnTo>
                  <a:pt x="65013" y="90052"/>
                </a:lnTo>
                <a:lnTo>
                  <a:pt x="62343" y="78952"/>
                </a:lnTo>
                <a:lnTo>
                  <a:pt x="60567" y="73324"/>
                </a:lnTo>
                <a:lnTo>
                  <a:pt x="58515" y="67915"/>
                </a:lnTo>
                <a:lnTo>
                  <a:pt x="57798" y="65688"/>
                </a:lnTo>
                <a:lnTo>
                  <a:pt x="56767" y="63398"/>
                </a:lnTo>
                <a:lnTo>
                  <a:pt x="55857" y="60947"/>
                </a:lnTo>
                <a:lnTo>
                  <a:pt x="67155" y="68365"/>
                </a:lnTo>
                <a:lnTo>
                  <a:pt x="109266" y="96958"/>
                </a:lnTo>
                <a:lnTo>
                  <a:pt x="134604" y="115167"/>
                </a:lnTo>
                <a:lnTo>
                  <a:pt x="181065" y="149484"/>
                </a:lnTo>
                <a:lnTo>
                  <a:pt x="1068" y="14575"/>
                </a:lnTo>
                <a:lnTo>
                  <a:pt x="0" y="19840"/>
                </a:lnTo>
                <a:lnTo>
                  <a:pt x="2057" y="25426"/>
                </a:lnTo>
                <a:lnTo>
                  <a:pt x="6292" y="29106"/>
                </a:lnTo>
                <a:lnTo>
                  <a:pt x="9948" y="35917"/>
                </a:lnTo>
                <a:lnTo>
                  <a:pt x="27768" y="73763"/>
                </a:lnTo>
                <a:lnTo>
                  <a:pt x="36119" y="103276"/>
                </a:lnTo>
                <a:lnTo>
                  <a:pt x="36075" y="104001"/>
                </a:lnTo>
                <a:lnTo>
                  <a:pt x="36103" y="106297"/>
                </a:lnTo>
                <a:lnTo>
                  <a:pt x="36693" y="108508"/>
                </a:lnTo>
                <a:lnTo>
                  <a:pt x="37686" y="110516"/>
                </a:lnTo>
                <a:lnTo>
                  <a:pt x="38519" y="112404"/>
                </a:lnTo>
                <a:lnTo>
                  <a:pt x="39875" y="113926"/>
                </a:lnTo>
                <a:lnTo>
                  <a:pt x="41353" y="115287"/>
                </a:lnTo>
                <a:close/>
              </a:path>
            </a:pathLst>
          </a:custGeom>
          <a:solidFill>
            <a:srgbClr val="000000"/>
          </a:solidFill>
        </p:spPr>
        <p:txBody>
          <a:bodyPr wrap="square" lIns="0" tIns="0" rIns="0" bIns="0" rtlCol="0"/>
          <a:lstStyle/>
          <a:p>
            <a:endParaRPr sz="1200"/>
          </a:p>
        </p:txBody>
      </p:sp>
      <p:sp>
        <p:nvSpPr>
          <p:cNvPr id="31" name="object 9">
            <a:extLst>
              <a:ext uri="{FF2B5EF4-FFF2-40B4-BE49-F238E27FC236}">
                <a16:creationId xmlns:a16="http://schemas.microsoft.com/office/drawing/2014/main" id="{32A89571-29AD-4DDA-8277-8FD62F4ECFA0}"/>
              </a:ext>
            </a:extLst>
          </p:cNvPr>
          <p:cNvSpPr/>
          <p:nvPr/>
        </p:nvSpPr>
        <p:spPr>
          <a:xfrm>
            <a:off x="3960660" y="4599347"/>
            <a:ext cx="464397" cy="462703"/>
          </a:xfrm>
          <a:custGeom>
            <a:avLst/>
            <a:gdLst/>
            <a:ahLst/>
            <a:cxnLst/>
            <a:rect l="l" t="t" r="r" b="b"/>
            <a:pathLst>
              <a:path w="696595" h="694054">
                <a:moveTo>
                  <a:pt x="3463" y="658995"/>
                </a:moveTo>
                <a:lnTo>
                  <a:pt x="50130" y="598601"/>
                </a:lnTo>
                <a:lnTo>
                  <a:pt x="51020" y="593480"/>
                </a:lnTo>
                <a:lnTo>
                  <a:pt x="52370" y="586440"/>
                </a:lnTo>
                <a:lnTo>
                  <a:pt x="53644" y="578838"/>
                </a:lnTo>
                <a:lnTo>
                  <a:pt x="54514" y="571427"/>
                </a:lnTo>
                <a:lnTo>
                  <a:pt x="54814" y="569386"/>
                </a:lnTo>
                <a:lnTo>
                  <a:pt x="54831" y="567379"/>
                </a:lnTo>
                <a:lnTo>
                  <a:pt x="54444" y="565564"/>
                </a:lnTo>
                <a:lnTo>
                  <a:pt x="53169" y="559275"/>
                </a:lnTo>
                <a:lnTo>
                  <a:pt x="48095" y="554596"/>
                </a:lnTo>
                <a:lnTo>
                  <a:pt x="37922" y="552545"/>
                </a:lnTo>
                <a:lnTo>
                  <a:pt x="33887" y="553468"/>
                </a:lnTo>
                <a:lnTo>
                  <a:pt x="22939" y="573005"/>
                </a:lnTo>
                <a:lnTo>
                  <a:pt x="21763" y="580280"/>
                </a:lnTo>
                <a:lnTo>
                  <a:pt x="10571" y="631934"/>
                </a:lnTo>
                <a:lnTo>
                  <a:pt x="8328" y="639798"/>
                </a:lnTo>
                <a:lnTo>
                  <a:pt x="6368" y="647628"/>
                </a:lnTo>
                <a:lnTo>
                  <a:pt x="5120" y="652220"/>
                </a:lnTo>
                <a:lnTo>
                  <a:pt x="3909" y="657094"/>
                </a:lnTo>
                <a:lnTo>
                  <a:pt x="3463" y="658995"/>
                </a:lnTo>
                <a:close/>
              </a:path>
              <a:path w="696595" h="694054">
                <a:moveTo>
                  <a:pt x="688379" y="28969"/>
                </a:moveTo>
                <a:lnTo>
                  <a:pt x="691679" y="24699"/>
                </a:lnTo>
                <a:lnTo>
                  <a:pt x="696453" y="17528"/>
                </a:lnTo>
                <a:lnTo>
                  <a:pt x="694999" y="10560"/>
                </a:lnTo>
                <a:lnTo>
                  <a:pt x="682150" y="631"/>
                </a:lnTo>
                <a:lnTo>
                  <a:pt x="679326" y="0"/>
                </a:lnTo>
                <a:lnTo>
                  <a:pt x="675290" y="922"/>
                </a:lnTo>
                <a:lnTo>
                  <a:pt x="674444" y="1026"/>
                </a:lnTo>
                <a:lnTo>
                  <a:pt x="673475" y="1287"/>
                </a:lnTo>
                <a:lnTo>
                  <a:pt x="672666" y="1672"/>
                </a:lnTo>
                <a:lnTo>
                  <a:pt x="670728" y="2196"/>
                </a:lnTo>
                <a:lnTo>
                  <a:pt x="669919" y="2581"/>
                </a:lnTo>
                <a:lnTo>
                  <a:pt x="667050" y="3647"/>
                </a:lnTo>
                <a:lnTo>
                  <a:pt x="661953" y="6275"/>
                </a:lnTo>
                <a:lnTo>
                  <a:pt x="621774" y="27510"/>
                </a:lnTo>
                <a:lnTo>
                  <a:pt x="547613" y="79821"/>
                </a:lnTo>
                <a:lnTo>
                  <a:pt x="505966" y="112550"/>
                </a:lnTo>
                <a:lnTo>
                  <a:pt x="502026" y="116325"/>
                </a:lnTo>
                <a:lnTo>
                  <a:pt x="498011" y="119537"/>
                </a:lnTo>
                <a:lnTo>
                  <a:pt x="350302" y="257820"/>
                </a:lnTo>
                <a:lnTo>
                  <a:pt x="321874" y="285255"/>
                </a:lnTo>
                <a:lnTo>
                  <a:pt x="257007" y="350430"/>
                </a:lnTo>
                <a:lnTo>
                  <a:pt x="213969" y="394840"/>
                </a:lnTo>
                <a:lnTo>
                  <a:pt x="172293" y="440175"/>
                </a:lnTo>
                <a:lnTo>
                  <a:pt x="143280" y="474332"/>
                </a:lnTo>
                <a:lnTo>
                  <a:pt x="88307" y="545763"/>
                </a:lnTo>
                <a:lnTo>
                  <a:pt x="60855" y="583399"/>
                </a:lnTo>
                <a:lnTo>
                  <a:pt x="57227" y="588425"/>
                </a:lnTo>
                <a:lnTo>
                  <a:pt x="53758" y="593575"/>
                </a:lnTo>
                <a:lnTo>
                  <a:pt x="50130" y="598601"/>
                </a:lnTo>
                <a:lnTo>
                  <a:pt x="3463" y="658995"/>
                </a:lnTo>
                <a:lnTo>
                  <a:pt x="1902" y="665646"/>
                </a:lnTo>
                <a:lnTo>
                  <a:pt x="1565" y="667406"/>
                </a:lnTo>
                <a:lnTo>
                  <a:pt x="843" y="671647"/>
                </a:lnTo>
                <a:lnTo>
                  <a:pt x="0" y="676047"/>
                </a:lnTo>
                <a:lnTo>
                  <a:pt x="1132" y="680205"/>
                </a:lnTo>
                <a:lnTo>
                  <a:pt x="1632" y="682865"/>
                </a:lnTo>
                <a:lnTo>
                  <a:pt x="3102" y="685263"/>
                </a:lnTo>
                <a:lnTo>
                  <a:pt x="4815" y="687345"/>
                </a:lnTo>
                <a:lnTo>
                  <a:pt x="7490" y="690169"/>
                </a:lnTo>
                <a:lnTo>
                  <a:pt x="10577" y="691797"/>
                </a:lnTo>
                <a:lnTo>
                  <a:pt x="14334" y="692558"/>
                </a:lnTo>
                <a:lnTo>
                  <a:pt x="151873" y="514564"/>
                </a:lnTo>
                <a:lnTo>
                  <a:pt x="171134" y="490299"/>
                </a:lnTo>
                <a:lnTo>
                  <a:pt x="201441" y="454912"/>
                </a:lnTo>
                <a:lnTo>
                  <a:pt x="242395" y="410873"/>
                </a:lnTo>
                <a:lnTo>
                  <a:pt x="286894" y="365189"/>
                </a:lnTo>
                <a:lnTo>
                  <a:pt x="345376" y="306731"/>
                </a:lnTo>
                <a:lnTo>
                  <a:pt x="382446" y="271078"/>
                </a:lnTo>
                <a:lnTo>
                  <a:pt x="507218" y="153930"/>
                </a:lnTo>
                <a:lnTo>
                  <a:pt x="512493" y="149418"/>
                </a:lnTo>
                <a:lnTo>
                  <a:pt x="517326" y="144818"/>
                </a:lnTo>
                <a:lnTo>
                  <a:pt x="520006" y="142342"/>
                </a:lnTo>
                <a:lnTo>
                  <a:pt x="522724" y="140149"/>
                </a:lnTo>
                <a:lnTo>
                  <a:pt x="525281" y="137831"/>
                </a:lnTo>
                <a:lnTo>
                  <a:pt x="527472" y="135988"/>
                </a:lnTo>
                <a:lnTo>
                  <a:pt x="529785" y="133987"/>
                </a:lnTo>
                <a:lnTo>
                  <a:pt x="537778" y="127282"/>
                </a:lnTo>
                <a:lnTo>
                  <a:pt x="619381" y="66578"/>
                </a:lnTo>
                <a:lnTo>
                  <a:pt x="655666" y="43850"/>
                </a:lnTo>
                <a:lnTo>
                  <a:pt x="666586" y="38649"/>
                </a:lnTo>
                <a:lnTo>
                  <a:pt x="671439" y="36337"/>
                </a:lnTo>
                <a:lnTo>
                  <a:pt x="676010" y="34060"/>
                </a:lnTo>
                <a:lnTo>
                  <a:pt x="681024" y="31872"/>
                </a:lnTo>
                <a:lnTo>
                  <a:pt x="684937" y="31108"/>
                </a:lnTo>
                <a:lnTo>
                  <a:pt x="688379" y="28969"/>
                </a:lnTo>
                <a:close/>
              </a:path>
              <a:path w="696595" h="694054">
                <a:moveTo>
                  <a:pt x="115627" y="653757"/>
                </a:moveTo>
                <a:lnTo>
                  <a:pt x="116849" y="652176"/>
                </a:lnTo>
                <a:lnTo>
                  <a:pt x="117422" y="651103"/>
                </a:lnTo>
                <a:lnTo>
                  <a:pt x="119677" y="646532"/>
                </a:lnTo>
                <a:lnTo>
                  <a:pt x="119834" y="642359"/>
                </a:lnTo>
                <a:lnTo>
                  <a:pt x="118457" y="638517"/>
                </a:lnTo>
                <a:lnTo>
                  <a:pt x="117119" y="634957"/>
                </a:lnTo>
                <a:lnTo>
                  <a:pt x="114727" y="632099"/>
                </a:lnTo>
                <a:lnTo>
                  <a:pt x="112306" y="630600"/>
                </a:lnTo>
                <a:lnTo>
                  <a:pt x="111122" y="629818"/>
                </a:lnTo>
                <a:lnTo>
                  <a:pt x="110679" y="629729"/>
                </a:lnTo>
                <a:lnTo>
                  <a:pt x="109806" y="629205"/>
                </a:lnTo>
                <a:lnTo>
                  <a:pt x="108514" y="628561"/>
                </a:lnTo>
                <a:lnTo>
                  <a:pt x="106585" y="628081"/>
                </a:lnTo>
                <a:lnTo>
                  <a:pt x="104572" y="628040"/>
                </a:lnTo>
                <a:lnTo>
                  <a:pt x="101994" y="628069"/>
                </a:lnTo>
                <a:lnTo>
                  <a:pt x="99294" y="628255"/>
                </a:lnTo>
                <a:lnTo>
                  <a:pt x="96914" y="628689"/>
                </a:lnTo>
                <a:lnTo>
                  <a:pt x="95785" y="628827"/>
                </a:lnTo>
                <a:lnTo>
                  <a:pt x="94533" y="629123"/>
                </a:lnTo>
                <a:lnTo>
                  <a:pt x="93404" y="629261"/>
                </a:lnTo>
                <a:lnTo>
                  <a:pt x="90742" y="629730"/>
                </a:lnTo>
                <a:lnTo>
                  <a:pt x="79604" y="632236"/>
                </a:lnTo>
                <a:lnTo>
                  <a:pt x="73950" y="633930"/>
                </a:lnTo>
                <a:lnTo>
                  <a:pt x="68513" y="635902"/>
                </a:lnTo>
                <a:lnTo>
                  <a:pt x="66275" y="636586"/>
                </a:lnTo>
                <a:lnTo>
                  <a:pt x="63970" y="637583"/>
                </a:lnTo>
                <a:lnTo>
                  <a:pt x="61506" y="638457"/>
                </a:lnTo>
                <a:lnTo>
                  <a:pt x="69089" y="627269"/>
                </a:lnTo>
                <a:lnTo>
                  <a:pt x="98297" y="585583"/>
                </a:lnTo>
                <a:lnTo>
                  <a:pt x="116877" y="560515"/>
                </a:lnTo>
                <a:lnTo>
                  <a:pt x="151873" y="514564"/>
                </a:lnTo>
                <a:lnTo>
                  <a:pt x="14334" y="692558"/>
                </a:lnTo>
                <a:lnTo>
                  <a:pt x="19583" y="693704"/>
                </a:lnTo>
                <a:lnTo>
                  <a:pt x="25198" y="691729"/>
                </a:lnTo>
                <a:lnTo>
                  <a:pt x="28940" y="687549"/>
                </a:lnTo>
                <a:lnTo>
                  <a:pt x="35804" y="683993"/>
                </a:lnTo>
                <a:lnTo>
                  <a:pt x="73908" y="666731"/>
                </a:lnTo>
                <a:lnTo>
                  <a:pt x="103540" y="658814"/>
                </a:lnTo>
                <a:lnTo>
                  <a:pt x="104265" y="658869"/>
                </a:lnTo>
                <a:lnTo>
                  <a:pt x="106560" y="658875"/>
                </a:lnTo>
                <a:lnTo>
                  <a:pt x="108781" y="658317"/>
                </a:lnTo>
                <a:lnTo>
                  <a:pt x="110803" y="657354"/>
                </a:lnTo>
                <a:lnTo>
                  <a:pt x="112703" y="656549"/>
                </a:lnTo>
                <a:lnTo>
                  <a:pt x="114245" y="655215"/>
                </a:lnTo>
                <a:lnTo>
                  <a:pt x="115627" y="653757"/>
                </a:lnTo>
                <a:close/>
              </a:path>
            </a:pathLst>
          </a:custGeom>
          <a:solidFill>
            <a:srgbClr val="000000"/>
          </a:solidFill>
        </p:spPr>
        <p:txBody>
          <a:bodyPr wrap="square" lIns="0" tIns="0" rIns="0" bIns="0" rtlCol="0"/>
          <a:lstStyle/>
          <a:p>
            <a:endParaRPr sz="1200"/>
          </a:p>
        </p:txBody>
      </p:sp>
      <p:sp>
        <p:nvSpPr>
          <p:cNvPr id="32" name="object 10">
            <a:extLst>
              <a:ext uri="{FF2B5EF4-FFF2-40B4-BE49-F238E27FC236}">
                <a16:creationId xmlns:a16="http://schemas.microsoft.com/office/drawing/2014/main" id="{72BCF620-0EBA-411F-B5F7-92AE3708F6AA}"/>
              </a:ext>
            </a:extLst>
          </p:cNvPr>
          <p:cNvSpPr txBox="1">
            <a:spLocks/>
          </p:cNvSpPr>
          <p:nvPr/>
        </p:nvSpPr>
        <p:spPr>
          <a:xfrm>
            <a:off x="4935956" y="2686065"/>
            <a:ext cx="2861997" cy="1363856"/>
          </a:xfrm>
          <a:prstGeom prst="rect">
            <a:avLst/>
          </a:prstGeom>
        </p:spPr>
        <p:txBody>
          <a:bodyPr vert="horz" wrap="square" lIns="0" tIns="9736" rIns="0" bIns="0" rtlCol="0">
            <a:spAutoFit/>
          </a:bodyPr>
          <a:lstStyle>
            <a:lvl1pPr>
              <a:defRPr b="0" i="0">
                <a:solidFill>
                  <a:schemeClr val="tx1"/>
                </a:solidFill>
                <a:latin typeface="+mj-lt"/>
                <a:ea typeface="+mj-ea"/>
                <a:cs typeface="+mj-cs"/>
              </a:defRPr>
            </a:lvl1pPr>
          </a:lstStyle>
          <a:p>
            <a:pPr lvl="0" algn="ctr">
              <a:defRPr/>
            </a:pPr>
            <a:r>
              <a:rPr lang="en-GB" altLang="en-US" sz="2933" b="1" kern="0" dirty="0">
                <a:ln w="3175" cmpd="sng">
                  <a:noFill/>
                </a:ln>
                <a:solidFill>
                  <a:schemeClr val="bg1"/>
                </a:solidFill>
                <a:latin typeface="Calibri" panose="020F0502020204030204" pitchFamily="34" charset="0"/>
              </a:rPr>
              <a:t>IT Services Facilitate Compliance</a:t>
            </a:r>
            <a:endParaRPr lang="en-US" sz="1067" kern="0" dirty="0">
              <a:solidFill>
                <a:schemeClr val="bg1"/>
              </a:solidFill>
            </a:endParaRPr>
          </a:p>
        </p:txBody>
      </p:sp>
      <p:pic>
        <p:nvPicPr>
          <p:cNvPr id="33" name="object 11">
            <a:extLst>
              <a:ext uri="{FF2B5EF4-FFF2-40B4-BE49-F238E27FC236}">
                <a16:creationId xmlns:a16="http://schemas.microsoft.com/office/drawing/2014/main" id="{04F77647-67C9-43FF-9CDD-6555D6A53EFA}"/>
              </a:ext>
            </a:extLst>
          </p:cNvPr>
          <p:cNvPicPr/>
          <p:nvPr/>
        </p:nvPicPr>
        <p:blipFill>
          <a:blip r:embed="rId3" cstate="print"/>
          <a:stretch>
            <a:fillRect/>
          </a:stretch>
        </p:blipFill>
        <p:spPr>
          <a:xfrm>
            <a:off x="9742375" y="4212319"/>
            <a:ext cx="454941" cy="561659"/>
          </a:xfrm>
          <a:prstGeom prst="rect">
            <a:avLst/>
          </a:prstGeom>
        </p:spPr>
      </p:pic>
      <p:sp>
        <p:nvSpPr>
          <p:cNvPr id="34" name="object 13">
            <a:extLst>
              <a:ext uri="{FF2B5EF4-FFF2-40B4-BE49-F238E27FC236}">
                <a16:creationId xmlns:a16="http://schemas.microsoft.com/office/drawing/2014/main" id="{B5A42B09-D9F1-4DC4-B1C2-7C66F62D9403}"/>
              </a:ext>
            </a:extLst>
          </p:cNvPr>
          <p:cNvSpPr/>
          <p:nvPr/>
        </p:nvSpPr>
        <p:spPr>
          <a:xfrm>
            <a:off x="7600156" y="2184975"/>
            <a:ext cx="499533" cy="440267"/>
          </a:xfrm>
          <a:custGeom>
            <a:avLst/>
            <a:gdLst/>
            <a:ahLst/>
            <a:cxnLst/>
            <a:rect l="l" t="t" r="r" b="b"/>
            <a:pathLst>
              <a:path w="749300" h="660400">
                <a:moveTo>
                  <a:pt x="669586" y="60716"/>
                </a:moveTo>
                <a:lnTo>
                  <a:pt x="653904" y="68116"/>
                </a:lnTo>
                <a:lnTo>
                  <a:pt x="650259" y="68431"/>
                </a:lnTo>
                <a:lnTo>
                  <a:pt x="646888" y="67213"/>
                </a:lnTo>
                <a:lnTo>
                  <a:pt x="639656" y="65009"/>
                </a:lnTo>
                <a:lnTo>
                  <a:pt x="635536" y="57123"/>
                </a:lnTo>
                <a:lnTo>
                  <a:pt x="638268" y="50216"/>
                </a:lnTo>
                <a:lnTo>
                  <a:pt x="639471" y="46840"/>
                </a:lnTo>
                <a:lnTo>
                  <a:pt x="641491" y="43078"/>
                </a:lnTo>
                <a:lnTo>
                  <a:pt x="653089" y="37606"/>
                </a:lnTo>
                <a:lnTo>
                  <a:pt x="669372" y="28518"/>
                </a:lnTo>
                <a:lnTo>
                  <a:pt x="673404" y="25212"/>
                </a:lnTo>
                <a:lnTo>
                  <a:pt x="718163" y="4092"/>
                </a:lnTo>
                <a:lnTo>
                  <a:pt x="721155" y="4085"/>
                </a:lnTo>
                <a:lnTo>
                  <a:pt x="729813" y="0"/>
                </a:lnTo>
                <a:lnTo>
                  <a:pt x="737319" y="670"/>
                </a:lnTo>
                <a:lnTo>
                  <a:pt x="741826" y="5565"/>
                </a:lnTo>
                <a:lnTo>
                  <a:pt x="743021" y="6406"/>
                </a:lnTo>
                <a:lnTo>
                  <a:pt x="743511" y="6174"/>
                </a:lnTo>
                <a:lnTo>
                  <a:pt x="744543" y="7092"/>
                </a:lnTo>
                <a:lnTo>
                  <a:pt x="747476" y="9921"/>
                </a:lnTo>
                <a:lnTo>
                  <a:pt x="749265" y="13289"/>
                </a:lnTo>
                <a:lnTo>
                  <a:pt x="748879" y="16280"/>
                </a:lnTo>
                <a:lnTo>
                  <a:pt x="749035" y="20419"/>
                </a:lnTo>
                <a:lnTo>
                  <a:pt x="687778" y="49324"/>
                </a:lnTo>
                <a:lnTo>
                  <a:pt x="681949" y="53478"/>
                </a:lnTo>
                <a:lnTo>
                  <a:pt x="675415" y="56561"/>
                </a:lnTo>
                <a:lnTo>
                  <a:pt x="669586" y="60716"/>
                </a:lnTo>
                <a:close/>
              </a:path>
              <a:path w="749300" h="660400">
                <a:moveTo>
                  <a:pt x="430780" y="405104"/>
                </a:moveTo>
                <a:lnTo>
                  <a:pt x="345892" y="445158"/>
                </a:lnTo>
                <a:lnTo>
                  <a:pt x="349923" y="441852"/>
                </a:lnTo>
                <a:lnTo>
                  <a:pt x="355641" y="439154"/>
                </a:lnTo>
                <a:lnTo>
                  <a:pt x="359019" y="436156"/>
                </a:lnTo>
                <a:lnTo>
                  <a:pt x="360979" y="435231"/>
                </a:lnTo>
                <a:lnTo>
                  <a:pt x="364031" y="432386"/>
                </a:lnTo>
                <a:lnTo>
                  <a:pt x="368501" y="427469"/>
                </a:lnTo>
                <a:lnTo>
                  <a:pt x="371278" y="426158"/>
                </a:lnTo>
                <a:lnTo>
                  <a:pt x="374167" y="423391"/>
                </a:lnTo>
                <a:lnTo>
                  <a:pt x="377219" y="420547"/>
                </a:lnTo>
                <a:lnTo>
                  <a:pt x="380107" y="417780"/>
                </a:lnTo>
                <a:lnTo>
                  <a:pt x="385230" y="412553"/>
                </a:lnTo>
                <a:lnTo>
                  <a:pt x="390027" y="407482"/>
                </a:lnTo>
                <a:lnTo>
                  <a:pt x="395529" y="403481"/>
                </a:lnTo>
                <a:lnTo>
                  <a:pt x="398366" y="399334"/>
                </a:lnTo>
                <a:lnTo>
                  <a:pt x="404796" y="393491"/>
                </a:lnTo>
                <a:lnTo>
                  <a:pt x="414338" y="381968"/>
                </a:lnTo>
                <a:lnTo>
                  <a:pt x="418835" y="375633"/>
                </a:lnTo>
                <a:lnTo>
                  <a:pt x="423859" y="370454"/>
                </a:lnTo>
                <a:lnTo>
                  <a:pt x="428310" y="364141"/>
                </a:lnTo>
                <a:lnTo>
                  <a:pt x="437267" y="352893"/>
                </a:lnTo>
                <a:lnTo>
                  <a:pt x="445829" y="341832"/>
                </a:lnTo>
                <a:lnTo>
                  <a:pt x="450381" y="336875"/>
                </a:lnTo>
                <a:lnTo>
                  <a:pt x="464491" y="318983"/>
                </a:lnTo>
                <a:lnTo>
                  <a:pt x="488495" y="289401"/>
                </a:lnTo>
                <a:lnTo>
                  <a:pt x="492479" y="283308"/>
                </a:lnTo>
                <a:lnTo>
                  <a:pt x="496975" y="278378"/>
                </a:lnTo>
                <a:lnTo>
                  <a:pt x="505455" y="267356"/>
                </a:lnTo>
                <a:lnTo>
                  <a:pt x="509957" y="261018"/>
                </a:lnTo>
                <a:lnTo>
                  <a:pt x="519565" y="249463"/>
                </a:lnTo>
                <a:lnTo>
                  <a:pt x="543844" y="218347"/>
                </a:lnTo>
                <a:lnTo>
                  <a:pt x="548492" y="211941"/>
                </a:lnTo>
                <a:lnTo>
                  <a:pt x="553713" y="206669"/>
                </a:lnTo>
                <a:lnTo>
                  <a:pt x="621321" y="125619"/>
                </a:lnTo>
                <a:lnTo>
                  <a:pt x="626334" y="120444"/>
                </a:lnTo>
                <a:lnTo>
                  <a:pt x="640619" y="103874"/>
                </a:lnTo>
                <a:lnTo>
                  <a:pt x="645321" y="98847"/>
                </a:lnTo>
                <a:lnTo>
                  <a:pt x="654307" y="87586"/>
                </a:lnTo>
                <a:lnTo>
                  <a:pt x="663926" y="77430"/>
                </a:lnTo>
                <a:lnTo>
                  <a:pt x="668254" y="71174"/>
                </a:lnTo>
                <a:lnTo>
                  <a:pt x="678073" y="60924"/>
                </a:lnTo>
                <a:lnTo>
                  <a:pt x="687778" y="49324"/>
                </a:lnTo>
                <a:lnTo>
                  <a:pt x="749035" y="20419"/>
                </a:lnTo>
                <a:lnTo>
                  <a:pt x="749027" y="24636"/>
                </a:lnTo>
                <a:lnTo>
                  <a:pt x="748685" y="33223"/>
                </a:lnTo>
                <a:lnTo>
                  <a:pt x="747972" y="36368"/>
                </a:lnTo>
                <a:lnTo>
                  <a:pt x="747801" y="40661"/>
                </a:lnTo>
                <a:lnTo>
                  <a:pt x="747360" y="43678"/>
                </a:lnTo>
                <a:lnTo>
                  <a:pt x="718011" y="57526"/>
                </a:lnTo>
                <a:lnTo>
                  <a:pt x="693863" y="84368"/>
                </a:lnTo>
                <a:lnTo>
                  <a:pt x="674468" y="107562"/>
                </a:lnTo>
                <a:lnTo>
                  <a:pt x="659782" y="124322"/>
                </a:lnTo>
                <a:lnTo>
                  <a:pt x="640554" y="147438"/>
                </a:lnTo>
                <a:lnTo>
                  <a:pt x="630225" y="157928"/>
                </a:lnTo>
                <a:lnTo>
                  <a:pt x="601314" y="192634"/>
                </a:lnTo>
                <a:lnTo>
                  <a:pt x="596273" y="197822"/>
                </a:lnTo>
                <a:lnTo>
                  <a:pt x="568138" y="232161"/>
                </a:lnTo>
                <a:lnTo>
                  <a:pt x="563464" y="237175"/>
                </a:lnTo>
                <a:lnTo>
                  <a:pt x="559331" y="243338"/>
                </a:lnTo>
                <a:lnTo>
                  <a:pt x="550525" y="254515"/>
                </a:lnTo>
                <a:lnTo>
                  <a:pt x="540901" y="266077"/>
                </a:lnTo>
                <a:lnTo>
                  <a:pt x="536345" y="272440"/>
                </a:lnTo>
                <a:lnTo>
                  <a:pt x="531278" y="277639"/>
                </a:lnTo>
                <a:lnTo>
                  <a:pt x="512135" y="303523"/>
                </a:lnTo>
                <a:lnTo>
                  <a:pt x="493542" y="326339"/>
                </a:lnTo>
                <a:lnTo>
                  <a:pt x="489113" y="331238"/>
                </a:lnTo>
                <a:lnTo>
                  <a:pt x="480796" y="342183"/>
                </a:lnTo>
                <a:lnTo>
                  <a:pt x="476909" y="348230"/>
                </a:lnTo>
                <a:lnTo>
                  <a:pt x="466653" y="360091"/>
                </a:lnTo>
                <a:lnTo>
                  <a:pt x="452507" y="378000"/>
                </a:lnTo>
                <a:lnTo>
                  <a:pt x="448479" y="384114"/>
                </a:lnTo>
                <a:lnTo>
                  <a:pt x="439233" y="394094"/>
                </a:lnTo>
                <a:lnTo>
                  <a:pt x="430780" y="405104"/>
                </a:lnTo>
                <a:close/>
              </a:path>
              <a:path w="749300" h="660400">
                <a:moveTo>
                  <a:pt x="737454" y="105928"/>
                </a:moveTo>
                <a:lnTo>
                  <a:pt x="729613" y="109627"/>
                </a:lnTo>
                <a:lnTo>
                  <a:pt x="721669" y="110568"/>
                </a:lnTo>
                <a:lnTo>
                  <a:pt x="714170" y="105680"/>
                </a:lnTo>
                <a:lnTo>
                  <a:pt x="712552" y="98018"/>
                </a:lnTo>
                <a:lnTo>
                  <a:pt x="711579" y="94264"/>
                </a:lnTo>
                <a:lnTo>
                  <a:pt x="712404" y="89662"/>
                </a:lnTo>
                <a:lnTo>
                  <a:pt x="713443" y="86363"/>
                </a:lnTo>
                <a:lnTo>
                  <a:pt x="714706" y="80150"/>
                </a:lnTo>
                <a:lnTo>
                  <a:pt x="715152" y="74323"/>
                </a:lnTo>
                <a:lnTo>
                  <a:pt x="716140" y="69644"/>
                </a:lnTo>
                <a:lnTo>
                  <a:pt x="716964" y="65042"/>
                </a:lnTo>
                <a:lnTo>
                  <a:pt x="717565" y="63354"/>
                </a:lnTo>
                <a:lnTo>
                  <a:pt x="717462" y="60594"/>
                </a:lnTo>
                <a:lnTo>
                  <a:pt x="717900" y="58983"/>
                </a:lnTo>
                <a:lnTo>
                  <a:pt x="718227" y="58829"/>
                </a:lnTo>
                <a:lnTo>
                  <a:pt x="718011" y="57526"/>
                </a:lnTo>
                <a:lnTo>
                  <a:pt x="747360" y="43678"/>
                </a:lnTo>
                <a:lnTo>
                  <a:pt x="747140" y="45186"/>
                </a:lnTo>
                <a:lnTo>
                  <a:pt x="746805" y="49557"/>
                </a:lnTo>
                <a:lnTo>
                  <a:pt x="746308" y="54005"/>
                </a:lnTo>
                <a:lnTo>
                  <a:pt x="746189" y="59678"/>
                </a:lnTo>
                <a:lnTo>
                  <a:pt x="744755" y="70184"/>
                </a:lnTo>
                <a:lnTo>
                  <a:pt x="744257" y="74632"/>
                </a:lnTo>
                <a:lnTo>
                  <a:pt x="743433" y="79234"/>
                </a:lnTo>
                <a:lnTo>
                  <a:pt x="741895" y="86981"/>
                </a:lnTo>
                <a:lnTo>
                  <a:pt x="741234" y="91505"/>
                </a:lnTo>
                <a:lnTo>
                  <a:pt x="740358" y="94728"/>
                </a:lnTo>
                <a:lnTo>
                  <a:pt x="740566" y="100247"/>
                </a:lnTo>
                <a:lnTo>
                  <a:pt x="737454" y="105928"/>
                </a:lnTo>
                <a:close/>
              </a:path>
              <a:path w="749300" h="660400">
                <a:moveTo>
                  <a:pt x="268072" y="307747"/>
                </a:moveTo>
                <a:lnTo>
                  <a:pt x="233441" y="324088"/>
                </a:lnTo>
                <a:lnTo>
                  <a:pt x="239760" y="319702"/>
                </a:lnTo>
                <a:lnTo>
                  <a:pt x="264099" y="308217"/>
                </a:lnTo>
                <a:lnTo>
                  <a:pt x="268072" y="307747"/>
                </a:lnTo>
                <a:close/>
              </a:path>
              <a:path w="749300" h="660400">
                <a:moveTo>
                  <a:pt x="24034" y="657412"/>
                </a:moveTo>
                <a:lnTo>
                  <a:pt x="18479" y="660033"/>
                </a:lnTo>
                <a:lnTo>
                  <a:pt x="15324" y="660117"/>
                </a:lnTo>
                <a:lnTo>
                  <a:pt x="12495" y="660048"/>
                </a:lnTo>
                <a:lnTo>
                  <a:pt x="4773" y="658074"/>
                </a:lnTo>
                <a:lnTo>
                  <a:pt x="0" y="650497"/>
                </a:lnTo>
                <a:lnTo>
                  <a:pt x="1537" y="642750"/>
                </a:lnTo>
                <a:lnTo>
                  <a:pt x="2027" y="642519"/>
                </a:lnTo>
                <a:lnTo>
                  <a:pt x="1812" y="641216"/>
                </a:lnTo>
                <a:lnTo>
                  <a:pt x="4983" y="632699"/>
                </a:lnTo>
                <a:lnTo>
                  <a:pt x="6624" y="627711"/>
                </a:lnTo>
                <a:lnTo>
                  <a:pt x="10775" y="618731"/>
                </a:lnTo>
                <a:lnTo>
                  <a:pt x="13510" y="611823"/>
                </a:lnTo>
                <a:lnTo>
                  <a:pt x="16803" y="606057"/>
                </a:lnTo>
                <a:lnTo>
                  <a:pt x="22411" y="592176"/>
                </a:lnTo>
                <a:lnTo>
                  <a:pt x="26086" y="586229"/>
                </a:lnTo>
                <a:lnTo>
                  <a:pt x="29297" y="579098"/>
                </a:lnTo>
                <a:lnTo>
                  <a:pt x="32598" y="571922"/>
                </a:lnTo>
                <a:lnTo>
                  <a:pt x="36550" y="565845"/>
                </a:lnTo>
                <a:lnTo>
                  <a:pt x="40314" y="559856"/>
                </a:lnTo>
                <a:lnTo>
                  <a:pt x="47302" y="546729"/>
                </a:lnTo>
                <a:lnTo>
                  <a:pt x="51067" y="540740"/>
                </a:lnTo>
                <a:lnTo>
                  <a:pt x="53903" y="536593"/>
                </a:lnTo>
                <a:lnTo>
                  <a:pt x="56524" y="531143"/>
                </a:lnTo>
                <a:lnTo>
                  <a:pt x="61871" y="523003"/>
                </a:lnTo>
                <a:lnTo>
                  <a:pt x="67544" y="514709"/>
                </a:lnTo>
                <a:lnTo>
                  <a:pt x="78746" y="496785"/>
                </a:lnTo>
                <a:lnTo>
                  <a:pt x="85603" y="486528"/>
                </a:lnTo>
                <a:lnTo>
                  <a:pt x="88929" y="482150"/>
                </a:lnTo>
                <a:lnTo>
                  <a:pt x="94060" y="472707"/>
                </a:lnTo>
                <a:lnTo>
                  <a:pt x="104221" y="458083"/>
                </a:lnTo>
                <a:lnTo>
                  <a:pt x="108969" y="453034"/>
                </a:lnTo>
                <a:lnTo>
                  <a:pt x="117458" y="440603"/>
                </a:lnTo>
                <a:lnTo>
                  <a:pt x="127438" y="427468"/>
                </a:lnTo>
                <a:lnTo>
                  <a:pt x="130601" y="423167"/>
                </a:lnTo>
                <a:lnTo>
                  <a:pt x="134143" y="420092"/>
                </a:lnTo>
                <a:lnTo>
                  <a:pt x="137306" y="415790"/>
                </a:lnTo>
                <a:lnTo>
                  <a:pt x="140195" y="413023"/>
                </a:lnTo>
                <a:lnTo>
                  <a:pt x="142704" y="409030"/>
                </a:lnTo>
                <a:lnTo>
                  <a:pt x="145593" y="406263"/>
                </a:lnTo>
                <a:lnTo>
                  <a:pt x="148756" y="401962"/>
                </a:lnTo>
                <a:lnTo>
                  <a:pt x="155951" y="394354"/>
                </a:lnTo>
                <a:lnTo>
                  <a:pt x="160699" y="387901"/>
                </a:lnTo>
                <a:lnTo>
                  <a:pt x="176720" y="371916"/>
                </a:lnTo>
                <a:lnTo>
                  <a:pt x="180588" y="368686"/>
                </a:lnTo>
                <a:lnTo>
                  <a:pt x="189202" y="359005"/>
                </a:lnTo>
                <a:lnTo>
                  <a:pt x="190999" y="358157"/>
                </a:lnTo>
                <a:lnTo>
                  <a:pt x="199337" y="350010"/>
                </a:lnTo>
                <a:lnTo>
                  <a:pt x="204676" y="346086"/>
                </a:lnTo>
                <a:lnTo>
                  <a:pt x="206963" y="345007"/>
                </a:lnTo>
                <a:lnTo>
                  <a:pt x="208708" y="342780"/>
                </a:lnTo>
                <a:lnTo>
                  <a:pt x="210995" y="341700"/>
                </a:lnTo>
                <a:lnTo>
                  <a:pt x="215027" y="338394"/>
                </a:lnTo>
                <a:lnTo>
                  <a:pt x="225377" y="330701"/>
                </a:lnTo>
                <a:lnTo>
                  <a:pt x="227449" y="328319"/>
                </a:lnTo>
                <a:lnTo>
                  <a:pt x="231154" y="325167"/>
                </a:lnTo>
                <a:lnTo>
                  <a:pt x="271339" y="306206"/>
                </a:lnTo>
                <a:lnTo>
                  <a:pt x="274494" y="306121"/>
                </a:lnTo>
                <a:lnTo>
                  <a:pt x="277108" y="304888"/>
                </a:lnTo>
                <a:lnTo>
                  <a:pt x="280264" y="304803"/>
                </a:lnTo>
                <a:lnTo>
                  <a:pt x="286850" y="303100"/>
                </a:lnTo>
                <a:lnTo>
                  <a:pt x="294193" y="303848"/>
                </a:lnTo>
                <a:lnTo>
                  <a:pt x="304090" y="306199"/>
                </a:lnTo>
                <a:lnTo>
                  <a:pt x="306592" y="306423"/>
                </a:lnTo>
                <a:lnTo>
                  <a:pt x="312027" y="309475"/>
                </a:lnTo>
                <a:lnTo>
                  <a:pt x="314581" y="311079"/>
                </a:lnTo>
                <a:lnTo>
                  <a:pt x="316808" y="312836"/>
                </a:lnTo>
                <a:lnTo>
                  <a:pt x="317677" y="313831"/>
                </a:lnTo>
                <a:lnTo>
                  <a:pt x="253807" y="343968"/>
                </a:lnTo>
                <a:lnTo>
                  <a:pt x="243567" y="350204"/>
                </a:lnTo>
                <a:lnTo>
                  <a:pt x="242966" y="351892"/>
                </a:lnTo>
                <a:lnTo>
                  <a:pt x="241822" y="352431"/>
                </a:lnTo>
                <a:lnTo>
                  <a:pt x="235504" y="356817"/>
                </a:lnTo>
                <a:lnTo>
                  <a:pt x="233432" y="359199"/>
                </a:lnTo>
                <a:lnTo>
                  <a:pt x="230818" y="360432"/>
                </a:lnTo>
                <a:lnTo>
                  <a:pt x="224990" y="364587"/>
                </a:lnTo>
                <a:lnTo>
                  <a:pt x="222101" y="367354"/>
                </a:lnTo>
                <a:lnTo>
                  <a:pt x="219049" y="370198"/>
                </a:lnTo>
                <a:lnTo>
                  <a:pt x="210221" y="378577"/>
                </a:lnTo>
                <a:lnTo>
                  <a:pt x="208587" y="379348"/>
                </a:lnTo>
                <a:lnTo>
                  <a:pt x="207332" y="381344"/>
                </a:lnTo>
                <a:lnTo>
                  <a:pt x="205699" y="382115"/>
                </a:lnTo>
                <a:lnTo>
                  <a:pt x="201298" y="387000"/>
                </a:lnTo>
                <a:lnTo>
                  <a:pt x="196400" y="390715"/>
                </a:lnTo>
                <a:lnTo>
                  <a:pt x="187767" y="400406"/>
                </a:lnTo>
                <a:lnTo>
                  <a:pt x="181062" y="407783"/>
                </a:lnTo>
                <a:lnTo>
                  <a:pt x="178121" y="409170"/>
                </a:lnTo>
                <a:lnTo>
                  <a:pt x="176428" y="412778"/>
                </a:lnTo>
                <a:lnTo>
                  <a:pt x="149006" y="443972"/>
                </a:lnTo>
                <a:lnTo>
                  <a:pt x="147313" y="447580"/>
                </a:lnTo>
                <a:lnTo>
                  <a:pt x="142843" y="452498"/>
                </a:lnTo>
                <a:lnTo>
                  <a:pt x="137170" y="460792"/>
                </a:lnTo>
                <a:lnTo>
                  <a:pt x="128261" y="472017"/>
                </a:lnTo>
                <a:lnTo>
                  <a:pt x="111385" y="496831"/>
                </a:lnTo>
                <a:lnTo>
                  <a:pt x="87041" y="533595"/>
                </a:lnTo>
                <a:lnTo>
                  <a:pt x="84583" y="538968"/>
                </a:lnTo>
                <a:lnTo>
                  <a:pt x="78910" y="547262"/>
                </a:lnTo>
                <a:lnTo>
                  <a:pt x="76726" y="551100"/>
                </a:lnTo>
                <a:lnTo>
                  <a:pt x="74870" y="554785"/>
                </a:lnTo>
                <a:lnTo>
                  <a:pt x="72687" y="558624"/>
                </a:lnTo>
                <a:lnTo>
                  <a:pt x="65014" y="570670"/>
                </a:lnTo>
                <a:lnTo>
                  <a:pt x="58007" y="583806"/>
                </a:lnTo>
                <a:lnTo>
                  <a:pt x="55497" y="587799"/>
                </a:lnTo>
                <a:lnTo>
                  <a:pt x="53365" y="593018"/>
                </a:lnTo>
                <a:lnTo>
                  <a:pt x="48672" y="600849"/>
                </a:lnTo>
                <a:lnTo>
                  <a:pt x="47031" y="605836"/>
                </a:lnTo>
                <a:lnTo>
                  <a:pt x="41604" y="615419"/>
                </a:lnTo>
                <a:lnTo>
                  <a:pt x="38963" y="622282"/>
                </a:lnTo>
                <a:lnTo>
                  <a:pt x="36384" y="629116"/>
                </a:lnTo>
                <a:lnTo>
                  <a:pt x="33323" y="634773"/>
                </a:lnTo>
                <a:lnTo>
                  <a:pt x="31407" y="641294"/>
                </a:lnTo>
                <a:lnTo>
                  <a:pt x="29766" y="646281"/>
                </a:lnTo>
                <a:lnTo>
                  <a:pt x="28511" y="648278"/>
                </a:lnTo>
                <a:lnTo>
                  <a:pt x="27420" y="650197"/>
                </a:lnTo>
                <a:lnTo>
                  <a:pt x="26595" y="654799"/>
                </a:lnTo>
                <a:lnTo>
                  <a:pt x="24034" y="657412"/>
                </a:lnTo>
                <a:close/>
              </a:path>
              <a:path w="749300" h="660400">
                <a:moveTo>
                  <a:pt x="368982" y="462349"/>
                </a:moveTo>
                <a:lnTo>
                  <a:pt x="344316" y="473987"/>
                </a:lnTo>
                <a:lnTo>
                  <a:pt x="340834" y="474226"/>
                </a:lnTo>
                <a:lnTo>
                  <a:pt x="337515" y="474388"/>
                </a:lnTo>
                <a:lnTo>
                  <a:pt x="334901" y="475621"/>
                </a:lnTo>
                <a:lnTo>
                  <a:pt x="331367" y="474480"/>
                </a:lnTo>
                <a:lnTo>
                  <a:pt x="328538" y="474411"/>
                </a:lnTo>
                <a:lnTo>
                  <a:pt x="325004" y="473270"/>
                </a:lnTo>
                <a:lnTo>
                  <a:pt x="322338" y="473123"/>
                </a:lnTo>
                <a:lnTo>
                  <a:pt x="319079" y="470448"/>
                </a:lnTo>
                <a:lnTo>
                  <a:pt x="315872" y="469153"/>
                </a:lnTo>
                <a:lnTo>
                  <a:pt x="303184" y="445650"/>
                </a:lnTo>
                <a:lnTo>
                  <a:pt x="303191" y="441434"/>
                </a:lnTo>
                <a:lnTo>
                  <a:pt x="302501" y="431929"/>
                </a:lnTo>
                <a:lnTo>
                  <a:pt x="302784" y="426179"/>
                </a:lnTo>
                <a:lnTo>
                  <a:pt x="303230" y="420352"/>
                </a:lnTo>
                <a:lnTo>
                  <a:pt x="303763" y="411674"/>
                </a:lnTo>
                <a:lnTo>
                  <a:pt x="304465" y="402917"/>
                </a:lnTo>
                <a:lnTo>
                  <a:pt x="306996" y="383467"/>
                </a:lnTo>
                <a:lnTo>
                  <a:pt x="307167" y="379174"/>
                </a:lnTo>
                <a:lnTo>
                  <a:pt x="308059" y="367519"/>
                </a:lnTo>
                <a:lnTo>
                  <a:pt x="307851" y="362000"/>
                </a:lnTo>
                <a:lnTo>
                  <a:pt x="307636" y="360697"/>
                </a:lnTo>
                <a:lnTo>
                  <a:pt x="307257" y="359471"/>
                </a:lnTo>
                <a:lnTo>
                  <a:pt x="307584" y="359317"/>
                </a:lnTo>
                <a:lnTo>
                  <a:pt x="307317" y="356635"/>
                </a:lnTo>
                <a:lnTo>
                  <a:pt x="306508" y="352804"/>
                </a:lnTo>
                <a:lnTo>
                  <a:pt x="306077" y="350198"/>
                </a:lnTo>
                <a:lnTo>
                  <a:pt x="305484" y="347670"/>
                </a:lnTo>
                <a:lnTo>
                  <a:pt x="304726" y="345218"/>
                </a:lnTo>
                <a:lnTo>
                  <a:pt x="304184" y="344070"/>
                </a:lnTo>
                <a:lnTo>
                  <a:pt x="303806" y="342844"/>
                </a:lnTo>
                <a:lnTo>
                  <a:pt x="302722" y="340547"/>
                </a:lnTo>
                <a:lnTo>
                  <a:pt x="300606" y="337333"/>
                </a:lnTo>
                <a:lnTo>
                  <a:pt x="299737" y="336338"/>
                </a:lnTo>
                <a:lnTo>
                  <a:pt x="299032" y="335267"/>
                </a:lnTo>
                <a:lnTo>
                  <a:pt x="297510" y="334581"/>
                </a:lnTo>
                <a:lnTo>
                  <a:pt x="296315" y="333740"/>
                </a:lnTo>
                <a:lnTo>
                  <a:pt x="295283" y="332823"/>
                </a:lnTo>
                <a:lnTo>
                  <a:pt x="294956" y="332977"/>
                </a:lnTo>
                <a:lnTo>
                  <a:pt x="293761" y="332137"/>
                </a:lnTo>
                <a:lnTo>
                  <a:pt x="292944" y="332522"/>
                </a:lnTo>
                <a:lnTo>
                  <a:pt x="290768" y="332145"/>
                </a:lnTo>
                <a:lnTo>
                  <a:pt x="290115" y="332453"/>
                </a:lnTo>
                <a:lnTo>
                  <a:pt x="288756" y="331690"/>
                </a:lnTo>
                <a:lnTo>
                  <a:pt x="285601" y="331774"/>
                </a:lnTo>
                <a:lnTo>
                  <a:pt x="284131" y="332468"/>
                </a:lnTo>
                <a:lnTo>
                  <a:pt x="278361" y="333786"/>
                </a:lnTo>
                <a:lnTo>
                  <a:pt x="275206" y="333871"/>
                </a:lnTo>
                <a:lnTo>
                  <a:pt x="317677" y="313831"/>
                </a:lnTo>
                <a:lnTo>
                  <a:pt x="318546" y="314825"/>
                </a:lnTo>
                <a:lnTo>
                  <a:pt x="321642" y="317577"/>
                </a:lnTo>
                <a:lnTo>
                  <a:pt x="336207" y="355641"/>
                </a:lnTo>
                <a:lnTo>
                  <a:pt x="336096" y="357098"/>
                </a:lnTo>
                <a:lnTo>
                  <a:pt x="336690" y="359626"/>
                </a:lnTo>
                <a:lnTo>
                  <a:pt x="337061" y="365069"/>
                </a:lnTo>
                <a:lnTo>
                  <a:pt x="336786" y="366602"/>
                </a:lnTo>
                <a:lnTo>
                  <a:pt x="336890" y="369362"/>
                </a:lnTo>
                <a:lnTo>
                  <a:pt x="336718" y="373656"/>
                </a:lnTo>
                <a:lnTo>
                  <a:pt x="336711" y="377872"/>
                </a:lnTo>
                <a:lnTo>
                  <a:pt x="336376" y="382243"/>
                </a:lnTo>
                <a:lnTo>
                  <a:pt x="335875" y="389501"/>
                </a:lnTo>
                <a:lnTo>
                  <a:pt x="333728" y="401748"/>
                </a:lnTo>
                <a:lnTo>
                  <a:pt x="333227" y="409006"/>
                </a:lnTo>
                <a:lnTo>
                  <a:pt x="332514" y="412151"/>
                </a:lnTo>
                <a:lnTo>
                  <a:pt x="332179" y="416521"/>
                </a:lnTo>
                <a:lnTo>
                  <a:pt x="332172" y="420738"/>
                </a:lnTo>
                <a:lnTo>
                  <a:pt x="331837" y="425109"/>
                </a:lnTo>
                <a:lnTo>
                  <a:pt x="331666" y="429402"/>
                </a:lnTo>
                <a:lnTo>
                  <a:pt x="331659" y="433619"/>
                </a:lnTo>
                <a:lnTo>
                  <a:pt x="331599" y="436455"/>
                </a:lnTo>
                <a:lnTo>
                  <a:pt x="331703" y="439215"/>
                </a:lnTo>
                <a:lnTo>
                  <a:pt x="332185" y="443200"/>
                </a:lnTo>
                <a:lnTo>
                  <a:pt x="332564" y="444426"/>
                </a:lnTo>
                <a:lnTo>
                  <a:pt x="331747" y="444811"/>
                </a:lnTo>
                <a:lnTo>
                  <a:pt x="332289" y="445960"/>
                </a:lnTo>
                <a:lnTo>
                  <a:pt x="332943" y="445651"/>
                </a:lnTo>
                <a:lnTo>
                  <a:pt x="333485" y="446800"/>
                </a:lnTo>
                <a:lnTo>
                  <a:pt x="334843" y="447563"/>
                </a:lnTo>
                <a:lnTo>
                  <a:pt x="335987" y="447023"/>
                </a:lnTo>
                <a:lnTo>
                  <a:pt x="337182" y="447864"/>
                </a:lnTo>
                <a:lnTo>
                  <a:pt x="339469" y="446785"/>
                </a:lnTo>
                <a:lnTo>
                  <a:pt x="342461" y="446777"/>
                </a:lnTo>
                <a:lnTo>
                  <a:pt x="430780" y="405104"/>
                </a:lnTo>
                <a:lnTo>
                  <a:pt x="429090" y="407305"/>
                </a:lnTo>
                <a:lnTo>
                  <a:pt x="423313" y="412840"/>
                </a:lnTo>
                <a:lnTo>
                  <a:pt x="420261" y="415684"/>
                </a:lnTo>
                <a:lnTo>
                  <a:pt x="415189" y="422290"/>
                </a:lnTo>
                <a:lnTo>
                  <a:pt x="413118" y="424672"/>
                </a:lnTo>
                <a:lnTo>
                  <a:pt x="410341" y="425982"/>
                </a:lnTo>
                <a:lnTo>
                  <a:pt x="404891" y="431362"/>
                </a:lnTo>
                <a:lnTo>
                  <a:pt x="398460" y="437205"/>
                </a:lnTo>
                <a:lnTo>
                  <a:pt x="387397" y="448043"/>
                </a:lnTo>
                <a:lnTo>
                  <a:pt x="385273" y="449045"/>
                </a:lnTo>
                <a:lnTo>
                  <a:pt x="383528" y="451272"/>
                </a:lnTo>
                <a:lnTo>
                  <a:pt x="381241" y="452351"/>
                </a:lnTo>
                <a:lnTo>
                  <a:pt x="379333" y="454656"/>
                </a:lnTo>
                <a:lnTo>
                  <a:pt x="374648" y="458271"/>
                </a:lnTo>
                <a:lnTo>
                  <a:pt x="370564" y="460198"/>
                </a:lnTo>
                <a:lnTo>
                  <a:pt x="368982" y="462349"/>
                </a:lnTo>
                <a:close/>
              </a:path>
              <a:path w="749300" h="660400">
                <a:moveTo>
                  <a:pt x="332943" y="445651"/>
                </a:moveTo>
                <a:lnTo>
                  <a:pt x="332289" y="445960"/>
                </a:lnTo>
                <a:lnTo>
                  <a:pt x="331747" y="444811"/>
                </a:lnTo>
                <a:lnTo>
                  <a:pt x="332564" y="444426"/>
                </a:lnTo>
                <a:lnTo>
                  <a:pt x="332943" y="445651"/>
                </a:lnTo>
                <a:close/>
              </a:path>
              <a:path w="749300" h="660400">
                <a:moveTo>
                  <a:pt x="360703" y="467659"/>
                </a:moveTo>
                <a:lnTo>
                  <a:pt x="350575" y="472438"/>
                </a:lnTo>
                <a:lnTo>
                  <a:pt x="347256" y="472600"/>
                </a:lnTo>
                <a:lnTo>
                  <a:pt x="364572" y="464430"/>
                </a:lnTo>
                <a:lnTo>
                  <a:pt x="360703" y="467659"/>
                </a:lnTo>
                <a:close/>
              </a:path>
              <a:path w="749300" h="660400">
                <a:moveTo>
                  <a:pt x="1700" y="642673"/>
                </a:moveTo>
                <a:lnTo>
                  <a:pt x="1812" y="641216"/>
                </a:lnTo>
                <a:lnTo>
                  <a:pt x="1700" y="642673"/>
                </a:lnTo>
                <a:close/>
              </a:path>
            </a:pathLst>
          </a:custGeom>
          <a:solidFill>
            <a:srgbClr val="000000"/>
          </a:solidFill>
        </p:spPr>
        <p:txBody>
          <a:bodyPr wrap="square" lIns="0" tIns="0" rIns="0" bIns="0" rtlCol="0"/>
          <a:lstStyle/>
          <a:p>
            <a:endParaRPr sz="1200"/>
          </a:p>
        </p:txBody>
      </p:sp>
      <p:sp>
        <p:nvSpPr>
          <p:cNvPr id="35" name="object 14">
            <a:extLst>
              <a:ext uri="{FF2B5EF4-FFF2-40B4-BE49-F238E27FC236}">
                <a16:creationId xmlns:a16="http://schemas.microsoft.com/office/drawing/2014/main" id="{BD537A26-1A51-47DA-BC4F-AE509D159E57}"/>
              </a:ext>
            </a:extLst>
          </p:cNvPr>
          <p:cNvSpPr/>
          <p:nvPr/>
        </p:nvSpPr>
        <p:spPr>
          <a:xfrm>
            <a:off x="3348731" y="3559792"/>
            <a:ext cx="655320" cy="144357"/>
          </a:xfrm>
          <a:custGeom>
            <a:avLst/>
            <a:gdLst/>
            <a:ahLst/>
            <a:cxnLst/>
            <a:rect l="l" t="t" r="r" b="b"/>
            <a:pathLst>
              <a:path w="982979" h="216535">
                <a:moveTo>
                  <a:pt x="90741" y="136025"/>
                </a:moveTo>
                <a:lnTo>
                  <a:pt x="106986" y="129960"/>
                </a:lnTo>
                <a:lnTo>
                  <a:pt x="109757" y="127570"/>
                </a:lnTo>
                <a:lnTo>
                  <a:pt x="111238" y="124306"/>
                </a:lnTo>
                <a:lnTo>
                  <a:pt x="114707" y="117589"/>
                </a:lnTo>
                <a:lnTo>
                  <a:pt x="111936" y="109134"/>
                </a:lnTo>
                <a:lnTo>
                  <a:pt x="105083" y="106270"/>
                </a:lnTo>
                <a:lnTo>
                  <a:pt x="101825" y="104775"/>
                </a:lnTo>
                <a:lnTo>
                  <a:pt x="97722" y="103595"/>
                </a:lnTo>
                <a:lnTo>
                  <a:pt x="85708" y="108081"/>
                </a:lnTo>
                <a:lnTo>
                  <a:pt x="67834" y="113398"/>
                </a:lnTo>
                <a:lnTo>
                  <a:pt x="62652" y="113977"/>
                </a:lnTo>
                <a:lnTo>
                  <a:pt x="16287" y="131286"/>
                </a:lnTo>
                <a:lnTo>
                  <a:pt x="14193" y="133423"/>
                </a:lnTo>
                <a:lnTo>
                  <a:pt x="5224" y="136771"/>
                </a:lnTo>
                <a:lnTo>
                  <a:pt x="465" y="142615"/>
                </a:lnTo>
                <a:lnTo>
                  <a:pt x="825" y="149259"/>
                </a:lnTo>
                <a:lnTo>
                  <a:pt x="592" y="150701"/>
                </a:lnTo>
                <a:lnTo>
                  <a:pt x="84" y="150891"/>
                </a:lnTo>
                <a:lnTo>
                  <a:pt x="21" y="152270"/>
                </a:lnTo>
                <a:lnTo>
                  <a:pt x="0" y="156345"/>
                </a:lnTo>
                <a:lnTo>
                  <a:pt x="1163" y="159977"/>
                </a:lnTo>
                <a:lnTo>
                  <a:pt x="3574" y="161788"/>
                </a:lnTo>
                <a:lnTo>
                  <a:pt x="6429" y="164789"/>
                </a:lnTo>
                <a:lnTo>
                  <a:pt x="69886" y="141100"/>
                </a:lnTo>
                <a:lnTo>
                  <a:pt x="76929" y="139826"/>
                </a:lnTo>
                <a:lnTo>
                  <a:pt x="83698" y="137299"/>
                </a:lnTo>
                <a:lnTo>
                  <a:pt x="90741" y="136025"/>
                </a:lnTo>
                <a:close/>
              </a:path>
              <a:path w="982979" h="216535">
                <a:moveTo>
                  <a:pt x="504042" y="205408"/>
                </a:moveTo>
                <a:lnTo>
                  <a:pt x="591978" y="172579"/>
                </a:lnTo>
                <a:lnTo>
                  <a:pt x="586796" y="173158"/>
                </a:lnTo>
                <a:lnTo>
                  <a:pt x="580873" y="175369"/>
                </a:lnTo>
                <a:lnTo>
                  <a:pt x="576368" y="175696"/>
                </a:lnTo>
                <a:lnTo>
                  <a:pt x="574337" y="176454"/>
                </a:lnTo>
                <a:lnTo>
                  <a:pt x="570170" y="176654"/>
                </a:lnTo>
                <a:lnTo>
                  <a:pt x="563528" y="176422"/>
                </a:lnTo>
                <a:lnTo>
                  <a:pt x="560652" y="177496"/>
                </a:lnTo>
                <a:lnTo>
                  <a:pt x="556654" y="177633"/>
                </a:lnTo>
                <a:lnTo>
                  <a:pt x="552487" y="177833"/>
                </a:lnTo>
                <a:lnTo>
                  <a:pt x="548489" y="177970"/>
                </a:lnTo>
                <a:lnTo>
                  <a:pt x="541171" y="177991"/>
                </a:lnTo>
                <a:lnTo>
                  <a:pt x="534191" y="177885"/>
                </a:lnTo>
                <a:lnTo>
                  <a:pt x="527485" y="179033"/>
                </a:lnTo>
                <a:lnTo>
                  <a:pt x="522536" y="178169"/>
                </a:lnTo>
                <a:lnTo>
                  <a:pt x="513864" y="178696"/>
                </a:lnTo>
                <a:lnTo>
                  <a:pt x="498952" y="177484"/>
                </a:lnTo>
                <a:lnTo>
                  <a:pt x="491276" y="176283"/>
                </a:lnTo>
                <a:lnTo>
                  <a:pt x="484061" y="176265"/>
                </a:lnTo>
                <a:lnTo>
                  <a:pt x="476433" y="175046"/>
                </a:lnTo>
                <a:lnTo>
                  <a:pt x="462126" y="173609"/>
                </a:lnTo>
                <a:lnTo>
                  <a:pt x="448229" y="172019"/>
                </a:lnTo>
                <a:lnTo>
                  <a:pt x="441503" y="171819"/>
                </a:lnTo>
                <a:lnTo>
                  <a:pt x="418842" y="169434"/>
                </a:lnTo>
                <a:lnTo>
                  <a:pt x="380903" y="165974"/>
                </a:lnTo>
                <a:lnTo>
                  <a:pt x="373759" y="164574"/>
                </a:lnTo>
                <a:lnTo>
                  <a:pt x="367091" y="164353"/>
                </a:lnTo>
                <a:lnTo>
                  <a:pt x="353279" y="162731"/>
                </a:lnTo>
                <a:lnTo>
                  <a:pt x="345598" y="161531"/>
                </a:lnTo>
                <a:lnTo>
                  <a:pt x="330617" y="160346"/>
                </a:lnTo>
                <a:lnTo>
                  <a:pt x="291388" y="156012"/>
                </a:lnTo>
                <a:lnTo>
                  <a:pt x="283557" y="154869"/>
                </a:lnTo>
                <a:lnTo>
                  <a:pt x="276138" y="154928"/>
                </a:lnTo>
                <a:lnTo>
                  <a:pt x="170907" y="146766"/>
                </a:lnTo>
                <a:lnTo>
                  <a:pt x="163702" y="146744"/>
                </a:lnTo>
                <a:lnTo>
                  <a:pt x="141865" y="145407"/>
                </a:lnTo>
                <a:lnTo>
                  <a:pt x="134983" y="145265"/>
                </a:lnTo>
                <a:lnTo>
                  <a:pt x="120648" y="143839"/>
                </a:lnTo>
                <a:lnTo>
                  <a:pt x="106661" y="143638"/>
                </a:lnTo>
                <a:lnTo>
                  <a:pt x="99160" y="142372"/>
                </a:lnTo>
                <a:lnTo>
                  <a:pt x="84967" y="142248"/>
                </a:lnTo>
                <a:lnTo>
                  <a:pt x="69886" y="141100"/>
                </a:lnTo>
                <a:lnTo>
                  <a:pt x="6429" y="164789"/>
                </a:lnTo>
                <a:lnTo>
                  <a:pt x="9454" y="167727"/>
                </a:lnTo>
                <a:lnTo>
                  <a:pt x="15842" y="173476"/>
                </a:lnTo>
                <a:lnTo>
                  <a:pt x="18592" y="175160"/>
                </a:lnTo>
                <a:lnTo>
                  <a:pt x="21786" y="178035"/>
                </a:lnTo>
                <a:lnTo>
                  <a:pt x="24253" y="179825"/>
                </a:lnTo>
                <a:lnTo>
                  <a:pt x="54656" y="168475"/>
                </a:lnTo>
                <a:lnTo>
                  <a:pt x="90733" y="169918"/>
                </a:lnTo>
                <a:lnTo>
                  <a:pt x="120880" y="172220"/>
                </a:lnTo>
                <a:lnTo>
                  <a:pt x="143131" y="173402"/>
                </a:lnTo>
                <a:lnTo>
                  <a:pt x="173106" y="175768"/>
                </a:lnTo>
                <a:lnTo>
                  <a:pt x="187828" y="175695"/>
                </a:lnTo>
                <a:lnTo>
                  <a:pt x="232860" y="179218"/>
                </a:lnTo>
                <a:lnTo>
                  <a:pt x="240094" y="179228"/>
                </a:lnTo>
                <a:lnTo>
                  <a:pt x="284323" y="183051"/>
                </a:lnTo>
                <a:lnTo>
                  <a:pt x="291176" y="183204"/>
                </a:lnTo>
                <a:lnTo>
                  <a:pt x="298474" y="184546"/>
                </a:lnTo>
                <a:lnTo>
                  <a:pt x="312624" y="186042"/>
                </a:lnTo>
                <a:lnTo>
                  <a:pt x="327621" y="187221"/>
                </a:lnTo>
                <a:lnTo>
                  <a:pt x="335357" y="188400"/>
                </a:lnTo>
                <a:lnTo>
                  <a:pt x="342618" y="188401"/>
                </a:lnTo>
                <a:lnTo>
                  <a:pt x="374515" y="192760"/>
                </a:lnTo>
                <a:lnTo>
                  <a:pt x="403831" y="195372"/>
                </a:lnTo>
                <a:lnTo>
                  <a:pt x="410430" y="195619"/>
                </a:lnTo>
                <a:lnTo>
                  <a:pt x="424073" y="197304"/>
                </a:lnTo>
                <a:lnTo>
                  <a:pt x="431117" y="198742"/>
                </a:lnTo>
                <a:lnTo>
                  <a:pt x="446769" y="199676"/>
                </a:lnTo>
                <a:lnTo>
                  <a:pt x="469468" y="202047"/>
                </a:lnTo>
                <a:lnTo>
                  <a:pt x="476657" y="203430"/>
                </a:lnTo>
                <a:lnTo>
                  <a:pt x="490258" y="203776"/>
                </a:lnTo>
                <a:lnTo>
                  <a:pt x="504042" y="205408"/>
                </a:lnTo>
                <a:close/>
              </a:path>
              <a:path w="982979" h="216535">
                <a:moveTo>
                  <a:pt x="75744" y="216183"/>
                </a:moveTo>
                <a:lnTo>
                  <a:pt x="83866" y="213150"/>
                </a:lnTo>
                <a:lnTo>
                  <a:pt x="90085" y="208118"/>
                </a:lnTo>
                <a:lnTo>
                  <a:pt x="91819" y="199336"/>
                </a:lnTo>
                <a:lnTo>
                  <a:pt x="87462" y="192829"/>
                </a:lnTo>
                <a:lnTo>
                  <a:pt x="85453" y="189513"/>
                </a:lnTo>
                <a:lnTo>
                  <a:pt x="81582" y="186891"/>
                </a:lnTo>
                <a:lnTo>
                  <a:pt x="78494" y="185333"/>
                </a:lnTo>
                <a:lnTo>
                  <a:pt x="73164" y="181900"/>
                </a:lnTo>
                <a:lnTo>
                  <a:pt x="68679" y="178152"/>
                </a:lnTo>
                <a:lnTo>
                  <a:pt x="64639" y="175593"/>
                </a:lnTo>
                <a:lnTo>
                  <a:pt x="60769" y="172971"/>
                </a:lnTo>
                <a:lnTo>
                  <a:pt x="59140" y="172224"/>
                </a:lnTo>
                <a:lnTo>
                  <a:pt x="57236" y="170223"/>
                </a:lnTo>
                <a:lnTo>
                  <a:pt x="55777" y="169412"/>
                </a:lnTo>
                <a:lnTo>
                  <a:pt x="55438" y="169539"/>
                </a:lnTo>
                <a:lnTo>
                  <a:pt x="54656" y="168475"/>
                </a:lnTo>
                <a:lnTo>
                  <a:pt x="24253" y="179825"/>
                </a:lnTo>
                <a:lnTo>
                  <a:pt x="25487" y="180720"/>
                </a:lnTo>
                <a:lnTo>
                  <a:pt x="28850" y="183531"/>
                </a:lnTo>
                <a:lnTo>
                  <a:pt x="32383" y="186279"/>
                </a:lnTo>
                <a:lnTo>
                  <a:pt x="36528" y="190154"/>
                </a:lnTo>
                <a:lnTo>
                  <a:pt x="45052" y="196461"/>
                </a:lnTo>
                <a:lnTo>
                  <a:pt x="48585" y="199209"/>
                </a:lnTo>
                <a:lnTo>
                  <a:pt x="52456" y="201831"/>
                </a:lnTo>
                <a:lnTo>
                  <a:pt x="59076" y="206138"/>
                </a:lnTo>
                <a:lnTo>
                  <a:pt x="62778" y="208823"/>
                </a:lnTo>
                <a:lnTo>
                  <a:pt x="65697" y="210444"/>
                </a:lnTo>
                <a:lnTo>
                  <a:pt x="69504" y="214445"/>
                </a:lnTo>
                <a:lnTo>
                  <a:pt x="75744" y="216183"/>
                </a:lnTo>
                <a:close/>
              </a:path>
              <a:path w="982979" h="216535">
                <a:moveTo>
                  <a:pt x="547899" y="20939"/>
                </a:moveTo>
                <a:lnTo>
                  <a:pt x="583773" y="7546"/>
                </a:lnTo>
                <a:lnTo>
                  <a:pt x="576222" y="9010"/>
                </a:lnTo>
                <a:lnTo>
                  <a:pt x="551009" y="18422"/>
                </a:lnTo>
                <a:lnTo>
                  <a:pt x="547899" y="20939"/>
                </a:lnTo>
                <a:close/>
              </a:path>
              <a:path w="982979" h="216535">
                <a:moveTo>
                  <a:pt x="964971" y="90269"/>
                </a:moveTo>
                <a:lnTo>
                  <a:pt x="977153" y="85721"/>
                </a:lnTo>
                <a:lnTo>
                  <a:pt x="978572" y="83836"/>
                </a:lnTo>
                <a:lnTo>
                  <a:pt x="982549" y="76929"/>
                </a:lnTo>
                <a:lnTo>
                  <a:pt x="980455" y="68221"/>
                </a:lnTo>
                <a:lnTo>
                  <a:pt x="973835" y="63915"/>
                </a:lnTo>
                <a:lnTo>
                  <a:pt x="973327" y="64104"/>
                </a:lnTo>
                <a:lnTo>
                  <a:pt x="972544" y="63041"/>
                </a:lnTo>
                <a:lnTo>
                  <a:pt x="964232" y="59366"/>
                </a:lnTo>
                <a:lnTo>
                  <a:pt x="959515" y="57060"/>
                </a:lnTo>
                <a:lnTo>
                  <a:pt x="950187" y="53764"/>
                </a:lnTo>
                <a:lnTo>
                  <a:pt x="943331" y="50901"/>
                </a:lnTo>
                <a:lnTo>
                  <a:pt x="936904" y="49234"/>
                </a:lnTo>
                <a:lnTo>
                  <a:pt x="923049" y="43561"/>
                </a:lnTo>
                <a:lnTo>
                  <a:pt x="916225" y="42042"/>
                </a:lnTo>
                <a:lnTo>
                  <a:pt x="908877" y="39363"/>
                </a:lnTo>
                <a:lnTo>
                  <a:pt x="901435" y="36719"/>
                </a:lnTo>
                <a:lnTo>
                  <a:pt x="894325" y="35306"/>
                </a:lnTo>
                <a:lnTo>
                  <a:pt x="887408" y="33821"/>
                </a:lnTo>
                <a:lnTo>
                  <a:pt x="873131" y="29662"/>
                </a:lnTo>
                <a:lnTo>
                  <a:pt x="866214" y="28177"/>
                </a:lnTo>
                <a:lnTo>
                  <a:pt x="861265" y="27314"/>
                </a:lnTo>
                <a:lnTo>
                  <a:pt x="855532" y="25387"/>
                </a:lnTo>
                <a:lnTo>
                  <a:pt x="845972" y="23534"/>
                </a:lnTo>
                <a:lnTo>
                  <a:pt x="836073" y="21807"/>
                </a:lnTo>
                <a:lnTo>
                  <a:pt x="815418" y="17317"/>
                </a:lnTo>
                <a:lnTo>
                  <a:pt x="803287" y="15068"/>
                </a:lnTo>
                <a:lnTo>
                  <a:pt x="797830" y="14394"/>
                </a:lnTo>
                <a:lnTo>
                  <a:pt x="787487" y="11477"/>
                </a:lnTo>
                <a:lnTo>
                  <a:pt x="769923" y="8545"/>
                </a:lnTo>
                <a:lnTo>
                  <a:pt x="762993" y="8420"/>
                </a:lnTo>
                <a:lnTo>
                  <a:pt x="748166" y="5822"/>
                </a:lnTo>
                <a:lnTo>
                  <a:pt x="731794" y="3800"/>
                </a:lnTo>
                <a:lnTo>
                  <a:pt x="726506" y="3063"/>
                </a:lnTo>
                <a:lnTo>
                  <a:pt x="721832" y="3453"/>
                </a:lnTo>
                <a:lnTo>
                  <a:pt x="716544" y="2716"/>
                </a:lnTo>
                <a:lnTo>
                  <a:pt x="712546" y="2852"/>
                </a:lnTo>
                <a:lnTo>
                  <a:pt x="707935" y="1863"/>
                </a:lnTo>
                <a:lnTo>
                  <a:pt x="703937" y="1999"/>
                </a:lnTo>
                <a:lnTo>
                  <a:pt x="698649" y="1262"/>
                </a:lnTo>
                <a:lnTo>
                  <a:pt x="688179" y="1104"/>
                </a:lnTo>
                <a:lnTo>
                  <a:pt x="680244" y="0"/>
                </a:lnTo>
                <a:lnTo>
                  <a:pt x="657614" y="314"/>
                </a:lnTo>
                <a:lnTo>
                  <a:pt x="652601" y="830"/>
                </a:lnTo>
                <a:lnTo>
                  <a:pt x="639656" y="240"/>
                </a:lnTo>
                <a:lnTo>
                  <a:pt x="637795" y="935"/>
                </a:lnTo>
                <a:lnTo>
                  <a:pt x="626140" y="1219"/>
                </a:lnTo>
                <a:lnTo>
                  <a:pt x="619604" y="2303"/>
                </a:lnTo>
                <a:lnTo>
                  <a:pt x="617235" y="3188"/>
                </a:lnTo>
                <a:lnTo>
                  <a:pt x="614422" y="2882"/>
                </a:lnTo>
                <a:lnTo>
                  <a:pt x="612053" y="3767"/>
                </a:lnTo>
                <a:lnTo>
                  <a:pt x="606871" y="4346"/>
                </a:lnTo>
                <a:lnTo>
                  <a:pt x="594137" y="6388"/>
                </a:lnTo>
                <a:lnTo>
                  <a:pt x="590986" y="6209"/>
                </a:lnTo>
                <a:lnTo>
                  <a:pt x="586142" y="6662"/>
                </a:lnTo>
                <a:lnTo>
                  <a:pt x="544515" y="22202"/>
                </a:lnTo>
                <a:lnTo>
                  <a:pt x="542252" y="24403"/>
                </a:lnTo>
                <a:lnTo>
                  <a:pt x="539544" y="25413"/>
                </a:lnTo>
                <a:lnTo>
                  <a:pt x="537281" y="27614"/>
                </a:lnTo>
                <a:lnTo>
                  <a:pt x="531464" y="31141"/>
                </a:lnTo>
                <a:lnTo>
                  <a:pt x="526874" y="36922"/>
                </a:lnTo>
                <a:lnTo>
                  <a:pt x="521649" y="45650"/>
                </a:lnTo>
                <a:lnTo>
                  <a:pt x="520063" y="47598"/>
                </a:lnTo>
                <a:lnTo>
                  <a:pt x="518455" y="53621"/>
                </a:lnTo>
                <a:lnTo>
                  <a:pt x="517821" y="56569"/>
                </a:lnTo>
                <a:lnTo>
                  <a:pt x="517525" y="59391"/>
                </a:lnTo>
                <a:lnTo>
                  <a:pt x="517630" y="60707"/>
                </a:lnTo>
                <a:lnTo>
                  <a:pt x="583794" y="36007"/>
                </a:lnTo>
                <a:lnTo>
                  <a:pt x="595406" y="33027"/>
                </a:lnTo>
                <a:lnTo>
                  <a:pt x="597035" y="33775"/>
                </a:lnTo>
                <a:lnTo>
                  <a:pt x="598219" y="33332"/>
                </a:lnTo>
                <a:lnTo>
                  <a:pt x="605771" y="31869"/>
                </a:lnTo>
                <a:lnTo>
                  <a:pt x="608922" y="32048"/>
                </a:lnTo>
                <a:lnTo>
                  <a:pt x="611630" y="31037"/>
                </a:lnTo>
                <a:lnTo>
                  <a:pt x="618673" y="29763"/>
                </a:lnTo>
                <a:lnTo>
                  <a:pt x="622671" y="29627"/>
                </a:lnTo>
                <a:lnTo>
                  <a:pt x="626838" y="29427"/>
                </a:lnTo>
                <a:lnTo>
                  <a:pt x="639000" y="28953"/>
                </a:lnTo>
                <a:lnTo>
                  <a:pt x="640692" y="28321"/>
                </a:lnTo>
                <a:lnTo>
                  <a:pt x="642998" y="28816"/>
                </a:lnTo>
                <a:lnTo>
                  <a:pt x="644690" y="28184"/>
                </a:lnTo>
                <a:lnTo>
                  <a:pt x="651260" y="28443"/>
                </a:lnTo>
                <a:lnTo>
                  <a:pt x="657339" y="27529"/>
                </a:lnTo>
                <a:lnTo>
                  <a:pt x="670305" y="28111"/>
                </a:lnTo>
                <a:lnTo>
                  <a:pt x="680268" y="28459"/>
                </a:lnTo>
                <a:lnTo>
                  <a:pt x="683313" y="27322"/>
                </a:lnTo>
                <a:lnTo>
                  <a:pt x="687078" y="28627"/>
                </a:lnTo>
                <a:lnTo>
                  <a:pt x="728557" y="30765"/>
                </a:lnTo>
                <a:lnTo>
                  <a:pt x="732322" y="32071"/>
                </a:lnTo>
                <a:lnTo>
                  <a:pt x="738964" y="32303"/>
                </a:lnTo>
                <a:lnTo>
                  <a:pt x="748863" y="34030"/>
                </a:lnTo>
                <a:lnTo>
                  <a:pt x="763120" y="35486"/>
                </a:lnTo>
                <a:lnTo>
                  <a:pt x="792669" y="40722"/>
                </a:lnTo>
                <a:lnTo>
                  <a:pt x="835988" y="48951"/>
                </a:lnTo>
                <a:lnTo>
                  <a:pt x="841551" y="50941"/>
                </a:lnTo>
                <a:lnTo>
                  <a:pt x="851450" y="52668"/>
                </a:lnTo>
                <a:lnTo>
                  <a:pt x="855722" y="53784"/>
                </a:lnTo>
                <a:lnTo>
                  <a:pt x="859657" y="55026"/>
                </a:lnTo>
                <a:lnTo>
                  <a:pt x="863929" y="56143"/>
                </a:lnTo>
                <a:lnTo>
                  <a:pt x="877911" y="59057"/>
                </a:lnTo>
                <a:lnTo>
                  <a:pt x="892209" y="63208"/>
                </a:lnTo>
                <a:lnTo>
                  <a:pt x="896820" y="64198"/>
                </a:lnTo>
                <a:lnTo>
                  <a:pt x="902045" y="66314"/>
                </a:lnTo>
                <a:lnTo>
                  <a:pt x="910929" y="68420"/>
                </a:lnTo>
                <a:lnTo>
                  <a:pt x="915645" y="70726"/>
                </a:lnTo>
                <a:lnTo>
                  <a:pt x="926295" y="73528"/>
                </a:lnTo>
                <a:lnTo>
                  <a:pt x="933053" y="76428"/>
                </a:lnTo>
                <a:lnTo>
                  <a:pt x="939748" y="79351"/>
                </a:lnTo>
                <a:lnTo>
                  <a:pt x="945935" y="81108"/>
                </a:lnTo>
                <a:lnTo>
                  <a:pt x="951942" y="84288"/>
                </a:lnTo>
                <a:lnTo>
                  <a:pt x="956659" y="86594"/>
                </a:lnTo>
                <a:lnTo>
                  <a:pt x="958964" y="87089"/>
                </a:lnTo>
                <a:lnTo>
                  <a:pt x="961101" y="87647"/>
                </a:lnTo>
                <a:lnTo>
                  <a:pt x="964971" y="90269"/>
                </a:lnTo>
                <a:close/>
              </a:path>
              <a:path w="982979" h="216535">
                <a:moveTo>
                  <a:pt x="588170" y="201113"/>
                </a:moveTo>
                <a:lnTo>
                  <a:pt x="613722" y="191574"/>
                </a:lnTo>
                <a:lnTo>
                  <a:pt x="616323" y="189247"/>
                </a:lnTo>
                <a:lnTo>
                  <a:pt x="618756" y="186984"/>
                </a:lnTo>
                <a:lnTo>
                  <a:pt x="621463" y="185973"/>
                </a:lnTo>
                <a:lnTo>
                  <a:pt x="623113" y="182646"/>
                </a:lnTo>
                <a:lnTo>
                  <a:pt x="625038" y="180572"/>
                </a:lnTo>
                <a:lnTo>
                  <a:pt x="626688" y="177244"/>
                </a:lnTo>
                <a:lnTo>
                  <a:pt x="628443" y="175233"/>
                </a:lnTo>
                <a:lnTo>
                  <a:pt x="628803" y="171032"/>
                </a:lnTo>
                <a:lnTo>
                  <a:pt x="630115" y="167831"/>
                </a:lnTo>
                <a:lnTo>
                  <a:pt x="619116" y="139403"/>
                </a:lnTo>
                <a:lnTo>
                  <a:pt x="612792" y="132274"/>
                </a:lnTo>
                <a:lnTo>
                  <a:pt x="608477" y="128463"/>
                </a:lnTo>
                <a:lnTo>
                  <a:pt x="603993" y="124714"/>
                </a:lnTo>
                <a:lnTo>
                  <a:pt x="597406" y="119039"/>
                </a:lnTo>
                <a:lnTo>
                  <a:pt x="590646" y="113430"/>
                </a:lnTo>
                <a:lnTo>
                  <a:pt x="574951" y="101666"/>
                </a:lnTo>
                <a:lnTo>
                  <a:pt x="571757" y="98791"/>
                </a:lnTo>
                <a:lnTo>
                  <a:pt x="562789" y="91294"/>
                </a:lnTo>
                <a:lnTo>
                  <a:pt x="558982" y="87293"/>
                </a:lnTo>
                <a:lnTo>
                  <a:pt x="558199" y="86230"/>
                </a:lnTo>
                <a:lnTo>
                  <a:pt x="557586" y="85103"/>
                </a:lnTo>
                <a:lnTo>
                  <a:pt x="557247" y="85230"/>
                </a:lnTo>
                <a:lnTo>
                  <a:pt x="555513" y="83166"/>
                </a:lnTo>
                <a:lnTo>
                  <a:pt x="553334" y="79912"/>
                </a:lnTo>
                <a:lnTo>
                  <a:pt x="551769" y="77785"/>
                </a:lnTo>
                <a:lnTo>
                  <a:pt x="550373" y="75595"/>
                </a:lnTo>
                <a:lnTo>
                  <a:pt x="549146" y="73342"/>
                </a:lnTo>
                <a:lnTo>
                  <a:pt x="548702" y="72152"/>
                </a:lnTo>
                <a:lnTo>
                  <a:pt x="548089" y="71026"/>
                </a:lnTo>
                <a:lnTo>
                  <a:pt x="547200" y="68646"/>
                </a:lnTo>
                <a:lnTo>
                  <a:pt x="546376" y="64887"/>
                </a:lnTo>
                <a:lnTo>
                  <a:pt x="546270" y="63571"/>
                </a:lnTo>
                <a:lnTo>
                  <a:pt x="545995" y="62318"/>
                </a:lnTo>
                <a:lnTo>
                  <a:pt x="546566" y="60749"/>
                </a:lnTo>
                <a:lnTo>
                  <a:pt x="546799" y="59307"/>
                </a:lnTo>
                <a:lnTo>
                  <a:pt x="546862" y="57927"/>
                </a:lnTo>
                <a:lnTo>
                  <a:pt x="547201" y="57801"/>
                </a:lnTo>
                <a:lnTo>
                  <a:pt x="547433" y="56359"/>
                </a:lnTo>
                <a:lnTo>
                  <a:pt x="548279" y="56043"/>
                </a:lnTo>
                <a:lnTo>
                  <a:pt x="549527" y="54221"/>
                </a:lnTo>
                <a:lnTo>
                  <a:pt x="550204" y="53969"/>
                </a:lnTo>
                <a:lnTo>
                  <a:pt x="550606" y="52463"/>
                </a:lnTo>
                <a:lnTo>
                  <a:pt x="552869" y="50262"/>
                </a:lnTo>
                <a:lnTo>
                  <a:pt x="554392" y="49694"/>
                </a:lnTo>
                <a:lnTo>
                  <a:pt x="559363" y="46483"/>
                </a:lnTo>
                <a:lnTo>
                  <a:pt x="561626" y="44282"/>
                </a:lnTo>
                <a:lnTo>
                  <a:pt x="517630" y="60707"/>
                </a:lnTo>
                <a:lnTo>
                  <a:pt x="517736" y="62023"/>
                </a:lnTo>
                <a:lnTo>
                  <a:pt x="517546" y="66161"/>
                </a:lnTo>
                <a:lnTo>
                  <a:pt x="534636" y="103160"/>
                </a:lnTo>
                <a:lnTo>
                  <a:pt x="535757" y="104097"/>
                </a:lnTo>
                <a:lnTo>
                  <a:pt x="537153" y="106287"/>
                </a:lnTo>
                <a:lnTo>
                  <a:pt x="540791" y="110352"/>
                </a:lnTo>
                <a:lnTo>
                  <a:pt x="542081" y="111226"/>
                </a:lnTo>
                <a:lnTo>
                  <a:pt x="543985" y="113226"/>
                </a:lnTo>
                <a:lnTo>
                  <a:pt x="547179" y="116101"/>
                </a:lnTo>
                <a:lnTo>
                  <a:pt x="550203" y="119038"/>
                </a:lnTo>
                <a:lnTo>
                  <a:pt x="553567" y="121850"/>
                </a:lnTo>
                <a:lnTo>
                  <a:pt x="559114" y="126557"/>
                </a:lnTo>
                <a:lnTo>
                  <a:pt x="569383" y="133568"/>
                </a:lnTo>
                <a:lnTo>
                  <a:pt x="574930" y="138275"/>
                </a:lnTo>
                <a:lnTo>
                  <a:pt x="577679" y="139960"/>
                </a:lnTo>
                <a:lnTo>
                  <a:pt x="581043" y="142771"/>
                </a:lnTo>
                <a:lnTo>
                  <a:pt x="584067" y="145709"/>
                </a:lnTo>
                <a:lnTo>
                  <a:pt x="587430" y="148520"/>
                </a:lnTo>
                <a:lnTo>
                  <a:pt x="590624" y="151395"/>
                </a:lnTo>
                <a:lnTo>
                  <a:pt x="593649" y="154333"/>
                </a:lnTo>
                <a:lnTo>
                  <a:pt x="595722" y="156270"/>
                </a:lnTo>
                <a:lnTo>
                  <a:pt x="597625" y="158270"/>
                </a:lnTo>
                <a:lnTo>
                  <a:pt x="600143" y="161398"/>
                </a:lnTo>
                <a:lnTo>
                  <a:pt x="600756" y="162524"/>
                </a:lnTo>
                <a:lnTo>
                  <a:pt x="601602" y="162208"/>
                </a:lnTo>
                <a:lnTo>
                  <a:pt x="602046" y="163398"/>
                </a:lnTo>
                <a:lnTo>
                  <a:pt x="601369" y="163651"/>
                </a:lnTo>
                <a:lnTo>
                  <a:pt x="601813" y="164841"/>
                </a:lnTo>
                <a:lnTo>
                  <a:pt x="601412" y="166346"/>
                </a:lnTo>
                <a:lnTo>
                  <a:pt x="600227" y="166789"/>
                </a:lnTo>
                <a:lnTo>
                  <a:pt x="599994" y="168231"/>
                </a:lnTo>
                <a:lnTo>
                  <a:pt x="597625" y="169115"/>
                </a:lnTo>
                <a:lnTo>
                  <a:pt x="595531" y="171253"/>
                </a:lnTo>
                <a:lnTo>
                  <a:pt x="504042" y="205408"/>
                </a:lnTo>
                <a:lnTo>
                  <a:pt x="506798" y="205734"/>
                </a:lnTo>
                <a:lnTo>
                  <a:pt x="514794" y="205461"/>
                </a:lnTo>
                <a:lnTo>
                  <a:pt x="518961" y="205261"/>
                </a:lnTo>
                <a:lnTo>
                  <a:pt x="527231" y="206240"/>
                </a:lnTo>
                <a:lnTo>
                  <a:pt x="530383" y="206419"/>
                </a:lnTo>
                <a:lnTo>
                  <a:pt x="533259" y="205345"/>
                </a:lnTo>
                <a:lnTo>
                  <a:pt x="540916" y="205198"/>
                </a:lnTo>
                <a:lnTo>
                  <a:pt x="549589" y="204671"/>
                </a:lnTo>
                <a:lnTo>
                  <a:pt x="565072" y="204314"/>
                </a:lnTo>
                <a:lnTo>
                  <a:pt x="567272" y="203492"/>
                </a:lnTo>
                <a:lnTo>
                  <a:pt x="570085" y="203798"/>
                </a:lnTo>
                <a:lnTo>
                  <a:pt x="572454" y="202913"/>
                </a:lnTo>
                <a:lnTo>
                  <a:pt x="575436" y="203156"/>
                </a:lnTo>
                <a:lnTo>
                  <a:pt x="581295" y="202324"/>
                </a:lnTo>
                <a:lnTo>
                  <a:pt x="585526" y="200745"/>
                </a:lnTo>
                <a:lnTo>
                  <a:pt x="588170" y="201113"/>
                </a:lnTo>
                <a:close/>
              </a:path>
              <a:path w="982979" h="216535">
                <a:moveTo>
                  <a:pt x="601369" y="163651"/>
                </a:moveTo>
                <a:lnTo>
                  <a:pt x="602046" y="163398"/>
                </a:lnTo>
                <a:lnTo>
                  <a:pt x="601602" y="162208"/>
                </a:lnTo>
                <a:lnTo>
                  <a:pt x="600756" y="162524"/>
                </a:lnTo>
                <a:lnTo>
                  <a:pt x="601369" y="163651"/>
                </a:lnTo>
                <a:close/>
              </a:path>
              <a:path w="982979" h="216535">
                <a:moveTo>
                  <a:pt x="597752" y="198892"/>
                </a:moveTo>
                <a:lnTo>
                  <a:pt x="608243" y="194975"/>
                </a:lnTo>
                <a:lnTo>
                  <a:pt x="610676" y="192711"/>
                </a:lnTo>
                <a:lnTo>
                  <a:pt x="592739" y="199408"/>
                </a:lnTo>
                <a:lnTo>
                  <a:pt x="597752" y="198892"/>
                </a:lnTo>
                <a:close/>
              </a:path>
              <a:path w="982979" h="216535">
                <a:moveTo>
                  <a:pt x="973665" y="63978"/>
                </a:moveTo>
                <a:lnTo>
                  <a:pt x="972544" y="63041"/>
                </a:lnTo>
                <a:lnTo>
                  <a:pt x="973665" y="63978"/>
                </a:lnTo>
                <a:close/>
              </a:path>
            </a:pathLst>
          </a:custGeom>
          <a:solidFill>
            <a:srgbClr val="000000"/>
          </a:solidFill>
        </p:spPr>
        <p:txBody>
          <a:bodyPr wrap="square" lIns="0" tIns="0" rIns="0" bIns="0" rtlCol="0"/>
          <a:lstStyle/>
          <a:p>
            <a:endParaRPr sz="1200"/>
          </a:p>
        </p:txBody>
      </p:sp>
      <p:grpSp>
        <p:nvGrpSpPr>
          <p:cNvPr id="49" name="object 15">
            <a:extLst>
              <a:ext uri="{FF2B5EF4-FFF2-40B4-BE49-F238E27FC236}">
                <a16:creationId xmlns:a16="http://schemas.microsoft.com/office/drawing/2014/main" id="{932D9C76-7AC1-4FF8-B399-F3A2072F2D36}"/>
              </a:ext>
            </a:extLst>
          </p:cNvPr>
          <p:cNvGrpSpPr/>
          <p:nvPr/>
        </p:nvGrpSpPr>
        <p:grpSpPr>
          <a:xfrm>
            <a:off x="3109652" y="1269860"/>
            <a:ext cx="1229106" cy="1147505"/>
            <a:chOff x="4664478" y="1901449"/>
            <a:chExt cx="1671955" cy="1589405"/>
          </a:xfrm>
        </p:grpSpPr>
        <p:sp>
          <p:nvSpPr>
            <p:cNvPr id="50" name="object 16">
              <a:extLst>
                <a:ext uri="{FF2B5EF4-FFF2-40B4-BE49-F238E27FC236}">
                  <a16:creationId xmlns:a16="http://schemas.microsoft.com/office/drawing/2014/main" id="{F9CBAC77-2B01-4038-A84F-F07133A837D6}"/>
                </a:ext>
              </a:extLst>
            </p:cNvPr>
            <p:cNvSpPr/>
            <p:nvPr/>
          </p:nvSpPr>
          <p:spPr>
            <a:xfrm>
              <a:off x="4664558" y="1901449"/>
              <a:ext cx="1671955" cy="1589405"/>
            </a:xfrm>
            <a:custGeom>
              <a:avLst/>
              <a:gdLst/>
              <a:ahLst/>
              <a:cxnLst/>
              <a:rect l="l" t="t" r="r" b="b"/>
              <a:pathLst>
                <a:path w="1671954" h="1589404">
                  <a:moveTo>
                    <a:pt x="1495277" y="1589029"/>
                  </a:moveTo>
                  <a:lnTo>
                    <a:pt x="359287" y="1440112"/>
                  </a:lnTo>
                  <a:lnTo>
                    <a:pt x="299377" y="1431739"/>
                  </a:lnTo>
                  <a:lnTo>
                    <a:pt x="240031" y="1422586"/>
                  </a:lnTo>
                  <a:lnTo>
                    <a:pt x="183078" y="1413165"/>
                  </a:lnTo>
                  <a:lnTo>
                    <a:pt x="130349" y="1403990"/>
                  </a:lnTo>
                  <a:lnTo>
                    <a:pt x="83674" y="1395575"/>
                  </a:lnTo>
                  <a:lnTo>
                    <a:pt x="44881" y="1388432"/>
                  </a:lnTo>
                  <a:lnTo>
                    <a:pt x="0" y="1327152"/>
                  </a:lnTo>
                  <a:lnTo>
                    <a:pt x="4719" y="1282378"/>
                  </a:lnTo>
                  <a:lnTo>
                    <a:pt x="16867" y="1170281"/>
                  </a:lnTo>
                  <a:lnTo>
                    <a:pt x="23607" y="1109847"/>
                  </a:lnTo>
                  <a:lnTo>
                    <a:pt x="30333" y="1051080"/>
                  </a:lnTo>
                  <a:lnTo>
                    <a:pt x="36702" y="997423"/>
                  </a:lnTo>
                  <a:lnTo>
                    <a:pt x="42368" y="952320"/>
                  </a:lnTo>
                  <a:lnTo>
                    <a:pt x="46797" y="918165"/>
                  </a:lnTo>
                  <a:lnTo>
                    <a:pt x="105250" y="455258"/>
                  </a:lnTo>
                  <a:lnTo>
                    <a:pt x="136427" y="214571"/>
                  </a:lnTo>
                  <a:lnTo>
                    <a:pt x="150657" y="102797"/>
                  </a:lnTo>
                  <a:lnTo>
                    <a:pt x="163517" y="0"/>
                  </a:lnTo>
                  <a:lnTo>
                    <a:pt x="192992" y="2719"/>
                  </a:lnTo>
                  <a:lnTo>
                    <a:pt x="269704" y="10765"/>
                  </a:lnTo>
                  <a:lnTo>
                    <a:pt x="376081" y="23970"/>
                  </a:lnTo>
                  <a:lnTo>
                    <a:pt x="494552" y="42164"/>
                  </a:lnTo>
                  <a:lnTo>
                    <a:pt x="517999" y="45863"/>
                  </a:lnTo>
                  <a:lnTo>
                    <a:pt x="550202" y="50606"/>
                  </a:lnTo>
                  <a:lnTo>
                    <a:pt x="590144" y="56266"/>
                  </a:lnTo>
                  <a:lnTo>
                    <a:pt x="689167" y="69839"/>
                  </a:lnTo>
                  <a:lnTo>
                    <a:pt x="806914" y="85579"/>
                  </a:lnTo>
                  <a:lnTo>
                    <a:pt x="1000808" y="111052"/>
                  </a:lnTo>
                  <a:lnTo>
                    <a:pt x="1450046" y="169267"/>
                  </a:lnTo>
                  <a:lnTo>
                    <a:pt x="1506114" y="177185"/>
                  </a:lnTo>
                  <a:lnTo>
                    <a:pt x="1561696" y="187058"/>
                  </a:lnTo>
                  <a:lnTo>
                    <a:pt x="1616798" y="198830"/>
                  </a:lnTo>
                  <a:lnTo>
                    <a:pt x="1671427" y="212445"/>
                  </a:lnTo>
                  <a:lnTo>
                    <a:pt x="1669021" y="235933"/>
                  </a:lnTo>
                  <a:lnTo>
                    <a:pt x="1661973" y="300993"/>
                  </a:lnTo>
                  <a:lnTo>
                    <a:pt x="1650537" y="399525"/>
                  </a:lnTo>
                  <a:lnTo>
                    <a:pt x="1634968" y="523423"/>
                  </a:lnTo>
                  <a:lnTo>
                    <a:pt x="1495277" y="1589029"/>
                  </a:lnTo>
                  <a:close/>
                </a:path>
              </a:pathLst>
            </a:custGeom>
            <a:solidFill>
              <a:srgbClr val="FFC4CC"/>
            </a:solidFill>
          </p:spPr>
          <p:txBody>
            <a:bodyPr wrap="square" lIns="0" tIns="0" rIns="0" bIns="0" rtlCol="0"/>
            <a:lstStyle/>
            <a:p>
              <a:endParaRPr sz="1200"/>
            </a:p>
          </p:txBody>
        </p:sp>
        <p:sp>
          <p:nvSpPr>
            <p:cNvPr id="51" name="object 17">
              <a:extLst>
                <a:ext uri="{FF2B5EF4-FFF2-40B4-BE49-F238E27FC236}">
                  <a16:creationId xmlns:a16="http://schemas.microsoft.com/office/drawing/2014/main" id="{1117F761-A782-4307-9D88-34C6C778F84F}"/>
                </a:ext>
              </a:extLst>
            </p:cNvPr>
            <p:cNvSpPr/>
            <p:nvPr/>
          </p:nvSpPr>
          <p:spPr>
            <a:xfrm>
              <a:off x="4664478" y="1934774"/>
              <a:ext cx="1457325" cy="1355725"/>
            </a:xfrm>
            <a:custGeom>
              <a:avLst/>
              <a:gdLst/>
              <a:ahLst/>
              <a:cxnLst/>
              <a:rect l="l" t="t" r="r" b="b"/>
              <a:pathLst>
                <a:path w="1457325" h="1355725">
                  <a:moveTo>
                    <a:pt x="44881" y="1355712"/>
                  </a:moveTo>
                  <a:lnTo>
                    <a:pt x="0" y="1294433"/>
                  </a:lnTo>
                  <a:lnTo>
                    <a:pt x="59864" y="1293048"/>
                  </a:lnTo>
                  <a:lnTo>
                    <a:pt x="44881" y="1355712"/>
                  </a:lnTo>
                  <a:close/>
                </a:path>
                <a:path w="1457325" h="1355725">
                  <a:moveTo>
                    <a:pt x="848961" y="178391"/>
                  </a:moveTo>
                  <a:lnTo>
                    <a:pt x="855947" y="121141"/>
                  </a:lnTo>
                  <a:lnTo>
                    <a:pt x="866291" y="88586"/>
                  </a:lnTo>
                  <a:lnTo>
                    <a:pt x="869765" y="76019"/>
                  </a:lnTo>
                  <a:lnTo>
                    <a:pt x="871908" y="63048"/>
                  </a:lnTo>
                  <a:lnTo>
                    <a:pt x="872591" y="49769"/>
                  </a:lnTo>
                  <a:lnTo>
                    <a:pt x="876365" y="36376"/>
                  </a:lnTo>
                  <a:lnTo>
                    <a:pt x="882968" y="19892"/>
                  </a:lnTo>
                  <a:lnTo>
                    <a:pt x="889243" y="5904"/>
                  </a:lnTo>
                  <a:lnTo>
                    <a:pt x="892036" y="0"/>
                  </a:lnTo>
                  <a:lnTo>
                    <a:pt x="1089954" y="6989"/>
                  </a:lnTo>
                  <a:lnTo>
                    <a:pt x="1233822" y="14135"/>
                  </a:lnTo>
                  <a:lnTo>
                    <a:pt x="1457016" y="22360"/>
                  </a:lnTo>
                  <a:lnTo>
                    <a:pt x="1453223" y="37289"/>
                  </a:lnTo>
                  <a:lnTo>
                    <a:pt x="1450364" y="52571"/>
                  </a:lnTo>
                  <a:lnTo>
                    <a:pt x="1448525" y="67988"/>
                  </a:lnTo>
                  <a:lnTo>
                    <a:pt x="1447794" y="83318"/>
                  </a:lnTo>
                  <a:lnTo>
                    <a:pt x="1447864" y="97744"/>
                  </a:lnTo>
                  <a:lnTo>
                    <a:pt x="1447232" y="112250"/>
                  </a:lnTo>
                  <a:lnTo>
                    <a:pt x="1446071" y="124947"/>
                  </a:lnTo>
                  <a:lnTo>
                    <a:pt x="1443888" y="141280"/>
                  </a:lnTo>
                  <a:lnTo>
                    <a:pt x="1449808" y="175909"/>
                  </a:lnTo>
                  <a:lnTo>
                    <a:pt x="1438702" y="223079"/>
                  </a:lnTo>
                  <a:lnTo>
                    <a:pt x="1107199" y="197539"/>
                  </a:lnTo>
                  <a:lnTo>
                    <a:pt x="959061" y="189968"/>
                  </a:lnTo>
                  <a:lnTo>
                    <a:pt x="905911" y="185164"/>
                  </a:lnTo>
                  <a:lnTo>
                    <a:pt x="865203" y="180491"/>
                  </a:lnTo>
                  <a:lnTo>
                    <a:pt x="848961" y="178391"/>
                  </a:lnTo>
                  <a:close/>
                </a:path>
              </a:pathLst>
            </a:custGeom>
            <a:solidFill>
              <a:srgbClr val="001B83"/>
            </a:solidFill>
          </p:spPr>
          <p:txBody>
            <a:bodyPr wrap="square" lIns="0" tIns="0" rIns="0" bIns="0" rtlCol="0"/>
            <a:lstStyle/>
            <a:p>
              <a:endParaRPr sz="1200"/>
            </a:p>
          </p:txBody>
        </p:sp>
      </p:grpSp>
      <p:sp>
        <p:nvSpPr>
          <p:cNvPr id="53" name="object 19">
            <a:extLst>
              <a:ext uri="{FF2B5EF4-FFF2-40B4-BE49-F238E27FC236}">
                <a16:creationId xmlns:a16="http://schemas.microsoft.com/office/drawing/2014/main" id="{D89497D3-3E3B-4A6A-8DCC-61B95A611CFB}"/>
              </a:ext>
            </a:extLst>
          </p:cNvPr>
          <p:cNvSpPr txBox="1"/>
          <p:nvPr/>
        </p:nvSpPr>
        <p:spPr>
          <a:xfrm>
            <a:off x="3176041" y="1643611"/>
            <a:ext cx="1088047" cy="471796"/>
          </a:xfrm>
          <a:prstGeom prst="rect">
            <a:avLst/>
          </a:prstGeom>
        </p:spPr>
        <p:txBody>
          <a:bodyPr vert="horz" wrap="square" lIns="0" tIns="0" rIns="0" bIns="0" rtlCol="0">
            <a:spAutoFit/>
          </a:bodyPr>
          <a:lstStyle/>
          <a:p>
            <a:pPr lvl="0" algn="ctr"/>
            <a:r>
              <a:rPr lang="en-ZA" sz="1533" b="1" dirty="0"/>
              <a:t>Good data on taxpayers</a:t>
            </a:r>
            <a:endParaRPr lang="en-US" sz="1533" b="1" dirty="0"/>
          </a:p>
        </p:txBody>
      </p:sp>
      <p:grpSp>
        <p:nvGrpSpPr>
          <p:cNvPr id="54" name="object 20">
            <a:extLst>
              <a:ext uri="{FF2B5EF4-FFF2-40B4-BE49-F238E27FC236}">
                <a16:creationId xmlns:a16="http://schemas.microsoft.com/office/drawing/2014/main" id="{68ADFFCF-A4A8-4BD8-92D1-4C9BCECEC11C}"/>
              </a:ext>
            </a:extLst>
          </p:cNvPr>
          <p:cNvGrpSpPr/>
          <p:nvPr/>
        </p:nvGrpSpPr>
        <p:grpSpPr>
          <a:xfrm>
            <a:off x="5527091" y="584200"/>
            <a:ext cx="1343883" cy="1334808"/>
            <a:chOff x="8612323" y="859936"/>
            <a:chExt cx="1607185" cy="1575435"/>
          </a:xfrm>
        </p:grpSpPr>
        <p:sp>
          <p:nvSpPr>
            <p:cNvPr id="55" name="object 21">
              <a:extLst>
                <a:ext uri="{FF2B5EF4-FFF2-40B4-BE49-F238E27FC236}">
                  <a16:creationId xmlns:a16="http://schemas.microsoft.com/office/drawing/2014/main" id="{715964E1-3B18-4E2D-9920-DB88381C9E5F}"/>
                </a:ext>
              </a:extLst>
            </p:cNvPr>
            <p:cNvSpPr/>
            <p:nvPr/>
          </p:nvSpPr>
          <p:spPr>
            <a:xfrm>
              <a:off x="8612323" y="969280"/>
              <a:ext cx="1607185" cy="1465580"/>
            </a:xfrm>
            <a:custGeom>
              <a:avLst/>
              <a:gdLst/>
              <a:ahLst/>
              <a:cxnLst/>
              <a:rect l="l" t="t" r="r" b="b"/>
              <a:pathLst>
                <a:path w="1607184" h="1465580">
                  <a:moveTo>
                    <a:pt x="1606656" y="1389474"/>
                  </a:moveTo>
                  <a:lnTo>
                    <a:pt x="462921" y="1456695"/>
                  </a:lnTo>
                  <a:lnTo>
                    <a:pt x="402505" y="1459731"/>
                  </a:lnTo>
                  <a:lnTo>
                    <a:pt x="342496" y="1461894"/>
                  </a:lnTo>
                  <a:lnTo>
                    <a:pt x="284788" y="1463344"/>
                  </a:lnTo>
                  <a:lnTo>
                    <a:pt x="231274" y="1464242"/>
                  </a:lnTo>
                  <a:lnTo>
                    <a:pt x="183848" y="1464748"/>
                  </a:lnTo>
                  <a:lnTo>
                    <a:pt x="144405" y="1465023"/>
                  </a:lnTo>
                  <a:lnTo>
                    <a:pt x="88806" y="1413269"/>
                  </a:lnTo>
                  <a:lnTo>
                    <a:pt x="85028" y="1368405"/>
                  </a:lnTo>
                  <a:lnTo>
                    <a:pt x="75892" y="1256023"/>
                  </a:lnTo>
                  <a:lnTo>
                    <a:pt x="71155" y="1195399"/>
                  </a:lnTo>
                  <a:lnTo>
                    <a:pt x="66717" y="1136415"/>
                  </a:lnTo>
                  <a:lnTo>
                    <a:pt x="62889" y="1082517"/>
                  </a:lnTo>
                  <a:lnTo>
                    <a:pt x="59978" y="1037153"/>
                  </a:lnTo>
                  <a:lnTo>
                    <a:pt x="57910" y="1002774"/>
                  </a:lnTo>
                  <a:lnTo>
                    <a:pt x="28327" y="537130"/>
                  </a:lnTo>
                  <a:lnTo>
                    <a:pt x="13716" y="294872"/>
                  </a:lnTo>
                  <a:lnTo>
                    <a:pt x="6687" y="182416"/>
                  </a:lnTo>
                  <a:lnTo>
                    <a:pt x="0" y="79033"/>
                  </a:lnTo>
                  <a:lnTo>
                    <a:pt x="29461" y="76165"/>
                  </a:lnTo>
                  <a:lnTo>
                    <a:pt x="106318" y="69651"/>
                  </a:lnTo>
                  <a:lnTo>
                    <a:pt x="213281" y="62629"/>
                  </a:lnTo>
                  <a:lnTo>
                    <a:pt x="333061" y="58235"/>
                  </a:lnTo>
                  <a:lnTo>
                    <a:pt x="356784" y="57462"/>
                  </a:lnTo>
                  <a:lnTo>
                    <a:pt x="389305" y="56068"/>
                  </a:lnTo>
                  <a:lnTo>
                    <a:pt x="429599" y="54121"/>
                  </a:lnTo>
                  <a:lnTo>
                    <a:pt x="529408" y="48843"/>
                  </a:lnTo>
                  <a:lnTo>
                    <a:pt x="648015" y="42174"/>
                  </a:lnTo>
                  <a:lnTo>
                    <a:pt x="843242" y="30755"/>
                  </a:lnTo>
                  <a:lnTo>
                    <a:pt x="1295416" y="3508"/>
                  </a:lnTo>
                  <a:lnTo>
                    <a:pt x="1351973" y="748"/>
                  </a:lnTo>
                  <a:lnTo>
                    <a:pt x="1408420" y="0"/>
                  </a:lnTo>
                  <a:lnTo>
                    <a:pt x="1464752" y="1207"/>
                  </a:lnTo>
                  <a:lnTo>
                    <a:pt x="1520967" y="4312"/>
                  </a:lnTo>
                  <a:lnTo>
                    <a:pt x="1528322" y="93060"/>
                  </a:lnTo>
                  <a:lnTo>
                    <a:pt x="1535607" y="191985"/>
                  </a:lnTo>
                  <a:lnTo>
                    <a:pt x="1543599" y="316602"/>
                  </a:lnTo>
                  <a:lnTo>
                    <a:pt x="1606656" y="1389474"/>
                  </a:lnTo>
                  <a:close/>
                </a:path>
              </a:pathLst>
            </a:custGeom>
            <a:solidFill>
              <a:srgbClr val="A8D9FF"/>
            </a:solidFill>
          </p:spPr>
          <p:txBody>
            <a:bodyPr wrap="square" lIns="0" tIns="0" rIns="0" bIns="0" rtlCol="0"/>
            <a:lstStyle/>
            <a:p>
              <a:endParaRPr sz="1200"/>
            </a:p>
          </p:txBody>
        </p:sp>
        <p:sp>
          <p:nvSpPr>
            <p:cNvPr id="56" name="object 22">
              <a:extLst>
                <a:ext uri="{FF2B5EF4-FFF2-40B4-BE49-F238E27FC236}">
                  <a16:creationId xmlns:a16="http://schemas.microsoft.com/office/drawing/2014/main" id="{48C45F6A-B4C3-440E-B642-25E32BCD0C5C}"/>
                </a:ext>
              </a:extLst>
            </p:cNvPr>
            <p:cNvSpPr/>
            <p:nvPr/>
          </p:nvSpPr>
          <p:spPr>
            <a:xfrm>
              <a:off x="8701166" y="859936"/>
              <a:ext cx="1214120" cy="1575435"/>
            </a:xfrm>
            <a:custGeom>
              <a:avLst/>
              <a:gdLst/>
              <a:ahLst/>
              <a:cxnLst/>
              <a:rect l="l" t="t" r="r" b="b"/>
              <a:pathLst>
                <a:path w="1214120" h="1575435">
                  <a:moveTo>
                    <a:pt x="55598" y="1574977"/>
                  </a:moveTo>
                  <a:lnTo>
                    <a:pt x="0" y="1523223"/>
                  </a:lnTo>
                  <a:lnTo>
                    <a:pt x="58537" y="1510613"/>
                  </a:lnTo>
                  <a:lnTo>
                    <a:pt x="55598" y="1574977"/>
                  </a:lnTo>
                  <a:close/>
                </a:path>
                <a:path w="1214120" h="1575435">
                  <a:moveTo>
                    <a:pt x="624098" y="267522"/>
                  </a:moveTo>
                  <a:lnTo>
                    <a:pt x="623072" y="258183"/>
                  </a:lnTo>
                  <a:lnTo>
                    <a:pt x="621352" y="238081"/>
                  </a:lnTo>
                  <a:lnTo>
                    <a:pt x="621151" y="235294"/>
                  </a:lnTo>
                  <a:lnTo>
                    <a:pt x="620200" y="209979"/>
                  </a:lnTo>
                  <a:lnTo>
                    <a:pt x="621915" y="188787"/>
                  </a:lnTo>
                  <a:lnTo>
                    <a:pt x="624242" y="176060"/>
                  </a:lnTo>
                  <a:lnTo>
                    <a:pt x="625292" y="163065"/>
                  </a:lnTo>
                  <a:lnTo>
                    <a:pt x="624959" y="149921"/>
                  </a:lnTo>
                  <a:lnTo>
                    <a:pt x="623135" y="136751"/>
                  </a:lnTo>
                  <a:lnTo>
                    <a:pt x="624325" y="122887"/>
                  </a:lnTo>
                  <a:lnTo>
                    <a:pt x="632880" y="84214"/>
                  </a:lnTo>
                  <a:lnTo>
                    <a:pt x="828585" y="53884"/>
                  </a:lnTo>
                  <a:lnTo>
                    <a:pt x="971232" y="33865"/>
                  </a:lnTo>
                  <a:lnTo>
                    <a:pt x="1191996" y="0"/>
                  </a:lnTo>
                  <a:lnTo>
                    <a:pt x="1191076" y="15375"/>
                  </a:lnTo>
                  <a:lnTo>
                    <a:pt x="1191140" y="30923"/>
                  </a:lnTo>
                  <a:lnTo>
                    <a:pt x="1192231" y="46410"/>
                  </a:lnTo>
                  <a:lnTo>
                    <a:pt x="1194394" y="61604"/>
                  </a:lnTo>
                  <a:lnTo>
                    <a:pt x="1197174" y="75760"/>
                  </a:lnTo>
                  <a:lnTo>
                    <a:pt x="1199279" y="90127"/>
                  </a:lnTo>
                  <a:lnTo>
                    <a:pt x="1200525" y="102815"/>
                  </a:lnTo>
                  <a:lnTo>
                    <a:pt x="1201450" y="119267"/>
                  </a:lnTo>
                  <a:lnTo>
                    <a:pt x="1213773" y="152167"/>
                  </a:lnTo>
                  <a:lnTo>
                    <a:pt x="1211729" y="200583"/>
                  </a:lnTo>
                  <a:lnTo>
                    <a:pt x="881333" y="237798"/>
                  </a:lnTo>
                  <a:lnTo>
                    <a:pt x="734412" y="258201"/>
                  </a:lnTo>
                  <a:lnTo>
                    <a:pt x="681305" y="263472"/>
                  </a:lnTo>
                  <a:lnTo>
                    <a:pt x="640445" y="266532"/>
                  </a:lnTo>
                  <a:lnTo>
                    <a:pt x="624098" y="267522"/>
                  </a:lnTo>
                  <a:close/>
                </a:path>
              </a:pathLst>
            </a:custGeom>
            <a:solidFill>
              <a:srgbClr val="001B83"/>
            </a:solidFill>
          </p:spPr>
          <p:txBody>
            <a:bodyPr wrap="square" lIns="0" tIns="0" rIns="0" bIns="0" rtlCol="0"/>
            <a:lstStyle/>
            <a:p>
              <a:endParaRPr sz="1200"/>
            </a:p>
          </p:txBody>
        </p:sp>
      </p:grpSp>
      <p:sp>
        <p:nvSpPr>
          <p:cNvPr id="57" name="object 23">
            <a:extLst>
              <a:ext uri="{FF2B5EF4-FFF2-40B4-BE49-F238E27FC236}">
                <a16:creationId xmlns:a16="http://schemas.microsoft.com/office/drawing/2014/main" id="{F6150228-B191-43ED-B6B2-32E22CD923F4}"/>
              </a:ext>
            </a:extLst>
          </p:cNvPr>
          <p:cNvSpPr txBox="1"/>
          <p:nvPr/>
        </p:nvSpPr>
        <p:spPr>
          <a:xfrm rot="21420000">
            <a:off x="5669347" y="754493"/>
            <a:ext cx="1048695" cy="1179490"/>
          </a:xfrm>
          <a:prstGeom prst="rect">
            <a:avLst/>
          </a:prstGeom>
        </p:spPr>
        <p:txBody>
          <a:bodyPr vert="horz" wrap="square" lIns="0" tIns="0" rIns="0" bIns="0" rtlCol="0">
            <a:spAutoFit/>
          </a:bodyPr>
          <a:lstStyle/>
          <a:p>
            <a:pPr lvl="0" algn="ctr"/>
            <a:r>
              <a:rPr lang="en-ZA" sz="1533" b="1" dirty="0"/>
              <a:t>Proper billing and collection, payment options</a:t>
            </a:r>
            <a:endParaRPr lang="en-US" sz="1533" b="1" dirty="0"/>
          </a:p>
        </p:txBody>
      </p:sp>
      <p:grpSp>
        <p:nvGrpSpPr>
          <p:cNvPr id="59" name="object 25">
            <a:extLst>
              <a:ext uri="{FF2B5EF4-FFF2-40B4-BE49-F238E27FC236}">
                <a16:creationId xmlns:a16="http://schemas.microsoft.com/office/drawing/2014/main" id="{A24C84A2-DC7F-4A88-B769-C63C7D679430}"/>
              </a:ext>
            </a:extLst>
          </p:cNvPr>
          <p:cNvGrpSpPr/>
          <p:nvPr/>
        </p:nvGrpSpPr>
        <p:grpSpPr>
          <a:xfrm>
            <a:off x="8031268" y="1082067"/>
            <a:ext cx="1042670" cy="1016000"/>
            <a:chOff x="12046902" y="1487907"/>
            <a:chExt cx="1564005" cy="1524000"/>
          </a:xfrm>
        </p:grpSpPr>
        <p:sp>
          <p:nvSpPr>
            <p:cNvPr id="60" name="object 26">
              <a:extLst>
                <a:ext uri="{FF2B5EF4-FFF2-40B4-BE49-F238E27FC236}">
                  <a16:creationId xmlns:a16="http://schemas.microsoft.com/office/drawing/2014/main" id="{058F698D-358D-4BED-8A03-88B073E4B0B6}"/>
                </a:ext>
              </a:extLst>
            </p:cNvPr>
            <p:cNvSpPr/>
            <p:nvPr/>
          </p:nvSpPr>
          <p:spPr>
            <a:xfrm>
              <a:off x="12046926" y="1549410"/>
              <a:ext cx="1564005" cy="1462405"/>
            </a:xfrm>
            <a:custGeom>
              <a:avLst/>
              <a:gdLst/>
              <a:ahLst/>
              <a:cxnLst/>
              <a:rect l="l" t="t" r="r" b="b"/>
              <a:pathLst>
                <a:path w="1564005" h="1462405">
                  <a:moveTo>
                    <a:pt x="1512831" y="1462091"/>
                  </a:moveTo>
                  <a:lnTo>
                    <a:pt x="368030" y="1416508"/>
                  </a:lnTo>
                  <a:lnTo>
                    <a:pt x="307608" y="1413588"/>
                  </a:lnTo>
                  <a:lnTo>
                    <a:pt x="247677" y="1409839"/>
                  </a:lnTo>
                  <a:lnTo>
                    <a:pt x="190106" y="1405607"/>
                  </a:lnTo>
                  <a:lnTo>
                    <a:pt x="136763" y="1401238"/>
                  </a:lnTo>
                  <a:lnTo>
                    <a:pt x="89518" y="1397077"/>
                  </a:lnTo>
                  <a:lnTo>
                    <a:pt x="50239" y="1393472"/>
                  </a:lnTo>
                  <a:lnTo>
                    <a:pt x="0" y="1336502"/>
                  </a:lnTo>
                  <a:lnTo>
                    <a:pt x="651" y="1291483"/>
                  </a:lnTo>
                  <a:lnTo>
                    <a:pt x="2612" y="1178748"/>
                  </a:lnTo>
                  <a:lnTo>
                    <a:pt x="3860" y="1117952"/>
                  </a:lnTo>
                  <a:lnTo>
                    <a:pt x="5244" y="1058817"/>
                  </a:lnTo>
                  <a:lnTo>
                    <a:pt x="6735" y="1004804"/>
                  </a:lnTo>
                  <a:lnTo>
                    <a:pt x="8300" y="959373"/>
                  </a:lnTo>
                  <a:lnTo>
                    <a:pt x="9622" y="924958"/>
                  </a:lnTo>
                  <a:lnTo>
                    <a:pt x="25975" y="458662"/>
                  </a:lnTo>
                  <a:lnTo>
                    <a:pt x="35260" y="216141"/>
                  </a:lnTo>
                  <a:lnTo>
                    <a:pt x="39324" y="103539"/>
                  </a:lnTo>
                  <a:lnTo>
                    <a:pt x="42836" y="0"/>
                  </a:lnTo>
                  <a:lnTo>
                    <a:pt x="72436" y="42"/>
                  </a:lnTo>
                  <a:lnTo>
                    <a:pt x="149561" y="1119"/>
                  </a:lnTo>
                  <a:lnTo>
                    <a:pt x="256697" y="4650"/>
                  </a:lnTo>
                  <a:lnTo>
                    <a:pt x="376328" y="12057"/>
                  </a:lnTo>
                  <a:lnTo>
                    <a:pt x="400012" y="13620"/>
                  </a:lnTo>
                  <a:lnTo>
                    <a:pt x="432513" y="15431"/>
                  </a:lnTo>
                  <a:lnTo>
                    <a:pt x="472803" y="17457"/>
                  </a:lnTo>
                  <a:lnTo>
                    <a:pt x="572647" y="22020"/>
                  </a:lnTo>
                  <a:lnTo>
                    <a:pt x="691335" y="27047"/>
                  </a:lnTo>
                  <a:lnTo>
                    <a:pt x="886738" y="34883"/>
                  </a:lnTo>
                  <a:lnTo>
                    <a:pt x="1339400" y="52236"/>
                  </a:lnTo>
                  <a:lnTo>
                    <a:pt x="1395955" y="55051"/>
                  </a:lnTo>
                  <a:lnTo>
                    <a:pt x="1452201" y="59857"/>
                  </a:lnTo>
                  <a:lnTo>
                    <a:pt x="1508142" y="66599"/>
                  </a:lnTo>
                  <a:lnTo>
                    <a:pt x="1563779" y="75218"/>
                  </a:lnTo>
                  <a:lnTo>
                    <a:pt x="1563507" y="98827"/>
                  </a:lnTo>
                  <a:lnTo>
                    <a:pt x="1562370" y="164258"/>
                  </a:lnTo>
                  <a:lnTo>
                    <a:pt x="1559891" y="263420"/>
                  </a:lnTo>
                  <a:lnTo>
                    <a:pt x="1555590" y="388219"/>
                  </a:lnTo>
                  <a:lnTo>
                    <a:pt x="1512831" y="1462091"/>
                  </a:lnTo>
                  <a:close/>
                </a:path>
              </a:pathLst>
            </a:custGeom>
            <a:solidFill>
              <a:srgbClr val="FFDB5C"/>
            </a:solidFill>
          </p:spPr>
          <p:txBody>
            <a:bodyPr wrap="square" lIns="0" tIns="0" rIns="0" bIns="0" rtlCol="0"/>
            <a:lstStyle/>
            <a:p>
              <a:endParaRPr sz="1200"/>
            </a:p>
          </p:txBody>
        </p:sp>
        <p:sp>
          <p:nvSpPr>
            <p:cNvPr id="61" name="object 27">
              <a:extLst>
                <a:ext uri="{FF2B5EF4-FFF2-40B4-BE49-F238E27FC236}">
                  <a16:creationId xmlns:a16="http://schemas.microsoft.com/office/drawing/2014/main" id="{62C5EE0C-51C9-4745-97D9-8D5B5920F2CE}"/>
                </a:ext>
              </a:extLst>
            </p:cNvPr>
            <p:cNvSpPr/>
            <p:nvPr/>
          </p:nvSpPr>
          <p:spPr>
            <a:xfrm>
              <a:off x="12046902" y="1487907"/>
              <a:ext cx="1343025" cy="1456055"/>
            </a:xfrm>
            <a:custGeom>
              <a:avLst/>
              <a:gdLst/>
              <a:ahLst/>
              <a:cxnLst/>
              <a:rect l="l" t="t" r="r" b="b"/>
              <a:pathLst>
                <a:path w="1343025" h="1456055">
                  <a:moveTo>
                    <a:pt x="50239" y="1455585"/>
                  </a:moveTo>
                  <a:lnTo>
                    <a:pt x="0" y="1398615"/>
                  </a:lnTo>
                  <a:lnTo>
                    <a:pt x="59494" y="1391822"/>
                  </a:lnTo>
                  <a:lnTo>
                    <a:pt x="50239" y="1455585"/>
                  </a:lnTo>
                  <a:close/>
                </a:path>
                <a:path w="1343025" h="1456055">
                  <a:moveTo>
                    <a:pt x="744562" y="210376"/>
                  </a:moveTo>
                  <a:lnTo>
                    <a:pt x="746342" y="152729"/>
                  </a:lnTo>
                  <a:lnTo>
                    <a:pt x="753700" y="119372"/>
                  </a:lnTo>
                  <a:lnTo>
                    <a:pt x="756023" y="106543"/>
                  </a:lnTo>
                  <a:lnTo>
                    <a:pt x="756984" y="93430"/>
                  </a:lnTo>
                  <a:lnTo>
                    <a:pt x="756464" y="80144"/>
                  </a:lnTo>
                  <a:lnTo>
                    <a:pt x="759012" y="66465"/>
                  </a:lnTo>
                  <a:lnTo>
                    <a:pt x="771329" y="28820"/>
                  </a:lnTo>
                  <a:lnTo>
                    <a:pt x="969068" y="17884"/>
                  </a:lnTo>
                  <a:lnTo>
                    <a:pt x="1112992" y="11991"/>
                  </a:lnTo>
                  <a:lnTo>
                    <a:pt x="1336016" y="0"/>
                  </a:lnTo>
                  <a:lnTo>
                    <a:pt x="1333588" y="15210"/>
                  </a:lnTo>
                  <a:lnTo>
                    <a:pt x="1332123" y="30689"/>
                  </a:lnTo>
                  <a:lnTo>
                    <a:pt x="1331686" y="46208"/>
                  </a:lnTo>
                  <a:lnTo>
                    <a:pt x="1332344" y="61542"/>
                  </a:lnTo>
                  <a:lnTo>
                    <a:pt x="1333719" y="75902"/>
                  </a:lnTo>
                  <a:lnTo>
                    <a:pt x="1334400" y="90406"/>
                  </a:lnTo>
                  <a:lnTo>
                    <a:pt x="1334393" y="103156"/>
                  </a:lnTo>
                  <a:lnTo>
                    <a:pt x="1333695" y="119619"/>
                  </a:lnTo>
                  <a:lnTo>
                    <a:pt x="1342723" y="153571"/>
                  </a:lnTo>
                  <a:lnTo>
                    <a:pt x="1335928" y="201552"/>
                  </a:lnTo>
                  <a:lnTo>
                    <a:pt x="1003473" y="206094"/>
                  </a:lnTo>
                  <a:lnTo>
                    <a:pt x="855257" y="211949"/>
                  </a:lnTo>
                  <a:lnTo>
                    <a:pt x="801891" y="211972"/>
                  </a:lnTo>
                  <a:lnTo>
                    <a:pt x="760927" y="210999"/>
                  </a:lnTo>
                  <a:lnTo>
                    <a:pt x="744562" y="210376"/>
                  </a:lnTo>
                  <a:close/>
                </a:path>
              </a:pathLst>
            </a:custGeom>
            <a:solidFill>
              <a:srgbClr val="001B83"/>
            </a:solidFill>
          </p:spPr>
          <p:txBody>
            <a:bodyPr wrap="square" lIns="0" tIns="0" rIns="0" bIns="0" rtlCol="0"/>
            <a:lstStyle/>
            <a:p>
              <a:endParaRPr sz="1200"/>
            </a:p>
          </p:txBody>
        </p:sp>
      </p:grpSp>
      <p:sp>
        <p:nvSpPr>
          <p:cNvPr id="62" name="object 28">
            <a:extLst>
              <a:ext uri="{FF2B5EF4-FFF2-40B4-BE49-F238E27FC236}">
                <a16:creationId xmlns:a16="http://schemas.microsoft.com/office/drawing/2014/main" id="{458CDE8B-997D-49A7-820A-C5B43692D9AF}"/>
              </a:ext>
            </a:extLst>
          </p:cNvPr>
          <p:cNvSpPr txBox="1"/>
          <p:nvPr/>
        </p:nvSpPr>
        <p:spPr>
          <a:xfrm rot="120000">
            <a:off x="8028472" y="1251162"/>
            <a:ext cx="1064631" cy="738664"/>
          </a:xfrm>
          <a:prstGeom prst="rect">
            <a:avLst/>
          </a:prstGeom>
        </p:spPr>
        <p:txBody>
          <a:bodyPr vert="horz" wrap="square" lIns="0" tIns="0" rIns="0" bIns="0" rtlCol="0">
            <a:spAutoFit/>
          </a:bodyPr>
          <a:lstStyle/>
          <a:p>
            <a:pPr lvl="0" algn="ctr"/>
            <a:r>
              <a:rPr lang="en-ZA" sz="1600" b="1" dirty="0"/>
              <a:t>Low compliance cost</a:t>
            </a:r>
            <a:endParaRPr lang="en-US" sz="1600" b="1" dirty="0"/>
          </a:p>
        </p:txBody>
      </p:sp>
      <p:sp>
        <p:nvSpPr>
          <p:cNvPr id="63" name="object 29">
            <a:extLst>
              <a:ext uri="{FF2B5EF4-FFF2-40B4-BE49-F238E27FC236}">
                <a16:creationId xmlns:a16="http://schemas.microsoft.com/office/drawing/2014/main" id="{32808539-E9C4-4476-813A-E30144427ECD}"/>
              </a:ext>
            </a:extLst>
          </p:cNvPr>
          <p:cNvSpPr txBox="1"/>
          <p:nvPr/>
        </p:nvSpPr>
        <p:spPr>
          <a:xfrm rot="120000">
            <a:off x="9229077" y="3547681"/>
            <a:ext cx="658814" cy="128240"/>
          </a:xfrm>
          <a:prstGeom prst="rect">
            <a:avLst/>
          </a:prstGeom>
        </p:spPr>
        <p:txBody>
          <a:bodyPr vert="horz" wrap="square" lIns="0" tIns="0" rIns="0" bIns="0" rtlCol="0">
            <a:spAutoFit/>
          </a:bodyPr>
          <a:lstStyle/>
          <a:p>
            <a:pPr>
              <a:lnSpc>
                <a:spcPts val="1030"/>
              </a:lnSpc>
            </a:pPr>
            <a:r>
              <a:rPr lang="en-US" sz="1600" spc="-65" baseline="1736" dirty="0">
                <a:latin typeface="Arial Narrow"/>
                <a:cs typeface="Arial Narrow"/>
              </a:rPr>
              <a:t>i</a:t>
            </a:r>
            <a:r>
              <a:rPr lang="en-US" sz="1600" spc="-90" baseline="1736" dirty="0">
                <a:latin typeface="Arial Narrow"/>
                <a:cs typeface="Arial Narrow"/>
              </a:rPr>
              <a:t>d</a:t>
            </a:r>
            <a:r>
              <a:rPr lang="en-US" sz="1600" spc="-185" baseline="1736" dirty="0">
                <a:latin typeface="Arial Narrow"/>
                <a:cs typeface="Arial Narrow"/>
              </a:rPr>
              <a:t>e</a:t>
            </a:r>
            <a:r>
              <a:rPr lang="en-US" sz="1600" spc="-155" baseline="1736" dirty="0">
                <a:latin typeface="Arial Narrow"/>
                <a:cs typeface="Arial Narrow"/>
              </a:rPr>
              <a:t>a</a:t>
            </a:r>
            <a:r>
              <a:rPr lang="en-US" sz="1600" spc="10" baseline="1736" dirty="0">
                <a:latin typeface="Arial Narrow"/>
                <a:cs typeface="Arial Narrow"/>
              </a:rPr>
              <a:t> </a:t>
            </a:r>
            <a:r>
              <a:rPr lang="en-US" sz="1067" spc="-67" dirty="0">
                <a:latin typeface="Arial Narrow"/>
                <a:cs typeface="Arial Narrow"/>
              </a:rPr>
              <a:t>g</a:t>
            </a:r>
            <a:r>
              <a:rPr lang="en-US" sz="1067" spc="-113" dirty="0">
                <a:latin typeface="Arial Narrow"/>
                <a:cs typeface="Arial Narrow"/>
              </a:rPr>
              <a:t>o</a:t>
            </a:r>
            <a:r>
              <a:rPr lang="en-US" sz="1067" spc="-123" dirty="0">
                <a:latin typeface="Arial Narrow"/>
                <a:cs typeface="Arial Narrow"/>
              </a:rPr>
              <a:t>e</a:t>
            </a:r>
            <a:r>
              <a:rPr lang="en-US" sz="1067" spc="-67" dirty="0">
                <a:latin typeface="Arial Narrow"/>
                <a:cs typeface="Arial Narrow"/>
              </a:rPr>
              <a:t>s</a:t>
            </a:r>
            <a:r>
              <a:rPr lang="en-US" sz="1067" spc="7" dirty="0">
                <a:latin typeface="Arial Narrow"/>
                <a:cs typeface="Arial Narrow"/>
              </a:rPr>
              <a:t> </a:t>
            </a:r>
            <a:r>
              <a:rPr lang="en-US" sz="1067" spc="-76" dirty="0">
                <a:latin typeface="Arial Narrow"/>
                <a:cs typeface="Arial Narrow"/>
              </a:rPr>
              <a:t>h</a:t>
            </a:r>
            <a:r>
              <a:rPr lang="en-US" sz="1067" spc="-123" dirty="0">
                <a:latin typeface="Arial Narrow"/>
                <a:cs typeface="Arial Narrow"/>
              </a:rPr>
              <a:t>e</a:t>
            </a:r>
            <a:r>
              <a:rPr lang="en-US" sz="1067" spc="3" dirty="0">
                <a:latin typeface="Arial Narrow"/>
                <a:cs typeface="Arial Narrow"/>
              </a:rPr>
              <a:t>r</a:t>
            </a:r>
            <a:r>
              <a:rPr lang="en-US" sz="1067" spc="-123" dirty="0">
                <a:latin typeface="Arial Narrow"/>
                <a:cs typeface="Arial Narrow"/>
              </a:rPr>
              <a:t>e</a:t>
            </a:r>
            <a:r>
              <a:rPr lang="en-US" sz="1067" spc="-67" dirty="0">
                <a:latin typeface="Arial Narrow"/>
                <a:cs typeface="Arial Narrow"/>
              </a:rPr>
              <a:t>.</a:t>
            </a:r>
            <a:endParaRPr lang="en-US" sz="1067" dirty="0">
              <a:latin typeface="Arial Narrow"/>
              <a:cs typeface="Arial Narrow"/>
            </a:endParaRPr>
          </a:p>
        </p:txBody>
      </p:sp>
      <p:grpSp>
        <p:nvGrpSpPr>
          <p:cNvPr id="64" name="object 30">
            <a:extLst>
              <a:ext uri="{FF2B5EF4-FFF2-40B4-BE49-F238E27FC236}">
                <a16:creationId xmlns:a16="http://schemas.microsoft.com/office/drawing/2014/main" id="{3BEC97C4-F81D-45D8-A871-3DBD3FAFCF35}"/>
              </a:ext>
            </a:extLst>
          </p:cNvPr>
          <p:cNvGrpSpPr/>
          <p:nvPr/>
        </p:nvGrpSpPr>
        <p:grpSpPr>
          <a:xfrm>
            <a:off x="2478800" y="4870067"/>
            <a:ext cx="1419431" cy="1238785"/>
            <a:chOff x="4183646" y="7233974"/>
            <a:chExt cx="1663700" cy="1624330"/>
          </a:xfrm>
        </p:grpSpPr>
        <p:sp>
          <p:nvSpPr>
            <p:cNvPr id="65" name="object 31">
              <a:extLst>
                <a:ext uri="{FF2B5EF4-FFF2-40B4-BE49-F238E27FC236}">
                  <a16:creationId xmlns:a16="http://schemas.microsoft.com/office/drawing/2014/main" id="{D63289FD-8D37-4D1A-A79F-CFC351828ADA}"/>
                </a:ext>
              </a:extLst>
            </p:cNvPr>
            <p:cNvSpPr/>
            <p:nvPr/>
          </p:nvSpPr>
          <p:spPr>
            <a:xfrm>
              <a:off x="4183646" y="7336188"/>
              <a:ext cx="1663700" cy="1521460"/>
            </a:xfrm>
            <a:custGeom>
              <a:avLst/>
              <a:gdLst/>
              <a:ahLst/>
              <a:cxnLst/>
              <a:rect l="l" t="t" r="r" b="b"/>
              <a:pathLst>
                <a:path w="1663700" h="1521459">
                  <a:moveTo>
                    <a:pt x="1663672" y="1380528"/>
                  </a:moveTo>
                  <a:lnTo>
                    <a:pt x="524089" y="1498849"/>
                  </a:lnTo>
                  <a:lnTo>
                    <a:pt x="463870" y="1504585"/>
                  </a:lnTo>
                  <a:lnTo>
                    <a:pt x="404017" y="1509430"/>
                  </a:lnTo>
                  <a:lnTo>
                    <a:pt x="346432" y="1513460"/>
                  </a:lnTo>
                  <a:lnTo>
                    <a:pt x="293012" y="1516751"/>
                  </a:lnTo>
                  <a:lnTo>
                    <a:pt x="245657" y="1519379"/>
                  </a:lnTo>
                  <a:lnTo>
                    <a:pt x="206265" y="1521418"/>
                  </a:lnTo>
                  <a:lnTo>
                    <a:pt x="148407" y="1472204"/>
                  </a:lnTo>
                  <a:lnTo>
                    <a:pt x="142625" y="1427553"/>
                  </a:lnTo>
                  <a:lnTo>
                    <a:pt x="128471" y="1315693"/>
                  </a:lnTo>
                  <a:lnTo>
                    <a:pt x="121027" y="1255341"/>
                  </a:lnTo>
                  <a:lnTo>
                    <a:pt x="113954" y="1196614"/>
                  </a:lnTo>
                  <a:lnTo>
                    <a:pt x="107718" y="1142942"/>
                  </a:lnTo>
                  <a:lnTo>
                    <a:pt x="102781" y="1097753"/>
                  </a:lnTo>
                  <a:lnTo>
                    <a:pt x="99177" y="1063501"/>
                  </a:lnTo>
                  <a:lnTo>
                    <a:pt x="48792" y="599647"/>
                  </a:lnTo>
                  <a:lnTo>
                    <a:pt x="23359" y="358285"/>
                  </a:lnTo>
                  <a:lnTo>
                    <a:pt x="11305" y="246256"/>
                  </a:lnTo>
                  <a:lnTo>
                    <a:pt x="0" y="143276"/>
                  </a:lnTo>
                  <a:lnTo>
                    <a:pt x="29303" y="139093"/>
                  </a:lnTo>
                  <a:lnTo>
                    <a:pt x="105792" y="129147"/>
                  </a:lnTo>
                  <a:lnTo>
                    <a:pt x="212334" y="117347"/>
                  </a:lnTo>
                  <a:lnTo>
                    <a:pt x="331797" y="107599"/>
                  </a:lnTo>
                  <a:lnTo>
                    <a:pt x="355462" y="105765"/>
                  </a:lnTo>
                  <a:lnTo>
                    <a:pt x="387888" y="102918"/>
                  </a:lnTo>
                  <a:lnTo>
                    <a:pt x="428055" y="99170"/>
                  </a:lnTo>
                  <a:lnTo>
                    <a:pt x="527528" y="89433"/>
                  </a:lnTo>
                  <a:lnTo>
                    <a:pt x="645717" y="77464"/>
                  </a:lnTo>
                  <a:lnTo>
                    <a:pt x="840238" y="57323"/>
                  </a:lnTo>
                  <a:lnTo>
                    <a:pt x="1290740" y="9874"/>
                  </a:lnTo>
                  <a:lnTo>
                    <a:pt x="1347118" y="4586"/>
                  </a:lnTo>
                  <a:lnTo>
                    <a:pt x="1403474" y="1313"/>
                  </a:lnTo>
                  <a:lnTo>
                    <a:pt x="1459804" y="0"/>
                  </a:lnTo>
                  <a:lnTo>
                    <a:pt x="1516102" y="587"/>
                  </a:lnTo>
                  <a:lnTo>
                    <a:pt x="1519203" y="23993"/>
                  </a:lnTo>
                  <a:lnTo>
                    <a:pt x="1527419" y="88917"/>
                  </a:lnTo>
                  <a:lnTo>
                    <a:pt x="1539122" y="187417"/>
                  </a:lnTo>
                  <a:lnTo>
                    <a:pt x="1552682" y="311552"/>
                  </a:lnTo>
                  <a:lnTo>
                    <a:pt x="1663672" y="1380528"/>
                  </a:lnTo>
                  <a:close/>
                </a:path>
              </a:pathLst>
            </a:custGeom>
            <a:solidFill>
              <a:srgbClr val="FFDB5C"/>
            </a:solidFill>
          </p:spPr>
          <p:txBody>
            <a:bodyPr wrap="square" lIns="0" tIns="0" rIns="0" bIns="0" rtlCol="0"/>
            <a:lstStyle/>
            <a:p>
              <a:endParaRPr sz="1200"/>
            </a:p>
          </p:txBody>
        </p:sp>
        <p:sp>
          <p:nvSpPr>
            <p:cNvPr id="66" name="object 32">
              <a:extLst>
                <a:ext uri="{FF2B5EF4-FFF2-40B4-BE49-F238E27FC236}">
                  <a16:creationId xmlns:a16="http://schemas.microsoft.com/office/drawing/2014/main" id="{41A5059C-81B2-4126-9F96-880788D946D5}"/>
                </a:ext>
              </a:extLst>
            </p:cNvPr>
            <p:cNvSpPr/>
            <p:nvPr/>
          </p:nvSpPr>
          <p:spPr>
            <a:xfrm>
              <a:off x="4332117" y="7233974"/>
              <a:ext cx="1151890" cy="1624330"/>
            </a:xfrm>
            <a:custGeom>
              <a:avLst/>
              <a:gdLst/>
              <a:ahLst/>
              <a:cxnLst/>
              <a:rect l="l" t="t" r="r" b="b"/>
              <a:pathLst>
                <a:path w="1151889" h="1624329">
                  <a:moveTo>
                    <a:pt x="57857" y="1624239"/>
                  </a:moveTo>
                  <a:lnTo>
                    <a:pt x="0" y="1575024"/>
                  </a:lnTo>
                  <a:lnTo>
                    <a:pt x="57914" y="1559808"/>
                  </a:lnTo>
                  <a:lnTo>
                    <a:pt x="57857" y="1624239"/>
                  </a:lnTo>
                  <a:close/>
                </a:path>
                <a:path w="1151889" h="1624329">
                  <a:moveTo>
                    <a:pt x="567297" y="292660"/>
                  </a:moveTo>
                  <a:lnTo>
                    <a:pt x="565854" y="283376"/>
                  </a:lnTo>
                  <a:lnTo>
                    <a:pt x="563237" y="263371"/>
                  </a:lnTo>
                  <a:lnTo>
                    <a:pt x="562911" y="260596"/>
                  </a:lnTo>
                  <a:lnTo>
                    <a:pt x="560829" y="235349"/>
                  </a:lnTo>
                  <a:lnTo>
                    <a:pt x="561594" y="214101"/>
                  </a:lnTo>
                  <a:lnTo>
                    <a:pt x="563349" y="201283"/>
                  </a:lnTo>
                  <a:lnTo>
                    <a:pt x="563817" y="188254"/>
                  </a:lnTo>
                  <a:lnTo>
                    <a:pt x="562896" y="175138"/>
                  </a:lnTo>
                  <a:lnTo>
                    <a:pt x="560484" y="162063"/>
                  </a:lnTo>
                  <a:lnTo>
                    <a:pt x="561053" y="148160"/>
                  </a:lnTo>
                  <a:lnTo>
                    <a:pt x="567870" y="109142"/>
                  </a:lnTo>
                  <a:lnTo>
                    <a:pt x="762022" y="70088"/>
                  </a:lnTo>
                  <a:lnTo>
                    <a:pt x="903631" y="43708"/>
                  </a:lnTo>
                  <a:lnTo>
                    <a:pt x="1122658" y="0"/>
                  </a:lnTo>
                  <a:lnTo>
                    <a:pt x="1124970" y="46353"/>
                  </a:lnTo>
                  <a:lnTo>
                    <a:pt x="1131221" y="75452"/>
                  </a:lnTo>
                  <a:lnTo>
                    <a:pt x="1133966" y="89711"/>
                  </a:lnTo>
                  <a:lnTo>
                    <a:pt x="1135779" y="102331"/>
                  </a:lnTo>
                  <a:lnTo>
                    <a:pt x="1137439" y="118725"/>
                  </a:lnTo>
                  <a:lnTo>
                    <a:pt x="1151221" y="151040"/>
                  </a:lnTo>
                  <a:lnTo>
                    <a:pt x="1151346" y="199500"/>
                  </a:lnTo>
                  <a:lnTo>
                    <a:pt x="822945" y="251458"/>
                  </a:lnTo>
                  <a:lnTo>
                    <a:pt x="677083" y="278414"/>
                  </a:lnTo>
                  <a:lnTo>
                    <a:pt x="624266" y="286055"/>
                  </a:lnTo>
                  <a:lnTo>
                    <a:pt x="583583" y="290940"/>
                  </a:lnTo>
                  <a:lnTo>
                    <a:pt x="567297" y="292660"/>
                  </a:lnTo>
                  <a:close/>
                </a:path>
              </a:pathLst>
            </a:custGeom>
            <a:solidFill>
              <a:srgbClr val="001B83"/>
            </a:solidFill>
          </p:spPr>
          <p:txBody>
            <a:bodyPr wrap="square" lIns="0" tIns="0" rIns="0" bIns="0" rtlCol="0"/>
            <a:lstStyle/>
            <a:p>
              <a:endParaRPr sz="1200"/>
            </a:p>
          </p:txBody>
        </p:sp>
      </p:grpSp>
      <p:sp>
        <p:nvSpPr>
          <p:cNvPr id="68" name="object 34">
            <a:extLst>
              <a:ext uri="{FF2B5EF4-FFF2-40B4-BE49-F238E27FC236}">
                <a16:creationId xmlns:a16="http://schemas.microsoft.com/office/drawing/2014/main" id="{D5297A0C-20B8-47FB-A140-EE579E277A16}"/>
              </a:ext>
            </a:extLst>
          </p:cNvPr>
          <p:cNvSpPr txBox="1"/>
          <p:nvPr/>
        </p:nvSpPr>
        <p:spPr>
          <a:xfrm rot="21300000">
            <a:off x="2605575" y="5064036"/>
            <a:ext cx="1222047" cy="943592"/>
          </a:xfrm>
          <a:prstGeom prst="rect">
            <a:avLst/>
          </a:prstGeom>
        </p:spPr>
        <p:txBody>
          <a:bodyPr vert="horz" wrap="square" lIns="0" tIns="0" rIns="0" bIns="0" rtlCol="0">
            <a:spAutoFit/>
          </a:bodyPr>
          <a:lstStyle/>
          <a:p>
            <a:pPr lvl="0" algn="ctr"/>
            <a:r>
              <a:rPr lang="en-ZA" sz="1533" b="1" dirty="0"/>
              <a:t>Effective credit control and debt collection systems</a:t>
            </a:r>
            <a:endParaRPr lang="en-US" sz="1533" b="1" dirty="0"/>
          </a:p>
        </p:txBody>
      </p:sp>
      <p:grpSp>
        <p:nvGrpSpPr>
          <p:cNvPr id="69" name="object 40">
            <a:extLst>
              <a:ext uri="{FF2B5EF4-FFF2-40B4-BE49-F238E27FC236}">
                <a16:creationId xmlns:a16="http://schemas.microsoft.com/office/drawing/2014/main" id="{78B8C932-70F1-487E-B4E1-6BFC4E93B990}"/>
              </a:ext>
            </a:extLst>
          </p:cNvPr>
          <p:cNvGrpSpPr/>
          <p:nvPr/>
        </p:nvGrpSpPr>
        <p:grpSpPr>
          <a:xfrm rot="21010276">
            <a:off x="6092105" y="5249640"/>
            <a:ext cx="1419431" cy="1160331"/>
            <a:chOff x="14135628" y="6964310"/>
            <a:chExt cx="1620520" cy="1530350"/>
          </a:xfrm>
        </p:grpSpPr>
        <p:sp>
          <p:nvSpPr>
            <p:cNvPr id="70" name="object 41">
              <a:extLst>
                <a:ext uri="{FF2B5EF4-FFF2-40B4-BE49-F238E27FC236}">
                  <a16:creationId xmlns:a16="http://schemas.microsoft.com/office/drawing/2014/main" id="{83CD540E-4199-4A4E-9958-B7842B226B65}"/>
                </a:ext>
              </a:extLst>
            </p:cNvPr>
            <p:cNvSpPr/>
            <p:nvPr/>
          </p:nvSpPr>
          <p:spPr>
            <a:xfrm>
              <a:off x="14135680" y="6966315"/>
              <a:ext cx="1620520" cy="1528445"/>
            </a:xfrm>
            <a:custGeom>
              <a:avLst/>
              <a:gdLst/>
              <a:ahLst/>
              <a:cxnLst/>
              <a:rect l="l" t="t" r="r" b="b"/>
              <a:pathLst>
                <a:path w="1620519" h="1528445">
                  <a:moveTo>
                    <a:pt x="1505461" y="1528107"/>
                  </a:moveTo>
                  <a:lnTo>
                    <a:pt x="363964" y="1429958"/>
                  </a:lnTo>
                  <a:lnTo>
                    <a:pt x="303740" y="1424263"/>
                  </a:lnTo>
                  <a:lnTo>
                    <a:pt x="244045" y="1417764"/>
                  </a:lnTo>
                  <a:lnTo>
                    <a:pt x="186729" y="1410890"/>
                  </a:lnTo>
                  <a:lnTo>
                    <a:pt x="133644" y="1404074"/>
                  </a:lnTo>
                  <a:lnTo>
                    <a:pt x="86639" y="1397747"/>
                  </a:lnTo>
                  <a:lnTo>
                    <a:pt x="47567" y="1392340"/>
                  </a:lnTo>
                  <a:lnTo>
                    <a:pt x="0" y="1333121"/>
                  </a:lnTo>
                  <a:lnTo>
                    <a:pt x="2719" y="1288180"/>
                  </a:lnTo>
                  <a:lnTo>
                    <a:pt x="9860" y="1175654"/>
                  </a:lnTo>
                  <a:lnTo>
                    <a:pt x="13900" y="1114979"/>
                  </a:lnTo>
                  <a:lnTo>
                    <a:pt x="18001" y="1055970"/>
                  </a:lnTo>
                  <a:lnTo>
                    <a:pt x="21972" y="1002083"/>
                  </a:lnTo>
                  <a:lnTo>
                    <a:pt x="25624" y="956772"/>
                  </a:lnTo>
                  <a:lnTo>
                    <a:pt x="28526" y="922454"/>
                  </a:lnTo>
                  <a:lnTo>
                    <a:pt x="66293" y="457402"/>
                  </a:lnTo>
                  <a:lnTo>
                    <a:pt x="86714" y="215565"/>
                  </a:lnTo>
                  <a:lnTo>
                    <a:pt x="95949" y="103268"/>
                  </a:lnTo>
                  <a:lnTo>
                    <a:pt x="104216" y="0"/>
                  </a:lnTo>
                  <a:lnTo>
                    <a:pt x="133783" y="1403"/>
                  </a:lnTo>
                  <a:lnTo>
                    <a:pt x="210778" y="6023"/>
                  </a:lnTo>
                  <a:lnTo>
                    <a:pt x="317637" y="14474"/>
                  </a:lnTo>
                  <a:lnTo>
                    <a:pt x="436802" y="27371"/>
                  </a:lnTo>
                  <a:lnTo>
                    <a:pt x="460389" y="30022"/>
                  </a:lnTo>
                  <a:lnTo>
                    <a:pt x="492772" y="33324"/>
                  </a:lnTo>
                  <a:lnTo>
                    <a:pt x="532927" y="37200"/>
                  </a:lnTo>
                  <a:lnTo>
                    <a:pt x="632456" y="46347"/>
                  </a:lnTo>
                  <a:lnTo>
                    <a:pt x="750787" y="56824"/>
                  </a:lnTo>
                  <a:lnTo>
                    <a:pt x="945624" y="73632"/>
                  </a:lnTo>
                  <a:lnTo>
                    <a:pt x="1397010" y="111771"/>
                  </a:lnTo>
                  <a:lnTo>
                    <a:pt x="1453375" y="117182"/>
                  </a:lnTo>
                  <a:lnTo>
                    <a:pt x="1509341" y="124569"/>
                  </a:lnTo>
                  <a:lnTo>
                    <a:pt x="1564913" y="133874"/>
                  </a:lnTo>
                  <a:lnTo>
                    <a:pt x="1620095" y="145041"/>
                  </a:lnTo>
                  <a:lnTo>
                    <a:pt x="1618738" y="168612"/>
                  </a:lnTo>
                  <a:lnTo>
                    <a:pt x="1614596" y="233923"/>
                  </a:lnTo>
                  <a:lnTo>
                    <a:pt x="1607562" y="332866"/>
                  </a:lnTo>
                  <a:lnTo>
                    <a:pt x="1597529" y="457335"/>
                  </a:lnTo>
                  <a:lnTo>
                    <a:pt x="1505461" y="1528107"/>
                  </a:lnTo>
                  <a:close/>
                </a:path>
              </a:pathLst>
            </a:custGeom>
            <a:solidFill>
              <a:srgbClr val="A8D9FF"/>
            </a:solidFill>
          </p:spPr>
          <p:txBody>
            <a:bodyPr wrap="square" lIns="0" tIns="0" rIns="0" bIns="0" rtlCol="0"/>
            <a:lstStyle/>
            <a:p>
              <a:endParaRPr sz="1200"/>
            </a:p>
          </p:txBody>
        </p:sp>
        <p:sp>
          <p:nvSpPr>
            <p:cNvPr id="71" name="object 42">
              <a:extLst>
                <a:ext uri="{FF2B5EF4-FFF2-40B4-BE49-F238E27FC236}">
                  <a16:creationId xmlns:a16="http://schemas.microsoft.com/office/drawing/2014/main" id="{42F73D83-02E0-49EF-8725-B0685899EE94}"/>
                </a:ext>
              </a:extLst>
            </p:cNvPr>
            <p:cNvSpPr/>
            <p:nvPr/>
          </p:nvSpPr>
          <p:spPr>
            <a:xfrm>
              <a:off x="14135628" y="6964310"/>
              <a:ext cx="1398905" cy="1395095"/>
            </a:xfrm>
            <a:custGeom>
              <a:avLst/>
              <a:gdLst/>
              <a:ahLst/>
              <a:cxnLst/>
              <a:rect l="l" t="t" r="r" b="b"/>
              <a:pathLst>
                <a:path w="1398905" h="1395095">
                  <a:moveTo>
                    <a:pt x="47567" y="1394953"/>
                  </a:moveTo>
                  <a:lnTo>
                    <a:pt x="0" y="1335734"/>
                  </a:lnTo>
                  <a:lnTo>
                    <a:pt x="59743" y="1331683"/>
                  </a:lnTo>
                  <a:lnTo>
                    <a:pt x="47567" y="1394953"/>
                  </a:lnTo>
                  <a:close/>
                </a:path>
                <a:path w="1398905" h="1395095">
                  <a:moveTo>
                    <a:pt x="798387" y="182971"/>
                  </a:moveTo>
                  <a:lnTo>
                    <a:pt x="802815" y="125466"/>
                  </a:lnTo>
                  <a:lnTo>
                    <a:pt x="811697" y="92483"/>
                  </a:lnTo>
                  <a:lnTo>
                    <a:pt x="814608" y="79774"/>
                  </a:lnTo>
                  <a:lnTo>
                    <a:pt x="816170" y="66719"/>
                  </a:lnTo>
                  <a:lnTo>
                    <a:pt x="816261" y="53423"/>
                  </a:lnTo>
                  <a:lnTo>
                    <a:pt x="819435" y="39876"/>
                  </a:lnTo>
                  <a:lnTo>
                    <a:pt x="825297" y="23114"/>
                  </a:lnTo>
                  <a:lnTo>
                    <a:pt x="830942" y="8860"/>
                  </a:lnTo>
                  <a:lnTo>
                    <a:pt x="833470" y="2837"/>
                  </a:lnTo>
                  <a:lnTo>
                    <a:pt x="1031502" y="1000"/>
                  </a:lnTo>
                  <a:lnTo>
                    <a:pt x="1175545" y="1728"/>
                  </a:lnTo>
                  <a:lnTo>
                    <a:pt x="1398884" y="0"/>
                  </a:lnTo>
                  <a:lnTo>
                    <a:pt x="1395760" y="15083"/>
                  </a:lnTo>
                  <a:lnTo>
                    <a:pt x="1393585" y="30477"/>
                  </a:lnTo>
                  <a:lnTo>
                    <a:pt x="1392436" y="45960"/>
                  </a:lnTo>
                  <a:lnTo>
                    <a:pt x="1392388" y="61308"/>
                  </a:lnTo>
                  <a:lnTo>
                    <a:pt x="1393101" y="75716"/>
                  </a:lnTo>
                  <a:lnTo>
                    <a:pt x="1393116" y="90236"/>
                  </a:lnTo>
                  <a:lnTo>
                    <a:pt x="1392522" y="102972"/>
                  </a:lnTo>
                  <a:lnTo>
                    <a:pt x="1391069" y="119386"/>
                  </a:lnTo>
                  <a:lnTo>
                    <a:pt x="1398526" y="153717"/>
                  </a:lnTo>
                  <a:lnTo>
                    <a:pt x="1389533" y="201335"/>
                  </a:lnTo>
                  <a:lnTo>
                    <a:pt x="1057221" y="190592"/>
                  </a:lnTo>
                  <a:lnTo>
                    <a:pt x="908893" y="189630"/>
                  </a:lnTo>
                  <a:lnTo>
                    <a:pt x="855581" y="187199"/>
                  </a:lnTo>
                  <a:lnTo>
                    <a:pt x="814706" y="184345"/>
                  </a:lnTo>
                  <a:lnTo>
                    <a:pt x="798387" y="182971"/>
                  </a:lnTo>
                  <a:close/>
                </a:path>
              </a:pathLst>
            </a:custGeom>
            <a:solidFill>
              <a:srgbClr val="001B83"/>
            </a:solidFill>
          </p:spPr>
          <p:txBody>
            <a:bodyPr wrap="square" lIns="0" tIns="0" rIns="0" bIns="0" rtlCol="0"/>
            <a:lstStyle/>
            <a:p>
              <a:endParaRPr sz="1200"/>
            </a:p>
          </p:txBody>
        </p:sp>
      </p:grpSp>
      <p:grpSp>
        <p:nvGrpSpPr>
          <p:cNvPr id="74" name="object 45">
            <a:extLst>
              <a:ext uri="{FF2B5EF4-FFF2-40B4-BE49-F238E27FC236}">
                <a16:creationId xmlns:a16="http://schemas.microsoft.com/office/drawing/2014/main" id="{DC2065DE-E899-41AF-BC58-3864717965A3}"/>
              </a:ext>
            </a:extLst>
          </p:cNvPr>
          <p:cNvGrpSpPr/>
          <p:nvPr/>
        </p:nvGrpSpPr>
        <p:grpSpPr>
          <a:xfrm>
            <a:off x="9319537" y="4898355"/>
            <a:ext cx="1299659" cy="1046765"/>
            <a:chOff x="11245573" y="7541202"/>
            <a:chExt cx="1633220" cy="1597660"/>
          </a:xfrm>
        </p:grpSpPr>
        <p:sp>
          <p:nvSpPr>
            <p:cNvPr id="75" name="object 46">
              <a:extLst>
                <a:ext uri="{FF2B5EF4-FFF2-40B4-BE49-F238E27FC236}">
                  <a16:creationId xmlns:a16="http://schemas.microsoft.com/office/drawing/2014/main" id="{522D655E-8BA8-4C36-B049-136507A70B1C}"/>
                </a:ext>
              </a:extLst>
            </p:cNvPr>
            <p:cNvSpPr/>
            <p:nvPr/>
          </p:nvSpPr>
          <p:spPr>
            <a:xfrm>
              <a:off x="11245573" y="7647941"/>
              <a:ext cx="1633220" cy="1490345"/>
            </a:xfrm>
            <a:custGeom>
              <a:avLst/>
              <a:gdLst/>
              <a:ahLst/>
              <a:cxnLst/>
              <a:rect l="l" t="t" r="r" b="b"/>
              <a:pathLst>
                <a:path w="1633220" h="1490345">
                  <a:moveTo>
                    <a:pt x="1632861" y="1385175"/>
                  </a:moveTo>
                  <a:lnTo>
                    <a:pt x="490722" y="1475542"/>
                  </a:lnTo>
                  <a:lnTo>
                    <a:pt x="430380" y="1479800"/>
                  </a:lnTo>
                  <a:lnTo>
                    <a:pt x="370427" y="1483178"/>
                  </a:lnTo>
                  <a:lnTo>
                    <a:pt x="312760" y="1485796"/>
                  </a:lnTo>
                  <a:lnTo>
                    <a:pt x="259275" y="1487777"/>
                  </a:lnTo>
                  <a:lnTo>
                    <a:pt x="211870" y="1489244"/>
                  </a:lnTo>
                  <a:lnTo>
                    <a:pt x="172440" y="1490317"/>
                  </a:lnTo>
                  <a:lnTo>
                    <a:pt x="115805" y="1439700"/>
                  </a:lnTo>
                  <a:lnTo>
                    <a:pt x="111119" y="1394922"/>
                  </a:lnTo>
                  <a:lnTo>
                    <a:pt x="99710" y="1282748"/>
                  </a:lnTo>
                  <a:lnTo>
                    <a:pt x="93746" y="1222232"/>
                  </a:lnTo>
                  <a:lnTo>
                    <a:pt x="88115" y="1163350"/>
                  </a:lnTo>
                  <a:lnTo>
                    <a:pt x="83195" y="1109541"/>
                  </a:lnTo>
                  <a:lnTo>
                    <a:pt x="79367" y="1064245"/>
                  </a:lnTo>
                  <a:lnTo>
                    <a:pt x="76603" y="1029915"/>
                  </a:lnTo>
                  <a:lnTo>
                    <a:pt x="37597" y="564966"/>
                  </a:lnTo>
                  <a:lnTo>
                    <a:pt x="18084" y="323053"/>
                  </a:lnTo>
                  <a:lnTo>
                    <a:pt x="8779" y="210762"/>
                  </a:lnTo>
                  <a:lnTo>
                    <a:pt x="0" y="107536"/>
                  </a:lnTo>
                  <a:lnTo>
                    <a:pt x="29397" y="104072"/>
                  </a:lnTo>
                  <a:lnTo>
                    <a:pt x="106106" y="96003"/>
                  </a:lnTo>
                  <a:lnTo>
                    <a:pt x="212905" y="86816"/>
                  </a:lnTo>
                  <a:lnTo>
                    <a:pt x="332571" y="79998"/>
                  </a:lnTo>
                  <a:lnTo>
                    <a:pt x="356274" y="78745"/>
                  </a:lnTo>
                  <a:lnTo>
                    <a:pt x="388760" y="76692"/>
                  </a:lnTo>
                  <a:lnTo>
                    <a:pt x="429007" y="73930"/>
                  </a:lnTo>
                  <a:lnTo>
                    <a:pt x="528689" y="66633"/>
                  </a:lnTo>
                  <a:lnTo>
                    <a:pt x="647136" y="57563"/>
                  </a:lnTo>
                  <a:lnTo>
                    <a:pt x="842091" y="42193"/>
                  </a:lnTo>
                  <a:lnTo>
                    <a:pt x="1293621" y="5796"/>
                  </a:lnTo>
                  <a:lnTo>
                    <a:pt x="1350111" y="1890"/>
                  </a:lnTo>
                  <a:lnTo>
                    <a:pt x="1406531" y="0"/>
                  </a:lnTo>
                  <a:lnTo>
                    <a:pt x="1462876" y="66"/>
                  </a:lnTo>
                  <a:lnTo>
                    <a:pt x="1519142" y="2033"/>
                  </a:lnTo>
                  <a:lnTo>
                    <a:pt x="1521669" y="25508"/>
                  </a:lnTo>
                  <a:lnTo>
                    <a:pt x="1528293" y="90613"/>
                  </a:lnTo>
                  <a:lnTo>
                    <a:pt x="1537579" y="189370"/>
                  </a:lnTo>
                  <a:lnTo>
                    <a:pt x="1548093" y="313800"/>
                  </a:lnTo>
                  <a:lnTo>
                    <a:pt x="1632861" y="1385175"/>
                  </a:lnTo>
                  <a:close/>
                </a:path>
              </a:pathLst>
            </a:custGeom>
            <a:solidFill>
              <a:srgbClr val="97ECAA"/>
            </a:solidFill>
          </p:spPr>
          <p:txBody>
            <a:bodyPr wrap="square" lIns="0" tIns="0" rIns="0" bIns="0" rtlCol="0"/>
            <a:lstStyle/>
            <a:p>
              <a:endParaRPr sz="1200"/>
            </a:p>
          </p:txBody>
        </p:sp>
        <p:sp>
          <p:nvSpPr>
            <p:cNvPr id="76" name="object 47">
              <a:extLst>
                <a:ext uri="{FF2B5EF4-FFF2-40B4-BE49-F238E27FC236}">
                  <a16:creationId xmlns:a16="http://schemas.microsoft.com/office/drawing/2014/main" id="{AE162D6A-35E5-435F-BECB-C4BDF027B8BE}"/>
                </a:ext>
              </a:extLst>
            </p:cNvPr>
            <p:cNvSpPr/>
            <p:nvPr/>
          </p:nvSpPr>
          <p:spPr>
            <a:xfrm>
              <a:off x="11361427" y="7541202"/>
              <a:ext cx="1186180" cy="1597660"/>
            </a:xfrm>
            <a:custGeom>
              <a:avLst/>
              <a:gdLst/>
              <a:ahLst/>
              <a:cxnLst/>
              <a:rect l="l" t="t" r="r" b="b"/>
              <a:pathLst>
                <a:path w="1186179" h="1597659">
                  <a:moveTo>
                    <a:pt x="56634" y="1597665"/>
                  </a:moveTo>
                  <a:lnTo>
                    <a:pt x="0" y="1547048"/>
                  </a:lnTo>
                  <a:lnTo>
                    <a:pt x="58270" y="1533254"/>
                  </a:lnTo>
                  <a:lnTo>
                    <a:pt x="56634" y="1597665"/>
                  </a:lnTo>
                  <a:close/>
                </a:path>
                <a:path w="1186179" h="1597659">
                  <a:moveTo>
                    <a:pt x="598544" y="278966"/>
                  </a:moveTo>
                  <a:lnTo>
                    <a:pt x="597328" y="269650"/>
                  </a:lnTo>
                  <a:lnTo>
                    <a:pt x="595202" y="249587"/>
                  </a:lnTo>
                  <a:lnTo>
                    <a:pt x="594944" y="246805"/>
                  </a:lnTo>
                  <a:lnTo>
                    <a:pt x="593481" y="221514"/>
                  </a:lnTo>
                  <a:lnTo>
                    <a:pt x="594767" y="200292"/>
                  </a:lnTo>
                  <a:lnTo>
                    <a:pt x="596835" y="187520"/>
                  </a:lnTo>
                  <a:lnTo>
                    <a:pt x="597622" y="174506"/>
                  </a:lnTo>
                  <a:lnTo>
                    <a:pt x="597023" y="161372"/>
                  </a:lnTo>
                  <a:lnTo>
                    <a:pt x="594932" y="148242"/>
                  </a:lnTo>
                  <a:lnTo>
                    <a:pt x="595842" y="134357"/>
                  </a:lnTo>
                  <a:lnTo>
                    <a:pt x="603612" y="95518"/>
                  </a:lnTo>
                  <a:lnTo>
                    <a:pt x="798663" y="61231"/>
                  </a:lnTo>
                  <a:lnTo>
                    <a:pt x="940875" y="38329"/>
                  </a:lnTo>
                  <a:lnTo>
                    <a:pt x="1160908" y="0"/>
                  </a:lnTo>
                  <a:lnTo>
                    <a:pt x="1160299" y="15391"/>
                  </a:lnTo>
                  <a:lnTo>
                    <a:pt x="1160678" y="30934"/>
                  </a:lnTo>
                  <a:lnTo>
                    <a:pt x="1162083" y="46395"/>
                  </a:lnTo>
                  <a:lnTo>
                    <a:pt x="1164553" y="61543"/>
                  </a:lnTo>
                  <a:lnTo>
                    <a:pt x="1167619" y="75639"/>
                  </a:lnTo>
                  <a:lnTo>
                    <a:pt x="1170014" y="89961"/>
                  </a:lnTo>
                  <a:lnTo>
                    <a:pt x="1171517" y="102622"/>
                  </a:lnTo>
                  <a:lnTo>
                    <a:pt x="1172775" y="119051"/>
                  </a:lnTo>
                  <a:lnTo>
                    <a:pt x="1185761" y="151695"/>
                  </a:lnTo>
                  <a:lnTo>
                    <a:pt x="1184699" y="200143"/>
                  </a:lnTo>
                  <a:lnTo>
                    <a:pt x="855124" y="244040"/>
                  </a:lnTo>
                  <a:lnTo>
                    <a:pt x="708646" y="267414"/>
                  </a:lnTo>
                  <a:lnTo>
                    <a:pt x="655657" y="273759"/>
                  </a:lnTo>
                  <a:lnTo>
                    <a:pt x="614867" y="277646"/>
                  </a:lnTo>
                  <a:lnTo>
                    <a:pt x="598544" y="278966"/>
                  </a:lnTo>
                  <a:close/>
                </a:path>
              </a:pathLst>
            </a:custGeom>
            <a:solidFill>
              <a:srgbClr val="001B83"/>
            </a:solidFill>
          </p:spPr>
          <p:txBody>
            <a:bodyPr wrap="square" lIns="0" tIns="0" rIns="0" bIns="0" rtlCol="0"/>
            <a:lstStyle/>
            <a:p>
              <a:endParaRPr sz="1200"/>
            </a:p>
          </p:txBody>
        </p:sp>
      </p:grpSp>
      <p:sp>
        <p:nvSpPr>
          <p:cNvPr id="78" name="object 49">
            <a:extLst>
              <a:ext uri="{FF2B5EF4-FFF2-40B4-BE49-F238E27FC236}">
                <a16:creationId xmlns:a16="http://schemas.microsoft.com/office/drawing/2014/main" id="{D86162B9-9DEA-4EAD-9DC9-F70FDFEB76C2}"/>
              </a:ext>
            </a:extLst>
          </p:cNvPr>
          <p:cNvSpPr txBox="1"/>
          <p:nvPr/>
        </p:nvSpPr>
        <p:spPr>
          <a:xfrm rot="21360000">
            <a:off x="6202752" y="5472675"/>
            <a:ext cx="1117306" cy="707694"/>
          </a:xfrm>
          <a:prstGeom prst="rect">
            <a:avLst/>
          </a:prstGeom>
        </p:spPr>
        <p:txBody>
          <a:bodyPr vert="horz" wrap="square" lIns="0" tIns="0" rIns="0" bIns="0" rtlCol="0">
            <a:spAutoFit/>
          </a:bodyPr>
          <a:lstStyle/>
          <a:p>
            <a:pPr lvl="0" algn="ctr"/>
            <a:r>
              <a:rPr lang="en-ZA" sz="1533" b="1" dirty="0"/>
              <a:t>Information for  enforcement</a:t>
            </a:r>
            <a:endParaRPr lang="en-US" sz="1533" b="1" dirty="0"/>
          </a:p>
        </p:txBody>
      </p:sp>
      <p:grpSp>
        <p:nvGrpSpPr>
          <p:cNvPr id="79" name="object 50">
            <a:extLst>
              <a:ext uri="{FF2B5EF4-FFF2-40B4-BE49-F238E27FC236}">
                <a16:creationId xmlns:a16="http://schemas.microsoft.com/office/drawing/2014/main" id="{8ABC21E5-D87D-4717-8E3D-8EEDC71DEEDF}"/>
              </a:ext>
            </a:extLst>
          </p:cNvPr>
          <p:cNvGrpSpPr/>
          <p:nvPr/>
        </p:nvGrpSpPr>
        <p:grpSpPr>
          <a:xfrm rot="21263458">
            <a:off x="1852579" y="2981872"/>
            <a:ext cx="1473059" cy="1336793"/>
            <a:chOff x="3157133" y="4699912"/>
            <a:chExt cx="1633220" cy="1597660"/>
          </a:xfrm>
        </p:grpSpPr>
        <p:sp>
          <p:nvSpPr>
            <p:cNvPr id="80" name="object 51">
              <a:extLst>
                <a:ext uri="{FF2B5EF4-FFF2-40B4-BE49-F238E27FC236}">
                  <a16:creationId xmlns:a16="http://schemas.microsoft.com/office/drawing/2014/main" id="{FFE6B39C-8273-428E-AFEA-5D24520245B6}"/>
                </a:ext>
              </a:extLst>
            </p:cNvPr>
            <p:cNvSpPr/>
            <p:nvPr/>
          </p:nvSpPr>
          <p:spPr>
            <a:xfrm>
              <a:off x="3157133" y="4806651"/>
              <a:ext cx="1633220" cy="1490345"/>
            </a:xfrm>
            <a:custGeom>
              <a:avLst/>
              <a:gdLst/>
              <a:ahLst/>
              <a:cxnLst/>
              <a:rect l="l" t="t" r="r" b="b"/>
              <a:pathLst>
                <a:path w="1633220" h="1490345">
                  <a:moveTo>
                    <a:pt x="1632861" y="1385175"/>
                  </a:moveTo>
                  <a:lnTo>
                    <a:pt x="490722" y="1475542"/>
                  </a:lnTo>
                  <a:lnTo>
                    <a:pt x="430380" y="1479800"/>
                  </a:lnTo>
                  <a:lnTo>
                    <a:pt x="370427" y="1483178"/>
                  </a:lnTo>
                  <a:lnTo>
                    <a:pt x="312760" y="1485796"/>
                  </a:lnTo>
                  <a:lnTo>
                    <a:pt x="259275" y="1487777"/>
                  </a:lnTo>
                  <a:lnTo>
                    <a:pt x="211870" y="1489244"/>
                  </a:lnTo>
                  <a:lnTo>
                    <a:pt x="172440" y="1490317"/>
                  </a:lnTo>
                  <a:lnTo>
                    <a:pt x="115805" y="1439700"/>
                  </a:lnTo>
                  <a:lnTo>
                    <a:pt x="111119" y="1394922"/>
                  </a:lnTo>
                  <a:lnTo>
                    <a:pt x="99710" y="1282748"/>
                  </a:lnTo>
                  <a:lnTo>
                    <a:pt x="93746" y="1222232"/>
                  </a:lnTo>
                  <a:lnTo>
                    <a:pt x="88115" y="1163350"/>
                  </a:lnTo>
                  <a:lnTo>
                    <a:pt x="83195" y="1109541"/>
                  </a:lnTo>
                  <a:lnTo>
                    <a:pt x="79367" y="1064245"/>
                  </a:lnTo>
                  <a:lnTo>
                    <a:pt x="76603" y="1029915"/>
                  </a:lnTo>
                  <a:lnTo>
                    <a:pt x="37597" y="564966"/>
                  </a:lnTo>
                  <a:lnTo>
                    <a:pt x="18084" y="323053"/>
                  </a:lnTo>
                  <a:lnTo>
                    <a:pt x="8779" y="210762"/>
                  </a:lnTo>
                  <a:lnTo>
                    <a:pt x="0" y="107536"/>
                  </a:lnTo>
                  <a:lnTo>
                    <a:pt x="29397" y="104072"/>
                  </a:lnTo>
                  <a:lnTo>
                    <a:pt x="106106" y="96003"/>
                  </a:lnTo>
                  <a:lnTo>
                    <a:pt x="212905" y="86816"/>
                  </a:lnTo>
                  <a:lnTo>
                    <a:pt x="332571" y="79998"/>
                  </a:lnTo>
                  <a:lnTo>
                    <a:pt x="356274" y="78745"/>
                  </a:lnTo>
                  <a:lnTo>
                    <a:pt x="388760" y="76692"/>
                  </a:lnTo>
                  <a:lnTo>
                    <a:pt x="429007" y="73930"/>
                  </a:lnTo>
                  <a:lnTo>
                    <a:pt x="528689" y="66633"/>
                  </a:lnTo>
                  <a:lnTo>
                    <a:pt x="647136" y="57563"/>
                  </a:lnTo>
                  <a:lnTo>
                    <a:pt x="842091" y="42193"/>
                  </a:lnTo>
                  <a:lnTo>
                    <a:pt x="1293621" y="5796"/>
                  </a:lnTo>
                  <a:lnTo>
                    <a:pt x="1350111" y="1890"/>
                  </a:lnTo>
                  <a:lnTo>
                    <a:pt x="1406531" y="0"/>
                  </a:lnTo>
                  <a:lnTo>
                    <a:pt x="1462876" y="66"/>
                  </a:lnTo>
                  <a:lnTo>
                    <a:pt x="1519142" y="2033"/>
                  </a:lnTo>
                  <a:lnTo>
                    <a:pt x="1521669" y="25508"/>
                  </a:lnTo>
                  <a:lnTo>
                    <a:pt x="1528293" y="90613"/>
                  </a:lnTo>
                  <a:lnTo>
                    <a:pt x="1537579" y="189370"/>
                  </a:lnTo>
                  <a:lnTo>
                    <a:pt x="1548093" y="313800"/>
                  </a:lnTo>
                  <a:lnTo>
                    <a:pt x="1632861" y="1385175"/>
                  </a:lnTo>
                  <a:close/>
                </a:path>
              </a:pathLst>
            </a:custGeom>
            <a:solidFill>
              <a:srgbClr val="97ECAA"/>
            </a:solidFill>
          </p:spPr>
          <p:txBody>
            <a:bodyPr wrap="square" lIns="0" tIns="0" rIns="0" bIns="0" rtlCol="0"/>
            <a:lstStyle/>
            <a:p>
              <a:endParaRPr sz="1200"/>
            </a:p>
          </p:txBody>
        </p:sp>
        <p:sp>
          <p:nvSpPr>
            <p:cNvPr id="81" name="object 52">
              <a:extLst>
                <a:ext uri="{FF2B5EF4-FFF2-40B4-BE49-F238E27FC236}">
                  <a16:creationId xmlns:a16="http://schemas.microsoft.com/office/drawing/2014/main" id="{E7017248-69BC-406D-B575-4D4FB3E6D5CC}"/>
                </a:ext>
              </a:extLst>
            </p:cNvPr>
            <p:cNvSpPr/>
            <p:nvPr/>
          </p:nvSpPr>
          <p:spPr>
            <a:xfrm>
              <a:off x="3272986" y="4699912"/>
              <a:ext cx="1186180" cy="1597660"/>
            </a:xfrm>
            <a:custGeom>
              <a:avLst/>
              <a:gdLst/>
              <a:ahLst/>
              <a:cxnLst/>
              <a:rect l="l" t="t" r="r" b="b"/>
              <a:pathLst>
                <a:path w="1186179" h="1597660">
                  <a:moveTo>
                    <a:pt x="56634" y="1597665"/>
                  </a:moveTo>
                  <a:lnTo>
                    <a:pt x="0" y="1547048"/>
                  </a:lnTo>
                  <a:lnTo>
                    <a:pt x="58270" y="1533254"/>
                  </a:lnTo>
                  <a:lnTo>
                    <a:pt x="56634" y="1597665"/>
                  </a:lnTo>
                  <a:close/>
                </a:path>
                <a:path w="1186179" h="1597660">
                  <a:moveTo>
                    <a:pt x="598544" y="278966"/>
                  </a:moveTo>
                  <a:lnTo>
                    <a:pt x="597328" y="269650"/>
                  </a:lnTo>
                  <a:lnTo>
                    <a:pt x="595202" y="249587"/>
                  </a:lnTo>
                  <a:lnTo>
                    <a:pt x="594944" y="246805"/>
                  </a:lnTo>
                  <a:lnTo>
                    <a:pt x="593481" y="221514"/>
                  </a:lnTo>
                  <a:lnTo>
                    <a:pt x="594767" y="200292"/>
                  </a:lnTo>
                  <a:lnTo>
                    <a:pt x="596835" y="187520"/>
                  </a:lnTo>
                  <a:lnTo>
                    <a:pt x="597622" y="174506"/>
                  </a:lnTo>
                  <a:lnTo>
                    <a:pt x="597023" y="161372"/>
                  </a:lnTo>
                  <a:lnTo>
                    <a:pt x="594932" y="148242"/>
                  </a:lnTo>
                  <a:lnTo>
                    <a:pt x="595842" y="134357"/>
                  </a:lnTo>
                  <a:lnTo>
                    <a:pt x="603612" y="95518"/>
                  </a:lnTo>
                  <a:lnTo>
                    <a:pt x="798663" y="61231"/>
                  </a:lnTo>
                  <a:lnTo>
                    <a:pt x="940875" y="38329"/>
                  </a:lnTo>
                  <a:lnTo>
                    <a:pt x="1160908" y="0"/>
                  </a:lnTo>
                  <a:lnTo>
                    <a:pt x="1160299" y="15391"/>
                  </a:lnTo>
                  <a:lnTo>
                    <a:pt x="1160678" y="30934"/>
                  </a:lnTo>
                  <a:lnTo>
                    <a:pt x="1162083" y="46395"/>
                  </a:lnTo>
                  <a:lnTo>
                    <a:pt x="1164553" y="61543"/>
                  </a:lnTo>
                  <a:lnTo>
                    <a:pt x="1167619" y="75639"/>
                  </a:lnTo>
                  <a:lnTo>
                    <a:pt x="1170014" y="89961"/>
                  </a:lnTo>
                  <a:lnTo>
                    <a:pt x="1171517" y="102622"/>
                  </a:lnTo>
                  <a:lnTo>
                    <a:pt x="1172775" y="119051"/>
                  </a:lnTo>
                  <a:lnTo>
                    <a:pt x="1185761" y="151695"/>
                  </a:lnTo>
                  <a:lnTo>
                    <a:pt x="1184699" y="200143"/>
                  </a:lnTo>
                  <a:lnTo>
                    <a:pt x="855124" y="244040"/>
                  </a:lnTo>
                  <a:lnTo>
                    <a:pt x="708646" y="267414"/>
                  </a:lnTo>
                  <a:lnTo>
                    <a:pt x="655657" y="273759"/>
                  </a:lnTo>
                  <a:lnTo>
                    <a:pt x="614867" y="277646"/>
                  </a:lnTo>
                  <a:lnTo>
                    <a:pt x="598544" y="278966"/>
                  </a:lnTo>
                  <a:close/>
                </a:path>
              </a:pathLst>
            </a:custGeom>
            <a:solidFill>
              <a:srgbClr val="001B83"/>
            </a:solidFill>
          </p:spPr>
          <p:txBody>
            <a:bodyPr wrap="square" lIns="0" tIns="0" rIns="0" bIns="0" rtlCol="0"/>
            <a:lstStyle/>
            <a:p>
              <a:endParaRPr sz="1200"/>
            </a:p>
          </p:txBody>
        </p:sp>
      </p:grpSp>
      <p:sp>
        <p:nvSpPr>
          <p:cNvPr id="82" name="object 53">
            <a:extLst>
              <a:ext uri="{FF2B5EF4-FFF2-40B4-BE49-F238E27FC236}">
                <a16:creationId xmlns:a16="http://schemas.microsoft.com/office/drawing/2014/main" id="{CF490D08-31F8-4FD4-B354-EA4BA1E6EBE5}"/>
              </a:ext>
            </a:extLst>
          </p:cNvPr>
          <p:cNvSpPr txBox="1"/>
          <p:nvPr/>
        </p:nvSpPr>
        <p:spPr>
          <a:xfrm rot="20943488">
            <a:off x="1977443" y="3321657"/>
            <a:ext cx="1463836" cy="738664"/>
          </a:xfrm>
          <a:prstGeom prst="rect">
            <a:avLst/>
          </a:prstGeom>
        </p:spPr>
        <p:txBody>
          <a:bodyPr vert="horz" wrap="square" lIns="0" tIns="0" rIns="0" bIns="0" rtlCol="0">
            <a:spAutoFit/>
          </a:bodyPr>
          <a:lstStyle/>
          <a:p>
            <a:pPr lvl="0"/>
            <a:r>
              <a:rPr lang="en-ZA" sz="1200" b="1" dirty="0"/>
              <a:t>Professional service</a:t>
            </a:r>
            <a:endParaRPr lang="en-US" sz="1200" b="1" dirty="0"/>
          </a:p>
          <a:p>
            <a:pPr marL="495325" lvl="1" indent="-190510">
              <a:buFont typeface="Arial" panose="020B0604020202020204" pitchFamily="34" charset="0"/>
              <a:buChar char="•"/>
            </a:pPr>
            <a:r>
              <a:rPr lang="en-ZA" sz="1200" b="1" dirty="0"/>
              <a:t>Easy access</a:t>
            </a:r>
            <a:endParaRPr lang="en-US" sz="1200" b="1" dirty="0"/>
          </a:p>
          <a:p>
            <a:pPr marL="495325" lvl="1" indent="-190510">
              <a:buFont typeface="Arial" panose="020B0604020202020204" pitchFamily="34" charset="0"/>
              <a:buChar char="•"/>
            </a:pPr>
            <a:r>
              <a:rPr lang="en-ZA" sz="1200" b="1" dirty="0"/>
              <a:t>One-stop shops</a:t>
            </a:r>
            <a:endParaRPr lang="en-US" sz="1200" b="1" dirty="0"/>
          </a:p>
        </p:txBody>
      </p:sp>
      <p:sp>
        <p:nvSpPr>
          <p:cNvPr id="84" name="object 58">
            <a:extLst>
              <a:ext uri="{FF2B5EF4-FFF2-40B4-BE49-F238E27FC236}">
                <a16:creationId xmlns:a16="http://schemas.microsoft.com/office/drawing/2014/main" id="{15EDEA06-19E7-43FE-A626-D459197E1D7F}"/>
              </a:ext>
            </a:extLst>
          </p:cNvPr>
          <p:cNvSpPr txBox="1"/>
          <p:nvPr/>
        </p:nvSpPr>
        <p:spPr>
          <a:xfrm rot="158090">
            <a:off x="9367301" y="5179089"/>
            <a:ext cx="1416661" cy="641201"/>
          </a:xfrm>
          <a:prstGeom prst="rect">
            <a:avLst/>
          </a:prstGeom>
        </p:spPr>
        <p:txBody>
          <a:bodyPr vert="horz" wrap="square" lIns="0" tIns="0" rIns="0" bIns="0" rtlCol="0">
            <a:spAutoFit/>
          </a:bodyPr>
          <a:lstStyle/>
          <a:p>
            <a:pPr algn="ctr">
              <a:lnSpc>
                <a:spcPts val="1043"/>
              </a:lnSpc>
            </a:pPr>
            <a:r>
              <a:rPr lang="en-US" sz="1533" b="1" dirty="0"/>
              <a:t>Acceptable Service level delivery i.e. Value for money</a:t>
            </a:r>
          </a:p>
          <a:p>
            <a:pPr>
              <a:lnSpc>
                <a:spcPts val="1043"/>
              </a:lnSpc>
            </a:pPr>
            <a:endParaRPr sz="1600" baseline="1736" dirty="0">
              <a:latin typeface="Arial Narrow"/>
              <a:cs typeface="Arial Narrow"/>
            </a:endParaRPr>
          </a:p>
        </p:txBody>
      </p:sp>
      <p:grpSp>
        <p:nvGrpSpPr>
          <p:cNvPr id="86" name="object 20">
            <a:extLst>
              <a:ext uri="{FF2B5EF4-FFF2-40B4-BE49-F238E27FC236}">
                <a16:creationId xmlns:a16="http://schemas.microsoft.com/office/drawing/2014/main" id="{F6CA120D-9C06-4251-BDDD-8532BC1549F3}"/>
              </a:ext>
            </a:extLst>
          </p:cNvPr>
          <p:cNvGrpSpPr/>
          <p:nvPr/>
        </p:nvGrpSpPr>
        <p:grpSpPr>
          <a:xfrm>
            <a:off x="9073954" y="2829489"/>
            <a:ext cx="1327269" cy="1364048"/>
            <a:chOff x="8612323" y="859936"/>
            <a:chExt cx="1607185" cy="1575435"/>
          </a:xfrm>
        </p:grpSpPr>
        <p:sp>
          <p:nvSpPr>
            <p:cNvPr id="87" name="object 21">
              <a:extLst>
                <a:ext uri="{FF2B5EF4-FFF2-40B4-BE49-F238E27FC236}">
                  <a16:creationId xmlns:a16="http://schemas.microsoft.com/office/drawing/2014/main" id="{525CBB37-8FDE-42DA-B42B-06695ECB5655}"/>
                </a:ext>
              </a:extLst>
            </p:cNvPr>
            <p:cNvSpPr/>
            <p:nvPr/>
          </p:nvSpPr>
          <p:spPr>
            <a:xfrm>
              <a:off x="8612323" y="969280"/>
              <a:ext cx="1607185" cy="1465580"/>
            </a:xfrm>
            <a:custGeom>
              <a:avLst/>
              <a:gdLst/>
              <a:ahLst/>
              <a:cxnLst/>
              <a:rect l="l" t="t" r="r" b="b"/>
              <a:pathLst>
                <a:path w="1607184" h="1465580">
                  <a:moveTo>
                    <a:pt x="1606656" y="1389474"/>
                  </a:moveTo>
                  <a:lnTo>
                    <a:pt x="462921" y="1456695"/>
                  </a:lnTo>
                  <a:lnTo>
                    <a:pt x="402505" y="1459731"/>
                  </a:lnTo>
                  <a:lnTo>
                    <a:pt x="342496" y="1461894"/>
                  </a:lnTo>
                  <a:lnTo>
                    <a:pt x="284788" y="1463344"/>
                  </a:lnTo>
                  <a:lnTo>
                    <a:pt x="231274" y="1464242"/>
                  </a:lnTo>
                  <a:lnTo>
                    <a:pt x="183848" y="1464748"/>
                  </a:lnTo>
                  <a:lnTo>
                    <a:pt x="144405" y="1465023"/>
                  </a:lnTo>
                  <a:lnTo>
                    <a:pt x="88806" y="1413269"/>
                  </a:lnTo>
                  <a:lnTo>
                    <a:pt x="85028" y="1368405"/>
                  </a:lnTo>
                  <a:lnTo>
                    <a:pt x="75892" y="1256023"/>
                  </a:lnTo>
                  <a:lnTo>
                    <a:pt x="71155" y="1195399"/>
                  </a:lnTo>
                  <a:lnTo>
                    <a:pt x="66717" y="1136415"/>
                  </a:lnTo>
                  <a:lnTo>
                    <a:pt x="62889" y="1082517"/>
                  </a:lnTo>
                  <a:lnTo>
                    <a:pt x="59978" y="1037153"/>
                  </a:lnTo>
                  <a:lnTo>
                    <a:pt x="57910" y="1002774"/>
                  </a:lnTo>
                  <a:lnTo>
                    <a:pt x="28327" y="537130"/>
                  </a:lnTo>
                  <a:lnTo>
                    <a:pt x="13716" y="294872"/>
                  </a:lnTo>
                  <a:lnTo>
                    <a:pt x="6687" y="182416"/>
                  </a:lnTo>
                  <a:lnTo>
                    <a:pt x="0" y="79033"/>
                  </a:lnTo>
                  <a:lnTo>
                    <a:pt x="29461" y="76165"/>
                  </a:lnTo>
                  <a:lnTo>
                    <a:pt x="106318" y="69651"/>
                  </a:lnTo>
                  <a:lnTo>
                    <a:pt x="213281" y="62629"/>
                  </a:lnTo>
                  <a:lnTo>
                    <a:pt x="333061" y="58235"/>
                  </a:lnTo>
                  <a:lnTo>
                    <a:pt x="356784" y="57462"/>
                  </a:lnTo>
                  <a:lnTo>
                    <a:pt x="389305" y="56068"/>
                  </a:lnTo>
                  <a:lnTo>
                    <a:pt x="429599" y="54121"/>
                  </a:lnTo>
                  <a:lnTo>
                    <a:pt x="529408" y="48843"/>
                  </a:lnTo>
                  <a:lnTo>
                    <a:pt x="648015" y="42174"/>
                  </a:lnTo>
                  <a:lnTo>
                    <a:pt x="843242" y="30755"/>
                  </a:lnTo>
                  <a:lnTo>
                    <a:pt x="1295416" y="3508"/>
                  </a:lnTo>
                  <a:lnTo>
                    <a:pt x="1351973" y="748"/>
                  </a:lnTo>
                  <a:lnTo>
                    <a:pt x="1408420" y="0"/>
                  </a:lnTo>
                  <a:lnTo>
                    <a:pt x="1464752" y="1207"/>
                  </a:lnTo>
                  <a:lnTo>
                    <a:pt x="1520967" y="4312"/>
                  </a:lnTo>
                  <a:lnTo>
                    <a:pt x="1528322" y="93060"/>
                  </a:lnTo>
                  <a:lnTo>
                    <a:pt x="1535607" y="191985"/>
                  </a:lnTo>
                  <a:lnTo>
                    <a:pt x="1543599" y="316602"/>
                  </a:lnTo>
                  <a:lnTo>
                    <a:pt x="1606656" y="1389474"/>
                  </a:lnTo>
                  <a:close/>
                </a:path>
              </a:pathLst>
            </a:custGeom>
            <a:solidFill>
              <a:srgbClr val="A8D9FF"/>
            </a:solidFill>
          </p:spPr>
          <p:txBody>
            <a:bodyPr wrap="square" lIns="0" tIns="0" rIns="0" bIns="0" rtlCol="0"/>
            <a:lstStyle/>
            <a:p>
              <a:endParaRPr sz="1200"/>
            </a:p>
          </p:txBody>
        </p:sp>
        <p:sp>
          <p:nvSpPr>
            <p:cNvPr id="88" name="object 22">
              <a:extLst>
                <a:ext uri="{FF2B5EF4-FFF2-40B4-BE49-F238E27FC236}">
                  <a16:creationId xmlns:a16="http://schemas.microsoft.com/office/drawing/2014/main" id="{FD661E09-7FA9-4B99-8454-1DFC285BA879}"/>
                </a:ext>
              </a:extLst>
            </p:cNvPr>
            <p:cNvSpPr/>
            <p:nvPr/>
          </p:nvSpPr>
          <p:spPr>
            <a:xfrm>
              <a:off x="8701166" y="859936"/>
              <a:ext cx="1214120" cy="1575435"/>
            </a:xfrm>
            <a:custGeom>
              <a:avLst/>
              <a:gdLst/>
              <a:ahLst/>
              <a:cxnLst/>
              <a:rect l="l" t="t" r="r" b="b"/>
              <a:pathLst>
                <a:path w="1214120" h="1575435">
                  <a:moveTo>
                    <a:pt x="55598" y="1574977"/>
                  </a:moveTo>
                  <a:lnTo>
                    <a:pt x="0" y="1523223"/>
                  </a:lnTo>
                  <a:lnTo>
                    <a:pt x="58537" y="1510613"/>
                  </a:lnTo>
                  <a:lnTo>
                    <a:pt x="55598" y="1574977"/>
                  </a:lnTo>
                  <a:close/>
                </a:path>
                <a:path w="1214120" h="1575435">
                  <a:moveTo>
                    <a:pt x="624098" y="267522"/>
                  </a:moveTo>
                  <a:lnTo>
                    <a:pt x="623072" y="258183"/>
                  </a:lnTo>
                  <a:lnTo>
                    <a:pt x="621352" y="238081"/>
                  </a:lnTo>
                  <a:lnTo>
                    <a:pt x="621151" y="235294"/>
                  </a:lnTo>
                  <a:lnTo>
                    <a:pt x="620200" y="209979"/>
                  </a:lnTo>
                  <a:lnTo>
                    <a:pt x="621915" y="188787"/>
                  </a:lnTo>
                  <a:lnTo>
                    <a:pt x="624242" y="176060"/>
                  </a:lnTo>
                  <a:lnTo>
                    <a:pt x="625292" y="163065"/>
                  </a:lnTo>
                  <a:lnTo>
                    <a:pt x="624959" y="149921"/>
                  </a:lnTo>
                  <a:lnTo>
                    <a:pt x="623135" y="136751"/>
                  </a:lnTo>
                  <a:lnTo>
                    <a:pt x="624325" y="122887"/>
                  </a:lnTo>
                  <a:lnTo>
                    <a:pt x="632880" y="84214"/>
                  </a:lnTo>
                  <a:lnTo>
                    <a:pt x="828585" y="53884"/>
                  </a:lnTo>
                  <a:lnTo>
                    <a:pt x="971232" y="33865"/>
                  </a:lnTo>
                  <a:lnTo>
                    <a:pt x="1191996" y="0"/>
                  </a:lnTo>
                  <a:lnTo>
                    <a:pt x="1191076" y="15375"/>
                  </a:lnTo>
                  <a:lnTo>
                    <a:pt x="1191140" y="30923"/>
                  </a:lnTo>
                  <a:lnTo>
                    <a:pt x="1192231" y="46410"/>
                  </a:lnTo>
                  <a:lnTo>
                    <a:pt x="1194394" y="61604"/>
                  </a:lnTo>
                  <a:lnTo>
                    <a:pt x="1197174" y="75760"/>
                  </a:lnTo>
                  <a:lnTo>
                    <a:pt x="1199279" y="90127"/>
                  </a:lnTo>
                  <a:lnTo>
                    <a:pt x="1200525" y="102815"/>
                  </a:lnTo>
                  <a:lnTo>
                    <a:pt x="1201450" y="119267"/>
                  </a:lnTo>
                  <a:lnTo>
                    <a:pt x="1213773" y="152167"/>
                  </a:lnTo>
                  <a:lnTo>
                    <a:pt x="1211729" y="200583"/>
                  </a:lnTo>
                  <a:lnTo>
                    <a:pt x="881333" y="237798"/>
                  </a:lnTo>
                  <a:lnTo>
                    <a:pt x="734412" y="258201"/>
                  </a:lnTo>
                  <a:lnTo>
                    <a:pt x="681305" y="263472"/>
                  </a:lnTo>
                  <a:lnTo>
                    <a:pt x="640445" y="266532"/>
                  </a:lnTo>
                  <a:lnTo>
                    <a:pt x="624098" y="267522"/>
                  </a:lnTo>
                  <a:close/>
                </a:path>
              </a:pathLst>
            </a:custGeom>
            <a:solidFill>
              <a:srgbClr val="001B83"/>
            </a:solidFill>
          </p:spPr>
          <p:txBody>
            <a:bodyPr wrap="square" lIns="0" tIns="0" rIns="0" bIns="0" rtlCol="0"/>
            <a:lstStyle/>
            <a:p>
              <a:endParaRPr sz="1200"/>
            </a:p>
          </p:txBody>
        </p:sp>
      </p:grpSp>
      <p:sp>
        <p:nvSpPr>
          <p:cNvPr id="11" name="Rectangle 10">
            <a:extLst>
              <a:ext uri="{FF2B5EF4-FFF2-40B4-BE49-F238E27FC236}">
                <a16:creationId xmlns:a16="http://schemas.microsoft.com/office/drawing/2014/main" id="{1744F5C2-41D1-464E-9423-F1AF7D890805}"/>
              </a:ext>
            </a:extLst>
          </p:cNvPr>
          <p:cNvSpPr/>
          <p:nvPr/>
        </p:nvSpPr>
        <p:spPr>
          <a:xfrm>
            <a:off x="8980262" y="2951730"/>
            <a:ext cx="1514653" cy="1271823"/>
          </a:xfrm>
          <a:prstGeom prst="rect">
            <a:avLst/>
          </a:prstGeom>
        </p:spPr>
        <p:txBody>
          <a:bodyPr wrap="square">
            <a:spAutoFit/>
          </a:bodyPr>
          <a:lstStyle/>
          <a:p>
            <a:pPr lvl="0" algn="ctr"/>
            <a:r>
              <a:rPr lang="en-ZA" sz="1533" b="1" dirty="0"/>
              <a:t>Taxpayer Communication (property tax bills, receipts, reminders</a:t>
            </a:r>
            <a:r>
              <a:rPr lang="en-ZA" sz="1200" b="1" dirty="0"/>
              <a:t>)</a:t>
            </a:r>
            <a:endParaRPr lang="en-US" sz="1200" b="1" dirty="0"/>
          </a:p>
        </p:txBody>
      </p:sp>
    </p:spTree>
    <p:extLst>
      <p:ext uri="{BB962C8B-B14F-4D97-AF65-F5344CB8AC3E}">
        <p14:creationId xmlns:p14="http://schemas.microsoft.com/office/powerpoint/2010/main" val="17264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960808"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3</a:t>
            </a:r>
            <a:endParaRPr sz="3200">
              <a:latin typeface="Microsoft YaHei UI"/>
              <a:cs typeface="Microsoft YaHei UI"/>
            </a:endParaRPr>
          </a:p>
        </p:txBody>
      </p:sp>
      <p:sp>
        <p:nvSpPr>
          <p:cNvPr id="7" name="object 7"/>
          <p:cNvSpPr txBox="1"/>
          <p:nvPr/>
        </p:nvSpPr>
        <p:spPr>
          <a:xfrm>
            <a:off x="10188034" y="36740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5</a:t>
            </a:r>
            <a:endParaRPr sz="3200">
              <a:latin typeface="Microsoft YaHei UI"/>
              <a:cs typeface="Microsoft YaHei UI"/>
            </a:endParaRPr>
          </a:p>
        </p:txBody>
      </p:sp>
      <p:sp>
        <p:nvSpPr>
          <p:cNvPr id="10" name="object 10"/>
          <p:cNvSpPr txBox="1"/>
          <p:nvPr/>
        </p:nvSpPr>
        <p:spPr>
          <a:xfrm>
            <a:off x="8091503" y="4216116"/>
            <a:ext cx="270510" cy="500137"/>
          </a:xfrm>
          <a:prstGeom prst="rect">
            <a:avLst/>
          </a:prstGeom>
        </p:spPr>
        <p:txBody>
          <a:bodyPr vert="horz" wrap="square" lIns="0" tIns="7620" rIns="0" bIns="0" rtlCol="0">
            <a:spAutoFit/>
          </a:bodyPr>
          <a:lstStyle/>
          <a:p>
            <a:pPr marL="8467">
              <a:spcBef>
                <a:spcPts val="60"/>
              </a:spcBef>
            </a:pPr>
            <a:r>
              <a:rPr sz="3200" b="1" spc="20" dirty="0">
                <a:solidFill>
                  <a:srgbClr val="FFFFFF"/>
                </a:solidFill>
                <a:latin typeface="Microsoft YaHei UI"/>
                <a:cs typeface="Microsoft YaHei UI"/>
              </a:rPr>
              <a:t>4</a:t>
            </a:r>
            <a:endParaRPr sz="3200">
              <a:latin typeface="Microsoft YaHei UI"/>
              <a:cs typeface="Microsoft YaHei UI"/>
            </a:endParaRPr>
          </a:p>
        </p:txBody>
      </p:sp>
      <p:sp>
        <p:nvSpPr>
          <p:cNvPr id="8" name="Slide Number Placeholder 3">
            <a:extLst>
              <a:ext uri="{FF2B5EF4-FFF2-40B4-BE49-F238E27FC236}">
                <a16:creationId xmlns:a16="http://schemas.microsoft.com/office/drawing/2014/main" id="{D74C5AF2-4DE7-4B16-AAD9-BE95A313C7AF}"/>
              </a:ext>
            </a:extLst>
          </p:cNvPr>
          <p:cNvSpPr txBox="1">
            <a:spLocks/>
          </p:cNvSpPr>
          <p:nvPr/>
        </p:nvSpPr>
        <p:spPr bwMode="auto">
          <a:xfrm>
            <a:off x="7760556" y="3942848"/>
            <a:ext cx="367445" cy="243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spcBef>
                <a:spcPct val="0"/>
              </a:spcBef>
              <a:buFontTx/>
              <a:buNone/>
            </a:pPr>
            <a:fld id="{2CDF0CEA-8A8F-4383-941E-C4FB7E249D15}" type="slidenum">
              <a:rPr lang="en-US" altLang="en-US" sz="800">
                <a:solidFill>
                  <a:srgbClr val="898989"/>
                </a:solidFill>
              </a:rPr>
              <a:pPr>
                <a:spcBef>
                  <a:spcPct val="0"/>
                </a:spcBef>
                <a:buFontTx/>
                <a:buNone/>
              </a:pPr>
              <a:t>17</a:t>
            </a:fld>
            <a:endParaRPr lang="en-US" altLang="en-US" sz="800" dirty="0">
              <a:solidFill>
                <a:srgbClr val="898989"/>
              </a:solidFill>
            </a:endParaRPr>
          </a:p>
        </p:txBody>
      </p:sp>
      <p:pic>
        <p:nvPicPr>
          <p:cNvPr id="13" name="Picture 12" descr="A picture containing computer, table&#10;&#10;Description automatically generated">
            <a:extLst>
              <a:ext uri="{FF2B5EF4-FFF2-40B4-BE49-F238E27FC236}">
                <a16:creationId xmlns:a16="http://schemas.microsoft.com/office/drawing/2014/main" id="{5692C7C1-899E-46B6-8A72-A1E154625F0D}"/>
              </a:ext>
            </a:extLst>
          </p:cNvPr>
          <p:cNvPicPr>
            <a:picLocks noChangeAspect="1"/>
          </p:cNvPicPr>
          <p:nvPr/>
        </p:nvPicPr>
        <p:blipFill rotWithShape="1">
          <a:blip r:embed="rId2"/>
          <a:srcRect t="2931" b="15857"/>
          <a:stretch/>
        </p:blipFill>
        <p:spPr>
          <a:xfrm>
            <a:off x="7760556" y="1123156"/>
            <a:ext cx="3992350" cy="2576078"/>
          </a:xfrm>
          <a:prstGeom prst="rect">
            <a:avLst/>
          </a:prstGeom>
        </p:spPr>
      </p:pic>
      <p:sp>
        <p:nvSpPr>
          <p:cNvPr id="4" name="Rectangle 3">
            <a:extLst>
              <a:ext uri="{FF2B5EF4-FFF2-40B4-BE49-F238E27FC236}">
                <a16:creationId xmlns:a16="http://schemas.microsoft.com/office/drawing/2014/main" id="{183D652A-EB9B-4065-B4F5-7C609AB0F50F}"/>
              </a:ext>
            </a:extLst>
          </p:cNvPr>
          <p:cNvSpPr/>
          <p:nvPr/>
        </p:nvSpPr>
        <p:spPr>
          <a:xfrm>
            <a:off x="957007" y="149263"/>
            <a:ext cx="10007600" cy="1077026"/>
          </a:xfrm>
          <a:prstGeom prst="rect">
            <a:avLst/>
          </a:prstGeom>
        </p:spPr>
        <p:txBody>
          <a:bodyPr wrap="square">
            <a:spAutoFit/>
          </a:bodyPr>
          <a:lstStyle/>
          <a:p>
            <a:pPr algn="ctr"/>
            <a:r>
              <a:rPr lang="en-US" sz="2133" b="1" dirty="0">
                <a:latin typeface="Calibri" panose="020F0502020204030204" pitchFamily="34" charset="0"/>
                <a:cs typeface="Calibri" panose="020F0502020204030204" pitchFamily="34" charset="0"/>
              </a:rPr>
              <a:t>World Bank’s support to property tax reform in Nigeria: SFTAS project + TA helping states in updating property records, reforming legislation, laying the foundation for improved property taxation</a:t>
            </a:r>
            <a:endParaRPr lang="en-US" sz="2133" dirty="0"/>
          </a:p>
        </p:txBody>
      </p:sp>
      <p:pic>
        <p:nvPicPr>
          <p:cNvPr id="14" name="Content Placeholder 4" descr="A screen shot of a computer&#10;&#10;Description automatically generated">
            <a:extLst>
              <a:ext uri="{FF2B5EF4-FFF2-40B4-BE49-F238E27FC236}">
                <a16:creationId xmlns:a16="http://schemas.microsoft.com/office/drawing/2014/main" id="{9777E6DE-53B7-48C2-B680-FC0ECDBC5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46" t="20093" r="3009" b="30478"/>
          <a:stretch/>
        </p:blipFill>
        <p:spPr>
          <a:xfrm>
            <a:off x="2087110" y="2771891"/>
            <a:ext cx="4180689" cy="2828747"/>
          </a:xfrm>
          <a:prstGeom prst="rect">
            <a:avLst/>
          </a:prstGeom>
        </p:spPr>
      </p:pic>
      <p:sp>
        <p:nvSpPr>
          <p:cNvPr id="6" name="Rectangle 5">
            <a:extLst>
              <a:ext uri="{FF2B5EF4-FFF2-40B4-BE49-F238E27FC236}">
                <a16:creationId xmlns:a16="http://schemas.microsoft.com/office/drawing/2014/main" id="{84D88DD1-2822-47E3-A598-E03964C015F5}"/>
              </a:ext>
            </a:extLst>
          </p:cNvPr>
          <p:cNvSpPr/>
          <p:nvPr/>
        </p:nvSpPr>
        <p:spPr>
          <a:xfrm>
            <a:off x="1320800" y="1237032"/>
            <a:ext cx="6096000" cy="810286"/>
          </a:xfrm>
          <a:prstGeom prst="rect">
            <a:avLst/>
          </a:prstGeom>
        </p:spPr>
        <p:txBody>
          <a:bodyPr>
            <a:spAutoFit/>
          </a:bodyPr>
          <a:lstStyle/>
          <a:p>
            <a:pPr marL="342917" lvl="1" indent="-342917">
              <a:spcAft>
                <a:spcPts val="400"/>
              </a:spcAft>
              <a:buClr>
                <a:srgbClr val="000000"/>
              </a:buClr>
              <a:buSzPct val="100000"/>
              <a:buFont typeface="+mj-lt"/>
              <a:buAutoNum type="arabicPeriod"/>
              <a:defRPr sz="2000">
                <a:solidFill>
                  <a:srgbClr val="03336E"/>
                </a:solidFill>
                <a:latin typeface="Arial Narrow"/>
                <a:ea typeface="Arial Narrow"/>
                <a:cs typeface="Arial Narrow"/>
                <a:sym typeface="Arial Narrow"/>
              </a:defRPr>
            </a:pPr>
            <a:r>
              <a:rPr lang="en-US" sz="1333" b="1" dirty="0">
                <a:solidFill>
                  <a:srgbClr val="03336E"/>
                </a:solidFill>
                <a:latin typeface="Calibri" panose="020F0502020204030204" pitchFamily="34" charset="0"/>
                <a:cs typeface="Calibri" panose="020F0502020204030204" pitchFamily="34" charset="0"/>
              </a:rPr>
              <a:t>Firm to provide GIS data and orthophotos to map every building </a:t>
            </a:r>
            <a:endParaRPr lang="en-US" sz="1333" dirty="0">
              <a:solidFill>
                <a:srgbClr val="03336E"/>
              </a:solidFill>
              <a:latin typeface="Calibri" panose="020F0502020204030204" pitchFamily="34" charset="0"/>
              <a:cs typeface="Calibri" panose="020F0502020204030204" pitchFamily="34" charset="0"/>
            </a:endParaRPr>
          </a:p>
          <a:p>
            <a:pPr marL="342917" lvl="1" indent="-342917">
              <a:spcAft>
                <a:spcPts val="400"/>
              </a:spcAft>
              <a:buClr>
                <a:srgbClr val="000000"/>
              </a:buClr>
              <a:buSzPct val="100000"/>
              <a:buFont typeface="+mj-lt"/>
              <a:buAutoNum type="arabicPeriod"/>
              <a:defRPr sz="2000">
                <a:solidFill>
                  <a:srgbClr val="03336E"/>
                </a:solidFill>
                <a:latin typeface="Arial Narrow"/>
                <a:ea typeface="Arial Narrow"/>
                <a:cs typeface="Arial Narrow"/>
                <a:sym typeface="Arial Narrow"/>
              </a:defRPr>
            </a:pPr>
            <a:r>
              <a:rPr lang="en-US" sz="1333" b="1" dirty="0">
                <a:solidFill>
                  <a:srgbClr val="03336E"/>
                </a:solidFill>
                <a:latin typeface="Calibri" panose="020F0502020204030204" pitchFamily="34" charset="0"/>
                <a:cs typeface="Calibri" panose="020F0502020204030204" pitchFamily="34" charset="0"/>
              </a:rPr>
              <a:t>Software for States to conduct field enumeration</a:t>
            </a:r>
            <a:endParaRPr lang="en-US" sz="1333" dirty="0">
              <a:solidFill>
                <a:srgbClr val="03336E"/>
              </a:solidFill>
              <a:latin typeface="Calibri" panose="020F0502020204030204" pitchFamily="34" charset="0"/>
              <a:cs typeface="Calibri" panose="020F0502020204030204" pitchFamily="34" charset="0"/>
            </a:endParaRPr>
          </a:p>
          <a:p>
            <a:pPr marL="342917" lvl="1" indent="-342917">
              <a:spcAft>
                <a:spcPts val="400"/>
              </a:spcAft>
              <a:buClr>
                <a:srgbClr val="000000"/>
              </a:buClr>
              <a:buSzPct val="100000"/>
              <a:buFont typeface="+mj-lt"/>
              <a:buAutoNum type="arabicPeriod"/>
              <a:defRPr sz="2000">
                <a:solidFill>
                  <a:srgbClr val="03336E"/>
                </a:solidFill>
                <a:latin typeface="Arial Narrow"/>
                <a:ea typeface="Arial Narrow"/>
                <a:cs typeface="Arial Narrow"/>
                <a:sym typeface="Arial Narrow"/>
              </a:defRPr>
            </a:pPr>
            <a:r>
              <a:rPr lang="en-US" sz="1333" b="1" dirty="0">
                <a:solidFill>
                  <a:srgbClr val="03336E"/>
                </a:solidFill>
                <a:latin typeface="Calibri" panose="020F0502020204030204" pitchFamily="34" charset="0"/>
                <a:cs typeface="Calibri" panose="020F0502020204030204" pitchFamily="34" charset="0"/>
              </a:rPr>
              <a:t>Technical/Project Management support</a:t>
            </a:r>
            <a:endParaRPr lang="en-US" sz="1333" b="1" dirty="0">
              <a:solidFill>
                <a:schemeClr val="bg1"/>
              </a:solidFill>
              <a:latin typeface="Calibri" panose="020F0502020204030204" pitchFamily="34" charset="0"/>
              <a:cs typeface="Calibri" panose="020F0502020204030204" pitchFamily="34" charset="0"/>
            </a:endParaRPr>
          </a:p>
        </p:txBody>
      </p:sp>
      <p:sp>
        <p:nvSpPr>
          <p:cNvPr id="15" name="Right Arrow 13">
            <a:extLst>
              <a:ext uri="{FF2B5EF4-FFF2-40B4-BE49-F238E27FC236}">
                <a16:creationId xmlns:a16="http://schemas.microsoft.com/office/drawing/2014/main" id="{FB88EB57-272F-44FF-A409-FC5E419EAC09}"/>
              </a:ext>
            </a:extLst>
          </p:cNvPr>
          <p:cNvSpPr/>
          <p:nvPr/>
        </p:nvSpPr>
        <p:spPr>
          <a:xfrm>
            <a:off x="2408349" y="1931680"/>
            <a:ext cx="5130800" cy="845946"/>
          </a:xfrm>
          <a:prstGeom prst="rightArrow">
            <a:avLst/>
          </a:prstGeom>
          <a:solidFill>
            <a:srgbClr val="30ACEC"/>
          </a:solidFill>
          <a:ln w="15875" cap="rnd" cmpd="sng" algn="ctr">
            <a:solidFill>
              <a:srgbClr val="30ACEC">
                <a:shade val="50000"/>
              </a:srgbClr>
            </a:solidFill>
            <a:prstDash val="solid"/>
          </a:ln>
          <a:effectLst/>
        </p:spPr>
        <p:txBody>
          <a:bodyPr rtlCol="0" anchor="ctr"/>
          <a:lstStyle/>
          <a:p>
            <a:pPr defTabSz="457223">
              <a:defRPr/>
            </a:pPr>
            <a:r>
              <a:rPr lang="en-US" sz="1867" b="1" kern="0" dirty="0">
                <a:solidFill>
                  <a:prstClr val="white"/>
                </a:solidFill>
                <a:cs typeface="Calibri" panose="020F0502020204030204" pitchFamily="34" charset="0"/>
              </a:rPr>
              <a:t>GIS data and </a:t>
            </a:r>
            <a:r>
              <a:rPr lang="en-US" sz="1867" b="1" kern="0" dirty="0" err="1">
                <a:solidFill>
                  <a:prstClr val="white"/>
                </a:solidFill>
                <a:cs typeface="Calibri" panose="020F0502020204030204" pitchFamily="34" charset="0"/>
              </a:rPr>
              <a:t>orthophotos</a:t>
            </a:r>
            <a:r>
              <a:rPr lang="en-US" sz="1867" b="1" kern="0" dirty="0">
                <a:solidFill>
                  <a:prstClr val="white"/>
                </a:solidFill>
                <a:cs typeface="Calibri" panose="020F0502020204030204" pitchFamily="34" charset="0"/>
              </a:rPr>
              <a:t> to map every building </a:t>
            </a:r>
            <a:endParaRPr lang="en-US" sz="1867" kern="0" dirty="0">
              <a:solidFill>
                <a:prstClr val="white"/>
              </a:solidFill>
              <a:cs typeface="Calibri" panose="020F0502020204030204" pitchFamily="34" charset="0"/>
            </a:endParaRPr>
          </a:p>
        </p:txBody>
      </p:sp>
      <p:sp>
        <p:nvSpPr>
          <p:cNvPr id="16" name="Left Arrow 14">
            <a:extLst>
              <a:ext uri="{FF2B5EF4-FFF2-40B4-BE49-F238E27FC236}">
                <a16:creationId xmlns:a16="http://schemas.microsoft.com/office/drawing/2014/main" id="{3DB931E0-C7C6-456C-B74F-2660E8598AD5}"/>
              </a:ext>
            </a:extLst>
          </p:cNvPr>
          <p:cNvSpPr/>
          <p:nvPr/>
        </p:nvSpPr>
        <p:spPr>
          <a:xfrm>
            <a:off x="6304282" y="3636712"/>
            <a:ext cx="5503482" cy="1980629"/>
          </a:xfrm>
          <a:prstGeom prst="leftArrow">
            <a:avLst>
              <a:gd name="adj1" fmla="val 70634"/>
              <a:gd name="adj2" fmla="val 3974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30" indent="-85730" defTabSz="457223">
              <a:buFont typeface="Arial" panose="020B0604020202020204" pitchFamily="34" charset="0"/>
              <a:buChar char="•"/>
              <a:defRPr/>
            </a:pPr>
            <a:r>
              <a:rPr lang="en-US" sz="1867" b="1" dirty="0">
                <a:solidFill>
                  <a:prstClr val="white"/>
                </a:solidFill>
                <a:cs typeface="Calibri" panose="020F0502020204030204" pitchFamily="34" charset="0"/>
              </a:rPr>
              <a:t>ArcGIS Pro plus </a:t>
            </a:r>
            <a:r>
              <a:rPr lang="en-US" sz="1867" dirty="0">
                <a:solidFill>
                  <a:prstClr val="white"/>
                </a:solidFill>
              </a:rPr>
              <a:t> </a:t>
            </a:r>
            <a:r>
              <a:rPr lang="en-US" sz="1867" b="1" dirty="0">
                <a:solidFill>
                  <a:prstClr val="white"/>
                </a:solidFill>
                <a:cs typeface="Calibri" panose="020F0502020204030204" pitchFamily="34" charset="0"/>
              </a:rPr>
              <a:t>survey123 to conduct enumeration</a:t>
            </a:r>
            <a:r>
              <a:rPr lang="en-US" sz="1867" dirty="0">
                <a:solidFill>
                  <a:prstClr val="white"/>
                </a:solidFill>
              </a:rPr>
              <a:t>)</a:t>
            </a:r>
            <a:r>
              <a:rPr lang="en-US" sz="1867" b="1" dirty="0">
                <a:solidFill>
                  <a:prstClr val="white"/>
                </a:solidFill>
                <a:cs typeface="Calibri" panose="020F0502020204030204" pitchFamily="34" charset="0"/>
              </a:rPr>
              <a:t> - a desktop software that allows for the creation and management of geospatial data</a:t>
            </a:r>
          </a:p>
          <a:p>
            <a:pPr marL="85730" indent="-85730" defTabSz="457223">
              <a:buFont typeface="Arial" panose="020B0604020202020204" pitchFamily="34" charset="0"/>
              <a:buChar char="•"/>
              <a:defRPr/>
            </a:pPr>
            <a:r>
              <a:rPr lang="en-US" sz="1867" b="1" dirty="0">
                <a:solidFill>
                  <a:prstClr val="white"/>
                </a:solidFill>
                <a:cs typeface="Calibri" panose="020F0502020204030204" pitchFamily="34" charset="0"/>
              </a:rPr>
              <a:t>Several states are already using this software</a:t>
            </a:r>
          </a:p>
        </p:txBody>
      </p:sp>
      <p:sp>
        <p:nvSpPr>
          <p:cNvPr id="17" name="Rectangle 16">
            <a:extLst>
              <a:ext uri="{FF2B5EF4-FFF2-40B4-BE49-F238E27FC236}">
                <a16:creationId xmlns:a16="http://schemas.microsoft.com/office/drawing/2014/main" id="{95C6FBD0-A460-4A2D-BC2A-5F48D2DB948B}"/>
              </a:ext>
            </a:extLst>
          </p:cNvPr>
          <p:cNvSpPr/>
          <p:nvPr/>
        </p:nvSpPr>
        <p:spPr>
          <a:xfrm>
            <a:off x="558800" y="5860955"/>
            <a:ext cx="10922000" cy="913199"/>
          </a:xfrm>
          <a:prstGeom prst="rect">
            <a:avLst/>
          </a:prstGeom>
        </p:spPr>
        <p:txBody>
          <a:bodyPr wrap="square">
            <a:spAutoFit/>
          </a:bodyPr>
          <a:lstStyle/>
          <a:p>
            <a:pPr defTabSz="457223">
              <a:defRPr/>
            </a:pPr>
            <a:r>
              <a:rPr lang="en-US" sz="2667" b="1" dirty="0">
                <a:solidFill>
                  <a:srgbClr val="C00000"/>
                </a:solidFill>
                <a:cs typeface="Calibri" panose="020F0502020204030204" pitchFamily="34" charset="0"/>
              </a:rPr>
              <a:t>Executive Governors have approved the State work plan and budget for updating property records for inclusion in the FY21 State Budget</a:t>
            </a:r>
            <a:r>
              <a:rPr lang="en-US" sz="1333" b="1" dirty="0">
                <a:solidFill>
                  <a:srgbClr val="C00000"/>
                </a:solidFill>
                <a:cs typeface="Calibri" panose="020F0502020204030204" pitchFamily="34" charset="0"/>
              </a:rPr>
              <a:t>.</a:t>
            </a:r>
          </a:p>
        </p:txBody>
      </p:sp>
    </p:spTree>
    <p:extLst>
      <p:ext uri="{BB962C8B-B14F-4D97-AF65-F5344CB8AC3E}">
        <p14:creationId xmlns:p14="http://schemas.microsoft.com/office/powerpoint/2010/main" val="4258706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56"/>
          <p:cNvPicPr preferRelativeResize="0">
            <a:picLocks noGrp="1"/>
          </p:cNvPicPr>
          <p:nvPr>
            <p:ph type="pic" idx="2"/>
          </p:nvPr>
        </p:nvPicPr>
        <p:blipFill rotWithShape="1">
          <a:blip r:embed="rId3">
            <a:alphaModFix/>
          </a:blip>
          <a:srcRect l="15225" t="14259" b="14266"/>
          <a:stretch/>
        </p:blipFill>
        <p:spPr>
          <a:xfrm>
            <a:off x="796" y="0"/>
            <a:ext cx="12190500" cy="6858000"/>
          </a:xfrm>
          <a:prstGeom prst="rect">
            <a:avLst/>
          </a:prstGeom>
          <a:solidFill>
            <a:srgbClr val="D8D8D8"/>
          </a:solidFill>
          <a:ln>
            <a:noFill/>
          </a:ln>
        </p:spPr>
      </p:pic>
      <p:sp>
        <p:nvSpPr>
          <p:cNvPr id="673" name="Google Shape;673;p56"/>
          <p:cNvSpPr/>
          <p:nvPr/>
        </p:nvSpPr>
        <p:spPr>
          <a:xfrm>
            <a:off x="1019" y="0"/>
            <a:ext cx="12190500" cy="6858000"/>
          </a:xfrm>
          <a:prstGeom prst="rect">
            <a:avLst/>
          </a:prstGeom>
          <a:solidFill>
            <a:schemeClr val="dk1">
              <a:alpha val="60000"/>
            </a:schemeClr>
          </a:solidFill>
          <a:ln>
            <a:noFill/>
          </a:ln>
        </p:spPr>
        <p:txBody>
          <a:bodyPr spcFirstLastPara="1" wrap="square" lIns="36000" tIns="36000" rIns="36000" bIns="36000" anchor="ctr" anchorCtr="0">
            <a:noAutofit/>
          </a:bodyPr>
          <a:lstStyle/>
          <a:p>
            <a:pPr algn="ctr">
              <a:lnSpc>
                <a:spcPct val="90000"/>
              </a:lnSpc>
            </a:pPr>
            <a:endParaRPr dirty="0">
              <a:solidFill>
                <a:schemeClr val="lt1"/>
              </a:solidFill>
              <a:latin typeface="Arial" panose="020B0604020202020204" pitchFamily="34" charset="0"/>
              <a:ea typeface="Calibri"/>
              <a:cs typeface="Arial" panose="020B0604020202020204" pitchFamily="34" charset="0"/>
              <a:sym typeface="Calibri"/>
            </a:endParaRPr>
          </a:p>
        </p:txBody>
      </p:sp>
      <p:sp>
        <p:nvSpPr>
          <p:cNvPr id="674" name="Google Shape;674;p56"/>
          <p:cNvSpPr txBox="1"/>
          <p:nvPr/>
        </p:nvSpPr>
        <p:spPr>
          <a:xfrm>
            <a:off x="904494" y="1142025"/>
            <a:ext cx="10383000" cy="5032500"/>
          </a:xfrm>
          <a:prstGeom prst="rect">
            <a:avLst/>
          </a:prstGeom>
          <a:noFill/>
          <a:ln>
            <a:noFill/>
          </a:ln>
        </p:spPr>
        <p:txBody>
          <a:bodyPr spcFirstLastPara="1" wrap="square" lIns="0" tIns="0" rIns="0" bIns="0" anchor="ctr" anchorCtr="0">
            <a:noAutofit/>
          </a:bodyPr>
          <a:lstStyle/>
          <a:p>
            <a:pPr algn="ctr">
              <a:lnSpc>
                <a:spcPct val="115000"/>
              </a:lnSpc>
              <a:buClr>
                <a:schemeClr val="dk1"/>
              </a:buClr>
              <a:buSzPts val="1100"/>
            </a:pPr>
            <a:r>
              <a:rPr lang="en-US" sz="3600" dirty="0">
                <a:solidFill>
                  <a:srgbClr val="FFFFFF"/>
                </a:solidFill>
                <a:latin typeface="Roboto Condensed"/>
                <a:ea typeface="Roboto Condensed"/>
                <a:cs typeface="Roboto Condensed"/>
                <a:sym typeface="Roboto Condensed"/>
              </a:rPr>
              <a:t>Annex: Use Cases and Examples</a:t>
            </a:r>
            <a:endParaRPr sz="3600" dirty="0">
              <a:solidFill>
                <a:srgbClr val="FFFFFF"/>
              </a:solidFill>
              <a:latin typeface="Roboto Condensed"/>
              <a:ea typeface="Roboto Condensed"/>
              <a:cs typeface="Roboto Condensed"/>
              <a:sym typeface="Roboto Condensed"/>
            </a:endParaRPr>
          </a:p>
        </p:txBody>
      </p:sp>
      <p:sp>
        <p:nvSpPr>
          <p:cNvPr id="675" name="Google Shape;675;p56"/>
          <p:cNvSpPr txBox="1"/>
          <p:nvPr/>
        </p:nvSpPr>
        <p:spPr>
          <a:xfrm>
            <a:off x="541194" y="526450"/>
            <a:ext cx="11109600" cy="681900"/>
          </a:xfrm>
          <a:prstGeom prst="rect">
            <a:avLst/>
          </a:prstGeom>
          <a:noFill/>
          <a:ln>
            <a:noFill/>
          </a:ln>
        </p:spPr>
        <p:txBody>
          <a:bodyPr spcFirstLastPara="1" wrap="square" lIns="0" tIns="0" rIns="0" bIns="0" anchor="t" anchorCtr="0">
            <a:noAutofit/>
          </a:bodyPr>
          <a:lstStyle/>
          <a:p>
            <a:pPr>
              <a:lnSpc>
                <a:spcPct val="115000"/>
              </a:lnSpc>
            </a:pPr>
            <a:endParaRPr sz="3400" dirty="0">
              <a:solidFill>
                <a:srgbClr val="FFFFFF"/>
              </a:solidFill>
              <a:latin typeface="Roboto"/>
              <a:ea typeface="Roboto"/>
              <a:cs typeface="Roboto"/>
              <a:sym typeface="Roboto"/>
            </a:endParaRPr>
          </a:p>
        </p:txBody>
      </p:sp>
    </p:spTree>
    <p:extLst>
      <p:ext uri="{BB962C8B-B14F-4D97-AF65-F5344CB8AC3E}">
        <p14:creationId xmlns:p14="http://schemas.microsoft.com/office/powerpoint/2010/main" val="3871494160"/>
      </p:ext>
    </p:extLst>
  </p:cSld>
  <p:clrMapOvr>
    <a:masterClrMapping/>
  </p:clrMapOvr>
  <p:transition spd="med">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1"/>
          <p:cNvSpPr txBox="1"/>
          <p:nvPr/>
        </p:nvSpPr>
        <p:spPr>
          <a:xfrm>
            <a:off x="540794" y="432000"/>
            <a:ext cx="11109600" cy="108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323232"/>
                </a:solidFill>
                <a:latin typeface="Roboto"/>
                <a:ea typeface="Roboto"/>
                <a:cs typeface="Roboto"/>
                <a:sym typeface="Roboto"/>
              </a:rPr>
              <a:t>BIG DATA</a:t>
            </a:r>
            <a:endParaRPr sz="3400">
              <a:solidFill>
                <a:srgbClr val="323232"/>
              </a:solidFill>
              <a:latin typeface="Roboto"/>
              <a:ea typeface="Roboto"/>
              <a:cs typeface="Roboto"/>
              <a:sym typeface="Roboto"/>
            </a:endParaRPr>
          </a:p>
        </p:txBody>
      </p:sp>
      <p:sp>
        <p:nvSpPr>
          <p:cNvPr id="512" name="Google Shape;512;p51"/>
          <p:cNvSpPr txBox="1"/>
          <p:nvPr/>
        </p:nvSpPr>
        <p:spPr>
          <a:xfrm>
            <a:off x="540794" y="98494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2000" dirty="0">
                <a:solidFill>
                  <a:srgbClr val="828282"/>
                </a:solidFill>
                <a:latin typeface="Roboto Condensed"/>
                <a:ea typeface="Roboto Condensed"/>
                <a:cs typeface="Roboto Condensed"/>
                <a:sym typeface="Roboto Condensed"/>
              </a:rPr>
              <a:t>The goal is to obtain useful and actionable information from large amounts of collected data.</a:t>
            </a:r>
            <a:endParaRPr sz="2000" dirty="0">
              <a:solidFill>
                <a:srgbClr val="828282"/>
              </a:solidFill>
              <a:latin typeface="Roboto Condensed"/>
              <a:ea typeface="Roboto Condensed"/>
              <a:cs typeface="Roboto Condensed"/>
              <a:sym typeface="Roboto Condensed"/>
            </a:endParaRPr>
          </a:p>
          <a:p>
            <a:pPr>
              <a:lnSpc>
                <a:spcPct val="115000"/>
              </a:lnSpc>
            </a:pPr>
            <a:endParaRPr sz="2000" dirty="0">
              <a:solidFill>
                <a:srgbClr val="828282"/>
              </a:solidFill>
              <a:latin typeface="Roboto Condensed"/>
              <a:ea typeface="Roboto Condensed"/>
              <a:cs typeface="Roboto Condensed"/>
              <a:sym typeface="Roboto Condensed"/>
            </a:endParaRPr>
          </a:p>
          <a:p>
            <a:pPr>
              <a:lnSpc>
                <a:spcPct val="115000"/>
              </a:lnSpc>
            </a:pPr>
            <a:endParaRPr sz="2000" dirty="0">
              <a:solidFill>
                <a:srgbClr val="828282"/>
              </a:solidFill>
              <a:latin typeface="Roboto Condensed"/>
              <a:ea typeface="Roboto Condensed"/>
              <a:cs typeface="Roboto Condensed"/>
              <a:sym typeface="Roboto Condensed"/>
            </a:endParaRPr>
          </a:p>
        </p:txBody>
      </p:sp>
      <p:sp>
        <p:nvSpPr>
          <p:cNvPr id="513" name="Google Shape;513;p51"/>
          <p:cNvSpPr txBox="1"/>
          <p:nvPr/>
        </p:nvSpPr>
        <p:spPr>
          <a:xfrm>
            <a:off x="540794" y="1785600"/>
            <a:ext cx="11109600" cy="2786400"/>
          </a:xfrm>
          <a:prstGeom prst="rect">
            <a:avLst/>
          </a:prstGeom>
          <a:noFill/>
          <a:ln>
            <a:noFill/>
          </a:ln>
        </p:spPr>
        <p:txBody>
          <a:bodyPr spcFirstLastPara="1" wrap="square" lIns="0" tIns="0" rIns="0" bIns="0" anchor="t" anchorCtr="0">
            <a:noAutofit/>
          </a:bodyPr>
          <a:lstStyle/>
          <a:p>
            <a:pPr marL="457200" indent="-368300">
              <a:lnSpc>
                <a:spcPct val="115000"/>
              </a:lnSpc>
              <a:buClr>
                <a:srgbClr val="323232"/>
              </a:buClr>
              <a:buSzPts val="2200"/>
              <a:buFont typeface="Roboto Condensed"/>
              <a:buChar char="●"/>
            </a:pPr>
            <a:r>
              <a:rPr lang="en-US" sz="2200" b="1" dirty="0">
                <a:solidFill>
                  <a:srgbClr val="323232"/>
                </a:solidFill>
                <a:latin typeface="Roboto Condensed"/>
                <a:ea typeface="Roboto Condensed"/>
                <a:cs typeface="Roboto Condensed"/>
                <a:sym typeface="Roboto Condensed"/>
              </a:rPr>
              <a:t>Collect:</a:t>
            </a:r>
            <a:r>
              <a:rPr lang="en-US" sz="2200" dirty="0">
                <a:solidFill>
                  <a:srgbClr val="323232"/>
                </a:solidFill>
                <a:latin typeface="Roboto Condensed"/>
                <a:ea typeface="Roboto Condensed"/>
                <a:cs typeface="Roboto Condensed"/>
                <a:sym typeface="Roboto Condensed"/>
              </a:rPr>
              <a:t> Data need be collected as close to the source and as close to real time as possible.</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323232"/>
              </a:buClr>
              <a:buSzPts val="2200"/>
              <a:buFont typeface="Roboto Condensed"/>
              <a:buChar char="●"/>
            </a:pPr>
            <a:r>
              <a:rPr lang="en-US" sz="2200" b="1" dirty="0">
                <a:solidFill>
                  <a:srgbClr val="323232"/>
                </a:solidFill>
                <a:latin typeface="Roboto Condensed"/>
                <a:ea typeface="Roboto Condensed"/>
                <a:cs typeface="Roboto Condensed"/>
                <a:sym typeface="Roboto Condensed"/>
              </a:rPr>
              <a:t>Process:</a:t>
            </a:r>
            <a:r>
              <a:rPr lang="en-US" sz="2200" dirty="0">
                <a:solidFill>
                  <a:srgbClr val="323232"/>
                </a:solidFill>
                <a:latin typeface="Roboto Condensed"/>
                <a:ea typeface="Roboto Condensed"/>
                <a:cs typeface="Roboto Condensed"/>
                <a:sym typeface="Roboto Condensed"/>
              </a:rPr>
              <a:t> Data will need to be transformed, aggregated or processed in some way to be useful.</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323232"/>
              </a:buClr>
              <a:buSzPts val="2200"/>
              <a:buFont typeface="Roboto Condensed"/>
              <a:buChar char="●"/>
            </a:pPr>
            <a:r>
              <a:rPr lang="en-US" sz="2200" b="1" dirty="0">
                <a:solidFill>
                  <a:srgbClr val="323232"/>
                </a:solidFill>
                <a:latin typeface="Roboto Condensed"/>
                <a:ea typeface="Roboto Condensed"/>
                <a:cs typeface="Roboto Condensed"/>
                <a:sym typeface="Roboto Condensed"/>
              </a:rPr>
              <a:t>Store:</a:t>
            </a:r>
            <a:r>
              <a:rPr lang="en-US" sz="2200" dirty="0">
                <a:solidFill>
                  <a:srgbClr val="323232"/>
                </a:solidFill>
                <a:latin typeface="Roboto Condensed"/>
                <a:ea typeface="Roboto Condensed"/>
                <a:cs typeface="Roboto Condensed"/>
                <a:sym typeface="Roboto Condensed"/>
              </a:rPr>
              <a:t> Data, or a transformation of it, will need to be stored for a certain period of time.</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spcAft>
                <a:spcPts val="1000"/>
              </a:spcAft>
              <a:buClr>
                <a:srgbClr val="323232"/>
              </a:buClr>
              <a:buSzPts val="2200"/>
              <a:buFont typeface="Roboto Condensed"/>
              <a:buChar char="●"/>
            </a:pPr>
            <a:r>
              <a:rPr lang="en-US" sz="2200" b="1" dirty="0">
                <a:solidFill>
                  <a:srgbClr val="323232"/>
                </a:solidFill>
                <a:latin typeface="Roboto Condensed"/>
                <a:ea typeface="Roboto Condensed"/>
                <a:cs typeface="Roboto Condensed"/>
                <a:sym typeface="Roboto Condensed"/>
              </a:rPr>
              <a:t>Analyze:</a:t>
            </a:r>
            <a:r>
              <a:rPr lang="en-US" sz="2200" dirty="0">
                <a:solidFill>
                  <a:srgbClr val="323232"/>
                </a:solidFill>
                <a:latin typeface="Roboto Condensed"/>
                <a:ea typeface="Roboto Condensed"/>
                <a:cs typeface="Roboto Condensed"/>
                <a:sym typeface="Roboto Condensed"/>
              </a:rPr>
              <a:t> Specialized tools like Business Intelligence Software may be used to generate reports and user-friendly visualizations and aggregations from the processed data.</a:t>
            </a:r>
            <a:br>
              <a:rPr lang="en-US" sz="2200" dirty="0">
                <a:solidFill>
                  <a:srgbClr val="7F7F7F"/>
                </a:solidFill>
                <a:latin typeface="Roboto Condensed"/>
                <a:ea typeface="Roboto Condensed"/>
                <a:cs typeface="Roboto Condensed"/>
                <a:sym typeface="Roboto Condensed"/>
              </a:rPr>
            </a:br>
            <a:endParaRPr sz="2200" dirty="0">
              <a:solidFill>
                <a:srgbClr val="7F7F7F"/>
              </a:solidFill>
              <a:latin typeface="Roboto Condensed"/>
              <a:ea typeface="Roboto Condensed"/>
              <a:cs typeface="Roboto Condensed"/>
              <a:sym typeface="Roboto Condensed"/>
            </a:endParaRPr>
          </a:p>
        </p:txBody>
      </p:sp>
      <p:pic>
        <p:nvPicPr>
          <p:cNvPr id="514" name="Google Shape;514;p51"/>
          <p:cNvPicPr preferRelativeResize="0"/>
          <p:nvPr/>
        </p:nvPicPr>
        <p:blipFill rotWithShape="1">
          <a:blip r:embed="rId3">
            <a:alphaModFix/>
          </a:blip>
          <a:srcRect t="35928" b="35931"/>
          <a:stretch/>
        </p:blipFill>
        <p:spPr>
          <a:xfrm>
            <a:off x="1994" y="4572000"/>
            <a:ext cx="12190500" cy="2286000"/>
          </a:xfrm>
          <a:prstGeom prst="rect">
            <a:avLst/>
          </a:prstGeom>
          <a:solidFill>
            <a:srgbClr val="D8D8D8"/>
          </a:solidFill>
          <a:ln>
            <a:noFill/>
          </a:ln>
        </p:spPr>
      </p:pic>
      <p:sp>
        <p:nvSpPr>
          <p:cNvPr id="515" name="Google Shape;515;p51"/>
          <p:cNvSpPr txBox="1"/>
          <p:nvPr/>
        </p:nvSpPr>
        <p:spPr>
          <a:xfrm>
            <a:off x="2394" y="4571950"/>
            <a:ext cx="12188700" cy="2286000"/>
          </a:xfrm>
          <a:prstGeom prst="rect">
            <a:avLst/>
          </a:prstGeom>
          <a:solidFill>
            <a:srgbClr val="262626">
              <a:alpha val="74900"/>
            </a:srgbClr>
          </a:solidFill>
          <a:ln>
            <a:noFill/>
          </a:ln>
        </p:spPr>
        <p:txBody>
          <a:bodyPr spcFirstLastPara="1" wrap="square" lIns="540000" tIns="0" rIns="540000" bIns="0" anchor="ctr" anchorCtr="0">
            <a:noAutofit/>
          </a:bodyPr>
          <a:lstStyle/>
          <a:p>
            <a:pPr>
              <a:lnSpc>
                <a:spcPct val="115000"/>
              </a:lnSpc>
            </a:pPr>
            <a:r>
              <a:rPr lang="en-US" sz="2400">
                <a:solidFill>
                  <a:srgbClr val="FFFFFF"/>
                </a:solidFill>
                <a:latin typeface="Roboto Condensed"/>
                <a:ea typeface="Roboto Condensed"/>
                <a:cs typeface="Roboto Condensed"/>
                <a:sym typeface="Roboto Condensed"/>
              </a:rPr>
              <a:t>Some areas where this practice can be applied include:</a:t>
            </a:r>
            <a:endParaRPr sz="2400">
              <a:solidFill>
                <a:srgbClr val="FFFFFF"/>
              </a:solidFill>
              <a:latin typeface="Roboto Condensed"/>
              <a:ea typeface="Roboto Condensed"/>
              <a:cs typeface="Roboto Condensed"/>
              <a:sym typeface="Roboto Condensed"/>
            </a:endParaRPr>
          </a:p>
          <a:p>
            <a:pPr>
              <a:lnSpc>
                <a:spcPct val="115000"/>
              </a:lnSpc>
            </a:pPr>
            <a:r>
              <a:rPr lang="en-US" sz="2400">
                <a:solidFill>
                  <a:srgbClr val="FFFFFF"/>
                </a:solidFill>
                <a:latin typeface="Roboto Condensed"/>
                <a:ea typeface="Roboto Condensed"/>
                <a:cs typeface="Roboto Condensed"/>
                <a:sym typeface="Roboto Condensed"/>
              </a:rPr>
              <a:t>Sensor data, Internet-of-Things, Supply chain monitoring and automation, Collect and analyze a vast number of digital documents (</a:t>
            </a:r>
            <a:r>
              <a:rPr lang="en-US" sz="2400">
                <a:solidFill>
                  <a:schemeClr val="lt1"/>
                </a:solidFill>
                <a:latin typeface="Roboto Condensed"/>
                <a:ea typeface="Roboto Condensed"/>
                <a:cs typeface="Roboto Condensed"/>
                <a:sym typeface="Roboto Condensed"/>
              </a:rPr>
              <a:t>like digital invoices, declarations, etc</a:t>
            </a:r>
            <a:r>
              <a:rPr lang="en-US" sz="2400">
                <a:solidFill>
                  <a:srgbClr val="FFFFFF"/>
                </a:solidFill>
                <a:latin typeface="Roboto Condensed"/>
                <a:ea typeface="Roboto Condensed"/>
                <a:cs typeface="Roboto Condensed"/>
                <a:sym typeface="Roboto Condensed"/>
              </a:rPr>
              <a:t>)</a:t>
            </a:r>
            <a:endParaRPr sz="2400">
              <a:solidFill>
                <a:srgbClr val="FFFFFF"/>
              </a:solidFill>
              <a:latin typeface="Roboto Condensed"/>
              <a:ea typeface="Roboto Condensed"/>
              <a:cs typeface="Roboto Condensed"/>
              <a:sym typeface="Roboto Condensed"/>
            </a:endParaRPr>
          </a:p>
        </p:txBody>
      </p:sp>
      <p:sp>
        <p:nvSpPr>
          <p:cNvPr id="516" name="Google Shape;516;p51"/>
          <p:cNvSpPr/>
          <p:nvPr/>
        </p:nvSpPr>
        <p:spPr>
          <a:xfrm rot="10800000">
            <a:off x="642095" y="4557557"/>
            <a:ext cx="543600" cy="266100"/>
          </a:xfrm>
          <a:prstGeom prst="triangle">
            <a:avLst>
              <a:gd name="adj" fmla="val 50000"/>
            </a:avLst>
          </a:prstGeom>
          <a:solidFill>
            <a:srgbClr val="FFFFFF"/>
          </a:solidFill>
          <a:ln w="9525" cap="flat" cmpd="sng">
            <a:solidFill>
              <a:srgbClr val="FFFFFF">
                <a:alpha val="0"/>
              </a:srgbClr>
            </a:solidFill>
            <a:prstDash val="solid"/>
            <a:round/>
            <a:headEnd type="none" w="sm" len="sm"/>
            <a:tailEnd type="none" w="sm" len="sm"/>
          </a:ln>
        </p:spPr>
        <p:txBody>
          <a:bodyPr spcFirstLastPara="1" wrap="square" lIns="91425" tIns="45700" rIns="91425" bIns="45700" anchor="ctr" anchorCtr="0">
            <a:noAutofit/>
          </a:bodyPr>
          <a:lstStyle/>
          <a:p>
            <a:pPr algn="ctr">
              <a:lnSpc>
                <a:spcPct val="90000"/>
              </a:lnSpc>
            </a:pPr>
            <a:endParaRPr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21F43"/>
                </a:solidFill>
                <a:latin typeface="Andes" panose="02000000000000000000" pitchFamily="50" charset="0"/>
                <a:cs typeface="Andes" panose="02000000000000000000" pitchFamily="50" charset="0"/>
              </a:rPr>
              <a:t>Covid-19 has made digital transformation a matter of necessity!</a:t>
            </a:r>
          </a:p>
        </p:txBody>
      </p:sp>
      <p:sp>
        <p:nvSpPr>
          <p:cNvPr id="3" name="Text Placeholder 2"/>
          <p:cNvSpPr>
            <a:spLocks noGrp="1"/>
          </p:cNvSpPr>
          <p:nvPr>
            <p:ph type="body" sz="quarter" idx="13"/>
          </p:nvPr>
        </p:nvSpPr>
        <p:spPr>
          <a:xfrm>
            <a:off x="184727" y="1413164"/>
            <a:ext cx="11767128" cy="4560915"/>
          </a:xfrm>
        </p:spPr>
        <p:txBody>
          <a:bodyPr>
            <a:normAutofit lnSpcReduction="10000"/>
          </a:bodyPr>
          <a:lstStyle/>
          <a:p>
            <a:pPr marL="0" lvl="0" indent="0" algn="just">
              <a:buNone/>
            </a:pPr>
            <a:r>
              <a:rPr lang="en-US" sz="1800" u="sng" dirty="0"/>
              <a:t>One key lesson from Covid-19</a:t>
            </a:r>
            <a:r>
              <a:rPr lang="en-US" sz="1800" dirty="0"/>
              <a:t>: The </a:t>
            </a:r>
            <a:r>
              <a:rPr lang="en-US" sz="1800" b="1" dirty="0"/>
              <a:t>criticality of internet-based compliance and payment platforms</a:t>
            </a:r>
            <a:r>
              <a:rPr lang="en-US" sz="1800" dirty="0"/>
              <a:t> for revenue administrations </a:t>
            </a:r>
          </a:p>
          <a:p>
            <a:pPr marL="0" lvl="0" indent="0" algn="just">
              <a:buNone/>
            </a:pPr>
            <a:r>
              <a:rPr lang="en-US" sz="1800" b="1" dirty="0"/>
              <a:t>Where such platforms existed, the negative impact of Covid-19 on revenues was not mainly a function of administrative factors </a:t>
            </a:r>
            <a:r>
              <a:rPr lang="en-US" sz="1800" dirty="0"/>
              <a:t>but restricted to economic factors </a:t>
            </a:r>
          </a:p>
          <a:p>
            <a:pPr marL="0" lvl="0" indent="0" algn="just">
              <a:buNone/>
            </a:pPr>
            <a:r>
              <a:rPr lang="en-US" sz="1800" dirty="0"/>
              <a:t>The ability of revenue administrations to </a:t>
            </a:r>
            <a:r>
              <a:rPr lang="en-US" sz="1800" b="1" dirty="0"/>
              <a:t>maintain business continuity</a:t>
            </a:r>
            <a:r>
              <a:rPr lang="en-US" sz="1800" dirty="0"/>
              <a:t> in a pandemic emerged as a critical element of success</a:t>
            </a:r>
          </a:p>
          <a:p>
            <a:pPr marL="0" indent="0" algn="just">
              <a:spcBef>
                <a:spcPts val="0"/>
              </a:spcBef>
              <a:buNone/>
            </a:pPr>
            <a:endParaRPr lang="en-US" sz="1800" b="1" dirty="0"/>
          </a:p>
          <a:p>
            <a:pPr marL="0" indent="0" algn="just">
              <a:spcBef>
                <a:spcPts val="0"/>
              </a:spcBef>
              <a:buNone/>
            </a:pPr>
            <a:r>
              <a:rPr lang="en-US" sz="1800" b="1" dirty="0"/>
              <a:t>Countries had different starting points</a:t>
            </a:r>
            <a:r>
              <a:rPr lang="en-US" sz="1800" dirty="0"/>
              <a:t> and hence, varying levels of readiness to face the Covid-19 pandemic. </a:t>
            </a:r>
          </a:p>
          <a:p>
            <a:pPr algn="just">
              <a:spcBef>
                <a:spcPts val="0"/>
              </a:spcBef>
            </a:pPr>
            <a:r>
              <a:rPr lang="en-US" sz="1800" dirty="0"/>
              <a:t>	</a:t>
            </a:r>
            <a:r>
              <a:rPr lang="en-US" sz="1800" u="sng" dirty="0"/>
              <a:t>Low-capacity environments </a:t>
            </a:r>
            <a:r>
              <a:rPr lang="en-US" sz="1800" dirty="0"/>
              <a:t>faced difficulties in keeping revenue administrations fully functional and suffered the most in terms of revenue declines</a:t>
            </a:r>
          </a:p>
          <a:p>
            <a:pPr algn="just"/>
            <a:r>
              <a:rPr lang="en-US" sz="1800" u="sng" dirty="0"/>
              <a:t>Higher capacity administrations</a:t>
            </a:r>
            <a:r>
              <a:rPr lang="en-US" sz="1800" dirty="0"/>
              <a:t> minimized the disruption of revenue collection efforts</a:t>
            </a:r>
          </a:p>
          <a:p>
            <a:pPr marL="0" indent="0">
              <a:buNone/>
            </a:pPr>
            <a:r>
              <a:rPr lang="en-US" dirty="0"/>
              <a:t>Please see: </a:t>
            </a:r>
            <a:r>
              <a:rPr lang="en-US" b="1" i="1" dirty="0"/>
              <a:t>“Covid-19: Revenue Administration Implications, The World Bank Group, April 2020”</a:t>
            </a:r>
          </a:p>
        </p:txBody>
      </p:sp>
      <p:sp>
        <p:nvSpPr>
          <p:cNvPr id="4" name="Rectangle 3"/>
          <p:cNvSpPr/>
          <p:nvPr/>
        </p:nvSpPr>
        <p:spPr>
          <a:xfrm>
            <a:off x="827314" y="5974079"/>
            <a:ext cx="10668000" cy="69553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ndes" panose="02000000000000000000"/>
              </a:rPr>
              <a:t>Key Takeaway: Accelerate the move to a digital tax administration!</a:t>
            </a:r>
            <a:endParaRPr lang="en-US" sz="2400" dirty="0">
              <a:latin typeface="Andes" panose="02000000000000000000"/>
            </a:endParaRPr>
          </a:p>
        </p:txBody>
      </p:sp>
    </p:spTree>
    <p:extLst>
      <p:ext uri="{BB962C8B-B14F-4D97-AF65-F5344CB8AC3E}">
        <p14:creationId xmlns:p14="http://schemas.microsoft.com/office/powerpoint/2010/main" val="915480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chemeClr val="tx1"/>
                </a:solidFill>
              </a:rPr>
              <a:t>Using big data in a tax administration</a:t>
            </a:r>
          </a:p>
        </p:txBody>
      </p:sp>
      <p:pic>
        <p:nvPicPr>
          <p:cNvPr id="1028" name="Picture 4" descr="Resultado de imagen para big data icon">
            <a:extLst>
              <a:ext uri="{FF2B5EF4-FFF2-40B4-BE49-F238E27FC236}">
                <a16:creationId xmlns:a16="http://schemas.microsoft.com/office/drawing/2014/main" id="{E652E978-F43B-4D45-839E-31BFC8F3BB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7514" y="3015631"/>
            <a:ext cx="1252950" cy="1252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forms">
            <a:extLst>
              <a:ext uri="{FF2B5EF4-FFF2-40B4-BE49-F238E27FC236}">
                <a16:creationId xmlns:a16="http://schemas.microsoft.com/office/drawing/2014/main" id="{9ADD677C-2570-44C2-B9A6-0FDC75B952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0241" y="2425914"/>
            <a:ext cx="804551" cy="8045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audit icon">
            <a:extLst>
              <a:ext uri="{FF2B5EF4-FFF2-40B4-BE49-F238E27FC236}">
                <a16:creationId xmlns:a16="http://schemas.microsoft.com/office/drawing/2014/main" id="{2D1A21E9-D9D9-4123-8C22-BFC7185ED4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272" y="3442297"/>
            <a:ext cx="771788" cy="77178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payroll icon">
            <a:extLst>
              <a:ext uri="{FF2B5EF4-FFF2-40B4-BE49-F238E27FC236}">
                <a16:creationId xmlns:a16="http://schemas.microsoft.com/office/drawing/2014/main" id="{0A84FF8E-94CD-4837-ADB7-ECA2BB8343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0241" y="4398343"/>
            <a:ext cx="902301" cy="9023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trade icon">
            <a:extLst>
              <a:ext uri="{FF2B5EF4-FFF2-40B4-BE49-F238E27FC236}">
                <a16:creationId xmlns:a16="http://schemas.microsoft.com/office/drawing/2014/main" id="{4FAD8D4B-E102-4F60-A81B-BF910AEC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72534" y="5184396"/>
            <a:ext cx="692968" cy="69296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ultado de imagen para vehicle registration icon">
            <a:extLst>
              <a:ext uri="{FF2B5EF4-FFF2-40B4-BE49-F238E27FC236}">
                <a16:creationId xmlns:a16="http://schemas.microsoft.com/office/drawing/2014/main" id="{34CC33CA-8FBE-4F9D-8650-5C49857649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7572" y="1362990"/>
            <a:ext cx="639318" cy="51720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sultado de imagen para web page  icon">
            <a:extLst>
              <a:ext uri="{FF2B5EF4-FFF2-40B4-BE49-F238E27FC236}">
                <a16:creationId xmlns:a16="http://schemas.microsoft.com/office/drawing/2014/main" id="{3F73F438-2509-421E-8063-0B07D58B44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3686" y="5468919"/>
            <a:ext cx="562577" cy="56257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sultado de imagen para property icon">
            <a:extLst>
              <a:ext uri="{FF2B5EF4-FFF2-40B4-BE49-F238E27FC236}">
                <a16:creationId xmlns:a16="http://schemas.microsoft.com/office/drawing/2014/main" id="{3432BCD2-7AFC-4EE2-A9C6-608E1C192D1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64447" y="5185211"/>
            <a:ext cx="600320" cy="6003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AD531BD-1B3F-4A2D-9726-C07284E2CD7D}"/>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5836177" y="1404620"/>
            <a:ext cx="507837" cy="433354"/>
          </a:xfrm>
          <a:prstGeom prst="rect">
            <a:avLst/>
          </a:prstGeom>
        </p:spPr>
      </p:pic>
      <p:pic>
        <p:nvPicPr>
          <p:cNvPr id="1056" name="Picture 32" descr="Resultado de imagen para travel  icon">
            <a:extLst>
              <a:ext uri="{FF2B5EF4-FFF2-40B4-BE49-F238E27FC236}">
                <a16:creationId xmlns:a16="http://schemas.microsoft.com/office/drawing/2014/main" id="{FDA52CAE-1249-42F8-AA5E-9A08C00CEED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19041" y="899009"/>
            <a:ext cx="597544" cy="5707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73B725D3-9D68-41D0-B7A5-E1AF109EDA75}"/>
              </a:ext>
            </a:extLst>
          </p:cNvPr>
          <p:cNvCxnSpPr/>
          <p:nvPr/>
        </p:nvCxnSpPr>
        <p:spPr>
          <a:xfrm flipH="1">
            <a:off x="6164447" y="2367782"/>
            <a:ext cx="540374" cy="50640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C44D6D1-4A14-4AFE-BFAA-B8F03AC79A2D}"/>
              </a:ext>
            </a:extLst>
          </p:cNvPr>
          <p:cNvCxnSpPr>
            <a:cxnSpLocks/>
          </p:cNvCxnSpPr>
          <p:nvPr/>
        </p:nvCxnSpPr>
        <p:spPr>
          <a:xfrm flipH="1">
            <a:off x="5836177" y="2019516"/>
            <a:ext cx="253919" cy="7407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4371738-8DE5-4128-BD80-7DB13E2335C6}"/>
              </a:ext>
            </a:extLst>
          </p:cNvPr>
          <p:cNvCxnSpPr>
            <a:cxnSpLocks/>
          </p:cNvCxnSpPr>
          <p:nvPr/>
        </p:nvCxnSpPr>
        <p:spPr>
          <a:xfrm>
            <a:off x="5096445" y="1997385"/>
            <a:ext cx="286879" cy="8051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0B1AE1B-ED7C-422A-A317-12E5C6FF1441}"/>
              </a:ext>
            </a:extLst>
          </p:cNvPr>
          <p:cNvCxnSpPr>
            <a:cxnSpLocks/>
          </p:cNvCxnSpPr>
          <p:nvPr/>
        </p:nvCxnSpPr>
        <p:spPr>
          <a:xfrm>
            <a:off x="4392179" y="2357739"/>
            <a:ext cx="523652" cy="62275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2396CC7-292B-47B9-A7A9-1332D5AE9AF2}"/>
              </a:ext>
            </a:extLst>
          </p:cNvPr>
          <p:cNvCxnSpPr>
            <a:cxnSpLocks/>
          </p:cNvCxnSpPr>
          <p:nvPr/>
        </p:nvCxnSpPr>
        <p:spPr>
          <a:xfrm>
            <a:off x="4014099" y="2853689"/>
            <a:ext cx="741817" cy="44408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9D40BB1-7DA6-4CD6-AC30-0FC2C78A3038}"/>
              </a:ext>
            </a:extLst>
          </p:cNvPr>
          <p:cNvCxnSpPr>
            <a:cxnSpLocks/>
          </p:cNvCxnSpPr>
          <p:nvPr/>
        </p:nvCxnSpPr>
        <p:spPr>
          <a:xfrm flipV="1">
            <a:off x="3776032" y="3771817"/>
            <a:ext cx="979884" cy="771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60A19C-66AD-4BA7-9CD7-993C50349970}"/>
              </a:ext>
            </a:extLst>
          </p:cNvPr>
          <p:cNvCxnSpPr>
            <a:cxnSpLocks/>
          </p:cNvCxnSpPr>
          <p:nvPr/>
        </p:nvCxnSpPr>
        <p:spPr>
          <a:xfrm flipV="1">
            <a:off x="4098472" y="4145335"/>
            <a:ext cx="767031" cy="50349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2943A14-16FB-410F-8784-A6C10A3AA98F}"/>
              </a:ext>
            </a:extLst>
          </p:cNvPr>
          <p:cNvCxnSpPr>
            <a:cxnSpLocks/>
          </p:cNvCxnSpPr>
          <p:nvPr/>
        </p:nvCxnSpPr>
        <p:spPr>
          <a:xfrm flipV="1">
            <a:off x="4654005" y="4417645"/>
            <a:ext cx="455586" cy="64427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8EE7D31-BEFF-479C-8878-57EAF68F1A17}"/>
              </a:ext>
            </a:extLst>
          </p:cNvPr>
          <p:cNvCxnSpPr>
            <a:cxnSpLocks/>
          </p:cNvCxnSpPr>
          <p:nvPr/>
        </p:nvCxnSpPr>
        <p:spPr>
          <a:xfrm flipV="1">
            <a:off x="5481592" y="4528098"/>
            <a:ext cx="33383" cy="8608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6AC5B6A-7B55-42D0-8BAB-7919EF89AC33}"/>
              </a:ext>
            </a:extLst>
          </p:cNvPr>
          <p:cNvCxnSpPr>
            <a:cxnSpLocks/>
          </p:cNvCxnSpPr>
          <p:nvPr/>
        </p:nvCxnSpPr>
        <p:spPr>
          <a:xfrm flipH="1" flipV="1">
            <a:off x="5963137" y="4528098"/>
            <a:ext cx="320277" cy="66912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E3376D8-35AA-4F8D-8A18-EF15BF412CC7}"/>
              </a:ext>
            </a:extLst>
          </p:cNvPr>
          <p:cNvCxnSpPr>
            <a:cxnSpLocks/>
          </p:cNvCxnSpPr>
          <p:nvPr/>
        </p:nvCxnSpPr>
        <p:spPr>
          <a:xfrm flipH="1" flipV="1">
            <a:off x="6433811" y="4220439"/>
            <a:ext cx="490214" cy="5598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F2CAECA-CE92-4A0F-AFD5-7C5FE46C7537}"/>
              </a:ext>
            </a:extLst>
          </p:cNvPr>
          <p:cNvCxnSpPr>
            <a:cxnSpLocks/>
          </p:cNvCxnSpPr>
          <p:nvPr/>
        </p:nvCxnSpPr>
        <p:spPr>
          <a:xfrm flipV="1">
            <a:off x="6616669" y="3546583"/>
            <a:ext cx="101505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1C245958-8142-4955-A350-5D0DAE5000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9932" y="3100167"/>
            <a:ext cx="930113" cy="939540"/>
          </a:xfrm>
          <a:prstGeom prst="rect">
            <a:avLst/>
          </a:prstGeom>
        </p:spPr>
      </p:pic>
      <p:cxnSp>
        <p:nvCxnSpPr>
          <p:cNvPr id="59" name="Straight Arrow Connector 58">
            <a:extLst>
              <a:ext uri="{FF2B5EF4-FFF2-40B4-BE49-F238E27FC236}">
                <a16:creationId xmlns:a16="http://schemas.microsoft.com/office/drawing/2014/main" id="{F3DA50A8-F4CC-4875-BAAF-3EA4019DF499}"/>
              </a:ext>
            </a:extLst>
          </p:cNvPr>
          <p:cNvCxnSpPr>
            <a:cxnSpLocks/>
          </p:cNvCxnSpPr>
          <p:nvPr/>
        </p:nvCxnSpPr>
        <p:spPr>
          <a:xfrm flipV="1">
            <a:off x="8678250" y="3283186"/>
            <a:ext cx="101505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0AA9B6D-2D02-45C3-8745-E856C1010654}"/>
              </a:ext>
            </a:extLst>
          </p:cNvPr>
          <p:cNvCxnSpPr>
            <a:cxnSpLocks/>
          </p:cNvCxnSpPr>
          <p:nvPr/>
        </p:nvCxnSpPr>
        <p:spPr>
          <a:xfrm flipV="1">
            <a:off x="8669838" y="3810389"/>
            <a:ext cx="1015058"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FBD6C1D-29B7-4FE5-8B2F-E5817BD53C14}"/>
              </a:ext>
            </a:extLst>
          </p:cNvPr>
          <p:cNvSpPr txBox="1"/>
          <p:nvPr/>
        </p:nvSpPr>
        <p:spPr>
          <a:xfrm>
            <a:off x="2121177" y="2684382"/>
            <a:ext cx="1122727" cy="307777"/>
          </a:xfrm>
          <a:prstGeom prst="rect">
            <a:avLst/>
          </a:prstGeom>
          <a:noFill/>
        </p:spPr>
        <p:txBody>
          <a:bodyPr wrap="square" rtlCol="0">
            <a:spAutoFit/>
          </a:bodyPr>
          <a:lstStyle/>
          <a:p>
            <a:pPr algn="ctr"/>
            <a:r>
              <a:rPr lang="en-US" sz="1400" dirty="0"/>
              <a:t>Tax Returns</a:t>
            </a:r>
          </a:p>
        </p:txBody>
      </p:sp>
      <p:sp>
        <p:nvSpPr>
          <p:cNvPr id="63" name="TextBox 62">
            <a:extLst>
              <a:ext uri="{FF2B5EF4-FFF2-40B4-BE49-F238E27FC236}">
                <a16:creationId xmlns:a16="http://schemas.microsoft.com/office/drawing/2014/main" id="{844B80CC-9693-4087-ABF3-02FDCD87F797}"/>
              </a:ext>
            </a:extLst>
          </p:cNvPr>
          <p:cNvSpPr txBox="1"/>
          <p:nvPr/>
        </p:nvSpPr>
        <p:spPr>
          <a:xfrm>
            <a:off x="2087813" y="3541540"/>
            <a:ext cx="1122727" cy="307777"/>
          </a:xfrm>
          <a:prstGeom prst="rect">
            <a:avLst/>
          </a:prstGeom>
          <a:noFill/>
        </p:spPr>
        <p:txBody>
          <a:bodyPr wrap="square" rtlCol="0">
            <a:spAutoFit/>
          </a:bodyPr>
          <a:lstStyle/>
          <a:p>
            <a:pPr algn="ctr"/>
            <a:r>
              <a:rPr lang="en-US" sz="1400" dirty="0"/>
              <a:t>Audits</a:t>
            </a:r>
          </a:p>
        </p:txBody>
      </p:sp>
      <p:sp>
        <p:nvSpPr>
          <p:cNvPr id="64" name="TextBox 63">
            <a:extLst>
              <a:ext uri="{FF2B5EF4-FFF2-40B4-BE49-F238E27FC236}">
                <a16:creationId xmlns:a16="http://schemas.microsoft.com/office/drawing/2014/main" id="{B5BBD9E2-9417-45F0-876E-C9EFFC3D600F}"/>
              </a:ext>
            </a:extLst>
          </p:cNvPr>
          <p:cNvSpPr txBox="1"/>
          <p:nvPr/>
        </p:nvSpPr>
        <p:spPr>
          <a:xfrm>
            <a:off x="2368759" y="4708769"/>
            <a:ext cx="1122727" cy="307777"/>
          </a:xfrm>
          <a:prstGeom prst="rect">
            <a:avLst/>
          </a:prstGeom>
          <a:noFill/>
        </p:spPr>
        <p:txBody>
          <a:bodyPr wrap="square" rtlCol="0">
            <a:spAutoFit/>
          </a:bodyPr>
          <a:lstStyle/>
          <a:p>
            <a:pPr algn="ctr"/>
            <a:r>
              <a:rPr lang="en-US" sz="1400" dirty="0"/>
              <a:t>Payroll</a:t>
            </a:r>
          </a:p>
        </p:txBody>
      </p:sp>
      <p:sp>
        <p:nvSpPr>
          <p:cNvPr id="65" name="TextBox 64">
            <a:extLst>
              <a:ext uri="{FF2B5EF4-FFF2-40B4-BE49-F238E27FC236}">
                <a16:creationId xmlns:a16="http://schemas.microsoft.com/office/drawing/2014/main" id="{DEC32B94-C756-445B-A43D-5FC10A7E5558}"/>
              </a:ext>
            </a:extLst>
          </p:cNvPr>
          <p:cNvSpPr txBox="1"/>
          <p:nvPr/>
        </p:nvSpPr>
        <p:spPr>
          <a:xfrm>
            <a:off x="2802865" y="5477754"/>
            <a:ext cx="1468345" cy="307777"/>
          </a:xfrm>
          <a:prstGeom prst="rect">
            <a:avLst/>
          </a:prstGeom>
          <a:noFill/>
        </p:spPr>
        <p:txBody>
          <a:bodyPr wrap="square" rtlCol="0">
            <a:spAutoFit/>
          </a:bodyPr>
          <a:lstStyle/>
          <a:p>
            <a:pPr algn="ctr"/>
            <a:r>
              <a:rPr lang="en-US" sz="1400" dirty="0"/>
              <a:t>Trade Operations</a:t>
            </a:r>
          </a:p>
        </p:txBody>
      </p:sp>
      <p:sp>
        <p:nvSpPr>
          <p:cNvPr id="66" name="TextBox 65">
            <a:extLst>
              <a:ext uri="{FF2B5EF4-FFF2-40B4-BE49-F238E27FC236}">
                <a16:creationId xmlns:a16="http://schemas.microsoft.com/office/drawing/2014/main" id="{99B89C33-1C96-4394-82E6-BFB44367CE66}"/>
              </a:ext>
            </a:extLst>
          </p:cNvPr>
          <p:cNvSpPr txBox="1"/>
          <p:nvPr/>
        </p:nvSpPr>
        <p:spPr>
          <a:xfrm>
            <a:off x="4780801" y="6036533"/>
            <a:ext cx="1468345" cy="523220"/>
          </a:xfrm>
          <a:prstGeom prst="rect">
            <a:avLst/>
          </a:prstGeom>
          <a:noFill/>
        </p:spPr>
        <p:txBody>
          <a:bodyPr wrap="square" rtlCol="0">
            <a:spAutoFit/>
          </a:bodyPr>
          <a:lstStyle/>
          <a:p>
            <a:pPr algn="ctr"/>
            <a:r>
              <a:rPr lang="en-US" sz="1400" dirty="0"/>
              <a:t>Taxpayer Assistance</a:t>
            </a:r>
          </a:p>
        </p:txBody>
      </p:sp>
      <p:sp>
        <p:nvSpPr>
          <p:cNvPr id="67" name="TextBox 66">
            <a:extLst>
              <a:ext uri="{FF2B5EF4-FFF2-40B4-BE49-F238E27FC236}">
                <a16:creationId xmlns:a16="http://schemas.microsoft.com/office/drawing/2014/main" id="{58FCD6A8-2EA0-4A91-B6AD-BC41F6C5FCA3}"/>
              </a:ext>
            </a:extLst>
          </p:cNvPr>
          <p:cNvSpPr txBox="1"/>
          <p:nvPr/>
        </p:nvSpPr>
        <p:spPr>
          <a:xfrm>
            <a:off x="6163382" y="5873810"/>
            <a:ext cx="1468345" cy="307777"/>
          </a:xfrm>
          <a:prstGeom prst="rect">
            <a:avLst/>
          </a:prstGeom>
          <a:noFill/>
        </p:spPr>
        <p:txBody>
          <a:bodyPr wrap="square" rtlCol="0">
            <a:spAutoFit/>
          </a:bodyPr>
          <a:lstStyle/>
          <a:p>
            <a:pPr algn="ctr"/>
            <a:r>
              <a:rPr lang="en-US" sz="1400" dirty="0"/>
              <a:t>Property Records</a:t>
            </a:r>
          </a:p>
        </p:txBody>
      </p:sp>
      <p:sp>
        <p:nvSpPr>
          <p:cNvPr id="69" name="TextBox 68">
            <a:extLst>
              <a:ext uri="{FF2B5EF4-FFF2-40B4-BE49-F238E27FC236}">
                <a16:creationId xmlns:a16="http://schemas.microsoft.com/office/drawing/2014/main" id="{45AFA9C0-2612-4F0A-BA90-BBB6304D303A}"/>
              </a:ext>
            </a:extLst>
          </p:cNvPr>
          <p:cNvSpPr txBox="1"/>
          <p:nvPr/>
        </p:nvSpPr>
        <p:spPr>
          <a:xfrm>
            <a:off x="7646403" y="5081140"/>
            <a:ext cx="1703155" cy="307777"/>
          </a:xfrm>
          <a:prstGeom prst="rect">
            <a:avLst/>
          </a:prstGeom>
          <a:noFill/>
        </p:spPr>
        <p:txBody>
          <a:bodyPr wrap="square" rtlCol="0">
            <a:spAutoFit/>
          </a:bodyPr>
          <a:lstStyle/>
          <a:p>
            <a:pPr algn="ctr"/>
            <a:r>
              <a:rPr lang="en-US" sz="1400" dirty="0"/>
              <a:t>Company Registry</a:t>
            </a:r>
          </a:p>
        </p:txBody>
      </p:sp>
      <p:sp>
        <p:nvSpPr>
          <p:cNvPr id="70" name="TextBox 69">
            <a:extLst>
              <a:ext uri="{FF2B5EF4-FFF2-40B4-BE49-F238E27FC236}">
                <a16:creationId xmlns:a16="http://schemas.microsoft.com/office/drawing/2014/main" id="{25B5196A-12F8-47D9-BE35-A54151242216}"/>
              </a:ext>
            </a:extLst>
          </p:cNvPr>
          <p:cNvSpPr txBox="1"/>
          <p:nvPr/>
        </p:nvSpPr>
        <p:spPr>
          <a:xfrm>
            <a:off x="2102073" y="1722416"/>
            <a:ext cx="1703155" cy="307777"/>
          </a:xfrm>
          <a:prstGeom prst="rect">
            <a:avLst/>
          </a:prstGeom>
          <a:noFill/>
        </p:spPr>
        <p:txBody>
          <a:bodyPr wrap="square" rtlCol="0">
            <a:spAutoFit/>
          </a:bodyPr>
          <a:lstStyle/>
          <a:p>
            <a:pPr algn="ctr"/>
            <a:r>
              <a:rPr lang="en-US" sz="1400" dirty="0"/>
              <a:t>Remittances</a:t>
            </a:r>
          </a:p>
        </p:txBody>
      </p:sp>
      <p:pic>
        <p:nvPicPr>
          <p:cNvPr id="1058" name="Picture 34" descr="Resultado de imagen para remittances icon">
            <a:extLst>
              <a:ext uri="{FF2B5EF4-FFF2-40B4-BE49-F238E27FC236}">
                <a16:creationId xmlns:a16="http://schemas.microsoft.com/office/drawing/2014/main" id="{7E6286B9-18B5-456F-A633-104ADCBF6F5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533097" y="1637436"/>
            <a:ext cx="850045" cy="710564"/>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016B2F3A-0F9D-43EA-983E-A787503EFD7E}"/>
              </a:ext>
            </a:extLst>
          </p:cNvPr>
          <p:cNvSpPr txBox="1"/>
          <p:nvPr/>
        </p:nvSpPr>
        <p:spPr>
          <a:xfrm>
            <a:off x="3106541" y="1266253"/>
            <a:ext cx="1703155" cy="307777"/>
          </a:xfrm>
          <a:prstGeom prst="rect">
            <a:avLst/>
          </a:prstGeom>
          <a:noFill/>
        </p:spPr>
        <p:txBody>
          <a:bodyPr wrap="square" rtlCol="0">
            <a:spAutoFit/>
          </a:bodyPr>
          <a:lstStyle/>
          <a:p>
            <a:pPr algn="ctr"/>
            <a:r>
              <a:rPr lang="en-US" sz="1400" dirty="0"/>
              <a:t>Vehicle Registration</a:t>
            </a:r>
          </a:p>
        </p:txBody>
      </p:sp>
      <p:sp>
        <p:nvSpPr>
          <p:cNvPr id="73" name="TextBox 72">
            <a:extLst>
              <a:ext uri="{FF2B5EF4-FFF2-40B4-BE49-F238E27FC236}">
                <a16:creationId xmlns:a16="http://schemas.microsoft.com/office/drawing/2014/main" id="{54739EA1-B3C5-47B3-8E51-55ADBA66DB49}"/>
              </a:ext>
            </a:extLst>
          </p:cNvPr>
          <p:cNvSpPr txBox="1"/>
          <p:nvPr/>
        </p:nvSpPr>
        <p:spPr>
          <a:xfrm>
            <a:off x="6045976" y="1138524"/>
            <a:ext cx="1703155" cy="307777"/>
          </a:xfrm>
          <a:prstGeom prst="rect">
            <a:avLst/>
          </a:prstGeom>
          <a:noFill/>
        </p:spPr>
        <p:txBody>
          <a:bodyPr wrap="square" rtlCol="0">
            <a:spAutoFit/>
          </a:bodyPr>
          <a:lstStyle/>
          <a:p>
            <a:pPr algn="ctr"/>
            <a:r>
              <a:rPr lang="en-US" sz="1400" dirty="0"/>
              <a:t>Family Records</a:t>
            </a:r>
          </a:p>
        </p:txBody>
      </p:sp>
      <p:pic>
        <p:nvPicPr>
          <p:cNvPr id="1062" name="Picture 38" descr="Resultado de imagen para financial sector  icon">
            <a:extLst>
              <a:ext uri="{FF2B5EF4-FFF2-40B4-BE49-F238E27FC236}">
                <a16:creationId xmlns:a16="http://schemas.microsoft.com/office/drawing/2014/main" id="{0D4597AF-C672-4A8B-A1AB-ABD2E4DB1BB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833533" y="1570181"/>
            <a:ext cx="585783" cy="58578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esultado de imagen para customs icon">
            <a:extLst>
              <a:ext uri="{FF2B5EF4-FFF2-40B4-BE49-F238E27FC236}">
                <a16:creationId xmlns:a16="http://schemas.microsoft.com/office/drawing/2014/main" id="{2F51187B-1A1A-4825-9BBA-B2351F3F4C5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540320" y="888799"/>
            <a:ext cx="634388" cy="634388"/>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Imagen relacionada">
            <a:extLst>
              <a:ext uri="{FF2B5EF4-FFF2-40B4-BE49-F238E27FC236}">
                <a16:creationId xmlns:a16="http://schemas.microsoft.com/office/drawing/2014/main" id="{B2730E62-1DE7-46D9-839A-C93419E5341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617115" y="1574941"/>
            <a:ext cx="576262" cy="57626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esultado de imagen para stock market icon">
            <a:extLst>
              <a:ext uri="{FF2B5EF4-FFF2-40B4-BE49-F238E27FC236}">
                <a16:creationId xmlns:a16="http://schemas.microsoft.com/office/drawing/2014/main" id="{015E0BC0-0A02-4860-937A-3A29C3BA881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55768" y="899010"/>
            <a:ext cx="570701" cy="57070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Resultado de imagen para school icon">
            <a:extLst>
              <a:ext uri="{FF2B5EF4-FFF2-40B4-BE49-F238E27FC236}">
                <a16:creationId xmlns:a16="http://schemas.microsoft.com/office/drawing/2014/main" id="{4624C4AB-CEF0-4997-ABD8-6B47E447B85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281044" y="1572552"/>
            <a:ext cx="720148" cy="720148"/>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Resultado de imagen para company icon">
            <a:extLst>
              <a:ext uri="{FF2B5EF4-FFF2-40B4-BE49-F238E27FC236}">
                <a16:creationId xmlns:a16="http://schemas.microsoft.com/office/drawing/2014/main" id="{7AE4060F-2A1D-4570-9A14-A28DDB6F401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12671" y="4607613"/>
            <a:ext cx="736460" cy="736460"/>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Resultado de imagen para ID  icon">
            <a:extLst>
              <a:ext uri="{FF2B5EF4-FFF2-40B4-BE49-F238E27FC236}">
                <a16:creationId xmlns:a16="http://schemas.microsoft.com/office/drawing/2014/main" id="{76217888-E1E5-4DE0-97F1-2FF352C7160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777584" y="261114"/>
            <a:ext cx="683590" cy="683590"/>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Resultado de imagen para passport icon">
            <a:extLst>
              <a:ext uri="{FF2B5EF4-FFF2-40B4-BE49-F238E27FC236}">
                <a16:creationId xmlns:a16="http://schemas.microsoft.com/office/drawing/2014/main" id="{4BF8F2D4-36D1-49C6-8FD0-DCF3BAD4C2AB}"/>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546415" y="128077"/>
            <a:ext cx="816627" cy="816627"/>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Imagen relacionada">
            <a:extLst>
              <a:ext uri="{FF2B5EF4-FFF2-40B4-BE49-F238E27FC236}">
                <a16:creationId xmlns:a16="http://schemas.microsoft.com/office/drawing/2014/main" id="{59A00B22-1986-41A9-A562-7D9A529FF22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355768" y="251040"/>
            <a:ext cx="570700" cy="570700"/>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Arrow Connector 88">
            <a:extLst>
              <a:ext uri="{FF2B5EF4-FFF2-40B4-BE49-F238E27FC236}">
                <a16:creationId xmlns:a16="http://schemas.microsoft.com/office/drawing/2014/main" id="{3FCB6FDF-2F9E-477C-97CE-10EEDC09FDC3}"/>
              </a:ext>
            </a:extLst>
          </p:cNvPr>
          <p:cNvCxnSpPr>
            <a:cxnSpLocks/>
          </p:cNvCxnSpPr>
          <p:nvPr/>
        </p:nvCxnSpPr>
        <p:spPr>
          <a:xfrm flipH="1">
            <a:off x="7457963" y="614528"/>
            <a:ext cx="1211875" cy="102290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7C10E49-CE1E-422C-8793-1B7D493CEA1D}"/>
              </a:ext>
            </a:extLst>
          </p:cNvPr>
          <p:cNvCxnSpPr>
            <a:cxnSpLocks/>
          </p:cNvCxnSpPr>
          <p:nvPr/>
        </p:nvCxnSpPr>
        <p:spPr>
          <a:xfrm flipH="1">
            <a:off x="7561438" y="1232638"/>
            <a:ext cx="1113803" cy="5915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F4BAB41-F4D6-458B-8AFB-465EF9791C09}"/>
              </a:ext>
            </a:extLst>
          </p:cNvPr>
          <p:cNvCxnSpPr>
            <a:cxnSpLocks/>
          </p:cNvCxnSpPr>
          <p:nvPr/>
        </p:nvCxnSpPr>
        <p:spPr>
          <a:xfrm flipH="1">
            <a:off x="7631727" y="1884548"/>
            <a:ext cx="1046524" cy="10817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88" name="Picture 64" descr="Resultado de imagen para retirement  icon">
            <a:extLst>
              <a:ext uri="{FF2B5EF4-FFF2-40B4-BE49-F238E27FC236}">
                <a16:creationId xmlns:a16="http://schemas.microsoft.com/office/drawing/2014/main" id="{F5449024-BC9B-43E9-B32B-1AF7012CC67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048190" y="189767"/>
            <a:ext cx="687631" cy="687631"/>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Resultado de imagen para credit card icon">
            <a:extLst>
              <a:ext uri="{FF2B5EF4-FFF2-40B4-BE49-F238E27FC236}">
                <a16:creationId xmlns:a16="http://schemas.microsoft.com/office/drawing/2014/main" id="{5EFC9DAE-DBBA-4CCC-8CDE-6A16AEA17AC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088859" y="1534484"/>
            <a:ext cx="746583" cy="746583"/>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8FC5073B-17C5-4B4B-B9D6-A4DF229A9AD4}"/>
              </a:ext>
            </a:extLst>
          </p:cNvPr>
          <p:cNvSpPr txBox="1"/>
          <p:nvPr/>
        </p:nvSpPr>
        <p:spPr>
          <a:xfrm>
            <a:off x="7327509" y="3958829"/>
            <a:ext cx="1703155" cy="523220"/>
          </a:xfrm>
          <a:prstGeom prst="rect">
            <a:avLst/>
          </a:prstGeom>
          <a:noFill/>
        </p:spPr>
        <p:txBody>
          <a:bodyPr wrap="square" rtlCol="0">
            <a:spAutoFit/>
          </a:bodyPr>
          <a:lstStyle/>
          <a:p>
            <a:pPr algn="ctr"/>
            <a:r>
              <a:rPr lang="en-US" sz="1400" dirty="0"/>
              <a:t>360 View of Taxpayer</a:t>
            </a:r>
          </a:p>
        </p:txBody>
      </p:sp>
      <p:sp>
        <p:nvSpPr>
          <p:cNvPr id="102" name="TextBox 101">
            <a:extLst>
              <a:ext uri="{FF2B5EF4-FFF2-40B4-BE49-F238E27FC236}">
                <a16:creationId xmlns:a16="http://schemas.microsoft.com/office/drawing/2014/main" id="{4F861088-0DE4-4E8E-BF42-FE104B074E59}"/>
              </a:ext>
            </a:extLst>
          </p:cNvPr>
          <p:cNvSpPr txBox="1"/>
          <p:nvPr/>
        </p:nvSpPr>
        <p:spPr>
          <a:xfrm>
            <a:off x="9758995" y="3143885"/>
            <a:ext cx="1703155" cy="307777"/>
          </a:xfrm>
          <a:prstGeom prst="rect">
            <a:avLst/>
          </a:prstGeom>
          <a:noFill/>
        </p:spPr>
        <p:txBody>
          <a:bodyPr wrap="square" rtlCol="0">
            <a:spAutoFit/>
          </a:bodyPr>
          <a:lstStyle/>
          <a:p>
            <a:pPr algn="ctr"/>
            <a:r>
              <a:rPr lang="en-US" sz="1400" dirty="0"/>
              <a:t>Taxpayer Assistance</a:t>
            </a:r>
          </a:p>
        </p:txBody>
      </p:sp>
      <p:sp>
        <p:nvSpPr>
          <p:cNvPr id="103" name="TextBox 102">
            <a:extLst>
              <a:ext uri="{FF2B5EF4-FFF2-40B4-BE49-F238E27FC236}">
                <a16:creationId xmlns:a16="http://schemas.microsoft.com/office/drawing/2014/main" id="{98EFCCC9-A544-4461-A4F7-D6AD4ECB7C27}"/>
              </a:ext>
            </a:extLst>
          </p:cNvPr>
          <p:cNvSpPr txBox="1"/>
          <p:nvPr/>
        </p:nvSpPr>
        <p:spPr>
          <a:xfrm>
            <a:off x="9717312" y="3638368"/>
            <a:ext cx="2371274" cy="307777"/>
          </a:xfrm>
          <a:prstGeom prst="rect">
            <a:avLst/>
          </a:prstGeom>
          <a:noFill/>
        </p:spPr>
        <p:txBody>
          <a:bodyPr wrap="square" rtlCol="0">
            <a:spAutoFit/>
          </a:bodyPr>
          <a:lstStyle/>
          <a:p>
            <a:pPr algn="ctr"/>
            <a:r>
              <a:rPr lang="en-US" sz="1400" dirty="0"/>
              <a:t>Risk Management / Control</a:t>
            </a:r>
          </a:p>
        </p:txBody>
      </p:sp>
      <p:pic>
        <p:nvPicPr>
          <p:cNvPr id="1092" name="Picture 68" descr="Resultado de imagen para other databases  icon">
            <a:extLst>
              <a:ext uri="{FF2B5EF4-FFF2-40B4-BE49-F238E27FC236}">
                <a16:creationId xmlns:a16="http://schemas.microsoft.com/office/drawing/2014/main" id="{84E96162-62EC-4B03-965F-6D3FA4BED18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812778" y="1702572"/>
            <a:ext cx="655242" cy="6552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social media  icon">
            <a:extLst>
              <a:ext uri="{FF2B5EF4-FFF2-40B4-BE49-F238E27FC236}">
                <a16:creationId xmlns:a16="http://schemas.microsoft.com/office/drawing/2014/main" id="{480D09CD-9F21-401A-B48F-814B8B82638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782987" y="895042"/>
            <a:ext cx="682702" cy="63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7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57"/>
          <p:cNvSpPr txBox="1"/>
          <p:nvPr/>
        </p:nvSpPr>
        <p:spPr>
          <a:xfrm>
            <a:off x="540794" y="1252200"/>
            <a:ext cx="11109600" cy="8727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chemeClr val="dk1"/>
                </a:solidFill>
                <a:latin typeface="Roboto Condensed"/>
                <a:ea typeface="Roboto Condensed"/>
                <a:cs typeface="Roboto Condensed"/>
                <a:sym typeface="Roboto Condensed"/>
              </a:rPr>
              <a:t>Mexico; by officially integrating a Data Lab for government purposes different agencies are able to integrate and analysis different data sources to obtain valuable and actionable information.</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681" name="Google Shape;681;p57"/>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dirty="0">
                <a:solidFill>
                  <a:srgbClr val="00B0EA"/>
                </a:solidFill>
                <a:latin typeface="Roboto"/>
                <a:ea typeface="Roboto"/>
                <a:cs typeface="Roboto"/>
                <a:sym typeface="Roboto"/>
              </a:rPr>
              <a:t>EXAMPLES OF DIGITALISATION EFFORTS</a:t>
            </a:r>
            <a:endParaRPr sz="3400" dirty="0">
              <a:solidFill>
                <a:srgbClr val="00B0EA"/>
              </a:solidFill>
              <a:latin typeface="Roboto"/>
              <a:ea typeface="Roboto"/>
              <a:cs typeface="Roboto"/>
              <a:sym typeface="Roboto"/>
            </a:endParaRPr>
          </a:p>
        </p:txBody>
      </p:sp>
      <p:pic>
        <p:nvPicPr>
          <p:cNvPr id="682" name="Google Shape;682;p57"/>
          <p:cNvPicPr preferRelativeResize="0"/>
          <p:nvPr/>
        </p:nvPicPr>
        <p:blipFill rotWithShape="1">
          <a:blip r:embed="rId3">
            <a:alphaModFix/>
          </a:blip>
          <a:srcRect t="2945" b="-1447"/>
          <a:stretch/>
        </p:blipFill>
        <p:spPr>
          <a:xfrm>
            <a:off x="1516119" y="2504626"/>
            <a:ext cx="5177424" cy="4361951"/>
          </a:xfrm>
          <a:prstGeom prst="rect">
            <a:avLst/>
          </a:prstGeom>
          <a:noFill/>
          <a:ln>
            <a:noFill/>
          </a:ln>
        </p:spPr>
      </p:pic>
      <p:pic>
        <p:nvPicPr>
          <p:cNvPr id="683" name="Google Shape;683;p57"/>
          <p:cNvPicPr preferRelativeResize="0"/>
          <p:nvPr/>
        </p:nvPicPr>
        <p:blipFill rotWithShape="1">
          <a:blip r:embed="rId4">
            <a:alphaModFix/>
          </a:blip>
          <a:srcRect t="970" b="-970"/>
          <a:stretch/>
        </p:blipFill>
        <p:spPr>
          <a:xfrm>
            <a:off x="6795444" y="2405101"/>
            <a:ext cx="3880423" cy="4428301"/>
          </a:xfrm>
          <a:prstGeom prst="rect">
            <a:avLst/>
          </a:prstGeom>
          <a:noFill/>
          <a:ln>
            <a:noFill/>
          </a:ln>
        </p:spPr>
      </p:pic>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9"/>
          <p:cNvSpPr txBox="1"/>
          <p:nvPr/>
        </p:nvSpPr>
        <p:spPr>
          <a:xfrm>
            <a:off x="540794" y="432000"/>
            <a:ext cx="11109600" cy="1080000"/>
          </a:xfrm>
          <a:prstGeom prst="rect">
            <a:avLst/>
          </a:prstGeom>
          <a:noFill/>
          <a:ln>
            <a:noFill/>
          </a:ln>
        </p:spPr>
        <p:txBody>
          <a:bodyPr spcFirstLastPara="1" wrap="square" lIns="0" tIns="0" rIns="0" bIns="0" anchor="t" anchorCtr="0">
            <a:noAutofit/>
          </a:bodyPr>
          <a:lstStyle/>
          <a:p>
            <a:pPr>
              <a:lnSpc>
                <a:spcPct val="115000"/>
              </a:lnSpc>
            </a:pPr>
            <a:r>
              <a:rPr lang="en-US" sz="3400" dirty="0">
                <a:solidFill>
                  <a:srgbClr val="323232"/>
                </a:solidFill>
                <a:latin typeface="Roboto"/>
                <a:ea typeface="Roboto"/>
                <a:cs typeface="Roboto"/>
                <a:sym typeface="Roboto"/>
              </a:rPr>
              <a:t>DISTRIBUTED LEDGER TECHNOLOGY/BLOCKCHAIN</a:t>
            </a:r>
            <a:endParaRPr sz="3400" dirty="0">
              <a:solidFill>
                <a:srgbClr val="323232"/>
              </a:solidFill>
              <a:latin typeface="Roboto"/>
              <a:ea typeface="Roboto"/>
              <a:cs typeface="Roboto"/>
              <a:sym typeface="Roboto"/>
            </a:endParaRPr>
          </a:p>
        </p:txBody>
      </p:sp>
      <p:sp>
        <p:nvSpPr>
          <p:cNvPr id="496" name="Google Shape;496;p49"/>
          <p:cNvSpPr txBox="1"/>
          <p:nvPr/>
        </p:nvSpPr>
        <p:spPr>
          <a:xfrm>
            <a:off x="540794" y="984940"/>
            <a:ext cx="11109600" cy="540000"/>
          </a:xfrm>
          <a:prstGeom prst="rect">
            <a:avLst/>
          </a:prstGeom>
          <a:noFill/>
          <a:ln>
            <a:noFill/>
          </a:ln>
        </p:spPr>
        <p:txBody>
          <a:bodyPr spcFirstLastPara="1" wrap="square" lIns="0" tIns="0" rIns="0" bIns="0" anchor="t" anchorCtr="0">
            <a:noAutofit/>
          </a:bodyPr>
          <a:lstStyle/>
          <a:p>
            <a:pPr>
              <a:lnSpc>
                <a:spcPct val="115000"/>
              </a:lnSpc>
              <a:buClr>
                <a:schemeClr val="dk1"/>
              </a:buClr>
              <a:buSzPts val="1100"/>
            </a:pPr>
            <a:r>
              <a:rPr lang="en-US" sz="2000">
                <a:solidFill>
                  <a:srgbClr val="828282"/>
                </a:solidFill>
                <a:latin typeface="Roboto Condensed"/>
                <a:ea typeface="Roboto Condensed"/>
                <a:cs typeface="Roboto Condensed"/>
                <a:sym typeface="Roboto Condensed"/>
              </a:rPr>
              <a:t>Some of the key considerations to identify scenarios where DLT can be considered and applied are:</a:t>
            </a:r>
            <a:endParaRPr sz="2000">
              <a:solidFill>
                <a:srgbClr val="828282"/>
              </a:solidFill>
              <a:latin typeface="Roboto Condensed"/>
              <a:ea typeface="Roboto Condensed"/>
              <a:cs typeface="Roboto Condensed"/>
              <a:sym typeface="Roboto Condensed"/>
            </a:endParaRPr>
          </a:p>
          <a:p>
            <a:pPr>
              <a:lnSpc>
                <a:spcPct val="115000"/>
              </a:lnSpc>
              <a:buClr>
                <a:schemeClr val="dk1"/>
              </a:buClr>
              <a:buSzPts val="1100"/>
            </a:pPr>
            <a:endParaRPr sz="2000">
              <a:solidFill>
                <a:srgbClr val="828282"/>
              </a:solidFill>
              <a:latin typeface="Roboto Condensed"/>
              <a:ea typeface="Roboto Condensed"/>
              <a:cs typeface="Roboto Condensed"/>
              <a:sym typeface="Roboto Condensed"/>
            </a:endParaRPr>
          </a:p>
          <a:p>
            <a:pPr>
              <a:lnSpc>
                <a:spcPct val="115000"/>
              </a:lnSpc>
            </a:pPr>
            <a:endParaRPr sz="2000">
              <a:solidFill>
                <a:srgbClr val="828282"/>
              </a:solidFill>
              <a:latin typeface="Roboto Condensed"/>
              <a:ea typeface="Roboto Condensed"/>
              <a:cs typeface="Roboto Condensed"/>
              <a:sym typeface="Roboto Condensed"/>
            </a:endParaRPr>
          </a:p>
        </p:txBody>
      </p:sp>
      <p:sp>
        <p:nvSpPr>
          <p:cNvPr id="497" name="Google Shape;497;p49"/>
          <p:cNvSpPr txBox="1"/>
          <p:nvPr/>
        </p:nvSpPr>
        <p:spPr>
          <a:xfrm>
            <a:off x="540794" y="1785600"/>
            <a:ext cx="11109600" cy="2786400"/>
          </a:xfrm>
          <a:prstGeom prst="rect">
            <a:avLst/>
          </a:prstGeom>
          <a:noFill/>
          <a:ln>
            <a:noFill/>
          </a:ln>
        </p:spPr>
        <p:txBody>
          <a:bodyPr spcFirstLastPara="1" wrap="square" lIns="0" tIns="0" rIns="0" bIns="0" anchor="t" anchorCtr="0">
            <a:noAutofit/>
          </a:bodyPr>
          <a:lstStyle/>
          <a:p>
            <a:pPr marL="457200" indent="-368300">
              <a:lnSpc>
                <a:spcPct val="115000"/>
              </a:lnSpc>
              <a:buClr>
                <a:srgbClr val="323232"/>
              </a:buClr>
              <a:buSzPts val="2200"/>
              <a:buFont typeface="Roboto Condensed"/>
              <a:buChar char="●"/>
            </a:pPr>
            <a:r>
              <a:rPr lang="en-US" sz="2200" dirty="0">
                <a:solidFill>
                  <a:srgbClr val="323232"/>
                </a:solidFill>
                <a:latin typeface="Roboto Condensed"/>
                <a:ea typeface="Roboto Condensed"/>
                <a:cs typeface="Roboto Condensed"/>
                <a:sym typeface="Roboto Condensed"/>
              </a:rPr>
              <a:t>The </a:t>
            </a:r>
            <a:r>
              <a:rPr lang="en-US" sz="2200" b="1" dirty="0">
                <a:solidFill>
                  <a:srgbClr val="323232"/>
                </a:solidFill>
                <a:latin typeface="Roboto Condensed"/>
                <a:ea typeface="Roboto Condensed"/>
                <a:cs typeface="Roboto Condensed"/>
                <a:sym typeface="Roboto Condensed"/>
              </a:rPr>
              <a:t>managed information is sensitive </a:t>
            </a:r>
            <a:r>
              <a:rPr lang="en-US" sz="2200" dirty="0">
                <a:solidFill>
                  <a:srgbClr val="323232"/>
                </a:solidFill>
                <a:latin typeface="Roboto Condensed"/>
                <a:ea typeface="Roboto Condensed"/>
                <a:cs typeface="Roboto Condensed"/>
                <a:sym typeface="Roboto Condensed"/>
              </a:rPr>
              <a:t>or related to valuable assets.</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323232"/>
              </a:buClr>
              <a:buSzPts val="2200"/>
              <a:buFont typeface="Roboto Condensed"/>
              <a:buChar char="●"/>
            </a:pPr>
            <a:r>
              <a:rPr lang="en-US" sz="2200" dirty="0">
                <a:solidFill>
                  <a:srgbClr val="323232"/>
                </a:solidFill>
                <a:latin typeface="Roboto Condensed"/>
                <a:ea typeface="Roboto Condensed"/>
                <a:cs typeface="Roboto Condensed"/>
                <a:sym typeface="Roboto Condensed"/>
              </a:rPr>
              <a:t>The related activity involves the </a:t>
            </a:r>
            <a:r>
              <a:rPr lang="en-US" sz="2200" b="1" dirty="0">
                <a:solidFill>
                  <a:srgbClr val="323232"/>
                </a:solidFill>
                <a:latin typeface="Roboto Condensed"/>
                <a:ea typeface="Roboto Condensed"/>
                <a:cs typeface="Roboto Condensed"/>
                <a:sym typeface="Roboto Condensed"/>
              </a:rPr>
              <a:t>coordination of multiple entities</a:t>
            </a:r>
            <a:r>
              <a:rPr lang="en-US" sz="2200" dirty="0">
                <a:solidFill>
                  <a:srgbClr val="323232"/>
                </a:solidFill>
                <a:latin typeface="Roboto Condensed"/>
                <a:ea typeface="Roboto Condensed"/>
                <a:cs typeface="Roboto Condensed"/>
                <a:sym typeface="Roboto Condensed"/>
              </a:rPr>
              <a:t> and/or a complex chain of intermediaries.</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323232"/>
              </a:buClr>
              <a:buSzPts val="2200"/>
              <a:buFont typeface="Roboto Condensed"/>
              <a:buChar char="●"/>
            </a:pPr>
            <a:r>
              <a:rPr lang="en-US" sz="2200" b="1" dirty="0">
                <a:solidFill>
                  <a:srgbClr val="323232"/>
                </a:solidFill>
                <a:latin typeface="Roboto Condensed"/>
                <a:ea typeface="Roboto Condensed"/>
                <a:cs typeface="Roboto Condensed"/>
                <a:sym typeface="Roboto Condensed"/>
              </a:rPr>
              <a:t>Real-time visibility</a:t>
            </a:r>
            <a:r>
              <a:rPr lang="en-US" sz="2200" dirty="0">
                <a:solidFill>
                  <a:srgbClr val="323232"/>
                </a:solidFill>
                <a:latin typeface="Roboto Condensed"/>
                <a:ea typeface="Roboto Condensed"/>
                <a:cs typeface="Roboto Condensed"/>
                <a:sym typeface="Roboto Condensed"/>
              </a:rPr>
              <a:t> of occurring events is required or important to the related activity.</a:t>
            </a:r>
            <a:endParaRPr sz="2200" dirty="0">
              <a:solidFill>
                <a:srgbClr val="323232"/>
              </a:solidFill>
              <a:latin typeface="Roboto Condensed"/>
              <a:ea typeface="Roboto Condensed"/>
              <a:cs typeface="Roboto Condensed"/>
              <a:sym typeface="Roboto Condensed"/>
            </a:endParaRPr>
          </a:p>
          <a:p>
            <a:pPr marL="457200" indent="-368300">
              <a:lnSpc>
                <a:spcPct val="115000"/>
              </a:lnSpc>
              <a:spcBef>
                <a:spcPts val="1000"/>
              </a:spcBef>
              <a:spcAft>
                <a:spcPts val="1000"/>
              </a:spcAft>
              <a:buClr>
                <a:srgbClr val="323232"/>
              </a:buClr>
              <a:buSzPts val="2200"/>
              <a:buFont typeface="Roboto Condensed"/>
              <a:buChar char="●"/>
            </a:pPr>
            <a:r>
              <a:rPr lang="en-US" sz="2200" dirty="0">
                <a:solidFill>
                  <a:srgbClr val="323232"/>
                </a:solidFill>
                <a:latin typeface="Roboto Condensed"/>
                <a:ea typeface="Roboto Condensed"/>
                <a:cs typeface="Roboto Condensed"/>
                <a:sym typeface="Roboto Condensed"/>
              </a:rPr>
              <a:t>Maintaining an </a:t>
            </a:r>
            <a:r>
              <a:rPr lang="en-US" sz="2200" b="1" dirty="0">
                <a:solidFill>
                  <a:srgbClr val="323232"/>
                </a:solidFill>
                <a:latin typeface="Roboto Condensed"/>
                <a:ea typeface="Roboto Condensed"/>
                <a:cs typeface="Roboto Condensed"/>
                <a:sym typeface="Roboto Condensed"/>
              </a:rPr>
              <a:t>immutable record of the data and operations</a:t>
            </a:r>
            <a:r>
              <a:rPr lang="en-US" sz="2200" dirty="0">
                <a:solidFill>
                  <a:srgbClr val="323232"/>
                </a:solidFill>
                <a:latin typeface="Roboto Condensed"/>
                <a:ea typeface="Roboto Condensed"/>
                <a:cs typeface="Roboto Condensed"/>
                <a:sym typeface="Roboto Condensed"/>
              </a:rPr>
              <a:t> is important to the related activity.</a:t>
            </a:r>
            <a:br>
              <a:rPr lang="en-US" sz="2200" dirty="0">
                <a:solidFill>
                  <a:srgbClr val="7F7F7F"/>
                </a:solidFill>
                <a:latin typeface="Roboto Condensed"/>
                <a:ea typeface="Roboto Condensed"/>
                <a:cs typeface="Roboto Condensed"/>
                <a:sym typeface="Roboto Condensed"/>
              </a:rPr>
            </a:br>
            <a:endParaRPr sz="2200" dirty="0">
              <a:solidFill>
                <a:srgbClr val="7F7F7F"/>
              </a:solidFill>
              <a:latin typeface="Roboto Condensed"/>
              <a:ea typeface="Roboto Condensed"/>
              <a:cs typeface="Roboto Condensed"/>
              <a:sym typeface="Roboto Condensed"/>
            </a:endParaRPr>
          </a:p>
        </p:txBody>
      </p:sp>
      <p:pic>
        <p:nvPicPr>
          <p:cNvPr id="498" name="Google Shape;498;p49"/>
          <p:cNvPicPr preferRelativeResize="0"/>
          <p:nvPr/>
        </p:nvPicPr>
        <p:blipFill rotWithShape="1">
          <a:blip r:embed="rId3">
            <a:alphaModFix/>
          </a:blip>
          <a:srcRect t="35928" b="35931"/>
          <a:stretch/>
        </p:blipFill>
        <p:spPr>
          <a:xfrm>
            <a:off x="1994" y="4572000"/>
            <a:ext cx="12190500" cy="2286000"/>
          </a:xfrm>
          <a:prstGeom prst="rect">
            <a:avLst/>
          </a:prstGeom>
          <a:solidFill>
            <a:srgbClr val="D8D8D8"/>
          </a:solidFill>
          <a:ln>
            <a:noFill/>
          </a:ln>
        </p:spPr>
      </p:pic>
      <p:sp>
        <p:nvSpPr>
          <p:cNvPr id="499" name="Google Shape;499;p49"/>
          <p:cNvSpPr txBox="1"/>
          <p:nvPr/>
        </p:nvSpPr>
        <p:spPr>
          <a:xfrm>
            <a:off x="2394" y="4571950"/>
            <a:ext cx="12188700" cy="2286000"/>
          </a:xfrm>
          <a:prstGeom prst="rect">
            <a:avLst/>
          </a:prstGeom>
          <a:solidFill>
            <a:srgbClr val="262626">
              <a:alpha val="74900"/>
            </a:srgbClr>
          </a:solidFill>
          <a:ln>
            <a:noFill/>
          </a:ln>
        </p:spPr>
        <p:txBody>
          <a:bodyPr spcFirstLastPara="1" wrap="square" lIns="540000" tIns="0" rIns="540000" bIns="0" anchor="ctr" anchorCtr="0">
            <a:noAutofit/>
          </a:bodyPr>
          <a:lstStyle/>
          <a:p>
            <a:pPr>
              <a:lnSpc>
                <a:spcPct val="115000"/>
              </a:lnSpc>
            </a:pPr>
            <a:r>
              <a:rPr lang="en-US" sz="2400">
                <a:solidFill>
                  <a:srgbClr val="FFFFFF"/>
                </a:solidFill>
                <a:latin typeface="Roboto Condensed"/>
                <a:ea typeface="Roboto Condensed"/>
                <a:cs typeface="Roboto Condensed"/>
                <a:sym typeface="Roboto Condensed"/>
              </a:rPr>
              <a:t>Distributed Ledger Technology, normally referred to simply as “blockchain”, provides a mechanism that allows a group of peers to collaboratively maintain a secure, ordered and consistent ledger of records without the additional requirement of a trusted third party.</a:t>
            </a:r>
            <a:endParaRPr sz="2400">
              <a:solidFill>
                <a:srgbClr val="FFFFFF"/>
              </a:solidFill>
              <a:latin typeface="Roboto Condensed"/>
              <a:ea typeface="Roboto Condensed"/>
              <a:cs typeface="Roboto Condensed"/>
              <a:sym typeface="Roboto Condensed"/>
            </a:endParaRPr>
          </a:p>
        </p:txBody>
      </p:sp>
      <p:sp>
        <p:nvSpPr>
          <p:cNvPr id="500" name="Google Shape;500;p49"/>
          <p:cNvSpPr/>
          <p:nvPr/>
        </p:nvSpPr>
        <p:spPr>
          <a:xfrm rot="10800000">
            <a:off x="642095" y="4557557"/>
            <a:ext cx="543600" cy="266100"/>
          </a:xfrm>
          <a:prstGeom prst="triangle">
            <a:avLst>
              <a:gd name="adj" fmla="val 50000"/>
            </a:avLst>
          </a:prstGeom>
          <a:solidFill>
            <a:srgbClr val="FFFFFF"/>
          </a:solidFill>
          <a:ln w="9525" cap="flat" cmpd="sng">
            <a:solidFill>
              <a:srgbClr val="FFFFFF">
                <a:alpha val="0"/>
              </a:srgbClr>
            </a:solidFill>
            <a:prstDash val="solid"/>
            <a:round/>
            <a:headEnd type="none" w="sm" len="sm"/>
            <a:tailEnd type="none" w="sm" len="sm"/>
          </a:ln>
        </p:spPr>
        <p:txBody>
          <a:bodyPr spcFirstLastPara="1" wrap="square" lIns="91425" tIns="45700" rIns="91425" bIns="45700" anchor="ctr" anchorCtr="0">
            <a:noAutofit/>
          </a:bodyPr>
          <a:lstStyle/>
          <a:p>
            <a:pPr algn="ctr">
              <a:lnSpc>
                <a:spcPct val="90000"/>
              </a:lnSpc>
            </a:pPr>
            <a:endParaRPr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transition spd="med">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50"/>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BLOCKCHAIN: USE CASES</a:t>
            </a:r>
            <a:endParaRPr sz="3400">
              <a:solidFill>
                <a:srgbClr val="00B0EA"/>
              </a:solidFill>
              <a:latin typeface="Roboto"/>
              <a:ea typeface="Roboto"/>
              <a:cs typeface="Roboto"/>
              <a:sym typeface="Roboto"/>
            </a:endParaRPr>
          </a:p>
        </p:txBody>
      </p:sp>
      <p:sp>
        <p:nvSpPr>
          <p:cNvPr id="506" name="Google Shape;506;p50"/>
          <p:cNvSpPr txBox="1"/>
          <p:nvPr/>
        </p:nvSpPr>
        <p:spPr>
          <a:xfrm>
            <a:off x="540794" y="1252200"/>
            <a:ext cx="11109600" cy="4865700"/>
          </a:xfrm>
          <a:prstGeom prst="rect">
            <a:avLst/>
          </a:prstGeom>
          <a:noFill/>
          <a:ln>
            <a:noFill/>
          </a:ln>
        </p:spPr>
        <p:txBody>
          <a:bodyPr spcFirstLastPara="1" wrap="square" lIns="0" tIns="0" rIns="0" bIns="0" anchor="t" anchorCtr="0">
            <a:noAutofit/>
          </a:bodyPr>
          <a:lstStyle/>
          <a:p>
            <a:pPr marL="457200" indent="-368300">
              <a:lnSpc>
                <a:spcPct val="115000"/>
              </a:lnSpc>
              <a:buClr>
                <a:srgbClr val="00B0EA"/>
              </a:buClr>
              <a:buSzPts val="2200"/>
              <a:buFont typeface="Roboto Condensed"/>
              <a:buChar char="●"/>
            </a:pPr>
            <a:r>
              <a:rPr lang="en-US" sz="2200" b="1">
                <a:solidFill>
                  <a:srgbClr val="323232"/>
                </a:solidFill>
                <a:latin typeface="Roboto Condensed"/>
                <a:ea typeface="Roboto Condensed"/>
                <a:cs typeface="Roboto Condensed"/>
                <a:sym typeface="Roboto Condensed"/>
              </a:rPr>
              <a:t>WORLD ECONOMIC FORUM</a:t>
            </a:r>
            <a:br>
              <a:rPr lang="en-US" sz="2200">
                <a:solidFill>
                  <a:srgbClr val="323232"/>
                </a:solidFill>
                <a:latin typeface="Roboto Condensed"/>
                <a:ea typeface="Roboto Condensed"/>
                <a:cs typeface="Roboto Condensed"/>
                <a:sym typeface="Roboto Condensed"/>
              </a:rPr>
            </a:br>
            <a:r>
              <a:rPr lang="en-US" sz="2200">
                <a:solidFill>
                  <a:srgbClr val="323232"/>
                </a:solidFill>
                <a:latin typeface="Roboto Condensed"/>
                <a:ea typeface="Roboto Condensed"/>
                <a:cs typeface="Roboto Condensed"/>
                <a:sym typeface="Roboto Condensed"/>
              </a:rPr>
              <a:t>Davos, Switzerland 2016; 816 technology experts predict their governments will employ “blockchain” technology for tax collection between 2023-2025. [</a:t>
            </a:r>
            <a:r>
              <a:rPr lang="en-US" sz="2200" u="sng">
                <a:solidFill>
                  <a:schemeClr val="hlink"/>
                </a:solidFill>
                <a:latin typeface="Roboto Condensed"/>
                <a:ea typeface="Roboto Condensed"/>
                <a:cs typeface="Roboto Condensed"/>
                <a:sym typeface="Roboto Condensed"/>
                <a:hlinkClick r:id="rId3"/>
              </a:rPr>
              <a:t>WEF - Blockchain Beyond the Hype</a:t>
            </a:r>
            <a:r>
              <a:rPr lang="en-US" sz="2200">
                <a:solidFill>
                  <a:srgbClr val="323232"/>
                </a:solidFill>
                <a:latin typeface="Roboto Condensed"/>
                <a:ea typeface="Roboto Condensed"/>
                <a:cs typeface="Roboto Condensed"/>
                <a:sym typeface="Roboto Condensed"/>
              </a:rPr>
              <a:t>]</a:t>
            </a:r>
            <a:endParaRPr sz="220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00B0EA"/>
              </a:buClr>
              <a:buSzPts val="2200"/>
              <a:buFont typeface="Roboto Condensed"/>
              <a:buChar char="●"/>
            </a:pPr>
            <a:r>
              <a:rPr lang="en-US" sz="2200" b="1">
                <a:solidFill>
                  <a:srgbClr val="323232"/>
                </a:solidFill>
                <a:latin typeface="Roboto Condensed"/>
                <a:ea typeface="Roboto Condensed"/>
                <a:cs typeface="Roboto Condensed"/>
                <a:sym typeface="Roboto Condensed"/>
              </a:rPr>
              <a:t>World Customs Organization (WCO)</a:t>
            </a:r>
            <a:br>
              <a:rPr lang="en-US" sz="2200">
                <a:solidFill>
                  <a:srgbClr val="323232"/>
                </a:solidFill>
                <a:latin typeface="Roboto Condensed"/>
                <a:ea typeface="Roboto Condensed"/>
                <a:cs typeface="Roboto Condensed"/>
                <a:sym typeface="Roboto Condensed"/>
              </a:rPr>
            </a:br>
            <a:r>
              <a:rPr lang="en-US" sz="2200">
                <a:solidFill>
                  <a:srgbClr val="323232"/>
                </a:solidFill>
                <a:latin typeface="Roboto Condensed"/>
                <a:ea typeface="Roboto Condensed"/>
                <a:cs typeface="Roboto Condensed"/>
                <a:sym typeface="Roboto Condensed"/>
              </a:rPr>
              <a:t>June 2018; pilot programs and field tests begin for applications of DLT in customs and releted agencies, the main objectives are fraud detection and simplification of regulatory compliance. [</a:t>
            </a:r>
            <a:r>
              <a:rPr lang="en-US" sz="2200" u="sng">
                <a:solidFill>
                  <a:schemeClr val="hlink"/>
                </a:solidFill>
                <a:latin typeface="Roboto Condensed"/>
                <a:ea typeface="Roboto Condensed"/>
                <a:cs typeface="Roboto Condensed"/>
                <a:sym typeface="Roboto Condensed"/>
                <a:hlinkClick r:id="rId4"/>
              </a:rPr>
              <a:t>WCO - Research Paper 45</a:t>
            </a:r>
            <a:r>
              <a:rPr lang="en-US" sz="2200">
                <a:solidFill>
                  <a:srgbClr val="323232"/>
                </a:solidFill>
                <a:latin typeface="Roboto Condensed"/>
                <a:ea typeface="Roboto Condensed"/>
                <a:cs typeface="Roboto Condensed"/>
                <a:sym typeface="Roboto Condensed"/>
              </a:rPr>
              <a:t>]</a:t>
            </a:r>
            <a:endParaRPr sz="2200">
              <a:solidFill>
                <a:srgbClr val="323232"/>
              </a:solidFill>
              <a:latin typeface="Roboto Condensed"/>
              <a:ea typeface="Roboto Condensed"/>
              <a:cs typeface="Roboto Condensed"/>
              <a:sym typeface="Roboto Condensed"/>
            </a:endParaRPr>
          </a:p>
          <a:p>
            <a:pPr marL="457200" indent="-368300">
              <a:lnSpc>
                <a:spcPct val="115000"/>
              </a:lnSpc>
              <a:spcBef>
                <a:spcPts val="1000"/>
              </a:spcBef>
              <a:spcAft>
                <a:spcPts val="1000"/>
              </a:spcAft>
              <a:buClr>
                <a:srgbClr val="00B0EA"/>
              </a:buClr>
              <a:buSzPts val="2200"/>
              <a:buFont typeface="Roboto Condensed"/>
              <a:buChar char="●"/>
            </a:pPr>
            <a:r>
              <a:rPr lang="en-US" sz="2200" b="1">
                <a:solidFill>
                  <a:srgbClr val="323232"/>
                </a:solidFill>
                <a:latin typeface="Roboto Condensed"/>
                <a:ea typeface="Roboto Condensed"/>
                <a:cs typeface="Roboto Condensed"/>
                <a:sym typeface="Roboto Condensed"/>
              </a:rPr>
              <a:t>Shenzhen, China - State Tax Administration</a:t>
            </a:r>
            <a:br>
              <a:rPr lang="en-US" sz="2200">
                <a:solidFill>
                  <a:srgbClr val="323232"/>
                </a:solidFill>
                <a:latin typeface="Roboto Condensed"/>
                <a:ea typeface="Roboto Condensed"/>
                <a:cs typeface="Roboto Condensed"/>
                <a:sym typeface="Roboto Condensed"/>
              </a:rPr>
            </a:br>
            <a:r>
              <a:rPr lang="en-US" sz="2200">
                <a:solidFill>
                  <a:srgbClr val="323232"/>
                </a:solidFill>
                <a:latin typeface="Roboto Condensed"/>
                <a:ea typeface="Roboto Condensed"/>
                <a:cs typeface="Roboto Condensed"/>
                <a:sym typeface="Roboto Condensed"/>
              </a:rPr>
              <a:t>August 2018, as part of a pilot program with the private company Tencent, “blockchain” is used to generate and store official electronic invoices. [</a:t>
            </a:r>
            <a:r>
              <a:rPr lang="en-US" sz="2200" u="sng">
                <a:solidFill>
                  <a:schemeClr val="hlink"/>
                </a:solidFill>
                <a:latin typeface="Roboto Condensed"/>
                <a:ea typeface="Roboto Condensed"/>
                <a:cs typeface="Roboto Condensed"/>
                <a:sym typeface="Roboto Condensed"/>
                <a:hlinkClick r:id="rId5"/>
              </a:rPr>
              <a:t>EEO</a:t>
            </a:r>
            <a:r>
              <a:rPr lang="en-US" sz="2200">
                <a:solidFill>
                  <a:srgbClr val="323232"/>
                </a:solidFill>
                <a:latin typeface="Roboto Condensed"/>
                <a:ea typeface="Roboto Condensed"/>
                <a:cs typeface="Roboto Condensed"/>
                <a:sym typeface="Roboto Condensed"/>
              </a:rPr>
              <a:t>]</a:t>
            </a:r>
            <a:endParaRPr sz="2200">
              <a:solidFill>
                <a:srgbClr val="323232"/>
              </a:solidFill>
              <a:latin typeface="Roboto Condensed"/>
              <a:ea typeface="Roboto Condensed"/>
              <a:cs typeface="Roboto Condensed"/>
              <a:sym typeface="Roboto Condensed"/>
            </a:endParaRP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2D66-0EBF-4FA6-A43A-6B6FC08B9211}"/>
              </a:ext>
            </a:extLst>
          </p:cNvPr>
          <p:cNvSpPr>
            <a:spLocks noGrp="1"/>
          </p:cNvSpPr>
          <p:nvPr>
            <p:ph type="title"/>
          </p:nvPr>
        </p:nvSpPr>
        <p:spPr/>
        <p:txBody>
          <a:bodyPr>
            <a:normAutofit fontScale="90000"/>
          </a:bodyPr>
          <a:lstStyle/>
          <a:p>
            <a:r>
              <a:rPr lang="en-US" b="1" dirty="0"/>
              <a:t>Blockchain case study: Australian Taxation Office</a:t>
            </a:r>
            <a:br>
              <a:rPr lang="en-US" dirty="0"/>
            </a:br>
            <a:endParaRPr lang="en-US" dirty="0"/>
          </a:p>
        </p:txBody>
      </p:sp>
      <p:sp>
        <p:nvSpPr>
          <p:cNvPr id="3" name="Content Placeholder 2">
            <a:extLst>
              <a:ext uri="{FF2B5EF4-FFF2-40B4-BE49-F238E27FC236}">
                <a16:creationId xmlns:a16="http://schemas.microsoft.com/office/drawing/2014/main" id="{D3BB12AE-565B-4D9A-8A24-70D1352B3F92}"/>
              </a:ext>
            </a:extLst>
          </p:cNvPr>
          <p:cNvSpPr>
            <a:spLocks noGrp="1"/>
          </p:cNvSpPr>
          <p:nvPr>
            <p:ph idx="1"/>
          </p:nvPr>
        </p:nvSpPr>
        <p:spPr>
          <a:xfrm>
            <a:off x="838200" y="1405001"/>
            <a:ext cx="10515600" cy="4351338"/>
          </a:xfrm>
        </p:spPr>
        <p:txBody>
          <a:bodyPr>
            <a:normAutofit fontScale="92500" lnSpcReduction="10000"/>
          </a:bodyPr>
          <a:lstStyle/>
          <a:p>
            <a:r>
              <a:rPr lang="en-US" dirty="0"/>
              <a:t>ATO ran a Hackathon to see if they could create a prototype to help increase transparency around LCT (Luxury Car Tax) compliance and assist other government authorities and car dealerships in helping in tracking vehicle ownership details.</a:t>
            </a:r>
          </a:p>
          <a:p>
            <a:r>
              <a:rPr lang="en-US" b="1" dirty="0"/>
              <a:t>Blockchain</a:t>
            </a:r>
            <a:r>
              <a:rPr lang="en-US" dirty="0"/>
              <a:t> was used to ensure data entered by car dealers was not later tampered with. Also they used it as a shared data-store so that car dealerships, state road authorities and customs can track ownership of a luxury vehicle throughout its lifespan.</a:t>
            </a:r>
          </a:p>
          <a:p>
            <a:r>
              <a:rPr lang="en-US" sz="2600" dirty="0"/>
              <a:t>Caveat: Solving a problem using a blockchain will involve fundamental business change, coupled with the challenge associated with the state of its technology maturity. Other external factors to contend with are: privacy, lack of governing principles, standards, and other change management issues</a:t>
            </a:r>
            <a:endParaRPr lang="en-US" dirty="0"/>
          </a:p>
          <a:p>
            <a:pPr marL="0" indent="0">
              <a:buNone/>
            </a:pPr>
            <a:endParaRPr lang="en-US" dirty="0"/>
          </a:p>
        </p:txBody>
      </p:sp>
      <p:sp>
        <p:nvSpPr>
          <p:cNvPr id="4" name="Rectangle 3">
            <a:extLst>
              <a:ext uri="{FF2B5EF4-FFF2-40B4-BE49-F238E27FC236}">
                <a16:creationId xmlns:a16="http://schemas.microsoft.com/office/drawing/2014/main" id="{30287994-D720-46FE-97F8-2753292655FC}"/>
              </a:ext>
            </a:extLst>
          </p:cNvPr>
          <p:cNvSpPr/>
          <p:nvPr/>
        </p:nvSpPr>
        <p:spPr>
          <a:xfrm>
            <a:off x="274320" y="5756339"/>
            <a:ext cx="1158544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rPr>
              <a:t>ATO: “We … recommend maintaining a healthy dose of skepticism regarding any claims of future revolutionary impact…”</a:t>
            </a:r>
          </a:p>
        </p:txBody>
      </p:sp>
    </p:spTree>
    <p:extLst>
      <p:ext uri="{BB962C8B-B14F-4D97-AF65-F5344CB8AC3E}">
        <p14:creationId xmlns:p14="http://schemas.microsoft.com/office/powerpoint/2010/main" val="832607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52"/>
          <p:cNvSpPr txBox="1"/>
          <p:nvPr/>
        </p:nvSpPr>
        <p:spPr>
          <a:xfrm>
            <a:off x="540794" y="432000"/>
            <a:ext cx="11109600" cy="108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323232"/>
                </a:solidFill>
                <a:latin typeface="Roboto"/>
                <a:ea typeface="Roboto"/>
                <a:cs typeface="Roboto"/>
                <a:sym typeface="Roboto"/>
              </a:rPr>
              <a:t>MACHINE LEARNING</a:t>
            </a:r>
            <a:endParaRPr sz="3400">
              <a:solidFill>
                <a:srgbClr val="323232"/>
              </a:solidFill>
              <a:latin typeface="Roboto"/>
              <a:ea typeface="Roboto"/>
              <a:cs typeface="Roboto"/>
              <a:sym typeface="Roboto"/>
            </a:endParaRPr>
          </a:p>
          <a:p>
            <a:pPr>
              <a:lnSpc>
                <a:spcPct val="115000"/>
              </a:lnSpc>
            </a:pPr>
            <a:endParaRPr sz="3400">
              <a:solidFill>
                <a:srgbClr val="323232"/>
              </a:solidFill>
              <a:latin typeface="Roboto"/>
              <a:ea typeface="Roboto"/>
              <a:cs typeface="Roboto"/>
              <a:sym typeface="Roboto"/>
            </a:endParaRPr>
          </a:p>
        </p:txBody>
      </p:sp>
      <p:sp>
        <p:nvSpPr>
          <p:cNvPr id="522" name="Google Shape;522;p52"/>
          <p:cNvSpPr txBox="1"/>
          <p:nvPr/>
        </p:nvSpPr>
        <p:spPr>
          <a:xfrm>
            <a:off x="540794" y="98494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2000">
                <a:solidFill>
                  <a:srgbClr val="828282"/>
                </a:solidFill>
                <a:latin typeface="Roboto Condensed"/>
                <a:ea typeface="Roboto Condensed"/>
                <a:cs typeface="Roboto Condensed"/>
                <a:sym typeface="Roboto Condensed"/>
              </a:rPr>
              <a:t>Most advanced data processing technique available today, designed around the general idea of pattern recognition.</a:t>
            </a:r>
            <a:endParaRPr sz="2000">
              <a:solidFill>
                <a:srgbClr val="828282"/>
              </a:solidFill>
              <a:latin typeface="Roboto Condensed"/>
              <a:ea typeface="Roboto Condensed"/>
              <a:cs typeface="Roboto Condensed"/>
              <a:sym typeface="Roboto Condensed"/>
            </a:endParaRPr>
          </a:p>
          <a:p>
            <a:pPr>
              <a:lnSpc>
                <a:spcPct val="115000"/>
              </a:lnSpc>
            </a:pPr>
            <a:endParaRPr sz="2000">
              <a:solidFill>
                <a:srgbClr val="828282"/>
              </a:solidFill>
              <a:latin typeface="Roboto Condensed"/>
              <a:ea typeface="Roboto Condensed"/>
              <a:cs typeface="Roboto Condensed"/>
              <a:sym typeface="Roboto Condensed"/>
            </a:endParaRPr>
          </a:p>
          <a:p>
            <a:pPr>
              <a:lnSpc>
                <a:spcPct val="115000"/>
              </a:lnSpc>
            </a:pPr>
            <a:endParaRPr sz="2000">
              <a:solidFill>
                <a:srgbClr val="828282"/>
              </a:solidFill>
              <a:latin typeface="Roboto Condensed"/>
              <a:ea typeface="Roboto Condensed"/>
              <a:cs typeface="Roboto Condensed"/>
              <a:sym typeface="Roboto Condensed"/>
            </a:endParaRPr>
          </a:p>
        </p:txBody>
      </p:sp>
      <p:sp>
        <p:nvSpPr>
          <p:cNvPr id="523" name="Google Shape;523;p52"/>
          <p:cNvSpPr txBox="1"/>
          <p:nvPr/>
        </p:nvSpPr>
        <p:spPr>
          <a:xfrm>
            <a:off x="540794" y="1785600"/>
            <a:ext cx="11109600" cy="2786400"/>
          </a:xfrm>
          <a:prstGeom prst="rect">
            <a:avLst/>
          </a:prstGeom>
          <a:noFill/>
          <a:ln>
            <a:noFill/>
          </a:ln>
        </p:spPr>
        <p:txBody>
          <a:bodyPr spcFirstLastPara="1" wrap="square" lIns="0" tIns="0" rIns="0" bIns="0" anchor="t" anchorCtr="0">
            <a:noAutofit/>
          </a:bodyPr>
          <a:lstStyle/>
          <a:p>
            <a:pPr marL="457200" indent="-368300">
              <a:lnSpc>
                <a:spcPct val="115000"/>
              </a:lnSpc>
              <a:buClr>
                <a:srgbClr val="323232"/>
              </a:buClr>
              <a:buSzPts val="2200"/>
              <a:buFont typeface="Roboto Condensed"/>
              <a:buChar char="●"/>
            </a:pPr>
            <a:r>
              <a:rPr lang="en-US" sz="2200">
                <a:solidFill>
                  <a:srgbClr val="323232"/>
                </a:solidFill>
                <a:latin typeface="Roboto Condensed"/>
                <a:ea typeface="Roboto Condensed"/>
                <a:cs typeface="Roboto Condensed"/>
                <a:sym typeface="Roboto Condensed"/>
              </a:rPr>
              <a:t>Base</a:t>
            </a:r>
            <a:r>
              <a:rPr lang="en-US" sz="2200" b="1">
                <a:solidFill>
                  <a:srgbClr val="323232"/>
                </a:solidFill>
                <a:latin typeface="Roboto Condensed"/>
                <a:ea typeface="Roboto Condensed"/>
                <a:cs typeface="Roboto Condensed"/>
                <a:sym typeface="Roboto Condensed"/>
              </a:rPr>
              <a:t> evaluation or classification model</a:t>
            </a:r>
            <a:r>
              <a:rPr lang="en-US" sz="2200">
                <a:solidFill>
                  <a:srgbClr val="323232"/>
                </a:solidFill>
                <a:latin typeface="Roboto Condensed"/>
                <a:ea typeface="Roboto Condensed"/>
                <a:cs typeface="Roboto Condensed"/>
                <a:sym typeface="Roboto Condensed"/>
              </a:rPr>
              <a:t> adequate to our particular use case.</a:t>
            </a:r>
            <a:endParaRPr sz="220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323232"/>
              </a:buClr>
              <a:buSzPts val="2200"/>
              <a:buFont typeface="Roboto Condensed"/>
              <a:buChar char="●"/>
            </a:pPr>
            <a:r>
              <a:rPr lang="en-US" sz="2200">
                <a:solidFill>
                  <a:srgbClr val="323232"/>
                </a:solidFill>
                <a:latin typeface="Roboto Condensed"/>
                <a:ea typeface="Roboto Condensed"/>
                <a:cs typeface="Roboto Condensed"/>
                <a:sym typeface="Roboto Condensed"/>
              </a:rPr>
              <a:t>Generate a </a:t>
            </a:r>
            <a:r>
              <a:rPr lang="en-US" sz="2200" b="1">
                <a:solidFill>
                  <a:srgbClr val="323232"/>
                </a:solidFill>
                <a:latin typeface="Roboto Condensed"/>
                <a:ea typeface="Roboto Condensed"/>
                <a:cs typeface="Roboto Condensed"/>
                <a:sym typeface="Roboto Condensed"/>
              </a:rPr>
              <a:t>large initial dataset</a:t>
            </a:r>
            <a:r>
              <a:rPr lang="en-US" sz="2200">
                <a:solidFill>
                  <a:srgbClr val="323232"/>
                </a:solidFill>
                <a:latin typeface="Roboto Condensed"/>
                <a:ea typeface="Roboto Condensed"/>
                <a:cs typeface="Roboto Condensed"/>
                <a:sym typeface="Roboto Condensed"/>
              </a:rPr>
              <a:t> to be used as training material for the selected model. The larger (and better) the dataset the better the resulting model will be.</a:t>
            </a:r>
            <a:endParaRPr sz="2200">
              <a:solidFill>
                <a:srgbClr val="323232"/>
              </a:solidFill>
              <a:latin typeface="Roboto Condensed"/>
              <a:ea typeface="Roboto Condensed"/>
              <a:cs typeface="Roboto Condensed"/>
              <a:sym typeface="Roboto Condensed"/>
            </a:endParaRPr>
          </a:p>
          <a:p>
            <a:pPr marL="457200" indent="-368300">
              <a:lnSpc>
                <a:spcPct val="115000"/>
              </a:lnSpc>
              <a:spcBef>
                <a:spcPts val="1000"/>
              </a:spcBef>
              <a:spcAft>
                <a:spcPts val="1000"/>
              </a:spcAft>
              <a:buClr>
                <a:srgbClr val="323232"/>
              </a:buClr>
              <a:buSzPts val="2200"/>
              <a:buFont typeface="Roboto Condensed"/>
              <a:buChar char="●"/>
            </a:pPr>
            <a:r>
              <a:rPr lang="en-US" sz="2200">
                <a:solidFill>
                  <a:srgbClr val="323232"/>
                </a:solidFill>
                <a:latin typeface="Roboto Condensed"/>
                <a:ea typeface="Roboto Condensed"/>
                <a:cs typeface="Roboto Condensed"/>
                <a:sym typeface="Roboto Condensed"/>
              </a:rPr>
              <a:t>In the case of “supervised” models, a </a:t>
            </a:r>
            <a:r>
              <a:rPr lang="en-US" sz="2200" b="1">
                <a:solidFill>
                  <a:srgbClr val="323232"/>
                </a:solidFill>
                <a:latin typeface="Roboto Condensed"/>
                <a:ea typeface="Roboto Condensed"/>
                <a:cs typeface="Roboto Condensed"/>
                <a:sym typeface="Roboto Condensed"/>
              </a:rPr>
              <a:t>feedback mechanism</a:t>
            </a:r>
            <a:r>
              <a:rPr lang="en-US" sz="2200">
                <a:solidFill>
                  <a:srgbClr val="323232"/>
                </a:solidFill>
                <a:latin typeface="Roboto Condensed"/>
                <a:ea typeface="Roboto Condensed"/>
                <a:cs typeface="Roboto Condensed"/>
                <a:sym typeface="Roboto Condensed"/>
              </a:rPr>
              <a:t> on model iterations in order to improve its accuracy level over time.</a:t>
            </a:r>
            <a:endParaRPr sz="2200">
              <a:solidFill>
                <a:srgbClr val="323232"/>
              </a:solidFill>
              <a:latin typeface="Roboto Condensed"/>
              <a:ea typeface="Roboto Condensed"/>
              <a:cs typeface="Roboto Condensed"/>
              <a:sym typeface="Roboto Condensed"/>
            </a:endParaRPr>
          </a:p>
        </p:txBody>
      </p:sp>
      <p:pic>
        <p:nvPicPr>
          <p:cNvPr id="524" name="Google Shape;524;p52"/>
          <p:cNvPicPr preferRelativeResize="0"/>
          <p:nvPr/>
        </p:nvPicPr>
        <p:blipFill rotWithShape="1">
          <a:blip r:embed="rId3">
            <a:alphaModFix/>
          </a:blip>
          <a:srcRect t="35928" b="35931"/>
          <a:stretch/>
        </p:blipFill>
        <p:spPr>
          <a:xfrm>
            <a:off x="1994" y="4572000"/>
            <a:ext cx="12190500" cy="2286000"/>
          </a:xfrm>
          <a:prstGeom prst="rect">
            <a:avLst/>
          </a:prstGeom>
          <a:solidFill>
            <a:srgbClr val="D8D8D8"/>
          </a:solidFill>
          <a:ln>
            <a:noFill/>
          </a:ln>
        </p:spPr>
      </p:pic>
      <p:sp>
        <p:nvSpPr>
          <p:cNvPr id="525" name="Google Shape;525;p52"/>
          <p:cNvSpPr txBox="1"/>
          <p:nvPr/>
        </p:nvSpPr>
        <p:spPr>
          <a:xfrm>
            <a:off x="2394" y="4571950"/>
            <a:ext cx="12188700" cy="2286000"/>
          </a:xfrm>
          <a:prstGeom prst="rect">
            <a:avLst/>
          </a:prstGeom>
          <a:solidFill>
            <a:srgbClr val="262626">
              <a:alpha val="74900"/>
            </a:srgbClr>
          </a:solidFill>
          <a:ln>
            <a:noFill/>
          </a:ln>
        </p:spPr>
        <p:txBody>
          <a:bodyPr spcFirstLastPara="1" wrap="square" lIns="540000" tIns="0" rIns="540000" bIns="0" anchor="ctr" anchorCtr="0">
            <a:noAutofit/>
          </a:bodyPr>
          <a:lstStyle/>
          <a:p>
            <a:pPr>
              <a:lnSpc>
                <a:spcPct val="115000"/>
              </a:lnSpc>
            </a:pPr>
            <a:r>
              <a:rPr lang="en-US" sz="2400">
                <a:solidFill>
                  <a:srgbClr val="FFFFFF"/>
                </a:solidFill>
                <a:latin typeface="Roboto Condensed"/>
                <a:ea typeface="Roboto Condensed"/>
                <a:cs typeface="Roboto Condensed"/>
                <a:sym typeface="Roboto Condensed"/>
              </a:rPr>
              <a:t>Some relevant applications of this technology include:</a:t>
            </a:r>
            <a:endParaRPr sz="2400">
              <a:solidFill>
                <a:srgbClr val="FFFFFF"/>
              </a:solidFill>
              <a:latin typeface="Roboto Condensed"/>
              <a:ea typeface="Roboto Condensed"/>
              <a:cs typeface="Roboto Condensed"/>
              <a:sym typeface="Roboto Condensed"/>
            </a:endParaRPr>
          </a:p>
          <a:p>
            <a:pPr>
              <a:lnSpc>
                <a:spcPct val="115000"/>
              </a:lnSpc>
            </a:pPr>
            <a:r>
              <a:rPr lang="en-US" sz="2400">
                <a:solidFill>
                  <a:srgbClr val="FFFFFF"/>
                </a:solidFill>
                <a:latin typeface="Roboto Condensed"/>
                <a:ea typeface="Roboto Condensed"/>
                <a:cs typeface="Roboto Condensed"/>
                <a:sym typeface="Roboto Condensed"/>
              </a:rPr>
              <a:t>Fraud Detection, Identification of Irregular Activity Patterns, Products Classification, Advanced Statistical Analysis</a:t>
            </a:r>
            <a:endParaRPr sz="2400">
              <a:solidFill>
                <a:srgbClr val="FFFFFF"/>
              </a:solidFill>
              <a:latin typeface="Roboto Condensed"/>
              <a:ea typeface="Roboto Condensed"/>
              <a:cs typeface="Roboto Condensed"/>
              <a:sym typeface="Roboto Condensed"/>
            </a:endParaRPr>
          </a:p>
        </p:txBody>
      </p:sp>
      <p:sp>
        <p:nvSpPr>
          <p:cNvPr id="526" name="Google Shape;526;p52"/>
          <p:cNvSpPr/>
          <p:nvPr/>
        </p:nvSpPr>
        <p:spPr>
          <a:xfrm rot="10800000">
            <a:off x="642095" y="4557557"/>
            <a:ext cx="543600" cy="266100"/>
          </a:xfrm>
          <a:prstGeom prst="triangle">
            <a:avLst>
              <a:gd name="adj" fmla="val 50000"/>
            </a:avLst>
          </a:prstGeom>
          <a:solidFill>
            <a:srgbClr val="FFFFFF"/>
          </a:solidFill>
          <a:ln w="9525" cap="flat" cmpd="sng">
            <a:solidFill>
              <a:srgbClr val="FFFFFF">
                <a:alpha val="0"/>
              </a:srgbClr>
            </a:solidFill>
            <a:prstDash val="solid"/>
            <a:round/>
            <a:headEnd type="none" w="sm" len="sm"/>
            <a:tailEnd type="none" w="sm" len="sm"/>
          </a:ln>
        </p:spPr>
        <p:txBody>
          <a:bodyPr spcFirstLastPara="1" wrap="square" lIns="91425" tIns="45700" rIns="91425" bIns="45700" anchor="ctr" anchorCtr="0">
            <a:noAutofit/>
          </a:bodyPr>
          <a:lstStyle/>
          <a:p>
            <a:pPr algn="ctr">
              <a:lnSpc>
                <a:spcPct val="90000"/>
              </a:lnSpc>
            </a:pPr>
            <a:endParaRPr dirty="0">
              <a:solidFill>
                <a:srgbClr val="000000"/>
              </a:solidFill>
              <a:latin typeface="Arial" panose="020B0604020202020204" pitchFamily="34" charset="0"/>
              <a:ea typeface="Calibri"/>
              <a:cs typeface="Arial" panose="020B0604020202020204" pitchFamily="34" charset="0"/>
              <a:sym typeface="Calibri"/>
            </a:endParaRP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3"/>
          <p:cNvSpPr txBox="1"/>
          <p:nvPr/>
        </p:nvSpPr>
        <p:spPr>
          <a:xfrm>
            <a:off x="540794" y="1252200"/>
            <a:ext cx="11109600" cy="4865700"/>
          </a:xfrm>
          <a:prstGeom prst="rect">
            <a:avLst/>
          </a:prstGeom>
          <a:noFill/>
          <a:ln>
            <a:noFill/>
          </a:ln>
        </p:spPr>
        <p:txBody>
          <a:bodyPr spcFirstLastPara="1" wrap="square" lIns="0" tIns="0" rIns="0" bIns="0" anchor="t" anchorCtr="0">
            <a:noAutofit/>
          </a:bodyPr>
          <a:lstStyle/>
          <a:p>
            <a:pPr marL="457200" indent="-368300">
              <a:lnSpc>
                <a:spcPct val="115000"/>
              </a:lnSpc>
              <a:buClr>
                <a:srgbClr val="00B0EA"/>
              </a:buClr>
              <a:buSzPts val="2200"/>
              <a:buFont typeface="Roboto Condensed"/>
              <a:buChar char="●"/>
            </a:pPr>
            <a:r>
              <a:rPr lang="en-US" sz="2200" b="1">
                <a:solidFill>
                  <a:srgbClr val="323232"/>
                </a:solidFill>
                <a:latin typeface="Roboto Condensed"/>
                <a:ea typeface="Roboto Condensed"/>
                <a:cs typeface="Roboto Condensed"/>
                <a:sym typeface="Roboto Condensed"/>
              </a:rPr>
              <a:t>OECD - Technologies for Better Tax Administration</a:t>
            </a:r>
            <a:br>
              <a:rPr lang="en-US" sz="2200">
                <a:solidFill>
                  <a:srgbClr val="323232"/>
                </a:solidFill>
                <a:latin typeface="Roboto Condensed"/>
                <a:ea typeface="Roboto Condensed"/>
                <a:cs typeface="Roboto Condensed"/>
                <a:sym typeface="Roboto Condensed"/>
              </a:rPr>
            </a:br>
            <a:r>
              <a:rPr lang="en-US" sz="2200">
                <a:solidFill>
                  <a:srgbClr val="323232"/>
                </a:solidFill>
                <a:latin typeface="Roboto Condensed"/>
                <a:ea typeface="Roboto Condensed"/>
                <a:cs typeface="Roboto Condensed"/>
                <a:sym typeface="Roboto Condensed"/>
              </a:rPr>
              <a:t>Big data analytics allows the Tax Administration to obtain valuable information from existing data sources, in order to improve services offered to taxpayers as well as its capabilities on risk management; particularly in the cases of detecting fraud and evasion. [</a:t>
            </a:r>
            <a:r>
              <a:rPr lang="en-US" sz="2200" u="sng">
                <a:solidFill>
                  <a:schemeClr val="hlink"/>
                </a:solidFill>
                <a:latin typeface="Roboto Condensed"/>
                <a:ea typeface="Roboto Condensed"/>
                <a:cs typeface="Roboto Condensed"/>
                <a:sym typeface="Roboto Condensed"/>
                <a:hlinkClick r:id="rId3"/>
              </a:rPr>
              <a:t>Technologies for Better Tax Administration</a:t>
            </a:r>
            <a:r>
              <a:rPr lang="en-US" sz="2200">
                <a:solidFill>
                  <a:srgbClr val="323232"/>
                </a:solidFill>
                <a:latin typeface="Roboto Condensed"/>
                <a:ea typeface="Roboto Condensed"/>
                <a:cs typeface="Roboto Condensed"/>
                <a:sym typeface="Roboto Condensed"/>
              </a:rPr>
              <a:t>]</a:t>
            </a:r>
            <a:endParaRPr sz="2200">
              <a:solidFill>
                <a:srgbClr val="323232"/>
              </a:solidFill>
              <a:latin typeface="Roboto Condensed"/>
              <a:ea typeface="Roboto Condensed"/>
              <a:cs typeface="Roboto Condensed"/>
              <a:sym typeface="Roboto Condensed"/>
            </a:endParaRPr>
          </a:p>
          <a:p>
            <a:pPr marL="457200" indent="-368300">
              <a:lnSpc>
                <a:spcPct val="115000"/>
              </a:lnSpc>
              <a:spcBef>
                <a:spcPts val="1000"/>
              </a:spcBef>
              <a:buClr>
                <a:srgbClr val="00B0EA"/>
              </a:buClr>
              <a:buSzPts val="2200"/>
              <a:buFont typeface="Roboto Condensed"/>
              <a:buChar char="●"/>
            </a:pPr>
            <a:r>
              <a:rPr lang="en-US" sz="2200" b="1">
                <a:solidFill>
                  <a:srgbClr val="323232"/>
                </a:solidFill>
                <a:latin typeface="Roboto Condensed"/>
                <a:ea typeface="Roboto Condensed"/>
                <a:cs typeface="Roboto Condensed"/>
                <a:sym typeface="Roboto Condensed"/>
              </a:rPr>
              <a:t>Intra-European Organisation of Tax Administrations</a:t>
            </a:r>
            <a:br>
              <a:rPr lang="en-US" sz="2200">
                <a:solidFill>
                  <a:srgbClr val="323232"/>
                </a:solidFill>
                <a:latin typeface="Roboto Condensed"/>
                <a:ea typeface="Roboto Condensed"/>
                <a:cs typeface="Roboto Condensed"/>
                <a:sym typeface="Roboto Condensed"/>
              </a:rPr>
            </a:br>
            <a:r>
              <a:rPr lang="en-US" sz="2200">
                <a:solidFill>
                  <a:srgbClr val="323232"/>
                </a:solidFill>
                <a:latin typeface="Roboto Condensed"/>
                <a:ea typeface="Roboto Condensed"/>
                <a:cs typeface="Roboto Condensed"/>
                <a:sym typeface="Roboto Condensed"/>
              </a:rPr>
              <a:t>With the collaboration of 30 countries, IOTA publish a comprehensive guide of experiences, case studies and best practices identified on the fields of: Data Management, Predictive Models, Social Network data analysis, Data visualizations, Debt administration. [</a:t>
            </a:r>
            <a:r>
              <a:rPr lang="en-US" sz="2200" u="sng">
                <a:solidFill>
                  <a:schemeClr val="hlink"/>
                </a:solidFill>
                <a:latin typeface="Roboto Condensed"/>
                <a:ea typeface="Roboto Condensed"/>
                <a:cs typeface="Roboto Condensed"/>
                <a:sym typeface="Roboto Condensed"/>
                <a:hlinkClick r:id="rId4"/>
              </a:rPr>
              <a:t>IOTA - Good Practice Guide</a:t>
            </a:r>
            <a:r>
              <a:rPr lang="en-US" sz="2200">
                <a:solidFill>
                  <a:srgbClr val="323232"/>
                </a:solidFill>
                <a:latin typeface="Roboto Condensed"/>
                <a:ea typeface="Roboto Condensed"/>
                <a:cs typeface="Roboto Condensed"/>
                <a:sym typeface="Roboto Condensed"/>
              </a:rPr>
              <a:t>]</a:t>
            </a:r>
            <a:endParaRPr sz="2200">
              <a:solidFill>
                <a:srgbClr val="323232"/>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532" name="Google Shape;532;p53"/>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BIG DATA / MACHINE LEARNING: USE CASES</a:t>
            </a:r>
            <a:endParaRPr sz="3400">
              <a:solidFill>
                <a:srgbClr val="00B0EA"/>
              </a:solidFill>
              <a:latin typeface="Roboto"/>
              <a:ea typeface="Roboto"/>
              <a:cs typeface="Roboto"/>
              <a:sym typeface="Roboto"/>
            </a:endParaRPr>
          </a:p>
        </p:txBody>
      </p:sp>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1"/>
          <p:cNvSpPr txBox="1"/>
          <p:nvPr/>
        </p:nvSpPr>
        <p:spPr>
          <a:xfrm>
            <a:off x="540794" y="1252200"/>
            <a:ext cx="11109600" cy="8727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chemeClr val="dk1"/>
                </a:solidFill>
                <a:latin typeface="Roboto Condensed"/>
                <a:ea typeface="Roboto Condensed"/>
                <a:cs typeface="Roboto Condensed"/>
                <a:sym typeface="Roboto Condensed"/>
              </a:rPr>
              <a:t>UK; as part of the </a:t>
            </a:r>
            <a:r>
              <a:rPr lang="en-US" sz="2200" u="sng">
                <a:solidFill>
                  <a:schemeClr val="hlink"/>
                </a:solidFill>
                <a:latin typeface="Roboto Condensed"/>
                <a:ea typeface="Roboto Condensed"/>
                <a:cs typeface="Roboto Condensed"/>
                <a:sym typeface="Roboto Condensed"/>
                <a:hlinkClick r:id="rId3"/>
              </a:rPr>
              <a:t>“Making Tax Digital”</a:t>
            </a:r>
            <a:r>
              <a:rPr lang="en-US" sz="2200">
                <a:solidFill>
                  <a:schemeClr val="dk1"/>
                </a:solidFill>
                <a:latin typeface="Roboto Condensed"/>
                <a:ea typeface="Roboto Condensed"/>
                <a:cs typeface="Roboto Condensed"/>
                <a:sym typeface="Roboto Condensed"/>
              </a:rPr>
              <a:t> program, simplify regulatory compliance for taxpayers presenting personal income and VA tax declarations.</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710" name="Google Shape;710;p61"/>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711" name="Google Shape;711;p61"/>
          <p:cNvPicPr preferRelativeResize="0"/>
          <p:nvPr/>
        </p:nvPicPr>
        <p:blipFill>
          <a:blip r:embed="rId4">
            <a:alphaModFix/>
          </a:blip>
          <a:stretch>
            <a:fillRect/>
          </a:stretch>
        </p:blipFill>
        <p:spPr>
          <a:xfrm>
            <a:off x="2671269" y="2405101"/>
            <a:ext cx="6848648" cy="4428301"/>
          </a:xfrm>
          <a:prstGeom prst="rect">
            <a:avLst/>
          </a:prstGeom>
          <a:noFill/>
          <a:ln>
            <a:noFill/>
          </a:ln>
        </p:spPr>
      </p:pic>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58"/>
          <p:cNvSpPr txBox="1"/>
          <p:nvPr/>
        </p:nvSpPr>
        <p:spPr>
          <a:xfrm>
            <a:off x="540794" y="1252200"/>
            <a:ext cx="11109600" cy="8727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chemeClr val="dk1"/>
                </a:solidFill>
                <a:latin typeface="Roboto Condensed"/>
                <a:ea typeface="Roboto Condensed"/>
                <a:cs typeface="Roboto Condensed"/>
                <a:sym typeface="Roboto Condensed"/>
              </a:rPr>
              <a:t>The Australian government launches a comprehensive e-government innovation program: </a:t>
            </a:r>
            <a:r>
              <a:rPr lang="en-US" sz="2200" u="sng">
                <a:solidFill>
                  <a:schemeClr val="hlink"/>
                </a:solidFill>
                <a:latin typeface="Roboto Condensed"/>
                <a:ea typeface="Roboto Condensed"/>
                <a:cs typeface="Roboto Condensed"/>
                <a:sym typeface="Roboto Condensed"/>
                <a:hlinkClick r:id="rId3"/>
              </a:rPr>
              <a:t>Digital Management Agenda</a:t>
            </a:r>
            <a:r>
              <a:rPr lang="en-US" sz="2200" b="1">
                <a:solidFill>
                  <a:srgbClr val="323232"/>
                </a:solidFill>
                <a:latin typeface="Roboto Condensed"/>
                <a:ea typeface="Roboto Condensed"/>
                <a:cs typeface="Roboto Condensed"/>
                <a:sym typeface="Roboto Condensed"/>
              </a:rPr>
              <a:t>.</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689" name="Google Shape;689;p58"/>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690" name="Google Shape;690;p58"/>
          <p:cNvPicPr preferRelativeResize="0"/>
          <p:nvPr/>
        </p:nvPicPr>
        <p:blipFill rotWithShape="1">
          <a:blip r:embed="rId4">
            <a:alphaModFix/>
          </a:blip>
          <a:srcRect b="32908"/>
          <a:stretch/>
        </p:blipFill>
        <p:spPr>
          <a:xfrm>
            <a:off x="865495" y="2256875"/>
            <a:ext cx="10460203" cy="4601124"/>
          </a:xfrm>
          <a:prstGeom prst="rect">
            <a:avLst/>
          </a:prstGeom>
          <a:noFill/>
          <a:ln>
            <a:noFill/>
          </a:ln>
        </p:spPr>
      </p:pic>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9"/>
          <p:cNvSpPr txBox="1"/>
          <p:nvPr/>
        </p:nvSpPr>
        <p:spPr>
          <a:xfrm>
            <a:off x="540794" y="1252200"/>
            <a:ext cx="11109600" cy="8685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rgbClr val="323232"/>
                </a:solidFill>
                <a:latin typeface="Roboto Condensed"/>
                <a:ea typeface="Roboto Condensed"/>
                <a:cs typeface="Roboto Condensed"/>
                <a:sym typeface="Roboto Condensed"/>
              </a:rPr>
              <a:t>Singapore’s government launches its </a:t>
            </a:r>
            <a:r>
              <a:rPr lang="en-US" sz="2200" u="sng">
                <a:solidFill>
                  <a:schemeClr val="hlink"/>
                </a:solidFill>
                <a:latin typeface="Roboto Condensed"/>
                <a:ea typeface="Roboto Condensed"/>
                <a:cs typeface="Roboto Condensed"/>
                <a:sym typeface="Roboto Condensed"/>
                <a:hlinkClick r:id="rId3"/>
              </a:rPr>
              <a:t>Smart Nation</a:t>
            </a:r>
            <a:r>
              <a:rPr lang="en-US" sz="2200">
                <a:solidFill>
                  <a:srgbClr val="323232"/>
                </a:solidFill>
                <a:latin typeface="Roboto Condensed"/>
                <a:ea typeface="Roboto Condensed"/>
                <a:cs typeface="Roboto Condensed"/>
                <a:sym typeface="Roboto Condensed"/>
              </a:rPr>
              <a:t> initiative with the purpose of offering a completely online official services channel.</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696" name="Google Shape;696;p59"/>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697" name="Google Shape;697;p59"/>
          <p:cNvPicPr preferRelativeResize="0"/>
          <p:nvPr/>
        </p:nvPicPr>
        <p:blipFill rotWithShape="1">
          <a:blip r:embed="rId4">
            <a:alphaModFix/>
          </a:blip>
          <a:srcRect b="17729"/>
          <a:stretch/>
        </p:blipFill>
        <p:spPr>
          <a:xfrm>
            <a:off x="926669" y="2262000"/>
            <a:ext cx="10338676" cy="4596002"/>
          </a:xfrm>
          <a:prstGeom prst="rect">
            <a:avLst/>
          </a:prstGeom>
          <a:noFill/>
          <a:ln>
            <a:noFill/>
          </a:ln>
        </p:spPr>
      </p:pic>
    </p:spTree>
  </p:cSld>
  <p:clrMapOvr>
    <a:masterClrMapping/>
  </p:clrMapOvr>
  <p:transition spd="med">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21F43"/>
                </a:solidFill>
                <a:latin typeface="Andes" panose="02000000000000000000" pitchFamily="50" charset="0"/>
                <a:cs typeface="Andes" panose="02000000000000000000" pitchFamily="50" charset="0"/>
              </a:rPr>
              <a:t>Disruptive Technologies and Tax Administrations</a:t>
            </a:r>
          </a:p>
        </p:txBody>
      </p:sp>
      <p:sp>
        <p:nvSpPr>
          <p:cNvPr id="7" name="Rectangle 6">
            <a:extLst>
              <a:ext uri="{FF2B5EF4-FFF2-40B4-BE49-F238E27FC236}">
                <a16:creationId xmlns:a16="http://schemas.microsoft.com/office/drawing/2014/main" id="{70E29C07-A059-4F35-92E0-E740F1FA7E30}"/>
              </a:ext>
            </a:extLst>
          </p:cNvPr>
          <p:cNvSpPr/>
          <p:nvPr/>
        </p:nvSpPr>
        <p:spPr>
          <a:xfrm>
            <a:off x="2714134" y="1663880"/>
            <a:ext cx="8686800" cy="2286000"/>
          </a:xfrm>
          <a:prstGeom prst="rect">
            <a:avLst/>
          </a:prstGeom>
          <a:solidFill>
            <a:schemeClr val="accent2">
              <a:lumMod val="20000"/>
              <a:lumOff val="80000"/>
            </a:schemeClr>
          </a:solidFill>
          <a:ln>
            <a:solidFill>
              <a:schemeClr val="tx1"/>
            </a:solidFill>
          </a:ln>
        </p:spPr>
        <p:txBody>
          <a:bodyPr vert="horz" lIns="91440" tIns="45720" rIns="91440" bIns="45720" rtlCol="0">
            <a:normAutofit lnSpcReduction="10000"/>
          </a:bodyPr>
          <a:lstStyle/>
          <a:p>
            <a:pPr algn="ctr">
              <a:lnSpc>
                <a:spcPct val="90000"/>
              </a:lnSpc>
              <a:spcBef>
                <a:spcPts val="1000"/>
              </a:spcBef>
            </a:pPr>
            <a:r>
              <a:rPr lang="en-US" sz="2800" dirty="0">
                <a:latin typeface="Arial" panose="020B0604020202020204" pitchFamily="34" charset="0"/>
              </a:rPr>
              <a:t>Information technologies in the 20th century allowed tax administrations to automate the processes and become more efficient. Today, we just need to utilize the same automated processes, but only make adjustments to render them faster and more convenient</a:t>
            </a:r>
          </a:p>
        </p:txBody>
      </p:sp>
      <p:sp>
        <p:nvSpPr>
          <p:cNvPr id="8" name="Rectangle 7">
            <a:extLst>
              <a:ext uri="{FF2B5EF4-FFF2-40B4-BE49-F238E27FC236}">
                <a16:creationId xmlns:a16="http://schemas.microsoft.com/office/drawing/2014/main" id="{BAA65A6E-FBBD-414D-ABB1-0C095D90DAF1}"/>
              </a:ext>
            </a:extLst>
          </p:cNvPr>
          <p:cNvSpPr/>
          <p:nvPr/>
        </p:nvSpPr>
        <p:spPr>
          <a:xfrm>
            <a:off x="2866564" y="5385865"/>
            <a:ext cx="8610600" cy="1356057"/>
          </a:xfrm>
          <a:prstGeom prst="rect">
            <a:avLst/>
          </a:prstGeom>
          <a:solidFill>
            <a:schemeClr val="accent6">
              <a:lumMod val="20000"/>
              <a:lumOff val="80000"/>
            </a:schemeClr>
          </a:solidFill>
          <a:ln>
            <a:solidFill>
              <a:schemeClr val="accent1">
                <a:shade val="50000"/>
              </a:schemeClr>
            </a:solidFill>
          </a:ln>
        </p:spPr>
        <p:txBody>
          <a:bodyPr vert="horz" lIns="91440" tIns="45720" rIns="91440" bIns="45720" rtlCol="0">
            <a:normAutofit/>
          </a:bodyPr>
          <a:lstStyle/>
          <a:p>
            <a:pPr algn="ctr">
              <a:lnSpc>
                <a:spcPct val="90000"/>
              </a:lnSpc>
              <a:spcBef>
                <a:spcPts val="1000"/>
              </a:spcBef>
            </a:pPr>
            <a:r>
              <a:rPr lang="en-US" sz="2800" dirty="0">
                <a:latin typeface="Arial" panose="020B0604020202020204" pitchFamily="34" charset="0"/>
              </a:rPr>
              <a:t>A tax administration in the 21st century should use the new wave of technology to radically transform how business is done</a:t>
            </a:r>
          </a:p>
        </p:txBody>
      </p:sp>
      <p:sp>
        <p:nvSpPr>
          <p:cNvPr id="9" name="TextBox 8">
            <a:extLst>
              <a:ext uri="{FF2B5EF4-FFF2-40B4-BE49-F238E27FC236}">
                <a16:creationId xmlns:a16="http://schemas.microsoft.com/office/drawing/2014/main" id="{AF1E4380-03E9-4295-B17A-1B9B4F5033D7}"/>
              </a:ext>
            </a:extLst>
          </p:cNvPr>
          <p:cNvSpPr txBox="1"/>
          <p:nvPr/>
        </p:nvSpPr>
        <p:spPr>
          <a:xfrm rot="20088873">
            <a:off x="9173225" y="3405872"/>
            <a:ext cx="3038791" cy="584775"/>
          </a:xfrm>
          <a:prstGeom prst="rect">
            <a:avLst/>
          </a:prstGeom>
          <a:solidFill>
            <a:srgbClr val="FF0000"/>
          </a:solidFill>
        </p:spPr>
        <p:txBody>
          <a:bodyPr wrap="square" rtlCol="0">
            <a:spAutoFit/>
          </a:bodyPr>
          <a:lstStyle/>
          <a:p>
            <a:pPr algn="ctr"/>
            <a:r>
              <a:rPr lang="en-US" sz="3200" dirty="0">
                <a:latin typeface="Arial" panose="020B0604020202020204" pitchFamily="34" charset="0"/>
              </a:rPr>
              <a:t>WRONG!</a:t>
            </a:r>
          </a:p>
        </p:txBody>
      </p:sp>
      <p:pic>
        <p:nvPicPr>
          <p:cNvPr id="10" name="Picture 9">
            <a:extLst>
              <a:ext uri="{FF2B5EF4-FFF2-40B4-BE49-F238E27FC236}">
                <a16:creationId xmlns:a16="http://schemas.microsoft.com/office/drawing/2014/main" id="{219AE3D4-659C-4A33-949C-BB89BB9BE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0147" y="52383"/>
            <a:ext cx="2295525" cy="1481946"/>
          </a:xfrm>
          <a:prstGeom prst="rect">
            <a:avLst/>
          </a:prstGeom>
        </p:spPr>
      </p:pic>
      <p:pic>
        <p:nvPicPr>
          <p:cNvPr id="11" name="Picture 10">
            <a:extLst>
              <a:ext uri="{FF2B5EF4-FFF2-40B4-BE49-F238E27FC236}">
                <a16:creationId xmlns:a16="http://schemas.microsoft.com/office/drawing/2014/main" id="{5D796EFF-9953-4AF1-818D-4ACC60BB6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843" y="2432115"/>
            <a:ext cx="2210461" cy="2304925"/>
          </a:xfrm>
          <a:prstGeom prst="rect">
            <a:avLst/>
          </a:prstGeom>
        </p:spPr>
      </p:pic>
      <p:sp>
        <p:nvSpPr>
          <p:cNvPr id="12" name="TextBox 11">
            <a:extLst>
              <a:ext uri="{FF2B5EF4-FFF2-40B4-BE49-F238E27FC236}">
                <a16:creationId xmlns:a16="http://schemas.microsoft.com/office/drawing/2014/main" id="{EA8C6084-7EEF-46CE-BCBF-BC2A3E236451}"/>
              </a:ext>
            </a:extLst>
          </p:cNvPr>
          <p:cNvSpPr txBox="1"/>
          <p:nvPr/>
        </p:nvSpPr>
        <p:spPr>
          <a:xfrm rot="20088873">
            <a:off x="1347169" y="4908309"/>
            <a:ext cx="3038791" cy="584775"/>
          </a:xfrm>
          <a:prstGeom prst="rect">
            <a:avLst/>
          </a:prstGeom>
          <a:solidFill>
            <a:schemeClr val="accent6">
              <a:lumMod val="60000"/>
              <a:lumOff val="40000"/>
            </a:schemeClr>
          </a:solidFill>
        </p:spPr>
        <p:txBody>
          <a:bodyPr wrap="square" rtlCol="0">
            <a:spAutoFit/>
          </a:bodyPr>
          <a:lstStyle/>
          <a:p>
            <a:pPr algn="ctr"/>
            <a:r>
              <a:rPr lang="en-US" sz="3200" dirty="0">
                <a:latin typeface="Arial" panose="020B0604020202020204" pitchFamily="34" charset="0"/>
              </a:rPr>
              <a:t>Right</a:t>
            </a:r>
          </a:p>
        </p:txBody>
      </p:sp>
    </p:spTree>
    <p:extLst>
      <p:ext uri="{BB962C8B-B14F-4D97-AF65-F5344CB8AC3E}">
        <p14:creationId xmlns:p14="http://schemas.microsoft.com/office/powerpoint/2010/main" val="7523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60"/>
          <p:cNvSpPr txBox="1"/>
          <p:nvPr/>
        </p:nvSpPr>
        <p:spPr>
          <a:xfrm>
            <a:off x="540794" y="1099800"/>
            <a:ext cx="11109600" cy="11892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u="sng">
                <a:solidFill>
                  <a:schemeClr val="hlink"/>
                </a:solidFill>
                <a:latin typeface="Roboto Condensed"/>
                <a:ea typeface="Roboto Condensed"/>
                <a:cs typeface="Roboto Condensed"/>
                <a:sym typeface="Roboto Condensed"/>
                <a:hlinkClick r:id="rId3"/>
              </a:rPr>
              <a:t>One-Touch program in Denmark, as part of a National Digital Strategy</a:t>
            </a:r>
            <a:r>
              <a:rPr lang="en-US" sz="2200">
                <a:solidFill>
                  <a:schemeClr val="dk1"/>
                </a:solidFill>
                <a:latin typeface="Roboto Condensed"/>
                <a:ea typeface="Roboto Condensed"/>
                <a:cs typeface="Roboto Condensed"/>
                <a:sym typeface="Roboto Condensed"/>
              </a:rPr>
              <a:t>, aims to eliminate the requirement to present personal income forms for the majority of taxpayers. Denmark is the most advanced Digital Economy in Europe, according to the </a:t>
            </a:r>
            <a:r>
              <a:rPr lang="en-US" sz="2200" u="sng">
                <a:solidFill>
                  <a:schemeClr val="hlink"/>
                </a:solidFill>
                <a:latin typeface="Roboto Condensed"/>
                <a:ea typeface="Roboto Condensed"/>
                <a:cs typeface="Roboto Condensed"/>
                <a:sym typeface="Roboto Condensed"/>
                <a:hlinkClick r:id="rId4"/>
              </a:rPr>
              <a:t>DESI Index</a:t>
            </a:r>
            <a:r>
              <a:rPr lang="en-US" sz="2200">
                <a:solidFill>
                  <a:schemeClr val="dk1"/>
                </a:solidFill>
                <a:latin typeface="Roboto Condensed"/>
                <a:ea typeface="Roboto Condensed"/>
                <a:cs typeface="Roboto Condensed"/>
                <a:sym typeface="Roboto Condensed"/>
              </a:rPr>
              <a:t>.</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703" name="Google Shape;703;p60"/>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704" name="Google Shape;704;p60"/>
          <p:cNvPicPr preferRelativeResize="0"/>
          <p:nvPr/>
        </p:nvPicPr>
        <p:blipFill rotWithShape="1">
          <a:blip r:embed="rId5">
            <a:alphaModFix/>
          </a:blip>
          <a:srcRect t="1357" b="17334"/>
          <a:stretch/>
        </p:blipFill>
        <p:spPr>
          <a:xfrm>
            <a:off x="1650970" y="2365225"/>
            <a:ext cx="8889247" cy="4491424"/>
          </a:xfrm>
          <a:prstGeom prst="rect">
            <a:avLst/>
          </a:prstGeom>
          <a:noFill/>
          <a:ln>
            <a:noFill/>
          </a:ln>
        </p:spPr>
      </p:pic>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3"/>
          <p:cNvSpPr txBox="1"/>
          <p:nvPr/>
        </p:nvSpPr>
        <p:spPr>
          <a:xfrm>
            <a:off x="540794" y="1252200"/>
            <a:ext cx="11109600" cy="12855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chemeClr val="dk1"/>
                </a:solidFill>
                <a:latin typeface="Roboto Condensed"/>
                <a:ea typeface="Roboto Condensed"/>
                <a:cs typeface="Roboto Condensed"/>
                <a:sym typeface="Roboto Condensed"/>
              </a:rPr>
              <a:t>New Zealand; as part of a robust national innovation program, the government launched </a:t>
            </a:r>
            <a:r>
              <a:rPr lang="en-US" sz="2200" u="sng">
                <a:solidFill>
                  <a:schemeClr val="hlink"/>
                </a:solidFill>
                <a:latin typeface="Roboto Condensed"/>
                <a:ea typeface="Roboto Condensed"/>
                <a:cs typeface="Roboto Condensed"/>
                <a:sym typeface="Roboto Condensed"/>
                <a:hlinkClick r:id="rId3"/>
              </a:rPr>
              <a:t>Making Tax Simpler</a:t>
            </a:r>
            <a:r>
              <a:rPr lang="en-US" sz="2200">
                <a:solidFill>
                  <a:schemeClr val="dk1"/>
                </a:solidFill>
                <a:latin typeface="Roboto Condensed"/>
                <a:ea typeface="Roboto Condensed"/>
                <a:cs typeface="Roboto Condensed"/>
                <a:sym typeface="Roboto Condensed"/>
              </a:rPr>
              <a:t>, its main objective is to simplify regulatory compliance for the taxpayer and apply technological advancements to reduce the associated costs and complexities.</a:t>
            </a:r>
            <a:endParaRPr sz="2200">
              <a:solidFill>
                <a:schemeClr val="dk1"/>
              </a:solidFill>
              <a:latin typeface="Roboto Condensed"/>
              <a:ea typeface="Roboto Condensed"/>
              <a:cs typeface="Roboto Condensed"/>
              <a:sym typeface="Roboto Condensed"/>
            </a:endParaRPr>
          </a:p>
          <a:p>
            <a:pPr>
              <a:lnSpc>
                <a:spcPct val="115000"/>
              </a:lnSpc>
            </a:pPr>
            <a:endParaRPr sz="2200">
              <a:solidFill>
                <a:srgbClr val="7F7F7F"/>
              </a:solidFill>
              <a:latin typeface="Roboto Condensed"/>
              <a:ea typeface="Roboto Condensed"/>
              <a:cs typeface="Roboto Condensed"/>
              <a:sym typeface="Roboto Condensed"/>
            </a:endParaRPr>
          </a:p>
          <a:p>
            <a:pPr>
              <a:lnSpc>
                <a:spcPct val="115000"/>
              </a:lnSpc>
              <a:spcBef>
                <a:spcPts val="1000"/>
              </a:spcBef>
              <a:spcAft>
                <a:spcPts val="1000"/>
              </a:spcAft>
            </a:pPr>
            <a:endParaRPr sz="2200">
              <a:solidFill>
                <a:srgbClr val="7F7F7F"/>
              </a:solidFill>
              <a:latin typeface="Roboto Condensed"/>
              <a:ea typeface="Roboto Condensed"/>
              <a:cs typeface="Roboto Condensed"/>
              <a:sym typeface="Roboto Condensed"/>
            </a:endParaRPr>
          </a:p>
        </p:txBody>
      </p:sp>
      <p:sp>
        <p:nvSpPr>
          <p:cNvPr id="725" name="Google Shape;725;p63"/>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726" name="Google Shape;726;p63"/>
          <p:cNvPicPr preferRelativeResize="0"/>
          <p:nvPr/>
        </p:nvPicPr>
        <p:blipFill>
          <a:blip r:embed="rId4">
            <a:alphaModFix/>
          </a:blip>
          <a:stretch>
            <a:fillRect/>
          </a:stretch>
        </p:blipFill>
        <p:spPr>
          <a:xfrm>
            <a:off x="540794" y="2817900"/>
            <a:ext cx="5642814" cy="4015502"/>
          </a:xfrm>
          <a:prstGeom prst="rect">
            <a:avLst/>
          </a:prstGeom>
          <a:noFill/>
          <a:ln>
            <a:noFill/>
          </a:ln>
        </p:spPr>
      </p:pic>
      <p:pic>
        <p:nvPicPr>
          <p:cNvPr id="727" name="Google Shape;727;p63"/>
          <p:cNvPicPr preferRelativeResize="0"/>
          <p:nvPr/>
        </p:nvPicPr>
        <p:blipFill>
          <a:blip r:embed="rId5">
            <a:alphaModFix/>
          </a:blip>
          <a:stretch>
            <a:fillRect/>
          </a:stretch>
        </p:blipFill>
        <p:spPr>
          <a:xfrm>
            <a:off x="6628058" y="2842501"/>
            <a:ext cx="4932950" cy="4015501"/>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62"/>
          <p:cNvSpPr txBox="1"/>
          <p:nvPr/>
        </p:nvSpPr>
        <p:spPr>
          <a:xfrm>
            <a:off x="540794" y="1252200"/>
            <a:ext cx="11109600" cy="892800"/>
          </a:xfrm>
          <a:prstGeom prst="rect">
            <a:avLst/>
          </a:prstGeom>
          <a:noFill/>
          <a:ln>
            <a:noFill/>
          </a:ln>
        </p:spPr>
        <p:txBody>
          <a:bodyPr spcFirstLastPara="1" wrap="square" lIns="0" tIns="0" rIns="0" bIns="0" anchor="t" anchorCtr="0">
            <a:noAutofit/>
          </a:bodyPr>
          <a:lstStyle/>
          <a:p>
            <a:pPr marL="457200" indent="-368300">
              <a:lnSpc>
                <a:spcPct val="115000"/>
              </a:lnSpc>
              <a:spcBef>
                <a:spcPts val="500"/>
              </a:spcBef>
              <a:buClr>
                <a:srgbClr val="00B0EA"/>
              </a:buClr>
              <a:buSzPts val="2200"/>
              <a:buFont typeface="Roboto Condensed"/>
              <a:buChar char="●"/>
            </a:pPr>
            <a:r>
              <a:rPr lang="en-US" sz="2200">
                <a:solidFill>
                  <a:schemeClr val="dk1"/>
                </a:solidFill>
                <a:latin typeface="Roboto Condensed"/>
                <a:ea typeface="Roboto Condensed"/>
                <a:cs typeface="Roboto Condensed"/>
                <a:sym typeface="Roboto Condensed"/>
              </a:rPr>
              <a:t>Russia; to improve its analytical and monitoring capabilities for international commerce, establish the requirement for </a:t>
            </a:r>
            <a:r>
              <a:rPr lang="en-US" sz="2200" u="sng">
                <a:solidFill>
                  <a:schemeClr val="hlink"/>
                </a:solidFill>
                <a:latin typeface="Roboto Condensed"/>
                <a:ea typeface="Roboto Condensed"/>
                <a:cs typeface="Roboto Condensed"/>
                <a:sym typeface="Roboto Condensed"/>
                <a:hlinkClick r:id="rId3"/>
              </a:rPr>
              <a:t>exchange “CbC” information</a:t>
            </a:r>
            <a:r>
              <a:rPr lang="en-US" sz="2200">
                <a:solidFill>
                  <a:schemeClr val="dk1"/>
                </a:solidFill>
                <a:latin typeface="Roboto Condensed"/>
                <a:ea typeface="Roboto Condensed"/>
                <a:cs typeface="Roboto Condensed"/>
                <a:sym typeface="Roboto Condensed"/>
              </a:rPr>
              <a:t> on digital format. </a:t>
            </a:r>
            <a:r>
              <a:rPr lang="en-US" sz="2200" u="sng">
                <a:solidFill>
                  <a:schemeClr val="hlink"/>
                </a:solidFill>
                <a:latin typeface="Roboto Condensed"/>
                <a:ea typeface="Roboto Condensed"/>
                <a:cs typeface="Roboto Condensed"/>
                <a:sym typeface="Roboto Condensed"/>
                <a:hlinkClick r:id="rId4"/>
              </a:rPr>
              <a:t>[*]</a:t>
            </a:r>
            <a:endParaRPr sz="2200">
              <a:solidFill>
                <a:srgbClr val="7F7F7F"/>
              </a:solidFill>
              <a:latin typeface="Roboto Condensed"/>
              <a:ea typeface="Roboto Condensed"/>
              <a:cs typeface="Roboto Condensed"/>
              <a:sym typeface="Roboto Condensed"/>
            </a:endParaRPr>
          </a:p>
          <a:p>
            <a:pPr>
              <a:lnSpc>
                <a:spcPct val="115000"/>
              </a:lnSpc>
              <a:spcAft>
                <a:spcPts val="1000"/>
              </a:spcAft>
            </a:pPr>
            <a:endParaRPr sz="2200">
              <a:solidFill>
                <a:srgbClr val="7F7F7F"/>
              </a:solidFill>
              <a:latin typeface="Roboto Condensed"/>
              <a:ea typeface="Roboto Condensed"/>
              <a:cs typeface="Roboto Condensed"/>
              <a:sym typeface="Roboto Condensed"/>
            </a:endParaRPr>
          </a:p>
        </p:txBody>
      </p:sp>
      <p:sp>
        <p:nvSpPr>
          <p:cNvPr id="717" name="Google Shape;717;p62"/>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a:solidFill>
                  <a:srgbClr val="00B0EA"/>
                </a:solidFill>
                <a:latin typeface="Roboto"/>
                <a:ea typeface="Roboto"/>
                <a:cs typeface="Roboto"/>
                <a:sym typeface="Roboto"/>
              </a:rPr>
              <a:t>EXAMPLES OF DIGITALISATION EFFORTS</a:t>
            </a:r>
            <a:endParaRPr sz="3400">
              <a:solidFill>
                <a:srgbClr val="00B0EA"/>
              </a:solidFill>
              <a:latin typeface="Roboto"/>
              <a:ea typeface="Roboto"/>
              <a:cs typeface="Roboto"/>
              <a:sym typeface="Roboto"/>
            </a:endParaRPr>
          </a:p>
        </p:txBody>
      </p:sp>
      <p:pic>
        <p:nvPicPr>
          <p:cNvPr id="718" name="Google Shape;718;p62"/>
          <p:cNvPicPr preferRelativeResize="0"/>
          <p:nvPr/>
        </p:nvPicPr>
        <p:blipFill>
          <a:blip r:embed="rId5">
            <a:alphaModFix/>
          </a:blip>
          <a:stretch>
            <a:fillRect/>
          </a:stretch>
        </p:blipFill>
        <p:spPr>
          <a:xfrm>
            <a:off x="41583" y="2449801"/>
            <a:ext cx="7012367" cy="4408199"/>
          </a:xfrm>
          <a:prstGeom prst="rect">
            <a:avLst/>
          </a:prstGeom>
          <a:noFill/>
          <a:ln>
            <a:noFill/>
          </a:ln>
        </p:spPr>
      </p:pic>
      <p:pic>
        <p:nvPicPr>
          <p:cNvPr id="719" name="Google Shape;719;p62"/>
          <p:cNvPicPr preferRelativeResize="0"/>
          <p:nvPr/>
        </p:nvPicPr>
        <p:blipFill>
          <a:blip r:embed="rId6">
            <a:alphaModFix/>
          </a:blip>
          <a:stretch>
            <a:fillRect/>
          </a:stretch>
        </p:blipFill>
        <p:spPr>
          <a:xfrm>
            <a:off x="7053948" y="2859326"/>
            <a:ext cx="4832448" cy="3998665"/>
          </a:xfrm>
          <a:prstGeom prst="rect">
            <a:avLst/>
          </a:prstGeom>
          <a:noFill/>
          <a:ln>
            <a:noFill/>
          </a:ln>
        </p:spPr>
      </p:pic>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B71570A-1BE1-43E2-ACB7-52D2ED550F90}"/>
              </a:ext>
            </a:extLst>
          </p:cNvPr>
          <p:cNvPicPr>
            <a:picLocks noGrp="1" noChangeAspect="1"/>
          </p:cNvPicPr>
          <p:nvPr>
            <p:ph idx="1"/>
          </p:nvPr>
        </p:nvPicPr>
        <p:blipFill>
          <a:blip r:embed="rId2"/>
          <a:stretch>
            <a:fillRect/>
          </a:stretch>
        </p:blipFill>
        <p:spPr>
          <a:xfrm>
            <a:off x="1179565" y="972000"/>
            <a:ext cx="9832057" cy="5571067"/>
          </a:xfrm>
          <a:prstGeom prst="rect">
            <a:avLst/>
          </a:prstGeom>
        </p:spPr>
      </p:pic>
      <p:sp>
        <p:nvSpPr>
          <p:cNvPr id="7" name="Google Shape;681;p57">
            <a:extLst>
              <a:ext uri="{FF2B5EF4-FFF2-40B4-BE49-F238E27FC236}">
                <a16:creationId xmlns:a16="http://schemas.microsoft.com/office/drawing/2014/main" id="{3C335568-2408-47A9-AA79-9470C80F8179}"/>
              </a:ext>
            </a:extLst>
          </p:cNvPr>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dirty="0">
                <a:solidFill>
                  <a:srgbClr val="00B0EA"/>
                </a:solidFill>
                <a:latin typeface="Roboto"/>
                <a:ea typeface="Roboto"/>
                <a:cs typeface="Roboto"/>
                <a:sym typeface="Roboto"/>
              </a:rPr>
              <a:t>EXAMPLES OF DIGITALISATION EFFORTS</a:t>
            </a:r>
            <a:endParaRPr sz="3400" dirty="0">
              <a:solidFill>
                <a:srgbClr val="00B0EA"/>
              </a:solidFill>
              <a:latin typeface="Roboto"/>
              <a:ea typeface="Roboto"/>
              <a:cs typeface="Roboto"/>
              <a:sym typeface="Roboto"/>
            </a:endParaRPr>
          </a:p>
        </p:txBody>
      </p:sp>
    </p:spTree>
    <p:extLst>
      <p:ext uri="{BB962C8B-B14F-4D97-AF65-F5344CB8AC3E}">
        <p14:creationId xmlns:p14="http://schemas.microsoft.com/office/powerpoint/2010/main" val="2284819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71FF64F-819A-4DCE-85C9-5B922CC88CB3}"/>
              </a:ext>
            </a:extLst>
          </p:cNvPr>
          <p:cNvPicPr>
            <a:picLocks noGrp="1" noChangeAspect="1"/>
          </p:cNvPicPr>
          <p:nvPr>
            <p:ph idx="1"/>
          </p:nvPr>
        </p:nvPicPr>
        <p:blipFill>
          <a:blip r:embed="rId2"/>
          <a:stretch>
            <a:fillRect/>
          </a:stretch>
        </p:blipFill>
        <p:spPr>
          <a:xfrm>
            <a:off x="2276519" y="1825625"/>
            <a:ext cx="7638961" cy="4351338"/>
          </a:xfrm>
          <a:prstGeom prst="rect">
            <a:avLst/>
          </a:prstGeom>
        </p:spPr>
      </p:pic>
      <p:sp>
        <p:nvSpPr>
          <p:cNvPr id="10" name="Google Shape;681;p57">
            <a:extLst>
              <a:ext uri="{FF2B5EF4-FFF2-40B4-BE49-F238E27FC236}">
                <a16:creationId xmlns:a16="http://schemas.microsoft.com/office/drawing/2014/main" id="{9C1ED802-DF86-42F4-951F-2363BE54D546}"/>
              </a:ext>
            </a:extLst>
          </p:cNvPr>
          <p:cNvSpPr txBox="1"/>
          <p:nvPr/>
        </p:nvSpPr>
        <p:spPr>
          <a:xfrm>
            <a:off x="540794" y="432000"/>
            <a:ext cx="11109600" cy="540000"/>
          </a:xfrm>
          <a:prstGeom prst="rect">
            <a:avLst/>
          </a:prstGeom>
          <a:noFill/>
          <a:ln>
            <a:noFill/>
          </a:ln>
        </p:spPr>
        <p:txBody>
          <a:bodyPr spcFirstLastPara="1" wrap="square" lIns="0" tIns="0" rIns="0" bIns="0" anchor="t" anchorCtr="0">
            <a:noAutofit/>
          </a:bodyPr>
          <a:lstStyle/>
          <a:p>
            <a:pPr>
              <a:lnSpc>
                <a:spcPct val="115000"/>
              </a:lnSpc>
            </a:pPr>
            <a:r>
              <a:rPr lang="en-US" sz="3400" dirty="0">
                <a:solidFill>
                  <a:srgbClr val="00B0EA"/>
                </a:solidFill>
                <a:latin typeface="Roboto"/>
                <a:ea typeface="Roboto"/>
                <a:cs typeface="Roboto"/>
                <a:sym typeface="Roboto"/>
              </a:rPr>
              <a:t>EXAMPLES OF DIGITALISATION EFFORTS</a:t>
            </a:r>
            <a:endParaRPr sz="3400" dirty="0">
              <a:solidFill>
                <a:srgbClr val="00B0EA"/>
              </a:solidFill>
              <a:latin typeface="Roboto"/>
              <a:ea typeface="Roboto"/>
              <a:cs typeface="Roboto"/>
              <a:sym typeface="Roboto"/>
            </a:endParaRPr>
          </a:p>
        </p:txBody>
      </p:sp>
    </p:spTree>
    <p:extLst>
      <p:ext uri="{BB962C8B-B14F-4D97-AF65-F5344CB8AC3E}">
        <p14:creationId xmlns:p14="http://schemas.microsoft.com/office/powerpoint/2010/main" val="30594636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0C9FD0-E389-49AA-B843-C68033F1E394}"/>
              </a:ext>
            </a:extLst>
          </p:cNvPr>
          <p:cNvPicPr>
            <a:picLocks noGrp="1" noChangeAspect="1"/>
          </p:cNvPicPr>
          <p:nvPr>
            <p:ph idx="1"/>
          </p:nvPr>
        </p:nvPicPr>
        <p:blipFill>
          <a:blip r:embed="rId2"/>
          <a:stretch>
            <a:fillRect/>
          </a:stretch>
        </p:blipFill>
        <p:spPr>
          <a:xfrm>
            <a:off x="1542344" y="891540"/>
            <a:ext cx="9157760" cy="5071110"/>
          </a:xfrm>
          <a:prstGeom prst="rect">
            <a:avLst/>
          </a:prstGeom>
        </p:spPr>
      </p:pic>
    </p:spTree>
    <p:extLst>
      <p:ext uri="{BB962C8B-B14F-4D97-AF65-F5344CB8AC3E}">
        <p14:creationId xmlns:p14="http://schemas.microsoft.com/office/powerpoint/2010/main" val="247004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611683" y="1254688"/>
            <a:ext cx="8778739" cy="4348625"/>
            <a:chOff x="3651786" y="2378749"/>
            <a:chExt cx="13168109" cy="6522938"/>
          </a:xfrm>
        </p:grpSpPr>
        <p:pic>
          <p:nvPicPr>
            <p:cNvPr id="4" name="object 4"/>
            <p:cNvPicPr/>
            <p:nvPr/>
          </p:nvPicPr>
          <p:blipFill>
            <a:blip r:embed="rId2" cstate="print"/>
            <a:stretch>
              <a:fillRect/>
            </a:stretch>
          </p:blipFill>
          <p:spPr>
            <a:xfrm>
              <a:off x="3651786" y="2378749"/>
              <a:ext cx="13168109" cy="6522938"/>
            </a:xfrm>
            <a:prstGeom prst="rect">
              <a:avLst/>
            </a:prstGeom>
            <a:solidFill>
              <a:schemeClr val="accent1">
                <a:lumMod val="50000"/>
              </a:schemeClr>
            </a:solidFill>
          </p:spPr>
        </p:pic>
        <p:sp>
          <p:nvSpPr>
            <p:cNvPr id="7" name="object 7"/>
            <p:cNvSpPr/>
            <p:nvPr/>
          </p:nvSpPr>
          <p:spPr>
            <a:xfrm>
              <a:off x="11014855" y="5800893"/>
              <a:ext cx="152400" cy="163175"/>
            </a:xfrm>
            <a:custGeom>
              <a:avLst/>
              <a:gdLst/>
              <a:ahLst/>
              <a:cxnLst/>
              <a:rect l="l" t="t" r="r" b="b"/>
              <a:pathLst>
                <a:path w="257175" h="257175">
                  <a:moveTo>
                    <a:pt x="137030" y="257174"/>
                  </a:moveTo>
                  <a:lnTo>
                    <a:pt x="120144" y="257174"/>
                  </a:lnTo>
                  <a:lnTo>
                    <a:pt x="111782" y="256351"/>
                  </a:lnTo>
                  <a:lnTo>
                    <a:pt x="71578" y="244155"/>
                  </a:lnTo>
                  <a:lnTo>
                    <a:pt x="31692" y="213542"/>
                  </a:lnTo>
                  <a:lnTo>
                    <a:pt x="6557" y="169995"/>
                  </a:lnTo>
                  <a:lnTo>
                    <a:pt x="0" y="137030"/>
                  </a:lnTo>
                  <a:lnTo>
                    <a:pt x="0" y="120144"/>
                  </a:lnTo>
                  <a:lnTo>
                    <a:pt x="13019" y="71578"/>
                  </a:lnTo>
                  <a:lnTo>
                    <a:pt x="43632" y="31692"/>
                  </a:lnTo>
                  <a:lnTo>
                    <a:pt x="87179" y="6557"/>
                  </a:lnTo>
                  <a:lnTo>
                    <a:pt x="120144" y="0"/>
                  </a:lnTo>
                  <a:lnTo>
                    <a:pt x="137030" y="0"/>
                  </a:lnTo>
                  <a:lnTo>
                    <a:pt x="185596" y="13019"/>
                  </a:lnTo>
                  <a:lnTo>
                    <a:pt x="225482" y="43632"/>
                  </a:lnTo>
                  <a:lnTo>
                    <a:pt x="250617" y="87179"/>
                  </a:lnTo>
                  <a:lnTo>
                    <a:pt x="257175" y="128587"/>
                  </a:lnTo>
                  <a:lnTo>
                    <a:pt x="257174" y="137030"/>
                  </a:lnTo>
                  <a:lnTo>
                    <a:pt x="244155" y="185596"/>
                  </a:lnTo>
                  <a:lnTo>
                    <a:pt x="213542" y="225482"/>
                  </a:lnTo>
                  <a:lnTo>
                    <a:pt x="169995" y="250617"/>
                  </a:lnTo>
                  <a:lnTo>
                    <a:pt x="137030" y="257174"/>
                  </a:lnTo>
                  <a:close/>
                </a:path>
              </a:pathLst>
            </a:custGeom>
            <a:solidFill>
              <a:srgbClr val="2B91D5"/>
            </a:solidFill>
          </p:spPr>
          <p:txBody>
            <a:bodyPr wrap="square" lIns="0" tIns="0" rIns="0" bIns="0" rtlCol="0"/>
            <a:lstStyle/>
            <a:p>
              <a:pPr defTabSz="609630">
                <a:defRPr/>
              </a:pPr>
              <a:endParaRPr sz="1200">
                <a:solidFill>
                  <a:prstClr val="black"/>
                </a:solidFill>
                <a:latin typeface="Calibri"/>
              </a:endParaRPr>
            </a:p>
          </p:txBody>
        </p:sp>
        <p:sp>
          <p:nvSpPr>
            <p:cNvPr id="10" name="object 10"/>
            <p:cNvSpPr/>
            <p:nvPr/>
          </p:nvSpPr>
          <p:spPr>
            <a:xfrm>
              <a:off x="9490855" y="5343693"/>
              <a:ext cx="457200" cy="457200"/>
            </a:xfrm>
            <a:custGeom>
              <a:avLst/>
              <a:gdLst/>
              <a:ahLst/>
              <a:cxnLst/>
              <a:rect l="l" t="t" r="r" b="b"/>
              <a:pathLst>
                <a:path w="257175" h="257175">
                  <a:moveTo>
                    <a:pt x="137030" y="257174"/>
                  </a:moveTo>
                  <a:lnTo>
                    <a:pt x="120144" y="257174"/>
                  </a:lnTo>
                  <a:lnTo>
                    <a:pt x="111782" y="256351"/>
                  </a:lnTo>
                  <a:lnTo>
                    <a:pt x="71578" y="244155"/>
                  </a:lnTo>
                  <a:lnTo>
                    <a:pt x="31692" y="213542"/>
                  </a:lnTo>
                  <a:lnTo>
                    <a:pt x="6557" y="169995"/>
                  </a:lnTo>
                  <a:lnTo>
                    <a:pt x="0" y="137030"/>
                  </a:lnTo>
                  <a:lnTo>
                    <a:pt x="0" y="120144"/>
                  </a:lnTo>
                  <a:lnTo>
                    <a:pt x="13019" y="71578"/>
                  </a:lnTo>
                  <a:lnTo>
                    <a:pt x="43632" y="31692"/>
                  </a:lnTo>
                  <a:lnTo>
                    <a:pt x="87179" y="6557"/>
                  </a:lnTo>
                  <a:lnTo>
                    <a:pt x="120144" y="0"/>
                  </a:lnTo>
                  <a:lnTo>
                    <a:pt x="137030" y="0"/>
                  </a:lnTo>
                  <a:lnTo>
                    <a:pt x="185596" y="13019"/>
                  </a:lnTo>
                  <a:lnTo>
                    <a:pt x="225482" y="43632"/>
                  </a:lnTo>
                  <a:lnTo>
                    <a:pt x="250617" y="87179"/>
                  </a:lnTo>
                  <a:lnTo>
                    <a:pt x="257175" y="128587"/>
                  </a:lnTo>
                  <a:lnTo>
                    <a:pt x="257174" y="137030"/>
                  </a:lnTo>
                  <a:lnTo>
                    <a:pt x="244155" y="185596"/>
                  </a:lnTo>
                  <a:lnTo>
                    <a:pt x="213542" y="225482"/>
                  </a:lnTo>
                  <a:lnTo>
                    <a:pt x="169995" y="250617"/>
                  </a:lnTo>
                  <a:lnTo>
                    <a:pt x="137030" y="257174"/>
                  </a:lnTo>
                  <a:close/>
                </a:path>
              </a:pathLst>
            </a:custGeom>
            <a:solidFill>
              <a:srgbClr val="00B050"/>
            </a:solidFill>
          </p:spPr>
          <p:txBody>
            <a:bodyPr wrap="square" lIns="0" tIns="0" rIns="0" bIns="0" rtlCol="0"/>
            <a:lstStyle/>
            <a:p>
              <a:pPr defTabSz="609630">
                <a:defRPr/>
              </a:pPr>
              <a:endParaRPr sz="1200">
                <a:solidFill>
                  <a:prstClr val="black"/>
                </a:solidFill>
                <a:latin typeface="Calibri"/>
              </a:endParaRPr>
            </a:p>
          </p:txBody>
        </p:sp>
      </p:grpSp>
      <p:sp>
        <p:nvSpPr>
          <p:cNvPr id="12" name="object 12"/>
          <p:cNvSpPr/>
          <p:nvPr/>
        </p:nvSpPr>
        <p:spPr>
          <a:xfrm>
            <a:off x="709503" y="3865460"/>
            <a:ext cx="184150" cy="184150"/>
          </a:xfrm>
          <a:custGeom>
            <a:avLst/>
            <a:gdLst/>
            <a:ahLst/>
            <a:cxnLst/>
            <a:rect l="l" t="t" r="r" b="b"/>
            <a:pathLst>
              <a:path w="276225" h="276225">
                <a:moveTo>
                  <a:pt x="138112" y="276224"/>
                </a:moveTo>
                <a:lnTo>
                  <a:pt x="98020" y="270279"/>
                </a:lnTo>
                <a:lnTo>
                  <a:pt x="61381" y="252948"/>
                </a:lnTo>
                <a:lnTo>
                  <a:pt x="31348" y="225731"/>
                </a:lnTo>
                <a:lnTo>
                  <a:pt x="10513" y="190965"/>
                </a:lnTo>
                <a:lnTo>
                  <a:pt x="663" y="151650"/>
                </a:lnTo>
                <a:lnTo>
                  <a:pt x="0" y="138112"/>
                </a:lnTo>
                <a:lnTo>
                  <a:pt x="165" y="131327"/>
                </a:lnTo>
                <a:lnTo>
                  <a:pt x="8069" y="91591"/>
                </a:lnTo>
                <a:lnTo>
                  <a:pt x="27183" y="55831"/>
                </a:lnTo>
                <a:lnTo>
                  <a:pt x="55831" y="27183"/>
                </a:lnTo>
                <a:lnTo>
                  <a:pt x="91591" y="8069"/>
                </a:lnTo>
                <a:lnTo>
                  <a:pt x="131327" y="165"/>
                </a:lnTo>
                <a:lnTo>
                  <a:pt x="138112" y="0"/>
                </a:lnTo>
                <a:lnTo>
                  <a:pt x="144897" y="165"/>
                </a:lnTo>
                <a:lnTo>
                  <a:pt x="184633" y="8069"/>
                </a:lnTo>
                <a:lnTo>
                  <a:pt x="220393" y="27183"/>
                </a:lnTo>
                <a:lnTo>
                  <a:pt x="249041" y="55831"/>
                </a:lnTo>
                <a:lnTo>
                  <a:pt x="268155" y="91591"/>
                </a:lnTo>
                <a:lnTo>
                  <a:pt x="276059" y="131327"/>
                </a:lnTo>
                <a:lnTo>
                  <a:pt x="276224" y="138112"/>
                </a:lnTo>
                <a:lnTo>
                  <a:pt x="276059" y="144897"/>
                </a:lnTo>
                <a:lnTo>
                  <a:pt x="268155" y="184633"/>
                </a:lnTo>
                <a:lnTo>
                  <a:pt x="249041" y="220393"/>
                </a:lnTo>
                <a:lnTo>
                  <a:pt x="220393" y="249041"/>
                </a:lnTo>
                <a:lnTo>
                  <a:pt x="184633" y="268155"/>
                </a:lnTo>
                <a:lnTo>
                  <a:pt x="144897" y="276059"/>
                </a:lnTo>
                <a:lnTo>
                  <a:pt x="138112" y="276224"/>
                </a:lnTo>
                <a:close/>
              </a:path>
            </a:pathLst>
          </a:custGeom>
          <a:solidFill>
            <a:srgbClr val="FFC000"/>
          </a:solidFill>
        </p:spPr>
        <p:txBody>
          <a:bodyPr wrap="square" lIns="0" tIns="0" rIns="0" bIns="0" rtlCol="0"/>
          <a:lstStyle/>
          <a:p>
            <a:pPr defTabSz="609630">
              <a:defRPr/>
            </a:pPr>
            <a:endParaRPr sz="1200">
              <a:solidFill>
                <a:prstClr val="black"/>
              </a:solidFill>
              <a:latin typeface="Calibri"/>
            </a:endParaRPr>
          </a:p>
        </p:txBody>
      </p:sp>
      <p:sp>
        <p:nvSpPr>
          <p:cNvPr id="13" name="object 13"/>
          <p:cNvSpPr/>
          <p:nvPr/>
        </p:nvSpPr>
        <p:spPr>
          <a:xfrm>
            <a:off x="685800" y="4218150"/>
            <a:ext cx="184150" cy="184150"/>
          </a:xfrm>
          <a:custGeom>
            <a:avLst/>
            <a:gdLst/>
            <a:ahLst/>
            <a:cxnLst/>
            <a:rect l="l" t="t" r="r" b="b"/>
            <a:pathLst>
              <a:path w="276225" h="276225">
                <a:moveTo>
                  <a:pt x="138112" y="276224"/>
                </a:moveTo>
                <a:lnTo>
                  <a:pt x="98020" y="270279"/>
                </a:lnTo>
                <a:lnTo>
                  <a:pt x="61381" y="252948"/>
                </a:lnTo>
                <a:lnTo>
                  <a:pt x="31348" y="225731"/>
                </a:lnTo>
                <a:lnTo>
                  <a:pt x="10513" y="190965"/>
                </a:lnTo>
                <a:lnTo>
                  <a:pt x="663" y="151650"/>
                </a:lnTo>
                <a:lnTo>
                  <a:pt x="0" y="138112"/>
                </a:lnTo>
                <a:lnTo>
                  <a:pt x="165" y="131327"/>
                </a:lnTo>
                <a:lnTo>
                  <a:pt x="8069" y="91591"/>
                </a:lnTo>
                <a:lnTo>
                  <a:pt x="27183" y="55831"/>
                </a:lnTo>
                <a:lnTo>
                  <a:pt x="55831" y="27183"/>
                </a:lnTo>
                <a:lnTo>
                  <a:pt x="91591" y="8069"/>
                </a:lnTo>
                <a:lnTo>
                  <a:pt x="131327" y="165"/>
                </a:lnTo>
                <a:lnTo>
                  <a:pt x="138112" y="0"/>
                </a:lnTo>
                <a:lnTo>
                  <a:pt x="144897" y="165"/>
                </a:lnTo>
                <a:lnTo>
                  <a:pt x="184633" y="8069"/>
                </a:lnTo>
                <a:lnTo>
                  <a:pt x="220393" y="27183"/>
                </a:lnTo>
                <a:lnTo>
                  <a:pt x="249041" y="55831"/>
                </a:lnTo>
                <a:lnTo>
                  <a:pt x="268155" y="91591"/>
                </a:lnTo>
                <a:lnTo>
                  <a:pt x="276059" y="131327"/>
                </a:lnTo>
                <a:lnTo>
                  <a:pt x="276224" y="138112"/>
                </a:lnTo>
                <a:lnTo>
                  <a:pt x="276059" y="144897"/>
                </a:lnTo>
                <a:lnTo>
                  <a:pt x="268155" y="184633"/>
                </a:lnTo>
                <a:lnTo>
                  <a:pt x="249041" y="220393"/>
                </a:lnTo>
                <a:lnTo>
                  <a:pt x="220393" y="249041"/>
                </a:lnTo>
                <a:lnTo>
                  <a:pt x="184633" y="268155"/>
                </a:lnTo>
                <a:lnTo>
                  <a:pt x="144897" y="276059"/>
                </a:lnTo>
                <a:lnTo>
                  <a:pt x="138112" y="276224"/>
                </a:lnTo>
                <a:close/>
              </a:path>
            </a:pathLst>
          </a:custGeom>
          <a:solidFill>
            <a:srgbClr val="00B050"/>
          </a:solidFill>
        </p:spPr>
        <p:txBody>
          <a:bodyPr wrap="square" lIns="0" tIns="0" rIns="0" bIns="0" rtlCol="0"/>
          <a:lstStyle/>
          <a:p>
            <a:pPr defTabSz="609630">
              <a:defRPr/>
            </a:pPr>
            <a:endParaRPr sz="1200">
              <a:solidFill>
                <a:prstClr val="black"/>
              </a:solidFill>
              <a:latin typeface="Calibri"/>
            </a:endParaRPr>
          </a:p>
        </p:txBody>
      </p:sp>
      <p:sp>
        <p:nvSpPr>
          <p:cNvPr id="14" name="object 14"/>
          <p:cNvSpPr/>
          <p:nvPr/>
        </p:nvSpPr>
        <p:spPr>
          <a:xfrm>
            <a:off x="685800" y="4533774"/>
            <a:ext cx="184150" cy="184150"/>
          </a:xfrm>
          <a:custGeom>
            <a:avLst/>
            <a:gdLst/>
            <a:ahLst/>
            <a:cxnLst/>
            <a:rect l="l" t="t" r="r" b="b"/>
            <a:pathLst>
              <a:path w="276225" h="276225">
                <a:moveTo>
                  <a:pt x="138112" y="276224"/>
                </a:moveTo>
                <a:lnTo>
                  <a:pt x="98020" y="270279"/>
                </a:lnTo>
                <a:lnTo>
                  <a:pt x="61381" y="252948"/>
                </a:lnTo>
                <a:lnTo>
                  <a:pt x="31348" y="225731"/>
                </a:lnTo>
                <a:lnTo>
                  <a:pt x="10513" y="190965"/>
                </a:lnTo>
                <a:lnTo>
                  <a:pt x="663" y="151650"/>
                </a:lnTo>
                <a:lnTo>
                  <a:pt x="0" y="138112"/>
                </a:lnTo>
                <a:lnTo>
                  <a:pt x="165" y="131327"/>
                </a:lnTo>
                <a:lnTo>
                  <a:pt x="8069" y="91591"/>
                </a:lnTo>
                <a:lnTo>
                  <a:pt x="27183" y="55831"/>
                </a:lnTo>
                <a:lnTo>
                  <a:pt x="55831" y="27183"/>
                </a:lnTo>
                <a:lnTo>
                  <a:pt x="91591" y="8069"/>
                </a:lnTo>
                <a:lnTo>
                  <a:pt x="131327" y="165"/>
                </a:lnTo>
                <a:lnTo>
                  <a:pt x="138112" y="0"/>
                </a:lnTo>
                <a:lnTo>
                  <a:pt x="144897" y="165"/>
                </a:lnTo>
                <a:lnTo>
                  <a:pt x="184633" y="8069"/>
                </a:lnTo>
                <a:lnTo>
                  <a:pt x="220393" y="27183"/>
                </a:lnTo>
                <a:lnTo>
                  <a:pt x="249041" y="55831"/>
                </a:lnTo>
                <a:lnTo>
                  <a:pt x="268155" y="91591"/>
                </a:lnTo>
                <a:lnTo>
                  <a:pt x="276059" y="131327"/>
                </a:lnTo>
                <a:lnTo>
                  <a:pt x="276224" y="138112"/>
                </a:lnTo>
                <a:lnTo>
                  <a:pt x="276059" y="144897"/>
                </a:lnTo>
                <a:lnTo>
                  <a:pt x="268155" y="184633"/>
                </a:lnTo>
                <a:lnTo>
                  <a:pt x="249041" y="220393"/>
                </a:lnTo>
                <a:lnTo>
                  <a:pt x="220393" y="249041"/>
                </a:lnTo>
                <a:lnTo>
                  <a:pt x="184633" y="268155"/>
                </a:lnTo>
                <a:lnTo>
                  <a:pt x="144897" y="276059"/>
                </a:lnTo>
                <a:lnTo>
                  <a:pt x="138112" y="276224"/>
                </a:lnTo>
                <a:close/>
              </a:path>
            </a:pathLst>
          </a:custGeom>
          <a:solidFill>
            <a:srgbClr val="37C8EF"/>
          </a:solidFill>
        </p:spPr>
        <p:txBody>
          <a:bodyPr wrap="square" lIns="0" tIns="0" rIns="0" bIns="0" rtlCol="0"/>
          <a:lstStyle/>
          <a:p>
            <a:pPr defTabSz="609630">
              <a:defRPr/>
            </a:pPr>
            <a:endParaRPr sz="1200">
              <a:solidFill>
                <a:prstClr val="black"/>
              </a:solidFill>
              <a:latin typeface="Calibri"/>
            </a:endParaRPr>
          </a:p>
        </p:txBody>
      </p:sp>
      <p:sp>
        <p:nvSpPr>
          <p:cNvPr id="17" name="object 17"/>
          <p:cNvSpPr/>
          <p:nvPr/>
        </p:nvSpPr>
        <p:spPr>
          <a:xfrm>
            <a:off x="695098" y="4860925"/>
            <a:ext cx="184150" cy="184150"/>
          </a:xfrm>
          <a:custGeom>
            <a:avLst/>
            <a:gdLst/>
            <a:ahLst/>
            <a:cxnLst/>
            <a:rect l="l" t="t" r="r" b="b"/>
            <a:pathLst>
              <a:path w="276225" h="276225">
                <a:moveTo>
                  <a:pt x="138112" y="276224"/>
                </a:moveTo>
                <a:lnTo>
                  <a:pt x="98020" y="270279"/>
                </a:lnTo>
                <a:lnTo>
                  <a:pt x="61381" y="252948"/>
                </a:lnTo>
                <a:lnTo>
                  <a:pt x="31348" y="225731"/>
                </a:lnTo>
                <a:lnTo>
                  <a:pt x="10513" y="190965"/>
                </a:lnTo>
                <a:lnTo>
                  <a:pt x="663" y="151650"/>
                </a:lnTo>
                <a:lnTo>
                  <a:pt x="0" y="138112"/>
                </a:lnTo>
                <a:lnTo>
                  <a:pt x="165" y="131327"/>
                </a:lnTo>
                <a:lnTo>
                  <a:pt x="8069" y="91591"/>
                </a:lnTo>
                <a:lnTo>
                  <a:pt x="27183" y="55831"/>
                </a:lnTo>
                <a:lnTo>
                  <a:pt x="55831" y="27183"/>
                </a:lnTo>
                <a:lnTo>
                  <a:pt x="91591" y="8069"/>
                </a:lnTo>
                <a:lnTo>
                  <a:pt x="131327" y="165"/>
                </a:lnTo>
                <a:lnTo>
                  <a:pt x="138112" y="0"/>
                </a:lnTo>
                <a:lnTo>
                  <a:pt x="144897" y="165"/>
                </a:lnTo>
                <a:lnTo>
                  <a:pt x="184633" y="8069"/>
                </a:lnTo>
                <a:lnTo>
                  <a:pt x="220393" y="27183"/>
                </a:lnTo>
                <a:lnTo>
                  <a:pt x="249041" y="55831"/>
                </a:lnTo>
                <a:lnTo>
                  <a:pt x="268155" y="91591"/>
                </a:lnTo>
                <a:lnTo>
                  <a:pt x="276059" y="131327"/>
                </a:lnTo>
                <a:lnTo>
                  <a:pt x="276224" y="138112"/>
                </a:lnTo>
                <a:lnTo>
                  <a:pt x="276059" y="144897"/>
                </a:lnTo>
                <a:lnTo>
                  <a:pt x="268155" y="184633"/>
                </a:lnTo>
                <a:lnTo>
                  <a:pt x="249041" y="220393"/>
                </a:lnTo>
                <a:lnTo>
                  <a:pt x="220393" y="249041"/>
                </a:lnTo>
                <a:lnTo>
                  <a:pt x="184633" y="268155"/>
                </a:lnTo>
                <a:lnTo>
                  <a:pt x="144897" y="276059"/>
                </a:lnTo>
                <a:lnTo>
                  <a:pt x="138112" y="276224"/>
                </a:lnTo>
                <a:close/>
              </a:path>
            </a:pathLst>
          </a:custGeom>
          <a:solidFill>
            <a:srgbClr val="181818"/>
          </a:solidFill>
        </p:spPr>
        <p:txBody>
          <a:bodyPr wrap="square" lIns="0" tIns="0" rIns="0" bIns="0" rtlCol="0"/>
          <a:lstStyle/>
          <a:p>
            <a:pPr defTabSz="609630">
              <a:defRPr/>
            </a:pPr>
            <a:endParaRPr sz="1200" dirty="0">
              <a:solidFill>
                <a:prstClr val="black"/>
              </a:solidFill>
              <a:latin typeface="Calibri"/>
            </a:endParaRPr>
          </a:p>
        </p:txBody>
      </p:sp>
      <p:sp>
        <p:nvSpPr>
          <p:cNvPr id="19" name="Title 18">
            <a:extLst>
              <a:ext uri="{FF2B5EF4-FFF2-40B4-BE49-F238E27FC236}">
                <a16:creationId xmlns:a16="http://schemas.microsoft.com/office/drawing/2014/main" id="{B49F3D7E-9866-4534-9849-C0316BE08C1D}"/>
              </a:ext>
            </a:extLst>
          </p:cNvPr>
          <p:cNvSpPr>
            <a:spLocks noGrp="1"/>
          </p:cNvSpPr>
          <p:nvPr>
            <p:ph type="title"/>
          </p:nvPr>
        </p:nvSpPr>
        <p:spPr>
          <a:xfrm>
            <a:off x="3962400" y="247700"/>
            <a:ext cx="5280752" cy="718145"/>
          </a:xfrm>
        </p:spPr>
        <p:txBody>
          <a:bodyPr>
            <a:normAutofit fontScale="90000"/>
          </a:bodyPr>
          <a:lstStyle/>
          <a:p>
            <a:r>
              <a:rPr lang="en-US" sz="4667" b="1" spc="-103" dirty="0">
                <a:solidFill>
                  <a:srgbClr val="4F81BD">
                    <a:lumMod val="75000"/>
                  </a:srgbClr>
                </a:solidFill>
                <a:latin typeface="Calibri"/>
                <a:ea typeface="+mn-ea"/>
                <a:cs typeface="Trebuchet MS"/>
              </a:rPr>
              <a:t>Country Examples: Property Tax Coverage</a:t>
            </a:r>
            <a:endParaRPr lang="en-US" dirty="0"/>
          </a:p>
        </p:txBody>
      </p:sp>
      <p:sp>
        <p:nvSpPr>
          <p:cNvPr id="20" name="TextBox 19">
            <a:extLst>
              <a:ext uri="{FF2B5EF4-FFF2-40B4-BE49-F238E27FC236}">
                <a16:creationId xmlns:a16="http://schemas.microsoft.com/office/drawing/2014/main" id="{36A19C3D-8B8E-4CBC-BA70-519843DAAC45}"/>
              </a:ext>
            </a:extLst>
          </p:cNvPr>
          <p:cNvSpPr txBox="1"/>
          <p:nvPr/>
        </p:nvSpPr>
        <p:spPr>
          <a:xfrm>
            <a:off x="979810" y="3824165"/>
            <a:ext cx="958850" cy="297454"/>
          </a:xfrm>
          <a:prstGeom prst="rect">
            <a:avLst/>
          </a:prstGeom>
          <a:noFill/>
        </p:spPr>
        <p:txBody>
          <a:bodyPr wrap="square" rtlCol="0">
            <a:spAutoFit/>
          </a:bodyPr>
          <a:lstStyle/>
          <a:p>
            <a:pPr defTabSz="609630">
              <a:defRPr/>
            </a:pPr>
            <a:r>
              <a:rPr lang="en-US" sz="1333" b="1" dirty="0">
                <a:solidFill>
                  <a:prstClr val="black"/>
                </a:solidFill>
                <a:latin typeface="Calibri"/>
              </a:rPr>
              <a:t>India</a:t>
            </a:r>
          </a:p>
        </p:txBody>
      </p:sp>
      <p:sp>
        <p:nvSpPr>
          <p:cNvPr id="21" name="Rectangle 20">
            <a:extLst>
              <a:ext uri="{FF2B5EF4-FFF2-40B4-BE49-F238E27FC236}">
                <a16:creationId xmlns:a16="http://schemas.microsoft.com/office/drawing/2014/main" id="{C0F5FCFA-B804-4414-BD2C-DD1C199D2BFC}"/>
              </a:ext>
            </a:extLst>
          </p:cNvPr>
          <p:cNvSpPr/>
          <p:nvPr/>
        </p:nvSpPr>
        <p:spPr>
          <a:xfrm>
            <a:off x="979809" y="4159445"/>
            <a:ext cx="692562" cy="297454"/>
          </a:xfrm>
          <a:prstGeom prst="rect">
            <a:avLst/>
          </a:prstGeom>
        </p:spPr>
        <p:txBody>
          <a:bodyPr wrap="none">
            <a:spAutoFit/>
          </a:bodyPr>
          <a:lstStyle/>
          <a:p>
            <a:pPr defTabSz="609630">
              <a:defRPr/>
            </a:pPr>
            <a:r>
              <a:rPr lang="en-US" sz="1333" b="1" dirty="0">
                <a:solidFill>
                  <a:prstClr val="black"/>
                </a:solidFill>
                <a:latin typeface="Calibri"/>
              </a:rPr>
              <a:t>Nigeria</a:t>
            </a:r>
          </a:p>
        </p:txBody>
      </p:sp>
      <p:sp>
        <p:nvSpPr>
          <p:cNvPr id="22" name="Rectangle 21">
            <a:extLst>
              <a:ext uri="{FF2B5EF4-FFF2-40B4-BE49-F238E27FC236}">
                <a16:creationId xmlns:a16="http://schemas.microsoft.com/office/drawing/2014/main" id="{81812D42-FED3-43FC-AA84-90E052EA5BA5}"/>
              </a:ext>
            </a:extLst>
          </p:cNvPr>
          <p:cNvSpPr/>
          <p:nvPr/>
        </p:nvSpPr>
        <p:spPr>
          <a:xfrm>
            <a:off x="979809" y="4494725"/>
            <a:ext cx="756426" cy="297454"/>
          </a:xfrm>
          <a:prstGeom prst="rect">
            <a:avLst/>
          </a:prstGeom>
        </p:spPr>
        <p:txBody>
          <a:bodyPr wrap="none">
            <a:spAutoFit/>
          </a:bodyPr>
          <a:lstStyle/>
          <a:p>
            <a:pPr defTabSz="609630">
              <a:defRPr/>
            </a:pPr>
            <a:r>
              <a:rPr lang="en-US" sz="1333" b="1" dirty="0">
                <a:solidFill>
                  <a:prstClr val="black"/>
                </a:solidFill>
                <a:latin typeface="Calibri"/>
              </a:rPr>
              <a:t>Rwanda</a:t>
            </a:r>
          </a:p>
        </p:txBody>
      </p:sp>
      <p:sp>
        <p:nvSpPr>
          <p:cNvPr id="23" name="TextBox 22">
            <a:extLst>
              <a:ext uri="{FF2B5EF4-FFF2-40B4-BE49-F238E27FC236}">
                <a16:creationId xmlns:a16="http://schemas.microsoft.com/office/drawing/2014/main" id="{5395BC4F-5A29-4602-AB23-FC3F212BFE4B}"/>
              </a:ext>
            </a:extLst>
          </p:cNvPr>
          <p:cNvSpPr txBox="1"/>
          <p:nvPr/>
        </p:nvSpPr>
        <p:spPr>
          <a:xfrm>
            <a:off x="1232272" y="5603313"/>
            <a:ext cx="629959" cy="276999"/>
          </a:xfrm>
          <a:prstGeom prst="rect">
            <a:avLst/>
          </a:prstGeom>
          <a:noFill/>
        </p:spPr>
        <p:txBody>
          <a:bodyPr wrap="square" rtlCol="0">
            <a:spAutoFit/>
          </a:bodyPr>
          <a:lstStyle/>
          <a:p>
            <a:pPr defTabSz="609630">
              <a:defRPr/>
            </a:pPr>
            <a:endParaRPr lang="en-US" sz="1200" dirty="0">
              <a:solidFill>
                <a:prstClr val="black"/>
              </a:solidFill>
              <a:latin typeface="Calibri"/>
            </a:endParaRPr>
          </a:p>
        </p:txBody>
      </p:sp>
      <p:sp>
        <p:nvSpPr>
          <p:cNvPr id="24" name="Rectangle 23">
            <a:extLst>
              <a:ext uri="{FF2B5EF4-FFF2-40B4-BE49-F238E27FC236}">
                <a16:creationId xmlns:a16="http://schemas.microsoft.com/office/drawing/2014/main" id="{A4AD3250-0052-475E-819F-E899046D4A9B}"/>
              </a:ext>
            </a:extLst>
          </p:cNvPr>
          <p:cNvSpPr/>
          <p:nvPr/>
        </p:nvSpPr>
        <p:spPr>
          <a:xfrm>
            <a:off x="994438" y="4830005"/>
            <a:ext cx="788164" cy="297454"/>
          </a:xfrm>
          <a:prstGeom prst="rect">
            <a:avLst/>
          </a:prstGeom>
        </p:spPr>
        <p:txBody>
          <a:bodyPr wrap="none">
            <a:spAutoFit/>
          </a:bodyPr>
          <a:lstStyle/>
          <a:p>
            <a:pPr defTabSz="609630">
              <a:defRPr/>
            </a:pPr>
            <a:r>
              <a:rPr lang="en-US" sz="1333" b="1" dirty="0">
                <a:solidFill>
                  <a:prstClr val="black"/>
                </a:solidFill>
                <a:latin typeface="Calibri"/>
              </a:rPr>
              <a:t>Zanzibar</a:t>
            </a:r>
          </a:p>
        </p:txBody>
      </p:sp>
      <p:pic>
        <p:nvPicPr>
          <p:cNvPr id="2" name="Picture 1">
            <a:extLst>
              <a:ext uri="{FF2B5EF4-FFF2-40B4-BE49-F238E27FC236}">
                <a16:creationId xmlns:a16="http://schemas.microsoft.com/office/drawing/2014/main" id="{2DF13E91-AEC0-4013-9B49-01033D572FAB}"/>
              </a:ext>
            </a:extLst>
          </p:cNvPr>
          <p:cNvPicPr>
            <a:picLocks noChangeAspect="1"/>
          </p:cNvPicPr>
          <p:nvPr/>
        </p:nvPicPr>
        <p:blipFill>
          <a:blip r:embed="rId3"/>
          <a:stretch>
            <a:fillRect/>
          </a:stretch>
        </p:blipFill>
        <p:spPr>
          <a:xfrm>
            <a:off x="7520395" y="4292815"/>
            <a:ext cx="182896" cy="182896"/>
          </a:xfrm>
          <a:prstGeom prst="rect">
            <a:avLst/>
          </a:prstGeom>
        </p:spPr>
      </p:pic>
      <p:sp>
        <p:nvSpPr>
          <p:cNvPr id="46" name="object 12">
            <a:extLst>
              <a:ext uri="{FF2B5EF4-FFF2-40B4-BE49-F238E27FC236}">
                <a16:creationId xmlns:a16="http://schemas.microsoft.com/office/drawing/2014/main" id="{555B6659-3D5C-4773-86B0-A71E4BB77FE1}"/>
              </a:ext>
            </a:extLst>
          </p:cNvPr>
          <p:cNvSpPr/>
          <p:nvPr/>
        </p:nvSpPr>
        <p:spPr>
          <a:xfrm>
            <a:off x="8483600" y="2768600"/>
            <a:ext cx="184150" cy="184150"/>
          </a:xfrm>
          <a:custGeom>
            <a:avLst/>
            <a:gdLst/>
            <a:ahLst/>
            <a:cxnLst/>
            <a:rect l="l" t="t" r="r" b="b"/>
            <a:pathLst>
              <a:path w="276225" h="276225">
                <a:moveTo>
                  <a:pt x="138112" y="276224"/>
                </a:moveTo>
                <a:lnTo>
                  <a:pt x="98020" y="270279"/>
                </a:lnTo>
                <a:lnTo>
                  <a:pt x="61381" y="252948"/>
                </a:lnTo>
                <a:lnTo>
                  <a:pt x="31348" y="225731"/>
                </a:lnTo>
                <a:lnTo>
                  <a:pt x="10513" y="190965"/>
                </a:lnTo>
                <a:lnTo>
                  <a:pt x="663" y="151650"/>
                </a:lnTo>
                <a:lnTo>
                  <a:pt x="0" y="138112"/>
                </a:lnTo>
                <a:lnTo>
                  <a:pt x="165" y="131327"/>
                </a:lnTo>
                <a:lnTo>
                  <a:pt x="8069" y="91591"/>
                </a:lnTo>
                <a:lnTo>
                  <a:pt x="27183" y="55831"/>
                </a:lnTo>
                <a:lnTo>
                  <a:pt x="55831" y="27183"/>
                </a:lnTo>
                <a:lnTo>
                  <a:pt x="91591" y="8069"/>
                </a:lnTo>
                <a:lnTo>
                  <a:pt x="131327" y="165"/>
                </a:lnTo>
                <a:lnTo>
                  <a:pt x="138112" y="0"/>
                </a:lnTo>
                <a:lnTo>
                  <a:pt x="144897" y="165"/>
                </a:lnTo>
                <a:lnTo>
                  <a:pt x="184633" y="8069"/>
                </a:lnTo>
                <a:lnTo>
                  <a:pt x="220393" y="27183"/>
                </a:lnTo>
                <a:lnTo>
                  <a:pt x="249041" y="55831"/>
                </a:lnTo>
                <a:lnTo>
                  <a:pt x="268155" y="91591"/>
                </a:lnTo>
                <a:lnTo>
                  <a:pt x="276059" y="131327"/>
                </a:lnTo>
                <a:lnTo>
                  <a:pt x="276224" y="138112"/>
                </a:lnTo>
                <a:lnTo>
                  <a:pt x="276059" y="144897"/>
                </a:lnTo>
                <a:lnTo>
                  <a:pt x="268155" y="184633"/>
                </a:lnTo>
                <a:lnTo>
                  <a:pt x="249041" y="220393"/>
                </a:lnTo>
                <a:lnTo>
                  <a:pt x="220393" y="249041"/>
                </a:lnTo>
                <a:lnTo>
                  <a:pt x="184633" y="268155"/>
                </a:lnTo>
                <a:lnTo>
                  <a:pt x="144897" y="276059"/>
                </a:lnTo>
                <a:lnTo>
                  <a:pt x="138112" y="276224"/>
                </a:lnTo>
                <a:close/>
              </a:path>
            </a:pathLst>
          </a:custGeom>
          <a:solidFill>
            <a:srgbClr val="FFC000"/>
          </a:solidFill>
        </p:spPr>
        <p:txBody>
          <a:bodyPr wrap="square" lIns="0" tIns="0" rIns="0" bIns="0" rtlCol="0"/>
          <a:lstStyle/>
          <a:p>
            <a:pPr defTabSz="609630">
              <a:defRPr/>
            </a:pPr>
            <a:endParaRPr sz="1200">
              <a:solidFill>
                <a:prstClr val="black"/>
              </a:solidFill>
              <a:latin typeface="Calibri"/>
            </a:endParaRPr>
          </a:p>
        </p:txBody>
      </p:sp>
    </p:spTree>
    <p:extLst>
      <p:ext uri="{BB962C8B-B14F-4D97-AF65-F5344CB8AC3E}">
        <p14:creationId xmlns:p14="http://schemas.microsoft.com/office/powerpoint/2010/main" val="1479590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15C586-368A-4313-A10C-FEAEC42E8A0C}"/>
              </a:ext>
            </a:extLst>
          </p:cNvPr>
          <p:cNvPicPr>
            <a:picLocks noChangeAspect="1"/>
          </p:cNvPicPr>
          <p:nvPr/>
        </p:nvPicPr>
        <p:blipFill>
          <a:blip r:embed="rId2"/>
          <a:stretch>
            <a:fillRect/>
          </a:stretch>
        </p:blipFill>
        <p:spPr>
          <a:xfrm>
            <a:off x="552195" y="279400"/>
            <a:ext cx="3833518" cy="3403601"/>
          </a:xfrm>
          <a:prstGeom prst="rect">
            <a:avLst/>
          </a:prstGeom>
        </p:spPr>
      </p:pic>
      <p:pic>
        <p:nvPicPr>
          <p:cNvPr id="5" name="Picture 4">
            <a:extLst>
              <a:ext uri="{FF2B5EF4-FFF2-40B4-BE49-F238E27FC236}">
                <a16:creationId xmlns:a16="http://schemas.microsoft.com/office/drawing/2014/main" id="{EC7BBCF2-CC2D-4EFA-80C3-28E3335F4594}"/>
              </a:ext>
            </a:extLst>
          </p:cNvPr>
          <p:cNvPicPr>
            <a:picLocks noChangeAspect="1"/>
          </p:cNvPicPr>
          <p:nvPr/>
        </p:nvPicPr>
        <p:blipFill>
          <a:blip r:embed="rId3"/>
          <a:stretch>
            <a:fillRect/>
          </a:stretch>
        </p:blipFill>
        <p:spPr>
          <a:xfrm>
            <a:off x="4345178" y="3799843"/>
            <a:ext cx="3501645" cy="3006757"/>
          </a:xfrm>
          <a:prstGeom prst="rect">
            <a:avLst/>
          </a:prstGeom>
        </p:spPr>
      </p:pic>
      <p:pic>
        <p:nvPicPr>
          <p:cNvPr id="6" name="Picture 5">
            <a:extLst>
              <a:ext uri="{FF2B5EF4-FFF2-40B4-BE49-F238E27FC236}">
                <a16:creationId xmlns:a16="http://schemas.microsoft.com/office/drawing/2014/main" id="{5AB6436A-8AEF-4913-98F8-148ABAEA44A2}"/>
              </a:ext>
            </a:extLst>
          </p:cNvPr>
          <p:cNvPicPr>
            <a:picLocks noChangeAspect="1"/>
          </p:cNvPicPr>
          <p:nvPr/>
        </p:nvPicPr>
        <p:blipFill>
          <a:blip r:embed="rId4"/>
          <a:stretch>
            <a:fillRect/>
          </a:stretch>
        </p:blipFill>
        <p:spPr>
          <a:xfrm>
            <a:off x="7606741" y="441961"/>
            <a:ext cx="4347941" cy="3266440"/>
          </a:xfrm>
          <a:prstGeom prst="rect">
            <a:avLst/>
          </a:prstGeom>
        </p:spPr>
      </p:pic>
      <p:sp>
        <p:nvSpPr>
          <p:cNvPr id="9" name="Rectangle 8">
            <a:extLst>
              <a:ext uri="{FF2B5EF4-FFF2-40B4-BE49-F238E27FC236}">
                <a16:creationId xmlns:a16="http://schemas.microsoft.com/office/drawing/2014/main" id="{431C02B3-38F7-4BED-8D04-C042CAC80773}"/>
              </a:ext>
            </a:extLst>
          </p:cNvPr>
          <p:cNvSpPr/>
          <p:nvPr/>
        </p:nvSpPr>
        <p:spPr>
          <a:xfrm>
            <a:off x="4342829" y="934760"/>
            <a:ext cx="3286477" cy="1077218"/>
          </a:xfrm>
          <a:prstGeom prst="rect">
            <a:avLst/>
          </a:prstGeom>
        </p:spPr>
        <p:txBody>
          <a:bodyPr wrap="none">
            <a:spAutoFit/>
          </a:bodyPr>
          <a:lstStyle/>
          <a:p>
            <a:pPr algn="ctr" defTabSz="609630">
              <a:defRPr/>
            </a:pPr>
            <a:r>
              <a:rPr lang="en-US" sz="3200" b="1" kern="0" dirty="0">
                <a:ln w="3175" cmpd="sng">
                  <a:noFill/>
                </a:ln>
                <a:latin typeface="Calibri" panose="020F0502020204030204" pitchFamily="34" charset="0"/>
              </a:rPr>
              <a:t>Punjab, India:</a:t>
            </a:r>
          </a:p>
          <a:p>
            <a:pPr algn="ctr" defTabSz="609630">
              <a:defRPr/>
            </a:pPr>
            <a:r>
              <a:rPr lang="en-US" sz="3200" b="1" kern="0" dirty="0">
                <a:ln w="3175" cmpd="sng">
                  <a:noFill/>
                </a:ln>
                <a:latin typeface="Calibri" panose="020F0502020204030204" pitchFamily="34" charset="0"/>
              </a:rPr>
              <a:t>Property Mapping</a:t>
            </a:r>
            <a:endParaRPr lang="en-US" sz="3200" kern="0" dirty="0"/>
          </a:p>
        </p:txBody>
      </p:sp>
    </p:spTree>
    <p:extLst>
      <p:ext uri="{BB962C8B-B14F-4D97-AF65-F5344CB8AC3E}">
        <p14:creationId xmlns:p14="http://schemas.microsoft.com/office/powerpoint/2010/main" val="1388878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13">
            <a:extLst>
              <a:ext uri="{FF2B5EF4-FFF2-40B4-BE49-F238E27FC236}">
                <a16:creationId xmlns:a16="http://schemas.microsoft.com/office/drawing/2014/main" id="{CC305968-845A-4FE5-9F80-C59E1D2DC3E5}"/>
              </a:ext>
            </a:extLst>
          </p:cNvPr>
          <p:cNvGrpSpPr/>
          <p:nvPr/>
        </p:nvGrpSpPr>
        <p:grpSpPr>
          <a:xfrm>
            <a:off x="446617" y="1049381"/>
            <a:ext cx="11506200" cy="146050"/>
            <a:chOff x="1028700" y="4249227"/>
            <a:chExt cx="17259300" cy="219075"/>
          </a:xfrm>
        </p:grpSpPr>
        <p:sp>
          <p:nvSpPr>
            <p:cNvPr id="6" name="object 14">
              <a:extLst>
                <a:ext uri="{FF2B5EF4-FFF2-40B4-BE49-F238E27FC236}">
                  <a16:creationId xmlns:a16="http://schemas.microsoft.com/office/drawing/2014/main" id="{ACCEE63B-7324-44A7-8C0E-540AEEA1ACD2}"/>
                </a:ext>
              </a:extLst>
            </p:cNvPr>
            <p:cNvSpPr/>
            <p:nvPr/>
          </p:nvSpPr>
          <p:spPr>
            <a:xfrm>
              <a:off x="1028700"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rgbClr val="F6D6BC">
                <a:alpha val="24708"/>
              </a:srgbClr>
            </a:solidFill>
          </p:spPr>
          <p:txBody>
            <a:bodyPr wrap="square" lIns="0" tIns="0" rIns="0" bIns="0" rtlCol="0"/>
            <a:lstStyle/>
            <a:p>
              <a:endParaRPr sz="1200">
                <a:solidFill>
                  <a:srgbClr val="002060"/>
                </a:solidFill>
              </a:endParaRPr>
            </a:p>
          </p:txBody>
        </p:sp>
        <p:sp>
          <p:nvSpPr>
            <p:cNvPr id="7" name="object 15">
              <a:extLst>
                <a:ext uri="{FF2B5EF4-FFF2-40B4-BE49-F238E27FC236}">
                  <a16:creationId xmlns:a16="http://schemas.microsoft.com/office/drawing/2014/main" id="{B7C5212E-7322-44FC-BE64-32BB36926120}"/>
                </a:ext>
              </a:extLst>
            </p:cNvPr>
            <p:cNvSpPr/>
            <p:nvPr/>
          </p:nvSpPr>
          <p:spPr>
            <a:xfrm>
              <a:off x="448729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rgbClr val="F6D6BC">
                <a:alpha val="44709"/>
              </a:srgbClr>
            </a:solidFill>
          </p:spPr>
          <p:txBody>
            <a:bodyPr wrap="square" lIns="0" tIns="0" rIns="0" bIns="0" rtlCol="0"/>
            <a:lstStyle/>
            <a:p>
              <a:endParaRPr sz="1200">
                <a:solidFill>
                  <a:srgbClr val="002060"/>
                </a:solidFill>
              </a:endParaRPr>
            </a:p>
          </p:txBody>
        </p:sp>
        <p:sp>
          <p:nvSpPr>
            <p:cNvPr id="8" name="object 16">
              <a:extLst>
                <a:ext uri="{FF2B5EF4-FFF2-40B4-BE49-F238E27FC236}">
                  <a16:creationId xmlns:a16="http://schemas.microsoft.com/office/drawing/2014/main" id="{BD66D254-C6B4-46CA-A290-F6BFF59D5F58}"/>
                </a:ext>
              </a:extLst>
            </p:cNvPr>
            <p:cNvSpPr/>
            <p:nvPr/>
          </p:nvSpPr>
          <p:spPr>
            <a:xfrm>
              <a:off x="7945882"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bg1">
                <a:alpha val="64709"/>
              </a:schemeClr>
            </a:solidFill>
          </p:spPr>
          <p:txBody>
            <a:bodyPr wrap="square" lIns="0" tIns="0" rIns="0" bIns="0" rtlCol="0"/>
            <a:lstStyle/>
            <a:p>
              <a:endParaRPr sz="1200">
                <a:solidFill>
                  <a:srgbClr val="002060"/>
                </a:solidFill>
              </a:endParaRPr>
            </a:p>
          </p:txBody>
        </p:sp>
        <p:sp>
          <p:nvSpPr>
            <p:cNvPr id="9" name="object 17">
              <a:extLst>
                <a:ext uri="{FF2B5EF4-FFF2-40B4-BE49-F238E27FC236}">
                  <a16:creationId xmlns:a16="http://schemas.microsoft.com/office/drawing/2014/main" id="{1F70C607-E8EA-4DA0-9BFD-BE37DC255EFC}"/>
                </a:ext>
              </a:extLst>
            </p:cNvPr>
            <p:cNvSpPr/>
            <p:nvPr/>
          </p:nvSpPr>
          <p:spPr>
            <a:xfrm>
              <a:off x="11404473" y="4249229"/>
              <a:ext cx="6884034" cy="219075"/>
            </a:xfrm>
            <a:custGeom>
              <a:avLst/>
              <a:gdLst/>
              <a:ahLst/>
              <a:cxnLst/>
              <a:rect l="l" t="t" r="r" b="b"/>
              <a:pathLst>
                <a:path w="6884034" h="219075">
                  <a:moveTo>
                    <a:pt x="3429000" y="0"/>
                  </a:moveTo>
                  <a:lnTo>
                    <a:pt x="0" y="0"/>
                  </a:lnTo>
                  <a:lnTo>
                    <a:pt x="0" y="219075"/>
                  </a:lnTo>
                  <a:lnTo>
                    <a:pt x="3429000" y="219075"/>
                  </a:lnTo>
                  <a:lnTo>
                    <a:pt x="3429000" y="0"/>
                  </a:lnTo>
                  <a:close/>
                </a:path>
                <a:path w="6884034" h="219075">
                  <a:moveTo>
                    <a:pt x="6883514" y="0"/>
                  </a:moveTo>
                  <a:lnTo>
                    <a:pt x="3458591" y="0"/>
                  </a:lnTo>
                  <a:lnTo>
                    <a:pt x="3458591" y="219075"/>
                  </a:lnTo>
                  <a:lnTo>
                    <a:pt x="6883514" y="219075"/>
                  </a:lnTo>
                  <a:lnTo>
                    <a:pt x="6883514" y="0"/>
                  </a:lnTo>
                  <a:close/>
                </a:path>
              </a:pathLst>
            </a:custGeom>
            <a:solidFill>
              <a:schemeClr val="bg1">
                <a:alpha val="84709"/>
              </a:schemeClr>
            </a:solidFill>
          </p:spPr>
          <p:txBody>
            <a:bodyPr wrap="square" lIns="0" tIns="0" rIns="0" bIns="0" rtlCol="0"/>
            <a:lstStyle/>
            <a:p>
              <a:endParaRPr sz="1200">
                <a:solidFill>
                  <a:srgbClr val="002060"/>
                </a:solidFill>
              </a:endParaRPr>
            </a:p>
          </p:txBody>
        </p:sp>
      </p:grpSp>
      <p:sp>
        <p:nvSpPr>
          <p:cNvPr id="4" name="Rectangle 3">
            <a:extLst>
              <a:ext uri="{FF2B5EF4-FFF2-40B4-BE49-F238E27FC236}">
                <a16:creationId xmlns:a16="http://schemas.microsoft.com/office/drawing/2014/main" id="{7E09A241-1C9E-4A43-B3A5-2D66A2C0D8B6}"/>
              </a:ext>
            </a:extLst>
          </p:cNvPr>
          <p:cNvSpPr/>
          <p:nvPr/>
        </p:nvSpPr>
        <p:spPr>
          <a:xfrm>
            <a:off x="4572314" y="223991"/>
            <a:ext cx="3318537" cy="707886"/>
          </a:xfrm>
          <a:prstGeom prst="rect">
            <a:avLst/>
          </a:prstGeom>
        </p:spPr>
        <p:txBody>
          <a:bodyPr wrap="none">
            <a:spAutoFit/>
          </a:bodyPr>
          <a:lstStyle/>
          <a:p>
            <a:r>
              <a:rPr lang="en-US" sz="4000" b="1" kern="0" dirty="0">
                <a:ln w="3175" cmpd="sng">
                  <a:noFill/>
                </a:ln>
                <a:solidFill>
                  <a:srgbClr val="002060"/>
                </a:solidFill>
                <a:latin typeface="Calibri" panose="020F0502020204030204" pitchFamily="34" charset="0"/>
              </a:rPr>
              <a:t>Kigali, Rwanda</a:t>
            </a:r>
            <a:endParaRPr lang="en-US" sz="1200" dirty="0">
              <a:solidFill>
                <a:srgbClr val="002060"/>
              </a:solidFill>
            </a:endParaRPr>
          </a:p>
        </p:txBody>
      </p:sp>
      <p:pic>
        <p:nvPicPr>
          <p:cNvPr id="25" name="Content Placeholder 4">
            <a:extLst>
              <a:ext uri="{FF2B5EF4-FFF2-40B4-BE49-F238E27FC236}">
                <a16:creationId xmlns:a16="http://schemas.microsoft.com/office/drawing/2014/main" id="{65DCB642-939E-4E1F-A851-B7B0215D15BC}"/>
              </a:ext>
            </a:extLst>
          </p:cNvPr>
          <p:cNvPicPr>
            <a:picLocks noChangeAspect="1"/>
          </p:cNvPicPr>
          <p:nvPr/>
        </p:nvPicPr>
        <p:blipFill>
          <a:blip r:embed="rId2"/>
          <a:stretch>
            <a:fillRect/>
          </a:stretch>
        </p:blipFill>
        <p:spPr>
          <a:xfrm>
            <a:off x="1930400" y="1392395"/>
            <a:ext cx="8839200" cy="5205255"/>
          </a:xfrm>
          <a:prstGeom prst="rect">
            <a:avLst/>
          </a:prstGeom>
          <a:solidFill>
            <a:sysClr val="window" lastClr="FFFFFF"/>
          </a:solidFill>
        </p:spPr>
      </p:pic>
    </p:spTree>
    <p:extLst>
      <p:ext uri="{BB962C8B-B14F-4D97-AF65-F5344CB8AC3E}">
        <p14:creationId xmlns:p14="http://schemas.microsoft.com/office/powerpoint/2010/main" val="3020373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Content Placeholder 3">
            <a:extLst>
              <a:ext uri="{FF2B5EF4-FFF2-40B4-BE49-F238E27FC236}">
                <a16:creationId xmlns:a16="http://schemas.microsoft.com/office/drawing/2014/main" id="{4B6255DD-604C-4D26-8176-3CBCBC950886}"/>
              </a:ext>
            </a:extLst>
          </p:cNvPr>
          <p:cNvPicPr>
            <a:picLocks noChangeAspect="1"/>
          </p:cNvPicPr>
          <p:nvPr/>
        </p:nvPicPr>
        <p:blipFill>
          <a:blip r:embed="rId2"/>
          <a:stretch>
            <a:fillRect/>
          </a:stretch>
        </p:blipFill>
        <p:spPr>
          <a:xfrm>
            <a:off x="1524000" y="939800"/>
            <a:ext cx="9380591" cy="5452699"/>
          </a:xfrm>
          <a:prstGeom prst="rect">
            <a:avLst/>
          </a:prstGeom>
        </p:spPr>
      </p:pic>
      <p:sp>
        <p:nvSpPr>
          <p:cNvPr id="49" name="Rectangle 48">
            <a:extLst>
              <a:ext uri="{FF2B5EF4-FFF2-40B4-BE49-F238E27FC236}">
                <a16:creationId xmlns:a16="http://schemas.microsoft.com/office/drawing/2014/main" id="{4C7726C3-3129-4030-83E5-9B67461CB601}"/>
              </a:ext>
            </a:extLst>
          </p:cNvPr>
          <p:cNvSpPr/>
          <p:nvPr/>
        </p:nvSpPr>
        <p:spPr>
          <a:xfrm>
            <a:off x="3759200" y="381000"/>
            <a:ext cx="4114800" cy="707886"/>
          </a:xfrm>
          <a:prstGeom prst="rect">
            <a:avLst/>
          </a:prstGeom>
        </p:spPr>
        <p:txBody>
          <a:bodyPr wrap="square">
            <a:spAutoFit/>
          </a:bodyPr>
          <a:lstStyle/>
          <a:p>
            <a:pPr defTabSz="609630">
              <a:defRPr/>
            </a:pPr>
            <a:r>
              <a:rPr lang="en-US" sz="4000" b="1" kern="0" dirty="0">
                <a:ln w="3175" cmpd="sng">
                  <a:noFill/>
                </a:ln>
                <a:solidFill>
                  <a:schemeClr val="tx2">
                    <a:lumMod val="60000"/>
                    <a:lumOff val="40000"/>
                  </a:schemeClr>
                </a:solidFill>
                <a:latin typeface="Calibri" panose="020F0502020204030204" pitchFamily="34" charset="0"/>
              </a:rPr>
              <a:t>Zanzibar, Tanzania</a:t>
            </a:r>
            <a:endParaRPr lang="en-US" sz="1200" kern="0" dirty="0">
              <a:solidFill>
                <a:schemeClr val="tx2">
                  <a:lumMod val="60000"/>
                  <a:lumOff val="40000"/>
                </a:schemeClr>
              </a:solidFill>
            </a:endParaRPr>
          </a:p>
        </p:txBody>
      </p:sp>
    </p:spTree>
    <p:extLst>
      <p:ext uri="{BB962C8B-B14F-4D97-AF65-F5344CB8AC3E}">
        <p14:creationId xmlns:p14="http://schemas.microsoft.com/office/powerpoint/2010/main" val="3668735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sz="2800" b="1" dirty="0">
                <a:solidFill>
                  <a:srgbClr val="021F43"/>
                </a:solidFill>
                <a:latin typeface="Andes" panose="02000000000000000000" pitchFamily="50" charset="0"/>
              </a:rPr>
              <a:t>Road to a High-Tech Digital Tax Administration</a:t>
            </a:r>
          </a:p>
        </p:txBody>
      </p:sp>
      <p:sp>
        <p:nvSpPr>
          <p:cNvPr id="29" name="Rounded Rectangle">
            <a:extLst>
              <a:ext uri="{FF2B5EF4-FFF2-40B4-BE49-F238E27FC236}">
                <a16:creationId xmlns:a16="http://schemas.microsoft.com/office/drawing/2014/main" id="{19DB4DF9-E6E3-4032-AAF4-4BBD29294C7D}"/>
              </a:ext>
            </a:extLst>
          </p:cNvPr>
          <p:cNvSpPr/>
          <p:nvPr/>
        </p:nvSpPr>
        <p:spPr>
          <a:xfrm>
            <a:off x="295864" y="2790815"/>
            <a:ext cx="317501" cy="1270000"/>
          </a:xfrm>
          <a:prstGeom prst="roundRect">
            <a:avLst>
              <a:gd name="adj" fmla="val 50000"/>
            </a:avLst>
          </a:prstGeom>
          <a:solidFill>
            <a:schemeClr val="accent1"/>
          </a:solidFill>
          <a:ln w="12700">
            <a:miter lim="400000"/>
          </a:ln>
        </p:spPr>
        <p:txBody>
          <a:bodyPr lIns="25400" tIns="25400" rIns="25400" bIns="25400" anchor="ctr"/>
          <a:lstStyle/>
          <a:p>
            <a:pPr algn="ctr">
              <a:defRPr sz="3200" b="0">
                <a:solidFill>
                  <a:srgbClr val="FFFFFF"/>
                </a:solidFill>
                <a:latin typeface="Helvetica Neue Medium"/>
                <a:ea typeface="Helvetica Neue Medium"/>
                <a:cs typeface="Helvetica Neue Medium"/>
                <a:sym typeface="Helvetica Neue Medium"/>
              </a:defRPr>
            </a:pPr>
            <a:endParaRPr sz="1600"/>
          </a:p>
        </p:txBody>
      </p:sp>
      <p:sp>
        <p:nvSpPr>
          <p:cNvPr id="30" name="Rectangle">
            <a:extLst>
              <a:ext uri="{FF2B5EF4-FFF2-40B4-BE49-F238E27FC236}">
                <a16:creationId xmlns:a16="http://schemas.microsoft.com/office/drawing/2014/main" id="{E2D33CBD-0A6D-4CF7-81E7-0AAE71393F60}"/>
              </a:ext>
            </a:extLst>
          </p:cNvPr>
          <p:cNvSpPr/>
          <p:nvPr/>
        </p:nvSpPr>
        <p:spPr>
          <a:xfrm>
            <a:off x="1003799" y="3364716"/>
            <a:ext cx="9885393" cy="102849"/>
          </a:xfrm>
          <a:prstGeom prst="rect">
            <a:avLst/>
          </a:prstGeom>
          <a:solidFill>
            <a:schemeClr val="accent1"/>
          </a:solidFill>
          <a:ln w="12700">
            <a:miter lim="400000"/>
          </a:ln>
        </p:spPr>
        <p:txBody>
          <a:bodyPr lIns="25400" tIns="25400" rIns="25400" bIns="25400" anchor="ctr"/>
          <a:lstStyle/>
          <a:p>
            <a:pPr algn="ctr">
              <a:defRPr sz="3200" b="0">
                <a:solidFill>
                  <a:srgbClr val="FFFFFF"/>
                </a:solidFill>
                <a:latin typeface="Helvetica Neue Medium"/>
                <a:ea typeface="Helvetica Neue Medium"/>
                <a:cs typeface="Helvetica Neue Medium"/>
                <a:sym typeface="Helvetica Neue Medium"/>
              </a:defRPr>
            </a:pPr>
            <a:endParaRPr sz="1600"/>
          </a:p>
        </p:txBody>
      </p:sp>
      <p:grpSp>
        <p:nvGrpSpPr>
          <p:cNvPr id="31" name="Group">
            <a:extLst>
              <a:ext uri="{FF2B5EF4-FFF2-40B4-BE49-F238E27FC236}">
                <a16:creationId xmlns:a16="http://schemas.microsoft.com/office/drawing/2014/main" id="{9D71563E-AF00-4CDA-A1F1-D8C1ACDE5B12}"/>
              </a:ext>
            </a:extLst>
          </p:cNvPr>
          <p:cNvGrpSpPr/>
          <p:nvPr/>
        </p:nvGrpSpPr>
        <p:grpSpPr>
          <a:xfrm>
            <a:off x="3670897" y="3083153"/>
            <a:ext cx="685324" cy="685324"/>
            <a:chOff x="0" y="0"/>
            <a:chExt cx="1370646" cy="1370646"/>
          </a:xfrm>
        </p:grpSpPr>
        <p:sp>
          <p:nvSpPr>
            <p:cNvPr id="32" name="Circle">
              <a:extLst>
                <a:ext uri="{FF2B5EF4-FFF2-40B4-BE49-F238E27FC236}">
                  <a16:creationId xmlns:a16="http://schemas.microsoft.com/office/drawing/2014/main" id="{C9A7D42B-0734-469B-9459-93504AD02048}"/>
                </a:ext>
              </a:extLst>
            </p:cNvPr>
            <p:cNvSpPr/>
            <p:nvPr/>
          </p:nvSpPr>
          <p:spPr>
            <a:xfrm>
              <a:off x="464143" y="464141"/>
              <a:ext cx="442363" cy="442363"/>
            </a:xfrm>
            <a:prstGeom prst="ellipse">
              <a:avLst/>
            </a:prstGeom>
            <a:solidFill>
              <a:schemeClr val="accent1"/>
            </a:solidFill>
            <a:ln w="12700" cap="flat">
              <a:solidFill>
                <a:srgbClr val="FF0000"/>
              </a:solidFill>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sp>
          <p:nvSpPr>
            <p:cNvPr id="33" name="Circle">
              <a:extLst>
                <a:ext uri="{FF2B5EF4-FFF2-40B4-BE49-F238E27FC236}">
                  <a16:creationId xmlns:a16="http://schemas.microsoft.com/office/drawing/2014/main" id="{5878687B-6503-4422-B6C7-85AE043101FA}"/>
                </a:ext>
              </a:extLst>
            </p:cNvPr>
            <p:cNvSpPr/>
            <p:nvPr/>
          </p:nvSpPr>
          <p:spPr>
            <a:xfrm>
              <a:off x="0" y="0"/>
              <a:ext cx="1370647" cy="1370647"/>
            </a:xfrm>
            <a:prstGeom prst="ellipse">
              <a:avLst/>
            </a:prstGeom>
            <a:noFill/>
            <a:ln w="63500" cap="flat">
              <a:solidFill>
                <a:srgbClr val="FF0000"/>
              </a:solidFill>
              <a:prstDash val="solid"/>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grpSp>
      <p:grpSp>
        <p:nvGrpSpPr>
          <p:cNvPr id="34" name="Group">
            <a:extLst>
              <a:ext uri="{FF2B5EF4-FFF2-40B4-BE49-F238E27FC236}">
                <a16:creationId xmlns:a16="http://schemas.microsoft.com/office/drawing/2014/main" id="{1B324B07-8767-4F30-A181-800835641663}"/>
              </a:ext>
            </a:extLst>
          </p:cNvPr>
          <p:cNvGrpSpPr/>
          <p:nvPr/>
        </p:nvGrpSpPr>
        <p:grpSpPr>
          <a:xfrm>
            <a:off x="1315246" y="3086339"/>
            <a:ext cx="685324" cy="685324"/>
            <a:chOff x="0" y="0"/>
            <a:chExt cx="1370646" cy="1370646"/>
          </a:xfrm>
        </p:grpSpPr>
        <p:sp>
          <p:nvSpPr>
            <p:cNvPr id="35" name="Circle">
              <a:extLst>
                <a:ext uri="{FF2B5EF4-FFF2-40B4-BE49-F238E27FC236}">
                  <a16:creationId xmlns:a16="http://schemas.microsoft.com/office/drawing/2014/main" id="{EECB4E4A-9537-4412-AC9B-54D7E16F502B}"/>
                </a:ext>
              </a:extLst>
            </p:cNvPr>
            <p:cNvSpPr/>
            <p:nvPr/>
          </p:nvSpPr>
          <p:spPr>
            <a:xfrm>
              <a:off x="464143" y="464141"/>
              <a:ext cx="442363" cy="442363"/>
            </a:xfrm>
            <a:prstGeom prst="ellipse">
              <a:avLst/>
            </a:prstGeom>
            <a:solidFill>
              <a:schemeClr val="accent1"/>
            </a:solidFill>
            <a:ln w="12700" cap="flat">
              <a:solidFill>
                <a:srgbClr val="FF0000"/>
              </a:solidFill>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sp>
          <p:nvSpPr>
            <p:cNvPr id="36" name="Circle">
              <a:extLst>
                <a:ext uri="{FF2B5EF4-FFF2-40B4-BE49-F238E27FC236}">
                  <a16:creationId xmlns:a16="http://schemas.microsoft.com/office/drawing/2014/main" id="{5B17607A-B492-42B6-8248-CDED46EF3F16}"/>
                </a:ext>
              </a:extLst>
            </p:cNvPr>
            <p:cNvSpPr/>
            <p:nvPr/>
          </p:nvSpPr>
          <p:spPr>
            <a:xfrm>
              <a:off x="0" y="0"/>
              <a:ext cx="1370647" cy="1370647"/>
            </a:xfrm>
            <a:prstGeom prst="ellipse">
              <a:avLst/>
            </a:prstGeom>
            <a:noFill/>
            <a:ln w="63500" cap="flat">
              <a:solidFill>
                <a:srgbClr val="FF0000"/>
              </a:solidFill>
              <a:prstDash val="solid"/>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grpSp>
      <p:grpSp>
        <p:nvGrpSpPr>
          <p:cNvPr id="37" name="Group">
            <a:extLst>
              <a:ext uri="{FF2B5EF4-FFF2-40B4-BE49-F238E27FC236}">
                <a16:creationId xmlns:a16="http://schemas.microsoft.com/office/drawing/2014/main" id="{C9E89541-9AFC-4D6F-8143-7175EBF11644}"/>
              </a:ext>
            </a:extLst>
          </p:cNvPr>
          <p:cNvGrpSpPr/>
          <p:nvPr/>
        </p:nvGrpSpPr>
        <p:grpSpPr>
          <a:xfrm>
            <a:off x="6694432" y="3083153"/>
            <a:ext cx="685324" cy="685324"/>
            <a:chOff x="0" y="0"/>
            <a:chExt cx="1370646" cy="1370646"/>
          </a:xfrm>
        </p:grpSpPr>
        <p:sp>
          <p:nvSpPr>
            <p:cNvPr id="38" name="Circle">
              <a:extLst>
                <a:ext uri="{FF2B5EF4-FFF2-40B4-BE49-F238E27FC236}">
                  <a16:creationId xmlns:a16="http://schemas.microsoft.com/office/drawing/2014/main" id="{C68F30BD-EFAA-4758-A51F-F56C904D317B}"/>
                </a:ext>
              </a:extLst>
            </p:cNvPr>
            <p:cNvSpPr/>
            <p:nvPr/>
          </p:nvSpPr>
          <p:spPr>
            <a:xfrm>
              <a:off x="464143" y="464141"/>
              <a:ext cx="442363" cy="442363"/>
            </a:xfrm>
            <a:prstGeom prst="ellipse">
              <a:avLst/>
            </a:prstGeom>
            <a:solidFill>
              <a:schemeClr val="accent1"/>
            </a:solidFill>
            <a:ln w="12700" cap="flat">
              <a:solidFill>
                <a:srgbClr val="FF0000"/>
              </a:solidFill>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sp>
          <p:nvSpPr>
            <p:cNvPr id="39" name="Circle">
              <a:extLst>
                <a:ext uri="{FF2B5EF4-FFF2-40B4-BE49-F238E27FC236}">
                  <a16:creationId xmlns:a16="http://schemas.microsoft.com/office/drawing/2014/main" id="{494C4E4D-EFDE-4EB5-9B1B-DF4C8C5CB32F}"/>
                </a:ext>
              </a:extLst>
            </p:cNvPr>
            <p:cNvSpPr/>
            <p:nvPr/>
          </p:nvSpPr>
          <p:spPr>
            <a:xfrm>
              <a:off x="0" y="0"/>
              <a:ext cx="1370647" cy="1370647"/>
            </a:xfrm>
            <a:prstGeom prst="ellipse">
              <a:avLst/>
            </a:prstGeom>
            <a:noFill/>
            <a:ln w="63500" cap="flat">
              <a:solidFill>
                <a:srgbClr val="FF0000"/>
              </a:solidFill>
              <a:prstDash val="solid"/>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grpSp>
      <p:sp>
        <p:nvSpPr>
          <p:cNvPr id="40" name="Basic e-tax administration">
            <a:extLst>
              <a:ext uri="{FF2B5EF4-FFF2-40B4-BE49-F238E27FC236}">
                <a16:creationId xmlns:a16="http://schemas.microsoft.com/office/drawing/2014/main" id="{0CC4D815-EF4C-469F-9D67-37B961CE0962}"/>
              </a:ext>
            </a:extLst>
          </p:cNvPr>
          <p:cNvSpPr txBox="1"/>
          <p:nvPr/>
        </p:nvSpPr>
        <p:spPr>
          <a:xfrm>
            <a:off x="1056936" y="1717578"/>
            <a:ext cx="1587501" cy="4917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spAutoFit/>
          </a:bodyPr>
          <a:lstStyle>
            <a:lvl1pPr>
              <a:lnSpc>
                <a:spcPct val="120000"/>
              </a:lnSpc>
              <a:defRPr sz="2500" cap="all" spc="75">
                <a:solidFill>
                  <a:srgbClr val="FFFFFF"/>
                </a:solidFill>
                <a:latin typeface="Helvetica"/>
                <a:ea typeface="Helvetica"/>
                <a:cs typeface="Helvetica"/>
                <a:sym typeface="Helvetica"/>
              </a:defRPr>
            </a:lvl1pPr>
          </a:lstStyle>
          <a:p>
            <a:r>
              <a:rPr sz="1250" dirty="0">
                <a:solidFill>
                  <a:schemeClr val="tx1"/>
                </a:solidFill>
              </a:rPr>
              <a:t>Basic e-tax administration</a:t>
            </a:r>
          </a:p>
        </p:txBody>
      </p:sp>
      <p:sp>
        <p:nvSpPr>
          <p:cNvPr id="41" name="High speed internet available. E-filing, e-payment. Other basic e-services. Rudimentary risk assessment">
            <a:extLst>
              <a:ext uri="{FF2B5EF4-FFF2-40B4-BE49-F238E27FC236}">
                <a16:creationId xmlns:a16="http://schemas.microsoft.com/office/drawing/2014/main" id="{4EAF1D1F-9907-4703-B775-B062776C8A13}"/>
              </a:ext>
            </a:extLst>
          </p:cNvPr>
          <p:cNvSpPr txBox="1"/>
          <p:nvPr/>
        </p:nvSpPr>
        <p:spPr>
          <a:xfrm>
            <a:off x="840509" y="3934055"/>
            <a:ext cx="1939636" cy="16846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50000"/>
              </a:lnSpc>
              <a:defRPr sz="1800" b="0" spc="53">
                <a:solidFill>
                  <a:srgbClr val="FFFFFF"/>
                </a:solidFill>
              </a:defRPr>
            </a:lvl1pPr>
          </a:lstStyle>
          <a:p>
            <a:pPr marL="171450" indent="-171450">
              <a:buFont typeface="Arial" panose="020B0604020202020204" pitchFamily="34" charset="0"/>
              <a:buChar char="•"/>
            </a:pPr>
            <a:r>
              <a:rPr sz="1200" dirty="0">
                <a:solidFill>
                  <a:schemeClr val="tx1"/>
                </a:solidFill>
              </a:rPr>
              <a:t>High speed internet available</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E-filing, e-payment </a:t>
            </a:r>
            <a:endParaRPr lang="en-US" sz="1200" dirty="0">
              <a:solidFill>
                <a:srgbClr val="FF0000"/>
              </a:solidFill>
            </a:endParaRPr>
          </a:p>
          <a:p>
            <a:pPr marL="171450" indent="-171450">
              <a:buFont typeface="Arial" panose="020B0604020202020204" pitchFamily="34" charset="0"/>
              <a:buChar char="•"/>
            </a:pPr>
            <a:r>
              <a:rPr sz="1200" dirty="0">
                <a:solidFill>
                  <a:srgbClr val="FF0000"/>
                </a:solidFill>
              </a:rPr>
              <a:t>Other basic e-services</a:t>
            </a:r>
            <a:endParaRPr lang="en-US" sz="1200" dirty="0">
              <a:solidFill>
                <a:srgbClr val="FF0000"/>
              </a:solidFill>
            </a:endParaRPr>
          </a:p>
          <a:p>
            <a:pPr marL="171450" indent="-171450">
              <a:buFont typeface="Arial" panose="020B0604020202020204" pitchFamily="34" charset="0"/>
              <a:buChar char="•"/>
            </a:pPr>
            <a:r>
              <a:rPr sz="1200" dirty="0">
                <a:solidFill>
                  <a:schemeClr val="tx1"/>
                </a:solidFill>
              </a:rPr>
              <a:t>Rudimentary risk assessment</a:t>
            </a:r>
          </a:p>
        </p:txBody>
      </p:sp>
      <p:sp>
        <p:nvSpPr>
          <p:cNvPr id="42" name="Use of data for enforcement strengthened; e-services expanded">
            <a:extLst>
              <a:ext uri="{FF2B5EF4-FFF2-40B4-BE49-F238E27FC236}">
                <a16:creationId xmlns:a16="http://schemas.microsoft.com/office/drawing/2014/main" id="{09900C95-74AD-4D4A-AF58-43A7AC83CB34}"/>
              </a:ext>
            </a:extLst>
          </p:cNvPr>
          <p:cNvSpPr txBox="1"/>
          <p:nvPr/>
        </p:nvSpPr>
        <p:spPr>
          <a:xfrm>
            <a:off x="3149609" y="1717578"/>
            <a:ext cx="2567707" cy="9534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20000"/>
              </a:lnSpc>
              <a:defRPr sz="2500" cap="all" spc="75">
                <a:solidFill>
                  <a:srgbClr val="FFFFFF"/>
                </a:solidFill>
                <a:latin typeface="Helvetica"/>
                <a:ea typeface="Helvetica"/>
                <a:cs typeface="Helvetica"/>
                <a:sym typeface="Helvetica"/>
              </a:defRPr>
            </a:lvl1pPr>
          </a:lstStyle>
          <a:p>
            <a:r>
              <a:rPr sz="1250" dirty="0">
                <a:solidFill>
                  <a:schemeClr val="tx1"/>
                </a:solidFill>
              </a:rPr>
              <a:t>Use of data for enforcement strengthened; e-services expanded</a:t>
            </a:r>
          </a:p>
        </p:txBody>
      </p:sp>
      <p:sp>
        <p:nvSpPr>
          <p:cNvPr id="43" name="Tax administration has data warehouse. Third party structured data available. E-services expanded, include e-submission of tax relevant source data Widespread use of e-platform">
            <a:extLst>
              <a:ext uri="{FF2B5EF4-FFF2-40B4-BE49-F238E27FC236}">
                <a16:creationId xmlns:a16="http://schemas.microsoft.com/office/drawing/2014/main" id="{9B57AB56-A539-43BE-97EA-48CE1A87E1A6}"/>
              </a:ext>
            </a:extLst>
          </p:cNvPr>
          <p:cNvSpPr txBox="1"/>
          <p:nvPr/>
        </p:nvSpPr>
        <p:spPr>
          <a:xfrm>
            <a:off x="2975188" y="3934055"/>
            <a:ext cx="2501418" cy="2238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50000"/>
              </a:lnSpc>
              <a:defRPr sz="1800" b="0" spc="53">
                <a:solidFill>
                  <a:srgbClr val="FFFFFF"/>
                </a:solidFill>
              </a:defRPr>
            </a:lvl1pPr>
          </a:lstStyle>
          <a:p>
            <a:pPr marL="171450" indent="-171450">
              <a:buFont typeface="Arial" panose="020B0604020202020204" pitchFamily="34" charset="0"/>
              <a:buChar char="•"/>
            </a:pPr>
            <a:r>
              <a:rPr sz="1200" dirty="0">
                <a:solidFill>
                  <a:schemeClr val="tx1"/>
                </a:solidFill>
              </a:rPr>
              <a:t>Tax administration has </a:t>
            </a:r>
            <a:r>
              <a:rPr sz="1200" dirty="0">
                <a:solidFill>
                  <a:srgbClr val="FF0000"/>
                </a:solidFill>
              </a:rPr>
              <a:t>data warehouse</a:t>
            </a:r>
            <a:endParaRPr lang="en-US" sz="1200" dirty="0">
              <a:solidFill>
                <a:srgbClr val="FF0000"/>
              </a:solidFill>
            </a:endParaRPr>
          </a:p>
          <a:p>
            <a:pPr marL="171450" indent="-171450">
              <a:buFont typeface="Arial" panose="020B0604020202020204" pitchFamily="34" charset="0"/>
              <a:buChar char="•"/>
            </a:pPr>
            <a:r>
              <a:rPr sz="1200" dirty="0">
                <a:solidFill>
                  <a:schemeClr val="tx1"/>
                </a:solidFill>
              </a:rPr>
              <a:t>Third party structured data available</a:t>
            </a:r>
            <a:endParaRPr lang="en-US" sz="1200" dirty="0">
              <a:solidFill>
                <a:schemeClr val="tx1"/>
              </a:solidFill>
            </a:endParaRPr>
          </a:p>
          <a:p>
            <a:pPr marL="171450" indent="-171450">
              <a:buFont typeface="Arial" panose="020B0604020202020204" pitchFamily="34" charset="0"/>
              <a:buChar char="•"/>
            </a:pPr>
            <a:r>
              <a:rPr sz="1200" dirty="0">
                <a:solidFill>
                  <a:schemeClr val="tx1"/>
                </a:solidFill>
              </a:rPr>
              <a:t>E-services expanded, include e-submission of tax relevant source data </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Widespread use of e-platform</a:t>
            </a:r>
          </a:p>
        </p:txBody>
      </p:sp>
      <p:sp>
        <p:nvSpPr>
          <p:cNvPr id="44" name="Data analytics based risk profiling; real-time horizontal monitoring">
            <a:extLst>
              <a:ext uri="{FF2B5EF4-FFF2-40B4-BE49-F238E27FC236}">
                <a16:creationId xmlns:a16="http://schemas.microsoft.com/office/drawing/2014/main" id="{9A6A4F6E-A65F-4FD5-8C08-32CE66DD38A1}"/>
              </a:ext>
            </a:extLst>
          </p:cNvPr>
          <p:cNvSpPr txBox="1"/>
          <p:nvPr/>
        </p:nvSpPr>
        <p:spPr>
          <a:xfrm>
            <a:off x="5911716" y="1717578"/>
            <a:ext cx="2571085" cy="72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20000"/>
              </a:lnSpc>
              <a:defRPr sz="2500" cap="all" spc="75">
                <a:solidFill>
                  <a:srgbClr val="FFFFFF"/>
                </a:solidFill>
                <a:latin typeface="Helvetica"/>
                <a:ea typeface="Helvetica"/>
                <a:cs typeface="Helvetica"/>
                <a:sym typeface="Helvetica"/>
              </a:defRPr>
            </a:lvl1pPr>
          </a:lstStyle>
          <a:p>
            <a:r>
              <a:rPr sz="1250" dirty="0">
                <a:solidFill>
                  <a:schemeClr val="tx1"/>
                </a:solidFill>
              </a:rPr>
              <a:t>Data analytics based risk profiling; real-time horizontal monitoring</a:t>
            </a:r>
          </a:p>
        </p:txBody>
      </p:sp>
      <p:sp>
        <p:nvSpPr>
          <p:cNvPr id="45" name="Tax administration is rich in data resources. Third party structured and un-s data available. Data analytics (Big Data) successfully used. E-auditing: analyzing data in digital format. Full gamut of e services available. Horizontal monitoring programs fo">
            <a:extLst>
              <a:ext uri="{FF2B5EF4-FFF2-40B4-BE49-F238E27FC236}">
                <a16:creationId xmlns:a16="http://schemas.microsoft.com/office/drawing/2014/main" id="{14F05976-CFE6-48C7-BEE2-CF761CF65896}"/>
              </a:ext>
            </a:extLst>
          </p:cNvPr>
          <p:cNvSpPr txBox="1"/>
          <p:nvPr/>
        </p:nvSpPr>
        <p:spPr>
          <a:xfrm>
            <a:off x="5717316" y="3934055"/>
            <a:ext cx="3140364" cy="2515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50000"/>
              </a:lnSpc>
              <a:defRPr sz="1800" b="0" spc="53">
                <a:solidFill>
                  <a:srgbClr val="FFFFFF"/>
                </a:solidFill>
              </a:defRPr>
            </a:lvl1pPr>
          </a:lstStyle>
          <a:p>
            <a:pPr marL="171450" indent="-171450">
              <a:buFont typeface="Arial" panose="020B0604020202020204" pitchFamily="34" charset="0"/>
              <a:buChar char="•"/>
            </a:pPr>
            <a:r>
              <a:rPr sz="1200" dirty="0">
                <a:solidFill>
                  <a:schemeClr val="tx1"/>
                </a:solidFill>
              </a:rPr>
              <a:t>Tax administration is rich in data resources</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Data analytics (Big Data) successfully used</a:t>
            </a:r>
            <a:r>
              <a:rPr sz="1200" dirty="0">
                <a:solidFill>
                  <a:schemeClr val="tx1"/>
                </a:solidFill>
              </a:rPr>
              <a:t>. </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E-auditing</a:t>
            </a:r>
            <a:r>
              <a:rPr sz="1200" dirty="0">
                <a:solidFill>
                  <a:schemeClr val="tx1"/>
                </a:solidFill>
              </a:rPr>
              <a:t>: analyzing data in digital format</a:t>
            </a:r>
            <a:endParaRPr lang="en-US" sz="1200" dirty="0">
              <a:solidFill>
                <a:schemeClr val="tx1"/>
              </a:solidFill>
            </a:endParaRPr>
          </a:p>
          <a:p>
            <a:pPr marL="171450" indent="-171450">
              <a:buFont typeface="Arial" panose="020B0604020202020204" pitchFamily="34" charset="0"/>
              <a:buChar char="•"/>
            </a:pPr>
            <a:r>
              <a:rPr sz="1200" dirty="0">
                <a:solidFill>
                  <a:schemeClr val="tx1"/>
                </a:solidFill>
              </a:rPr>
              <a:t>Full gamut of e services available</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Horizontal monitoring </a:t>
            </a:r>
            <a:r>
              <a:rPr sz="1200" dirty="0">
                <a:solidFill>
                  <a:schemeClr val="tx1"/>
                </a:solidFill>
              </a:rPr>
              <a:t>programs for L</a:t>
            </a:r>
            <a:r>
              <a:rPr lang="en-US" sz="1200" dirty="0">
                <a:solidFill>
                  <a:schemeClr val="tx1"/>
                </a:solidFill>
              </a:rPr>
              <a:t>arge taxpayers</a:t>
            </a:r>
            <a:r>
              <a:rPr sz="1200" dirty="0">
                <a:solidFill>
                  <a:schemeClr val="tx1"/>
                </a:solidFill>
              </a:rPr>
              <a:t> </a:t>
            </a:r>
            <a:r>
              <a:rPr lang="en-US" sz="1200" dirty="0">
                <a:solidFill>
                  <a:schemeClr val="tx1"/>
                </a:solidFill>
              </a:rPr>
              <a:t> (e.g., regular interactions with T/P replacing rigorous audits)</a:t>
            </a:r>
            <a:endParaRPr sz="1200" dirty="0">
              <a:solidFill>
                <a:schemeClr val="tx1"/>
              </a:solidFill>
            </a:endParaRPr>
          </a:p>
        </p:txBody>
      </p:sp>
      <p:grpSp>
        <p:nvGrpSpPr>
          <p:cNvPr id="46" name="Group">
            <a:extLst>
              <a:ext uri="{FF2B5EF4-FFF2-40B4-BE49-F238E27FC236}">
                <a16:creationId xmlns:a16="http://schemas.microsoft.com/office/drawing/2014/main" id="{FE6D6B6D-287A-4F5A-882E-49A7DA43D1EA}"/>
              </a:ext>
            </a:extLst>
          </p:cNvPr>
          <p:cNvGrpSpPr/>
          <p:nvPr/>
        </p:nvGrpSpPr>
        <p:grpSpPr>
          <a:xfrm>
            <a:off x="10447460" y="3083153"/>
            <a:ext cx="685324" cy="685324"/>
            <a:chOff x="0" y="0"/>
            <a:chExt cx="1370646" cy="1370646"/>
          </a:xfrm>
        </p:grpSpPr>
        <p:sp>
          <p:nvSpPr>
            <p:cNvPr id="47" name="Circle">
              <a:extLst>
                <a:ext uri="{FF2B5EF4-FFF2-40B4-BE49-F238E27FC236}">
                  <a16:creationId xmlns:a16="http://schemas.microsoft.com/office/drawing/2014/main" id="{6CF28F14-05C7-40D9-991D-A4225C1F4709}"/>
                </a:ext>
              </a:extLst>
            </p:cNvPr>
            <p:cNvSpPr/>
            <p:nvPr/>
          </p:nvSpPr>
          <p:spPr>
            <a:xfrm>
              <a:off x="464143" y="464141"/>
              <a:ext cx="442363" cy="442363"/>
            </a:xfrm>
            <a:prstGeom prst="ellipse">
              <a:avLst/>
            </a:prstGeom>
            <a:solidFill>
              <a:schemeClr val="accent1"/>
            </a:solidFill>
            <a:ln w="12700" cap="flat">
              <a:solidFill>
                <a:srgbClr val="FF0000"/>
              </a:solidFill>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sp>
          <p:nvSpPr>
            <p:cNvPr id="48" name="Circle">
              <a:extLst>
                <a:ext uri="{FF2B5EF4-FFF2-40B4-BE49-F238E27FC236}">
                  <a16:creationId xmlns:a16="http://schemas.microsoft.com/office/drawing/2014/main" id="{7B75FE72-EBDC-4916-894D-AFC899AF33A0}"/>
                </a:ext>
              </a:extLst>
            </p:cNvPr>
            <p:cNvSpPr/>
            <p:nvPr/>
          </p:nvSpPr>
          <p:spPr>
            <a:xfrm>
              <a:off x="0" y="0"/>
              <a:ext cx="1370647" cy="1370647"/>
            </a:xfrm>
            <a:prstGeom prst="ellipse">
              <a:avLst/>
            </a:prstGeom>
            <a:noFill/>
            <a:ln w="63500" cap="flat">
              <a:solidFill>
                <a:srgbClr val="FF0000"/>
              </a:solidFill>
              <a:prstDash val="solid"/>
              <a:miter lim="400000"/>
            </a:ln>
            <a:effectLst/>
          </p:spPr>
          <p:txBody>
            <a:bodyPr wrap="square" lIns="25400" tIns="25400" rIns="25400" bIns="25400" numCol="1" anchor="ctr">
              <a:noAutofit/>
            </a:bodyPr>
            <a:lstStyle/>
            <a:p>
              <a:pPr algn="ctr">
                <a:defRPr sz="3200" b="0">
                  <a:solidFill>
                    <a:srgbClr val="FFFFFF"/>
                  </a:solidFill>
                  <a:latin typeface="Helvetica Neue Medium"/>
                  <a:ea typeface="Helvetica Neue Medium"/>
                  <a:cs typeface="Helvetica Neue Medium"/>
                  <a:sym typeface="Helvetica Neue Medium"/>
                </a:defRPr>
              </a:pPr>
              <a:endParaRPr sz="1600"/>
            </a:p>
          </p:txBody>
        </p:sp>
      </p:grpSp>
      <p:sp>
        <p:nvSpPr>
          <p:cNvPr id="49" name="The future: “Digital by default” tax administration">
            <a:extLst>
              <a:ext uri="{FF2B5EF4-FFF2-40B4-BE49-F238E27FC236}">
                <a16:creationId xmlns:a16="http://schemas.microsoft.com/office/drawing/2014/main" id="{6229F142-1CEB-42C4-AC7D-9CA6CE3EEA3C}"/>
              </a:ext>
            </a:extLst>
          </p:cNvPr>
          <p:cNvSpPr txBox="1"/>
          <p:nvPr/>
        </p:nvSpPr>
        <p:spPr>
          <a:xfrm>
            <a:off x="9356436" y="1717578"/>
            <a:ext cx="2484285" cy="7225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20000"/>
              </a:lnSpc>
              <a:defRPr sz="2500" cap="all" spc="75">
                <a:solidFill>
                  <a:srgbClr val="FFFFFF"/>
                </a:solidFill>
                <a:latin typeface="Helvetica"/>
                <a:ea typeface="Helvetica"/>
                <a:cs typeface="Helvetica"/>
                <a:sym typeface="Helvetica"/>
              </a:defRPr>
            </a:lvl1pPr>
          </a:lstStyle>
          <a:p>
            <a:r>
              <a:rPr sz="1250" dirty="0">
                <a:solidFill>
                  <a:schemeClr val="tx1"/>
                </a:solidFill>
              </a:rPr>
              <a:t>The future: “Digital by default” tax administration</a:t>
            </a:r>
          </a:p>
        </p:txBody>
      </p:sp>
      <p:sp>
        <p:nvSpPr>
          <p:cNvPr id="50" name="Tax administration is “digital by default”. High quality taxpayer user experience. E-assessment, algorithm based. Predictive Data analytics, Artificial Intelligence. User-centric design, tailored engagement. Smart portal solutions, mobile apps Blockchain">
            <a:extLst>
              <a:ext uri="{FF2B5EF4-FFF2-40B4-BE49-F238E27FC236}">
                <a16:creationId xmlns:a16="http://schemas.microsoft.com/office/drawing/2014/main" id="{4DF69D92-44C3-4500-8FBF-CF49970D4E58}"/>
              </a:ext>
            </a:extLst>
          </p:cNvPr>
          <p:cNvSpPr txBox="1"/>
          <p:nvPr/>
        </p:nvSpPr>
        <p:spPr>
          <a:xfrm>
            <a:off x="9014691" y="3934055"/>
            <a:ext cx="2862083" cy="2515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a:lnSpc>
                <a:spcPct val="150000"/>
              </a:lnSpc>
              <a:defRPr sz="1800" b="0" spc="53">
                <a:solidFill>
                  <a:srgbClr val="FFFFFF"/>
                </a:solidFill>
              </a:defRPr>
            </a:lvl1pPr>
          </a:lstStyle>
          <a:p>
            <a:pPr marL="171450" indent="-171450">
              <a:buFont typeface="Arial" panose="020B0604020202020204" pitchFamily="34" charset="0"/>
              <a:buChar char="•"/>
            </a:pPr>
            <a:r>
              <a:rPr sz="1200" dirty="0">
                <a:solidFill>
                  <a:schemeClr val="tx1"/>
                </a:solidFill>
              </a:rPr>
              <a:t>Tax administration is “digital by default”</a:t>
            </a:r>
            <a:endParaRPr lang="en-US" sz="1200" dirty="0">
              <a:solidFill>
                <a:schemeClr val="tx1"/>
              </a:solidFill>
            </a:endParaRPr>
          </a:p>
          <a:p>
            <a:pPr marL="171450" indent="-171450">
              <a:buFont typeface="Arial" panose="020B0604020202020204" pitchFamily="34" charset="0"/>
              <a:buChar char="•"/>
            </a:pPr>
            <a:r>
              <a:rPr sz="1200" dirty="0">
                <a:solidFill>
                  <a:schemeClr val="tx1"/>
                </a:solidFill>
              </a:rPr>
              <a:t>High quality taxpayer user experience</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E-assessment, algorithm based</a:t>
            </a:r>
            <a:r>
              <a:rPr sz="1200" dirty="0">
                <a:solidFill>
                  <a:schemeClr val="tx1"/>
                </a:solidFill>
              </a:rPr>
              <a:t>. </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Predictive </a:t>
            </a:r>
            <a:r>
              <a:rPr lang="en-US" sz="1200" dirty="0">
                <a:solidFill>
                  <a:srgbClr val="FF0000"/>
                </a:solidFill>
              </a:rPr>
              <a:t>d</a:t>
            </a:r>
            <a:r>
              <a:rPr sz="1200" dirty="0">
                <a:solidFill>
                  <a:srgbClr val="FF0000"/>
                </a:solidFill>
              </a:rPr>
              <a:t>ata analytics, A</a:t>
            </a:r>
            <a:r>
              <a:rPr lang="en-US" sz="1200" dirty="0">
                <a:solidFill>
                  <a:srgbClr val="FF0000"/>
                </a:solidFill>
              </a:rPr>
              <a:t>I </a:t>
            </a:r>
            <a:r>
              <a:rPr sz="1200" dirty="0">
                <a:solidFill>
                  <a:srgbClr val="FF0000"/>
                </a:solidFill>
              </a:rPr>
              <a:t> </a:t>
            </a:r>
            <a:endParaRPr lang="en-US" sz="1200" dirty="0">
              <a:solidFill>
                <a:srgbClr val="FF0000"/>
              </a:solidFill>
            </a:endParaRPr>
          </a:p>
          <a:p>
            <a:pPr marL="171450" indent="-171450">
              <a:buFont typeface="Arial" panose="020B0604020202020204" pitchFamily="34" charset="0"/>
              <a:buChar char="•"/>
            </a:pPr>
            <a:r>
              <a:rPr sz="1200" dirty="0">
                <a:solidFill>
                  <a:schemeClr val="tx1"/>
                </a:solidFill>
              </a:rPr>
              <a:t>User-centric design, tailored engagement</a:t>
            </a:r>
            <a:endParaRPr lang="en-US" sz="1200" dirty="0">
              <a:solidFill>
                <a:schemeClr val="tx1"/>
              </a:solidFill>
            </a:endParaRPr>
          </a:p>
          <a:p>
            <a:pPr marL="171450" indent="-171450">
              <a:buFont typeface="Arial" panose="020B0604020202020204" pitchFamily="34" charset="0"/>
              <a:buChar char="•"/>
            </a:pPr>
            <a:r>
              <a:rPr sz="1200" dirty="0">
                <a:solidFill>
                  <a:srgbClr val="FF0000"/>
                </a:solidFill>
              </a:rPr>
              <a:t>Smart portal solutions</a:t>
            </a:r>
            <a:r>
              <a:rPr sz="1200" dirty="0">
                <a:solidFill>
                  <a:schemeClr val="tx1"/>
                </a:solidFill>
              </a:rPr>
              <a:t>, mobile apps Blockchain solutions</a:t>
            </a:r>
            <a:r>
              <a:rPr lang="en-US" sz="1200" dirty="0">
                <a:solidFill>
                  <a:schemeClr val="tx1"/>
                </a:solidFill>
              </a:rPr>
              <a:t>, </a:t>
            </a:r>
            <a:r>
              <a:rPr sz="1200" dirty="0">
                <a:solidFill>
                  <a:schemeClr val="tx1"/>
                </a:solidFill>
              </a:rPr>
              <a:t>Cloud services</a:t>
            </a:r>
            <a:r>
              <a:rPr lang="en-US" sz="1200" dirty="0">
                <a:solidFill>
                  <a:schemeClr val="tx1"/>
                </a:solidFill>
              </a:rPr>
              <a:t> ..</a:t>
            </a:r>
            <a:endParaRPr sz="1200" dirty="0">
              <a:solidFill>
                <a:schemeClr val="tx1"/>
              </a:solidFill>
            </a:endParaRPr>
          </a:p>
        </p:txBody>
      </p:sp>
    </p:spTree>
    <p:extLst>
      <p:ext uri="{BB962C8B-B14F-4D97-AF65-F5344CB8AC3E}">
        <p14:creationId xmlns:p14="http://schemas.microsoft.com/office/powerpoint/2010/main" val="1716990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b">
            <a:normAutofit/>
          </a:bodyPr>
          <a:lstStyle/>
          <a:p>
            <a:r>
              <a:rPr lang="en-US" sz="2800" b="1" dirty="0">
                <a:solidFill>
                  <a:srgbClr val="021F43"/>
                </a:solidFill>
                <a:latin typeface="Andes" panose="02000000000000000000" pitchFamily="50" charset="0"/>
                <a:cs typeface="Andes" panose="02000000000000000000" pitchFamily="50" charset="0"/>
              </a:rPr>
              <a:t>Tech Trends that Change a Tax Administration</a:t>
            </a:r>
          </a:p>
        </p:txBody>
      </p:sp>
      <p:grpSp>
        <p:nvGrpSpPr>
          <p:cNvPr id="3" name="Group 2">
            <a:extLst>
              <a:ext uri="{FF2B5EF4-FFF2-40B4-BE49-F238E27FC236}">
                <a16:creationId xmlns:a16="http://schemas.microsoft.com/office/drawing/2014/main" id="{EFA2AF36-E302-4065-8A8B-C514191BF043}"/>
              </a:ext>
            </a:extLst>
          </p:cNvPr>
          <p:cNvGrpSpPr/>
          <p:nvPr/>
        </p:nvGrpSpPr>
        <p:grpSpPr>
          <a:xfrm>
            <a:off x="977733" y="1170151"/>
            <a:ext cx="10283187" cy="5310753"/>
            <a:chOff x="977733" y="1170151"/>
            <a:chExt cx="10283187" cy="5310753"/>
          </a:xfrm>
        </p:grpSpPr>
        <p:pic>
          <p:nvPicPr>
            <p:cNvPr id="25" name="Picture 2" descr="Resultado de imagen para digital   icon">
              <a:extLst>
                <a:ext uri="{FF2B5EF4-FFF2-40B4-BE49-F238E27FC236}">
                  <a16:creationId xmlns:a16="http://schemas.microsoft.com/office/drawing/2014/main" id="{4700EFD7-9328-499D-9870-6B5278829D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733" y="1170151"/>
              <a:ext cx="1080796" cy="1080796"/>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a:extLst>
                <a:ext uri="{FF2B5EF4-FFF2-40B4-BE49-F238E27FC236}">
                  <a16:creationId xmlns:a16="http://schemas.microsoft.com/office/drawing/2014/main" id="{9E908D7B-490B-4A7A-B1B6-940A7D6ACA78}"/>
                </a:ext>
              </a:extLst>
            </p:cNvPr>
            <p:cNvSpPr txBox="1">
              <a:spLocks/>
            </p:cNvSpPr>
            <p:nvPr/>
          </p:nvSpPr>
          <p:spPr>
            <a:xfrm>
              <a:off x="2160815" y="1678995"/>
              <a:ext cx="2254898" cy="327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Digital by Default</a:t>
              </a:r>
            </a:p>
          </p:txBody>
        </p:sp>
        <p:pic>
          <p:nvPicPr>
            <p:cNvPr id="27" name="Picture 4" descr="Resultado de imagen para big data icon">
              <a:extLst>
                <a:ext uri="{FF2B5EF4-FFF2-40B4-BE49-F238E27FC236}">
                  <a16:creationId xmlns:a16="http://schemas.microsoft.com/office/drawing/2014/main" id="{2D15EC85-0987-4903-A53E-0C8816190749}"/>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1023352" y="2728109"/>
              <a:ext cx="934063" cy="934063"/>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A665BD7A-B52A-480F-9A8B-F3C0994B065A}"/>
                </a:ext>
              </a:extLst>
            </p:cNvPr>
            <p:cNvSpPr txBox="1">
              <a:spLocks/>
            </p:cNvSpPr>
            <p:nvPr/>
          </p:nvSpPr>
          <p:spPr>
            <a:xfrm>
              <a:off x="2160815" y="3028767"/>
              <a:ext cx="2254898" cy="327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Big Data</a:t>
              </a:r>
            </a:p>
          </p:txBody>
        </p:sp>
        <p:sp>
          <p:nvSpPr>
            <p:cNvPr id="51" name="Title 1">
              <a:extLst>
                <a:ext uri="{FF2B5EF4-FFF2-40B4-BE49-F238E27FC236}">
                  <a16:creationId xmlns:a16="http://schemas.microsoft.com/office/drawing/2014/main" id="{F30EC279-30AF-46B2-9E1B-BE4CEBE109E5}"/>
                </a:ext>
              </a:extLst>
            </p:cNvPr>
            <p:cNvSpPr txBox="1">
              <a:spLocks/>
            </p:cNvSpPr>
            <p:nvPr/>
          </p:nvSpPr>
          <p:spPr>
            <a:xfrm>
              <a:off x="2160815" y="4440799"/>
              <a:ext cx="2254898" cy="4021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Transparency</a:t>
              </a:r>
            </a:p>
            <a:p>
              <a:r>
                <a:rPr lang="en-US" sz="1700" dirty="0"/>
                <a:t>No Secrets</a:t>
              </a:r>
            </a:p>
          </p:txBody>
        </p:sp>
        <p:pic>
          <p:nvPicPr>
            <p:cNvPr id="52" name="Picture 6" descr="Resultado de imagen para analytics icon">
              <a:extLst>
                <a:ext uri="{FF2B5EF4-FFF2-40B4-BE49-F238E27FC236}">
                  <a16:creationId xmlns:a16="http://schemas.microsoft.com/office/drawing/2014/main" id="{EA5B1D58-28CC-4BB8-AB13-709B82881C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7693" y="5595719"/>
              <a:ext cx="885185" cy="885185"/>
            </a:xfrm>
            <a:prstGeom prst="rect">
              <a:avLst/>
            </a:prstGeom>
            <a:noFill/>
            <a:extLst>
              <a:ext uri="{909E8E84-426E-40DD-AFC4-6F175D3DCCD1}">
                <a14:hiddenFill xmlns:a14="http://schemas.microsoft.com/office/drawing/2010/main">
                  <a:solidFill>
                    <a:srgbClr val="FFFFFF"/>
                  </a:solidFill>
                </a14:hiddenFill>
              </a:ext>
            </a:extLst>
          </p:spPr>
        </p:pic>
        <p:sp>
          <p:nvSpPr>
            <p:cNvPr id="53" name="Title 1">
              <a:extLst>
                <a:ext uri="{FF2B5EF4-FFF2-40B4-BE49-F238E27FC236}">
                  <a16:creationId xmlns:a16="http://schemas.microsoft.com/office/drawing/2014/main" id="{9875AA81-CB14-43EE-9E2A-7E49A7799B2D}"/>
                </a:ext>
              </a:extLst>
            </p:cNvPr>
            <p:cNvSpPr txBox="1">
              <a:spLocks/>
            </p:cNvSpPr>
            <p:nvPr/>
          </p:nvSpPr>
          <p:spPr>
            <a:xfrm>
              <a:off x="2160815" y="5875710"/>
              <a:ext cx="2254898" cy="327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Analytics</a:t>
              </a:r>
            </a:p>
          </p:txBody>
        </p:sp>
        <p:pic>
          <p:nvPicPr>
            <p:cNvPr id="54" name="Picture 10" descr="Resultado de imagen para electronic data interchange icon">
              <a:extLst>
                <a:ext uri="{FF2B5EF4-FFF2-40B4-BE49-F238E27FC236}">
                  <a16:creationId xmlns:a16="http://schemas.microsoft.com/office/drawing/2014/main" id="{5B1D6256-AC4F-41F8-8D2C-1A0E4336BA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156789" y="1464808"/>
              <a:ext cx="1165484" cy="726485"/>
            </a:xfrm>
            <a:prstGeom prst="rect">
              <a:avLst/>
            </a:prstGeom>
            <a:noFill/>
            <a:extLst>
              <a:ext uri="{909E8E84-426E-40DD-AFC4-6F175D3DCCD1}">
                <a14:hiddenFill xmlns:a14="http://schemas.microsoft.com/office/drawing/2010/main">
                  <a:solidFill>
                    <a:srgbClr val="FFFFFF"/>
                  </a:solidFill>
                </a14:hiddenFill>
              </a:ext>
            </a:extLst>
          </p:spPr>
        </p:pic>
        <p:sp>
          <p:nvSpPr>
            <p:cNvPr id="55" name="Title 1">
              <a:extLst>
                <a:ext uri="{FF2B5EF4-FFF2-40B4-BE49-F238E27FC236}">
                  <a16:creationId xmlns:a16="http://schemas.microsoft.com/office/drawing/2014/main" id="{5F064208-7933-4E65-9B31-51F09F62B193}"/>
                </a:ext>
              </a:extLst>
            </p:cNvPr>
            <p:cNvSpPr txBox="1">
              <a:spLocks/>
            </p:cNvSpPr>
            <p:nvPr/>
          </p:nvSpPr>
          <p:spPr>
            <a:xfrm>
              <a:off x="5466962" y="1570367"/>
              <a:ext cx="2254898" cy="327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Electronic Data Interchange</a:t>
              </a:r>
            </a:p>
          </p:txBody>
        </p:sp>
        <p:pic>
          <p:nvPicPr>
            <p:cNvPr id="56" name="Picture 14" descr="Resultado de imagen para self  icon">
              <a:extLst>
                <a:ext uri="{FF2B5EF4-FFF2-40B4-BE49-F238E27FC236}">
                  <a16:creationId xmlns:a16="http://schemas.microsoft.com/office/drawing/2014/main" id="{919C8008-D320-4CB4-8E61-6764E77B76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0833" y="2688026"/>
              <a:ext cx="726486" cy="726486"/>
            </a:xfrm>
            <a:prstGeom prst="rect">
              <a:avLst/>
            </a:prstGeom>
            <a:noFill/>
            <a:extLst>
              <a:ext uri="{909E8E84-426E-40DD-AFC4-6F175D3DCCD1}">
                <a14:hiddenFill xmlns:a14="http://schemas.microsoft.com/office/drawing/2010/main">
                  <a:solidFill>
                    <a:srgbClr val="FFFFFF"/>
                  </a:solidFill>
                </a14:hiddenFill>
              </a:ext>
            </a:extLst>
          </p:spPr>
        </p:pic>
        <p:sp>
          <p:nvSpPr>
            <p:cNvPr id="57" name="Title 1">
              <a:extLst>
                <a:ext uri="{FF2B5EF4-FFF2-40B4-BE49-F238E27FC236}">
                  <a16:creationId xmlns:a16="http://schemas.microsoft.com/office/drawing/2014/main" id="{B4FD2104-46FA-4238-B363-BA2B7882914A}"/>
                </a:ext>
              </a:extLst>
            </p:cNvPr>
            <p:cNvSpPr txBox="1">
              <a:spLocks/>
            </p:cNvSpPr>
            <p:nvPr/>
          </p:nvSpPr>
          <p:spPr>
            <a:xfrm>
              <a:off x="5526056" y="2849986"/>
              <a:ext cx="2254898" cy="327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Accurate Self Assessments</a:t>
              </a:r>
            </a:p>
          </p:txBody>
        </p:sp>
        <p:pic>
          <p:nvPicPr>
            <p:cNvPr id="58" name="Picture 6" descr="Resultado de imagen para forms">
              <a:extLst>
                <a:ext uri="{FF2B5EF4-FFF2-40B4-BE49-F238E27FC236}">
                  <a16:creationId xmlns:a16="http://schemas.microsoft.com/office/drawing/2014/main" id="{CD84F546-7C79-45E8-BDBE-01BF576FC6B2}"/>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4491800" y="4038376"/>
              <a:ext cx="804551" cy="804551"/>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1">
              <a:extLst>
                <a:ext uri="{FF2B5EF4-FFF2-40B4-BE49-F238E27FC236}">
                  <a16:creationId xmlns:a16="http://schemas.microsoft.com/office/drawing/2014/main" id="{E44A27C3-857E-4A7B-BF39-FCF88D226B1F}"/>
                </a:ext>
              </a:extLst>
            </p:cNvPr>
            <p:cNvSpPr txBox="1">
              <a:spLocks/>
            </p:cNvSpPr>
            <p:nvPr/>
          </p:nvSpPr>
          <p:spPr>
            <a:xfrm>
              <a:off x="5526056" y="4310361"/>
              <a:ext cx="2254898" cy="327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Pre-Filling Tax Returns</a:t>
              </a:r>
            </a:p>
          </p:txBody>
        </p:sp>
        <p:pic>
          <p:nvPicPr>
            <p:cNvPr id="60" name="Picture 16" descr="Resultado de imagen para deep neural network icon">
              <a:extLst>
                <a:ext uri="{FF2B5EF4-FFF2-40B4-BE49-F238E27FC236}">
                  <a16:creationId xmlns:a16="http://schemas.microsoft.com/office/drawing/2014/main" id="{4FEFD049-3883-4550-A8BF-02D297DA74D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9877"/>
            <a:stretch/>
          </p:blipFill>
          <p:spPr bwMode="auto">
            <a:xfrm>
              <a:off x="4409136" y="5581231"/>
              <a:ext cx="969877" cy="621567"/>
            </a:xfrm>
            <a:prstGeom prst="rect">
              <a:avLst/>
            </a:prstGeom>
            <a:noFill/>
            <a:extLst>
              <a:ext uri="{909E8E84-426E-40DD-AFC4-6F175D3DCCD1}">
                <a14:hiddenFill xmlns:a14="http://schemas.microsoft.com/office/drawing/2010/main">
                  <a:solidFill>
                    <a:srgbClr val="FFFFFF"/>
                  </a:solidFill>
                </a14:hiddenFill>
              </a:ext>
            </a:extLst>
          </p:spPr>
        </p:pic>
        <p:sp>
          <p:nvSpPr>
            <p:cNvPr id="61" name="Title 1">
              <a:extLst>
                <a:ext uri="{FF2B5EF4-FFF2-40B4-BE49-F238E27FC236}">
                  <a16:creationId xmlns:a16="http://schemas.microsoft.com/office/drawing/2014/main" id="{BA6D7E85-8921-40F5-8E10-981F8DCCDBB5}"/>
                </a:ext>
              </a:extLst>
            </p:cNvPr>
            <p:cNvSpPr txBox="1">
              <a:spLocks/>
            </p:cNvSpPr>
            <p:nvPr/>
          </p:nvSpPr>
          <p:spPr>
            <a:xfrm>
              <a:off x="5582039" y="5595719"/>
              <a:ext cx="3963178" cy="327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Deep Neural Networks </a:t>
              </a:r>
            </a:p>
            <a:p>
              <a:r>
                <a:rPr lang="en-US" sz="1700" dirty="0"/>
                <a:t>Audit Case Selection</a:t>
              </a:r>
            </a:p>
          </p:txBody>
        </p:sp>
        <p:pic>
          <p:nvPicPr>
            <p:cNvPr id="62" name="Picture 18" descr="Imagen relacionada">
              <a:extLst>
                <a:ext uri="{FF2B5EF4-FFF2-40B4-BE49-F238E27FC236}">
                  <a16:creationId xmlns:a16="http://schemas.microsoft.com/office/drawing/2014/main" id="{564781DB-AA12-4658-9F95-4A82C23AFEB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4770" y="1509887"/>
              <a:ext cx="735035" cy="681406"/>
            </a:xfrm>
            <a:prstGeom prst="rect">
              <a:avLst/>
            </a:prstGeom>
            <a:noFill/>
            <a:extLst>
              <a:ext uri="{909E8E84-426E-40DD-AFC4-6F175D3DCCD1}">
                <a14:hiddenFill xmlns:a14="http://schemas.microsoft.com/office/drawing/2010/main">
                  <a:solidFill>
                    <a:srgbClr val="FFFFFF"/>
                  </a:solidFill>
                </a14:hiddenFill>
              </a:ext>
            </a:extLst>
          </p:spPr>
        </p:pic>
        <p:sp>
          <p:nvSpPr>
            <p:cNvPr id="63" name="Title 1">
              <a:extLst>
                <a:ext uri="{FF2B5EF4-FFF2-40B4-BE49-F238E27FC236}">
                  <a16:creationId xmlns:a16="http://schemas.microsoft.com/office/drawing/2014/main" id="{46CC8FF7-4C48-41E3-A211-D7FED2A112F8}"/>
                </a:ext>
              </a:extLst>
            </p:cNvPr>
            <p:cNvSpPr txBox="1">
              <a:spLocks/>
            </p:cNvSpPr>
            <p:nvPr/>
          </p:nvSpPr>
          <p:spPr>
            <a:xfrm>
              <a:off x="9006022" y="1664506"/>
              <a:ext cx="2254898" cy="32708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Electronic Notifications</a:t>
              </a:r>
            </a:p>
          </p:txBody>
        </p:sp>
        <p:pic>
          <p:nvPicPr>
            <p:cNvPr id="64" name="Picture 20" descr="Resultado de imagen para no secrets icon">
              <a:extLst>
                <a:ext uri="{FF2B5EF4-FFF2-40B4-BE49-F238E27FC236}">
                  <a16:creationId xmlns:a16="http://schemas.microsoft.com/office/drawing/2014/main" id="{AC6751AC-7712-495B-B2E1-8E46BC4D6D4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2230" y="4194856"/>
              <a:ext cx="885185" cy="88518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Resultado de imagen para AI icon">
              <a:extLst>
                <a:ext uri="{FF2B5EF4-FFF2-40B4-BE49-F238E27FC236}">
                  <a16:creationId xmlns:a16="http://schemas.microsoft.com/office/drawing/2014/main" id="{67B7B8E4-BF5D-4ABB-95ED-03977B88AE11}"/>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140040" y="2688026"/>
              <a:ext cx="669765" cy="669765"/>
            </a:xfrm>
            <a:prstGeom prst="rect">
              <a:avLst/>
            </a:prstGeom>
            <a:noFill/>
            <a:extLst>
              <a:ext uri="{909E8E84-426E-40DD-AFC4-6F175D3DCCD1}">
                <a14:hiddenFill xmlns:a14="http://schemas.microsoft.com/office/drawing/2010/main">
                  <a:solidFill>
                    <a:srgbClr val="FFFFFF"/>
                  </a:solidFill>
                </a14:hiddenFill>
              </a:ext>
            </a:extLst>
          </p:spPr>
        </p:pic>
        <p:sp>
          <p:nvSpPr>
            <p:cNvPr id="66" name="Title 1">
              <a:extLst>
                <a:ext uri="{FF2B5EF4-FFF2-40B4-BE49-F238E27FC236}">
                  <a16:creationId xmlns:a16="http://schemas.microsoft.com/office/drawing/2014/main" id="{8BEFA269-6C1F-436A-9462-054D3FA1C7F5}"/>
                </a:ext>
              </a:extLst>
            </p:cNvPr>
            <p:cNvSpPr txBox="1">
              <a:spLocks/>
            </p:cNvSpPr>
            <p:nvPr/>
          </p:nvSpPr>
          <p:spPr>
            <a:xfrm>
              <a:off x="9006022" y="2754789"/>
              <a:ext cx="2254898" cy="3270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dirty="0"/>
                <a:t>Intelligent Virtual Assistants</a:t>
              </a:r>
            </a:p>
          </p:txBody>
        </p:sp>
      </p:grpSp>
      <p:sp>
        <p:nvSpPr>
          <p:cNvPr id="24" name="Rectangle 23">
            <a:extLst>
              <a:ext uri="{FF2B5EF4-FFF2-40B4-BE49-F238E27FC236}">
                <a16:creationId xmlns:a16="http://schemas.microsoft.com/office/drawing/2014/main" id="{A3FBB069-9A90-4F5E-8D6C-BBD91427F7E9}"/>
              </a:ext>
            </a:extLst>
          </p:cNvPr>
          <p:cNvSpPr/>
          <p:nvPr/>
        </p:nvSpPr>
        <p:spPr>
          <a:xfrm>
            <a:off x="7913398" y="3662172"/>
            <a:ext cx="3845219" cy="30797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lt1"/>
                </a:solidFill>
                <a:latin typeface="Andes" panose="02000000000000000000"/>
                <a:sym typeface="Roboto Condensed"/>
              </a:rPr>
              <a:t>New technological advancements and tools can bring capabilities to tax administrations in key areas such as:</a:t>
            </a:r>
          </a:p>
          <a:p>
            <a:pPr algn="ctr"/>
            <a:endParaRPr lang="en-US" b="1" dirty="0">
              <a:solidFill>
                <a:schemeClr val="lt1"/>
              </a:solidFill>
              <a:latin typeface="Andes" panose="02000000000000000000"/>
              <a:sym typeface="Roboto Condensed"/>
            </a:endParaRPr>
          </a:p>
          <a:p>
            <a:pPr marL="342900" indent="-342900">
              <a:buFont typeface="Arial" panose="020B0604020202020204" pitchFamily="34" charset="0"/>
              <a:buChar char="•"/>
            </a:pPr>
            <a:r>
              <a:rPr lang="en-US" b="1" dirty="0">
                <a:solidFill>
                  <a:schemeClr val="lt1"/>
                </a:solidFill>
                <a:latin typeface="Andes" panose="02000000000000000000"/>
                <a:sym typeface="Roboto Condensed"/>
              </a:rPr>
              <a:t>Digital Invoicing</a:t>
            </a:r>
          </a:p>
          <a:p>
            <a:pPr marL="342900" indent="-342900">
              <a:buFont typeface="Arial" panose="020B0604020202020204" pitchFamily="34" charset="0"/>
              <a:buChar char="•"/>
            </a:pPr>
            <a:r>
              <a:rPr lang="en-US" b="1" dirty="0">
                <a:solidFill>
                  <a:schemeClr val="lt1"/>
                </a:solidFill>
                <a:latin typeface="Andes" panose="02000000000000000000"/>
                <a:sym typeface="Roboto Condensed"/>
              </a:rPr>
              <a:t>Tax Payments</a:t>
            </a:r>
          </a:p>
          <a:p>
            <a:pPr marL="342900" indent="-342900">
              <a:buFont typeface="Arial" panose="020B0604020202020204" pitchFamily="34" charset="0"/>
              <a:buChar char="•"/>
            </a:pPr>
            <a:r>
              <a:rPr lang="en-US" b="1" dirty="0">
                <a:solidFill>
                  <a:schemeClr val="lt1"/>
                </a:solidFill>
                <a:latin typeface="Andes" panose="02000000000000000000"/>
                <a:sym typeface="Roboto Condensed"/>
              </a:rPr>
              <a:t>Digital </a:t>
            </a:r>
            <a:r>
              <a:rPr lang="en-US" b="1" dirty="0" err="1">
                <a:solidFill>
                  <a:schemeClr val="lt1"/>
                </a:solidFill>
                <a:latin typeface="Andes" panose="02000000000000000000"/>
                <a:sym typeface="Roboto Condensed"/>
              </a:rPr>
              <a:t>Fiscalization</a:t>
            </a:r>
            <a:r>
              <a:rPr lang="en-US" b="1" dirty="0">
                <a:solidFill>
                  <a:schemeClr val="lt1"/>
                </a:solidFill>
                <a:latin typeface="Andes" panose="02000000000000000000"/>
                <a:sym typeface="Roboto Condensed"/>
              </a:rPr>
              <a:t> </a:t>
            </a:r>
          </a:p>
          <a:p>
            <a:pPr marL="342900" indent="-342900">
              <a:buFont typeface="Arial" panose="020B0604020202020204" pitchFamily="34" charset="0"/>
              <a:buChar char="•"/>
            </a:pPr>
            <a:r>
              <a:rPr lang="en-US" b="1" dirty="0">
                <a:solidFill>
                  <a:schemeClr val="lt1"/>
                </a:solidFill>
                <a:latin typeface="Andes" panose="02000000000000000000"/>
                <a:sym typeface="Roboto Condensed"/>
              </a:rPr>
              <a:t>Advanced Data Analytics</a:t>
            </a:r>
          </a:p>
          <a:p>
            <a:pPr marL="342900" indent="-342900">
              <a:buFont typeface="Arial" panose="020B0604020202020204" pitchFamily="34" charset="0"/>
              <a:buChar char="•"/>
            </a:pPr>
            <a:r>
              <a:rPr lang="en-US" b="1" dirty="0">
                <a:solidFill>
                  <a:schemeClr val="lt1"/>
                </a:solidFill>
                <a:latin typeface="Andes" panose="02000000000000000000"/>
                <a:sym typeface="Roboto Condensed"/>
              </a:rPr>
              <a:t>Value Chains / Factoring</a:t>
            </a:r>
          </a:p>
          <a:p>
            <a:pPr marL="342900" indent="-342900">
              <a:buFont typeface="Arial" panose="020B0604020202020204" pitchFamily="34" charset="0"/>
              <a:buChar char="•"/>
            </a:pPr>
            <a:r>
              <a:rPr lang="en-US" b="1" dirty="0">
                <a:solidFill>
                  <a:schemeClr val="lt1"/>
                </a:solidFill>
                <a:latin typeface="Andes" panose="02000000000000000000"/>
                <a:sym typeface="Roboto Condensed"/>
              </a:rPr>
              <a:t>Etc.</a:t>
            </a:r>
          </a:p>
        </p:txBody>
      </p:sp>
    </p:spTree>
    <p:extLst>
      <p:ext uri="{BB962C8B-B14F-4D97-AF65-F5344CB8AC3E}">
        <p14:creationId xmlns:p14="http://schemas.microsoft.com/office/powerpoint/2010/main" val="44264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1F60C-2208-48A9-A81F-C8D23027B9CC}"/>
              </a:ext>
            </a:extLst>
          </p:cNvPr>
          <p:cNvSpPr>
            <a:spLocks noGrp="1"/>
          </p:cNvSpPr>
          <p:nvPr>
            <p:ph type="title"/>
          </p:nvPr>
        </p:nvSpPr>
        <p:spPr/>
        <p:txBody>
          <a:bodyPr vert="horz" lIns="91440" tIns="45720" rIns="91440" bIns="45720" rtlCol="0" anchor="b">
            <a:normAutofit/>
          </a:bodyPr>
          <a:lstStyle/>
          <a:p>
            <a:r>
              <a:rPr lang="en-US" sz="2800" b="1" dirty="0">
                <a:solidFill>
                  <a:srgbClr val="021F43"/>
                </a:solidFill>
                <a:latin typeface="Andes" panose="02000000000000000000" pitchFamily="50" charset="0"/>
              </a:rPr>
              <a:t>The digitalization of the tax administration</a:t>
            </a:r>
          </a:p>
        </p:txBody>
      </p:sp>
      <p:sp>
        <p:nvSpPr>
          <p:cNvPr id="4" name="Rectangle 3">
            <a:extLst>
              <a:ext uri="{FF2B5EF4-FFF2-40B4-BE49-F238E27FC236}">
                <a16:creationId xmlns:a16="http://schemas.microsoft.com/office/drawing/2014/main" id="{5FFC8743-6DBD-48CD-B07D-0FBBC68F8CB9}"/>
              </a:ext>
            </a:extLst>
          </p:cNvPr>
          <p:cNvSpPr/>
          <p:nvPr/>
        </p:nvSpPr>
        <p:spPr>
          <a:xfrm>
            <a:off x="452583" y="1607127"/>
            <a:ext cx="11306034" cy="506248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ndes" panose="02000000000000000000"/>
              </a:rPr>
              <a:t>Key Takeaway: </a:t>
            </a:r>
          </a:p>
          <a:p>
            <a:pPr algn="ctr"/>
            <a:endParaRPr lang="en-US" sz="2400" i="1" dirty="0">
              <a:solidFill>
                <a:srgbClr val="FFFFFF"/>
              </a:solidFill>
              <a:latin typeface="Roboto Condensed"/>
              <a:ea typeface="Roboto Condensed"/>
              <a:cs typeface="Roboto Condensed"/>
              <a:sym typeface="Roboto Condensed"/>
            </a:endParaRPr>
          </a:p>
          <a:p>
            <a:pPr algn="ctr"/>
            <a:r>
              <a:rPr lang="en-US" sz="2400" i="1" dirty="0">
                <a:solidFill>
                  <a:srgbClr val="FFFFFF"/>
                </a:solidFill>
                <a:latin typeface="Roboto Condensed"/>
                <a:ea typeface="Roboto Condensed"/>
                <a:cs typeface="Roboto Condensed"/>
                <a:sym typeface="Roboto Condensed"/>
              </a:rPr>
              <a:t>Beyond the adoption of new tools and technologies, a successful digitalization of a Tax Administration involves a </a:t>
            </a:r>
            <a:r>
              <a:rPr lang="en-US" sz="2400" b="1" i="1" dirty="0">
                <a:solidFill>
                  <a:srgbClr val="00B0F0"/>
                </a:solidFill>
                <a:latin typeface="Roboto Condensed"/>
                <a:ea typeface="Roboto Condensed"/>
                <a:cs typeface="Roboto Condensed"/>
                <a:sym typeface="Roboto Condensed"/>
              </a:rPr>
              <a:t>comprehensive institutional transformation</a:t>
            </a:r>
            <a:r>
              <a:rPr lang="en-US" sz="2400" i="1" dirty="0">
                <a:solidFill>
                  <a:srgbClr val="FFFFFF"/>
                </a:solidFill>
                <a:latin typeface="Roboto Condensed"/>
                <a:ea typeface="Roboto Condensed"/>
                <a:cs typeface="Roboto Condensed"/>
                <a:sym typeface="Roboto Condensed"/>
              </a:rPr>
              <a:t> </a:t>
            </a:r>
          </a:p>
          <a:p>
            <a:pPr algn="ctr"/>
            <a:endParaRPr lang="en-US" sz="2400" i="1" dirty="0">
              <a:solidFill>
                <a:srgbClr val="FFFFFF"/>
              </a:solidFill>
              <a:latin typeface="Roboto Condensed"/>
              <a:ea typeface="Roboto Condensed"/>
              <a:cs typeface="Roboto Condensed"/>
              <a:sym typeface="Roboto Condensed"/>
            </a:endParaRPr>
          </a:p>
          <a:p>
            <a:pPr algn="ctr"/>
            <a:r>
              <a:rPr lang="en-US" sz="2400" i="1" dirty="0">
                <a:solidFill>
                  <a:srgbClr val="FFFFFF"/>
                </a:solidFill>
                <a:latin typeface="Roboto Condensed"/>
                <a:ea typeface="Roboto Condensed"/>
                <a:cs typeface="Roboto Condensed"/>
                <a:sym typeface="Roboto Condensed"/>
              </a:rPr>
              <a:t>This encompasses required adjustments to traditional operational models with the purpose of (1) developing new capabilities, (2) achieving long-term and sustainable efficiencies, and (3) offering new and improved taxpayer services</a:t>
            </a:r>
            <a:endParaRPr lang="en-US" sz="2400" dirty="0">
              <a:latin typeface="Andes" panose="02000000000000000000"/>
            </a:endParaRPr>
          </a:p>
        </p:txBody>
      </p:sp>
    </p:spTree>
    <p:extLst>
      <p:ext uri="{BB962C8B-B14F-4D97-AF65-F5344CB8AC3E}">
        <p14:creationId xmlns:p14="http://schemas.microsoft.com/office/powerpoint/2010/main" val="3308388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5"/>
          <p:cNvPicPr preferRelativeResize="0">
            <a:picLocks noGrp="1"/>
          </p:cNvPicPr>
          <p:nvPr>
            <p:ph type="pic" idx="6"/>
          </p:nvPr>
        </p:nvPicPr>
        <p:blipFill rotWithShape="1">
          <a:blip r:embed="rId3">
            <a:alphaModFix/>
          </a:blip>
          <a:srcRect l="21136" r="21130"/>
          <a:stretch/>
        </p:blipFill>
        <p:spPr>
          <a:xfrm>
            <a:off x="8231207" y="0"/>
            <a:ext cx="3960000" cy="6858000"/>
          </a:xfrm>
          <a:prstGeom prst="rect">
            <a:avLst/>
          </a:prstGeom>
          <a:solidFill>
            <a:srgbClr val="D8D8D8"/>
          </a:solidFill>
          <a:ln>
            <a:noFill/>
          </a:ln>
        </p:spPr>
      </p:pic>
      <p:sp>
        <p:nvSpPr>
          <p:cNvPr id="408" name="Google Shape;408;p45"/>
          <p:cNvSpPr/>
          <p:nvPr/>
        </p:nvSpPr>
        <p:spPr>
          <a:xfrm>
            <a:off x="8231207" y="0"/>
            <a:ext cx="3960000" cy="6858000"/>
          </a:xfrm>
          <a:prstGeom prst="rect">
            <a:avLst/>
          </a:prstGeom>
          <a:solidFill>
            <a:srgbClr val="262626">
              <a:alpha val="60000"/>
            </a:srgbClr>
          </a:solidFill>
          <a:ln>
            <a:noFill/>
          </a:ln>
        </p:spPr>
        <p:txBody>
          <a:bodyPr spcFirstLastPara="1" wrap="square" lIns="91425" tIns="45700" rIns="91425" bIns="45700" anchor="ctr" anchorCtr="0">
            <a:noAutofit/>
          </a:bodyPr>
          <a:lstStyle/>
          <a:p>
            <a:pPr algn="ctr"/>
            <a:endParaRPr dirty="0">
              <a:solidFill>
                <a:schemeClr val="lt1"/>
              </a:solidFill>
              <a:latin typeface="Arial" panose="020B0604020202020204" pitchFamily="34" charset="0"/>
              <a:ea typeface="Calibri"/>
              <a:cs typeface="Arial" panose="020B0604020202020204" pitchFamily="34" charset="0"/>
              <a:sym typeface="Calibri"/>
            </a:endParaRPr>
          </a:p>
        </p:txBody>
      </p:sp>
      <p:sp>
        <p:nvSpPr>
          <p:cNvPr id="409" name="Google Shape;409;p45"/>
          <p:cNvSpPr txBox="1">
            <a:spLocks noGrp="1"/>
          </p:cNvSpPr>
          <p:nvPr>
            <p:ph type="body" idx="2"/>
          </p:nvPr>
        </p:nvSpPr>
        <p:spPr>
          <a:xfrm>
            <a:off x="540794" y="1892999"/>
            <a:ext cx="7358400" cy="964800"/>
          </a:xfrm>
          <a:prstGeom prst="rect">
            <a:avLst/>
          </a:prstGeom>
          <a:solidFill>
            <a:srgbClr val="F2F2F2"/>
          </a:solidFill>
          <a:ln>
            <a:noFill/>
          </a:ln>
        </p:spPr>
        <p:txBody>
          <a:bodyPr spcFirstLastPara="1" vert="horz" wrap="square" lIns="1116000" tIns="252000" rIns="252000" bIns="252000" rtlCol="0" anchor="ctr" anchorCtr="0">
            <a:noAutofit/>
          </a:bodyPr>
          <a:lstStyle/>
          <a:p>
            <a:pPr marL="342900" indent="-342900" algn="just">
              <a:buFont typeface="Arial" panose="020B0604020202020204" pitchFamily="34" charset="0"/>
              <a:buChar char="•"/>
            </a:pPr>
            <a:r>
              <a:rPr lang="en-US" sz="2000" dirty="0">
                <a:latin typeface="Roboto Condensed"/>
                <a:ea typeface="Roboto Condensed"/>
                <a:cs typeface="Roboto Condensed"/>
                <a:sym typeface="Roboto Condensed"/>
              </a:rPr>
              <a:t>Establish </a:t>
            </a:r>
            <a:r>
              <a:rPr lang="en-US" sz="2000" b="1" dirty="0">
                <a:latin typeface="Roboto Condensed"/>
                <a:ea typeface="Roboto Condensed"/>
                <a:cs typeface="Roboto Condensed"/>
                <a:sym typeface="Roboto Condensed"/>
              </a:rPr>
              <a:t>high</a:t>
            </a:r>
            <a:r>
              <a:rPr lang="en-US" sz="2000" dirty="0">
                <a:latin typeface="Roboto Condensed"/>
                <a:ea typeface="Roboto Condensed"/>
                <a:cs typeface="Roboto Condensed"/>
                <a:sym typeface="Roboto Condensed"/>
              </a:rPr>
              <a:t> </a:t>
            </a:r>
            <a:r>
              <a:rPr lang="en-US" sz="2000" b="1" dirty="0">
                <a:latin typeface="Roboto Condensed"/>
                <a:ea typeface="Roboto Condensed"/>
                <a:cs typeface="Roboto Condensed"/>
                <a:sym typeface="Roboto Condensed"/>
              </a:rPr>
              <a:t>standards of security</a:t>
            </a:r>
            <a:r>
              <a:rPr lang="en-US" sz="2000" dirty="0">
                <a:latin typeface="Roboto Condensed"/>
                <a:ea typeface="Roboto Condensed"/>
                <a:cs typeface="Roboto Condensed"/>
                <a:sym typeface="Roboto Condensed"/>
              </a:rPr>
              <a:t> shared on all systems and process in use by the institutions</a:t>
            </a:r>
            <a:endParaRPr sz="2000" dirty="0">
              <a:latin typeface="Roboto Condensed"/>
              <a:ea typeface="Roboto Condensed"/>
              <a:cs typeface="Roboto Condensed"/>
              <a:sym typeface="Roboto Condensed"/>
            </a:endParaRPr>
          </a:p>
        </p:txBody>
      </p:sp>
      <p:sp>
        <p:nvSpPr>
          <p:cNvPr id="410" name="Google Shape;410;p45"/>
          <p:cNvSpPr txBox="1">
            <a:spLocks noGrp="1"/>
          </p:cNvSpPr>
          <p:nvPr>
            <p:ph type="body" idx="3"/>
          </p:nvPr>
        </p:nvSpPr>
        <p:spPr>
          <a:xfrm>
            <a:off x="540794" y="3004199"/>
            <a:ext cx="7358400" cy="964800"/>
          </a:xfrm>
          <a:prstGeom prst="rect">
            <a:avLst/>
          </a:prstGeom>
          <a:solidFill>
            <a:srgbClr val="F2F2F2"/>
          </a:solidFill>
          <a:ln>
            <a:noFill/>
          </a:ln>
        </p:spPr>
        <p:txBody>
          <a:bodyPr spcFirstLastPara="1" vert="horz" wrap="square" lIns="1116000" tIns="252000" rIns="252000" bIns="252000" rtlCol="0" anchor="ctr" anchorCtr="0">
            <a:noAutofit/>
          </a:bodyPr>
          <a:lstStyle/>
          <a:p>
            <a:pPr marL="342900" indent="-342900" algn="just">
              <a:buFont typeface="Arial" panose="020B0604020202020204" pitchFamily="34" charset="0"/>
              <a:buChar char="•"/>
            </a:pPr>
            <a:r>
              <a:rPr lang="en-US" sz="2000" dirty="0">
                <a:latin typeface="Roboto Condensed"/>
                <a:ea typeface="Roboto Condensed"/>
                <a:cs typeface="Roboto Condensed"/>
                <a:sym typeface="Roboto Condensed"/>
              </a:rPr>
              <a:t>Focus on institutional goals and objectives </a:t>
            </a:r>
            <a:r>
              <a:rPr lang="en-US" sz="2000" u="sng" dirty="0">
                <a:latin typeface="Roboto Condensed"/>
                <a:ea typeface="Roboto Condensed"/>
                <a:cs typeface="Roboto Condensed"/>
                <a:sym typeface="Roboto Condensed"/>
              </a:rPr>
              <a:t>and</a:t>
            </a:r>
          </a:p>
          <a:p>
            <a:pPr marL="342900" indent="-342900" algn="just">
              <a:buFont typeface="Arial" panose="020B0604020202020204" pitchFamily="34" charset="0"/>
              <a:buChar char="•"/>
            </a:pPr>
            <a:r>
              <a:rPr lang="en-US" sz="2000" dirty="0">
                <a:latin typeface="Roboto Condensed"/>
                <a:ea typeface="Roboto Condensed"/>
                <a:cs typeface="Roboto Condensed"/>
                <a:sym typeface="Roboto Condensed"/>
              </a:rPr>
              <a:t>Establish </a:t>
            </a:r>
            <a:r>
              <a:rPr lang="en-US" sz="2000" b="1" dirty="0">
                <a:latin typeface="Roboto Condensed"/>
                <a:ea typeface="Roboto Condensed"/>
                <a:cs typeface="Roboto Condensed"/>
                <a:sym typeface="Roboto Condensed"/>
              </a:rPr>
              <a:t>efficient operational processes </a:t>
            </a:r>
            <a:r>
              <a:rPr lang="en-US" sz="2000" dirty="0">
                <a:latin typeface="Roboto Condensed"/>
                <a:ea typeface="Roboto Condensed"/>
                <a:cs typeface="Roboto Condensed"/>
                <a:sym typeface="Roboto Condensed"/>
              </a:rPr>
              <a:t>to support them</a:t>
            </a:r>
            <a:endParaRPr sz="2000" dirty="0">
              <a:latin typeface="Roboto Condensed"/>
              <a:ea typeface="Roboto Condensed"/>
              <a:cs typeface="Roboto Condensed"/>
              <a:sym typeface="Roboto Condensed"/>
            </a:endParaRPr>
          </a:p>
        </p:txBody>
      </p:sp>
      <p:sp>
        <p:nvSpPr>
          <p:cNvPr id="411" name="Google Shape;411;p45"/>
          <p:cNvSpPr txBox="1">
            <a:spLocks noGrp="1"/>
          </p:cNvSpPr>
          <p:nvPr>
            <p:ph type="body" idx="4"/>
          </p:nvPr>
        </p:nvSpPr>
        <p:spPr>
          <a:xfrm>
            <a:off x="540794" y="4115399"/>
            <a:ext cx="7358400" cy="964800"/>
          </a:xfrm>
          <a:prstGeom prst="rect">
            <a:avLst/>
          </a:prstGeom>
          <a:solidFill>
            <a:srgbClr val="F2F2F2"/>
          </a:solidFill>
          <a:ln>
            <a:noFill/>
          </a:ln>
        </p:spPr>
        <p:txBody>
          <a:bodyPr spcFirstLastPara="1" vert="horz" wrap="square" lIns="1116000" tIns="252000" rIns="252000" bIns="252000" rtlCol="0" anchor="ctr" anchorCtr="0">
            <a:noAutofit/>
          </a:bodyPr>
          <a:lstStyle/>
          <a:p>
            <a:pPr marL="342900" indent="-342900" algn="just">
              <a:buFont typeface="Arial" panose="020B0604020202020204" pitchFamily="34" charset="0"/>
              <a:buChar char="•"/>
            </a:pPr>
            <a:r>
              <a:rPr lang="en-US" sz="2000" dirty="0">
                <a:latin typeface="Roboto Condensed"/>
                <a:ea typeface="Roboto Condensed"/>
                <a:cs typeface="Roboto Condensed"/>
                <a:sym typeface="Roboto Condensed"/>
              </a:rPr>
              <a:t>Combine the high-level </a:t>
            </a:r>
            <a:r>
              <a:rPr lang="en-US" sz="2000" b="1" dirty="0">
                <a:latin typeface="Roboto Condensed"/>
                <a:ea typeface="Roboto Condensed"/>
                <a:cs typeface="Roboto Condensed"/>
                <a:sym typeface="Roboto Condensed"/>
              </a:rPr>
              <a:t>strategic vision</a:t>
            </a:r>
            <a:r>
              <a:rPr lang="en-US" sz="2000" dirty="0">
                <a:latin typeface="Roboto Condensed"/>
                <a:ea typeface="Roboto Condensed"/>
                <a:cs typeface="Roboto Condensed"/>
                <a:sym typeface="Roboto Condensed"/>
              </a:rPr>
              <a:t> with an adaptable operational structure</a:t>
            </a:r>
            <a:endParaRPr sz="2000" dirty="0">
              <a:latin typeface="Roboto Condensed"/>
              <a:ea typeface="Roboto Condensed"/>
              <a:cs typeface="Roboto Condensed"/>
              <a:sym typeface="Roboto Condensed"/>
            </a:endParaRPr>
          </a:p>
        </p:txBody>
      </p:sp>
      <p:sp>
        <p:nvSpPr>
          <p:cNvPr id="412" name="Google Shape;412;p45"/>
          <p:cNvSpPr txBox="1">
            <a:spLocks noGrp="1"/>
          </p:cNvSpPr>
          <p:nvPr>
            <p:ph type="body" idx="5"/>
          </p:nvPr>
        </p:nvSpPr>
        <p:spPr>
          <a:xfrm>
            <a:off x="540794" y="5226600"/>
            <a:ext cx="7358400" cy="964800"/>
          </a:xfrm>
          <a:prstGeom prst="rect">
            <a:avLst/>
          </a:prstGeom>
          <a:solidFill>
            <a:srgbClr val="F2F2F2"/>
          </a:solidFill>
          <a:ln>
            <a:noFill/>
          </a:ln>
        </p:spPr>
        <p:txBody>
          <a:bodyPr spcFirstLastPara="1" vert="horz" wrap="square" lIns="1116000" tIns="252000" rIns="252000" bIns="252000" rtlCol="0" anchor="ctr" anchorCtr="0">
            <a:noAutofit/>
          </a:bodyPr>
          <a:lstStyle/>
          <a:p>
            <a:pPr marL="342900" indent="-342900" algn="just">
              <a:buFont typeface="Arial" panose="020B0604020202020204" pitchFamily="34" charset="0"/>
              <a:buChar char="•"/>
            </a:pPr>
            <a:r>
              <a:rPr lang="en-US" sz="2000" dirty="0">
                <a:latin typeface="Roboto Condensed"/>
                <a:ea typeface="Roboto Condensed"/>
                <a:cs typeface="Roboto Condensed"/>
                <a:sym typeface="Roboto Condensed"/>
              </a:rPr>
              <a:t>Prioritize </a:t>
            </a:r>
            <a:r>
              <a:rPr lang="en-US" sz="2000" b="1" dirty="0">
                <a:latin typeface="Roboto Condensed"/>
                <a:ea typeface="Roboto Condensed"/>
                <a:cs typeface="Roboto Condensed"/>
                <a:sym typeface="Roboto Condensed"/>
              </a:rPr>
              <a:t>collaboration </a:t>
            </a:r>
            <a:r>
              <a:rPr lang="en-US" sz="2000" dirty="0">
                <a:latin typeface="Roboto Condensed"/>
                <a:ea typeface="Roboto Condensed"/>
                <a:cs typeface="Roboto Condensed"/>
                <a:sym typeface="Roboto Condensed"/>
              </a:rPr>
              <a:t>efforts across different departments and/or institutions</a:t>
            </a:r>
            <a:endParaRPr sz="2000" dirty="0">
              <a:latin typeface="Roboto Condensed"/>
              <a:ea typeface="Roboto Condensed"/>
              <a:cs typeface="Roboto Condensed"/>
              <a:sym typeface="Roboto Condensed"/>
            </a:endParaRPr>
          </a:p>
        </p:txBody>
      </p:sp>
      <p:grpSp>
        <p:nvGrpSpPr>
          <p:cNvPr id="413" name="Google Shape;413;p45"/>
          <p:cNvGrpSpPr/>
          <p:nvPr/>
        </p:nvGrpSpPr>
        <p:grpSpPr>
          <a:xfrm>
            <a:off x="815481" y="3126237"/>
            <a:ext cx="365150" cy="720675"/>
            <a:chOff x="6118225" y="5681663"/>
            <a:chExt cx="365150" cy="720675"/>
          </a:xfrm>
        </p:grpSpPr>
        <p:sp>
          <p:nvSpPr>
            <p:cNvPr id="414" name="Google Shape;414;p45"/>
            <p:cNvSpPr/>
            <p:nvPr/>
          </p:nvSpPr>
          <p:spPr>
            <a:xfrm>
              <a:off x="6118225" y="6072188"/>
              <a:ext cx="211200" cy="79500"/>
            </a:xfrm>
            <a:custGeom>
              <a:avLst/>
              <a:gdLst/>
              <a:ahLst/>
              <a:cxnLst/>
              <a:rect l="l" t="t" r="r" b="b"/>
              <a:pathLst>
                <a:path w="120000" h="120000" extrusionOk="0">
                  <a:moveTo>
                    <a:pt x="119999" y="80000"/>
                  </a:moveTo>
                  <a:cubicBezTo>
                    <a:pt x="119999" y="57142"/>
                    <a:pt x="113571" y="40000"/>
                    <a:pt x="107142" y="40000"/>
                  </a:cubicBezTo>
                  <a:cubicBezTo>
                    <a:pt x="104999" y="40000"/>
                    <a:pt x="104999" y="40000"/>
                    <a:pt x="104999" y="40000"/>
                  </a:cubicBezTo>
                  <a:cubicBezTo>
                    <a:pt x="102857" y="40000"/>
                    <a:pt x="102857" y="40000"/>
                    <a:pt x="100714" y="40000"/>
                  </a:cubicBezTo>
                  <a:cubicBezTo>
                    <a:pt x="87857" y="40000"/>
                    <a:pt x="87857" y="40000"/>
                    <a:pt x="87857" y="40000"/>
                  </a:cubicBezTo>
                  <a:cubicBezTo>
                    <a:pt x="81428" y="11428"/>
                    <a:pt x="81428" y="11428"/>
                    <a:pt x="81428" y="11428"/>
                  </a:cubicBezTo>
                  <a:cubicBezTo>
                    <a:pt x="81428" y="5714"/>
                    <a:pt x="79285" y="0"/>
                    <a:pt x="75000" y="0"/>
                  </a:cubicBezTo>
                  <a:cubicBezTo>
                    <a:pt x="44999" y="0"/>
                    <a:pt x="44999" y="0"/>
                    <a:pt x="44999" y="0"/>
                  </a:cubicBezTo>
                  <a:cubicBezTo>
                    <a:pt x="42857" y="0"/>
                    <a:pt x="40714" y="5714"/>
                    <a:pt x="38571" y="11428"/>
                  </a:cubicBezTo>
                  <a:cubicBezTo>
                    <a:pt x="34285" y="40000"/>
                    <a:pt x="34285" y="40000"/>
                    <a:pt x="34285" y="40000"/>
                  </a:cubicBezTo>
                  <a:cubicBezTo>
                    <a:pt x="19285" y="40000"/>
                    <a:pt x="19285" y="40000"/>
                    <a:pt x="19285" y="40000"/>
                  </a:cubicBezTo>
                  <a:cubicBezTo>
                    <a:pt x="19285" y="40000"/>
                    <a:pt x="17142" y="40000"/>
                    <a:pt x="17142" y="40000"/>
                  </a:cubicBezTo>
                  <a:cubicBezTo>
                    <a:pt x="14999" y="40000"/>
                    <a:pt x="14999" y="40000"/>
                    <a:pt x="14999" y="40000"/>
                  </a:cubicBezTo>
                  <a:cubicBezTo>
                    <a:pt x="6428" y="40000"/>
                    <a:pt x="0" y="57142"/>
                    <a:pt x="0" y="80000"/>
                  </a:cubicBezTo>
                  <a:cubicBezTo>
                    <a:pt x="0" y="120000"/>
                    <a:pt x="0" y="120000"/>
                    <a:pt x="0" y="120000"/>
                  </a:cubicBezTo>
                  <a:cubicBezTo>
                    <a:pt x="49285" y="120000"/>
                    <a:pt x="49285" y="120000"/>
                    <a:pt x="49285" y="120000"/>
                  </a:cubicBezTo>
                  <a:cubicBezTo>
                    <a:pt x="51428" y="108571"/>
                    <a:pt x="55714" y="102857"/>
                    <a:pt x="59999" y="102857"/>
                  </a:cubicBezTo>
                  <a:cubicBezTo>
                    <a:pt x="66428" y="102857"/>
                    <a:pt x="70714" y="108571"/>
                    <a:pt x="70714" y="120000"/>
                  </a:cubicBezTo>
                  <a:cubicBezTo>
                    <a:pt x="119999" y="120000"/>
                    <a:pt x="119999" y="120000"/>
                    <a:pt x="119999" y="120000"/>
                  </a:cubicBezTo>
                  <a:lnTo>
                    <a:pt x="119999" y="80000"/>
                  </a:ln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15" name="Google Shape;415;p45"/>
            <p:cNvSpPr/>
            <p:nvPr/>
          </p:nvSpPr>
          <p:spPr>
            <a:xfrm>
              <a:off x="6118225" y="6165851"/>
              <a:ext cx="211200" cy="90600"/>
            </a:xfrm>
            <a:custGeom>
              <a:avLst/>
              <a:gdLst/>
              <a:ahLst/>
              <a:cxnLst/>
              <a:rect l="l" t="t" r="r" b="b"/>
              <a:pathLst>
                <a:path w="120000" h="120000" extrusionOk="0">
                  <a:moveTo>
                    <a:pt x="59999" y="35000"/>
                  </a:moveTo>
                  <a:cubicBezTo>
                    <a:pt x="53571" y="35000"/>
                    <a:pt x="49285" y="20000"/>
                    <a:pt x="49285" y="5000"/>
                  </a:cubicBezTo>
                  <a:cubicBezTo>
                    <a:pt x="49285" y="0"/>
                    <a:pt x="49285" y="0"/>
                    <a:pt x="49285" y="0"/>
                  </a:cubicBezTo>
                  <a:cubicBezTo>
                    <a:pt x="0" y="0"/>
                    <a:pt x="0" y="0"/>
                    <a:pt x="0" y="0"/>
                  </a:cubicBezTo>
                  <a:cubicBezTo>
                    <a:pt x="0" y="90000"/>
                    <a:pt x="0" y="90000"/>
                    <a:pt x="0" y="90000"/>
                  </a:cubicBezTo>
                  <a:cubicBezTo>
                    <a:pt x="0" y="105000"/>
                    <a:pt x="6428" y="120000"/>
                    <a:pt x="14999" y="120000"/>
                  </a:cubicBezTo>
                  <a:cubicBezTo>
                    <a:pt x="107142" y="120000"/>
                    <a:pt x="107142" y="120000"/>
                    <a:pt x="107142" y="120000"/>
                  </a:cubicBezTo>
                  <a:cubicBezTo>
                    <a:pt x="113571" y="120000"/>
                    <a:pt x="119999" y="105000"/>
                    <a:pt x="119999" y="90000"/>
                  </a:cubicBezTo>
                  <a:cubicBezTo>
                    <a:pt x="119999" y="0"/>
                    <a:pt x="119999" y="0"/>
                    <a:pt x="119999" y="0"/>
                  </a:cubicBezTo>
                  <a:cubicBezTo>
                    <a:pt x="72857" y="0"/>
                    <a:pt x="72857" y="0"/>
                    <a:pt x="72857" y="0"/>
                  </a:cubicBezTo>
                  <a:cubicBezTo>
                    <a:pt x="72857" y="5000"/>
                    <a:pt x="72857" y="5000"/>
                    <a:pt x="72857" y="5000"/>
                  </a:cubicBezTo>
                  <a:cubicBezTo>
                    <a:pt x="72857" y="20000"/>
                    <a:pt x="66428" y="35000"/>
                    <a:pt x="59999" y="3500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16" name="Google Shape;416;p45"/>
            <p:cNvSpPr/>
            <p:nvPr/>
          </p:nvSpPr>
          <p:spPr>
            <a:xfrm>
              <a:off x="6276975" y="5681663"/>
              <a:ext cx="130200" cy="131700"/>
            </a:xfrm>
            <a:prstGeom prst="ellipse">
              <a:avLst/>
            </a:pr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17" name="Google Shape;417;p45"/>
            <p:cNvSpPr/>
            <p:nvPr/>
          </p:nvSpPr>
          <p:spPr>
            <a:xfrm>
              <a:off x="6200775" y="5824538"/>
              <a:ext cx="282600" cy="577800"/>
            </a:xfrm>
            <a:custGeom>
              <a:avLst/>
              <a:gdLst/>
              <a:ahLst/>
              <a:cxnLst/>
              <a:rect l="l" t="t" r="r" b="b"/>
              <a:pathLst>
                <a:path w="120000" h="120000" extrusionOk="0">
                  <a:moveTo>
                    <a:pt x="120000" y="19480"/>
                  </a:moveTo>
                  <a:cubicBezTo>
                    <a:pt x="120000" y="17922"/>
                    <a:pt x="120000" y="17922"/>
                    <a:pt x="120000" y="17922"/>
                  </a:cubicBezTo>
                  <a:cubicBezTo>
                    <a:pt x="120000" y="8571"/>
                    <a:pt x="104000" y="779"/>
                    <a:pt x="83200" y="0"/>
                  </a:cubicBezTo>
                  <a:cubicBezTo>
                    <a:pt x="83200" y="0"/>
                    <a:pt x="83200" y="0"/>
                    <a:pt x="83200" y="0"/>
                  </a:cubicBezTo>
                  <a:cubicBezTo>
                    <a:pt x="83200" y="0"/>
                    <a:pt x="83200" y="0"/>
                    <a:pt x="83200" y="0"/>
                  </a:cubicBezTo>
                  <a:cubicBezTo>
                    <a:pt x="78400" y="0"/>
                    <a:pt x="78400" y="0"/>
                    <a:pt x="78400" y="0"/>
                  </a:cubicBezTo>
                  <a:cubicBezTo>
                    <a:pt x="67200" y="0"/>
                    <a:pt x="67200" y="0"/>
                    <a:pt x="67200" y="0"/>
                  </a:cubicBezTo>
                  <a:cubicBezTo>
                    <a:pt x="65600" y="3896"/>
                    <a:pt x="64000" y="4675"/>
                    <a:pt x="64000" y="5454"/>
                  </a:cubicBezTo>
                  <a:cubicBezTo>
                    <a:pt x="64000" y="5454"/>
                    <a:pt x="70400" y="19480"/>
                    <a:pt x="67200" y="24155"/>
                  </a:cubicBezTo>
                  <a:cubicBezTo>
                    <a:pt x="67200" y="26493"/>
                    <a:pt x="64000" y="31168"/>
                    <a:pt x="60800" y="31168"/>
                  </a:cubicBezTo>
                  <a:cubicBezTo>
                    <a:pt x="56000" y="31168"/>
                    <a:pt x="52800" y="26493"/>
                    <a:pt x="52800" y="24155"/>
                  </a:cubicBezTo>
                  <a:cubicBezTo>
                    <a:pt x="49600" y="19480"/>
                    <a:pt x="56000" y="5454"/>
                    <a:pt x="56000" y="5454"/>
                  </a:cubicBezTo>
                  <a:cubicBezTo>
                    <a:pt x="52800" y="3896"/>
                    <a:pt x="52800" y="779"/>
                    <a:pt x="52800" y="0"/>
                  </a:cubicBezTo>
                  <a:cubicBezTo>
                    <a:pt x="41600" y="0"/>
                    <a:pt x="41600" y="0"/>
                    <a:pt x="41600" y="0"/>
                  </a:cubicBezTo>
                  <a:cubicBezTo>
                    <a:pt x="35200" y="0"/>
                    <a:pt x="35200" y="0"/>
                    <a:pt x="35200" y="0"/>
                  </a:cubicBezTo>
                  <a:cubicBezTo>
                    <a:pt x="35200" y="0"/>
                    <a:pt x="35200" y="0"/>
                    <a:pt x="35200" y="0"/>
                  </a:cubicBezTo>
                  <a:cubicBezTo>
                    <a:pt x="35200" y="0"/>
                    <a:pt x="35200" y="0"/>
                    <a:pt x="35200" y="0"/>
                  </a:cubicBezTo>
                  <a:cubicBezTo>
                    <a:pt x="16000" y="779"/>
                    <a:pt x="0" y="8571"/>
                    <a:pt x="0" y="17922"/>
                  </a:cubicBezTo>
                  <a:cubicBezTo>
                    <a:pt x="0" y="19480"/>
                    <a:pt x="0" y="19480"/>
                    <a:pt x="0" y="19480"/>
                  </a:cubicBezTo>
                  <a:cubicBezTo>
                    <a:pt x="0" y="19480"/>
                    <a:pt x="0" y="20259"/>
                    <a:pt x="0" y="20259"/>
                  </a:cubicBezTo>
                  <a:cubicBezTo>
                    <a:pt x="0" y="47532"/>
                    <a:pt x="0" y="47532"/>
                    <a:pt x="0" y="47532"/>
                  </a:cubicBezTo>
                  <a:cubicBezTo>
                    <a:pt x="20800" y="47532"/>
                    <a:pt x="20800" y="47532"/>
                    <a:pt x="20800" y="47532"/>
                  </a:cubicBezTo>
                  <a:cubicBezTo>
                    <a:pt x="20800" y="47532"/>
                    <a:pt x="22400" y="48311"/>
                    <a:pt x="22400" y="48311"/>
                  </a:cubicBezTo>
                  <a:cubicBezTo>
                    <a:pt x="22400" y="21818"/>
                    <a:pt x="22400" y="21818"/>
                    <a:pt x="22400" y="21818"/>
                  </a:cubicBezTo>
                  <a:cubicBezTo>
                    <a:pt x="25600" y="21818"/>
                    <a:pt x="25600" y="21818"/>
                    <a:pt x="25600" y="21818"/>
                  </a:cubicBezTo>
                  <a:cubicBezTo>
                    <a:pt x="25600" y="48311"/>
                    <a:pt x="25600" y="48311"/>
                    <a:pt x="25600" y="48311"/>
                  </a:cubicBezTo>
                  <a:cubicBezTo>
                    <a:pt x="28800" y="49090"/>
                    <a:pt x="32000" y="49870"/>
                    <a:pt x="33600" y="51428"/>
                  </a:cubicBezTo>
                  <a:cubicBezTo>
                    <a:pt x="35200" y="52987"/>
                    <a:pt x="35200" y="52987"/>
                    <a:pt x="35200" y="52987"/>
                  </a:cubicBezTo>
                  <a:cubicBezTo>
                    <a:pt x="40000" y="52987"/>
                    <a:pt x="40000" y="52987"/>
                    <a:pt x="40000" y="52987"/>
                  </a:cubicBezTo>
                  <a:cubicBezTo>
                    <a:pt x="40000" y="52987"/>
                    <a:pt x="41600" y="52987"/>
                    <a:pt x="43200" y="52987"/>
                  </a:cubicBezTo>
                  <a:cubicBezTo>
                    <a:pt x="43200" y="52987"/>
                    <a:pt x="43200" y="52987"/>
                    <a:pt x="43200" y="52987"/>
                  </a:cubicBezTo>
                  <a:cubicBezTo>
                    <a:pt x="54400" y="52987"/>
                    <a:pt x="62400" y="57662"/>
                    <a:pt x="62400" y="62337"/>
                  </a:cubicBezTo>
                  <a:cubicBezTo>
                    <a:pt x="62400" y="65454"/>
                    <a:pt x="62400" y="65454"/>
                    <a:pt x="62400" y="65454"/>
                  </a:cubicBezTo>
                  <a:cubicBezTo>
                    <a:pt x="62400" y="65454"/>
                    <a:pt x="62400" y="65454"/>
                    <a:pt x="62400" y="65454"/>
                  </a:cubicBezTo>
                  <a:cubicBezTo>
                    <a:pt x="62400" y="112987"/>
                    <a:pt x="62400" y="112987"/>
                    <a:pt x="62400" y="112987"/>
                  </a:cubicBezTo>
                  <a:cubicBezTo>
                    <a:pt x="62400" y="116883"/>
                    <a:pt x="68800" y="120000"/>
                    <a:pt x="76800" y="120000"/>
                  </a:cubicBezTo>
                  <a:cubicBezTo>
                    <a:pt x="78400" y="120000"/>
                    <a:pt x="78400" y="120000"/>
                    <a:pt x="78400" y="120000"/>
                  </a:cubicBezTo>
                  <a:cubicBezTo>
                    <a:pt x="78400" y="120000"/>
                    <a:pt x="78400" y="120000"/>
                    <a:pt x="78400" y="120000"/>
                  </a:cubicBezTo>
                  <a:cubicBezTo>
                    <a:pt x="86400" y="120000"/>
                    <a:pt x="92800" y="116883"/>
                    <a:pt x="92800" y="113766"/>
                  </a:cubicBezTo>
                  <a:cubicBezTo>
                    <a:pt x="92800" y="57662"/>
                    <a:pt x="92800" y="57662"/>
                    <a:pt x="92800" y="57662"/>
                  </a:cubicBezTo>
                  <a:cubicBezTo>
                    <a:pt x="92800" y="54545"/>
                    <a:pt x="92800" y="54545"/>
                    <a:pt x="92800" y="54545"/>
                  </a:cubicBezTo>
                  <a:cubicBezTo>
                    <a:pt x="92800" y="21818"/>
                    <a:pt x="92800" y="21818"/>
                    <a:pt x="92800" y="21818"/>
                  </a:cubicBezTo>
                  <a:cubicBezTo>
                    <a:pt x="96000" y="21818"/>
                    <a:pt x="96000" y="21818"/>
                    <a:pt x="96000" y="21818"/>
                  </a:cubicBezTo>
                  <a:cubicBezTo>
                    <a:pt x="96000" y="57662"/>
                    <a:pt x="96000" y="57662"/>
                    <a:pt x="96000" y="57662"/>
                  </a:cubicBezTo>
                  <a:cubicBezTo>
                    <a:pt x="96000" y="60779"/>
                    <a:pt x="102400" y="63896"/>
                    <a:pt x="108800" y="63896"/>
                  </a:cubicBezTo>
                  <a:cubicBezTo>
                    <a:pt x="115200" y="63896"/>
                    <a:pt x="120000" y="60779"/>
                    <a:pt x="120000" y="57662"/>
                  </a:cubicBezTo>
                  <a:cubicBezTo>
                    <a:pt x="120000" y="20259"/>
                    <a:pt x="120000" y="20259"/>
                    <a:pt x="120000" y="20259"/>
                  </a:cubicBezTo>
                  <a:cubicBezTo>
                    <a:pt x="120000" y="20259"/>
                    <a:pt x="120000" y="19480"/>
                    <a:pt x="120000" y="1948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18" name="Google Shape;418;p45"/>
            <p:cNvSpPr/>
            <p:nvPr/>
          </p:nvSpPr>
          <p:spPr>
            <a:xfrm>
              <a:off x="6261100" y="6264276"/>
              <a:ext cx="71400" cy="138000"/>
            </a:xfrm>
            <a:custGeom>
              <a:avLst/>
              <a:gdLst/>
              <a:ahLst/>
              <a:cxnLst/>
              <a:rect l="l" t="t" r="r" b="b"/>
              <a:pathLst>
                <a:path w="120000" h="120000" extrusionOk="0">
                  <a:moveTo>
                    <a:pt x="0" y="9729"/>
                  </a:moveTo>
                  <a:cubicBezTo>
                    <a:pt x="0" y="90810"/>
                    <a:pt x="0" y="90810"/>
                    <a:pt x="0" y="90810"/>
                  </a:cubicBezTo>
                  <a:cubicBezTo>
                    <a:pt x="0" y="107027"/>
                    <a:pt x="31578" y="120000"/>
                    <a:pt x="63157" y="120000"/>
                  </a:cubicBezTo>
                  <a:cubicBezTo>
                    <a:pt x="63157" y="120000"/>
                    <a:pt x="63157" y="120000"/>
                    <a:pt x="63157" y="120000"/>
                  </a:cubicBezTo>
                  <a:cubicBezTo>
                    <a:pt x="63157" y="120000"/>
                    <a:pt x="63157" y="120000"/>
                    <a:pt x="63157" y="120000"/>
                  </a:cubicBezTo>
                  <a:cubicBezTo>
                    <a:pt x="94736" y="120000"/>
                    <a:pt x="120000" y="107027"/>
                    <a:pt x="120000" y="90810"/>
                  </a:cubicBezTo>
                  <a:cubicBezTo>
                    <a:pt x="120000" y="0"/>
                    <a:pt x="120000" y="0"/>
                    <a:pt x="120000" y="0"/>
                  </a:cubicBezTo>
                  <a:cubicBezTo>
                    <a:pt x="107368" y="6486"/>
                    <a:pt x="88421" y="9729"/>
                    <a:pt x="69473" y="9729"/>
                  </a:cubicBezTo>
                  <a:lnTo>
                    <a:pt x="0" y="9729"/>
                  </a:ln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419" name="Google Shape;419;p45"/>
          <p:cNvGrpSpPr/>
          <p:nvPr/>
        </p:nvGrpSpPr>
        <p:grpSpPr>
          <a:xfrm>
            <a:off x="696408" y="4413646"/>
            <a:ext cx="603360" cy="368400"/>
            <a:chOff x="6700838" y="5688013"/>
            <a:chExt cx="754200" cy="460500"/>
          </a:xfrm>
        </p:grpSpPr>
        <p:sp>
          <p:nvSpPr>
            <p:cNvPr id="420" name="Google Shape;420;p45"/>
            <p:cNvSpPr/>
            <p:nvPr/>
          </p:nvSpPr>
          <p:spPr>
            <a:xfrm>
              <a:off x="6981825" y="5826126"/>
              <a:ext cx="187200" cy="187200"/>
            </a:xfrm>
            <a:custGeom>
              <a:avLst/>
              <a:gdLst/>
              <a:ahLst/>
              <a:cxnLst/>
              <a:rect l="l" t="t" r="r" b="b"/>
              <a:pathLst>
                <a:path w="120000" h="120000" extrusionOk="0">
                  <a:moveTo>
                    <a:pt x="60000" y="0"/>
                  </a:moveTo>
                  <a:cubicBezTo>
                    <a:pt x="50400" y="0"/>
                    <a:pt x="38400" y="2400"/>
                    <a:pt x="28800" y="7200"/>
                  </a:cubicBezTo>
                  <a:cubicBezTo>
                    <a:pt x="62400" y="60000"/>
                    <a:pt x="62400" y="60000"/>
                    <a:pt x="62400" y="60000"/>
                  </a:cubicBezTo>
                  <a:cubicBezTo>
                    <a:pt x="9600" y="26400"/>
                    <a:pt x="9600" y="26400"/>
                    <a:pt x="9600" y="26400"/>
                  </a:cubicBezTo>
                  <a:cubicBezTo>
                    <a:pt x="4800" y="36000"/>
                    <a:pt x="0" y="48000"/>
                    <a:pt x="0" y="60000"/>
                  </a:cubicBezTo>
                  <a:cubicBezTo>
                    <a:pt x="0" y="93600"/>
                    <a:pt x="26400" y="120000"/>
                    <a:pt x="60000" y="120000"/>
                  </a:cubicBezTo>
                  <a:cubicBezTo>
                    <a:pt x="93600" y="120000"/>
                    <a:pt x="120000" y="93600"/>
                    <a:pt x="120000" y="60000"/>
                  </a:cubicBezTo>
                  <a:cubicBezTo>
                    <a:pt x="120000" y="26400"/>
                    <a:pt x="93600" y="0"/>
                    <a:pt x="60000" y="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1" name="Google Shape;421;p45"/>
            <p:cNvSpPr/>
            <p:nvPr/>
          </p:nvSpPr>
          <p:spPr>
            <a:xfrm>
              <a:off x="6700838" y="5688013"/>
              <a:ext cx="754200" cy="460500"/>
            </a:xfrm>
            <a:custGeom>
              <a:avLst/>
              <a:gdLst/>
              <a:ahLst/>
              <a:cxnLst/>
              <a:rect l="l" t="t" r="r" b="b"/>
              <a:pathLst>
                <a:path w="120000" h="120000" extrusionOk="0">
                  <a:moveTo>
                    <a:pt x="89552" y="19512"/>
                  </a:moveTo>
                  <a:cubicBezTo>
                    <a:pt x="72835" y="3902"/>
                    <a:pt x="55522" y="0"/>
                    <a:pt x="37611" y="12682"/>
                  </a:cubicBezTo>
                  <a:cubicBezTo>
                    <a:pt x="22686" y="23414"/>
                    <a:pt x="10746" y="40000"/>
                    <a:pt x="0" y="59512"/>
                  </a:cubicBezTo>
                  <a:cubicBezTo>
                    <a:pt x="0" y="59512"/>
                    <a:pt x="0" y="60487"/>
                    <a:pt x="0" y="60487"/>
                  </a:cubicBezTo>
                  <a:cubicBezTo>
                    <a:pt x="597" y="62439"/>
                    <a:pt x="1194" y="63414"/>
                    <a:pt x="1791" y="64390"/>
                  </a:cubicBezTo>
                  <a:cubicBezTo>
                    <a:pt x="10149" y="79024"/>
                    <a:pt x="19104" y="91707"/>
                    <a:pt x="29850" y="101463"/>
                  </a:cubicBezTo>
                  <a:cubicBezTo>
                    <a:pt x="44179" y="114146"/>
                    <a:pt x="58507" y="120000"/>
                    <a:pt x="74626" y="112195"/>
                  </a:cubicBezTo>
                  <a:cubicBezTo>
                    <a:pt x="84179" y="107317"/>
                    <a:pt x="92537" y="99512"/>
                    <a:pt x="100298" y="90731"/>
                  </a:cubicBezTo>
                  <a:cubicBezTo>
                    <a:pt x="107462" y="81951"/>
                    <a:pt x="114029" y="72195"/>
                    <a:pt x="120000" y="60487"/>
                  </a:cubicBezTo>
                  <a:cubicBezTo>
                    <a:pt x="111044" y="43902"/>
                    <a:pt x="101492" y="29268"/>
                    <a:pt x="89552" y="19512"/>
                  </a:cubicBezTo>
                  <a:close/>
                  <a:moveTo>
                    <a:pt x="59701" y="99512"/>
                  </a:moveTo>
                  <a:cubicBezTo>
                    <a:pt x="48358" y="99512"/>
                    <a:pt x="37014" y="85853"/>
                    <a:pt x="35820" y="62439"/>
                  </a:cubicBezTo>
                  <a:cubicBezTo>
                    <a:pt x="34626" y="40975"/>
                    <a:pt x="44776" y="22439"/>
                    <a:pt x="58507" y="21463"/>
                  </a:cubicBezTo>
                  <a:cubicBezTo>
                    <a:pt x="71641" y="19512"/>
                    <a:pt x="82985" y="36097"/>
                    <a:pt x="83582" y="58536"/>
                  </a:cubicBezTo>
                  <a:cubicBezTo>
                    <a:pt x="84776" y="78048"/>
                    <a:pt x="75820" y="98536"/>
                    <a:pt x="59701" y="99512"/>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422" name="Google Shape;422;p45"/>
          <p:cNvGrpSpPr/>
          <p:nvPr/>
        </p:nvGrpSpPr>
        <p:grpSpPr>
          <a:xfrm>
            <a:off x="724191" y="5473855"/>
            <a:ext cx="547575" cy="470381"/>
            <a:chOff x="9617075" y="5861050"/>
            <a:chExt cx="730100" cy="627175"/>
          </a:xfrm>
        </p:grpSpPr>
        <p:sp>
          <p:nvSpPr>
            <p:cNvPr id="423" name="Google Shape;423;p45"/>
            <p:cNvSpPr/>
            <p:nvPr/>
          </p:nvSpPr>
          <p:spPr>
            <a:xfrm>
              <a:off x="9763125" y="6130925"/>
              <a:ext cx="442800" cy="357300"/>
            </a:xfrm>
            <a:custGeom>
              <a:avLst/>
              <a:gdLst/>
              <a:ahLst/>
              <a:cxnLst/>
              <a:rect l="l" t="t" r="r" b="b"/>
              <a:pathLst>
                <a:path w="120000" h="120000" extrusionOk="0">
                  <a:moveTo>
                    <a:pt x="87457" y="0"/>
                  </a:moveTo>
                  <a:cubicBezTo>
                    <a:pt x="32542" y="0"/>
                    <a:pt x="32542" y="0"/>
                    <a:pt x="32542" y="0"/>
                  </a:cubicBezTo>
                  <a:cubicBezTo>
                    <a:pt x="32542" y="0"/>
                    <a:pt x="32542" y="0"/>
                    <a:pt x="32542" y="0"/>
                  </a:cubicBezTo>
                  <a:cubicBezTo>
                    <a:pt x="15254" y="0"/>
                    <a:pt x="0" y="18947"/>
                    <a:pt x="2033" y="40421"/>
                  </a:cubicBezTo>
                  <a:cubicBezTo>
                    <a:pt x="6101" y="80842"/>
                    <a:pt x="6101" y="80842"/>
                    <a:pt x="6101" y="80842"/>
                  </a:cubicBezTo>
                  <a:cubicBezTo>
                    <a:pt x="9152" y="102315"/>
                    <a:pt x="19322" y="120000"/>
                    <a:pt x="36610" y="120000"/>
                  </a:cubicBezTo>
                  <a:cubicBezTo>
                    <a:pt x="82372" y="120000"/>
                    <a:pt x="82372" y="120000"/>
                    <a:pt x="82372" y="120000"/>
                  </a:cubicBezTo>
                  <a:cubicBezTo>
                    <a:pt x="99661" y="120000"/>
                    <a:pt x="109830" y="101052"/>
                    <a:pt x="112881" y="79578"/>
                  </a:cubicBezTo>
                  <a:cubicBezTo>
                    <a:pt x="117966" y="39157"/>
                    <a:pt x="117966" y="39157"/>
                    <a:pt x="117966" y="39157"/>
                  </a:cubicBezTo>
                  <a:cubicBezTo>
                    <a:pt x="120000" y="17684"/>
                    <a:pt x="103728" y="0"/>
                    <a:pt x="87457" y="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4" name="Google Shape;424;p45"/>
            <p:cNvSpPr/>
            <p:nvPr/>
          </p:nvSpPr>
          <p:spPr>
            <a:xfrm>
              <a:off x="9867900" y="5861050"/>
              <a:ext cx="228600" cy="233400"/>
            </a:xfrm>
            <a:prstGeom prst="ellipse">
              <a:avLst/>
            </a:pr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5" name="Google Shape;425;p45"/>
            <p:cNvSpPr/>
            <p:nvPr/>
          </p:nvSpPr>
          <p:spPr>
            <a:xfrm>
              <a:off x="10099675" y="6078538"/>
              <a:ext cx="247500" cy="222300"/>
            </a:xfrm>
            <a:custGeom>
              <a:avLst/>
              <a:gdLst/>
              <a:ahLst/>
              <a:cxnLst/>
              <a:rect l="l" t="t" r="r" b="b"/>
              <a:pathLst>
                <a:path w="120000" h="120000" extrusionOk="0">
                  <a:moveTo>
                    <a:pt x="83636" y="0"/>
                  </a:moveTo>
                  <a:cubicBezTo>
                    <a:pt x="21818" y="0"/>
                    <a:pt x="21818" y="0"/>
                    <a:pt x="21818" y="0"/>
                  </a:cubicBezTo>
                  <a:cubicBezTo>
                    <a:pt x="21818" y="0"/>
                    <a:pt x="21818" y="0"/>
                    <a:pt x="21818" y="0"/>
                  </a:cubicBezTo>
                  <a:cubicBezTo>
                    <a:pt x="14545" y="0"/>
                    <a:pt x="5454" y="4067"/>
                    <a:pt x="0" y="8135"/>
                  </a:cubicBezTo>
                  <a:cubicBezTo>
                    <a:pt x="9090" y="10169"/>
                    <a:pt x="18181" y="12203"/>
                    <a:pt x="25454" y="18305"/>
                  </a:cubicBezTo>
                  <a:cubicBezTo>
                    <a:pt x="34545" y="22372"/>
                    <a:pt x="43636" y="28474"/>
                    <a:pt x="50909" y="36610"/>
                  </a:cubicBezTo>
                  <a:cubicBezTo>
                    <a:pt x="61818" y="52881"/>
                    <a:pt x="67272" y="71186"/>
                    <a:pt x="65454" y="89491"/>
                  </a:cubicBezTo>
                  <a:cubicBezTo>
                    <a:pt x="65454" y="89491"/>
                    <a:pt x="65454" y="89491"/>
                    <a:pt x="65454" y="89491"/>
                  </a:cubicBezTo>
                  <a:cubicBezTo>
                    <a:pt x="65454" y="89491"/>
                    <a:pt x="65454" y="89491"/>
                    <a:pt x="65454" y="89491"/>
                  </a:cubicBezTo>
                  <a:cubicBezTo>
                    <a:pt x="61818" y="120000"/>
                    <a:pt x="61818" y="120000"/>
                    <a:pt x="61818" y="120000"/>
                  </a:cubicBezTo>
                  <a:cubicBezTo>
                    <a:pt x="78181" y="120000"/>
                    <a:pt x="78181" y="120000"/>
                    <a:pt x="78181" y="120000"/>
                  </a:cubicBezTo>
                  <a:cubicBezTo>
                    <a:pt x="96363" y="120000"/>
                    <a:pt x="109090" y="101694"/>
                    <a:pt x="112727" y="79322"/>
                  </a:cubicBezTo>
                  <a:cubicBezTo>
                    <a:pt x="116363" y="38644"/>
                    <a:pt x="116363" y="38644"/>
                    <a:pt x="116363" y="38644"/>
                  </a:cubicBezTo>
                  <a:cubicBezTo>
                    <a:pt x="120000" y="18305"/>
                    <a:pt x="101818" y="0"/>
                    <a:pt x="83636" y="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6" name="Google Shape;426;p45"/>
            <p:cNvSpPr/>
            <p:nvPr/>
          </p:nvSpPr>
          <p:spPr>
            <a:xfrm>
              <a:off x="10137775" y="5913438"/>
              <a:ext cx="142800" cy="142800"/>
            </a:xfrm>
            <a:prstGeom prst="ellipse">
              <a:avLst/>
            </a:pr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7" name="Google Shape;427;p45"/>
            <p:cNvSpPr/>
            <p:nvPr/>
          </p:nvSpPr>
          <p:spPr>
            <a:xfrm>
              <a:off x="9617075" y="6078538"/>
              <a:ext cx="243000" cy="222300"/>
            </a:xfrm>
            <a:custGeom>
              <a:avLst/>
              <a:gdLst/>
              <a:ahLst/>
              <a:cxnLst/>
              <a:rect l="l" t="t" r="r" b="b"/>
              <a:pathLst>
                <a:path w="120000" h="120000" extrusionOk="0">
                  <a:moveTo>
                    <a:pt x="99692" y="0"/>
                  </a:moveTo>
                  <a:cubicBezTo>
                    <a:pt x="36923" y="0"/>
                    <a:pt x="36923" y="0"/>
                    <a:pt x="36923" y="0"/>
                  </a:cubicBezTo>
                  <a:cubicBezTo>
                    <a:pt x="36923" y="0"/>
                    <a:pt x="36923" y="0"/>
                    <a:pt x="36923" y="0"/>
                  </a:cubicBezTo>
                  <a:cubicBezTo>
                    <a:pt x="16615" y="0"/>
                    <a:pt x="0" y="18305"/>
                    <a:pt x="1846" y="40677"/>
                  </a:cubicBezTo>
                  <a:cubicBezTo>
                    <a:pt x="7384" y="81355"/>
                    <a:pt x="7384" y="81355"/>
                    <a:pt x="7384" y="81355"/>
                  </a:cubicBezTo>
                  <a:cubicBezTo>
                    <a:pt x="11076" y="101694"/>
                    <a:pt x="22153" y="120000"/>
                    <a:pt x="40615" y="120000"/>
                  </a:cubicBezTo>
                  <a:cubicBezTo>
                    <a:pt x="59076" y="120000"/>
                    <a:pt x="59076" y="120000"/>
                    <a:pt x="59076" y="120000"/>
                  </a:cubicBezTo>
                  <a:cubicBezTo>
                    <a:pt x="55384" y="91525"/>
                    <a:pt x="55384" y="91525"/>
                    <a:pt x="55384" y="91525"/>
                  </a:cubicBezTo>
                  <a:cubicBezTo>
                    <a:pt x="55384" y="91525"/>
                    <a:pt x="55384" y="91525"/>
                    <a:pt x="55384" y="91525"/>
                  </a:cubicBezTo>
                  <a:cubicBezTo>
                    <a:pt x="55384" y="91525"/>
                    <a:pt x="55384" y="91525"/>
                    <a:pt x="55384" y="91525"/>
                  </a:cubicBezTo>
                  <a:cubicBezTo>
                    <a:pt x="53538" y="71186"/>
                    <a:pt x="59076" y="52881"/>
                    <a:pt x="72000" y="36610"/>
                  </a:cubicBezTo>
                  <a:cubicBezTo>
                    <a:pt x="79384" y="28474"/>
                    <a:pt x="86769" y="22372"/>
                    <a:pt x="96000" y="16271"/>
                  </a:cubicBezTo>
                  <a:cubicBezTo>
                    <a:pt x="103384" y="12203"/>
                    <a:pt x="112615" y="10169"/>
                    <a:pt x="120000" y="8135"/>
                  </a:cubicBezTo>
                  <a:cubicBezTo>
                    <a:pt x="114461" y="4067"/>
                    <a:pt x="107076" y="0"/>
                    <a:pt x="99692" y="0"/>
                  </a:cubicBezTo>
                  <a:close/>
                </a:path>
              </a:pathLst>
            </a:cu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sp>
          <p:nvSpPr>
            <p:cNvPr id="428" name="Google Shape;428;p45"/>
            <p:cNvSpPr/>
            <p:nvPr/>
          </p:nvSpPr>
          <p:spPr>
            <a:xfrm>
              <a:off x="9683750" y="5913438"/>
              <a:ext cx="142800" cy="142800"/>
            </a:xfrm>
            <a:prstGeom prst="ellipse">
              <a:avLst/>
            </a:prstGeom>
            <a:solidFill>
              <a:srgbClr val="828282"/>
            </a:solidFill>
            <a:ln>
              <a:noFill/>
            </a:ln>
          </p:spPr>
          <p:txBody>
            <a:bodyPr spcFirstLastPara="1" wrap="square" lIns="91425" tIns="45700" rIns="91425" bIns="45700" anchor="t" anchorCtr="0">
              <a:noAutofit/>
            </a:bodyPr>
            <a:lstStyle/>
            <a:p>
              <a:endParaRPr dirty="0">
                <a:solidFill>
                  <a:schemeClr val="dk1"/>
                </a:solidFill>
                <a:latin typeface="Arial" panose="020B0604020202020204" pitchFamily="34" charset="0"/>
                <a:ea typeface="Calibri"/>
                <a:cs typeface="Arial" panose="020B0604020202020204" pitchFamily="34" charset="0"/>
                <a:sym typeface="Calibri"/>
              </a:endParaRPr>
            </a:p>
          </p:txBody>
        </p:sp>
      </p:grpSp>
      <p:sp>
        <p:nvSpPr>
          <p:cNvPr id="429" name="Google Shape;429;p45"/>
          <p:cNvSpPr txBox="1"/>
          <p:nvPr/>
        </p:nvSpPr>
        <p:spPr>
          <a:xfrm>
            <a:off x="540794" y="432000"/>
            <a:ext cx="7690500" cy="637800"/>
          </a:xfrm>
          <a:prstGeom prst="rect">
            <a:avLst/>
          </a:prstGeom>
        </p:spPr>
        <p:txBody>
          <a:bodyPr vert="horz" lIns="91440" tIns="45720" rIns="91440" bIns="45720" rtlCol="0" anchor="b">
            <a:normAutofit/>
          </a:bodyPr>
          <a:lstStyle>
            <a:lvl1pPr>
              <a:lnSpc>
                <a:spcPct val="90000"/>
              </a:lnSpc>
              <a:spcBef>
                <a:spcPct val="0"/>
              </a:spcBef>
              <a:buNone/>
              <a:defRPr sz="2400" b="1" i="0">
                <a:solidFill>
                  <a:srgbClr val="021F43"/>
                </a:solidFill>
                <a:latin typeface="Andes" panose="02000000000000000000" pitchFamily="50" charset="0"/>
                <a:ea typeface="+mj-ea"/>
                <a:cs typeface="+mj-cs"/>
              </a:defRPr>
            </a:lvl1pPr>
          </a:lstStyle>
          <a:p>
            <a:r>
              <a:rPr lang="en-US" sz="2800" dirty="0">
                <a:sym typeface="Roboto"/>
              </a:rPr>
              <a:t>Key Considerations</a:t>
            </a:r>
            <a:endParaRPr sz="2800" dirty="0">
              <a:sym typeface="Roboto"/>
            </a:endParaRPr>
          </a:p>
        </p:txBody>
      </p:sp>
      <p:sp>
        <p:nvSpPr>
          <p:cNvPr id="430" name="Google Shape;430;p45"/>
          <p:cNvSpPr txBox="1"/>
          <p:nvPr/>
        </p:nvSpPr>
        <p:spPr>
          <a:xfrm>
            <a:off x="540794" y="1023575"/>
            <a:ext cx="7358400" cy="637800"/>
          </a:xfrm>
          <a:prstGeom prst="rect">
            <a:avLst/>
          </a:prstGeom>
          <a:noFill/>
          <a:ln>
            <a:noFill/>
          </a:ln>
        </p:spPr>
        <p:txBody>
          <a:bodyPr spcFirstLastPara="1" wrap="square" lIns="0" tIns="0" rIns="0" bIns="0" anchor="t" anchorCtr="0">
            <a:noAutofit/>
          </a:bodyPr>
          <a:lstStyle/>
          <a:p>
            <a:pPr algn="just">
              <a:buClr>
                <a:schemeClr val="dk1"/>
              </a:buClr>
              <a:buSzPts val="1100"/>
            </a:pPr>
            <a:r>
              <a:rPr lang="en-US" sz="2000" dirty="0">
                <a:latin typeface="Roboto Condensed"/>
                <a:ea typeface="Roboto Condensed"/>
                <a:cs typeface="Roboto Condensed"/>
                <a:sym typeface="Roboto Condensed"/>
              </a:rPr>
              <a:t>Regardless of the particular technology or tool, the following general guidelines must be observed.</a:t>
            </a:r>
            <a:endParaRPr sz="2000" dirty="0">
              <a:latin typeface="Roboto Condensed"/>
              <a:ea typeface="Roboto Condensed"/>
              <a:cs typeface="Roboto Condensed"/>
              <a:sym typeface="Roboto Condensed"/>
            </a:endParaRPr>
          </a:p>
          <a:p>
            <a:pPr>
              <a:lnSpc>
                <a:spcPct val="115000"/>
              </a:lnSpc>
            </a:pPr>
            <a:endParaRPr sz="2000" dirty="0">
              <a:solidFill>
                <a:srgbClr val="828282"/>
              </a:solidFill>
              <a:latin typeface="Roboto Condensed"/>
              <a:ea typeface="Roboto Condensed"/>
              <a:cs typeface="Roboto Condensed"/>
              <a:sym typeface="Roboto Condensed"/>
            </a:endParaRPr>
          </a:p>
        </p:txBody>
      </p:sp>
      <p:sp>
        <p:nvSpPr>
          <p:cNvPr id="431" name="Google Shape;431;p45"/>
          <p:cNvSpPr/>
          <p:nvPr/>
        </p:nvSpPr>
        <p:spPr>
          <a:xfrm>
            <a:off x="815510" y="2140213"/>
            <a:ext cx="365154" cy="470375"/>
          </a:xfrm>
          <a:custGeom>
            <a:avLst/>
            <a:gdLst/>
            <a:ahLst/>
            <a:cxnLst/>
            <a:rect l="l" t="t" r="r" b="b"/>
            <a:pathLst>
              <a:path w="5153" h="6394" extrusionOk="0">
                <a:moveTo>
                  <a:pt x="1437" y="2911"/>
                </a:moveTo>
                <a:lnTo>
                  <a:pt x="3726" y="2911"/>
                </a:lnTo>
                <a:lnTo>
                  <a:pt x="3726" y="2038"/>
                </a:lnTo>
                <a:lnTo>
                  <a:pt x="3716" y="1912"/>
                </a:lnTo>
                <a:lnTo>
                  <a:pt x="3697" y="1796"/>
                </a:lnTo>
                <a:lnTo>
                  <a:pt x="3678" y="1689"/>
                </a:lnTo>
                <a:lnTo>
                  <a:pt x="3649" y="1582"/>
                </a:lnTo>
                <a:lnTo>
                  <a:pt x="3600" y="1485"/>
                </a:lnTo>
                <a:lnTo>
                  <a:pt x="3532" y="1388"/>
                </a:lnTo>
                <a:lnTo>
                  <a:pt x="3474" y="1291"/>
                </a:lnTo>
                <a:lnTo>
                  <a:pt x="3387" y="1213"/>
                </a:lnTo>
                <a:lnTo>
                  <a:pt x="3309" y="1126"/>
                </a:lnTo>
                <a:lnTo>
                  <a:pt x="3212" y="1068"/>
                </a:lnTo>
                <a:lnTo>
                  <a:pt x="3125" y="1000"/>
                </a:lnTo>
                <a:lnTo>
                  <a:pt x="3018" y="951"/>
                </a:lnTo>
                <a:lnTo>
                  <a:pt x="2921" y="913"/>
                </a:lnTo>
                <a:lnTo>
                  <a:pt x="2814" y="893"/>
                </a:lnTo>
                <a:lnTo>
                  <a:pt x="2698" y="874"/>
                </a:lnTo>
                <a:lnTo>
                  <a:pt x="2581" y="874"/>
                </a:lnTo>
                <a:lnTo>
                  <a:pt x="2475" y="874"/>
                </a:lnTo>
                <a:lnTo>
                  <a:pt x="2349" y="893"/>
                </a:lnTo>
                <a:lnTo>
                  <a:pt x="2252" y="913"/>
                </a:lnTo>
                <a:lnTo>
                  <a:pt x="2145" y="951"/>
                </a:lnTo>
                <a:lnTo>
                  <a:pt x="2038" y="1000"/>
                </a:lnTo>
                <a:lnTo>
                  <a:pt x="1951" y="1068"/>
                </a:lnTo>
                <a:lnTo>
                  <a:pt x="1854" y="1126"/>
                </a:lnTo>
                <a:lnTo>
                  <a:pt x="1776" y="1213"/>
                </a:lnTo>
                <a:lnTo>
                  <a:pt x="1689" y="1291"/>
                </a:lnTo>
                <a:lnTo>
                  <a:pt x="1631" y="1388"/>
                </a:lnTo>
                <a:lnTo>
                  <a:pt x="1563" y="1485"/>
                </a:lnTo>
                <a:lnTo>
                  <a:pt x="1514" y="1582"/>
                </a:lnTo>
                <a:lnTo>
                  <a:pt x="1485" y="1689"/>
                </a:lnTo>
                <a:lnTo>
                  <a:pt x="1466" y="1796"/>
                </a:lnTo>
                <a:lnTo>
                  <a:pt x="1446" y="1912"/>
                </a:lnTo>
                <a:lnTo>
                  <a:pt x="1437" y="2038"/>
                </a:lnTo>
                <a:close/>
                <a:moveTo>
                  <a:pt x="5152" y="3338"/>
                </a:moveTo>
                <a:lnTo>
                  <a:pt x="5152" y="5948"/>
                </a:lnTo>
                <a:lnTo>
                  <a:pt x="5152" y="6045"/>
                </a:lnTo>
                <a:lnTo>
                  <a:pt x="5123" y="6122"/>
                </a:lnTo>
                <a:lnTo>
                  <a:pt x="5084" y="6200"/>
                </a:lnTo>
                <a:lnTo>
                  <a:pt x="5026" y="6258"/>
                </a:lnTo>
                <a:lnTo>
                  <a:pt x="4968" y="6316"/>
                </a:lnTo>
                <a:lnTo>
                  <a:pt x="4890" y="6355"/>
                </a:lnTo>
                <a:lnTo>
                  <a:pt x="4813" y="6384"/>
                </a:lnTo>
                <a:lnTo>
                  <a:pt x="4725" y="6394"/>
                </a:lnTo>
                <a:lnTo>
                  <a:pt x="437" y="6394"/>
                </a:lnTo>
                <a:lnTo>
                  <a:pt x="350" y="6384"/>
                </a:lnTo>
                <a:lnTo>
                  <a:pt x="272" y="6355"/>
                </a:lnTo>
                <a:lnTo>
                  <a:pt x="195" y="6316"/>
                </a:lnTo>
                <a:lnTo>
                  <a:pt x="137" y="6258"/>
                </a:lnTo>
                <a:lnTo>
                  <a:pt x="78" y="6200"/>
                </a:lnTo>
                <a:lnTo>
                  <a:pt x="40" y="6122"/>
                </a:lnTo>
                <a:lnTo>
                  <a:pt x="11" y="6045"/>
                </a:lnTo>
                <a:lnTo>
                  <a:pt x="1" y="5948"/>
                </a:lnTo>
                <a:lnTo>
                  <a:pt x="1" y="3338"/>
                </a:lnTo>
                <a:lnTo>
                  <a:pt x="11" y="3251"/>
                </a:lnTo>
                <a:lnTo>
                  <a:pt x="40" y="3173"/>
                </a:lnTo>
                <a:lnTo>
                  <a:pt x="78" y="3096"/>
                </a:lnTo>
                <a:lnTo>
                  <a:pt x="137" y="3028"/>
                </a:lnTo>
                <a:lnTo>
                  <a:pt x="195" y="2969"/>
                </a:lnTo>
                <a:lnTo>
                  <a:pt x="272" y="2931"/>
                </a:lnTo>
                <a:lnTo>
                  <a:pt x="350" y="2911"/>
                </a:lnTo>
                <a:lnTo>
                  <a:pt x="437" y="2911"/>
                </a:lnTo>
                <a:lnTo>
                  <a:pt x="583" y="2911"/>
                </a:lnTo>
                <a:lnTo>
                  <a:pt x="583" y="2038"/>
                </a:lnTo>
                <a:lnTo>
                  <a:pt x="593" y="1825"/>
                </a:lnTo>
                <a:lnTo>
                  <a:pt x="622" y="1631"/>
                </a:lnTo>
                <a:lnTo>
                  <a:pt x="661" y="1437"/>
                </a:lnTo>
                <a:lnTo>
                  <a:pt x="728" y="1252"/>
                </a:lnTo>
                <a:lnTo>
                  <a:pt x="816" y="1087"/>
                </a:lnTo>
                <a:lnTo>
                  <a:pt x="913" y="913"/>
                </a:lnTo>
                <a:lnTo>
                  <a:pt x="1029" y="748"/>
                </a:lnTo>
                <a:lnTo>
                  <a:pt x="1165" y="593"/>
                </a:lnTo>
                <a:lnTo>
                  <a:pt x="1320" y="457"/>
                </a:lnTo>
                <a:lnTo>
                  <a:pt x="1485" y="340"/>
                </a:lnTo>
                <a:lnTo>
                  <a:pt x="1650" y="234"/>
                </a:lnTo>
                <a:lnTo>
                  <a:pt x="1825" y="146"/>
                </a:lnTo>
                <a:lnTo>
                  <a:pt x="1990" y="88"/>
                </a:lnTo>
                <a:lnTo>
                  <a:pt x="2184" y="40"/>
                </a:lnTo>
                <a:lnTo>
                  <a:pt x="2378" y="10"/>
                </a:lnTo>
                <a:lnTo>
                  <a:pt x="2581" y="1"/>
                </a:lnTo>
                <a:lnTo>
                  <a:pt x="2785" y="10"/>
                </a:lnTo>
                <a:lnTo>
                  <a:pt x="2979" y="40"/>
                </a:lnTo>
                <a:lnTo>
                  <a:pt x="3163" y="88"/>
                </a:lnTo>
                <a:lnTo>
                  <a:pt x="3338" y="146"/>
                </a:lnTo>
                <a:lnTo>
                  <a:pt x="3513" y="234"/>
                </a:lnTo>
                <a:lnTo>
                  <a:pt x="3678" y="340"/>
                </a:lnTo>
                <a:lnTo>
                  <a:pt x="3843" y="457"/>
                </a:lnTo>
                <a:lnTo>
                  <a:pt x="3988" y="593"/>
                </a:lnTo>
                <a:lnTo>
                  <a:pt x="4134" y="748"/>
                </a:lnTo>
                <a:lnTo>
                  <a:pt x="4250" y="913"/>
                </a:lnTo>
                <a:lnTo>
                  <a:pt x="4347" y="1087"/>
                </a:lnTo>
                <a:lnTo>
                  <a:pt x="4434" y="1252"/>
                </a:lnTo>
                <a:lnTo>
                  <a:pt x="4493" y="1437"/>
                </a:lnTo>
                <a:lnTo>
                  <a:pt x="4541" y="1631"/>
                </a:lnTo>
                <a:lnTo>
                  <a:pt x="4570" y="1825"/>
                </a:lnTo>
                <a:lnTo>
                  <a:pt x="4580" y="2038"/>
                </a:lnTo>
                <a:lnTo>
                  <a:pt x="4580" y="2911"/>
                </a:lnTo>
                <a:lnTo>
                  <a:pt x="4725" y="2911"/>
                </a:lnTo>
                <a:lnTo>
                  <a:pt x="4813" y="2911"/>
                </a:lnTo>
                <a:lnTo>
                  <a:pt x="4890" y="2931"/>
                </a:lnTo>
                <a:lnTo>
                  <a:pt x="4968" y="2969"/>
                </a:lnTo>
                <a:lnTo>
                  <a:pt x="5026" y="3028"/>
                </a:lnTo>
                <a:lnTo>
                  <a:pt x="5084" y="3096"/>
                </a:lnTo>
                <a:lnTo>
                  <a:pt x="5123" y="3173"/>
                </a:lnTo>
                <a:lnTo>
                  <a:pt x="5152" y="3251"/>
                </a:lnTo>
                <a:close/>
              </a:path>
            </a:pathLst>
          </a:custGeom>
          <a:solidFill>
            <a:srgbClr val="828282"/>
          </a:solidFill>
          <a:ln>
            <a:noFill/>
          </a:ln>
        </p:spPr>
        <p:txBody>
          <a:bodyPr spcFirstLastPara="1" wrap="square" lIns="91425" tIns="91425" rIns="91425" bIns="91425" anchor="ctr" anchorCtr="0">
            <a:noAutofit/>
          </a:bodyPr>
          <a:lstStyle/>
          <a:p>
            <a:endParaRPr dirty="0">
              <a:latin typeface="Arial" panose="020B0604020202020204" pitchFamily="34" charset="0"/>
            </a:endParaRPr>
          </a:p>
        </p:txBody>
      </p:sp>
    </p:spTree>
  </p:cSld>
  <p:clrMapOvr>
    <a:masterClrMapping/>
  </p:clrMapOvr>
  <p:transition spd="med">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2" name="Rectangle 1">
            <a:extLst>
              <a:ext uri="{FF2B5EF4-FFF2-40B4-BE49-F238E27FC236}">
                <a16:creationId xmlns:a16="http://schemas.microsoft.com/office/drawing/2014/main" id="{256394F4-89DC-4C60-A445-86E7C8671C0E}"/>
              </a:ext>
            </a:extLst>
          </p:cNvPr>
          <p:cNvSpPr/>
          <p:nvPr/>
        </p:nvSpPr>
        <p:spPr>
          <a:xfrm>
            <a:off x="5630606" y="460950"/>
            <a:ext cx="6096000" cy="843308"/>
          </a:xfrm>
          <a:prstGeom prst="rect">
            <a:avLst/>
          </a:prstGeom>
        </p:spPr>
        <p:txBody>
          <a:bodyPr>
            <a:spAutoFit/>
          </a:bodyPr>
          <a:lstStyle/>
          <a:p>
            <a:pPr marL="8467" marR="3387" algn="ctr" defTabSz="609630">
              <a:lnSpc>
                <a:spcPts val="6354"/>
              </a:lnSpc>
              <a:defRPr/>
            </a:pPr>
            <a:endParaRPr lang="en-US" sz="4000" kern="0" dirty="0">
              <a:solidFill>
                <a:sysClr val="windowText" lastClr="000000"/>
              </a:solidFill>
              <a:latin typeface="Calibri" panose="020F0502020204030204" pitchFamily="34" charset="0"/>
            </a:endParaRPr>
          </a:p>
        </p:txBody>
      </p:sp>
      <p:pic>
        <p:nvPicPr>
          <p:cNvPr id="15" name="Picture 14">
            <a:extLst>
              <a:ext uri="{FF2B5EF4-FFF2-40B4-BE49-F238E27FC236}">
                <a16:creationId xmlns:a16="http://schemas.microsoft.com/office/drawing/2014/main" id="{52D38C9C-6036-43E9-AF04-AAEACA9CDEB4}"/>
              </a:ext>
            </a:extLst>
          </p:cNvPr>
          <p:cNvPicPr>
            <a:picLocks noChangeAspect="1"/>
          </p:cNvPicPr>
          <p:nvPr/>
        </p:nvPicPr>
        <p:blipFill>
          <a:blip r:embed="rId3"/>
          <a:stretch>
            <a:fillRect/>
          </a:stretch>
        </p:blipFill>
        <p:spPr>
          <a:xfrm>
            <a:off x="8770682" y="5947948"/>
            <a:ext cx="3178173" cy="866053"/>
          </a:xfrm>
          <a:prstGeom prst="rect">
            <a:avLst/>
          </a:prstGeom>
        </p:spPr>
      </p:pic>
      <p:sp>
        <p:nvSpPr>
          <p:cNvPr id="11" name="Rectangle 10">
            <a:extLst>
              <a:ext uri="{FF2B5EF4-FFF2-40B4-BE49-F238E27FC236}">
                <a16:creationId xmlns:a16="http://schemas.microsoft.com/office/drawing/2014/main" id="{74A33D35-F423-4E06-8A7C-4DDB779234F6}"/>
              </a:ext>
            </a:extLst>
          </p:cNvPr>
          <p:cNvSpPr/>
          <p:nvPr/>
        </p:nvSpPr>
        <p:spPr>
          <a:xfrm>
            <a:off x="5812857" y="664155"/>
            <a:ext cx="6096000" cy="1446358"/>
          </a:xfrm>
          <a:prstGeom prst="rect">
            <a:avLst/>
          </a:prstGeom>
        </p:spPr>
        <p:txBody>
          <a:bodyPr>
            <a:spAutoFit/>
          </a:bodyPr>
          <a:lstStyle/>
          <a:p>
            <a:pPr lvl="0" algn="ctr">
              <a:defRPr/>
            </a:pPr>
            <a:r>
              <a:rPr lang="en-US" altLang="en-US" sz="2933" b="1" kern="0" dirty="0">
                <a:solidFill>
                  <a:schemeClr val="accent1"/>
                </a:solidFill>
                <a:latin typeface="Calibri"/>
              </a:rPr>
              <a:t>Property Tax: Cutting-edge Technology Helps Overcome the Revenue Challenge</a:t>
            </a:r>
          </a:p>
        </p:txBody>
      </p:sp>
      <p:pic>
        <p:nvPicPr>
          <p:cNvPr id="16" name="Content Placeholder 4" descr="A screen shot of a computer&#10;&#10;Description automatically generated">
            <a:extLst>
              <a:ext uri="{FF2B5EF4-FFF2-40B4-BE49-F238E27FC236}">
                <a16:creationId xmlns:a16="http://schemas.microsoft.com/office/drawing/2014/main" id="{5C6526F7-1BEB-473D-A1AF-075B12E8CB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473" r="-2" b="17342"/>
          <a:stretch/>
        </p:blipFill>
        <p:spPr>
          <a:xfrm>
            <a:off x="585947" y="508894"/>
            <a:ext cx="5408453" cy="5888157"/>
          </a:xfrm>
          <a:prstGeom prst="rect">
            <a:avLst/>
          </a:prstGeom>
        </p:spPr>
      </p:pic>
    </p:spTree>
    <p:extLst>
      <p:ext uri="{BB962C8B-B14F-4D97-AF65-F5344CB8AC3E}">
        <p14:creationId xmlns:p14="http://schemas.microsoft.com/office/powerpoint/2010/main" val="37802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13">
            <a:extLst>
              <a:ext uri="{FF2B5EF4-FFF2-40B4-BE49-F238E27FC236}">
                <a16:creationId xmlns:a16="http://schemas.microsoft.com/office/drawing/2014/main" id="{CC305968-845A-4FE5-9F80-C59E1D2DC3E5}"/>
              </a:ext>
            </a:extLst>
          </p:cNvPr>
          <p:cNvGrpSpPr/>
          <p:nvPr/>
        </p:nvGrpSpPr>
        <p:grpSpPr>
          <a:xfrm>
            <a:off x="446617" y="1049381"/>
            <a:ext cx="11506200" cy="146050"/>
            <a:chOff x="1028700" y="4249227"/>
            <a:chExt cx="17259300" cy="219075"/>
          </a:xfrm>
        </p:grpSpPr>
        <p:sp>
          <p:nvSpPr>
            <p:cNvPr id="6" name="object 14">
              <a:extLst>
                <a:ext uri="{FF2B5EF4-FFF2-40B4-BE49-F238E27FC236}">
                  <a16:creationId xmlns:a16="http://schemas.microsoft.com/office/drawing/2014/main" id="{ACCEE63B-7324-44A7-8C0E-540AEEA1ACD2}"/>
                </a:ext>
              </a:extLst>
            </p:cNvPr>
            <p:cNvSpPr/>
            <p:nvPr/>
          </p:nvSpPr>
          <p:spPr>
            <a:xfrm>
              <a:off x="1028700"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rgbClr val="F6D6BC">
                <a:alpha val="24708"/>
              </a:srgbClr>
            </a:solidFill>
          </p:spPr>
          <p:txBody>
            <a:bodyPr wrap="square" lIns="0" tIns="0" rIns="0" bIns="0" rtlCol="0"/>
            <a:lstStyle/>
            <a:p>
              <a:endParaRPr sz="1200" dirty="0">
                <a:solidFill>
                  <a:schemeClr val="bg1"/>
                </a:solidFill>
                <a:latin typeface="Calibri" panose="020F0502020204030204" pitchFamily="34" charset="0"/>
              </a:endParaRPr>
            </a:p>
          </p:txBody>
        </p:sp>
        <p:sp>
          <p:nvSpPr>
            <p:cNvPr id="7" name="object 15">
              <a:extLst>
                <a:ext uri="{FF2B5EF4-FFF2-40B4-BE49-F238E27FC236}">
                  <a16:creationId xmlns:a16="http://schemas.microsoft.com/office/drawing/2014/main" id="{B7C5212E-7322-44FC-BE64-32BB36926120}"/>
                </a:ext>
              </a:extLst>
            </p:cNvPr>
            <p:cNvSpPr/>
            <p:nvPr/>
          </p:nvSpPr>
          <p:spPr>
            <a:xfrm>
              <a:off x="4487291"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rgbClr val="F6D6BC">
                <a:alpha val="44709"/>
              </a:srgbClr>
            </a:solidFill>
          </p:spPr>
          <p:txBody>
            <a:bodyPr wrap="square" lIns="0" tIns="0" rIns="0" bIns="0" rtlCol="0"/>
            <a:lstStyle/>
            <a:p>
              <a:endParaRPr sz="1200" dirty="0">
                <a:solidFill>
                  <a:schemeClr val="bg1"/>
                </a:solidFill>
                <a:latin typeface="Calibri" panose="020F0502020204030204" pitchFamily="34" charset="0"/>
              </a:endParaRPr>
            </a:p>
          </p:txBody>
        </p:sp>
        <p:sp>
          <p:nvSpPr>
            <p:cNvPr id="8" name="object 16">
              <a:extLst>
                <a:ext uri="{FF2B5EF4-FFF2-40B4-BE49-F238E27FC236}">
                  <a16:creationId xmlns:a16="http://schemas.microsoft.com/office/drawing/2014/main" id="{BD66D254-C6B4-46CA-A290-F6BFF59D5F58}"/>
                </a:ext>
              </a:extLst>
            </p:cNvPr>
            <p:cNvSpPr/>
            <p:nvPr/>
          </p:nvSpPr>
          <p:spPr>
            <a:xfrm>
              <a:off x="7945882" y="4249227"/>
              <a:ext cx="3429000" cy="219075"/>
            </a:xfrm>
            <a:custGeom>
              <a:avLst/>
              <a:gdLst/>
              <a:ahLst/>
              <a:cxnLst/>
              <a:rect l="l" t="t" r="r" b="b"/>
              <a:pathLst>
                <a:path w="3429000" h="219075">
                  <a:moveTo>
                    <a:pt x="3428999" y="219074"/>
                  </a:moveTo>
                  <a:lnTo>
                    <a:pt x="0" y="219074"/>
                  </a:lnTo>
                  <a:lnTo>
                    <a:pt x="0" y="0"/>
                  </a:lnTo>
                  <a:lnTo>
                    <a:pt x="3428999" y="0"/>
                  </a:lnTo>
                  <a:lnTo>
                    <a:pt x="3428999" y="219074"/>
                  </a:lnTo>
                  <a:close/>
                </a:path>
              </a:pathLst>
            </a:custGeom>
            <a:solidFill>
              <a:schemeClr val="bg1">
                <a:alpha val="64709"/>
              </a:schemeClr>
            </a:solidFill>
          </p:spPr>
          <p:txBody>
            <a:bodyPr wrap="square" lIns="0" tIns="0" rIns="0" bIns="0" rtlCol="0"/>
            <a:lstStyle/>
            <a:p>
              <a:endParaRPr sz="1200" dirty="0">
                <a:solidFill>
                  <a:schemeClr val="bg1"/>
                </a:solidFill>
                <a:latin typeface="Calibri" panose="020F0502020204030204" pitchFamily="34" charset="0"/>
              </a:endParaRPr>
            </a:p>
          </p:txBody>
        </p:sp>
        <p:sp>
          <p:nvSpPr>
            <p:cNvPr id="9" name="object 17">
              <a:extLst>
                <a:ext uri="{FF2B5EF4-FFF2-40B4-BE49-F238E27FC236}">
                  <a16:creationId xmlns:a16="http://schemas.microsoft.com/office/drawing/2014/main" id="{1F70C607-E8EA-4DA0-9BFD-BE37DC255EFC}"/>
                </a:ext>
              </a:extLst>
            </p:cNvPr>
            <p:cNvSpPr/>
            <p:nvPr/>
          </p:nvSpPr>
          <p:spPr>
            <a:xfrm>
              <a:off x="11404473" y="4249229"/>
              <a:ext cx="6884034" cy="219075"/>
            </a:xfrm>
            <a:custGeom>
              <a:avLst/>
              <a:gdLst/>
              <a:ahLst/>
              <a:cxnLst/>
              <a:rect l="l" t="t" r="r" b="b"/>
              <a:pathLst>
                <a:path w="6884034" h="219075">
                  <a:moveTo>
                    <a:pt x="3429000" y="0"/>
                  </a:moveTo>
                  <a:lnTo>
                    <a:pt x="0" y="0"/>
                  </a:lnTo>
                  <a:lnTo>
                    <a:pt x="0" y="219075"/>
                  </a:lnTo>
                  <a:lnTo>
                    <a:pt x="3429000" y="219075"/>
                  </a:lnTo>
                  <a:lnTo>
                    <a:pt x="3429000" y="0"/>
                  </a:lnTo>
                  <a:close/>
                </a:path>
                <a:path w="6884034" h="219075">
                  <a:moveTo>
                    <a:pt x="6883514" y="0"/>
                  </a:moveTo>
                  <a:lnTo>
                    <a:pt x="3458591" y="0"/>
                  </a:lnTo>
                  <a:lnTo>
                    <a:pt x="3458591" y="219075"/>
                  </a:lnTo>
                  <a:lnTo>
                    <a:pt x="6883514" y="219075"/>
                  </a:lnTo>
                  <a:lnTo>
                    <a:pt x="6883514" y="0"/>
                  </a:lnTo>
                  <a:close/>
                </a:path>
              </a:pathLst>
            </a:custGeom>
            <a:solidFill>
              <a:schemeClr val="bg1">
                <a:alpha val="84709"/>
              </a:schemeClr>
            </a:solidFill>
          </p:spPr>
          <p:txBody>
            <a:bodyPr wrap="square" lIns="0" tIns="0" rIns="0" bIns="0" rtlCol="0"/>
            <a:lstStyle/>
            <a:p>
              <a:endParaRPr sz="1200" dirty="0">
                <a:solidFill>
                  <a:schemeClr val="bg1"/>
                </a:solidFill>
                <a:latin typeface="Calibri" panose="020F0502020204030204" pitchFamily="34" charset="0"/>
              </a:endParaRPr>
            </a:p>
          </p:txBody>
        </p:sp>
      </p:grpSp>
      <p:sp>
        <p:nvSpPr>
          <p:cNvPr id="2" name="Rectangle 1">
            <a:extLst>
              <a:ext uri="{FF2B5EF4-FFF2-40B4-BE49-F238E27FC236}">
                <a16:creationId xmlns:a16="http://schemas.microsoft.com/office/drawing/2014/main" id="{93BEBEDC-59CE-48DE-B43A-3353E4072E97}"/>
              </a:ext>
            </a:extLst>
          </p:cNvPr>
          <p:cNvSpPr/>
          <p:nvPr/>
        </p:nvSpPr>
        <p:spPr>
          <a:xfrm>
            <a:off x="3149600" y="4639360"/>
            <a:ext cx="4104701" cy="543675"/>
          </a:xfrm>
          <a:prstGeom prst="rect">
            <a:avLst/>
          </a:prstGeom>
        </p:spPr>
        <p:txBody>
          <a:bodyPr wrap="square">
            <a:spAutoFit/>
          </a:bodyPr>
          <a:lstStyle/>
          <a:p>
            <a:pPr defTabSz="609630">
              <a:defRPr/>
            </a:pPr>
            <a:r>
              <a:rPr lang="en-US" sz="2933" b="1" kern="0" dirty="0">
                <a:ln w="3175" cmpd="sng">
                  <a:noFill/>
                </a:ln>
                <a:solidFill>
                  <a:schemeClr val="accent1"/>
                </a:solidFill>
                <a:latin typeface="Calibri" panose="020F0502020204030204" pitchFamily="34" charset="0"/>
                <a:ea typeface="+mj-ea"/>
                <a:cs typeface="+mj-cs"/>
              </a:rPr>
              <a:t> Property Tax Operations</a:t>
            </a:r>
            <a:endParaRPr lang="en-US" sz="2933" kern="0" dirty="0">
              <a:solidFill>
                <a:schemeClr val="accent1"/>
              </a:solidFill>
              <a:latin typeface="Calibri" panose="020F0502020204030204" pitchFamily="34" charset="0"/>
            </a:endParaRPr>
          </a:p>
        </p:txBody>
      </p:sp>
      <p:grpSp>
        <p:nvGrpSpPr>
          <p:cNvPr id="36" name="object 2">
            <a:extLst>
              <a:ext uri="{FF2B5EF4-FFF2-40B4-BE49-F238E27FC236}">
                <a16:creationId xmlns:a16="http://schemas.microsoft.com/office/drawing/2014/main" id="{BB44327E-08E6-4694-B7AC-1517FEA860A2}"/>
              </a:ext>
            </a:extLst>
          </p:cNvPr>
          <p:cNvGrpSpPr/>
          <p:nvPr/>
        </p:nvGrpSpPr>
        <p:grpSpPr>
          <a:xfrm>
            <a:off x="1828800" y="2595331"/>
            <a:ext cx="800100" cy="800100"/>
            <a:chOff x="1046480" y="1299828"/>
            <a:chExt cx="1200150" cy="1200150"/>
          </a:xfrm>
        </p:grpSpPr>
        <p:sp>
          <p:nvSpPr>
            <p:cNvPr id="37" name="object 3">
              <a:extLst>
                <a:ext uri="{FF2B5EF4-FFF2-40B4-BE49-F238E27FC236}">
                  <a16:creationId xmlns:a16="http://schemas.microsoft.com/office/drawing/2014/main" id="{5EA4C469-162F-42D9-B8BA-FD4F1991D263}"/>
                </a:ext>
              </a:extLst>
            </p:cNvPr>
            <p:cNvSpPr/>
            <p:nvPr/>
          </p:nvSpPr>
          <p:spPr>
            <a:xfrm>
              <a:off x="1046480" y="1299828"/>
              <a:ext cx="1200150" cy="1200150"/>
            </a:xfrm>
            <a:custGeom>
              <a:avLst/>
              <a:gdLst/>
              <a:ahLst/>
              <a:cxnLst/>
              <a:rect l="l" t="t" r="r" b="b"/>
              <a:pathLst>
                <a:path w="1200150" h="1200150">
                  <a:moveTo>
                    <a:pt x="600074" y="1200149"/>
                  </a:moveTo>
                  <a:lnTo>
                    <a:pt x="555935" y="1198524"/>
                  </a:lnTo>
                  <a:lnTo>
                    <a:pt x="512025" y="1193655"/>
                  </a:lnTo>
                  <a:lnTo>
                    <a:pt x="468593" y="1185568"/>
                  </a:lnTo>
                  <a:lnTo>
                    <a:pt x="425882" y="1174310"/>
                  </a:lnTo>
                  <a:lnTo>
                    <a:pt x="384114" y="1159942"/>
                  </a:lnTo>
                  <a:lnTo>
                    <a:pt x="343509" y="1142536"/>
                  </a:lnTo>
                  <a:lnTo>
                    <a:pt x="304295" y="1122190"/>
                  </a:lnTo>
                  <a:lnTo>
                    <a:pt x="266691" y="1099018"/>
                  </a:lnTo>
                  <a:lnTo>
                    <a:pt x="230893" y="1073144"/>
                  </a:lnTo>
                  <a:lnTo>
                    <a:pt x="197088" y="1044701"/>
                  </a:lnTo>
                  <a:lnTo>
                    <a:pt x="165469" y="1013847"/>
                  </a:lnTo>
                  <a:lnTo>
                    <a:pt x="136210" y="980758"/>
                  </a:lnTo>
                  <a:lnTo>
                    <a:pt x="109465" y="945606"/>
                  </a:lnTo>
                  <a:lnTo>
                    <a:pt x="85373" y="908575"/>
                  </a:lnTo>
                  <a:lnTo>
                    <a:pt x="64071" y="869871"/>
                  </a:lnTo>
                  <a:lnTo>
                    <a:pt x="45677" y="829713"/>
                  </a:lnTo>
                  <a:lnTo>
                    <a:pt x="30288" y="788311"/>
                  </a:lnTo>
                  <a:lnTo>
                    <a:pt x="17983" y="745881"/>
                  </a:lnTo>
                  <a:lnTo>
                    <a:pt x="8833" y="702660"/>
                  </a:lnTo>
                  <a:lnTo>
                    <a:pt x="2889" y="658892"/>
                  </a:lnTo>
                  <a:lnTo>
                    <a:pt x="180" y="614806"/>
                  </a:lnTo>
                  <a:lnTo>
                    <a:pt x="0" y="600074"/>
                  </a:lnTo>
                  <a:lnTo>
                    <a:pt x="180" y="585343"/>
                  </a:lnTo>
                  <a:lnTo>
                    <a:pt x="2889" y="541257"/>
                  </a:lnTo>
                  <a:lnTo>
                    <a:pt x="8833" y="497489"/>
                  </a:lnTo>
                  <a:lnTo>
                    <a:pt x="17983" y="454268"/>
                  </a:lnTo>
                  <a:lnTo>
                    <a:pt x="30288" y="411838"/>
                  </a:lnTo>
                  <a:lnTo>
                    <a:pt x="45677" y="370436"/>
                  </a:lnTo>
                  <a:lnTo>
                    <a:pt x="64071" y="330278"/>
                  </a:lnTo>
                  <a:lnTo>
                    <a:pt x="85373" y="291574"/>
                  </a:lnTo>
                  <a:lnTo>
                    <a:pt x="109465" y="254543"/>
                  </a:lnTo>
                  <a:lnTo>
                    <a:pt x="136210" y="219391"/>
                  </a:lnTo>
                  <a:lnTo>
                    <a:pt x="165469" y="186301"/>
                  </a:lnTo>
                  <a:lnTo>
                    <a:pt x="197088" y="155448"/>
                  </a:lnTo>
                  <a:lnTo>
                    <a:pt x="230893" y="127005"/>
                  </a:lnTo>
                  <a:lnTo>
                    <a:pt x="266691" y="101130"/>
                  </a:lnTo>
                  <a:lnTo>
                    <a:pt x="304295" y="77959"/>
                  </a:lnTo>
                  <a:lnTo>
                    <a:pt x="343509" y="57613"/>
                  </a:lnTo>
                  <a:lnTo>
                    <a:pt x="384114" y="40207"/>
                  </a:lnTo>
                  <a:lnTo>
                    <a:pt x="425882" y="25839"/>
                  </a:lnTo>
                  <a:lnTo>
                    <a:pt x="468593" y="14581"/>
                  </a:lnTo>
                  <a:lnTo>
                    <a:pt x="512025" y="6494"/>
                  </a:lnTo>
                  <a:lnTo>
                    <a:pt x="555935" y="1625"/>
                  </a:lnTo>
                  <a:lnTo>
                    <a:pt x="600074" y="0"/>
                  </a:lnTo>
                  <a:lnTo>
                    <a:pt x="614806" y="180"/>
                  </a:lnTo>
                  <a:lnTo>
                    <a:pt x="658892" y="2889"/>
                  </a:lnTo>
                  <a:lnTo>
                    <a:pt x="702660" y="8833"/>
                  </a:lnTo>
                  <a:lnTo>
                    <a:pt x="745881" y="17983"/>
                  </a:lnTo>
                  <a:lnTo>
                    <a:pt x="788311" y="30288"/>
                  </a:lnTo>
                  <a:lnTo>
                    <a:pt x="829713" y="45677"/>
                  </a:lnTo>
                  <a:lnTo>
                    <a:pt x="869871" y="64071"/>
                  </a:lnTo>
                  <a:lnTo>
                    <a:pt x="908575" y="85373"/>
                  </a:lnTo>
                  <a:lnTo>
                    <a:pt x="945606" y="109465"/>
                  </a:lnTo>
                  <a:lnTo>
                    <a:pt x="980758" y="136210"/>
                  </a:lnTo>
                  <a:lnTo>
                    <a:pt x="1013847" y="165469"/>
                  </a:lnTo>
                  <a:lnTo>
                    <a:pt x="1044701" y="197088"/>
                  </a:lnTo>
                  <a:lnTo>
                    <a:pt x="1073144" y="230893"/>
                  </a:lnTo>
                  <a:lnTo>
                    <a:pt x="1099018" y="266691"/>
                  </a:lnTo>
                  <a:lnTo>
                    <a:pt x="1122190" y="304295"/>
                  </a:lnTo>
                  <a:lnTo>
                    <a:pt x="1142536" y="343509"/>
                  </a:lnTo>
                  <a:lnTo>
                    <a:pt x="1159942" y="384114"/>
                  </a:lnTo>
                  <a:lnTo>
                    <a:pt x="1174310" y="425882"/>
                  </a:lnTo>
                  <a:lnTo>
                    <a:pt x="1185568" y="468593"/>
                  </a:lnTo>
                  <a:lnTo>
                    <a:pt x="1193655" y="512025"/>
                  </a:lnTo>
                  <a:lnTo>
                    <a:pt x="1198524" y="555935"/>
                  </a:lnTo>
                  <a:lnTo>
                    <a:pt x="1200149" y="600074"/>
                  </a:lnTo>
                  <a:lnTo>
                    <a:pt x="1199969" y="614806"/>
                  </a:lnTo>
                  <a:lnTo>
                    <a:pt x="1197260" y="658892"/>
                  </a:lnTo>
                  <a:lnTo>
                    <a:pt x="1191316" y="702660"/>
                  </a:lnTo>
                  <a:lnTo>
                    <a:pt x="1182166" y="745881"/>
                  </a:lnTo>
                  <a:lnTo>
                    <a:pt x="1169861" y="788311"/>
                  </a:lnTo>
                  <a:lnTo>
                    <a:pt x="1154471" y="829713"/>
                  </a:lnTo>
                  <a:lnTo>
                    <a:pt x="1136078" y="869871"/>
                  </a:lnTo>
                  <a:lnTo>
                    <a:pt x="1114776" y="908575"/>
                  </a:lnTo>
                  <a:lnTo>
                    <a:pt x="1090684" y="945606"/>
                  </a:lnTo>
                  <a:lnTo>
                    <a:pt x="1063939" y="980758"/>
                  </a:lnTo>
                  <a:lnTo>
                    <a:pt x="1034680" y="1013847"/>
                  </a:lnTo>
                  <a:lnTo>
                    <a:pt x="1003060" y="1044701"/>
                  </a:lnTo>
                  <a:lnTo>
                    <a:pt x="969256" y="1073144"/>
                  </a:lnTo>
                  <a:lnTo>
                    <a:pt x="933458" y="1099018"/>
                  </a:lnTo>
                  <a:lnTo>
                    <a:pt x="895854" y="1122190"/>
                  </a:lnTo>
                  <a:lnTo>
                    <a:pt x="856640" y="1142536"/>
                  </a:lnTo>
                  <a:lnTo>
                    <a:pt x="816034" y="1159942"/>
                  </a:lnTo>
                  <a:lnTo>
                    <a:pt x="774267" y="1174310"/>
                  </a:lnTo>
                  <a:lnTo>
                    <a:pt x="731556" y="1185568"/>
                  </a:lnTo>
                  <a:lnTo>
                    <a:pt x="688124" y="1193655"/>
                  </a:lnTo>
                  <a:lnTo>
                    <a:pt x="644214" y="1198524"/>
                  </a:lnTo>
                  <a:lnTo>
                    <a:pt x="600074" y="1200149"/>
                  </a:lnTo>
                  <a:close/>
                </a:path>
              </a:pathLst>
            </a:custGeom>
            <a:solidFill>
              <a:srgbClr val="86E9E8"/>
            </a:solidFill>
          </p:spPr>
          <p:txBody>
            <a:bodyPr wrap="square" lIns="0" tIns="0" rIns="0" bIns="0" rtlCol="0"/>
            <a:lstStyle/>
            <a:p>
              <a:endParaRPr sz="1200" dirty="0">
                <a:latin typeface="Calibri" panose="020F0502020204030204" pitchFamily="34" charset="0"/>
              </a:endParaRPr>
            </a:p>
          </p:txBody>
        </p:sp>
        <p:pic>
          <p:nvPicPr>
            <p:cNvPr id="38" name="object 4">
              <a:extLst>
                <a:ext uri="{FF2B5EF4-FFF2-40B4-BE49-F238E27FC236}">
                  <a16:creationId xmlns:a16="http://schemas.microsoft.com/office/drawing/2014/main" id="{4C000E85-E6F4-4AB1-9810-4FAB7948C936}"/>
                </a:ext>
              </a:extLst>
            </p:cNvPr>
            <p:cNvPicPr/>
            <p:nvPr/>
          </p:nvPicPr>
          <p:blipFill>
            <a:blip r:embed="rId2" cstate="print"/>
            <a:stretch>
              <a:fillRect/>
            </a:stretch>
          </p:blipFill>
          <p:spPr>
            <a:xfrm>
              <a:off x="1416703" y="1603640"/>
              <a:ext cx="458708" cy="382837"/>
            </a:xfrm>
            <a:prstGeom prst="rect">
              <a:avLst/>
            </a:prstGeom>
          </p:spPr>
        </p:pic>
        <p:sp>
          <p:nvSpPr>
            <p:cNvPr id="39" name="object 5">
              <a:extLst>
                <a:ext uri="{FF2B5EF4-FFF2-40B4-BE49-F238E27FC236}">
                  <a16:creationId xmlns:a16="http://schemas.microsoft.com/office/drawing/2014/main" id="{ACDA17D5-D2D7-463E-8D64-E9BEC0AABD74}"/>
                </a:ext>
              </a:extLst>
            </p:cNvPr>
            <p:cNvSpPr/>
            <p:nvPr/>
          </p:nvSpPr>
          <p:spPr>
            <a:xfrm>
              <a:off x="1408201" y="1727567"/>
              <a:ext cx="476250" cy="467995"/>
            </a:xfrm>
            <a:custGeom>
              <a:avLst/>
              <a:gdLst/>
              <a:ahLst/>
              <a:cxnLst/>
              <a:rect l="l" t="t" r="r" b="b"/>
              <a:pathLst>
                <a:path w="476250" h="467994">
                  <a:moveTo>
                    <a:pt x="103111" y="288417"/>
                  </a:moveTo>
                  <a:lnTo>
                    <a:pt x="0" y="288417"/>
                  </a:lnTo>
                  <a:lnTo>
                    <a:pt x="0" y="467956"/>
                  </a:lnTo>
                  <a:lnTo>
                    <a:pt x="103111" y="467956"/>
                  </a:lnTo>
                  <a:lnTo>
                    <a:pt x="103111" y="288417"/>
                  </a:lnTo>
                  <a:close/>
                </a:path>
                <a:path w="476250" h="467994">
                  <a:moveTo>
                    <a:pt x="291795" y="207137"/>
                  </a:moveTo>
                  <a:lnTo>
                    <a:pt x="188683" y="207137"/>
                  </a:lnTo>
                  <a:lnTo>
                    <a:pt x="188683" y="467956"/>
                  </a:lnTo>
                  <a:lnTo>
                    <a:pt x="291795" y="467956"/>
                  </a:lnTo>
                  <a:lnTo>
                    <a:pt x="291795" y="207137"/>
                  </a:lnTo>
                  <a:close/>
                </a:path>
                <a:path w="476250" h="467994">
                  <a:moveTo>
                    <a:pt x="475716" y="0"/>
                  </a:moveTo>
                  <a:lnTo>
                    <a:pt x="372618" y="0"/>
                  </a:lnTo>
                  <a:lnTo>
                    <a:pt x="372618" y="467956"/>
                  </a:lnTo>
                  <a:lnTo>
                    <a:pt x="475716" y="467956"/>
                  </a:lnTo>
                  <a:lnTo>
                    <a:pt x="475716" y="0"/>
                  </a:lnTo>
                  <a:close/>
                </a:path>
              </a:pathLst>
            </a:custGeom>
            <a:solidFill>
              <a:srgbClr val="FFFFFF"/>
            </a:solidFill>
          </p:spPr>
          <p:txBody>
            <a:bodyPr wrap="square" lIns="0" tIns="0" rIns="0" bIns="0" rtlCol="0"/>
            <a:lstStyle/>
            <a:p>
              <a:endParaRPr sz="1200" dirty="0">
                <a:latin typeface="Calibri" panose="020F0502020204030204" pitchFamily="34" charset="0"/>
              </a:endParaRPr>
            </a:p>
          </p:txBody>
        </p:sp>
      </p:grpSp>
      <p:sp>
        <p:nvSpPr>
          <p:cNvPr id="3" name="Rectangle 2">
            <a:extLst>
              <a:ext uri="{FF2B5EF4-FFF2-40B4-BE49-F238E27FC236}">
                <a16:creationId xmlns:a16="http://schemas.microsoft.com/office/drawing/2014/main" id="{3178DF0E-5BC9-489D-B5F3-7F5963E276C4}"/>
              </a:ext>
            </a:extLst>
          </p:cNvPr>
          <p:cNvSpPr/>
          <p:nvPr/>
        </p:nvSpPr>
        <p:spPr>
          <a:xfrm>
            <a:off x="3251200" y="3830141"/>
            <a:ext cx="3153427" cy="543675"/>
          </a:xfrm>
          <a:prstGeom prst="rect">
            <a:avLst/>
          </a:prstGeom>
        </p:spPr>
        <p:txBody>
          <a:bodyPr wrap="none">
            <a:spAutoFit/>
          </a:bodyPr>
          <a:lstStyle/>
          <a:p>
            <a:r>
              <a:rPr lang="en-US" sz="2933" b="1" kern="0" dirty="0">
                <a:ln w="3175" cmpd="sng">
                  <a:noFill/>
                </a:ln>
                <a:solidFill>
                  <a:schemeClr val="accent1"/>
                </a:solidFill>
                <a:latin typeface="Calibri" panose="020F0502020204030204" pitchFamily="34" charset="0"/>
              </a:rPr>
              <a:t>Property Valuation</a:t>
            </a:r>
            <a:endParaRPr lang="en-US" sz="2933" dirty="0">
              <a:solidFill>
                <a:schemeClr val="accent1"/>
              </a:solidFill>
              <a:latin typeface="Calibri" panose="020F0502020204030204" pitchFamily="34" charset="0"/>
            </a:endParaRPr>
          </a:p>
        </p:txBody>
      </p:sp>
      <p:grpSp>
        <p:nvGrpSpPr>
          <p:cNvPr id="40" name="object 11">
            <a:extLst>
              <a:ext uri="{FF2B5EF4-FFF2-40B4-BE49-F238E27FC236}">
                <a16:creationId xmlns:a16="http://schemas.microsoft.com/office/drawing/2014/main" id="{4E3A9B84-3D66-44A6-8F84-035637118381}"/>
              </a:ext>
            </a:extLst>
          </p:cNvPr>
          <p:cNvGrpSpPr/>
          <p:nvPr/>
        </p:nvGrpSpPr>
        <p:grpSpPr>
          <a:xfrm>
            <a:off x="1841560" y="5016500"/>
            <a:ext cx="800100" cy="800100"/>
            <a:chOff x="9965739" y="3833480"/>
            <a:chExt cx="1200150" cy="1200150"/>
          </a:xfrm>
        </p:grpSpPr>
        <p:sp>
          <p:nvSpPr>
            <p:cNvPr id="41" name="object 12">
              <a:extLst>
                <a:ext uri="{FF2B5EF4-FFF2-40B4-BE49-F238E27FC236}">
                  <a16:creationId xmlns:a16="http://schemas.microsoft.com/office/drawing/2014/main" id="{6E6C0BC1-C9D6-4A7B-947C-6F1176E014B0}"/>
                </a:ext>
              </a:extLst>
            </p:cNvPr>
            <p:cNvSpPr/>
            <p:nvPr/>
          </p:nvSpPr>
          <p:spPr>
            <a:xfrm>
              <a:off x="9965739" y="3833480"/>
              <a:ext cx="1200150" cy="1200150"/>
            </a:xfrm>
            <a:custGeom>
              <a:avLst/>
              <a:gdLst/>
              <a:ahLst/>
              <a:cxnLst/>
              <a:rect l="l" t="t" r="r" b="b"/>
              <a:pathLst>
                <a:path w="1200150" h="1200150">
                  <a:moveTo>
                    <a:pt x="600074" y="1200149"/>
                  </a:moveTo>
                  <a:lnTo>
                    <a:pt x="555935" y="1198524"/>
                  </a:lnTo>
                  <a:lnTo>
                    <a:pt x="512025" y="1193655"/>
                  </a:lnTo>
                  <a:lnTo>
                    <a:pt x="468593" y="1185568"/>
                  </a:lnTo>
                  <a:lnTo>
                    <a:pt x="425882" y="1174310"/>
                  </a:lnTo>
                  <a:lnTo>
                    <a:pt x="384114" y="1159942"/>
                  </a:lnTo>
                  <a:lnTo>
                    <a:pt x="343509" y="1142536"/>
                  </a:lnTo>
                  <a:lnTo>
                    <a:pt x="304295" y="1122190"/>
                  </a:lnTo>
                  <a:lnTo>
                    <a:pt x="266691" y="1099018"/>
                  </a:lnTo>
                  <a:lnTo>
                    <a:pt x="230893" y="1073144"/>
                  </a:lnTo>
                  <a:lnTo>
                    <a:pt x="197088" y="1044701"/>
                  </a:lnTo>
                  <a:lnTo>
                    <a:pt x="165469" y="1013847"/>
                  </a:lnTo>
                  <a:lnTo>
                    <a:pt x="136210" y="980758"/>
                  </a:lnTo>
                  <a:lnTo>
                    <a:pt x="109465" y="945606"/>
                  </a:lnTo>
                  <a:lnTo>
                    <a:pt x="85373" y="908575"/>
                  </a:lnTo>
                  <a:lnTo>
                    <a:pt x="64071" y="869871"/>
                  </a:lnTo>
                  <a:lnTo>
                    <a:pt x="45677" y="829713"/>
                  </a:lnTo>
                  <a:lnTo>
                    <a:pt x="30288" y="788311"/>
                  </a:lnTo>
                  <a:lnTo>
                    <a:pt x="17983" y="745881"/>
                  </a:lnTo>
                  <a:lnTo>
                    <a:pt x="8833" y="702660"/>
                  </a:lnTo>
                  <a:lnTo>
                    <a:pt x="2889" y="658892"/>
                  </a:lnTo>
                  <a:lnTo>
                    <a:pt x="180" y="614806"/>
                  </a:lnTo>
                  <a:lnTo>
                    <a:pt x="0" y="600074"/>
                  </a:lnTo>
                  <a:lnTo>
                    <a:pt x="180" y="585343"/>
                  </a:lnTo>
                  <a:lnTo>
                    <a:pt x="2889" y="541257"/>
                  </a:lnTo>
                  <a:lnTo>
                    <a:pt x="8833" y="497489"/>
                  </a:lnTo>
                  <a:lnTo>
                    <a:pt x="17983" y="454268"/>
                  </a:lnTo>
                  <a:lnTo>
                    <a:pt x="30288" y="411838"/>
                  </a:lnTo>
                  <a:lnTo>
                    <a:pt x="45677" y="370436"/>
                  </a:lnTo>
                  <a:lnTo>
                    <a:pt x="64071" y="330278"/>
                  </a:lnTo>
                  <a:lnTo>
                    <a:pt x="85373" y="291574"/>
                  </a:lnTo>
                  <a:lnTo>
                    <a:pt x="109465" y="254543"/>
                  </a:lnTo>
                  <a:lnTo>
                    <a:pt x="136210" y="219391"/>
                  </a:lnTo>
                  <a:lnTo>
                    <a:pt x="165469" y="186301"/>
                  </a:lnTo>
                  <a:lnTo>
                    <a:pt x="197088" y="155448"/>
                  </a:lnTo>
                  <a:lnTo>
                    <a:pt x="230893" y="127005"/>
                  </a:lnTo>
                  <a:lnTo>
                    <a:pt x="266691" y="101130"/>
                  </a:lnTo>
                  <a:lnTo>
                    <a:pt x="304295" y="77959"/>
                  </a:lnTo>
                  <a:lnTo>
                    <a:pt x="343509" y="57613"/>
                  </a:lnTo>
                  <a:lnTo>
                    <a:pt x="384114" y="40207"/>
                  </a:lnTo>
                  <a:lnTo>
                    <a:pt x="425882" y="25839"/>
                  </a:lnTo>
                  <a:lnTo>
                    <a:pt x="468593" y="14581"/>
                  </a:lnTo>
                  <a:lnTo>
                    <a:pt x="512025" y="6494"/>
                  </a:lnTo>
                  <a:lnTo>
                    <a:pt x="555935" y="1625"/>
                  </a:lnTo>
                  <a:lnTo>
                    <a:pt x="600074" y="0"/>
                  </a:lnTo>
                  <a:lnTo>
                    <a:pt x="614806" y="180"/>
                  </a:lnTo>
                  <a:lnTo>
                    <a:pt x="658892" y="2889"/>
                  </a:lnTo>
                  <a:lnTo>
                    <a:pt x="702660" y="8833"/>
                  </a:lnTo>
                  <a:lnTo>
                    <a:pt x="745881" y="17983"/>
                  </a:lnTo>
                  <a:lnTo>
                    <a:pt x="788311" y="30288"/>
                  </a:lnTo>
                  <a:lnTo>
                    <a:pt x="829713" y="45677"/>
                  </a:lnTo>
                  <a:lnTo>
                    <a:pt x="869871" y="64071"/>
                  </a:lnTo>
                  <a:lnTo>
                    <a:pt x="908575" y="85373"/>
                  </a:lnTo>
                  <a:lnTo>
                    <a:pt x="945606" y="109465"/>
                  </a:lnTo>
                  <a:lnTo>
                    <a:pt x="980758" y="136210"/>
                  </a:lnTo>
                  <a:lnTo>
                    <a:pt x="1013847" y="165469"/>
                  </a:lnTo>
                  <a:lnTo>
                    <a:pt x="1044701" y="197088"/>
                  </a:lnTo>
                  <a:lnTo>
                    <a:pt x="1073144" y="230893"/>
                  </a:lnTo>
                  <a:lnTo>
                    <a:pt x="1099018" y="266691"/>
                  </a:lnTo>
                  <a:lnTo>
                    <a:pt x="1122190" y="304295"/>
                  </a:lnTo>
                  <a:lnTo>
                    <a:pt x="1142536" y="343509"/>
                  </a:lnTo>
                  <a:lnTo>
                    <a:pt x="1159942" y="384114"/>
                  </a:lnTo>
                  <a:lnTo>
                    <a:pt x="1174310" y="425882"/>
                  </a:lnTo>
                  <a:lnTo>
                    <a:pt x="1185568" y="468593"/>
                  </a:lnTo>
                  <a:lnTo>
                    <a:pt x="1193655" y="512025"/>
                  </a:lnTo>
                  <a:lnTo>
                    <a:pt x="1198524" y="555935"/>
                  </a:lnTo>
                  <a:lnTo>
                    <a:pt x="1200149" y="600074"/>
                  </a:lnTo>
                  <a:lnTo>
                    <a:pt x="1199969" y="614806"/>
                  </a:lnTo>
                  <a:lnTo>
                    <a:pt x="1197260" y="658892"/>
                  </a:lnTo>
                  <a:lnTo>
                    <a:pt x="1191316" y="702660"/>
                  </a:lnTo>
                  <a:lnTo>
                    <a:pt x="1182166" y="745881"/>
                  </a:lnTo>
                  <a:lnTo>
                    <a:pt x="1169861" y="788311"/>
                  </a:lnTo>
                  <a:lnTo>
                    <a:pt x="1154471" y="829713"/>
                  </a:lnTo>
                  <a:lnTo>
                    <a:pt x="1136078" y="869871"/>
                  </a:lnTo>
                  <a:lnTo>
                    <a:pt x="1114776" y="908575"/>
                  </a:lnTo>
                  <a:lnTo>
                    <a:pt x="1090684" y="945606"/>
                  </a:lnTo>
                  <a:lnTo>
                    <a:pt x="1063939" y="980758"/>
                  </a:lnTo>
                  <a:lnTo>
                    <a:pt x="1034680" y="1013847"/>
                  </a:lnTo>
                  <a:lnTo>
                    <a:pt x="1003060" y="1044701"/>
                  </a:lnTo>
                  <a:lnTo>
                    <a:pt x="969256" y="1073144"/>
                  </a:lnTo>
                  <a:lnTo>
                    <a:pt x="933458" y="1099018"/>
                  </a:lnTo>
                  <a:lnTo>
                    <a:pt x="895854" y="1122190"/>
                  </a:lnTo>
                  <a:lnTo>
                    <a:pt x="856640" y="1142536"/>
                  </a:lnTo>
                  <a:lnTo>
                    <a:pt x="816034" y="1159942"/>
                  </a:lnTo>
                  <a:lnTo>
                    <a:pt x="774267" y="1174310"/>
                  </a:lnTo>
                  <a:lnTo>
                    <a:pt x="731556" y="1185568"/>
                  </a:lnTo>
                  <a:lnTo>
                    <a:pt x="688124" y="1193655"/>
                  </a:lnTo>
                  <a:lnTo>
                    <a:pt x="644214" y="1198524"/>
                  </a:lnTo>
                  <a:lnTo>
                    <a:pt x="600074" y="1200149"/>
                  </a:lnTo>
                  <a:close/>
                </a:path>
              </a:pathLst>
            </a:custGeom>
            <a:solidFill>
              <a:srgbClr val="12538A"/>
            </a:solidFill>
          </p:spPr>
          <p:txBody>
            <a:bodyPr wrap="square" lIns="0" tIns="0" rIns="0" bIns="0" rtlCol="0"/>
            <a:lstStyle/>
            <a:p>
              <a:endParaRPr sz="1200" dirty="0">
                <a:latin typeface="Calibri" panose="020F0502020204030204" pitchFamily="34" charset="0"/>
              </a:endParaRPr>
            </a:p>
          </p:txBody>
        </p:sp>
        <p:sp>
          <p:nvSpPr>
            <p:cNvPr id="42" name="object 13">
              <a:extLst>
                <a:ext uri="{FF2B5EF4-FFF2-40B4-BE49-F238E27FC236}">
                  <a16:creationId xmlns:a16="http://schemas.microsoft.com/office/drawing/2014/main" id="{636903AB-988D-4D71-8A1B-E604E413AF70}"/>
                </a:ext>
              </a:extLst>
            </p:cNvPr>
            <p:cNvSpPr/>
            <p:nvPr/>
          </p:nvSpPr>
          <p:spPr>
            <a:xfrm>
              <a:off x="10277525" y="4200422"/>
              <a:ext cx="577850" cy="467359"/>
            </a:xfrm>
            <a:custGeom>
              <a:avLst/>
              <a:gdLst/>
              <a:ahLst/>
              <a:cxnLst/>
              <a:rect l="l" t="t" r="r" b="b"/>
              <a:pathLst>
                <a:path w="577850" h="467360">
                  <a:moveTo>
                    <a:pt x="165176" y="145618"/>
                  </a:moveTo>
                  <a:lnTo>
                    <a:pt x="0" y="145618"/>
                  </a:lnTo>
                  <a:lnTo>
                    <a:pt x="0" y="434670"/>
                  </a:lnTo>
                  <a:lnTo>
                    <a:pt x="165176" y="434670"/>
                  </a:lnTo>
                  <a:lnTo>
                    <a:pt x="165176" y="145618"/>
                  </a:lnTo>
                  <a:close/>
                </a:path>
                <a:path w="577850" h="467360">
                  <a:moveTo>
                    <a:pt x="577469" y="215620"/>
                  </a:moveTo>
                  <a:lnTo>
                    <a:pt x="573684" y="196227"/>
                  </a:lnTo>
                  <a:lnTo>
                    <a:pt x="565365" y="186270"/>
                  </a:lnTo>
                  <a:lnTo>
                    <a:pt x="557047" y="182600"/>
                  </a:lnTo>
                  <a:lnTo>
                    <a:pt x="553262" y="182079"/>
                  </a:lnTo>
                  <a:lnTo>
                    <a:pt x="390677" y="182079"/>
                  </a:lnTo>
                  <a:lnTo>
                    <a:pt x="416801" y="134861"/>
                  </a:lnTo>
                  <a:lnTo>
                    <a:pt x="429056" y="88265"/>
                  </a:lnTo>
                  <a:lnTo>
                    <a:pt x="432625" y="52679"/>
                  </a:lnTo>
                  <a:lnTo>
                    <a:pt x="432676" y="38506"/>
                  </a:lnTo>
                  <a:lnTo>
                    <a:pt x="418122" y="7899"/>
                  </a:lnTo>
                  <a:lnTo>
                    <a:pt x="399338" y="0"/>
                  </a:lnTo>
                  <a:lnTo>
                    <a:pt x="383082" y="3530"/>
                  </a:lnTo>
                  <a:lnTo>
                    <a:pt x="376148" y="7213"/>
                  </a:lnTo>
                  <a:lnTo>
                    <a:pt x="324739" y="96189"/>
                  </a:lnTo>
                  <a:lnTo>
                    <a:pt x="259397" y="149453"/>
                  </a:lnTo>
                  <a:lnTo>
                    <a:pt x="203238" y="175310"/>
                  </a:lnTo>
                  <a:lnTo>
                    <a:pt x="179374" y="182079"/>
                  </a:lnTo>
                  <a:lnTo>
                    <a:pt x="179374" y="373062"/>
                  </a:lnTo>
                  <a:lnTo>
                    <a:pt x="199478" y="427520"/>
                  </a:lnTo>
                  <a:lnTo>
                    <a:pt x="234518" y="455485"/>
                  </a:lnTo>
                  <a:lnTo>
                    <a:pt x="267804" y="465785"/>
                  </a:lnTo>
                  <a:lnTo>
                    <a:pt x="282613" y="467258"/>
                  </a:lnTo>
                  <a:lnTo>
                    <a:pt x="477126" y="467258"/>
                  </a:lnTo>
                  <a:lnTo>
                    <a:pt x="494550" y="460209"/>
                  </a:lnTo>
                  <a:lnTo>
                    <a:pt x="502996" y="449110"/>
                  </a:lnTo>
                  <a:lnTo>
                    <a:pt x="505688" y="438861"/>
                  </a:lnTo>
                  <a:lnTo>
                    <a:pt x="505866" y="434365"/>
                  </a:lnTo>
                  <a:lnTo>
                    <a:pt x="503440" y="416090"/>
                  </a:lnTo>
                  <a:lnTo>
                    <a:pt x="495604" y="404837"/>
                  </a:lnTo>
                  <a:lnTo>
                    <a:pt x="487273" y="399135"/>
                  </a:lnTo>
                  <a:lnTo>
                    <a:pt x="483400" y="397560"/>
                  </a:lnTo>
                  <a:lnTo>
                    <a:pt x="511987" y="397560"/>
                  </a:lnTo>
                  <a:lnTo>
                    <a:pt x="529463" y="388785"/>
                  </a:lnTo>
                  <a:lnTo>
                    <a:pt x="537705" y="375754"/>
                  </a:lnTo>
                  <a:lnTo>
                    <a:pt x="540143" y="363931"/>
                  </a:lnTo>
                  <a:lnTo>
                    <a:pt x="540207" y="358775"/>
                  </a:lnTo>
                  <a:lnTo>
                    <a:pt x="538048" y="339318"/>
                  </a:lnTo>
                  <a:lnTo>
                    <a:pt x="532066" y="328002"/>
                  </a:lnTo>
                  <a:lnTo>
                    <a:pt x="525830" y="322745"/>
                  </a:lnTo>
                  <a:lnTo>
                    <a:pt x="522947" y="321449"/>
                  </a:lnTo>
                  <a:lnTo>
                    <a:pt x="528091" y="321449"/>
                  </a:lnTo>
                  <a:lnTo>
                    <a:pt x="545769" y="316611"/>
                  </a:lnTo>
                  <a:lnTo>
                    <a:pt x="555688" y="305955"/>
                  </a:lnTo>
                  <a:lnTo>
                    <a:pt x="560044" y="295313"/>
                  </a:lnTo>
                  <a:lnTo>
                    <a:pt x="561009" y="290474"/>
                  </a:lnTo>
                  <a:lnTo>
                    <a:pt x="556463" y="267893"/>
                  </a:lnTo>
                  <a:lnTo>
                    <a:pt x="547065" y="255955"/>
                  </a:lnTo>
                  <a:lnTo>
                    <a:pt x="537781" y="251269"/>
                  </a:lnTo>
                  <a:lnTo>
                    <a:pt x="533590" y="250469"/>
                  </a:lnTo>
                  <a:lnTo>
                    <a:pt x="553262" y="250469"/>
                  </a:lnTo>
                  <a:lnTo>
                    <a:pt x="568350" y="242849"/>
                  </a:lnTo>
                  <a:lnTo>
                    <a:pt x="575424" y="231114"/>
                  </a:lnTo>
                  <a:lnTo>
                    <a:pt x="577456" y="220345"/>
                  </a:lnTo>
                  <a:lnTo>
                    <a:pt x="577469" y="215620"/>
                  </a:lnTo>
                  <a:close/>
                </a:path>
              </a:pathLst>
            </a:custGeom>
            <a:solidFill>
              <a:srgbClr val="FFFFFF"/>
            </a:solidFill>
          </p:spPr>
          <p:txBody>
            <a:bodyPr wrap="square" lIns="0" tIns="0" rIns="0" bIns="0" rtlCol="0"/>
            <a:lstStyle/>
            <a:p>
              <a:endParaRPr sz="1200" dirty="0">
                <a:latin typeface="Calibri" panose="020F0502020204030204" pitchFamily="34" charset="0"/>
              </a:endParaRPr>
            </a:p>
          </p:txBody>
        </p:sp>
        <p:sp>
          <p:nvSpPr>
            <p:cNvPr id="43" name="object 14">
              <a:extLst>
                <a:ext uri="{FF2B5EF4-FFF2-40B4-BE49-F238E27FC236}">
                  <a16:creationId xmlns:a16="http://schemas.microsoft.com/office/drawing/2014/main" id="{210807FF-6211-483C-B256-F789563AB149}"/>
                </a:ext>
              </a:extLst>
            </p:cNvPr>
            <p:cNvSpPr/>
            <p:nvPr/>
          </p:nvSpPr>
          <p:spPr>
            <a:xfrm>
              <a:off x="10332938" y="4379667"/>
              <a:ext cx="54610" cy="54610"/>
            </a:xfrm>
            <a:custGeom>
              <a:avLst/>
              <a:gdLst/>
              <a:ahLst/>
              <a:cxnLst/>
              <a:rect l="l" t="t" r="r" b="b"/>
              <a:pathLst>
                <a:path w="54609" h="54610">
                  <a:moveTo>
                    <a:pt x="27187" y="54372"/>
                  </a:moveTo>
                  <a:lnTo>
                    <a:pt x="16607" y="52234"/>
                  </a:lnTo>
                  <a:lnTo>
                    <a:pt x="7964" y="46406"/>
                  </a:lnTo>
                  <a:lnTo>
                    <a:pt x="2137" y="37765"/>
                  </a:lnTo>
                  <a:lnTo>
                    <a:pt x="0" y="27186"/>
                  </a:lnTo>
                  <a:lnTo>
                    <a:pt x="2137" y="16599"/>
                  </a:lnTo>
                  <a:lnTo>
                    <a:pt x="7964" y="7958"/>
                  </a:lnTo>
                  <a:lnTo>
                    <a:pt x="16607" y="2134"/>
                  </a:lnTo>
                  <a:lnTo>
                    <a:pt x="27187" y="0"/>
                  </a:lnTo>
                  <a:lnTo>
                    <a:pt x="37774" y="2134"/>
                  </a:lnTo>
                  <a:lnTo>
                    <a:pt x="46415" y="7958"/>
                  </a:lnTo>
                  <a:lnTo>
                    <a:pt x="52239" y="16599"/>
                  </a:lnTo>
                  <a:lnTo>
                    <a:pt x="54374" y="27186"/>
                  </a:lnTo>
                  <a:lnTo>
                    <a:pt x="52239" y="37765"/>
                  </a:lnTo>
                  <a:lnTo>
                    <a:pt x="46415" y="46406"/>
                  </a:lnTo>
                  <a:lnTo>
                    <a:pt x="37774" y="52234"/>
                  </a:lnTo>
                  <a:lnTo>
                    <a:pt x="27187" y="54372"/>
                  </a:lnTo>
                  <a:close/>
                </a:path>
              </a:pathLst>
            </a:custGeom>
            <a:solidFill>
              <a:srgbClr val="12538A"/>
            </a:solidFill>
          </p:spPr>
          <p:txBody>
            <a:bodyPr wrap="square" lIns="0" tIns="0" rIns="0" bIns="0" rtlCol="0"/>
            <a:lstStyle/>
            <a:p>
              <a:endParaRPr sz="1200" dirty="0">
                <a:latin typeface="Calibri" panose="020F0502020204030204" pitchFamily="34" charset="0"/>
              </a:endParaRPr>
            </a:p>
          </p:txBody>
        </p:sp>
      </p:grpSp>
      <p:sp>
        <p:nvSpPr>
          <p:cNvPr id="4" name="Rectangle 3">
            <a:extLst>
              <a:ext uri="{FF2B5EF4-FFF2-40B4-BE49-F238E27FC236}">
                <a16:creationId xmlns:a16="http://schemas.microsoft.com/office/drawing/2014/main" id="{7E09A241-1C9E-4A43-B3A5-2D66A2C0D8B6}"/>
              </a:ext>
            </a:extLst>
          </p:cNvPr>
          <p:cNvSpPr/>
          <p:nvPr/>
        </p:nvSpPr>
        <p:spPr>
          <a:xfrm>
            <a:off x="3251200" y="5506840"/>
            <a:ext cx="2820003" cy="543675"/>
          </a:xfrm>
          <a:prstGeom prst="rect">
            <a:avLst/>
          </a:prstGeom>
        </p:spPr>
        <p:txBody>
          <a:bodyPr wrap="none">
            <a:spAutoFit/>
          </a:bodyPr>
          <a:lstStyle/>
          <a:p>
            <a:r>
              <a:rPr lang="en-US" sz="2933" b="1" kern="0" dirty="0">
                <a:ln w="3175" cmpd="sng">
                  <a:noFill/>
                </a:ln>
                <a:solidFill>
                  <a:schemeClr val="accent1"/>
                </a:solidFill>
                <a:latin typeface="Calibri" panose="020F0502020204030204" pitchFamily="34" charset="0"/>
              </a:rPr>
              <a:t>Taxpayer Service</a:t>
            </a:r>
            <a:endParaRPr lang="en-US" sz="2933" dirty="0">
              <a:solidFill>
                <a:schemeClr val="accent1"/>
              </a:solidFill>
              <a:latin typeface="Calibri" panose="020F0502020204030204" pitchFamily="34" charset="0"/>
            </a:endParaRPr>
          </a:p>
        </p:txBody>
      </p:sp>
      <p:grpSp>
        <p:nvGrpSpPr>
          <p:cNvPr id="44" name="object 6">
            <a:extLst>
              <a:ext uri="{FF2B5EF4-FFF2-40B4-BE49-F238E27FC236}">
                <a16:creationId xmlns:a16="http://schemas.microsoft.com/office/drawing/2014/main" id="{135AE224-091D-430F-BCE1-AFFE13B3A349}"/>
              </a:ext>
            </a:extLst>
          </p:cNvPr>
          <p:cNvGrpSpPr/>
          <p:nvPr/>
        </p:nvGrpSpPr>
        <p:grpSpPr>
          <a:xfrm>
            <a:off x="1828800" y="3806551"/>
            <a:ext cx="800100" cy="800100"/>
            <a:chOff x="1046480" y="3833480"/>
            <a:chExt cx="1200150" cy="1200150"/>
          </a:xfrm>
        </p:grpSpPr>
        <p:sp>
          <p:nvSpPr>
            <p:cNvPr id="45" name="object 7">
              <a:extLst>
                <a:ext uri="{FF2B5EF4-FFF2-40B4-BE49-F238E27FC236}">
                  <a16:creationId xmlns:a16="http://schemas.microsoft.com/office/drawing/2014/main" id="{EED49247-412E-4C67-ABF6-834E8D6CBABF}"/>
                </a:ext>
              </a:extLst>
            </p:cNvPr>
            <p:cNvSpPr/>
            <p:nvPr/>
          </p:nvSpPr>
          <p:spPr>
            <a:xfrm>
              <a:off x="1046480" y="3833480"/>
              <a:ext cx="1200150" cy="1200150"/>
            </a:xfrm>
            <a:custGeom>
              <a:avLst/>
              <a:gdLst/>
              <a:ahLst/>
              <a:cxnLst/>
              <a:rect l="l" t="t" r="r" b="b"/>
              <a:pathLst>
                <a:path w="1200150" h="1200150">
                  <a:moveTo>
                    <a:pt x="600074" y="1200149"/>
                  </a:moveTo>
                  <a:lnTo>
                    <a:pt x="555935" y="1198524"/>
                  </a:lnTo>
                  <a:lnTo>
                    <a:pt x="512025" y="1193655"/>
                  </a:lnTo>
                  <a:lnTo>
                    <a:pt x="468593" y="1185568"/>
                  </a:lnTo>
                  <a:lnTo>
                    <a:pt x="425882" y="1174310"/>
                  </a:lnTo>
                  <a:lnTo>
                    <a:pt x="384114" y="1159942"/>
                  </a:lnTo>
                  <a:lnTo>
                    <a:pt x="343509" y="1142536"/>
                  </a:lnTo>
                  <a:lnTo>
                    <a:pt x="304295" y="1122190"/>
                  </a:lnTo>
                  <a:lnTo>
                    <a:pt x="266691" y="1099018"/>
                  </a:lnTo>
                  <a:lnTo>
                    <a:pt x="230893" y="1073144"/>
                  </a:lnTo>
                  <a:lnTo>
                    <a:pt x="197088" y="1044701"/>
                  </a:lnTo>
                  <a:lnTo>
                    <a:pt x="165469" y="1013847"/>
                  </a:lnTo>
                  <a:lnTo>
                    <a:pt x="136210" y="980758"/>
                  </a:lnTo>
                  <a:lnTo>
                    <a:pt x="109465" y="945606"/>
                  </a:lnTo>
                  <a:lnTo>
                    <a:pt x="85373" y="908575"/>
                  </a:lnTo>
                  <a:lnTo>
                    <a:pt x="64071" y="869871"/>
                  </a:lnTo>
                  <a:lnTo>
                    <a:pt x="45677" y="829713"/>
                  </a:lnTo>
                  <a:lnTo>
                    <a:pt x="30288" y="788311"/>
                  </a:lnTo>
                  <a:lnTo>
                    <a:pt x="17983" y="745881"/>
                  </a:lnTo>
                  <a:lnTo>
                    <a:pt x="8833" y="702660"/>
                  </a:lnTo>
                  <a:lnTo>
                    <a:pt x="2889" y="658892"/>
                  </a:lnTo>
                  <a:lnTo>
                    <a:pt x="180" y="614806"/>
                  </a:lnTo>
                  <a:lnTo>
                    <a:pt x="0" y="600074"/>
                  </a:lnTo>
                  <a:lnTo>
                    <a:pt x="180" y="585343"/>
                  </a:lnTo>
                  <a:lnTo>
                    <a:pt x="2889" y="541257"/>
                  </a:lnTo>
                  <a:lnTo>
                    <a:pt x="8833" y="497489"/>
                  </a:lnTo>
                  <a:lnTo>
                    <a:pt x="17983" y="454268"/>
                  </a:lnTo>
                  <a:lnTo>
                    <a:pt x="30288" y="411838"/>
                  </a:lnTo>
                  <a:lnTo>
                    <a:pt x="45677" y="370436"/>
                  </a:lnTo>
                  <a:lnTo>
                    <a:pt x="64071" y="330278"/>
                  </a:lnTo>
                  <a:lnTo>
                    <a:pt x="85373" y="291574"/>
                  </a:lnTo>
                  <a:lnTo>
                    <a:pt x="109465" y="254543"/>
                  </a:lnTo>
                  <a:lnTo>
                    <a:pt x="136210" y="219391"/>
                  </a:lnTo>
                  <a:lnTo>
                    <a:pt x="165469" y="186301"/>
                  </a:lnTo>
                  <a:lnTo>
                    <a:pt x="197088" y="155448"/>
                  </a:lnTo>
                  <a:lnTo>
                    <a:pt x="230893" y="127005"/>
                  </a:lnTo>
                  <a:lnTo>
                    <a:pt x="266691" y="101130"/>
                  </a:lnTo>
                  <a:lnTo>
                    <a:pt x="304295" y="77959"/>
                  </a:lnTo>
                  <a:lnTo>
                    <a:pt x="343509" y="57613"/>
                  </a:lnTo>
                  <a:lnTo>
                    <a:pt x="384114" y="40207"/>
                  </a:lnTo>
                  <a:lnTo>
                    <a:pt x="425882" y="25839"/>
                  </a:lnTo>
                  <a:lnTo>
                    <a:pt x="468593" y="14581"/>
                  </a:lnTo>
                  <a:lnTo>
                    <a:pt x="512025" y="6494"/>
                  </a:lnTo>
                  <a:lnTo>
                    <a:pt x="555935" y="1625"/>
                  </a:lnTo>
                  <a:lnTo>
                    <a:pt x="600074" y="0"/>
                  </a:lnTo>
                  <a:lnTo>
                    <a:pt x="614806" y="180"/>
                  </a:lnTo>
                  <a:lnTo>
                    <a:pt x="658892" y="2889"/>
                  </a:lnTo>
                  <a:lnTo>
                    <a:pt x="702660" y="8833"/>
                  </a:lnTo>
                  <a:lnTo>
                    <a:pt x="745881" y="17983"/>
                  </a:lnTo>
                  <a:lnTo>
                    <a:pt x="788311" y="30288"/>
                  </a:lnTo>
                  <a:lnTo>
                    <a:pt x="829713" y="45677"/>
                  </a:lnTo>
                  <a:lnTo>
                    <a:pt x="869871" y="64071"/>
                  </a:lnTo>
                  <a:lnTo>
                    <a:pt x="908575" y="85373"/>
                  </a:lnTo>
                  <a:lnTo>
                    <a:pt x="945606" y="109465"/>
                  </a:lnTo>
                  <a:lnTo>
                    <a:pt x="980758" y="136210"/>
                  </a:lnTo>
                  <a:lnTo>
                    <a:pt x="1013847" y="165469"/>
                  </a:lnTo>
                  <a:lnTo>
                    <a:pt x="1044701" y="197088"/>
                  </a:lnTo>
                  <a:lnTo>
                    <a:pt x="1073144" y="230893"/>
                  </a:lnTo>
                  <a:lnTo>
                    <a:pt x="1099018" y="266691"/>
                  </a:lnTo>
                  <a:lnTo>
                    <a:pt x="1122190" y="304295"/>
                  </a:lnTo>
                  <a:lnTo>
                    <a:pt x="1142536" y="343509"/>
                  </a:lnTo>
                  <a:lnTo>
                    <a:pt x="1159942" y="384114"/>
                  </a:lnTo>
                  <a:lnTo>
                    <a:pt x="1174310" y="425882"/>
                  </a:lnTo>
                  <a:lnTo>
                    <a:pt x="1185568" y="468593"/>
                  </a:lnTo>
                  <a:lnTo>
                    <a:pt x="1193655" y="512025"/>
                  </a:lnTo>
                  <a:lnTo>
                    <a:pt x="1198524" y="555935"/>
                  </a:lnTo>
                  <a:lnTo>
                    <a:pt x="1200149" y="600074"/>
                  </a:lnTo>
                  <a:lnTo>
                    <a:pt x="1199969" y="614806"/>
                  </a:lnTo>
                  <a:lnTo>
                    <a:pt x="1197260" y="658892"/>
                  </a:lnTo>
                  <a:lnTo>
                    <a:pt x="1191316" y="702660"/>
                  </a:lnTo>
                  <a:lnTo>
                    <a:pt x="1182166" y="745881"/>
                  </a:lnTo>
                  <a:lnTo>
                    <a:pt x="1169861" y="788311"/>
                  </a:lnTo>
                  <a:lnTo>
                    <a:pt x="1154471" y="829713"/>
                  </a:lnTo>
                  <a:lnTo>
                    <a:pt x="1136078" y="869871"/>
                  </a:lnTo>
                  <a:lnTo>
                    <a:pt x="1114776" y="908575"/>
                  </a:lnTo>
                  <a:lnTo>
                    <a:pt x="1090684" y="945606"/>
                  </a:lnTo>
                  <a:lnTo>
                    <a:pt x="1063939" y="980758"/>
                  </a:lnTo>
                  <a:lnTo>
                    <a:pt x="1034680" y="1013847"/>
                  </a:lnTo>
                  <a:lnTo>
                    <a:pt x="1003060" y="1044701"/>
                  </a:lnTo>
                  <a:lnTo>
                    <a:pt x="969256" y="1073144"/>
                  </a:lnTo>
                  <a:lnTo>
                    <a:pt x="933458" y="1099018"/>
                  </a:lnTo>
                  <a:lnTo>
                    <a:pt x="895854" y="1122190"/>
                  </a:lnTo>
                  <a:lnTo>
                    <a:pt x="856640" y="1142536"/>
                  </a:lnTo>
                  <a:lnTo>
                    <a:pt x="816034" y="1159942"/>
                  </a:lnTo>
                  <a:lnTo>
                    <a:pt x="774267" y="1174310"/>
                  </a:lnTo>
                  <a:lnTo>
                    <a:pt x="731556" y="1185568"/>
                  </a:lnTo>
                  <a:lnTo>
                    <a:pt x="688124" y="1193655"/>
                  </a:lnTo>
                  <a:lnTo>
                    <a:pt x="644214" y="1198524"/>
                  </a:lnTo>
                  <a:lnTo>
                    <a:pt x="600074" y="1200149"/>
                  </a:lnTo>
                  <a:close/>
                </a:path>
              </a:pathLst>
            </a:custGeom>
            <a:solidFill>
              <a:srgbClr val="2B91D5"/>
            </a:solidFill>
          </p:spPr>
          <p:txBody>
            <a:bodyPr wrap="square" lIns="0" tIns="0" rIns="0" bIns="0" rtlCol="0"/>
            <a:lstStyle/>
            <a:p>
              <a:endParaRPr sz="1200" dirty="0">
                <a:latin typeface="Calibri" panose="020F0502020204030204" pitchFamily="34" charset="0"/>
              </a:endParaRPr>
            </a:p>
          </p:txBody>
        </p:sp>
        <p:sp>
          <p:nvSpPr>
            <p:cNvPr id="46" name="object 8">
              <a:extLst>
                <a:ext uri="{FF2B5EF4-FFF2-40B4-BE49-F238E27FC236}">
                  <a16:creationId xmlns:a16="http://schemas.microsoft.com/office/drawing/2014/main" id="{A8B64BC2-CD18-4C6C-9474-8F10EC028498}"/>
                </a:ext>
              </a:extLst>
            </p:cNvPr>
            <p:cNvSpPr/>
            <p:nvPr/>
          </p:nvSpPr>
          <p:spPr>
            <a:xfrm>
              <a:off x="1457159" y="4125607"/>
              <a:ext cx="417195" cy="515620"/>
            </a:xfrm>
            <a:custGeom>
              <a:avLst/>
              <a:gdLst/>
              <a:ahLst/>
              <a:cxnLst/>
              <a:rect l="l" t="t" r="r" b="b"/>
              <a:pathLst>
                <a:path w="417194" h="515620">
                  <a:moveTo>
                    <a:pt x="417144" y="209029"/>
                  </a:moveTo>
                  <a:lnTo>
                    <a:pt x="411632" y="161175"/>
                  </a:lnTo>
                  <a:lnTo>
                    <a:pt x="395947" y="117221"/>
                  </a:lnTo>
                  <a:lnTo>
                    <a:pt x="371335" y="78447"/>
                  </a:lnTo>
                  <a:lnTo>
                    <a:pt x="339039" y="46088"/>
                  </a:lnTo>
                  <a:lnTo>
                    <a:pt x="300316" y="21386"/>
                  </a:lnTo>
                  <a:lnTo>
                    <a:pt x="256413" y="5613"/>
                  </a:lnTo>
                  <a:lnTo>
                    <a:pt x="208584" y="0"/>
                  </a:lnTo>
                  <a:lnTo>
                    <a:pt x="160743" y="5613"/>
                  </a:lnTo>
                  <a:lnTo>
                    <a:pt x="116840" y="21386"/>
                  </a:lnTo>
                  <a:lnTo>
                    <a:pt x="78105" y="46088"/>
                  </a:lnTo>
                  <a:lnTo>
                    <a:pt x="45808" y="78447"/>
                  </a:lnTo>
                  <a:lnTo>
                    <a:pt x="21196" y="117221"/>
                  </a:lnTo>
                  <a:lnTo>
                    <a:pt x="5511" y="161175"/>
                  </a:lnTo>
                  <a:lnTo>
                    <a:pt x="0" y="209029"/>
                  </a:lnTo>
                  <a:lnTo>
                    <a:pt x="5511" y="256908"/>
                  </a:lnTo>
                  <a:lnTo>
                    <a:pt x="20701" y="299516"/>
                  </a:lnTo>
                  <a:lnTo>
                    <a:pt x="20891" y="300355"/>
                  </a:lnTo>
                  <a:lnTo>
                    <a:pt x="63093" y="402285"/>
                  </a:lnTo>
                  <a:lnTo>
                    <a:pt x="88785" y="468541"/>
                  </a:lnTo>
                  <a:lnTo>
                    <a:pt x="101549" y="504418"/>
                  </a:lnTo>
                  <a:lnTo>
                    <a:pt x="105003" y="515200"/>
                  </a:lnTo>
                  <a:lnTo>
                    <a:pt x="312140" y="515200"/>
                  </a:lnTo>
                  <a:lnTo>
                    <a:pt x="315595" y="504418"/>
                  </a:lnTo>
                  <a:lnTo>
                    <a:pt x="328371" y="468541"/>
                  </a:lnTo>
                  <a:lnTo>
                    <a:pt x="354050" y="402285"/>
                  </a:lnTo>
                  <a:lnTo>
                    <a:pt x="396240" y="300355"/>
                  </a:lnTo>
                  <a:lnTo>
                    <a:pt x="396392" y="299593"/>
                  </a:lnTo>
                  <a:lnTo>
                    <a:pt x="411632" y="256908"/>
                  </a:lnTo>
                  <a:lnTo>
                    <a:pt x="417144" y="209029"/>
                  </a:lnTo>
                  <a:close/>
                </a:path>
              </a:pathLst>
            </a:custGeom>
            <a:solidFill>
              <a:srgbClr val="FFFFFF"/>
            </a:solidFill>
          </p:spPr>
          <p:txBody>
            <a:bodyPr wrap="square" lIns="0" tIns="0" rIns="0" bIns="0" rtlCol="0"/>
            <a:lstStyle/>
            <a:p>
              <a:endParaRPr sz="1200" dirty="0">
                <a:latin typeface="Calibri" panose="020F0502020204030204" pitchFamily="34" charset="0"/>
              </a:endParaRPr>
            </a:p>
          </p:txBody>
        </p:sp>
        <p:sp>
          <p:nvSpPr>
            <p:cNvPr id="47" name="object 9">
              <a:extLst>
                <a:ext uri="{FF2B5EF4-FFF2-40B4-BE49-F238E27FC236}">
                  <a16:creationId xmlns:a16="http://schemas.microsoft.com/office/drawing/2014/main" id="{68FAA0C3-2B8E-49F2-879C-731766576CEE}"/>
                </a:ext>
              </a:extLst>
            </p:cNvPr>
            <p:cNvSpPr/>
            <p:nvPr/>
          </p:nvSpPr>
          <p:spPr>
            <a:xfrm>
              <a:off x="1543444" y="4353059"/>
              <a:ext cx="245110" cy="297815"/>
            </a:xfrm>
            <a:custGeom>
              <a:avLst/>
              <a:gdLst/>
              <a:ahLst/>
              <a:cxnLst/>
              <a:rect l="l" t="t" r="r" b="b"/>
              <a:pathLst>
                <a:path w="245110" h="297814">
                  <a:moveTo>
                    <a:pt x="144889" y="79201"/>
                  </a:moveTo>
                  <a:lnTo>
                    <a:pt x="107890" y="79201"/>
                  </a:lnTo>
                  <a:lnTo>
                    <a:pt x="102593" y="73402"/>
                  </a:lnTo>
                  <a:lnTo>
                    <a:pt x="97779" y="66292"/>
                  </a:lnTo>
                  <a:lnTo>
                    <a:pt x="93591" y="57752"/>
                  </a:lnTo>
                  <a:lnTo>
                    <a:pt x="90175" y="47665"/>
                  </a:lnTo>
                  <a:lnTo>
                    <a:pt x="88916" y="34542"/>
                  </a:lnTo>
                  <a:lnTo>
                    <a:pt x="91979" y="22186"/>
                  </a:lnTo>
                  <a:lnTo>
                    <a:pt x="98895" y="11668"/>
                  </a:lnTo>
                  <a:lnTo>
                    <a:pt x="109194" y="4061"/>
                  </a:lnTo>
                  <a:lnTo>
                    <a:pt x="118049" y="845"/>
                  </a:lnTo>
                  <a:lnTo>
                    <a:pt x="125602" y="0"/>
                  </a:lnTo>
                  <a:lnTo>
                    <a:pt x="131869" y="845"/>
                  </a:lnTo>
                  <a:lnTo>
                    <a:pt x="136673" y="2634"/>
                  </a:lnTo>
                  <a:lnTo>
                    <a:pt x="143145" y="7159"/>
                  </a:lnTo>
                  <a:lnTo>
                    <a:pt x="148451" y="13742"/>
                  </a:lnTo>
                  <a:lnTo>
                    <a:pt x="148950" y="14784"/>
                  </a:lnTo>
                  <a:lnTo>
                    <a:pt x="122363" y="14784"/>
                  </a:lnTo>
                  <a:lnTo>
                    <a:pt x="119203" y="15640"/>
                  </a:lnTo>
                  <a:lnTo>
                    <a:pt x="115697" y="17352"/>
                  </a:lnTo>
                  <a:lnTo>
                    <a:pt x="110164" y="21420"/>
                  </a:lnTo>
                  <a:lnTo>
                    <a:pt x="105907" y="27512"/>
                  </a:lnTo>
                  <a:lnTo>
                    <a:pt x="103738" y="35128"/>
                  </a:lnTo>
                  <a:lnTo>
                    <a:pt x="104465" y="43771"/>
                  </a:lnTo>
                  <a:lnTo>
                    <a:pt x="108474" y="54845"/>
                  </a:lnTo>
                  <a:lnTo>
                    <a:pt x="113605" y="63451"/>
                  </a:lnTo>
                  <a:lnTo>
                    <a:pt x="119604" y="69867"/>
                  </a:lnTo>
                  <a:lnTo>
                    <a:pt x="126216" y="74369"/>
                  </a:lnTo>
                  <a:lnTo>
                    <a:pt x="145198" y="74369"/>
                  </a:lnTo>
                  <a:lnTo>
                    <a:pt x="142137" y="78956"/>
                  </a:lnTo>
                  <a:lnTo>
                    <a:pt x="144889" y="79201"/>
                  </a:lnTo>
                  <a:close/>
                </a:path>
                <a:path w="245110" h="297814">
                  <a:moveTo>
                    <a:pt x="86485" y="297220"/>
                  </a:moveTo>
                  <a:lnTo>
                    <a:pt x="71788" y="295466"/>
                  </a:lnTo>
                  <a:lnTo>
                    <a:pt x="71873" y="261613"/>
                  </a:lnTo>
                  <a:lnTo>
                    <a:pt x="68327" y="211546"/>
                  </a:lnTo>
                  <a:lnTo>
                    <a:pt x="63105" y="157466"/>
                  </a:lnTo>
                  <a:lnTo>
                    <a:pt x="55989" y="91513"/>
                  </a:lnTo>
                  <a:lnTo>
                    <a:pt x="48382" y="90780"/>
                  </a:lnTo>
                  <a:lnTo>
                    <a:pt x="42963" y="89903"/>
                  </a:lnTo>
                  <a:lnTo>
                    <a:pt x="3568" y="56718"/>
                  </a:lnTo>
                  <a:lnTo>
                    <a:pt x="0" y="40612"/>
                  </a:lnTo>
                  <a:lnTo>
                    <a:pt x="487" y="31486"/>
                  </a:lnTo>
                  <a:lnTo>
                    <a:pt x="22957" y="7741"/>
                  </a:lnTo>
                  <a:lnTo>
                    <a:pt x="31638" y="7741"/>
                  </a:lnTo>
                  <a:lnTo>
                    <a:pt x="40426" y="10350"/>
                  </a:lnTo>
                  <a:lnTo>
                    <a:pt x="49038" y="15538"/>
                  </a:lnTo>
                  <a:lnTo>
                    <a:pt x="55086" y="22204"/>
                  </a:lnTo>
                  <a:lnTo>
                    <a:pt x="25289" y="22204"/>
                  </a:lnTo>
                  <a:lnTo>
                    <a:pt x="23434" y="22632"/>
                  </a:lnTo>
                  <a:lnTo>
                    <a:pt x="16891" y="26118"/>
                  </a:lnTo>
                  <a:lnTo>
                    <a:pt x="14241" y="32519"/>
                  </a:lnTo>
                  <a:lnTo>
                    <a:pt x="14709" y="40612"/>
                  </a:lnTo>
                  <a:lnTo>
                    <a:pt x="43840" y="74675"/>
                  </a:lnTo>
                  <a:lnTo>
                    <a:pt x="54888" y="76530"/>
                  </a:lnTo>
                  <a:lnTo>
                    <a:pt x="69703" y="76530"/>
                  </a:lnTo>
                  <a:lnTo>
                    <a:pt x="69749" y="77713"/>
                  </a:lnTo>
                  <a:lnTo>
                    <a:pt x="79206" y="78212"/>
                  </a:lnTo>
                  <a:lnTo>
                    <a:pt x="107890" y="79201"/>
                  </a:lnTo>
                  <a:lnTo>
                    <a:pt x="144889" y="79201"/>
                  </a:lnTo>
                  <a:lnTo>
                    <a:pt x="147579" y="79242"/>
                  </a:lnTo>
                  <a:lnTo>
                    <a:pt x="222807" y="79242"/>
                  </a:lnTo>
                  <a:lnTo>
                    <a:pt x="220449" y="81370"/>
                  </a:lnTo>
                  <a:lnTo>
                    <a:pt x="205228" y="88761"/>
                  </a:lnTo>
                  <a:lnTo>
                    <a:pt x="201559" y="89923"/>
                  </a:lnTo>
                  <a:lnTo>
                    <a:pt x="195851" y="90780"/>
                  </a:lnTo>
                  <a:lnTo>
                    <a:pt x="192224" y="91126"/>
                  </a:lnTo>
                  <a:lnTo>
                    <a:pt x="128356" y="91126"/>
                  </a:lnTo>
                  <a:lnTo>
                    <a:pt x="125738" y="92614"/>
                  </a:lnTo>
                  <a:lnTo>
                    <a:pt x="70993" y="92614"/>
                  </a:lnTo>
                  <a:lnTo>
                    <a:pt x="72155" y="103439"/>
                  </a:lnTo>
                  <a:lnTo>
                    <a:pt x="73054" y="111572"/>
                  </a:lnTo>
                  <a:lnTo>
                    <a:pt x="78083" y="158356"/>
                  </a:lnTo>
                  <a:lnTo>
                    <a:pt x="83308" y="212858"/>
                  </a:lnTo>
                  <a:lnTo>
                    <a:pt x="86732" y="262839"/>
                  </a:lnTo>
                  <a:lnTo>
                    <a:pt x="86485" y="297220"/>
                  </a:lnTo>
                  <a:close/>
                </a:path>
                <a:path w="245110" h="297814">
                  <a:moveTo>
                    <a:pt x="222807" y="79242"/>
                  </a:moveTo>
                  <a:lnTo>
                    <a:pt x="147579" y="79242"/>
                  </a:lnTo>
                  <a:lnTo>
                    <a:pt x="168780" y="78080"/>
                  </a:lnTo>
                  <a:lnTo>
                    <a:pt x="174834" y="77672"/>
                  </a:lnTo>
                  <a:lnTo>
                    <a:pt x="184458" y="27758"/>
                  </a:lnTo>
                  <a:lnTo>
                    <a:pt x="212988" y="7731"/>
                  </a:lnTo>
                  <a:lnTo>
                    <a:pt x="221635" y="7741"/>
                  </a:lnTo>
                  <a:lnTo>
                    <a:pt x="229711" y="10442"/>
                  </a:lnTo>
                  <a:lnTo>
                    <a:pt x="236392" y="15538"/>
                  </a:lnTo>
                  <a:lnTo>
                    <a:pt x="240956" y="22204"/>
                  </a:lnTo>
                  <a:lnTo>
                    <a:pt x="217317" y="22204"/>
                  </a:lnTo>
                  <a:lnTo>
                    <a:pt x="213362" y="22204"/>
                  </a:lnTo>
                  <a:lnTo>
                    <a:pt x="208898" y="23937"/>
                  </a:lnTo>
                  <a:lnTo>
                    <a:pt x="190544" y="59340"/>
                  </a:lnTo>
                  <a:lnTo>
                    <a:pt x="189695" y="76490"/>
                  </a:lnTo>
                  <a:lnTo>
                    <a:pt x="225856" y="76490"/>
                  </a:lnTo>
                  <a:lnTo>
                    <a:pt x="222807" y="79242"/>
                  </a:lnTo>
                  <a:close/>
                </a:path>
                <a:path w="245110" h="297814">
                  <a:moveTo>
                    <a:pt x="145198" y="74369"/>
                  </a:moveTo>
                  <a:lnTo>
                    <a:pt x="126216" y="74369"/>
                  </a:lnTo>
                  <a:lnTo>
                    <a:pt x="127765" y="72943"/>
                  </a:lnTo>
                  <a:lnTo>
                    <a:pt x="129437" y="71189"/>
                  </a:lnTo>
                  <a:lnTo>
                    <a:pt x="131149" y="69008"/>
                  </a:lnTo>
                  <a:lnTo>
                    <a:pt x="136440" y="60913"/>
                  </a:lnTo>
                  <a:lnTo>
                    <a:pt x="139915" y="52440"/>
                  </a:lnTo>
                  <a:lnTo>
                    <a:pt x="141358" y="44536"/>
                  </a:lnTo>
                  <a:lnTo>
                    <a:pt x="141338" y="41881"/>
                  </a:lnTo>
                  <a:lnTo>
                    <a:pt x="126950" y="14784"/>
                  </a:lnTo>
                  <a:lnTo>
                    <a:pt x="148950" y="14784"/>
                  </a:lnTo>
                  <a:lnTo>
                    <a:pt x="152572" y="22354"/>
                  </a:lnTo>
                  <a:lnTo>
                    <a:pt x="155489" y="32967"/>
                  </a:lnTo>
                  <a:lnTo>
                    <a:pt x="156252" y="44536"/>
                  </a:lnTo>
                  <a:lnTo>
                    <a:pt x="154179" y="56397"/>
                  </a:lnTo>
                  <a:lnTo>
                    <a:pt x="149423" y="68041"/>
                  </a:lnTo>
                  <a:lnTo>
                    <a:pt x="145198" y="74369"/>
                  </a:lnTo>
                  <a:close/>
                </a:path>
                <a:path w="245110" h="297814">
                  <a:moveTo>
                    <a:pt x="225856" y="76490"/>
                  </a:moveTo>
                  <a:lnTo>
                    <a:pt x="189695" y="76490"/>
                  </a:lnTo>
                  <a:lnTo>
                    <a:pt x="194628" y="75980"/>
                  </a:lnTo>
                  <a:lnTo>
                    <a:pt x="198502" y="75389"/>
                  </a:lnTo>
                  <a:lnTo>
                    <a:pt x="229854" y="40612"/>
                  </a:lnTo>
                  <a:lnTo>
                    <a:pt x="230343" y="32519"/>
                  </a:lnTo>
                  <a:lnTo>
                    <a:pt x="227693" y="26118"/>
                  </a:lnTo>
                  <a:lnTo>
                    <a:pt x="221149" y="22632"/>
                  </a:lnTo>
                  <a:lnTo>
                    <a:pt x="219294" y="22204"/>
                  </a:lnTo>
                  <a:lnTo>
                    <a:pt x="240956" y="22204"/>
                  </a:lnTo>
                  <a:lnTo>
                    <a:pt x="241313" y="22729"/>
                  </a:lnTo>
                  <a:lnTo>
                    <a:pt x="244085" y="31486"/>
                  </a:lnTo>
                  <a:lnTo>
                    <a:pt x="244565" y="40612"/>
                  </a:lnTo>
                  <a:lnTo>
                    <a:pt x="244529" y="41881"/>
                  </a:lnTo>
                  <a:lnTo>
                    <a:pt x="241007" y="56718"/>
                  </a:lnTo>
                  <a:lnTo>
                    <a:pt x="232664" y="70343"/>
                  </a:lnTo>
                  <a:lnTo>
                    <a:pt x="225856" y="76490"/>
                  </a:lnTo>
                  <a:close/>
                </a:path>
                <a:path w="245110" h="297814">
                  <a:moveTo>
                    <a:pt x="69703" y="76530"/>
                  </a:moveTo>
                  <a:lnTo>
                    <a:pt x="54888" y="76530"/>
                  </a:lnTo>
                  <a:lnTo>
                    <a:pt x="54725" y="72535"/>
                  </a:lnTo>
                  <a:lnTo>
                    <a:pt x="54042" y="59340"/>
                  </a:lnTo>
                  <a:lnTo>
                    <a:pt x="35686" y="23937"/>
                  </a:lnTo>
                  <a:lnTo>
                    <a:pt x="31221" y="22204"/>
                  </a:lnTo>
                  <a:lnTo>
                    <a:pt x="55086" y="22204"/>
                  </a:lnTo>
                  <a:lnTo>
                    <a:pt x="60125" y="27758"/>
                  </a:lnTo>
                  <a:lnTo>
                    <a:pt x="66108" y="41881"/>
                  </a:lnTo>
                  <a:lnTo>
                    <a:pt x="68677" y="56944"/>
                  </a:lnTo>
                  <a:lnTo>
                    <a:pt x="69525" y="71984"/>
                  </a:lnTo>
                  <a:lnTo>
                    <a:pt x="69703" y="76530"/>
                  </a:lnTo>
                  <a:close/>
                </a:path>
                <a:path w="245110" h="297814">
                  <a:moveTo>
                    <a:pt x="145541" y="94163"/>
                  </a:moveTo>
                  <a:lnTo>
                    <a:pt x="137186" y="93907"/>
                  </a:lnTo>
                  <a:lnTo>
                    <a:pt x="128356" y="91126"/>
                  </a:lnTo>
                  <a:lnTo>
                    <a:pt x="192224" y="91126"/>
                  </a:lnTo>
                  <a:lnTo>
                    <a:pt x="188594" y="91473"/>
                  </a:lnTo>
                  <a:lnTo>
                    <a:pt x="188475" y="92594"/>
                  </a:lnTo>
                  <a:lnTo>
                    <a:pt x="173611" y="92594"/>
                  </a:lnTo>
                  <a:lnTo>
                    <a:pt x="145541" y="94163"/>
                  </a:lnTo>
                  <a:close/>
                </a:path>
                <a:path w="245110" h="297814">
                  <a:moveTo>
                    <a:pt x="158098" y="297220"/>
                  </a:moveTo>
                  <a:lnTo>
                    <a:pt x="161284" y="212858"/>
                  </a:lnTo>
                  <a:lnTo>
                    <a:pt x="166602" y="157466"/>
                  </a:lnTo>
                  <a:lnTo>
                    <a:pt x="172449" y="103174"/>
                  </a:lnTo>
                  <a:lnTo>
                    <a:pt x="173611" y="92594"/>
                  </a:lnTo>
                  <a:lnTo>
                    <a:pt x="188475" y="92594"/>
                  </a:lnTo>
                  <a:lnTo>
                    <a:pt x="187326" y="103439"/>
                  </a:lnTo>
                  <a:lnTo>
                    <a:pt x="186413" y="111572"/>
                  </a:lnTo>
                  <a:lnTo>
                    <a:pt x="181387" y="158356"/>
                  </a:lnTo>
                  <a:lnTo>
                    <a:pt x="176248" y="211546"/>
                  </a:lnTo>
                  <a:lnTo>
                    <a:pt x="172702" y="261613"/>
                  </a:lnTo>
                  <a:lnTo>
                    <a:pt x="172796" y="295466"/>
                  </a:lnTo>
                  <a:lnTo>
                    <a:pt x="158098" y="297220"/>
                  </a:lnTo>
                  <a:close/>
                </a:path>
                <a:path w="245110" h="297814">
                  <a:moveTo>
                    <a:pt x="117756" y="94265"/>
                  </a:moveTo>
                  <a:lnTo>
                    <a:pt x="80911" y="93099"/>
                  </a:lnTo>
                  <a:lnTo>
                    <a:pt x="70993" y="92614"/>
                  </a:lnTo>
                  <a:lnTo>
                    <a:pt x="125738" y="92614"/>
                  </a:lnTo>
                  <a:lnTo>
                    <a:pt x="124626" y="93246"/>
                  </a:lnTo>
                  <a:lnTo>
                    <a:pt x="120773" y="94163"/>
                  </a:lnTo>
                  <a:lnTo>
                    <a:pt x="117756" y="94265"/>
                  </a:lnTo>
                  <a:close/>
                </a:path>
              </a:pathLst>
            </a:custGeom>
            <a:solidFill>
              <a:srgbClr val="2B91D5"/>
            </a:solidFill>
          </p:spPr>
          <p:txBody>
            <a:bodyPr wrap="square" lIns="0" tIns="0" rIns="0" bIns="0" rtlCol="0"/>
            <a:lstStyle/>
            <a:p>
              <a:endParaRPr sz="1200" dirty="0">
                <a:latin typeface="Calibri" panose="020F0502020204030204" pitchFamily="34" charset="0"/>
              </a:endParaRPr>
            </a:p>
          </p:txBody>
        </p:sp>
        <p:pic>
          <p:nvPicPr>
            <p:cNvPr id="48" name="object 10">
              <a:extLst>
                <a:ext uri="{FF2B5EF4-FFF2-40B4-BE49-F238E27FC236}">
                  <a16:creationId xmlns:a16="http://schemas.microsoft.com/office/drawing/2014/main" id="{08E50972-BF33-4BF4-A0F4-F47137EFCD82}"/>
                </a:ext>
              </a:extLst>
            </p:cNvPr>
            <p:cNvPicPr/>
            <p:nvPr/>
          </p:nvPicPr>
          <p:blipFill>
            <a:blip r:embed="rId3" cstate="print"/>
            <a:stretch>
              <a:fillRect/>
            </a:stretch>
          </p:blipFill>
          <p:spPr>
            <a:xfrm>
              <a:off x="1555524" y="4640799"/>
              <a:ext cx="220342" cy="139067"/>
            </a:xfrm>
            <a:prstGeom prst="rect">
              <a:avLst/>
            </a:prstGeom>
          </p:spPr>
        </p:pic>
      </p:grpSp>
      <p:sp>
        <p:nvSpPr>
          <p:cNvPr id="23" name="Rectangle 22">
            <a:extLst>
              <a:ext uri="{FF2B5EF4-FFF2-40B4-BE49-F238E27FC236}">
                <a16:creationId xmlns:a16="http://schemas.microsoft.com/office/drawing/2014/main" id="{ABC0563A-76B2-4AEE-8240-46F91D96AC8C}"/>
              </a:ext>
            </a:extLst>
          </p:cNvPr>
          <p:cNvSpPr/>
          <p:nvPr/>
        </p:nvSpPr>
        <p:spPr>
          <a:xfrm>
            <a:off x="939929" y="200942"/>
            <a:ext cx="6774611" cy="543675"/>
          </a:xfrm>
          <a:prstGeom prst="rect">
            <a:avLst/>
          </a:prstGeom>
        </p:spPr>
        <p:txBody>
          <a:bodyPr wrap="none">
            <a:spAutoFit/>
          </a:bodyPr>
          <a:lstStyle/>
          <a:p>
            <a:r>
              <a:rPr lang="en-US" sz="2933" b="1" kern="0" dirty="0">
                <a:ln w="3175" cmpd="sng">
                  <a:noFill/>
                </a:ln>
                <a:solidFill>
                  <a:schemeClr val="accent1"/>
                </a:solidFill>
                <a:latin typeface="Calibri" panose="020F0502020204030204" pitchFamily="34" charset="0"/>
                <a:cs typeface="Calibri" panose="020F0502020204030204" pitchFamily="34" charset="0"/>
              </a:rPr>
              <a:t>Technology in property tax administration</a:t>
            </a:r>
            <a:endParaRPr lang="en-US" sz="2933" dirty="0">
              <a:solidFill>
                <a:schemeClr val="accent1"/>
              </a:solidFill>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FAA4FBF8-E40D-4566-A74C-2C423BB8CCD6}"/>
              </a:ext>
            </a:extLst>
          </p:cNvPr>
          <p:cNvSpPr/>
          <p:nvPr/>
        </p:nvSpPr>
        <p:spPr>
          <a:xfrm>
            <a:off x="3251201" y="3051245"/>
            <a:ext cx="3062057" cy="543675"/>
          </a:xfrm>
          <a:prstGeom prst="rect">
            <a:avLst/>
          </a:prstGeom>
        </p:spPr>
        <p:txBody>
          <a:bodyPr wrap="none">
            <a:spAutoFit/>
          </a:bodyPr>
          <a:lstStyle/>
          <a:p>
            <a:r>
              <a:rPr lang="en-US" sz="2933" b="1" kern="0" dirty="0">
                <a:ln w="3175" cmpd="sng">
                  <a:noFill/>
                </a:ln>
                <a:solidFill>
                  <a:schemeClr val="accent1"/>
                </a:solidFill>
                <a:latin typeface="Calibri" panose="020F0502020204030204" pitchFamily="34" charset="0"/>
              </a:rPr>
              <a:t>Property Registers</a:t>
            </a:r>
            <a:endParaRPr lang="en-US" sz="2933" dirty="0">
              <a:solidFill>
                <a:schemeClr val="accent1"/>
              </a:solidFill>
              <a:latin typeface="Calibri" panose="020F0502020204030204" pitchFamily="34" charset="0"/>
            </a:endParaRPr>
          </a:p>
        </p:txBody>
      </p:sp>
      <p:sp>
        <p:nvSpPr>
          <p:cNvPr id="25" name="Rectangle 24">
            <a:extLst>
              <a:ext uri="{FF2B5EF4-FFF2-40B4-BE49-F238E27FC236}">
                <a16:creationId xmlns:a16="http://schemas.microsoft.com/office/drawing/2014/main" id="{E3039D82-BFE6-4426-8EE7-9B748A2252AF}"/>
              </a:ext>
            </a:extLst>
          </p:cNvPr>
          <p:cNvSpPr/>
          <p:nvPr/>
        </p:nvSpPr>
        <p:spPr>
          <a:xfrm>
            <a:off x="3251200" y="2207886"/>
            <a:ext cx="3113353" cy="543675"/>
          </a:xfrm>
          <a:prstGeom prst="rect">
            <a:avLst/>
          </a:prstGeom>
        </p:spPr>
        <p:txBody>
          <a:bodyPr wrap="none">
            <a:spAutoFit/>
          </a:bodyPr>
          <a:lstStyle/>
          <a:p>
            <a:r>
              <a:rPr lang="en-US" sz="2933" b="1" kern="0" dirty="0">
                <a:ln w="3175" cmpd="sng">
                  <a:noFill/>
                </a:ln>
                <a:solidFill>
                  <a:schemeClr val="accent1"/>
                </a:solidFill>
                <a:latin typeface="Calibri" panose="020F0502020204030204" pitchFamily="34" charset="0"/>
              </a:rPr>
              <a:t>Property Mapping </a:t>
            </a:r>
            <a:endParaRPr lang="en-US" sz="2933" dirty="0">
              <a:solidFill>
                <a:schemeClr val="accent1"/>
              </a:solidFill>
              <a:latin typeface="Calibri" panose="020F0502020204030204" pitchFamily="34" charset="0"/>
            </a:endParaRPr>
          </a:p>
        </p:txBody>
      </p:sp>
    </p:spTree>
    <p:extLst>
      <p:ext uri="{BB962C8B-B14F-4D97-AF65-F5344CB8AC3E}">
        <p14:creationId xmlns:p14="http://schemas.microsoft.com/office/powerpoint/2010/main" val="3078407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F2126381553441AAB919CB53585984" ma:contentTypeVersion="15" ma:contentTypeDescription="Create a new document." ma:contentTypeScope="" ma:versionID="a2c09fcfd05a836071ed0fc156c11f13">
  <xsd:schema xmlns:xsd="http://www.w3.org/2001/XMLSchema" xmlns:xs="http://www.w3.org/2001/XMLSchema" xmlns:p="http://schemas.microsoft.com/office/2006/metadata/properties" xmlns:ns1="http://schemas.microsoft.com/sharepoint/v3" xmlns:ns3="fb6f0dd5-0349-47c8-82f6-4423e71a7ac1" xmlns:ns4="ac8e30ca-65e9-4041-b86a-4d1b6d416c33" targetNamespace="http://schemas.microsoft.com/office/2006/metadata/properties" ma:root="true" ma:fieldsID="6835ed70ec9e5183245ebdd3cf8ad6c1" ns1:_="" ns3:_="" ns4:_="">
    <xsd:import namespace="http://schemas.microsoft.com/sharepoint/v3"/>
    <xsd:import namespace="fb6f0dd5-0349-47c8-82f6-4423e71a7ac1"/>
    <xsd:import namespace="ac8e30ca-65e9-4041-b86a-4d1b6d416c3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description="" ma:hidden="true" ma:internalName="_ip_UnifiedCompliancePolicyProperties">
      <xsd:simpleType>
        <xsd:restriction base="dms:Note"/>
      </xsd:simpleType>
    </xsd:element>
    <xsd:element name="_ip_UnifiedCompliancePolicyUIAction" ma:index="17"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6f0dd5-0349-47c8-82f6-4423e71a7a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8e30ca-65e9-4041-b86a-4d1b6d416c33"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2CB52FF-6801-44D0-9946-07B772744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b6f0dd5-0349-47c8-82f6-4423e71a7ac1"/>
    <ds:schemaRef ds:uri="ac8e30ca-65e9-4041-b86a-4d1b6d416c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BE76FF-B643-4580-B779-7C40192E0F6A}">
  <ds:schemaRefs>
    <ds:schemaRef ds:uri="http://schemas.microsoft.com/sharepoint/v3/contenttype/forms"/>
  </ds:schemaRefs>
</ds:datastoreItem>
</file>

<file path=customXml/itemProps3.xml><?xml version="1.0" encoding="utf-8"?>
<ds:datastoreItem xmlns:ds="http://schemas.openxmlformats.org/officeDocument/2006/customXml" ds:itemID="{243F54BE-BC32-48AB-9E1E-08C66DD2FEAD}">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1096</TotalTime>
  <Words>2766</Words>
  <Application>Microsoft Office PowerPoint</Application>
  <PresentationFormat>Widescreen</PresentationFormat>
  <Paragraphs>305</Paragraphs>
  <Slides>39</Slides>
  <Notes>21</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7" baseType="lpstr">
      <vt:lpstr>Microsoft YaHei UI</vt:lpstr>
      <vt:lpstr>Andes</vt:lpstr>
      <vt:lpstr>Andes ExtraLight</vt:lpstr>
      <vt:lpstr>Arial</vt:lpstr>
      <vt:lpstr>Arial Narrow</vt:lpstr>
      <vt:lpstr>Calibri</vt:lpstr>
      <vt:lpstr>Calibri Light</vt:lpstr>
      <vt:lpstr>Helvetica</vt:lpstr>
      <vt:lpstr>Helvetica Neue</vt:lpstr>
      <vt:lpstr>Helvetica Neue Medium</vt:lpstr>
      <vt:lpstr>Lucida Sans</vt:lpstr>
      <vt:lpstr>Noto Sans Symbols</vt:lpstr>
      <vt:lpstr>Quattrocento Sans</vt:lpstr>
      <vt:lpstr>Roboto</vt:lpstr>
      <vt:lpstr>Roboto Condensed</vt:lpstr>
      <vt:lpstr>Trebuchet MS</vt:lpstr>
      <vt:lpstr>Office Theme</vt:lpstr>
      <vt:lpstr>Visio</vt:lpstr>
      <vt:lpstr>Tech for Tax:  A new tax system and tax administration for XXI century? How disruptive technologies are changing the way tax systems are administered</vt:lpstr>
      <vt:lpstr>Covid-19 has made digital transformation a matter of necessity!</vt:lpstr>
      <vt:lpstr>Disruptive Technologies and Tax Administrations</vt:lpstr>
      <vt:lpstr>Road to a High-Tech Digital Tax Administration</vt:lpstr>
      <vt:lpstr>Tech Trends that Change a Tax Administration</vt:lpstr>
      <vt:lpstr>The digitalization of the tax administration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big data in a tax administration</vt:lpstr>
      <vt:lpstr>PowerPoint Presentation</vt:lpstr>
      <vt:lpstr>PowerPoint Presentation</vt:lpstr>
      <vt:lpstr>PowerPoint Presentation</vt:lpstr>
      <vt:lpstr>Blockchain case study: Australian Taxation Office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Country Examples: Property Tax Coverage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new tax system and tax administration for XXI century? How disruptive technologies are changing the way tax systems are administered</dc:title>
  <dc:creator>Raul Felix Junquera-Varela</dc:creator>
  <cp:lastModifiedBy>Naomi Tietie</cp:lastModifiedBy>
  <cp:revision>12</cp:revision>
  <dcterms:created xsi:type="dcterms:W3CDTF">2020-11-20T10:58:58Z</dcterms:created>
  <dcterms:modified xsi:type="dcterms:W3CDTF">2021-04-19T16:14:43Z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0x010100D3F2126381553441AAB919CB53585984</vt:lpwstr>
  </property>
</Properties>
</file>