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60" r:id="rId4"/>
    <p:sldMasterId id="2147483672" r:id="rId5"/>
    <p:sldMasterId id="2147483677" r:id="rId6"/>
  </p:sldMasterIdLst>
  <p:notesMasterIdLst>
    <p:notesMasterId r:id="rId21"/>
  </p:notesMasterIdLst>
  <p:handoutMasterIdLst>
    <p:handoutMasterId r:id="rId22"/>
  </p:handoutMasterIdLst>
  <p:sldIdLst>
    <p:sldId id="327" r:id="rId7"/>
    <p:sldId id="286" r:id="rId8"/>
    <p:sldId id="1448941984" r:id="rId9"/>
    <p:sldId id="1448941970" r:id="rId10"/>
    <p:sldId id="1448941971" r:id="rId11"/>
    <p:sldId id="1448941978" r:id="rId12"/>
    <p:sldId id="1448941985" r:id="rId13"/>
    <p:sldId id="1448941973" r:id="rId14"/>
    <p:sldId id="1448941983" r:id="rId15"/>
    <p:sldId id="1448941975" r:id="rId16"/>
    <p:sldId id="1448941979" r:id="rId17"/>
    <p:sldId id="1448941976" r:id="rId18"/>
    <p:sldId id="1448941982" r:id="rId19"/>
    <p:sldId id="543" r:id="rId20"/>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benga Oloke" initials="GO" lastIdx="5" clrIdx="6">
    <p:extLst>
      <p:ext uri="{19B8F6BF-5375-455C-9EA6-DF929625EA0E}">
        <p15:presenceInfo xmlns:p15="http://schemas.microsoft.com/office/powerpoint/2012/main" userId="S::goloke@ngf.org.ng::ed6deaf1-dca5-46c0-a655-8e4819a15d81" providerId="AD"/>
      </p:ext>
    </p:extLst>
  </p:cmAuthor>
  <p:cmAuthor id="1" name="Abideen Akande" initials="AA" lastIdx="1" clrIdx="0"/>
  <p:cmAuthor id="2" name="Olanrewaju Ajogbasile" initials="OA" lastIdx="23" clrIdx="1">
    <p:extLst>
      <p:ext uri="{19B8F6BF-5375-455C-9EA6-DF929625EA0E}">
        <p15:presenceInfo xmlns:p15="http://schemas.microsoft.com/office/powerpoint/2012/main" userId="S::oajogbasile@ngf.org.ng::23635f07-2378-489c-b5c7-c9d0e7c4dbbd" providerId="AD"/>
      </p:ext>
    </p:extLst>
  </p:cmAuthor>
  <p:cmAuthor id="3" name="Chinedu Eze" initials="CE" lastIdx="11" clrIdx="2">
    <p:extLst>
      <p:ext uri="{19B8F6BF-5375-455C-9EA6-DF929625EA0E}">
        <p15:presenceInfo xmlns:p15="http://schemas.microsoft.com/office/powerpoint/2012/main" userId="147190622732d0e4" providerId="Windows Live"/>
      </p:ext>
    </p:extLst>
  </p:cmAuthor>
  <p:cmAuthor id="4" name="Technical Advisor" initials="P" lastIdx="16" clrIdx="3">
    <p:extLst>
      <p:ext uri="{19B8F6BF-5375-455C-9EA6-DF929625EA0E}">
        <p15:presenceInfo xmlns:p15="http://schemas.microsoft.com/office/powerpoint/2012/main" userId="Technical Advisor" providerId="None"/>
      </p:ext>
    </p:extLst>
  </p:cmAuthor>
  <p:cmAuthor id="5" name="Uzochukwu Amakom" initials="UA" lastIdx="1" clrIdx="4">
    <p:extLst>
      <p:ext uri="{19B8F6BF-5375-455C-9EA6-DF929625EA0E}">
        <p15:presenceInfo xmlns:p15="http://schemas.microsoft.com/office/powerpoint/2012/main" userId="3e0a9917f3ff2798" providerId="Windows Live"/>
      </p:ext>
    </p:extLst>
  </p:cmAuthor>
  <p:cmAuthor id="6" name="AO" initials="P" lastIdx="5" clrIdx="5">
    <p:extLst>
      <p:ext uri="{19B8F6BF-5375-455C-9EA6-DF929625EA0E}">
        <p15:presenceInfo xmlns:p15="http://schemas.microsoft.com/office/powerpoint/2012/main" userId="A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49" autoAdjust="0"/>
    <p:restoredTop sz="71390" autoAdjust="0"/>
  </p:normalViewPr>
  <p:slideViewPr>
    <p:cSldViewPr>
      <p:cViewPr varScale="1">
        <p:scale>
          <a:sx n="72" d="100"/>
          <a:sy n="72" d="100"/>
        </p:scale>
        <p:origin x="984"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2" d="100"/>
        <a:sy n="15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B4AD6D-6E27-4A93-8F76-F06F779E2468}"/>
              </a:ext>
            </a:extLst>
          </p:cNvPr>
          <p:cNvSpPr>
            <a:spLocks noGrp="1"/>
          </p:cNvSpPr>
          <p:nvPr>
            <p:ph type="hdr" sz="quarter"/>
          </p:nvPr>
        </p:nvSpPr>
        <p:spPr>
          <a:xfrm>
            <a:off x="1" y="3"/>
            <a:ext cx="2946400" cy="49576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27466D-C158-4847-B504-BCE306EDFF75}"/>
              </a:ext>
            </a:extLst>
          </p:cNvPr>
          <p:cNvSpPr>
            <a:spLocks noGrp="1"/>
          </p:cNvSpPr>
          <p:nvPr>
            <p:ph type="dt" sz="quarter" idx="1"/>
          </p:nvPr>
        </p:nvSpPr>
        <p:spPr>
          <a:xfrm>
            <a:off x="3849688" y="3"/>
            <a:ext cx="2946400" cy="495765"/>
          </a:xfrm>
          <a:prstGeom prst="rect">
            <a:avLst/>
          </a:prstGeom>
        </p:spPr>
        <p:txBody>
          <a:bodyPr vert="horz" lIns="91440" tIns="45720" rIns="91440" bIns="45720" rtlCol="0"/>
          <a:lstStyle>
            <a:lvl1pPr algn="r">
              <a:defRPr sz="1200"/>
            </a:lvl1pPr>
          </a:lstStyle>
          <a:p>
            <a:fld id="{585F6196-E6F9-4841-92B2-C12EC33B9AFE}" type="datetimeFigureOut">
              <a:rPr lang="en-US" smtClean="0"/>
              <a:pPr/>
              <a:t>4/19/2021</a:t>
            </a:fld>
            <a:endParaRPr lang="en-US"/>
          </a:p>
        </p:txBody>
      </p:sp>
      <p:sp>
        <p:nvSpPr>
          <p:cNvPr id="4" name="Footer Placeholder 3">
            <a:extLst>
              <a:ext uri="{FF2B5EF4-FFF2-40B4-BE49-F238E27FC236}">
                <a16:creationId xmlns:a16="http://schemas.microsoft.com/office/drawing/2014/main" id="{0487545D-4AA5-4973-8D36-AD09F73BBD78}"/>
              </a:ext>
            </a:extLst>
          </p:cNvPr>
          <p:cNvSpPr>
            <a:spLocks noGrp="1"/>
          </p:cNvSpPr>
          <p:nvPr>
            <p:ph type="ftr" sz="quarter" idx="2"/>
          </p:nvPr>
        </p:nvSpPr>
        <p:spPr>
          <a:xfrm>
            <a:off x="1" y="9378485"/>
            <a:ext cx="2946400" cy="49576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4033A6-9C88-4CA3-9C24-1D47EF542691}"/>
              </a:ext>
            </a:extLst>
          </p:cNvPr>
          <p:cNvSpPr>
            <a:spLocks noGrp="1"/>
          </p:cNvSpPr>
          <p:nvPr>
            <p:ph type="sldNum" sz="quarter" idx="3"/>
          </p:nvPr>
        </p:nvSpPr>
        <p:spPr>
          <a:xfrm>
            <a:off x="3849688" y="9378485"/>
            <a:ext cx="2946400" cy="495765"/>
          </a:xfrm>
          <a:prstGeom prst="rect">
            <a:avLst/>
          </a:prstGeom>
        </p:spPr>
        <p:txBody>
          <a:bodyPr vert="horz" lIns="91440" tIns="45720" rIns="91440" bIns="45720" rtlCol="0" anchor="b"/>
          <a:lstStyle>
            <a:lvl1pPr algn="r">
              <a:defRPr sz="1200"/>
            </a:lvl1pPr>
          </a:lstStyle>
          <a:p>
            <a:fld id="{56E7B23A-8561-4C17-9E09-9ADB9F3CF3D7}" type="slidenum">
              <a:rPr lang="en-US" smtClean="0"/>
              <a:pPr/>
              <a:t>‹#›</a:t>
            </a:fld>
            <a:endParaRPr lang="en-US"/>
          </a:p>
        </p:txBody>
      </p:sp>
    </p:spTree>
    <p:extLst>
      <p:ext uri="{BB962C8B-B14F-4D97-AF65-F5344CB8AC3E}">
        <p14:creationId xmlns:p14="http://schemas.microsoft.com/office/powerpoint/2010/main" val="271116815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46400" cy="49576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3"/>
            <a:ext cx="2946400" cy="495765"/>
          </a:xfrm>
          <a:prstGeom prst="rect">
            <a:avLst/>
          </a:prstGeom>
        </p:spPr>
        <p:txBody>
          <a:bodyPr vert="horz" lIns="91440" tIns="45720" rIns="91440" bIns="45720" rtlCol="0"/>
          <a:lstStyle>
            <a:lvl1pPr algn="r">
              <a:defRPr sz="1200"/>
            </a:lvl1pPr>
          </a:lstStyle>
          <a:p>
            <a:fld id="{D3C7B587-566B-4452-8C67-C46A6B4FC3D1}" type="datetimeFigureOut">
              <a:rPr lang="en-US" smtClean="0"/>
              <a:pPr/>
              <a:t>4/19/2021</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4" y="4752398"/>
            <a:ext cx="5438775" cy="388717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485"/>
            <a:ext cx="2946400" cy="49576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485"/>
            <a:ext cx="2946400" cy="495765"/>
          </a:xfrm>
          <a:prstGeom prst="rect">
            <a:avLst/>
          </a:prstGeom>
        </p:spPr>
        <p:txBody>
          <a:bodyPr vert="horz" lIns="91440" tIns="45720" rIns="91440" bIns="45720" rtlCol="0" anchor="b"/>
          <a:lstStyle>
            <a:lvl1pPr algn="r">
              <a:defRPr sz="1200"/>
            </a:lvl1pPr>
          </a:lstStyle>
          <a:p>
            <a:fld id="{CE6564DF-E748-41F4-89D8-15280A888703}" type="slidenum">
              <a:rPr lang="en-US" smtClean="0"/>
              <a:pPr/>
              <a:t>‹#›</a:t>
            </a:fld>
            <a:endParaRPr lang="en-US"/>
          </a:p>
        </p:txBody>
      </p:sp>
    </p:spTree>
    <p:extLst>
      <p:ext uri="{BB962C8B-B14F-4D97-AF65-F5344CB8AC3E}">
        <p14:creationId xmlns:p14="http://schemas.microsoft.com/office/powerpoint/2010/main" val="3094811459"/>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Tree>
    <p:extLst>
      <p:ext uri="{BB962C8B-B14F-4D97-AF65-F5344CB8AC3E}">
        <p14:creationId xmlns:p14="http://schemas.microsoft.com/office/powerpoint/2010/main" val="2505106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Tree>
    <p:extLst>
      <p:ext uri="{BB962C8B-B14F-4D97-AF65-F5344CB8AC3E}">
        <p14:creationId xmlns:p14="http://schemas.microsoft.com/office/powerpoint/2010/main" val="2341649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F2C63-4752-4B21-8754-08DB4BD15F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E5FA08-0376-4C9E-B45C-FAFFBCBA5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EA4EA5-94E8-4465-9B94-82302E020F16}"/>
              </a:ext>
            </a:extLst>
          </p:cNvPr>
          <p:cNvSpPr>
            <a:spLocks noGrp="1"/>
          </p:cNvSpPr>
          <p:nvPr>
            <p:ph type="dt" sz="half" idx="10"/>
          </p:nvPr>
        </p:nvSpPr>
        <p:spPr/>
        <p:txBody>
          <a:bodyPr/>
          <a:lstStyle/>
          <a:p>
            <a:fld id="{FCC6A9FF-852D-4219-A268-5C9562E73505}" type="datetime1">
              <a:rPr lang="en-US" smtClean="0"/>
              <a:pPr/>
              <a:t>4/19/2021</a:t>
            </a:fld>
            <a:endParaRPr lang="en-US"/>
          </a:p>
        </p:txBody>
      </p:sp>
      <p:sp>
        <p:nvSpPr>
          <p:cNvPr id="5" name="Footer Placeholder 4">
            <a:extLst>
              <a:ext uri="{FF2B5EF4-FFF2-40B4-BE49-F238E27FC236}">
                <a16:creationId xmlns:a16="http://schemas.microsoft.com/office/drawing/2014/main" id="{7CF3EAC2-278B-42CA-8AF3-C58977883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C8C9CC-6344-4C1B-AAAD-F108F01C2FFE}"/>
              </a:ext>
            </a:extLst>
          </p:cNvPr>
          <p:cNvSpPr>
            <a:spLocks noGrp="1"/>
          </p:cNvSpPr>
          <p:nvPr>
            <p:ph type="sldNum" sz="quarter" idx="12"/>
          </p:nvPr>
        </p:nvSpPr>
        <p:spPr/>
        <p:txBody>
          <a:bodyPr/>
          <a:lstStyle/>
          <a:p>
            <a:fld id="{5C173D5D-412C-4826-A8F8-78B1DF426FC9}" type="slidenum">
              <a:rPr lang="en-US" smtClean="0"/>
              <a:pPr/>
              <a:t>‹#›</a:t>
            </a:fld>
            <a:endParaRPr lang="en-US"/>
          </a:p>
        </p:txBody>
      </p:sp>
    </p:spTree>
    <p:extLst>
      <p:ext uri="{BB962C8B-B14F-4D97-AF65-F5344CB8AC3E}">
        <p14:creationId xmlns:p14="http://schemas.microsoft.com/office/powerpoint/2010/main" val="475120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3F86-8F55-4661-BFE9-EBE2F6D3D7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0F3FED-220D-43A3-8427-424FA369CB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9B58A5-FE5A-45D2-A9D3-B83B2770D323}"/>
              </a:ext>
            </a:extLst>
          </p:cNvPr>
          <p:cNvSpPr>
            <a:spLocks noGrp="1"/>
          </p:cNvSpPr>
          <p:nvPr>
            <p:ph type="dt" sz="half" idx="10"/>
          </p:nvPr>
        </p:nvSpPr>
        <p:spPr/>
        <p:txBody>
          <a:bodyPr/>
          <a:lstStyle/>
          <a:p>
            <a:fld id="{5346B235-CE16-4D26-9B01-417169BC1E76}" type="datetime1">
              <a:rPr lang="en-US" smtClean="0"/>
              <a:pPr/>
              <a:t>4/19/2021</a:t>
            </a:fld>
            <a:endParaRPr lang="en-US"/>
          </a:p>
        </p:txBody>
      </p:sp>
      <p:sp>
        <p:nvSpPr>
          <p:cNvPr id="5" name="Footer Placeholder 4">
            <a:extLst>
              <a:ext uri="{FF2B5EF4-FFF2-40B4-BE49-F238E27FC236}">
                <a16:creationId xmlns:a16="http://schemas.microsoft.com/office/drawing/2014/main" id="{5B2F609C-51AC-43DA-99AC-6AFDB008A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362F8-0E6B-4558-AAE8-CAE9A9CC5A19}"/>
              </a:ext>
            </a:extLst>
          </p:cNvPr>
          <p:cNvSpPr>
            <a:spLocks noGrp="1"/>
          </p:cNvSpPr>
          <p:nvPr>
            <p:ph type="sldNum" sz="quarter" idx="12"/>
          </p:nvPr>
        </p:nvSpPr>
        <p:spPr/>
        <p:txBody>
          <a:bodyPr/>
          <a:lstStyle/>
          <a:p>
            <a:fld id="{5C173D5D-412C-4826-A8F8-78B1DF426FC9}" type="slidenum">
              <a:rPr lang="en-US" smtClean="0"/>
              <a:pPr/>
              <a:t>‹#›</a:t>
            </a:fld>
            <a:endParaRPr lang="en-US"/>
          </a:p>
        </p:txBody>
      </p:sp>
    </p:spTree>
    <p:extLst>
      <p:ext uri="{BB962C8B-B14F-4D97-AF65-F5344CB8AC3E}">
        <p14:creationId xmlns:p14="http://schemas.microsoft.com/office/powerpoint/2010/main" val="36871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F1834-E971-48AA-8DDF-0622D875F0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34ADF7-5665-4DF6-ACC7-592824D78B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E32095-4E26-401F-B466-A27FCE31AA1F}"/>
              </a:ext>
            </a:extLst>
          </p:cNvPr>
          <p:cNvSpPr>
            <a:spLocks noGrp="1"/>
          </p:cNvSpPr>
          <p:nvPr>
            <p:ph type="dt" sz="half" idx="10"/>
          </p:nvPr>
        </p:nvSpPr>
        <p:spPr/>
        <p:txBody>
          <a:bodyPr/>
          <a:lstStyle/>
          <a:p>
            <a:fld id="{6BA2E4A2-E497-488D-A5DE-D2BF46A87DB6}" type="datetime1">
              <a:rPr lang="en-US" smtClean="0"/>
              <a:pPr/>
              <a:t>4/19/2021</a:t>
            </a:fld>
            <a:endParaRPr lang="en-US"/>
          </a:p>
        </p:txBody>
      </p:sp>
      <p:sp>
        <p:nvSpPr>
          <p:cNvPr id="5" name="Footer Placeholder 4">
            <a:extLst>
              <a:ext uri="{FF2B5EF4-FFF2-40B4-BE49-F238E27FC236}">
                <a16:creationId xmlns:a16="http://schemas.microsoft.com/office/drawing/2014/main" id="{F9F81EA3-B18C-4F8C-A0C1-A8F2025DF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3A1C2-E623-4660-B540-38A72D2DF7B4}"/>
              </a:ext>
            </a:extLst>
          </p:cNvPr>
          <p:cNvSpPr>
            <a:spLocks noGrp="1"/>
          </p:cNvSpPr>
          <p:nvPr>
            <p:ph type="sldNum" sz="quarter" idx="12"/>
          </p:nvPr>
        </p:nvSpPr>
        <p:spPr/>
        <p:txBody>
          <a:bodyPr/>
          <a:lstStyle/>
          <a:p>
            <a:fld id="{5C173D5D-412C-4826-A8F8-78B1DF426FC9}" type="slidenum">
              <a:rPr lang="en-US" smtClean="0"/>
              <a:pPr/>
              <a:t>‹#›</a:t>
            </a:fld>
            <a:endParaRPr lang="en-US"/>
          </a:p>
        </p:txBody>
      </p:sp>
    </p:spTree>
    <p:extLst>
      <p:ext uri="{BB962C8B-B14F-4D97-AF65-F5344CB8AC3E}">
        <p14:creationId xmlns:p14="http://schemas.microsoft.com/office/powerpoint/2010/main" val="34331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10972800" cy="868362"/>
          </a:xfrm>
          <a:prstGeom prst="rect">
            <a:avLst/>
          </a:prstGeom>
        </p:spPr>
        <p:txBody>
          <a:bodyPr/>
          <a:lstStyle>
            <a:lvl1pPr algn="l">
              <a:defRPr kumimoji="0" lang="en-US" sz="2500" b="1" i="0" u="none" strike="noStrike" kern="1200" cap="none" spc="0" normalizeH="0" baseline="0" dirty="0">
                <a:ln>
                  <a:noFill/>
                </a:ln>
                <a:solidFill>
                  <a:sysClr val="windowText" lastClr="000000"/>
                </a:solidFill>
                <a:effectLst/>
                <a:uLnTx/>
                <a:uFillTx/>
                <a:latin typeface="Arial"/>
                <a:ea typeface="+mj-ea"/>
                <a:cs typeface="Aria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609600" y="1143001"/>
            <a:ext cx="10972800" cy="4525963"/>
          </a:xfrm>
          <a:prstGeom prst="rect">
            <a:avLst/>
          </a:prstGeom>
        </p:spPr>
        <p:txBody>
          <a:bodyPr/>
          <a:lstStyle>
            <a:lvl1pPr>
              <a:defRPr sz="1800" b="1">
                <a:latin typeface="Calibri" panose="020F0502020204030204" pitchFamily="34" charset="0"/>
                <a:cs typeface="Arial" panose="020B0604020202020204" pitchFamily="34" charset="0"/>
              </a:defRPr>
            </a:lvl1pPr>
            <a:lvl2pPr>
              <a:defRPr sz="1500">
                <a:latin typeface="Calibri" panose="020F0502020204030204" pitchFamily="34" charset="0"/>
                <a:cs typeface="Arial" panose="020B0604020202020204" pitchFamily="34" charset="0"/>
              </a:defRPr>
            </a:lvl2pPr>
            <a:lvl3pPr marL="1371600" indent="-457200">
              <a:buFont typeface="Courier New" panose="02070309020205020404" pitchFamily="49" charset="0"/>
              <a:buChar char="o"/>
              <a:defRPr sz="1500">
                <a:latin typeface="Calibri" panose="020F050202020403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sz="1500" dirty="0" err="1">
                <a:latin typeface="Calibri" panose="020F0502020204030204" pitchFamily="34" charset="0"/>
              </a:rPr>
              <a:t>asda</a:t>
            </a:r>
            <a:endParaRPr lang="en-US" dirty="0"/>
          </a:p>
        </p:txBody>
      </p:sp>
      <p:cxnSp>
        <p:nvCxnSpPr>
          <p:cNvPr id="8" name="Straight Connector 7"/>
          <p:cNvCxnSpPr/>
          <p:nvPr userDrawn="1"/>
        </p:nvCxnSpPr>
        <p:spPr>
          <a:xfrm>
            <a:off x="609600" y="990600"/>
            <a:ext cx="10972800"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Grp="1" noChangeArrowheads="1"/>
          </p:cNvSpPr>
          <p:nvPr>
            <p:ph type="sldNum" sz="quarter" idx="4"/>
          </p:nvPr>
        </p:nvSpPr>
        <p:spPr bwMode="auto">
          <a:xfrm>
            <a:off x="11376157" y="6360102"/>
            <a:ext cx="38404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pPr>
              <a:defRPr/>
            </a:pPr>
            <a:fld id="{EF62D93A-3BA0-8848-BFA3-D7046C1B555D}" type="slidenum">
              <a:rPr lang="en-US" smtClean="0"/>
              <a:pPr>
                <a:defRPr/>
              </a:pPr>
              <a:t>‹#›</a:t>
            </a:fld>
            <a:endParaRPr lang="en-US" dirty="0"/>
          </a:p>
        </p:txBody>
      </p:sp>
    </p:spTree>
    <p:extLst>
      <p:ext uri="{BB962C8B-B14F-4D97-AF65-F5344CB8AC3E}">
        <p14:creationId xmlns:p14="http://schemas.microsoft.com/office/powerpoint/2010/main" val="2883052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2153" y="552337"/>
            <a:ext cx="10972800" cy="1143000"/>
          </a:xfrm>
          <a:prstGeom prst="rect">
            <a:avLst/>
          </a:prstGeom>
        </p:spPr>
        <p:txBody>
          <a:bodyPr anchor="t" anchorCtr="0"/>
          <a:lstStyle>
            <a:lvl1pPr>
              <a:lnSpc>
                <a:spcPct val="100000"/>
              </a:lnSpc>
              <a:defRPr sz="3000"/>
            </a:lvl1pPr>
          </a:lstStyle>
          <a:p>
            <a:r>
              <a:rPr lang="en-US" dirty="0"/>
              <a:t>Click to edit Master title style</a:t>
            </a:r>
            <a:endParaRPr lang="en-GB" dirty="0"/>
          </a:p>
        </p:txBody>
      </p:sp>
      <p:sp>
        <p:nvSpPr>
          <p:cNvPr id="3" name="Content Placeholder 2"/>
          <p:cNvSpPr>
            <a:spLocks noGrp="1"/>
          </p:cNvSpPr>
          <p:nvPr>
            <p:ph idx="1"/>
          </p:nvPr>
        </p:nvSpPr>
        <p:spPr>
          <a:xfrm>
            <a:off x="481325" y="1600207"/>
            <a:ext cx="10972800" cy="4334677"/>
          </a:xfrm>
          <a:prstGeom prst="rect">
            <a:avLst/>
          </a:prstGeom>
        </p:spPr>
        <p:txBody>
          <a:bodyPr/>
          <a:lstStyle>
            <a:lvl1pPr marL="0" indent="0">
              <a:buNone/>
              <a:defRPr>
                <a:solidFill>
                  <a:srgbClr val="344447"/>
                </a:solidFill>
              </a:defRPr>
            </a:lvl1pPr>
            <a:lvl2pPr marL="380985" indent="0">
              <a:buNone/>
              <a:defRPr>
                <a:solidFill>
                  <a:srgbClr val="344447"/>
                </a:solidFill>
              </a:defRPr>
            </a:lvl2pPr>
            <a:lvl3pPr marL="761970" indent="0">
              <a:buNone/>
              <a:defRPr>
                <a:solidFill>
                  <a:srgbClr val="344447"/>
                </a:solidFill>
              </a:defRPr>
            </a:lvl3pPr>
            <a:lvl4pPr marL="1142954" indent="0">
              <a:buNone/>
              <a:defRPr>
                <a:solidFill>
                  <a:srgbClr val="344447"/>
                </a:solidFill>
              </a:defRPr>
            </a:lvl4pPr>
            <a:lvl5pPr marL="1523939" indent="0">
              <a:buNone/>
              <a:defRPr>
                <a:solidFill>
                  <a:srgbClr val="34444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0334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2" name="Picture 3" descr="E:\Yanuar\Dropbox\Kerjaan\ppt_template_bappenas_newLogo\logo_Bappenas2-01.png"/>
          <p:cNvPicPr>
            <a:picLocks noChangeAspect="1" noChangeArrowheads="1"/>
          </p:cNvPicPr>
          <p:nvPr userDrawn="1"/>
        </p:nvPicPr>
        <p:blipFill>
          <a:blip r:embed="rId2" cstate="print"/>
          <a:srcRect/>
          <a:stretch>
            <a:fillRect/>
          </a:stretch>
        </p:blipFill>
        <p:spPr bwMode="auto">
          <a:xfrm>
            <a:off x="10801353" y="2"/>
            <a:ext cx="1009649" cy="977900"/>
          </a:xfrm>
          <a:prstGeom prst="rect">
            <a:avLst/>
          </a:prstGeom>
          <a:noFill/>
          <a:ln w="3175">
            <a:noFill/>
            <a:miter lim="800000"/>
            <a:headEnd/>
            <a:tailEnd/>
          </a:ln>
        </p:spPr>
      </p:pic>
      <p:cxnSp>
        <p:nvCxnSpPr>
          <p:cNvPr id="3" name="Straight Connector 13"/>
          <p:cNvCxnSpPr>
            <a:cxnSpLocks noChangeShapeType="1"/>
          </p:cNvCxnSpPr>
          <p:nvPr userDrawn="1"/>
        </p:nvCxnSpPr>
        <p:spPr bwMode="auto">
          <a:xfrm>
            <a:off x="472017" y="933451"/>
            <a:ext cx="11216216" cy="0"/>
          </a:xfrm>
          <a:prstGeom prst="line">
            <a:avLst/>
          </a:prstGeom>
          <a:noFill/>
          <a:ln w="9525" algn="ctr">
            <a:solidFill>
              <a:srgbClr val="EBB323"/>
            </a:solidFill>
            <a:prstDash val="dash"/>
            <a:round/>
            <a:headEnd/>
            <a:tailEnd/>
          </a:ln>
        </p:spPr>
      </p:cxnSp>
      <p:pic>
        <p:nvPicPr>
          <p:cNvPr id="4" name="Picture 8"/>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2029" y="67734"/>
            <a:ext cx="732367" cy="723900"/>
          </a:xfrm>
          <a:prstGeom prst="rect">
            <a:avLst/>
          </a:prstGeom>
          <a:noFill/>
          <a:ln w="9525">
            <a:noFill/>
            <a:miter lim="800000"/>
            <a:headEnd/>
            <a:tailEnd/>
          </a:ln>
        </p:spPr>
      </p:pic>
      <p:sp>
        <p:nvSpPr>
          <p:cNvPr id="5" name="Slide Number Placeholder 5"/>
          <p:cNvSpPr>
            <a:spLocks noGrp="1"/>
          </p:cNvSpPr>
          <p:nvPr>
            <p:ph type="sldNum" sz="quarter" idx="10"/>
          </p:nvPr>
        </p:nvSpPr>
        <p:spPr>
          <a:xfrm>
            <a:off x="10801353" y="6493939"/>
            <a:ext cx="1380067" cy="364067"/>
          </a:xfrm>
          <a:prstGeom prst="rect">
            <a:avLst/>
          </a:prstGeom>
        </p:spPr>
        <p:txBody>
          <a:bodyPr/>
          <a:lstStyle>
            <a:lvl1pPr>
              <a:defRPr/>
            </a:lvl1pPr>
          </a:lstStyle>
          <a:p>
            <a:pPr>
              <a:defRPr/>
            </a:pPr>
            <a:r>
              <a:rPr lang="id-ID" altLang="id-ID"/>
              <a:t>Slide - </a:t>
            </a:r>
            <a:fld id="{AFFE6CDA-0991-40BD-B45C-DB6A819ABA09}" type="slidenum">
              <a:rPr lang="id-ID" altLang="id-ID"/>
              <a:pPr>
                <a:defRPr/>
              </a:pPr>
              <a:t>‹#›</a:t>
            </a:fld>
            <a:endParaRPr lang="id-ID" altLang="id-ID"/>
          </a:p>
        </p:txBody>
      </p:sp>
      <p:sp>
        <p:nvSpPr>
          <p:cNvPr id="6" name="Footer Placeholder 4"/>
          <p:cNvSpPr>
            <a:spLocks noGrp="1"/>
          </p:cNvSpPr>
          <p:nvPr>
            <p:ph type="ftr" sz="quarter" idx="3"/>
          </p:nvPr>
        </p:nvSpPr>
        <p:spPr>
          <a:xfrm>
            <a:off x="2" y="6573452"/>
            <a:ext cx="3222591" cy="284551"/>
          </a:xfrm>
          <a:prstGeom prst="rect">
            <a:avLst/>
          </a:prstGeom>
        </p:spPr>
        <p:txBody>
          <a:bodyPr vert="horz" lIns="91345" tIns="45671" rIns="91345" bIns="45671" rtlCol="0" anchor="ctr"/>
          <a:lstStyle>
            <a:lvl1pPr algn="ctr" eaLnBrk="1" fontAlgn="auto" hangingPunct="1">
              <a:spcBef>
                <a:spcPts val="0"/>
              </a:spcBef>
              <a:spcAft>
                <a:spcPts val="0"/>
              </a:spcAft>
              <a:defRPr sz="900">
                <a:solidFill>
                  <a:schemeClr val="tx1"/>
                </a:solidFill>
                <a:latin typeface="+mn-lt"/>
                <a:cs typeface="+mn-cs"/>
              </a:defRPr>
            </a:lvl1pPr>
          </a:lstStyle>
          <a:p>
            <a:pPr>
              <a:defRPr/>
            </a:pPr>
            <a:endParaRPr lang="id-ID"/>
          </a:p>
        </p:txBody>
      </p:sp>
    </p:spTree>
    <p:extLst>
      <p:ext uri="{BB962C8B-B14F-4D97-AF65-F5344CB8AC3E}">
        <p14:creationId xmlns:p14="http://schemas.microsoft.com/office/powerpoint/2010/main" val="405663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a:xfrm>
            <a:off x="3080084" y="6360104"/>
            <a:ext cx="6077768" cy="215901"/>
          </a:xfrm>
          <a:prstGeom prst="rect">
            <a:avLst/>
          </a:prstGeom>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006896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60C0-D19B-4A44-A22B-4AA159F728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4E8D41-C6AB-4F0F-968F-96745284C1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998318-FF48-4335-B6AE-A4841B7C51E4}"/>
              </a:ext>
            </a:extLst>
          </p:cNvPr>
          <p:cNvSpPr>
            <a:spLocks noGrp="1"/>
          </p:cNvSpPr>
          <p:nvPr>
            <p:ph type="dt" sz="half" idx="10"/>
          </p:nvPr>
        </p:nvSpPr>
        <p:spPr/>
        <p:txBody>
          <a:bodyPr/>
          <a:lstStyle/>
          <a:p>
            <a:fld id="{A98E72DF-CCA1-4BAB-A0E4-AB24E8A8D05D}" type="datetime1">
              <a:rPr lang="en-US" smtClean="0"/>
              <a:pPr/>
              <a:t>4/19/2021</a:t>
            </a:fld>
            <a:endParaRPr lang="en-US"/>
          </a:p>
        </p:txBody>
      </p:sp>
      <p:sp>
        <p:nvSpPr>
          <p:cNvPr id="5" name="Footer Placeholder 4">
            <a:extLst>
              <a:ext uri="{FF2B5EF4-FFF2-40B4-BE49-F238E27FC236}">
                <a16:creationId xmlns:a16="http://schemas.microsoft.com/office/drawing/2014/main" id="{37F8E4F2-32F4-4167-8FD6-758FD55DC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06A6A-D4EF-46C3-BAEF-E5374DFBA014}"/>
              </a:ext>
            </a:extLst>
          </p:cNvPr>
          <p:cNvSpPr>
            <a:spLocks noGrp="1"/>
          </p:cNvSpPr>
          <p:nvPr>
            <p:ph type="sldNum" sz="quarter" idx="12"/>
          </p:nvPr>
        </p:nvSpPr>
        <p:spPr/>
        <p:txBody>
          <a:bodyPr/>
          <a:lstStyle/>
          <a:p>
            <a:fld id="{5C173D5D-412C-4826-A8F8-78B1DF426FC9}" type="slidenum">
              <a:rPr lang="en-US" smtClean="0"/>
              <a:pPr/>
              <a:t>‹#›</a:t>
            </a:fld>
            <a:endParaRPr lang="en-US"/>
          </a:p>
        </p:txBody>
      </p:sp>
    </p:spTree>
    <p:extLst>
      <p:ext uri="{BB962C8B-B14F-4D97-AF65-F5344CB8AC3E}">
        <p14:creationId xmlns:p14="http://schemas.microsoft.com/office/powerpoint/2010/main" val="343067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03CD-D2FC-4091-AD90-DBC715EE01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A7D28B-FF2E-4CE8-9971-3EF184F3A6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5E0747-3562-4F2A-8B1E-7515E63A407F}"/>
              </a:ext>
            </a:extLst>
          </p:cNvPr>
          <p:cNvSpPr>
            <a:spLocks noGrp="1"/>
          </p:cNvSpPr>
          <p:nvPr>
            <p:ph type="dt" sz="half" idx="10"/>
          </p:nvPr>
        </p:nvSpPr>
        <p:spPr/>
        <p:txBody>
          <a:bodyPr/>
          <a:lstStyle/>
          <a:p>
            <a:fld id="{065D4885-2BC7-4A37-B095-8027751D7793}" type="datetime1">
              <a:rPr lang="en-US" smtClean="0"/>
              <a:pPr/>
              <a:t>4/19/2021</a:t>
            </a:fld>
            <a:endParaRPr lang="en-US"/>
          </a:p>
        </p:txBody>
      </p:sp>
      <p:sp>
        <p:nvSpPr>
          <p:cNvPr id="5" name="Footer Placeholder 4">
            <a:extLst>
              <a:ext uri="{FF2B5EF4-FFF2-40B4-BE49-F238E27FC236}">
                <a16:creationId xmlns:a16="http://schemas.microsoft.com/office/drawing/2014/main" id="{9C4A42DE-AE7D-4CF4-81AE-7853754A8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1D3EC-3775-4F52-85F7-643704D2E917}"/>
              </a:ext>
            </a:extLst>
          </p:cNvPr>
          <p:cNvSpPr>
            <a:spLocks noGrp="1"/>
          </p:cNvSpPr>
          <p:nvPr>
            <p:ph type="sldNum" sz="quarter" idx="12"/>
          </p:nvPr>
        </p:nvSpPr>
        <p:spPr/>
        <p:txBody>
          <a:bodyPr/>
          <a:lstStyle/>
          <a:p>
            <a:fld id="{5C173D5D-412C-4826-A8F8-78B1DF426FC9}" type="slidenum">
              <a:rPr lang="en-US" smtClean="0"/>
              <a:pPr/>
              <a:t>‹#›</a:t>
            </a:fld>
            <a:endParaRPr lang="en-US"/>
          </a:p>
        </p:txBody>
      </p:sp>
    </p:spTree>
    <p:extLst>
      <p:ext uri="{BB962C8B-B14F-4D97-AF65-F5344CB8AC3E}">
        <p14:creationId xmlns:p14="http://schemas.microsoft.com/office/powerpoint/2010/main" val="257392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3286-8B33-48EA-BDA0-48A448DE8F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2FF3D9-DDC1-468E-B135-F83B79518A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84725F-280C-45B2-B679-D896221CF3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131720-CA0E-4139-BFF0-B4F7DDBD431B}"/>
              </a:ext>
            </a:extLst>
          </p:cNvPr>
          <p:cNvSpPr>
            <a:spLocks noGrp="1"/>
          </p:cNvSpPr>
          <p:nvPr>
            <p:ph type="dt" sz="half" idx="10"/>
          </p:nvPr>
        </p:nvSpPr>
        <p:spPr/>
        <p:txBody>
          <a:bodyPr/>
          <a:lstStyle/>
          <a:p>
            <a:fld id="{927EFEA1-9F44-454A-BC99-089E3665B80D}" type="datetime1">
              <a:rPr lang="en-US" smtClean="0"/>
              <a:pPr/>
              <a:t>4/19/2021</a:t>
            </a:fld>
            <a:endParaRPr lang="en-US"/>
          </a:p>
        </p:txBody>
      </p:sp>
      <p:sp>
        <p:nvSpPr>
          <p:cNvPr id="6" name="Footer Placeholder 5">
            <a:extLst>
              <a:ext uri="{FF2B5EF4-FFF2-40B4-BE49-F238E27FC236}">
                <a16:creationId xmlns:a16="http://schemas.microsoft.com/office/drawing/2014/main" id="{B48D3307-379C-4E82-BC5B-56707268C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1111B-5683-4750-A109-45A19558DE9D}"/>
              </a:ext>
            </a:extLst>
          </p:cNvPr>
          <p:cNvSpPr>
            <a:spLocks noGrp="1"/>
          </p:cNvSpPr>
          <p:nvPr>
            <p:ph type="sldNum" sz="quarter" idx="12"/>
          </p:nvPr>
        </p:nvSpPr>
        <p:spPr/>
        <p:txBody>
          <a:bodyPr/>
          <a:lstStyle/>
          <a:p>
            <a:fld id="{5C173D5D-412C-4826-A8F8-78B1DF426FC9}" type="slidenum">
              <a:rPr lang="en-US" smtClean="0"/>
              <a:pPr/>
              <a:t>‹#›</a:t>
            </a:fld>
            <a:endParaRPr lang="en-US"/>
          </a:p>
        </p:txBody>
      </p:sp>
    </p:spTree>
    <p:extLst>
      <p:ext uri="{BB962C8B-B14F-4D97-AF65-F5344CB8AC3E}">
        <p14:creationId xmlns:p14="http://schemas.microsoft.com/office/powerpoint/2010/main" val="62991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B11B5-C4E3-413D-AF13-A57AFECA7C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BFB057-B14E-4E9F-950F-BAFF973D63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458C70-1EDC-47FB-ACAA-D11D9868EB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1CB1BB-939A-4661-8060-954D58E035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DC0209-CF5B-42E2-B869-4C36C77183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8E5108-6002-4040-B79A-8A1D6C29D259}"/>
              </a:ext>
            </a:extLst>
          </p:cNvPr>
          <p:cNvSpPr>
            <a:spLocks noGrp="1"/>
          </p:cNvSpPr>
          <p:nvPr>
            <p:ph type="dt" sz="half" idx="10"/>
          </p:nvPr>
        </p:nvSpPr>
        <p:spPr/>
        <p:txBody>
          <a:bodyPr/>
          <a:lstStyle/>
          <a:p>
            <a:fld id="{2AD94606-BC72-43EC-9227-8A9FB89A2036}" type="datetime1">
              <a:rPr lang="en-US" smtClean="0"/>
              <a:pPr/>
              <a:t>4/19/2021</a:t>
            </a:fld>
            <a:endParaRPr lang="en-US"/>
          </a:p>
        </p:txBody>
      </p:sp>
      <p:sp>
        <p:nvSpPr>
          <p:cNvPr id="8" name="Footer Placeholder 7">
            <a:extLst>
              <a:ext uri="{FF2B5EF4-FFF2-40B4-BE49-F238E27FC236}">
                <a16:creationId xmlns:a16="http://schemas.microsoft.com/office/drawing/2014/main" id="{B890C510-EF34-4D50-8FB0-1964CCB8D2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F4A2F6-16FA-40FE-9E0F-D76E00758F68}"/>
              </a:ext>
            </a:extLst>
          </p:cNvPr>
          <p:cNvSpPr>
            <a:spLocks noGrp="1"/>
          </p:cNvSpPr>
          <p:nvPr>
            <p:ph type="sldNum" sz="quarter" idx="12"/>
          </p:nvPr>
        </p:nvSpPr>
        <p:spPr/>
        <p:txBody>
          <a:bodyPr/>
          <a:lstStyle/>
          <a:p>
            <a:fld id="{5C173D5D-412C-4826-A8F8-78B1DF426FC9}" type="slidenum">
              <a:rPr lang="en-US" smtClean="0"/>
              <a:pPr/>
              <a:t>‹#›</a:t>
            </a:fld>
            <a:endParaRPr lang="en-US"/>
          </a:p>
        </p:txBody>
      </p:sp>
    </p:spTree>
    <p:extLst>
      <p:ext uri="{BB962C8B-B14F-4D97-AF65-F5344CB8AC3E}">
        <p14:creationId xmlns:p14="http://schemas.microsoft.com/office/powerpoint/2010/main" val="135615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5101C-A65E-457F-A792-766CF98ECB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2EAE07-09D4-4CB0-8FBA-8BD6CE18ADBD}"/>
              </a:ext>
            </a:extLst>
          </p:cNvPr>
          <p:cNvSpPr>
            <a:spLocks noGrp="1"/>
          </p:cNvSpPr>
          <p:nvPr>
            <p:ph type="dt" sz="half" idx="10"/>
          </p:nvPr>
        </p:nvSpPr>
        <p:spPr/>
        <p:txBody>
          <a:bodyPr/>
          <a:lstStyle/>
          <a:p>
            <a:fld id="{B0A777A4-68C1-4CD1-A256-73B7FF054C07}" type="datetime1">
              <a:rPr lang="en-US" smtClean="0"/>
              <a:pPr/>
              <a:t>4/19/2021</a:t>
            </a:fld>
            <a:endParaRPr lang="en-US"/>
          </a:p>
        </p:txBody>
      </p:sp>
      <p:sp>
        <p:nvSpPr>
          <p:cNvPr id="4" name="Footer Placeholder 3">
            <a:extLst>
              <a:ext uri="{FF2B5EF4-FFF2-40B4-BE49-F238E27FC236}">
                <a16:creationId xmlns:a16="http://schemas.microsoft.com/office/drawing/2014/main" id="{6C994D0F-6BAC-4482-B527-1333857423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E94D18-5590-466E-903B-976A9324E86B}"/>
              </a:ext>
            </a:extLst>
          </p:cNvPr>
          <p:cNvSpPr>
            <a:spLocks noGrp="1"/>
          </p:cNvSpPr>
          <p:nvPr>
            <p:ph type="sldNum" sz="quarter" idx="12"/>
          </p:nvPr>
        </p:nvSpPr>
        <p:spPr/>
        <p:txBody>
          <a:bodyPr/>
          <a:lstStyle/>
          <a:p>
            <a:fld id="{5C173D5D-412C-4826-A8F8-78B1DF426FC9}" type="slidenum">
              <a:rPr lang="en-US" smtClean="0"/>
              <a:pPr/>
              <a:t>‹#›</a:t>
            </a:fld>
            <a:endParaRPr lang="en-US"/>
          </a:p>
        </p:txBody>
      </p:sp>
    </p:spTree>
    <p:extLst>
      <p:ext uri="{BB962C8B-B14F-4D97-AF65-F5344CB8AC3E}">
        <p14:creationId xmlns:p14="http://schemas.microsoft.com/office/powerpoint/2010/main" val="131435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0C2565-F1E1-46C0-BF8B-DA2AE1B7F257}"/>
              </a:ext>
            </a:extLst>
          </p:cNvPr>
          <p:cNvSpPr>
            <a:spLocks noGrp="1"/>
          </p:cNvSpPr>
          <p:nvPr>
            <p:ph type="dt" sz="half" idx="10"/>
          </p:nvPr>
        </p:nvSpPr>
        <p:spPr/>
        <p:txBody>
          <a:bodyPr/>
          <a:lstStyle/>
          <a:p>
            <a:fld id="{06E68A4E-786A-4FB1-B712-DD217928A73F}" type="datetime1">
              <a:rPr lang="en-US" smtClean="0"/>
              <a:pPr/>
              <a:t>4/19/2021</a:t>
            </a:fld>
            <a:endParaRPr lang="en-US"/>
          </a:p>
        </p:txBody>
      </p:sp>
      <p:sp>
        <p:nvSpPr>
          <p:cNvPr id="3" name="Footer Placeholder 2">
            <a:extLst>
              <a:ext uri="{FF2B5EF4-FFF2-40B4-BE49-F238E27FC236}">
                <a16:creationId xmlns:a16="http://schemas.microsoft.com/office/drawing/2014/main" id="{18DA2B0E-42E8-475C-A689-9153F25F55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C7F585-9BD5-407F-A65B-D13FECFE8530}"/>
              </a:ext>
            </a:extLst>
          </p:cNvPr>
          <p:cNvSpPr>
            <a:spLocks noGrp="1"/>
          </p:cNvSpPr>
          <p:nvPr>
            <p:ph type="sldNum" sz="quarter" idx="12"/>
          </p:nvPr>
        </p:nvSpPr>
        <p:spPr/>
        <p:txBody>
          <a:bodyPr/>
          <a:lstStyle/>
          <a:p>
            <a:fld id="{5C173D5D-412C-4826-A8F8-78B1DF426FC9}" type="slidenum">
              <a:rPr lang="en-US" smtClean="0"/>
              <a:pPr/>
              <a:t>‹#›</a:t>
            </a:fld>
            <a:endParaRPr lang="en-US"/>
          </a:p>
        </p:txBody>
      </p:sp>
    </p:spTree>
    <p:extLst>
      <p:ext uri="{BB962C8B-B14F-4D97-AF65-F5344CB8AC3E}">
        <p14:creationId xmlns:p14="http://schemas.microsoft.com/office/powerpoint/2010/main" val="177581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81BE7-0F0C-47A3-89FE-0266AFD100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2655FE-D88E-4F7C-B9A9-2BAD8F3735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718847-B284-44F3-B28B-FA0E54BA6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2DCE4A-A089-4279-941B-C8A724C2BEB8}"/>
              </a:ext>
            </a:extLst>
          </p:cNvPr>
          <p:cNvSpPr>
            <a:spLocks noGrp="1"/>
          </p:cNvSpPr>
          <p:nvPr>
            <p:ph type="dt" sz="half" idx="10"/>
          </p:nvPr>
        </p:nvSpPr>
        <p:spPr/>
        <p:txBody>
          <a:bodyPr/>
          <a:lstStyle/>
          <a:p>
            <a:fld id="{E708A488-E535-49C7-9933-F7250688B3F4}" type="datetime1">
              <a:rPr lang="en-US" smtClean="0"/>
              <a:pPr/>
              <a:t>4/19/2021</a:t>
            </a:fld>
            <a:endParaRPr lang="en-US"/>
          </a:p>
        </p:txBody>
      </p:sp>
      <p:sp>
        <p:nvSpPr>
          <p:cNvPr id="6" name="Footer Placeholder 5">
            <a:extLst>
              <a:ext uri="{FF2B5EF4-FFF2-40B4-BE49-F238E27FC236}">
                <a16:creationId xmlns:a16="http://schemas.microsoft.com/office/drawing/2014/main" id="{E70F8342-C167-4BD2-AAD6-C14349DADF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A6AFA3-6002-41D0-BB50-FA5CEAC5DBCD}"/>
              </a:ext>
            </a:extLst>
          </p:cNvPr>
          <p:cNvSpPr>
            <a:spLocks noGrp="1"/>
          </p:cNvSpPr>
          <p:nvPr>
            <p:ph type="sldNum" sz="quarter" idx="12"/>
          </p:nvPr>
        </p:nvSpPr>
        <p:spPr/>
        <p:txBody>
          <a:bodyPr/>
          <a:lstStyle/>
          <a:p>
            <a:fld id="{5C173D5D-412C-4826-A8F8-78B1DF426FC9}" type="slidenum">
              <a:rPr lang="en-US" smtClean="0"/>
              <a:pPr/>
              <a:t>‹#›</a:t>
            </a:fld>
            <a:endParaRPr lang="en-US"/>
          </a:p>
        </p:txBody>
      </p:sp>
    </p:spTree>
    <p:extLst>
      <p:ext uri="{BB962C8B-B14F-4D97-AF65-F5344CB8AC3E}">
        <p14:creationId xmlns:p14="http://schemas.microsoft.com/office/powerpoint/2010/main" val="26221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8F5A-F947-41BE-AEB7-DB4A418BAA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1DE4CE-CBCB-4BAB-89D7-3845BA95C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09E64D-F646-4E45-9378-D24761CC4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3C9F04-0986-4A79-A32B-8239774DC178}"/>
              </a:ext>
            </a:extLst>
          </p:cNvPr>
          <p:cNvSpPr>
            <a:spLocks noGrp="1"/>
          </p:cNvSpPr>
          <p:nvPr>
            <p:ph type="dt" sz="half" idx="10"/>
          </p:nvPr>
        </p:nvSpPr>
        <p:spPr/>
        <p:txBody>
          <a:bodyPr/>
          <a:lstStyle/>
          <a:p>
            <a:fld id="{4140F7C5-3F6B-4ADE-A2FE-DA3BA862D2D2}" type="datetime1">
              <a:rPr lang="en-US" smtClean="0"/>
              <a:pPr/>
              <a:t>4/19/2021</a:t>
            </a:fld>
            <a:endParaRPr lang="en-US"/>
          </a:p>
        </p:txBody>
      </p:sp>
      <p:sp>
        <p:nvSpPr>
          <p:cNvPr id="6" name="Footer Placeholder 5">
            <a:extLst>
              <a:ext uri="{FF2B5EF4-FFF2-40B4-BE49-F238E27FC236}">
                <a16:creationId xmlns:a16="http://schemas.microsoft.com/office/drawing/2014/main" id="{32713735-8EEA-4B13-8EE4-FE5B98DE0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0A0264-CA4B-4167-9BB7-F2910F54A9F9}"/>
              </a:ext>
            </a:extLst>
          </p:cNvPr>
          <p:cNvSpPr>
            <a:spLocks noGrp="1"/>
          </p:cNvSpPr>
          <p:nvPr>
            <p:ph type="sldNum" sz="quarter" idx="12"/>
          </p:nvPr>
        </p:nvSpPr>
        <p:spPr/>
        <p:txBody>
          <a:bodyPr/>
          <a:lstStyle/>
          <a:p>
            <a:fld id="{5C173D5D-412C-4826-A8F8-78B1DF426FC9}" type="slidenum">
              <a:rPr lang="en-US" smtClean="0"/>
              <a:pPr/>
              <a:t>‹#›</a:t>
            </a:fld>
            <a:endParaRPr lang="en-US"/>
          </a:p>
        </p:txBody>
      </p:sp>
    </p:spTree>
    <p:extLst>
      <p:ext uri="{BB962C8B-B14F-4D97-AF65-F5344CB8AC3E}">
        <p14:creationId xmlns:p14="http://schemas.microsoft.com/office/powerpoint/2010/main" val="58394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CC040E-6FF6-4865-8D38-05E4C7BB0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3B0DDF-711A-4D4A-82E1-FCB2AF811B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B19DC-19D2-4A29-9332-01440B8C5F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ACE77-7140-4FFB-8D0F-F8F077597449}" type="datetime1">
              <a:rPr lang="en-US" smtClean="0"/>
              <a:pPr/>
              <a:t>4/19/2021</a:t>
            </a:fld>
            <a:endParaRPr lang="en-US"/>
          </a:p>
        </p:txBody>
      </p:sp>
      <p:sp>
        <p:nvSpPr>
          <p:cNvPr id="5" name="Footer Placeholder 4">
            <a:extLst>
              <a:ext uri="{FF2B5EF4-FFF2-40B4-BE49-F238E27FC236}">
                <a16:creationId xmlns:a16="http://schemas.microsoft.com/office/drawing/2014/main" id="{24A1CBC6-9810-4005-9B56-DF77E63F0E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C34904-6C55-49F6-8C00-B7C41B3E3F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73D5D-412C-4826-A8F8-78B1DF426FC9}" type="slidenum">
              <a:rPr lang="en-US" smtClean="0"/>
              <a:pPr/>
              <a:t>‹#›</a:t>
            </a:fld>
            <a:endParaRPr lang="en-US"/>
          </a:p>
        </p:txBody>
      </p:sp>
    </p:spTree>
    <p:extLst>
      <p:ext uri="{BB962C8B-B14F-4D97-AF65-F5344CB8AC3E}">
        <p14:creationId xmlns:p14="http://schemas.microsoft.com/office/powerpoint/2010/main" val="2332195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1420237" y="3958989"/>
            <a:ext cx="1005091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l" defTabSz="457200" rtl="0" eaLnBrk="1" latinLnBrk="0" hangingPunct="1">
              <a:spcBef>
                <a:spcPct val="0"/>
              </a:spcBef>
              <a:buNone/>
              <a:defRPr sz="3500" b="1" kern="1200" baseline="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sysClr val="windowText" lastClr="000000"/>
                </a:solidFill>
                <a:effectLst/>
                <a:uLnTx/>
                <a:uFillTx/>
                <a:latin typeface="Arial"/>
                <a:cs typeface="Arial"/>
              </a:rPr>
              <a:t>Master Title: Version 2</a:t>
            </a:r>
          </a:p>
        </p:txBody>
      </p:sp>
      <p:sp>
        <p:nvSpPr>
          <p:cNvPr id="8" name="Rectangle 3"/>
          <p:cNvSpPr txBox="1">
            <a:spLocks noChangeArrowheads="1"/>
          </p:cNvSpPr>
          <p:nvPr userDrawn="1"/>
        </p:nvSpPr>
        <p:spPr>
          <a:xfrm>
            <a:off x="1420437" y="5131316"/>
            <a:ext cx="10052948" cy="647700"/>
          </a:xfrm>
          <a:prstGeom prst="rect">
            <a:avLst/>
          </a:prstGeom>
        </p:spPr>
        <p:txBody>
          <a:bodyPr vert="horz" lIns="0" tIns="0" rIns="0" bIns="0" rtlCol="0">
            <a:noAutofit/>
          </a:bodyPr>
          <a:lstStyle>
            <a:lvl1pPr marL="0" indent="0" algn="l" defTabSz="914400" rtl="0" eaLnBrk="1" latinLnBrk="0" hangingPunct="1">
              <a:spcBef>
                <a:spcPct val="20000"/>
              </a:spcBef>
              <a:buFontTx/>
              <a:buNone/>
              <a:defRPr lang="en-US" sz="2000" b="0" kern="1200" baseline="0" noProof="0">
                <a:solidFill>
                  <a:schemeClr val="accent2"/>
                </a:solidFill>
                <a:latin typeface="Arial"/>
                <a:ea typeface="+mn-ea"/>
                <a:cs typeface="Arial"/>
              </a:defRPr>
            </a:lvl1pPr>
            <a:lvl2pPr marL="914400" indent="-457200" algn="l" defTabSz="457200" rtl="0" eaLnBrk="1" latinLnBrk="0" hangingPunct="1">
              <a:spcBef>
                <a:spcPct val="20000"/>
              </a:spcBef>
              <a:buFont typeface="Arial"/>
              <a:buNone/>
              <a:defRPr lang="en-US" sz="1500" kern="1200" baseline="0" noProof="0" dirty="0" smtClean="0">
                <a:solidFill>
                  <a:schemeClr val="tx1"/>
                </a:solidFill>
                <a:latin typeface="+mj-lt"/>
                <a:ea typeface="+mn-ea"/>
                <a:cs typeface="+mn-cs"/>
              </a:defRPr>
            </a:lvl2pPr>
            <a:lvl3pPr marL="361950" indent="-361950" algn="l" defTabSz="457200" rtl="0" eaLnBrk="1" latinLnBrk="0" hangingPunct="1">
              <a:spcBef>
                <a:spcPct val="20000"/>
              </a:spcBef>
              <a:buFont typeface="Arial" panose="020B0604020202020204" pitchFamily="34" charset="0"/>
              <a:buChar char="•"/>
              <a:defRPr lang="en-US" sz="1500" kern="1200" baseline="0" noProof="0" dirty="0" smtClean="0">
                <a:solidFill>
                  <a:schemeClr val="tx1"/>
                </a:solidFill>
                <a:latin typeface="+mj-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077912" indent="0" algn="l" defTabSz="457200" rtl="0" eaLnBrk="1" latinLnBrk="0" hangingPunct="1">
              <a:spcBef>
                <a:spcPct val="20000"/>
              </a:spcBef>
              <a:buFont typeface="Arial" pitchFamily="34" charset="0"/>
              <a:buNone/>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rgbClr val="00ADE4"/>
                </a:solidFill>
                <a:effectLst/>
                <a:uLnTx/>
                <a:uFillTx/>
                <a:latin typeface="Arial"/>
                <a:cs typeface="Arial"/>
              </a:rPr>
              <a:t>Name of the contributor</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rgbClr val="00ADE4"/>
                </a:solidFill>
                <a:effectLst/>
                <a:uLnTx/>
                <a:uFillTx/>
                <a:latin typeface="Arial"/>
                <a:cs typeface="Arial"/>
              </a:rPr>
              <a:t>Name of the event, venue, 00 Month 2012</a:t>
            </a:r>
          </a:p>
        </p:txBody>
      </p:sp>
      <p:sp>
        <p:nvSpPr>
          <p:cNvPr id="11" name="Rectangle 5"/>
          <p:cNvSpPr>
            <a:spLocks noGrp="1" noChangeArrowheads="1"/>
          </p:cNvSpPr>
          <p:nvPr>
            <p:ph type="ftr" sz="quarter" idx="3"/>
          </p:nvPr>
        </p:nvSpPr>
        <p:spPr bwMode="auto">
          <a:xfrm>
            <a:off x="1420236" y="6400801"/>
            <a:ext cx="6077768" cy="21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lvl1pPr>
              <a:defRPr sz="900" b="1" i="1">
                <a:solidFill>
                  <a:schemeClr val="tx1">
                    <a:lumMod val="75000"/>
                    <a:lumOff val="25000"/>
                  </a:schemeClr>
                </a:solidFill>
                <a:latin typeface="Arial"/>
                <a:cs typeface="Arial"/>
              </a:defRPr>
            </a:lvl1pPr>
          </a:lstStyle>
          <a:p>
            <a:pPr defTabSz="457200">
              <a:defRPr/>
            </a:pPr>
            <a:endParaRPr lang="en-US" dirty="0">
              <a:solidFill>
                <a:prstClr val="black">
                  <a:lumMod val="75000"/>
                  <a:lumOff val="25000"/>
                </a:prstClr>
              </a:solidFill>
            </a:endParaRPr>
          </a:p>
        </p:txBody>
      </p:sp>
    </p:spTree>
    <p:extLst>
      <p:ext uri="{BB962C8B-B14F-4D97-AF65-F5344CB8AC3E}">
        <p14:creationId xmlns:p14="http://schemas.microsoft.com/office/powerpoint/2010/main" val="934106318"/>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 12"/>
          <p:cNvPicPr>
            <a:picLocks noChangeAspect="1"/>
          </p:cNvPicPr>
          <p:nvPr/>
        </p:nvPicPr>
        <p:blipFill>
          <a:blip r:embed="rId5">
            <a:alphaModFix amt="30000"/>
          </a:blip>
          <a:stretch>
            <a:fillRect/>
          </a:stretch>
        </p:blipFill>
        <p:spPr>
          <a:xfrm>
            <a:off x="4177901" y="1130968"/>
            <a:ext cx="7918424" cy="5938818"/>
          </a:xfrm>
          <a:prstGeom prst="rect">
            <a:avLst/>
          </a:prstGeom>
        </p:spPr>
      </p:pic>
      <p:sp>
        <p:nvSpPr>
          <p:cNvPr id="7" name="Rectangle 2"/>
          <p:cNvSpPr txBox="1">
            <a:spLocks noChangeArrowheads="1"/>
          </p:cNvSpPr>
          <p:nvPr/>
        </p:nvSpPr>
        <p:spPr bwMode="auto">
          <a:xfrm>
            <a:off x="1420238" y="3958989"/>
            <a:ext cx="1005091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l" defTabSz="457200" rtl="0" eaLnBrk="1" latinLnBrk="0" hangingPunct="1">
              <a:spcBef>
                <a:spcPct val="0"/>
              </a:spcBef>
              <a:buNone/>
              <a:defRPr sz="3500" b="1" kern="1200" baseline="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sysClr val="windowText" lastClr="000000"/>
                </a:solidFill>
                <a:effectLst/>
                <a:uLnTx/>
                <a:uFillTx/>
                <a:latin typeface="Arial"/>
                <a:cs typeface="Arial"/>
              </a:rPr>
              <a:t>Master Title: Version 2</a:t>
            </a:r>
          </a:p>
        </p:txBody>
      </p:sp>
      <p:sp>
        <p:nvSpPr>
          <p:cNvPr id="8" name="Rectangle 3"/>
          <p:cNvSpPr txBox="1">
            <a:spLocks noChangeArrowheads="1"/>
          </p:cNvSpPr>
          <p:nvPr/>
        </p:nvSpPr>
        <p:spPr>
          <a:xfrm>
            <a:off x="1420438" y="5131316"/>
            <a:ext cx="10052948" cy="647700"/>
          </a:xfrm>
          <a:prstGeom prst="rect">
            <a:avLst/>
          </a:prstGeom>
        </p:spPr>
        <p:txBody>
          <a:bodyPr vert="horz" lIns="0" tIns="0" rIns="0" bIns="0" rtlCol="0">
            <a:noAutofit/>
          </a:bodyPr>
          <a:lstStyle>
            <a:lvl1pPr marL="0" indent="0" algn="l" defTabSz="914400" rtl="0" eaLnBrk="1" latinLnBrk="0" hangingPunct="1">
              <a:spcBef>
                <a:spcPct val="20000"/>
              </a:spcBef>
              <a:buFontTx/>
              <a:buNone/>
              <a:defRPr lang="en-US" sz="2000" b="0" kern="1200" baseline="0" noProof="0">
                <a:solidFill>
                  <a:schemeClr val="accent2"/>
                </a:solidFill>
                <a:latin typeface="Arial"/>
                <a:ea typeface="+mn-ea"/>
                <a:cs typeface="Arial"/>
              </a:defRPr>
            </a:lvl1pPr>
            <a:lvl2pPr marL="914400" indent="-457200" algn="l" defTabSz="457200" rtl="0" eaLnBrk="1" latinLnBrk="0" hangingPunct="1">
              <a:spcBef>
                <a:spcPct val="20000"/>
              </a:spcBef>
              <a:buFont typeface="Arial"/>
              <a:buNone/>
              <a:defRPr lang="en-US" sz="1500" kern="1200" baseline="0" noProof="0" dirty="0" smtClean="0">
                <a:solidFill>
                  <a:schemeClr val="tx1"/>
                </a:solidFill>
                <a:latin typeface="+mj-lt"/>
                <a:ea typeface="+mn-ea"/>
                <a:cs typeface="+mn-cs"/>
              </a:defRPr>
            </a:lvl2pPr>
            <a:lvl3pPr marL="361950" indent="-361950" algn="l" defTabSz="457200" rtl="0" eaLnBrk="1" latinLnBrk="0" hangingPunct="1">
              <a:spcBef>
                <a:spcPct val="20000"/>
              </a:spcBef>
              <a:buFont typeface="Arial" panose="020B0604020202020204" pitchFamily="34" charset="0"/>
              <a:buChar char="•"/>
              <a:defRPr lang="en-US" sz="1500" kern="1200" baseline="0" noProof="0" dirty="0" smtClean="0">
                <a:solidFill>
                  <a:schemeClr val="tx1"/>
                </a:solidFill>
                <a:latin typeface="+mj-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077912" indent="0" algn="l" defTabSz="457200" rtl="0" eaLnBrk="1" latinLnBrk="0" hangingPunct="1">
              <a:spcBef>
                <a:spcPct val="20000"/>
              </a:spcBef>
              <a:buFont typeface="Arial" pitchFamily="34" charset="0"/>
              <a:buNone/>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a:ln>
                  <a:noFill/>
                </a:ln>
                <a:solidFill>
                  <a:srgbClr val="00ADE4"/>
                </a:solidFill>
                <a:effectLst/>
                <a:uLnTx/>
                <a:uFillTx/>
                <a:latin typeface="Arial"/>
                <a:cs typeface="Arial"/>
              </a:rPr>
              <a:t>Name of the contributor</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a:ln>
                  <a:noFill/>
                </a:ln>
                <a:solidFill>
                  <a:srgbClr val="00ADE4"/>
                </a:solidFill>
                <a:effectLst/>
                <a:uLnTx/>
                <a:uFillTx/>
                <a:latin typeface="Arial"/>
                <a:cs typeface="Arial"/>
              </a:rPr>
              <a:t>Name of the event, venue, 00 Month 2012</a:t>
            </a:r>
            <a:endParaRPr kumimoji="0" lang="en-US" sz="2000" b="0" i="0" u="none" strike="noStrike" kern="1200" cap="none" spc="0" normalizeH="0" baseline="0" noProof="0" dirty="0">
              <a:ln>
                <a:noFill/>
              </a:ln>
              <a:solidFill>
                <a:srgbClr val="00ADE4"/>
              </a:solidFill>
              <a:effectLst/>
              <a:uLnTx/>
              <a:uFillTx/>
              <a:latin typeface="Arial"/>
              <a:cs typeface="Arial"/>
            </a:endParaRPr>
          </a:p>
        </p:txBody>
      </p:sp>
      <p:pic>
        <p:nvPicPr>
          <p:cNvPr id="6" name="Bild 12">
            <a:extLst>
              <a:ext uri="{FF2B5EF4-FFF2-40B4-BE49-F238E27FC236}">
                <a16:creationId xmlns:a16="http://schemas.microsoft.com/office/drawing/2014/main" id="{2834A0E3-91D1-431F-A51A-FEE928CA94CA}"/>
              </a:ext>
            </a:extLst>
          </p:cNvPr>
          <p:cNvPicPr>
            <a:picLocks noChangeAspect="1"/>
          </p:cNvPicPr>
          <p:nvPr userDrawn="1"/>
        </p:nvPicPr>
        <p:blipFill>
          <a:blip r:embed="rId5">
            <a:alphaModFix amt="30000"/>
          </a:blip>
          <a:stretch>
            <a:fillRect/>
          </a:stretch>
        </p:blipFill>
        <p:spPr>
          <a:xfrm>
            <a:off x="4177901" y="1130968"/>
            <a:ext cx="7918424" cy="5938818"/>
          </a:xfrm>
          <a:prstGeom prst="rect">
            <a:avLst/>
          </a:prstGeom>
        </p:spPr>
      </p:pic>
      <p:sp>
        <p:nvSpPr>
          <p:cNvPr id="9" name="Rectangle 2">
            <a:extLst>
              <a:ext uri="{FF2B5EF4-FFF2-40B4-BE49-F238E27FC236}">
                <a16:creationId xmlns:a16="http://schemas.microsoft.com/office/drawing/2014/main" id="{487AD844-971E-4877-A54E-B1BD1649C3CC}"/>
              </a:ext>
            </a:extLst>
          </p:cNvPr>
          <p:cNvSpPr txBox="1">
            <a:spLocks noChangeArrowheads="1"/>
          </p:cNvSpPr>
          <p:nvPr userDrawn="1"/>
        </p:nvSpPr>
        <p:spPr bwMode="auto">
          <a:xfrm>
            <a:off x="1420238" y="3958989"/>
            <a:ext cx="1005091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l" defTabSz="457200" rtl="0" eaLnBrk="1" latinLnBrk="0" hangingPunct="1">
              <a:spcBef>
                <a:spcPct val="0"/>
              </a:spcBef>
              <a:buNone/>
              <a:defRPr sz="3500" b="1" kern="1200" baseline="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sysClr val="windowText" lastClr="000000"/>
                </a:solidFill>
                <a:effectLst/>
                <a:uLnTx/>
                <a:uFillTx/>
                <a:latin typeface="Arial"/>
                <a:cs typeface="Arial"/>
              </a:rPr>
              <a:t>Master Title: Version 2</a:t>
            </a:r>
          </a:p>
        </p:txBody>
      </p:sp>
      <p:sp>
        <p:nvSpPr>
          <p:cNvPr id="10" name="Rectangle 3">
            <a:extLst>
              <a:ext uri="{FF2B5EF4-FFF2-40B4-BE49-F238E27FC236}">
                <a16:creationId xmlns:a16="http://schemas.microsoft.com/office/drawing/2014/main" id="{D5B3C46D-C6CA-4B23-A376-6EE423913772}"/>
              </a:ext>
            </a:extLst>
          </p:cNvPr>
          <p:cNvSpPr txBox="1">
            <a:spLocks noChangeArrowheads="1"/>
          </p:cNvSpPr>
          <p:nvPr userDrawn="1"/>
        </p:nvSpPr>
        <p:spPr>
          <a:xfrm>
            <a:off x="1420438" y="5131316"/>
            <a:ext cx="10052948" cy="647700"/>
          </a:xfrm>
          <a:prstGeom prst="rect">
            <a:avLst/>
          </a:prstGeom>
        </p:spPr>
        <p:txBody>
          <a:bodyPr vert="horz" lIns="0" tIns="0" rIns="0" bIns="0" rtlCol="0">
            <a:noAutofit/>
          </a:bodyPr>
          <a:lstStyle>
            <a:lvl1pPr marL="0" indent="0" algn="l" defTabSz="914400" rtl="0" eaLnBrk="1" latinLnBrk="0" hangingPunct="1">
              <a:spcBef>
                <a:spcPct val="20000"/>
              </a:spcBef>
              <a:buFontTx/>
              <a:buNone/>
              <a:defRPr lang="en-US" sz="2000" b="0" kern="1200" baseline="0" noProof="0">
                <a:solidFill>
                  <a:schemeClr val="accent2"/>
                </a:solidFill>
                <a:latin typeface="Arial"/>
                <a:ea typeface="+mn-ea"/>
                <a:cs typeface="Arial"/>
              </a:defRPr>
            </a:lvl1pPr>
            <a:lvl2pPr marL="914400" indent="-457200" algn="l" defTabSz="457200" rtl="0" eaLnBrk="1" latinLnBrk="0" hangingPunct="1">
              <a:spcBef>
                <a:spcPct val="20000"/>
              </a:spcBef>
              <a:buFont typeface="Arial"/>
              <a:buNone/>
              <a:defRPr lang="en-US" sz="1500" kern="1200" baseline="0" noProof="0" dirty="0" smtClean="0">
                <a:solidFill>
                  <a:schemeClr val="tx1"/>
                </a:solidFill>
                <a:latin typeface="+mj-lt"/>
                <a:ea typeface="+mn-ea"/>
                <a:cs typeface="+mn-cs"/>
              </a:defRPr>
            </a:lvl2pPr>
            <a:lvl3pPr marL="361950" indent="-361950" algn="l" defTabSz="457200" rtl="0" eaLnBrk="1" latinLnBrk="0" hangingPunct="1">
              <a:spcBef>
                <a:spcPct val="20000"/>
              </a:spcBef>
              <a:buFont typeface="Arial" panose="020B0604020202020204" pitchFamily="34" charset="0"/>
              <a:buChar char="•"/>
              <a:defRPr lang="en-US" sz="1500" kern="1200" baseline="0" noProof="0" dirty="0" smtClean="0">
                <a:solidFill>
                  <a:schemeClr val="tx1"/>
                </a:solidFill>
                <a:latin typeface="+mj-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077912" indent="0" algn="l" defTabSz="457200" rtl="0" eaLnBrk="1" latinLnBrk="0" hangingPunct="1">
              <a:spcBef>
                <a:spcPct val="20000"/>
              </a:spcBef>
              <a:buFont typeface="Arial" pitchFamily="34" charset="0"/>
              <a:buNone/>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rgbClr val="00ADE4"/>
                </a:solidFill>
                <a:effectLst/>
                <a:uLnTx/>
                <a:uFillTx/>
                <a:latin typeface="Arial"/>
                <a:cs typeface="Arial"/>
              </a:rPr>
              <a:t>Name of the contributor</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rgbClr val="00ADE4"/>
                </a:solidFill>
                <a:effectLst/>
                <a:uLnTx/>
                <a:uFillTx/>
                <a:latin typeface="Arial"/>
                <a:cs typeface="Arial"/>
              </a:rPr>
              <a:t>Name of the event, venue, 00 Month 2012</a:t>
            </a:r>
          </a:p>
        </p:txBody>
      </p:sp>
    </p:spTree>
    <p:extLst>
      <p:ext uri="{BB962C8B-B14F-4D97-AF65-F5344CB8AC3E}">
        <p14:creationId xmlns:p14="http://schemas.microsoft.com/office/powerpoint/2010/main" val="253701009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2.xml"/><Relationship Id="rId5" Type="http://schemas.openxmlformats.org/officeDocument/2006/relationships/image" Target="../media/image42.sv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jpeg"/><Relationship Id="rId3" Type="http://schemas.openxmlformats.org/officeDocument/2006/relationships/image" Target="../media/image23.svg"/><Relationship Id="rId7" Type="http://schemas.openxmlformats.org/officeDocument/2006/relationships/image" Target="../media/image27.png"/><Relationship Id="rId12" Type="http://schemas.openxmlformats.org/officeDocument/2006/relationships/image" Target="../media/image32.jpe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7" name="TextBox 26"/>
          <p:cNvSpPr txBox="1"/>
          <p:nvPr/>
        </p:nvSpPr>
        <p:spPr>
          <a:xfrm>
            <a:off x="641394" y="1772816"/>
            <a:ext cx="10909212" cy="2251065"/>
          </a:xfrm>
          <a:prstGeom prst="rect">
            <a:avLst/>
          </a:prstGeom>
          <a:noFill/>
        </p:spPr>
        <p:txBody>
          <a:bodyPr wrap="square" rtlCol="0">
            <a:spAutoFit/>
          </a:bodyPr>
          <a:lstStyle/>
          <a:p>
            <a:pPr algn="ctr">
              <a:lnSpc>
                <a:spcPct val="150000"/>
              </a:lnSpc>
            </a:pPr>
            <a:r>
              <a:rPr lang="en-US" sz="2400" b="1" dirty="0">
                <a:solidFill>
                  <a:schemeClr val="accent6">
                    <a:lumMod val="50000"/>
                  </a:schemeClr>
                </a:solidFill>
                <a:latin typeface="Candara" panose="020E0502030303020204" pitchFamily="34" charset="0"/>
              </a:rPr>
              <a:t>TAX &amp; TECHNOLOGY EVENT</a:t>
            </a:r>
          </a:p>
          <a:p>
            <a:pPr algn="ctr">
              <a:lnSpc>
                <a:spcPct val="150000"/>
              </a:lnSpc>
            </a:pPr>
            <a:endParaRPr lang="en-US" sz="2400" b="1" dirty="0">
              <a:solidFill>
                <a:schemeClr val="accent6">
                  <a:lumMod val="50000"/>
                </a:schemeClr>
              </a:solidFill>
              <a:latin typeface="Candara" panose="020E0502030303020204" pitchFamily="34" charset="0"/>
            </a:endParaRPr>
          </a:p>
          <a:p>
            <a:pPr marL="0" marR="0" algn="ctr">
              <a:lnSpc>
                <a:spcPct val="150000"/>
              </a:lnSpc>
              <a:spcBef>
                <a:spcPts val="0"/>
              </a:spcBef>
              <a:spcAft>
                <a:spcPts val="0"/>
              </a:spcAft>
            </a:pPr>
            <a:r>
              <a:rPr lang="en-US" sz="2400" b="1" dirty="0">
                <a:solidFill>
                  <a:srgbClr val="C00000"/>
                </a:solidFill>
                <a:effectLst/>
                <a:latin typeface="Candara" panose="020E0502030303020204" pitchFamily="34" charset="0"/>
                <a:ea typeface="Calibri" panose="020F0502020204030204" pitchFamily="34" charset="0"/>
                <a:cs typeface="Times New Roman" panose="02020603050405020304" pitchFamily="18" charset="0"/>
              </a:rPr>
              <a:t>TECHNOLOGY TRANSFORMATION OF TAX AUTHORITIES - THE INTELLIGIENT REVENUE AUTHORITY</a:t>
            </a:r>
          </a:p>
        </p:txBody>
      </p:sp>
      <p:sp>
        <p:nvSpPr>
          <p:cNvPr id="2" name="Rectangle 1">
            <a:extLst>
              <a:ext uri="{FF2B5EF4-FFF2-40B4-BE49-F238E27FC236}">
                <a16:creationId xmlns:a16="http://schemas.microsoft.com/office/drawing/2014/main" id="{81096566-060F-4E2C-9B83-DB13827AB832}"/>
              </a:ext>
            </a:extLst>
          </p:cNvPr>
          <p:cNvSpPr/>
          <p:nvPr/>
        </p:nvSpPr>
        <p:spPr>
          <a:xfrm>
            <a:off x="4439224" y="4437112"/>
            <a:ext cx="2879314" cy="913070"/>
          </a:xfrm>
          <a:prstGeom prst="rect">
            <a:avLst/>
          </a:prstGeom>
        </p:spPr>
        <p:txBody>
          <a:bodyPr wrap="none">
            <a:spAutoFit/>
          </a:bodyPr>
          <a:lstStyle/>
          <a:p>
            <a:pPr algn="ctr"/>
            <a:endParaRPr lang="en-US" sz="3200" b="1" baseline="30000" dirty="0">
              <a:latin typeface="Candara" panose="020E0502030303020204" pitchFamily="34" charset="0"/>
            </a:endParaRPr>
          </a:p>
          <a:p>
            <a:pPr algn="ctr"/>
            <a:r>
              <a:rPr lang="en-US" sz="3200" b="1" baseline="30000" dirty="0">
                <a:latin typeface="Candara" panose="020E0502030303020204" pitchFamily="34" charset="0"/>
              </a:rPr>
              <a:t>Monday 19th April 2021</a:t>
            </a:r>
            <a:endParaRPr lang="en-US" sz="3200" b="1" dirty="0">
              <a:latin typeface="Candara" panose="020E0502030303020204" pitchFamily="34" charset="0"/>
            </a:endParaRPr>
          </a:p>
        </p:txBody>
      </p:sp>
    </p:spTree>
    <p:extLst>
      <p:ext uri="{BB962C8B-B14F-4D97-AF65-F5344CB8AC3E}">
        <p14:creationId xmlns:p14="http://schemas.microsoft.com/office/powerpoint/2010/main" val="1407308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622EA706-3517-447F-8D32-2213130350A5}"/>
              </a:ext>
            </a:extLst>
          </p:cNvPr>
          <p:cNvSpPr txBox="1">
            <a:spLocks/>
          </p:cNvSpPr>
          <p:nvPr/>
        </p:nvSpPr>
        <p:spPr>
          <a:xfrm>
            <a:off x="9944100" y="6435022"/>
            <a:ext cx="514350" cy="2692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62D93A-3BA0-8848-BFA3-D7046C1B555D}" type="slidenum">
              <a:rPr lang="en-US" sz="1200" b="1">
                <a:solidFill>
                  <a:prstClr val="black"/>
                </a:solidFill>
                <a:latin typeface="Calibri" panose="020F0502020204030204" pitchFamily="34" charset="0"/>
                <a:cs typeface="Calibri" panose="020F0502020204030204" pitchFamily="34" charset="0"/>
              </a:rPr>
              <a:pPr>
                <a:defRPr/>
              </a:pPr>
              <a:t>10</a:t>
            </a:fld>
            <a:endParaRPr lang="en-US" sz="1200" b="1" dirty="0">
              <a:solidFill>
                <a:prstClr val="black"/>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2447C217-B3D1-4AFE-BC36-F76C684BDDD7}"/>
              </a:ext>
            </a:extLst>
          </p:cNvPr>
          <p:cNvSpPr txBox="1"/>
          <p:nvPr/>
        </p:nvSpPr>
        <p:spPr>
          <a:xfrm>
            <a:off x="119336" y="6596390"/>
            <a:ext cx="11521280" cy="261610"/>
          </a:xfrm>
          <a:prstGeom prst="rect">
            <a:avLst/>
          </a:prstGeom>
          <a:noFill/>
        </p:spPr>
        <p:txBody>
          <a:bodyPr wrap="square">
            <a:spAutoFit/>
          </a:bodyPr>
          <a:lstStyle/>
          <a:p>
            <a:r>
              <a:rPr lang="en-GB" sz="1100" b="1" dirty="0">
                <a:latin typeface="Candara" panose="020E0502030303020204" pitchFamily="34" charset="0"/>
              </a:rPr>
              <a:t>Source: World Bank. Guidance Notes on e-Government Practices—ISG. Make or Buy Decision Factors: World Bank Experience and Guidance Note for Treasury Management System. </a:t>
            </a:r>
          </a:p>
        </p:txBody>
      </p:sp>
      <p:sp>
        <p:nvSpPr>
          <p:cNvPr id="2" name="Title 1">
            <a:extLst>
              <a:ext uri="{FF2B5EF4-FFF2-40B4-BE49-F238E27FC236}">
                <a16:creationId xmlns:a16="http://schemas.microsoft.com/office/drawing/2014/main" id="{087658BF-C954-4910-B016-E3883C364A16}"/>
              </a:ext>
            </a:extLst>
          </p:cNvPr>
          <p:cNvSpPr>
            <a:spLocks noGrp="1"/>
          </p:cNvSpPr>
          <p:nvPr>
            <p:ph type="title"/>
          </p:nvPr>
        </p:nvSpPr>
        <p:spPr>
          <a:xfrm>
            <a:off x="2927648" y="81177"/>
            <a:ext cx="6870786" cy="1062611"/>
          </a:xfrm>
        </p:spPr>
        <p:txBody>
          <a:bodyPr>
            <a:noAutofit/>
          </a:bodyPr>
          <a:lstStyle/>
          <a:p>
            <a:pPr algn="ctr"/>
            <a:r>
              <a:rPr lang="en-US" sz="3200" b="1" dirty="0">
                <a:solidFill>
                  <a:schemeClr val="accent6">
                    <a:lumMod val="50000"/>
                  </a:schemeClr>
                </a:solidFill>
                <a:latin typeface="Candara" panose="020E0502030303020204" pitchFamily="34" charset="0"/>
                <a:cs typeface="Arial" panose="020B0604020202020204" pitchFamily="34" charset="0"/>
              </a:rPr>
              <a:t>TYPES OF TAMIS SOLUTIONS</a:t>
            </a:r>
          </a:p>
        </p:txBody>
      </p:sp>
      <p:grpSp>
        <p:nvGrpSpPr>
          <p:cNvPr id="30" name="Group 29">
            <a:extLst>
              <a:ext uri="{FF2B5EF4-FFF2-40B4-BE49-F238E27FC236}">
                <a16:creationId xmlns:a16="http://schemas.microsoft.com/office/drawing/2014/main" id="{FA27BA6D-39ED-485B-BB77-42C3C4180FD5}"/>
              </a:ext>
            </a:extLst>
          </p:cNvPr>
          <p:cNvGrpSpPr/>
          <p:nvPr/>
        </p:nvGrpSpPr>
        <p:grpSpPr>
          <a:xfrm>
            <a:off x="335360" y="1196752"/>
            <a:ext cx="11551306" cy="5298314"/>
            <a:chOff x="460174" y="1127963"/>
            <a:chExt cx="11551306" cy="5298314"/>
          </a:xfrm>
        </p:grpSpPr>
        <p:grpSp>
          <p:nvGrpSpPr>
            <p:cNvPr id="28" name="Group 27">
              <a:extLst>
                <a:ext uri="{FF2B5EF4-FFF2-40B4-BE49-F238E27FC236}">
                  <a16:creationId xmlns:a16="http://schemas.microsoft.com/office/drawing/2014/main" id="{F3350845-9D06-4380-9054-4093741D5100}"/>
                </a:ext>
              </a:extLst>
            </p:cNvPr>
            <p:cNvGrpSpPr/>
            <p:nvPr/>
          </p:nvGrpSpPr>
          <p:grpSpPr>
            <a:xfrm>
              <a:off x="460174" y="1563407"/>
              <a:ext cx="11551306" cy="4862870"/>
              <a:chOff x="460174" y="1563407"/>
              <a:chExt cx="11551306" cy="4862870"/>
            </a:xfrm>
          </p:grpSpPr>
          <p:sp>
            <p:nvSpPr>
              <p:cNvPr id="19" name="TextBox 18">
                <a:extLst>
                  <a:ext uri="{FF2B5EF4-FFF2-40B4-BE49-F238E27FC236}">
                    <a16:creationId xmlns:a16="http://schemas.microsoft.com/office/drawing/2014/main" id="{8BB48CB4-B2FB-4750-9E54-E8701F92A5D6}"/>
                  </a:ext>
                </a:extLst>
              </p:cNvPr>
              <p:cNvSpPr txBox="1"/>
              <p:nvPr/>
            </p:nvSpPr>
            <p:spPr>
              <a:xfrm>
                <a:off x="460174" y="1563407"/>
                <a:ext cx="4846724" cy="3939540"/>
              </a:xfrm>
              <a:prstGeom prst="rect">
                <a:avLst/>
              </a:prstGeom>
              <a:solidFill>
                <a:schemeClr val="accent5">
                  <a:lumMod val="40000"/>
                  <a:lumOff val="60000"/>
                </a:schemeClr>
              </a:solidFill>
            </p:spPr>
            <p:txBody>
              <a:bodyPr wrap="square" rtlCol="0">
                <a:spAutoFit/>
              </a:bodyPr>
              <a:lstStyle/>
              <a:p>
                <a:pPr algn="just">
                  <a:spcAft>
                    <a:spcPts val="600"/>
                  </a:spcAft>
                </a:pPr>
                <a:r>
                  <a:rPr lang="en-US" sz="1600" dirty="0">
                    <a:latin typeface="Candara" panose="020E0502030303020204" pitchFamily="34" charset="0"/>
                  </a:rPr>
                  <a:t>This is a TAMIS solution specifically designed for a tax authority to service its desired need. </a:t>
                </a:r>
              </a:p>
              <a:p>
                <a:pPr algn="just">
                  <a:spcAft>
                    <a:spcPts val="600"/>
                  </a:spcAft>
                </a:pPr>
                <a:r>
                  <a:rPr lang="en-GB" sz="1600" dirty="0">
                    <a:latin typeface="Candara" panose="020E0502030303020204" pitchFamily="34" charset="0"/>
                  </a:rPr>
                  <a:t>Common features :</a:t>
                </a:r>
              </a:p>
              <a:p>
                <a:pPr marL="285750" indent="-285750" algn="just">
                  <a:buFont typeface="Arial" panose="020B0604020202020204" pitchFamily="34" charset="0"/>
                  <a:buChar char="•"/>
                </a:pPr>
                <a:r>
                  <a:rPr lang="en-GB" sz="1600" dirty="0">
                    <a:latin typeface="Candara" panose="020E0502030303020204" pitchFamily="34" charset="0"/>
                  </a:rPr>
                  <a:t>Customization according to specific requirements.</a:t>
                </a:r>
              </a:p>
              <a:p>
                <a:pPr marL="285750" indent="-285750" algn="just">
                  <a:buFont typeface="Arial" panose="020B0604020202020204" pitchFamily="34" charset="0"/>
                  <a:buChar char="•"/>
                </a:pPr>
                <a:r>
                  <a:rPr lang="en-GB" sz="1600" dirty="0">
                    <a:latin typeface="Candara" panose="020E0502030303020204" pitchFamily="34" charset="0"/>
                  </a:rPr>
                  <a:t>Transfer of specialized domain knowledge already built into any existing legacy systems.</a:t>
                </a:r>
              </a:p>
              <a:p>
                <a:pPr marL="285750" indent="-285750" algn="just">
                  <a:buFont typeface="Arial" panose="020B0604020202020204" pitchFamily="34" charset="0"/>
                  <a:buChar char="•"/>
                </a:pPr>
                <a:r>
                  <a:rPr lang="en-GB" sz="1600" dirty="0">
                    <a:latin typeface="Candara" panose="020E0502030303020204" pitchFamily="34" charset="0"/>
                  </a:rPr>
                  <a:t>Deployment time is longer due to software development phase.</a:t>
                </a:r>
              </a:p>
              <a:p>
                <a:pPr marL="285750" indent="-285750" algn="just">
                  <a:buFont typeface="Arial" panose="020B0604020202020204" pitchFamily="34" charset="0"/>
                  <a:buChar char="•"/>
                </a:pPr>
                <a:r>
                  <a:rPr lang="en-GB" sz="1600" dirty="0">
                    <a:latin typeface="Candara" panose="020E0502030303020204" pitchFamily="34" charset="0"/>
                  </a:rPr>
                  <a:t>Well-suited for division-wide or fragmented applications</a:t>
                </a:r>
              </a:p>
              <a:p>
                <a:pPr marL="285750" indent="-285750" algn="just">
                  <a:buFont typeface="Arial" panose="020B0604020202020204" pitchFamily="34" charset="0"/>
                  <a:buChar char="•"/>
                </a:pPr>
                <a:r>
                  <a:rPr lang="en-GB" sz="1600" dirty="0">
                    <a:latin typeface="Candara" panose="020E0502030303020204" pitchFamily="34" charset="0"/>
                  </a:rPr>
                  <a:t>Difficulty in practicing version control and guarantying availblilty of update patches to address bugs.</a:t>
                </a:r>
              </a:p>
              <a:p>
                <a:pPr marL="285750" indent="-285750" algn="just">
                  <a:buFont typeface="Arial" panose="020B0604020202020204" pitchFamily="34" charset="0"/>
                  <a:buChar char="•"/>
                </a:pPr>
                <a:r>
                  <a:rPr lang="en-GB" sz="1600" dirty="0">
                    <a:latin typeface="Candara" panose="020E0502030303020204" pitchFamily="34" charset="0"/>
                  </a:rPr>
                  <a:t>Often requires longer on-site presence for set up.</a:t>
                </a:r>
                <a:endParaRPr lang="en-US" sz="1600" dirty="0">
                  <a:latin typeface="Candara" panose="020E0502030303020204" pitchFamily="34" charset="0"/>
                </a:endParaRPr>
              </a:p>
              <a:p>
                <a:pPr marL="285750" indent="-285750" algn="just">
                  <a:buFont typeface="Arial" panose="020B0604020202020204" pitchFamily="34" charset="0"/>
                  <a:buChar char="•"/>
                </a:pPr>
                <a:r>
                  <a:rPr lang="en-US" sz="1600" dirty="0">
                    <a:latin typeface="Candara" panose="020E0502030303020204" pitchFamily="34" charset="0"/>
                  </a:rPr>
                  <a:t>Module uptake is scalable.</a:t>
                </a:r>
                <a:endParaRPr lang="en-GB" sz="1600" dirty="0">
                  <a:latin typeface="Candara" panose="020E0502030303020204" pitchFamily="34" charset="0"/>
                </a:endParaRPr>
              </a:p>
            </p:txBody>
          </p:sp>
          <p:sp>
            <p:nvSpPr>
              <p:cNvPr id="16" name="TextBox 15">
                <a:extLst>
                  <a:ext uri="{FF2B5EF4-FFF2-40B4-BE49-F238E27FC236}">
                    <a16:creationId xmlns:a16="http://schemas.microsoft.com/office/drawing/2014/main" id="{020C39DF-BDB4-46B7-9348-ABDDB242E578}"/>
                  </a:ext>
                </a:extLst>
              </p:cNvPr>
              <p:cNvSpPr txBox="1"/>
              <p:nvPr/>
            </p:nvSpPr>
            <p:spPr>
              <a:xfrm>
                <a:off x="6004790" y="1748073"/>
                <a:ext cx="6006690" cy="4678204"/>
              </a:xfrm>
              <a:prstGeom prst="rect">
                <a:avLst/>
              </a:prstGeom>
              <a:solidFill>
                <a:schemeClr val="accent1">
                  <a:lumMod val="20000"/>
                  <a:lumOff val="80000"/>
                </a:schemeClr>
              </a:solidFill>
            </p:spPr>
            <p:txBody>
              <a:bodyPr wrap="square" rtlCol="0">
                <a:spAutoFit/>
              </a:bodyPr>
              <a:lstStyle/>
              <a:p>
                <a:pPr algn="just">
                  <a:spcAft>
                    <a:spcPts val="600"/>
                  </a:spcAft>
                </a:pPr>
                <a:r>
                  <a:rPr lang="en-US" sz="1600" dirty="0">
                    <a:latin typeface="Candara" panose="020E0502030303020204" pitchFamily="34" charset="0"/>
                  </a:rPr>
                  <a:t>This is a standardized TAMIS solution provided by commercial package producers, with already developed and designed modules to service basic taxpayer management functions. The provider upon purchase by the client only needs to domesticate desired functions/modules to serve the need of the client. Other specific customization that could follow include language, </a:t>
                </a:r>
                <a:r>
                  <a:rPr lang="en-US" sz="1600" dirty="0" err="1">
                    <a:latin typeface="Candara" panose="020E0502030303020204" pitchFamily="34" charset="0"/>
                  </a:rPr>
                  <a:t>colour</a:t>
                </a:r>
                <a:r>
                  <a:rPr lang="en-US" sz="1600" dirty="0">
                    <a:latin typeface="Candara" panose="020E0502030303020204" pitchFamily="34" charset="0"/>
                  </a:rPr>
                  <a:t> scheme/appearance, logo, key output messages, data/information output format, API integration, etc. </a:t>
                </a:r>
              </a:p>
              <a:p>
                <a:pPr algn="just">
                  <a:spcAft>
                    <a:spcPts val="600"/>
                  </a:spcAft>
                </a:pPr>
                <a:r>
                  <a:rPr lang="en-GB" sz="1600" dirty="0">
                    <a:latin typeface="Candara" panose="020E0502030303020204" pitchFamily="34" charset="0"/>
                  </a:rPr>
                  <a:t>Common features include:</a:t>
                </a:r>
              </a:p>
              <a:p>
                <a:pPr marL="285750" indent="-285750" algn="just">
                  <a:buFont typeface="Arial" panose="020B0604020202020204" pitchFamily="34" charset="0"/>
                  <a:buChar char="•"/>
                </a:pPr>
                <a:r>
                  <a:rPr lang="en-GB" sz="1600" dirty="0">
                    <a:latin typeface="Candara" panose="020E0502030303020204" pitchFamily="34" charset="0"/>
                  </a:rPr>
                  <a:t>Robust, field-tested software.</a:t>
                </a:r>
              </a:p>
              <a:p>
                <a:pPr marL="285750" indent="-285750" algn="just">
                  <a:buFont typeface="Arial" panose="020B0604020202020204" pitchFamily="34" charset="0"/>
                  <a:buChar char="•"/>
                </a:pPr>
                <a:r>
                  <a:rPr lang="en-GB" sz="1600" dirty="0">
                    <a:latin typeface="Candara" panose="020E0502030303020204" pitchFamily="34" charset="0"/>
                  </a:rPr>
                  <a:t>No need to redevelop an existing application/module.</a:t>
                </a:r>
              </a:p>
              <a:p>
                <a:pPr marL="285750" indent="-285750" algn="just">
                  <a:buFont typeface="Arial" panose="020B0604020202020204" pitchFamily="34" charset="0"/>
                  <a:buChar char="•"/>
                </a:pPr>
                <a:r>
                  <a:rPr lang="en-GB" sz="1600" dirty="0">
                    <a:latin typeface="Candara" panose="020E0502030303020204" pitchFamily="34" charset="0"/>
                  </a:rPr>
                  <a:t>Easier migration to integrated solutions.</a:t>
                </a:r>
              </a:p>
              <a:p>
                <a:pPr marL="285750" indent="-285750" algn="just">
                  <a:buFont typeface="Arial" panose="020B0604020202020204" pitchFamily="34" charset="0"/>
                  <a:buChar char="•"/>
                </a:pPr>
                <a:r>
                  <a:rPr lang="en-GB" sz="1600" dirty="0">
                    <a:latin typeface="Candara" panose="020E0502030303020204" pitchFamily="34" charset="0"/>
                  </a:rPr>
                  <a:t>Shorter deployment timeline.</a:t>
                </a:r>
              </a:p>
              <a:p>
                <a:pPr marL="285750" indent="-285750" algn="just">
                  <a:buFont typeface="Arial" panose="020B0604020202020204" pitchFamily="34" charset="0"/>
                  <a:buChar char="•"/>
                </a:pPr>
                <a:r>
                  <a:rPr lang="en-GB" sz="1600" dirty="0">
                    <a:latin typeface="Candara" panose="020E0502030303020204" pitchFamily="34" charset="0"/>
                  </a:rPr>
                  <a:t>Module uptake is scalable.</a:t>
                </a:r>
              </a:p>
              <a:p>
                <a:pPr marL="285750" indent="-285750" algn="just">
                  <a:buFont typeface="Arial" panose="020B0604020202020204" pitchFamily="34" charset="0"/>
                  <a:buChar char="•"/>
                </a:pPr>
                <a:r>
                  <a:rPr lang="en-GB" sz="1600" dirty="0">
                    <a:latin typeface="Candara" panose="020E0502030303020204" pitchFamily="34" charset="0"/>
                  </a:rPr>
                  <a:t>Customisation to client requirement is limited to available domestication offer. However, at a separate cost, the solution providers can programme out of scope functions into the solution on demand by the client.</a:t>
                </a:r>
              </a:p>
            </p:txBody>
          </p:sp>
        </p:grpSp>
        <p:sp>
          <p:nvSpPr>
            <p:cNvPr id="26" name="TextBox 25">
              <a:extLst>
                <a:ext uri="{FF2B5EF4-FFF2-40B4-BE49-F238E27FC236}">
                  <a16:creationId xmlns:a16="http://schemas.microsoft.com/office/drawing/2014/main" id="{CBEAB0D8-9850-4B42-90E5-F0B5D1F10C74}"/>
                </a:ext>
              </a:extLst>
            </p:cNvPr>
            <p:cNvSpPr txBox="1"/>
            <p:nvPr/>
          </p:nvSpPr>
          <p:spPr>
            <a:xfrm>
              <a:off x="475301" y="1127963"/>
              <a:ext cx="2910909" cy="369332"/>
            </a:xfrm>
            <a:prstGeom prst="rect">
              <a:avLst/>
            </a:prstGeom>
            <a:solidFill>
              <a:schemeClr val="accent5">
                <a:lumMod val="40000"/>
                <a:lumOff val="60000"/>
              </a:schemeClr>
            </a:solidFill>
          </p:spPr>
          <p:txBody>
            <a:bodyPr wrap="square" rtlCol="0">
              <a:spAutoFit/>
            </a:bodyPr>
            <a:lstStyle/>
            <a:p>
              <a:r>
                <a:rPr lang="en-US" b="1" u="sng" dirty="0">
                  <a:solidFill>
                    <a:srgbClr val="8064A2">
                      <a:lumMod val="50000"/>
                    </a:srgbClr>
                  </a:solidFill>
                  <a:latin typeface="Candara" panose="020E0502030303020204" pitchFamily="34" charset="0"/>
                </a:rPr>
                <a:t>Custom-Developed</a:t>
              </a:r>
              <a:endParaRPr lang="en-GB" b="1" u="sng" dirty="0">
                <a:solidFill>
                  <a:srgbClr val="8064A2">
                    <a:lumMod val="50000"/>
                  </a:srgbClr>
                </a:solidFill>
                <a:latin typeface="Candara" panose="020E0502030303020204" pitchFamily="34" charset="0"/>
              </a:endParaRPr>
            </a:p>
          </p:txBody>
        </p:sp>
      </p:grpSp>
      <p:sp>
        <p:nvSpPr>
          <p:cNvPr id="20" name="TextBox 19">
            <a:extLst>
              <a:ext uri="{FF2B5EF4-FFF2-40B4-BE49-F238E27FC236}">
                <a16:creationId xmlns:a16="http://schemas.microsoft.com/office/drawing/2014/main" id="{5F244E92-489A-4EB1-B331-184C5B9EC3B6}"/>
              </a:ext>
            </a:extLst>
          </p:cNvPr>
          <p:cNvSpPr txBox="1"/>
          <p:nvPr/>
        </p:nvSpPr>
        <p:spPr>
          <a:xfrm>
            <a:off x="5883295" y="1411525"/>
            <a:ext cx="2910909" cy="369332"/>
          </a:xfrm>
          <a:prstGeom prst="rect">
            <a:avLst/>
          </a:prstGeom>
          <a:solidFill>
            <a:schemeClr val="accent1">
              <a:lumMod val="20000"/>
              <a:lumOff val="80000"/>
            </a:schemeClr>
          </a:solidFill>
        </p:spPr>
        <p:txBody>
          <a:bodyPr wrap="square" rtlCol="0">
            <a:spAutoFit/>
          </a:bodyPr>
          <a:lstStyle/>
          <a:p>
            <a:pPr algn="ctr"/>
            <a:r>
              <a:rPr lang="en-US" b="1" u="sng" dirty="0">
                <a:solidFill>
                  <a:srgbClr val="8064A2">
                    <a:lumMod val="50000"/>
                  </a:srgbClr>
                </a:solidFill>
                <a:latin typeface="Candara" panose="020E0502030303020204" pitchFamily="34" charset="0"/>
              </a:rPr>
              <a:t>Commercial-Off-the Shelf</a:t>
            </a:r>
            <a:endParaRPr lang="en-GB" b="1" u="sng" dirty="0">
              <a:solidFill>
                <a:srgbClr val="8064A2">
                  <a:lumMod val="50000"/>
                </a:srgbClr>
              </a:solidFill>
              <a:latin typeface="Candara" panose="020E0502030303020204" pitchFamily="34" charset="0"/>
            </a:endParaRPr>
          </a:p>
        </p:txBody>
      </p:sp>
    </p:spTree>
    <p:extLst>
      <p:ext uri="{BB962C8B-B14F-4D97-AF65-F5344CB8AC3E}">
        <p14:creationId xmlns:p14="http://schemas.microsoft.com/office/powerpoint/2010/main" val="173588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622EA706-3517-447F-8D32-2213130350A5}"/>
              </a:ext>
            </a:extLst>
          </p:cNvPr>
          <p:cNvSpPr txBox="1">
            <a:spLocks/>
          </p:cNvSpPr>
          <p:nvPr/>
        </p:nvSpPr>
        <p:spPr>
          <a:xfrm>
            <a:off x="9944100" y="6435022"/>
            <a:ext cx="514350" cy="2692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62D93A-3BA0-8848-BFA3-D7046C1B555D}" type="slidenum">
              <a:rPr lang="en-US" sz="1200" b="1">
                <a:solidFill>
                  <a:prstClr val="black"/>
                </a:solidFill>
                <a:latin typeface="Calibri" panose="020F0502020204030204" pitchFamily="34" charset="0"/>
                <a:cs typeface="Calibri" panose="020F0502020204030204" pitchFamily="34" charset="0"/>
              </a:rPr>
              <a:pPr>
                <a:defRPr/>
              </a:pPr>
              <a:t>11</a:t>
            </a:fld>
            <a:endParaRPr lang="en-US" sz="1200" b="1" dirty="0">
              <a:solidFill>
                <a:prstClr val="black"/>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56583877-081D-49D1-AE5E-07D6733E4C50}"/>
              </a:ext>
            </a:extLst>
          </p:cNvPr>
          <p:cNvSpPr txBox="1"/>
          <p:nvPr/>
        </p:nvSpPr>
        <p:spPr>
          <a:xfrm>
            <a:off x="443854" y="1352292"/>
            <a:ext cx="3888432" cy="369332"/>
          </a:xfrm>
          <a:prstGeom prst="rect">
            <a:avLst/>
          </a:prstGeom>
          <a:noFill/>
        </p:spPr>
        <p:txBody>
          <a:bodyPr wrap="square" rtlCol="0">
            <a:spAutoFit/>
          </a:bodyPr>
          <a:lstStyle/>
          <a:p>
            <a:r>
              <a:rPr lang="en-US" b="1" dirty="0">
                <a:solidFill>
                  <a:srgbClr val="8064A2">
                    <a:lumMod val="50000"/>
                  </a:srgbClr>
                </a:solidFill>
                <a:latin typeface="Candara" panose="020E0502030303020204" pitchFamily="34" charset="0"/>
              </a:rPr>
              <a:t>On-premise</a:t>
            </a:r>
            <a:endParaRPr lang="en-GB" b="1" dirty="0">
              <a:solidFill>
                <a:srgbClr val="8064A2">
                  <a:lumMod val="50000"/>
                </a:srgbClr>
              </a:solidFill>
              <a:latin typeface="Candara" panose="020E0502030303020204" pitchFamily="34" charset="0"/>
            </a:endParaRPr>
          </a:p>
        </p:txBody>
      </p:sp>
      <p:sp>
        <p:nvSpPr>
          <p:cNvPr id="2" name="Title 1">
            <a:extLst>
              <a:ext uri="{FF2B5EF4-FFF2-40B4-BE49-F238E27FC236}">
                <a16:creationId xmlns:a16="http://schemas.microsoft.com/office/drawing/2014/main" id="{087658BF-C954-4910-B016-E3883C364A16}"/>
              </a:ext>
            </a:extLst>
          </p:cNvPr>
          <p:cNvSpPr>
            <a:spLocks noGrp="1"/>
          </p:cNvSpPr>
          <p:nvPr>
            <p:ph type="title"/>
          </p:nvPr>
        </p:nvSpPr>
        <p:spPr>
          <a:xfrm>
            <a:off x="3422586" y="304297"/>
            <a:ext cx="5796162" cy="1062611"/>
          </a:xfrm>
        </p:spPr>
        <p:txBody>
          <a:bodyPr>
            <a:noAutofit/>
          </a:bodyPr>
          <a:lstStyle/>
          <a:p>
            <a:pPr algn="ctr"/>
            <a:r>
              <a:rPr lang="en-US" sz="3200" b="1" dirty="0">
                <a:solidFill>
                  <a:schemeClr val="accent6">
                    <a:lumMod val="50000"/>
                  </a:schemeClr>
                </a:solidFill>
                <a:latin typeface="Candara" panose="020E0502030303020204" pitchFamily="34" charset="0"/>
                <a:cs typeface="Arial" panose="020B0604020202020204" pitchFamily="34" charset="0"/>
              </a:rPr>
              <a:t>DEPLOYMENT APPROACHES </a:t>
            </a:r>
          </a:p>
        </p:txBody>
      </p:sp>
      <p:grpSp>
        <p:nvGrpSpPr>
          <p:cNvPr id="30" name="Group 29">
            <a:extLst>
              <a:ext uri="{FF2B5EF4-FFF2-40B4-BE49-F238E27FC236}">
                <a16:creationId xmlns:a16="http://schemas.microsoft.com/office/drawing/2014/main" id="{FA27BA6D-39ED-485B-BB77-42C3C4180FD5}"/>
              </a:ext>
            </a:extLst>
          </p:cNvPr>
          <p:cNvGrpSpPr/>
          <p:nvPr/>
        </p:nvGrpSpPr>
        <p:grpSpPr>
          <a:xfrm>
            <a:off x="443854" y="1721624"/>
            <a:ext cx="11525851" cy="4493538"/>
            <a:chOff x="510434" y="1266768"/>
            <a:chExt cx="11525851" cy="4336447"/>
          </a:xfrm>
        </p:grpSpPr>
        <p:grpSp>
          <p:nvGrpSpPr>
            <p:cNvPr id="28" name="Group 27">
              <a:extLst>
                <a:ext uri="{FF2B5EF4-FFF2-40B4-BE49-F238E27FC236}">
                  <a16:creationId xmlns:a16="http://schemas.microsoft.com/office/drawing/2014/main" id="{F3350845-9D06-4380-9054-4093741D5100}"/>
                </a:ext>
              </a:extLst>
            </p:cNvPr>
            <p:cNvGrpSpPr/>
            <p:nvPr/>
          </p:nvGrpSpPr>
          <p:grpSpPr>
            <a:xfrm>
              <a:off x="510434" y="1266768"/>
              <a:ext cx="11525851" cy="4336447"/>
              <a:chOff x="510434" y="1266768"/>
              <a:chExt cx="11525851" cy="4336447"/>
            </a:xfrm>
          </p:grpSpPr>
          <p:sp>
            <p:nvSpPr>
              <p:cNvPr id="19" name="TextBox 18">
                <a:extLst>
                  <a:ext uri="{FF2B5EF4-FFF2-40B4-BE49-F238E27FC236}">
                    <a16:creationId xmlns:a16="http://schemas.microsoft.com/office/drawing/2014/main" id="{8BB48CB4-B2FB-4750-9E54-E8701F92A5D6}"/>
                  </a:ext>
                </a:extLst>
              </p:cNvPr>
              <p:cNvSpPr txBox="1"/>
              <p:nvPr/>
            </p:nvSpPr>
            <p:spPr>
              <a:xfrm>
                <a:off x="510434" y="1266768"/>
                <a:ext cx="5076082" cy="4336447"/>
              </a:xfrm>
              <a:prstGeom prst="rect">
                <a:avLst/>
              </a:prstGeom>
              <a:solidFill>
                <a:schemeClr val="accent5">
                  <a:lumMod val="40000"/>
                  <a:lumOff val="60000"/>
                </a:schemeClr>
              </a:solidFill>
            </p:spPr>
            <p:txBody>
              <a:bodyPr wrap="square" rtlCol="0">
                <a:spAutoFit/>
              </a:bodyPr>
              <a:lstStyle/>
              <a:p>
                <a:pPr algn="just">
                  <a:spcAft>
                    <a:spcPts val="600"/>
                  </a:spcAft>
                </a:pPr>
                <a:r>
                  <a:rPr lang="en-US" sz="1600" i="0" dirty="0">
                    <a:solidFill>
                      <a:srgbClr val="202124"/>
                    </a:solidFill>
                    <a:effectLst/>
                    <a:latin typeface="Candara" panose="020E0502030303020204" pitchFamily="34" charset="0"/>
                  </a:rPr>
                  <a:t>The solution provider delivers an on-site IT infrastructure to host the solution, which is managed by the client with agreed support from the provider (often negotiated).</a:t>
                </a:r>
              </a:p>
              <a:p>
                <a:pPr algn="just">
                  <a:spcAft>
                    <a:spcPts val="600"/>
                  </a:spcAft>
                </a:pPr>
                <a:r>
                  <a:rPr lang="en-GB" sz="1600" dirty="0">
                    <a:latin typeface="Candara" panose="020E0502030303020204" pitchFamily="34" charset="0"/>
                  </a:rPr>
                  <a:t>Common features:</a:t>
                </a:r>
                <a:endParaRPr lang="en-US" sz="1600" i="0" dirty="0">
                  <a:solidFill>
                    <a:srgbClr val="202124"/>
                  </a:solidFill>
                  <a:effectLst/>
                  <a:latin typeface="Candara" panose="020E0502030303020204" pitchFamily="34" charset="0"/>
                </a:endParaRPr>
              </a:p>
              <a:p>
                <a:pPr marL="285750" indent="-285750" algn="just">
                  <a:spcAft>
                    <a:spcPts val="600"/>
                  </a:spcAft>
                  <a:buFont typeface="Arial" panose="020B0604020202020204" pitchFamily="34" charset="0"/>
                  <a:buChar char="•"/>
                </a:pPr>
                <a:r>
                  <a:rPr lang="en-US" sz="1600" dirty="0">
                    <a:solidFill>
                      <a:srgbClr val="000000"/>
                    </a:solidFill>
                    <a:latin typeface="Candara" panose="020E0502030303020204" pitchFamily="34" charset="0"/>
                  </a:rPr>
                  <a:t>C</a:t>
                </a:r>
                <a:r>
                  <a:rPr lang="en-US" sz="1600" i="0" dirty="0">
                    <a:solidFill>
                      <a:srgbClr val="000000"/>
                    </a:solidFill>
                    <a:effectLst/>
                    <a:latin typeface="Candara" panose="020E0502030303020204" pitchFamily="34" charset="0"/>
                  </a:rPr>
                  <a:t>osts associated with managing and maintaining all the solution entails can run exponentially higher than a cloud computing environment. </a:t>
                </a:r>
              </a:p>
              <a:p>
                <a:pPr marL="285750" indent="-285750" algn="just">
                  <a:spcAft>
                    <a:spcPts val="600"/>
                  </a:spcAft>
                  <a:buFont typeface="Arial" panose="020B0604020202020204" pitchFamily="34" charset="0"/>
                  <a:buChar char="•"/>
                </a:pPr>
                <a:r>
                  <a:rPr lang="en-US" sz="1600" dirty="0">
                    <a:solidFill>
                      <a:srgbClr val="000000"/>
                    </a:solidFill>
                    <a:latin typeface="Candara" panose="020E0502030303020204" pitchFamily="34" charset="0"/>
                  </a:rPr>
                  <a:t>O</a:t>
                </a:r>
                <a:r>
                  <a:rPr lang="en-US" sz="1600" i="0" dirty="0">
                    <a:solidFill>
                      <a:srgbClr val="000000"/>
                    </a:solidFill>
                    <a:effectLst/>
                    <a:latin typeface="Candara" panose="020E0502030303020204" pitchFamily="34" charset="0"/>
                  </a:rPr>
                  <a:t>n-premise setup requires in-house server hardware, software licenses, integration capabilities, and IT employees on hand to support and manage potential issues that may arise.</a:t>
                </a:r>
              </a:p>
              <a:p>
                <a:pPr marL="285750" indent="-285750" algn="just">
                  <a:spcAft>
                    <a:spcPts val="600"/>
                  </a:spcAft>
                  <a:buFont typeface="Arial" panose="020B0604020202020204" pitchFamily="34" charset="0"/>
                  <a:buChar char="•"/>
                </a:pPr>
                <a:r>
                  <a:rPr lang="en-US" sz="1600" dirty="0">
                    <a:solidFill>
                      <a:srgbClr val="000000"/>
                    </a:solidFill>
                    <a:latin typeface="Candara" panose="020E0502030303020204" pitchFamily="34" charset="0"/>
                  </a:rPr>
                  <a:t>Longer deployment timeline.</a:t>
                </a:r>
                <a:endParaRPr lang="en-US" sz="1600" i="0" dirty="0">
                  <a:solidFill>
                    <a:srgbClr val="000000"/>
                  </a:solidFill>
                  <a:effectLst/>
                  <a:latin typeface="Candara" panose="020E0502030303020204" pitchFamily="34" charset="0"/>
                </a:endParaRPr>
              </a:p>
              <a:p>
                <a:pPr marL="285750" indent="-285750" algn="just">
                  <a:spcAft>
                    <a:spcPts val="600"/>
                  </a:spcAft>
                  <a:buFont typeface="Arial" panose="020B0604020202020204" pitchFamily="34" charset="0"/>
                  <a:buChar char="•"/>
                </a:pPr>
                <a:r>
                  <a:rPr lang="en-US" sz="1600" i="0" dirty="0">
                    <a:effectLst/>
                    <a:latin typeface="Candara" panose="020E0502030303020204" pitchFamily="34" charset="0"/>
                  </a:rPr>
                  <a:t>There is no reliance on external factors such as the internet to access your servers.</a:t>
                </a:r>
              </a:p>
              <a:p>
                <a:pPr marL="285750" indent="-285750" algn="just">
                  <a:spcAft>
                    <a:spcPts val="600"/>
                  </a:spcAft>
                  <a:buFont typeface="Arial" panose="020B0604020202020204" pitchFamily="34" charset="0"/>
                  <a:buChar char="•"/>
                </a:pPr>
                <a:r>
                  <a:rPr lang="en-US" sz="1600" i="0" dirty="0">
                    <a:solidFill>
                      <a:srgbClr val="000000"/>
                    </a:solidFill>
                    <a:effectLst/>
                    <a:latin typeface="Candara" panose="020E0502030303020204" pitchFamily="34" charset="0"/>
                  </a:rPr>
                  <a:t>Upscaling with IT development requires physical upgrade o</a:t>
                </a:r>
                <a:r>
                  <a:rPr lang="en-US" sz="1600" dirty="0">
                    <a:solidFill>
                      <a:srgbClr val="000000"/>
                    </a:solidFill>
                    <a:latin typeface="Candara" panose="020E0502030303020204" pitchFamily="34" charset="0"/>
                  </a:rPr>
                  <a:t>f IT infrastructure/hardware.</a:t>
                </a:r>
                <a:endParaRPr lang="en-US" sz="1600" i="0" dirty="0">
                  <a:solidFill>
                    <a:srgbClr val="000000"/>
                  </a:solidFill>
                  <a:effectLst/>
                  <a:latin typeface="Candara" panose="020E0502030303020204" pitchFamily="34" charset="0"/>
                </a:endParaRPr>
              </a:p>
            </p:txBody>
          </p:sp>
          <p:sp>
            <p:nvSpPr>
              <p:cNvPr id="16" name="TextBox 15">
                <a:extLst>
                  <a:ext uri="{FF2B5EF4-FFF2-40B4-BE49-F238E27FC236}">
                    <a16:creationId xmlns:a16="http://schemas.microsoft.com/office/drawing/2014/main" id="{020C39DF-BDB4-46B7-9348-ABDDB242E578}"/>
                  </a:ext>
                </a:extLst>
              </p:cNvPr>
              <p:cNvSpPr txBox="1"/>
              <p:nvPr/>
            </p:nvSpPr>
            <p:spPr>
              <a:xfrm>
                <a:off x="6415090" y="1687294"/>
                <a:ext cx="5621195" cy="3801817"/>
              </a:xfrm>
              <a:prstGeom prst="rect">
                <a:avLst/>
              </a:prstGeom>
              <a:solidFill>
                <a:schemeClr val="accent1">
                  <a:lumMod val="20000"/>
                  <a:lumOff val="80000"/>
                </a:schemeClr>
              </a:solidFill>
            </p:spPr>
            <p:txBody>
              <a:bodyPr wrap="square" rtlCol="0">
                <a:spAutoFit/>
              </a:bodyPr>
              <a:lstStyle/>
              <a:p>
                <a:pPr algn="just">
                  <a:spcAft>
                    <a:spcPts val="600"/>
                  </a:spcAft>
                </a:pPr>
                <a:r>
                  <a:rPr lang="en-US" sz="1600" i="0" dirty="0">
                    <a:solidFill>
                      <a:srgbClr val="202124"/>
                    </a:solidFill>
                    <a:effectLst/>
                    <a:latin typeface="Candara" panose="020E0502030303020204" pitchFamily="34" charset="0"/>
                  </a:rPr>
                  <a:t>The solution provider delivers an off-site solution usually web and cloud based. The actual physical </a:t>
                </a:r>
                <a:r>
                  <a:rPr lang="en-US" sz="1600" dirty="0">
                    <a:solidFill>
                      <a:srgbClr val="202124"/>
                    </a:solidFill>
                    <a:latin typeface="Candara" panose="020E0502030303020204" pitchFamily="34" charset="0"/>
                  </a:rPr>
                  <a:t>IT infrastructure</a:t>
                </a:r>
                <a:r>
                  <a:rPr lang="en-US" sz="1600" i="0" dirty="0">
                    <a:solidFill>
                      <a:srgbClr val="202124"/>
                    </a:solidFill>
                    <a:effectLst/>
                    <a:latin typeface="Candara" panose="020E0502030303020204" pitchFamily="34" charset="0"/>
                  </a:rPr>
                  <a:t> is housed offsite with </a:t>
                </a:r>
                <a:r>
                  <a:rPr lang="en-US" sz="1600" dirty="0">
                    <a:solidFill>
                      <a:srgbClr val="202124"/>
                    </a:solidFill>
                    <a:latin typeface="Candara" panose="020E0502030303020204" pitchFamily="34" charset="0"/>
                  </a:rPr>
                  <a:t>the solution provider.</a:t>
                </a:r>
              </a:p>
              <a:p>
                <a:pPr algn="just">
                  <a:spcAft>
                    <a:spcPts val="600"/>
                  </a:spcAft>
                </a:pPr>
                <a:r>
                  <a:rPr lang="en-GB" sz="1600" dirty="0">
                    <a:latin typeface="Candara" panose="020E0502030303020204" pitchFamily="34" charset="0"/>
                  </a:rPr>
                  <a:t>Common features:</a:t>
                </a:r>
                <a:endParaRPr lang="en-US" sz="1600" i="0" dirty="0">
                  <a:solidFill>
                    <a:srgbClr val="202124"/>
                  </a:solidFill>
                  <a:effectLst/>
                  <a:latin typeface="Candara" panose="020E0502030303020204" pitchFamily="34" charset="0"/>
                </a:endParaRPr>
              </a:p>
              <a:p>
                <a:pPr marL="285750" indent="-285750" algn="just">
                  <a:buFont typeface="Arial" panose="020B0604020202020204" pitchFamily="34" charset="0"/>
                  <a:buChar char="•"/>
                </a:pPr>
                <a:r>
                  <a:rPr lang="en-US" sz="1600" i="0" dirty="0">
                    <a:solidFill>
                      <a:srgbClr val="000000"/>
                    </a:solidFill>
                    <a:effectLst/>
                    <a:latin typeface="Candara" panose="020E0502030303020204" pitchFamily="34" charset="0"/>
                  </a:rPr>
                  <a:t>Allows organizations to pay on “as-needed basis” and effectively scale up or down depending on overall usage, user requirements, and the growth of the organisation.</a:t>
                </a:r>
              </a:p>
              <a:p>
                <a:pPr marL="285750" indent="-285750" algn="just">
                  <a:buFont typeface="Arial" panose="020B0604020202020204" pitchFamily="34" charset="0"/>
                  <a:buChar char="•"/>
                </a:pPr>
                <a:r>
                  <a:rPr lang="en-US" sz="1600" dirty="0">
                    <a:solidFill>
                      <a:srgbClr val="000000"/>
                    </a:solidFill>
                    <a:latin typeface="Candara" panose="020E0502030303020204" pitchFamily="34" charset="0"/>
                  </a:rPr>
                  <a:t>Update or upgrade patches can be communicated remotely for download and installation by the client.</a:t>
                </a:r>
                <a:endParaRPr lang="en-US" sz="1600" i="0" dirty="0">
                  <a:solidFill>
                    <a:srgbClr val="000000"/>
                  </a:solidFill>
                  <a:effectLst/>
                  <a:latin typeface="Candara" panose="020E0502030303020204" pitchFamily="34" charset="0"/>
                </a:endParaRPr>
              </a:p>
              <a:p>
                <a:pPr marL="285750" indent="-285750" algn="just">
                  <a:buFont typeface="Arial" panose="020B0604020202020204" pitchFamily="34" charset="0"/>
                  <a:buChar char="•"/>
                </a:pPr>
                <a:r>
                  <a:rPr lang="en-US" sz="1600" i="0" dirty="0">
                    <a:solidFill>
                      <a:srgbClr val="000000"/>
                    </a:solidFill>
                    <a:effectLst/>
                    <a:latin typeface="Candara" panose="020E0502030303020204" pitchFamily="34" charset="0"/>
                  </a:rPr>
                  <a:t>There are no capital expenses, data can be backed up regularly, and organizations only have to pay for the resources they use.</a:t>
                </a:r>
                <a:endParaRPr lang="en-US" sz="1600" dirty="0">
                  <a:solidFill>
                    <a:srgbClr val="000000"/>
                  </a:solidFill>
                  <a:latin typeface="Candara" panose="020E0502030303020204" pitchFamily="34" charset="0"/>
                </a:endParaRPr>
              </a:p>
              <a:p>
                <a:pPr marL="285750" indent="-285750" algn="just">
                  <a:buFont typeface="Arial" panose="020B0604020202020204" pitchFamily="34" charset="0"/>
                  <a:buChar char="•"/>
                </a:pPr>
                <a:r>
                  <a:rPr lang="en-US" sz="1600" dirty="0">
                    <a:latin typeface="Candara" panose="020E0502030303020204" pitchFamily="34" charset="0"/>
                  </a:rPr>
                  <a:t>C</a:t>
                </a:r>
                <a:r>
                  <a:rPr lang="en-US" sz="1600" i="0" dirty="0">
                    <a:effectLst/>
                    <a:latin typeface="Candara" panose="020E0502030303020204" pitchFamily="34" charset="0"/>
                  </a:rPr>
                  <a:t>an be deployed in a matter of hours or days as it is done via the internet, whereby there is no need for a physical server to be in place.</a:t>
                </a:r>
                <a:endParaRPr lang="en-US" sz="1600" i="0" dirty="0">
                  <a:solidFill>
                    <a:srgbClr val="000000"/>
                  </a:solidFill>
                  <a:effectLst/>
                  <a:latin typeface="Candara" panose="020E0502030303020204" pitchFamily="34" charset="0"/>
                </a:endParaRPr>
              </a:p>
            </p:txBody>
          </p:sp>
        </p:grpSp>
        <p:sp>
          <p:nvSpPr>
            <p:cNvPr id="14" name="TextBox 13">
              <a:extLst>
                <a:ext uri="{FF2B5EF4-FFF2-40B4-BE49-F238E27FC236}">
                  <a16:creationId xmlns:a16="http://schemas.microsoft.com/office/drawing/2014/main" id="{3C3FBF1A-E9F2-4508-A07A-8C6C0737F195}"/>
                </a:ext>
              </a:extLst>
            </p:cNvPr>
            <p:cNvSpPr txBox="1"/>
            <p:nvPr/>
          </p:nvSpPr>
          <p:spPr>
            <a:xfrm>
              <a:off x="5586516" y="1281240"/>
              <a:ext cx="3881759" cy="369332"/>
            </a:xfrm>
            <a:prstGeom prst="rect">
              <a:avLst/>
            </a:prstGeom>
            <a:noFill/>
          </p:spPr>
          <p:txBody>
            <a:bodyPr wrap="square" rtlCol="0">
              <a:spAutoFit/>
            </a:bodyPr>
            <a:lstStyle/>
            <a:p>
              <a:pPr algn="ctr"/>
              <a:r>
                <a:rPr lang="en-US" b="1" dirty="0">
                  <a:solidFill>
                    <a:srgbClr val="8064A2">
                      <a:lumMod val="50000"/>
                    </a:srgbClr>
                  </a:solidFill>
                  <a:latin typeface="Candara" panose="020E0502030303020204" pitchFamily="34" charset="0"/>
                </a:rPr>
                <a:t>Cloud (SaaS/PaaS/IaaS) </a:t>
              </a:r>
              <a:endParaRPr lang="en-GB" b="1" dirty="0">
                <a:solidFill>
                  <a:srgbClr val="8064A2">
                    <a:lumMod val="50000"/>
                  </a:srgbClr>
                </a:solidFill>
                <a:latin typeface="Candara" panose="020E0502030303020204" pitchFamily="34" charset="0"/>
              </a:endParaRPr>
            </a:p>
          </p:txBody>
        </p:sp>
      </p:grpSp>
    </p:spTree>
    <p:extLst>
      <p:ext uri="{BB962C8B-B14F-4D97-AF65-F5344CB8AC3E}">
        <p14:creationId xmlns:p14="http://schemas.microsoft.com/office/powerpoint/2010/main" val="168801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58BF-C954-4910-B016-E3883C364A16}"/>
              </a:ext>
            </a:extLst>
          </p:cNvPr>
          <p:cNvSpPr>
            <a:spLocks noGrp="1"/>
          </p:cNvSpPr>
          <p:nvPr>
            <p:ph type="title"/>
          </p:nvPr>
        </p:nvSpPr>
        <p:spPr>
          <a:xfrm>
            <a:off x="407368" y="404664"/>
            <a:ext cx="11449271" cy="593644"/>
          </a:xfrm>
        </p:spPr>
        <p:txBody>
          <a:bodyPr/>
          <a:lstStyle/>
          <a:p>
            <a:pPr algn="ctr"/>
            <a:r>
              <a:rPr lang="en-US" sz="2400" dirty="0">
                <a:solidFill>
                  <a:schemeClr val="accent3">
                    <a:lumMod val="50000"/>
                  </a:schemeClr>
                </a:solidFill>
                <a:latin typeface="Candara" panose="020E0502030303020204" pitchFamily="34" charset="0"/>
                <a:cs typeface="Arial" panose="020B0604020202020204" pitchFamily="34" charset="0"/>
              </a:rPr>
              <a:t>INTEGRATION OPPORTUNITIES FOR TAMIS IN NIGERIA</a:t>
            </a:r>
          </a:p>
        </p:txBody>
      </p:sp>
      <p:sp>
        <p:nvSpPr>
          <p:cNvPr id="5" name="Slide Number Placeholder 3">
            <a:extLst>
              <a:ext uri="{FF2B5EF4-FFF2-40B4-BE49-F238E27FC236}">
                <a16:creationId xmlns:a16="http://schemas.microsoft.com/office/drawing/2014/main" id="{622EA706-3517-447F-8D32-2213130350A5}"/>
              </a:ext>
            </a:extLst>
          </p:cNvPr>
          <p:cNvSpPr txBox="1">
            <a:spLocks/>
          </p:cNvSpPr>
          <p:nvPr/>
        </p:nvSpPr>
        <p:spPr>
          <a:xfrm>
            <a:off x="9944100" y="6435022"/>
            <a:ext cx="514350" cy="2692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62D93A-3BA0-8848-BFA3-D7046C1B555D}" type="slidenum">
              <a:rPr lang="en-US" sz="1200" b="1">
                <a:solidFill>
                  <a:prstClr val="black"/>
                </a:solidFill>
                <a:latin typeface="Calibri" panose="020F0502020204030204" pitchFamily="34" charset="0"/>
                <a:cs typeface="Calibri" panose="020F0502020204030204" pitchFamily="34" charset="0"/>
              </a:rPr>
              <a:pPr>
                <a:defRPr/>
              </a:pPr>
              <a:t>12</a:t>
            </a:fld>
            <a:endParaRPr lang="en-US" sz="1200" b="1" dirty="0">
              <a:solidFill>
                <a:prstClr val="black"/>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8E782405-CD83-4FA8-8BAF-D86C1AA99223}"/>
              </a:ext>
            </a:extLst>
          </p:cNvPr>
          <p:cNvSpPr txBox="1"/>
          <p:nvPr/>
        </p:nvSpPr>
        <p:spPr>
          <a:xfrm>
            <a:off x="8082684" y="2352738"/>
            <a:ext cx="3615145" cy="2677656"/>
          </a:xfrm>
          <a:prstGeom prst="rect">
            <a:avLst/>
          </a:prstGeom>
          <a:noFill/>
        </p:spPr>
        <p:txBody>
          <a:bodyPr wrap="square" rtlCol="0">
            <a:spAutoFit/>
          </a:bodyPr>
          <a:lstStyle/>
          <a:p>
            <a:pPr algn="ctr"/>
            <a:r>
              <a:rPr lang="en-US" sz="2800" b="1" i="1" dirty="0">
                <a:solidFill>
                  <a:schemeClr val="accent4">
                    <a:lumMod val="50000"/>
                  </a:schemeClr>
                </a:solidFill>
                <a:latin typeface="Candara" panose="020E0502030303020204" pitchFamily="34" charset="0"/>
              </a:rPr>
              <a:t>Opportunities for integration are limitless but require persuasion, negotiation and selling a win-win case.</a:t>
            </a:r>
            <a:endParaRPr lang="en-GB" sz="2800" b="1" i="1" dirty="0">
              <a:solidFill>
                <a:schemeClr val="accent4">
                  <a:lumMod val="50000"/>
                </a:schemeClr>
              </a:solidFill>
              <a:latin typeface="Candara" panose="020E0502030303020204" pitchFamily="34" charset="0"/>
            </a:endParaRPr>
          </a:p>
        </p:txBody>
      </p:sp>
      <p:grpSp>
        <p:nvGrpSpPr>
          <p:cNvPr id="24" name="Group 23">
            <a:extLst>
              <a:ext uri="{FF2B5EF4-FFF2-40B4-BE49-F238E27FC236}">
                <a16:creationId xmlns:a16="http://schemas.microsoft.com/office/drawing/2014/main" id="{2A4F7451-4241-4500-BE92-F21E3BF91034}"/>
              </a:ext>
            </a:extLst>
          </p:cNvPr>
          <p:cNvGrpSpPr/>
          <p:nvPr/>
        </p:nvGrpSpPr>
        <p:grpSpPr>
          <a:xfrm>
            <a:off x="440908" y="1551728"/>
            <a:ext cx="7066297" cy="5146914"/>
            <a:chOff x="408345" y="1690328"/>
            <a:chExt cx="7066297" cy="5146914"/>
          </a:xfrm>
        </p:grpSpPr>
        <p:grpSp>
          <p:nvGrpSpPr>
            <p:cNvPr id="22" name="Group 21">
              <a:extLst>
                <a:ext uri="{FF2B5EF4-FFF2-40B4-BE49-F238E27FC236}">
                  <a16:creationId xmlns:a16="http://schemas.microsoft.com/office/drawing/2014/main" id="{C4EF882E-3995-4E55-B5BF-E1080061DDF0}"/>
                </a:ext>
              </a:extLst>
            </p:cNvPr>
            <p:cNvGrpSpPr/>
            <p:nvPr/>
          </p:nvGrpSpPr>
          <p:grpSpPr>
            <a:xfrm>
              <a:off x="408345" y="1690328"/>
              <a:ext cx="7066297" cy="4878283"/>
              <a:chOff x="2150931" y="1538735"/>
              <a:chExt cx="7066297" cy="4878283"/>
            </a:xfrm>
          </p:grpSpPr>
          <p:sp>
            <p:nvSpPr>
              <p:cNvPr id="8" name="Diamond 7">
                <a:extLst>
                  <a:ext uri="{FF2B5EF4-FFF2-40B4-BE49-F238E27FC236}">
                    <a16:creationId xmlns:a16="http://schemas.microsoft.com/office/drawing/2014/main" id="{51548CA1-8C31-41F7-B7E3-BBDE547332DA}"/>
                  </a:ext>
                </a:extLst>
              </p:cNvPr>
              <p:cNvSpPr/>
              <p:nvPr/>
            </p:nvSpPr>
            <p:spPr>
              <a:xfrm>
                <a:off x="2150931" y="2356527"/>
                <a:ext cx="1584176" cy="1656184"/>
              </a:xfrm>
              <a:prstGeom prst="diamon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ndara" panose="020E0502030303020204" pitchFamily="34" charset="0"/>
                  </a:rPr>
                  <a:t>Banks</a:t>
                </a:r>
              </a:p>
            </p:txBody>
          </p:sp>
          <p:sp>
            <p:nvSpPr>
              <p:cNvPr id="9" name="Diamond 8">
                <a:extLst>
                  <a:ext uri="{FF2B5EF4-FFF2-40B4-BE49-F238E27FC236}">
                    <a16:creationId xmlns:a16="http://schemas.microsoft.com/office/drawing/2014/main" id="{A0703718-6888-4F26-844A-38A9C5CB8F43}"/>
                  </a:ext>
                </a:extLst>
              </p:cNvPr>
              <p:cNvSpPr/>
              <p:nvPr/>
            </p:nvSpPr>
            <p:spPr>
              <a:xfrm>
                <a:off x="3791744" y="1628800"/>
                <a:ext cx="1584176" cy="1656184"/>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latin typeface="Candara" panose="020E0502030303020204" pitchFamily="34" charset="0"/>
                  </a:rPr>
                  <a:t>FIRS</a:t>
                </a:r>
                <a:endParaRPr lang="en-GB" sz="1200" dirty="0">
                  <a:latin typeface="Candara" panose="020E0502030303020204" pitchFamily="34" charset="0"/>
                </a:endParaRPr>
              </a:p>
            </p:txBody>
          </p:sp>
          <p:sp>
            <p:nvSpPr>
              <p:cNvPr id="10" name="Diamond 9">
                <a:extLst>
                  <a:ext uri="{FF2B5EF4-FFF2-40B4-BE49-F238E27FC236}">
                    <a16:creationId xmlns:a16="http://schemas.microsoft.com/office/drawing/2014/main" id="{E6D1C77C-0F8A-4407-835D-8F4B084FF475}"/>
                  </a:ext>
                </a:extLst>
              </p:cNvPr>
              <p:cNvSpPr/>
              <p:nvPr/>
            </p:nvSpPr>
            <p:spPr>
              <a:xfrm>
                <a:off x="2830798" y="4095847"/>
                <a:ext cx="1584176" cy="1656184"/>
              </a:xfrm>
              <a:prstGeom prst="diamon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ndara" panose="020E0502030303020204" pitchFamily="34" charset="0"/>
                  </a:rPr>
                  <a:t>NIMC (NIN)</a:t>
                </a:r>
                <a:endParaRPr lang="en-GB" sz="1200" dirty="0">
                  <a:latin typeface="Candara" panose="020E0502030303020204" pitchFamily="34" charset="0"/>
                </a:endParaRPr>
              </a:p>
            </p:txBody>
          </p:sp>
          <p:sp>
            <p:nvSpPr>
              <p:cNvPr id="11" name="Diamond 10">
                <a:extLst>
                  <a:ext uri="{FF2B5EF4-FFF2-40B4-BE49-F238E27FC236}">
                    <a16:creationId xmlns:a16="http://schemas.microsoft.com/office/drawing/2014/main" id="{ACC7C91B-DF51-40E9-BCAD-EABFC694150E}"/>
                  </a:ext>
                </a:extLst>
              </p:cNvPr>
              <p:cNvSpPr/>
              <p:nvPr/>
            </p:nvSpPr>
            <p:spPr>
              <a:xfrm>
                <a:off x="5015880" y="2060481"/>
                <a:ext cx="1584176" cy="1656184"/>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latin typeface="Candara" panose="020E0502030303020204" pitchFamily="34" charset="0"/>
                  </a:rPr>
                  <a:t>Informal Sector (POS)</a:t>
                </a:r>
                <a:endParaRPr lang="en-GB" sz="1200" dirty="0">
                  <a:latin typeface="Candara" panose="020E0502030303020204" pitchFamily="34" charset="0"/>
                </a:endParaRPr>
              </a:p>
            </p:txBody>
          </p:sp>
          <p:sp>
            <p:nvSpPr>
              <p:cNvPr id="12" name="Diamond 11">
                <a:extLst>
                  <a:ext uri="{FF2B5EF4-FFF2-40B4-BE49-F238E27FC236}">
                    <a16:creationId xmlns:a16="http://schemas.microsoft.com/office/drawing/2014/main" id="{3D633E95-5F48-4B5A-9798-FC57D3B48354}"/>
                  </a:ext>
                </a:extLst>
              </p:cNvPr>
              <p:cNvSpPr/>
              <p:nvPr/>
            </p:nvSpPr>
            <p:spPr>
              <a:xfrm>
                <a:off x="4564145" y="3346341"/>
                <a:ext cx="1584176" cy="1656184"/>
              </a:xfrm>
              <a:prstGeom prst="diamond">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ndara" panose="020E0502030303020204" pitchFamily="34" charset="0"/>
                  </a:rPr>
                  <a:t>NIBBS (BVN)</a:t>
                </a:r>
                <a:endParaRPr lang="en-GB" sz="1200" dirty="0">
                  <a:latin typeface="Candara" panose="020E0502030303020204" pitchFamily="34" charset="0"/>
                </a:endParaRPr>
              </a:p>
            </p:txBody>
          </p:sp>
          <p:sp>
            <p:nvSpPr>
              <p:cNvPr id="13" name="Diamond 12">
                <a:extLst>
                  <a:ext uri="{FF2B5EF4-FFF2-40B4-BE49-F238E27FC236}">
                    <a16:creationId xmlns:a16="http://schemas.microsoft.com/office/drawing/2014/main" id="{059A014E-8037-45B8-BDB6-98CF6F74A662}"/>
                  </a:ext>
                </a:extLst>
              </p:cNvPr>
              <p:cNvSpPr/>
              <p:nvPr/>
            </p:nvSpPr>
            <p:spPr>
              <a:xfrm>
                <a:off x="6180837" y="1538735"/>
                <a:ext cx="1584176" cy="165618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ndara" panose="020E0502030303020204" pitchFamily="34" charset="0"/>
                  </a:rPr>
                  <a:t>Customs</a:t>
                </a:r>
                <a:endParaRPr lang="en-GB" sz="1200" dirty="0">
                  <a:latin typeface="Candara" panose="020E0502030303020204" pitchFamily="34" charset="0"/>
                </a:endParaRPr>
              </a:p>
            </p:txBody>
          </p:sp>
          <p:sp>
            <p:nvSpPr>
              <p:cNvPr id="14" name="Diamond 13">
                <a:extLst>
                  <a:ext uri="{FF2B5EF4-FFF2-40B4-BE49-F238E27FC236}">
                    <a16:creationId xmlns:a16="http://schemas.microsoft.com/office/drawing/2014/main" id="{C7EED1D5-A3ED-4A7D-B404-95112BDC5B1A}"/>
                  </a:ext>
                </a:extLst>
              </p:cNvPr>
              <p:cNvSpPr/>
              <p:nvPr/>
            </p:nvSpPr>
            <p:spPr>
              <a:xfrm>
                <a:off x="5845503" y="2928820"/>
                <a:ext cx="1584176" cy="1656184"/>
              </a:xfrm>
              <a:prstGeom prst="diamond">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ndara" panose="020E0502030303020204" pitchFamily="34" charset="0"/>
                  </a:rPr>
                  <a:t>Other</a:t>
                </a:r>
              </a:p>
              <a:p>
                <a:pPr algn="ctr"/>
                <a:r>
                  <a:rPr lang="en-US" sz="1200" dirty="0">
                    <a:latin typeface="Candara" panose="020E0502030303020204" pitchFamily="34" charset="0"/>
                  </a:rPr>
                  <a:t>MDAs</a:t>
                </a:r>
              </a:p>
              <a:p>
                <a:pPr algn="ctr"/>
                <a:r>
                  <a:rPr lang="en-US" sz="1200" dirty="0">
                    <a:latin typeface="Candara" panose="020E0502030303020204" pitchFamily="34" charset="0"/>
                  </a:rPr>
                  <a:t>(FG&amp;SG)</a:t>
                </a:r>
                <a:endParaRPr lang="en-GB" sz="1200" dirty="0">
                  <a:latin typeface="Candara" panose="020E0502030303020204" pitchFamily="34" charset="0"/>
                </a:endParaRPr>
              </a:p>
            </p:txBody>
          </p:sp>
          <p:sp>
            <p:nvSpPr>
              <p:cNvPr id="15" name="Diamond 14">
                <a:extLst>
                  <a:ext uri="{FF2B5EF4-FFF2-40B4-BE49-F238E27FC236}">
                    <a16:creationId xmlns:a16="http://schemas.microsoft.com/office/drawing/2014/main" id="{5CDDFDC9-8C66-44AF-9F66-D61E9E9FE6E7}"/>
                  </a:ext>
                </a:extLst>
              </p:cNvPr>
              <p:cNvSpPr/>
              <p:nvPr/>
            </p:nvSpPr>
            <p:spPr>
              <a:xfrm>
                <a:off x="6486326" y="4004875"/>
                <a:ext cx="1584176" cy="1656184"/>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ndara" panose="020E0502030303020204" pitchFamily="34" charset="0"/>
                  </a:rPr>
                  <a:t>NEPC</a:t>
                </a:r>
                <a:endParaRPr lang="en-GB" sz="1200" dirty="0">
                  <a:latin typeface="Candara" panose="020E0502030303020204" pitchFamily="34" charset="0"/>
                </a:endParaRPr>
              </a:p>
            </p:txBody>
          </p:sp>
          <p:sp>
            <p:nvSpPr>
              <p:cNvPr id="16" name="Diamond 15">
                <a:extLst>
                  <a:ext uri="{FF2B5EF4-FFF2-40B4-BE49-F238E27FC236}">
                    <a16:creationId xmlns:a16="http://schemas.microsoft.com/office/drawing/2014/main" id="{2F53089C-F807-4933-890B-6C5146631F47}"/>
                  </a:ext>
                </a:extLst>
              </p:cNvPr>
              <p:cNvSpPr/>
              <p:nvPr/>
            </p:nvSpPr>
            <p:spPr>
              <a:xfrm>
                <a:off x="4044329" y="4527528"/>
                <a:ext cx="1584176" cy="1656184"/>
              </a:xfrm>
              <a:prstGeom prst="diamon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ndara" panose="020E0502030303020204" pitchFamily="34" charset="0"/>
                  </a:rPr>
                  <a:t>PEF</a:t>
                </a:r>
                <a:endParaRPr lang="en-GB" sz="1200" dirty="0">
                  <a:latin typeface="Candara" panose="020E0502030303020204" pitchFamily="34" charset="0"/>
                </a:endParaRPr>
              </a:p>
            </p:txBody>
          </p:sp>
          <p:sp>
            <p:nvSpPr>
              <p:cNvPr id="17" name="Diamond 16">
                <a:extLst>
                  <a:ext uri="{FF2B5EF4-FFF2-40B4-BE49-F238E27FC236}">
                    <a16:creationId xmlns:a16="http://schemas.microsoft.com/office/drawing/2014/main" id="{9B06E975-ED20-4867-859A-A85413794AC0}"/>
                  </a:ext>
                </a:extLst>
              </p:cNvPr>
              <p:cNvSpPr/>
              <p:nvPr/>
            </p:nvSpPr>
            <p:spPr>
              <a:xfrm>
                <a:off x="3338034" y="2898447"/>
                <a:ext cx="1584176" cy="1656184"/>
              </a:xfrm>
              <a:prstGeom prst="diamon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latin typeface="Candara" panose="020E0502030303020204" pitchFamily="34" charset="0"/>
                  </a:rPr>
                  <a:t>Other Private Sector Entities</a:t>
                </a:r>
              </a:p>
              <a:p>
                <a:pPr algn="ctr"/>
                <a:endParaRPr lang="en-GB" sz="1200" dirty="0">
                  <a:latin typeface="Candara" panose="020E0502030303020204" pitchFamily="34" charset="0"/>
                </a:endParaRPr>
              </a:p>
            </p:txBody>
          </p:sp>
          <p:sp>
            <p:nvSpPr>
              <p:cNvPr id="18" name="Diamond 17">
                <a:extLst>
                  <a:ext uri="{FF2B5EF4-FFF2-40B4-BE49-F238E27FC236}">
                    <a16:creationId xmlns:a16="http://schemas.microsoft.com/office/drawing/2014/main" id="{7232F198-A418-4A2D-97E0-FE50B2B98A41}"/>
                  </a:ext>
                </a:extLst>
              </p:cNvPr>
              <p:cNvSpPr/>
              <p:nvPr/>
            </p:nvSpPr>
            <p:spPr>
              <a:xfrm>
                <a:off x="5539651" y="4760834"/>
                <a:ext cx="1584176" cy="1656184"/>
              </a:xfrm>
              <a:prstGeom prst="diamon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ndara" panose="020E0502030303020204" pitchFamily="34" charset="0"/>
                  </a:rPr>
                  <a:t>CBN</a:t>
                </a:r>
                <a:endParaRPr lang="en-GB" sz="1200" dirty="0">
                  <a:latin typeface="Candara" panose="020E0502030303020204" pitchFamily="34" charset="0"/>
                </a:endParaRPr>
              </a:p>
            </p:txBody>
          </p:sp>
          <p:sp>
            <p:nvSpPr>
              <p:cNvPr id="19" name="Diamond 18">
                <a:extLst>
                  <a:ext uri="{FF2B5EF4-FFF2-40B4-BE49-F238E27FC236}">
                    <a16:creationId xmlns:a16="http://schemas.microsoft.com/office/drawing/2014/main" id="{7147E4B3-E389-4498-924D-8F99DE1ADB77}"/>
                  </a:ext>
                </a:extLst>
              </p:cNvPr>
              <p:cNvSpPr/>
              <p:nvPr/>
            </p:nvSpPr>
            <p:spPr>
              <a:xfrm>
                <a:off x="7006347" y="2412630"/>
                <a:ext cx="1584176" cy="1656184"/>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ndara" panose="020E0502030303020204" pitchFamily="34" charset="0"/>
                  </a:rPr>
                  <a:t>FRSC</a:t>
                </a:r>
                <a:endParaRPr lang="en-GB" sz="1200" dirty="0">
                  <a:latin typeface="Candara" panose="020E0502030303020204" pitchFamily="34" charset="0"/>
                </a:endParaRPr>
              </a:p>
            </p:txBody>
          </p:sp>
          <p:sp>
            <p:nvSpPr>
              <p:cNvPr id="20" name="Diamond 19">
                <a:extLst>
                  <a:ext uri="{FF2B5EF4-FFF2-40B4-BE49-F238E27FC236}">
                    <a16:creationId xmlns:a16="http://schemas.microsoft.com/office/drawing/2014/main" id="{B23596B7-D402-480D-8920-A419BD1FB669}"/>
                  </a:ext>
                </a:extLst>
              </p:cNvPr>
              <p:cNvSpPr/>
              <p:nvPr/>
            </p:nvSpPr>
            <p:spPr>
              <a:xfrm>
                <a:off x="7633052" y="3483129"/>
                <a:ext cx="1584176" cy="1656184"/>
              </a:xfrm>
              <a:prstGeom prst="diamond">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ndara" panose="020E0502030303020204" pitchFamily="34" charset="0"/>
                  </a:rPr>
                  <a:t>VIO</a:t>
                </a:r>
                <a:endParaRPr lang="en-GB" sz="1200" dirty="0">
                  <a:latin typeface="Candara" panose="020E0502030303020204" pitchFamily="34" charset="0"/>
                </a:endParaRPr>
              </a:p>
            </p:txBody>
          </p:sp>
        </p:grpSp>
        <p:sp>
          <p:nvSpPr>
            <p:cNvPr id="23" name="Diamond 22">
              <a:extLst>
                <a:ext uri="{FF2B5EF4-FFF2-40B4-BE49-F238E27FC236}">
                  <a16:creationId xmlns:a16="http://schemas.microsoft.com/office/drawing/2014/main" id="{B03959DE-406A-46FD-9989-6A6B976550A4}"/>
                </a:ext>
              </a:extLst>
            </p:cNvPr>
            <p:cNvSpPr/>
            <p:nvPr/>
          </p:nvSpPr>
          <p:spPr>
            <a:xfrm>
              <a:off x="5453016" y="5181058"/>
              <a:ext cx="1584176" cy="1656184"/>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ndara" panose="020E0502030303020204" pitchFamily="34" charset="0"/>
                </a:rPr>
                <a:t>Land Ministry</a:t>
              </a:r>
              <a:r>
                <a:rPr lang="en-GB" sz="1200" dirty="0">
                  <a:latin typeface="Candara" panose="020E0502030303020204" pitchFamily="34" charset="0"/>
                </a:rPr>
                <a:t>/GIS</a:t>
              </a:r>
              <a:endParaRPr lang="en-US" sz="1200" dirty="0">
                <a:latin typeface="Candara" panose="020E0502030303020204" pitchFamily="34" charset="0"/>
              </a:endParaRPr>
            </a:p>
          </p:txBody>
        </p:sp>
      </p:grpSp>
    </p:spTree>
    <p:extLst>
      <p:ext uri="{BB962C8B-B14F-4D97-AF65-F5344CB8AC3E}">
        <p14:creationId xmlns:p14="http://schemas.microsoft.com/office/powerpoint/2010/main" val="1945820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58BF-C954-4910-B016-E3883C364A16}"/>
              </a:ext>
            </a:extLst>
          </p:cNvPr>
          <p:cNvSpPr>
            <a:spLocks noGrp="1"/>
          </p:cNvSpPr>
          <p:nvPr>
            <p:ph type="title"/>
          </p:nvPr>
        </p:nvSpPr>
        <p:spPr>
          <a:xfrm>
            <a:off x="263352" y="525284"/>
            <a:ext cx="11449271" cy="521636"/>
          </a:xfrm>
        </p:spPr>
        <p:txBody>
          <a:bodyPr/>
          <a:lstStyle/>
          <a:p>
            <a:pPr algn="ctr"/>
            <a:r>
              <a:rPr lang="en-US" sz="2400" dirty="0">
                <a:solidFill>
                  <a:schemeClr val="accent3">
                    <a:lumMod val="50000"/>
                  </a:schemeClr>
                </a:solidFill>
                <a:latin typeface="Candara" panose="020E0502030303020204" pitchFamily="34" charset="0"/>
                <a:cs typeface="Arial" panose="020B0604020202020204" pitchFamily="34" charset="0"/>
              </a:rPr>
              <a:t>KEY MESSAGES FOR TAX AUTHORITIES </a:t>
            </a:r>
          </a:p>
        </p:txBody>
      </p:sp>
      <p:sp>
        <p:nvSpPr>
          <p:cNvPr id="5" name="Slide Number Placeholder 3">
            <a:extLst>
              <a:ext uri="{FF2B5EF4-FFF2-40B4-BE49-F238E27FC236}">
                <a16:creationId xmlns:a16="http://schemas.microsoft.com/office/drawing/2014/main" id="{622EA706-3517-447F-8D32-2213130350A5}"/>
              </a:ext>
            </a:extLst>
          </p:cNvPr>
          <p:cNvSpPr txBox="1">
            <a:spLocks/>
          </p:cNvSpPr>
          <p:nvPr/>
        </p:nvSpPr>
        <p:spPr>
          <a:xfrm>
            <a:off x="9944100" y="6435022"/>
            <a:ext cx="514350" cy="2692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62D93A-3BA0-8848-BFA3-D7046C1B555D}" type="slidenum">
              <a:rPr lang="en-US" sz="1200" b="1">
                <a:solidFill>
                  <a:prstClr val="black"/>
                </a:solidFill>
                <a:latin typeface="Calibri" panose="020F0502020204030204" pitchFamily="34" charset="0"/>
                <a:cs typeface="Calibri" panose="020F0502020204030204" pitchFamily="34" charset="0"/>
              </a:rPr>
              <a:pPr>
                <a:defRPr/>
              </a:pPr>
              <a:t>13</a:t>
            </a:fld>
            <a:endParaRPr lang="en-US" sz="1200" b="1" dirty="0">
              <a:solidFill>
                <a:prstClr val="black"/>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671982F7-5335-43A4-A041-A4C9F1FADD63}"/>
              </a:ext>
            </a:extLst>
          </p:cNvPr>
          <p:cNvSpPr>
            <a:spLocks noGrp="1"/>
          </p:cNvSpPr>
          <p:nvPr>
            <p:ph idx="1"/>
          </p:nvPr>
        </p:nvSpPr>
        <p:spPr>
          <a:xfrm>
            <a:off x="1559497" y="1145875"/>
            <a:ext cx="10297143" cy="5423796"/>
          </a:xfrm>
        </p:spPr>
        <p:txBody>
          <a:bodyPr/>
          <a:lstStyle/>
          <a:p>
            <a:pPr>
              <a:spcBef>
                <a:spcPts val="0"/>
              </a:spcBef>
              <a:spcAft>
                <a:spcPts val="600"/>
              </a:spcAft>
              <a:buFont typeface="+mj-lt"/>
              <a:buAutoNum type="arabicPeriod"/>
              <a:tabLst>
                <a:tab pos="457200" algn="l"/>
              </a:tabLst>
            </a:pPr>
            <a:r>
              <a:rPr lang="en-US" b="0" dirty="0">
                <a:solidFill>
                  <a:srgbClr val="002060"/>
                </a:solidFill>
                <a:latin typeface="Candara" panose="020E0502030303020204" pitchFamily="34" charset="0"/>
                <a:ea typeface="Calibri" panose="020F0502020204030204" pitchFamily="34" charset="0"/>
                <a:cs typeface="Calibri" panose="020F0502020204030204" pitchFamily="34" charset="0"/>
              </a:rPr>
              <a:t>Assess your automation needs.</a:t>
            </a:r>
          </a:p>
          <a:p>
            <a:pPr>
              <a:spcBef>
                <a:spcPts val="0"/>
              </a:spcBef>
              <a:spcAft>
                <a:spcPts val="600"/>
              </a:spcAft>
              <a:buFont typeface="+mj-lt"/>
              <a:buAutoNum type="arabicPeriod"/>
              <a:tabLst>
                <a:tab pos="457200" algn="l"/>
              </a:tabLst>
            </a:pPr>
            <a:r>
              <a:rPr lang="en-US" b="0" dirty="0">
                <a:solidFill>
                  <a:srgbClr val="002060"/>
                </a:solidFill>
                <a:latin typeface="Candara" panose="020E0502030303020204" pitchFamily="34" charset="0"/>
                <a:ea typeface="Calibri" panose="020F0502020204030204" pitchFamily="34" charset="0"/>
                <a:cs typeface="Calibri" panose="020F0502020204030204" pitchFamily="34" charset="0"/>
              </a:rPr>
              <a:t>Depending on resources, scalability desired and the variation of your tax processes from the basic taxpayer management functions, evaluate which fits – COTS or Custom-developed solution.</a:t>
            </a:r>
          </a:p>
          <a:p>
            <a:pPr>
              <a:spcBef>
                <a:spcPts val="0"/>
              </a:spcBef>
              <a:spcAft>
                <a:spcPts val="600"/>
              </a:spcAft>
              <a:buFont typeface="+mj-lt"/>
              <a:buAutoNum type="arabicPeriod"/>
              <a:tabLst>
                <a:tab pos="457200" algn="l"/>
              </a:tabLst>
            </a:pPr>
            <a:r>
              <a:rPr lang="en-US" b="0" dirty="0">
                <a:solidFill>
                  <a:srgbClr val="002060"/>
                </a:solidFill>
                <a:latin typeface="Candara" panose="020E0502030303020204" pitchFamily="34" charset="0"/>
                <a:ea typeface="Calibri" panose="020F0502020204030204" pitchFamily="34" charset="0"/>
                <a:cs typeface="Calibri" panose="020F0502020204030204" pitchFamily="34" charset="0"/>
              </a:rPr>
              <a:t>Employ a competitive procurement process.</a:t>
            </a:r>
          </a:p>
          <a:p>
            <a:pPr>
              <a:spcBef>
                <a:spcPts val="0"/>
              </a:spcBef>
              <a:spcAft>
                <a:spcPts val="600"/>
              </a:spcAft>
              <a:buFont typeface="+mj-lt"/>
              <a:buAutoNum type="arabicPeriod"/>
              <a:tabLst>
                <a:tab pos="457200" algn="l"/>
              </a:tabLst>
            </a:pPr>
            <a:r>
              <a:rPr lang="en-US" b="0" dirty="0">
                <a:solidFill>
                  <a:srgbClr val="002060"/>
                </a:solidFill>
                <a:latin typeface="Candara" panose="020E0502030303020204" pitchFamily="34" charset="0"/>
                <a:ea typeface="Calibri" panose="020F0502020204030204" pitchFamily="34" charset="0"/>
                <a:cs typeface="Calibri" panose="020F0502020204030204" pitchFamily="34" charset="0"/>
              </a:rPr>
              <a:t>Ensure a strong contract is put together that secures the SIRS’s right of ownership, security and privacy of taxpayer data and information that will be recorded or processed through the solution.</a:t>
            </a:r>
          </a:p>
          <a:p>
            <a:pPr>
              <a:spcBef>
                <a:spcPts val="0"/>
              </a:spcBef>
              <a:spcAft>
                <a:spcPts val="600"/>
              </a:spcAft>
              <a:buFont typeface="+mj-lt"/>
              <a:buAutoNum type="arabicPeriod"/>
              <a:tabLst>
                <a:tab pos="457200" algn="l"/>
              </a:tabLst>
            </a:pPr>
            <a:r>
              <a:rPr lang="en-US" b="0" dirty="0">
                <a:solidFill>
                  <a:srgbClr val="002060"/>
                </a:solidFill>
                <a:latin typeface="Candara" panose="020E0502030303020204" pitchFamily="34" charset="0"/>
                <a:ea typeface="Calibri" panose="020F0502020204030204" pitchFamily="34" charset="0"/>
                <a:cs typeface="Calibri" panose="020F0502020204030204" pitchFamily="34" charset="0"/>
              </a:rPr>
              <a:t>Establish standard processes that support the business processes to guide deployment/TAMIS domestication.</a:t>
            </a:r>
          </a:p>
          <a:p>
            <a:pPr>
              <a:spcBef>
                <a:spcPts val="0"/>
              </a:spcBef>
              <a:spcAft>
                <a:spcPts val="600"/>
              </a:spcAft>
              <a:buFont typeface="+mj-lt"/>
              <a:buAutoNum type="arabicPeriod"/>
              <a:tabLst>
                <a:tab pos="457200" algn="l"/>
              </a:tabLst>
            </a:pPr>
            <a:r>
              <a:rPr lang="en-US" b="0" dirty="0">
                <a:solidFill>
                  <a:srgbClr val="002060"/>
                </a:solidFill>
                <a:latin typeface="Candara" panose="020E0502030303020204" pitchFamily="34" charset="0"/>
              </a:rPr>
              <a:t>Ensure system requirements gathering and business process mapping is conducted to avoid deployment error.</a:t>
            </a:r>
          </a:p>
          <a:p>
            <a:pPr>
              <a:spcBef>
                <a:spcPts val="0"/>
              </a:spcBef>
              <a:spcAft>
                <a:spcPts val="600"/>
              </a:spcAft>
              <a:buFont typeface="+mj-lt"/>
              <a:buAutoNum type="arabicPeriod"/>
              <a:tabLst>
                <a:tab pos="457200" algn="l"/>
              </a:tabLst>
            </a:pPr>
            <a:r>
              <a:rPr lang="en-US" b="0" dirty="0">
                <a:solidFill>
                  <a:srgbClr val="002060"/>
                </a:solidFill>
                <a:latin typeface="Candara" panose="020E0502030303020204" pitchFamily="34" charset="0"/>
                <a:ea typeface="Calibri" panose="020F0502020204030204" pitchFamily="34" charset="0"/>
                <a:cs typeface="Calibri" panose="020F0502020204030204" pitchFamily="34" charset="0"/>
              </a:rPr>
              <a:t>Institute a change management programme and protocol:</a:t>
            </a:r>
          </a:p>
          <a:p>
            <a:pPr marL="857250" lvl="1" indent="-400050">
              <a:spcBef>
                <a:spcPts val="0"/>
              </a:spcBef>
              <a:spcAft>
                <a:spcPts val="600"/>
              </a:spcAft>
              <a:buFont typeface="+mj-lt"/>
              <a:buAutoNum type="romanLcPeriod"/>
              <a:tabLst>
                <a:tab pos="457200" algn="l"/>
              </a:tabLst>
            </a:pPr>
            <a:r>
              <a:rPr lang="en-US" sz="1400" dirty="0">
                <a:solidFill>
                  <a:srgbClr val="002060"/>
                </a:solidFill>
                <a:latin typeface="Candara" panose="020E0502030303020204" pitchFamily="34" charset="0"/>
                <a:ea typeface="Calibri" panose="020F0502020204030204" pitchFamily="34" charset="0"/>
                <a:cs typeface="Calibri" panose="020F0502020204030204" pitchFamily="34" charset="0"/>
              </a:rPr>
              <a:t>Sensitize all stakeholders on the new system (internal and external as may be applicable).</a:t>
            </a:r>
          </a:p>
          <a:p>
            <a:pPr marL="800100" lvl="1" indent="-342900">
              <a:spcBef>
                <a:spcPts val="0"/>
              </a:spcBef>
              <a:spcAft>
                <a:spcPts val="600"/>
              </a:spcAft>
              <a:buFont typeface="+mj-lt"/>
              <a:buAutoNum type="romanLcPeriod"/>
              <a:tabLst>
                <a:tab pos="457200" algn="l"/>
              </a:tabLst>
            </a:pPr>
            <a:r>
              <a:rPr lang="en-US" sz="1400" dirty="0">
                <a:solidFill>
                  <a:srgbClr val="002060"/>
                </a:solidFill>
                <a:latin typeface="Candara" panose="020E0502030303020204" pitchFamily="34" charset="0"/>
                <a:ea typeface="Calibri" panose="020F0502020204030204" pitchFamily="34" charset="0"/>
                <a:cs typeface="Calibri" panose="020F0502020204030204" pitchFamily="34" charset="0"/>
              </a:rPr>
              <a:t>Procure for and equip all SIRS offices (HQ, field and area offices) with the necessary ICT infrastructure to operate the TAMIS optimally.</a:t>
            </a:r>
          </a:p>
          <a:p>
            <a:pPr marL="800100" lvl="1" indent="-342900">
              <a:spcBef>
                <a:spcPts val="0"/>
              </a:spcBef>
              <a:spcAft>
                <a:spcPts val="600"/>
              </a:spcAft>
              <a:buFont typeface="+mj-lt"/>
              <a:buAutoNum type="romanLcPeriod"/>
              <a:tabLst>
                <a:tab pos="457200" algn="l"/>
              </a:tabLst>
            </a:pPr>
            <a:r>
              <a:rPr lang="en-US" sz="1400" dirty="0">
                <a:solidFill>
                  <a:srgbClr val="002060"/>
                </a:solidFill>
                <a:latin typeface="Candara" panose="020E0502030303020204" pitchFamily="34" charset="0"/>
                <a:ea typeface="Calibri" panose="020F0502020204030204" pitchFamily="34" charset="0"/>
                <a:cs typeface="Calibri" panose="020F0502020204030204" pitchFamily="34" charset="0"/>
              </a:rPr>
              <a:t>Train users on the functions, troubleshooting and maintenance of the TAMIS to avoid protracted contracting of the solution providers or maintenance cost.</a:t>
            </a:r>
          </a:p>
          <a:p>
            <a:pPr marL="800100" lvl="1" indent="-342900">
              <a:spcBef>
                <a:spcPts val="0"/>
              </a:spcBef>
              <a:spcAft>
                <a:spcPts val="600"/>
              </a:spcAft>
              <a:buFont typeface="+mj-lt"/>
              <a:buAutoNum type="romanLcPeriod"/>
              <a:tabLst>
                <a:tab pos="457200" algn="l"/>
              </a:tabLst>
            </a:pPr>
            <a:r>
              <a:rPr lang="en-US" sz="1400" dirty="0">
                <a:solidFill>
                  <a:srgbClr val="002060"/>
                </a:solidFill>
                <a:latin typeface="Candara" panose="020E0502030303020204" pitchFamily="34" charset="0"/>
                <a:ea typeface="Calibri" panose="020F0502020204030204" pitchFamily="34" charset="0"/>
                <a:cs typeface="Calibri" panose="020F0502020204030204" pitchFamily="34" charset="0"/>
              </a:rPr>
              <a:t>Train the SIRS staff on embedded integrations with external agencies.</a:t>
            </a:r>
            <a:endParaRPr lang="en-US" sz="1600" dirty="0">
              <a:solidFill>
                <a:schemeClr val="accent4">
                  <a:lumMod val="50000"/>
                </a:schemeClr>
              </a:solidFill>
              <a:latin typeface="Candara" panose="020E0502030303020204" pitchFamily="34" charset="0"/>
              <a:ea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C1810D63-2F5D-434A-9BB8-C4D8A0EA1981}"/>
              </a:ext>
            </a:extLst>
          </p:cNvPr>
          <p:cNvGrpSpPr/>
          <p:nvPr/>
        </p:nvGrpSpPr>
        <p:grpSpPr>
          <a:xfrm>
            <a:off x="32537" y="2876364"/>
            <a:ext cx="1454951" cy="912676"/>
            <a:chOff x="-96688" y="2708920"/>
            <a:chExt cx="1693912" cy="914400"/>
          </a:xfrm>
        </p:grpSpPr>
        <p:pic>
          <p:nvPicPr>
            <p:cNvPr id="8" name="Graphic 7" descr="Badge Tick with solid fill">
              <a:extLst>
                <a:ext uri="{FF2B5EF4-FFF2-40B4-BE49-F238E27FC236}">
                  <a16:creationId xmlns:a16="http://schemas.microsoft.com/office/drawing/2014/main" id="{5B953E3B-0237-485C-9824-EFCBFF76C4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8" y="2708920"/>
              <a:ext cx="914400" cy="914400"/>
            </a:xfrm>
            <a:prstGeom prst="rect">
              <a:avLst/>
            </a:prstGeom>
          </p:spPr>
        </p:pic>
        <p:pic>
          <p:nvPicPr>
            <p:cNvPr id="12" name="Graphic 11" descr="Chevron arrows outline">
              <a:extLst>
                <a:ext uri="{FF2B5EF4-FFF2-40B4-BE49-F238E27FC236}">
                  <a16:creationId xmlns:a16="http://schemas.microsoft.com/office/drawing/2014/main" id="{492966C3-CD64-4778-975D-8010FFDB25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682824" y="2708920"/>
              <a:ext cx="914400" cy="914400"/>
            </a:xfrm>
            <a:prstGeom prst="rect">
              <a:avLst/>
            </a:prstGeom>
          </p:spPr>
        </p:pic>
      </p:grpSp>
    </p:spTree>
    <p:extLst>
      <p:ext uri="{BB962C8B-B14F-4D97-AF65-F5344CB8AC3E}">
        <p14:creationId xmlns:p14="http://schemas.microsoft.com/office/powerpoint/2010/main" val="417615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6858000"/>
            <a:ext cx="10515600" cy="675456"/>
          </a:xfrm>
        </p:spPr>
        <p:txBody>
          <a:bodyPr/>
          <a:lstStyle/>
          <a:p>
            <a:endParaRPr lang="en-US" dirty="0"/>
          </a:p>
        </p:txBody>
      </p:sp>
      <p:grpSp>
        <p:nvGrpSpPr>
          <p:cNvPr id="2" name="Group 1">
            <a:extLst>
              <a:ext uri="{FF2B5EF4-FFF2-40B4-BE49-F238E27FC236}">
                <a16:creationId xmlns:a16="http://schemas.microsoft.com/office/drawing/2014/main" id="{0E0D1553-82E2-4BD4-B226-BCD2B1CB039A}"/>
              </a:ext>
            </a:extLst>
          </p:cNvPr>
          <p:cNvGrpSpPr/>
          <p:nvPr/>
        </p:nvGrpSpPr>
        <p:grpSpPr>
          <a:xfrm>
            <a:off x="838200" y="665474"/>
            <a:ext cx="10515600" cy="5527052"/>
            <a:chOff x="838200" y="998284"/>
            <a:chExt cx="10515600" cy="5527052"/>
          </a:xfrm>
        </p:grpSpPr>
        <p:sp>
          <p:nvSpPr>
            <p:cNvPr id="12" name="Content Placeholder 4">
              <a:extLst>
                <a:ext uri="{FF2B5EF4-FFF2-40B4-BE49-F238E27FC236}">
                  <a16:creationId xmlns:a16="http://schemas.microsoft.com/office/drawing/2014/main" id="{6E274922-4B06-4E42-9430-DB8774EA3EA4}"/>
                </a:ext>
              </a:extLst>
            </p:cNvPr>
            <p:cNvSpPr txBox="1">
              <a:spLocks/>
            </p:cNvSpPr>
            <p:nvPr/>
          </p:nvSpPr>
          <p:spPr>
            <a:xfrm>
              <a:off x="838200" y="1825623"/>
              <a:ext cx="10515600" cy="46997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spcBef>
                  <a:spcPts val="0"/>
                </a:spcBef>
              </a:pPr>
              <a:r>
                <a:rPr lang="en-US" sz="2000" b="1" u="sng" dirty="0">
                  <a:solidFill>
                    <a:schemeClr val="tx1"/>
                  </a:solidFill>
                  <a:latin typeface="Candara" panose="020E0502030303020204" pitchFamily="34" charset="0"/>
                </a:rPr>
                <a:t>Nigeria Governors’ Forum (NGF)</a:t>
              </a:r>
            </a:p>
            <a:p>
              <a:pPr algn="ctr">
                <a:lnSpc>
                  <a:spcPct val="120000"/>
                </a:lnSpc>
                <a:spcBef>
                  <a:spcPts val="0"/>
                </a:spcBef>
              </a:pPr>
              <a:endParaRPr lang="en-US" sz="2000" b="1" dirty="0">
                <a:solidFill>
                  <a:schemeClr val="tx1"/>
                </a:solidFill>
                <a:latin typeface="Candara" panose="020E0502030303020204" pitchFamily="34" charset="0"/>
              </a:endParaRPr>
            </a:p>
            <a:p>
              <a:pPr algn="ctr">
                <a:lnSpc>
                  <a:spcPct val="120000"/>
                </a:lnSpc>
                <a:spcBef>
                  <a:spcPts val="0"/>
                </a:spcBef>
              </a:pPr>
              <a:r>
                <a:rPr lang="en-US" sz="2000" b="1" dirty="0">
                  <a:solidFill>
                    <a:schemeClr val="tx1"/>
                  </a:solidFill>
                  <a:latin typeface="Candara" panose="020E0502030303020204" pitchFamily="34" charset="0"/>
                </a:rPr>
                <a:t>Olanrewaju Ajogbasile</a:t>
              </a:r>
            </a:p>
            <a:p>
              <a:pPr algn="ctr">
                <a:lnSpc>
                  <a:spcPct val="120000"/>
                </a:lnSpc>
                <a:spcBef>
                  <a:spcPts val="0"/>
                </a:spcBef>
              </a:pPr>
              <a:r>
                <a:rPr lang="en-US" sz="1800" dirty="0">
                  <a:solidFill>
                    <a:schemeClr val="tx1"/>
                  </a:solidFill>
                  <a:latin typeface="Candara" panose="020E0502030303020204" pitchFamily="34" charset="0"/>
                </a:rPr>
                <a:t>Mobile:+234-908-341-1461 </a:t>
              </a:r>
            </a:p>
            <a:p>
              <a:pPr algn="ctr">
                <a:lnSpc>
                  <a:spcPct val="120000"/>
                </a:lnSpc>
                <a:spcBef>
                  <a:spcPts val="0"/>
                </a:spcBef>
              </a:pPr>
              <a:r>
                <a:rPr lang="en-US" sz="1800" dirty="0">
                  <a:solidFill>
                    <a:schemeClr val="tx1"/>
                  </a:solidFill>
                  <a:latin typeface="Candara" panose="020E0502030303020204" pitchFamily="34" charset="0"/>
                  <a:hlinkClick r:id="rId2">
                    <a:extLst>
                      <a:ext uri="{A12FA001-AC4F-418D-AE19-62706E023703}">
                        <ahyp:hlinkClr xmlns:ahyp="http://schemas.microsoft.com/office/drawing/2018/hyperlinkcolor" val="tx"/>
                      </a:ext>
                    </a:extLst>
                  </a:hlinkClick>
                </a:rPr>
                <a:t>Email: oajogbasile@ngf.org.ng</a:t>
              </a:r>
              <a:r>
                <a:rPr lang="en-US" sz="1800" dirty="0">
                  <a:solidFill>
                    <a:schemeClr val="tx1"/>
                  </a:solidFill>
                  <a:latin typeface="Candara" panose="020E0502030303020204" pitchFamily="34" charset="0"/>
                </a:rPr>
                <a:t> </a:t>
              </a:r>
            </a:p>
            <a:p>
              <a:pPr algn="ctr">
                <a:lnSpc>
                  <a:spcPct val="120000"/>
                </a:lnSpc>
                <a:spcBef>
                  <a:spcPts val="0"/>
                </a:spcBef>
              </a:pPr>
              <a:endParaRPr lang="en-US" sz="1800" dirty="0">
                <a:solidFill>
                  <a:schemeClr val="tx1"/>
                </a:solidFill>
                <a:latin typeface="Candara" panose="020E0502030303020204" pitchFamily="34" charset="0"/>
              </a:endParaRPr>
            </a:p>
            <a:p>
              <a:pPr algn="ctr">
                <a:lnSpc>
                  <a:spcPct val="120000"/>
                </a:lnSpc>
                <a:spcBef>
                  <a:spcPts val="0"/>
                </a:spcBef>
              </a:pPr>
              <a:r>
                <a:rPr lang="en-US" sz="2000" b="1" dirty="0">
                  <a:solidFill>
                    <a:schemeClr val="tx1"/>
                  </a:solidFill>
                  <a:latin typeface="Candara" panose="020E0502030303020204" pitchFamily="34" charset="0"/>
                </a:rPr>
                <a:t>Solomon </a:t>
              </a:r>
              <a:r>
                <a:rPr lang="en-US" sz="2000" b="1" dirty="0" err="1">
                  <a:solidFill>
                    <a:schemeClr val="tx1"/>
                  </a:solidFill>
                  <a:latin typeface="Candara" panose="020E0502030303020204" pitchFamily="34" charset="0"/>
                </a:rPr>
                <a:t>Affun</a:t>
              </a:r>
              <a:endParaRPr lang="en-US" sz="2000" b="1" dirty="0">
                <a:solidFill>
                  <a:schemeClr val="tx1"/>
                </a:solidFill>
                <a:latin typeface="Candara" panose="020E0502030303020204" pitchFamily="34" charset="0"/>
              </a:endParaRPr>
            </a:p>
            <a:p>
              <a:pPr algn="ctr">
                <a:lnSpc>
                  <a:spcPct val="120000"/>
                </a:lnSpc>
                <a:spcBef>
                  <a:spcPts val="0"/>
                </a:spcBef>
              </a:pPr>
              <a:r>
                <a:rPr lang="en-US" sz="1800" dirty="0">
                  <a:solidFill>
                    <a:schemeClr val="tx1"/>
                  </a:solidFill>
                  <a:latin typeface="Candara" panose="020E0502030303020204" pitchFamily="34" charset="0"/>
                </a:rPr>
                <a:t>Mobile: +234-809-945-5800</a:t>
              </a:r>
            </a:p>
            <a:p>
              <a:pPr algn="ctr">
                <a:lnSpc>
                  <a:spcPct val="120000"/>
                </a:lnSpc>
                <a:spcBef>
                  <a:spcPts val="0"/>
                </a:spcBef>
              </a:pPr>
              <a:r>
                <a:rPr lang="en-US" sz="1800" u="sng" dirty="0">
                  <a:solidFill>
                    <a:schemeClr val="tx1"/>
                  </a:solidFill>
                  <a:latin typeface="Candara" panose="020E0502030303020204" pitchFamily="34" charset="0"/>
                </a:rPr>
                <a:t>Email: saffun@ngf.org.ng</a:t>
              </a:r>
            </a:p>
            <a:p>
              <a:pPr algn="ctr">
                <a:lnSpc>
                  <a:spcPct val="120000"/>
                </a:lnSpc>
                <a:spcBef>
                  <a:spcPts val="0"/>
                </a:spcBef>
              </a:pPr>
              <a:endParaRPr lang="en-US" sz="2400" b="1" dirty="0">
                <a:solidFill>
                  <a:schemeClr val="tx1"/>
                </a:solidFill>
                <a:latin typeface="Candara" panose="020E0502030303020204" pitchFamily="34" charset="0"/>
              </a:endParaRPr>
            </a:p>
            <a:p>
              <a:pPr algn="ctr">
                <a:lnSpc>
                  <a:spcPct val="120000"/>
                </a:lnSpc>
                <a:spcBef>
                  <a:spcPts val="0"/>
                </a:spcBef>
              </a:pPr>
              <a:r>
                <a:rPr lang="en-US" sz="2000" b="1" dirty="0">
                  <a:solidFill>
                    <a:schemeClr val="tx1"/>
                  </a:solidFill>
                  <a:latin typeface="Candara" panose="020E0502030303020204" pitchFamily="34" charset="0"/>
                </a:rPr>
                <a:t>Zubaida Abiola</a:t>
              </a:r>
            </a:p>
            <a:p>
              <a:pPr algn="ctr">
                <a:lnSpc>
                  <a:spcPct val="120000"/>
                </a:lnSpc>
                <a:spcBef>
                  <a:spcPts val="0"/>
                </a:spcBef>
              </a:pPr>
              <a:r>
                <a:rPr lang="en-US" sz="1800" dirty="0">
                  <a:solidFill>
                    <a:schemeClr val="tx1"/>
                  </a:solidFill>
                  <a:latin typeface="Candara" panose="020E0502030303020204" pitchFamily="34" charset="0"/>
                </a:rPr>
                <a:t>Mobile: +234-811-553-1997</a:t>
              </a:r>
            </a:p>
            <a:p>
              <a:pPr algn="ctr">
                <a:lnSpc>
                  <a:spcPct val="120000"/>
                </a:lnSpc>
                <a:spcBef>
                  <a:spcPts val="0"/>
                </a:spcBef>
              </a:pPr>
              <a:r>
                <a:rPr lang="en-US" sz="1800" u="sng" dirty="0">
                  <a:solidFill>
                    <a:schemeClr val="tx1"/>
                  </a:solidFill>
                  <a:latin typeface="Candara" panose="020E0502030303020204" pitchFamily="34" charset="0"/>
                </a:rPr>
                <a:t>Email: zabiola@ngf.org.ng</a:t>
              </a:r>
            </a:p>
            <a:p>
              <a:pPr algn="ctr">
                <a:lnSpc>
                  <a:spcPct val="120000"/>
                </a:lnSpc>
                <a:spcBef>
                  <a:spcPts val="0"/>
                </a:spcBef>
              </a:pPr>
              <a:endParaRPr lang="en-US" sz="2000" dirty="0">
                <a:solidFill>
                  <a:schemeClr val="tx1"/>
                </a:solidFill>
                <a:latin typeface="Candara" panose="020E0502030303020204" pitchFamily="34" charset="0"/>
              </a:endParaRPr>
            </a:p>
          </p:txBody>
        </p:sp>
        <p:grpSp>
          <p:nvGrpSpPr>
            <p:cNvPr id="13" name="Group 12">
              <a:extLst>
                <a:ext uri="{FF2B5EF4-FFF2-40B4-BE49-F238E27FC236}">
                  <a16:creationId xmlns:a16="http://schemas.microsoft.com/office/drawing/2014/main" id="{C501073C-E050-484A-A3B0-B21255CB8DF8}"/>
                </a:ext>
              </a:extLst>
            </p:cNvPr>
            <p:cNvGrpSpPr/>
            <p:nvPr/>
          </p:nvGrpSpPr>
          <p:grpSpPr>
            <a:xfrm>
              <a:off x="4197884" y="998284"/>
              <a:ext cx="3796233" cy="615914"/>
              <a:chOff x="4197884" y="998284"/>
              <a:chExt cx="3796233" cy="615914"/>
            </a:xfrm>
          </p:grpSpPr>
          <p:cxnSp>
            <p:nvCxnSpPr>
              <p:cNvPr id="14" name="Straight Connector 13">
                <a:extLst>
                  <a:ext uri="{FF2B5EF4-FFF2-40B4-BE49-F238E27FC236}">
                    <a16:creationId xmlns:a16="http://schemas.microsoft.com/office/drawing/2014/main" id="{0A769C12-747E-468E-8C23-260D165E083A}"/>
                  </a:ext>
                </a:extLst>
              </p:cNvPr>
              <p:cNvCxnSpPr/>
              <p:nvPr/>
            </p:nvCxnSpPr>
            <p:spPr>
              <a:xfrm>
                <a:off x="4197885" y="998284"/>
                <a:ext cx="379623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20A287C-4DAC-42F9-A0B1-B658E416AE12}"/>
                  </a:ext>
                </a:extLst>
              </p:cNvPr>
              <p:cNvGrpSpPr/>
              <p:nvPr/>
            </p:nvGrpSpPr>
            <p:grpSpPr>
              <a:xfrm>
                <a:off x="4197884" y="1067758"/>
                <a:ext cx="3796233" cy="546440"/>
                <a:chOff x="4197884" y="712652"/>
                <a:chExt cx="3796233" cy="546440"/>
              </a:xfrm>
            </p:grpSpPr>
            <p:sp>
              <p:nvSpPr>
                <p:cNvPr id="16" name="Rectangle 15">
                  <a:extLst>
                    <a:ext uri="{FF2B5EF4-FFF2-40B4-BE49-F238E27FC236}">
                      <a16:creationId xmlns:a16="http://schemas.microsoft.com/office/drawing/2014/main" id="{DECA0CC0-CF6E-4D2F-BA5F-8C4BCC9D7F1A}"/>
                    </a:ext>
                  </a:extLst>
                </p:cNvPr>
                <p:cNvSpPr/>
                <p:nvPr/>
              </p:nvSpPr>
              <p:spPr>
                <a:xfrm>
                  <a:off x="4197885" y="712652"/>
                  <a:ext cx="3796232" cy="523220"/>
                </a:xfrm>
                <a:prstGeom prst="rect">
                  <a:avLst/>
                </a:prstGeom>
              </p:spPr>
              <p:txBody>
                <a:bodyPr wrap="none">
                  <a:spAutoFit/>
                </a:bodyPr>
                <a:lstStyle/>
                <a:p>
                  <a:pPr algn="ctr"/>
                  <a:r>
                    <a:rPr lang="en-US" sz="2800" b="1" dirty="0">
                      <a:solidFill>
                        <a:schemeClr val="accent5">
                          <a:lumMod val="50000"/>
                        </a:schemeClr>
                      </a:solidFill>
                      <a:latin typeface="Candara" panose="020E0502030303020204" pitchFamily="34" charset="0"/>
                    </a:rPr>
                    <a:t>Contact Us for Support </a:t>
                  </a:r>
                </a:p>
              </p:txBody>
            </p:sp>
            <p:cxnSp>
              <p:nvCxnSpPr>
                <p:cNvPr id="17" name="Straight Connector 16">
                  <a:extLst>
                    <a:ext uri="{FF2B5EF4-FFF2-40B4-BE49-F238E27FC236}">
                      <a16:creationId xmlns:a16="http://schemas.microsoft.com/office/drawing/2014/main" id="{06A58028-1088-44F9-AE94-38294D288E6F}"/>
                    </a:ext>
                  </a:extLst>
                </p:cNvPr>
                <p:cNvCxnSpPr/>
                <p:nvPr/>
              </p:nvCxnSpPr>
              <p:spPr>
                <a:xfrm>
                  <a:off x="4197884" y="1259092"/>
                  <a:ext cx="3796232" cy="0"/>
                </a:xfrm>
                <a:prstGeom prst="line">
                  <a:avLst/>
                </a:prstGeom>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6FD1FD-95B6-41C9-BA06-F08DE5A1509A}"/>
              </a:ext>
            </a:extLst>
          </p:cNvPr>
          <p:cNvSpPr txBox="1"/>
          <p:nvPr/>
        </p:nvSpPr>
        <p:spPr>
          <a:xfrm>
            <a:off x="4344726" y="692696"/>
            <a:ext cx="2782467" cy="646331"/>
          </a:xfrm>
          <a:prstGeom prst="rect">
            <a:avLst/>
          </a:prstGeom>
          <a:noFill/>
        </p:spPr>
        <p:txBody>
          <a:bodyPr wrap="square" rtlCol="0">
            <a:spAutoFit/>
          </a:bodyPr>
          <a:lstStyle/>
          <a:p>
            <a:pPr algn="ctr"/>
            <a:r>
              <a:rPr lang="en-US" sz="3600" b="1" dirty="0">
                <a:solidFill>
                  <a:srgbClr val="800000"/>
                </a:solidFill>
                <a:latin typeface="Candara"/>
                <a:cs typeface="Candara"/>
              </a:rPr>
              <a:t>CONTENT</a:t>
            </a:r>
          </a:p>
        </p:txBody>
      </p:sp>
      <p:sp>
        <p:nvSpPr>
          <p:cNvPr id="7" name="TextBox 6"/>
          <p:cNvSpPr txBox="1"/>
          <p:nvPr/>
        </p:nvSpPr>
        <p:spPr>
          <a:xfrm>
            <a:off x="407368" y="1700808"/>
            <a:ext cx="10657184" cy="3975960"/>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1700" dirty="0">
                <a:solidFill>
                  <a:srgbClr val="002060"/>
                </a:solidFill>
                <a:latin typeface="Candara" panose="020E0502030303020204" pitchFamily="34" charset="0"/>
                <a:cs typeface="Arial" panose="020B0604020202020204" pitchFamily="34" charset="0"/>
              </a:rPr>
              <a:t>Taxpayer Administration and Automation</a:t>
            </a:r>
          </a:p>
          <a:p>
            <a:pPr marL="285750" indent="-285750">
              <a:lnSpc>
                <a:spcPct val="150000"/>
              </a:lnSpc>
              <a:buFont typeface="Wingdings" panose="05000000000000000000" pitchFamily="2" charset="2"/>
              <a:buChar char="q"/>
            </a:pPr>
            <a:r>
              <a:rPr lang="en-GB" sz="1700" dirty="0">
                <a:solidFill>
                  <a:srgbClr val="002060"/>
                </a:solidFill>
                <a:latin typeface="Candara" panose="020E0502030303020204" pitchFamily="34" charset="0"/>
                <a:cs typeface="Arial" panose="020B0604020202020204" pitchFamily="34" charset="0"/>
              </a:rPr>
              <a:t>Common Challenges with Manual Taxpayer Management</a:t>
            </a:r>
            <a:endParaRPr lang="en-US" sz="1700" dirty="0">
              <a:solidFill>
                <a:srgbClr val="002060"/>
              </a:solidFill>
              <a:latin typeface="Candara" panose="020E0502030303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US" sz="1700" dirty="0">
                <a:solidFill>
                  <a:srgbClr val="002060"/>
                </a:solidFill>
                <a:latin typeface="Candara" panose="020E0502030303020204" pitchFamily="34" charset="0"/>
                <a:cs typeface="Arial" panose="020B0604020202020204" pitchFamily="34" charset="0"/>
              </a:rPr>
              <a:t>Tax Administration Management Information System (TAMIS)</a:t>
            </a:r>
          </a:p>
          <a:p>
            <a:pPr marL="285750" indent="-285750">
              <a:lnSpc>
                <a:spcPct val="150000"/>
              </a:lnSpc>
              <a:buFont typeface="Wingdings" panose="05000000000000000000" pitchFamily="2" charset="2"/>
              <a:buChar char="q"/>
            </a:pPr>
            <a:r>
              <a:rPr lang="en-US" sz="1700" dirty="0">
                <a:solidFill>
                  <a:srgbClr val="002060"/>
                </a:solidFill>
                <a:latin typeface="Candara" panose="020E0502030303020204" pitchFamily="34" charset="0"/>
              </a:rPr>
              <a:t>Typical Tamis Concept Models</a:t>
            </a:r>
          </a:p>
          <a:p>
            <a:pPr marL="285750" indent="-285750">
              <a:lnSpc>
                <a:spcPct val="150000"/>
              </a:lnSpc>
              <a:buFont typeface="Wingdings" panose="05000000000000000000" pitchFamily="2" charset="2"/>
              <a:buChar char="q"/>
            </a:pPr>
            <a:r>
              <a:rPr lang="en-US" sz="1700" dirty="0">
                <a:solidFill>
                  <a:srgbClr val="002060"/>
                </a:solidFill>
                <a:latin typeface="Candara" panose="020E0502030303020204" pitchFamily="34" charset="0"/>
              </a:rPr>
              <a:t>Benefits of TAMIS Adoption</a:t>
            </a:r>
          </a:p>
          <a:p>
            <a:pPr marL="285750" indent="-285750">
              <a:lnSpc>
                <a:spcPct val="150000"/>
              </a:lnSpc>
              <a:buFont typeface="Wingdings" panose="05000000000000000000" pitchFamily="2" charset="2"/>
              <a:buChar char="q"/>
            </a:pPr>
            <a:r>
              <a:rPr lang="en-US" sz="1700" dirty="0">
                <a:solidFill>
                  <a:srgbClr val="002060"/>
                </a:solidFill>
                <a:latin typeface="Candara" panose="020E0502030303020204" pitchFamily="34" charset="0"/>
              </a:rPr>
              <a:t>Common Errors/Issues</a:t>
            </a:r>
          </a:p>
          <a:p>
            <a:pPr marL="285750" indent="-285750">
              <a:lnSpc>
                <a:spcPct val="150000"/>
              </a:lnSpc>
              <a:buFont typeface="Wingdings" panose="05000000000000000000" pitchFamily="2" charset="2"/>
              <a:buChar char="q"/>
            </a:pPr>
            <a:r>
              <a:rPr lang="en-US" sz="1700" dirty="0">
                <a:solidFill>
                  <a:srgbClr val="002060"/>
                </a:solidFill>
                <a:latin typeface="Candara" panose="020E0502030303020204" pitchFamily="34" charset="0"/>
                <a:cs typeface="Arial" panose="020B0604020202020204" pitchFamily="34" charset="0"/>
              </a:rPr>
              <a:t>Types of TAMIS Solutions</a:t>
            </a:r>
          </a:p>
          <a:p>
            <a:pPr marL="285750" indent="-285750">
              <a:lnSpc>
                <a:spcPct val="150000"/>
              </a:lnSpc>
              <a:buFont typeface="Wingdings" panose="05000000000000000000" pitchFamily="2" charset="2"/>
              <a:buChar char="q"/>
            </a:pPr>
            <a:r>
              <a:rPr lang="en-US" sz="1700" dirty="0">
                <a:solidFill>
                  <a:srgbClr val="002060"/>
                </a:solidFill>
                <a:latin typeface="Candara" panose="020E0502030303020204" pitchFamily="34" charset="0"/>
                <a:cs typeface="Arial" panose="020B0604020202020204" pitchFamily="34" charset="0"/>
              </a:rPr>
              <a:t>Approaches to Deployment</a:t>
            </a:r>
          </a:p>
          <a:p>
            <a:pPr marL="285750" indent="-285750">
              <a:lnSpc>
                <a:spcPct val="150000"/>
              </a:lnSpc>
              <a:buFont typeface="Wingdings" panose="05000000000000000000" pitchFamily="2" charset="2"/>
              <a:buChar char="q"/>
            </a:pPr>
            <a:r>
              <a:rPr lang="en-US" sz="1700" dirty="0">
                <a:solidFill>
                  <a:srgbClr val="002060"/>
                </a:solidFill>
                <a:latin typeface="Candara" panose="020E0502030303020204" pitchFamily="34" charset="0"/>
                <a:cs typeface="Arial" panose="020B0604020202020204" pitchFamily="34" charset="0"/>
              </a:rPr>
              <a:t>Integration Opportunities for TAMIS In Nigeria</a:t>
            </a:r>
          </a:p>
          <a:p>
            <a:pPr marL="285750" indent="-285750">
              <a:lnSpc>
                <a:spcPct val="150000"/>
              </a:lnSpc>
              <a:buFont typeface="Wingdings" panose="05000000000000000000" pitchFamily="2" charset="2"/>
              <a:buChar char="q"/>
            </a:pPr>
            <a:r>
              <a:rPr lang="en-US" sz="1700" dirty="0">
                <a:solidFill>
                  <a:srgbClr val="002060"/>
                </a:solidFill>
                <a:latin typeface="Candara" panose="020E0502030303020204" pitchFamily="34" charset="0"/>
                <a:cs typeface="Arial" panose="020B0604020202020204" pitchFamily="34" charset="0"/>
              </a:rPr>
              <a:t>Key Messages for Tax Authorities </a:t>
            </a:r>
            <a:endParaRPr lang="en-GB" sz="1700" dirty="0">
              <a:solidFill>
                <a:srgbClr val="002060"/>
              </a:solidFill>
              <a:latin typeface="Candara" panose="020E0502030303020204" pitchFamily="34" charset="0"/>
            </a:endParaRPr>
          </a:p>
        </p:txBody>
      </p:sp>
    </p:spTree>
    <p:extLst>
      <p:ext uri="{BB962C8B-B14F-4D97-AF65-F5344CB8AC3E}">
        <p14:creationId xmlns:p14="http://schemas.microsoft.com/office/powerpoint/2010/main" val="316715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58BF-C954-4910-B016-E3883C364A16}"/>
              </a:ext>
            </a:extLst>
          </p:cNvPr>
          <p:cNvSpPr>
            <a:spLocks noGrp="1"/>
          </p:cNvSpPr>
          <p:nvPr>
            <p:ph type="title"/>
          </p:nvPr>
        </p:nvSpPr>
        <p:spPr>
          <a:xfrm>
            <a:off x="479376" y="350586"/>
            <a:ext cx="11449271" cy="521636"/>
          </a:xfrm>
        </p:spPr>
        <p:txBody>
          <a:bodyPr/>
          <a:lstStyle/>
          <a:p>
            <a:pPr algn="ctr"/>
            <a:r>
              <a:rPr lang="en-US" sz="2400" b="0" dirty="0">
                <a:solidFill>
                  <a:schemeClr val="accent3">
                    <a:lumMod val="50000"/>
                  </a:schemeClr>
                </a:solidFill>
                <a:latin typeface="Candara" panose="020E0502030303020204" pitchFamily="34" charset="0"/>
                <a:cs typeface="Arial" panose="020B0604020202020204" pitchFamily="34" charset="0"/>
              </a:rPr>
              <a:t>TAXPAYER ADMINISTRATION AND AUTOMATION</a:t>
            </a:r>
          </a:p>
        </p:txBody>
      </p:sp>
      <p:sp>
        <p:nvSpPr>
          <p:cNvPr id="5" name="Slide Number Placeholder 3">
            <a:extLst>
              <a:ext uri="{FF2B5EF4-FFF2-40B4-BE49-F238E27FC236}">
                <a16:creationId xmlns:a16="http://schemas.microsoft.com/office/drawing/2014/main" id="{622EA706-3517-447F-8D32-2213130350A5}"/>
              </a:ext>
            </a:extLst>
          </p:cNvPr>
          <p:cNvSpPr txBox="1">
            <a:spLocks/>
          </p:cNvSpPr>
          <p:nvPr/>
        </p:nvSpPr>
        <p:spPr>
          <a:xfrm>
            <a:off x="9944100" y="6435022"/>
            <a:ext cx="514350" cy="2692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62D93A-3BA0-8848-BFA3-D7046C1B555D}" type="slidenum">
              <a:rPr lang="en-US" sz="1200">
                <a:solidFill>
                  <a:prstClr val="black"/>
                </a:solidFill>
                <a:latin typeface="Calibri" panose="020F0502020204030204" pitchFamily="34" charset="0"/>
                <a:cs typeface="Calibri" panose="020F0502020204030204" pitchFamily="34" charset="0"/>
              </a:rPr>
              <a:pPr>
                <a:defRPr/>
              </a:pPr>
              <a:t>3</a:t>
            </a:fld>
            <a:endParaRPr lang="en-US" sz="1200" dirty="0">
              <a:solidFill>
                <a:prstClr val="black"/>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2AAA9ED-6354-4936-8FDD-66A5F2DEB942}"/>
              </a:ext>
            </a:extLst>
          </p:cNvPr>
          <p:cNvSpPr txBox="1"/>
          <p:nvPr/>
        </p:nvSpPr>
        <p:spPr>
          <a:xfrm>
            <a:off x="2855640" y="1256750"/>
            <a:ext cx="8928990" cy="2031325"/>
          </a:xfrm>
          <a:prstGeom prst="rect">
            <a:avLst/>
          </a:prstGeom>
          <a:noFill/>
        </p:spPr>
        <p:txBody>
          <a:bodyPr wrap="square" rtlCol="0">
            <a:spAutoFit/>
          </a:bodyPr>
          <a:lstStyle/>
          <a:p>
            <a:pPr marL="342900" indent="-342900" algn="just">
              <a:buFont typeface="Arial" panose="020B0604020202020204" pitchFamily="34" charset="0"/>
              <a:buChar char="•"/>
            </a:pPr>
            <a:r>
              <a:rPr lang="en-US" dirty="0">
                <a:solidFill>
                  <a:schemeClr val="accent4">
                    <a:lumMod val="50000"/>
                  </a:schemeClr>
                </a:solidFill>
                <a:latin typeface="Candara" panose="020E0502030303020204" pitchFamily="34" charset="0"/>
              </a:rPr>
              <a:t>Taxpayer management comprises of a set of systematic administrative activities ranging from taxpayer enumeration, assessment, filling to payment. </a:t>
            </a:r>
          </a:p>
          <a:p>
            <a:pPr marL="342900" indent="-342900" algn="just">
              <a:buFont typeface="Arial" panose="020B0604020202020204" pitchFamily="34" charset="0"/>
              <a:buChar char="•"/>
            </a:pPr>
            <a:endParaRPr lang="en-US" dirty="0">
              <a:solidFill>
                <a:schemeClr val="accent4">
                  <a:lumMod val="50000"/>
                </a:schemeClr>
              </a:solidFill>
              <a:latin typeface="Candara" panose="020E0502030303020204" pitchFamily="34" charset="0"/>
            </a:endParaRPr>
          </a:p>
          <a:p>
            <a:pPr marL="342900" indent="-342900" algn="just">
              <a:buFont typeface="Arial" panose="020B0604020202020204" pitchFamily="34" charset="0"/>
              <a:buChar char="•"/>
            </a:pPr>
            <a:r>
              <a:rPr lang="en-US" dirty="0">
                <a:solidFill>
                  <a:schemeClr val="accent4">
                    <a:lumMod val="50000"/>
                  </a:schemeClr>
                </a:solidFill>
                <a:latin typeface="Candara" panose="020E0502030303020204" pitchFamily="34" charset="0"/>
              </a:rPr>
              <a:t>For a long time, State Internal Revenue Services (SIRSs) have run tax administration through manual processes with very limited automation to support tax processes e.g., enumeration, assessment, and records filing were only posted into a database management system (DBMS) after manually collecting taxpayer information/data.</a:t>
            </a:r>
          </a:p>
        </p:txBody>
      </p:sp>
      <p:pic>
        <p:nvPicPr>
          <p:cNvPr id="9" name="Graphic 8" descr="Connections with solid fill">
            <a:extLst>
              <a:ext uri="{FF2B5EF4-FFF2-40B4-BE49-F238E27FC236}">
                <a16:creationId xmlns:a16="http://schemas.microsoft.com/office/drawing/2014/main" id="{3512DEEB-DE40-42E8-AF3A-39F8C28855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400" y="1444341"/>
            <a:ext cx="2016224" cy="2016224"/>
          </a:xfrm>
          <a:prstGeom prst="rect">
            <a:avLst/>
          </a:prstGeom>
        </p:spPr>
      </p:pic>
      <p:grpSp>
        <p:nvGrpSpPr>
          <p:cNvPr id="28" name="Group 27">
            <a:extLst>
              <a:ext uri="{FF2B5EF4-FFF2-40B4-BE49-F238E27FC236}">
                <a16:creationId xmlns:a16="http://schemas.microsoft.com/office/drawing/2014/main" id="{CB827C1A-61A6-4452-B760-D15986524D3F}"/>
              </a:ext>
            </a:extLst>
          </p:cNvPr>
          <p:cNvGrpSpPr/>
          <p:nvPr/>
        </p:nvGrpSpPr>
        <p:grpSpPr>
          <a:xfrm>
            <a:off x="1971815" y="3733105"/>
            <a:ext cx="9795056" cy="631999"/>
            <a:chOff x="1703512" y="4005064"/>
            <a:chExt cx="9795056" cy="631999"/>
          </a:xfrm>
        </p:grpSpPr>
        <p:sp>
          <p:nvSpPr>
            <p:cNvPr id="10" name="TextBox 9">
              <a:extLst>
                <a:ext uri="{FF2B5EF4-FFF2-40B4-BE49-F238E27FC236}">
                  <a16:creationId xmlns:a16="http://schemas.microsoft.com/office/drawing/2014/main" id="{A0E888D1-BE61-4F61-A8CB-FAA89490B107}"/>
                </a:ext>
              </a:extLst>
            </p:cNvPr>
            <p:cNvSpPr txBox="1"/>
            <p:nvPr/>
          </p:nvSpPr>
          <p:spPr>
            <a:xfrm>
              <a:off x="1775520" y="4165568"/>
              <a:ext cx="9723048" cy="369332"/>
            </a:xfrm>
            <a:prstGeom prst="rect">
              <a:avLst/>
            </a:prstGeom>
            <a:noFill/>
          </p:spPr>
          <p:txBody>
            <a:bodyPr wrap="square">
              <a:spAutoFit/>
            </a:bodyPr>
            <a:lstStyle/>
            <a:p>
              <a:pPr algn="just"/>
              <a:r>
                <a:rPr lang="en-US" dirty="0">
                  <a:solidFill>
                    <a:schemeClr val="accent4">
                      <a:lumMod val="50000"/>
                    </a:schemeClr>
                  </a:solidFill>
                  <a:latin typeface="Candara" panose="020E0502030303020204" pitchFamily="34" charset="0"/>
                </a:rPr>
                <a:t>Automation and technology adoption is gaining momentum amongst SIRSs</a:t>
              </a:r>
            </a:p>
          </p:txBody>
        </p:sp>
        <p:cxnSp>
          <p:nvCxnSpPr>
            <p:cNvPr id="26" name="Straight Connector 25">
              <a:extLst>
                <a:ext uri="{FF2B5EF4-FFF2-40B4-BE49-F238E27FC236}">
                  <a16:creationId xmlns:a16="http://schemas.microsoft.com/office/drawing/2014/main" id="{09B20AA8-44CA-4273-A0B0-BD59111054CA}"/>
                </a:ext>
              </a:extLst>
            </p:cNvPr>
            <p:cNvCxnSpPr/>
            <p:nvPr/>
          </p:nvCxnSpPr>
          <p:spPr>
            <a:xfrm>
              <a:off x="1703512" y="4005064"/>
              <a:ext cx="84249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49069DE-5DDE-46C2-B4C1-A9B6D671402A}"/>
                </a:ext>
              </a:extLst>
            </p:cNvPr>
            <p:cNvCxnSpPr/>
            <p:nvPr/>
          </p:nvCxnSpPr>
          <p:spPr>
            <a:xfrm>
              <a:off x="1793025" y="4637063"/>
              <a:ext cx="8424936"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581BD021-D1E6-40AA-9AA7-B397C0A4FB91}"/>
              </a:ext>
            </a:extLst>
          </p:cNvPr>
          <p:cNvGrpSpPr/>
          <p:nvPr/>
        </p:nvGrpSpPr>
        <p:grpSpPr>
          <a:xfrm>
            <a:off x="430796" y="4442702"/>
            <a:ext cx="11430288" cy="2136862"/>
            <a:chOff x="430796" y="4442702"/>
            <a:chExt cx="11430288" cy="2136862"/>
          </a:xfrm>
        </p:grpSpPr>
        <p:grpSp>
          <p:nvGrpSpPr>
            <p:cNvPr id="29" name="Group 28">
              <a:extLst>
                <a:ext uri="{FF2B5EF4-FFF2-40B4-BE49-F238E27FC236}">
                  <a16:creationId xmlns:a16="http://schemas.microsoft.com/office/drawing/2014/main" id="{FE1E75C4-B8CF-4852-8F52-7021C90C0683}"/>
                </a:ext>
              </a:extLst>
            </p:cNvPr>
            <p:cNvGrpSpPr/>
            <p:nvPr/>
          </p:nvGrpSpPr>
          <p:grpSpPr>
            <a:xfrm>
              <a:off x="430796" y="4442702"/>
              <a:ext cx="11430288" cy="1275805"/>
              <a:chOff x="238200" y="4909601"/>
              <a:chExt cx="11430288" cy="1275805"/>
            </a:xfrm>
          </p:grpSpPr>
          <p:pic>
            <p:nvPicPr>
              <p:cNvPr id="12" name="Graphic 11" descr="Bank outline">
                <a:extLst>
                  <a:ext uri="{FF2B5EF4-FFF2-40B4-BE49-F238E27FC236}">
                    <a16:creationId xmlns:a16="http://schemas.microsoft.com/office/drawing/2014/main" id="{3EDE5A4C-D211-4769-A008-B894C69F47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200" y="4979759"/>
                <a:ext cx="914400" cy="914400"/>
              </a:xfrm>
              <a:prstGeom prst="rect">
                <a:avLst/>
              </a:prstGeom>
            </p:spPr>
          </p:pic>
          <p:sp>
            <p:nvSpPr>
              <p:cNvPr id="13" name="TextBox 12">
                <a:extLst>
                  <a:ext uri="{FF2B5EF4-FFF2-40B4-BE49-F238E27FC236}">
                    <a16:creationId xmlns:a16="http://schemas.microsoft.com/office/drawing/2014/main" id="{10C730E8-6A9B-4FB5-9313-8DAB2BC4740D}"/>
                  </a:ext>
                </a:extLst>
              </p:cNvPr>
              <p:cNvSpPr txBox="1"/>
              <p:nvPr/>
            </p:nvSpPr>
            <p:spPr>
              <a:xfrm>
                <a:off x="1152600" y="5091121"/>
                <a:ext cx="1764196" cy="738664"/>
              </a:xfrm>
              <a:prstGeom prst="rect">
                <a:avLst/>
              </a:prstGeom>
              <a:noFill/>
            </p:spPr>
            <p:txBody>
              <a:bodyPr wrap="square" rtlCol="0">
                <a:spAutoFit/>
              </a:bodyPr>
              <a:lstStyle/>
              <a:p>
                <a:pPr algn="ctr"/>
                <a:r>
                  <a:rPr lang="en-US" sz="1400" dirty="0">
                    <a:latin typeface="Candara" panose="020E0502030303020204" pitchFamily="34" charset="0"/>
                  </a:rPr>
                  <a:t>Automation of workflow management</a:t>
                </a:r>
                <a:endParaRPr lang="en-GB" sz="1400" dirty="0">
                  <a:latin typeface="Candara" panose="020E0502030303020204" pitchFamily="34" charset="0"/>
                </a:endParaRPr>
              </a:p>
            </p:txBody>
          </p:sp>
          <p:grpSp>
            <p:nvGrpSpPr>
              <p:cNvPr id="18" name="Group 17">
                <a:extLst>
                  <a:ext uri="{FF2B5EF4-FFF2-40B4-BE49-F238E27FC236}">
                    <a16:creationId xmlns:a16="http://schemas.microsoft.com/office/drawing/2014/main" id="{60E658F9-D916-4C88-9D72-6B974317C97D}"/>
                  </a:ext>
                </a:extLst>
              </p:cNvPr>
              <p:cNvGrpSpPr/>
              <p:nvPr/>
            </p:nvGrpSpPr>
            <p:grpSpPr>
              <a:xfrm>
                <a:off x="3339966" y="5086442"/>
                <a:ext cx="1407355" cy="1098964"/>
                <a:chOff x="5015880" y="4653136"/>
                <a:chExt cx="1407355" cy="1098964"/>
              </a:xfrm>
            </p:grpSpPr>
            <p:pic>
              <p:nvPicPr>
                <p:cNvPr id="15" name="Graphic 14" descr="Calculator outline">
                  <a:extLst>
                    <a:ext uri="{FF2B5EF4-FFF2-40B4-BE49-F238E27FC236}">
                      <a16:creationId xmlns:a16="http://schemas.microsoft.com/office/drawing/2014/main" id="{B5B5897C-11A1-4717-8CDA-3B00D2A1EA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15880" y="4653136"/>
                  <a:ext cx="914400" cy="914400"/>
                </a:xfrm>
                <a:prstGeom prst="rect">
                  <a:avLst/>
                </a:prstGeom>
              </p:spPr>
            </p:pic>
            <p:pic>
              <p:nvPicPr>
                <p:cNvPr id="17" name="Graphic 16" descr="Internet outline">
                  <a:extLst>
                    <a:ext uri="{FF2B5EF4-FFF2-40B4-BE49-F238E27FC236}">
                      <a16:creationId xmlns:a16="http://schemas.microsoft.com/office/drawing/2014/main" id="{8671B8FB-2A89-4418-A1F1-48F8BAA2FB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08835" y="4837700"/>
                  <a:ext cx="914400" cy="914400"/>
                </a:xfrm>
                <a:prstGeom prst="rect">
                  <a:avLst/>
                </a:prstGeom>
              </p:spPr>
            </p:pic>
          </p:grpSp>
          <p:sp>
            <p:nvSpPr>
              <p:cNvPr id="19" name="TextBox 18">
                <a:extLst>
                  <a:ext uri="{FF2B5EF4-FFF2-40B4-BE49-F238E27FC236}">
                    <a16:creationId xmlns:a16="http://schemas.microsoft.com/office/drawing/2014/main" id="{34FD80DC-8EB2-41AE-9ED2-D6209A46D301}"/>
                  </a:ext>
                </a:extLst>
              </p:cNvPr>
              <p:cNvSpPr txBox="1"/>
              <p:nvPr/>
            </p:nvSpPr>
            <p:spPr>
              <a:xfrm>
                <a:off x="5162621" y="5091121"/>
                <a:ext cx="2566880" cy="738664"/>
              </a:xfrm>
              <a:prstGeom prst="rect">
                <a:avLst/>
              </a:prstGeom>
              <a:noFill/>
            </p:spPr>
            <p:txBody>
              <a:bodyPr wrap="square" rtlCol="0">
                <a:spAutoFit/>
              </a:bodyPr>
              <a:lstStyle/>
              <a:p>
                <a:r>
                  <a:rPr lang="en-US" sz="1400" dirty="0">
                    <a:latin typeface="Candara" panose="020E0502030303020204" pitchFamily="34" charset="0"/>
                  </a:rPr>
                  <a:t>Online tools to support self- assessment e.g., Tax calculator, interactive chat bot.</a:t>
                </a:r>
                <a:endParaRPr lang="en-GB" sz="1400" dirty="0">
                  <a:latin typeface="Candara" panose="020E0502030303020204" pitchFamily="34" charset="0"/>
                </a:endParaRPr>
              </a:p>
            </p:txBody>
          </p:sp>
          <p:grpSp>
            <p:nvGrpSpPr>
              <p:cNvPr id="23" name="Group 22">
                <a:extLst>
                  <a:ext uri="{FF2B5EF4-FFF2-40B4-BE49-F238E27FC236}">
                    <a16:creationId xmlns:a16="http://schemas.microsoft.com/office/drawing/2014/main" id="{1C31FB96-B9A5-4EDF-BD9A-D4A439EC249F}"/>
                  </a:ext>
                </a:extLst>
              </p:cNvPr>
              <p:cNvGrpSpPr/>
              <p:nvPr/>
            </p:nvGrpSpPr>
            <p:grpSpPr>
              <a:xfrm>
                <a:off x="8040216" y="4909601"/>
                <a:ext cx="1337570" cy="1094422"/>
                <a:chOff x="9012096" y="4626170"/>
                <a:chExt cx="1337570" cy="1094422"/>
              </a:xfrm>
            </p:grpSpPr>
            <p:pic>
              <p:nvPicPr>
                <p:cNvPr id="22" name="Graphic 21" descr="Credit card outline">
                  <a:extLst>
                    <a:ext uri="{FF2B5EF4-FFF2-40B4-BE49-F238E27FC236}">
                      <a16:creationId xmlns:a16="http://schemas.microsoft.com/office/drawing/2014/main" id="{5F37C3A1-6A53-494E-B90E-20E58ED6484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12096" y="4626170"/>
                  <a:ext cx="914400" cy="914400"/>
                </a:xfrm>
                <a:prstGeom prst="rect">
                  <a:avLst/>
                </a:prstGeom>
              </p:spPr>
            </p:pic>
            <p:pic>
              <p:nvPicPr>
                <p:cNvPr id="20" name="Graphic 19" descr="Internet outline">
                  <a:extLst>
                    <a:ext uri="{FF2B5EF4-FFF2-40B4-BE49-F238E27FC236}">
                      <a16:creationId xmlns:a16="http://schemas.microsoft.com/office/drawing/2014/main" id="{F3EBCB0F-4174-44AC-8F46-49CECDFB67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35266" y="4806192"/>
                  <a:ext cx="914400" cy="914400"/>
                </a:xfrm>
                <a:prstGeom prst="rect">
                  <a:avLst/>
                </a:prstGeom>
              </p:spPr>
            </p:pic>
          </p:grpSp>
          <p:sp>
            <p:nvSpPr>
              <p:cNvPr id="24" name="TextBox 23">
                <a:extLst>
                  <a:ext uri="{FF2B5EF4-FFF2-40B4-BE49-F238E27FC236}">
                    <a16:creationId xmlns:a16="http://schemas.microsoft.com/office/drawing/2014/main" id="{A53BCFFB-3A69-4B04-BE11-89CD6E04590F}"/>
                  </a:ext>
                </a:extLst>
              </p:cNvPr>
              <p:cNvSpPr txBox="1"/>
              <p:nvPr/>
            </p:nvSpPr>
            <p:spPr>
              <a:xfrm>
                <a:off x="9676944" y="5093437"/>
                <a:ext cx="1991544" cy="523220"/>
              </a:xfrm>
              <a:prstGeom prst="rect">
                <a:avLst/>
              </a:prstGeom>
              <a:noFill/>
            </p:spPr>
            <p:txBody>
              <a:bodyPr wrap="square" rtlCol="0">
                <a:spAutoFit/>
              </a:bodyPr>
              <a:lstStyle/>
              <a:p>
                <a:r>
                  <a:rPr lang="en-US" sz="1400" dirty="0">
                    <a:latin typeface="Candara" panose="020E0502030303020204" pitchFamily="34" charset="0"/>
                  </a:rPr>
                  <a:t>Online payment and receipting function.</a:t>
                </a:r>
                <a:endParaRPr lang="en-GB" sz="1400" dirty="0">
                  <a:latin typeface="Candara" panose="020E0502030303020204" pitchFamily="34" charset="0"/>
                </a:endParaRPr>
              </a:p>
            </p:txBody>
          </p:sp>
        </p:grpSp>
        <p:grpSp>
          <p:nvGrpSpPr>
            <p:cNvPr id="16" name="Group 15">
              <a:extLst>
                <a:ext uri="{FF2B5EF4-FFF2-40B4-BE49-F238E27FC236}">
                  <a16:creationId xmlns:a16="http://schemas.microsoft.com/office/drawing/2014/main" id="{022D26B0-3C73-4A84-821D-A574590E703E}"/>
                </a:ext>
              </a:extLst>
            </p:cNvPr>
            <p:cNvGrpSpPr/>
            <p:nvPr/>
          </p:nvGrpSpPr>
          <p:grpSpPr>
            <a:xfrm>
              <a:off x="4853621" y="5550988"/>
              <a:ext cx="2527178" cy="1028576"/>
              <a:chOff x="5289611" y="5718507"/>
              <a:chExt cx="2527178" cy="1028576"/>
            </a:xfrm>
          </p:grpSpPr>
          <p:pic>
            <p:nvPicPr>
              <p:cNvPr id="4" name="Graphic 3" descr="Cloud Computing outline">
                <a:extLst>
                  <a:ext uri="{FF2B5EF4-FFF2-40B4-BE49-F238E27FC236}">
                    <a16:creationId xmlns:a16="http://schemas.microsoft.com/office/drawing/2014/main" id="{1BB8D774-3E53-4D8B-ADA9-59BEC9A7FA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02389" y="5718507"/>
                <a:ext cx="914400" cy="914400"/>
              </a:xfrm>
              <a:prstGeom prst="rect">
                <a:avLst/>
              </a:prstGeom>
            </p:spPr>
          </p:pic>
          <p:pic>
            <p:nvPicPr>
              <p:cNvPr id="8" name="Graphic 7" descr="Presentation with bar chart with solid fill">
                <a:extLst>
                  <a:ext uri="{FF2B5EF4-FFF2-40B4-BE49-F238E27FC236}">
                    <a16:creationId xmlns:a16="http://schemas.microsoft.com/office/drawing/2014/main" id="{82B2FD73-9831-496D-821B-8C6E4300D74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96000" y="5830104"/>
                <a:ext cx="914400" cy="914400"/>
              </a:xfrm>
              <a:prstGeom prst="rect">
                <a:avLst/>
              </a:prstGeom>
            </p:spPr>
          </p:pic>
          <p:pic>
            <p:nvPicPr>
              <p:cNvPr id="14" name="Graphic 13" descr="Remote work outline">
                <a:extLst>
                  <a:ext uri="{FF2B5EF4-FFF2-40B4-BE49-F238E27FC236}">
                    <a16:creationId xmlns:a16="http://schemas.microsoft.com/office/drawing/2014/main" id="{0048E6E5-7B4E-4A13-AA96-694ADB3EB86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289611" y="5832683"/>
                <a:ext cx="914400" cy="914400"/>
              </a:xfrm>
              <a:prstGeom prst="rect">
                <a:avLst/>
              </a:prstGeom>
            </p:spPr>
          </p:pic>
        </p:grpSp>
        <p:sp>
          <p:nvSpPr>
            <p:cNvPr id="33" name="TextBox 32">
              <a:extLst>
                <a:ext uri="{FF2B5EF4-FFF2-40B4-BE49-F238E27FC236}">
                  <a16:creationId xmlns:a16="http://schemas.microsoft.com/office/drawing/2014/main" id="{A0866B69-B09D-4C32-AEB0-DDB2D4EFDD3E}"/>
                </a:ext>
              </a:extLst>
            </p:cNvPr>
            <p:cNvSpPr txBox="1"/>
            <p:nvPr/>
          </p:nvSpPr>
          <p:spPr>
            <a:xfrm>
              <a:off x="7373902" y="5885929"/>
              <a:ext cx="2562573" cy="523220"/>
            </a:xfrm>
            <a:prstGeom prst="rect">
              <a:avLst/>
            </a:prstGeom>
            <a:noFill/>
          </p:spPr>
          <p:txBody>
            <a:bodyPr wrap="square" rtlCol="0">
              <a:spAutoFit/>
            </a:bodyPr>
            <a:lstStyle/>
            <a:p>
              <a:r>
                <a:rPr lang="en-US" sz="1400" dirty="0">
                  <a:latin typeface="Candara" panose="020E0502030303020204" pitchFamily="34" charset="0"/>
                </a:rPr>
                <a:t>Online Revenue Collection Monitoring System</a:t>
              </a:r>
              <a:endParaRPr lang="en-GB" sz="1400" dirty="0">
                <a:latin typeface="Candara" panose="020E0502030303020204" pitchFamily="34" charset="0"/>
              </a:endParaRPr>
            </a:p>
          </p:txBody>
        </p:sp>
      </p:grpSp>
    </p:spTree>
    <p:extLst>
      <p:ext uri="{BB962C8B-B14F-4D97-AF65-F5344CB8AC3E}">
        <p14:creationId xmlns:p14="http://schemas.microsoft.com/office/powerpoint/2010/main" val="250088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58BF-C954-4910-B016-E3883C364A16}"/>
              </a:ext>
            </a:extLst>
          </p:cNvPr>
          <p:cNvSpPr>
            <a:spLocks noGrp="1"/>
          </p:cNvSpPr>
          <p:nvPr>
            <p:ph type="title"/>
          </p:nvPr>
        </p:nvSpPr>
        <p:spPr>
          <a:xfrm>
            <a:off x="623392" y="475640"/>
            <a:ext cx="11449271" cy="521636"/>
          </a:xfrm>
        </p:spPr>
        <p:txBody>
          <a:bodyPr/>
          <a:lstStyle/>
          <a:p>
            <a:pPr algn="ctr"/>
            <a:r>
              <a:rPr lang="en-GB" sz="2400" dirty="0">
                <a:solidFill>
                  <a:schemeClr val="accent3">
                    <a:lumMod val="50000"/>
                  </a:schemeClr>
                </a:solidFill>
                <a:latin typeface="Candara" panose="020E0502030303020204" pitchFamily="34" charset="0"/>
                <a:cs typeface="Arial" panose="020B0604020202020204" pitchFamily="34" charset="0"/>
              </a:rPr>
              <a:t>COMMON CHALLENGES WITH MANUAL TAXPAYER MANAGEMENT</a:t>
            </a:r>
          </a:p>
        </p:txBody>
      </p:sp>
      <p:sp>
        <p:nvSpPr>
          <p:cNvPr id="5" name="Slide Number Placeholder 3">
            <a:extLst>
              <a:ext uri="{FF2B5EF4-FFF2-40B4-BE49-F238E27FC236}">
                <a16:creationId xmlns:a16="http://schemas.microsoft.com/office/drawing/2014/main" id="{622EA706-3517-447F-8D32-2213130350A5}"/>
              </a:ext>
            </a:extLst>
          </p:cNvPr>
          <p:cNvSpPr txBox="1">
            <a:spLocks/>
          </p:cNvSpPr>
          <p:nvPr/>
        </p:nvSpPr>
        <p:spPr>
          <a:xfrm>
            <a:off x="9944100" y="6435022"/>
            <a:ext cx="514350" cy="2692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62D93A-3BA0-8848-BFA3-D7046C1B555D}" type="slidenum">
              <a:rPr lang="en-US" sz="1200" b="1">
                <a:solidFill>
                  <a:prstClr val="black"/>
                </a:solidFill>
                <a:latin typeface="Calibri" panose="020F0502020204030204" pitchFamily="34" charset="0"/>
                <a:cs typeface="Calibri" panose="020F0502020204030204" pitchFamily="34" charset="0"/>
              </a:rPr>
              <a:pPr>
                <a:defRPr/>
              </a:pPr>
              <a:t>4</a:t>
            </a:fld>
            <a:endParaRPr lang="en-US" sz="1200" b="1" dirty="0">
              <a:solidFill>
                <a:prstClr val="black"/>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39751C7B-81C3-4326-9F52-FA466457CC5C}"/>
              </a:ext>
            </a:extLst>
          </p:cNvPr>
          <p:cNvGrpSpPr/>
          <p:nvPr/>
        </p:nvGrpSpPr>
        <p:grpSpPr>
          <a:xfrm>
            <a:off x="371364" y="1508897"/>
            <a:ext cx="11449271" cy="4368375"/>
            <a:chOff x="505009" y="1588874"/>
            <a:chExt cx="11449271" cy="4005297"/>
          </a:xfrm>
        </p:grpSpPr>
        <p:sp>
          <p:nvSpPr>
            <p:cNvPr id="8" name="TextBox 7">
              <a:extLst>
                <a:ext uri="{FF2B5EF4-FFF2-40B4-BE49-F238E27FC236}">
                  <a16:creationId xmlns:a16="http://schemas.microsoft.com/office/drawing/2014/main" id="{C8E1AAC5-6892-4643-B4D3-77DD6E3263FD}"/>
                </a:ext>
              </a:extLst>
            </p:cNvPr>
            <p:cNvSpPr txBox="1"/>
            <p:nvPr/>
          </p:nvSpPr>
          <p:spPr>
            <a:xfrm>
              <a:off x="2593241" y="1588874"/>
              <a:ext cx="9361039" cy="4005297"/>
            </a:xfrm>
            <a:prstGeom prst="rect">
              <a:avLst/>
            </a:prstGeom>
            <a:noFill/>
          </p:spPr>
          <p:txBody>
            <a:bodyPr wrap="square" rtlCol="0">
              <a:spAutoFit/>
            </a:bodyPr>
            <a:lstStyle/>
            <a:p>
              <a:pPr marL="457200" indent="-457200">
                <a:lnSpc>
                  <a:spcPct val="150000"/>
                </a:lnSpc>
                <a:buFont typeface="+mj-lt"/>
                <a:buAutoNum type="arabicPeriod"/>
              </a:pPr>
              <a:r>
                <a:rPr lang="en-US" sz="1700" dirty="0">
                  <a:solidFill>
                    <a:srgbClr val="002060"/>
                  </a:solidFill>
                  <a:latin typeface="Candara" panose="020E0502030303020204" pitchFamily="34" charset="0"/>
                </a:rPr>
                <a:t>Inaccurate taxpayer records due to human error during data entry/information transfer.</a:t>
              </a:r>
            </a:p>
            <a:p>
              <a:pPr marL="457200" indent="-457200">
                <a:lnSpc>
                  <a:spcPct val="150000"/>
                </a:lnSpc>
                <a:buFont typeface="+mj-lt"/>
                <a:buAutoNum type="arabicPeriod"/>
              </a:pPr>
              <a:r>
                <a:rPr lang="en-US" sz="1700" dirty="0">
                  <a:solidFill>
                    <a:srgbClr val="002060"/>
                  </a:solidFill>
                  <a:latin typeface="Candara" panose="020E0502030303020204" pitchFamily="34" charset="0"/>
                </a:rPr>
                <a:t>Limited capacity to generate a unique taxpayer ID.</a:t>
              </a:r>
            </a:p>
            <a:p>
              <a:pPr marL="457200" indent="-457200">
                <a:lnSpc>
                  <a:spcPct val="150000"/>
                </a:lnSpc>
                <a:buFont typeface="+mj-lt"/>
                <a:buAutoNum type="arabicPeriod"/>
              </a:pPr>
              <a:r>
                <a:rPr lang="en-US" sz="1700" dirty="0">
                  <a:solidFill>
                    <a:srgbClr val="002060"/>
                  </a:solidFill>
                  <a:latin typeface="Candara" panose="020E0502030303020204" pitchFamily="34" charset="0"/>
                </a:rPr>
                <a:t>Inadequate data control/access protocol to ensure data integrity.</a:t>
              </a:r>
            </a:p>
            <a:p>
              <a:pPr marL="457200" indent="-457200">
                <a:lnSpc>
                  <a:spcPct val="150000"/>
                </a:lnSpc>
                <a:buFont typeface="+mj-lt"/>
                <a:buAutoNum type="arabicPeriod"/>
              </a:pPr>
              <a:r>
                <a:rPr lang="en-US" sz="1700" dirty="0">
                  <a:solidFill>
                    <a:srgbClr val="002060"/>
                  </a:solidFill>
                  <a:latin typeface="Candara" panose="020E0502030303020204" pitchFamily="34" charset="0"/>
                  <a:ea typeface="Calibri" panose="020F0502020204030204" pitchFamily="34" charset="0"/>
                  <a:cs typeface="Calibri" panose="020F0502020204030204" pitchFamily="34" charset="0"/>
                </a:rPr>
                <a:t>Inadequate coverage of taxpayer base.</a:t>
              </a:r>
            </a:p>
            <a:p>
              <a:pPr marL="457200" indent="-457200">
                <a:lnSpc>
                  <a:spcPct val="150000"/>
                </a:lnSpc>
                <a:buFont typeface="+mj-lt"/>
                <a:buAutoNum type="arabicPeriod"/>
              </a:pPr>
              <a:r>
                <a:rPr lang="en-US" sz="1700" dirty="0">
                  <a:solidFill>
                    <a:srgbClr val="002060"/>
                  </a:solidFill>
                  <a:latin typeface="Candara" panose="020E0502030303020204" pitchFamily="34" charset="0"/>
                </a:rPr>
                <a:t>Limited capacity to leverage collaboration opportunities e.g., leveraging partner databases such as Customs, Immigration, Banks, FIRS, etc.</a:t>
              </a:r>
            </a:p>
            <a:p>
              <a:pPr marL="457200" indent="-457200">
                <a:lnSpc>
                  <a:spcPct val="150000"/>
                </a:lnSpc>
                <a:buFont typeface="+mj-lt"/>
                <a:buAutoNum type="arabicPeriod"/>
              </a:pPr>
              <a:r>
                <a:rPr lang="en-US" sz="1700" dirty="0">
                  <a:solidFill>
                    <a:srgbClr val="002060"/>
                  </a:solidFill>
                  <a:latin typeface="Candara" panose="020E0502030303020204" pitchFamily="34" charset="0"/>
                </a:rPr>
                <a:t>Significant administrative burden and inefficient processes that cause longer processing times.</a:t>
              </a:r>
            </a:p>
            <a:p>
              <a:pPr marL="457200" indent="-457200">
                <a:lnSpc>
                  <a:spcPct val="150000"/>
                </a:lnSpc>
                <a:buFont typeface="+mj-lt"/>
                <a:buAutoNum type="arabicPeriod"/>
              </a:pPr>
              <a:r>
                <a:rPr lang="en-US" sz="1700" dirty="0">
                  <a:solidFill>
                    <a:srgbClr val="002060"/>
                  </a:solidFill>
                  <a:latin typeface="Candara" panose="020E0502030303020204" pitchFamily="34" charset="0"/>
                </a:rPr>
                <a:t>Increased compliance cost and inconvenience  for the taxpayer e.g., enumeration, filing and payment.</a:t>
              </a:r>
            </a:p>
            <a:p>
              <a:pPr marL="457200" indent="-457200">
                <a:lnSpc>
                  <a:spcPct val="150000"/>
                </a:lnSpc>
                <a:buFont typeface="+mj-lt"/>
                <a:buAutoNum type="arabicPeriod"/>
              </a:pPr>
              <a:r>
                <a:rPr lang="en-US" sz="1700" dirty="0">
                  <a:solidFill>
                    <a:srgbClr val="002060"/>
                  </a:solidFill>
                  <a:latin typeface="Candara" panose="020E0502030303020204" pitchFamily="34" charset="0"/>
                </a:rPr>
                <a:t>Fraud and mismanagement such as collusion between tax officers and taxpayers to aid under-reporting of tax liabilities and payment.</a:t>
              </a:r>
            </a:p>
          </p:txBody>
        </p:sp>
        <p:pic>
          <p:nvPicPr>
            <p:cNvPr id="4" name="Picture 3" descr="Businessman hand on head">
              <a:extLst>
                <a:ext uri="{FF2B5EF4-FFF2-40B4-BE49-F238E27FC236}">
                  <a16:creationId xmlns:a16="http://schemas.microsoft.com/office/drawing/2014/main" id="{79051977-B00E-4728-9935-B8418837B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009" y="1946945"/>
              <a:ext cx="1718398" cy="3573016"/>
            </a:xfrm>
            <a:prstGeom prst="rect">
              <a:avLst/>
            </a:prstGeom>
          </p:spPr>
        </p:pic>
      </p:grpSp>
    </p:spTree>
    <p:extLst>
      <p:ext uri="{BB962C8B-B14F-4D97-AF65-F5344CB8AC3E}">
        <p14:creationId xmlns:p14="http://schemas.microsoft.com/office/powerpoint/2010/main" val="123591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58BF-C954-4910-B016-E3883C364A16}"/>
              </a:ext>
            </a:extLst>
          </p:cNvPr>
          <p:cNvSpPr>
            <a:spLocks noGrp="1"/>
          </p:cNvSpPr>
          <p:nvPr>
            <p:ph type="title"/>
          </p:nvPr>
        </p:nvSpPr>
        <p:spPr>
          <a:xfrm>
            <a:off x="407368" y="476672"/>
            <a:ext cx="11449271" cy="521636"/>
          </a:xfrm>
        </p:spPr>
        <p:txBody>
          <a:bodyPr/>
          <a:lstStyle/>
          <a:p>
            <a:pPr algn="ctr"/>
            <a:r>
              <a:rPr lang="en-US" sz="2400" dirty="0">
                <a:solidFill>
                  <a:schemeClr val="accent3">
                    <a:lumMod val="50000"/>
                  </a:schemeClr>
                </a:solidFill>
                <a:latin typeface="Candara" panose="020E0502030303020204" pitchFamily="34" charset="0"/>
                <a:cs typeface="Arial" panose="020B0604020202020204" pitchFamily="34" charset="0"/>
              </a:rPr>
              <a:t>TAX ADMINISTRATION MANAGEMENT INFORMATION SYSTEM (TAMIS)</a:t>
            </a:r>
          </a:p>
        </p:txBody>
      </p:sp>
      <p:sp>
        <p:nvSpPr>
          <p:cNvPr id="5" name="Slide Number Placeholder 3">
            <a:extLst>
              <a:ext uri="{FF2B5EF4-FFF2-40B4-BE49-F238E27FC236}">
                <a16:creationId xmlns:a16="http://schemas.microsoft.com/office/drawing/2014/main" id="{622EA706-3517-447F-8D32-2213130350A5}"/>
              </a:ext>
            </a:extLst>
          </p:cNvPr>
          <p:cNvSpPr txBox="1">
            <a:spLocks/>
          </p:cNvSpPr>
          <p:nvPr/>
        </p:nvSpPr>
        <p:spPr>
          <a:xfrm>
            <a:off x="9944100" y="6435022"/>
            <a:ext cx="514350" cy="2692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62D93A-3BA0-8848-BFA3-D7046C1B555D}" type="slidenum">
              <a:rPr lang="en-US" sz="1200" b="1">
                <a:solidFill>
                  <a:prstClr val="black"/>
                </a:solidFill>
                <a:latin typeface="Calibri" panose="020F0502020204030204" pitchFamily="34" charset="0"/>
                <a:cs typeface="Calibri" panose="020F0502020204030204" pitchFamily="34" charset="0"/>
              </a:rPr>
              <a:pPr>
                <a:defRPr/>
              </a:pPr>
              <a:t>5</a:t>
            </a:fld>
            <a:endParaRPr lang="en-US" sz="1200" b="1" dirty="0">
              <a:solidFill>
                <a:prstClr val="black"/>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73531A2-EB33-45FA-9493-4B8E79372A57}"/>
              </a:ext>
            </a:extLst>
          </p:cNvPr>
          <p:cNvSpPr txBox="1"/>
          <p:nvPr/>
        </p:nvSpPr>
        <p:spPr>
          <a:xfrm>
            <a:off x="1487488" y="1484784"/>
            <a:ext cx="9782359" cy="4031873"/>
          </a:xfrm>
          <a:prstGeom prst="rect">
            <a:avLst/>
          </a:prstGeom>
          <a:noFill/>
        </p:spPr>
        <p:txBody>
          <a:bodyPr wrap="square" rtlCol="0">
            <a:spAutoFit/>
          </a:bodyPr>
          <a:lstStyle/>
          <a:p>
            <a:pPr algn="ctr"/>
            <a:r>
              <a:rPr lang="en-US" sz="3200" i="1" dirty="0">
                <a:solidFill>
                  <a:schemeClr val="accent5">
                    <a:lumMod val="50000"/>
                  </a:schemeClr>
                </a:solidFill>
                <a:latin typeface="Candara" panose="020E0502030303020204" pitchFamily="34" charset="0"/>
              </a:rPr>
              <a:t>TAMIS is a system of programmed modules designed to intelligently allow users enter, build, query, process, analyse taxpayer data and information relating to functions such as </a:t>
            </a:r>
            <a:r>
              <a:rPr lang="en-US" sz="3200" b="1" i="1" u="sng" dirty="0">
                <a:solidFill>
                  <a:schemeClr val="accent5">
                    <a:lumMod val="50000"/>
                  </a:schemeClr>
                </a:solidFill>
                <a:latin typeface="Candara" panose="020E0502030303020204" pitchFamily="34" charset="0"/>
              </a:rPr>
              <a:t>registration, self-assessment, filling returns, payment, receipting, issuance of clearance certificate and appeals management, enforcement and collection </a:t>
            </a:r>
            <a:r>
              <a:rPr lang="en-US" sz="3200" i="1" dirty="0">
                <a:solidFill>
                  <a:schemeClr val="accent5">
                    <a:lumMod val="50000"/>
                  </a:schemeClr>
                </a:solidFill>
                <a:latin typeface="Candara" panose="020E0502030303020204" pitchFamily="34" charset="0"/>
              </a:rPr>
              <a:t>(through integration with other agencies’ database).</a:t>
            </a:r>
            <a:endParaRPr lang="en-GB" sz="3200" b="1" i="1"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2594959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58BF-C954-4910-B016-E3883C364A16}"/>
              </a:ext>
            </a:extLst>
          </p:cNvPr>
          <p:cNvSpPr>
            <a:spLocks noGrp="1"/>
          </p:cNvSpPr>
          <p:nvPr>
            <p:ph type="title"/>
          </p:nvPr>
        </p:nvSpPr>
        <p:spPr>
          <a:xfrm>
            <a:off x="407368" y="476672"/>
            <a:ext cx="11449271" cy="521636"/>
          </a:xfrm>
        </p:spPr>
        <p:txBody>
          <a:bodyPr/>
          <a:lstStyle/>
          <a:p>
            <a:pPr algn="ctr"/>
            <a:r>
              <a:rPr lang="en-US" sz="2400" dirty="0">
                <a:solidFill>
                  <a:schemeClr val="accent3">
                    <a:lumMod val="50000"/>
                  </a:schemeClr>
                </a:solidFill>
                <a:latin typeface="Candara" panose="020E0502030303020204" pitchFamily="34" charset="0"/>
                <a:cs typeface="Arial" panose="020B0604020202020204" pitchFamily="34" charset="0"/>
              </a:rPr>
              <a:t>TAMIS MODELS…</a:t>
            </a:r>
          </a:p>
        </p:txBody>
      </p:sp>
      <p:sp>
        <p:nvSpPr>
          <p:cNvPr id="5" name="Slide Number Placeholder 3">
            <a:extLst>
              <a:ext uri="{FF2B5EF4-FFF2-40B4-BE49-F238E27FC236}">
                <a16:creationId xmlns:a16="http://schemas.microsoft.com/office/drawing/2014/main" id="{622EA706-3517-447F-8D32-2213130350A5}"/>
              </a:ext>
            </a:extLst>
          </p:cNvPr>
          <p:cNvSpPr txBox="1">
            <a:spLocks/>
          </p:cNvSpPr>
          <p:nvPr/>
        </p:nvSpPr>
        <p:spPr>
          <a:xfrm>
            <a:off x="9944100" y="6435022"/>
            <a:ext cx="514350" cy="2692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62D93A-3BA0-8848-BFA3-D7046C1B555D}" type="slidenum">
              <a:rPr lang="en-US" sz="1200" b="1">
                <a:solidFill>
                  <a:prstClr val="black"/>
                </a:solidFill>
                <a:latin typeface="Calibri" panose="020F0502020204030204" pitchFamily="34" charset="0"/>
                <a:cs typeface="Calibri" panose="020F0502020204030204" pitchFamily="34" charset="0"/>
              </a:rPr>
              <a:pPr>
                <a:defRPr/>
              </a:pPr>
              <a:t>6</a:t>
            </a:fld>
            <a:endParaRPr lang="en-US" sz="1200" b="1" dirty="0">
              <a:solidFill>
                <a:prstClr val="black"/>
              </a:solidFill>
              <a:latin typeface="Calibri" panose="020F0502020204030204" pitchFamily="34" charset="0"/>
              <a:cs typeface="Calibri" panose="020F0502020204030204" pitchFamily="34" charset="0"/>
            </a:endParaRPr>
          </a:p>
        </p:txBody>
      </p:sp>
      <p:pic>
        <p:nvPicPr>
          <p:cNvPr id="8" name="Graphic 7" descr="Badge 1 with solid fill">
            <a:extLst>
              <a:ext uri="{FF2B5EF4-FFF2-40B4-BE49-F238E27FC236}">
                <a16:creationId xmlns:a16="http://schemas.microsoft.com/office/drawing/2014/main" id="{730C1434-ABD3-4316-A65E-DBEE88EF5A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868" y="1192362"/>
            <a:ext cx="711276" cy="711276"/>
          </a:xfrm>
          <a:prstGeom prst="rect">
            <a:avLst/>
          </a:prstGeom>
        </p:spPr>
      </p:pic>
      <p:sp>
        <p:nvSpPr>
          <p:cNvPr id="17" name="TextBox 16">
            <a:extLst>
              <a:ext uri="{FF2B5EF4-FFF2-40B4-BE49-F238E27FC236}">
                <a16:creationId xmlns:a16="http://schemas.microsoft.com/office/drawing/2014/main" id="{5244C965-8DC9-4B1B-9D18-DC0036613033}"/>
              </a:ext>
            </a:extLst>
          </p:cNvPr>
          <p:cNvSpPr txBox="1"/>
          <p:nvPr/>
        </p:nvSpPr>
        <p:spPr>
          <a:xfrm>
            <a:off x="3235845" y="6109649"/>
            <a:ext cx="6869371" cy="246221"/>
          </a:xfrm>
          <a:prstGeom prst="rect">
            <a:avLst/>
          </a:prstGeom>
          <a:noFill/>
        </p:spPr>
        <p:txBody>
          <a:bodyPr wrap="square">
            <a:spAutoFit/>
          </a:bodyPr>
          <a:lstStyle/>
          <a:p>
            <a:r>
              <a:rPr lang="en-GB" sz="1000" b="1" dirty="0">
                <a:latin typeface="Candara" panose="020E0502030303020204" pitchFamily="34" charset="0"/>
              </a:rPr>
              <a:t>Source: Mahesh Ranawaka (2018), Sri Lanka Revenue Administration Management Information System (RAMIS)</a:t>
            </a:r>
          </a:p>
        </p:txBody>
      </p:sp>
      <p:sp>
        <p:nvSpPr>
          <p:cNvPr id="70" name="Rectangle 69">
            <a:extLst>
              <a:ext uri="{FF2B5EF4-FFF2-40B4-BE49-F238E27FC236}">
                <a16:creationId xmlns:a16="http://schemas.microsoft.com/office/drawing/2014/main" id="{C1E0F457-8B89-45B3-8C57-28815982CDF1}"/>
              </a:ext>
            </a:extLst>
          </p:cNvPr>
          <p:cNvSpPr/>
          <p:nvPr/>
        </p:nvSpPr>
        <p:spPr>
          <a:xfrm>
            <a:off x="2624392" y="1611576"/>
            <a:ext cx="1727200" cy="167640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D84D934D-6E1B-4ED9-9137-8C996188DA44}"/>
              </a:ext>
            </a:extLst>
          </p:cNvPr>
          <p:cNvSpPr/>
          <p:nvPr/>
        </p:nvSpPr>
        <p:spPr>
          <a:xfrm>
            <a:off x="2624392" y="4473840"/>
            <a:ext cx="1727200" cy="1434494"/>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72" name="TextBox 71">
            <a:extLst>
              <a:ext uri="{FF2B5EF4-FFF2-40B4-BE49-F238E27FC236}">
                <a16:creationId xmlns:a16="http://schemas.microsoft.com/office/drawing/2014/main" id="{EDC6812F-71E6-4C81-AC3A-DE4D4CBAA35D}"/>
              </a:ext>
            </a:extLst>
          </p:cNvPr>
          <p:cNvSpPr txBox="1"/>
          <p:nvPr/>
        </p:nvSpPr>
        <p:spPr>
          <a:xfrm>
            <a:off x="2692972" y="2466920"/>
            <a:ext cx="1467646" cy="584775"/>
          </a:xfrm>
          <a:prstGeom prst="rect">
            <a:avLst/>
          </a:prstGeom>
          <a:noFill/>
        </p:spPr>
        <p:txBody>
          <a:bodyPr wrap="none" rtlCol="0">
            <a:spAutoFit/>
          </a:bodyPr>
          <a:lstStyle/>
          <a:p>
            <a:pPr>
              <a:buNone/>
            </a:pPr>
            <a:r>
              <a:rPr lang="en-US" sz="1600" b="1" dirty="0"/>
              <a:t>Taxpayer</a:t>
            </a:r>
          </a:p>
          <a:p>
            <a:pPr>
              <a:buNone/>
            </a:pPr>
            <a:r>
              <a:rPr lang="en-US" sz="1600" b="1" dirty="0"/>
              <a:t>Services center</a:t>
            </a:r>
          </a:p>
        </p:txBody>
      </p:sp>
      <p:sp>
        <p:nvSpPr>
          <p:cNvPr id="73" name="TextBox 72">
            <a:extLst>
              <a:ext uri="{FF2B5EF4-FFF2-40B4-BE49-F238E27FC236}">
                <a16:creationId xmlns:a16="http://schemas.microsoft.com/office/drawing/2014/main" id="{CDC4525F-8308-436A-AB61-78A693D429B7}"/>
              </a:ext>
            </a:extLst>
          </p:cNvPr>
          <p:cNvSpPr txBox="1"/>
          <p:nvPr/>
        </p:nvSpPr>
        <p:spPr>
          <a:xfrm>
            <a:off x="2681338" y="5159466"/>
            <a:ext cx="1393651" cy="830997"/>
          </a:xfrm>
          <a:prstGeom prst="rect">
            <a:avLst/>
          </a:prstGeom>
          <a:noFill/>
        </p:spPr>
        <p:txBody>
          <a:bodyPr wrap="none" rtlCol="0">
            <a:spAutoFit/>
          </a:bodyPr>
          <a:lstStyle/>
          <a:p>
            <a:r>
              <a:rPr lang="en-US" sz="1600" b="1" dirty="0"/>
              <a:t>Information &amp;</a:t>
            </a:r>
          </a:p>
          <a:p>
            <a:r>
              <a:rPr lang="en-US" sz="1600" b="1" dirty="0"/>
              <a:t>Transactional </a:t>
            </a:r>
          </a:p>
          <a:p>
            <a:pPr>
              <a:buNone/>
            </a:pPr>
            <a:r>
              <a:rPr lang="en-US" sz="1600" b="1" dirty="0"/>
              <a:t>Services</a:t>
            </a:r>
          </a:p>
        </p:txBody>
      </p:sp>
      <p:sp>
        <p:nvSpPr>
          <p:cNvPr id="74" name="Rectangle 73">
            <a:extLst>
              <a:ext uri="{FF2B5EF4-FFF2-40B4-BE49-F238E27FC236}">
                <a16:creationId xmlns:a16="http://schemas.microsoft.com/office/drawing/2014/main" id="{DEA82DDC-AEE4-4BD8-8F9E-4E8D714A25E7}"/>
              </a:ext>
            </a:extLst>
          </p:cNvPr>
          <p:cNvSpPr/>
          <p:nvPr/>
        </p:nvSpPr>
        <p:spPr>
          <a:xfrm>
            <a:off x="4351592" y="1602924"/>
            <a:ext cx="5384800" cy="2142252"/>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CC60094B-36BB-49C5-8990-824F4E3F8F08}"/>
              </a:ext>
            </a:extLst>
          </p:cNvPr>
          <p:cNvSpPr/>
          <p:nvPr/>
        </p:nvSpPr>
        <p:spPr>
          <a:xfrm>
            <a:off x="4453192" y="1827020"/>
            <a:ext cx="1625600" cy="381000"/>
          </a:xfrm>
          <a:prstGeom prst="rect">
            <a:avLst/>
          </a:prstGeo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400" b="1" dirty="0">
                <a:solidFill>
                  <a:schemeClr val="tx1"/>
                </a:solidFill>
              </a:rPr>
              <a:t>Registration &amp;</a:t>
            </a:r>
          </a:p>
          <a:p>
            <a:pPr algn="ctr">
              <a:buNone/>
            </a:pPr>
            <a:r>
              <a:rPr lang="en-US" sz="1400" b="1" dirty="0">
                <a:solidFill>
                  <a:schemeClr val="tx1"/>
                </a:solidFill>
              </a:rPr>
              <a:t> Cancellation</a:t>
            </a:r>
          </a:p>
        </p:txBody>
      </p:sp>
      <p:sp>
        <p:nvSpPr>
          <p:cNvPr id="76" name="Rectangle 75">
            <a:extLst>
              <a:ext uri="{FF2B5EF4-FFF2-40B4-BE49-F238E27FC236}">
                <a16:creationId xmlns:a16="http://schemas.microsoft.com/office/drawing/2014/main" id="{FE583F36-8D81-4207-94E4-73F8E52CA80E}"/>
              </a:ext>
            </a:extLst>
          </p:cNvPr>
          <p:cNvSpPr/>
          <p:nvPr/>
        </p:nvSpPr>
        <p:spPr>
          <a:xfrm>
            <a:off x="6281992" y="1827020"/>
            <a:ext cx="1524000" cy="381000"/>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400" b="1" dirty="0">
                <a:solidFill>
                  <a:schemeClr val="tx1"/>
                </a:solidFill>
              </a:rPr>
              <a:t>Returns</a:t>
            </a:r>
          </a:p>
          <a:p>
            <a:pPr algn="ctr">
              <a:buNone/>
            </a:pPr>
            <a:r>
              <a:rPr lang="en-US" sz="1400" b="1" dirty="0">
                <a:solidFill>
                  <a:schemeClr val="tx1"/>
                </a:solidFill>
              </a:rPr>
              <a:t> Generation</a:t>
            </a:r>
          </a:p>
        </p:txBody>
      </p:sp>
      <p:sp>
        <p:nvSpPr>
          <p:cNvPr id="77" name="Rectangle 76">
            <a:extLst>
              <a:ext uri="{FF2B5EF4-FFF2-40B4-BE49-F238E27FC236}">
                <a16:creationId xmlns:a16="http://schemas.microsoft.com/office/drawing/2014/main" id="{36F75F79-3271-41B2-B60D-2BE281AF484C}"/>
              </a:ext>
            </a:extLst>
          </p:cNvPr>
          <p:cNvSpPr/>
          <p:nvPr/>
        </p:nvSpPr>
        <p:spPr>
          <a:xfrm>
            <a:off x="8009192" y="1840176"/>
            <a:ext cx="1524000" cy="381000"/>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400" b="1" dirty="0">
                <a:solidFill>
                  <a:schemeClr val="tx1"/>
                </a:solidFill>
              </a:rPr>
              <a:t>Assessment</a:t>
            </a:r>
          </a:p>
        </p:txBody>
      </p:sp>
      <p:sp>
        <p:nvSpPr>
          <p:cNvPr id="78" name="Rectangle 77">
            <a:extLst>
              <a:ext uri="{FF2B5EF4-FFF2-40B4-BE49-F238E27FC236}">
                <a16:creationId xmlns:a16="http://schemas.microsoft.com/office/drawing/2014/main" id="{9C60BA09-0E0A-4095-B357-B08EC5584CB1}"/>
              </a:ext>
            </a:extLst>
          </p:cNvPr>
          <p:cNvSpPr/>
          <p:nvPr/>
        </p:nvSpPr>
        <p:spPr>
          <a:xfrm>
            <a:off x="4453192" y="2373576"/>
            <a:ext cx="1625600" cy="381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400" b="1" dirty="0">
                <a:solidFill>
                  <a:schemeClr val="tx1"/>
                </a:solidFill>
              </a:rPr>
              <a:t>Payments</a:t>
            </a:r>
          </a:p>
        </p:txBody>
      </p:sp>
      <p:sp>
        <p:nvSpPr>
          <p:cNvPr id="79" name="Rectangle 78">
            <a:extLst>
              <a:ext uri="{FF2B5EF4-FFF2-40B4-BE49-F238E27FC236}">
                <a16:creationId xmlns:a16="http://schemas.microsoft.com/office/drawing/2014/main" id="{0F37BBEA-A339-4255-9D68-12F03077597B}"/>
              </a:ext>
            </a:extLst>
          </p:cNvPr>
          <p:cNvSpPr/>
          <p:nvPr/>
        </p:nvSpPr>
        <p:spPr>
          <a:xfrm>
            <a:off x="6281992" y="2373576"/>
            <a:ext cx="1524000" cy="381000"/>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400" b="1" dirty="0">
                <a:solidFill>
                  <a:schemeClr val="tx1"/>
                </a:solidFill>
              </a:rPr>
              <a:t>Refunds</a:t>
            </a:r>
          </a:p>
        </p:txBody>
      </p:sp>
      <p:sp>
        <p:nvSpPr>
          <p:cNvPr id="80" name="Rectangle 79">
            <a:extLst>
              <a:ext uri="{FF2B5EF4-FFF2-40B4-BE49-F238E27FC236}">
                <a16:creationId xmlns:a16="http://schemas.microsoft.com/office/drawing/2014/main" id="{2A14A409-2FE4-4029-B642-A09760797EFA}"/>
              </a:ext>
            </a:extLst>
          </p:cNvPr>
          <p:cNvSpPr/>
          <p:nvPr/>
        </p:nvSpPr>
        <p:spPr>
          <a:xfrm>
            <a:off x="8009192" y="2373576"/>
            <a:ext cx="1524000" cy="3810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400" b="1" dirty="0">
                <a:solidFill>
                  <a:schemeClr val="tx1"/>
                </a:solidFill>
              </a:rPr>
              <a:t>Appeals &amp; </a:t>
            </a:r>
          </a:p>
          <a:p>
            <a:pPr algn="ctr">
              <a:buNone/>
            </a:pPr>
            <a:r>
              <a:rPr lang="en-US" sz="1400" b="1" dirty="0">
                <a:solidFill>
                  <a:schemeClr val="tx1"/>
                </a:solidFill>
              </a:rPr>
              <a:t>Objections</a:t>
            </a:r>
          </a:p>
        </p:txBody>
      </p:sp>
      <p:sp>
        <p:nvSpPr>
          <p:cNvPr id="81" name="Rectangle 80">
            <a:extLst>
              <a:ext uri="{FF2B5EF4-FFF2-40B4-BE49-F238E27FC236}">
                <a16:creationId xmlns:a16="http://schemas.microsoft.com/office/drawing/2014/main" id="{9DB27344-D240-40C8-8BF5-C376FFA95413}"/>
              </a:ext>
            </a:extLst>
          </p:cNvPr>
          <p:cNvSpPr/>
          <p:nvPr/>
        </p:nvSpPr>
        <p:spPr>
          <a:xfrm>
            <a:off x="4453192" y="2906976"/>
            <a:ext cx="1625600" cy="381000"/>
          </a:xfrm>
          <a:prstGeom prst="rect">
            <a:avLst/>
          </a:prstGeom>
          <a:solidFill>
            <a:srgbClr val="3399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400" b="1" dirty="0">
                <a:solidFill>
                  <a:schemeClr val="tx1"/>
                </a:solidFill>
              </a:rPr>
              <a:t>Collections</a:t>
            </a:r>
          </a:p>
        </p:txBody>
      </p:sp>
      <p:sp>
        <p:nvSpPr>
          <p:cNvPr id="82" name="Rectangle 81">
            <a:extLst>
              <a:ext uri="{FF2B5EF4-FFF2-40B4-BE49-F238E27FC236}">
                <a16:creationId xmlns:a16="http://schemas.microsoft.com/office/drawing/2014/main" id="{A03AD907-F277-47D4-8C1D-D1927C4A05B7}"/>
              </a:ext>
            </a:extLst>
          </p:cNvPr>
          <p:cNvSpPr/>
          <p:nvPr/>
        </p:nvSpPr>
        <p:spPr>
          <a:xfrm>
            <a:off x="6281992" y="2906976"/>
            <a:ext cx="1524000" cy="381000"/>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400" b="1" dirty="0">
                <a:solidFill>
                  <a:schemeClr val="tx1"/>
                </a:solidFill>
              </a:rPr>
              <a:t>Clearance</a:t>
            </a:r>
          </a:p>
        </p:txBody>
      </p:sp>
      <p:sp>
        <p:nvSpPr>
          <p:cNvPr id="83" name="Rectangle 82">
            <a:extLst>
              <a:ext uri="{FF2B5EF4-FFF2-40B4-BE49-F238E27FC236}">
                <a16:creationId xmlns:a16="http://schemas.microsoft.com/office/drawing/2014/main" id="{43CD9346-D377-446F-90E4-5F50E1769646}"/>
              </a:ext>
            </a:extLst>
          </p:cNvPr>
          <p:cNvSpPr/>
          <p:nvPr/>
        </p:nvSpPr>
        <p:spPr>
          <a:xfrm>
            <a:off x="8009192" y="2906976"/>
            <a:ext cx="1524000" cy="381000"/>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400" b="1" dirty="0">
                <a:solidFill>
                  <a:schemeClr val="tx1"/>
                </a:solidFill>
              </a:rPr>
              <a:t>Directions</a:t>
            </a:r>
          </a:p>
        </p:txBody>
      </p:sp>
      <p:sp>
        <p:nvSpPr>
          <p:cNvPr id="84" name="Rectangle 83">
            <a:extLst>
              <a:ext uri="{FF2B5EF4-FFF2-40B4-BE49-F238E27FC236}">
                <a16:creationId xmlns:a16="http://schemas.microsoft.com/office/drawing/2014/main" id="{45CA6E41-D5E8-436E-9BF7-B08334E0AE84}"/>
              </a:ext>
            </a:extLst>
          </p:cNvPr>
          <p:cNvSpPr/>
          <p:nvPr/>
        </p:nvSpPr>
        <p:spPr>
          <a:xfrm>
            <a:off x="4351592" y="3745176"/>
            <a:ext cx="5384800" cy="152400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D1DA56C-D746-40AC-B59B-9D8C6826EA97}"/>
              </a:ext>
            </a:extLst>
          </p:cNvPr>
          <p:cNvSpPr txBox="1"/>
          <p:nvPr/>
        </p:nvSpPr>
        <p:spPr>
          <a:xfrm>
            <a:off x="7621520" y="4852206"/>
            <a:ext cx="1925527" cy="369332"/>
          </a:xfrm>
          <a:prstGeom prst="rect">
            <a:avLst/>
          </a:prstGeom>
          <a:noFill/>
        </p:spPr>
        <p:txBody>
          <a:bodyPr wrap="none" rtlCol="0">
            <a:spAutoFit/>
          </a:bodyPr>
          <a:lstStyle/>
          <a:p>
            <a:pPr>
              <a:buNone/>
            </a:pPr>
            <a:r>
              <a:rPr lang="en-US" b="1" dirty="0"/>
              <a:t>Support Functions</a:t>
            </a:r>
          </a:p>
        </p:txBody>
      </p:sp>
      <p:pic>
        <p:nvPicPr>
          <p:cNvPr id="86" name="Picture 85">
            <a:extLst>
              <a:ext uri="{FF2B5EF4-FFF2-40B4-BE49-F238E27FC236}">
                <a16:creationId xmlns:a16="http://schemas.microsoft.com/office/drawing/2014/main" id="{FFD8AA03-755E-4C2F-95C4-D577ED6AC8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3992" y="3859476"/>
            <a:ext cx="762000" cy="571500"/>
          </a:xfrm>
          <a:prstGeom prst="rect">
            <a:avLst/>
          </a:prstGeom>
        </p:spPr>
      </p:pic>
      <p:sp>
        <p:nvSpPr>
          <p:cNvPr id="87" name="TextBox 86">
            <a:extLst>
              <a:ext uri="{FF2B5EF4-FFF2-40B4-BE49-F238E27FC236}">
                <a16:creationId xmlns:a16="http://schemas.microsoft.com/office/drawing/2014/main" id="{D431365D-6ADE-4C60-8503-92A33696C868}"/>
              </a:ext>
            </a:extLst>
          </p:cNvPr>
          <p:cNvSpPr txBox="1"/>
          <p:nvPr/>
        </p:nvSpPr>
        <p:spPr>
          <a:xfrm>
            <a:off x="4368801" y="4423800"/>
            <a:ext cx="1181100" cy="307777"/>
          </a:xfrm>
          <a:prstGeom prst="rect">
            <a:avLst/>
          </a:prstGeom>
          <a:noFill/>
        </p:spPr>
        <p:txBody>
          <a:bodyPr wrap="square" rtlCol="0">
            <a:spAutoFit/>
          </a:bodyPr>
          <a:lstStyle/>
          <a:p>
            <a:pPr>
              <a:buNone/>
            </a:pPr>
            <a:r>
              <a:rPr lang="en-US" sz="1400" b="1" dirty="0"/>
              <a:t>Workflow</a:t>
            </a:r>
          </a:p>
        </p:txBody>
      </p:sp>
      <p:pic>
        <p:nvPicPr>
          <p:cNvPr id="88" name="Picture 87">
            <a:extLst>
              <a:ext uri="{FF2B5EF4-FFF2-40B4-BE49-F238E27FC236}">
                <a16:creationId xmlns:a16="http://schemas.microsoft.com/office/drawing/2014/main" id="{760EC93A-17A0-4A0E-B738-9D80209600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9192" y="3859476"/>
            <a:ext cx="762000" cy="571500"/>
          </a:xfrm>
          <a:prstGeom prst="rect">
            <a:avLst/>
          </a:prstGeom>
        </p:spPr>
      </p:pic>
      <p:sp>
        <p:nvSpPr>
          <p:cNvPr id="89" name="TextBox 88">
            <a:extLst>
              <a:ext uri="{FF2B5EF4-FFF2-40B4-BE49-F238E27FC236}">
                <a16:creationId xmlns:a16="http://schemas.microsoft.com/office/drawing/2014/main" id="{8F754E4B-626B-44FE-869B-90C6783CBA6F}"/>
              </a:ext>
            </a:extLst>
          </p:cNvPr>
          <p:cNvSpPr txBox="1"/>
          <p:nvPr/>
        </p:nvSpPr>
        <p:spPr>
          <a:xfrm>
            <a:off x="5367592" y="4410152"/>
            <a:ext cx="1236408" cy="307777"/>
          </a:xfrm>
          <a:prstGeom prst="rect">
            <a:avLst/>
          </a:prstGeom>
          <a:noFill/>
        </p:spPr>
        <p:txBody>
          <a:bodyPr wrap="square" rtlCol="0">
            <a:spAutoFit/>
          </a:bodyPr>
          <a:lstStyle/>
          <a:p>
            <a:pPr>
              <a:buNone/>
            </a:pPr>
            <a:r>
              <a:rPr lang="en-US" sz="1400" b="1" dirty="0"/>
              <a:t>Accounting</a:t>
            </a:r>
          </a:p>
        </p:txBody>
      </p:sp>
      <p:pic>
        <p:nvPicPr>
          <p:cNvPr id="90" name="Picture 89">
            <a:extLst>
              <a:ext uri="{FF2B5EF4-FFF2-40B4-BE49-F238E27FC236}">
                <a16:creationId xmlns:a16="http://schemas.microsoft.com/office/drawing/2014/main" id="{7D3AD459-9C90-433B-84B8-A0A59DD4EF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5192" y="3897577"/>
            <a:ext cx="766169" cy="574627"/>
          </a:xfrm>
          <a:prstGeom prst="rect">
            <a:avLst/>
          </a:prstGeom>
        </p:spPr>
      </p:pic>
      <p:sp>
        <p:nvSpPr>
          <p:cNvPr id="91" name="TextBox 90">
            <a:extLst>
              <a:ext uri="{FF2B5EF4-FFF2-40B4-BE49-F238E27FC236}">
                <a16:creationId xmlns:a16="http://schemas.microsoft.com/office/drawing/2014/main" id="{AAA81B1A-088F-4F0F-8493-41C92AD85632}"/>
              </a:ext>
            </a:extLst>
          </p:cNvPr>
          <p:cNvSpPr txBox="1"/>
          <p:nvPr/>
        </p:nvSpPr>
        <p:spPr>
          <a:xfrm>
            <a:off x="6485192" y="4423662"/>
            <a:ext cx="1117600" cy="307777"/>
          </a:xfrm>
          <a:prstGeom prst="rect">
            <a:avLst/>
          </a:prstGeom>
          <a:noFill/>
        </p:spPr>
        <p:txBody>
          <a:bodyPr wrap="square" rtlCol="0">
            <a:spAutoFit/>
          </a:bodyPr>
          <a:lstStyle/>
          <a:p>
            <a:pPr>
              <a:buNone/>
            </a:pPr>
            <a:r>
              <a:rPr lang="en-US" sz="1400" b="1" dirty="0"/>
              <a:t>Audit</a:t>
            </a:r>
          </a:p>
        </p:txBody>
      </p:sp>
      <p:pic>
        <p:nvPicPr>
          <p:cNvPr id="92" name="Picture 91">
            <a:extLst>
              <a:ext uri="{FF2B5EF4-FFF2-40B4-BE49-F238E27FC236}">
                <a16:creationId xmlns:a16="http://schemas.microsoft.com/office/drawing/2014/main" id="{4E6A191A-38F6-41C3-AD98-E244412799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1817" y="3897577"/>
            <a:ext cx="768351" cy="576263"/>
          </a:xfrm>
          <a:prstGeom prst="rect">
            <a:avLst/>
          </a:prstGeom>
        </p:spPr>
      </p:pic>
      <p:sp>
        <p:nvSpPr>
          <p:cNvPr id="93" name="TextBox 92">
            <a:extLst>
              <a:ext uri="{FF2B5EF4-FFF2-40B4-BE49-F238E27FC236}">
                <a16:creationId xmlns:a16="http://schemas.microsoft.com/office/drawing/2014/main" id="{74B8C886-AD1D-4312-8C3A-41DAE0F63945}"/>
              </a:ext>
            </a:extLst>
          </p:cNvPr>
          <p:cNvSpPr txBox="1"/>
          <p:nvPr/>
        </p:nvSpPr>
        <p:spPr>
          <a:xfrm>
            <a:off x="7297992" y="4423662"/>
            <a:ext cx="1347075" cy="307777"/>
          </a:xfrm>
          <a:prstGeom prst="rect">
            <a:avLst/>
          </a:prstGeom>
          <a:noFill/>
        </p:spPr>
        <p:txBody>
          <a:bodyPr wrap="square" rtlCol="0">
            <a:spAutoFit/>
          </a:bodyPr>
          <a:lstStyle/>
          <a:p>
            <a:pPr>
              <a:buNone/>
            </a:pPr>
            <a:r>
              <a:rPr lang="en-US" sz="1400" b="1" dirty="0"/>
              <a:t>Rules Engine</a:t>
            </a:r>
          </a:p>
        </p:txBody>
      </p:sp>
      <p:pic>
        <p:nvPicPr>
          <p:cNvPr id="94" name="Picture 93">
            <a:extLst>
              <a:ext uri="{FF2B5EF4-FFF2-40B4-BE49-F238E27FC236}">
                <a16:creationId xmlns:a16="http://schemas.microsoft.com/office/drawing/2014/main" id="{209D9BB8-FAD3-479A-851D-B982806427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67053" y="3897576"/>
            <a:ext cx="762939" cy="557657"/>
          </a:xfrm>
          <a:prstGeom prst="rect">
            <a:avLst/>
          </a:prstGeom>
        </p:spPr>
      </p:pic>
      <p:sp>
        <p:nvSpPr>
          <p:cNvPr id="95" name="TextBox 94">
            <a:extLst>
              <a:ext uri="{FF2B5EF4-FFF2-40B4-BE49-F238E27FC236}">
                <a16:creationId xmlns:a16="http://schemas.microsoft.com/office/drawing/2014/main" id="{9B87DEB2-4716-482D-8650-7C1EBC698493}"/>
              </a:ext>
            </a:extLst>
          </p:cNvPr>
          <p:cNvSpPr txBox="1"/>
          <p:nvPr/>
        </p:nvSpPr>
        <p:spPr>
          <a:xfrm>
            <a:off x="8517192" y="4423800"/>
            <a:ext cx="1347075" cy="307777"/>
          </a:xfrm>
          <a:prstGeom prst="rect">
            <a:avLst/>
          </a:prstGeom>
          <a:noFill/>
        </p:spPr>
        <p:txBody>
          <a:bodyPr wrap="square" rtlCol="0">
            <a:spAutoFit/>
          </a:bodyPr>
          <a:lstStyle/>
          <a:p>
            <a:pPr>
              <a:buNone/>
            </a:pPr>
            <a:r>
              <a:rPr lang="en-US" sz="1400" b="1" dirty="0"/>
              <a:t>Notification</a:t>
            </a:r>
          </a:p>
        </p:txBody>
      </p:sp>
      <p:sp>
        <p:nvSpPr>
          <p:cNvPr id="96" name="TextBox 95">
            <a:extLst>
              <a:ext uri="{FF2B5EF4-FFF2-40B4-BE49-F238E27FC236}">
                <a16:creationId xmlns:a16="http://schemas.microsoft.com/office/drawing/2014/main" id="{90430279-3DEF-4CFC-AF53-4D40FA4DFB7D}"/>
              </a:ext>
            </a:extLst>
          </p:cNvPr>
          <p:cNvSpPr txBox="1"/>
          <p:nvPr/>
        </p:nvSpPr>
        <p:spPr>
          <a:xfrm>
            <a:off x="8014273" y="3385785"/>
            <a:ext cx="1474763" cy="369332"/>
          </a:xfrm>
          <a:prstGeom prst="rect">
            <a:avLst/>
          </a:prstGeom>
          <a:noFill/>
        </p:spPr>
        <p:txBody>
          <a:bodyPr wrap="none" rtlCol="0">
            <a:spAutoFit/>
          </a:bodyPr>
          <a:lstStyle/>
          <a:p>
            <a:pPr>
              <a:buNone/>
            </a:pPr>
            <a:r>
              <a:rPr lang="en-US" b="1" dirty="0"/>
              <a:t>Tax Functions</a:t>
            </a:r>
          </a:p>
        </p:txBody>
      </p:sp>
      <p:sp>
        <p:nvSpPr>
          <p:cNvPr id="97" name="Rectangle 96">
            <a:extLst>
              <a:ext uri="{FF2B5EF4-FFF2-40B4-BE49-F238E27FC236}">
                <a16:creationId xmlns:a16="http://schemas.microsoft.com/office/drawing/2014/main" id="{9054BE4F-8F3C-4249-BEAF-2E8023190FFF}"/>
              </a:ext>
            </a:extLst>
          </p:cNvPr>
          <p:cNvSpPr/>
          <p:nvPr/>
        </p:nvSpPr>
        <p:spPr>
          <a:xfrm>
            <a:off x="4351592" y="5269176"/>
            <a:ext cx="5384800" cy="639158"/>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Flowchart: Magnetic Disk 97">
            <a:extLst>
              <a:ext uri="{FF2B5EF4-FFF2-40B4-BE49-F238E27FC236}">
                <a16:creationId xmlns:a16="http://schemas.microsoft.com/office/drawing/2014/main" id="{11CB4225-6847-4DDA-B724-3BA05FF336B0}"/>
              </a:ext>
            </a:extLst>
          </p:cNvPr>
          <p:cNvSpPr/>
          <p:nvPr/>
        </p:nvSpPr>
        <p:spPr>
          <a:xfrm>
            <a:off x="5291392" y="5421576"/>
            <a:ext cx="685800" cy="457200"/>
          </a:xfrm>
          <a:prstGeom prst="flowChartMagneticDisk">
            <a:avLst/>
          </a:prstGeom>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99" name="Flowchart: Magnetic Disk 98">
            <a:extLst>
              <a:ext uri="{FF2B5EF4-FFF2-40B4-BE49-F238E27FC236}">
                <a16:creationId xmlns:a16="http://schemas.microsoft.com/office/drawing/2014/main" id="{7AC0BB1F-C782-4F2A-BD47-10D496C9E17C}"/>
              </a:ext>
            </a:extLst>
          </p:cNvPr>
          <p:cNvSpPr/>
          <p:nvPr/>
        </p:nvSpPr>
        <p:spPr>
          <a:xfrm>
            <a:off x="7018592" y="5421576"/>
            <a:ext cx="685800" cy="457200"/>
          </a:xfrm>
          <a:prstGeom prst="flowChartMagneticDisk">
            <a:avLst/>
          </a:prstGeom>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00" name="TextBox 99">
            <a:extLst>
              <a:ext uri="{FF2B5EF4-FFF2-40B4-BE49-F238E27FC236}">
                <a16:creationId xmlns:a16="http://schemas.microsoft.com/office/drawing/2014/main" id="{C02D80E7-BF1C-48FF-96A1-0FEF746E4F26}"/>
              </a:ext>
            </a:extLst>
          </p:cNvPr>
          <p:cNvSpPr txBox="1"/>
          <p:nvPr/>
        </p:nvSpPr>
        <p:spPr>
          <a:xfrm>
            <a:off x="7753795" y="5500049"/>
            <a:ext cx="1885901" cy="369332"/>
          </a:xfrm>
          <a:prstGeom prst="rect">
            <a:avLst/>
          </a:prstGeom>
          <a:noFill/>
        </p:spPr>
        <p:txBody>
          <a:bodyPr wrap="none" rtlCol="0">
            <a:spAutoFit/>
          </a:bodyPr>
          <a:lstStyle/>
          <a:p>
            <a:pPr>
              <a:buNone/>
            </a:pPr>
            <a:r>
              <a:rPr lang="en-US" b="1" dirty="0"/>
              <a:t>RAMIS Data Store</a:t>
            </a:r>
          </a:p>
        </p:txBody>
      </p:sp>
      <p:sp>
        <p:nvSpPr>
          <p:cNvPr id="101" name="Right Arrow 39">
            <a:extLst>
              <a:ext uri="{FF2B5EF4-FFF2-40B4-BE49-F238E27FC236}">
                <a16:creationId xmlns:a16="http://schemas.microsoft.com/office/drawing/2014/main" id="{EF0329A0-A356-482B-9DA3-80511D93C45E}"/>
              </a:ext>
            </a:extLst>
          </p:cNvPr>
          <p:cNvSpPr/>
          <p:nvPr/>
        </p:nvSpPr>
        <p:spPr>
          <a:xfrm>
            <a:off x="9736392" y="1916376"/>
            <a:ext cx="711200" cy="533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ight Arrow 40">
            <a:extLst>
              <a:ext uri="{FF2B5EF4-FFF2-40B4-BE49-F238E27FC236}">
                <a16:creationId xmlns:a16="http://schemas.microsoft.com/office/drawing/2014/main" id="{091FA8ED-18F1-45A3-80DF-A063751FED0A}"/>
              </a:ext>
            </a:extLst>
          </p:cNvPr>
          <p:cNvSpPr/>
          <p:nvPr/>
        </p:nvSpPr>
        <p:spPr>
          <a:xfrm rot="10800000">
            <a:off x="9736392" y="2754576"/>
            <a:ext cx="711200" cy="533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C87995A-5520-49BB-B96C-327AABA1A79D}"/>
              </a:ext>
            </a:extLst>
          </p:cNvPr>
          <p:cNvSpPr/>
          <p:nvPr/>
        </p:nvSpPr>
        <p:spPr>
          <a:xfrm>
            <a:off x="10447592" y="1602924"/>
            <a:ext cx="931608" cy="2142252"/>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2">
                    <a:lumMod val="20000"/>
                    <a:lumOff val="80000"/>
                  </a:schemeClr>
                </a:solidFill>
              </a:ln>
              <a:solidFill>
                <a:schemeClr val="accent2">
                  <a:lumMod val="20000"/>
                  <a:lumOff val="80000"/>
                </a:schemeClr>
              </a:solidFill>
            </a:endParaRPr>
          </a:p>
        </p:txBody>
      </p:sp>
      <p:sp>
        <p:nvSpPr>
          <p:cNvPr id="104" name="TextBox 103">
            <a:extLst>
              <a:ext uri="{FF2B5EF4-FFF2-40B4-BE49-F238E27FC236}">
                <a16:creationId xmlns:a16="http://schemas.microsoft.com/office/drawing/2014/main" id="{44760A54-C808-4625-8143-FB23460F486D}"/>
              </a:ext>
            </a:extLst>
          </p:cNvPr>
          <p:cNvSpPr txBox="1"/>
          <p:nvPr/>
        </p:nvSpPr>
        <p:spPr>
          <a:xfrm rot="16200000">
            <a:off x="9929922" y="2462064"/>
            <a:ext cx="1966949" cy="369332"/>
          </a:xfrm>
          <a:prstGeom prst="rect">
            <a:avLst/>
          </a:prstGeom>
          <a:noFill/>
        </p:spPr>
        <p:txBody>
          <a:bodyPr wrap="none" rtlCol="0">
            <a:spAutoFit/>
          </a:bodyPr>
          <a:lstStyle/>
          <a:p>
            <a:pPr>
              <a:buNone/>
            </a:pPr>
            <a:r>
              <a:rPr lang="en-US" b="1" dirty="0"/>
              <a:t>External Interfaces</a:t>
            </a:r>
          </a:p>
        </p:txBody>
      </p:sp>
      <p:sp>
        <p:nvSpPr>
          <p:cNvPr id="105" name="Rectangle 104">
            <a:extLst>
              <a:ext uri="{FF2B5EF4-FFF2-40B4-BE49-F238E27FC236}">
                <a16:creationId xmlns:a16="http://schemas.microsoft.com/office/drawing/2014/main" id="{6FE6FAFE-4395-420A-B9A3-C4CCE3E8A133}"/>
              </a:ext>
            </a:extLst>
          </p:cNvPr>
          <p:cNvSpPr/>
          <p:nvPr/>
        </p:nvSpPr>
        <p:spPr>
          <a:xfrm>
            <a:off x="2624392" y="3287976"/>
            <a:ext cx="1727200" cy="1185864"/>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EECD2177-8912-416E-A72C-8141D7581B18}"/>
              </a:ext>
            </a:extLst>
          </p:cNvPr>
          <p:cNvSpPr txBox="1"/>
          <p:nvPr/>
        </p:nvSpPr>
        <p:spPr>
          <a:xfrm>
            <a:off x="2850601" y="4099386"/>
            <a:ext cx="1105174" cy="338554"/>
          </a:xfrm>
          <a:prstGeom prst="rect">
            <a:avLst/>
          </a:prstGeom>
          <a:noFill/>
        </p:spPr>
        <p:txBody>
          <a:bodyPr wrap="none" rtlCol="0">
            <a:spAutoFit/>
          </a:bodyPr>
          <a:lstStyle/>
          <a:p>
            <a:pPr>
              <a:buNone/>
            </a:pPr>
            <a:r>
              <a:rPr lang="en-US" sz="1600" b="1" dirty="0"/>
              <a:t>Call Center</a:t>
            </a:r>
          </a:p>
        </p:txBody>
      </p:sp>
      <p:pic>
        <p:nvPicPr>
          <p:cNvPr id="107" name="Picture 106">
            <a:extLst>
              <a:ext uri="{FF2B5EF4-FFF2-40B4-BE49-F238E27FC236}">
                <a16:creationId xmlns:a16="http://schemas.microsoft.com/office/drawing/2014/main" id="{D04A2298-CCCA-4F4B-87D9-F856FDC8F3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43201" y="4691426"/>
            <a:ext cx="674263" cy="501551"/>
          </a:xfrm>
          <a:prstGeom prst="rect">
            <a:avLst/>
          </a:prstGeom>
        </p:spPr>
      </p:pic>
      <p:pic>
        <p:nvPicPr>
          <p:cNvPr id="108" name="Picture 107">
            <a:extLst>
              <a:ext uri="{FF2B5EF4-FFF2-40B4-BE49-F238E27FC236}">
                <a16:creationId xmlns:a16="http://schemas.microsoft.com/office/drawing/2014/main" id="{F89C4B88-8E2E-47B5-A6C2-1E6F719156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53016" y="3457044"/>
            <a:ext cx="790576" cy="592932"/>
          </a:xfrm>
          <a:prstGeom prst="rect">
            <a:avLst/>
          </a:prstGeom>
        </p:spPr>
      </p:pic>
      <p:pic>
        <p:nvPicPr>
          <p:cNvPr id="109" name="Picture 108">
            <a:extLst>
              <a:ext uri="{FF2B5EF4-FFF2-40B4-BE49-F238E27FC236}">
                <a16:creationId xmlns:a16="http://schemas.microsoft.com/office/drawing/2014/main" id="{C79F27A6-7B8B-489D-AAA5-75E75CA620C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81360" y="4679796"/>
            <a:ext cx="684240" cy="513180"/>
          </a:xfrm>
          <a:prstGeom prst="rect">
            <a:avLst/>
          </a:prstGeom>
        </p:spPr>
      </p:pic>
      <p:pic>
        <p:nvPicPr>
          <p:cNvPr id="110" name="Picture 109">
            <a:extLst>
              <a:ext uri="{FF2B5EF4-FFF2-40B4-BE49-F238E27FC236}">
                <a16:creationId xmlns:a16="http://schemas.microsoft.com/office/drawing/2014/main" id="{0A0597D9-25DD-43CE-BCAB-4B6AF6DF7C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8487" y="3364176"/>
            <a:ext cx="840713" cy="990600"/>
          </a:xfrm>
          <a:prstGeom prst="rect">
            <a:avLst/>
          </a:prstGeom>
          <a:ln>
            <a:solidFill>
              <a:schemeClr val="tx1"/>
            </a:solidFill>
          </a:ln>
        </p:spPr>
      </p:pic>
      <p:sp>
        <p:nvSpPr>
          <p:cNvPr id="111" name="Bent Arrow 58">
            <a:extLst>
              <a:ext uri="{FF2B5EF4-FFF2-40B4-BE49-F238E27FC236}">
                <a16:creationId xmlns:a16="http://schemas.microsoft.com/office/drawing/2014/main" id="{F56FA84F-CC50-4748-B322-32DF5F86225E}"/>
              </a:ext>
            </a:extLst>
          </p:cNvPr>
          <p:cNvSpPr/>
          <p:nvPr/>
        </p:nvSpPr>
        <p:spPr>
          <a:xfrm>
            <a:off x="798843" y="2449776"/>
            <a:ext cx="1825549" cy="914400"/>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2" name="Right Arrow 59">
            <a:extLst>
              <a:ext uri="{FF2B5EF4-FFF2-40B4-BE49-F238E27FC236}">
                <a16:creationId xmlns:a16="http://schemas.microsoft.com/office/drawing/2014/main" id="{62170F93-682A-400C-B9FE-7F65EB693297}"/>
              </a:ext>
            </a:extLst>
          </p:cNvPr>
          <p:cNvSpPr/>
          <p:nvPr/>
        </p:nvSpPr>
        <p:spPr>
          <a:xfrm>
            <a:off x="1236408" y="3668976"/>
            <a:ext cx="1405192" cy="3810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Bent Arrow 63">
            <a:extLst>
              <a:ext uri="{FF2B5EF4-FFF2-40B4-BE49-F238E27FC236}">
                <a16:creationId xmlns:a16="http://schemas.microsoft.com/office/drawing/2014/main" id="{45626411-2CCA-411C-A31C-3E98DDB63E3E}"/>
              </a:ext>
            </a:extLst>
          </p:cNvPr>
          <p:cNvSpPr/>
          <p:nvPr/>
        </p:nvSpPr>
        <p:spPr>
          <a:xfrm flipV="1">
            <a:off x="798843" y="4354776"/>
            <a:ext cx="1825549" cy="914400"/>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14" name="Picture 113">
            <a:extLst>
              <a:ext uri="{FF2B5EF4-FFF2-40B4-BE49-F238E27FC236}">
                <a16:creationId xmlns:a16="http://schemas.microsoft.com/office/drawing/2014/main" id="{DF20AEE6-B5EA-4C19-9C54-BCA74B6111A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10117" y="4735776"/>
            <a:ext cx="1016001" cy="457201"/>
          </a:xfrm>
          <a:prstGeom prst="rect">
            <a:avLst/>
          </a:prstGeom>
        </p:spPr>
      </p:pic>
      <p:sp>
        <p:nvSpPr>
          <p:cNvPr id="115" name="TextBox 114">
            <a:extLst>
              <a:ext uri="{FF2B5EF4-FFF2-40B4-BE49-F238E27FC236}">
                <a16:creationId xmlns:a16="http://schemas.microsoft.com/office/drawing/2014/main" id="{066BA3D1-CDD2-482E-902D-AB286D4B2612}"/>
              </a:ext>
            </a:extLst>
          </p:cNvPr>
          <p:cNvSpPr txBox="1"/>
          <p:nvPr/>
        </p:nvSpPr>
        <p:spPr>
          <a:xfrm>
            <a:off x="5466688" y="4765344"/>
            <a:ext cx="1633792" cy="523220"/>
          </a:xfrm>
          <a:prstGeom prst="rect">
            <a:avLst/>
          </a:prstGeom>
          <a:noFill/>
        </p:spPr>
        <p:txBody>
          <a:bodyPr wrap="square" rtlCol="0">
            <a:spAutoFit/>
          </a:bodyPr>
          <a:lstStyle/>
          <a:p>
            <a:pPr>
              <a:buNone/>
            </a:pPr>
            <a:r>
              <a:rPr lang="en-US" sz="1400" b="1" dirty="0"/>
              <a:t>Correspondence </a:t>
            </a:r>
          </a:p>
          <a:p>
            <a:pPr>
              <a:buNone/>
            </a:pPr>
            <a:r>
              <a:rPr lang="en-US" sz="1400" b="1" dirty="0"/>
              <a:t>Management</a:t>
            </a:r>
          </a:p>
        </p:txBody>
      </p:sp>
      <p:sp>
        <p:nvSpPr>
          <p:cNvPr id="116" name="Rectangle 115">
            <a:extLst>
              <a:ext uri="{FF2B5EF4-FFF2-40B4-BE49-F238E27FC236}">
                <a16:creationId xmlns:a16="http://schemas.microsoft.com/office/drawing/2014/main" id="{7A4532BA-9E26-4053-B12D-1CF12AC51C40}"/>
              </a:ext>
            </a:extLst>
          </p:cNvPr>
          <p:cNvSpPr/>
          <p:nvPr/>
        </p:nvSpPr>
        <p:spPr>
          <a:xfrm>
            <a:off x="9762048" y="3766082"/>
            <a:ext cx="1617152" cy="214225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2">
                    <a:lumMod val="20000"/>
                    <a:lumOff val="80000"/>
                  </a:schemeClr>
                </a:solidFill>
              </a:ln>
              <a:solidFill>
                <a:schemeClr val="accent2">
                  <a:lumMod val="20000"/>
                  <a:lumOff val="80000"/>
                </a:schemeClr>
              </a:solidFill>
            </a:endParaRPr>
          </a:p>
        </p:txBody>
      </p:sp>
      <p:sp>
        <p:nvSpPr>
          <p:cNvPr id="117" name="TextBox 116">
            <a:extLst>
              <a:ext uri="{FF2B5EF4-FFF2-40B4-BE49-F238E27FC236}">
                <a16:creationId xmlns:a16="http://schemas.microsoft.com/office/drawing/2014/main" id="{C56BC44E-AB95-4E16-A2E4-13151002F18E}"/>
              </a:ext>
            </a:extLst>
          </p:cNvPr>
          <p:cNvSpPr txBox="1"/>
          <p:nvPr/>
        </p:nvSpPr>
        <p:spPr>
          <a:xfrm>
            <a:off x="9962146" y="4655112"/>
            <a:ext cx="1176733" cy="646331"/>
          </a:xfrm>
          <a:prstGeom prst="rect">
            <a:avLst/>
          </a:prstGeom>
          <a:noFill/>
        </p:spPr>
        <p:txBody>
          <a:bodyPr wrap="none" rtlCol="0">
            <a:spAutoFit/>
          </a:bodyPr>
          <a:lstStyle/>
          <a:p>
            <a:pPr algn="ctr">
              <a:buNone/>
            </a:pPr>
            <a:r>
              <a:rPr lang="en-US" b="1" dirty="0"/>
              <a:t>Reporting </a:t>
            </a:r>
          </a:p>
          <a:p>
            <a:pPr algn="ctr">
              <a:buNone/>
            </a:pPr>
            <a:r>
              <a:rPr lang="en-US" b="1" dirty="0"/>
              <a:t>Services</a:t>
            </a:r>
          </a:p>
        </p:txBody>
      </p:sp>
      <p:sp>
        <p:nvSpPr>
          <p:cNvPr id="118" name="TextBox 117">
            <a:extLst>
              <a:ext uri="{FF2B5EF4-FFF2-40B4-BE49-F238E27FC236}">
                <a16:creationId xmlns:a16="http://schemas.microsoft.com/office/drawing/2014/main" id="{70B36B85-622D-4CD3-82C5-6E27A5AD081D}"/>
              </a:ext>
            </a:extLst>
          </p:cNvPr>
          <p:cNvSpPr txBox="1"/>
          <p:nvPr/>
        </p:nvSpPr>
        <p:spPr>
          <a:xfrm>
            <a:off x="1236408" y="4043237"/>
            <a:ext cx="1016000" cy="338554"/>
          </a:xfrm>
          <a:prstGeom prst="rect">
            <a:avLst/>
          </a:prstGeom>
          <a:noFill/>
        </p:spPr>
        <p:txBody>
          <a:bodyPr wrap="square" rtlCol="0">
            <a:spAutoFit/>
          </a:bodyPr>
          <a:lstStyle/>
          <a:p>
            <a:pPr>
              <a:buNone/>
            </a:pPr>
            <a:r>
              <a:rPr lang="en-US" sz="1600" b="1" dirty="0"/>
              <a:t>Taxpayer</a:t>
            </a:r>
          </a:p>
        </p:txBody>
      </p:sp>
      <p:pic>
        <p:nvPicPr>
          <p:cNvPr id="119" name="Picture 118">
            <a:extLst>
              <a:ext uri="{FF2B5EF4-FFF2-40B4-BE49-F238E27FC236}">
                <a16:creationId xmlns:a16="http://schemas.microsoft.com/office/drawing/2014/main" id="{2CAEEF32-12F6-4EB6-887F-535252FADB0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73752" y="1860690"/>
            <a:ext cx="785448" cy="589086"/>
          </a:xfrm>
          <a:prstGeom prst="rect">
            <a:avLst/>
          </a:prstGeom>
        </p:spPr>
      </p:pic>
      <p:sp>
        <p:nvSpPr>
          <p:cNvPr id="120" name="Rectangle 119">
            <a:extLst>
              <a:ext uri="{FF2B5EF4-FFF2-40B4-BE49-F238E27FC236}">
                <a16:creationId xmlns:a16="http://schemas.microsoft.com/office/drawing/2014/main" id="{1DF7ABB4-2332-47DA-9FD8-5BBCB999406C}"/>
              </a:ext>
            </a:extLst>
          </p:cNvPr>
          <p:cNvSpPr/>
          <p:nvPr/>
        </p:nvSpPr>
        <p:spPr>
          <a:xfrm>
            <a:off x="1208548" y="2344068"/>
            <a:ext cx="1142936" cy="240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Walk In</a:t>
            </a:r>
          </a:p>
        </p:txBody>
      </p:sp>
      <p:sp>
        <p:nvSpPr>
          <p:cNvPr id="121" name="Rectangle 120">
            <a:extLst>
              <a:ext uri="{FF2B5EF4-FFF2-40B4-BE49-F238E27FC236}">
                <a16:creationId xmlns:a16="http://schemas.microsoft.com/office/drawing/2014/main" id="{A58162AE-0393-4F2F-A8E3-DFAAB9022C8A}"/>
              </a:ext>
            </a:extLst>
          </p:cNvPr>
          <p:cNvSpPr/>
          <p:nvPr/>
        </p:nvSpPr>
        <p:spPr>
          <a:xfrm>
            <a:off x="1267144" y="3469884"/>
            <a:ext cx="1142936" cy="283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Call In</a:t>
            </a:r>
          </a:p>
        </p:txBody>
      </p:sp>
      <p:sp>
        <p:nvSpPr>
          <p:cNvPr id="122" name="Rectangle 121">
            <a:extLst>
              <a:ext uri="{FF2B5EF4-FFF2-40B4-BE49-F238E27FC236}">
                <a16:creationId xmlns:a16="http://schemas.microsoft.com/office/drawing/2014/main" id="{46C71C6F-74A8-4222-AA21-22D60F25DF97}"/>
              </a:ext>
            </a:extLst>
          </p:cNvPr>
          <p:cNvSpPr/>
          <p:nvPr/>
        </p:nvSpPr>
        <p:spPr>
          <a:xfrm>
            <a:off x="1214960" y="4645151"/>
            <a:ext cx="1142936" cy="285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E-Service</a:t>
            </a:r>
          </a:p>
        </p:txBody>
      </p:sp>
    </p:spTree>
    <p:extLst>
      <p:ext uri="{BB962C8B-B14F-4D97-AF65-F5344CB8AC3E}">
        <p14:creationId xmlns:p14="http://schemas.microsoft.com/office/powerpoint/2010/main" val="148190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58BF-C954-4910-B016-E3883C364A16}"/>
              </a:ext>
            </a:extLst>
          </p:cNvPr>
          <p:cNvSpPr>
            <a:spLocks noGrp="1"/>
          </p:cNvSpPr>
          <p:nvPr>
            <p:ph type="title"/>
          </p:nvPr>
        </p:nvSpPr>
        <p:spPr>
          <a:xfrm>
            <a:off x="407368" y="476672"/>
            <a:ext cx="11449271" cy="521636"/>
          </a:xfrm>
        </p:spPr>
        <p:txBody>
          <a:bodyPr/>
          <a:lstStyle/>
          <a:p>
            <a:pPr algn="ctr"/>
            <a:r>
              <a:rPr lang="en-US" sz="2400" dirty="0">
                <a:solidFill>
                  <a:schemeClr val="accent3">
                    <a:lumMod val="50000"/>
                  </a:schemeClr>
                </a:solidFill>
                <a:latin typeface="Candara" panose="020E0502030303020204" pitchFamily="34" charset="0"/>
                <a:cs typeface="Arial" panose="020B0604020202020204" pitchFamily="34" charset="0"/>
              </a:rPr>
              <a:t>TAMIS MODELS…</a:t>
            </a:r>
          </a:p>
        </p:txBody>
      </p:sp>
      <p:sp>
        <p:nvSpPr>
          <p:cNvPr id="5" name="Slide Number Placeholder 3">
            <a:extLst>
              <a:ext uri="{FF2B5EF4-FFF2-40B4-BE49-F238E27FC236}">
                <a16:creationId xmlns:a16="http://schemas.microsoft.com/office/drawing/2014/main" id="{622EA706-3517-447F-8D32-2213130350A5}"/>
              </a:ext>
            </a:extLst>
          </p:cNvPr>
          <p:cNvSpPr txBox="1">
            <a:spLocks/>
          </p:cNvSpPr>
          <p:nvPr/>
        </p:nvSpPr>
        <p:spPr>
          <a:xfrm>
            <a:off x="9944100" y="6435022"/>
            <a:ext cx="514350" cy="2692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62D93A-3BA0-8848-BFA3-D7046C1B555D}" type="slidenum">
              <a:rPr lang="en-US" sz="1200" b="1">
                <a:solidFill>
                  <a:prstClr val="black"/>
                </a:solidFill>
                <a:latin typeface="Calibri" panose="020F0502020204030204" pitchFamily="34" charset="0"/>
                <a:cs typeface="Calibri" panose="020F0502020204030204" pitchFamily="34" charset="0"/>
              </a:rPr>
              <a:pPr>
                <a:defRPr/>
              </a:pPr>
              <a:t>7</a:t>
            </a:fld>
            <a:endParaRPr lang="en-US" sz="1200" b="1" dirty="0">
              <a:solidFill>
                <a:prstClr val="black"/>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85A39940-0EF7-4AF9-825F-ACFF4DE2F166}"/>
              </a:ext>
            </a:extLst>
          </p:cNvPr>
          <p:cNvSpPr txBox="1"/>
          <p:nvPr/>
        </p:nvSpPr>
        <p:spPr>
          <a:xfrm>
            <a:off x="3359696" y="1351514"/>
            <a:ext cx="4941847" cy="523220"/>
          </a:xfrm>
          <a:prstGeom prst="rect">
            <a:avLst/>
          </a:prstGeom>
          <a:noFill/>
        </p:spPr>
        <p:txBody>
          <a:bodyPr wrap="square" rtlCol="0">
            <a:spAutoFit/>
          </a:bodyPr>
          <a:lstStyle/>
          <a:p>
            <a:pPr algn="ctr"/>
            <a:r>
              <a:rPr lang="en-US" sz="2800" b="1" dirty="0">
                <a:solidFill>
                  <a:schemeClr val="accent4">
                    <a:lumMod val="50000"/>
                  </a:schemeClr>
                </a:solidFill>
                <a:latin typeface="Candara" panose="020E0502030303020204" pitchFamily="34" charset="0"/>
              </a:rPr>
              <a:t>Typical TAMIS Concept Models</a:t>
            </a:r>
            <a:endParaRPr lang="en-GB" sz="2800" b="1" dirty="0">
              <a:solidFill>
                <a:schemeClr val="accent4">
                  <a:lumMod val="5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AB809F-B1DC-48F3-BB9B-6834CB6553EF}"/>
              </a:ext>
            </a:extLst>
          </p:cNvPr>
          <p:cNvSpPr txBox="1"/>
          <p:nvPr/>
        </p:nvSpPr>
        <p:spPr>
          <a:xfrm>
            <a:off x="3286896" y="6484695"/>
            <a:ext cx="6120680" cy="246221"/>
          </a:xfrm>
          <a:prstGeom prst="rect">
            <a:avLst/>
          </a:prstGeom>
          <a:noFill/>
        </p:spPr>
        <p:txBody>
          <a:bodyPr wrap="square">
            <a:spAutoFit/>
          </a:bodyPr>
          <a:lstStyle/>
          <a:p>
            <a:r>
              <a:rPr lang="en-GB" sz="1000" b="1" dirty="0">
                <a:latin typeface="Candara" panose="020E0502030303020204" pitchFamily="34" charset="0"/>
              </a:rPr>
              <a:t>Source: Asian Development Bank (2014), Tool Kit for Tax Administration Management Information System</a:t>
            </a:r>
          </a:p>
        </p:txBody>
      </p:sp>
      <p:pic>
        <p:nvPicPr>
          <p:cNvPr id="10" name="Graphic 9" descr="Badge with solid fill">
            <a:extLst>
              <a:ext uri="{FF2B5EF4-FFF2-40B4-BE49-F238E27FC236}">
                <a16:creationId xmlns:a16="http://schemas.microsoft.com/office/drawing/2014/main" id="{7905CF88-F6FD-4B56-B52B-2044228E49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7236" y="1819083"/>
            <a:ext cx="657456" cy="657456"/>
          </a:xfrm>
          <a:prstGeom prst="rect">
            <a:avLst/>
          </a:prstGeom>
        </p:spPr>
      </p:pic>
      <p:pic>
        <p:nvPicPr>
          <p:cNvPr id="7" name="Content Placeholder 6">
            <a:extLst>
              <a:ext uri="{FF2B5EF4-FFF2-40B4-BE49-F238E27FC236}">
                <a16:creationId xmlns:a16="http://schemas.microsoft.com/office/drawing/2014/main" id="{04A33C82-057F-40C4-AD2D-DCC0947A5351}"/>
              </a:ext>
            </a:extLst>
          </p:cNvPr>
          <p:cNvPicPr>
            <a:picLocks noGrp="1" noChangeAspect="1"/>
          </p:cNvPicPr>
          <p:nvPr>
            <p:ph idx="1"/>
          </p:nvPr>
        </p:nvPicPr>
        <p:blipFill>
          <a:blip r:embed="rId4"/>
          <a:stretch>
            <a:fillRect/>
          </a:stretch>
        </p:blipFill>
        <p:spPr>
          <a:xfrm>
            <a:off x="1544796" y="1327949"/>
            <a:ext cx="8679926" cy="5022304"/>
          </a:xfrm>
        </p:spPr>
      </p:pic>
      <p:pic>
        <p:nvPicPr>
          <p:cNvPr id="16" name="Graphic 15" descr="Badge with solid fill">
            <a:extLst>
              <a:ext uri="{FF2B5EF4-FFF2-40B4-BE49-F238E27FC236}">
                <a16:creationId xmlns:a16="http://schemas.microsoft.com/office/drawing/2014/main" id="{15F2C5D2-3EEC-4D07-B902-6620B48787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09822" y="1158260"/>
            <a:ext cx="657456" cy="657456"/>
          </a:xfrm>
          <a:prstGeom prst="rect">
            <a:avLst/>
          </a:prstGeom>
        </p:spPr>
      </p:pic>
    </p:spTree>
    <p:extLst>
      <p:ext uri="{BB962C8B-B14F-4D97-AF65-F5344CB8AC3E}">
        <p14:creationId xmlns:p14="http://schemas.microsoft.com/office/powerpoint/2010/main" val="167163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622EA706-3517-447F-8D32-2213130350A5}"/>
              </a:ext>
            </a:extLst>
          </p:cNvPr>
          <p:cNvSpPr txBox="1">
            <a:spLocks/>
          </p:cNvSpPr>
          <p:nvPr/>
        </p:nvSpPr>
        <p:spPr>
          <a:xfrm>
            <a:off x="9944100" y="6435022"/>
            <a:ext cx="514350" cy="2692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62D93A-3BA0-8848-BFA3-D7046C1B555D}" type="slidenum">
              <a:rPr lang="en-US" sz="1200" b="1">
                <a:solidFill>
                  <a:prstClr val="black"/>
                </a:solidFill>
                <a:latin typeface="Calibri" panose="020F0502020204030204" pitchFamily="34" charset="0"/>
                <a:cs typeface="Calibri" panose="020F0502020204030204" pitchFamily="34" charset="0"/>
              </a:rPr>
              <a:pPr>
                <a:defRPr/>
              </a:pPr>
              <a:t>8</a:t>
            </a:fld>
            <a:endParaRPr lang="en-US" sz="1200" b="1" dirty="0">
              <a:solidFill>
                <a:prstClr val="black"/>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671982F7-5335-43A4-A041-A4C9F1FADD63}"/>
              </a:ext>
            </a:extLst>
          </p:cNvPr>
          <p:cNvSpPr>
            <a:spLocks noGrp="1"/>
          </p:cNvSpPr>
          <p:nvPr>
            <p:ph idx="1"/>
          </p:nvPr>
        </p:nvSpPr>
        <p:spPr>
          <a:xfrm>
            <a:off x="343956" y="1706668"/>
            <a:ext cx="5247987" cy="4890684"/>
          </a:xfrm>
        </p:spPr>
        <p:txBody>
          <a:bodyPr/>
          <a:lstStyle/>
          <a:p>
            <a:pPr marL="400050" indent="-400050">
              <a:spcBef>
                <a:spcPts val="0"/>
              </a:spcBef>
              <a:spcAft>
                <a:spcPts val="600"/>
              </a:spcAft>
              <a:buFont typeface="+mj-lt"/>
              <a:buAutoNum type="arabicPeriod"/>
              <a:tabLst>
                <a:tab pos="457200" algn="l"/>
              </a:tabLst>
            </a:pPr>
            <a:r>
              <a:rPr lang="en-GB" sz="1400" b="0" dirty="0">
                <a:solidFill>
                  <a:srgbClr val="002060"/>
                </a:solidFill>
                <a:latin typeface="Candara" panose="020E0502030303020204" pitchFamily="34" charset="0"/>
                <a:ea typeface="Calibri" panose="020F0502020204030204" pitchFamily="34" charset="0"/>
                <a:cs typeface="Calibri" panose="020F0502020204030204" pitchFamily="34" charset="0"/>
              </a:rPr>
              <a:t>Enabling self-services to minimize administrative burden and cost.</a:t>
            </a:r>
          </a:p>
          <a:p>
            <a:pPr marL="400050" indent="-400050">
              <a:spcBef>
                <a:spcPts val="0"/>
              </a:spcBef>
              <a:spcAft>
                <a:spcPts val="600"/>
              </a:spcAft>
              <a:buFont typeface="+mj-lt"/>
              <a:buAutoNum type="arabicPeriod"/>
              <a:tabLst>
                <a:tab pos="457200" algn="l"/>
              </a:tabLst>
            </a:pPr>
            <a:r>
              <a:rPr lang="en-GB" sz="1400" b="0" dirty="0">
                <a:solidFill>
                  <a:srgbClr val="002060"/>
                </a:solidFill>
                <a:latin typeface="Candara" panose="020E0502030303020204" pitchFamily="34" charset="0"/>
                <a:ea typeface="Calibri" panose="020F0502020204030204" pitchFamily="34" charset="0"/>
                <a:cs typeface="Calibri" panose="020F0502020204030204" pitchFamily="34" charset="0"/>
              </a:rPr>
              <a:t>Lower compliance cost for taxpayers and increased convenience of compliance.</a:t>
            </a:r>
          </a:p>
          <a:p>
            <a:pPr marL="400050" indent="-400050">
              <a:spcBef>
                <a:spcPts val="0"/>
              </a:spcBef>
              <a:spcAft>
                <a:spcPts val="600"/>
              </a:spcAft>
              <a:buFont typeface="+mj-lt"/>
              <a:buAutoNum type="arabicPeriod"/>
              <a:tabLst>
                <a:tab pos="457200" algn="l"/>
              </a:tabLst>
            </a:pPr>
            <a:r>
              <a:rPr lang="en-GB" sz="1400" b="0" dirty="0">
                <a:solidFill>
                  <a:srgbClr val="002060"/>
                </a:solidFill>
                <a:latin typeface="Candara" panose="020E0502030303020204" pitchFamily="34" charset="0"/>
                <a:ea typeface="Calibri" panose="020F0502020204030204" pitchFamily="34" charset="0"/>
                <a:cs typeface="Calibri" panose="020F0502020204030204" pitchFamily="34" charset="0"/>
              </a:rPr>
              <a:t>Improved operational efficiency and compliance monitoring.</a:t>
            </a:r>
          </a:p>
          <a:p>
            <a:pPr marL="400050" indent="-400050">
              <a:spcBef>
                <a:spcPts val="0"/>
              </a:spcBef>
              <a:spcAft>
                <a:spcPts val="600"/>
              </a:spcAft>
              <a:buFont typeface="+mj-lt"/>
              <a:buAutoNum type="arabicPeriod"/>
              <a:tabLst>
                <a:tab pos="457200" algn="l"/>
              </a:tabLst>
            </a:pPr>
            <a:r>
              <a:rPr lang="en-GB" sz="1400" b="0" dirty="0">
                <a:solidFill>
                  <a:srgbClr val="002060"/>
                </a:solidFill>
                <a:latin typeface="Candara" panose="020E0502030303020204" pitchFamily="34" charset="0"/>
                <a:ea typeface="Calibri" panose="020F0502020204030204" pitchFamily="34" charset="0"/>
                <a:cs typeface="Calibri" panose="020F0502020204030204" pitchFamily="34" charset="0"/>
              </a:rPr>
              <a:t>Integrated view on taxpayer information and tax liabilities.</a:t>
            </a:r>
          </a:p>
          <a:p>
            <a:pPr marL="400050" indent="-400050">
              <a:spcBef>
                <a:spcPts val="0"/>
              </a:spcBef>
              <a:spcAft>
                <a:spcPts val="600"/>
              </a:spcAft>
              <a:buFont typeface="+mj-lt"/>
              <a:buAutoNum type="arabicPeriod"/>
              <a:tabLst>
                <a:tab pos="457200" algn="l"/>
              </a:tabLst>
            </a:pPr>
            <a:r>
              <a:rPr lang="en-GB" sz="1400" b="0" dirty="0">
                <a:solidFill>
                  <a:srgbClr val="002060"/>
                </a:solidFill>
                <a:latin typeface="Candara" panose="020E0502030303020204" pitchFamily="34" charset="0"/>
                <a:ea typeface="Calibri" panose="020F0502020204030204" pitchFamily="34" charset="0"/>
                <a:cs typeface="Calibri" panose="020F0502020204030204" pitchFamily="34" charset="0"/>
              </a:rPr>
              <a:t>Real-time access to query and analyse taxpayer records for the purpose of assessment or recovery of tax liabilities.</a:t>
            </a:r>
          </a:p>
          <a:p>
            <a:pPr marL="400050" indent="-400050">
              <a:spcBef>
                <a:spcPts val="0"/>
              </a:spcBef>
              <a:spcAft>
                <a:spcPts val="600"/>
              </a:spcAft>
              <a:buFont typeface="+mj-lt"/>
              <a:buAutoNum type="arabicPeriod"/>
              <a:tabLst>
                <a:tab pos="457200" algn="l"/>
              </a:tabLst>
            </a:pPr>
            <a:r>
              <a:rPr lang="en-GB" sz="1400" b="0" dirty="0">
                <a:solidFill>
                  <a:srgbClr val="002060"/>
                </a:solidFill>
                <a:latin typeface="Candara" panose="020E0502030303020204" pitchFamily="34" charset="0"/>
                <a:ea typeface="Calibri" panose="020F0502020204030204" pitchFamily="34" charset="0"/>
                <a:cs typeface="Calibri" panose="020F0502020204030204" pitchFamily="34" charset="0"/>
              </a:rPr>
              <a:t>Improved data integrity through system audit processes, data control and access protocols (See excerpt on KRTA ITAX to the right).</a:t>
            </a:r>
          </a:p>
          <a:p>
            <a:pPr marL="400050" indent="-400050">
              <a:spcBef>
                <a:spcPts val="0"/>
              </a:spcBef>
              <a:spcAft>
                <a:spcPts val="600"/>
              </a:spcAft>
              <a:buFont typeface="+mj-lt"/>
              <a:buAutoNum type="arabicPeriod"/>
              <a:tabLst>
                <a:tab pos="457200" algn="l"/>
              </a:tabLst>
            </a:pPr>
            <a:r>
              <a:rPr lang="en-GB" sz="1400" b="0" dirty="0">
                <a:solidFill>
                  <a:srgbClr val="002060"/>
                </a:solidFill>
                <a:latin typeface="Candara" panose="020E0502030303020204" pitchFamily="34" charset="0"/>
                <a:ea typeface="Calibri" panose="020F0502020204030204" pitchFamily="34" charset="0"/>
                <a:cs typeface="Calibri" panose="020F0502020204030204" pitchFamily="34" charset="0"/>
              </a:rPr>
              <a:t>Integration of multiple service delivery channels with the various modules e.g. Dedicated IGR bank payment gateway with payment module. </a:t>
            </a:r>
          </a:p>
          <a:p>
            <a:pPr marL="400050" indent="-400050">
              <a:spcBef>
                <a:spcPts val="0"/>
              </a:spcBef>
              <a:spcAft>
                <a:spcPts val="600"/>
              </a:spcAft>
              <a:buFont typeface="+mj-lt"/>
              <a:buAutoNum type="arabicPeriod"/>
              <a:tabLst>
                <a:tab pos="457200" algn="l"/>
              </a:tabLst>
            </a:pPr>
            <a:r>
              <a:rPr lang="en-GB" sz="1400" b="0" dirty="0">
                <a:solidFill>
                  <a:srgbClr val="002060"/>
                </a:solidFill>
                <a:latin typeface="Candara" panose="020E0502030303020204" pitchFamily="34" charset="0"/>
                <a:ea typeface="Calibri" panose="020F0502020204030204" pitchFamily="34" charset="0"/>
                <a:cs typeface="Calibri" panose="020F0502020204030204" pitchFamily="34" charset="0"/>
              </a:rPr>
              <a:t>Integration of a unique identification number generation function.</a:t>
            </a:r>
          </a:p>
          <a:p>
            <a:pPr marL="400050" indent="-400050">
              <a:spcBef>
                <a:spcPts val="0"/>
              </a:spcBef>
              <a:spcAft>
                <a:spcPts val="600"/>
              </a:spcAft>
              <a:buFont typeface="+mj-lt"/>
              <a:buAutoNum type="arabicPeriod"/>
              <a:tabLst>
                <a:tab pos="457200" algn="l"/>
              </a:tabLst>
            </a:pPr>
            <a:r>
              <a:rPr lang="en-GB" sz="1400" b="0" dirty="0">
                <a:solidFill>
                  <a:srgbClr val="002060"/>
                </a:solidFill>
                <a:latin typeface="Candara" panose="020E0502030303020204" pitchFamily="34" charset="0"/>
                <a:ea typeface="Calibri" panose="020F0502020204030204" pitchFamily="34" charset="0"/>
                <a:cs typeface="Calibri" panose="020F0502020204030204" pitchFamily="34" charset="0"/>
              </a:rPr>
              <a:t>API integration to enable information exchanges with other partner agencies. tax agency and other key stakeholders such as the finance ministry, banks, and other.</a:t>
            </a:r>
            <a:endParaRPr lang="en-GB" sz="1400" b="0" dirty="0">
              <a:latin typeface="Candara" panose="020E0502030303020204" pitchFamily="34" charset="0"/>
              <a:ea typeface="Calibri" panose="020F0502020204030204" pitchFamily="34" charset="0"/>
              <a:cs typeface="Calibri" panose="020F0502020204030204" pitchFamily="34" charset="0"/>
            </a:endParaRPr>
          </a:p>
        </p:txBody>
      </p:sp>
      <p:sp>
        <p:nvSpPr>
          <p:cNvPr id="11" name="Title 1">
            <a:extLst>
              <a:ext uri="{FF2B5EF4-FFF2-40B4-BE49-F238E27FC236}">
                <a16:creationId xmlns:a16="http://schemas.microsoft.com/office/drawing/2014/main" id="{D0AA934B-BB7B-4E7A-A503-A02E5ED2A957}"/>
              </a:ext>
            </a:extLst>
          </p:cNvPr>
          <p:cNvSpPr txBox="1">
            <a:spLocks/>
          </p:cNvSpPr>
          <p:nvPr/>
        </p:nvSpPr>
        <p:spPr>
          <a:xfrm>
            <a:off x="6254822" y="473950"/>
            <a:ext cx="4536504" cy="521636"/>
          </a:xfrm>
          <a:prstGeom prst="rect">
            <a:avLst/>
          </a:prstGeom>
        </p:spPr>
        <p:txBody>
          <a:bodyPr/>
          <a:lstStyle>
            <a:lvl1pPr algn="l" defTabSz="914400" rtl="0" eaLnBrk="1" latinLnBrk="0" hangingPunct="1">
              <a:spcBef>
                <a:spcPct val="0"/>
              </a:spcBef>
              <a:buNone/>
              <a:defRPr kumimoji="0" lang="en-US" sz="2500" b="1" i="0" u="none" strike="noStrike" kern="1200" cap="none" spc="0" normalizeH="0" baseline="0" dirty="0">
                <a:ln>
                  <a:noFill/>
                </a:ln>
                <a:solidFill>
                  <a:sysClr val="windowText" lastClr="000000"/>
                </a:solidFill>
                <a:effectLst/>
                <a:uLnTx/>
                <a:uFillTx/>
                <a:latin typeface="Arial"/>
                <a:ea typeface="+mj-ea"/>
                <a:cs typeface="Arial"/>
              </a:defRPr>
            </a:lvl1pPr>
          </a:lstStyle>
          <a:p>
            <a:pPr algn="ctr"/>
            <a:endParaRPr lang="en-GB" sz="2400" dirty="0">
              <a:solidFill>
                <a:schemeClr val="accent3">
                  <a:lumMod val="50000"/>
                </a:schemeClr>
              </a:solidFill>
              <a:latin typeface="Candara" panose="020E0502030303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348786D-CB3A-42C4-A98A-31338F0544A7}"/>
              </a:ext>
            </a:extLst>
          </p:cNvPr>
          <p:cNvSpPr txBox="1"/>
          <p:nvPr/>
        </p:nvSpPr>
        <p:spPr>
          <a:xfrm>
            <a:off x="5879976" y="1165029"/>
            <a:ext cx="5488283" cy="584775"/>
          </a:xfrm>
          <a:prstGeom prst="rect">
            <a:avLst/>
          </a:prstGeom>
          <a:noFill/>
        </p:spPr>
        <p:txBody>
          <a:bodyPr wrap="square" rtlCol="0">
            <a:spAutoFit/>
          </a:bodyPr>
          <a:lstStyle/>
          <a:p>
            <a:pPr algn="ctr"/>
            <a:r>
              <a:rPr lang="en-US" sz="1600" b="1" dirty="0">
                <a:solidFill>
                  <a:schemeClr val="accent4">
                    <a:lumMod val="50000"/>
                  </a:schemeClr>
                </a:solidFill>
                <a:latin typeface="Candara" panose="020E0502030303020204" pitchFamily="34" charset="0"/>
              </a:rPr>
              <a:t>Excerpt of data control protocol for the Kenya Revenue Tax Authority ITAX </a:t>
            </a:r>
            <a:endParaRPr lang="en-GB" sz="1600" b="1" dirty="0">
              <a:solidFill>
                <a:schemeClr val="accent4">
                  <a:lumMod val="5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9E86CFF3-8977-4BA3-85FE-0FBC36246902}"/>
              </a:ext>
            </a:extLst>
          </p:cNvPr>
          <p:cNvSpPr txBox="1"/>
          <p:nvPr/>
        </p:nvSpPr>
        <p:spPr>
          <a:xfrm>
            <a:off x="623392" y="1315499"/>
            <a:ext cx="3888432" cy="338554"/>
          </a:xfrm>
          <a:prstGeom prst="rect">
            <a:avLst/>
          </a:prstGeom>
          <a:noFill/>
        </p:spPr>
        <p:txBody>
          <a:bodyPr wrap="square" rtlCol="0">
            <a:spAutoFit/>
          </a:bodyPr>
          <a:lstStyle/>
          <a:p>
            <a:pPr algn="ctr"/>
            <a:r>
              <a:rPr lang="en-US" sz="1600" b="1" dirty="0">
                <a:solidFill>
                  <a:schemeClr val="accent4">
                    <a:lumMod val="50000"/>
                  </a:schemeClr>
                </a:solidFill>
                <a:latin typeface="Candara" panose="020E0502030303020204" pitchFamily="34" charset="0"/>
              </a:rPr>
              <a:t>Benefits of TAMIS Adoption</a:t>
            </a:r>
            <a:endParaRPr lang="en-GB" sz="1600" b="1" dirty="0">
              <a:solidFill>
                <a:schemeClr val="accent4">
                  <a:lumMod val="50000"/>
                </a:schemeClr>
              </a:solidFill>
              <a:latin typeface="Candara" panose="020E0502030303020204" pitchFamily="34" charset="0"/>
            </a:endParaRPr>
          </a:p>
        </p:txBody>
      </p:sp>
      <p:sp>
        <p:nvSpPr>
          <p:cNvPr id="30" name="Title 1">
            <a:extLst>
              <a:ext uri="{FF2B5EF4-FFF2-40B4-BE49-F238E27FC236}">
                <a16:creationId xmlns:a16="http://schemas.microsoft.com/office/drawing/2014/main" id="{45879546-D8C7-46F8-8AF9-0743FC76C017}"/>
              </a:ext>
            </a:extLst>
          </p:cNvPr>
          <p:cNvSpPr txBox="1">
            <a:spLocks/>
          </p:cNvSpPr>
          <p:nvPr/>
        </p:nvSpPr>
        <p:spPr>
          <a:xfrm>
            <a:off x="407368" y="476672"/>
            <a:ext cx="11449271" cy="521636"/>
          </a:xfrm>
          <a:prstGeom prst="rect">
            <a:avLst/>
          </a:prstGeom>
        </p:spPr>
        <p:txBody>
          <a:bodyPr/>
          <a:lstStyle>
            <a:lvl1pPr algn="l" defTabSz="914400" rtl="0" eaLnBrk="1" latinLnBrk="0" hangingPunct="1">
              <a:spcBef>
                <a:spcPct val="0"/>
              </a:spcBef>
              <a:buNone/>
              <a:defRPr kumimoji="0" lang="en-US" sz="2500" b="1" i="0" u="none" strike="noStrike" kern="1200" cap="none" spc="0" normalizeH="0" baseline="0" dirty="0">
                <a:ln>
                  <a:noFill/>
                </a:ln>
                <a:solidFill>
                  <a:sysClr val="windowText" lastClr="000000"/>
                </a:solidFill>
                <a:effectLst/>
                <a:uLnTx/>
                <a:uFillTx/>
                <a:latin typeface="Arial"/>
                <a:ea typeface="+mj-ea"/>
                <a:cs typeface="Arial"/>
              </a:defRPr>
            </a:lvl1pPr>
          </a:lstStyle>
          <a:p>
            <a:pPr algn="ctr"/>
            <a:r>
              <a:rPr lang="en-US" sz="2400" dirty="0">
                <a:solidFill>
                  <a:schemeClr val="accent3">
                    <a:lumMod val="50000"/>
                  </a:schemeClr>
                </a:solidFill>
                <a:latin typeface="Candara" panose="020E0502030303020204" pitchFamily="34" charset="0"/>
                <a:cs typeface="Arial" panose="020B0604020202020204" pitchFamily="34" charset="0"/>
              </a:rPr>
              <a:t>TAX ADMINISTRATION MANAGEMENT INFORMATION SYSTEM (TAMIS)</a:t>
            </a:r>
            <a:endParaRPr lang="en-GB" sz="2400" dirty="0">
              <a:solidFill>
                <a:schemeClr val="accent3">
                  <a:lumMod val="50000"/>
                </a:schemeClr>
              </a:solidFill>
              <a:latin typeface="Candara" panose="020E0502030303020204" pitchFamily="34" charset="0"/>
              <a:cs typeface="Arial" panose="020B0604020202020204" pitchFamily="34" charset="0"/>
            </a:endParaRPr>
          </a:p>
        </p:txBody>
      </p:sp>
      <p:pic>
        <p:nvPicPr>
          <p:cNvPr id="33" name="Picture 32" descr="Table&#10;&#10;Description automatically generated">
            <a:extLst>
              <a:ext uri="{FF2B5EF4-FFF2-40B4-BE49-F238E27FC236}">
                <a16:creationId xmlns:a16="http://schemas.microsoft.com/office/drawing/2014/main" id="{69D19F6B-417E-4106-BADB-D6E7C18BF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2677" y="1836902"/>
            <a:ext cx="6017852" cy="4132582"/>
          </a:xfrm>
          <a:prstGeom prst="rect">
            <a:avLst/>
          </a:prstGeom>
        </p:spPr>
      </p:pic>
      <p:sp>
        <p:nvSpPr>
          <p:cNvPr id="35" name="TextBox 34">
            <a:extLst>
              <a:ext uri="{FF2B5EF4-FFF2-40B4-BE49-F238E27FC236}">
                <a16:creationId xmlns:a16="http://schemas.microsoft.com/office/drawing/2014/main" id="{D345E89E-AD0E-45F3-B98F-1E23A20E0E10}"/>
              </a:ext>
            </a:extLst>
          </p:cNvPr>
          <p:cNvSpPr txBox="1"/>
          <p:nvPr/>
        </p:nvSpPr>
        <p:spPr>
          <a:xfrm>
            <a:off x="6017064" y="6039755"/>
            <a:ext cx="6174936" cy="246221"/>
          </a:xfrm>
          <a:prstGeom prst="rect">
            <a:avLst/>
          </a:prstGeom>
          <a:noFill/>
        </p:spPr>
        <p:txBody>
          <a:bodyPr wrap="square">
            <a:spAutoFit/>
          </a:bodyPr>
          <a:lstStyle/>
          <a:p>
            <a:r>
              <a:rPr lang="en-GB" sz="1000" b="1" dirty="0">
                <a:latin typeface="Candara" panose="020E0502030303020204" pitchFamily="34" charset="0"/>
              </a:rPr>
              <a:t>Source: Moses </a:t>
            </a:r>
            <a:r>
              <a:rPr lang="en-GB" sz="1000" b="1" dirty="0" err="1">
                <a:latin typeface="Candara" panose="020E0502030303020204" pitchFamily="34" charset="0"/>
              </a:rPr>
              <a:t>Wachana</a:t>
            </a:r>
            <a:r>
              <a:rPr lang="en-GB" sz="1000" b="1" dirty="0">
                <a:latin typeface="Candara" panose="020E0502030303020204" pitchFamily="34" charset="0"/>
              </a:rPr>
              <a:t> (2016), Kenya Revenue Tax Authority Integrated Tax Management System (ITAX) </a:t>
            </a:r>
          </a:p>
        </p:txBody>
      </p:sp>
    </p:spTree>
    <p:extLst>
      <p:ext uri="{BB962C8B-B14F-4D97-AF65-F5344CB8AC3E}">
        <p14:creationId xmlns:p14="http://schemas.microsoft.com/office/powerpoint/2010/main" val="2339705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622EA706-3517-447F-8D32-2213130350A5}"/>
              </a:ext>
            </a:extLst>
          </p:cNvPr>
          <p:cNvSpPr txBox="1">
            <a:spLocks/>
          </p:cNvSpPr>
          <p:nvPr/>
        </p:nvSpPr>
        <p:spPr>
          <a:xfrm>
            <a:off x="9944100" y="6435022"/>
            <a:ext cx="514350" cy="2692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F62D93A-3BA0-8848-BFA3-D7046C1B555D}" type="slidenum">
              <a:rPr lang="en-US" sz="1200" b="1">
                <a:solidFill>
                  <a:prstClr val="black"/>
                </a:solidFill>
                <a:latin typeface="Calibri" panose="020F0502020204030204" pitchFamily="34" charset="0"/>
                <a:cs typeface="Calibri" panose="020F0502020204030204" pitchFamily="34" charset="0"/>
              </a:rPr>
              <a:pPr>
                <a:defRPr/>
              </a:pPr>
              <a:t>9</a:t>
            </a:fld>
            <a:endParaRPr lang="en-US" sz="1200" b="1" dirty="0">
              <a:solidFill>
                <a:prstClr val="black"/>
              </a:solidFill>
              <a:latin typeface="Calibri" panose="020F0502020204030204" pitchFamily="34" charset="0"/>
              <a:cs typeface="Calibri" panose="020F0502020204030204" pitchFamily="34" charset="0"/>
            </a:endParaRPr>
          </a:p>
        </p:txBody>
      </p:sp>
      <p:sp>
        <p:nvSpPr>
          <p:cNvPr id="11" name="Title 1">
            <a:extLst>
              <a:ext uri="{FF2B5EF4-FFF2-40B4-BE49-F238E27FC236}">
                <a16:creationId xmlns:a16="http://schemas.microsoft.com/office/drawing/2014/main" id="{D0AA934B-BB7B-4E7A-A503-A02E5ED2A957}"/>
              </a:ext>
            </a:extLst>
          </p:cNvPr>
          <p:cNvSpPr txBox="1">
            <a:spLocks/>
          </p:cNvSpPr>
          <p:nvPr/>
        </p:nvSpPr>
        <p:spPr>
          <a:xfrm>
            <a:off x="6254822" y="473950"/>
            <a:ext cx="4536504" cy="521636"/>
          </a:xfrm>
          <a:prstGeom prst="rect">
            <a:avLst/>
          </a:prstGeom>
        </p:spPr>
        <p:txBody>
          <a:bodyPr/>
          <a:lstStyle>
            <a:lvl1pPr algn="l" defTabSz="914400" rtl="0" eaLnBrk="1" latinLnBrk="0" hangingPunct="1">
              <a:spcBef>
                <a:spcPct val="0"/>
              </a:spcBef>
              <a:buNone/>
              <a:defRPr kumimoji="0" lang="en-US" sz="2500" b="1" i="0" u="none" strike="noStrike" kern="1200" cap="none" spc="0" normalizeH="0" baseline="0" dirty="0">
                <a:ln>
                  <a:noFill/>
                </a:ln>
                <a:solidFill>
                  <a:sysClr val="windowText" lastClr="000000"/>
                </a:solidFill>
                <a:effectLst/>
                <a:uLnTx/>
                <a:uFillTx/>
                <a:latin typeface="Arial"/>
                <a:ea typeface="+mj-ea"/>
                <a:cs typeface="Arial"/>
              </a:defRPr>
            </a:lvl1pPr>
          </a:lstStyle>
          <a:p>
            <a:pPr algn="ctr"/>
            <a:endParaRPr lang="en-GB" sz="2400" dirty="0">
              <a:solidFill>
                <a:schemeClr val="accent3">
                  <a:lumMod val="50000"/>
                </a:schemeClr>
              </a:solidFill>
              <a:latin typeface="Candara" panose="020E0502030303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1569A46B-57B4-45EE-8BC8-D6BB2B6C4D90}"/>
              </a:ext>
            </a:extLst>
          </p:cNvPr>
          <p:cNvGrpSpPr/>
          <p:nvPr/>
        </p:nvGrpSpPr>
        <p:grpSpPr>
          <a:xfrm>
            <a:off x="1363119" y="1957604"/>
            <a:ext cx="9289032" cy="4362032"/>
            <a:chOff x="5807968" y="2060848"/>
            <a:chExt cx="6303086" cy="4362032"/>
          </a:xfrm>
        </p:grpSpPr>
        <p:sp>
          <p:nvSpPr>
            <p:cNvPr id="23" name="TextBox 22">
              <a:extLst>
                <a:ext uri="{FF2B5EF4-FFF2-40B4-BE49-F238E27FC236}">
                  <a16:creationId xmlns:a16="http://schemas.microsoft.com/office/drawing/2014/main" id="{EBF6EA68-FED0-4D0E-9A86-933A3BF32A58}"/>
                </a:ext>
              </a:extLst>
            </p:cNvPr>
            <p:cNvSpPr txBox="1"/>
            <p:nvPr/>
          </p:nvSpPr>
          <p:spPr>
            <a:xfrm>
              <a:off x="10336672" y="3778630"/>
              <a:ext cx="1676555" cy="2644250"/>
            </a:xfrm>
            <a:prstGeom prst="rect">
              <a:avLst/>
            </a:prstGeom>
            <a:solidFill>
              <a:schemeClr val="accent6">
                <a:lumMod val="60000"/>
                <a:lumOff val="40000"/>
              </a:schemeClr>
            </a:solidFill>
          </p:spPr>
          <p:txBody>
            <a:bodyPr wrap="square" rtlCol="0">
              <a:spAutoFit/>
            </a:bodyPr>
            <a:lstStyle/>
            <a:p>
              <a:pPr marL="285750" indent="-285750">
                <a:lnSpc>
                  <a:spcPct val="150000"/>
                </a:lnSpc>
                <a:buFont typeface="Arial" panose="020B0604020202020204" pitchFamily="34" charset="0"/>
                <a:buChar char="•"/>
              </a:pPr>
              <a:r>
                <a:rPr lang="en-US" sz="1400" dirty="0">
                  <a:latin typeface="Candara" panose="020E0502030303020204" pitchFamily="34" charset="0"/>
                </a:rPr>
                <a:t>Resistance to change.</a:t>
              </a:r>
            </a:p>
            <a:p>
              <a:pPr marL="285750" indent="-285750">
                <a:lnSpc>
                  <a:spcPct val="150000"/>
                </a:lnSpc>
                <a:buFont typeface="Arial" panose="020B0604020202020204" pitchFamily="34" charset="0"/>
                <a:buChar char="•"/>
              </a:pPr>
              <a:r>
                <a:rPr lang="en-US" sz="1400" dirty="0">
                  <a:latin typeface="Candara" panose="020E0502030303020204" pitchFamily="34" charset="0"/>
                </a:rPr>
                <a:t>Poor ICT capacity/infrastructure to support state-wide adoption between SIRS HQ and field/area offices.</a:t>
              </a:r>
            </a:p>
            <a:p>
              <a:pPr marL="285750" indent="-285750">
                <a:lnSpc>
                  <a:spcPct val="150000"/>
                </a:lnSpc>
                <a:buFont typeface="Arial" panose="020B0604020202020204" pitchFamily="34" charset="0"/>
                <a:buChar char="•"/>
              </a:pPr>
              <a:r>
                <a:rPr lang="en-US" sz="1400" dirty="0">
                  <a:latin typeface="Candara" panose="020E0502030303020204" pitchFamily="34" charset="0"/>
                </a:rPr>
                <a:t>Lack of standard processes.</a:t>
              </a:r>
            </a:p>
          </p:txBody>
        </p:sp>
        <p:sp>
          <p:nvSpPr>
            <p:cNvPr id="17" name="Rectangle: Rounded Corners 16">
              <a:extLst>
                <a:ext uri="{FF2B5EF4-FFF2-40B4-BE49-F238E27FC236}">
                  <a16:creationId xmlns:a16="http://schemas.microsoft.com/office/drawing/2014/main" id="{6E948B68-BEF0-49A9-A497-D23FA508C9AD}"/>
                </a:ext>
              </a:extLst>
            </p:cNvPr>
            <p:cNvSpPr/>
            <p:nvPr/>
          </p:nvSpPr>
          <p:spPr>
            <a:xfrm>
              <a:off x="10238846" y="2837027"/>
              <a:ext cx="1872208" cy="10081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Change Management Issues</a:t>
              </a:r>
              <a:endParaRPr lang="en-GB" sz="2000" b="1" dirty="0">
                <a:latin typeface="Candara" panose="020E0502030303020204" pitchFamily="34" charset="0"/>
              </a:endParaRPr>
            </a:p>
          </p:txBody>
        </p:sp>
        <p:sp>
          <p:nvSpPr>
            <p:cNvPr id="22" name="TextBox 21">
              <a:extLst>
                <a:ext uri="{FF2B5EF4-FFF2-40B4-BE49-F238E27FC236}">
                  <a16:creationId xmlns:a16="http://schemas.microsoft.com/office/drawing/2014/main" id="{71DA16C7-57A2-46CA-948C-DEB02BDE3A25}"/>
                </a:ext>
              </a:extLst>
            </p:cNvPr>
            <p:cNvSpPr txBox="1"/>
            <p:nvPr/>
          </p:nvSpPr>
          <p:spPr>
            <a:xfrm>
              <a:off x="8573172" y="3356992"/>
              <a:ext cx="1584173" cy="2321085"/>
            </a:xfrm>
            <a:prstGeom prst="rect">
              <a:avLst/>
            </a:prstGeom>
            <a:solidFill>
              <a:schemeClr val="accent4">
                <a:lumMod val="40000"/>
                <a:lumOff val="60000"/>
              </a:schemeClr>
            </a:solidFill>
          </p:spPr>
          <p:txBody>
            <a:bodyPr wrap="square" rtlCol="0">
              <a:spAutoFit/>
            </a:bodyPr>
            <a:lstStyle/>
            <a:p>
              <a:pPr marL="285750" indent="-285750">
                <a:lnSpc>
                  <a:spcPct val="150000"/>
                </a:lnSpc>
                <a:buFont typeface="Arial" panose="020B0604020202020204" pitchFamily="34" charset="0"/>
                <a:buChar char="•"/>
              </a:pPr>
              <a:r>
                <a:rPr lang="en-US" sz="1400" dirty="0">
                  <a:latin typeface="Candara" panose="020E0502030303020204" pitchFamily="34" charset="0"/>
                </a:rPr>
                <a:t>Inadequate requirement gathering.</a:t>
              </a:r>
            </a:p>
            <a:p>
              <a:pPr marL="285750" indent="-285750">
                <a:lnSpc>
                  <a:spcPct val="150000"/>
                </a:lnSpc>
                <a:buFont typeface="Arial" panose="020B0604020202020204" pitchFamily="34" charset="0"/>
                <a:buChar char="•"/>
              </a:pPr>
              <a:r>
                <a:rPr lang="en-US" sz="1400" dirty="0">
                  <a:latin typeface="Candara" panose="020E0502030303020204" pitchFamily="34" charset="0"/>
                </a:rPr>
                <a:t>Poor business process integration.</a:t>
              </a:r>
            </a:p>
            <a:p>
              <a:pPr marL="285750" indent="-285750">
                <a:lnSpc>
                  <a:spcPct val="150000"/>
                </a:lnSpc>
                <a:buFont typeface="Arial" panose="020B0604020202020204" pitchFamily="34" charset="0"/>
                <a:buChar char="•"/>
              </a:pPr>
              <a:r>
                <a:rPr lang="en-US" sz="1400" dirty="0">
                  <a:latin typeface="Candara" panose="020E0502030303020204" pitchFamily="34" charset="0"/>
                </a:rPr>
                <a:t>Customization errors.</a:t>
              </a:r>
            </a:p>
            <a:p>
              <a:pPr marL="285750" indent="-285750">
                <a:lnSpc>
                  <a:spcPct val="150000"/>
                </a:lnSpc>
                <a:buFont typeface="Arial" panose="020B0604020202020204" pitchFamily="34" charset="0"/>
                <a:buChar char="•"/>
              </a:pPr>
              <a:r>
                <a:rPr lang="en-US" sz="1400" dirty="0">
                  <a:latin typeface="Candara" panose="020E0502030303020204" pitchFamily="34" charset="0"/>
                </a:rPr>
                <a:t>Mismatch with needs assessment</a:t>
              </a:r>
              <a:endParaRPr lang="en-GB" sz="1400" dirty="0">
                <a:latin typeface="Candara" panose="020E0502030303020204" pitchFamily="34" charset="0"/>
              </a:endParaRPr>
            </a:p>
          </p:txBody>
        </p:sp>
        <p:sp>
          <p:nvSpPr>
            <p:cNvPr id="13" name="Rectangle: Rounded Corners 12">
              <a:extLst>
                <a:ext uri="{FF2B5EF4-FFF2-40B4-BE49-F238E27FC236}">
                  <a16:creationId xmlns:a16="http://schemas.microsoft.com/office/drawing/2014/main" id="{E43A6CA7-4080-44A4-AFB4-53D696C173AC}"/>
                </a:ext>
              </a:extLst>
            </p:cNvPr>
            <p:cNvSpPr/>
            <p:nvPr/>
          </p:nvSpPr>
          <p:spPr>
            <a:xfrm>
              <a:off x="8519272" y="2461860"/>
              <a:ext cx="1665674" cy="98320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Deployment </a:t>
              </a:r>
            </a:p>
            <a:p>
              <a:pPr algn="ctr"/>
              <a:r>
                <a:rPr lang="en-US" sz="2000" b="1" dirty="0">
                  <a:latin typeface="Candara" panose="020E0502030303020204" pitchFamily="34" charset="0"/>
                </a:rPr>
                <a:t>Error</a:t>
              </a:r>
              <a:endParaRPr lang="en-GB" sz="2000" b="1" dirty="0">
                <a:latin typeface="Candara" panose="020E0502030303020204" pitchFamily="34" charset="0"/>
              </a:endParaRPr>
            </a:p>
          </p:txBody>
        </p:sp>
        <p:sp>
          <p:nvSpPr>
            <p:cNvPr id="19" name="TextBox 18">
              <a:extLst>
                <a:ext uri="{FF2B5EF4-FFF2-40B4-BE49-F238E27FC236}">
                  <a16:creationId xmlns:a16="http://schemas.microsoft.com/office/drawing/2014/main" id="{F79E52C7-9AED-46EF-ADDF-F7F259795DA8}"/>
                </a:ext>
              </a:extLst>
            </p:cNvPr>
            <p:cNvSpPr txBox="1"/>
            <p:nvPr/>
          </p:nvSpPr>
          <p:spPr>
            <a:xfrm>
              <a:off x="6032284" y="2980603"/>
              <a:ext cx="2307669" cy="2644250"/>
            </a:xfrm>
            <a:prstGeom prst="rect">
              <a:avLst/>
            </a:prstGeom>
            <a:solidFill>
              <a:schemeClr val="accent2">
                <a:lumMod val="40000"/>
                <a:lumOff val="60000"/>
              </a:schemeClr>
            </a:solidFill>
          </p:spPr>
          <p:txBody>
            <a:bodyPr wrap="square" rtlCol="0">
              <a:spAutoFit/>
            </a:bodyPr>
            <a:lstStyle/>
            <a:p>
              <a:pPr marL="285750" indent="-285750">
                <a:lnSpc>
                  <a:spcPct val="150000"/>
                </a:lnSpc>
                <a:buFont typeface="Arial" panose="020B0604020202020204" pitchFamily="34" charset="0"/>
                <a:buChar char="•"/>
              </a:pPr>
              <a:r>
                <a:rPr lang="en-US" sz="1400" dirty="0">
                  <a:latin typeface="Candara" panose="020E0502030303020204" pitchFamily="34" charset="0"/>
                </a:rPr>
                <a:t>Adoption of wrong procurement approach.</a:t>
              </a:r>
            </a:p>
            <a:p>
              <a:pPr marL="285750" indent="-285750">
                <a:lnSpc>
                  <a:spcPct val="150000"/>
                </a:lnSpc>
                <a:buFont typeface="Arial" panose="020B0604020202020204" pitchFamily="34" charset="0"/>
                <a:buChar char="•"/>
              </a:pPr>
              <a:r>
                <a:rPr lang="en-US" sz="1400" dirty="0">
                  <a:latin typeface="Candara" panose="020E0502030303020204" pitchFamily="34" charset="0"/>
                </a:rPr>
                <a:t>Inexperienced solution provider.</a:t>
              </a:r>
            </a:p>
            <a:p>
              <a:pPr marL="285750" indent="-285750">
                <a:lnSpc>
                  <a:spcPct val="150000"/>
                </a:lnSpc>
                <a:buFont typeface="Arial" panose="020B0604020202020204" pitchFamily="34" charset="0"/>
                <a:buChar char="•"/>
              </a:pPr>
              <a:r>
                <a:rPr lang="en-US" sz="1400" dirty="0">
                  <a:latin typeface="Candara" panose="020E0502030303020204" pitchFamily="34" charset="0"/>
                </a:rPr>
                <a:t>Procurement of non-scalable solution.</a:t>
              </a:r>
            </a:p>
            <a:p>
              <a:pPr marL="285750" indent="-285750">
                <a:lnSpc>
                  <a:spcPct val="150000"/>
                </a:lnSpc>
                <a:buFont typeface="Arial" panose="020B0604020202020204" pitchFamily="34" charset="0"/>
                <a:buChar char="•"/>
              </a:pPr>
              <a:r>
                <a:rPr lang="en-US" sz="1400" dirty="0">
                  <a:latin typeface="Candara" panose="020E0502030303020204" pitchFamily="34" charset="0"/>
                </a:rPr>
                <a:t>Weak contract with no clear delimitation of data ownership, security, privacy clauses, expected deliverables and milestones.</a:t>
              </a:r>
              <a:endParaRPr lang="en-GB" sz="1400" dirty="0">
                <a:latin typeface="Candara" panose="020E0502030303020204" pitchFamily="34" charset="0"/>
              </a:endParaRPr>
            </a:p>
          </p:txBody>
        </p:sp>
        <p:cxnSp>
          <p:nvCxnSpPr>
            <p:cNvPr id="18" name="Straight Connector 17">
              <a:extLst>
                <a:ext uri="{FF2B5EF4-FFF2-40B4-BE49-F238E27FC236}">
                  <a16:creationId xmlns:a16="http://schemas.microsoft.com/office/drawing/2014/main" id="{2F00B32A-30ED-4BE1-B04D-6E0D89E6A2D0}"/>
                </a:ext>
              </a:extLst>
            </p:cNvPr>
            <p:cNvCxnSpPr>
              <a:cxnSpLocks/>
            </p:cNvCxnSpPr>
            <p:nvPr/>
          </p:nvCxnSpPr>
          <p:spPr>
            <a:xfrm>
              <a:off x="5951984" y="2980603"/>
              <a:ext cx="0" cy="268064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C7B26BCC-DADC-4FB3-9B6C-66BEACE88A65}"/>
                </a:ext>
              </a:extLst>
            </p:cNvPr>
            <p:cNvSpPr/>
            <p:nvPr/>
          </p:nvSpPr>
          <p:spPr>
            <a:xfrm>
              <a:off x="5807968" y="2060848"/>
              <a:ext cx="2646135" cy="10081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Procurement </a:t>
              </a:r>
            </a:p>
            <a:p>
              <a:pPr algn="ctr"/>
              <a:r>
                <a:rPr lang="en-US" sz="2000" b="1" dirty="0">
                  <a:latin typeface="Candara" panose="020E0502030303020204" pitchFamily="34" charset="0"/>
                </a:rPr>
                <a:t>Error</a:t>
              </a:r>
              <a:endParaRPr lang="en-GB" sz="2000" b="1" dirty="0">
                <a:latin typeface="Candara" panose="020E0502030303020204" pitchFamily="34" charset="0"/>
              </a:endParaRPr>
            </a:p>
          </p:txBody>
        </p:sp>
      </p:grpSp>
      <p:sp>
        <p:nvSpPr>
          <p:cNvPr id="25" name="TextBox 24">
            <a:extLst>
              <a:ext uri="{FF2B5EF4-FFF2-40B4-BE49-F238E27FC236}">
                <a16:creationId xmlns:a16="http://schemas.microsoft.com/office/drawing/2014/main" id="{4348786D-CB3A-42C4-A98A-31338F0544A7}"/>
              </a:ext>
            </a:extLst>
          </p:cNvPr>
          <p:cNvSpPr txBox="1"/>
          <p:nvPr/>
        </p:nvSpPr>
        <p:spPr>
          <a:xfrm>
            <a:off x="3492196" y="1216346"/>
            <a:ext cx="5030878" cy="523220"/>
          </a:xfrm>
          <a:prstGeom prst="rect">
            <a:avLst/>
          </a:prstGeom>
          <a:noFill/>
        </p:spPr>
        <p:txBody>
          <a:bodyPr wrap="square" rtlCol="0">
            <a:spAutoFit/>
          </a:bodyPr>
          <a:lstStyle/>
          <a:p>
            <a:r>
              <a:rPr lang="en-US" sz="2800" b="1" dirty="0">
                <a:solidFill>
                  <a:schemeClr val="accent4">
                    <a:lumMod val="50000"/>
                  </a:schemeClr>
                </a:solidFill>
                <a:latin typeface="Candara" panose="020E0502030303020204" pitchFamily="34" charset="0"/>
              </a:rPr>
              <a:t>Common Errors/Issues</a:t>
            </a:r>
            <a:endParaRPr lang="en-GB" sz="2800" b="1" dirty="0">
              <a:solidFill>
                <a:schemeClr val="accent4">
                  <a:lumMod val="50000"/>
                </a:schemeClr>
              </a:solidFill>
              <a:latin typeface="Candara" panose="020E0502030303020204" pitchFamily="34" charset="0"/>
            </a:endParaRPr>
          </a:p>
        </p:txBody>
      </p:sp>
      <p:sp>
        <p:nvSpPr>
          <p:cNvPr id="30" name="Title 1">
            <a:extLst>
              <a:ext uri="{FF2B5EF4-FFF2-40B4-BE49-F238E27FC236}">
                <a16:creationId xmlns:a16="http://schemas.microsoft.com/office/drawing/2014/main" id="{45879546-D8C7-46F8-8AF9-0743FC76C017}"/>
              </a:ext>
            </a:extLst>
          </p:cNvPr>
          <p:cNvSpPr txBox="1">
            <a:spLocks/>
          </p:cNvSpPr>
          <p:nvPr/>
        </p:nvSpPr>
        <p:spPr>
          <a:xfrm>
            <a:off x="407368" y="476672"/>
            <a:ext cx="11449271" cy="521636"/>
          </a:xfrm>
          <a:prstGeom prst="rect">
            <a:avLst/>
          </a:prstGeom>
        </p:spPr>
        <p:txBody>
          <a:bodyPr/>
          <a:lstStyle>
            <a:lvl1pPr algn="l" defTabSz="914400" rtl="0" eaLnBrk="1" latinLnBrk="0" hangingPunct="1">
              <a:spcBef>
                <a:spcPct val="0"/>
              </a:spcBef>
              <a:buNone/>
              <a:defRPr kumimoji="0" lang="en-US" sz="2500" b="1" i="0" u="none" strike="noStrike" kern="1200" cap="none" spc="0" normalizeH="0" baseline="0" dirty="0">
                <a:ln>
                  <a:noFill/>
                </a:ln>
                <a:solidFill>
                  <a:sysClr val="windowText" lastClr="000000"/>
                </a:solidFill>
                <a:effectLst/>
                <a:uLnTx/>
                <a:uFillTx/>
                <a:latin typeface="Arial"/>
                <a:ea typeface="+mj-ea"/>
                <a:cs typeface="Arial"/>
              </a:defRPr>
            </a:lvl1pPr>
          </a:lstStyle>
          <a:p>
            <a:pPr algn="ctr"/>
            <a:r>
              <a:rPr lang="en-US" sz="2400" dirty="0">
                <a:solidFill>
                  <a:schemeClr val="accent3">
                    <a:lumMod val="50000"/>
                  </a:schemeClr>
                </a:solidFill>
                <a:latin typeface="Candara" panose="020E0502030303020204" pitchFamily="34" charset="0"/>
                <a:cs typeface="Arial" panose="020B0604020202020204" pitchFamily="34" charset="0"/>
              </a:rPr>
              <a:t>TAX ADMINISTRATION MANAGEMENT INFORMATION SYSTEM</a:t>
            </a:r>
            <a:r>
              <a:rPr lang="en-GB" sz="2400" dirty="0">
                <a:solidFill>
                  <a:schemeClr val="accent3">
                    <a:lumMod val="50000"/>
                  </a:schemeClr>
                </a:solidFill>
                <a:latin typeface="Candara" panose="020E0502030303020204" pitchFamily="34" charset="0"/>
                <a:cs typeface="Arial" panose="020B0604020202020204" pitchFamily="34" charset="0"/>
              </a:rPr>
              <a:t>(TAMIS)</a:t>
            </a:r>
          </a:p>
        </p:txBody>
      </p:sp>
    </p:spTree>
    <p:extLst>
      <p:ext uri="{BB962C8B-B14F-4D97-AF65-F5344CB8AC3E}">
        <p14:creationId xmlns:p14="http://schemas.microsoft.com/office/powerpoint/2010/main" val="2096028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9A8AF0C4-96A6-4441-A726-53EC2EFBCD05}" vid="{13390444-7D61-4FEA-B29A-3B843359AD4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6DA5B80C20C3478697FF9E925CFF11" ma:contentTypeVersion="4" ma:contentTypeDescription="Create a new document." ma:contentTypeScope="" ma:versionID="bc3a9a67e624fcde280bd86400d0cca7">
  <xsd:schema xmlns:xsd="http://www.w3.org/2001/XMLSchema" xmlns:xs="http://www.w3.org/2001/XMLSchema" xmlns:p="http://schemas.microsoft.com/office/2006/metadata/properties" xmlns:ns3="89730f62-a75d-4f91-97c3-5fd38140fbcb" targetNamespace="http://schemas.microsoft.com/office/2006/metadata/properties" ma:root="true" ma:fieldsID="c2fa49164880c6424074637c362ff0ef" ns3:_="">
    <xsd:import namespace="89730f62-a75d-4f91-97c3-5fd38140fbc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730f62-a75d-4f91-97c3-5fd38140fb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D39FEF-1A44-490E-8D2D-635F26D174FF}">
  <ds:schemaRefs>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www.w3.org/XML/1998/namespace"/>
    <ds:schemaRef ds:uri="http://schemas.openxmlformats.org/package/2006/metadata/core-properties"/>
    <ds:schemaRef ds:uri="89730f62-a75d-4f91-97c3-5fd38140fbcb"/>
    <ds:schemaRef ds:uri="http://purl.org/dc/elements/1.1/"/>
  </ds:schemaRefs>
</ds:datastoreItem>
</file>

<file path=customXml/itemProps2.xml><?xml version="1.0" encoding="utf-8"?>
<ds:datastoreItem xmlns:ds="http://schemas.openxmlformats.org/officeDocument/2006/customXml" ds:itemID="{42AD0D14-42DB-462C-A080-4F66DB2D1C9B}">
  <ds:schemaRefs>
    <ds:schemaRef ds:uri="http://schemas.microsoft.com/sharepoint/v3/contenttype/forms"/>
  </ds:schemaRefs>
</ds:datastoreItem>
</file>

<file path=customXml/itemProps3.xml><?xml version="1.0" encoding="utf-8"?>
<ds:datastoreItem xmlns:ds="http://schemas.openxmlformats.org/officeDocument/2006/customXml" ds:itemID="{D4CCD572-37FC-4BCB-8209-4DB4508064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730f62-a75d-4f91-97c3-5fd38140fb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62395</TotalTime>
  <Words>1593</Words>
  <Application>Microsoft Office PowerPoint</Application>
  <PresentationFormat>Widescreen</PresentationFormat>
  <Paragraphs>199</Paragraphs>
  <Slides>14</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Calibri Light</vt:lpstr>
      <vt:lpstr>Candara</vt:lpstr>
      <vt:lpstr>Corbel</vt:lpstr>
      <vt:lpstr>Courier New</vt:lpstr>
      <vt:lpstr>Wingdings</vt:lpstr>
      <vt:lpstr>Office Theme</vt:lpstr>
      <vt:lpstr>2_Office Theme</vt:lpstr>
      <vt:lpstr>1_Theme1</vt:lpstr>
      <vt:lpstr>PowerPoint Presentation</vt:lpstr>
      <vt:lpstr>PowerPoint Presentation</vt:lpstr>
      <vt:lpstr>TAXPAYER ADMINISTRATION AND AUTOMATION</vt:lpstr>
      <vt:lpstr>COMMON CHALLENGES WITH MANUAL TAXPAYER MANAGEMENT</vt:lpstr>
      <vt:lpstr>TAX ADMINISTRATION MANAGEMENT INFORMATION SYSTEM (TAMIS)</vt:lpstr>
      <vt:lpstr>TAMIS MODELS…</vt:lpstr>
      <vt:lpstr>TAMIS MODELS…</vt:lpstr>
      <vt:lpstr>PowerPoint Presentation</vt:lpstr>
      <vt:lpstr>PowerPoint Presentation</vt:lpstr>
      <vt:lpstr>TYPES OF TAMIS SOLUTIONS</vt:lpstr>
      <vt:lpstr>DEPLOYMENT APPROACHES </vt:lpstr>
      <vt:lpstr>INTEGRATION OPPORTUNITIES FOR TAMIS IN NIGERIA</vt:lpstr>
      <vt:lpstr>KEY MESSAGES FOR TAX AUTHORITIES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LISA;Tola Adekola;Abideen Akande</dc:creator>
  <cp:lastModifiedBy>Naomi Tietie</cp:lastModifiedBy>
  <cp:revision>1439</cp:revision>
  <cp:lastPrinted>2019-10-22T17:02:03Z</cp:lastPrinted>
  <dcterms:created xsi:type="dcterms:W3CDTF">2012-07-24T14:11:04Z</dcterms:created>
  <dcterms:modified xsi:type="dcterms:W3CDTF">2021-04-19T15:58:34Z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0x010100AA6DA5B80C20C3478697FF9E925CFF11</vt:lpwstr>
  </property>
</Properties>
</file>