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6" r:id="rId3"/>
  </p:sldMasterIdLst>
  <p:notesMasterIdLst>
    <p:notesMasterId r:id="rId22"/>
  </p:notesMasterIdLst>
  <p:sldIdLst>
    <p:sldId id="25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9856" autoAdjust="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3C258-E035-4F52-A9CC-99AAFC2C428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65A52B1-C895-475C-AFDA-2CAAF368BF61}">
      <dgm:prSet phldrT="[Text]"/>
      <dgm:spPr/>
      <dgm:t>
        <a:bodyPr/>
        <a:lstStyle/>
        <a:p>
          <a:r>
            <a:rPr lang="en-GB" b="1" dirty="0">
              <a:solidFill>
                <a:schemeClr val="accent6">
                  <a:lumMod val="75000"/>
                </a:schemeClr>
              </a:solidFill>
            </a:rPr>
            <a:t>Tax Agency E-invoicing System</a:t>
          </a:r>
        </a:p>
      </dgm:t>
    </dgm:pt>
    <dgm:pt modelId="{E201476B-453B-423D-A51A-C21C81728F26}" type="parTrans" cxnId="{40688F93-FA62-42C0-A4C6-26E99434D2AD}">
      <dgm:prSet/>
      <dgm:spPr/>
      <dgm:t>
        <a:bodyPr/>
        <a:lstStyle/>
        <a:p>
          <a:endParaRPr lang="en-GB"/>
        </a:p>
      </dgm:t>
    </dgm:pt>
    <dgm:pt modelId="{7F823E51-900C-4C47-9F49-96F49E522DF5}" type="sibTrans" cxnId="{40688F93-FA62-42C0-A4C6-26E99434D2AD}">
      <dgm:prSet/>
      <dgm:spPr/>
      <dgm:t>
        <a:bodyPr/>
        <a:lstStyle/>
        <a:p>
          <a:endParaRPr lang="en-GB"/>
        </a:p>
      </dgm:t>
    </dgm:pt>
    <dgm:pt modelId="{7B554CFF-AA77-4222-89B8-525AB02775BF}">
      <dgm:prSet phldrT="[Text]"/>
      <dgm:spPr/>
      <dgm:t>
        <a:bodyPr/>
        <a:lstStyle/>
        <a:p>
          <a:r>
            <a:rPr lang="en-GB" b="1" dirty="0">
              <a:solidFill>
                <a:srgbClr val="00B050"/>
              </a:solidFill>
            </a:rPr>
            <a:t>Buyer</a:t>
          </a:r>
        </a:p>
      </dgm:t>
    </dgm:pt>
    <dgm:pt modelId="{96EC8268-6386-4B47-A6C6-6F9C265C0FFE}" type="parTrans" cxnId="{9BFF9486-453F-47BA-8055-1C94A6127C0D}">
      <dgm:prSet/>
      <dgm:spPr/>
      <dgm:t>
        <a:bodyPr/>
        <a:lstStyle/>
        <a:p>
          <a:endParaRPr lang="en-GB"/>
        </a:p>
      </dgm:t>
    </dgm:pt>
    <dgm:pt modelId="{DF77CBEC-D2EC-4B28-980C-82BC8AB1C55F}" type="sibTrans" cxnId="{9BFF9486-453F-47BA-8055-1C94A6127C0D}">
      <dgm:prSet/>
      <dgm:spPr/>
      <dgm:t>
        <a:bodyPr/>
        <a:lstStyle/>
        <a:p>
          <a:endParaRPr lang="en-GB"/>
        </a:p>
      </dgm:t>
    </dgm:pt>
    <dgm:pt modelId="{9C33F647-F504-44FC-ABEF-0359CBD8F063}">
      <dgm:prSet phldrT="[Text]"/>
      <dgm:spPr/>
      <dgm:t>
        <a:bodyPr/>
        <a:lstStyle/>
        <a:p>
          <a:r>
            <a:rPr lang="en-GB" b="1" dirty="0">
              <a:solidFill>
                <a:srgbClr val="FF0000"/>
              </a:solidFill>
            </a:rPr>
            <a:t>Supplier</a:t>
          </a:r>
        </a:p>
      </dgm:t>
    </dgm:pt>
    <dgm:pt modelId="{315E9D75-AC26-45EF-9F7F-2C05BC9B4378}" type="parTrans" cxnId="{DDFE72A3-D83B-4231-8C8E-F6772DC72ACC}">
      <dgm:prSet/>
      <dgm:spPr/>
      <dgm:t>
        <a:bodyPr/>
        <a:lstStyle/>
        <a:p>
          <a:endParaRPr lang="en-GB"/>
        </a:p>
      </dgm:t>
    </dgm:pt>
    <dgm:pt modelId="{96717E28-AE99-4631-949C-52026D7B53ED}" type="sibTrans" cxnId="{DDFE72A3-D83B-4231-8C8E-F6772DC72ACC}">
      <dgm:prSet/>
      <dgm:spPr/>
      <dgm:t>
        <a:bodyPr/>
        <a:lstStyle/>
        <a:p>
          <a:endParaRPr lang="en-GB"/>
        </a:p>
      </dgm:t>
    </dgm:pt>
    <dgm:pt modelId="{210D41B4-CB8A-45B8-89FC-DBF6DA1E6DB1}" type="pres">
      <dgm:prSet presAssocID="{36B3C258-E035-4F52-A9CC-99AAFC2C428E}" presName="Name0" presStyleCnt="0">
        <dgm:presLayoutVars>
          <dgm:dir/>
          <dgm:resizeHandles val="exact"/>
        </dgm:presLayoutVars>
      </dgm:prSet>
      <dgm:spPr/>
    </dgm:pt>
    <dgm:pt modelId="{848C9097-406E-41D6-BBD1-CA8556E8348E}" type="pres">
      <dgm:prSet presAssocID="{E65A52B1-C895-475C-AFDA-2CAAF368BF61}" presName="node" presStyleLbl="node1" presStyleIdx="0" presStyleCnt="3" custScaleX="181537">
        <dgm:presLayoutVars>
          <dgm:bulletEnabled val="1"/>
        </dgm:presLayoutVars>
      </dgm:prSet>
      <dgm:spPr/>
    </dgm:pt>
    <dgm:pt modelId="{D51EA0B3-C5DB-4670-8A27-8F8BE4F3B464}" type="pres">
      <dgm:prSet presAssocID="{7F823E51-900C-4C47-9F49-96F49E522DF5}" presName="sibTrans" presStyleLbl="sibTrans2D1" presStyleIdx="0" presStyleCnt="3" custScaleX="128621"/>
      <dgm:spPr/>
    </dgm:pt>
    <dgm:pt modelId="{9AF866B1-2823-49F5-A6C6-A798CAA651E6}" type="pres">
      <dgm:prSet presAssocID="{7F823E51-900C-4C47-9F49-96F49E522DF5}" presName="connectorText" presStyleLbl="sibTrans2D1" presStyleIdx="0" presStyleCnt="3"/>
      <dgm:spPr/>
    </dgm:pt>
    <dgm:pt modelId="{6C73F499-19A9-47E4-B090-B847D9226AB9}" type="pres">
      <dgm:prSet presAssocID="{7B554CFF-AA77-4222-89B8-525AB02775BF}" presName="node" presStyleLbl="node1" presStyleIdx="1" presStyleCnt="3" custRadScaleRad="116920" custRadScaleInc="-7804">
        <dgm:presLayoutVars>
          <dgm:bulletEnabled val="1"/>
        </dgm:presLayoutVars>
      </dgm:prSet>
      <dgm:spPr/>
    </dgm:pt>
    <dgm:pt modelId="{9971A2BA-D6AD-48CB-839A-2E2443B956DE}" type="pres">
      <dgm:prSet presAssocID="{DF77CBEC-D2EC-4B28-980C-82BC8AB1C55F}" presName="sibTrans" presStyleLbl="sibTrans2D1" presStyleIdx="1" presStyleCnt="3" custScaleX="115487" custLinFactNeighborY="-31880"/>
      <dgm:spPr/>
    </dgm:pt>
    <dgm:pt modelId="{A8AA2D3A-B181-4F4F-A863-5E27EFC831B3}" type="pres">
      <dgm:prSet presAssocID="{DF77CBEC-D2EC-4B28-980C-82BC8AB1C55F}" presName="connectorText" presStyleLbl="sibTrans2D1" presStyleIdx="1" presStyleCnt="3"/>
      <dgm:spPr/>
    </dgm:pt>
    <dgm:pt modelId="{855278B2-7672-4516-8485-5A0069311754}" type="pres">
      <dgm:prSet presAssocID="{9C33F647-F504-44FC-ABEF-0359CBD8F063}" presName="node" presStyleLbl="node1" presStyleIdx="2" presStyleCnt="3" custRadScaleRad="121812" custRadScaleInc="9609">
        <dgm:presLayoutVars>
          <dgm:bulletEnabled val="1"/>
        </dgm:presLayoutVars>
      </dgm:prSet>
      <dgm:spPr/>
    </dgm:pt>
    <dgm:pt modelId="{7E06C4AA-EE44-4B9C-B9DE-03ACFEF11795}" type="pres">
      <dgm:prSet presAssocID="{96717E28-AE99-4631-949C-52026D7B53ED}" presName="sibTrans" presStyleLbl="sibTrans2D1" presStyleIdx="2" presStyleCnt="3" custScaleX="130689"/>
      <dgm:spPr/>
    </dgm:pt>
    <dgm:pt modelId="{F25D4743-728B-4FF6-8B43-2C38C93B23BD}" type="pres">
      <dgm:prSet presAssocID="{96717E28-AE99-4631-949C-52026D7B53ED}" presName="connectorText" presStyleLbl="sibTrans2D1" presStyleIdx="2" presStyleCnt="3"/>
      <dgm:spPr/>
    </dgm:pt>
  </dgm:ptLst>
  <dgm:cxnLst>
    <dgm:cxn modelId="{8DF1D70E-9302-4B7F-8281-14F2D13FB24B}" type="presOf" srcId="{7F823E51-900C-4C47-9F49-96F49E522DF5}" destId="{9AF866B1-2823-49F5-A6C6-A798CAA651E6}" srcOrd="1" destOrd="0" presId="urn:microsoft.com/office/officeart/2005/8/layout/cycle7"/>
    <dgm:cxn modelId="{7B0E9B30-1858-4848-AD25-E8C20DB12E29}" type="presOf" srcId="{96717E28-AE99-4631-949C-52026D7B53ED}" destId="{7E06C4AA-EE44-4B9C-B9DE-03ACFEF11795}" srcOrd="0" destOrd="0" presId="urn:microsoft.com/office/officeart/2005/8/layout/cycle7"/>
    <dgm:cxn modelId="{810BFB5F-5DD9-4C61-82F6-C31623808332}" type="presOf" srcId="{E65A52B1-C895-475C-AFDA-2CAAF368BF61}" destId="{848C9097-406E-41D6-BBD1-CA8556E8348E}" srcOrd="0" destOrd="0" presId="urn:microsoft.com/office/officeart/2005/8/layout/cycle7"/>
    <dgm:cxn modelId="{A376734C-97F3-4183-B2FE-83A5915BEF47}" type="presOf" srcId="{36B3C258-E035-4F52-A9CC-99AAFC2C428E}" destId="{210D41B4-CB8A-45B8-89FC-DBF6DA1E6DB1}" srcOrd="0" destOrd="0" presId="urn:microsoft.com/office/officeart/2005/8/layout/cycle7"/>
    <dgm:cxn modelId="{E5FF686F-9E44-40AF-A13E-F0AE7DD87D86}" type="presOf" srcId="{DF77CBEC-D2EC-4B28-980C-82BC8AB1C55F}" destId="{9971A2BA-D6AD-48CB-839A-2E2443B956DE}" srcOrd="0" destOrd="0" presId="urn:microsoft.com/office/officeart/2005/8/layout/cycle7"/>
    <dgm:cxn modelId="{9BFF9486-453F-47BA-8055-1C94A6127C0D}" srcId="{36B3C258-E035-4F52-A9CC-99AAFC2C428E}" destId="{7B554CFF-AA77-4222-89B8-525AB02775BF}" srcOrd="1" destOrd="0" parTransId="{96EC8268-6386-4B47-A6C6-6F9C265C0FFE}" sibTransId="{DF77CBEC-D2EC-4B28-980C-82BC8AB1C55F}"/>
    <dgm:cxn modelId="{40688F93-FA62-42C0-A4C6-26E99434D2AD}" srcId="{36B3C258-E035-4F52-A9CC-99AAFC2C428E}" destId="{E65A52B1-C895-475C-AFDA-2CAAF368BF61}" srcOrd="0" destOrd="0" parTransId="{E201476B-453B-423D-A51A-C21C81728F26}" sibTransId="{7F823E51-900C-4C47-9F49-96F49E522DF5}"/>
    <dgm:cxn modelId="{DDFE72A3-D83B-4231-8C8E-F6772DC72ACC}" srcId="{36B3C258-E035-4F52-A9CC-99AAFC2C428E}" destId="{9C33F647-F504-44FC-ABEF-0359CBD8F063}" srcOrd="2" destOrd="0" parTransId="{315E9D75-AC26-45EF-9F7F-2C05BC9B4378}" sibTransId="{96717E28-AE99-4631-949C-52026D7B53ED}"/>
    <dgm:cxn modelId="{9BBBE2AA-DCBC-45A3-929D-F42F28FF5BEC}" type="presOf" srcId="{7F823E51-900C-4C47-9F49-96F49E522DF5}" destId="{D51EA0B3-C5DB-4670-8A27-8F8BE4F3B464}" srcOrd="0" destOrd="0" presId="urn:microsoft.com/office/officeart/2005/8/layout/cycle7"/>
    <dgm:cxn modelId="{74A562B7-458A-4F42-AB95-E81BE3D3046F}" type="presOf" srcId="{DF77CBEC-D2EC-4B28-980C-82BC8AB1C55F}" destId="{A8AA2D3A-B181-4F4F-A863-5E27EFC831B3}" srcOrd="1" destOrd="0" presId="urn:microsoft.com/office/officeart/2005/8/layout/cycle7"/>
    <dgm:cxn modelId="{10B495DA-B866-43D0-939F-743047B6CCDE}" type="presOf" srcId="{9C33F647-F504-44FC-ABEF-0359CBD8F063}" destId="{855278B2-7672-4516-8485-5A0069311754}" srcOrd="0" destOrd="0" presId="urn:microsoft.com/office/officeart/2005/8/layout/cycle7"/>
    <dgm:cxn modelId="{89216EE5-F476-4723-B647-AAD9579D45E0}" type="presOf" srcId="{7B554CFF-AA77-4222-89B8-525AB02775BF}" destId="{6C73F499-19A9-47E4-B090-B847D9226AB9}" srcOrd="0" destOrd="0" presId="urn:microsoft.com/office/officeart/2005/8/layout/cycle7"/>
    <dgm:cxn modelId="{8FF2B7E9-0554-4A2E-8564-F13FF52BB4D8}" type="presOf" srcId="{96717E28-AE99-4631-949C-52026D7B53ED}" destId="{F25D4743-728B-4FF6-8B43-2C38C93B23BD}" srcOrd="1" destOrd="0" presId="urn:microsoft.com/office/officeart/2005/8/layout/cycle7"/>
    <dgm:cxn modelId="{6E940653-4EDC-4215-8FCC-4F773DBA8766}" type="presParOf" srcId="{210D41B4-CB8A-45B8-89FC-DBF6DA1E6DB1}" destId="{848C9097-406E-41D6-BBD1-CA8556E8348E}" srcOrd="0" destOrd="0" presId="urn:microsoft.com/office/officeart/2005/8/layout/cycle7"/>
    <dgm:cxn modelId="{599974EE-0F6F-4BEE-92FF-084463659DF3}" type="presParOf" srcId="{210D41B4-CB8A-45B8-89FC-DBF6DA1E6DB1}" destId="{D51EA0B3-C5DB-4670-8A27-8F8BE4F3B464}" srcOrd="1" destOrd="0" presId="urn:microsoft.com/office/officeart/2005/8/layout/cycle7"/>
    <dgm:cxn modelId="{FDE921A9-B149-438A-9CDD-66B45A0CED9D}" type="presParOf" srcId="{D51EA0B3-C5DB-4670-8A27-8F8BE4F3B464}" destId="{9AF866B1-2823-49F5-A6C6-A798CAA651E6}" srcOrd="0" destOrd="0" presId="urn:microsoft.com/office/officeart/2005/8/layout/cycle7"/>
    <dgm:cxn modelId="{77CAFC62-4C92-4052-A858-6C7DA81C892B}" type="presParOf" srcId="{210D41B4-CB8A-45B8-89FC-DBF6DA1E6DB1}" destId="{6C73F499-19A9-47E4-B090-B847D9226AB9}" srcOrd="2" destOrd="0" presId="urn:microsoft.com/office/officeart/2005/8/layout/cycle7"/>
    <dgm:cxn modelId="{54D4C113-7F8B-4C65-99F0-5721918281AE}" type="presParOf" srcId="{210D41B4-CB8A-45B8-89FC-DBF6DA1E6DB1}" destId="{9971A2BA-D6AD-48CB-839A-2E2443B956DE}" srcOrd="3" destOrd="0" presId="urn:microsoft.com/office/officeart/2005/8/layout/cycle7"/>
    <dgm:cxn modelId="{BF314B90-4819-4AFC-BE45-18B53DE31669}" type="presParOf" srcId="{9971A2BA-D6AD-48CB-839A-2E2443B956DE}" destId="{A8AA2D3A-B181-4F4F-A863-5E27EFC831B3}" srcOrd="0" destOrd="0" presId="urn:microsoft.com/office/officeart/2005/8/layout/cycle7"/>
    <dgm:cxn modelId="{27DD6743-24A0-472C-A9CB-FC05D58FB506}" type="presParOf" srcId="{210D41B4-CB8A-45B8-89FC-DBF6DA1E6DB1}" destId="{855278B2-7672-4516-8485-5A0069311754}" srcOrd="4" destOrd="0" presId="urn:microsoft.com/office/officeart/2005/8/layout/cycle7"/>
    <dgm:cxn modelId="{E4001CF9-B925-4FD5-A07D-E71FAADF18E6}" type="presParOf" srcId="{210D41B4-CB8A-45B8-89FC-DBF6DA1E6DB1}" destId="{7E06C4AA-EE44-4B9C-B9DE-03ACFEF11795}" srcOrd="5" destOrd="0" presId="urn:microsoft.com/office/officeart/2005/8/layout/cycle7"/>
    <dgm:cxn modelId="{A80FF61D-9096-40E6-A3AC-F45347513734}" type="presParOf" srcId="{7E06C4AA-EE44-4B9C-B9DE-03ACFEF11795}" destId="{F25D4743-728B-4FF6-8B43-2C38C93B23B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C9097-406E-41D6-BBD1-CA8556E8348E}">
      <dsp:nvSpPr>
        <dsp:cNvPr id="0" name=""/>
        <dsp:cNvSpPr/>
      </dsp:nvSpPr>
      <dsp:spPr>
        <a:xfrm>
          <a:off x="2096473" y="1344"/>
          <a:ext cx="4646253" cy="127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>
              <a:solidFill>
                <a:schemeClr val="accent6">
                  <a:lumMod val="75000"/>
                </a:schemeClr>
              </a:solidFill>
            </a:rPr>
            <a:t>Tax Agency E-invoicing System</a:t>
          </a:r>
        </a:p>
      </dsp:txBody>
      <dsp:txXfrm>
        <a:off x="2133954" y="38825"/>
        <a:ext cx="4571291" cy="1204736"/>
      </dsp:txXfrm>
    </dsp:sp>
    <dsp:sp modelId="{D51EA0B3-C5DB-4670-8A27-8F8BE4F3B464}">
      <dsp:nvSpPr>
        <dsp:cNvPr id="0" name=""/>
        <dsp:cNvSpPr/>
      </dsp:nvSpPr>
      <dsp:spPr>
        <a:xfrm rot="3289880">
          <a:off x="4304808" y="2246998"/>
          <a:ext cx="2808084" cy="447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4439176" y="2336577"/>
        <a:ext cx="2539348" cy="268736"/>
      </dsp:txXfrm>
    </dsp:sp>
    <dsp:sp modelId="{6C73F499-19A9-47E4-B090-B847D9226AB9}">
      <dsp:nvSpPr>
        <dsp:cNvPr id="0" name=""/>
        <dsp:cNvSpPr/>
      </dsp:nvSpPr>
      <dsp:spPr>
        <a:xfrm>
          <a:off x="5718401" y="3660848"/>
          <a:ext cx="2559397" cy="127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>
              <a:solidFill>
                <a:srgbClr val="00B050"/>
              </a:solidFill>
            </a:rPr>
            <a:t>Buyer</a:t>
          </a:r>
        </a:p>
      </dsp:txBody>
      <dsp:txXfrm>
        <a:off x="5755882" y="3698329"/>
        <a:ext cx="2484435" cy="1204736"/>
      </dsp:txXfrm>
    </dsp:sp>
    <dsp:sp modelId="{9971A2BA-D6AD-48CB-839A-2E2443B956DE}">
      <dsp:nvSpPr>
        <dsp:cNvPr id="0" name=""/>
        <dsp:cNvSpPr/>
      </dsp:nvSpPr>
      <dsp:spPr>
        <a:xfrm rot="10799976">
          <a:off x="3093217" y="3933979"/>
          <a:ext cx="2521339" cy="447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10800000">
        <a:off x="3227585" y="4023558"/>
        <a:ext cx="2252603" cy="268736"/>
      </dsp:txXfrm>
    </dsp:sp>
    <dsp:sp modelId="{855278B2-7672-4516-8485-5A0069311754}">
      <dsp:nvSpPr>
        <dsp:cNvPr id="0" name=""/>
        <dsp:cNvSpPr/>
      </dsp:nvSpPr>
      <dsp:spPr>
        <a:xfrm>
          <a:off x="429974" y="3660884"/>
          <a:ext cx="2559397" cy="127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>
              <a:solidFill>
                <a:srgbClr val="FF0000"/>
              </a:solidFill>
            </a:rPr>
            <a:t>Supplier</a:t>
          </a:r>
        </a:p>
      </dsp:txBody>
      <dsp:txXfrm>
        <a:off x="467455" y="3698365"/>
        <a:ext cx="2484435" cy="1204736"/>
      </dsp:txXfrm>
    </dsp:sp>
    <dsp:sp modelId="{7E06C4AA-EE44-4B9C-B9DE-03ACFEF11795}">
      <dsp:nvSpPr>
        <dsp:cNvPr id="0" name=""/>
        <dsp:cNvSpPr/>
      </dsp:nvSpPr>
      <dsp:spPr>
        <a:xfrm rot="18391220">
          <a:off x="1638019" y="2247016"/>
          <a:ext cx="2853233" cy="447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1772387" y="2336595"/>
        <a:ext cx="2584497" cy="268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56E42-D159-4595-B705-B17C0D170F8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E45B-7303-48F1-AE2E-12C67FC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0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71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506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2250" y="8687824"/>
            <a:ext cx="2972547" cy="45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AADDE3A3-27DD-4307-8446-1E43F4782EDD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12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882249" y="8687824"/>
            <a:ext cx="2974150" cy="45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833FC1FE-3EAF-47C3-911F-E374289E0AAB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12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1209200" y="694500"/>
            <a:ext cx="4441203" cy="342863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endParaRPr lang="en-US" altLang="en-US"/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/>
          </p:nvPr>
        </p:nvSpPr>
        <p:spPr>
          <a:xfrm>
            <a:off x="687082" y="4342449"/>
            <a:ext cx="5482235" cy="411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22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9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8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30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88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9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86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5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2250" y="8687824"/>
            <a:ext cx="2972547" cy="45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AADDE3A3-27DD-4307-8446-1E43F4782EDD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8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882249" y="8687824"/>
            <a:ext cx="2974150" cy="45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833FC1FE-3EAF-47C3-911F-E374289E0AAB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8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1209200" y="694500"/>
            <a:ext cx="4441203" cy="342863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endParaRPr lang="en-US" altLang="en-US"/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/>
          </p:nvPr>
        </p:nvSpPr>
        <p:spPr>
          <a:xfrm>
            <a:off x="687082" y="4342449"/>
            <a:ext cx="5482235" cy="411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E45B-7303-48F1-AE2E-12C67FC274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D70-4929-E74D-8A8F-03EB9708ABB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68C0-4428-7E47-A151-9A858223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B2B9-1197-884D-8F98-E7F41D09F3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4373-670B-6E41-807B-CB043CAD4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F9A-76DD-41DE-B32E-0D333E1284F0}" type="datetimeFigureOut">
              <a:rPr lang="fr-FR" smtClean="0"/>
              <a:t>19/04/2021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9278-D4E8-4D43-A925-A4ADF5D26C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06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F9A-76DD-41DE-B32E-0D333E1284F0}" type="datetimeFigureOut">
              <a:rPr lang="fr-FR" smtClean="0"/>
              <a:t>19/04/2021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9278-D4E8-4D43-A925-A4ADF5D26C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8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6FA3-9BBB-4DB0-9CFE-B9B856126764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FD4B-9AA4-43C8-922D-BFB3E99AE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57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AD70-4929-E74D-8A8F-03EB9708ABB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68C0-4428-7E47-A151-9A8582234FD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M:\MRA JOB\2017\6-JUNE\5. MRA CORPORATE IDENTITY\2nd Proposal\3. PPT\Power-Point-Presention-FRONT-COV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1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B2B9-1197-884D-8F98-E7F41D09F3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4373-670B-6E41-807B-CB043CAD49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" y="805"/>
            <a:ext cx="9122896" cy="685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0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6FA3-9BBB-4DB0-9CFE-B9B856126764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FD4B-9AA4-43C8-922D-BFB3E99AEF1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" y="805"/>
            <a:ext cx="9122896" cy="685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8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jpe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jpeg"/><Relationship Id="rId4" Type="http://schemas.openxmlformats.org/officeDocument/2006/relationships/image" Target="../media/image20.gif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jpeg"/><Relationship Id="rId7" Type="http://schemas.openxmlformats.org/officeDocument/2006/relationships/hyperlink" Target="http://www.google.mu/url?sa=i&amp;rct=j&amp;q=&amp;esrc=s&amp;source=images&amp;cd=&amp;cad=rja&amp;uact=8&amp;ved=0ahUKEwig0NvT_6XKAhVDPRQKHcd0BPQQjRwIBw&amp;url=http://findicons.com/icon/219598/company&amp;bvm=bv.111396085,d.d24&amp;psig=AFQjCNHxcv49TobUj2009DVNGv5q1XJVag&amp;ust=1452747316635793" TargetMode="External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5.jpeg"/><Relationship Id="rId9" Type="http://schemas.openxmlformats.org/officeDocument/2006/relationships/hyperlink" Target="https://www.google.mu/url?sa=i&amp;rct=j&amp;q=&amp;esrc=s&amp;source=images&amp;cd=&amp;cad=rja&amp;uact=8&amp;ved=0ahUKEwjv1YL-_6XKAhUDwBQKHUYcA7EQjRwIBw&amp;url=https://iseslv.com/&amp;bvm=bv.111396085,d.d24&amp;psig=AFQjCNEZImUsufQgh_502m0FD9CSaSo9Mw&amp;ust=1452747389245135" TargetMode="External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96" y="2990850"/>
            <a:ext cx="9133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Digital Transformation Journey of the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Mauritius Revenue Authority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267200"/>
            <a:ext cx="91332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Soobhash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Sonah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Director, Information Systems Department</a:t>
            </a:r>
          </a:p>
          <a:p>
            <a:pPr algn="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</a:p>
          <a:p>
            <a:pPr algn="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</a:t>
            </a:r>
          </a:p>
          <a:p>
            <a:pPr algn="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19</a:t>
            </a:r>
            <a:r>
              <a:rPr lang="en-US" sz="2400" b="1" i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April 2021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96" y="1643896"/>
            <a:ext cx="913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Nigeria Governors’ Forum (NGF) Technology and Tax Event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April 2021</a:t>
            </a:r>
            <a:endParaRPr lang="en-US"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992788" y="128725"/>
            <a:ext cx="6113966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Direct Debit Payment Flow</a:t>
            </a:r>
          </a:p>
        </p:txBody>
      </p:sp>
      <p:pic>
        <p:nvPicPr>
          <p:cNvPr id="14" name="Picture 7" descr="C:\Users\71689\Desktop\USERS\sachin\14.09.2020 - Mr. Sonah - GWAS SEAS Flow\Images\M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799328"/>
            <a:ext cx="666750" cy="38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308" y="1214985"/>
            <a:ext cx="251037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File Tax Return and make payment using MRA’s </a:t>
            </a:r>
            <a:r>
              <a:rPr lang="en-GB" sz="1100" b="1" dirty="0"/>
              <a:t>mobile</a:t>
            </a:r>
            <a:r>
              <a:rPr lang="en-GB" sz="1050" b="1" dirty="0"/>
              <a:t> app or web applications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7200" y="2234718"/>
            <a:ext cx="18453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Prepare payment instructions</a:t>
            </a:r>
          </a:p>
        </p:txBody>
      </p:sp>
      <p:pic>
        <p:nvPicPr>
          <p:cNvPr id="17" name="Picture 12" descr="C:\Users\71689\Desktop\USERS\sachin\14.09.2020 - Mr. Sonah - GWAS SEAS Flow\Images\BOM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024" y="4813629"/>
            <a:ext cx="466875" cy="4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7375340" y="1963040"/>
            <a:ext cx="1178109" cy="3084026"/>
            <a:chOff x="7574385" y="2149874"/>
            <a:chExt cx="979066" cy="1455375"/>
          </a:xfrm>
        </p:grpSpPr>
        <p:cxnSp>
          <p:nvCxnSpPr>
            <p:cNvPr id="19" name="Straight Connector 18"/>
            <p:cNvCxnSpPr>
              <a:stCxn id="49" idx="3"/>
            </p:cNvCxnSpPr>
            <p:nvPr/>
          </p:nvCxnSpPr>
          <p:spPr>
            <a:xfrm>
              <a:off x="7574385" y="2149874"/>
              <a:ext cx="979065" cy="1100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7765158" y="2170433"/>
              <a:ext cx="788293" cy="1434816"/>
              <a:chOff x="7765158" y="2170433"/>
              <a:chExt cx="788293" cy="1434816"/>
            </a:xfrm>
          </p:grpSpPr>
          <p:cxnSp>
            <p:nvCxnSpPr>
              <p:cNvPr id="21" name="Straight Arrow Connector 20"/>
              <p:cNvCxnSpPr>
                <a:endCxn id="17" idx="3"/>
              </p:cNvCxnSpPr>
              <p:nvPr/>
            </p:nvCxnSpPr>
            <p:spPr>
              <a:xfrm flipH="1">
                <a:off x="7765158" y="3605248"/>
                <a:ext cx="788293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8553450" y="2170433"/>
                <a:ext cx="0" cy="1434816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>
            <a:off x="5898115" y="5315463"/>
            <a:ext cx="2954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200" b="1" dirty="0"/>
              <a:t>Central Bank of Mauritius captures &amp; treats payment instructions</a:t>
            </a:r>
          </a:p>
          <a:p>
            <a:pPr marL="228600" indent="-228600">
              <a:buAutoNum type="arabicPeriod"/>
            </a:pPr>
            <a:r>
              <a:rPr lang="en-GB" sz="1200" b="1" dirty="0"/>
              <a:t>Sends payment instructions to commercial banks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816748" y="5047066"/>
            <a:ext cx="112768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50841" y="5347547"/>
            <a:ext cx="206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Execute payment instructions</a:t>
            </a:r>
          </a:p>
          <a:p>
            <a:pPr algn="ctr"/>
            <a:r>
              <a:rPr lang="en-GB" sz="1200" b="1" dirty="0"/>
              <a:t>Debit beneficiaries accounts</a:t>
            </a:r>
          </a:p>
        </p:txBody>
      </p:sp>
      <p:pic>
        <p:nvPicPr>
          <p:cNvPr id="26" name="Picture 12" descr="C:\Users\71689\Desktop\USERS\sachin\14.09.2020 - Mr. Sonah - GWAS SEAS Flow\Images\BOM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287" y="4892210"/>
            <a:ext cx="466875" cy="4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Arrow Connector 26"/>
          <p:cNvCxnSpPr>
            <a:endCxn id="26" idx="3"/>
          </p:cNvCxnSpPr>
          <p:nvPr/>
        </p:nvCxnSpPr>
        <p:spPr>
          <a:xfrm flipH="1" flipV="1">
            <a:off x="2682162" y="5125648"/>
            <a:ext cx="1341275" cy="6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2498" y="5315463"/>
            <a:ext cx="3257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Treat payment feedback from commercial banks</a:t>
            </a:r>
          </a:p>
          <a:p>
            <a:pPr algn="ctr"/>
            <a:r>
              <a:rPr lang="en-GB" sz="1200" b="1" dirty="0"/>
              <a:t>Successful/dishonoured payments</a:t>
            </a:r>
          </a:p>
          <a:p>
            <a:pPr algn="ctr"/>
            <a:r>
              <a:rPr lang="en-GB" sz="1200" b="1" dirty="0"/>
              <a:t>Send payment feedback to MRA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29463" y="2689248"/>
            <a:ext cx="21034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/>
              <a:t>MRA receives payment feedback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558972" y="4813629"/>
            <a:ext cx="2104849" cy="490537"/>
            <a:chOff x="3558972" y="3371811"/>
            <a:chExt cx="2104849" cy="490537"/>
          </a:xfrm>
        </p:grpSpPr>
        <p:pic>
          <p:nvPicPr>
            <p:cNvPr id="36" name="Picture 13" descr="C:\Users\71689\Desktop\USERS\sachin\14.09.2020 - Mr. Sonah - GWAS SEAS Flow\Images\HSBC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8097" y="3450392"/>
              <a:ext cx="485724" cy="333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7" name="Group 36"/>
            <p:cNvGrpSpPr/>
            <p:nvPr/>
          </p:nvGrpSpPr>
          <p:grpSpPr>
            <a:xfrm>
              <a:off x="3558972" y="3371811"/>
              <a:ext cx="1596535" cy="490537"/>
              <a:chOff x="3558972" y="3371811"/>
              <a:chExt cx="1596535" cy="490537"/>
            </a:xfrm>
          </p:grpSpPr>
          <p:pic>
            <p:nvPicPr>
              <p:cNvPr id="38" name="Picture 14" descr="C:\Users\71689\Desktop\USERS\sachin\14.09.2020 - Mr. Sonah - GWAS SEAS Flow\Images\MauBank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0232" y="3469442"/>
                <a:ext cx="295275" cy="295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15" descr="C:\Users\71689\Desktop\USERS\sachin\14.09.2020 - Mr. Sonah - GWAS SEAS Flow\Images\MCB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9225" y="3419435"/>
                <a:ext cx="395288" cy="3952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16" descr="C:\Users\71689\Desktop\USERS\sachin\14.09.2020 - Mr. Sonah - GWAS SEAS Flow\Images\SBM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7104" y="3371811"/>
                <a:ext cx="490537" cy="4905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18" descr="C:\Users\71689\Desktop\USERS\sachin\14.09.2020 - Mr. Sonah - GWAS SEAS Flow\Images\ABSA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8972" y="3444021"/>
                <a:ext cx="347662" cy="3461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42" name="Picture 19" descr="C:\Users\71689\Desktop\USERS\sachin\14.09.2020 - Mr. Sonah - GWAS SEAS Flow\Images\Rejecte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128" y="2407447"/>
            <a:ext cx="452786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Arrow Connector 42"/>
          <p:cNvCxnSpPr>
            <a:endCxn id="42" idx="3"/>
          </p:cNvCxnSpPr>
          <p:nvPr/>
        </p:nvCxnSpPr>
        <p:spPr>
          <a:xfrm flipH="1">
            <a:off x="2605914" y="2180029"/>
            <a:ext cx="502359" cy="378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53" idx="3"/>
          </p:cNvCxnSpPr>
          <p:nvPr/>
        </p:nvCxnSpPr>
        <p:spPr>
          <a:xfrm flipH="1">
            <a:off x="2787546" y="2199951"/>
            <a:ext cx="320727" cy="810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85193" y="7537265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/>
              <a:t>Notify taxpayers of payment status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359" y="2988227"/>
            <a:ext cx="1690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Receive payment status</a:t>
            </a:r>
          </a:p>
        </p:txBody>
      </p:sp>
      <p:cxnSp>
        <p:nvCxnSpPr>
          <p:cNvPr id="47" name="Straight Arrow Connector 46"/>
          <p:cNvCxnSpPr>
            <a:stCxn id="42" idx="1"/>
            <a:endCxn id="56" idx="3"/>
          </p:cNvCxnSpPr>
          <p:nvPr/>
        </p:nvCxnSpPr>
        <p:spPr>
          <a:xfrm flipH="1">
            <a:off x="1037942" y="2558260"/>
            <a:ext cx="1115186" cy="256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6332" y="1479424"/>
            <a:ext cx="18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Payment Module</a:t>
            </a:r>
          </a:p>
        </p:txBody>
      </p:sp>
      <p:pic>
        <p:nvPicPr>
          <p:cNvPr id="49" name="Picture 22" descr="C:\Users\71689\Desktop\USERS\sachin\14.09.2020 - Mr. Sonah - GWAS SEAS Flow\Images\Dolla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34" y="1746051"/>
            <a:ext cx="430908" cy="43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Arrow Connector 49"/>
          <p:cNvCxnSpPr>
            <a:endCxn id="49" idx="1"/>
          </p:cNvCxnSpPr>
          <p:nvPr/>
        </p:nvCxnSpPr>
        <p:spPr>
          <a:xfrm flipV="1">
            <a:off x="3903649" y="1963040"/>
            <a:ext cx="3040785" cy="28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83835" y="1474852"/>
            <a:ext cx="166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MRA E-Services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770398" y="2013630"/>
            <a:ext cx="11544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53" name="Picture 23" descr="C:\Users\71689\Desktop\USERS\sachin\14.09.2020 - Mr. Sonah - GWAS SEAS Flow\Images\Approved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827" y="2856768"/>
            <a:ext cx="529719" cy="30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C:\Users\71689\Desktop\USERS\sachin\17.09.2020 - Mr. Sonah - E-FITA\Images\Taxpay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1" y="1877405"/>
            <a:ext cx="841587" cy="84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71689\Desktop\USERS\sachin\17.09.2020 - Mr. Sonah - E-FITA\Images\Mobile Phon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755" y="1630097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85748" y="2676635"/>
            <a:ext cx="752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Taxpayer</a:t>
            </a:r>
          </a:p>
        </p:txBody>
      </p:sp>
      <p:pic>
        <p:nvPicPr>
          <p:cNvPr id="57" name="Picture 2" descr="C:\Users\71532\Desktop\downloa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563" y="2180029"/>
            <a:ext cx="545235" cy="43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Straight Arrow Connector 57"/>
          <p:cNvCxnSpPr/>
          <p:nvPr/>
        </p:nvCxnSpPr>
        <p:spPr>
          <a:xfrm flipV="1">
            <a:off x="705204" y="1877405"/>
            <a:ext cx="577226" cy="322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05204" y="2191079"/>
            <a:ext cx="577226" cy="151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188497" y="7269225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 err="1"/>
              <a:t>Taxpaer</a:t>
            </a:r>
            <a:endParaRPr lang="en-GB" sz="1000" b="1" dirty="0"/>
          </a:p>
        </p:txBody>
      </p:sp>
      <p:cxnSp>
        <p:nvCxnSpPr>
          <p:cNvPr id="62" name="Straight Arrow Connector 61"/>
          <p:cNvCxnSpPr>
            <a:stCxn id="26" idx="0"/>
            <a:endCxn id="14" idx="2"/>
          </p:cNvCxnSpPr>
          <p:nvPr/>
        </p:nvCxnSpPr>
        <p:spPr>
          <a:xfrm flipV="1">
            <a:off x="2448725" y="2184793"/>
            <a:ext cx="980275" cy="2707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1"/>
            <a:endCxn id="56" idx="3"/>
          </p:cNvCxnSpPr>
          <p:nvPr/>
        </p:nvCxnSpPr>
        <p:spPr>
          <a:xfrm flipH="1" flipV="1">
            <a:off x="1037942" y="2815135"/>
            <a:ext cx="1219885" cy="195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39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2400"/>
            <a:ext cx="59260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Third-party information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CB614A6-601A-4880-8AAB-E03D6E926B8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Slide Number Placeholder 8"/>
          <p:cNvSpPr txBox="1"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2400" kern="1200">
                <a:solidFill>
                  <a:srgbClr val="000000"/>
                </a:solidFill>
                <a:latin typeface="+mn-lt"/>
                <a:ea typeface="MS Gothic" pitchFamily="49" charset="-128"/>
                <a:cs typeface="Arial Unicode MS" pitchFamily="32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+mn-cs"/>
              </a:defRPr>
            </a:lvl9pPr>
          </a:lstStyle>
          <a:p>
            <a:pPr>
              <a:defRPr/>
            </a:pPr>
            <a:fld id="{7192ED08-29B5-4B75-A959-E413C5BBB29B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63838" y="2044700"/>
            <a:ext cx="3657600" cy="3657600"/>
          </a:xfrm>
          <a:prstGeom prst="ellipse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1" y="225583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2" y="16637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2" y="299243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16602" y="1700311"/>
            <a:ext cx="1085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Master Data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2214" y="2362200"/>
            <a:ext cx="128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Tax Obligations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81976" y="3116462"/>
            <a:ext cx="1028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Tax Returns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6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1" y="375443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944223" y="3853062"/>
            <a:ext cx="217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Customs Imports &amp; Exports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8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1" y="4473578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71689\Desktop\USERS\mr. Sonah\05.10.2017 - Ghana Presentation\Images\Taxpay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4925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798707" y="4559501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Audits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21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2" y="51435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400801" y="5256512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Assessments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23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2" y="56515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830609" y="5802411"/>
            <a:ext cx="1002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Accounting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6755" y="6210294"/>
            <a:ext cx="22799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Tax Deduction at Source 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white"/>
                </a:solidFill>
                <a:latin typeface="Calibri"/>
                <a:ea typeface="+mn-ea"/>
              </a:rPr>
              <a:t>(on Bank Interest)</a:t>
            </a:r>
            <a:endParaRPr lang="en-US" sz="1400" b="1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pic>
        <p:nvPicPr>
          <p:cNvPr id="26" name="Picture 4" descr="C:\Users\71689\Desktop\USERS\mr. Sonah\05.10.2017 - Ghana Presentation\Images\DB Taxpayer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71" y="5816599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820177" y="6210294"/>
            <a:ext cx="1940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dirty="0">
                <a:solidFill>
                  <a:prstClr val="black"/>
                </a:solidFill>
                <a:latin typeface="Calibri"/>
                <a:ea typeface="+mn-ea"/>
              </a:rPr>
              <a:t>Tax Deduction at Source</a:t>
            </a: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200" dirty="0">
                <a:solidFill>
                  <a:prstClr val="white"/>
                </a:solidFill>
                <a:latin typeface="Calibri"/>
                <a:ea typeface="+mn-ea"/>
              </a:rPr>
              <a:t>(on Services)</a:t>
            </a:r>
            <a:endParaRPr lang="en-US" sz="120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5360" y="5664200"/>
            <a:ext cx="1951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Return of Employees</a:t>
            </a:r>
            <a:endParaRPr lang="en-US" sz="16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571" y="5065803"/>
            <a:ext cx="24460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Registered Motor Vehicles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black"/>
                </a:solidFill>
                <a:latin typeface="Calibri"/>
                <a:ea typeface="+mn-ea"/>
              </a:rPr>
              <a:t>(National Transport Authority)</a:t>
            </a:r>
            <a:endParaRPr lang="en-US" sz="1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8493" y="4451779"/>
            <a:ext cx="18391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Goods and Services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black"/>
                </a:solidFill>
                <a:latin typeface="Calibri"/>
                <a:ea typeface="+mn-ea"/>
              </a:rPr>
              <a:t>(Purchases and Sales)</a:t>
            </a:r>
            <a:endParaRPr lang="en-US" sz="1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31" y="3792185"/>
            <a:ext cx="20701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Immovable Properties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black"/>
                </a:solidFill>
                <a:latin typeface="Calibri"/>
                <a:ea typeface="+mn-ea"/>
              </a:rPr>
              <a:t>(Acquired and Sold)</a:t>
            </a:r>
            <a:endParaRPr lang="en-US" sz="1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405" y="3264101"/>
            <a:ext cx="15759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Building Permits</a:t>
            </a:r>
            <a:endParaRPr lang="en-US" sz="16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3358" y="2546450"/>
            <a:ext cx="19923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VAT Details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black"/>
                </a:solidFill>
                <a:latin typeface="Calibri"/>
                <a:ea typeface="+mn-ea"/>
              </a:rPr>
              <a:t>(Supplier and Customer)</a:t>
            </a:r>
            <a:endParaRPr lang="en-US" sz="1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5095" y="2106912"/>
            <a:ext cx="133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Housing Loan</a:t>
            </a:r>
            <a:endParaRPr lang="en-US" sz="16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7591" y="1649712"/>
            <a:ext cx="1737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Medical Insurance</a:t>
            </a:r>
            <a:endParaRPr lang="en-US" sz="16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500" y="1129011"/>
            <a:ext cx="42419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Generic Format</a:t>
            </a:r>
          </a:p>
          <a:p>
            <a:pPr algn="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b="1" dirty="0">
                <a:solidFill>
                  <a:prstClr val="black"/>
                </a:solidFill>
                <a:latin typeface="Calibri"/>
                <a:ea typeface="+mn-ea"/>
              </a:rPr>
              <a:t>(Inscriptions, Purchase of Food and Beverages,  etc…)</a:t>
            </a:r>
            <a:endParaRPr lang="en-US" sz="1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37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615" y="580241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46" y="5562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29" y="5105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25" y="4495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897" y="384265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275" y="3200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51" y="2590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413" y="2057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69" y="1676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71180\Desktop\NIRO\PRESENTATION - POWER POINT\YEAR 2017\yellow-d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15" y="1447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71689\Desktop\USERS\mr. Sonah\05.10.2017 - Ghana Presentation\Images\DB Taxp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326" y="582259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47531" y="3145972"/>
            <a:ext cx="2658378" cy="5540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531" y="3789361"/>
            <a:ext cx="2663310" cy="5540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531" y="4442503"/>
            <a:ext cx="2663310" cy="5540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75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17" grpId="0"/>
      <p:bldP spid="20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0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102000"/>
              </a:lnSpc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10/7/16</a:t>
            </a:r>
          </a:p>
        </p:txBody>
      </p:sp>
      <p:sp>
        <p:nvSpPr>
          <p:cNvPr id="10244" name="Title 2"/>
          <p:cNvSpPr txBox="1">
            <a:spLocks/>
          </p:cNvSpPr>
          <p:nvPr/>
        </p:nvSpPr>
        <p:spPr bwMode="auto">
          <a:xfrm>
            <a:off x="1447800" y="0"/>
            <a:ext cx="7696200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Info Highway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92F90CD-692A-4697-8ADB-900BBDD6486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160423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Automatic exchange of information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Platform implemented by the Government of Mauritius for </a:t>
            </a:r>
            <a:r>
              <a:rPr lang="en-GB" sz="2000" b="1" u="sng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 of information electronically among public sector </a:t>
            </a: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agencies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and Real-time access to third party info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Publisher to share</a:t>
            </a:r>
            <a:r>
              <a:rPr lang="en-GB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Subscriber to consume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validation of returns </a:t>
            </a:r>
            <a:r>
              <a:rPr lang="en-GB" sz="2000" b="1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Data accurate right at source</a:t>
            </a:r>
            <a:endParaRPr lang="en-US" sz="2000" b="1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defTabSz="91440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defTabSz="91440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three ways of accessing namely through </a:t>
            </a:r>
          </a:p>
          <a:p>
            <a:pPr marL="74295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Portal       </a:t>
            </a:r>
          </a:p>
          <a:p>
            <a:pPr marL="74295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 Services </a:t>
            </a:r>
          </a:p>
          <a:p>
            <a:pPr marL="74295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Bulk extraction by SFTP</a:t>
            </a:r>
          </a:p>
          <a:p>
            <a:pPr defTabSz="91440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n-GB" sz="2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83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65473"/>
            <a:ext cx="9144000" cy="5105400"/>
          </a:xfrm>
        </p:spPr>
        <p:txBody>
          <a:bodyPr>
            <a:normAutofit/>
          </a:bodyPr>
          <a:lstStyle/>
          <a:p>
            <a:pPr marL="457200" indent="-457200" algn="just"/>
            <a:endParaRPr lang="en-GB" altLang="en-US" sz="2000" b="1" dirty="0"/>
          </a:p>
          <a:p>
            <a:pPr marL="457200" indent="-457200" algn="just"/>
            <a:endParaRPr lang="en-GB" altLang="en-US" sz="2000" b="1" dirty="0"/>
          </a:p>
          <a:p>
            <a:pPr marL="457200" indent="-457200" algn="just"/>
            <a:endParaRPr lang="en-US" altLang="en-US" sz="2000" b="1" u="sng" dirty="0"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11684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Impact on Laws and Legislations</a:t>
            </a:r>
            <a:endParaRPr lang="en-US" sz="2400" b="1" i="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28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15277" y="1394015"/>
            <a:ext cx="4251923" cy="4854385"/>
            <a:chOff x="-762000" y="1301905"/>
            <a:chExt cx="4251923" cy="4854385"/>
          </a:xfrm>
        </p:grpSpPr>
        <p:sp>
          <p:nvSpPr>
            <p:cNvPr id="29" name="Freeform 28"/>
            <p:cNvSpPr/>
            <p:nvPr/>
          </p:nvSpPr>
          <p:spPr>
            <a:xfrm>
              <a:off x="-762000" y="1301905"/>
              <a:ext cx="439538" cy="630765"/>
            </a:xfrm>
            <a:custGeom>
              <a:avLst/>
              <a:gdLst>
                <a:gd name="connsiteX0" fmla="*/ 0 w 630764"/>
                <a:gd name="connsiteY0" fmla="*/ 0 h 439537"/>
                <a:gd name="connsiteX1" fmla="*/ 410996 w 630764"/>
                <a:gd name="connsiteY1" fmla="*/ 0 h 439537"/>
                <a:gd name="connsiteX2" fmla="*/ 630764 w 630764"/>
                <a:gd name="connsiteY2" fmla="*/ 219769 h 439537"/>
                <a:gd name="connsiteX3" fmla="*/ 410996 w 630764"/>
                <a:gd name="connsiteY3" fmla="*/ 439537 h 439537"/>
                <a:gd name="connsiteX4" fmla="*/ 0 w 630764"/>
                <a:gd name="connsiteY4" fmla="*/ 439537 h 439537"/>
                <a:gd name="connsiteX5" fmla="*/ 219769 w 630764"/>
                <a:gd name="connsiteY5" fmla="*/ 219769 h 439537"/>
                <a:gd name="connsiteX6" fmla="*/ 0 w 630764"/>
                <a:gd name="connsiteY6" fmla="*/ 0 h 43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764" h="439537">
                  <a:moveTo>
                    <a:pt x="630763" y="0"/>
                  </a:moveTo>
                  <a:lnTo>
                    <a:pt x="630763" y="286395"/>
                  </a:lnTo>
                  <a:lnTo>
                    <a:pt x="315381" y="439537"/>
                  </a:lnTo>
                  <a:lnTo>
                    <a:pt x="1" y="286395"/>
                  </a:lnTo>
                  <a:lnTo>
                    <a:pt x="1" y="0"/>
                  </a:lnTo>
                  <a:lnTo>
                    <a:pt x="315381" y="153142"/>
                  </a:lnTo>
                  <a:lnTo>
                    <a:pt x="630763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27390" rIns="7620" bIns="2273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2006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-228601" y="1335723"/>
              <a:ext cx="3718523" cy="384150"/>
            </a:xfrm>
            <a:custGeom>
              <a:avLst/>
              <a:gdLst>
                <a:gd name="connsiteX0" fmla="*/ 64026 w 384150"/>
                <a:gd name="connsiteY0" fmla="*/ 0 h 3632868"/>
                <a:gd name="connsiteX1" fmla="*/ 320124 w 384150"/>
                <a:gd name="connsiteY1" fmla="*/ 0 h 3632868"/>
                <a:gd name="connsiteX2" fmla="*/ 384150 w 384150"/>
                <a:gd name="connsiteY2" fmla="*/ 64026 h 3632868"/>
                <a:gd name="connsiteX3" fmla="*/ 384150 w 384150"/>
                <a:gd name="connsiteY3" fmla="*/ 3632868 h 3632868"/>
                <a:gd name="connsiteX4" fmla="*/ 384150 w 384150"/>
                <a:gd name="connsiteY4" fmla="*/ 3632868 h 3632868"/>
                <a:gd name="connsiteX5" fmla="*/ 0 w 384150"/>
                <a:gd name="connsiteY5" fmla="*/ 3632868 h 3632868"/>
                <a:gd name="connsiteX6" fmla="*/ 0 w 384150"/>
                <a:gd name="connsiteY6" fmla="*/ 3632868 h 3632868"/>
                <a:gd name="connsiteX7" fmla="*/ 0 w 384150"/>
                <a:gd name="connsiteY7" fmla="*/ 64026 h 3632868"/>
                <a:gd name="connsiteX8" fmla="*/ 64026 w 384150"/>
                <a:gd name="connsiteY8" fmla="*/ 0 h 363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150" h="3632868">
                  <a:moveTo>
                    <a:pt x="384150" y="605491"/>
                  </a:moveTo>
                  <a:lnTo>
                    <a:pt x="384150" y="3027377"/>
                  </a:lnTo>
                  <a:cubicBezTo>
                    <a:pt x="384150" y="3361782"/>
                    <a:pt x="381119" y="3632863"/>
                    <a:pt x="377380" y="3632863"/>
                  </a:cubicBezTo>
                  <a:lnTo>
                    <a:pt x="0" y="3632863"/>
                  </a:lnTo>
                  <a:lnTo>
                    <a:pt x="0" y="3632863"/>
                  </a:lnTo>
                  <a:lnTo>
                    <a:pt x="0" y="5"/>
                  </a:lnTo>
                  <a:lnTo>
                    <a:pt x="0" y="5"/>
                  </a:lnTo>
                  <a:lnTo>
                    <a:pt x="377380" y="5"/>
                  </a:lnTo>
                  <a:cubicBezTo>
                    <a:pt x="381119" y="5"/>
                    <a:pt x="384150" y="271086"/>
                    <a:pt x="384150" y="605491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26372" rIns="26372" bIns="26374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Consolidation of  Three Tax Legacy Systems                                 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-762000" y="1939151"/>
              <a:ext cx="413079" cy="653764"/>
            </a:xfrm>
            <a:custGeom>
              <a:avLst/>
              <a:gdLst>
                <a:gd name="connsiteX0" fmla="*/ 0 w 653763"/>
                <a:gd name="connsiteY0" fmla="*/ 0 h 413078"/>
                <a:gd name="connsiteX1" fmla="*/ 447224 w 653763"/>
                <a:gd name="connsiteY1" fmla="*/ 0 h 413078"/>
                <a:gd name="connsiteX2" fmla="*/ 653763 w 653763"/>
                <a:gd name="connsiteY2" fmla="*/ 206539 h 413078"/>
                <a:gd name="connsiteX3" fmla="*/ 447224 w 653763"/>
                <a:gd name="connsiteY3" fmla="*/ 413078 h 413078"/>
                <a:gd name="connsiteX4" fmla="*/ 0 w 653763"/>
                <a:gd name="connsiteY4" fmla="*/ 413078 h 413078"/>
                <a:gd name="connsiteX5" fmla="*/ 206539 w 653763"/>
                <a:gd name="connsiteY5" fmla="*/ 206539 h 413078"/>
                <a:gd name="connsiteX6" fmla="*/ 0 w 653763"/>
                <a:gd name="connsiteY6" fmla="*/ 0 h 41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3763" h="413078">
                  <a:moveTo>
                    <a:pt x="653762" y="0"/>
                  </a:moveTo>
                  <a:lnTo>
                    <a:pt x="653762" y="282577"/>
                  </a:lnTo>
                  <a:lnTo>
                    <a:pt x="326882" y="413078"/>
                  </a:lnTo>
                  <a:lnTo>
                    <a:pt x="1" y="282577"/>
                  </a:lnTo>
                  <a:lnTo>
                    <a:pt x="1" y="0"/>
                  </a:lnTo>
                  <a:lnTo>
                    <a:pt x="326882" y="130501"/>
                  </a:lnTo>
                  <a:lnTo>
                    <a:pt x="65376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607181"/>
                <a:satOff val="-2411"/>
                <a:lumOff val="-392"/>
                <a:alphaOff val="0"/>
              </a:schemeClr>
            </a:lnRef>
            <a:fillRef idx="1">
              <a:schemeClr val="accent3">
                <a:hueOff val="1607181"/>
                <a:satOff val="-2411"/>
                <a:lumOff val="-392"/>
                <a:alphaOff val="0"/>
              </a:schemeClr>
            </a:fillRef>
            <a:effectRef idx="0">
              <a:schemeClr val="accent3">
                <a:hueOff val="1607181"/>
                <a:satOff val="-2411"/>
                <a:lumOff val="-3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14159" rIns="7620" bIns="2141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2007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-228600" y="1806014"/>
              <a:ext cx="3696411" cy="553213"/>
            </a:xfrm>
            <a:custGeom>
              <a:avLst/>
              <a:gdLst>
                <a:gd name="connsiteX0" fmla="*/ 92204 w 553212"/>
                <a:gd name="connsiteY0" fmla="*/ 0 h 3815211"/>
                <a:gd name="connsiteX1" fmla="*/ 461008 w 553212"/>
                <a:gd name="connsiteY1" fmla="*/ 0 h 3815211"/>
                <a:gd name="connsiteX2" fmla="*/ 553212 w 553212"/>
                <a:gd name="connsiteY2" fmla="*/ 92204 h 3815211"/>
                <a:gd name="connsiteX3" fmla="*/ 553212 w 553212"/>
                <a:gd name="connsiteY3" fmla="*/ 3815211 h 3815211"/>
                <a:gd name="connsiteX4" fmla="*/ 553212 w 553212"/>
                <a:gd name="connsiteY4" fmla="*/ 3815211 h 3815211"/>
                <a:gd name="connsiteX5" fmla="*/ 0 w 553212"/>
                <a:gd name="connsiteY5" fmla="*/ 3815211 h 3815211"/>
                <a:gd name="connsiteX6" fmla="*/ 0 w 553212"/>
                <a:gd name="connsiteY6" fmla="*/ 3815211 h 3815211"/>
                <a:gd name="connsiteX7" fmla="*/ 0 w 553212"/>
                <a:gd name="connsiteY7" fmla="*/ 92204 h 3815211"/>
                <a:gd name="connsiteX8" fmla="*/ 92204 w 553212"/>
                <a:gd name="connsiteY8" fmla="*/ 0 h 3815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3212" h="3815211">
                  <a:moveTo>
                    <a:pt x="553212" y="635885"/>
                  </a:moveTo>
                  <a:lnTo>
                    <a:pt x="553212" y="3179326"/>
                  </a:lnTo>
                  <a:cubicBezTo>
                    <a:pt x="553212" y="3530515"/>
                    <a:pt x="547226" y="3815208"/>
                    <a:pt x="539842" y="3815208"/>
                  </a:cubicBezTo>
                  <a:lnTo>
                    <a:pt x="0" y="3815208"/>
                  </a:lnTo>
                  <a:lnTo>
                    <a:pt x="0" y="3815208"/>
                  </a:lnTo>
                  <a:lnTo>
                    <a:pt x="0" y="3"/>
                  </a:lnTo>
                  <a:lnTo>
                    <a:pt x="0" y="3"/>
                  </a:lnTo>
                  <a:lnTo>
                    <a:pt x="539842" y="3"/>
                  </a:lnTo>
                  <a:cubicBezTo>
                    <a:pt x="547226" y="3"/>
                    <a:pt x="553212" y="284696"/>
                    <a:pt x="553212" y="635885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1607181"/>
                <a:satOff val="-2411"/>
                <a:lumOff val="-39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34626" rIns="34626" bIns="34627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Oracle Financial and Human Resources Management System Implementation 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Efiling</a:t>
              </a: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 Personal Income Tax 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-762000" y="2599396"/>
              <a:ext cx="413079" cy="498794"/>
            </a:xfrm>
            <a:custGeom>
              <a:avLst/>
              <a:gdLst>
                <a:gd name="connsiteX0" fmla="*/ 0 w 498793"/>
                <a:gd name="connsiteY0" fmla="*/ 0 h 413078"/>
                <a:gd name="connsiteX1" fmla="*/ 292254 w 498793"/>
                <a:gd name="connsiteY1" fmla="*/ 0 h 413078"/>
                <a:gd name="connsiteX2" fmla="*/ 498793 w 498793"/>
                <a:gd name="connsiteY2" fmla="*/ 206539 h 413078"/>
                <a:gd name="connsiteX3" fmla="*/ 292254 w 498793"/>
                <a:gd name="connsiteY3" fmla="*/ 413078 h 413078"/>
                <a:gd name="connsiteX4" fmla="*/ 0 w 498793"/>
                <a:gd name="connsiteY4" fmla="*/ 413078 h 413078"/>
                <a:gd name="connsiteX5" fmla="*/ 206539 w 498793"/>
                <a:gd name="connsiteY5" fmla="*/ 206539 h 413078"/>
                <a:gd name="connsiteX6" fmla="*/ 0 w 498793"/>
                <a:gd name="connsiteY6" fmla="*/ 0 h 41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793" h="413078">
                  <a:moveTo>
                    <a:pt x="498792" y="0"/>
                  </a:moveTo>
                  <a:lnTo>
                    <a:pt x="498792" y="242032"/>
                  </a:lnTo>
                  <a:lnTo>
                    <a:pt x="249397" y="413078"/>
                  </a:lnTo>
                  <a:lnTo>
                    <a:pt x="1" y="242032"/>
                  </a:lnTo>
                  <a:lnTo>
                    <a:pt x="1" y="0"/>
                  </a:lnTo>
                  <a:lnTo>
                    <a:pt x="249397" y="171046"/>
                  </a:lnTo>
                  <a:lnTo>
                    <a:pt x="49879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214361"/>
                <a:satOff val="-4823"/>
                <a:lumOff val="-784"/>
                <a:alphaOff val="0"/>
              </a:schemeClr>
            </a:lnRef>
            <a:fillRef idx="1">
              <a:schemeClr val="accent3">
                <a:hueOff val="3214361"/>
                <a:satOff val="-4823"/>
                <a:lumOff val="-784"/>
                <a:alphaOff val="0"/>
              </a:schemeClr>
            </a:fillRef>
            <a:effectRef idx="0">
              <a:schemeClr val="accent3">
                <a:hueOff val="3214361"/>
                <a:satOff val="-4823"/>
                <a:lumOff val="-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14159" rIns="7620" bIns="2141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-228600" y="2445368"/>
              <a:ext cx="3718523" cy="390168"/>
            </a:xfrm>
            <a:custGeom>
              <a:avLst/>
              <a:gdLst>
                <a:gd name="connsiteX0" fmla="*/ 65029 w 390167"/>
                <a:gd name="connsiteY0" fmla="*/ 0 h 3718522"/>
                <a:gd name="connsiteX1" fmla="*/ 325138 w 390167"/>
                <a:gd name="connsiteY1" fmla="*/ 0 h 3718522"/>
                <a:gd name="connsiteX2" fmla="*/ 390167 w 390167"/>
                <a:gd name="connsiteY2" fmla="*/ 65029 h 3718522"/>
                <a:gd name="connsiteX3" fmla="*/ 390167 w 390167"/>
                <a:gd name="connsiteY3" fmla="*/ 3718522 h 3718522"/>
                <a:gd name="connsiteX4" fmla="*/ 390167 w 390167"/>
                <a:gd name="connsiteY4" fmla="*/ 3718522 h 3718522"/>
                <a:gd name="connsiteX5" fmla="*/ 0 w 390167"/>
                <a:gd name="connsiteY5" fmla="*/ 3718522 h 3718522"/>
                <a:gd name="connsiteX6" fmla="*/ 0 w 390167"/>
                <a:gd name="connsiteY6" fmla="*/ 3718522 h 3718522"/>
                <a:gd name="connsiteX7" fmla="*/ 0 w 390167"/>
                <a:gd name="connsiteY7" fmla="*/ 65029 h 3718522"/>
                <a:gd name="connsiteX8" fmla="*/ 65029 w 390167"/>
                <a:gd name="connsiteY8" fmla="*/ 0 h 371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167" h="3718522">
                  <a:moveTo>
                    <a:pt x="390167" y="619768"/>
                  </a:moveTo>
                  <a:lnTo>
                    <a:pt x="390167" y="3098754"/>
                  </a:lnTo>
                  <a:cubicBezTo>
                    <a:pt x="390167" y="3441044"/>
                    <a:pt x="387112" y="3718517"/>
                    <a:pt x="383344" y="3718517"/>
                  </a:cubicBezTo>
                  <a:lnTo>
                    <a:pt x="0" y="3718517"/>
                  </a:lnTo>
                  <a:lnTo>
                    <a:pt x="0" y="3718517"/>
                  </a:lnTo>
                  <a:lnTo>
                    <a:pt x="0" y="5"/>
                  </a:lnTo>
                  <a:lnTo>
                    <a:pt x="0" y="5"/>
                  </a:lnTo>
                  <a:lnTo>
                    <a:pt x="383344" y="5"/>
                  </a:lnTo>
                  <a:cubicBezTo>
                    <a:pt x="387112" y="5"/>
                    <a:pt x="390167" y="277478"/>
                    <a:pt x="390167" y="619768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3214361"/>
                <a:satOff val="-4823"/>
                <a:lumOff val="-78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26666" rIns="26666" bIns="26667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Time Attendance System Implementation at MRA Headquarter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-762000" y="3104671"/>
              <a:ext cx="413079" cy="498794"/>
            </a:xfrm>
            <a:custGeom>
              <a:avLst/>
              <a:gdLst>
                <a:gd name="connsiteX0" fmla="*/ 0 w 498793"/>
                <a:gd name="connsiteY0" fmla="*/ 0 h 413078"/>
                <a:gd name="connsiteX1" fmla="*/ 292254 w 498793"/>
                <a:gd name="connsiteY1" fmla="*/ 0 h 413078"/>
                <a:gd name="connsiteX2" fmla="*/ 498793 w 498793"/>
                <a:gd name="connsiteY2" fmla="*/ 206539 h 413078"/>
                <a:gd name="connsiteX3" fmla="*/ 292254 w 498793"/>
                <a:gd name="connsiteY3" fmla="*/ 413078 h 413078"/>
                <a:gd name="connsiteX4" fmla="*/ 0 w 498793"/>
                <a:gd name="connsiteY4" fmla="*/ 413078 h 413078"/>
                <a:gd name="connsiteX5" fmla="*/ 206539 w 498793"/>
                <a:gd name="connsiteY5" fmla="*/ 206539 h 413078"/>
                <a:gd name="connsiteX6" fmla="*/ 0 w 498793"/>
                <a:gd name="connsiteY6" fmla="*/ 0 h 41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793" h="413078">
                  <a:moveTo>
                    <a:pt x="498792" y="0"/>
                  </a:moveTo>
                  <a:lnTo>
                    <a:pt x="498792" y="242032"/>
                  </a:lnTo>
                  <a:lnTo>
                    <a:pt x="249397" y="413078"/>
                  </a:lnTo>
                  <a:lnTo>
                    <a:pt x="1" y="242032"/>
                  </a:lnTo>
                  <a:lnTo>
                    <a:pt x="1" y="0"/>
                  </a:lnTo>
                  <a:lnTo>
                    <a:pt x="249397" y="171046"/>
                  </a:lnTo>
                  <a:lnTo>
                    <a:pt x="49879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4821541"/>
                <a:satOff val="-7234"/>
                <a:lumOff val="-1176"/>
                <a:alphaOff val="0"/>
              </a:schemeClr>
            </a:lnRef>
            <a:fillRef idx="1">
              <a:schemeClr val="accent3">
                <a:hueOff val="4821541"/>
                <a:satOff val="-7234"/>
                <a:lumOff val="-1176"/>
                <a:alphaOff val="0"/>
              </a:schemeClr>
            </a:fillRef>
            <a:effectRef idx="0">
              <a:schemeClr val="accent3">
                <a:hueOff val="4821541"/>
                <a:satOff val="-7234"/>
                <a:lumOff val="-11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14159" rIns="7620" bIns="2141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-228600" y="2921677"/>
              <a:ext cx="3696411" cy="324216"/>
            </a:xfrm>
            <a:custGeom>
              <a:avLst/>
              <a:gdLst>
                <a:gd name="connsiteX0" fmla="*/ 54037 w 324215"/>
                <a:gd name="connsiteY0" fmla="*/ 0 h 3696410"/>
                <a:gd name="connsiteX1" fmla="*/ 270178 w 324215"/>
                <a:gd name="connsiteY1" fmla="*/ 0 h 3696410"/>
                <a:gd name="connsiteX2" fmla="*/ 324215 w 324215"/>
                <a:gd name="connsiteY2" fmla="*/ 54037 h 3696410"/>
                <a:gd name="connsiteX3" fmla="*/ 324215 w 324215"/>
                <a:gd name="connsiteY3" fmla="*/ 3696410 h 3696410"/>
                <a:gd name="connsiteX4" fmla="*/ 324215 w 324215"/>
                <a:gd name="connsiteY4" fmla="*/ 3696410 h 3696410"/>
                <a:gd name="connsiteX5" fmla="*/ 0 w 324215"/>
                <a:gd name="connsiteY5" fmla="*/ 3696410 h 3696410"/>
                <a:gd name="connsiteX6" fmla="*/ 0 w 324215"/>
                <a:gd name="connsiteY6" fmla="*/ 3696410 h 3696410"/>
                <a:gd name="connsiteX7" fmla="*/ 0 w 324215"/>
                <a:gd name="connsiteY7" fmla="*/ 54037 h 3696410"/>
                <a:gd name="connsiteX8" fmla="*/ 54037 w 324215"/>
                <a:gd name="connsiteY8" fmla="*/ 0 h 369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215" h="3696410">
                  <a:moveTo>
                    <a:pt x="324215" y="616085"/>
                  </a:moveTo>
                  <a:lnTo>
                    <a:pt x="324215" y="3080325"/>
                  </a:lnTo>
                  <a:cubicBezTo>
                    <a:pt x="324215" y="3420578"/>
                    <a:pt x="322093" y="3696404"/>
                    <a:pt x="319475" y="3696404"/>
                  </a:cubicBezTo>
                  <a:lnTo>
                    <a:pt x="0" y="3696404"/>
                  </a:lnTo>
                  <a:lnTo>
                    <a:pt x="0" y="3696404"/>
                  </a:lnTo>
                  <a:lnTo>
                    <a:pt x="0" y="6"/>
                  </a:lnTo>
                  <a:lnTo>
                    <a:pt x="0" y="6"/>
                  </a:lnTo>
                  <a:lnTo>
                    <a:pt x="319475" y="6"/>
                  </a:lnTo>
                  <a:cubicBezTo>
                    <a:pt x="322093" y="6"/>
                    <a:pt x="324215" y="275832"/>
                    <a:pt x="324215" y="616085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4821541"/>
                <a:satOff val="-7234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23448" rIns="23447" bIns="23447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Oracle Self Service</a:t>
              </a:r>
              <a:endParaRPr lang="en-GB" sz="1200" b="1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-762000" y="3609946"/>
              <a:ext cx="413079" cy="498794"/>
            </a:xfrm>
            <a:custGeom>
              <a:avLst/>
              <a:gdLst>
                <a:gd name="connsiteX0" fmla="*/ 0 w 498793"/>
                <a:gd name="connsiteY0" fmla="*/ 0 h 413078"/>
                <a:gd name="connsiteX1" fmla="*/ 292254 w 498793"/>
                <a:gd name="connsiteY1" fmla="*/ 0 h 413078"/>
                <a:gd name="connsiteX2" fmla="*/ 498793 w 498793"/>
                <a:gd name="connsiteY2" fmla="*/ 206539 h 413078"/>
                <a:gd name="connsiteX3" fmla="*/ 292254 w 498793"/>
                <a:gd name="connsiteY3" fmla="*/ 413078 h 413078"/>
                <a:gd name="connsiteX4" fmla="*/ 0 w 498793"/>
                <a:gd name="connsiteY4" fmla="*/ 413078 h 413078"/>
                <a:gd name="connsiteX5" fmla="*/ 206539 w 498793"/>
                <a:gd name="connsiteY5" fmla="*/ 206539 h 413078"/>
                <a:gd name="connsiteX6" fmla="*/ 0 w 498793"/>
                <a:gd name="connsiteY6" fmla="*/ 0 h 41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793" h="413078">
                  <a:moveTo>
                    <a:pt x="498792" y="0"/>
                  </a:moveTo>
                  <a:lnTo>
                    <a:pt x="498792" y="242032"/>
                  </a:lnTo>
                  <a:lnTo>
                    <a:pt x="249397" y="413078"/>
                  </a:lnTo>
                  <a:lnTo>
                    <a:pt x="1" y="242032"/>
                  </a:lnTo>
                  <a:lnTo>
                    <a:pt x="1" y="0"/>
                  </a:lnTo>
                  <a:lnTo>
                    <a:pt x="249397" y="171046"/>
                  </a:lnTo>
                  <a:lnTo>
                    <a:pt x="49879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428722"/>
                <a:satOff val="-9646"/>
                <a:lumOff val="-1569"/>
                <a:alphaOff val="0"/>
              </a:schemeClr>
            </a:lnRef>
            <a:fillRef idx="1">
              <a:schemeClr val="accent3">
                <a:hueOff val="6428722"/>
                <a:satOff val="-9646"/>
                <a:lumOff val="-1569"/>
                <a:alphaOff val="0"/>
              </a:schemeClr>
            </a:fillRef>
            <a:effectRef idx="0">
              <a:schemeClr val="accent3">
                <a:hueOff val="6428722"/>
                <a:satOff val="-9646"/>
                <a:lumOff val="-156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14159" rIns="7620" bIns="2141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-228601" y="3332034"/>
              <a:ext cx="3718523" cy="484603"/>
            </a:xfrm>
            <a:custGeom>
              <a:avLst/>
              <a:gdLst>
                <a:gd name="connsiteX0" fmla="*/ 80769 w 484602"/>
                <a:gd name="connsiteY0" fmla="*/ 0 h 3628972"/>
                <a:gd name="connsiteX1" fmla="*/ 403833 w 484602"/>
                <a:gd name="connsiteY1" fmla="*/ 0 h 3628972"/>
                <a:gd name="connsiteX2" fmla="*/ 484602 w 484602"/>
                <a:gd name="connsiteY2" fmla="*/ 80769 h 3628972"/>
                <a:gd name="connsiteX3" fmla="*/ 484602 w 484602"/>
                <a:gd name="connsiteY3" fmla="*/ 3628972 h 3628972"/>
                <a:gd name="connsiteX4" fmla="*/ 484602 w 484602"/>
                <a:gd name="connsiteY4" fmla="*/ 3628972 h 3628972"/>
                <a:gd name="connsiteX5" fmla="*/ 0 w 484602"/>
                <a:gd name="connsiteY5" fmla="*/ 3628972 h 3628972"/>
                <a:gd name="connsiteX6" fmla="*/ 0 w 484602"/>
                <a:gd name="connsiteY6" fmla="*/ 3628972 h 3628972"/>
                <a:gd name="connsiteX7" fmla="*/ 0 w 484602"/>
                <a:gd name="connsiteY7" fmla="*/ 80769 h 3628972"/>
                <a:gd name="connsiteX8" fmla="*/ 80769 w 484602"/>
                <a:gd name="connsiteY8" fmla="*/ 0 h 362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4602" h="3628972">
                  <a:moveTo>
                    <a:pt x="484602" y="604846"/>
                  </a:moveTo>
                  <a:lnTo>
                    <a:pt x="484602" y="3024126"/>
                  </a:lnTo>
                  <a:cubicBezTo>
                    <a:pt x="484602" y="3358167"/>
                    <a:pt x="479773" y="3628968"/>
                    <a:pt x="473816" y="3628968"/>
                  </a:cubicBezTo>
                  <a:lnTo>
                    <a:pt x="0" y="3628968"/>
                  </a:lnTo>
                  <a:lnTo>
                    <a:pt x="0" y="362896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73816" y="4"/>
                  </a:lnTo>
                  <a:cubicBezTo>
                    <a:pt x="479773" y="4"/>
                    <a:pt x="484602" y="270805"/>
                    <a:pt x="484602" y="604846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6428722"/>
                <a:satOff val="-9646"/>
                <a:lumOff val="-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1276" rIns="31276" bIns="31277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Integrated Tax Administration Solution Phase I - VAT, TDS, PAYE, Rum &amp; Liquor, Gaming and Betting</a:t>
              </a:r>
              <a:endParaRPr lang="en-GB" sz="1150" b="1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-762000" y="4115221"/>
              <a:ext cx="413079" cy="498794"/>
            </a:xfrm>
            <a:custGeom>
              <a:avLst/>
              <a:gdLst>
                <a:gd name="connsiteX0" fmla="*/ 0 w 498793"/>
                <a:gd name="connsiteY0" fmla="*/ 0 h 413078"/>
                <a:gd name="connsiteX1" fmla="*/ 292254 w 498793"/>
                <a:gd name="connsiteY1" fmla="*/ 0 h 413078"/>
                <a:gd name="connsiteX2" fmla="*/ 498793 w 498793"/>
                <a:gd name="connsiteY2" fmla="*/ 206539 h 413078"/>
                <a:gd name="connsiteX3" fmla="*/ 292254 w 498793"/>
                <a:gd name="connsiteY3" fmla="*/ 413078 h 413078"/>
                <a:gd name="connsiteX4" fmla="*/ 0 w 498793"/>
                <a:gd name="connsiteY4" fmla="*/ 413078 h 413078"/>
                <a:gd name="connsiteX5" fmla="*/ 206539 w 498793"/>
                <a:gd name="connsiteY5" fmla="*/ 206539 h 413078"/>
                <a:gd name="connsiteX6" fmla="*/ 0 w 498793"/>
                <a:gd name="connsiteY6" fmla="*/ 0 h 41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793" h="413078">
                  <a:moveTo>
                    <a:pt x="498792" y="0"/>
                  </a:moveTo>
                  <a:lnTo>
                    <a:pt x="498792" y="242032"/>
                  </a:lnTo>
                  <a:lnTo>
                    <a:pt x="249397" y="413078"/>
                  </a:lnTo>
                  <a:lnTo>
                    <a:pt x="1" y="242032"/>
                  </a:lnTo>
                  <a:lnTo>
                    <a:pt x="1" y="0"/>
                  </a:lnTo>
                  <a:lnTo>
                    <a:pt x="249397" y="171046"/>
                  </a:lnTo>
                  <a:lnTo>
                    <a:pt x="49879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8035903"/>
                <a:satOff val="-12057"/>
                <a:lumOff val="-1961"/>
                <a:alphaOff val="0"/>
              </a:schemeClr>
            </a:lnRef>
            <a:fillRef idx="1">
              <a:schemeClr val="accent3">
                <a:hueOff val="8035903"/>
                <a:satOff val="-12057"/>
                <a:lumOff val="-1961"/>
                <a:alphaOff val="0"/>
              </a:schemeClr>
            </a:fillRef>
            <a:effectRef idx="0">
              <a:schemeClr val="accent3">
                <a:hueOff val="8035903"/>
                <a:satOff val="-12057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14159" rIns="7620" bIns="2141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-228601" y="3902778"/>
              <a:ext cx="3696411" cy="530781"/>
            </a:xfrm>
            <a:custGeom>
              <a:avLst/>
              <a:gdLst>
                <a:gd name="connsiteX0" fmla="*/ 88465 w 530780"/>
                <a:gd name="connsiteY0" fmla="*/ 0 h 3656314"/>
                <a:gd name="connsiteX1" fmla="*/ 442315 w 530780"/>
                <a:gd name="connsiteY1" fmla="*/ 0 h 3656314"/>
                <a:gd name="connsiteX2" fmla="*/ 530780 w 530780"/>
                <a:gd name="connsiteY2" fmla="*/ 88465 h 3656314"/>
                <a:gd name="connsiteX3" fmla="*/ 530780 w 530780"/>
                <a:gd name="connsiteY3" fmla="*/ 3656314 h 3656314"/>
                <a:gd name="connsiteX4" fmla="*/ 530780 w 530780"/>
                <a:gd name="connsiteY4" fmla="*/ 3656314 h 3656314"/>
                <a:gd name="connsiteX5" fmla="*/ 0 w 530780"/>
                <a:gd name="connsiteY5" fmla="*/ 3656314 h 3656314"/>
                <a:gd name="connsiteX6" fmla="*/ 0 w 530780"/>
                <a:gd name="connsiteY6" fmla="*/ 3656314 h 3656314"/>
                <a:gd name="connsiteX7" fmla="*/ 0 w 530780"/>
                <a:gd name="connsiteY7" fmla="*/ 88465 h 3656314"/>
                <a:gd name="connsiteX8" fmla="*/ 88465 w 530780"/>
                <a:gd name="connsiteY8" fmla="*/ 0 h 365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780" h="3656314">
                  <a:moveTo>
                    <a:pt x="530780" y="609399"/>
                  </a:moveTo>
                  <a:lnTo>
                    <a:pt x="530780" y="3046915"/>
                  </a:lnTo>
                  <a:cubicBezTo>
                    <a:pt x="530780" y="3383476"/>
                    <a:pt x="525030" y="3656311"/>
                    <a:pt x="517938" y="3656311"/>
                  </a:cubicBezTo>
                  <a:lnTo>
                    <a:pt x="0" y="3656311"/>
                  </a:lnTo>
                  <a:lnTo>
                    <a:pt x="0" y="3656311"/>
                  </a:lnTo>
                  <a:lnTo>
                    <a:pt x="0" y="3"/>
                  </a:lnTo>
                  <a:lnTo>
                    <a:pt x="0" y="3"/>
                  </a:lnTo>
                  <a:lnTo>
                    <a:pt x="517938" y="3"/>
                  </a:lnTo>
                  <a:cubicBezTo>
                    <a:pt x="525030" y="3"/>
                    <a:pt x="530780" y="272838"/>
                    <a:pt x="530780" y="609399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8035903"/>
                <a:satOff val="-12057"/>
                <a:lumOff val="-196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33531" rIns="33530" bIns="33532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Integrated Tax Administration Solution Phase II - Income Tax</a:t>
              </a:r>
              <a:endParaRPr lang="en-GB" sz="1200" b="1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Tax Return Scanning Solution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-762000" y="4620496"/>
              <a:ext cx="454559" cy="498794"/>
            </a:xfrm>
            <a:custGeom>
              <a:avLst/>
              <a:gdLst>
                <a:gd name="connsiteX0" fmla="*/ 0 w 498793"/>
                <a:gd name="connsiteY0" fmla="*/ 0 h 454558"/>
                <a:gd name="connsiteX1" fmla="*/ 271514 w 498793"/>
                <a:gd name="connsiteY1" fmla="*/ 0 h 454558"/>
                <a:gd name="connsiteX2" fmla="*/ 498793 w 498793"/>
                <a:gd name="connsiteY2" fmla="*/ 227279 h 454558"/>
                <a:gd name="connsiteX3" fmla="*/ 271514 w 498793"/>
                <a:gd name="connsiteY3" fmla="*/ 454558 h 454558"/>
                <a:gd name="connsiteX4" fmla="*/ 0 w 498793"/>
                <a:gd name="connsiteY4" fmla="*/ 454558 h 454558"/>
                <a:gd name="connsiteX5" fmla="*/ 227279 w 498793"/>
                <a:gd name="connsiteY5" fmla="*/ 227279 h 454558"/>
                <a:gd name="connsiteX6" fmla="*/ 0 w 498793"/>
                <a:gd name="connsiteY6" fmla="*/ 0 h 4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793" h="454558">
                  <a:moveTo>
                    <a:pt x="498792" y="0"/>
                  </a:moveTo>
                  <a:lnTo>
                    <a:pt x="498792" y="247435"/>
                  </a:lnTo>
                  <a:lnTo>
                    <a:pt x="249397" y="454558"/>
                  </a:lnTo>
                  <a:lnTo>
                    <a:pt x="1" y="247435"/>
                  </a:lnTo>
                  <a:lnTo>
                    <a:pt x="1" y="0"/>
                  </a:lnTo>
                  <a:lnTo>
                    <a:pt x="249397" y="207123"/>
                  </a:lnTo>
                  <a:lnTo>
                    <a:pt x="498792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643083"/>
                <a:satOff val="-14469"/>
                <a:lumOff val="-2353"/>
                <a:alphaOff val="0"/>
              </a:schemeClr>
            </a:lnRef>
            <a:fillRef idx="1">
              <a:schemeClr val="accent3">
                <a:hueOff val="9643083"/>
                <a:satOff val="-14469"/>
                <a:lumOff val="-2353"/>
                <a:alphaOff val="0"/>
              </a:schemeClr>
            </a:fillRef>
            <a:effectRef idx="0">
              <a:schemeClr val="accent3">
                <a:hueOff val="9643083"/>
                <a:satOff val="-14469"/>
                <a:lumOff val="-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34899" rIns="7620" bIns="23490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2012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-228600" y="4519700"/>
              <a:ext cx="3696410" cy="345388"/>
            </a:xfrm>
            <a:custGeom>
              <a:avLst/>
              <a:gdLst>
                <a:gd name="connsiteX0" fmla="*/ 57566 w 345387"/>
                <a:gd name="connsiteY0" fmla="*/ 0 h 3582847"/>
                <a:gd name="connsiteX1" fmla="*/ 287821 w 345387"/>
                <a:gd name="connsiteY1" fmla="*/ 0 h 3582847"/>
                <a:gd name="connsiteX2" fmla="*/ 345387 w 345387"/>
                <a:gd name="connsiteY2" fmla="*/ 57566 h 3582847"/>
                <a:gd name="connsiteX3" fmla="*/ 345387 w 345387"/>
                <a:gd name="connsiteY3" fmla="*/ 3582847 h 3582847"/>
                <a:gd name="connsiteX4" fmla="*/ 345387 w 345387"/>
                <a:gd name="connsiteY4" fmla="*/ 3582847 h 3582847"/>
                <a:gd name="connsiteX5" fmla="*/ 0 w 345387"/>
                <a:gd name="connsiteY5" fmla="*/ 3582847 h 3582847"/>
                <a:gd name="connsiteX6" fmla="*/ 0 w 345387"/>
                <a:gd name="connsiteY6" fmla="*/ 3582847 h 3582847"/>
                <a:gd name="connsiteX7" fmla="*/ 0 w 345387"/>
                <a:gd name="connsiteY7" fmla="*/ 57566 h 3582847"/>
                <a:gd name="connsiteX8" fmla="*/ 57566 w 345387"/>
                <a:gd name="connsiteY8" fmla="*/ 0 h 35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387" h="3582847">
                  <a:moveTo>
                    <a:pt x="345387" y="597160"/>
                  </a:moveTo>
                  <a:lnTo>
                    <a:pt x="345387" y="2985687"/>
                  </a:lnTo>
                  <a:cubicBezTo>
                    <a:pt x="345387" y="3315488"/>
                    <a:pt x="342902" y="3582842"/>
                    <a:pt x="339838" y="3582842"/>
                  </a:cubicBezTo>
                  <a:lnTo>
                    <a:pt x="0" y="3582842"/>
                  </a:lnTo>
                  <a:lnTo>
                    <a:pt x="0" y="3582842"/>
                  </a:lnTo>
                  <a:lnTo>
                    <a:pt x="0" y="5"/>
                  </a:lnTo>
                  <a:lnTo>
                    <a:pt x="0" y="5"/>
                  </a:lnTo>
                  <a:lnTo>
                    <a:pt x="339838" y="5"/>
                  </a:lnTo>
                  <a:cubicBezTo>
                    <a:pt x="342902" y="5"/>
                    <a:pt x="345387" y="267359"/>
                    <a:pt x="345387" y="597160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9643083"/>
                <a:satOff val="-14469"/>
                <a:lumOff val="-23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24480" rIns="24480" bIns="24481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Payment by ATM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Prefilling of Returns on MRA E-Services</a:t>
              </a:r>
              <a:endParaRPr lang="en-GB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-762000" y="5125772"/>
              <a:ext cx="459265" cy="914213"/>
            </a:xfrm>
            <a:custGeom>
              <a:avLst/>
              <a:gdLst>
                <a:gd name="connsiteX0" fmla="*/ 0 w 914213"/>
                <a:gd name="connsiteY0" fmla="*/ 0 h 459265"/>
                <a:gd name="connsiteX1" fmla="*/ 684581 w 914213"/>
                <a:gd name="connsiteY1" fmla="*/ 0 h 459265"/>
                <a:gd name="connsiteX2" fmla="*/ 914213 w 914213"/>
                <a:gd name="connsiteY2" fmla="*/ 229633 h 459265"/>
                <a:gd name="connsiteX3" fmla="*/ 684581 w 914213"/>
                <a:gd name="connsiteY3" fmla="*/ 459265 h 459265"/>
                <a:gd name="connsiteX4" fmla="*/ 0 w 914213"/>
                <a:gd name="connsiteY4" fmla="*/ 459265 h 459265"/>
                <a:gd name="connsiteX5" fmla="*/ 229633 w 914213"/>
                <a:gd name="connsiteY5" fmla="*/ 229633 h 459265"/>
                <a:gd name="connsiteX6" fmla="*/ 0 w 914213"/>
                <a:gd name="connsiteY6" fmla="*/ 0 h 45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213" h="459265">
                  <a:moveTo>
                    <a:pt x="914213" y="0"/>
                  </a:moveTo>
                  <a:lnTo>
                    <a:pt x="914213" y="343907"/>
                  </a:lnTo>
                  <a:lnTo>
                    <a:pt x="457106" y="459265"/>
                  </a:lnTo>
                  <a:lnTo>
                    <a:pt x="0" y="343907"/>
                  </a:lnTo>
                  <a:lnTo>
                    <a:pt x="0" y="0"/>
                  </a:lnTo>
                  <a:lnTo>
                    <a:pt x="457106" y="115359"/>
                  </a:lnTo>
                  <a:lnTo>
                    <a:pt x="914213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37253" rIns="7619" bIns="23725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2013</a:t>
              </a:r>
              <a:endParaRPr lang="en-GB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-228600" y="4951228"/>
              <a:ext cx="3696410" cy="1205062"/>
            </a:xfrm>
            <a:custGeom>
              <a:avLst/>
              <a:gdLst>
                <a:gd name="connsiteX0" fmla="*/ 200848 w 1205061"/>
                <a:gd name="connsiteY0" fmla="*/ 0 h 3604248"/>
                <a:gd name="connsiteX1" fmla="*/ 1004213 w 1205061"/>
                <a:gd name="connsiteY1" fmla="*/ 0 h 3604248"/>
                <a:gd name="connsiteX2" fmla="*/ 1205061 w 1205061"/>
                <a:gd name="connsiteY2" fmla="*/ 200848 h 3604248"/>
                <a:gd name="connsiteX3" fmla="*/ 1205061 w 1205061"/>
                <a:gd name="connsiteY3" fmla="*/ 3604248 h 3604248"/>
                <a:gd name="connsiteX4" fmla="*/ 1205061 w 1205061"/>
                <a:gd name="connsiteY4" fmla="*/ 3604248 h 3604248"/>
                <a:gd name="connsiteX5" fmla="*/ 0 w 1205061"/>
                <a:gd name="connsiteY5" fmla="*/ 3604248 h 3604248"/>
                <a:gd name="connsiteX6" fmla="*/ 0 w 1205061"/>
                <a:gd name="connsiteY6" fmla="*/ 3604248 h 3604248"/>
                <a:gd name="connsiteX7" fmla="*/ 0 w 1205061"/>
                <a:gd name="connsiteY7" fmla="*/ 200848 h 3604248"/>
                <a:gd name="connsiteX8" fmla="*/ 200848 w 1205061"/>
                <a:gd name="connsiteY8" fmla="*/ 0 h 360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5061" h="3604248">
                  <a:moveTo>
                    <a:pt x="1205061" y="600722"/>
                  </a:moveTo>
                  <a:lnTo>
                    <a:pt x="1205061" y="3003526"/>
                  </a:lnTo>
                  <a:cubicBezTo>
                    <a:pt x="1205061" y="3335294"/>
                    <a:pt x="1174996" y="3604247"/>
                    <a:pt x="1137908" y="3604247"/>
                  </a:cubicBezTo>
                  <a:lnTo>
                    <a:pt x="0" y="3604247"/>
                  </a:lnTo>
                  <a:lnTo>
                    <a:pt x="0" y="3604247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37908" y="1"/>
                  </a:lnTo>
                  <a:cubicBezTo>
                    <a:pt x="1174996" y="1"/>
                    <a:pt x="1205061" y="268954"/>
                    <a:pt x="1205061" y="600722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66446" rIns="66446" bIns="66447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SAP Business Objects  for Advanced Reporting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Paperless Office: SAP Record </a:t>
              </a: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Mgt</a:t>
              </a: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System 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QR codes for tagging &amp; tracking of assets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Mobile Payment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Transfer of Horsre Racing  Central Server  to MRA</a:t>
              </a: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09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291565" y="645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47800" y="228600"/>
            <a:ext cx="7543800" cy="65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Evolution of IT Systems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43400" y="1225430"/>
            <a:ext cx="4667893" cy="5132295"/>
            <a:chOff x="4343400" y="1225430"/>
            <a:chExt cx="4667893" cy="5132295"/>
          </a:xfrm>
        </p:grpSpPr>
        <p:sp>
          <p:nvSpPr>
            <p:cNvPr id="3" name="Freeform 2"/>
            <p:cNvSpPr/>
            <p:nvPr/>
          </p:nvSpPr>
          <p:spPr>
            <a:xfrm>
              <a:off x="4343400" y="1319566"/>
              <a:ext cx="378406" cy="574773"/>
            </a:xfrm>
            <a:custGeom>
              <a:avLst/>
              <a:gdLst>
                <a:gd name="connsiteX0" fmla="*/ 0 w 574773"/>
                <a:gd name="connsiteY0" fmla="*/ 0 h 378405"/>
                <a:gd name="connsiteX1" fmla="*/ 385571 w 574773"/>
                <a:gd name="connsiteY1" fmla="*/ 0 h 378405"/>
                <a:gd name="connsiteX2" fmla="*/ 574773 w 574773"/>
                <a:gd name="connsiteY2" fmla="*/ 189203 h 378405"/>
                <a:gd name="connsiteX3" fmla="*/ 385571 w 574773"/>
                <a:gd name="connsiteY3" fmla="*/ 378405 h 378405"/>
                <a:gd name="connsiteX4" fmla="*/ 0 w 574773"/>
                <a:gd name="connsiteY4" fmla="*/ 378405 h 378405"/>
                <a:gd name="connsiteX5" fmla="*/ 189203 w 574773"/>
                <a:gd name="connsiteY5" fmla="*/ 189203 h 378405"/>
                <a:gd name="connsiteX6" fmla="*/ 0 w 574773"/>
                <a:gd name="connsiteY6" fmla="*/ 0 h 37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4773" h="378405">
                  <a:moveTo>
                    <a:pt x="574772" y="0"/>
                  </a:moveTo>
                  <a:lnTo>
                    <a:pt x="574772" y="253843"/>
                  </a:lnTo>
                  <a:lnTo>
                    <a:pt x="287386" y="378405"/>
                  </a:lnTo>
                  <a:lnTo>
                    <a:pt x="1" y="253843"/>
                  </a:lnTo>
                  <a:lnTo>
                    <a:pt x="1" y="0"/>
                  </a:lnTo>
                  <a:lnTo>
                    <a:pt x="287386" y="124563"/>
                  </a:lnTo>
                  <a:lnTo>
                    <a:pt x="574772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196823" rIns="7620" bIns="196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2014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800600" y="1225430"/>
              <a:ext cx="4210692" cy="732272"/>
            </a:xfrm>
            <a:custGeom>
              <a:avLst/>
              <a:gdLst>
                <a:gd name="connsiteX0" fmla="*/ 122048 w 732272"/>
                <a:gd name="connsiteY0" fmla="*/ 0 h 4210692"/>
                <a:gd name="connsiteX1" fmla="*/ 610224 w 732272"/>
                <a:gd name="connsiteY1" fmla="*/ 0 h 4210692"/>
                <a:gd name="connsiteX2" fmla="*/ 732272 w 732272"/>
                <a:gd name="connsiteY2" fmla="*/ 122048 h 4210692"/>
                <a:gd name="connsiteX3" fmla="*/ 732272 w 732272"/>
                <a:gd name="connsiteY3" fmla="*/ 4210692 h 4210692"/>
                <a:gd name="connsiteX4" fmla="*/ 732272 w 732272"/>
                <a:gd name="connsiteY4" fmla="*/ 4210692 h 4210692"/>
                <a:gd name="connsiteX5" fmla="*/ 0 w 732272"/>
                <a:gd name="connsiteY5" fmla="*/ 4210692 h 4210692"/>
                <a:gd name="connsiteX6" fmla="*/ 0 w 732272"/>
                <a:gd name="connsiteY6" fmla="*/ 4210692 h 4210692"/>
                <a:gd name="connsiteX7" fmla="*/ 0 w 732272"/>
                <a:gd name="connsiteY7" fmla="*/ 122048 h 4210692"/>
                <a:gd name="connsiteX8" fmla="*/ 122048 w 732272"/>
                <a:gd name="connsiteY8" fmla="*/ 0 h 421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272" h="4210692">
                  <a:moveTo>
                    <a:pt x="732272" y="701797"/>
                  </a:moveTo>
                  <a:lnTo>
                    <a:pt x="732272" y="3508895"/>
                  </a:lnTo>
                  <a:cubicBezTo>
                    <a:pt x="732272" y="3896485"/>
                    <a:pt x="722769" y="4210692"/>
                    <a:pt x="711047" y="4210692"/>
                  </a:cubicBezTo>
                  <a:lnTo>
                    <a:pt x="0" y="4210692"/>
                  </a:lnTo>
                  <a:lnTo>
                    <a:pt x="0" y="42106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711047" y="0"/>
                  </a:lnTo>
                  <a:cubicBezTo>
                    <a:pt x="722769" y="0"/>
                    <a:pt x="732272" y="314207"/>
                    <a:pt x="732272" y="701797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3366" rIns="43366" bIns="43368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I-Recruitment - Taleo Cloud Solution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E-Filing of Personal Income Tax - Mobile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VAT Lucky Draw - Website, SMS, Mobile App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Payment by POS and Credit/Debit card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343400" y="2072406"/>
              <a:ext cx="378405" cy="558641"/>
            </a:xfrm>
            <a:custGeom>
              <a:avLst/>
              <a:gdLst>
                <a:gd name="connsiteX0" fmla="*/ 0 w 558641"/>
                <a:gd name="connsiteY0" fmla="*/ 0 h 378405"/>
                <a:gd name="connsiteX1" fmla="*/ 369439 w 558641"/>
                <a:gd name="connsiteY1" fmla="*/ 0 h 378405"/>
                <a:gd name="connsiteX2" fmla="*/ 558641 w 558641"/>
                <a:gd name="connsiteY2" fmla="*/ 189203 h 378405"/>
                <a:gd name="connsiteX3" fmla="*/ 369439 w 558641"/>
                <a:gd name="connsiteY3" fmla="*/ 378405 h 378405"/>
                <a:gd name="connsiteX4" fmla="*/ 0 w 558641"/>
                <a:gd name="connsiteY4" fmla="*/ 378405 h 378405"/>
                <a:gd name="connsiteX5" fmla="*/ 189203 w 558641"/>
                <a:gd name="connsiteY5" fmla="*/ 189203 h 378405"/>
                <a:gd name="connsiteX6" fmla="*/ 0 w 558641"/>
                <a:gd name="connsiteY6" fmla="*/ 0 h 37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641" h="378405">
                  <a:moveTo>
                    <a:pt x="558640" y="0"/>
                  </a:moveTo>
                  <a:lnTo>
                    <a:pt x="558640" y="250246"/>
                  </a:lnTo>
                  <a:lnTo>
                    <a:pt x="279320" y="378405"/>
                  </a:lnTo>
                  <a:lnTo>
                    <a:pt x="1" y="250246"/>
                  </a:lnTo>
                  <a:lnTo>
                    <a:pt x="1" y="0"/>
                  </a:lnTo>
                  <a:lnTo>
                    <a:pt x="279320" y="128160"/>
                  </a:lnTo>
                  <a:lnTo>
                    <a:pt x="55864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668788"/>
                <a:satOff val="-834"/>
                <a:lumOff val="196"/>
                <a:alphaOff val="0"/>
              </a:schemeClr>
            </a:lnRef>
            <a:fillRef idx="1">
              <a:schemeClr val="accent2">
                <a:hueOff val="668788"/>
                <a:satOff val="-834"/>
                <a:lumOff val="196"/>
                <a:alphaOff val="0"/>
              </a:schemeClr>
            </a:fillRef>
            <a:effectRef idx="0">
              <a:schemeClr val="accent2">
                <a:hueOff val="668788"/>
                <a:satOff val="-834"/>
                <a:lumOff val="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196823" rIns="7619" bIns="196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2015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00600" y="2039698"/>
              <a:ext cx="4210692" cy="470912"/>
            </a:xfrm>
            <a:custGeom>
              <a:avLst/>
              <a:gdLst>
                <a:gd name="connsiteX0" fmla="*/ 78487 w 470912"/>
                <a:gd name="connsiteY0" fmla="*/ 0 h 4351518"/>
                <a:gd name="connsiteX1" fmla="*/ 392425 w 470912"/>
                <a:gd name="connsiteY1" fmla="*/ 0 h 4351518"/>
                <a:gd name="connsiteX2" fmla="*/ 470912 w 470912"/>
                <a:gd name="connsiteY2" fmla="*/ 78487 h 4351518"/>
                <a:gd name="connsiteX3" fmla="*/ 470912 w 470912"/>
                <a:gd name="connsiteY3" fmla="*/ 4351518 h 4351518"/>
                <a:gd name="connsiteX4" fmla="*/ 470912 w 470912"/>
                <a:gd name="connsiteY4" fmla="*/ 4351518 h 4351518"/>
                <a:gd name="connsiteX5" fmla="*/ 0 w 470912"/>
                <a:gd name="connsiteY5" fmla="*/ 4351518 h 4351518"/>
                <a:gd name="connsiteX6" fmla="*/ 0 w 470912"/>
                <a:gd name="connsiteY6" fmla="*/ 4351518 h 4351518"/>
                <a:gd name="connsiteX7" fmla="*/ 0 w 470912"/>
                <a:gd name="connsiteY7" fmla="*/ 78487 h 4351518"/>
                <a:gd name="connsiteX8" fmla="*/ 78487 w 470912"/>
                <a:gd name="connsiteY8" fmla="*/ 0 h 435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0912" h="4351518">
                  <a:moveTo>
                    <a:pt x="470912" y="725271"/>
                  </a:moveTo>
                  <a:lnTo>
                    <a:pt x="470912" y="3626247"/>
                  </a:lnTo>
                  <a:cubicBezTo>
                    <a:pt x="470912" y="4026799"/>
                    <a:pt x="467109" y="4351513"/>
                    <a:pt x="462418" y="4351513"/>
                  </a:cubicBezTo>
                  <a:lnTo>
                    <a:pt x="0" y="4351513"/>
                  </a:lnTo>
                  <a:lnTo>
                    <a:pt x="0" y="4351513"/>
                  </a:lnTo>
                  <a:lnTo>
                    <a:pt x="0" y="5"/>
                  </a:lnTo>
                  <a:lnTo>
                    <a:pt x="0" y="5"/>
                  </a:lnTo>
                  <a:lnTo>
                    <a:pt x="462418" y="5"/>
                  </a:lnTo>
                  <a:cubicBezTo>
                    <a:pt x="467109" y="5"/>
                    <a:pt x="470912" y="324719"/>
                    <a:pt x="470912" y="725271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668788"/>
                <a:satOff val="-834"/>
                <a:lumOff val="19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608" rIns="30608" bIns="30608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E-Objection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FATCA Registration and Reporting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Adhoc Exchange of Info with other Tax Authorities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43400" y="2655953"/>
              <a:ext cx="378405" cy="558641"/>
            </a:xfrm>
            <a:custGeom>
              <a:avLst/>
              <a:gdLst>
                <a:gd name="connsiteX0" fmla="*/ 0 w 558641"/>
                <a:gd name="connsiteY0" fmla="*/ 0 h 378405"/>
                <a:gd name="connsiteX1" fmla="*/ 369439 w 558641"/>
                <a:gd name="connsiteY1" fmla="*/ 0 h 378405"/>
                <a:gd name="connsiteX2" fmla="*/ 558641 w 558641"/>
                <a:gd name="connsiteY2" fmla="*/ 189203 h 378405"/>
                <a:gd name="connsiteX3" fmla="*/ 369439 w 558641"/>
                <a:gd name="connsiteY3" fmla="*/ 378405 h 378405"/>
                <a:gd name="connsiteX4" fmla="*/ 0 w 558641"/>
                <a:gd name="connsiteY4" fmla="*/ 378405 h 378405"/>
                <a:gd name="connsiteX5" fmla="*/ 189203 w 558641"/>
                <a:gd name="connsiteY5" fmla="*/ 189203 h 378405"/>
                <a:gd name="connsiteX6" fmla="*/ 0 w 558641"/>
                <a:gd name="connsiteY6" fmla="*/ 0 h 37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641" h="378405">
                  <a:moveTo>
                    <a:pt x="558640" y="0"/>
                  </a:moveTo>
                  <a:lnTo>
                    <a:pt x="558640" y="250246"/>
                  </a:lnTo>
                  <a:lnTo>
                    <a:pt x="279320" y="378405"/>
                  </a:lnTo>
                  <a:lnTo>
                    <a:pt x="1" y="250246"/>
                  </a:lnTo>
                  <a:lnTo>
                    <a:pt x="1" y="0"/>
                  </a:lnTo>
                  <a:lnTo>
                    <a:pt x="279320" y="128160"/>
                  </a:lnTo>
                  <a:lnTo>
                    <a:pt x="55864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1337577"/>
                <a:satOff val="-1668"/>
                <a:lumOff val="392"/>
                <a:alphaOff val="0"/>
              </a:schemeClr>
            </a:lnRef>
            <a:fillRef idx="1">
              <a:schemeClr val="accent2">
                <a:hueOff val="1337577"/>
                <a:satOff val="-1668"/>
                <a:lumOff val="392"/>
                <a:alphaOff val="0"/>
              </a:schemeClr>
            </a:fillRef>
            <a:effectRef idx="0">
              <a:schemeClr val="accent2">
                <a:hueOff val="1337577"/>
                <a:satOff val="-1668"/>
                <a:lumOff val="3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196823" rIns="7619" bIns="19682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00600" y="2592606"/>
              <a:ext cx="4191000" cy="622595"/>
            </a:xfrm>
            <a:custGeom>
              <a:avLst/>
              <a:gdLst>
                <a:gd name="connsiteX0" fmla="*/ 103768 w 622594"/>
                <a:gd name="connsiteY0" fmla="*/ 0 h 3636220"/>
                <a:gd name="connsiteX1" fmla="*/ 518826 w 622594"/>
                <a:gd name="connsiteY1" fmla="*/ 0 h 3636220"/>
                <a:gd name="connsiteX2" fmla="*/ 622594 w 622594"/>
                <a:gd name="connsiteY2" fmla="*/ 103768 h 3636220"/>
                <a:gd name="connsiteX3" fmla="*/ 622594 w 622594"/>
                <a:gd name="connsiteY3" fmla="*/ 3636220 h 3636220"/>
                <a:gd name="connsiteX4" fmla="*/ 622594 w 622594"/>
                <a:gd name="connsiteY4" fmla="*/ 3636220 h 3636220"/>
                <a:gd name="connsiteX5" fmla="*/ 0 w 622594"/>
                <a:gd name="connsiteY5" fmla="*/ 3636220 h 3636220"/>
                <a:gd name="connsiteX6" fmla="*/ 0 w 622594"/>
                <a:gd name="connsiteY6" fmla="*/ 3636220 h 3636220"/>
                <a:gd name="connsiteX7" fmla="*/ 0 w 622594"/>
                <a:gd name="connsiteY7" fmla="*/ 103768 h 3636220"/>
                <a:gd name="connsiteX8" fmla="*/ 103768 w 622594"/>
                <a:gd name="connsiteY8" fmla="*/ 0 h 36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594" h="3636220">
                  <a:moveTo>
                    <a:pt x="622594" y="606050"/>
                  </a:moveTo>
                  <a:lnTo>
                    <a:pt x="622594" y="3030170"/>
                  </a:lnTo>
                  <a:cubicBezTo>
                    <a:pt x="622594" y="3364879"/>
                    <a:pt x="614639" y="3636220"/>
                    <a:pt x="604827" y="3636220"/>
                  </a:cubicBezTo>
                  <a:lnTo>
                    <a:pt x="0" y="3636220"/>
                  </a:lnTo>
                  <a:lnTo>
                    <a:pt x="0" y="363622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04827" y="0"/>
                  </a:lnTo>
                  <a:cubicBezTo>
                    <a:pt x="614639" y="0"/>
                    <a:pt x="622594" y="271341"/>
                    <a:pt x="622594" y="60605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1337577"/>
                <a:satOff val="-1668"/>
                <a:lumOff val="39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38013" rIns="38012" bIns="38014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MRA Taxpayer Portal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Payment Facility – DIRECT Debit - BOM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Complaint Management System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43400" y="3203105"/>
              <a:ext cx="367377" cy="558641"/>
            </a:xfrm>
            <a:custGeom>
              <a:avLst/>
              <a:gdLst>
                <a:gd name="connsiteX0" fmla="*/ 0 w 558641"/>
                <a:gd name="connsiteY0" fmla="*/ 0 h 367377"/>
                <a:gd name="connsiteX1" fmla="*/ 374953 w 558641"/>
                <a:gd name="connsiteY1" fmla="*/ 0 h 367377"/>
                <a:gd name="connsiteX2" fmla="*/ 558641 w 558641"/>
                <a:gd name="connsiteY2" fmla="*/ 183689 h 367377"/>
                <a:gd name="connsiteX3" fmla="*/ 374953 w 558641"/>
                <a:gd name="connsiteY3" fmla="*/ 367377 h 367377"/>
                <a:gd name="connsiteX4" fmla="*/ 0 w 558641"/>
                <a:gd name="connsiteY4" fmla="*/ 367377 h 367377"/>
                <a:gd name="connsiteX5" fmla="*/ 183689 w 558641"/>
                <a:gd name="connsiteY5" fmla="*/ 183689 h 367377"/>
                <a:gd name="connsiteX6" fmla="*/ 0 w 558641"/>
                <a:gd name="connsiteY6" fmla="*/ 0 h 367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641" h="367377">
                  <a:moveTo>
                    <a:pt x="558640" y="0"/>
                  </a:moveTo>
                  <a:lnTo>
                    <a:pt x="558640" y="246579"/>
                  </a:lnTo>
                  <a:lnTo>
                    <a:pt x="279320" y="367377"/>
                  </a:lnTo>
                  <a:lnTo>
                    <a:pt x="1" y="246579"/>
                  </a:lnTo>
                  <a:lnTo>
                    <a:pt x="1" y="0"/>
                  </a:lnTo>
                  <a:lnTo>
                    <a:pt x="279320" y="120799"/>
                  </a:lnTo>
                  <a:lnTo>
                    <a:pt x="55864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2006365"/>
                <a:satOff val="-2502"/>
                <a:lumOff val="588"/>
                <a:alphaOff val="0"/>
              </a:schemeClr>
            </a:lnRef>
            <a:fillRef idx="1">
              <a:schemeClr val="accent2">
                <a:hueOff val="2006365"/>
                <a:satOff val="-2502"/>
                <a:lumOff val="588"/>
                <a:alphaOff val="0"/>
              </a:schemeClr>
            </a:fillRef>
            <a:effectRef idx="0">
              <a:schemeClr val="accent2">
                <a:hueOff val="2006365"/>
                <a:satOff val="-2502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191309" rIns="7619" bIns="19130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00600" y="3297197"/>
              <a:ext cx="4191000" cy="478227"/>
            </a:xfrm>
            <a:custGeom>
              <a:avLst/>
              <a:gdLst>
                <a:gd name="connsiteX0" fmla="*/ 79706 w 478226"/>
                <a:gd name="connsiteY0" fmla="*/ 0 h 3631892"/>
                <a:gd name="connsiteX1" fmla="*/ 398520 w 478226"/>
                <a:gd name="connsiteY1" fmla="*/ 0 h 3631892"/>
                <a:gd name="connsiteX2" fmla="*/ 478226 w 478226"/>
                <a:gd name="connsiteY2" fmla="*/ 79706 h 3631892"/>
                <a:gd name="connsiteX3" fmla="*/ 478226 w 478226"/>
                <a:gd name="connsiteY3" fmla="*/ 3631892 h 3631892"/>
                <a:gd name="connsiteX4" fmla="*/ 478226 w 478226"/>
                <a:gd name="connsiteY4" fmla="*/ 3631892 h 3631892"/>
                <a:gd name="connsiteX5" fmla="*/ 0 w 478226"/>
                <a:gd name="connsiteY5" fmla="*/ 3631892 h 3631892"/>
                <a:gd name="connsiteX6" fmla="*/ 0 w 478226"/>
                <a:gd name="connsiteY6" fmla="*/ 3631892 h 3631892"/>
                <a:gd name="connsiteX7" fmla="*/ 0 w 478226"/>
                <a:gd name="connsiteY7" fmla="*/ 79706 h 3631892"/>
                <a:gd name="connsiteX8" fmla="*/ 79706 w 478226"/>
                <a:gd name="connsiteY8" fmla="*/ 0 h 363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226" h="3631892">
                  <a:moveTo>
                    <a:pt x="478226" y="605331"/>
                  </a:moveTo>
                  <a:lnTo>
                    <a:pt x="478226" y="3026561"/>
                  </a:lnTo>
                  <a:cubicBezTo>
                    <a:pt x="478226" y="3360871"/>
                    <a:pt x="473527" y="3631888"/>
                    <a:pt x="467731" y="3631888"/>
                  </a:cubicBezTo>
                  <a:lnTo>
                    <a:pt x="0" y="3631888"/>
                  </a:lnTo>
                  <a:lnTo>
                    <a:pt x="0" y="363188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67731" y="4"/>
                  </a:lnTo>
                  <a:cubicBezTo>
                    <a:pt x="473527" y="4"/>
                    <a:pt x="478226" y="271021"/>
                    <a:pt x="478226" y="605331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2006365"/>
                <a:satOff val="-2502"/>
                <a:lumOff val="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30965" rIns="30964" bIns="30966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MRA Easy MOBILE App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Integration of ITAS &amp; </a:t>
              </a: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Govt</a:t>
              </a: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Infohighway</a:t>
              </a:r>
              <a:endParaRPr lang="en-GB" sz="115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CRS</a:t>
              </a:r>
              <a:endParaRPr lang="en-GB" sz="115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43400" y="3794069"/>
              <a:ext cx="367377" cy="449285"/>
            </a:xfrm>
            <a:custGeom>
              <a:avLst/>
              <a:gdLst>
                <a:gd name="connsiteX0" fmla="*/ 0 w 449285"/>
                <a:gd name="connsiteY0" fmla="*/ 0 h 367377"/>
                <a:gd name="connsiteX1" fmla="*/ 265597 w 449285"/>
                <a:gd name="connsiteY1" fmla="*/ 0 h 367377"/>
                <a:gd name="connsiteX2" fmla="*/ 449285 w 449285"/>
                <a:gd name="connsiteY2" fmla="*/ 183689 h 367377"/>
                <a:gd name="connsiteX3" fmla="*/ 265597 w 449285"/>
                <a:gd name="connsiteY3" fmla="*/ 367377 h 367377"/>
                <a:gd name="connsiteX4" fmla="*/ 0 w 449285"/>
                <a:gd name="connsiteY4" fmla="*/ 367377 h 367377"/>
                <a:gd name="connsiteX5" fmla="*/ 183689 w 449285"/>
                <a:gd name="connsiteY5" fmla="*/ 183689 h 367377"/>
                <a:gd name="connsiteX6" fmla="*/ 0 w 449285"/>
                <a:gd name="connsiteY6" fmla="*/ 0 h 367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9285" h="367377">
                  <a:moveTo>
                    <a:pt x="449285" y="0"/>
                  </a:moveTo>
                  <a:lnTo>
                    <a:pt x="449285" y="217177"/>
                  </a:lnTo>
                  <a:lnTo>
                    <a:pt x="224642" y="367377"/>
                  </a:lnTo>
                  <a:lnTo>
                    <a:pt x="0" y="217177"/>
                  </a:lnTo>
                  <a:lnTo>
                    <a:pt x="0" y="0"/>
                  </a:lnTo>
                  <a:lnTo>
                    <a:pt x="224642" y="150201"/>
                  </a:lnTo>
                  <a:lnTo>
                    <a:pt x="449285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2675154"/>
                <a:satOff val="-3337"/>
                <a:lumOff val="785"/>
                <a:alphaOff val="0"/>
              </a:schemeClr>
            </a:lnRef>
            <a:fillRef idx="1">
              <a:schemeClr val="accent2">
                <a:hueOff val="2675154"/>
                <a:satOff val="-3337"/>
                <a:lumOff val="785"/>
                <a:alphaOff val="0"/>
              </a:schemeClr>
            </a:fillRef>
            <a:effectRef idx="0">
              <a:schemeClr val="accent2">
                <a:hueOff val="2675154"/>
                <a:satOff val="-3337"/>
                <a:lumOff val="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191309" rIns="7619" bIns="19130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00601" y="3857420"/>
              <a:ext cx="4191000" cy="456498"/>
            </a:xfrm>
            <a:custGeom>
              <a:avLst/>
              <a:gdLst>
                <a:gd name="connsiteX0" fmla="*/ 76084 w 456497"/>
                <a:gd name="connsiteY0" fmla="*/ 0 h 4233135"/>
                <a:gd name="connsiteX1" fmla="*/ 380413 w 456497"/>
                <a:gd name="connsiteY1" fmla="*/ 0 h 4233135"/>
                <a:gd name="connsiteX2" fmla="*/ 456497 w 456497"/>
                <a:gd name="connsiteY2" fmla="*/ 76084 h 4233135"/>
                <a:gd name="connsiteX3" fmla="*/ 456497 w 456497"/>
                <a:gd name="connsiteY3" fmla="*/ 4233135 h 4233135"/>
                <a:gd name="connsiteX4" fmla="*/ 456497 w 456497"/>
                <a:gd name="connsiteY4" fmla="*/ 4233135 h 4233135"/>
                <a:gd name="connsiteX5" fmla="*/ 0 w 456497"/>
                <a:gd name="connsiteY5" fmla="*/ 4233135 h 4233135"/>
                <a:gd name="connsiteX6" fmla="*/ 0 w 456497"/>
                <a:gd name="connsiteY6" fmla="*/ 4233135 h 4233135"/>
                <a:gd name="connsiteX7" fmla="*/ 0 w 456497"/>
                <a:gd name="connsiteY7" fmla="*/ 76084 h 4233135"/>
                <a:gd name="connsiteX8" fmla="*/ 76084 w 456497"/>
                <a:gd name="connsiteY8" fmla="*/ 0 h 423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497" h="4233135">
                  <a:moveTo>
                    <a:pt x="456497" y="705533"/>
                  </a:moveTo>
                  <a:lnTo>
                    <a:pt x="456497" y="3527602"/>
                  </a:lnTo>
                  <a:cubicBezTo>
                    <a:pt x="456497" y="3917257"/>
                    <a:pt x="452824" y="4233135"/>
                    <a:pt x="448292" y="4233135"/>
                  </a:cubicBezTo>
                  <a:lnTo>
                    <a:pt x="0" y="4233135"/>
                  </a:lnTo>
                  <a:lnTo>
                    <a:pt x="0" y="4233135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8292" y="0"/>
                  </a:lnTo>
                  <a:cubicBezTo>
                    <a:pt x="452824" y="0"/>
                    <a:pt x="456497" y="315878"/>
                    <a:pt x="456497" y="705533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2675154"/>
                <a:satOff val="-3337"/>
                <a:lumOff val="78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29904" rIns="29904" bIns="29905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Social Contributions (including filing of joint PACO)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Major Upgrade of ITAS to S/4 HANA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43400" y="4385640"/>
              <a:ext cx="396037" cy="470084"/>
            </a:xfrm>
            <a:custGeom>
              <a:avLst/>
              <a:gdLst>
                <a:gd name="connsiteX0" fmla="*/ 0 w 470083"/>
                <a:gd name="connsiteY0" fmla="*/ 0 h 396036"/>
                <a:gd name="connsiteX1" fmla="*/ 272065 w 470083"/>
                <a:gd name="connsiteY1" fmla="*/ 0 h 396036"/>
                <a:gd name="connsiteX2" fmla="*/ 470083 w 470083"/>
                <a:gd name="connsiteY2" fmla="*/ 198018 h 396036"/>
                <a:gd name="connsiteX3" fmla="*/ 272065 w 470083"/>
                <a:gd name="connsiteY3" fmla="*/ 396036 h 396036"/>
                <a:gd name="connsiteX4" fmla="*/ 0 w 470083"/>
                <a:gd name="connsiteY4" fmla="*/ 396036 h 396036"/>
                <a:gd name="connsiteX5" fmla="*/ 198018 w 470083"/>
                <a:gd name="connsiteY5" fmla="*/ 198018 h 396036"/>
                <a:gd name="connsiteX6" fmla="*/ 0 w 470083"/>
                <a:gd name="connsiteY6" fmla="*/ 0 h 39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083" h="396036">
                  <a:moveTo>
                    <a:pt x="470082" y="0"/>
                  </a:moveTo>
                  <a:lnTo>
                    <a:pt x="470082" y="229210"/>
                  </a:lnTo>
                  <a:lnTo>
                    <a:pt x="235042" y="396036"/>
                  </a:lnTo>
                  <a:lnTo>
                    <a:pt x="1" y="229210"/>
                  </a:lnTo>
                  <a:lnTo>
                    <a:pt x="1" y="0"/>
                  </a:lnTo>
                  <a:lnTo>
                    <a:pt x="235042" y="166826"/>
                  </a:lnTo>
                  <a:lnTo>
                    <a:pt x="470082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3343942"/>
                <a:satOff val="-4171"/>
                <a:lumOff val="981"/>
                <a:alphaOff val="0"/>
              </a:schemeClr>
            </a:lnRef>
            <a:fillRef idx="1">
              <a:schemeClr val="accent2">
                <a:hueOff val="3343942"/>
                <a:satOff val="-4171"/>
                <a:lumOff val="981"/>
                <a:alphaOff val="0"/>
              </a:schemeClr>
            </a:fillRef>
            <a:effectRef idx="0">
              <a:schemeClr val="accent2">
                <a:hueOff val="3343942"/>
                <a:satOff val="-4171"/>
                <a:lumOff val="9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05638" rIns="7620" bIns="20563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00600" y="4395914"/>
              <a:ext cx="4210692" cy="352128"/>
            </a:xfrm>
            <a:custGeom>
              <a:avLst/>
              <a:gdLst>
                <a:gd name="connsiteX0" fmla="*/ 58689 w 352127"/>
                <a:gd name="connsiteY0" fmla="*/ 0 h 3848967"/>
                <a:gd name="connsiteX1" fmla="*/ 293438 w 352127"/>
                <a:gd name="connsiteY1" fmla="*/ 0 h 3848967"/>
                <a:gd name="connsiteX2" fmla="*/ 352127 w 352127"/>
                <a:gd name="connsiteY2" fmla="*/ 58689 h 3848967"/>
                <a:gd name="connsiteX3" fmla="*/ 352127 w 352127"/>
                <a:gd name="connsiteY3" fmla="*/ 3848967 h 3848967"/>
                <a:gd name="connsiteX4" fmla="*/ 352127 w 352127"/>
                <a:gd name="connsiteY4" fmla="*/ 3848967 h 3848967"/>
                <a:gd name="connsiteX5" fmla="*/ 0 w 352127"/>
                <a:gd name="connsiteY5" fmla="*/ 3848967 h 3848967"/>
                <a:gd name="connsiteX6" fmla="*/ 0 w 352127"/>
                <a:gd name="connsiteY6" fmla="*/ 3848967 h 3848967"/>
                <a:gd name="connsiteX7" fmla="*/ 0 w 352127"/>
                <a:gd name="connsiteY7" fmla="*/ 58689 h 3848967"/>
                <a:gd name="connsiteX8" fmla="*/ 58689 w 352127"/>
                <a:gd name="connsiteY8" fmla="*/ 0 h 384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27" h="3848967">
                  <a:moveTo>
                    <a:pt x="352127" y="641507"/>
                  </a:moveTo>
                  <a:lnTo>
                    <a:pt x="352127" y="3207460"/>
                  </a:lnTo>
                  <a:cubicBezTo>
                    <a:pt x="352127" y="3561754"/>
                    <a:pt x="349723" y="3848967"/>
                    <a:pt x="346758" y="3848967"/>
                  </a:cubicBezTo>
                  <a:lnTo>
                    <a:pt x="0" y="3848967"/>
                  </a:lnTo>
                  <a:lnTo>
                    <a:pt x="0" y="384896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6758" y="0"/>
                  </a:lnTo>
                  <a:cubicBezTo>
                    <a:pt x="349723" y="0"/>
                    <a:pt x="352127" y="287213"/>
                    <a:pt x="352127" y="641507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3343942"/>
                <a:satOff val="-4171"/>
                <a:lumOff val="98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24809" rIns="24808" bIns="24810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b="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Country By Country Reporting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43400" y="4994657"/>
              <a:ext cx="396037" cy="507222"/>
            </a:xfrm>
            <a:custGeom>
              <a:avLst/>
              <a:gdLst>
                <a:gd name="connsiteX0" fmla="*/ 0 w 507221"/>
                <a:gd name="connsiteY0" fmla="*/ 0 h 396036"/>
                <a:gd name="connsiteX1" fmla="*/ 309203 w 507221"/>
                <a:gd name="connsiteY1" fmla="*/ 0 h 396036"/>
                <a:gd name="connsiteX2" fmla="*/ 507221 w 507221"/>
                <a:gd name="connsiteY2" fmla="*/ 198018 h 396036"/>
                <a:gd name="connsiteX3" fmla="*/ 309203 w 507221"/>
                <a:gd name="connsiteY3" fmla="*/ 396036 h 396036"/>
                <a:gd name="connsiteX4" fmla="*/ 0 w 507221"/>
                <a:gd name="connsiteY4" fmla="*/ 396036 h 396036"/>
                <a:gd name="connsiteX5" fmla="*/ 198018 w 507221"/>
                <a:gd name="connsiteY5" fmla="*/ 198018 h 396036"/>
                <a:gd name="connsiteX6" fmla="*/ 0 w 507221"/>
                <a:gd name="connsiteY6" fmla="*/ 0 h 39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221" h="396036">
                  <a:moveTo>
                    <a:pt x="507220" y="0"/>
                  </a:moveTo>
                  <a:lnTo>
                    <a:pt x="507220" y="241424"/>
                  </a:lnTo>
                  <a:lnTo>
                    <a:pt x="253611" y="396036"/>
                  </a:lnTo>
                  <a:lnTo>
                    <a:pt x="1" y="241424"/>
                  </a:lnTo>
                  <a:lnTo>
                    <a:pt x="1" y="0"/>
                  </a:lnTo>
                  <a:lnTo>
                    <a:pt x="253611" y="154612"/>
                  </a:lnTo>
                  <a:lnTo>
                    <a:pt x="50722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4012731"/>
                <a:satOff val="-5005"/>
                <a:lumOff val="1177"/>
                <a:alphaOff val="0"/>
              </a:schemeClr>
            </a:lnRef>
            <a:fillRef idx="1">
              <a:schemeClr val="accent2">
                <a:hueOff val="4012731"/>
                <a:satOff val="-5005"/>
                <a:lumOff val="1177"/>
                <a:alphaOff val="0"/>
              </a:schemeClr>
            </a:fillRef>
            <a:effectRef idx="0">
              <a:schemeClr val="accent2">
                <a:hueOff val="4012731"/>
                <a:satOff val="-5005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1" tIns="205638" rIns="7620" bIns="20563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00601" y="4830038"/>
              <a:ext cx="4210692" cy="787328"/>
            </a:xfrm>
            <a:custGeom>
              <a:avLst/>
              <a:gdLst>
                <a:gd name="connsiteX0" fmla="*/ 131224 w 787327"/>
                <a:gd name="connsiteY0" fmla="*/ 0 h 4272794"/>
                <a:gd name="connsiteX1" fmla="*/ 656103 w 787327"/>
                <a:gd name="connsiteY1" fmla="*/ 0 h 4272794"/>
                <a:gd name="connsiteX2" fmla="*/ 787327 w 787327"/>
                <a:gd name="connsiteY2" fmla="*/ 131224 h 4272794"/>
                <a:gd name="connsiteX3" fmla="*/ 787327 w 787327"/>
                <a:gd name="connsiteY3" fmla="*/ 4272794 h 4272794"/>
                <a:gd name="connsiteX4" fmla="*/ 787327 w 787327"/>
                <a:gd name="connsiteY4" fmla="*/ 4272794 h 4272794"/>
                <a:gd name="connsiteX5" fmla="*/ 0 w 787327"/>
                <a:gd name="connsiteY5" fmla="*/ 4272794 h 4272794"/>
                <a:gd name="connsiteX6" fmla="*/ 0 w 787327"/>
                <a:gd name="connsiteY6" fmla="*/ 4272794 h 4272794"/>
                <a:gd name="connsiteX7" fmla="*/ 0 w 787327"/>
                <a:gd name="connsiteY7" fmla="*/ 131224 h 4272794"/>
                <a:gd name="connsiteX8" fmla="*/ 131224 w 787327"/>
                <a:gd name="connsiteY8" fmla="*/ 0 h 427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327" h="4272794">
                  <a:moveTo>
                    <a:pt x="787327" y="712150"/>
                  </a:moveTo>
                  <a:lnTo>
                    <a:pt x="787327" y="3560644"/>
                  </a:lnTo>
                  <a:cubicBezTo>
                    <a:pt x="787327" y="3953952"/>
                    <a:pt x="776501" y="4272791"/>
                    <a:pt x="763147" y="4272791"/>
                  </a:cubicBezTo>
                  <a:lnTo>
                    <a:pt x="0" y="4272791"/>
                  </a:lnTo>
                  <a:lnTo>
                    <a:pt x="0" y="4272791"/>
                  </a:lnTo>
                  <a:lnTo>
                    <a:pt x="0" y="3"/>
                  </a:lnTo>
                  <a:lnTo>
                    <a:pt x="0" y="3"/>
                  </a:lnTo>
                  <a:lnTo>
                    <a:pt x="763147" y="3"/>
                  </a:lnTo>
                  <a:cubicBezTo>
                    <a:pt x="776501" y="3"/>
                    <a:pt x="787327" y="318842"/>
                    <a:pt x="787327" y="71215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4012731"/>
                <a:satOff val="-5005"/>
                <a:lumOff val="117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46054" rIns="46054" bIns="46055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PRGF and Contribution </a:t>
              </a: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Sociale</a:t>
              </a: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GB" sz="1150" kern="1200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Generalisee</a:t>
              </a:r>
              <a:endParaRPr lang="en-GB" sz="115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COVID Assistance Schemes such as GWAS, SEAS, COVID Solidarity fund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E-Payment of Excise license, Rum and Liquor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343400" y="5631468"/>
              <a:ext cx="387498" cy="707612"/>
            </a:xfrm>
            <a:custGeom>
              <a:avLst/>
              <a:gdLst>
                <a:gd name="connsiteX0" fmla="*/ 0 w 707612"/>
                <a:gd name="connsiteY0" fmla="*/ 0 h 387498"/>
                <a:gd name="connsiteX1" fmla="*/ 513863 w 707612"/>
                <a:gd name="connsiteY1" fmla="*/ 0 h 387498"/>
                <a:gd name="connsiteX2" fmla="*/ 707612 w 707612"/>
                <a:gd name="connsiteY2" fmla="*/ 193749 h 387498"/>
                <a:gd name="connsiteX3" fmla="*/ 513863 w 707612"/>
                <a:gd name="connsiteY3" fmla="*/ 387498 h 387498"/>
                <a:gd name="connsiteX4" fmla="*/ 0 w 707612"/>
                <a:gd name="connsiteY4" fmla="*/ 387498 h 387498"/>
                <a:gd name="connsiteX5" fmla="*/ 193749 w 707612"/>
                <a:gd name="connsiteY5" fmla="*/ 193749 h 387498"/>
                <a:gd name="connsiteX6" fmla="*/ 0 w 707612"/>
                <a:gd name="connsiteY6" fmla="*/ 0 h 38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7612" h="387498">
                  <a:moveTo>
                    <a:pt x="707612" y="0"/>
                  </a:moveTo>
                  <a:lnTo>
                    <a:pt x="707612" y="281398"/>
                  </a:lnTo>
                  <a:lnTo>
                    <a:pt x="353806" y="387498"/>
                  </a:lnTo>
                  <a:lnTo>
                    <a:pt x="0" y="281398"/>
                  </a:lnTo>
                  <a:lnTo>
                    <a:pt x="0" y="0"/>
                  </a:lnTo>
                  <a:lnTo>
                    <a:pt x="353806" y="106100"/>
                  </a:lnTo>
                  <a:lnTo>
                    <a:pt x="707612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201369" rIns="7620" bIns="20136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00599" y="5699365"/>
              <a:ext cx="4210693" cy="658360"/>
            </a:xfrm>
            <a:custGeom>
              <a:avLst/>
              <a:gdLst>
                <a:gd name="connsiteX0" fmla="*/ 109729 w 658360"/>
                <a:gd name="connsiteY0" fmla="*/ 0 h 4114910"/>
                <a:gd name="connsiteX1" fmla="*/ 548631 w 658360"/>
                <a:gd name="connsiteY1" fmla="*/ 0 h 4114910"/>
                <a:gd name="connsiteX2" fmla="*/ 658360 w 658360"/>
                <a:gd name="connsiteY2" fmla="*/ 109729 h 4114910"/>
                <a:gd name="connsiteX3" fmla="*/ 658360 w 658360"/>
                <a:gd name="connsiteY3" fmla="*/ 4114910 h 4114910"/>
                <a:gd name="connsiteX4" fmla="*/ 658360 w 658360"/>
                <a:gd name="connsiteY4" fmla="*/ 4114910 h 4114910"/>
                <a:gd name="connsiteX5" fmla="*/ 0 w 658360"/>
                <a:gd name="connsiteY5" fmla="*/ 4114910 h 4114910"/>
                <a:gd name="connsiteX6" fmla="*/ 0 w 658360"/>
                <a:gd name="connsiteY6" fmla="*/ 4114910 h 4114910"/>
                <a:gd name="connsiteX7" fmla="*/ 0 w 658360"/>
                <a:gd name="connsiteY7" fmla="*/ 109729 h 4114910"/>
                <a:gd name="connsiteX8" fmla="*/ 109729 w 658360"/>
                <a:gd name="connsiteY8" fmla="*/ 0 h 411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360" h="4114910">
                  <a:moveTo>
                    <a:pt x="658360" y="685833"/>
                  </a:moveTo>
                  <a:lnTo>
                    <a:pt x="658360" y="3429077"/>
                  </a:lnTo>
                  <a:cubicBezTo>
                    <a:pt x="658360" y="3807854"/>
                    <a:pt x="650500" y="4114910"/>
                    <a:pt x="640804" y="4114910"/>
                  </a:cubicBezTo>
                  <a:lnTo>
                    <a:pt x="0" y="4114910"/>
                  </a:lnTo>
                  <a:lnTo>
                    <a:pt x="0" y="41149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40804" y="0"/>
                  </a:lnTo>
                  <a:cubicBezTo>
                    <a:pt x="650500" y="0"/>
                    <a:pt x="658360" y="307056"/>
                    <a:pt x="658360" y="685833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9758" rIns="39758" bIns="39758" numCol="1" spcCol="1270" anchor="ctr" anchorCtr="0">
              <a:noAutofit/>
            </a:bodyPr>
            <a:lstStyle/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Installation of Behavioural Insight</a:t>
              </a:r>
            </a:p>
            <a:p>
              <a:pPr marL="57150" lvl="1" indent="-57150" algn="l" defTabSz="5111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50" kern="1200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Schemes such as Financial Assistance to SME, Special Allowance to EOE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52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164068"/>
            <a:ext cx="8229600" cy="738664"/>
          </a:xfr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Mobile Development - </a:t>
            </a:r>
            <a:r>
              <a:rPr lang="en-GB" sz="28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MRAEasy</a:t>
            </a:r>
            <a:endParaRPr lang="en-GB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78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year 2016, MRA introduced </a:t>
            </a:r>
            <a:r>
              <a:rPr lang="en-GB" sz="2000" b="1" u="sng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MRAEasy</a:t>
            </a:r>
            <a: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Mobile application</a:t>
            </a:r>
            <a:b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filing of returns:</a:t>
            </a:r>
          </a:p>
          <a:p>
            <a:pPr lvl="1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employers in Mauritius to file and pay their employees’ Pay-As-You-Earn (PAYE) as well as Contributions (CSG and National Solidarity fund) on a monthly basis. </a:t>
            </a:r>
          </a:p>
          <a:p>
            <a:pPr lvl="1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individual taxpayers file their Annual Income Tax return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ease the employers’ filing, the </a:t>
            </a:r>
            <a:r>
              <a:rPr lang="en-GB" sz="2000" b="1" u="sng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MRAeasy</a:t>
            </a:r>
            <a:r>
              <a:rPr lang="en-GB" sz="2000" b="1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 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prefills ALL the employees’ details for the employer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employer may then add additional employees and/or modify an existing employee’s details. 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employer can browse throughout the app without internet connection. 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internet connection is required only when the user is logging in, submitting a return and effecting a payment. </a:t>
            </a:r>
          </a:p>
          <a:p>
            <a:pPr lvl="1">
              <a:lnSpc>
                <a:spcPct val="80000"/>
              </a:lnSpc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392055"/>
            <a:ext cx="1143000" cy="102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817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28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09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291565" y="645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47800" y="228600"/>
            <a:ext cx="7543800" cy="651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Government Initiatives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114928"/>
            <a:ext cx="9067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Lockdown from 19</a:t>
            </a:r>
            <a:r>
              <a:rPr lang="en-US" sz="2000" baseline="30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 -30 Apr 2020 AND Mar 10 2021-now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 came up with several Assistance schemes to help the residents of Mauritius during confinement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 Assistance Scheme – Paid the employers so they can pay their employees during the lockdown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17,000  employers affecting 300,000 employees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Self-Employed Assistance scheme – Paid directly to the self-employed upon application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211,000 self-employed  amounting </a:t>
            </a:r>
            <a:endParaRPr lang="en-US" sz="2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eApplication</a:t>
            </a: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developed in a week and payment were done through </a:t>
            </a:r>
            <a:r>
              <a:rPr lang="en-US" sz="20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ePayment</a:t>
            </a: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platform through the central bank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Bandwidth management specially during peak hours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20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eServices</a:t>
            </a:r>
            <a:r>
              <a:rPr lang="en-US" sz="2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were up during confinement</a:t>
            </a:r>
          </a:p>
        </p:txBody>
      </p:sp>
    </p:spTree>
    <p:extLst>
      <p:ext uri="{BB962C8B-B14F-4D97-AF65-F5344CB8AC3E}">
        <p14:creationId xmlns:p14="http://schemas.microsoft.com/office/powerpoint/2010/main" val="3247609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914400"/>
            <a:ext cx="9144000" cy="5105400"/>
          </a:xfrm>
        </p:spPr>
        <p:txBody>
          <a:bodyPr>
            <a:normAutofit/>
          </a:bodyPr>
          <a:lstStyle/>
          <a:p>
            <a:pPr marL="457200" indent="-457200" algn="just"/>
            <a:endParaRPr lang="en-US" altLang="en-US" sz="1700" dirty="0">
              <a:latin typeface="Verdana" pitchFamily="34" charset="0"/>
            </a:endParaRPr>
          </a:p>
          <a:p>
            <a:pPr marL="457200" indent="-457200" algn="just"/>
            <a:r>
              <a:rPr lang="en-US" altLang="en-US" sz="1700" dirty="0">
                <a:latin typeface="Verdana" pitchFamily="34" charset="0"/>
              </a:rPr>
              <a:t>Uses Machine Learning to predict scores for taxpayers with respect to specific risks like Late Payment and Late Submission.</a:t>
            </a:r>
          </a:p>
          <a:p>
            <a:pPr marL="457200" indent="-457200" algn="just"/>
            <a:r>
              <a:rPr lang="en-US" altLang="en-US" sz="1700" dirty="0">
                <a:latin typeface="Verdana" pitchFamily="34" charset="0"/>
              </a:rPr>
              <a:t>Enables us to be proactive in dealing with risky taxpayers like late payers and late filers so as to enhance compliance and collection.</a:t>
            </a:r>
          </a:p>
          <a:p>
            <a:pPr marL="457200" indent="-457200" algn="just"/>
            <a:r>
              <a:rPr lang="en-US" altLang="en-US" sz="1700" b="1" u="sng" dirty="0">
                <a:latin typeface="Verdana" pitchFamily="34" charset="0"/>
              </a:rPr>
              <a:t>Status: </a:t>
            </a:r>
            <a:r>
              <a:rPr lang="en-US" altLang="en-US" sz="1700" dirty="0">
                <a:latin typeface="Verdana" pitchFamily="34" charset="0"/>
              </a:rPr>
              <a:t>Product Installed and configured. Training of end users to be planned and Operation to be defined.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28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09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291565" y="645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16063" y="-88417"/>
            <a:ext cx="7543800" cy="112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projects – </a:t>
            </a:r>
          </a:p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 Behavioral Insights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56665"/>
            <a:ext cx="8907463" cy="334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77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pPr marL="457200" indent="-457200" algn="just"/>
            <a:endParaRPr lang="en-GB" altLang="en-US" sz="2000" b="1" dirty="0"/>
          </a:p>
          <a:p>
            <a:pPr marL="457200" indent="-457200" algn="just"/>
            <a:endParaRPr lang="en-GB" altLang="en-US" sz="2000" b="1" dirty="0"/>
          </a:p>
          <a:p>
            <a:pPr marL="457200" indent="-457200" algn="just"/>
            <a:endParaRPr lang="en-US" altLang="en-US" sz="2000" b="1" u="sng" dirty="0"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68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Impact on Laws and Legislations</a:t>
            </a:r>
            <a:endParaRPr lang="en-US" sz="2400" b="1" i="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28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09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291565" y="645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59496" y="22944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Currently in pipeline -</a:t>
            </a:r>
            <a:r>
              <a:rPr lang="en-US" sz="2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eInvoicing</a:t>
            </a: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Fiscalisation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514281"/>
              </p:ext>
            </p:extLst>
          </p:nvPr>
        </p:nvGraphicFramePr>
        <p:xfrm>
          <a:off x="152400" y="1295400"/>
          <a:ext cx="8839200" cy="494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608" y="4052460"/>
            <a:ext cx="2569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1. </a:t>
            </a:r>
            <a:r>
              <a:rPr lang="en-GB" b="1" dirty="0">
                <a:solidFill>
                  <a:srgbClr val="FF0000"/>
                </a:solidFill>
              </a:rPr>
              <a:t>Supplier</a:t>
            </a:r>
            <a:r>
              <a:rPr lang="en-GB" dirty="0"/>
              <a:t> sends invoice to Tax Agency (TA) for </a:t>
            </a:r>
            <a:r>
              <a:rPr lang="en-GB" dirty="0" err="1"/>
              <a:t>fiscalisation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77280" y="2647133"/>
            <a:ext cx="2880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2.</a:t>
            </a: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TA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provides </a:t>
            </a:r>
            <a:r>
              <a:rPr lang="en-GB" b="1" dirty="0" err="1">
                <a:solidFill>
                  <a:schemeClr val="accent3">
                    <a:lumMod val="50000"/>
                  </a:schemeClr>
                </a:solidFill>
              </a:rPr>
              <a:t>fiscalised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receipt or  invoice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0" y="4612453"/>
            <a:ext cx="2819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3. </a:t>
            </a:r>
            <a:r>
              <a:rPr lang="en-GB" b="1" dirty="0">
                <a:solidFill>
                  <a:srgbClr val="FF0000"/>
                </a:solidFill>
              </a:rPr>
              <a:t>Supplier</a:t>
            </a:r>
            <a:r>
              <a:rPr lang="en-GB" dirty="0"/>
              <a:t> sends </a:t>
            </a:r>
            <a:r>
              <a:rPr lang="en-GB" dirty="0" err="1"/>
              <a:t>fiscalised</a:t>
            </a:r>
            <a:r>
              <a:rPr lang="en-GB" dirty="0"/>
              <a:t> receipt or invoice to Buyer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47753" y="3853218"/>
            <a:ext cx="263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4. </a:t>
            </a:r>
            <a:r>
              <a:rPr lang="en-GB" b="1" dirty="0">
                <a:solidFill>
                  <a:srgbClr val="00B050"/>
                </a:solidFill>
              </a:rPr>
              <a:t>Buyer</a:t>
            </a:r>
            <a:r>
              <a:rPr lang="en-GB" dirty="0"/>
              <a:t> checks validity of </a:t>
            </a:r>
            <a:r>
              <a:rPr lang="en-GB" dirty="0" err="1"/>
              <a:t>fiscalised</a:t>
            </a:r>
            <a:r>
              <a:rPr lang="en-GB" dirty="0"/>
              <a:t> receipt/invoice with 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0096" y="2647131"/>
            <a:ext cx="2783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5.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TA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provides details of </a:t>
            </a:r>
            <a:r>
              <a:rPr lang="en-GB" b="1" dirty="0" err="1">
                <a:solidFill>
                  <a:schemeClr val="accent3">
                    <a:lumMod val="50000"/>
                  </a:schemeClr>
                </a:solidFill>
              </a:rPr>
              <a:t>fiscalised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receipt/invoice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0" y="5661248"/>
            <a:ext cx="2819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6. </a:t>
            </a:r>
            <a:r>
              <a:rPr lang="en-GB" b="1" dirty="0">
                <a:solidFill>
                  <a:srgbClr val="00B050"/>
                </a:solidFill>
              </a:rPr>
              <a:t>Buyer</a:t>
            </a:r>
            <a:r>
              <a:rPr lang="en-GB" dirty="0"/>
              <a:t> makes payment for </a:t>
            </a:r>
            <a:r>
              <a:rPr lang="en-GB" dirty="0" err="1"/>
              <a:t>fiscalised</a:t>
            </a:r>
            <a:r>
              <a:rPr lang="en-GB" dirty="0"/>
              <a:t> receipt/invoice</a:t>
            </a:r>
          </a:p>
        </p:txBody>
      </p:sp>
    </p:spTree>
    <p:extLst>
      <p:ext uri="{BB962C8B-B14F-4D97-AF65-F5344CB8AC3E}">
        <p14:creationId xmlns:p14="http://schemas.microsoft.com/office/powerpoint/2010/main" val="26160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52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38600" y="228600"/>
            <a:ext cx="4953000" cy="651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114425"/>
            <a:ext cx="9144000" cy="5219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General Strategy</a:t>
            </a:r>
          </a:p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SAP ERP with TRM - ITAS</a:t>
            </a:r>
          </a:p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eServices</a:t>
            </a:r>
            <a:r>
              <a:rPr lang="en-GB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efiling</a:t>
            </a:r>
            <a:endParaRPr lang="en-GB" alt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ePayment</a:t>
            </a:r>
            <a:endParaRPr lang="en-GB" alt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Mobile App - </a:t>
            </a:r>
            <a:r>
              <a:rPr lang="en-GB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MRAEasy</a:t>
            </a:r>
            <a:endParaRPr lang="en-GB" alt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GB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Projects in the pipeline</a:t>
            </a:r>
            <a:endParaRPr lang="en-GB" alt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1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38600" y="228600"/>
            <a:ext cx="4953000" cy="651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Strategy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Innovation coupled with agility and flexibility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b="1" u="sng" dirty="0">
                <a:solidFill>
                  <a:srgbClr val="002060"/>
                </a:solidFill>
                <a:latin typeface="Verdana" pitchFamily="34" charset="0"/>
              </a:rPr>
              <a:t>Self reliance – in house ICT capacity building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Continuous improvement - process-wise and technology-wise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Legal framework support – especially for electronic transactions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Strategic partners (service providers, banks, Telco) – 3</a:t>
            </a:r>
            <a:r>
              <a:rPr lang="en-GB" altLang="en-US" sz="2000" baseline="30000" dirty="0">
                <a:solidFill>
                  <a:srgbClr val="002060"/>
                </a:solidFill>
                <a:latin typeface="Verdana" pitchFamily="34" charset="0"/>
              </a:rPr>
              <a:t>rd</a:t>
            </a: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 party info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Robust, reliable and secure service to tax payers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Public awareness and involvement (Communication)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GB" altLang="en-US" sz="2000" b="1" dirty="0">
                <a:solidFill>
                  <a:srgbClr val="002060"/>
                </a:solidFill>
                <a:latin typeface="Verdana" pitchFamily="34" charset="0"/>
              </a:rPr>
              <a:t>Win-for-All</a:t>
            </a:r>
            <a:r>
              <a:rPr lang="en-GB" altLang="en-US" sz="2000" dirty="0">
                <a:solidFill>
                  <a:srgbClr val="002060"/>
                </a:solidFill>
                <a:latin typeface="Verdana" pitchFamily="34" charset="0"/>
              </a:rPr>
              <a:t> formula (Taxpayer, MRA, Government, Partners)</a:t>
            </a:r>
            <a:endParaRPr lang="en-US" altLang="en-US" sz="2000" b="1" u="sng" dirty="0">
              <a:solidFill>
                <a:srgbClr val="002060"/>
              </a:solidFill>
              <a:latin typeface="Verdana" pitchFamily="34" charset="0"/>
            </a:endParaRPr>
          </a:p>
          <a:p>
            <a:pPr marL="457200" indent="-457200" algn="just"/>
            <a:endParaRPr lang="en-US" altLang="en-US" sz="2000" b="1" u="sng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1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05263" y="228600"/>
            <a:ext cx="69863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wise implementation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pPr marL="457200" indent="-457200" algn="just"/>
            <a:endParaRPr lang="en-US" altLang="en-US" sz="2000" b="1" u="sng" dirty="0">
              <a:latin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122023" y="1802673"/>
            <a:ext cx="3017520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ERP – SAP –TRM</a:t>
            </a:r>
          </a:p>
          <a:p>
            <a:pPr algn="ctr"/>
            <a:r>
              <a:rPr lang="en-GB" dirty="0"/>
              <a:t>Integrated Tax Administration Solution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96833" y="3196044"/>
            <a:ext cx="7746275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b="1" u="sng" dirty="0" err="1">
                <a:solidFill>
                  <a:schemeClr val="tx1"/>
                </a:solidFill>
              </a:rPr>
              <a:t>eServices</a:t>
            </a:r>
            <a:r>
              <a:rPr lang="en-GB" sz="2400" b="1" u="sng" dirty="0">
                <a:solidFill>
                  <a:schemeClr val="tx1"/>
                </a:solidFill>
              </a:rPr>
              <a:t> Platform</a:t>
            </a:r>
          </a:p>
          <a:p>
            <a:pPr algn="ctr"/>
            <a:r>
              <a:rPr lang="en-GB" dirty="0"/>
              <a:t>(Provide portfolio of </a:t>
            </a:r>
            <a:r>
              <a:rPr lang="en-GB" dirty="0" err="1"/>
              <a:t>eServices</a:t>
            </a:r>
            <a:r>
              <a:rPr lang="en-GB" dirty="0"/>
              <a:t> to Internal/external stakeholder)</a:t>
            </a:r>
          </a:p>
          <a:p>
            <a:pPr algn="ctr"/>
            <a:r>
              <a:rPr lang="en-GB" dirty="0"/>
              <a:t>Authentication, </a:t>
            </a:r>
            <a:r>
              <a:rPr lang="en-GB" dirty="0" err="1"/>
              <a:t>efiling</a:t>
            </a:r>
            <a:r>
              <a:rPr lang="en-GB" dirty="0"/>
              <a:t>, </a:t>
            </a:r>
            <a:r>
              <a:rPr lang="en-GB" dirty="0" err="1"/>
              <a:t>ePayment</a:t>
            </a:r>
            <a:r>
              <a:rPr lang="en-GB" dirty="0"/>
              <a:t>, Notifications, </a:t>
            </a:r>
            <a:r>
              <a:rPr lang="en-GB" dirty="0" err="1"/>
              <a:t>etc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61405" y="4800600"/>
            <a:ext cx="1391196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err="1">
                <a:solidFill>
                  <a:schemeClr val="tx1"/>
                </a:solidFill>
              </a:rPr>
              <a:t>eFiling</a:t>
            </a:r>
            <a:endParaRPr lang="en-GB" sz="2400" b="1" u="sng" dirty="0">
              <a:solidFill>
                <a:schemeClr val="tx1"/>
              </a:solidFill>
            </a:endParaRPr>
          </a:p>
          <a:p>
            <a:pPr algn="ctr"/>
            <a:r>
              <a:rPr lang="en-GB" dirty="0"/>
              <a:t>45 </a:t>
            </a:r>
            <a:r>
              <a:rPr lang="en-GB" dirty="0" err="1"/>
              <a:t>taxtypes</a:t>
            </a:r>
            <a:endParaRPr lang="en-GB" dirty="0"/>
          </a:p>
          <a:p>
            <a:pPr algn="ctr"/>
            <a:r>
              <a:rPr lang="en-GB" dirty="0"/>
              <a:t>99%</a:t>
            </a:r>
          </a:p>
        </p:txBody>
      </p:sp>
      <p:sp>
        <p:nvSpPr>
          <p:cNvPr id="3" name="Freeform 2"/>
          <p:cNvSpPr/>
          <p:nvPr/>
        </p:nvSpPr>
        <p:spPr>
          <a:xfrm>
            <a:off x="0" y="2991394"/>
            <a:ext cx="9258211" cy="78377"/>
          </a:xfrm>
          <a:custGeom>
            <a:avLst/>
            <a:gdLst>
              <a:gd name="connsiteX0" fmla="*/ 0 w 9258211"/>
              <a:gd name="connsiteY0" fmla="*/ 39189 h 78377"/>
              <a:gd name="connsiteX1" fmla="*/ 9170126 w 9258211"/>
              <a:gd name="connsiteY1" fmla="*/ 0 h 78377"/>
              <a:gd name="connsiteX2" fmla="*/ 4885509 w 9258211"/>
              <a:gd name="connsiteY2" fmla="*/ 78377 h 78377"/>
              <a:gd name="connsiteX3" fmla="*/ 0 w 9258211"/>
              <a:gd name="connsiteY3" fmla="*/ 39189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8211" h="78377">
                <a:moveTo>
                  <a:pt x="0" y="39189"/>
                </a:moveTo>
                <a:lnTo>
                  <a:pt x="9170126" y="0"/>
                </a:lnTo>
                <a:cubicBezTo>
                  <a:pt x="9984377" y="6531"/>
                  <a:pt x="4885509" y="78377"/>
                  <a:pt x="4885509" y="78377"/>
                </a:cubicBezTo>
                <a:lnTo>
                  <a:pt x="0" y="39189"/>
                </a:lnTo>
                <a:close/>
              </a:path>
            </a:pathLst>
          </a:custGeom>
          <a:pattFill prst="pct75">
            <a:fgClr>
              <a:schemeClr val="accent2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22712" y="4800591"/>
            <a:ext cx="1665517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err="1">
                <a:solidFill>
                  <a:schemeClr val="tx1"/>
                </a:solidFill>
              </a:rPr>
              <a:t>ePayment</a:t>
            </a:r>
            <a:endParaRPr lang="en-GB" sz="2400" b="1" u="sng" dirty="0">
              <a:solidFill>
                <a:schemeClr val="tx1"/>
              </a:solidFill>
            </a:endParaRPr>
          </a:p>
          <a:p>
            <a:pPr algn="ctr"/>
            <a:r>
              <a:rPr lang="en-GB" dirty="0"/>
              <a:t>85%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38600" y="4822347"/>
            <a:ext cx="1906092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Mobile Applications</a:t>
            </a:r>
          </a:p>
          <a:p>
            <a:pPr algn="ctr"/>
            <a:r>
              <a:rPr lang="en-GB" dirty="0" err="1"/>
              <a:t>MRAEasy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6515100" y="4798406"/>
            <a:ext cx="2028008" cy="9535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Info</a:t>
            </a:r>
            <a:r>
              <a:rPr lang="en-GB" dirty="0"/>
              <a:t> </a:t>
            </a:r>
            <a:r>
              <a:rPr lang="en-GB" sz="2400" b="1" u="sng" dirty="0">
                <a:solidFill>
                  <a:schemeClr val="tx1"/>
                </a:solidFill>
              </a:rPr>
              <a:t>Highway</a:t>
            </a:r>
          </a:p>
          <a:p>
            <a:pPr algn="ctr"/>
            <a:r>
              <a:rPr lang="en-GB" dirty="0"/>
              <a:t>Third Party Info</a:t>
            </a:r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1057003" y="4132223"/>
            <a:ext cx="720000" cy="66837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944040" y="4130029"/>
            <a:ext cx="92528" cy="66837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4991646" y="4168124"/>
            <a:ext cx="0" cy="65422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315200" y="4168124"/>
            <a:ext cx="213904" cy="64988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0"/>
          </p:cNvCxnSpPr>
          <p:nvPr/>
        </p:nvCxnSpPr>
        <p:spPr>
          <a:xfrm>
            <a:off x="4669970" y="2756262"/>
            <a:ext cx="1" cy="43978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99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82066" y="228600"/>
            <a:ext cx="68095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Administration Challenges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555776" y="1412776"/>
            <a:ext cx="643918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347864" y="960895"/>
            <a:ext cx="1578063" cy="1427834"/>
            <a:chOff x="2965602" y="260648"/>
            <a:chExt cx="1764714" cy="1563538"/>
          </a:xfrm>
        </p:grpSpPr>
        <p:sp>
          <p:nvSpPr>
            <p:cNvPr id="9" name="Rounded Rectangle 8"/>
            <p:cNvSpPr/>
            <p:nvPr/>
          </p:nvSpPr>
          <p:spPr>
            <a:xfrm>
              <a:off x="3037610" y="260648"/>
              <a:ext cx="1645920" cy="1131490"/>
            </a:xfrm>
            <a:prstGeom prst="roundRect">
              <a:avLst>
                <a:gd name="adj" fmla="val 10000"/>
              </a:avLst>
            </a:prstGeom>
            <a:blipFill>
              <a:blip r:embed="rId3" cstate="print"/>
              <a:srcRect/>
              <a:stretch>
                <a:fillRect t="-4000" b="-4000"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2965602" y="1454854"/>
              <a:ext cx="17647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2.File Tax Return</a:t>
              </a: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149452" y="1484784"/>
            <a:ext cx="965877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181647" y="1095127"/>
            <a:ext cx="90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not filed</a:t>
            </a:r>
          </a:p>
        </p:txBody>
      </p:sp>
      <p:pic>
        <p:nvPicPr>
          <p:cNvPr id="13" name="Picture 10" descr="Image result for free icon send tax remi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780" y="1211143"/>
            <a:ext cx="1174065" cy="106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20976" y="1507547"/>
            <a:ext cx="1155480" cy="337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3.Reminder</a:t>
            </a:r>
          </a:p>
        </p:txBody>
      </p:sp>
      <p:sp>
        <p:nvSpPr>
          <p:cNvPr id="15" name="Right Arrow 14"/>
          <p:cNvSpPr/>
          <p:nvPr/>
        </p:nvSpPr>
        <p:spPr>
          <a:xfrm rot="2175261">
            <a:off x="5064972" y="2042596"/>
            <a:ext cx="983101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925927" y="2296395"/>
            <a:ext cx="772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filed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84434" y="2708921"/>
            <a:ext cx="1923870" cy="1277406"/>
            <a:chOff x="5393881" y="1931965"/>
            <a:chExt cx="2151423" cy="1398812"/>
          </a:xfrm>
        </p:grpSpPr>
        <p:pic>
          <p:nvPicPr>
            <p:cNvPr id="18" name="Picture 12" descr="Image result for free icon process tax retur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382" y="1931965"/>
              <a:ext cx="1417938" cy="9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393881" y="2961445"/>
              <a:ext cx="21514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/>
                <a:t>4.Process Tax Return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 rot="18651461">
            <a:off x="7142639" y="2700065"/>
            <a:ext cx="827728" cy="195738"/>
          </a:xfrm>
          <a:prstGeom prst="rightArrow">
            <a:avLst/>
          </a:prstGeom>
          <a:pattFill prst="pct5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3347644">
            <a:off x="7071559" y="3688097"/>
            <a:ext cx="913939" cy="174464"/>
          </a:xfrm>
          <a:prstGeom prst="rightArrow">
            <a:avLst/>
          </a:prstGeom>
          <a:pattFill prst="pct5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16" descr="Image result for free icon file tax retur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90" y="2363444"/>
            <a:ext cx="1219373" cy="93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1002756" y="834140"/>
            <a:ext cx="1481012" cy="1347961"/>
            <a:chOff x="251520" y="44625"/>
            <a:chExt cx="2014469" cy="2085672"/>
          </a:xfrm>
        </p:grpSpPr>
        <p:pic>
          <p:nvPicPr>
            <p:cNvPr id="24" name="Picture 6" descr="http://findicons.com/files/icons/2018/business_icons_for/256/company.pn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4625"/>
              <a:ext cx="1604094" cy="16040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s://54d2c543397632b8e6ef-049689fa6c85bd86b15361fafcd507a9.ssl.cf2.rackcdn.com/img/icon-members.png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528" y="747170"/>
              <a:ext cx="1356461" cy="122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609805" y="1760965"/>
              <a:ext cx="113287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1.Register</a:t>
              </a:r>
            </a:p>
          </p:txBody>
        </p:sp>
        <p:sp>
          <p:nvSpPr>
            <p:cNvPr id="27" name="AutoShape 36" descr="Image result for free icon credit card"/>
            <p:cNvSpPr>
              <a:spLocks noChangeAspect="1" noChangeArrowheads="1"/>
            </p:cNvSpPr>
            <p:nvPr/>
          </p:nvSpPr>
          <p:spPr bwMode="auto">
            <a:xfrm>
              <a:off x="993037" y="65422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AutoShape 42" descr="Image result for free icon cash desk"/>
            <p:cNvSpPr>
              <a:spLocks noChangeAspect="1" noChangeArrowheads="1"/>
            </p:cNvSpPr>
            <p:nvPr/>
          </p:nvSpPr>
          <p:spPr bwMode="auto">
            <a:xfrm>
              <a:off x="1297837" y="95902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951265" y="3792621"/>
            <a:ext cx="1005404" cy="915373"/>
            <a:chOff x="3563888" y="4149080"/>
            <a:chExt cx="2470493" cy="2608748"/>
          </a:xfrm>
        </p:grpSpPr>
        <p:sp>
          <p:nvSpPr>
            <p:cNvPr id="30" name="Rounded Rectangle 29"/>
            <p:cNvSpPr/>
            <p:nvPr/>
          </p:nvSpPr>
          <p:spPr>
            <a:xfrm>
              <a:off x="3563888" y="4149080"/>
              <a:ext cx="2470493" cy="260874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Picture 28" descr="Image result for free icon mobile payment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6026" y="4778165"/>
              <a:ext cx="1143000" cy="1143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1" descr="Image result for free icon direct debit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8723" y="4377680"/>
              <a:ext cx="923925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0" descr="Image result for free icon credit card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8522" y="6021288"/>
              <a:ext cx="97155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4" descr="Image result for free icon cash desk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3301" y="4989178"/>
              <a:ext cx="1074733" cy="1074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TextBox 34"/>
          <p:cNvSpPr txBox="1"/>
          <p:nvPr/>
        </p:nvSpPr>
        <p:spPr>
          <a:xfrm>
            <a:off x="8026517" y="2178859"/>
            <a:ext cx="96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5.Refund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56260" y="4931564"/>
            <a:ext cx="1342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6.E-Payment</a:t>
            </a:r>
          </a:p>
        </p:txBody>
      </p:sp>
      <p:sp>
        <p:nvSpPr>
          <p:cNvPr id="37" name="Right Arrow 36"/>
          <p:cNvSpPr/>
          <p:nvPr/>
        </p:nvSpPr>
        <p:spPr>
          <a:xfrm rot="7148594" flipV="1">
            <a:off x="5304506" y="4627138"/>
            <a:ext cx="1603688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50" descr="Image result for free icon tax audi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388" y="4406823"/>
            <a:ext cx="1253078" cy="104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Isosceles Triangle 38"/>
          <p:cNvSpPr/>
          <p:nvPr/>
        </p:nvSpPr>
        <p:spPr>
          <a:xfrm>
            <a:off x="4160555" y="5353947"/>
            <a:ext cx="2499677" cy="869324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Selection of cases</a:t>
            </a:r>
          </a:p>
          <a:p>
            <a:pPr algn="ctr"/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1784" y="5979339"/>
            <a:ext cx="13865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7.Tax Audit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48783" y="2586117"/>
            <a:ext cx="1471833" cy="1033285"/>
          </a:xfrm>
          <a:prstGeom prst="roundRect">
            <a:avLst>
              <a:gd name="adj" fmla="val 10000"/>
            </a:avLst>
          </a:prstGeom>
          <a:blipFill>
            <a:blip r:embed="rId16"/>
            <a:srcRect/>
            <a:stretch>
              <a:fillRect t="-9000" b="-9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2" name="Picture 52" descr="Image result for free icon tax assessmen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535" y="5535060"/>
            <a:ext cx="870094" cy="888557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2293949" y="5350394"/>
            <a:ext cx="16554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8.Assessment</a:t>
            </a:r>
          </a:p>
        </p:txBody>
      </p:sp>
      <p:pic>
        <p:nvPicPr>
          <p:cNvPr id="44" name="Picture 54" descr="Image result for free icon tax objection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4467357"/>
            <a:ext cx="1182175" cy="13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ight Arrow 44"/>
          <p:cNvSpPr/>
          <p:nvPr/>
        </p:nvSpPr>
        <p:spPr>
          <a:xfrm rot="16478717">
            <a:off x="688105" y="4069516"/>
            <a:ext cx="935588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0800000">
            <a:off x="3121650" y="6006195"/>
            <a:ext cx="593143" cy="2170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1918904">
            <a:off x="1304215" y="5506173"/>
            <a:ext cx="572171" cy="216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2362200" y="2503579"/>
            <a:ext cx="2631977" cy="1821456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48B00"/>
              </a:buClr>
            </a:pPr>
            <a:endParaRPr lang="en-US" altLang="en-US" sz="1400" b="1" dirty="0"/>
          </a:p>
          <a:p>
            <a:pPr algn="ctr">
              <a:spcBef>
                <a:spcPct val="50000"/>
              </a:spcBef>
              <a:buClr>
                <a:srgbClr val="F48B00"/>
              </a:buClr>
            </a:pPr>
            <a:r>
              <a:rPr lang="en-US" altLang="en-US" b="1" dirty="0">
                <a:solidFill>
                  <a:srgbClr val="FF0000"/>
                </a:solidFill>
              </a:rPr>
              <a:t>ITAS (SAP TRM) connects the entire tax &amp; revenue management lifecycle process</a:t>
            </a:r>
          </a:p>
        </p:txBody>
      </p:sp>
    </p:spTree>
    <p:extLst>
      <p:ext uri="{BB962C8B-B14F-4D97-AF65-F5344CB8AC3E}">
        <p14:creationId xmlns:p14="http://schemas.microsoft.com/office/powerpoint/2010/main" val="27232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/>
      <p:bldP spid="14" grpId="0" animBg="1"/>
      <p:bldP spid="15" grpId="0" animBg="1"/>
      <p:bldP spid="16" grpId="0"/>
      <p:bldP spid="20" grpId="0" animBg="1"/>
      <p:bldP spid="21" grpId="0" animBg="1"/>
      <p:bldP spid="35" grpId="0"/>
      <p:bldP spid="36" grpId="0"/>
      <p:bldP spid="37" grpId="0" animBg="1"/>
      <p:bldP spid="39" grpId="0" animBg="1"/>
      <p:bldP spid="40" grpId="0" animBg="1"/>
      <p:bldP spid="43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211178"/>
            <a:ext cx="9144000" cy="5105400"/>
          </a:xfrm>
        </p:spPr>
        <p:txBody>
          <a:bodyPr>
            <a:normAutofit/>
          </a:bodyPr>
          <a:lstStyle/>
          <a:p>
            <a:pPr lvl="0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In 2010, ITAS went live on SAP – ERP with the Tax Revenue Management module. Today we have over 45 tax types on ITAS.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Robust, reliable, scalable, flexible, audit trail, monitoring mechanism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Workflow – approval process automation – No printing and no signing necessary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Business Rules Engine(BRF+) built-in to cater for business logic mainly on returns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SAP Business Warehouse, SAP Business Objects were configured for reporting purposes with a view to offload the ECC system.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Portal for both the tax officer and for the tax payer, thus allowing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externalising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services to stakeholders,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eServices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lvl="1"/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In 2017/2018, ITAS underwent a major technical Upgrade to S/4 HANA 1610 –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n-memory technology – much faster user response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 2021, ITAS was upgraded to latest release S/4 HANA 2020, with CRM (branded as Customer experience) with many standard role-based FIORI apps delivered for immediate use.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28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143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291565" y="645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22947" y="4012"/>
            <a:ext cx="7868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Tax Administration Solution (ITAS)</a:t>
            </a:r>
          </a:p>
        </p:txBody>
      </p:sp>
    </p:spTree>
    <p:extLst>
      <p:ext uri="{BB962C8B-B14F-4D97-AF65-F5344CB8AC3E}">
        <p14:creationId xmlns:p14="http://schemas.microsoft.com/office/powerpoint/2010/main" val="234344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5475" y="228600"/>
            <a:ext cx="69061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eServices</a:t>
            </a: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Taxpayer’s Portal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304800" y="1143000"/>
            <a:ext cx="88392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E-filing of tax returns using eservices platform/ TP portal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Introduced e-filing of income tax returns in 2008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	99% of e-filing in 2020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	pre-filled tax returns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	user Authentication and OTP for greater security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	e-filing thru smart applications (tablets, I-Phones, I-Pads)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	draft returns can be saved before final return </a:t>
            </a:r>
            <a:r>
              <a:rPr lang="en-US" altLang="en-US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submitted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</a:t>
            </a:r>
            <a:r>
              <a:rPr lang="en-GB" sz="18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eServices</a:t>
            </a:r>
            <a:r>
              <a:rPr lang="en-GB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available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Collection of social contributions at MRA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Payment of benefits – Negative Income Tax, Special Allowance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E-objection application </a:t>
            </a:r>
          </a:p>
          <a:p>
            <a:pPr>
              <a:lnSpc>
                <a:spcPct val="90000"/>
              </a:lnSpc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eNotification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SMS gateway, email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E-Complaint management system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for Tax Residence Certificate (TRC)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 facility for reporting FATCA, CRS and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CbC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from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362714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6356350"/>
            <a:ext cx="2130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102000"/>
              </a:lnSpc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10/7/16</a:t>
            </a:r>
          </a:p>
        </p:txBody>
      </p:sp>
      <p:sp>
        <p:nvSpPr>
          <p:cNvPr id="10244" name="Title 2"/>
          <p:cNvSpPr txBox="1">
            <a:spLocks/>
          </p:cNvSpPr>
          <p:nvPr/>
        </p:nvSpPr>
        <p:spPr bwMode="auto">
          <a:xfrm>
            <a:off x="1447800" y="0"/>
            <a:ext cx="7696200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/>
              <a:t>Taxpayer’s portal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92F90CD-692A-4697-8ADB-900BBDD6486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25979"/>
            <a:ext cx="8688223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369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3767164" y="162866"/>
            <a:ext cx="5130802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lnSpc>
                <a:spcPct val="150000"/>
              </a:lnSpc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E-payment facilities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129933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Reduced several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</a:rPr>
              <a:t>ePayment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channels to only a few efficient ones.</a:t>
            </a: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Payment modes available at MRA :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   Incoming Payment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Direct Debit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Credit card  (for individual taxpayers)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   Outgoing Payment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Electronic Fund Transfer (same system as Direct Debit)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Direct Debit facility becoming increasingly popular as :</a:t>
            </a:r>
          </a:p>
          <a:p>
            <a:pPr marL="1371600" lvl="4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Secure and hassle free mode of payment</a:t>
            </a:r>
          </a:p>
          <a:p>
            <a:pPr marL="1371600" lvl="4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No registration for individuals </a:t>
            </a:r>
          </a:p>
          <a:p>
            <a:pPr marL="1371600" lvl="4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One time registration for organisations</a:t>
            </a:r>
          </a:p>
          <a:p>
            <a:pPr marL="1371600" lvl="4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Minimal cost per transaction irrespective of amount</a:t>
            </a:r>
          </a:p>
          <a:p>
            <a:pPr marL="1371600" lvl="4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Easy reconciliation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85404"/>
      </p:ext>
    </p:extLst>
  </p:cSld>
  <p:clrMapOvr>
    <a:masterClrMapping/>
  </p:clrMapOvr>
</p:sld>
</file>

<file path=ppt/theme/theme1.xml><?xml version="1.0" encoding="utf-8"?>
<a:theme xmlns:a="http://schemas.openxmlformats.org/drawingml/2006/main" name="New MRA PPT Prez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RA PPT Prez" id="{A4D3C90D-22C0-A74F-893C-EC654907CAA8}" vid="{1CA31E6B-A247-F748-BDF3-59DBB0EF1EE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RA PPT Prez" id="{A4D3C90D-22C0-A74F-893C-EC654907CAA8}" vid="{1695040D-3662-6E43-BDE0-9FB6349E4F44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MRA PPT Prez</Template>
  <TotalTime>535</TotalTime>
  <Words>1488</Words>
  <Application>Microsoft Office PowerPoint</Application>
  <PresentationFormat>On-screen Show (4:3)</PresentationFormat>
  <Paragraphs>274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Tahoma</vt:lpstr>
      <vt:lpstr>Times New Roman</vt:lpstr>
      <vt:lpstr>Verdana</vt:lpstr>
      <vt:lpstr>Wingdings</vt:lpstr>
      <vt:lpstr>New MRA PPT Prez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Mobile Development - MRAEasy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Mehraj</dc:creator>
  <cp:lastModifiedBy>Naomi Tietie</cp:lastModifiedBy>
  <cp:revision>88</cp:revision>
  <dcterms:created xsi:type="dcterms:W3CDTF">2017-06-20T09:54:16Z</dcterms:created>
  <dcterms:modified xsi:type="dcterms:W3CDTF">2021-04-19T15:43:06Z</dcterms:modified>
</cp:coreProperties>
</file>