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82" r:id="rId5"/>
    <p:sldId id="290" r:id="rId6"/>
    <p:sldId id="291" r:id="rId7"/>
    <p:sldId id="292" r:id="rId8"/>
    <p:sldId id="289" r:id="rId9"/>
    <p:sldId id="303" r:id="rId10"/>
    <p:sldId id="294" r:id="rId11"/>
    <p:sldId id="301" r:id="rId12"/>
    <p:sldId id="295" r:id="rId13"/>
    <p:sldId id="296" r:id="rId14"/>
    <p:sldId id="297" r:id="rId15"/>
    <p:sldId id="298" r:id="rId16"/>
    <p:sldId id="305" r:id="rId17"/>
    <p:sldId id="306" r:id="rId18"/>
    <p:sldId id="302" r:id="rId19"/>
    <p:sldId id="299" r:id="rId20"/>
    <p:sldId id="300" r:id="rId21"/>
    <p:sldId id="284" r:id="rId22"/>
    <p:sldId id="29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17" autoAdjust="0"/>
    <p:restoredTop sz="94660"/>
  </p:normalViewPr>
  <p:slideViewPr>
    <p:cSldViewPr snapToGrid="0">
      <p:cViewPr varScale="1">
        <p:scale>
          <a:sx n="72" d="100"/>
          <a:sy n="72" d="100"/>
        </p:scale>
        <p:origin x="348"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25" d="100"/>
          <a:sy n="125" d="100"/>
        </p:scale>
        <p:origin x="-1896" y="28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B0A2BF-BAE2-4E87-A463-A0A133EFFD88}" type="datetimeFigureOut">
              <a:rPr lang="en-GB" smtClean="0"/>
              <a:t>19/04/2021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286C55-BC25-4C3C-8ABB-AAB2B4C0E7FE}" type="slidenum">
              <a:rPr lang="en-GB" smtClean="0"/>
              <a:t>‹#›</a:t>
            </a:fld>
            <a:endParaRPr lang="en-GB"/>
          </a:p>
        </p:txBody>
      </p:sp>
    </p:spTree>
    <p:extLst>
      <p:ext uri="{BB962C8B-B14F-4D97-AF65-F5344CB8AC3E}">
        <p14:creationId xmlns:p14="http://schemas.microsoft.com/office/powerpoint/2010/main" val="41135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F8760-147E-45DA-B3CB-B29523F16F2E}" type="datetimeFigureOut">
              <a:rPr lang="en-GB" smtClean="0"/>
              <a:t>19/04/2021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DC55C-1CFB-4385-ABA8-4F6D0B3EAB42}" type="slidenum">
              <a:rPr lang="en-GB" smtClean="0"/>
              <a:t>‹#›</a:t>
            </a:fld>
            <a:endParaRPr lang="en-GB"/>
          </a:p>
        </p:txBody>
      </p:sp>
    </p:spTree>
    <p:extLst>
      <p:ext uri="{BB962C8B-B14F-4D97-AF65-F5344CB8AC3E}">
        <p14:creationId xmlns:p14="http://schemas.microsoft.com/office/powerpoint/2010/main" val="393229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2DC55C-1CFB-4385-ABA8-4F6D0B3EAB42}" type="slidenum">
              <a:rPr lang="en-GB" smtClean="0"/>
              <a:t>1</a:t>
            </a:fld>
            <a:endParaRPr lang="en-GB"/>
          </a:p>
        </p:txBody>
      </p:sp>
    </p:spTree>
    <p:extLst>
      <p:ext uri="{BB962C8B-B14F-4D97-AF65-F5344CB8AC3E}">
        <p14:creationId xmlns:p14="http://schemas.microsoft.com/office/powerpoint/2010/main" val="347524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2</a:t>
            </a:fld>
            <a:endParaRPr lang="en-GB"/>
          </a:p>
        </p:txBody>
      </p:sp>
    </p:spTree>
    <p:extLst>
      <p:ext uri="{BB962C8B-B14F-4D97-AF65-F5344CB8AC3E}">
        <p14:creationId xmlns:p14="http://schemas.microsoft.com/office/powerpoint/2010/main" val="3630156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3</a:t>
            </a:fld>
            <a:endParaRPr lang="en-GB"/>
          </a:p>
        </p:txBody>
      </p:sp>
    </p:spTree>
    <p:extLst>
      <p:ext uri="{BB962C8B-B14F-4D97-AF65-F5344CB8AC3E}">
        <p14:creationId xmlns:p14="http://schemas.microsoft.com/office/powerpoint/2010/main" val="20940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4</a:t>
            </a:fld>
            <a:endParaRPr lang="en-GB"/>
          </a:p>
        </p:txBody>
      </p:sp>
    </p:spTree>
    <p:extLst>
      <p:ext uri="{BB962C8B-B14F-4D97-AF65-F5344CB8AC3E}">
        <p14:creationId xmlns:p14="http://schemas.microsoft.com/office/powerpoint/2010/main" val="68326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5</a:t>
            </a:fld>
            <a:endParaRPr lang="en-GB"/>
          </a:p>
        </p:txBody>
      </p:sp>
    </p:spTree>
    <p:extLst>
      <p:ext uri="{BB962C8B-B14F-4D97-AF65-F5344CB8AC3E}">
        <p14:creationId xmlns:p14="http://schemas.microsoft.com/office/powerpoint/2010/main" val="1038258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6</a:t>
            </a:fld>
            <a:endParaRPr lang="en-GB"/>
          </a:p>
        </p:txBody>
      </p:sp>
    </p:spTree>
    <p:extLst>
      <p:ext uri="{BB962C8B-B14F-4D97-AF65-F5344CB8AC3E}">
        <p14:creationId xmlns:p14="http://schemas.microsoft.com/office/powerpoint/2010/main" val="1148121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Nigeria context:</a:t>
            </a:r>
          </a:p>
          <a:p>
            <a:pPr marL="171450" indent="-171450">
              <a:buFont typeface="Arial"/>
              <a:buChar char="•"/>
            </a:pPr>
            <a:r>
              <a:rPr lang="en-US" sz="1100" dirty="0"/>
              <a:t>the Central Bank’s mobile money service is only used by about </a:t>
            </a:r>
            <a:r>
              <a:rPr lang="en-US" sz="1100" b="1" dirty="0"/>
              <a:t>13</a:t>
            </a:r>
            <a:r>
              <a:rPr lang="en-US" sz="1100" dirty="0"/>
              <a:t> per cent of the population despite it existing since 2011 (</a:t>
            </a:r>
            <a:r>
              <a:rPr lang="en-US" sz="1100" dirty="0" err="1"/>
              <a:t>Okwuke</a:t>
            </a:r>
            <a:r>
              <a:rPr lang="en-US" sz="1100" dirty="0"/>
              <a:t> 2016). Moreover, the rate of internet use among Nigerians to pay bills, use mobile money accounts and access financial accounts is below </a:t>
            </a:r>
            <a:r>
              <a:rPr lang="en-US" sz="1100" b="1" dirty="0"/>
              <a:t>10</a:t>
            </a:r>
            <a:r>
              <a:rPr lang="en-US" sz="1100" dirty="0"/>
              <a:t> per cent, while only about </a:t>
            </a:r>
            <a:r>
              <a:rPr lang="en-US" sz="1100" b="1" dirty="0"/>
              <a:t>30</a:t>
            </a:r>
            <a:r>
              <a:rPr lang="en-US" sz="1100" dirty="0"/>
              <a:t> per cent of the population use electronic platforms to make or receive digital payments. This is compared to </a:t>
            </a:r>
            <a:r>
              <a:rPr lang="en-US" sz="1100" b="1" dirty="0"/>
              <a:t>60</a:t>
            </a:r>
            <a:r>
              <a:rPr lang="en-US" sz="1100" dirty="0"/>
              <a:t> per cent of South Africans and 52 per cent around the world (World Bank 2018). </a:t>
            </a:r>
          </a:p>
          <a:p>
            <a:pPr marL="171450" indent="-171450">
              <a:buFont typeface="Arial"/>
              <a:buChar char="•"/>
            </a:pPr>
            <a:r>
              <a:rPr lang="en-US" sz="1100" dirty="0"/>
              <a:t>World Bank reports that a typical manufacturing firm in Nigeria pays </a:t>
            </a:r>
            <a:r>
              <a:rPr lang="en-US" sz="1100" b="1" dirty="0"/>
              <a:t>59</a:t>
            </a:r>
            <a:r>
              <a:rPr lang="en-US" sz="1100" dirty="0"/>
              <a:t> types of taxes and contributions, including consumption taxes such as value added and sales tax - higher than the Sub-Saharan African average of 37.2 taxes and much higher than the world average of 10.9 taxes. To submit these taxes, the typical firm puts in about 366 hours per year, compared to the world average of about 160.7 hours (World Bank 2018). </a:t>
            </a:r>
          </a:p>
          <a:p>
            <a:pPr marL="171450" indent="-171450">
              <a:buFont typeface="Arial"/>
              <a:buChar char="•"/>
            </a:pPr>
            <a:r>
              <a:rPr lang="en-US" sz="1100" dirty="0"/>
              <a:t>ITAS services include online tax payments, tax return submission, processing tax clearance certificates, automatic computation and imposition of penalties for late filing, as well as communication with tax officers </a:t>
            </a:r>
          </a:p>
          <a:p>
            <a:endParaRPr lang="en-US" dirty="0"/>
          </a:p>
          <a:p>
            <a:endParaRPr lang="en-US" dirty="0"/>
          </a:p>
          <a:p>
            <a:endParaRPr lang="en-US" dirty="0"/>
          </a:p>
          <a:p>
            <a:endParaRPr lang="en-US" dirty="0"/>
          </a:p>
          <a:p>
            <a:endParaRPr lang="en-US" dirty="0"/>
          </a:p>
          <a:p>
            <a:pPr marL="171450" indent="-171450">
              <a:buFont typeface="Arial"/>
              <a:buChar char="•"/>
            </a:pPr>
            <a:endParaRPr lang="en-US" dirty="0"/>
          </a:p>
          <a:p>
            <a:endParaRPr lang="en-US" dirty="0"/>
          </a:p>
        </p:txBody>
      </p:sp>
      <p:sp>
        <p:nvSpPr>
          <p:cNvPr id="4" name="Slide Number Placeholder 3"/>
          <p:cNvSpPr>
            <a:spLocks noGrp="1"/>
          </p:cNvSpPr>
          <p:nvPr>
            <p:ph type="sldNum" sz="quarter" idx="10"/>
          </p:nvPr>
        </p:nvSpPr>
        <p:spPr/>
        <p:txBody>
          <a:bodyPr/>
          <a:lstStyle/>
          <a:p>
            <a:fld id="{D12DC55C-1CFB-4385-ABA8-4F6D0B3EAB42}" type="slidenum">
              <a:rPr lang="en-GB" smtClean="0"/>
              <a:t>14</a:t>
            </a:fld>
            <a:endParaRPr lang="en-GB"/>
          </a:p>
        </p:txBody>
      </p:sp>
    </p:spTree>
    <p:extLst>
      <p:ext uri="{BB962C8B-B14F-4D97-AF65-F5344CB8AC3E}">
        <p14:creationId xmlns:p14="http://schemas.microsoft.com/office/powerpoint/2010/main" val="428061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18</a:t>
            </a:fld>
            <a:endParaRPr lang="en-GB"/>
          </a:p>
        </p:txBody>
      </p:sp>
    </p:spTree>
    <p:extLst>
      <p:ext uri="{BB962C8B-B14F-4D97-AF65-F5344CB8AC3E}">
        <p14:creationId xmlns:p14="http://schemas.microsoft.com/office/powerpoint/2010/main" val="123361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2DC55C-1CFB-4385-ABA8-4F6D0B3EAB42}" type="slidenum">
              <a:rPr lang="en-GB" smtClean="0"/>
              <a:t>19</a:t>
            </a:fld>
            <a:endParaRPr lang="en-GB"/>
          </a:p>
        </p:txBody>
      </p:sp>
    </p:spTree>
    <p:extLst>
      <p:ext uri="{BB962C8B-B14F-4D97-AF65-F5344CB8AC3E}">
        <p14:creationId xmlns:p14="http://schemas.microsoft.com/office/powerpoint/2010/main" val="289685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mailto:info@ictd.ac" TargetMode="External"/><Relationship Id="rId2" Type="http://schemas.openxmlformats.org/officeDocument/2006/relationships/hyperlink" Target="http://www.ictd.ac/" TargetMode="External"/><Relationship Id="rId1" Type="http://schemas.openxmlformats.org/officeDocument/2006/relationships/slideMaster" Target="../slideMasters/slideMaster1.xml"/><Relationship Id="rId4" Type="http://schemas.openxmlformats.org/officeDocument/2006/relationships/hyperlink" Target="https://twitter.com/ictdtax" TargetMode="Externa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310239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p:txBody>
          <a:bodyPr>
            <a:noAutofit/>
          </a:bodyPr>
          <a:lstStyle>
            <a:lvl1pPr>
              <a:defRPr sz="4800" baseline="0"/>
            </a:lvl1pPr>
          </a:lstStyle>
          <a:p>
            <a:r>
              <a:rPr lang="en-US" dirty="0"/>
              <a:t>Title of presentation</a:t>
            </a:r>
            <a:endParaRPr lang="en-GB" dirty="0"/>
          </a:p>
        </p:txBody>
      </p:sp>
      <p:sp>
        <p:nvSpPr>
          <p:cNvPr id="14" name="Text Placeholder 13"/>
          <p:cNvSpPr>
            <a:spLocks noGrp="1"/>
          </p:cNvSpPr>
          <p:nvPr>
            <p:ph type="body" sz="quarter" idx="10" hasCustomPrompt="1"/>
          </p:nvPr>
        </p:nvSpPr>
        <p:spPr>
          <a:xfrm>
            <a:off x="744538" y="3676226"/>
            <a:ext cx="9123362" cy="635000"/>
          </a:xfrm>
        </p:spPr>
        <p:txBody>
          <a:bodyPr/>
          <a:lstStyle>
            <a:lvl1pPr marL="0" indent="0">
              <a:buNone/>
              <a:defRPr baseline="0">
                <a:solidFill>
                  <a:schemeClr val="tx2"/>
                </a:solidFill>
              </a:defRPr>
            </a:lvl1pPr>
          </a:lstStyle>
          <a:p>
            <a:pPr lvl="0"/>
            <a:r>
              <a:rPr lang="en-US" dirty="0"/>
              <a:t>Job title</a:t>
            </a:r>
            <a:endParaRPr lang="en-GB" dirty="0"/>
          </a:p>
        </p:txBody>
      </p:sp>
      <p:sp>
        <p:nvSpPr>
          <p:cNvPr id="33" name="Text Placeholder 13"/>
          <p:cNvSpPr>
            <a:spLocks noGrp="1"/>
          </p:cNvSpPr>
          <p:nvPr>
            <p:ph type="body" sz="quarter" idx="11" hasCustomPrompt="1"/>
          </p:nvPr>
        </p:nvSpPr>
        <p:spPr>
          <a:xfrm>
            <a:off x="744538" y="5200226"/>
            <a:ext cx="9123362" cy="635000"/>
          </a:xfrm>
        </p:spPr>
        <p:txBody>
          <a:bodyPr>
            <a:normAutofit/>
          </a:bodyPr>
          <a:lstStyle>
            <a:lvl1pPr marL="0" indent="0">
              <a:buNone/>
              <a:defRPr sz="2000" baseline="0">
                <a:solidFill>
                  <a:schemeClr val="tx2"/>
                </a:solidFill>
              </a:defRPr>
            </a:lvl1pPr>
          </a:lstStyle>
          <a:p>
            <a:pPr lvl="0"/>
            <a:r>
              <a:rPr lang="en-US" dirty="0"/>
              <a:t>Date</a:t>
            </a:r>
            <a:endParaRPr lang="en-GB" dirty="0"/>
          </a:p>
        </p:txBody>
      </p:sp>
      <p:sp>
        <p:nvSpPr>
          <p:cNvPr id="4" name="Picture Placeholder 3"/>
          <p:cNvSpPr>
            <a:spLocks noGrp="1"/>
          </p:cNvSpPr>
          <p:nvPr>
            <p:ph type="pic" sz="quarter" idx="12"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spTree>
    <p:extLst>
      <p:ext uri="{BB962C8B-B14F-4D97-AF65-F5344CB8AC3E}">
        <p14:creationId xmlns:p14="http://schemas.microsoft.com/office/powerpoint/2010/main" val="3186977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7334" y="1497506"/>
            <a:ext cx="449853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7334" y="2111868"/>
            <a:ext cx="4498533" cy="37555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43972" y="1497506"/>
            <a:ext cx="44985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43973" y="2111868"/>
            <a:ext cx="4498527" cy="37555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881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482600"/>
            <a:ext cx="8403166" cy="685800"/>
          </a:xfrm>
        </p:spPr>
        <p:txBody>
          <a:bodyPr/>
          <a:lstStyle/>
          <a:p>
            <a:r>
              <a:rPr lang="en-US"/>
              <a:t>Click to edit Master title style</a:t>
            </a:r>
            <a:endParaRPr lang="en-US" dirty="0"/>
          </a:p>
        </p:txBody>
      </p:sp>
    </p:spTree>
    <p:extLst>
      <p:ext uri="{BB962C8B-B14F-4D97-AF65-F5344CB8AC3E}">
        <p14:creationId xmlns:p14="http://schemas.microsoft.com/office/powerpoint/2010/main" val="462182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47700" y="381000"/>
            <a:ext cx="9271000" cy="4813300"/>
          </a:xfrm>
        </p:spPr>
        <p:txBody>
          <a:bodyPr/>
          <a:lstStyle/>
          <a:p>
            <a:endParaRPr lang="en-GB"/>
          </a:p>
        </p:txBody>
      </p:sp>
      <p:sp>
        <p:nvSpPr>
          <p:cNvPr id="11" name="Text Placeholder 10"/>
          <p:cNvSpPr>
            <a:spLocks noGrp="1"/>
          </p:cNvSpPr>
          <p:nvPr>
            <p:ph type="body" sz="quarter" idx="11" hasCustomPrompt="1"/>
          </p:nvPr>
        </p:nvSpPr>
        <p:spPr>
          <a:xfrm>
            <a:off x="635000" y="5295900"/>
            <a:ext cx="9283700" cy="635000"/>
          </a:xfrm>
        </p:spPr>
        <p:txBody>
          <a:bodyPr>
            <a:normAutofit/>
          </a:bodyPr>
          <a:lstStyle>
            <a:lvl1pPr marL="0" indent="0">
              <a:buNone/>
              <a:defRPr sz="1800" baseline="0">
                <a:solidFill>
                  <a:schemeClr val="tx1">
                    <a:lumMod val="75000"/>
                    <a:lumOff val="25000"/>
                  </a:schemeClr>
                </a:solidFill>
              </a:defRPr>
            </a:lvl1pPr>
          </a:lstStyle>
          <a:p>
            <a:pPr lvl="0"/>
            <a:r>
              <a:rPr lang="en-US" dirty="0"/>
              <a:t>Title description/image source/explanation/etc.</a:t>
            </a:r>
            <a:endParaRPr lang="en-GB" dirty="0"/>
          </a:p>
        </p:txBody>
      </p:sp>
    </p:spTree>
    <p:extLst>
      <p:ext uri="{BB962C8B-B14F-4D97-AF65-F5344CB8AC3E}">
        <p14:creationId xmlns:p14="http://schemas.microsoft.com/office/powerpoint/2010/main" val="2121702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5664201" y="673100"/>
            <a:ext cx="4559299" cy="920648"/>
          </a:xfrm>
        </p:spPr>
        <p:txBody>
          <a:bodyPr anchor="b">
            <a:noAutofit/>
          </a:bodyPr>
          <a:lstStyle>
            <a:lvl1pPr marL="0" indent="0">
              <a:buFontTx/>
              <a:buNone/>
              <a:defRPr sz="2400" b="1" i="0">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5664201" y="1819734"/>
            <a:ext cx="5905499" cy="3971466"/>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Picture Placeholder 3"/>
          <p:cNvSpPr>
            <a:spLocks noGrp="1"/>
          </p:cNvSpPr>
          <p:nvPr>
            <p:ph type="pic" sz="quarter" idx="14"/>
          </p:nvPr>
        </p:nvSpPr>
        <p:spPr>
          <a:xfrm>
            <a:off x="622300" y="482600"/>
            <a:ext cx="4775200" cy="5308600"/>
          </a:xfrm>
        </p:spPr>
        <p:txBody>
          <a:bodyPr/>
          <a:lstStyle/>
          <a:p>
            <a:endParaRPr lang="en-GB"/>
          </a:p>
        </p:txBody>
      </p:sp>
    </p:spTree>
    <p:extLst>
      <p:ext uri="{BB962C8B-B14F-4D97-AF65-F5344CB8AC3E}">
        <p14:creationId xmlns:p14="http://schemas.microsoft.com/office/powerpoint/2010/main" val="1931495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hart Placeholder 5"/>
          <p:cNvSpPr>
            <a:spLocks noGrp="1"/>
          </p:cNvSpPr>
          <p:nvPr>
            <p:ph type="chart" sz="quarter" idx="10"/>
          </p:nvPr>
        </p:nvSpPr>
        <p:spPr>
          <a:xfrm>
            <a:off x="677863" y="1409700"/>
            <a:ext cx="9164637" cy="4521200"/>
          </a:xfrm>
        </p:spPr>
        <p:txBody>
          <a:bodyPr/>
          <a:lstStyle/>
          <a:p>
            <a:endParaRPr lang="en-GB"/>
          </a:p>
        </p:txBody>
      </p:sp>
    </p:spTree>
    <p:extLst>
      <p:ext uri="{BB962C8B-B14F-4D97-AF65-F5344CB8AC3E}">
        <p14:creationId xmlns:p14="http://schemas.microsoft.com/office/powerpoint/2010/main" val="328431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Chart Placeholder 9"/>
          <p:cNvSpPr>
            <a:spLocks noGrp="1"/>
          </p:cNvSpPr>
          <p:nvPr>
            <p:ph type="chart" sz="quarter" idx="14"/>
          </p:nvPr>
        </p:nvSpPr>
        <p:spPr>
          <a:xfrm>
            <a:off x="677863" y="406400"/>
            <a:ext cx="8596312" cy="3390900"/>
          </a:xfrm>
        </p:spPr>
        <p:txBody>
          <a:bodyPr/>
          <a:lstStyle/>
          <a:p>
            <a:endParaRPr lang="en-GB"/>
          </a:p>
        </p:txBody>
      </p:sp>
    </p:spTree>
    <p:extLst>
      <p:ext uri="{BB962C8B-B14F-4D97-AF65-F5344CB8AC3E}">
        <p14:creationId xmlns:p14="http://schemas.microsoft.com/office/powerpoint/2010/main" val="4272136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Caption 2">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5664201" y="800100"/>
            <a:ext cx="4559299" cy="8063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5664201" y="1819734"/>
            <a:ext cx="5905499" cy="3971466"/>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Chart Placeholder 9"/>
          <p:cNvSpPr>
            <a:spLocks noGrp="1"/>
          </p:cNvSpPr>
          <p:nvPr>
            <p:ph type="chart" sz="quarter" idx="14"/>
          </p:nvPr>
        </p:nvSpPr>
        <p:spPr>
          <a:xfrm>
            <a:off x="558801" y="406400"/>
            <a:ext cx="4775200" cy="5384800"/>
          </a:xfrm>
        </p:spPr>
        <p:txBody>
          <a:bodyPr/>
          <a:lstStyle/>
          <a:p>
            <a:endParaRPr lang="en-GB"/>
          </a:p>
        </p:txBody>
      </p:sp>
    </p:spTree>
    <p:extLst>
      <p:ext uri="{BB962C8B-B14F-4D97-AF65-F5344CB8AC3E}">
        <p14:creationId xmlns:p14="http://schemas.microsoft.com/office/powerpoint/2010/main" val="1633465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3" name="SmartArt Placeholder 2"/>
          <p:cNvSpPr>
            <a:spLocks noGrp="1"/>
          </p:cNvSpPr>
          <p:nvPr>
            <p:ph type="dgm" sz="quarter" idx="10"/>
          </p:nvPr>
        </p:nvSpPr>
        <p:spPr>
          <a:xfrm>
            <a:off x="677863" y="1447800"/>
            <a:ext cx="9164637" cy="4356100"/>
          </a:xfrm>
        </p:spPr>
        <p:txBody>
          <a:bodyPr/>
          <a:lstStyle/>
          <a:p>
            <a:endParaRPr lang="en-GB"/>
          </a:p>
        </p:txBody>
      </p:sp>
    </p:spTree>
    <p:extLst>
      <p:ext uri="{BB962C8B-B14F-4D97-AF65-F5344CB8AC3E}">
        <p14:creationId xmlns:p14="http://schemas.microsoft.com/office/powerpoint/2010/main" val="2816766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mart Art Caption">
    <p:spTree>
      <p:nvGrpSpPr>
        <p:cNvPr id="1" name=""/>
        <p:cNvGrpSpPr/>
        <p:nvPr/>
      </p:nvGrpSpPr>
      <p:grpSpPr>
        <a:xfrm>
          <a:off x="0" y="0"/>
          <a:ext cx="0" cy="0"/>
          <a:chOff x="0" y="0"/>
          <a:chExt cx="0" cy="0"/>
        </a:xfrm>
      </p:grpSpPr>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b="1">
                <a:solidFill>
                  <a:schemeClr val="accent1"/>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martArt Placeholder 3"/>
          <p:cNvSpPr>
            <a:spLocks noGrp="1"/>
          </p:cNvSpPr>
          <p:nvPr>
            <p:ph type="dgm" sz="quarter" idx="15"/>
          </p:nvPr>
        </p:nvSpPr>
        <p:spPr>
          <a:xfrm>
            <a:off x="677332" y="444500"/>
            <a:ext cx="8596312" cy="3403600"/>
          </a:xfrm>
        </p:spPr>
        <p:txBody>
          <a:bodyPr/>
          <a:lstStyle/>
          <a:p>
            <a:endParaRPr lang="en-GB" dirty="0"/>
          </a:p>
        </p:txBody>
      </p:sp>
    </p:spTree>
    <p:extLst>
      <p:ext uri="{BB962C8B-B14F-4D97-AF65-F5344CB8AC3E}">
        <p14:creationId xmlns:p14="http://schemas.microsoft.com/office/powerpoint/2010/main" val="4202013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5" name="Media Placeholder 4"/>
          <p:cNvSpPr>
            <a:spLocks noGrp="1"/>
          </p:cNvSpPr>
          <p:nvPr>
            <p:ph type="media" sz="quarter" idx="10"/>
          </p:nvPr>
        </p:nvSpPr>
        <p:spPr>
          <a:xfrm>
            <a:off x="677863" y="1498600"/>
            <a:ext cx="9164637" cy="4318000"/>
          </a:xfrm>
        </p:spPr>
        <p:txBody>
          <a:bodyPr/>
          <a:lstStyle/>
          <a:p>
            <a:endParaRPr lang="en-GB"/>
          </a:p>
        </p:txBody>
      </p:sp>
    </p:spTree>
    <p:extLst>
      <p:ext uri="{BB962C8B-B14F-4D97-AF65-F5344CB8AC3E}">
        <p14:creationId xmlns:p14="http://schemas.microsoft.com/office/powerpoint/2010/main" val="403612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DS 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498890"/>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p:txBody>
          <a:bodyPr>
            <a:noAutofit/>
          </a:bodyPr>
          <a:lstStyle>
            <a:lvl1pPr>
              <a:defRPr sz="4800" baseline="0"/>
            </a:lvl1pPr>
          </a:lstStyle>
          <a:p>
            <a:r>
              <a:rPr lang="en-US" dirty="0"/>
              <a:t>Title of presentation</a:t>
            </a:r>
            <a:endParaRPr lang="en-GB" dirty="0"/>
          </a:p>
        </p:txBody>
      </p:sp>
      <p:sp>
        <p:nvSpPr>
          <p:cNvPr id="14" name="Text Placeholder 13"/>
          <p:cNvSpPr>
            <a:spLocks noGrp="1"/>
          </p:cNvSpPr>
          <p:nvPr>
            <p:ph type="body" sz="quarter" idx="10" hasCustomPrompt="1"/>
          </p:nvPr>
        </p:nvSpPr>
        <p:spPr>
          <a:xfrm>
            <a:off x="744538" y="3072718"/>
            <a:ext cx="9123362" cy="635000"/>
          </a:xfrm>
        </p:spPr>
        <p:txBody>
          <a:bodyPr/>
          <a:lstStyle>
            <a:lvl1pPr marL="0" indent="0">
              <a:buNone/>
              <a:defRPr baseline="0">
                <a:solidFill>
                  <a:schemeClr val="tx2"/>
                </a:solidFill>
              </a:defRPr>
            </a:lvl1pPr>
          </a:lstStyle>
          <a:p>
            <a:pPr lvl="0"/>
            <a:r>
              <a:rPr lang="en-US" dirty="0"/>
              <a:t>Job title</a:t>
            </a:r>
            <a:endParaRPr lang="en-GB" dirty="0"/>
          </a:p>
        </p:txBody>
      </p:sp>
      <p:sp>
        <p:nvSpPr>
          <p:cNvPr id="33" name="Text Placeholder 13"/>
          <p:cNvSpPr>
            <a:spLocks noGrp="1"/>
          </p:cNvSpPr>
          <p:nvPr>
            <p:ph type="body" sz="quarter" idx="11" hasCustomPrompt="1"/>
          </p:nvPr>
        </p:nvSpPr>
        <p:spPr>
          <a:xfrm>
            <a:off x="744538" y="5200226"/>
            <a:ext cx="9123362" cy="635000"/>
          </a:xfrm>
        </p:spPr>
        <p:txBody>
          <a:bodyPr>
            <a:normAutofit/>
          </a:bodyPr>
          <a:lstStyle>
            <a:lvl1pPr marL="0" indent="0">
              <a:buNone/>
              <a:defRPr sz="2000" baseline="0">
                <a:solidFill>
                  <a:schemeClr val="tx2"/>
                </a:solidFill>
              </a:defRPr>
            </a:lvl1pPr>
          </a:lstStyle>
          <a:p>
            <a:pPr lvl="0"/>
            <a:r>
              <a:rPr lang="en-US" dirty="0"/>
              <a:t>Date</a:t>
            </a:r>
            <a:endParaRPr lang="en-GB" dirty="0"/>
          </a:p>
        </p:txBody>
      </p:sp>
      <p:sp>
        <p:nvSpPr>
          <p:cNvPr id="11" name="Picture Placeholder 3"/>
          <p:cNvSpPr>
            <a:spLocks noGrp="1"/>
          </p:cNvSpPr>
          <p:nvPr>
            <p:ph type="pic" sz="quarter" idx="12"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pic>
        <p:nvPicPr>
          <p:cNvPr id="6" name="Picture 5" descr="A picture containing drawing&#10;&#10;Description automatically generated">
            <a:extLst>
              <a:ext uri="{FF2B5EF4-FFF2-40B4-BE49-F238E27FC236}">
                <a16:creationId xmlns:a16="http://schemas.microsoft.com/office/drawing/2014/main" id="{7D2F8A8A-4F13-4CB0-B4C1-98001861E4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815" y="3683541"/>
            <a:ext cx="3168123" cy="1497008"/>
          </a:xfrm>
          <a:prstGeom prst="rect">
            <a:avLst/>
          </a:prstGeom>
        </p:spPr>
      </p:pic>
    </p:spTree>
    <p:extLst>
      <p:ext uri="{BB962C8B-B14F-4D97-AF65-F5344CB8AC3E}">
        <p14:creationId xmlns:p14="http://schemas.microsoft.com/office/powerpoint/2010/main" val="25677904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1">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07876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2">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3871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No Name">
    <p:spTree>
      <p:nvGrpSpPr>
        <p:cNvPr id="1" name=""/>
        <p:cNvGrpSpPr/>
        <p:nvPr/>
      </p:nvGrpSpPr>
      <p:grpSpPr>
        <a:xfrm>
          <a:off x="0" y="0"/>
          <a:ext cx="0" cy="0"/>
          <a:chOff x="0" y="0"/>
          <a:chExt cx="0" cy="0"/>
        </a:xfrm>
      </p:grpSpPr>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44538" y="3429000"/>
            <a:ext cx="9165166" cy="1094017"/>
          </a:xfrm>
        </p:spPr>
        <p:txBody>
          <a:bodyPr>
            <a:noAutofit/>
          </a:bodyPr>
          <a:lstStyle>
            <a:lvl1pPr>
              <a:defRPr sz="6600" baseline="0"/>
            </a:lvl1pPr>
          </a:lstStyle>
          <a:p>
            <a:r>
              <a:rPr lang="en-US" dirty="0"/>
              <a:t>Thank you!</a:t>
            </a:r>
            <a:endParaRPr lang="en-GB" dirty="0"/>
          </a:p>
        </p:txBody>
      </p:sp>
      <p:sp>
        <p:nvSpPr>
          <p:cNvPr id="11" name="Text Placeholder 13"/>
          <p:cNvSpPr>
            <a:spLocks noGrp="1"/>
          </p:cNvSpPr>
          <p:nvPr>
            <p:ph type="body" sz="quarter" idx="12" hasCustomPrompt="1"/>
          </p:nvPr>
        </p:nvSpPr>
        <p:spPr>
          <a:xfrm>
            <a:off x="744538" y="4489932"/>
            <a:ext cx="9123362" cy="431800"/>
          </a:xfrm>
        </p:spPr>
        <p:txBody>
          <a:bodyPr>
            <a:normAutofit/>
          </a:bodyPr>
          <a:lstStyle>
            <a:lvl1pPr marL="0" indent="0">
              <a:buNone/>
              <a:defRPr sz="1800" baseline="0">
                <a:solidFill>
                  <a:schemeClr val="tx1"/>
                </a:solidFill>
              </a:defRPr>
            </a:lvl1pPr>
          </a:lstStyle>
          <a:p>
            <a:r>
              <a:rPr lang="en-GB" sz="2000" dirty="0">
                <a:solidFill>
                  <a:schemeClr val="tx1">
                    <a:lumMod val="65000"/>
                    <a:lumOff val="35000"/>
                  </a:schemeClr>
                </a:solidFill>
              </a:rPr>
              <a:t>Web: </a:t>
            </a:r>
            <a:r>
              <a:rPr lang="en-GB" sz="2000" dirty="0">
                <a:solidFill>
                  <a:schemeClr val="tx1">
                    <a:lumMod val="65000"/>
                    <a:lumOff val="35000"/>
                  </a:schemeClr>
                </a:solidFill>
                <a:hlinkClick r:id="rId2"/>
              </a:rPr>
              <a:t>www.ictd.ac</a:t>
            </a:r>
            <a:r>
              <a:rPr lang="en-GB" sz="2000" dirty="0">
                <a:solidFill>
                  <a:schemeClr val="tx1">
                    <a:lumMod val="65000"/>
                    <a:lumOff val="35000"/>
                  </a:schemeClr>
                </a:solidFill>
              </a:rPr>
              <a:t> | Email: </a:t>
            </a:r>
            <a:r>
              <a:rPr lang="en-GB" sz="2000" dirty="0">
                <a:solidFill>
                  <a:schemeClr val="tx1">
                    <a:lumMod val="65000"/>
                    <a:lumOff val="35000"/>
                  </a:schemeClr>
                </a:solidFill>
                <a:hlinkClick r:id="rId3"/>
              </a:rPr>
              <a:t>info@ictd.ac</a:t>
            </a:r>
            <a:r>
              <a:rPr lang="en-GB" sz="2000" dirty="0">
                <a:solidFill>
                  <a:schemeClr val="tx1">
                    <a:lumMod val="65000"/>
                    <a:lumOff val="35000"/>
                  </a:schemeClr>
                </a:solidFill>
              </a:rPr>
              <a:t> | Twitter: </a:t>
            </a:r>
            <a:r>
              <a:rPr lang="en-GB" sz="2000" dirty="0">
                <a:solidFill>
                  <a:schemeClr val="tx1">
                    <a:lumMod val="65000"/>
                    <a:lumOff val="35000"/>
                  </a:schemeClr>
                </a:solidFill>
                <a:hlinkClick r:id="rId4"/>
              </a:rPr>
              <a:t>@</a:t>
            </a:r>
            <a:r>
              <a:rPr lang="en-GB" sz="2000" dirty="0" err="1">
                <a:solidFill>
                  <a:schemeClr val="tx1">
                    <a:lumMod val="65000"/>
                    <a:lumOff val="35000"/>
                  </a:schemeClr>
                </a:solidFill>
                <a:hlinkClick r:id="rId4"/>
              </a:rPr>
              <a:t>ICTDtax</a:t>
            </a:r>
            <a:r>
              <a:rPr lang="en-GB" sz="2000" dirty="0">
                <a:solidFill>
                  <a:schemeClr val="tx1">
                    <a:lumMod val="65000"/>
                    <a:lumOff val="35000"/>
                  </a:schemeClr>
                </a:solidFill>
              </a:rPr>
              <a:t> </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spTree>
    <p:extLst>
      <p:ext uri="{BB962C8B-B14F-4D97-AF65-F5344CB8AC3E}">
        <p14:creationId xmlns:p14="http://schemas.microsoft.com/office/powerpoint/2010/main" val="1435355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ame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4" y="3151412"/>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898" y="1980525"/>
            <a:ext cx="9165166" cy="996570"/>
          </a:xfrm>
        </p:spPr>
        <p:txBody>
          <a:bodyPr>
            <a:noAutofit/>
          </a:bodyPr>
          <a:lstStyle>
            <a:lvl1pPr>
              <a:defRPr sz="6600" baseline="0"/>
            </a:lvl1pPr>
          </a:lstStyle>
          <a:p>
            <a:r>
              <a:rPr lang="en-US" dirty="0"/>
              <a:t>Thank you!</a:t>
            </a:r>
            <a:endParaRPr lang="en-GB" dirty="0"/>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spTree>
    <p:extLst>
      <p:ext uri="{BB962C8B-B14F-4D97-AF65-F5344CB8AC3E}">
        <p14:creationId xmlns:p14="http://schemas.microsoft.com/office/powerpoint/2010/main" val="14966234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mail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53576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636" y="1173905"/>
            <a:ext cx="9165166" cy="888160"/>
          </a:xfrm>
        </p:spPr>
        <p:txBody>
          <a:bodyPr>
            <a:noAutofit/>
          </a:bodyPr>
          <a:lstStyle>
            <a:lvl1pPr>
              <a:defRPr sz="6600" baseline="0"/>
            </a:lvl1pPr>
          </a:lstStyle>
          <a:p>
            <a:r>
              <a:rPr lang="en-US" dirty="0"/>
              <a:t>Thank you!</a:t>
            </a:r>
            <a:endParaRPr lang="en-GB" dirty="0"/>
          </a:p>
        </p:txBody>
      </p:sp>
      <p:sp>
        <p:nvSpPr>
          <p:cNvPr id="14" name="Text Placeholder 13"/>
          <p:cNvSpPr>
            <a:spLocks noGrp="1"/>
          </p:cNvSpPr>
          <p:nvPr>
            <p:ph type="body" sz="quarter" idx="10" hasCustomPrompt="1"/>
          </p:nvPr>
        </p:nvSpPr>
        <p:spPr>
          <a:xfrm>
            <a:off x="744538" y="3109596"/>
            <a:ext cx="9123362" cy="635000"/>
          </a:xfrm>
        </p:spPr>
        <p:txBody>
          <a:bodyPr/>
          <a:lstStyle>
            <a:lvl1pPr marL="0" indent="0">
              <a:buNone/>
              <a:defRPr baseline="0">
                <a:solidFill>
                  <a:schemeClr val="tx2"/>
                </a:solidFill>
              </a:defRPr>
            </a:lvl1pPr>
          </a:lstStyle>
          <a:p>
            <a:pPr lvl="0"/>
            <a:r>
              <a:rPr lang="en-US" dirty="0"/>
              <a:t>Job title</a:t>
            </a:r>
            <a:endParaRPr lang="en-GB" dirty="0"/>
          </a:p>
        </p:txBody>
      </p:sp>
      <p:sp>
        <p:nvSpPr>
          <p:cNvPr id="33" name="Text Placeholder 13"/>
          <p:cNvSpPr>
            <a:spLocks noGrp="1"/>
          </p:cNvSpPr>
          <p:nvPr>
            <p:ph type="body" sz="quarter" idx="11" hasCustomPrompt="1"/>
          </p:nvPr>
        </p:nvSpPr>
        <p:spPr>
          <a:xfrm>
            <a:off x="1306903" y="5041900"/>
            <a:ext cx="9123362" cy="431800"/>
          </a:xfrm>
        </p:spPr>
        <p:txBody>
          <a:bodyPr>
            <a:normAutofit/>
          </a:bodyPr>
          <a:lstStyle>
            <a:lvl1pPr marL="0" indent="0">
              <a:buNone/>
              <a:defRPr sz="2000" baseline="0">
                <a:solidFill>
                  <a:schemeClr val="tx2"/>
                </a:solidFill>
              </a:defRPr>
            </a:lvl1pPr>
          </a:lstStyle>
          <a:p>
            <a:pPr lvl="0"/>
            <a:r>
              <a:rPr lang="en-US" dirty="0"/>
              <a:t>Emailaddress@ids.ac.uk</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pic>
        <p:nvPicPr>
          <p:cNvPr id="15" name="Graphic 14">
            <a:extLst>
              <a:ext uri="{FF2B5EF4-FFF2-40B4-BE49-F238E27FC236}">
                <a16:creationId xmlns:a16="http://schemas.microsoft.com/office/drawing/2014/main" id="{05C5E961-4743-4470-8644-49146911A1F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70373" y="5113716"/>
            <a:ext cx="378509" cy="254104"/>
          </a:xfrm>
          <a:prstGeom prst="rect">
            <a:avLst/>
          </a:prstGeom>
        </p:spPr>
      </p:pic>
    </p:spTree>
    <p:extLst>
      <p:ext uri="{BB962C8B-B14F-4D97-AF65-F5344CB8AC3E}">
        <p14:creationId xmlns:p14="http://schemas.microsoft.com/office/powerpoint/2010/main" val="4084295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itter end">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745065" y="2535768"/>
            <a:ext cx="9122833" cy="542502"/>
          </a:xfrm>
        </p:spPr>
        <p:txBody>
          <a:bodyPr anchor="t"/>
          <a:lstStyle>
            <a:lvl1pPr marL="0" indent="0" algn="l">
              <a:buNone/>
              <a:defRPr sz="28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p>
        </p:txBody>
      </p:sp>
      <p:sp>
        <p:nvSpPr>
          <p:cNvPr id="20" name="Rectangle 19"/>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
        <p:nvSpPr>
          <p:cNvPr id="10" name="Title 9"/>
          <p:cNvSpPr>
            <a:spLocks noGrp="1"/>
          </p:cNvSpPr>
          <p:nvPr>
            <p:ph type="title" hasCustomPrompt="1"/>
          </p:nvPr>
        </p:nvSpPr>
        <p:spPr>
          <a:xfrm>
            <a:off x="723636" y="1173905"/>
            <a:ext cx="9165166" cy="883504"/>
          </a:xfrm>
        </p:spPr>
        <p:txBody>
          <a:bodyPr>
            <a:noAutofit/>
          </a:bodyPr>
          <a:lstStyle>
            <a:lvl1pPr>
              <a:defRPr sz="6600" baseline="0"/>
            </a:lvl1pPr>
          </a:lstStyle>
          <a:p>
            <a:r>
              <a:rPr lang="en-US" dirty="0"/>
              <a:t>Thank you!</a:t>
            </a:r>
            <a:endParaRPr lang="en-GB" dirty="0"/>
          </a:p>
        </p:txBody>
      </p:sp>
      <p:sp>
        <p:nvSpPr>
          <p:cNvPr id="14" name="Text Placeholder 13"/>
          <p:cNvSpPr>
            <a:spLocks noGrp="1"/>
          </p:cNvSpPr>
          <p:nvPr>
            <p:ph type="body" sz="quarter" idx="10" hasCustomPrompt="1"/>
          </p:nvPr>
        </p:nvSpPr>
        <p:spPr>
          <a:xfrm>
            <a:off x="744538" y="3109596"/>
            <a:ext cx="9123362" cy="635000"/>
          </a:xfrm>
        </p:spPr>
        <p:txBody>
          <a:bodyPr/>
          <a:lstStyle>
            <a:lvl1pPr marL="0" indent="0">
              <a:buNone/>
              <a:defRPr baseline="0">
                <a:solidFill>
                  <a:schemeClr val="tx2"/>
                </a:solidFill>
              </a:defRPr>
            </a:lvl1pPr>
          </a:lstStyle>
          <a:p>
            <a:pPr lvl="0"/>
            <a:r>
              <a:rPr lang="en-US" dirty="0"/>
              <a:t>Job title</a:t>
            </a:r>
            <a:endParaRPr lang="en-GB" dirty="0"/>
          </a:p>
        </p:txBody>
      </p:sp>
      <p:sp>
        <p:nvSpPr>
          <p:cNvPr id="33" name="Text Placeholder 13"/>
          <p:cNvSpPr>
            <a:spLocks noGrp="1"/>
          </p:cNvSpPr>
          <p:nvPr>
            <p:ph type="body" sz="quarter" idx="11" hasCustomPrompt="1"/>
          </p:nvPr>
        </p:nvSpPr>
        <p:spPr>
          <a:xfrm>
            <a:off x="1306903" y="5041900"/>
            <a:ext cx="9123362" cy="431800"/>
          </a:xfrm>
        </p:spPr>
        <p:txBody>
          <a:bodyPr>
            <a:normAutofit/>
          </a:bodyPr>
          <a:lstStyle>
            <a:lvl1pPr marL="0" indent="0">
              <a:buNone/>
              <a:defRPr sz="2000" baseline="0">
                <a:solidFill>
                  <a:schemeClr val="tx2"/>
                </a:solidFill>
              </a:defRPr>
            </a:lvl1pPr>
          </a:lstStyle>
          <a:p>
            <a:pPr lvl="0"/>
            <a:r>
              <a:rPr lang="en-US" dirty="0"/>
              <a:t>Emailaddress@ids.ac.uk</a:t>
            </a:r>
          </a:p>
        </p:txBody>
      </p:sp>
      <p:sp>
        <p:nvSpPr>
          <p:cNvPr id="9" name="Picture Placeholder 3"/>
          <p:cNvSpPr>
            <a:spLocks noGrp="1"/>
          </p:cNvSpPr>
          <p:nvPr>
            <p:ph type="pic" sz="quarter" idx="13" hasCustomPrompt="1"/>
          </p:nvPr>
        </p:nvSpPr>
        <p:spPr>
          <a:xfrm>
            <a:off x="10486250" y="1665513"/>
            <a:ext cx="1532520" cy="1485899"/>
          </a:xfrm>
        </p:spPr>
        <p:txBody>
          <a:bodyPr>
            <a:normAutofit/>
          </a:bodyPr>
          <a:lstStyle>
            <a:lvl1pPr marL="0" indent="0" algn="ctr">
              <a:buNone/>
              <a:defRPr sz="1600" baseline="0"/>
            </a:lvl1pPr>
          </a:lstStyle>
          <a:p>
            <a:r>
              <a:rPr lang="en-GB" dirty="0"/>
              <a:t>(upload partner logo here if necessary)</a:t>
            </a:r>
          </a:p>
        </p:txBody>
      </p:sp>
      <p:pic>
        <p:nvPicPr>
          <p:cNvPr id="13" name="Picture 12" descr="A picture containing drawing&#10;&#10;Description automatically generated">
            <a:extLst>
              <a:ext uri="{FF2B5EF4-FFF2-40B4-BE49-F238E27FC236}">
                <a16:creationId xmlns:a16="http://schemas.microsoft.com/office/drawing/2014/main" id="{0C2F6677-93C1-41B4-840C-5C6DDDC3E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484" y="3592357"/>
            <a:ext cx="3168123" cy="1497008"/>
          </a:xfrm>
          <a:prstGeom prst="rect">
            <a:avLst/>
          </a:prstGeom>
        </p:spPr>
      </p:pic>
      <p:pic>
        <p:nvPicPr>
          <p:cNvPr id="15" name="Graphic 14">
            <a:extLst>
              <a:ext uri="{FF2B5EF4-FFF2-40B4-BE49-F238E27FC236}">
                <a16:creationId xmlns:a16="http://schemas.microsoft.com/office/drawing/2014/main" id="{05C5E961-4743-4470-8644-49146911A1F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70373" y="5113716"/>
            <a:ext cx="378509" cy="254104"/>
          </a:xfrm>
          <a:prstGeom prst="rect">
            <a:avLst/>
          </a:prstGeom>
        </p:spPr>
      </p:pic>
      <p:sp>
        <p:nvSpPr>
          <p:cNvPr id="11" name="Text Placeholder 13">
            <a:extLst>
              <a:ext uri="{FF2B5EF4-FFF2-40B4-BE49-F238E27FC236}">
                <a16:creationId xmlns:a16="http://schemas.microsoft.com/office/drawing/2014/main" id="{3152C836-0FB3-4262-8C7C-B2DBEB0C3AE0}"/>
              </a:ext>
            </a:extLst>
          </p:cNvPr>
          <p:cNvSpPr>
            <a:spLocks noGrp="1"/>
          </p:cNvSpPr>
          <p:nvPr>
            <p:ph type="body" sz="quarter" idx="12" hasCustomPrompt="1"/>
          </p:nvPr>
        </p:nvSpPr>
        <p:spPr>
          <a:xfrm>
            <a:off x="1306903" y="5497617"/>
            <a:ext cx="9123362" cy="431800"/>
          </a:xfrm>
        </p:spPr>
        <p:txBody>
          <a:bodyPr>
            <a:normAutofit/>
          </a:bodyPr>
          <a:lstStyle>
            <a:lvl1pPr marL="0" indent="0">
              <a:buNone/>
              <a:defRPr sz="2000" baseline="0">
                <a:solidFill>
                  <a:schemeClr val="tx2"/>
                </a:solidFill>
              </a:defRPr>
            </a:lvl1pPr>
          </a:lstStyle>
          <a:p>
            <a:pPr lvl="0"/>
            <a:r>
              <a:rPr lang="en-US" dirty="0"/>
              <a:t>@</a:t>
            </a:r>
            <a:r>
              <a:rPr lang="en-US" dirty="0" err="1"/>
              <a:t>Twitterhandle</a:t>
            </a:r>
            <a:endParaRPr lang="en-US" dirty="0"/>
          </a:p>
        </p:txBody>
      </p:sp>
      <p:pic>
        <p:nvPicPr>
          <p:cNvPr id="12" name="Graphic 11">
            <a:extLst>
              <a:ext uri="{FF2B5EF4-FFF2-40B4-BE49-F238E27FC236}">
                <a16:creationId xmlns:a16="http://schemas.microsoft.com/office/drawing/2014/main" id="{EEA1627C-0071-48BD-9063-50D682EF18C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70373" y="5567724"/>
            <a:ext cx="378509" cy="309945"/>
          </a:xfrm>
          <a:prstGeom prst="rect">
            <a:avLst/>
          </a:prstGeom>
        </p:spPr>
      </p:pic>
    </p:spTree>
    <p:extLst>
      <p:ext uri="{BB962C8B-B14F-4D97-AF65-F5344CB8AC3E}">
        <p14:creationId xmlns:p14="http://schemas.microsoft.com/office/powerpoint/2010/main" val="329692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13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latin typeface="Rockwell" panose="02060603020205020403" pitchFamily="18" charset="0"/>
            </a:endParaRPr>
          </a:p>
        </p:txBody>
      </p:sp>
    </p:spTree>
    <p:extLst>
      <p:ext uri="{BB962C8B-B14F-4D97-AF65-F5344CB8AC3E}">
        <p14:creationId xmlns:p14="http://schemas.microsoft.com/office/powerpoint/2010/main" val="3959044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latin typeface="Rockwell" panose="02060603020205020403" pitchFamily="18" charset="0"/>
            </a:endParaRPr>
          </a:p>
        </p:txBody>
      </p:sp>
      <p:sp>
        <p:nvSpPr>
          <p:cNvPr id="3" name="Rectangle 2">
            <a:extLst>
              <a:ext uri="{FF2B5EF4-FFF2-40B4-BE49-F238E27FC236}">
                <a16:creationId xmlns:a16="http://schemas.microsoft.com/office/drawing/2014/main" id="{AECC85C4-A771-42D1-A2E3-9F67F887693B}"/>
              </a:ext>
            </a:extLst>
          </p:cNvPr>
          <p:cNvSpPr/>
          <p:nvPr userDrawn="1"/>
        </p:nvSpPr>
        <p:spPr>
          <a:xfrm>
            <a:off x="0" y="6260252"/>
            <a:ext cx="12192000" cy="5977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Tree>
    <p:extLst>
      <p:ext uri="{BB962C8B-B14F-4D97-AF65-F5344CB8AC3E}">
        <p14:creationId xmlns:p14="http://schemas.microsoft.com/office/powerpoint/2010/main" val="40296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6CF5F-0EF1-4860-B0F3-7ADAAB24EF5A}"/>
              </a:ext>
            </a:extLst>
          </p:cNvPr>
          <p:cNvSpPr/>
          <p:nvPr userDrawn="1"/>
        </p:nvSpPr>
        <p:spPr>
          <a:xfrm>
            <a:off x="0" y="-1"/>
            <a:ext cx="12192000" cy="63541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000" dirty="0">
              <a:latin typeface="Rockwell" panose="02060603020205020403" pitchFamily="18" charset="0"/>
            </a:endParaRPr>
          </a:p>
        </p:txBody>
      </p:sp>
      <p:sp>
        <p:nvSpPr>
          <p:cNvPr id="3" name="Rectangle 2">
            <a:extLst>
              <a:ext uri="{FF2B5EF4-FFF2-40B4-BE49-F238E27FC236}">
                <a16:creationId xmlns:a16="http://schemas.microsoft.com/office/drawing/2014/main" id="{AECC85C4-A771-42D1-A2E3-9F67F887693B}"/>
              </a:ext>
            </a:extLst>
          </p:cNvPr>
          <p:cNvSpPr/>
          <p:nvPr userDrawn="1"/>
        </p:nvSpPr>
        <p:spPr>
          <a:xfrm>
            <a:off x="0" y="6260252"/>
            <a:ext cx="12192000" cy="5977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spTree>
    <p:extLst>
      <p:ext uri="{BB962C8B-B14F-4D97-AF65-F5344CB8AC3E}">
        <p14:creationId xmlns:p14="http://schemas.microsoft.com/office/powerpoint/2010/main" val="150360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5" name="Title 1"/>
          <p:cNvSpPr>
            <a:spLocks noGrp="1"/>
          </p:cNvSpPr>
          <p:nvPr>
            <p:ph type="title"/>
          </p:nvPr>
        </p:nvSpPr>
        <p:spPr>
          <a:xfrm>
            <a:off x="677334" y="487164"/>
            <a:ext cx="9165166" cy="673100"/>
          </a:xfrm>
        </p:spPr>
        <p:txBody>
          <a:bodyPr/>
          <a:lstStyle/>
          <a:p>
            <a:r>
              <a:rPr lang="en-US" dirty="0"/>
              <a:t>Click to edit Master title style</a:t>
            </a:r>
          </a:p>
        </p:txBody>
      </p:sp>
      <p:sp>
        <p:nvSpPr>
          <p:cNvPr id="16" name="Content Placeholder 2"/>
          <p:cNvSpPr>
            <a:spLocks noGrp="1"/>
          </p:cNvSpPr>
          <p:nvPr>
            <p:ph sz="half" idx="1"/>
          </p:nvPr>
        </p:nvSpPr>
        <p:spPr>
          <a:xfrm>
            <a:off x="677334" y="1512888"/>
            <a:ext cx="9165166" cy="44180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29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325550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1512888"/>
            <a:ext cx="4409631" cy="441801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432870" y="1512888"/>
            <a:ext cx="4409630" cy="4418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147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487164"/>
            <a:ext cx="9165166" cy="6731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1413217"/>
            <a:ext cx="9165166" cy="44033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7"/>
          <p:cNvSpPr/>
          <p:nvPr userDrawn="1"/>
        </p:nvSpPr>
        <p:spPr>
          <a:xfrm>
            <a:off x="0" y="6260252"/>
            <a:ext cx="12192000" cy="597748"/>
          </a:xfrm>
          <a:prstGeom prst="rect">
            <a:avLst/>
          </a:prstGeom>
          <a:solidFill>
            <a:srgbClr val="53A1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Rockwell" panose="02060603020205020403" pitchFamily="18" charset="0"/>
              </a:rPr>
              <a:t>  International Centre for Tax and Development						     www.ictd.ac </a:t>
            </a:r>
          </a:p>
        </p:txBody>
      </p:sp>
      <p:pic>
        <p:nvPicPr>
          <p:cNvPr id="5" name="Picture 4" descr="A picture containing light&#10;&#10;Description automatically generated">
            <a:extLst>
              <a:ext uri="{FF2B5EF4-FFF2-40B4-BE49-F238E27FC236}">
                <a16:creationId xmlns:a16="http://schemas.microsoft.com/office/drawing/2014/main" id="{AB9D49E7-90C9-4744-A645-A40BD13E3C66}"/>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0087455" y="-183992"/>
            <a:ext cx="1994131" cy="1994131"/>
          </a:xfrm>
          <a:prstGeom prst="rect">
            <a:avLst/>
          </a:prstGeom>
        </p:spPr>
      </p:pic>
    </p:spTree>
    <p:extLst>
      <p:ext uri="{BB962C8B-B14F-4D97-AF65-F5344CB8AC3E}">
        <p14:creationId xmlns:p14="http://schemas.microsoft.com/office/powerpoint/2010/main" val="4094968895"/>
      </p:ext>
    </p:extLst>
  </p:cSld>
  <p:clrMap bg1="lt1" tx1="dk1" bg2="lt2" tx2="dk2" accent1="accent1" accent2="accent2" accent3="accent3" accent4="accent4" accent5="accent5" accent6="accent6" hlink="hlink" folHlink="folHlink"/>
  <p:sldLayoutIdLst>
    <p:sldLayoutId id="2147483661" r:id="rId1"/>
    <p:sldLayoutId id="2147483684" r:id="rId2"/>
    <p:sldLayoutId id="2147483667" r:id="rId3"/>
    <p:sldLayoutId id="2147483686" r:id="rId4"/>
    <p:sldLayoutId id="2147483687" r:id="rId5"/>
    <p:sldLayoutId id="2147483688" r:id="rId6"/>
    <p:sldLayoutId id="2147483662" r:id="rId7"/>
    <p:sldLayoutId id="2147483663" r:id="rId8"/>
    <p:sldLayoutId id="2147483664" r:id="rId9"/>
    <p:sldLayoutId id="2147483665" r:id="rId10"/>
    <p:sldLayoutId id="2147483666" r:id="rId11"/>
    <p:sldLayoutId id="2147483668" r:id="rId12"/>
    <p:sldLayoutId id="2147483683" r:id="rId13"/>
    <p:sldLayoutId id="2147483678" r:id="rId14"/>
    <p:sldLayoutId id="2147483674" r:id="rId15"/>
    <p:sldLayoutId id="2147483681" r:id="rId16"/>
    <p:sldLayoutId id="2147483679" r:id="rId17"/>
    <p:sldLayoutId id="2147483677" r:id="rId18"/>
    <p:sldLayoutId id="2147483680" r:id="rId19"/>
    <p:sldLayoutId id="2147483671" r:id="rId20"/>
    <p:sldLayoutId id="2147483673" r:id="rId21"/>
    <p:sldLayoutId id="2147483682" r:id="rId22"/>
    <p:sldLayoutId id="2147483689" r:id="rId23"/>
    <p:sldLayoutId id="2147483685" r:id="rId24"/>
    <p:sldLayoutId id="2147483690" r:id="rId25"/>
  </p:sldLayoutIdLst>
  <p:txStyles>
    <p:title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panose="05000000000000000000" pitchFamily="2" charset="2"/>
        <a:buChar char="Ø"/>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ictd.ac/publication/small-business-use-of-the-integrated-tax-administration-system-in-nigeria/"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www.ictd.ac/publication/acceptability-of-e-filing-of-taxes-by-micro-entrepreneurs-in-northwestern-nigeria-2/" TargetMode="External"/><Relationship Id="rId5" Type="http://schemas.openxmlformats.org/officeDocument/2006/relationships/hyperlink" Target="https://www.ictd.ac/publication/acceptability-of-e-filing-of-taxes-by-micro-entrepreneurs-in-northwestern-nigeria/" TargetMode="External"/><Relationship Id="rId4" Type="http://schemas.openxmlformats.org/officeDocument/2006/relationships/hyperlink" Target="https://www.ictd.ac/publication/small-businesses-and-the-adoption-of-the-integrated-tax-administration-system-in-nigeri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ictd.ac/news/call-research-proposals-digital-financial-services-taxati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188B07A-30E0-496B-BEBC-B3BC28A3272B}"/>
              </a:ext>
            </a:extLst>
          </p:cNvPr>
          <p:cNvSpPr>
            <a:spLocks noGrp="1"/>
          </p:cNvSpPr>
          <p:nvPr>
            <p:ph type="subTitle" idx="1"/>
          </p:nvPr>
        </p:nvSpPr>
        <p:spPr>
          <a:xfrm>
            <a:off x="745065" y="2760915"/>
            <a:ext cx="9122833" cy="542502"/>
          </a:xfrm>
        </p:spPr>
        <p:txBody>
          <a:bodyPr/>
          <a:lstStyle/>
          <a:p>
            <a:r>
              <a:rPr lang="en-GB" dirty="0"/>
              <a:t>Fabrizio Santoro</a:t>
            </a:r>
          </a:p>
        </p:txBody>
      </p:sp>
      <p:sp>
        <p:nvSpPr>
          <p:cNvPr id="3" name="Title 2">
            <a:extLst>
              <a:ext uri="{FF2B5EF4-FFF2-40B4-BE49-F238E27FC236}">
                <a16:creationId xmlns:a16="http://schemas.microsoft.com/office/drawing/2014/main" id="{09EF0EF2-91D8-44A1-8C00-B470F5B2B399}"/>
              </a:ext>
            </a:extLst>
          </p:cNvPr>
          <p:cNvSpPr>
            <a:spLocks noGrp="1"/>
          </p:cNvSpPr>
          <p:nvPr>
            <p:ph type="title"/>
          </p:nvPr>
        </p:nvSpPr>
        <p:spPr/>
        <p:txBody>
          <a:bodyPr/>
          <a:lstStyle/>
          <a:p>
            <a:r>
              <a:rPr lang="en-US" sz="4400" dirty="0"/>
              <a:t>Technology and digitised data in tax administration: lessons from sub-Saharan Africa</a:t>
            </a:r>
            <a:endParaRPr lang="en-GB" sz="4400" dirty="0"/>
          </a:p>
        </p:txBody>
      </p:sp>
      <p:sp>
        <p:nvSpPr>
          <p:cNvPr id="4" name="Text Placeholder 3">
            <a:extLst>
              <a:ext uri="{FF2B5EF4-FFF2-40B4-BE49-F238E27FC236}">
                <a16:creationId xmlns:a16="http://schemas.microsoft.com/office/drawing/2014/main" id="{EDD6F420-1A73-44E8-A45A-D175130350F9}"/>
              </a:ext>
            </a:extLst>
          </p:cNvPr>
          <p:cNvSpPr>
            <a:spLocks noGrp="1"/>
          </p:cNvSpPr>
          <p:nvPr>
            <p:ph type="body" sz="quarter" idx="10"/>
          </p:nvPr>
        </p:nvSpPr>
        <p:spPr>
          <a:xfrm>
            <a:off x="724377" y="3274276"/>
            <a:ext cx="9123362" cy="635000"/>
          </a:xfrm>
        </p:spPr>
        <p:txBody>
          <a:bodyPr/>
          <a:lstStyle/>
          <a:p>
            <a:r>
              <a:rPr lang="en-GB" dirty="0"/>
              <a:t>Postdoctoral Fellow, ICTD/DS</a:t>
            </a:r>
          </a:p>
        </p:txBody>
      </p:sp>
      <p:sp>
        <p:nvSpPr>
          <p:cNvPr id="5" name="Text Placeholder 4">
            <a:extLst>
              <a:ext uri="{FF2B5EF4-FFF2-40B4-BE49-F238E27FC236}">
                <a16:creationId xmlns:a16="http://schemas.microsoft.com/office/drawing/2014/main" id="{79BF8AD5-F7A5-425D-A1D7-0D3F629D4ABD}"/>
              </a:ext>
            </a:extLst>
          </p:cNvPr>
          <p:cNvSpPr>
            <a:spLocks noGrp="1"/>
          </p:cNvSpPr>
          <p:nvPr>
            <p:ph type="body" sz="quarter" idx="11"/>
          </p:nvPr>
        </p:nvSpPr>
        <p:spPr>
          <a:xfrm>
            <a:off x="946142" y="5119603"/>
            <a:ext cx="9123362" cy="635000"/>
          </a:xfrm>
        </p:spPr>
        <p:txBody>
          <a:bodyPr/>
          <a:lstStyle/>
          <a:p>
            <a:r>
              <a:rPr lang="en-GB" dirty="0"/>
              <a:t>19</a:t>
            </a:r>
            <a:r>
              <a:rPr lang="en-GB" baseline="30000" dirty="0"/>
              <a:t>th</a:t>
            </a:r>
            <a:r>
              <a:rPr lang="en-GB" dirty="0"/>
              <a:t> April, 2021, NGF Technology and Tax Event</a:t>
            </a:r>
          </a:p>
        </p:txBody>
      </p:sp>
    </p:spTree>
    <p:extLst>
      <p:ext uri="{BB962C8B-B14F-4D97-AF65-F5344CB8AC3E}">
        <p14:creationId xmlns:p14="http://schemas.microsoft.com/office/powerpoint/2010/main" val="318751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2862" y="2061883"/>
            <a:ext cx="10696806" cy="4049058"/>
          </a:xfrm>
        </p:spPr>
        <p:txBody>
          <a:bodyPr>
            <a:normAutofit/>
          </a:bodyPr>
          <a:lstStyle/>
          <a:p>
            <a:pPr marL="0" indent="0">
              <a:buNone/>
            </a:pPr>
            <a:r>
              <a:rPr lang="en-US" sz="3400" b="1" dirty="0">
                <a:solidFill>
                  <a:schemeClr val="accent1"/>
                </a:solidFill>
                <a:latin typeface="+mj-lt"/>
              </a:rPr>
              <a:t>International experience 2:</a:t>
            </a:r>
            <a:br>
              <a:rPr lang="en-US" sz="3400" b="1" dirty="0">
                <a:solidFill>
                  <a:schemeClr val="accent1"/>
                </a:solidFill>
                <a:latin typeface="+mj-lt"/>
              </a:rPr>
            </a:br>
            <a:r>
              <a:rPr lang="en-US" sz="3400" b="1" dirty="0">
                <a:solidFill>
                  <a:schemeClr val="accent1"/>
                </a:solidFill>
                <a:latin typeface="+mj-lt"/>
              </a:rPr>
              <a:t>VAT and Electronic Billing Machines in Rwanda </a:t>
            </a:r>
            <a:endParaRPr lang="en-US" sz="3400" dirty="0">
              <a:solidFill>
                <a:schemeClr val="accent1"/>
              </a:solidFill>
              <a:latin typeface="+mj-lt"/>
            </a:endParaRPr>
          </a:p>
          <a:p>
            <a:pPr marL="0" indent="0">
              <a:buNone/>
            </a:pPr>
            <a:endParaRPr lang="en-US" dirty="0"/>
          </a:p>
          <a:p>
            <a:pPr marL="0" indent="0">
              <a:buNone/>
            </a:pPr>
            <a:endParaRPr lang="en-US" dirty="0"/>
          </a:p>
          <a:p>
            <a:pPr marL="0" indent="0">
              <a:buNone/>
            </a:pPr>
            <a:r>
              <a:rPr lang="en-US" sz="2000" u="sng" dirty="0"/>
              <a:t>References</a:t>
            </a:r>
            <a:r>
              <a:rPr lang="en-US" sz="2000" dirty="0"/>
              <a:t>:</a:t>
            </a:r>
            <a:br>
              <a:rPr lang="en-US" sz="2000" dirty="0"/>
            </a:br>
            <a:r>
              <a:rPr lang="en-US" sz="2000" dirty="0"/>
              <a:t>Mascagni G., Mukama D, Santoro F. (2019) </a:t>
            </a:r>
            <a:r>
              <a:rPr lang="en-US" sz="2000" i="1" dirty="0"/>
              <a:t>An Analysis of Discrepancies in Taxpayers’ VAT Declarations in Rwanda, </a:t>
            </a:r>
            <a:r>
              <a:rPr lang="en-US" sz="2000" dirty="0"/>
              <a:t>ICTD Working Paper 92 (Research in Brief 34) </a:t>
            </a:r>
          </a:p>
          <a:p>
            <a:pPr marL="0" indent="0">
              <a:buNone/>
            </a:pPr>
            <a:r>
              <a:rPr lang="en-US" sz="2000" dirty="0"/>
              <a:t>Mascagni G., Dom R., Santoro F. (2020) </a:t>
            </a:r>
            <a:r>
              <a:rPr lang="en-US" sz="2000" i="1" dirty="0"/>
              <a:t>The VAT in practice: evidence from Rwanda, </a:t>
            </a:r>
            <a:r>
              <a:rPr lang="en-US" sz="2000" dirty="0"/>
              <a:t>ICTD Working Paper 117 (Research in Brief 66) </a:t>
            </a:r>
          </a:p>
        </p:txBody>
      </p:sp>
    </p:spTree>
    <p:extLst>
      <p:ext uri="{BB962C8B-B14F-4D97-AF65-F5344CB8AC3E}">
        <p14:creationId xmlns:p14="http://schemas.microsoft.com/office/powerpoint/2010/main" val="10615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4866"/>
            <a:ext cx="9165166" cy="673100"/>
          </a:xfrm>
        </p:spPr>
        <p:txBody>
          <a:bodyPr/>
          <a:lstStyle/>
          <a:p>
            <a:r>
              <a:rPr lang="en-GB" dirty="0"/>
              <a:t>Summary of evidence</a:t>
            </a:r>
          </a:p>
        </p:txBody>
      </p:sp>
      <p:sp>
        <p:nvSpPr>
          <p:cNvPr id="3" name="Content Placeholder 2"/>
          <p:cNvSpPr>
            <a:spLocks noGrp="1"/>
          </p:cNvSpPr>
          <p:nvPr>
            <p:ph sz="half" idx="1"/>
          </p:nvPr>
        </p:nvSpPr>
        <p:spPr>
          <a:xfrm>
            <a:off x="677333" y="1197715"/>
            <a:ext cx="10696806" cy="5002873"/>
          </a:xfrm>
        </p:spPr>
        <p:txBody>
          <a:bodyPr>
            <a:normAutofit/>
          </a:bodyPr>
          <a:lstStyle/>
          <a:p>
            <a:r>
              <a:rPr lang="en-US" dirty="0">
                <a:solidFill>
                  <a:schemeClr val="accent6"/>
                </a:solidFill>
              </a:rPr>
              <a:t>Background</a:t>
            </a:r>
            <a:r>
              <a:rPr lang="en-US" dirty="0"/>
              <a:t>: VAT is a sophisticated tax that produces lots of data to improve enforcement, including from EBMs </a:t>
            </a:r>
          </a:p>
          <a:p>
            <a:r>
              <a:rPr lang="en-US" dirty="0">
                <a:solidFill>
                  <a:srgbClr val="64A678"/>
                </a:solidFill>
              </a:rPr>
              <a:t>Research questions</a:t>
            </a:r>
            <a:r>
              <a:rPr lang="en-US" dirty="0"/>
              <a:t>: Are these data fully exploited for enforcement? </a:t>
            </a:r>
          </a:p>
          <a:p>
            <a:pPr marL="0" indent="0">
              <a:spcBef>
                <a:spcPts val="0"/>
              </a:spcBef>
              <a:buNone/>
            </a:pPr>
            <a:r>
              <a:rPr lang="en-US" dirty="0"/>
              <a:t>							Does the VAT work in practice as intended? </a:t>
            </a:r>
          </a:p>
          <a:p>
            <a:r>
              <a:rPr lang="en-US" dirty="0">
                <a:solidFill>
                  <a:srgbClr val="64A678"/>
                </a:solidFill>
              </a:rPr>
              <a:t>Data</a:t>
            </a:r>
            <a:r>
              <a:rPr lang="en-US" dirty="0"/>
              <a:t>: administrative data from VAT returns and EBM (+ qual. data)</a:t>
            </a:r>
          </a:p>
          <a:p>
            <a:r>
              <a:rPr lang="en-US" dirty="0">
                <a:solidFill>
                  <a:srgbClr val="64A678"/>
                </a:solidFill>
              </a:rPr>
              <a:t>Key results</a:t>
            </a:r>
            <a:r>
              <a:rPr lang="en-US" dirty="0"/>
              <a:t>:</a:t>
            </a:r>
          </a:p>
          <a:p>
            <a:pPr lvl="1"/>
            <a:r>
              <a:rPr lang="en-US" sz="2200" b="1" dirty="0"/>
              <a:t>Internal and external discrepancies are widespread in VAT data </a:t>
            </a:r>
            <a:endParaRPr lang="en-US" sz="2200" dirty="0"/>
          </a:p>
          <a:p>
            <a:pPr lvl="2">
              <a:lnSpc>
                <a:spcPct val="90000"/>
              </a:lnSpc>
            </a:pPr>
            <a:r>
              <a:rPr lang="en-US" sz="2100" dirty="0"/>
              <a:t>Taxpayers’ own records are inconsistent: 43% EBM ≠ VAT declaration </a:t>
            </a:r>
          </a:p>
          <a:p>
            <a:pPr lvl="2">
              <a:lnSpc>
                <a:spcPct val="90000"/>
              </a:lnSpc>
            </a:pPr>
            <a:r>
              <a:rPr lang="en-US" sz="2100" dirty="0"/>
              <a:t>Buyers and sellers’ records are inconsistent: only 20% match, often buyer &lt; seller</a:t>
            </a:r>
          </a:p>
          <a:p>
            <a:pPr lvl="1"/>
            <a:r>
              <a:rPr lang="en-US" sz="2200" b="1" dirty="0"/>
              <a:t>Taxpayer confusion</a:t>
            </a:r>
            <a:r>
              <a:rPr lang="en-US" sz="2200" dirty="0"/>
              <a:t>: compliance costs and practical problems with EBM </a:t>
            </a:r>
          </a:p>
          <a:p>
            <a:pPr marL="457200" lvl="1" indent="0">
              <a:buNone/>
            </a:pPr>
            <a:endParaRPr lang="en-GB" dirty="0"/>
          </a:p>
        </p:txBody>
      </p:sp>
    </p:spTree>
    <p:extLst>
      <p:ext uri="{BB962C8B-B14F-4D97-AF65-F5344CB8AC3E}">
        <p14:creationId xmlns:p14="http://schemas.microsoft.com/office/powerpoint/2010/main" val="2945798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65" y="302229"/>
            <a:ext cx="9165166" cy="673100"/>
          </a:xfrm>
        </p:spPr>
        <p:txBody>
          <a:bodyPr/>
          <a:lstStyle/>
          <a:p>
            <a:r>
              <a:rPr lang="en-GB" dirty="0"/>
              <a:t>Key messages</a:t>
            </a:r>
          </a:p>
        </p:txBody>
      </p:sp>
      <p:sp>
        <p:nvSpPr>
          <p:cNvPr id="3" name="Content Placeholder 2"/>
          <p:cNvSpPr>
            <a:spLocks noGrp="1"/>
          </p:cNvSpPr>
          <p:nvPr>
            <p:ph sz="half" idx="1"/>
          </p:nvPr>
        </p:nvSpPr>
        <p:spPr>
          <a:xfrm>
            <a:off x="662392" y="1486320"/>
            <a:ext cx="10681687" cy="4645685"/>
          </a:xfrm>
        </p:spPr>
        <p:txBody>
          <a:bodyPr>
            <a:normAutofit/>
          </a:bodyPr>
          <a:lstStyle/>
          <a:p>
            <a:pPr marL="457200" indent="-457200">
              <a:buFont typeface="+mj-lt"/>
              <a:buAutoNum type="arabicPeriod"/>
            </a:pPr>
            <a:r>
              <a:rPr lang="en-US" dirty="0"/>
              <a:t>Administrative complexity and weak capacity prevent tapping the full potential of the VAT, related data and tech solutions </a:t>
            </a:r>
          </a:p>
          <a:p>
            <a:pPr lvl="1"/>
            <a:r>
              <a:rPr lang="en-US" dirty="0"/>
              <a:t>Low hanging fruits left hanging: potentially &gt; 100ml USD revenue gain</a:t>
            </a:r>
          </a:p>
          <a:p>
            <a:pPr lvl="1"/>
            <a:r>
              <a:rPr lang="en-US" dirty="0"/>
              <a:t>Similar evidence from Uganda and Ethiopia (Almunia et al. 2020)</a:t>
            </a:r>
          </a:p>
          <a:p>
            <a:pPr lvl="1"/>
            <a:r>
              <a:rPr lang="en-US" dirty="0"/>
              <a:t>In Federal contexts (Nigeria), States would benefit directly from VAT expansion  </a:t>
            </a:r>
          </a:p>
          <a:p>
            <a:pPr marL="457200" indent="-457200">
              <a:buFont typeface="+mj-lt"/>
              <a:buAutoNum type="arabicPeriod"/>
            </a:pPr>
            <a:r>
              <a:rPr lang="en-US" dirty="0"/>
              <a:t>Tech solutions can increase compliance costs for taxpayers</a:t>
            </a:r>
          </a:p>
          <a:p>
            <a:pPr lvl="1"/>
            <a:r>
              <a:rPr lang="en-US" dirty="0"/>
              <a:t>Mistakes are easy to make and difficult to rectify</a:t>
            </a:r>
          </a:p>
          <a:p>
            <a:pPr lvl="1"/>
            <a:r>
              <a:rPr lang="en-US" dirty="0"/>
              <a:t>EBM, EBM2, and limited sophistication of small taxpayers </a:t>
            </a:r>
          </a:p>
          <a:p>
            <a:pPr marL="457200" indent="-457200">
              <a:buFont typeface="+mj-lt"/>
              <a:buAutoNum type="arabicPeriod"/>
            </a:pPr>
            <a:r>
              <a:rPr lang="en-US" dirty="0"/>
              <a:t>Problems with the data may prevent their use for enforcement </a:t>
            </a:r>
          </a:p>
          <a:p>
            <a:pPr marL="457200" lvl="1" indent="0">
              <a:buNone/>
            </a:pPr>
            <a:endParaRPr lang="en-GB" dirty="0"/>
          </a:p>
        </p:txBody>
      </p:sp>
    </p:spTree>
    <p:extLst>
      <p:ext uri="{BB962C8B-B14F-4D97-AF65-F5344CB8AC3E}">
        <p14:creationId xmlns:p14="http://schemas.microsoft.com/office/powerpoint/2010/main" val="104487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42862" y="2061883"/>
            <a:ext cx="10696806" cy="4049058"/>
          </a:xfrm>
        </p:spPr>
        <p:txBody>
          <a:bodyPr>
            <a:normAutofit/>
          </a:bodyPr>
          <a:lstStyle/>
          <a:p>
            <a:pPr marL="0" indent="0">
              <a:buNone/>
            </a:pPr>
            <a:r>
              <a:rPr lang="en-US" sz="3400" b="1" dirty="0">
                <a:solidFill>
                  <a:schemeClr val="accent1"/>
                </a:solidFill>
                <a:latin typeface="+mj-lt"/>
              </a:rPr>
              <a:t>Evidence from Nigeria:</a:t>
            </a:r>
            <a:br>
              <a:rPr lang="en-US" sz="3400" b="1" dirty="0">
                <a:solidFill>
                  <a:schemeClr val="accent1"/>
                </a:solidFill>
                <a:latin typeface="+mj-lt"/>
              </a:rPr>
            </a:br>
            <a:r>
              <a:rPr lang="en-US" sz="3400" b="1" dirty="0">
                <a:solidFill>
                  <a:schemeClr val="accent1"/>
                </a:solidFill>
                <a:latin typeface="+mj-lt"/>
              </a:rPr>
              <a:t>Taxpayers’ experience with digital tools</a:t>
            </a:r>
            <a:endParaRPr lang="en-US" sz="3400" dirty="0">
              <a:solidFill>
                <a:schemeClr val="accent1"/>
              </a:solidFill>
              <a:latin typeface="+mj-lt"/>
            </a:endParaRPr>
          </a:p>
          <a:p>
            <a:pPr marL="0" indent="0">
              <a:buNone/>
            </a:pPr>
            <a:endParaRPr lang="en-US" dirty="0"/>
          </a:p>
          <a:p>
            <a:pPr marL="0" indent="0">
              <a:buNone/>
            </a:pPr>
            <a:endParaRPr lang="en-US" dirty="0"/>
          </a:p>
          <a:p>
            <a:pPr marL="0" indent="0">
              <a:buNone/>
            </a:pPr>
            <a:r>
              <a:rPr lang="en-US" sz="2000" u="sng" dirty="0"/>
              <a:t>References</a:t>
            </a:r>
            <a:r>
              <a:rPr lang="en-US" sz="2000" dirty="0"/>
              <a:t>:</a:t>
            </a:r>
            <a:br>
              <a:rPr lang="en-US" sz="2000" dirty="0"/>
            </a:br>
            <a:r>
              <a:rPr lang="en-US" sz="2000" dirty="0" err="1"/>
              <a:t>Efobi</a:t>
            </a:r>
            <a:r>
              <a:rPr lang="en-US" sz="2000" dirty="0"/>
              <a:t> U., </a:t>
            </a:r>
            <a:r>
              <a:rPr lang="en-US" sz="2000" dirty="0" err="1"/>
              <a:t>Beecroft</a:t>
            </a:r>
            <a:r>
              <a:rPr lang="en-US" sz="2000" dirty="0"/>
              <a:t> I., </a:t>
            </a:r>
            <a:r>
              <a:rPr lang="en-US" sz="2000" dirty="0" err="1"/>
              <a:t>Belmondo</a:t>
            </a:r>
            <a:r>
              <a:rPr lang="en-US" sz="2000" dirty="0"/>
              <a:t> T (2019) </a:t>
            </a:r>
            <a:r>
              <a:rPr lang="en-US" sz="2000" i="1" dirty="0"/>
              <a:t>Small Business Use of the Integrated Tax Administration System in Nigeria</a:t>
            </a:r>
            <a:r>
              <a:rPr lang="en-US" sz="2000" dirty="0"/>
              <a:t>, ICTD ATAP Working Paper 8 (Research in Brief 40) </a:t>
            </a:r>
          </a:p>
          <a:p>
            <a:pPr marL="0" indent="0">
              <a:buNone/>
            </a:pPr>
            <a:r>
              <a:rPr lang="en-US" sz="2000" dirty="0" err="1"/>
              <a:t>Mas’ud</a:t>
            </a:r>
            <a:r>
              <a:rPr lang="en-US" sz="2000" dirty="0"/>
              <a:t> A. (2019</a:t>
            </a:r>
            <a:r>
              <a:rPr lang="en-US" sz="2000" i="1" dirty="0"/>
              <a:t>) Acceptability of e-Filing of Taxes by Micro-Enterprises in Northwestern Nigeria, </a:t>
            </a:r>
            <a:r>
              <a:rPr lang="en-US" sz="2000" dirty="0"/>
              <a:t>ICTD Working Paper 96(Research in Brief 39) </a:t>
            </a:r>
          </a:p>
        </p:txBody>
      </p:sp>
    </p:spTree>
    <p:extLst>
      <p:ext uri="{BB962C8B-B14F-4D97-AF65-F5344CB8AC3E}">
        <p14:creationId xmlns:p14="http://schemas.microsoft.com/office/powerpoint/2010/main" val="2930370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637" y="224690"/>
            <a:ext cx="9165166" cy="673100"/>
          </a:xfrm>
        </p:spPr>
        <p:txBody>
          <a:bodyPr/>
          <a:lstStyle/>
          <a:p>
            <a:r>
              <a:rPr lang="en-GB" dirty="0"/>
              <a:t>Evidence from Nigeria</a:t>
            </a:r>
          </a:p>
        </p:txBody>
      </p:sp>
      <p:sp>
        <p:nvSpPr>
          <p:cNvPr id="3" name="Content Placeholder 2"/>
          <p:cNvSpPr>
            <a:spLocks noGrp="1"/>
          </p:cNvSpPr>
          <p:nvPr>
            <p:ph sz="half" idx="1"/>
          </p:nvPr>
        </p:nvSpPr>
        <p:spPr>
          <a:xfrm>
            <a:off x="288652" y="1197714"/>
            <a:ext cx="11324023" cy="4929265"/>
          </a:xfrm>
        </p:spPr>
        <p:txBody>
          <a:bodyPr>
            <a:noAutofit/>
          </a:bodyPr>
          <a:lstStyle/>
          <a:p>
            <a:pPr marL="457200" indent="-457200">
              <a:buFont typeface="+mj-lt"/>
              <a:buAutoNum type="arabicPeriod"/>
            </a:pPr>
            <a:r>
              <a:rPr lang="en-GB" sz="2300" u="sng" dirty="0"/>
              <a:t>SMEs uptake of ITAS</a:t>
            </a:r>
            <a:r>
              <a:rPr lang="en-GB" sz="2300" dirty="0"/>
              <a:t> (</a:t>
            </a:r>
            <a:r>
              <a:rPr lang="en-GB" sz="2300" dirty="0" err="1"/>
              <a:t>Efobi</a:t>
            </a:r>
            <a:r>
              <a:rPr lang="en-GB" sz="2300" dirty="0"/>
              <a:t> et al, 2019 – </a:t>
            </a:r>
            <a:r>
              <a:rPr lang="en-GB" sz="2300" dirty="0">
                <a:hlinkClick r:id="rId3"/>
              </a:rPr>
              <a:t>paper </a:t>
            </a:r>
            <a:r>
              <a:rPr lang="en-GB" sz="2300" dirty="0"/>
              <a:t>&amp; </a:t>
            </a:r>
            <a:r>
              <a:rPr lang="en-GB" sz="2300" dirty="0">
                <a:hlinkClick r:id="rId4"/>
              </a:rPr>
              <a:t>brief</a:t>
            </a:r>
            <a:r>
              <a:rPr lang="en-GB" sz="2300" dirty="0"/>
              <a:t>)</a:t>
            </a:r>
          </a:p>
          <a:p>
            <a:pPr lvl="1"/>
            <a:r>
              <a:rPr lang="en-GB" sz="1900" dirty="0"/>
              <a:t>Survey 485 SMEs in 7 States in SW Nigeria </a:t>
            </a:r>
          </a:p>
          <a:p>
            <a:pPr lvl="1"/>
            <a:r>
              <a:rPr lang="en-GB" sz="1900" dirty="0"/>
              <a:t>40% aware of ITAS, but just 16% adopted it</a:t>
            </a:r>
          </a:p>
          <a:p>
            <a:pPr lvl="1"/>
            <a:r>
              <a:rPr lang="en-GB" sz="1900" dirty="0"/>
              <a:t>More sophisticated TPs use the system: higher education, finance degree, tax consultants</a:t>
            </a:r>
          </a:p>
          <a:p>
            <a:pPr lvl="1"/>
            <a:r>
              <a:rPr lang="en-GB" sz="1900" dirty="0"/>
              <a:t>Also, FIRS staff encouragement was key in adoption</a:t>
            </a:r>
          </a:p>
          <a:p>
            <a:pPr marL="457200" indent="-457200">
              <a:buFont typeface="+mj-lt"/>
              <a:buAutoNum type="arabicPeriod"/>
            </a:pPr>
            <a:r>
              <a:rPr lang="en-GB" sz="2300" u="sng" dirty="0"/>
              <a:t>Acceptability of State-level e-filing</a:t>
            </a:r>
            <a:r>
              <a:rPr lang="en-GB" sz="2300" dirty="0"/>
              <a:t> (</a:t>
            </a:r>
            <a:r>
              <a:rPr lang="en-GB" sz="2300" dirty="0" err="1"/>
              <a:t>Mas’ud</a:t>
            </a:r>
            <a:r>
              <a:rPr lang="en-GB" sz="2300" dirty="0"/>
              <a:t>, 2019 - </a:t>
            </a:r>
            <a:r>
              <a:rPr lang="en-GB" sz="2300" dirty="0">
                <a:hlinkClick r:id="rId5"/>
              </a:rPr>
              <a:t>paper </a:t>
            </a:r>
            <a:r>
              <a:rPr lang="en-GB" sz="2300" dirty="0"/>
              <a:t>&amp; </a:t>
            </a:r>
            <a:r>
              <a:rPr lang="en-GB" sz="2300" dirty="0">
                <a:hlinkClick r:id="rId6"/>
              </a:rPr>
              <a:t>brief</a:t>
            </a:r>
            <a:r>
              <a:rPr lang="en-GB" sz="2300" dirty="0"/>
              <a:t>)</a:t>
            </a:r>
          </a:p>
          <a:p>
            <a:pPr lvl="1"/>
            <a:r>
              <a:rPr lang="en-GB" dirty="0"/>
              <a:t>Survey 384 micro-enterprises in 7 States in NW Nigeria</a:t>
            </a:r>
          </a:p>
          <a:p>
            <a:pPr lvl="1"/>
            <a:r>
              <a:rPr lang="en-GB" dirty="0"/>
              <a:t>70% acceptance intention – albeit about half would need an intermediary</a:t>
            </a:r>
          </a:p>
          <a:p>
            <a:pPr lvl="1"/>
            <a:r>
              <a:rPr lang="en-GB" dirty="0"/>
              <a:t>Performance, effort and social expectancy are strong predictors of future adoption</a:t>
            </a:r>
          </a:p>
          <a:p>
            <a:pPr lvl="1"/>
            <a:r>
              <a:rPr lang="en-GB" dirty="0"/>
              <a:t>However, there is weak knowledge of e-filing hence the need of awareness, training</a:t>
            </a:r>
          </a:p>
        </p:txBody>
      </p:sp>
    </p:spTree>
    <p:extLst>
      <p:ext uri="{BB962C8B-B14F-4D97-AF65-F5344CB8AC3E}">
        <p14:creationId xmlns:p14="http://schemas.microsoft.com/office/powerpoint/2010/main" val="4293738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5D31-5F2A-4E24-BCF0-C9633A46AC06}"/>
              </a:ext>
            </a:extLst>
          </p:cNvPr>
          <p:cNvSpPr txBox="1">
            <a:spLocks/>
          </p:cNvSpPr>
          <p:nvPr/>
        </p:nvSpPr>
        <p:spPr>
          <a:xfrm>
            <a:off x="779971" y="832396"/>
            <a:ext cx="9165166" cy="673100"/>
          </a:xfrm>
          <a:prstGeom prst="rect">
            <a:avLst/>
          </a:prstGeom>
        </p:spPr>
        <p:txBody>
          <a:bodyPr/>
          <a:lst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8000" dirty="0">
                <a:solidFill>
                  <a:schemeClr val="bg1"/>
                </a:solidFill>
              </a:rPr>
              <a:t>Big progress made so far but potential of IT not fully tapped.</a:t>
            </a:r>
          </a:p>
        </p:txBody>
      </p:sp>
    </p:spTree>
    <p:extLst>
      <p:ext uri="{BB962C8B-B14F-4D97-AF65-F5344CB8AC3E}">
        <p14:creationId xmlns:p14="http://schemas.microsoft.com/office/powerpoint/2010/main" val="2913258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thoughts: common patterns </a:t>
            </a:r>
            <a:endParaRPr lang="en-US" dirty="0">
              <a:effectLst/>
            </a:endParaRPr>
          </a:p>
        </p:txBody>
      </p:sp>
      <p:sp>
        <p:nvSpPr>
          <p:cNvPr id="3" name="Content Placeholder 2"/>
          <p:cNvSpPr>
            <a:spLocks noGrp="1"/>
          </p:cNvSpPr>
          <p:nvPr>
            <p:ph sz="half" idx="1"/>
          </p:nvPr>
        </p:nvSpPr>
        <p:spPr>
          <a:xfrm>
            <a:off x="677333" y="1495471"/>
            <a:ext cx="10811074" cy="4536393"/>
          </a:xfrm>
        </p:spPr>
        <p:txBody>
          <a:bodyPr>
            <a:normAutofit/>
          </a:bodyPr>
          <a:lstStyle/>
          <a:p>
            <a:r>
              <a:rPr lang="en-US" sz="2600" dirty="0"/>
              <a:t>Acknowledge success: great progress in limited time </a:t>
            </a:r>
          </a:p>
          <a:p>
            <a:r>
              <a:rPr lang="en-US" sz="2600" dirty="0"/>
              <a:t>But... potential of data and tech far from being fully tapped</a:t>
            </a:r>
          </a:p>
          <a:p>
            <a:r>
              <a:rPr lang="en-US" sz="2600" dirty="0"/>
              <a:t>IT alone is not enough – other aspects that need to be right:</a:t>
            </a:r>
          </a:p>
          <a:p>
            <a:pPr lvl="1"/>
            <a:r>
              <a:rPr lang="en-US" sz="2300" dirty="0"/>
              <a:t>Hard infrastructure, connectivity</a:t>
            </a:r>
          </a:p>
          <a:p>
            <a:pPr lvl="1"/>
            <a:r>
              <a:rPr lang="en-US" sz="2400" dirty="0"/>
              <a:t>Institutional vision/strategy + broader digital reforms (IDs)</a:t>
            </a:r>
          </a:p>
          <a:p>
            <a:pPr lvl="1"/>
            <a:r>
              <a:rPr lang="en-US" sz="2300" dirty="0"/>
              <a:t>The human factor in tax administration</a:t>
            </a:r>
          </a:p>
          <a:p>
            <a:pPr lvl="1"/>
            <a:r>
              <a:rPr lang="en-US" sz="2200" dirty="0"/>
              <a:t>Demand side (taxpayers):</a:t>
            </a:r>
          </a:p>
          <a:p>
            <a:pPr lvl="2"/>
            <a:r>
              <a:rPr lang="en-US" sz="2100" dirty="0"/>
              <a:t>Compliance costs, inefficiencies, inequalities, practical difficulties (TINs, EBMs)</a:t>
            </a:r>
          </a:p>
          <a:p>
            <a:pPr lvl="2"/>
            <a:r>
              <a:rPr lang="en-US" sz="2100" dirty="0"/>
              <a:t>Know your customers first, prepare the ground, target and train </a:t>
            </a:r>
          </a:p>
          <a:p>
            <a:pPr marL="457200" lvl="1" indent="0">
              <a:buNone/>
            </a:pPr>
            <a:endParaRPr lang="en-GB" sz="2400" dirty="0"/>
          </a:p>
        </p:txBody>
      </p:sp>
    </p:spTree>
    <p:extLst>
      <p:ext uri="{BB962C8B-B14F-4D97-AF65-F5344CB8AC3E}">
        <p14:creationId xmlns:p14="http://schemas.microsoft.com/office/powerpoint/2010/main" val="1255596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6745"/>
            <a:ext cx="9165166" cy="673100"/>
          </a:xfrm>
        </p:spPr>
        <p:txBody>
          <a:bodyPr/>
          <a:lstStyle/>
          <a:p>
            <a:r>
              <a:rPr lang="en-US" dirty="0"/>
              <a:t>Concluding thoughts: implications </a:t>
            </a:r>
            <a:endParaRPr lang="en-US" dirty="0">
              <a:effectLst/>
            </a:endParaRPr>
          </a:p>
        </p:txBody>
      </p:sp>
      <p:sp>
        <p:nvSpPr>
          <p:cNvPr id="3" name="Content Placeholder 2"/>
          <p:cNvSpPr>
            <a:spLocks noGrp="1"/>
          </p:cNvSpPr>
          <p:nvPr>
            <p:ph sz="half" idx="1"/>
          </p:nvPr>
        </p:nvSpPr>
        <p:spPr>
          <a:xfrm>
            <a:off x="584955" y="1197715"/>
            <a:ext cx="10932317" cy="4906302"/>
          </a:xfrm>
        </p:spPr>
        <p:txBody>
          <a:bodyPr>
            <a:noAutofit/>
          </a:bodyPr>
          <a:lstStyle/>
          <a:p>
            <a:r>
              <a:rPr lang="en-US" dirty="0"/>
              <a:t>Feasibility and desirability of reaping apparently low hanging fruits</a:t>
            </a:r>
          </a:p>
          <a:p>
            <a:pPr lvl="1"/>
            <a:r>
              <a:rPr lang="en-US" dirty="0"/>
              <a:t>Use data from DFS providers to expand the tax base or improve compliance</a:t>
            </a:r>
          </a:p>
          <a:p>
            <a:pPr lvl="1"/>
            <a:r>
              <a:rPr lang="en-US" dirty="0"/>
              <a:t>Pre-filling returns or acting on discrepancies </a:t>
            </a:r>
          </a:p>
          <a:p>
            <a:r>
              <a:rPr lang="en-US" dirty="0"/>
              <a:t>Careful consideration of local conditions</a:t>
            </a:r>
          </a:p>
          <a:p>
            <a:pPr lvl="1"/>
            <a:r>
              <a:rPr lang="en-US" dirty="0"/>
              <a:t>Are the </a:t>
            </a:r>
            <a:r>
              <a:rPr lang="en-US" b="1" dirty="0"/>
              <a:t>basics</a:t>
            </a:r>
            <a:r>
              <a:rPr lang="en-US" dirty="0"/>
              <a:t> in place? What political and technical conditions are missing?</a:t>
            </a:r>
          </a:p>
          <a:p>
            <a:pPr lvl="1"/>
            <a:r>
              <a:rPr lang="en-US" dirty="0"/>
              <a:t>Sequencing of reform: </a:t>
            </a:r>
            <a:r>
              <a:rPr lang="en-US" i="1" dirty="0"/>
              <a:t>clean existing data before setting up an ITAS</a:t>
            </a:r>
          </a:p>
          <a:p>
            <a:pPr lvl="1"/>
            <a:r>
              <a:rPr lang="en-US" dirty="0"/>
              <a:t>What are the possible unintended consequences? </a:t>
            </a:r>
          </a:p>
          <a:p>
            <a:r>
              <a:rPr lang="en-US" dirty="0"/>
              <a:t>More evidence from Nigeria (</a:t>
            </a:r>
            <a:r>
              <a:rPr lang="en-US" dirty="0" err="1"/>
              <a:t>Digitax</a:t>
            </a:r>
            <a:r>
              <a:rPr lang="en-US" dirty="0"/>
              <a:t>)</a:t>
            </a:r>
          </a:p>
          <a:p>
            <a:pPr lvl="1"/>
            <a:r>
              <a:rPr lang="en-US" dirty="0"/>
              <a:t>Share experiences from other countries + coordinate on local research proposals</a:t>
            </a:r>
          </a:p>
          <a:p>
            <a:pPr lvl="1"/>
            <a:r>
              <a:rPr lang="en-US" dirty="0"/>
              <a:t>Support State-level initiatives through robust quant. evidence, scoping, field studies</a:t>
            </a:r>
          </a:p>
          <a:p>
            <a:pPr lvl="1"/>
            <a:r>
              <a:rPr lang="en-US" dirty="0"/>
              <a:t>Pursue positive change in tax administration in the long run</a:t>
            </a:r>
          </a:p>
        </p:txBody>
      </p:sp>
    </p:spTree>
    <p:extLst>
      <p:ext uri="{BB962C8B-B14F-4D97-AF65-F5344CB8AC3E}">
        <p14:creationId xmlns:p14="http://schemas.microsoft.com/office/powerpoint/2010/main" val="291581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3F8D554-51F1-469D-95C1-1A758C566999}"/>
              </a:ext>
            </a:extLst>
          </p:cNvPr>
          <p:cNvSpPr>
            <a:spLocks noGrp="1"/>
          </p:cNvSpPr>
          <p:nvPr>
            <p:ph type="subTitle" idx="1"/>
          </p:nvPr>
        </p:nvSpPr>
        <p:spPr/>
        <p:txBody>
          <a:bodyPr/>
          <a:lstStyle/>
          <a:p>
            <a:r>
              <a:rPr lang="en-GB" dirty="0"/>
              <a:t>Fabrizio Santoro</a:t>
            </a:r>
          </a:p>
        </p:txBody>
      </p:sp>
      <p:sp>
        <p:nvSpPr>
          <p:cNvPr id="4" name="Text Placeholder 3">
            <a:extLst>
              <a:ext uri="{FF2B5EF4-FFF2-40B4-BE49-F238E27FC236}">
                <a16:creationId xmlns:a16="http://schemas.microsoft.com/office/drawing/2014/main" id="{A6ABBB74-4A3E-48AC-8224-24CE9C1842B7}"/>
              </a:ext>
            </a:extLst>
          </p:cNvPr>
          <p:cNvSpPr>
            <a:spLocks noGrp="1"/>
          </p:cNvSpPr>
          <p:nvPr>
            <p:ph type="body" sz="quarter" idx="10"/>
          </p:nvPr>
        </p:nvSpPr>
        <p:spPr/>
        <p:txBody>
          <a:bodyPr/>
          <a:lstStyle/>
          <a:p>
            <a:r>
              <a:rPr lang="en-GB" dirty="0"/>
              <a:t>Postdoctoral Fellow, ICTD/IDS</a:t>
            </a:r>
          </a:p>
        </p:txBody>
      </p:sp>
      <p:sp>
        <p:nvSpPr>
          <p:cNvPr id="5" name="Text Placeholder 4">
            <a:extLst>
              <a:ext uri="{FF2B5EF4-FFF2-40B4-BE49-F238E27FC236}">
                <a16:creationId xmlns:a16="http://schemas.microsoft.com/office/drawing/2014/main" id="{FD6C28D7-2A82-48F5-94FE-3E5F79886776}"/>
              </a:ext>
            </a:extLst>
          </p:cNvPr>
          <p:cNvSpPr>
            <a:spLocks noGrp="1"/>
          </p:cNvSpPr>
          <p:nvPr>
            <p:ph type="body" sz="quarter" idx="11"/>
          </p:nvPr>
        </p:nvSpPr>
        <p:spPr/>
        <p:txBody>
          <a:bodyPr/>
          <a:lstStyle/>
          <a:p>
            <a:r>
              <a:rPr lang="en-GB" dirty="0" err="1"/>
              <a:t>f.santoro@ids.ac.uk</a:t>
            </a:r>
            <a:endParaRPr lang="en-GB" dirty="0"/>
          </a:p>
        </p:txBody>
      </p:sp>
      <p:sp>
        <p:nvSpPr>
          <p:cNvPr id="8" name="TextBox 7"/>
          <p:cNvSpPr txBox="1"/>
          <p:nvPr/>
        </p:nvSpPr>
        <p:spPr>
          <a:xfrm>
            <a:off x="665295" y="1027942"/>
            <a:ext cx="6915016" cy="1200329"/>
          </a:xfrm>
          <a:prstGeom prst="rect">
            <a:avLst/>
          </a:prstGeom>
          <a:noFill/>
        </p:spPr>
        <p:txBody>
          <a:bodyPr wrap="square" rtlCol="0">
            <a:spAutoFit/>
          </a:bodyPr>
          <a:lstStyle/>
          <a:p>
            <a:r>
              <a:rPr lang="en-US" sz="7200" b="1" dirty="0">
                <a:solidFill>
                  <a:schemeClr val="accent1"/>
                </a:solidFill>
                <a:latin typeface="+mj-lt"/>
              </a:rPr>
              <a:t>Thank you!</a:t>
            </a:r>
          </a:p>
        </p:txBody>
      </p:sp>
    </p:spTree>
    <p:extLst>
      <p:ext uri="{BB962C8B-B14F-4D97-AF65-F5344CB8AC3E}">
        <p14:creationId xmlns:p14="http://schemas.microsoft.com/office/powerpoint/2010/main" val="1896359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637" y="109248"/>
            <a:ext cx="9165166" cy="673100"/>
          </a:xfrm>
        </p:spPr>
        <p:txBody>
          <a:bodyPr/>
          <a:lstStyle/>
          <a:p>
            <a:r>
              <a:rPr lang="en-GB" dirty="0"/>
              <a:t>Cross-country Evidence</a:t>
            </a:r>
          </a:p>
        </p:txBody>
      </p:sp>
      <p:sp>
        <p:nvSpPr>
          <p:cNvPr id="3" name="Content Placeholder 2"/>
          <p:cNvSpPr>
            <a:spLocks noGrp="1"/>
          </p:cNvSpPr>
          <p:nvPr>
            <p:ph sz="half" idx="1"/>
          </p:nvPr>
        </p:nvSpPr>
        <p:spPr>
          <a:xfrm>
            <a:off x="184962" y="937004"/>
            <a:ext cx="11427714" cy="5189976"/>
          </a:xfrm>
        </p:spPr>
        <p:txBody>
          <a:bodyPr>
            <a:noAutofit/>
          </a:bodyPr>
          <a:lstStyle/>
          <a:p>
            <a:r>
              <a:rPr lang="en-GB" sz="2300" u="sng" dirty="0"/>
              <a:t>Challenges with data</a:t>
            </a:r>
          </a:p>
          <a:p>
            <a:pPr lvl="1">
              <a:spcBef>
                <a:spcPts val="500"/>
              </a:spcBef>
            </a:pPr>
            <a:r>
              <a:rPr lang="en-GB" dirty="0"/>
              <a:t>Taxpayer registry</a:t>
            </a:r>
          </a:p>
          <a:p>
            <a:pPr lvl="2">
              <a:spcBef>
                <a:spcPts val="0"/>
              </a:spcBef>
            </a:pPr>
            <a:r>
              <a:rPr lang="en-GB" dirty="0"/>
              <a:t>Duplicates, wrong contact information, taxpayer identification challenges (Malawi, Sierra Leone, Uganda, Eswatini, Rwanda) hamper enforcement, tracking, service</a:t>
            </a:r>
          </a:p>
          <a:p>
            <a:pPr lvl="2">
              <a:spcBef>
                <a:spcPts val="0"/>
              </a:spcBef>
            </a:pPr>
            <a:r>
              <a:rPr lang="en-GB" dirty="0"/>
              <a:t>Flawed registration process (Rwanda, Sierra Leone, The Gambia) generates burden for RAs</a:t>
            </a:r>
          </a:p>
          <a:p>
            <a:pPr lvl="1">
              <a:spcBef>
                <a:spcPts val="500"/>
              </a:spcBef>
            </a:pPr>
            <a:r>
              <a:rPr lang="en-GB" dirty="0"/>
              <a:t>Tax returns data</a:t>
            </a:r>
          </a:p>
          <a:p>
            <a:pPr lvl="2">
              <a:spcBef>
                <a:spcPts val="0"/>
              </a:spcBef>
            </a:pPr>
            <a:r>
              <a:rPr lang="en-GB" dirty="0"/>
              <a:t>Missing information, inconsistencies, discrepancies (Uganda, Rwanda, SL, Ethiopia)</a:t>
            </a:r>
          </a:p>
          <a:p>
            <a:r>
              <a:rPr lang="en-GB" sz="2300" u="sng" dirty="0"/>
              <a:t>Challenges with technologies</a:t>
            </a:r>
          </a:p>
          <a:p>
            <a:pPr lvl="1">
              <a:spcBef>
                <a:spcPts val="500"/>
              </a:spcBef>
            </a:pPr>
            <a:r>
              <a:rPr lang="en-GB" dirty="0"/>
              <a:t>Data management systems</a:t>
            </a:r>
          </a:p>
          <a:p>
            <a:pPr lvl="2">
              <a:spcBef>
                <a:spcPts val="0"/>
              </a:spcBef>
            </a:pPr>
            <a:r>
              <a:rPr lang="en-GB" dirty="0"/>
              <a:t>Multiple systems running in parallel (Malawi, SL, The Gambia)</a:t>
            </a:r>
          </a:p>
          <a:p>
            <a:pPr lvl="1">
              <a:spcBef>
                <a:spcPts val="500"/>
              </a:spcBef>
            </a:pPr>
            <a:r>
              <a:rPr lang="en-GB" dirty="0"/>
              <a:t>Online filing and payment</a:t>
            </a:r>
          </a:p>
          <a:p>
            <a:pPr lvl="2">
              <a:spcBef>
                <a:spcPts val="0"/>
              </a:spcBef>
            </a:pPr>
            <a:r>
              <a:rPr lang="en-GB" dirty="0"/>
              <a:t>Barriers to adoption (Nigeria, Zimbabwe, Caribbean) + administrative confusion (Nigeria, Kenya, Tajikistan) but positive impacts on compliance costs for adopters (Tajikistan)</a:t>
            </a:r>
          </a:p>
          <a:p>
            <a:pPr lvl="1">
              <a:spcBef>
                <a:spcPts val="500"/>
              </a:spcBef>
            </a:pPr>
            <a:r>
              <a:rPr lang="en-GB" dirty="0"/>
              <a:t>Electronic billing machines</a:t>
            </a:r>
          </a:p>
          <a:p>
            <a:pPr lvl="2">
              <a:spcBef>
                <a:spcPts val="0"/>
              </a:spcBef>
            </a:pPr>
            <a:r>
              <a:rPr lang="en-GB" dirty="0"/>
              <a:t>Revenue impact can be large (Rwanda, Ethiopia) but adoption can be costly (Kenya, Tanzania, Rwanda)</a:t>
            </a:r>
          </a:p>
        </p:txBody>
      </p:sp>
      <p:sp>
        <p:nvSpPr>
          <p:cNvPr id="4" name="TextBox 3"/>
          <p:cNvSpPr txBox="1"/>
          <p:nvPr/>
        </p:nvSpPr>
        <p:spPr>
          <a:xfrm>
            <a:off x="11534122" y="5944691"/>
            <a:ext cx="657877" cy="338554"/>
          </a:xfrm>
          <a:prstGeom prst="rect">
            <a:avLst/>
          </a:prstGeom>
          <a:noFill/>
        </p:spPr>
        <p:txBody>
          <a:bodyPr wrap="square" rtlCol="0">
            <a:spAutoFit/>
          </a:bodyPr>
          <a:lstStyle/>
          <a:p>
            <a:r>
              <a:rPr lang="en-US" sz="1600" dirty="0">
                <a:hlinkClick r:id="rId3" action="ppaction://hlinksldjump"/>
              </a:rPr>
              <a:t>back</a:t>
            </a:r>
            <a:endParaRPr lang="en-US" sz="1600" dirty="0"/>
          </a:p>
        </p:txBody>
      </p:sp>
    </p:spTree>
    <p:extLst>
      <p:ext uri="{BB962C8B-B14F-4D97-AF65-F5344CB8AC3E}">
        <p14:creationId xmlns:p14="http://schemas.microsoft.com/office/powerpoint/2010/main" val="1402471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sz="half" idx="1"/>
          </p:nvPr>
        </p:nvSpPr>
        <p:spPr>
          <a:xfrm>
            <a:off x="512980" y="1395515"/>
            <a:ext cx="10976785" cy="4820014"/>
          </a:xfrm>
        </p:spPr>
        <p:txBody>
          <a:bodyPr>
            <a:normAutofit/>
          </a:bodyPr>
          <a:lstStyle/>
          <a:p>
            <a:pPr>
              <a:lnSpc>
                <a:spcPct val="110000"/>
              </a:lnSpc>
            </a:pPr>
            <a:r>
              <a:rPr lang="en-US" sz="2300" dirty="0"/>
              <a:t>Technology adoption and digitisation of data in tax administration are key recent developments in LICs</a:t>
            </a:r>
          </a:p>
          <a:p>
            <a:pPr>
              <a:lnSpc>
                <a:spcPct val="110000"/>
              </a:lnSpc>
            </a:pPr>
            <a:r>
              <a:rPr lang="en-US" sz="2300" dirty="0"/>
              <a:t>Very little research on this, in contrast with PFM literature (WB, 2016) </a:t>
            </a:r>
          </a:p>
          <a:p>
            <a:pPr lvl="1">
              <a:lnSpc>
                <a:spcPct val="110000"/>
              </a:lnSpc>
            </a:pPr>
            <a:r>
              <a:rPr lang="en-US" dirty="0"/>
              <a:t>Is data used to its full potential?</a:t>
            </a:r>
          </a:p>
          <a:p>
            <a:pPr lvl="1">
              <a:lnSpc>
                <a:spcPct val="110000"/>
              </a:lnSpc>
            </a:pPr>
            <a:r>
              <a:rPr lang="en-US" dirty="0"/>
              <a:t>Does technology work to improve compliance?</a:t>
            </a:r>
          </a:p>
          <a:p>
            <a:pPr lvl="1">
              <a:lnSpc>
                <a:spcPct val="110000"/>
              </a:lnSpc>
            </a:pPr>
            <a:r>
              <a:rPr lang="en-US" dirty="0"/>
              <a:t>.... </a:t>
            </a:r>
          </a:p>
          <a:p>
            <a:pPr>
              <a:lnSpc>
                <a:spcPct val="110000"/>
              </a:lnSpc>
            </a:pPr>
            <a:r>
              <a:rPr lang="en-US" sz="2300" dirty="0"/>
              <a:t>Increasing availability of administrative data for research</a:t>
            </a:r>
          </a:p>
          <a:p>
            <a:pPr lvl="1">
              <a:lnSpc>
                <a:spcPct val="110000"/>
              </a:lnSpc>
            </a:pPr>
            <a:r>
              <a:rPr lang="en-US" dirty="0"/>
              <a:t>Growing literature based on these data (Mascagni 2017, Slemrod 2019) </a:t>
            </a:r>
          </a:p>
          <a:p>
            <a:pPr>
              <a:lnSpc>
                <a:spcPct val="110000"/>
              </a:lnSpc>
            </a:pPr>
            <a:r>
              <a:rPr lang="en-US" sz="2300" dirty="0"/>
              <a:t>ICTD researchers have pioneered the use of admin data for research in Africa</a:t>
            </a:r>
          </a:p>
          <a:p>
            <a:pPr lvl="1">
              <a:lnSpc>
                <a:spcPct val="110000"/>
              </a:lnSpc>
            </a:pPr>
            <a:r>
              <a:rPr lang="en-US" dirty="0"/>
              <a:t>We learned a lot on data and technology </a:t>
            </a:r>
          </a:p>
          <a:p>
            <a:pPr marL="457200" lvl="1" indent="0">
              <a:lnSpc>
                <a:spcPct val="110000"/>
              </a:lnSpc>
              <a:buNone/>
            </a:pPr>
            <a:endParaRPr lang="en-GB" dirty="0"/>
          </a:p>
        </p:txBody>
      </p:sp>
    </p:spTree>
    <p:extLst>
      <p:ext uri="{BB962C8B-B14F-4D97-AF65-F5344CB8AC3E}">
        <p14:creationId xmlns:p14="http://schemas.microsoft.com/office/powerpoint/2010/main" val="36986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DIGITAX Programme</a:t>
            </a:r>
          </a:p>
        </p:txBody>
      </p:sp>
      <p:sp>
        <p:nvSpPr>
          <p:cNvPr id="3" name="Content Placeholder 2"/>
          <p:cNvSpPr>
            <a:spLocks noGrp="1"/>
          </p:cNvSpPr>
          <p:nvPr>
            <p:ph sz="half" idx="1"/>
          </p:nvPr>
        </p:nvSpPr>
        <p:spPr>
          <a:xfrm>
            <a:off x="677333" y="1380574"/>
            <a:ext cx="10696806" cy="4707756"/>
          </a:xfrm>
        </p:spPr>
        <p:txBody>
          <a:bodyPr>
            <a:normAutofit/>
          </a:bodyPr>
          <a:lstStyle/>
          <a:p>
            <a:r>
              <a:rPr lang="en-GB" dirty="0"/>
              <a:t>3-year programme funded by Gates</a:t>
            </a:r>
          </a:p>
          <a:p>
            <a:r>
              <a:rPr lang="en-GB" dirty="0"/>
              <a:t>Produce robust evidence on the linkages between digital financial services and tax administration</a:t>
            </a:r>
          </a:p>
          <a:p>
            <a:pPr lvl="1"/>
            <a:r>
              <a:rPr lang="en-GB" dirty="0"/>
              <a:t>Component 1: design taxation of DFS, especially mobile money</a:t>
            </a:r>
          </a:p>
          <a:p>
            <a:pPr lvl="1"/>
            <a:r>
              <a:rPr lang="en-GB" u="sng" dirty="0"/>
              <a:t>Component 2: potential of data and IT to strengthen tax administration</a:t>
            </a:r>
          </a:p>
          <a:p>
            <a:r>
              <a:rPr lang="en-GB" dirty="0"/>
              <a:t>Influence national policies, inform the global debate, assist revenue authorities</a:t>
            </a:r>
          </a:p>
          <a:p>
            <a:r>
              <a:rPr lang="en-GB" dirty="0"/>
              <a:t>Target audience: (</a:t>
            </a:r>
            <a:r>
              <a:rPr lang="en-GB" dirty="0" err="1"/>
              <a:t>i</a:t>
            </a:r>
            <a:r>
              <a:rPr lang="en-GB" dirty="0"/>
              <a:t>) policy-makers and regulators, (ii) donors, (iii) DFS providers, (iv) researchers</a:t>
            </a:r>
          </a:p>
          <a:p>
            <a:r>
              <a:rPr lang="en-GB" dirty="0"/>
              <a:t>Recently launched </a:t>
            </a:r>
            <a:r>
              <a:rPr lang="en-GB" dirty="0">
                <a:hlinkClick r:id="rId3"/>
              </a:rPr>
              <a:t>call for proposals </a:t>
            </a:r>
            <a:r>
              <a:rPr lang="en-GB" dirty="0"/>
              <a:t>(deadline April 18)</a:t>
            </a:r>
          </a:p>
          <a:p>
            <a:pPr lvl="1"/>
            <a:endParaRPr lang="en-GB" dirty="0"/>
          </a:p>
        </p:txBody>
      </p:sp>
    </p:spTree>
    <p:extLst>
      <p:ext uri="{BB962C8B-B14F-4D97-AF65-F5344CB8AC3E}">
        <p14:creationId xmlns:p14="http://schemas.microsoft.com/office/powerpoint/2010/main" val="73848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3248"/>
            <a:ext cx="9165166" cy="673100"/>
          </a:xfrm>
        </p:spPr>
        <p:txBody>
          <a:bodyPr/>
          <a:lstStyle/>
          <a:p>
            <a:r>
              <a:rPr lang="en-GB" dirty="0"/>
              <a:t>DIGITAX Review Paper</a:t>
            </a:r>
          </a:p>
        </p:txBody>
      </p:sp>
      <p:sp>
        <p:nvSpPr>
          <p:cNvPr id="3" name="Content Placeholder 2"/>
          <p:cNvSpPr>
            <a:spLocks noGrp="1"/>
          </p:cNvSpPr>
          <p:nvPr>
            <p:ph sz="half" idx="1"/>
          </p:nvPr>
        </p:nvSpPr>
        <p:spPr>
          <a:xfrm>
            <a:off x="-123895" y="1306873"/>
            <a:ext cx="11289894" cy="5121291"/>
          </a:xfrm>
        </p:spPr>
        <p:txBody>
          <a:bodyPr>
            <a:normAutofit/>
          </a:bodyPr>
          <a:lstStyle/>
          <a:p>
            <a:pPr lvl="1"/>
            <a:r>
              <a:rPr lang="en-GB" sz="2300" dirty="0">
                <a:solidFill>
                  <a:srgbClr val="64A678"/>
                </a:solidFill>
              </a:rPr>
              <a:t>Objective</a:t>
            </a:r>
            <a:r>
              <a:rPr lang="en-GB" sz="2300" dirty="0"/>
              <a:t>: take stock on what we know on challenges with data and IT in LICs</a:t>
            </a:r>
          </a:p>
          <a:p>
            <a:pPr lvl="2"/>
            <a:r>
              <a:rPr lang="en-GB" sz="2000" dirty="0"/>
              <a:t>Update the latest review from Bird and Zolt (2008), identify gaps, draw key lessons</a:t>
            </a:r>
          </a:p>
          <a:p>
            <a:pPr lvl="2"/>
            <a:r>
              <a:rPr lang="en-GB" sz="2000" dirty="0"/>
              <a:t>Synthetize evidence for policy-makers, inform the digital journey</a:t>
            </a:r>
          </a:p>
          <a:p>
            <a:pPr lvl="1"/>
            <a:r>
              <a:rPr lang="en-GB" sz="2300" dirty="0">
                <a:solidFill>
                  <a:srgbClr val="64A678"/>
                </a:solidFill>
              </a:rPr>
              <a:t>Perimeter of the review:</a:t>
            </a:r>
          </a:p>
          <a:p>
            <a:pPr lvl="2"/>
            <a:r>
              <a:rPr lang="en-GB" sz="2000" dirty="0"/>
              <a:t>Data practices: availability, quality, consistency, accessibility, cross-checking</a:t>
            </a:r>
          </a:p>
          <a:p>
            <a:pPr lvl="2"/>
            <a:r>
              <a:rPr lang="en-GB" sz="2000" dirty="0"/>
              <a:t>Implementation and uptake of technologies</a:t>
            </a:r>
          </a:p>
          <a:p>
            <a:pPr lvl="1"/>
            <a:r>
              <a:rPr lang="en-GB" sz="2300" dirty="0">
                <a:solidFill>
                  <a:srgbClr val="64A678"/>
                </a:solidFill>
              </a:rPr>
              <a:t>Methods:</a:t>
            </a:r>
          </a:p>
          <a:p>
            <a:pPr lvl="2">
              <a:spcBef>
                <a:spcPts val="500"/>
              </a:spcBef>
            </a:pPr>
            <a:r>
              <a:rPr lang="en-GB" sz="2000" dirty="0"/>
              <a:t>Review of the literature from LICs</a:t>
            </a:r>
          </a:p>
          <a:p>
            <a:pPr lvl="2">
              <a:spcBef>
                <a:spcPts val="500"/>
              </a:spcBef>
            </a:pPr>
            <a:r>
              <a:rPr lang="en-GB" sz="2000" dirty="0"/>
              <a:t>Original research</a:t>
            </a:r>
          </a:p>
          <a:p>
            <a:pPr lvl="3">
              <a:spcBef>
                <a:spcPts val="0"/>
              </a:spcBef>
            </a:pPr>
            <a:r>
              <a:rPr lang="en-GB" sz="1900" dirty="0"/>
              <a:t>Assessment of quality of admin data from selected countries</a:t>
            </a:r>
          </a:p>
          <a:p>
            <a:pPr lvl="3">
              <a:spcBef>
                <a:spcPts val="0"/>
              </a:spcBef>
            </a:pPr>
            <a:r>
              <a:rPr lang="en-GB" sz="1900" dirty="0"/>
              <a:t>In-depth interviews with tax administrators</a:t>
            </a:r>
          </a:p>
          <a:p>
            <a:pPr lvl="3"/>
            <a:endParaRPr lang="en-GB" dirty="0"/>
          </a:p>
          <a:p>
            <a:pPr lvl="3"/>
            <a:endParaRPr lang="en-GB" dirty="0"/>
          </a:p>
          <a:p>
            <a:pPr lvl="2"/>
            <a:endParaRPr lang="en-GB" dirty="0"/>
          </a:p>
          <a:p>
            <a:pPr lvl="2"/>
            <a:endParaRPr lang="en-GB" dirty="0"/>
          </a:p>
        </p:txBody>
      </p:sp>
    </p:spTree>
    <p:extLst>
      <p:ext uri="{BB962C8B-B14F-4D97-AF65-F5344CB8AC3E}">
        <p14:creationId xmlns:p14="http://schemas.microsoft.com/office/powerpoint/2010/main" val="225486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5D31-5F2A-4E24-BCF0-C9633A46AC06}"/>
              </a:ext>
            </a:extLst>
          </p:cNvPr>
          <p:cNvSpPr txBox="1">
            <a:spLocks/>
          </p:cNvSpPr>
          <p:nvPr/>
        </p:nvSpPr>
        <p:spPr>
          <a:xfrm>
            <a:off x="779971" y="832396"/>
            <a:ext cx="9165166" cy="673100"/>
          </a:xfrm>
          <a:prstGeom prst="rect">
            <a:avLst/>
          </a:prstGeom>
        </p:spPr>
        <p:txBody>
          <a:bodyPr/>
          <a:lstStyle>
            <a:lvl1pPr algn="l" defTabSz="457200" rtl="0" eaLnBrk="1" latinLnBrk="0" hangingPunct="1">
              <a:spcBef>
                <a:spcPct val="0"/>
              </a:spcBef>
              <a:buNone/>
              <a:defRPr sz="3600" b="1"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8000" dirty="0">
                <a:solidFill>
                  <a:schemeClr val="bg1"/>
                </a:solidFill>
              </a:rPr>
              <a:t>Tech solutions won’t work unless we get the basics right first.</a:t>
            </a:r>
          </a:p>
        </p:txBody>
      </p:sp>
    </p:spTree>
    <p:extLst>
      <p:ext uri="{BB962C8B-B14F-4D97-AF65-F5344CB8AC3E}">
        <p14:creationId xmlns:p14="http://schemas.microsoft.com/office/powerpoint/2010/main" val="244524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637" y="109248"/>
            <a:ext cx="9165166" cy="673100"/>
          </a:xfrm>
        </p:spPr>
        <p:txBody>
          <a:bodyPr/>
          <a:lstStyle/>
          <a:p>
            <a:r>
              <a:rPr lang="en-GB" dirty="0"/>
              <a:t>Broader Findings</a:t>
            </a:r>
          </a:p>
        </p:txBody>
      </p:sp>
      <p:sp>
        <p:nvSpPr>
          <p:cNvPr id="3" name="Content Placeholder 2"/>
          <p:cNvSpPr>
            <a:spLocks noGrp="1"/>
          </p:cNvSpPr>
          <p:nvPr>
            <p:ph sz="half" idx="1"/>
          </p:nvPr>
        </p:nvSpPr>
        <p:spPr>
          <a:xfrm>
            <a:off x="445132" y="982053"/>
            <a:ext cx="10927814" cy="5482721"/>
          </a:xfrm>
        </p:spPr>
        <p:txBody>
          <a:bodyPr>
            <a:noAutofit/>
          </a:bodyPr>
          <a:lstStyle/>
          <a:p>
            <a:r>
              <a:rPr lang="en-GB" sz="1900" u="sng" dirty="0"/>
              <a:t>Key issues with basics of data</a:t>
            </a:r>
          </a:p>
          <a:p>
            <a:pPr lvl="1">
              <a:spcBef>
                <a:spcPts val="500"/>
              </a:spcBef>
            </a:pPr>
            <a:r>
              <a:rPr lang="en-GB" sz="1600" dirty="0"/>
              <a:t>Coverage is incomplete, missing information </a:t>
            </a:r>
          </a:p>
          <a:p>
            <a:pPr lvl="1">
              <a:spcBef>
                <a:spcPts val="500"/>
              </a:spcBef>
            </a:pPr>
            <a:r>
              <a:rPr lang="en-GB" sz="1600" dirty="0"/>
              <a:t>Duplicates both in the registry and returns</a:t>
            </a:r>
          </a:p>
          <a:p>
            <a:pPr lvl="1">
              <a:spcBef>
                <a:spcPts val="500"/>
              </a:spcBef>
            </a:pPr>
            <a:r>
              <a:rPr lang="en-GB" sz="1600" dirty="0"/>
              <a:t>Information, when available, could be wrong or inaccurate</a:t>
            </a:r>
          </a:p>
          <a:p>
            <a:r>
              <a:rPr lang="en-GB" sz="1900" u="sng" dirty="0"/>
              <a:t>Usage of data by tax administration for core functions</a:t>
            </a:r>
          </a:p>
          <a:p>
            <a:pPr lvl="1">
              <a:spcBef>
                <a:spcPts val="500"/>
              </a:spcBef>
            </a:pPr>
            <a:r>
              <a:rPr lang="en-US" sz="1600" dirty="0"/>
              <a:t>Limited scope for using data for enforcement, risk and audit purposes</a:t>
            </a:r>
          </a:p>
          <a:p>
            <a:pPr lvl="2">
              <a:spcBef>
                <a:spcPts val="500"/>
              </a:spcBef>
            </a:pPr>
            <a:r>
              <a:rPr lang="en-US" sz="1400" dirty="0"/>
              <a:t>repercussions on the ability to use third-party data as well</a:t>
            </a:r>
          </a:p>
          <a:p>
            <a:pPr lvl="1">
              <a:spcBef>
                <a:spcPts val="500"/>
              </a:spcBef>
            </a:pPr>
            <a:r>
              <a:rPr lang="en-US" sz="1600" dirty="0"/>
              <a:t>Challenges in identifying, locating communicating with taxpayers</a:t>
            </a:r>
          </a:p>
          <a:p>
            <a:pPr lvl="1">
              <a:spcBef>
                <a:spcPts val="500"/>
              </a:spcBef>
            </a:pPr>
            <a:r>
              <a:rPr lang="en-US" sz="1600" dirty="0"/>
              <a:t>Poor capacity to perform statistical analysis, forecasting to inform policymaking</a:t>
            </a:r>
          </a:p>
          <a:p>
            <a:pPr lvl="1">
              <a:spcBef>
                <a:spcPts val="500"/>
              </a:spcBef>
            </a:pPr>
            <a:r>
              <a:rPr lang="en-US" sz="1600" dirty="0"/>
              <a:t>Many tasks are duplicated</a:t>
            </a:r>
          </a:p>
          <a:p>
            <a:r>
              <a:rPr lang="en-US" sz="1800" u="sng" dirty="0"/>
              <a:t>How does technology links to data quality? </a:t>
            </a:r>
          </a:p>
          <a:p>
            <a:pPr lvl="1">
              <a:spcBef>
                <a:spcPts val="500"/>
              </a:spcBef>
            </a:pPr>
            <a:r>
              <a:rPr lang="en-GB" sz="1600" dirty="0"/>
              <a:t>Multiple systems running in parallel, operating in silos, produce multiple datasets </a:t>
            </a:r>
          </a:p>
          <a:p>
            <a:pPr lvl="1">
              <a:spcBef>
                <a:spcPts val="500"/>
              </a:spcBef>
            </a:pPr>
            <a:r>
              <a:rPr lang="en-GB" sz="1600" dirty="0"/>
              <a:t>Paper- or excel-based databases co-exist with more integrated ones</a:t>
            </a:r>
          </a:p>
          <a:p>
            <a:pPr lvl="1">
              <a:spcBef>
                <a:spcPts val="500"/>
              </a:spcBef>
            </a:pPr>
            <a:r>
              <a:rPr lang="en-GB" sz="1600" dirty="0"/>
              <a:t>ITAS holds great promises but still lack of evidence</a:t>
            </a:r>
          </a:p>
          <a:p>
            <a:pPr lvl="1">
              <a:spcBef>
                <a:spcPts val="500"/>
              </a:spcBef>
            </a:pPr>
            <a:r>
              <a:rPr lang="en-GB" sz="1600" dirty="0"/>
              <a:t>Piece-meal technologies (e-filing, EBMs) can improve compliance but do not address core functions</a:t>
            </a:r>
            <a:endParaRPr lang="en-GB" sz="1400" dirty="0"/>
          </a:p>
        </p:txBody>
      </p:sp>
      <p:sp>
        <p:nvSpPr>
          <p:cNvPr id="4" name="TextBox 3"/>
          <p:cNvSpPr txBox="1"/>
          <p:nvPr/>
        </p:nvSpPr>
        <p:spPr>
          <a:xfrm>
            <a:off x="10564716" y="5813752"/>
            <a:ext cx="1466907" cy="338554"/>
          </a:xfrm>
          <a:prstGeom prst="rect">
            <a:avLst/>
          </a:prstGeom>
          <a:noFill/>
        </p:spPr>
        <p:txBody>
          <a:bodyPr wrap="square" rtlCol="0">
            <a:spAutoFit/>
          </a:bodyPr>
          <a:lstStyle/>
          <a:p>
            <a:r>
              <a:rPr lang="en-US" sz="1600" dirty="0">
                <a:hlinkClick r:id="rId3" action="ppaction://hlinksldjump"/>
              </a:rPr>
              <a:t>Cross-country</a:t>
            </a:r>
            <a:endParaRPr lang="en-US" sz="1600" dirty="0"/>
          </a:p>
        </p:txBody>
      </p:sp>
    </p:spTree>
    <p:extLst>
      <p:ext uri="{BB962C8B-B14F-4D97-AF65-F5344CB8AC3E}">
        <p14:creationId xmlns:p14="http://schemas.microsoft.com/office/powerpoint/2010/main" val="215362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7451" y="1538940"/>
            <a:ext cx="10696806" cy="4557059"/>
          </a:xfrm>
        </p:spPr>
        <p:txBody>
          <a:bodyPr>
            <a:normAutofit fontScale="92500" lnSpcReduction="20000"/>
          </a:bodyPr>
          <a:lstStyle/>
          <a:p>
            <a:pPr marL="0" indent="0">
              <a:buNone/>
            </a:pPr>
            <a:r>
              <a:rPr lang="en-US" sz="3900" b="1" dirty="0">
                <a:solidFill>
                  <a:srgbClr val="54C4CF"/>
                </a:solidFill>
                <a:latin typeface="+mj-lt"/>
              </a:rPr>
              <a:t>International experience 1:</a:t>
            </a:r>
            <a:br>
              <a:rPr lang="en-US" sz="3900" b="1" dirty="0">
                <a:solidFill>
                  <a:srgbClr val="54C4CF"/>
                </a:solidFill>
                <a:latin typeface="+mj-lt"/>
              </a:rPr>
            </a:br>
            <a:r>
              <a:rPr lang="en-US" sz="3900" b="1" dirty="0">
                <a:solidFill>
                  <a:srgbClr val="54C4CF"/>
                </a:solidFill>
                <a:latin typeface="+mj-lt"/>
              </a:rPr>
              <a:t>Nil filing and expansion of the taxpayer registry in Rwanda </a:t>
            </a:r>
            <a:endParaRPr lang="en-US" sz="3900" dirty="0">
              <a:solidFill>
                <a:srgbClr val="54C4CF"/>
              </a:solidFill>
              <a:latin typeface="+mj-lt"/>
            </a:endParaRPr>
          </a:p>
          <a:p>
            <a:pPr marL="0" indent="0">
              <a:buNone/>
            </a:pPr>
            <a:endParaRPr lang="en-US" sz="1600" dirty="0"/>
          </a:p>
          <a:p>
            <a:pPr marL="0" indent="0">
              <a:buNone/>
            </a:pPr>
            <a:endParaRPr lang="en-US" sz="1600" dirty="0"/>
          </a:p>
          <a:p>
            <a:pPr marL="0" indent="0">
              <a:buNone/>
            </a:pPr>
            <a:r>
              <a:rPr lang="en-US" sz="1800" u="sng" dirty="0"/>
              <a:t>References</a:t>
            </a:r>
            <a:r>
              <a:rPr lang="en-US" sz="1800" dirty="0"/>
              <a:t>: </a:t>
            </a:r>
          </a:p>
          <a:p>
            <a:pPr marL="0" indent="0">
              <a:buNone/>
            </a:pPr>
            <a:r>
              <a:rPr lang="en-US" sz="1800" dirty="0"/>
              <a:t>Mascagni G., Mukama D, Santoro F., Hakizimana N. (2020) </a:t>
            </a:r>
            <a:r>
              <a:rPr lang="en-US" sz="1800" b="1" i="1" dirty="0"/>
              <a:t>Active Ghosts: Nil-filing in Rwanda, </a:t>
            </a:r>
            <a:r>
              <a:rPr lang="en-US" sz="1800" dirty="0"/>
              <a:t>ICTD Working Paper 106 (Research in Brief 55) </a:t>
            </a:r>
          </a:p>
          <a:p>
            <a:pPr marL="0" indent="0">
              <a:buNone/>
            </a:pPr>
            <a:r>
              <a:rPr lang="en-US" sz="1800" i="1" dirty="0"/>
              <a:t>How Clean is our Taxpayer Register? Data Management in the Uganda Revenue Authority </a:t>
            </a:r>
            <a:r>
              <a:rPr lang="en-US" sz="1800" dirty="0"/>
              <a:t>(African Tax Administration Paper 12) </a:t>
            </a:r>
          </a:p>
          <a:p>
            <a:pPr marL="0" indent="0">
              <a:buNone/>
            </a:pPr>
            <a:r>
              <a:rPr lang="en-US" sz="1800" i="1" dirty="0"/>
              <a:t>Nil-Filing in Eswatini: Should the Revenue Authority be Bothered? </a:t>
            </a:r>
            <a:r>
              <a:rPr lang="en-US" sz="1800" dirty="0"/>
              <a:t>(African Tax Administration Paper 12 and Research in Brief 44) </a:t>
            </a:r>
          </a:p>
          <a:p>
            <a:pPr marL="0" indent="0">
              <a:buNone/>
            </a:pPr>
            <a:r>
              <a:rPr lang="en-US" sz="1800" i="1" dirty="0"/>
              <a:t>How to Best Nudge Taxpayers? The Impact of a Tailored Letter Experiment in Eswatini</a:t>
            </a:r>
            <a:r>
              <a:rPr lang="en-US" sz="1800" dirty="0"/>
              <a:t>, ICTD Working Paper 112(Research in Brief 57) </a:t>
            </a:r>
            <a:endParaRPr lang="en-GB" dirty="0"/>
          </a:p>
        </p:txBody>
      </p:sp>
    </p:spTree>
    <p:extLst>
      <p:ext uri="{BB962C8B-B14F-4D97-AF65-F5344CB8AC3E}">
        <p14:creationId xmlns:p14="http://schemas.microsoft.com/office/powerpoint/2010/main" val="140247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evidence</a:t>
            </a:r>
          </a:p>
        </p:txBody>
      </p:sp>
      <p:sp>
        <p:nvSpPr>
          <p:cNvPr id="3" name="Content Placeholder 2"/>
          <p:cNvSpPr>
            <a:spLocks noGrp="1"/>
          </p:cNvSpPr>
          <p:nvPr>
            <p:ph sz="half" idx="1"/>
          </p:nvPr>
        </p:nvSpPr>
        <p:spPr>
          <a:xfrm>
            <a:off x="677333" y="1673411"/>
            <a:ext cx="10901214" cy="4616823"/>
          </a:xfrm>
        </p:spPr>
        <p:txBody>
          <a:bodyPr>
            <a:normAutofit/>
          </a:bodyPr>
          <a:lstStyle/>
          <a:p>
            <a:pPr>
              <a:spcAft>
                <a:spcPts val="1000"/>
              </a:spcAft>
            </a:pPr>
            <a:r>
              <a:rPr lang="en-US" dirty="0">
                <a:solidFill>
                  <a:schemeClr val="accent6"/>
                </a:solidFill>
              </a:rPr>
              <a:t>Background</a:t>
            </a:r>
            <a:r>
              <a:rPr lang="en-US" dirty="0"/>
              <a:t>: majority of registered taxpayers in Rwanda don’t file or file nil</a:t>
            </a:r>
          </a:p>
          <a:p>
            <a:pPr>
              <a:spcBef>
                <a:spcPts val="0"/>
              </a:spcBef>
            </a:pPr>
            <a:r>
              <a:rPr lang="en-US" dirty="0">
                <a:solidFill>
                  <a:srgbClr val="64A678"/>
                </a:solidFill>
              </a:rPr>
              <a:t>Research question</a:t>
            </a:r>
            <a:r>
              <a:rPr lang="en-US" dirty="0"/>
              <a:t>: 	Why do taxpayers nil-file?</a:t>
            </a:r>
          </a:p>
          <a:p>
            <a:pPr marL="0" indent="0">
              <a:spcBef>
                <a:spcPts val="0"/>
              </a:spcBef>
              <a:buNone/>
            </a:pPr>
            <a:r>
              <a:rPr lang="en-US" dirty="0"/>
              <a:t>							How reliable is the taxpayer registry?</a:t>
            </a:r>
          </a:p>
          <a:p>
            <a:r>
              <a:rPr lang="en-US" dirty="0">
                <a:solidFill>
                  <a:srgbClr val="64A678"/>
                </a:solidFill>
              </a:rPr>
              <a:t>Data</a:t>
            </a:r>
            <a:r>
              <a:rPr lang="en-US" dirty="0"/>
              <a:t>: administrative data from registry and income tax returns </a:t>
            </a:r>
          </a:p>
          <a:p>
            <a:r>
              <a:rPr lang="en-US" dirty="0">
                <a:solidFill>
                  <a:srgbClr val="64A678"/>
                </a:solidFill>
              </a:rPr>
              <a:t>Methods</a:t>
            </a:r>
            <a:r>
              <a:rPr lang="en-US" dirty="0"/>
              <a:t>: RCT and qualitative analysis </a:t>
            </a:r>
          </a:p>
          <a:p>
            <a:r>
              <a:rPr lang="en-US" dirty="0">
                <a:solidFill>
                  <a:srgbClr val="64A678"/>
                </a:solidFill>
              </a:rPr>
              <a:t>Key results</a:t>
            </a:r>
            <a:r>
              <a:rPr lang="en-US" dirty="0"/>
              <a:t>:</a:t>
            </a:r>
          </a:p>
          <a:p>
            <a:pPr lvl="1">
              <a:spcBef>
                <a:spcPts val="500"/>
              </a:spcBef>
            </a:pPr>
            <a:r>
              <a:rPr lang="en-US" dirty="0"/>
              <a:t>Nil-filing is a conscious behaviour</a:t>
            </a:r>
          </a:p>
          <a:p>
            <a:pPr lvl="1">
              <a:spcBef>
                <a:spcPts val="500"/>
              </a:spcBef>
            </a:pPr>
            <a:r>
              <a:rPr lang="en-US" dirty="0"/>
              <a:t>Nil-filers are not easily nudged: responses to messages are small or null (as in Eswatini)</a:t>
            </a:r>
          </a:p>
          <a:p>
            <a:pPr lvl="1">
              <a:spcBef>
                <a:spcPts val="500"/>
              </a:spcBef>
            </a:pPr>
            <a:r>
              <a:rPr lang="en-US" dirty="0"/>
              <a:t>Taxpayers are encouraged to register, but given little information on what to do next</a:t>
            </a:r>
          </a:p>
          <a:p>
            <a:pPr lvl="1">
              <a:spcBef>
                <a:spcPts val="500"/>
              </a:spcBef>
            </a:pPr>
            <a:r>
              <a:rPr lang="en-US" dirty="0"/>
              <a:t>Confused taxpayers find ways to cope and minimise penalties </a:t>
            </a:r>
          </a:p>
          <a:p>
            <a:pPr marL="457200" lvl="1" indent="0">
              <a:buNone/>
            </a:pPr>
            <a:endParaRPr lang="en-GB" dirty="0"/>
          </a:p>
        </p:txBody>
      </p:sp>
    </p:spTree>
    <p:extLst>
      <p:ext uri="{BB962C8B-B14F-4D97-AF65-F5344CB8AC3E}">
        <p14:creationId xmlns:p14="http://schemas.microsoft.com/office/powerpoint/2010/main" val="10652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messages</a:t>
            </a:r>
          </a:p>
        </p:txBody>
      </p:sp>
      <p:sp>
        <p:nvSpPr>
          <p:cNvPr id="3" name="Content Placeholder 2"/>
          <p:cNvSpPr>
            <a:spLocks noGrp="1"/>
          </p:cNvSpPr>
          <p:nvPr>
            <p:ph sz="half" idx="1"/>
          </p:nvPr>
        </p:nvSpPr>
        <p:spPr>
          <a:xfrm>
            <a:off x="632509" y="1703294"/>
            <a:ext cx="10428147" cy="4250565"/>
          </a:xfrm>
        </p:spPr>
        <p:txBody>
          <a:bodyPr>
            <a:normAutofit/>
          </a:bodyPr>
          <a:lstStyle/>
          <a:p>
            <a:pPr marL="457200" indent="-457200">
              <a:buFont typeface="+mj-lt"/>
              <a:buAutoNum type="arabicPeriod"/>
            </a:pPr>
            <a:r>
              <a:rPr lang="en-US" dirty="0"/>
              <a:t>Reaping apparently low-hanging fruits can have unintended consequences, without adequate capacity to manage data</a:t>
            </a:r>
          </a:p>
          <a:p>
            <a:pPr marL="857250" lvl="1" indent="-457200"/>
            <a:r>
              <a:rPr lang="en-US" sz="2200" dirty="0"/>
              <a:t>Beware of the “registration obsession” (Moore, 2021)</a:t>
            </a:r>
          </a:p>
          <a:p>
            <a:pPr marL="857250" lvl="1" indent="-457200"/>
            <a:r>
              <a:rPr lang="en-US" sz="2200" dirty="0"/>
              <a:t>How can taxpayer registries be used for enforcement?</a:t>
            </a:r>
          </a:p>
          <a:p>
            <a:pPr marL="857250" lvl="1" indent="-457200"/>
            <a:r>
              <a:rPr lang="en-US" sz="2200" dirty="0"/>
              <a:t>Consistent with evidence from Uganda and Eswatini </a:t>
            </a:r>
          </a:p>
          <a:p>
            <a:pPr marL="457200" indent="-457200">
              <a:buFont typeface="+mj-lt"/>
              <a:buAutoNum type="arabicPeriod"/>
            </a:pPr>
            <a:r>
              <a:rPr lang="en-US" dirty="0"/>
              <a:t>Taxpayers find ways to cope with complexity that are not always efficient</a:t>
            </a:r>
          </a:p>
          <a:p>
            <a:pPr marL="857250" lvl="1" indent="-457200"/>
            <a:r>
              <a:rPr lang="en-US" sz="2200" dirty="0"/>
              <a:t>This further exacerbates issues with data quality</a:t>
            </a:r>
          </a:p>
        </p:txBody>
      </p:sp>
    </p:spTree>
    <p:extLst>
      <p:ext uri="{BB962C8B-B14F-4D97-AF65-F5344CB8AC3E}">
        <p14:creationId xmlns:p14="http://schemas.microsoft.com/office/powerpoint/2010/main" val="651551622"/>
      </p:ext>
    </p:extLst>
  </p:cSld>
  <p:clrMapOvr>
    <a:masterClrMapping/>
  </p:clrMapOvr>
</p:sld>
</file>

<file path=ppt/theme/theme1.xml><?xml version="1.0" encoding="utf-8"?>
<a:theme xmlns:a="http://schemas.openxmlformats.org/drawingml/2006/main" name="Facet">
  <a:themeElements>
    <a:clrScheme name="ICTD">
      <a:dk1>
        <a:sysClr val="windowText" lastClr="000000"/>
      </a:dk1>
      <a:lt1>
        <a:sysClr val="window" lastClr="FFFFFF"/>
      </a:lt1>
      <a:dk2>
        <a:srgbClr val="575B63"/>
      </a:dk2>
      <a:lt2>
        <a:srgbClr val="FFFFFF"/>
      </a:lt2>
      <a:accent1>
        <a:srgbClr val="54C4CF"/>
      </a:accent1>
      <a:accent2>
        <a:srgbClr val="64A678"/>
      </a:accent2>
      <a:accent3>
        <a:srgbClr val="FDB713"/>
      </a:accent3>
      <a:accent4>
        <a:srgbClr val="575B63"/>
      </a:accent4>
      <a:accent5>
        <a:srgbClr val="54C4CF"/>
      </a:accent5>
      <a:accent6>
        <a:srgbClr val="64A678"/>
      </a:accent6>
      <a:hlink>
        <a:srgbClr val="54C4CF"/>
      </a:hlink>
      <a:folHlink>
        <a:srgbClr val="2C8A92"/>
      </a:folHlink>
    </a:clrScheme>
    <a:fontScheme name="ICTD">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ICTD PPT Template Updated June2020" id="{25AB9520-31A0-4530-A15B-998299562A7D}" vid="{342C738D-1CD4-4E6A-88B2-2D860F11C7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B94BDADACDF649813B3EA8A48E6D2D" ma:contentTypeVersion="12" ma:contentTypeDescription="Create a new document." ma:contentTypeScope="" ma:versionID="797715ac665f6026bca4271af98f5592">
  <xsd:schema xmlns:xsd="http://www.w3.org/2001/XMLSchema" xmlns:xs="http://www.w3.org/2001/XMLSchema" xmlns:p="http://schemas.microsoft.com/office/2006/metadata/properties" xmlns:ns2="1baca9ac-b019-4864-ab7c-8a3fe4e7ca4a" xmlns:ns3="cd801cac-ecc3-4071-9962-0c6f689227a6" targetNamespace="http://schemas.microsoft.com/office/2006/metadata/properties" ma:root="true" ma:fieldsID="167db05dcc2eda3a1dcafcb508afc355" ns2:_="" ns3:_="">
    <xsd:import namespace="1baca9ac-b019-4864-ab7c-8a3fe4e7ca4a"/>
    <xsd:import namespace="cd801cac-ecc3-4071-9962-0c6f689227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aca9ac-b019-4864-ab7c-8a3fe4e7ca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801cac-ecc3-4071-9962-0c6f689227a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588D81-C6FA-4118-B811-C19FD0C21C9F}">
  <ds:schemaRefs>
    <ds:schemaRef ds:uri="http://schemas.microsoft.com/office/2006/documentManagement/types"/>
    <ds:schemaRef ds:uri="1baca9ac-b019-4864-ab7c-8a3fe4e7ca4a"/>
    <ds:schemaRef ds:uri="http://purl.org/dc/elements/1.1/"/>
    <ds:schemaRef ds:uri="http://www.w3.org/XML/1998/namespace"/>
    <ds:schemaRef ds:uri="http://purl.org/dc/dcmitype/"/>
    <ds:schemaRef ds:uri="http://schemas.microsoft.com/office/infopath/2007/PartnerControls"/>
    <ds:schemaRef ds:uri="http://purl.org/dc/terms/"/>
    <ds:schemaRef ds:uri="http://schemas.openxmlformats.org/package/2006/metadata/core-properties"/>
    <ds:schemaRef ds:uri="cd801cac-ecc3-4071-9962-0c6f689227a6"/>
    <ds:schemaRef ds:uri="http://schemas.microsoft.com/office/2006/metadata/properties"/>
  </ds:schemaRefs>
</ds:datastoreItem>
</file>

<file path=customXml/itemProps2.xml><?xml version="1.0" encoding="utf-8"?>
<ds:datastoreItem xmlns:ds="http://schemas.openxmlformats.org/officeDocument/2006/customXml" ds:itemID="{90F5F8E5-8440-4862-88DD-A6BA113D45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aca9ac-b019-4864-ab7c-8a3fe4e7ca4a"/>
    <ds:schemaRef ds:uri="cd801cac-ecc3-4071-9962-0c6f689227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B6C7C6-B798-48D0-94C8-58AE209099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580</TotalTime>
  <Words>1833</Words>
  <Application>Microsoft Office PowerPoint</Application>
  <PresentationFormat>Widescreen</PresentationFormat>
  <Paragraphs>180</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Rockwell</vt:lpstr>
      <vt:lpstr>Wingdings</vt:lpstr>
      <vt:lpstr>Wingdings 3</vt:lpstr>
      <vt:lpstr>Facet</vt:lpstr>
      <vt:lpstr>Technology and digitised data in tax administration: lessons from sub-Saharan Africa</vt:lpstr>
      <vt:lpstr>Background</vt:lpstr>
      <vt:lpstr>DIGITAX Programme</vt:lpstr>
      <vt:lpstr>DIGITAX Review Paper</vt:lpstr>
      <vt:lpstr>PowerPoint Presentation</vt:lpstr>
      <vt:lpstr>Broader Findings</vt:lpstr>
      <vt:lpstr>PowerPoint Presentation</vt:lpstr>
      <vt:lpstr>Summary of evidence</vt:lpstr>
      <vt:lpstr>Key messages</vt:lpstr>
      <vt:lpstr>PowerPoint Presentation</vt:lpstr>
      <vt:lpstr>Summary of evidence</vt:lpstr>
      <vt:lpstr>Key messages</vt:lpstr>
      <vt:lpstr>PowerPoint Presentation</vt:lpstr>
      <vt:lpstr>Evidence from Nigeria</vt:lpstr>
      <vt:lpstr>PowerPoint Presentation</vt:lpstr>
      <vt:lpstr>Concluding thoughts: common patterns </vt:lpstr>
      <vt:lpstr>Concluding thoughts: implications </vt:lpstr>
      <vt:lpstr>PowerPoint Presentation</vt:lpstr>
      <vt:lpstr>Cross-country Evidence</vt:lpstr>
    </vt:vector>
  </TitlesOfParts>
  <Company>Institute of Development Studies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Lenz</dc:creator>
  <cp:lastModifiedBy>Naomi Tietie</cp:lastModifiedBy>
  <cp:revision>52</cp:revision>
  <dcterms:created xsi:type="dcterms:W3CDTF">2019-01-21T12:04:46Z</dcterms:created>
  <dcterms:modified xsi:type="dcterms:W3CDTF">2021-04-19T15:05:49Z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0x010100C6B94BDADACDF649813B3EA8A48E6D2D</vt:lpwstr>
  </property>
  <property fmtid="{D5CDD505-2E9C-101B-9397-08002B2CF9AE}" pid="3" name="AuthorIds_UIVersion_512">
    <vt:lpwstr>2275</vt:lpwstr>
  </property>
</Properties>
</file>