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8" r:id="rId3"/>
    <p:sldId id="260" r:id="rId4"/>
    <p:sldId id="263" r:id="rId5"/>
    <p:sldId id="264" r:id="rId6"/>
    <p:sldId id="261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45E-C1A8-4796-8472-D234794ACFD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F6A4-2833-4D32-9678-47BD685F62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F6A4-2833-4D32-9678-47BD685F622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F6A4-2833-4D32-9678-47BD685F622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330D28-3F12-4FC4-8DB0-3AC8C67B4DC7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4B7057-3AA6-4E41-A9CC-E058EC1AC9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2357454"/>
          </a:xfrm>
        </p:spPr>
        <p:txBody>
          <a:bodyPr>
            <a:noAutofit/>
          </a:bodyPr>
          <a:lstStyle/>
          <a:p>
            <a:b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Reviewing the 7 ‘S’ framework of States’ and Local Governments’ Internal Revenue Generation Mechanism.</a:t>
            </a:r>
            <a:br>
              <a:rPr lang="en-GB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/>
              <a:t>By Prof M T </a:t>
            </a:r>
            <a:r>
              <a:rPr lang="en-GB" dirty="0" err="1"/>
              <a:t>Abdulrazaq</a:t>
            </a:r>
            <a:endParaRPr lang="en-GB" dirty="0"/>
          </a:p>
          <a:p>
            <a:r>
              <a:rPr lang="en-GB" dirty="0"/>
              <a:t>Partner </a:t>
            </a:r>
          </a:p>
          <a:p>
            <a:r>
              <a:rPr lang="en-GB" dirty="0"/>
              <a:t>Saffron Professional Services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Skill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/>
              <a:t>BIRs staff possess limited skills due to inadequate formal and informal training an exposure to business skills</a:t>
            </a:r>
          </a:p>
          <a:p>
            <a:pPr>
              <a:buNone/>
            </a:pPr>
            <a:r>
              <a:rPr lang="en-GB" sz="2000" dirty="0"/>
              <a:t>Lack of understanding of the legislative obligation of the employer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Highly skilled staff who are technically sound and who can hold their own during any review of the rights and obligations of taxpayers. </a:t>
            </a:r>
          </a:p>
          <a:p>
            <a:r>
              <a:rPr lang="en-GB" dirty="0"/>
              <a:t>BIR staff who present their viewpoints with intellect  that is devoid of emotions</a:t>
            </a:r>
          </a:p>
          <a:p>
            <a:r>
              <a:rPr lang="en-GB" dirty="0"/>
              <a:t>Continuous evaluation of staff skills and provision of developmental strategies to  bridge any identified gaps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Current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Target  Environment/Expected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Shared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/>
              <a:t>No shared Vision and Mission in virtually all BIRs</a:t>
            </a:r>
          </a:p>
          <a:p>
            <a:pPr>
              <a:buNone/>
            </a:pPr>
            <a:r>
              <a:rPr lang="en-GB" sz="2000" dirty="0"/>
              <a:t>Personal objectives usually over shadows organisational objectives</a:t>
            </a:r>
          </a:p>
          <a:p>
            <a:pPr>
              <a:buNone/>
            </a:pPr>
            <a:r>
              <a:rPr lang="en-GB" sz="2000" dirty="0"/>
              <a:t>Shared negative values abound ( if you can’t beat them join them)</a:t>
            </a:r>
          </a:p>
          <a:p>
            <a:pPr>
              <a:buNone/>
            </a:pPr>
            <a:r>
              <a:rPr lang="en-GB" sz="2000" dirty="0"/>
              <a:t>No documented ethical standards to maintain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/>
              <a:t>Lagos State is an example worth emulating information on vision and mission available on website</a:t>
            </a:r>
          </a:p>
          <a:p>
            <a:pPr>
              <a:buNone/>
            </a:pPr>
            <a:r>
              <a:rPr lang="en-GB" dirty="0"/>
              <a:t>Objectives are set and reviewed as regularly as possible to revalidate assumptions</a:t>
            </a:r>
          </a:p>
          <a:p>
            <a:pPr>
              <a:buNone/>
            </a:pPr>
            <a:r>
              <a:rPr lang="en-GB" dirty="0"/>
              <a:t>Zero tolerance for corruption</a:t>
            </a:r>
          </a:p>
          <a:p>
            <a:pPr>
              <a:buNone/>
            </a:pPr>
            <a:r>
              <a:rPr lang="en-GB" dirty="0"/>
              <a:t>Establish jointly across grade levels ethical standards suitable for the achievement of the agreed objectives  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Current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Target  Environment/Expected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get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Develop a strategy that will ensure the existence of communication channels used to reach the target group, i.e. the taxpayers. </a:t>
            </a:r>
            <a:endParaRPr lang="en-GB" sz="2800" dirty="0"/>
          </a:p>
          <a:p>
            <a:pPr lvl="0"/>
            <a:r>
              <a:rPr lang="en-US" sz="2800" dirty="0"/>
              <a:t>Adopt a mission statement and vision statement that will drive the changes required. </a:t>
            </a:r>
            <a:endParaRPr lang="en-GB" sz="2800" dirty="0"/>
          </a:p>
          <a:p>
            <a:pPr lvl="0"/>
            <a:r>
              <a:rPr lang="en-US" sz="2800" dirty="0"/>
              <a:t>Develop strategies that will identify potential taxpayers who are not already registered.</a:t>
            </a:r>
            <a:endParaRPr lang="en-GB" sz="2800" dirty="0"/>
          </a:p>
          <a:p>
            <a:pPr lvl="0"/>
            <a:r>
              <a:rPr lang="en-US" sz="2800" dirty="0"/>
              <a:t>Identify suitable ICT tools to be deployed across all IGR mechanisms  </a:t>
            </a:r>
            <a:endParaRPr lang="en-GB" sz="2800" dirty="0"/>
          </a:p>
          <a:p>
            <a:pPr lvl="0"/>
            <a:r>
              <a:rPr lang="en-US" sz="2800" dirty="0"/>
              <a:t>Introduce an effective program of taxpayer education.  </a:t>
            </a:r>
            <a:endParaRPr lang="en-GB" sz="2800" dirty="0"/>
          </a:p>
          <a:p>
            <a:endParaRPr lang="en-GB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get there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Introduce a user-friendly taxpayer service process. </a:t>
            </a:r>
            <a:endParaRPr lang="en-GB" sz="2800" dirty="0"/>
          </a:p>
          <a:p>
            <a:pPr lvl="0"/>
            <a:r>
              <a:rPr lang="en-US" sz="2800" dirty="0"/>
              <a:t>Create  sources of information such as call centers and websites </a:t>
            </a:r>
            <a:endParaRPr lang="en-GB" sz="2800" dirty="0"/>
          </a:p>
          <a:p>
            <a:pPr lvl="0"/>
            <a:r>
              <a:rPr lang="en-US" sz="2800" dirty="0"/>
              <a:t>Conduct staff assessment studies to be able to determine skills appropriateness and gaps</a:t>
            </a:r>
            <a:endParaRPr lang="en-GB" sz="2800" dirty="0"/>
          </a:p>
          <a:p>
            <a:pPr lvl="0"/>
            <a:r>
              <a:rPr lang="en-US" sz="2800" dirty="0"/>
              <a:t>Create a knowledge library for use by all stakeholders</a:t>
            </a:r>
            <a:endParaRPr lang="en-GB" sz="2800" dirty="0"/>
          </a:p>
          <a:p>
            <a:pPr lvl="0"/>
            <a:r>
              <a:rPr lang="en-US" sz="2800" dirty="0"/>
              <a:t>Re-engineer the tax administration machinery for long term effectiveness and efficiency</a:t>
            </a:r>
            <a:endParaRPr lang="en-GB" sz="2800" dirty="0"/>
          </a:p>
          <a:p>
            <a:r>
              <a:rPr lang="en-US" sz="2800" dirty="0"/>
              <a:t> Above all use change management consultants to ensure positive changes are achieved </a:t>
            </a:r>
            <a:endParaRPr lang="en-GB" sz="2800" dirty="0"/>
          </a:p>
          <a:p>
            <a:pPr>
              <a:buNone/>
            </a:pPr>
            <a:r>
              <a:rPr lang="en-US" sz="2800" dirty="0"/>
              <a:t> </a:t>
            </a:r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      Michael Carnahan, Revenue Generation in Post-Conflict Environments.</a:t>
            </a:r>
            <a:endParaRPr lang="en-GB" dirty="0"/>
          </a:p>
          <a:p>
            <a:r>
              <a:rPr lang="en-US" dirty="0"/>
              <a:t>2      N. Stern and D. Newbery eds. The Theory of Taxation Developing Countries (New York: Oxford University Press, 1987).</a:t>
            </a:r>
            <a:endParaRPr lang="en-GB" dirty="0"/>
          </a:p>
          <a:p>
            <a:r>
              <a:rPr lang="en-US" dirty="0"/>
              <a:t>3.	M.T. </a:t>
            </a:r>
            <a:r>
              <a:rPr lang="en-US" dirty="0" err="1"/>
              <a:t>Abdulrazaq</a:t>
            </a:r>
            <a:r>
              <a:rPr lang="en-US" dirty="0"/>
              <a:t>, Nigerian Tax Offences and Penalties, (1993).</a:t>
            </a:r>
          </a:p>
          <a:p>
            <a:r>
              <a:rPr lang="en-US" dirty="0"/>
              <a:t>4      Mind Tools Limited (website material on 7S Growth framework) </a:t>
            </a:r>
          </a:p>
          <a:p>
            <a:r>
              <a:rPr lang="en-US" dirty="0"/>
              <a:t>5      McKinsey’s  7s of Growth (culled from Papers4You) </a:t>
            </a:r>
          </a:p>
          <a:p>
            <a:r>
              <a:rPr lang="en-GB" dirty="0"/>
              <a:t>6      Modernization of Taxpayers Identification System, Nigeria ( a report of a study conducted on Kaduna State BIR</a:t>
            </a:r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1" y="1714488"/>
          <a:ext cx="8215369" cy="4714908"/>
        </p:xfrm>
        <a:graphic>
          <a:graphicData uri="http://schemas.openxmlformats.org/drawingml/2006/table">
            <a:tbl>
              <a:tblPr/>
              <a:tblGrid>
                <a:gridCol w="4036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9791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Times New Roman"/>
                          <a:ea typeface="Times New Roman"/>
                          <a:cs typeface="Times New Roman"/>
                        </a:rPr>
                        <a:t>Hard Elements</a:t>
                      </a:r>
                      <a:endParaRPr lang="en-GB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Times New Roman"/>
                          <a:ea typeface="Times New Roman"/>
                          <a:cs typeface="Times New Roman"/>
                        </a:rPr>
                        <a:t>Soft Elements</a:t>
                      </a:r>
                      <a:endParaRPr lang="en-GB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117"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Strategy</a:t>
                      </a:r>
                    </a:p>
                    <a:p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Structure</a:t>
                      </a:r>
                    </a:p>
                    <a:p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Systems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Shared Values</a:t>
                      </a:r>
                    </a:p>
                    <a:p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Skills</a:t>
                      </a:r>
                    </a:p>
                    <a:p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Style</a:t>
                      </a:r>
                    </a:p>
                    <a:p>
                      <a:r>
                        <a:rPr lang="en-GB" sz="3200" dirty="0">
                          <a:latin typeface="Times New Roman"/>
                          <a:ea typeface="Times New Roman"/>
                          <a:cs typeface="Times New Roman"/>
                        </a:rPr>
                        <a:t>Staff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 Relationship amongst the 7Ss</a:t>
            </a:r>
          </a:p>
        </p:txBody>
      </p:sp>
      <p:pic>
        <p:nvPicPr>
          <p:cNvPr id="29698" name="Picture 2" descr="mckins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2"/>
            <a:ext cx="8001056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1) where the </a:t>
            </a:r>
            <a:r>
              <a:rPr lang="en-US" dirty="0" err="1"/>
              <a:t>organisation</a:t>
            </a:r>
            <a:r>
              <a:rPr lang="en-US" dirty="0"/>
              <a:t> is at this moment in time, </a:t>
            </a:r>
            <a:endParaRPr lang="en-GB" dirty="0"/>
          </a:p>
          <a:p>
            <a:r>
              <a:rPr lang="en-US" dirty="0"/>
              <a:t>2) where the </a:t>
            </a:r>
            <a:r>
              <a:rPr lang="en-US" dirty="0" err="1"/>
              <a:t>organisation</a:t>
            </a:r>
            <a:r>
              <a:rPr lang="en-US" dirty="0"/>
              <a:t> wants to be in a particular length of time and </a:t>
            </a:r>
            <a:endParaRPr lang="en-GB" dirty="0"/>
          </a:p>
          <a:p>
            <a:r>
              <a:rPr lang="en-US" dirty="0"/>
              <a:t>3) how to get there. </a:t>
            </a:r>
            <a:endParaRPr lang="en-GB" dirty="0"/>
          </a:p>
          <a:p>
            <a:pPr>
              <a:buNone/>
            </a:pPr>
            <a:r>
              <a:rPr lang="en-GB" dirty="0"/>
              <a:t> In this paper BIR includes Revenue Boards of States and Local Governments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Strategy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000" dirty="0"/>
              <a:t>Most BIRs do not have any pre planned strategy geared towards improving/increasing IGR</a:t>
            </a:r>
          </a:p>
          <a:p>
            <a:r>
              <a:rPr lang="en-GB" sz="2000" dirty="0"/>
              <a:t>If at all they have then it is ineffective and inadequate and not properly designed</a:t>
            </a:r>
          </a:p>
          <a:p>
            <a:r>
              <a:rPr lang="en-GB" sz="2000" dirty="0"/>
              <a:t>No SWOT analysis established to identify areas of focus</a:t>
            </a:r>
          </a:p>
          <a:p>
            <a:r>
              <a:rPr lang="en-GB" sz="2000" dirty="0"/>
              <a:t>No internal and external evaluation of critical success factors  (PLEST)</a:t>
            </a:r>
          </a:p>
          <a:p>
            <a:r>
              <a:rPr lang="en-GB" sz="2000" dirty="0"/>
              <a:t>BIRs do not have identifiable competitive spirit to reposition the organisation successfully</a:t>
            </a:r>
          </a:p>
          <a:p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BIRs must operate like a typical profit making organisation </a:t>
            </a:r>
            <a:r>
              <a:rPr lang="en-GB" dirty="0" err="1"/>
              <a:t>ie</a:t>
            </a:r>
            <a:r>
              <a:rPr lang="en-GB" dirty="0"/>
              <a:t> as a business venture</a:t>
            </a:r>
          </a:p>
          <a:p>
            <a:r>
              <a:rPr lang="en-GB" dirty="0"/>
              <a:t>determines its drivers of growth through a regular evaluation of its SWOT, PLEST analysis</a:t>
            </a:r>
          </a:p>
          <a:p>
            <a:r>
              <a:rPr lang="en-GB" dirty="0"/>
              <a:t>consciously </a:t>
            </a:r>
            <a:r>
              <a:rPr lang="en-GB" u="sng" dirty="0"/>
              <a:t>legally </a:t>
            </a:r>
            <a:r>
              <a:rPr lang="en-GB" dirty="0"/>
              <a:t>compete for tax payers tax obligation to bolster its growth potential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Current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Target  Environment/Expected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000" dirty="0"/>
              <a:t>Structure is by Tax type </a:t>
            </a:r>
            <a:r>
              <a:rPr lang="en-GB" sz="2000" dirty="0" err="1"/>
              <a:t>ie</a:t>
            </a:r>
            <a:r>
              <a:rPr lang="en-GB" sz="2000" dirty="0"/>
              <a:t> </a:t>
            </a:r>
          </a:p>
          <a:p>
            <a:pPr lvl="1"/>
            <a:r>
              <a:rPr lang="en-GB" sz="1700" dirty="0"/>
              <a:t>Personal Income tax Vs other taxes</a:t>
            </a:r>
          </a:p>
          <a:p>
            <a:pPr lvl="1"/>
            <a:r>
              <a:rPr lang="en-GB" sz="1700" dirty="0"/>
              <a:t>Tax Audit, Collection  &amp; Accounting</a:t>
            </a:r>
          </a:p>
          <a:p>
            <a:pPr>
              <a:buNone/>
            </a:pPr>
            <a:r>
              <a:rPr lang="en-GB" sz="2000" dirty="0"/>
              <a:t>Administration is also very bureaucratic  and  inefficient though structured in principle but in reality it is not</a:t>
            </a:r>
          </a:p>
          <a:p>
            <a:pPr>
              <a:buNone/>
            </a:pPr>
            <a:r>
              <a:rPr lang="en-GB" sz="2000" dirty="0"/>
              <a:t>Legally restrictive as some Constitutional legislative powers are currently being impaired at the Federal Level </a:t>
            </a:r>
            <a:r>
              <a:rPr lang="en-GB" sz="2000" dirty="0" err="1"/>
              <a:t>eg</a:t>
            </a:r>
            <a:r>
              <a:rPr lang="en-GB" sz="2000" dirty="0"/>
              <a:t> VAT legislation</a:t>
            </a:r>
          </a:p>
          <a:p>
            <a:pPr lvl="1"/>
            <a:endParaRPr lang="en-GB" sz="17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Structure should be by recognised areas of growth </a:t>
            </a:r>
            <a:r>
              <a:rPr lang="en-GB" dirty="0" err="1"/>
              <a:t>ie</a:t>
            </a:r>
            <a:r>
              <a:rPr lang="en-GB" dirty="0"/>
              <a:t> Large Tax payers unit for effective monitoring </a:t>
            </a:r>
          </a:p>
          <a:p>
            <a:r>
              <a:rPr lang="en-GB" dirty="0"/>
              <a:t>Decentralise levels of Authorities to ensure quicker responses to taxpayer’s enquiries and administrative activities</a:t>
            </a:r>
          </a:p>
          <a:p>
            <a:r>
              <a:rPr lang="en-GB" dirty="0"/>
              <a:t>Resolved Legislative impasse either by amending the constitution or r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Current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Target  Environment/Expected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000" dirty="0"/>
              <a:t>Most BIRs systems are predominantly manual </a:t>
            </a:r>
          </a:p>
          <a:p>
            <a:r>
              <a:rPr lang="en-GB" sz="2000" dirty="0"/>
              <a:t>There are no coordinated process flow of activities</a:t>
            </a:r>
          </a:p>
          <a:p>
            <a:r>
              <a:rPr lang="en-GB" sz="2000" dirty="0"/>
              <a:t>There is a dirge of infrastructure to enable automated processes</a:t>
            </a:r>
          </a:p>
          <a:p>
            <a:r>
              <a:rPr lang="en-GB" sz="2000" dirty="0"/>
              <a:t>Users of available equipment are hardly skilled enough</a:t>
            </a:r>
          </a:p>
          <a:p>
            <a:r>
              <a:rPr lang="en-GB" sz="2000" dirty="0"/>
              <a:t>To many bottlenecks in the many processes</a:t>
            </a:r>
          </a:p>
          <a:p>
            <a:r>
              <a:rPr lang="en-GB" sz="2000" dirty="0"/>
              <a:t>Lack of taxpayers’ database</a:t>
            </a:r>
          </a:p>
          <a:p>
            <a:r>
              <a:rPr lang="en-GB" sz="2000" dirty="0"/>
              <a:t>Taxpayers not aware of processes thus encouraging touting</a:t>
            </a:r>
          </a:p>
          <a:p>
            <a:endParaRPr lang="en-GB" sz="2000" dirty="0"/>
          </a:p>
          <a:p>
            <a:pPr lvl="1"/>
            <a:endParaRPr lang="en-GB" sz="1700" dirty="0"/>
          </a:p>
          <a:p>
            <a:pPr lvl="1"/>
            <a:endParaRPr lang="en-GB" sz="17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800" dirty="0"/>
              <a:t>All processes should be automated</a:t>
            </a:r>
          </a:p>
          <a:p>
            <a:r>
              <a:rPr lang="en-GB" sz="1800" dirty="0"/>
              <a:t>A Standard operations Manual should be available to every both existing and new staff to ensure understanding of what needs to be done and by whom</a:t>
            </a:r>
          </a:p>
          <a:p>
            <a:r>
              <a:rPr lang="en-GB" sz="1800" dirty="0"/>
              <a:t>Computerise ! Computerise </a:t>
            </a:r>
            <a:r>
              <a:rPr lang="en-GB" sz="1800" dirty="0" err="1"/>
              <a:t>Computerise</a:t>
            </a:r>
            <a:endParaRPr lang="en-GB" sz="1800" dirty="0"/>
          </a:p>
          <a:p>
            <a:r>
              <a:rPr lang="en-GB" sz="1800" dirty="0"/>
              <a:t>Train! Train! and Retrain</a:t>
            </a:r>
          </a:p>
          <a:p>
            <a:r>
              <a:rPr lang="en-GB" sz="1800" dirty="0"/>
              <a:t>Develop easy to access data base for taxpayers’ information</a:t>
            </a:r>
          </a:p>
          <a:p>
            <a:r>
              <a:rPr lang="en-GB" sz="1800" dirty="0"/>
              <a:t>Educate and provide pubic circulars in all relevant languages and each office must be well signposted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Current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Target  Environment/Expected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/>
              <a:t>Staff of BIR are predominantly disillusioned, unmotivated with very low morale</a:t>
            </a:r>
          </a:p>
          <a:p>
            <a:pPr>
              <a:buNone/>
            </a:pPr>
            <a:r>
              <a:rPr lang="en-GB" sz="2000" dirty="0"/>
              <a:t>They are also mainly square pegs in round holes</a:t>
            </a:r>
          </a:p>
          <a:p>
            <a:pPr>
              <a:buNone/>
            </a:pPr>
            <a:r>
              <a:rPr lang="en-GB" sz="2000" dirty="0"/>
              <a:t>Recruitment is compromised by nepotism</a:t>
            </a:r>
          </a:p>
          <a:p>
            <a:pPr>
              <a:buNone/>
            </a:pPr>
            <a:r>
              <a:rPr lang="en-GB" sz="2000" dirty="0"/>
              <a:t>There is hardly any claim to meritocracy as non productivity is also rewarded either deliberately or inadvertently</a:t>
            </a:r>
          </a:p>
          <a:p>
            <a:pPr>
              <a:buNone/>
            </a:pPr>
            <a:endParaRPr lang="en-GB" sz="2000" dirty="0"/>
          </a:p>
          <a:p>
            <a:pPr lvl="1"/>
            <a:endParaRPr lang="en-GB" sz="1700" dirty="0"/>
          </a:p>
          <a:p>
            <a:pPr lvl="1"/>
            <a:endParaRPr lang="en-GB" sz="17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800" dirty="0"/>
              <a:t>There should be a way of incorporating them into the tax consultants expertise through training</a:t>
            </a:r>
          </a:p>
          <a:p>
            <a:pPr>
              <a:buNone/>
            </a:pPr>
            <a:r>
              <a:rPr lang="en-GB" sz="1800" dirty="0"/>
              <a:t>Provide a more conducive environment to work in</a:t>
            </a:r>
          </a:p>
          <a:p>
            <a:pPr>
              <a:buNone/>
            </a:pPr>
            <a:r>
              <a:rPr lang="en-GB" sz="1800" dirty="0"/>
              <a:t>Establish well structured recruitment policies and systems and implement transparently</a:t>
            </a:r>
          </a:p>
          <a:p>
            <a:pPr>
              <a:buNone/>
            </a:pPr>
            <a:r>
              <a:rPr lang="en-GB" sz="1800" dirty="0"/>
              <a:t>Reward only good and efficient staff members  and entrench meritocracy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endParaRPr lang="en-GB" sz="18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Current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Target  Environment/Expected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Style/Culture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/>
              <a:t>Most BIRs do not adopt professionalism as an organisational culture</a:t>
            </a:r>
          </a:p>
          <a:p>
            <a:pPr>
              <a:buNone/>
            </a:pPr>
            <a:r>
              <a:rPr lang="en-GB" sz="2000" dirty="0"/>
              <a:t>Culture is determined by the environment and so is sometimes conflicting with set objectives</a:t>
            </a:r>
          </a:p>
          <a:p>
            <a:pPr lvl="1"/>
            <a:endParaRPr lang="en-GB" sz="17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800" dirty="0"/>
              <a:t>Create an organisation bound by the string of professionalism </a:t>
            </a:r>
          </a:p>
          <a:p>
            <a:pPr>
              <a:buNone/>
            </a:pPr>
            <a:r>
              <a:rPr lang="en-GB" sz="1800" dirty="0"/>
              <a:t>Agree and Adhere strictly to organisational objectives  thus removing favouritism  or sacred cows and ensuring that the playing field is level enough </a:t>
            </a:r>
          </a:p>
          <a:p>
            <a:pPr>
              <a:buNone/>
            </a:pPr>
            <a:endParaRPr lang="en-GB" sz="18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/>
              <a:t>Current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Target  Environment/Expected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723</TotalTime>
  <Words>1005</Words>
  <Application>Microsoft Office PowerPoint</Application>
  <PresentationFormat>On-screen Show (4:3)</PresentationFormat>
  <Paragraphs>122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Tahoma</vt:lpstr>
      <vt:lpstr>Times New Roman</vt:lpstr>
      <vt:lpstr>Tw Cen MT</vt:lpstr>
      <vt:lpstr>Wingdings</vt:lpstr>
      <vt:lpstr>Wingdings 2</vt:lpstr>
      <vt:lpstr>Median</vt:lpstr>
      <vt:lpstr>     Reviewing the 7 ‘S’ framework of States’ and Local Governments’ Internal Revenue Generation Mechanism. </vt:lpstr>
      <vt:lpstr>PowerPoint Presentation</vt:lpstr>
      <vt:lpstr>Inter Relationship amongst the 7Ss</vt:lpstr>
      <vt:lpstr>Strategy</vt:lpstr>
      <vt:lpstr>Strategy</vt:lpstr>
      <vt:lpstr>Structure</vt:lpstr>
      <vt:lpstr>System</vt:lpstr>
      <vt:lpstr>Staff</vt:lpstr>
      <vt:lpstr>Style/Culture</vt:lpstr>
      <vt:lpstr>Skill</vt:lpstr>
      <vt:lpstr>Shared Values</vt:lpstr>
      <vt:lpstr>How to get there</vt:lpstr>
      <vt:lpstr>How to get there</vt:lpstr>
      <vt:lpstr>References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the 7 ‘S’ framework of States’ and Local Governments’ Internal Revenue Generation Mechanism.</dc:title>
  <dc:creator>Bimpe</dc:creator>
  <cp:lastModifiedBy>Naomi Tietie</cp:lastModifiedBy>
  <cp:revision>79</cp:revision>
  <dcterms:created xsi:type="dcterms:W3CDTF">2009-11-16T19:02:38Z</dcterms:created>
  <dcterms:modified xsi:type="dcterms:W3CDTF">2020-10-07T14:32:41Z</dcterms:modified>
</cp:coreProperties>
</file>