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tags/tag40.xml" ContentType="application/vnd.openxmlformats-officedocument.presentationml.tags+xml"/>
  <Override PartName="/ppt/notesSlides/notesSlide11.xml" ContentType="application/vnd.openxmlformats-officedocument.presentationml.notesSlide+xml"/>
  <Override PartName="/ppt/charts/chart3.xml" ContentType="application/vnd.openxmlformats-officedocument.drawingml.chart+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charts/chart4.xml" ContentType="application/vnd.openxmlformats-officedocument.drawingml.chart+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tags/tag68.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9.xml" ContentType="application/vnd.openxmlformats-officedocument.presentationml.tags+xml"/>
  <Override PartName="/ppt/notesSlides/notesSlide1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5"/>
  </p:notesMasterIdLst>
  <p:sldIdLst>
    <p:sldId id="257" r:id="rId3"/>
    <p:sldId id="258" r:id="rId4"/>
    <p:sldId id="261" r:id="rId5"/>
    <p:sldId id="291" r:id="rId6"/>
    <p:sldId id="267" r:id="rId7"/>
    <p:sldId id="274" r:id="rId8"/>
    <p:sldId id="277" r:id="rId9"/>
    <p:sldId id="262" r:id="rId10"/>
    <p:sldId id="290" r:id="rId11"/>
    <p:sldId id="268" r:id="rId12"/>
    <p:sldId id="266" r:id="rId13"/>
    <p:sldId id="4507" r:id="rId14"/>
    <p:sldId id="263" r:id="rId15"/>
    <p:sldId id="270" r:id="rId16"/>
    <p:sldId id="4502" r:id="rId17"/>
    <p:sldId id="4506" r:id="rId18"/>
    <p:sldId id="4166" r:id="rId19"/>
    <p:sldId id="4504" r:id="rId20"/>
    <p:sldId id="4501" r:id="rId21"/>
    <p:sldId id="272" r:id="rId22"/>
    <p:sldId id="4509" r:id="rId23"/>
    <p:sldId id="4510" r:id="rId24"/>
    <p:sldId id="4511" r:id="rId25"/>
    <p:sldId id="4512" r:id="rId26"/>
    <p:sldId id="4513" r:id="rId27"/>
    <p:sldId id="4515" r:id="rId28"/>
    <p:sldId id="4517" r:id="rId29"/>
    <p:sldId id="4518" r:id="rId30"/>
    <p:sldId id="4519" r:id="rId31"/>
    <p:sldId id="4520" r:id="rId32"/>
    <p:sldId id="4508" r:id="rId33"/>
    <p:sldId id="289"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343759221009147E-2"/>
          <c:y val="9.0517241379310345E-2"/>
          <c:w val="0.96931248155798166"/>
          <c:h val="0.88457854406130265"/>
        </c:manualLayout>
      </c:layout>
      <c:barChart>
        <c:barDir val="col"/>
        <c:grouping val="stacked"/>
        <c:varyColors val="0"/>
        <c:ser>
          <c:idx val="0"/>
          <c:order val="0"/>
          <c:spPr>
            <a:noFill/>
            <a:ln>
              <a:noFill/>
            </a:ln>
          </c:spPr>
          <c:invertIfNegative val="0"/>
          <c:dPt>
            <c:idx val="0"/>
            <c:invertIfNegative val="0"/>
            <c:bubble3D val="0"/>
            <c:spPr>
              <a:solidFill>
                <a:srgbClr val="969696"/>
              </a:solidFill>
              <a:ln>
                <a:noFill/>
              </a:ln>
            </c:spPr>
            <c:extLst>
              <c:ext xmlns:c16="http://schemas.microsoft.com/office/drawing/2014/chart" uri="{C3380CC4-5D6E-409C-BE32-E72D297353CC}">
                <c16:uniqueId val="{00000000-1F4A-465F-9877-8995A9748F9A}"/>
              </c:ext>
            </c:extLst>
          </c:dPt>
          <c:dPt>
            <c:idx val="3"/>
            <c:invertIfNegative val="0"/>
            <c:bubble3D val="0"/>
            <c:spPr>
              <a:solidFill>
                <a:srgbClr val="C30C3E"/>
              </a:solidFill>
              <a:ln>
                <a:noFill/>
              </a:ln>
            </c:spPr>
            <c:extLst>
              <c:ext xmlns:c16="http://schemas.microsoft.com/office/drawing/2014/chart" uri="{C3380CC4-5D6E-409C-BE32-E72D297353CC}">
                <c16:uniqueId val="{00000001-1F4A-465F-9877-8995A9748F9A}"/>
              </c:ext>
            </c:extLst>
          </c:dPt>
          <c:dLbls>
            <c:dLbl>
              <c:idx val="0"/>
              <c:layout>
                <c:manualLayout>
                  <c:x val="0"/>
                  <c:y val="-0.48754789272030652"/>
                </c:manualLayout>
              </c:layout>
              <c:numFmt formatCode="#,##0;&quot;-&quot;#,##0" sourceLinked="0"/>
              <c:spPr>
                <a:noFill/>
                <a:ln>
                  <a:noFill/>
                </a:ln>
              </c:spPr>
              <c:txPr>
                <a:bodyPr wrap="none"/>
                <a:lstStyle/>
                <a:p>
                  <a:pPr>
                    <a:defRPr sz="1700" b="1">
                      <a:solidFill>
                        <a:schemeClr val="tx1"/>
                      </a:solidFill>
                      <a:latin typeface="Arial"/>
                      <a:ea typeface="+mn-ea"/>
                      <a:cs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F4A-465F-9877-8995A9748F9A}"/>
                </c:ext>
              </c:extLst>
            </c:dLbl>
            <c:dLbl>
              <c:idx val="3"/>
              <c:layout>
                <c:manualLayout>
                  <c:x val="0"/>
                  <c:y val="-6.8965517241379309E-2"/>
                </c:manualLayout>
              </c:layout>
              <c:numFmt formatCode="#,##0;&quot;-&quot;#,##0" sourceLinked="0"/>
              <c:spPr>
                <a:noFill/>
                <a:ln>
                  <a:noFill/>
                </a:ln>
              </c:spPr>
              <c:txPr>
                <a:bodyPr wrap="none"/>
                <a:lstStyle/>
                <a:p>
                  <a:pPr>
                    <a:defRPr sz="17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F4A-465F-9877-8995A9748F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37</c:v>
                </c:pt>
                <c:pt idx="1">
                  <c:v>10</c:v>
                </c:pt>
                <c:pt idx="2">
                  <c:v>2</c:v>
                </c:pt>
                <c:pt idx="3">
                  <c:v>2</c:v>
                </c:pt>
              </c:numCache>
            </c:numRef>
          </c:val>
          <c:extLst>
            <c:ext xmlns:c16="http://schemas.microsoft.com/office/drawing/2014/chart" uri="{C3380CC4-5D6E-409C-BE32-E72D297353CC}">
              <c16:uniqueId val="{00000002-1F4A-465F-9877-8995A9748F9A}"/>
            </c:ext>
          </c:extLst>
        </c:ser>
        <c:ser>
          <c:idx val="1"/>
          <c:order val="1"/>
          <c:spPr>
            <a:solidFill>
              <a:srgbClr val="00B050"/>
            </a:solidFill>
            <a:ln>
              <a:noFill/>
            </a:ln>
          </c:spPr>
          <c:invertIfNegative val="0"/>
          <c:dPt>
            <c:idx val="2"/>
            <c:invertIfNegative val="0"/>
            <c:bubble3D val="0"/>
            <c:spPr>
              <a:solidFill>
                <a:schemeClr val="accent2"/>
              </a:solidFill>
              <a:ln>
                <a:noFill/>
              </a:ln>
            </c:spPr>
            <c:extLst>
              <c:ext xmlns:c16="http://schemas.microsoft.com/office/drawing/2014/chart" uri="{C3380CC4-5D6E-409C-BE32-E72D297353CC}">
                <c16:uniqueId val="{00000003-1F4A-465F-9877-8995A9748F9A}"/>
              </c:ext>
            </c:extLst>
          </c:dPt>
          <c:dLbls>
            <c:dLbl>
              <c:idx val="1"/>
              <c:layout>
                <c:manualLayout>
                  <c:x val="0"/>
                  <c:y val="-1.9157088122605363E-3"/>
                </c:manualLayout>
              </c:layout>
              <c:numFmt formatCode="#,##0;#,##0" sourceLinked="0"/>
              <c:spPr>
                <a:noFill/>
                <a:ln>
                  <a:noFill/>
                </a:ln>
              </c:spPr>
              <c:txPr>
                <a:bodyPr wrap="none"/>
                <a:lstStyle/>
                <a:p>
                  <a:pPr>
                    <a:defRPr sz="1700" b="1">
                      <a:solidFill>
                        <a:schemeClr val="bg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F4A-465F-9877-8995A9748F9A}"/>
                </c:ext>
              </c:extLst>
            </c:dLbl>
            <c:dLbl>
              <c:idx val="2"/>
              <c:layout>
                <c:manualLayout>
                  <c:x val="0"/>
                  <c:y val="-1.9157088122605363E-3"/>
                </c:manualLayout>
              </c:layout>
              <c:numFmt formatCode="#,##0;#,##0" sourceLinked="0"/>
              <c:spPr>
                <a:noFill/>
                <a:ln>
                  <a:noFill/>
                </a:ln>
              </c:spPr>
              <c:txPr>
                <a:bodyPr wrap="none"/>
                <a:lstStyle/>
                <a:p>
                  <a:pPr>
                    <a:defRPr sz="1700" b="1">
                      <a:solidFill>
                        <a:srgbClr val="000000"/>
                      </a:solidFill>
                      <a:latin typeface="Arial"/>
                      <a:ea typeface="+mn-ea"/>
                      <a:cs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F4A-465F-9877-8995A9748F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1">
                  <c:v>27</c:v>
                </c:pt>
                <c:pt idx="2">
                  <c:v>8</c:v>
                </c:pt>
              </c:numCache>
            </c:numRef>
          </c:val>
          <c:extLst>
            <c:ext xmlns:c16="http://schemas.microsoft.com/office/drawing/2014/chart" uri="{C3380CC4-5D6E-409C-BE32-E72D297353CC}">
              <c16:uniqueId val="{00000005-1F4A-465F-9877-8995A9748F9A}"/>
            </c:ext>
          </c:extLst>
        </c:ser>
        <c:dLbls>
          <c:showLegendKey val="0"/>
          <c:showVal val="0"/>
          <c:showCatName val="0"/>
          <c:showSerName val="0"/>
          <c:showPercent val="0"/>
          <c:showBubbleSize val="0"/>
        </c:dLbls>
        <c:gapWidth val="80"/>
        <c:overlap val="100"/>
        <c:axId val="653802856"/>
        <c:axId val="1"/>
      </c:barChart>
      <c:catAx>
        <c:axId val="65380285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7"/>
          <c:min val="0"/>
        </c:scaling>
        <c:delete val="1"/>
        <c:axPos val="l"/>
        <c:numFmt formatCode="General" sourceLinked="1"/>
        <c:majorTickMark val="out"/>
        <c:minorTickMark val="none"/>
        <c:tickLblPos val="nextTo"/>
        <c:crossAx val="65380285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652014652014652E-2"/>
          <c:y val="8.8483146067415724E-2"/>
          <c:w val="0.97069597069597069"/>
          <c:h val="0.88717228464419473"/>
        </c:manualLayout>
      </c:layout>
      <c:barChart>
        <c:barDir val="col"/>
        <c:grouping val="stacked"/>
        <c:varyColors val="0"/>
        <c:ser>
          <c:idx val="0"/>
          <c:order val="0"/>
          <c:spPr>
            <a:noFill/>
            <a:ln>
              <a:noFill/>
            </a:ln>
          </c:spPr>
          <c:invertIfNegative val="0"/>
          <c:dPt>
            <c:idx val="0"/>
            <c:invertIfNegative val="0"/>
            <c:bubble3D val="0"/>
            <c:spPr>
              <a:solidFill>
                <a:srgbClr val="969696"/>
              </a:solidFill>
              <a:ln>
                <a:noFill/>
              </a:ln>
            </c:spPr>
            <c:extLst>
              <c:ext xmlns:c16="http://schemas.microsoft.com/office/drawing/2014/chart" uri="{C3380CC4-5D6E-409C-BE32-E72D297353CC}">
                <c16:uniqueId val="{00000000-53F7-432E-930A-F146B1B14F75}"/>
              </c:ext>
            </c:extLst>
          </c:dPt>
          <c:dPt>
            <c:idx val="3"/>
            <c:invertIfNegative val="0"/>
            <c:bubble3D val="0"/>
            <c:spPr>
              <a:solidFill>
                <a:srgbClr val="C30C3E"/>
              </a:solidFill>
              <a:ln>
                <a:noFill/>
              </a:ln>
            </c:spPr>
            <c:extLst>
              <c:ext xmlns:c16="http://schemas.microsoft.com/office/drawing/2014/chart" uri="{C3380CC4-5D6E-409C-BE32-E72D297353CC}">
                <c16:uniqueId val="{00000001-53F7-432E-930A-F146B1B14F75}"/>
              </c:ext>
            </c:extLst>
          </c:dPt>
          <c:dLbls>
            <c:dLbl>
              <c:idx val="0"/>
              <c:layout>
                <c:manualLayout>
                  <c:x val="0"/>
                  <c:y val="-0.48782771535580527"/>
                </c:manualLayout>
              </c:layout>
              <c:numFmt formatCode="#,##0;&quot;-&quot;#,##0" sourceLinked="0"/>
              <c:spPr>
                <a:noFill/>
                <a:ln>
                  <a:noFill/>
                </a:ln>
              </c:spPr>
              <c:txPr>
                <a:bodyPr wrap="none"/>
                <a:lstStyle/>
                <a:p>
                  <a:pPr>
                    <a:defRPr sz="17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3F7-432E-930A-F146B1B14F75}"/>
                </c:ext>
              </c:extLst>
            </c:dLbl>
            <c:dLbl>
              <c:idx val="3"/>
              <c:layout>
                <c:manualLayout>
                  <c:x val="0"/>
                  <c:y val="-0.11563670411985019"/>
                </c:manualLayout>
              </c:layout>
              <c:numFmt formatCode="#,##0;&quot;-&quot;#,##0" sourceLinked="0"/>
              <c:spPr>
                <a:noFill/>
                <a:ln>
                  <a:noFill/>
                </a:ln>
              </c:spPr>
              <c:txPr>
                <a:bodyPr wrap="none"/>
                <a:lstStyle/>
                <a:p>
                  <a:pPr>
                    <a:defRPr sz="17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3F7-432E-930A-F146B1B14F7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#,##0;#,##0</c:formatCode>
                <c:ptCount val="4"/>
                <c:pt idx="0" formatCode="#,##0;&quot;-&quot;#,##0">
                  <c:v>37</c:v>
                </c:pt>
                <c:pt idx="1">
                  <c:v>12</c:v>
                </c:pt>
                <c:pt idx="2">
                  <c:v>6</c:v>
                </c:pt>
                <c:pt idx="3" formatCode="#,##0;&quot;-&quot;#,##0">
                  <c:v>6</c:v>
                </c:pt>
              </c:numCache>
            </c:numRef>
          </c:val>
          <c:extLst>
            <c:ext xmlns:c16="http://schemas.microsoft.com/office/drawing/2014/chart" uri="{C3380CC4-5D6E-409C-BE32-E72D297353CC}">
              <c16:uniqueId val="{00000002-53F7-432E-930A-F146B1B14F75}"/>
            </c:ext>
          </c:extLst>
        </c:ser>
        <c:ser>
          <c:idx val="1"/>
          <c:order val="1"/>
          <c:spPr>
            <a:solidFill>
              <a:srgbClr val="00B050"/>
            </a:solidFill>
            <a:ln>
              <a:noFill/>
            </a:ln>
          </c:spPr>
          <c:invertIfNegative val="0"/>
          <c:dPt>
            <c:idx val="2"/>
            <c:invertIfNegative val="0"/>
            <c:bubble3D val="0"/>
            <c:spPr>
              <a:solidFill>
                <a:schemeClr val="accent2"/>
              </a:solidFill>
              <a:ln>
                <a:noFill/>
              </a:ln>
            </c:spPr>
            <c:extLst>
              <c:ext xmlns:c16="http://schemas.microsoft.com/office/drawing/2014/chart" uri="{C3380CC4-5D6E-409C-BE32-E72D297353CC}">
                <c16:uniqueId val="{00000003-53F7-432E-930A-F146B1B14F75}"/>
              </c:ext>
            </c:extLst>
          </c:dPt>
          <c:dLbls>
            <c:dLbl>
              <c:idx val="1"/>
              <c:layout>
                <c:manualLayout>
                  <c:x val="0"/>
                  <c:y val="-2.3408239700374533E-3"/>
                </c:manualLayout>
              </c:layout>
              <c:numFmt formatCode="#,##0;#,##0" sourceLinked="0"/>
              <c:spPr>
                <a:noFill/>
                <a:ln>
                  <a:noFill/>
                </a:ln>
              </c:spPr>
              <c:txPr>
                <a:bodyPr wrap="none"/>
                <a:lstStyle/>
                <a:p>
                  <a:pPr>
                    <a:defRPr sz="1700" b="1">
                      <a:solidFill>
                        <a:schemeClr val="bg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3F7-432E-930A-F146B1B14F75}"/>
                </c:ext>
              </c:extLst>
            </c:dLbl>
            <c:dLbl>
              <c:idx val="2"/>
              <c:layout>
                <c:manualLayout>
                  <c:x val="0"/>
                  <c:y val="-1.8726591760299626E-3"/>
                </c:manualLayout>
              </c:layout>
              <c:numFmt formatCode="#,##0;#,##0" sourceLinked="0"/>
              <c:spPr>
                <a:noFill/>
                <a:ln>
                  <a:noFill/>
                </a:ln>
              </c:spPr>
              <c:txPr>
                <a:bodyPr wrap="none"/>
                <a:lstStyle/>
                <a:p>
                  <a:pPr>
                    <a:defRPr sz="1700" b="1">
                      <a:solidFill>
                        <a:schemeClr val="tx1"/>
                      </a:solidFill>
                      <a:latin typeface="Arial"/>
                      <a:ea typeface="+mn-ea"/>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3F7-432E-930A-F146B1B14F7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#,##0;#,##0</c:formatCode>
                <c:ptCount val="4"/>
                <c:pt idx="1">
                  <c:v>25</c:v>
                </c:pt>
                <c:pt idx="2">
                  <c:v>6</c:v>
                </c:pt>
              </c:numCache>
            </c:numRef>
          </c:val>
          <c:extLst>
            <c:ext xmlns:c16="http://schemas.microsoft.com/office/drawing/2014/chart" uri="{C3380CC4-5D6E-409C-BE32-E72D297353CC}">
              <c16:uniqueId val="{00000005-53F7-432E-930A-F146B1B14F75}"/>
            </c:ext>
          </c:extLst>
        </c:ser>
        <c:dLbls>
          <c:showLegendKey val="0"/>
          <c:showVal val="0"/>
          <c:showCatName val="0"/>
          <c:showSerName val="0"/>
          <c:showPercent val="0"/>
          <c:showBubbleSize val="0"/>
        </c:dLbls>
        <c:gapWidth val="80"/>
        <c:overlap val="100"/>
        <c:axId val="1165946976"/>
        <c:axId val="1"/>
      </c:barChart>
      <c:catAx>
        <c:axId val="116594697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7"/>
          <c:min val="0"/>
        </c:scaling>
        <c:delete val="1"/>
        <c:axPos val="l"/>
        <c:numFmt formatCode="#,##0;&quot;-&quot;#,##0" sourceLinked="1"/>
        <c:majorTickMark val="out"/>
        <c:minorTickMark val="none"/>
        <c:tickLblPos val="nextTo"/>
        <c:crossAx val="1165946976"/>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950846091861403E-2"/>
          <c:y val="7.9980129160457034E-2"/>
          <c:w val="0.95809830781627725"/>
          <c:h val="0.89418777943368111"/>
        </c:manualLayout>
      </c:layout>
      <c:barChart>
        <c:barDir val="col"/>
        <c:grouping val="stacked"/>
        <c:varyColors val="0"/>
        <c:ser>
          <c:idx val="0"/>
          <c:order val="0"/>
          <c:spPr>
            <a:solidFill>
              <a:srgbClr val="007535"/>
            </a:solidFill>
            <a:ln>
              <a:noFill/>
            </a:ln>
          </c:spPr>
          <c:invertIfNegative val="0"/>
          <c:dPt>
            <c:idx val="0"/>
            <c:invertIfNegative val="0"/>
            <c:bubble3D val="0"/>
            <c:spPr>
              <a:solidFill>
                <a:srgbClr val="C0C0C0"/>
              </a:solidFill>
              <a:ln>
                <a:noFill/>
              </a:ln>
            </c:spPr>
            <c:extLst>
              <c:ext xmlns:c16="http://schemas.microsoft.com/office/drawing/2014/chart" uri="{C3380CC4-5D6E-409C-BE32-E72D297353CC}">
                <c16:uniqueId val="{00000001-116B-419E-B06D-75E209D705C6}"/>
              </c:ext>
            </c:extLst>
          </c:dPt>
          <c:dPt>
            <c:idx val="2"/>
            <c:invertIfNegative val="0"/>
            <c:bubble3D val="0"/>
            <c:spPr>
              <a:solidFill>
                <a:srgbClr val="C30C3E"/>
              </a:solidFill>
              <a:ln>
                <a:noFill/>
              </a:ln>
            </c:spPr>
            <c:extLst>
              <c:ext xmlns:c16="http://schemas.microsoft.com/office/drawing/2014/chart" uri="{C3380CC4-5D6E-409C-BE32-E72D297353CC}">
                <c16:uniqueId val="{00000003-116B-419E-B06D-75E209D705C6}"/>
              </c:ext>
            </c:extLst>
          </c:dPt>
          <c:dLbls>
            <c:dLbl>
              <c:idx val="0"/>
              <c:layout>
                <c:manualLayout>
                  <c:x val="0"/>
                  <c:y val="-0.48683556880278189"/>
                </c:manualLayout>
              </c:layout>
              <c:numFmt formatCode="#,##0;&quot;-&quot;#,##0" sourceLinked="0"/>
              <c:spPr>
                <a:noFill/>
                <a:ln>
                  <a:noFill/>
                </a:ln>
              </c:spPr>
              <c:txPr>
                <a:bodyPr wrap="none"/>
                <a:lstStyle/>
                <a:p>
                  <a:pPr>
                    <a:defRPr sz="1400">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16B-419E-B06D-75E209D705C6}"/>
                </c:ext>
              </c:extLst>
            </c:dLbl>
            <c:dLbl>
              <c:idx val="1"/>
              <c:layout>
                <c:manualLayout>
                  <c:x val="0"/>
                  <c:y val="-0.43318430203676106"/>
                </c:manualLayout>
              </c:layout>
              <c:numFmt formatCode="#,##0;&quot;-&quot;#,##0" sourceLinked="0"/>
              <c:spPr>
                <a:noFill/>
                <a:ln>
                  <a:noFill/>
                </a:ln>
              </c:spPr>
              <c:txPr>
                <a:bodyPr wrap="none"/>
                <a:lstStyle/>
                <a:p>
                  <a:pPr>
                    <a:defRPr sz="1400">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16B-419E-B06D-75E209D705C6}"/>
                </c:ext>
              </c:extLst>
            </c:dLbl>
            <c:dLbl>
              <c:idx val="2"/>
              <c:layout>
                <c:manualLayout>
                  <c:x val="0"/>
                  <c:y val="-9.3392945851962242E-2"/>
                </c:manualLayout>
              </c:layout>
              <c:numFmt formatCode="#,##0;&quot;-&quot;#,##0" sourceLinked="0"/>
              <c:spPr>
                <a:noFill/>
                <a:ln>
                  <a:noFill/>
                </a:ln>
              </c:spPr>
              <c:txPr>
                <a:bodyPr wrap="none"/>
                <a:lstStyle/>
                <a:p>
                  <a:pPr>
                    <a:defRPr sz="1400">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16B-419E-B06D-75E209D705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25</c:v>
                </c:pt>
                <c:pt idx="1">
                  <c:v>22</c:v>
                </c:pt>
                <c:pt idx="2">
                  <c:v>3</c:v>
                </c:pt>
              </c:numCache>
            </c:numRef>
          </c:val>
          <c:extLst>
            <c:ext xmlns:c16="http://schemas.microsoft.com/office/drawing/2014/chart" uri="{C3380CC4-5D6E-409C-BE32-E72D297353CC}">
              <c16:uniqueId val="{00000005-116B-419E-B06D-75E209D705C6}"/>
            </c:ext>
          </c:extLst>
        </c:ser>
        <c:dLbls>
          <c:showLegendKey val="0"/>
          <c:showVal val="0"/>
          <c:showCatName val="0"/>
          <c:showSerName val="0"/>
          <c:showPercent val="0"/>
          <c:showBubbleSize val="0"/>
        </c:dLbls>
        <c:gapWidth val="80"/>
        <c:overlap val="100"/>
        <c:axId val="597388016"/>
        <c:axId val="1"/>
      </c:barChart>
      <c:catAx>
        <c:axId val="59738801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5"/>
          <c:min val="0"/>
        </c:scaling>
        <c:delete val="1"/>
        <c:axPos val="l"/>
        <c:numFmt formatCode="General" sourceLinked="1"/>
        <c:majorTickMark val="out"/>
        <c:minorTickMark val="none"/>
        <c:tickLblPos val="nextTo"/>
        <c:crossAx val="597388016"/>
        <c:crosses val="min"/>
        <c:crossBetween val="between"/>
      </c:valAx>
    </c:plotArea>
    <c:plotVisOnly val="0"/>
    <c:dispBlanksAs val="gap"/>
    <c:showDLblsOverMax val="1"/>
  </c:chart>
  <c:spPr>
    <a:effectLst>
      <a:glow rad="63500">
        <a:schemeClr val="accent1">
          <a:satMod val="175000"/>
          <a:alpha val="40000"/>
        </a:schemeClr>
      </a:glow>
      <a:outerShdw blurRad="50800" dist="38100" dir="2700000" algn="tl" rotWithShape="0">
        <a:prstClr val="black">
          <a:alpha val="40000"/>
        </a:prstClr>
      </a:outerShdw>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5276752767528E-3"/>
          <c:y val="6.5874195146111938E-2"/>
          <c:w val="0.98464944649446495"/>
          <c:h val="0.90837048043585933"/>
        </c:manualLayout>
      </c:layout>
      <c:barChart>
        <c:barDir val="col"/>
        <c:grouping val="clustered"/>
        <c:varyColors val="0"/>
        <c:ser>
          <c:idx val="0"/>
          <c:order val="0"/>
          <c:spPr>
            <a:solidFill>
              <a:srgbClr val="C0C0C0"/>
            </a:solidFill>
            <a:ln>
              <a:noFill/>
            </a:ln>
          </c:spPr>
          <c:invertIfNegative val="0"/>
          <c:dLbls>
            <c:dLbl>
              <c:idx val="0"/>
              <c:layout>
                <c:manualLayout>
                  <c:x val="0"/>
                  <c:y val="-0.4309063893016345"/>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6E6-457A-8B2B-19ADDD2F0735}"/>
                </c:ext>
              </c:extLst>
            </c:dLbl>
            <c:dLbl>
              <c:idx val="1"/>
              <c:layout>
                <c:manualLayout>
                  <c:x val="0"/>
                  <c:y val="-0.41852402179296683"/>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6E6-457A-8B2B-19ADDD2F0735}"/>
                </c:ext>
              </c:extLst>
            </c:dLbl>
            <c:dLbl>
              <c:idx val="2"/>
              <c:layout>
                <c:manualLayout>
                  <c:x val="0"/>
                  <c:y val="-0.11738484398216939"/>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6E6-457A-8B2B-19ADDD2F0735}"/>
                </c:ext>
              </c:extLst>
            </c:dLbl>
            <c:dLbl>
              <c:idx val="3"/>
              <c:layout>
                <c:manualLayout>
                  <c:x val="0"/>
                  <c:y val="-0.48687469044081227"/>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6E6-457A-8B2B-19ADDD2F0735}"/>
                </c:ext>
              </c:extLst>
            </c:dLbl>
            <c:dLbl>
              <c:idx val="4"/>
              <c:layout>
                <c:manualLayout>
                  <c:x val="0"/>
                  <c:y val="-0.48687469044081227"/>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6E6-457A-8B2B-19ADDD2F0735}"/>
                </c:ext>
              </c:extLst>
            </c:dLbl>
            <c:dLbl>
              <c:idx val="5"/>
              <c:layout>
                <c:manualLayout>
                  <c:x val="0"/>
                  <c:y val="-0.39920752847944529"/>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6E6-457A-8B2B-19ADDD2F0735}"/>
                </c:ext>
              </c:extLst>
            </c:dLbl>
            <c:dLbl>
              <c:idx val="6"/>
              <c:layout>
                <c:manualLayout>
                  <c:x val="0"/>
                  <c:y val="-0.40762753838533927"/>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6E6-457A-8B2B-19ADDD2F0735}"/>
                </c:ext>
              </c:extLst>
            </c:dLbl>
            <c:dLbl>
              <c:idx val="7"/>
              <c:layout>
                <c:manualLayout>
                  <c:x val="0"/>
                  <c:y val="-0.23377909856364537"/>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6E6-457A-8B2B-19ADDD2F0735}"/>
                </c:ext>
              </c:extLst>
            </c:dLbl>
            <c:dLbl>
              <c:idx val="8"/>
              <c:layout>
                <c:manualLayout>
                  <c:x val="0"/>
                  <c:y val="-0.38187221396731053"/>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6E6-457A-8B2B-19ADDD2F07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291</c:v>
                </c:pt>
                <c:pt idx="1">
                  <c:v>282</c:v>
                </c:pt>
                <c:pt idx="2">
                  <c:v>62</c:v>
                </c:pt>
                <c:pt idx="3">
                  <c:v>332</c:v>
                </c:pt>
                <c:pt idx="4">
                  <c:v>332</c:v>
                </c:pt>
                <c:pt idx="5">
                  <c:v>268</c:v>
                </c:pt>
                <c:pt idx="6">
                  <c:v>274</c:v>
                </c:pt>
                <c:pt idx="7">
                  <c:v>147</c:v>
                </c:pt>
                <c:pt idx="8">
                  <c:v>255</c:v>
                </c:pt>
              </c:numCache>
            </c:numRef>
          </c:val>
          <c:extLst>
            <c:ext xmlns:c16="http://schemas.microsoft.com/office/drawing/2014/chart" uri="{C3380CC4-5D6E-409C-BE32-E72D297353CC}">
              <c16:uniqueId val="{00000009-B6E6-457A-8B2B-19ADDD2F0735}"/>
            </c:ext>
          </c:extLst>
        </c:ser>
        <c:ser>
          <c:idx val="1"/>
          <c:order val="1"/>
          <c:spPr>
            <a:solidFill>
              <a:srgbClr val="008064"/>
            </a:solidFill>
            <a:ln>
              <a:noFill/>
            </a:ln>
          </c:spPr>
          <c:invertIfNegative val="0"/>
          <c:dLbls>
            <c:dLbl>
              <c:idx val="0"/>
              <c:layout>
                <c:manualLayout>
                  <c:x val="0"/>
                  <c:y val="-0.35661218424962854"/>
                </c:manualLayout>
              </c:layout>
              <c:numFmt formatCode="#,##0;&quot;-&quot;#,##0" sourceLinked="0"/>
              <c:spPr>
                <a:noFill/>
                <a:ln>
                  <a:noFill/>
                </a:ln>
              </c:spPr>
              <c:txPr>
                <a:bodyPr wrap="none"/>
                <a:lstStyle/>
                <a:p>
                  <a:pPr>
                    <a:defRPr sz="1100" b="1">
                      <a:solidFill>
                        <a:srgbClr val="000000"/>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6E6-457A-8B2B-19ADDD2F0735}"/>
                </c:ext>
              </c:extLst>
            </c:dLbl>
            <c:dLbl>
              <c:idx val="1"/>
              <c:layout>
                <c:manualLayout>
                  <c:x val="0"/>
                  <c:y val="-0.25012382367508668"/>
                </c:manualLayout>
              </c:layout>
              <c:numFmt formatCode="#,##0;&quot;-&quot;#,##0" sourceLinked="0"/>
              <c:spPr>
                <a:noFill/>
                <a:ln>
                  <a:noFill/>
                </a:ln>
              </c:spPr>
              <c:txPr>
                <a:bodyPr wrap="none"/>
                <a:lstStyle/>
                <a:p>
                  <a:pPr>
                    <a:defRPr sz="1100" b="1">
                      <a:solidFill>
                        <a:srgbClr val="000000"/>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6E6-457A-8B2B-19ADDD2F0735}"/>
                </c:ext>
              </c:extLst>
            </c:dLbl>
            <c:dLbl>
              <c:idx val="2"/>
              <c:layout>
                <c:manualLayout>
                  <c:x val="0"/>
                  <c:y val="-0.11738484398216939"/>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6E6-457A-8B2B-19ADDD2F0735}"/>
                </c:ext>
              </c:extLst>
            </c:dLbl>
            <c:dLbl>
              <c:idx val="3"/>
              <c:layout>
                <c:manualLayout>
                  <c:x val="0"/>
                  <c:y val="-0.48687469044081227"/>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6E6-457A-8B2B-19ADDD2F0735}"/>
                </c:ext>
              </c:extLst>
            </c:dLbl>
            <c:dLbl>
              <c:idx val="4"/>
              <c:layout>
                <c:manualLayout>
                  <c:x val="0"/>
                  <c:y val="-0.27340267459138184"/>
                </c:manualLayout>
              </c:layout>
              <c:numFmt formatCode="#,##0;&quot;-&quot;#,##0" sourceLinked="0"/>
              <c:spPr>
                <a:noFill/>
                <a:ln>
                  <a:noFill/>
                </a:ln>
              </c:spPr>
              <c:txPr>
                <a:bodyPr wrap="none"/>
                <a:lstStyle/>
                <a:p>
                  <a:pPr>
                    <a:defRPr sz="1100" b="1">
                      <a:solidFill>
                        <a:srgbClr val="000000"/>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6E6-457A-8B2B-19ADDD2F0735}"/>
                </c:ext>
              </c:extLst>
            </c:dLbl>
            <c:dLbl>
              <c:idx val="5"/>
              <c:layout>
                <c:manualLayout>
                  <c:x val="0"/>
                  <c:y val="-0.26250619118375434"/>
                </c:manualLayout>
              </c:layout>
              <c:numFmt formatCode="#,##0;&quot;-&quot;#,##0" sourceLinked="0"/>
              <c:spPr>
                <a:noFill/>
                <a:ln>
                  <a:noFill/>
                </a:ln>
              </c:spPr>
              <c:txPr>
                <a:bodyPr wrap="none"/>
                <a:lstStyle/>
                <a:p>
                  <a:pPr>
                    <a:defRPr sz="1100" b="1">
                      <a:solidFill>
                        <a:srgbClr val="000000"/>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6E6-457A-8B2B-19ADDD2F0735}"/>
                </c:ext>
              </c:extLst>
            </c:dLbl>
            <c:dLbl>
              <c:idx val="6"/>
              <c:layout>
                <c:manualLayout>
                  <c:x val="0"/>
                  <c:y val="-0.26696384348687469"/>
                </c:manualLayout>
              </c:layout>
              <c:numFmt formatCode="#,##0;&quot;-&quot;#,##0" sourceLinked="0"/>
              <c:spPr>
                <a:noFill/>
                <a:ln>
                  <a:noFill/>
                </a:ln>
              </c:spPr>
              <c:txPr>
                <a:bodyPr wrap="none"/>
                <a:lstStyle/>
                <a:p>
                  <a:pPr>
                    <a:defRPr sz="1100" b="1">
                      <a:solidFill>
                        <a:srgbClr val="000000"/>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6E6-457A-8B2B-19ADDD2F0735}"/>
                </c:ext>
              </c:extLst>
            </c:dLbl>
            <c:dLbl>
              <c:idx val="7"/>
              <c:layout>
                <c:manualLayout>
                  <c:x val="0"/>
                  <c:y val="-0.23377909856364537"/>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6E6-457A-8B2B-19ADDD2F0735}"/>
                </c:ext>
              </c:extLst>
            </c:dLbl>
            <c:dLbl>
              <c:idx val="8"/>
              <c:layout>
                <c:manualLayout>
                  <c:x val="0"/>
                  <c:y val="-0.35958395245170877"/>
                </c:manualLayout>
              </c:layout>
              <c:numFmt formatCode="#,##0;&quot;-&quot;#,##0" sourceLinked="0"/>
              <c:spPr>
                <a:noFill/>
                <a:ln>
                  <a:noFill/>
                </a:ln>
              </c:spPr>
              <c:txPr>
                <a:bodyPr wrap="none"/>
                <a:lstStyle/>
                <a:p>
                  <a:pPr>
                    <a:defRPr sz="1100" b="1">
                      <a:solidFill>
                        <a:schemeClr val="tx1"/>
                      </a:solidFill>
                      <a:latin typeface="Arial"/>
                      <a:ea typeface="Arial"/>
                      <a:cs typeface="Arial"/>
                      <a:sym typeface="Arial"/>
                    </a:defRPr>
                  </a:pPr>
                  <a:endParaRPr lang="en-NG"/>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6E6-457A-8B2B-19ADDD2F07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237</c:v>
                </c:pt>
                <c:pt idx="1">
                  <c:v>159</c:v>
                </c:pt>
                <c:pt idx="2">
                  <c:v>62</c:v>
                </c:pt>
                <c:pt idx="3">
                  <c:v>332</c:v>
                </c:pt>
                <c:pt idx="4">
                  <c:v>176</c:v>
                </c:pt>
                <c:pt idx="5">
                  <c:v>168</c:v>
                </c:pt>
                <c:pt idx="6">
                  <c:v>171</c:v>
                </c:pt>
                <c:pt idx="7">
                  <c:v>147</c:v>
                </c:pt>
                <c:pt idx="8">
                  <c:v>239</c:v>
                </c:pt>
              </c:numCache>
            </c:numRef>
          </c:val>
          <c:extLst>
            <c:ext xmlns:c16="http://schemas.microsoft.com/office/drawing/2014/chart" uri="{C3380CC4-5D6E-409C-BE32-E72D297353CC}">
              <c16:uniqueId val="{00000013-B6E6-457A-8B2B-19ADDD2F0735}"/>
            </c:ext>
          </c:extLst>
        </c:ser>
        <c:dLbls>
          <c:showLegendKey val="0"/>
          <c:showVal val="0"/>
          <c:showCatName val="0"/>
          <c:showSerName val="0"/>
          <c:showPercent val="0"/>
          <c:showBubbleSize val="0"/>
        </c:dLbls>
        <c:gapWidth val="80"/>
        <c:axId val="410023712"/>
        <c:axId val="1"/>
      </c:barChart>
      <c:catAx>
        <c:axId val="41002371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32"/>
          <c:min val="0"/>
        </c:scaling>
        <c:delete val="1"/>
        <c:axPos val="l"/>
        <c:numFmt formatCode="General" sourceLinked="1"/>
        <c:majorTickMark val="out"/>
        <c:minorTickMark val="none"/>
        <c:tickLblPos val="nextTo"/>
        <c:crossAx val="410023712"/>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10891740704178E-2"/>
          <c:y val="2.8937117417918753E-2"/>
          <c:w val="0.96577821651859164"/>
          <c:h val="0.94212576516416247"/>
        </c:manualLayout>
      </c:layout>
      <c:barChart>
        <c:barDir val="col"/>
        <c:grouping val="stacked"/>
        <c:varyColors val="0"/>
        <c:ser>
          <c:idx val="0"/>
          <c:order val="0"/>
          <c:spPr>
            <a:noFill/>
            <a:ln>
              <a:noFill/>
            </a:ln>
          </c:spPr>
          <c:invertIfNegative val="0"/>
          <c:dPt>
            <c:idx val="0"/>
            <c:invertIfNegative val="0"/>
            <c:bubble3D val="0"/>
            <c:spPr>
              <a:solidFill>
                <a:srgbClr val="007770"/>
              </a:solidFill>
              <a:ln>
                <a:noFill/>
              </a:ln>
            </c:spPr>
            <c:extLst>
              <c:ext xmlns:c16="http://schemas.microsoft.com/office/drawing/2014/chart" uri="{C3380CC4-5D6E-409C-BE32-E72D297353CC}">
                <c16:uniqueId val="{00000000-8BEC-4CEA-9086-0C170A60BF26}"/>
              </c:ext>
            </c:extLst>
          </c:dPt>
          <c:dPt>
            <c:idx val="2"/>
            <c:invertIfNegative val="0"/>
            <c:bubble3D val="0"/>
            <c:spPr>
              <a:solidFill>
                <a:schemeClr val="accent1"/>
              </a:solidFill>
              <a:ln>
                <a:noFill/>
              </a:ln>
            </c:spPr>
            <c:extLst>
              <c:ext xmlns:c16="http://schemas.microsoft.com/office/drawing/2014/chart" uri="{C3380CC4-5D6E-409C-BE32-E72D297353CC}">
                <c16:uniqueId val="{00000001-8BEC-4CEA-9086-0C170A60BF26}"/>
              </c:ext>
            </c:extLst>
          </c:dPt>
          <c:val>
            <c:numRef>
              <c:f>Sheet1!$A$1:$C$1</c:f>
              <c:numCache>
                <c:formatCode>General</c:formatCode>
                <c:ptCount val="3"/>
                <c:pt idx="0">
                  <c:v>13180464473.68</c:v>
                </c:pt>
                <c:pt idx="1">
                  <c:v>1402839473.6800001</c:v>
                </c:pt>
                <c:pt idx="2">
                  <c:v>1402839473.6800001</c:v>
                </c:pt>
              </c:numCache>
            </c:numRef>
          </c:val>
          <c:extLst>
            <c:ext xmlns:c16="http://schemas.microsoft.com/office/drawing/2014/chart" uri="{C3380CC4-5D6E-409C-BE32-E72D297353CC}">
              <c16:uniqueId val="{00000002-8BEC-4CEA-9086-0C170A60BF26}"/>
            </c:ext>
          </c:extLst>
        </c:ser>
        <c:ser>
          <c:idx val="1"/>
          <c:order val="1"/>
          <c:spPr>
            <a:solidFill>
              <a:schemeClr val="accent6"/>
            </a:solidFill>
            <a:ln>
              <a:noFill/>
            </a:ln>
          </c:spPr>
          <c:invertIfNegative val="0"/>
          <c:val>
            <c:numRef>
              <c:f>Sheet1!$A$2:$C$2</c:f>
              <c:numCache>
                <c:formatCode>General</c:formatCode>
                <c:ptCount val="3"/>
                <c:pt idx="1">
                  <c:v>11777625000</c:v>
                </c:pt>
              </c:numCache>
            </c:numRef>
          </c:val>
          <c:extLst>
            <c:ext xmlns:c16="http://schemas.microsoft.com/office/drawing/2014/chart" uri="{C3380CC4-5D6E-409C-BE32-E72D297353CC}">
              <c16:uniqueId val="{00000003-8BEC-4CEA-9086-0C170A60BF26}"/>
            </c:ext>
          </c:extLst>
        </c:ser>
        <c:dLbls>
          <c:showLegendKey val="0"/>
          <c:showVal val="0"/>
          <c:showCatName val="0"/>
          <c:showSerName val="0"/>
          <c:showPercent val="0"/>
          <c:showBubbleSize val="0"/>
        </c:dLbls>
        <c:gapWidth val="80"/>
        <c:overlap val="100"/>
        <c:axId val="410032896"/>
        <c:axId val="1"/>
      </c:barChart>
      <c:catAx>
        <c:axId val="41003289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3180464473.68"/>
          <c:min val="0"/>
        </c:scaling>
        <c:delete val="1"/>
        <c:axPos val="l"/>
        <c:numFmt formatCode="General" sourceLinked="1"/>
        <c:majorTickMark val="out"/>
        <c:minorTickMark val="none"/>
        <c:tickLblPos val="nextTo"/>
        <c:crossAx val="410032896"/>
        <c:crosses val="min"/>
        <c:crossBetween val="between"/>
      </c:valAx>
    </c:plotArea>
    <c:plotVisOnly val="0"/>
    <c:dispBlanksAs val="gap"/>
    <c:showDLblsOverMax val="1"/>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662F2-34A2-4165-A24F-DF4C151977F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97AB4C9-44C2-47F5-A405-B6183DEC141E}">
      <dgm:prSet custT="1"/>
      <dgm:spPr/>
      <dgm:t>
        <a:bodyPr/>
        <a:lstStyle/>
        <a:p>
          <a:pPr>
            <a:lnSpc>
              <a:spcPct val="100000"/>
            </a:lnSpc>
          </a:pPr>
          <a:r>
            <a:rPr lang="en-NG" sz="2000" dirty="0"/>
            <a:t>A huge proportion of these mortalities present as emergency medical conditions</a:t>
          </a:r>
          <a:endParaRPr lang="en-US" sz="2000" dirty="0"/>
        </a:p>
      </dgm:t>
    </dgm:pt>
    <dgm:pt modelId="{853AE9EC-9544-46D2-91C6-DBC69A5E9582}" type="parTrans" cxnId="{938BB239-0B1C-467D-9454-D898D318A7C8}">
      <dgm:prSet/>
      <dgm:spPr/>
      <dgm:t>
        <a:bodyPr/>
        <a:lstStyle/>
        <a:p>
          <a:endParaRPr lang="en-US" sz="2000"/>
        </a:p>
      </dgm:t>
    </dgm:pt>
    <dgm:pt modelId="{4672A0AC-5812-4CA0-A617-C5765C28E908}" type="sibTrans" cxnId="{938BB239-0B1C-467D-9454-D898D318A7C8}">
      <dgm:prSet/>
      <dgm:spPr/>
      <dgm:t>
        <a:bodyPr/>
        <a:lstStyle/>
        <a:p>
          <a:endParaRPr lang="en-US" sz="2000"/>
        </a:p>
      </dgm:t>
    </dgm:pt>
    <dgm:pt modelId="{E2FAE1E5-0E60-4E62-9EA2-815BF0A67044}">
      <dgm:prSet custT="1"/>
      <dgm:spPr/>
      <dgm:t>
        <a:bodyPr/>
        <a:lstStyle/>
        <a:p>
          <a:pPr>
            <a:lnSpc>
              <a:spcPct val="100000"/>
            </a:lnSpc>
          </a:pPr>
          <a:r>
            <a:rPr lang="en-NG" sz="2000"/>
            <a:t>Fixing the emergency medical services will potentially save about 25% of annual mortalities and 50% annual morbidities</a:t>
          </a:r>
          <a:endParaRPr lang="en-US" sz="2000"/>
        </a:p>
      </dgm:t>
    </dgm:pt>
    <dgm:pt modelId="{3427472C-4FFF-4F68-BBA5-1B7680AE409A}" type="parTrans" cxnId="{9E416ECD-05E2-4B31-B5E1-DFA892FE5A6F}">
      <dgm:prSet/>
      <dgm:spPr/>
      <dgm:t>
        <a:bodyPr/>
        <a:lstStyle/>
        <a:p>
          <a:endParaRPr lang="en-US" sz="2000"/>
        </a:p>
      </dgm:t>
    </dgm:pt>
    <dgm:pt modelId="{5D7D6E56-7E1A-4C0C-8C71-3880462446AB}" type="sibTrans" cxnId="{9E416ECD-05E2-4B31-B5E1-DFA892FE5A6F}">
      <dgm:prSet/>
      <dgm:spPr/>
      <dgm:t>
        <a:bodyPr/>
        <a:lstStyle/>
        <a:p>
          <a:endParaRPr lang="en-US" sz="2000"/>
        </a:p>
      </dgm:t>
    </dgm:pt>
    <dgm:pt modelId="{D6224314-4A35-4517-B8F6-7E9C0AB5AC58}" type="pres">
      <dgm:prSet presAssocID="{27A662F2-34A2-4165-A24F-DF4C151977FD}" presName="root" presStyleCnt="0">
        <dgm:presLayoutVars>
          <dgm:dir/>
          <dgm:resizeHandles val="exact"/>
        </dgm:presLayoutVars>
      </dgm:prSet>
      <dgm:spPr/>
    </dgm:pt>
    <dgm:pt modelId="{3843B3BA-FC8C-42C0-A823-CC71BC6C2021}" type="pres">
      <dgm:prSet presAssocID="{D97AB4C9-44C2-47F5-A405-B6183DEC141E}" presName="compNode" presStyleCnt="0"/>
      <dgm:spPr/>
    </dgm:pt>
    <dgm:pt modelId="{51CDE9C1-A9C3-41A4-A953-5DDBFC037E62}" type="pres">
      <dgm:prSet presAssocID="{D97AB4C9-44C2-47F5-A405-B6183DEC141E}" presName="iconRect" presStyleLbl="node1" presStyleIdx="0" presStyleCnt="2" custLinFactNeighborX="-820" custLinFactNeighborY="-27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tx2"/>
          </a:solidFill>
        </a:ln>
      </dgm:spPr>
      <dgm:extLst>
        <a:ext uri="{E40237B7-FDA0-4F09-8148-C483321AD2D9}">
          <dgm14:cNvPr xmlns:dgm14="http://schemas.microsoft.com/office/drawing/2010/diagram" id="0" name="" descr="Medical"/>
        </a:ext>
      </dgm:extLst>
    </dgm:pt>
    <dgm:pt modelId="{BC175FE2-DBA4-4662-89B6-C861B8F11997}" type="pres">
      <dgm:prSet presAssocID="{D97AB4C9-44C2-47F5-A405-B6183DEC141E}" presName="spaceRect" presStyleCnt="0"/>
      <dgm:spPr/>
    </dgm:pt>
    <dgm:pt modelId="{D0C2F255-986D-4A7A-8CC7-742CE4045D66}" type="pres">
      <dgm:prSet presAssocID="{D97AB4C9-44C2-47F5-A405-B6183DEC141E}" presName="textRect" presStyleLbl="revTx" presStyleIdx="0" presStyleCnt="2">
        <dgm:presLayoutVars>
          <dgm:chMax val="1"/>
          <dgm:chPref val="1"/>
        </dgm:presLayoutVars>
      </dgm:prSet>
      <dgm:spPr/>
    </dgm:pt>
    <dgm:pt modelId="{94A892A3-FFAD-4AE5-8C0E-217A7B8A9DE8}" type="pres">
      <dgm:prSet presAssocID="{4672A0AC-5812-4CA0-A617-C5765C28E908}" presName="sibTrans" presStyleCnt="0"/>
      <dgm:spPr/>
    </dgm:pt>
    <dgm:pt modelId="{6222C1F6-D0DD-4AA3-A2AA-C3367C44C58D}" type="pres">
      <dgm:prSet presAssocID="{E2FAE1E5-0E60-4E62-9EA2-815BF0A67044}" presName="compNode" presStyleCnt="0"/>
      <dgm:spPr/>
    </dgm:pt>
    <dgm:pt modelId="{38A1FBDA-24E9-44FD-A0B2-D8E886B63980}" type="pres">
      <dgm:prSet presAssocID="{E2FAE1E5-0E60-4E62-9EA2-815BF0A6704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A326247F-BFA5-48A9-B88F-AFE0C008FA76}" type="pres">
      <dgm:prSet presAssocID="{E2FAE1E5-0E60-4E62-9EA2-815BF0A67044}" presName="spaceRect" presStyleCnt="0"/>
      <dgm:spPr/>
    </dgm:pt>
    <dgm:pt modelId="{C9E2B896-C1E1-4DA4-B507-EBB22BBBF5EB}" type="pres">
      <dgm:prSet presAssocID="{E2FAE1E5-0E60-4E62-9EA2-815BF0A67044}" presName="textRect" presStyleLbl="revTx" presStyleIdx="1" presStyleCnt="2">
        <dgm:presLayoutVars>
          <dgm:chMax val="1"/>
          <dgm:chPref val="1"/>
        </dgm:presLayoutVars>
      </dgm:prSet>
      <dgm:spPr/>
    </dgm:pt>
  </dgm:ptLst>
  <dgm:cxnLst>
    <dgm:cxn modelId="{938BB239-0B1C-467D-9454-D898D318A7C8}" srcId="{27A662F2-34A2-4165-A24F-DF4C151977FD}" destId="{D97AB4C9-44C2-47F5-A405-B6183DEC141E}" srcOrd="0" destOrd="0" parTransId="{853AE9EC-9544-46D2-91C6-DBC69A5E9582}" sibTransId="{4672A0AC-5812-4CA0-A617-C5765C28E908}"/>
    <dgm:cxn modelId="{14983872-5AF6-470C-BAB3-7C2B6423BEC4}" type="presOf" srcId="{D97AB4C9-44C2-47F5-A405-B6183DEC141E}" destId="{D0C2F255-986D-4A7A-8CC7-742CE4045D66}" srcOrd="0" destOrd="0" presId="urn:microsoft.com/office/officeart/2018/2/layout/IconLabelList"/>
    <dgm:cxn modelId="{9E416ECD-05E2-4B31-B5E1-DFA892FE5A6F}" srcId="{27A662F2-34A2-4165-A24F-DF4C151977FD}" destId="{E2FAE1E5-0E60-4E62-9EA2-815BF0A67044}" srcOrd="1" destOrd="0" parTransId="{3427472C-4FFF-4F68-BBA5-1B7680AE409A}" sibTransId="{5D7D6E56-7E1A-4C0C-8C71-3880462446AB}"/>
    <dgm:cxn modelId="{770A0ACF-13C7-4738-A797-9FE4FAA45538}" type="presOf" srcId="{27A662F2-34A2-4165-A24F-DF4C151977FD}" destId="{D6224314-4A35-4517-B8F6-7E9C0AB5AC58}" srcOrd="0" destOrd="0" presId="urn:microsoft.com/office/officeart/2018/2/layout/IconLabelList"/>
    <dgm:cxn modelId="{78195BE4-DDD5-4D1C-AADB-8ABDF1B107D6}" type="presOf" srcId="{E2FAE1E5-0E60-4E62-9EA2-815BF0A67044}" destId="{C9E2B896-C1E1-4DA4-B507-EBB22BBBF5EB}" srcOrd="0" destOrd="0" presId="urn:microsoft.com/office/officeart/2018/2/layout/IconLabelList"/>
    <dgm:cxn modelId="{4E68DC1B-7929-4B4A-BB68-ECD9CFB75E17}" type="presParOf" srcId="{D6224314-4A35-4517-B8F6-7E9C0AB5AC58}" destId="{3843B3BA-FC8C-42C0-A823-CC71BC6C2021}" srcOrd="0" destOrd="0" presId="urn:microsoft.com/office/officeart/2018/2/layout/IconLabelList"/>
    <dgm:cxn modelId="{B06CA074-C90D-4512-BBDE-9435CB9A43F9}" type="presParOf" srcId="{3843B3BA-FC8C-42C0-A823-CC71BC6C2021}" destId="{51CDE9C1-A9C3-41A4-A953-5DDBFC037E62}" srcOrd="0" destOrd="0" presId="urn:microsoft.com/office/officeart/2018/2/layout/IconLabelList"/>
    <dgm:cxn modelId="{EB6953FF-4A75-41DF-ADC3-826004358009}" type="presParOf" srcId="{3843B3BA-FC8C-42C0-A823-CC71BC6C2021}" destId="{BC175FE2-DBA4-4662-89B6-C861B8F11997}" srcOrd="1" destOrd="0" presId="urn:microsoft.com/office/officeart/2018/2/layout/IconLabelList"/>
    <dgm:cxn modelId="{D483AA75-330E-4920-8E17-6AA18626230C}" type="presParOf" srcId="{3843B3BA-FC8C-42C0-A823-CC71BC6C2021}" destId="{D0C2F255-986D-4A7A-8CC7-742CE4045D66}" srcOrd="2" destOrd="0" presId="urn:microsoft.com/office/officeart/2018/2/layout/IconLabelList"/>
    <dgm:cxn modelId="{EAE5B223-021D-41E2-8FCD-55D02977428A}" type="presParOf" srcId="{D6224314-4A35-4517-B8F6-7E9C0AB5AC58}" destId="{94A892A3-FFAD-4AE5-8C0E-217A7B8A9DE8}" srcOrd="1" destOrd="0" presId="urn:microsoft.com/office/officeart/2018/2/layout/IconLabelList"/>
    <dgm:cxn modelId="{F7A4DBF1-963F-4BB6-ACB5-E5AE577203DC}" type="presParOf" srcId="{D6224314-4A35-4517-B8F6-7E9C0AB5AC58}" destId="{6222C1F6-D0DD-4AA3-A2AA-C3367C44C58D}" srcOrd="2" destOrd="0" presId="urn:microsoft.com/office/officeart/2018/2/layout/IconLabelList"/>
    <dgm:cxn modelId="{2A77343E-5D33-497F-A2C8-A6628B7AB302}" type="presParOf" srcId="{6222C1F6-D0DD-4AA3-A2AA-C3367C44C58D}" destId="{38A1FBDA-24E9-44FD-A0B2-D8E886B63980}" srcOrd="0" destOrd="0" presId="urn:microsoft.com/office/officeart/2018/2/layout/IconLabelList"/>
    <dgm:cxn modelId="{61206F27-9B96-42EA-8213-5619C07EB134}" type="presParOf" srcId="{6222C1F6-D0DD-4AA3-A2AA-C3367C44C58D}" destId="{A326247F-BFA5-48A9-B88F-AFE0C008FA76}" srcOrd="1" destOrd="0" presId="urn:microsoft.com/office/officeart/2018/2/layout/IconLabelList"/>
    <dgm:cxn modelId="{0E34A3DB-0F0E-45B7-BF7D-FF8BB35155C9}" type="presParOf" srcId="{6222C1F6-D0DD-4AA3-A2AA-C3367C44C58D}" destId="{C9E2B896-C1E1-4DA4-B507-EBB22BBBF5E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F1E32-2CC6-4CDE-B3AA-3499B1ACA4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33F07DC-34F0-4A4C-85E1-4D01E45CE498}">
      <dgm:prSet/>
      <dgm:spPr/>
      <dgm:t>
        <a:bodyPr/>
        <a:lstStyle/>
        <a:p>
          <a:pPr>
            <a:lnSpc>
              <a:spcPct val="100000"/>
            </a:lnSpc>
          </a:pPr>
          <a:r>
            <a:rPr lang="en-GB">
              <a:latin typeface="Poppins" panose="00000500000000000000" pitchFamily="50" charset="0"/>
              <a:cs typeface="Poppins" panose="00000500000000000000" pitchFamily="50" charset="0"/>
            </a:rPr>
            <a:t>P</a:t>
          </a:r>
          <a:r>
            <a:rPr lang="en-NG">
              <a:latin typeface="Poppins" panose="00000500000000000000" pitchFamily="50" charset="0"/>
              <a:cs typeface="Poppins" panose="00000500000000000000" pitchFamily="50" charset="0"/>
            </a:rPr>
            <a:t>hased</a:t>
          </a:r>
          <a:endParaRPr lang="en-US">
            <a:latin typeface="Poppins" panose="00000500000000000000" pitchFamily="50" charset="0"/>
            <a:cs typeface="Poppins" panose="00000500000000000000" pitchFamily="50" charset="0"/>
          </a:endParaRPr>
        </a:p>
      </dgm:t>
    </dgm:pt>
    <dgm:pt modelId="{48F2D421-D843-4B1E-9572-F4411DCA6D56}" type="parTrans" cxnId="{440EEC9D-F8DF-4615-A1EF-0EC72F4D15B0}">
      <dgm:prSet/>
      <dgm:spPr/>
      <dgm:t>
        <a:bodyPr/>
        <a:lstStyle/>
        <a:p>
          <a:endParaRPr lang="en-US"/>
        </a:p>
      </dgm:t>
    </dgm:pt>
    <dgm:pt modelId="{0D2DCDA9-40C3-406B-9C7B-2F81B501B656}" type="sibTrans" cxnId="{440EEC9D-F8DF-4615-A1EF-0EC72F4D15B0}">
      <dgm:prSet/>
      <dgm:spPr/>
      <dgm:t>
        <a:bodyPr/>
        <a:lstStyle/>
        <a:p>
          <a:endParaRPr lang="en-US"/>
        </a:p>
      </dgm:t>
    </dgm:pt>
    <dgm:pt modelId="{BE86678A-27E8-4458-A278-AA8B2810034A}">
      <dgm:prSet/>
      <dgm:spPr/>
      <dgm:t>
        <a:bodyPr/>
        <a:lstStyle/>
        <a:p>
          <a:pPr>
            <a:lnSpc>
              <a:spcPct val="100000"/>
            </a:lnSpc>
            <a:buFont typeface="Wingdings" panose="05000000000000000000" pitchFamily="2" charset="2"/>
            <a:buChar char="§"/>
          </a:pPr>
          <a:r>
            <a:rPr lang="en-GB" dirty="0">
              <a:latin typeface="Poppins" panose="00000500000000000000" pitchFamily="50" charset="0"/>
              <a:cs typeface="Poppins" panose="00000500000000000000" pitchFamily="50" charset="0"/>
            </a:rPr>
            <a:t>G</a:t>
          </a:r>
          <a:r>
            <a:rPr lang="en-NG" dirty="0">
              <a:latin typeface="Poppins" panose="00000500000000000000" pitchFamily="50" charset="0"/>
              <a:cs typeface="Poppins" panose="00000500000000000000" pitchFamily="50" charset="0"/>
            </a:rPr>
            <a:t>radual geographical spread to all states</a:t>
          </a:r>
          <a:endParaRPr lang="en-US" dirty="0">
            <a:latin typeface="Poppins" panose="00000500000000000000" pitchFamily="50" charset="0"/>
            <a:cs typeface="Poppins" panose="00000500000000000000" pitchFamily="50" charset="0"/>
          </a:endParaRPr>
        </a:p>
      </dgm:t>
    </dgm:pt>
    <dgm:pt modelId="{1361DB2D-3C7D-4589-A12E-537610EB1365}" type="parTrans" cxnId="{3AC2C015-363D-4145-A159-4A8B0ABC1B2D}">
      <dgm:prSet/>
      <dgm:spPr/>
      <dgm:t>
        <a:bodyPr/>
        <a:lstStyle/>
        <a:p>
          <a:endParaRPr lang="en-US"/>
        </a:p>
      </dgm:t>
    </dgm:pt>
    <dgm:pt modelId="{B45657F4-4DFF-48B9-9EE2-689F88D7B623}" type="sibTrans" cxnId="{3AC2C015-363D-4145-A159-4A8B0ABC1B2D}">
      <dgm:prSet/>
      <dgm:spPr/>
      <dgm:t>
        <a:bodyPr/>
        <a:lstStyle/>
        <a:p>
          <a:endParaRPr lang="en-US"/>
        </a:p>
      </dgm:t>
    </dgm:pt>
    <dgm:pt modelId="{664CC592-4092-4106-8D17-8FD710A8C525}">
      <dgm:prSet/>
      <dgm:spPr/>
      <dgm:t>
        <a:bodyPr/>
        <a:lstStyle/>
        <a:p>
          <a:pPr>
            <a:lnSpc>
              <a:spcPct val="100000"/>
            </a:lnSpc>
            <a:buFont typeface="Wingdings" panose="05000000000000000000" pitchFamily="2" charset="2"/>
            <a:buChar char="§"/>
          </a:pPr>
          <a:r>
            <a:rPr lang="en-GB" dirty="0">
              <a:latin typeface="Poppins" panose="00000500000000000000" pitchFamily="50" charset="0"/>
              <a:cs typeface="Poppins" panose="00000500000000000000" pitchFamily="50" charset="0"/>
            </a:rPr>
            <a:t>G</a:t>
          </a:r>
          <a:r>
            <a:rPr lang="en-NG" dirty="0">
              <a:latin typeface="Poppins" panose="00000500000000000000" pitchFamily="50" charset="0"/>
              <a:cs typeface="Poppins" panose="00000500000000000000" pitchFamily="50" charset="0"/>
            </a:rPr>
            <a:t>radual inclusion of road ambulances to include air, and water. </a:t>
          </a:r>
          <a:endParaRPr lang="en-US" dirty="0">
            <a:latin typeface="Poppins" panose="00000500000000000000" pitchFamily="50" charset="0"/>
            <a:cs typeface="Poppins" panose="00000500000000000000" pitchFamily="50" charset="0"/>
          </a:endParaRPr>
        </a:p>
      </dgm:t>
    </dgm:pt>
    <dgm:pt modelId="{334637B9-BB95-4289-955A-00577872EA64}" type="parTrans" cxnId="{7BFB2F2D-C264-4045-848F-8D961FE40396}">
      <dgm:prSet/>
      <dgm:spPr/>
      <dgm:t>
        <a:bodyPr/>
        <a:lstStyle/>
        <a:p>
          <a:endParaRPr lang="en-US"/>
        </a:p>
      </dgm:t>
    </dgm:pt>
    <dgm:pt modelId="{1069644C-5667-43F7-B3C0-DBF4BF239AB4}" type="sibTrans" cxnId="{7BFB2F2D-C264-4045-848F-8D961FE40396}">
      <dgm:prSet/>
      <dgm:spPr/>
      <dgm:t>
        <a:bodyPr/>
        <a:lstStyle/>
        <a:p>
          <a:endParaRPr lang="en-US"/>
        </a:p>
      </dgm:t>
    </dgm:pt>
    <dgm:pt modelId="{3877E1B7-B4F8-4DB6-A8C2-59973EA80AF5}">
      <dgm:prSet/>
      <dgm:spPr/>
      <dgm:t>
        <a:bodyPr/>
        <a:lstStyle/>
        <a:p>
          <a:pPr>
            <a:lnSpc>
              <a:spcPct val="100000"/>
            </a:lnSpc>
          </a:pPr>
          <a:r>
            <a:rPr lang="en-GB">
              <a:latin typeface="Poppins" panose="00000500000000000000" pitchFamily="50" charset="0"/>
              <a:cs typeface="Poppins" panose="00000500000000000000" pitchFamily="50" charset="0"/>
            </a:rPr>
            <a:t>U</a:t>
          </a:r>
          <a:r>
            <a:rPr lang="en-NG">
              <a:latin typeface="Poppins" panose="00000500000000000000" pitchFamily="50" charset="0"/>
              <a:cs typeface="Poppins" panose="00000500000000000000" pitchFamily="50" charset="0"/>
            </a:rPr>
            <a:t>tilize local resources</a:t>
          </a:r>
          <a:endParaRPr lang="en-US">
            <a:latin typeface="Poppins" panose="00000500000000000000" pitchFamily="50" charset="0"/>
            <a:cs typeface="Poppins" panose="00000500000000000000" pitchFamily="50" charset="0"/>
          </a:endParaRPr>
        </a:p>
      </dgm:t>
    </dgm:pt>
    <dgm:pt modelId="{733C4CF0-BCA6-4BFA-ABC0-2CF694D0731B}" type="parTrans" cxnId="{6C5C1BFD-1C87-47C4-8248-F22974A89049}">
      <dgm:prSet/>
      <dgm:spPr/>
      <dgm:t>
        <a:bodyPr/>
        <a:lstStyle/>
        <a:p>
          <a:endParaRPr lang="en-US"/>
        </a:p>
      </dgm:t>
    </dgm:pt>
    <dgm:pt modelId="{95D640E9-E745-4D6F-B155-22F2055FB778}" type="sibTrans" cxnId="{6C5C1BFD-1C87-47C4-8248-F22974A89049}">
      <dgm:prSet/>
      <dgm:spPr/>
      <dgm:t>
        <a:bodyPr/>
        <a:lstStyle/>
        <a:p>
          <a:endParaRPr lang="en-US"/>
        </a:p>
      </dgm:t>
    </dgm:pt>
    <dgm:pt modelId="{E7EC3C6B-DCD2-4C01-A3BA-BB3B75CC2CDE}">
      <dgm:prSet/>
      <dgm:spPr/>
      <dgm:t>
        <a:bodyPr/>
        <a:lstStyle/>
        <a:p>
          <a:pPr>
            <a:lnSpc>
              <a:spcPct val="100000"/>
            </a:lnSpc>
          </a:pPr>
          <a:r>
            <a:rPr lang="en-GB">
              <a:latin typeface="Poppins" panose="00000500000000000000" pitchFamily="50" charset="0"/>
              <a:cs typeface="Poppins" panose="00000500000000000000" pitchFamily="50" charset="0"/>
            </a:rPr>
            <a:t>Utilize and s</a:t>
          </a:r>
          <a:r>
            <a:rPr lang="en-NG">
              <a:latin typeface="Poppins" panose="00000500000000000000" pitchFamily="50" charset="0"/>
              <a:cs typeface="Poppins" panose="00000500000000000000" pitchFamily="50" charset="0"/>
            </a:rPr>
            <a:t>trenghten existing medical services</a:t>
          </a:r>
          <a:endParaRPr lang="en-US">
            <a:latin typeface="Poppins" panose="00000500000000000000" pitchFamily="50" charset="0"/>
            <a:cs typeface="Poppins" panose="00000500000000000000" pitchFamily="50" charset="0"/>
          </a:endParaRPr>
        </a:p>
      </dgm:t>
    </dgm:pt>
    <dgm:pt modelId="{5E423125-C5F8-419A-97A9-910EF4DA46D6}" type="parTrans" cxnId="{1C7F6E42-1BC3-49C5-BDCB-E5D77339E41E}">
      <dgm:prSet/>
      <dgm:spPr/>
      <dgm:t>
        <a:bodyPr/>
        <a:lstStyle/>
        <a:p>
          <a:endParaRPr lang="en-US"/>
        </a:p>
      </dgm:t>
    </dgm:pt>
    <dgm:pt modelId="{AB7C7952-8E6C-405F-9E20-9446FB2E529F}" type="sibTrans" cxnId="{1C7F6E42-1BC3-49C5-BDCB-E5D77339E41E}">
      <dgm:prSet/>
      <dgm:spPr/>
      <dgm:t>
        <a:bodyPr/>
        <a:lstStyle/>
        <a:p>
          <a:endParaRPr lang="en-US"/>
        </a:p>
      </dgm:t>
    </dgm:pt>
    <dgm:pt modelId="{BB138AD8-DF37-4AB0-84C3-FF6406B2F07D}" type="pres">
      <dgm:prSet presAssocID="{ED8F1E32-2CC6-4CDE-B3AA-3499B1ACA4C4}" presName="root" presStyleCnt="0">
        <dgm:presLayoutVars>
          <dgm:dir/>
          <dgm:resizeHandles val="exact"/>
        </dgm:presLayoutVars>
      </dgm:prSet>
      <dgm:spPr/>
    </dgm:pt>
    <dgm:pt modelId="{92A600AC-1648-4287-A3C0-EA199B406B2B}" type="pres">
      <dgm:prSet presAssocID="{F33F07DC-34F0-4A4C-85E1-4D01E45CE498}" presName="compNode" presStyleCnt="0"/>
      <dgm:spPr/>
    </dgm:pt>
    <dgm:pt modelId="{DDD8143C-2FB1-41B2-8C4D-2C62D7859C4C}" type="pres">
      <dgm:prSet presAssocID="{F33F07DC-34F0-4A4C-85E1-4D01E45CE498}" presName="bgRect" presStyleLbl="bgShp" presStyleIdx="0" presStyleCnt="3"/>
      <dgm:spPr/>
    </dgm:pt>
    <dgm:pt modelId="{16618593-E4E9-4B8F-9126-64A70A53B5F2}" type="pres">
      <dgm:prSet presAssocID="{F33F07DC-34F0-4A4C-85E1-4D01E45CE4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mbulance"/>
        </a:ext>
      </dgm:extLst>
    </dgm:pt>
    <dgm:pt modelId="{DFD785D0-13EA-44B1-85B9-5C6BE5FE3AC3}" type="pres">
      <dgm:prSet presAssocID="{F33F07DC-34F0-4A4C-85E1-4D01E45CE498}" presName="spaceRect" presStyleCnt="0"/>
      <dgm:spPr/>
    </dgm:pt>
    <dgm:pt modelId="{C4F43483-CDF6-462C-9D3E-C1F19B9D3C05}" type="pres">
      <dgm:prSet presAssocID="{F33F07DC-34F0-4A4C-85E1-4D01E45CE498}" presName="parTx" presStyleLbl="revTx" presStyleIdx="0" presStyleCnt="4">
        <dgm:presLayoutVars>
          <dgm:chMax val="0"/>
          <dgm:chPref val="0"/>
        </dgm:presLayoutVars>
      </dgm:prSet>
      <dgm:spPr/>
    </dgm:pt>
    <dgm:pt modelId="{A88D06E9-FC9D-467F-8923-D6D09CD27416}" type="pres">
      <dgm:prSet presAssocID="{F33F07DC-34F0-4A4C-85E1-4D01E45CE498}" presName="desTx" presStyleLbl="revTx" presStyleIdx="1" presStyleCnt="4">
        <dgm:presLayoutVars/>
      </dgm:prSet>
      <dgm:spPr/>
    </dgm:pt>
    <dgm:pt modelId="{BDB3B3F1-66EF-4679-8FE2-B49439EF83F7}" type="pres">
      <dgm:prSet presAssocID="{0D2DCDA9-40C3-406B-9C7B-2F81B501B656}" presName="sibTrans" presStyleCnt="0"/>
      <dgm:spPr/>
    </dgm:pt>
    <dgm:pt modelId="{E1B5191A-E3C3-4E61-9DE2-5A449F1FC355}" type="pres">
      <dgm:prSet presAssocID="{3877E1B7-B4F8-4DB6-A8C2-59973EA80AF5}" presName="compNode" presStyleCnt="0"/>
      <dgm:spPr/>
    </dgm:pt>
    <dgm:pt modelId="{287905E8-7033-4D4C-A548-09895BE3570B}" type="pres">
      <dgm:prSet presAssocID="{3877E1B7-B4F8-4DB6-A8C2-59973EA80AF5}" presName="bgRect" presStyleLbl="bgShp" presStyleIdx="1" presStyleCnt="3"/>
      <dgm:spPr/>
    </dgm:pt>
    <dgm:pt modelId="{1297FD98-65C3-46DD-BB0E-0884B7AB1BD3}" type="pres">
      <dgm:prSet presAssocID="{3877E1B7-B4F8-4DB6-A8C2-59973EA80A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
        </a:ext>
      </dgm:extLst>
    </dgm:pt>
    <dgm:pt modelId="{D1769165-89A0-49C3-AD61-844D04EF737B}" type="pres">
      <dgm:prSet presAssocID="{3877E1B7-B4F8-4DB6-A8C2-59973EA80AF5}" presName="spaceRect" presStyleCnt="0"/>
      <dgm:spPr/>
    </dgm:pt>
    <dgm:pt modelId="{06D127DA-A6EB-4005-BB53-04FEBD5735FF}" type="pres">
      <dgm:prSet presAssocID="{3877E1B7-B4F8-4DB6-A8C2-59973EA80AF5}" presName="parTx" presStyleLbl="revTx" presStyleIdx="2" presStyleCnt="4">
        <dgm:presLayoutVars>
          <dgm:chMax val="0"/>
          <dgm:chPref val="0"/>
        </dgm:presLayoutVars>
      </dgm:prSet>
      <dgm:spPr/>
    </dgm:pt>
    <dgm:pt modelId="{2386F147-1355-4BF8-ABA2-1767A2D96866}" type="pres">
      <dgm:prSet presAssocID="{95D640E9-E745-4D6F-B155-22F2055FB778}" presName="sibTrans" presStyleCnt="0"/>
      <dgm:spPr/>
    </dgm:pt>
    <dgm:pt modelId="{016BAAE7-B3E3-4F85-A0C8-1565043EF655}" type="pres">
      <dgm:prSet presAssocID="{E7EC3C6B-DCD2-4C01-A3BA-BB3B75CC2CDE}" presName="compNode" presStyleCnt="0"/>
      <dgm:spPr/>
    </dgm:pt>
    <dgm:pt modelId="{42AFE109-579D-43C3-9F6F-8020A0F79850}" type="pres">
      <dgm:prSet presAssocID="{E7EC3C6B-DCD2-4C01-A3BA-BB3B75CC2CDE}" presName="bgRect" presStyleLbl="bgShp" presStyleIdx="2" presStyleCnt="3"/>
      <dgm:spPr/>
    </dgm:pt>
    <dgm:pt modelId="{7CBC2390-E32B-4421-AD0A-F075A765B719}" type="pres">
      <dgm:prSet presAssocID="{E7EC3C6B-DCD2-4C01-A3BA-BB3B75CC2CD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CDFE7B90-8F7E-4FF4-83D0-197631524E11}" type="pres">
      <dgm:prSet presAssocID="{E7EC3C6B-DCD2-4C01-A3BA-BB3B75CC2CDE}" presName="spaceRect" presStyleCnt="0"/>
      <dgm:spPr/>
    </dgm:pt>
    <dgm:pt modelId="{CA5EA676-9CD0-432F-A507-13419D5ACB02}" type="pres">
      <dgm:prSet presAssocID="{E7EC3C6B-DCD2-4C01-A3BA-BB3B75CC2CDE}" presName="parTx" presStyleLbl="revTx" presStyleIdx="3" presStyleCnt="4">
        <dgm:presLayoutVars>
          <dgm:chMax val="0"/>
          <dgm:chPref val="0"/>
        </dgm:presLayoutVars>
      </dgm:prSet>
      <dgm:spPr/>
    </dgm:pt>
  </dgm:ptLst>
  <dgm:cxnLst>
    <dgm:cxn modelId="{3AC2C015-363D-4145-A159-4A8B0ABC1B2D}" srcId="{F33F07DC-34F0-4A4C-85E1-4D01E45CE498}" destId="{BE86678A-27E8-4458-A278-AA8B2810034A}" srcOrd="0" destOrd="0" parTransId="{1361DB2D-3C7D-4589-A12E-537610EB1365}" sibTransId="{B45657F4-4DFF-48B9-9EE2-689F88D7B623}"/>
    <dgm:cxn modelId="{B3AC111D-2466-44AF-A4A8-FCE7EE783BAE}" type="presOf" srcId="{F33F07DC-34F0-4A4C-85E1-4D01E45CE498}" destId="{C4F43483-CDF6-462C-9D3E-C1F19B9D3C05}" srcOrd="0" destOrd="0" presId="urn:microsoft.com/office/officeart/2018/2/layout/IconVerticalSolidList"/>
    <dgm:cxn modelId="{7BFB2F2D-C264-4045-848F-8D961FE40396}" srcId="{F33F07DC-34F0-4A4C-85E1-4D01E45CE498}" destId="{664CC592-4092-4106-8D17-8FD710A8C525}" srcOrd="1" destOrd="0" parTransId="{334637B9-BB95-4289-955A-00577872EA64}" sibTransId="{1069644C-5667-43F7-B3C0-DBF4BF239AB4}"/>
    <dgm:cxn modelId="{1C7F6E42-1BC3-49C5-BDCB-E5D77339E41E}" srcId="{ED8F1E32-2CC6-4CDE-B3AA-3499B1ACA4C4}" destId="{E7EC3C6B-DCD2-4C01-A3BA-BB3B75CC2CDE}" srcOrd="2" destOrd="0" parTransId="{5E423125-C5F8-419A-97A9-910EF4DA46D6}" sibTransId="{AB7C7952-8E6C-405F-9E20-9446FB2E529F}"/>
    <dgm:cxn modelId="{FAD13B43-E1DD-4972-8C3E-7F295EEF39D2}" type="presOf" srcId="{E7EC3C6B-DCD2-4C01-A3BA-BB3B75CC2CDE}" destId="{CA5EA676-9CD0-432F-A507-13419D5ACB02}" srcOrd="0" destOrd="0" presId="urn:microsoft.com/office/officeart/2018/2/layout/IconVerticalSolidList"/>
    <dgm:cxn modelId="{440EEC9D-F8DF-4615-A1EF-0EC72F4D15B0}" srcId="{ED8F1E32-2CC6-4CDE-B3AA-3499B1ACA4C4}" destId="{F33F07DC-34F0-4A4C-85E1-4D01E45CE498}" srcOrd="0" destOrd="0" parTransId="{48F2D421-D843-4B1E-9572-F4411DCA6D56}" sibTransId="{0D2DCDA9-40C3-406B-9C7B-2F81B501B656}"/>
    <dgm:cxn modelId="{10DFB8B2-253E-4A38-AC11-ED233B0610BA}" type="presOf" srcId="{BE86678A-27E8-4458-A278-AA8B2810034A}" destId="{A88D06E9-FC9D-467F-8923-D6D09CD27416}" srcOrd="0" destOrd="0" presId="urn:microsoft.com/office/officeart/2018/2/layout/IconVerticalSolidList"/>
    <dgm:cxn modelId="{C42089E4-1533-4A79-AD6D-CAB146E298B6}" type="presOf" srcId="{ED8F1E32-2CC6-4CDE-B3AA-3499B1ACA4C4}" destId="{BB138AD8-DF37-4AB0-84C3-FF6406B2F07D}" srcOrd="0" destOrd="0" presId="urn:microsoft.com/office/officeart/2018/2/layout/IconVerticalSolidList"/>
    <dgm:cxn modelId="{988CABED-3893-426E-80C4-52277CA5EA89}" type="presOf" srcId="{664CC592-4092-4106-8D17-8FD710A8C525}" destId="{A88D06E9-FC9D-467F-8923-D6D09CD27416}" srcOrd="0" destOrd="1" presId="urn:microsoft.com/office/officeart/2018/2/layout/IconVerticalSolidList"/>
    <dgm:cxn modelId="{F3D6A8F8-FAAD-450A-9AF1-59BDA84F3BDC}" type="presOf" srcId="{3877E1B7-B4F8-4DB6-A8C2-59973EA80AF5}" destId="{06D127DA-A6EB-4005-BB53-04FEBD5735FF}" srcOrd="0" destOrd="0" presId="urn:microsoft.com/office/officeart/2018/2/layout/IconVerticalSolidList"/>
    <dgm:cxn modelId="{6C5C1BFD-1C87-47C4-8248-F22974A89049}" srcId="{ED8F1E32-2CC6-4CDE-B3AA-3499B1ACA4C4}" destId="{3877E1B7-B4F8-4DB6-A8C2-59973EA80AF5}" srcOrd="1" destOrd="0" parTransId="{733C4CF0-BCA6-4BFA-ABC0-2CF694D0731B}" sibTransId="{95D640E9-E745-4D6F-B155-22F2055FB778}"/>
    <dgm:cxn modelId="{E552B5C1-A8EE-4F0A-9411-F14EDEDCB489}" type="presParOf" srcId="{BB138AD8-DF37-4AB0-84C3-FF6406B2F07D}" destId="{92A600AC-1648-4287-A3C0-EA199B406B2B}" srcOrd="0" destOrd="0" presId="urn:microsoft.com/office/officeart/2018/2/layout/IconVerticalSolidList"/>
    <dgm:cxn modelId="{53CA944E-9A1D-4BC0-BCDE-EB264A071623}" type="presParOf" srcId="{92A600AC-1648-4287-A3C0-EA199B406B2B}" destId="{DDD8143C-2FB1-41B2-8C4D-2C62D7859C4C}" srcOrd="0" destOrd="0" presId="urn:microsoft.com/office/officeart/2018/2/layout/IconVerticalSolidList"/>
    <dgm:cxn modelId="{F3545515-1CEE-4BF3-A67E-88FD185191F5}" type="presParOf" srcId="{92A600AC-1648-4287-A3C0-EA199B406B2B}" destId="{16618593-E4E9-4B8F-9126-64A70A53B5F2}" srcOrd="1" destOrd="0" presId="urn:microsoft.com/office/officeart/2018/2/layout/IconVerticalSolidList"/>
    <dgm:cxn modelId="{2381DAFA-5C2D-4EE2-9829-B8800D628253}" type="presParOf" srcId="{92A600AC-1648-4287-A3C0-EA199B406B2B}" destId="{DFD785D0-13EA-44B1-85B9-5C6BE5FE3AC3}" srcOrd="2" destOrd="0" presId="urn:microsoft.com/office/officeart/2018/2/layout/IconVerticalSolidList"/>
    <dgm:cxn modelId="{B09BD181-56A0-493C-AFBE-C7423B56848E}" type="presParOf" srcId="{92A600AC-1648-4287-A3C0-EA199B406B2B}" destId="{C4F43483-CDF6-462C-9D3E-C1F19B9D3C05}" srcOrd="3" destOrd="0" presId="urn:microsoft.com/office/officeart/2018/2/layout/IconVerticalSolidList"/>
    <dgm:cxn modelId="{2749AA87-43F3-4ACD-A981-EF4F914B9D68}" type="presParOf" srcId="{92A600AC-1648-4287-A3C0-EA199B406B2B}" destId="{A88D06E9-FC9D-467F-8923-D6D09CD27416}" srcOrd="4" destOrd="0" presId="urn:microsoft.com/office/officeart/2018/2/layout/IconVerticalSolidList"/>
    <dgm:cxn modelId="{AE1051E9-A0DA-43AC-AD68-61901E7ED392}" type="presParOf" srcId="{BB138AD8-DF37-4AB0-84C3-FF6406B2F07D}" destId="{BDB3B3F1-66EF-4679-8FE2-B49439EF83F7}" srcOrd="1" destOrd="0" presId="urn:microsoft.com/office/officeart/2018/2/layout/IconVerticalSolidList"/>
    <dgm:cxn modelId="{92D79A86-65C1-4251-8AC1-FDEDC79E5EDB}" type="presParOf" srcId="{BB138AD8-DF37-4AB0-84C3-FF6406B2F07D}" destId="{E1B5191A-E3C3-4E61-9DE2-5A449F1FC355}" srcOrd="2" destOrd="0" presId="urn:microsoft.com/office/officeart/2018/2/layout/IconVerticalSolidList"/>
    <dgm:cxn modelId="{6E5EA4A9-8555-40E3-8482-FD7895202AFC}" type="presParOf" srcId="{E1B5191A-E3C3-4E61-9DE2-5A449F1FC355}" destId="{287905E8-7033-4D4C-A548-09895BE3570B}" srcOrd="0" destOrd="0" presId="urn:microsoft.com/office/officeart/2018/2/layout/IconVerticalSolidList"/>
    <dgm:cxn modelId="{8DBCF678-9DCD-4B74-BFAC-37A559E3BD72}" type="presParOf" srcId="{E1B5191A-E3C3-4E61-9DE2-5A449F1FC355}" destId="{1297FD98-65C3-46DD-BB0E-0884B7AB1BD3}" srcOrd="1" destOrd="0" presId="urn:microsoft.com/office/officeart/2018/2/layout/IconVerticalSolidList"/>
    <dgm:cxn modelId="{EE21D2F3-37F5-4B35-92ED-5005EB93C26E}" type="presParOf" srcId="{E1B5191A-E3C3-4E61-9DE2-5A449F1FC355}" destId="{D1769165-89A0-49C3-AD61-844D04EF737B}" srcOrd="2" destOrd="0" presId="urn:microsoft.com/office/officeart/2018/2/layout/IconVerticalSolidList"/>
    <dgm:cxn modelId="{6954909A-97BA-4107-8797-3E668E7E8705}" type="presParOf" srcId="{E1B5191A-E3C3-4E61-9DE2-5A449F1FC355}" destId="{06D127DA-A6EB-4005-BB53-04FEBD5735FF}" srcOrd="3" destOrd="0" presId="urn:microsoft.com/office/officeart/2018/2/layout/IconVerticalSolidList"/>
    <dgm:cxn modelId="{2C2EFFBA-D82F-4AE7-95F3-36F3FECB5A10}" type="presParOf" srcId="{BB138AD8-DF37-4AB0-84C3-FF6406B2F07D}" destId="{2386F147-1355-4BF8-ABA2-1767A2D96866}" srcOrd="3" destOrd="0" presId="urn:microsoft.com/office/officeart/2018/2/layout/IconVerticalSolidList"/>
    <dgm:cxn modelId="{7A3AE417-ED55-4C39-B2A0-829A8FD77DD2}" type="presParOf" srcId="{BB138AD8-DF37-4AB0-84C3-FF6406B2F07D}" destId="{016BAAE7-B3E3-4F85-A0C8-1565043EF655}" srcOrd="4" destOrd="0" presId="urn:microsoft.com/office/officeart/2018/2/layout/IconVerticalSolidList"/>
    <dgm:cxn modelId="{861F02C1-EF74-42B0-B23B-FEC4874234EF}" type="presParOf" srcId="{016BAAE7-B3E3-4F85-A0C8-1565043EF655}" destId="{42AFE109-579D-43C3-9F6F-8020A0F79850}" srcOrd="0" destOrd="0" presId="urn:microsoft.com/office/officeart/2018/2/layout/IconVerticalSolidList"/>
    <dgm:cxn modelId="{B6D6C8C7-7BB8-43F7-A426-CAB6E8413240}" type="presParOf" srcId="{016BAAE7-B3E3-4F85-A0C8-1565043EF655}" destId="{7CBC2390-E32B-4421-AD0A-F075A765B719}" srcOrd="1" destOrd="0" presId="urn:microsoft.com/office/officeart/2018/2/layout/IconVerticalSolidList"/>
    <dgm:cxn modelId="{4C09A752-FBC4-4B6D-AA8B-2EB3FF312F53}" type="presParOf" srcId="{016BAAE7-B3E3-4F85-A0C8-1565043EF655}" destId="{CDFE7B90-8F7E-4FF4-83D0-197631524E11}" srcOrd="2" destOrd="0" presId="urn:microsoft.com/office/officeart/2018/2/layout/IconVerticalSolidList"/>
    <dgm:cxn modelId="{E41F4C49-AB5F-41D4-9E96-4B3A6AE9C691}" type="presParOf" srcId="{016BAAE7-B3E3-4F85-A0C8-1565043EF655}" destId="{CA5EA676-9CD0-432F-A507-13419D5ACB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685BF9-B952-4F6A-921D-FF6C60C556F4}"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4F36F919-83C1-4871-8C2D-D46D7BBA7EF2}">
      <dgm:prSet custT="1"/>
      <dgm:spPr/>
      <dgm:t>
        <a:bodyPr/>
        <a:lstStyle/>
        <a:p>
          <a:pPr algn="l"/>
          <a:r>
            <a:rPr lang="en-GB" sz="1400"/>
            <a:t>R</a:t>
          </a:r>
          <a:r>
            <a:rPr lang="en-NG" sz="1400"/>
            <a:t>educe mortality by half</a:t>
          </a:r>
          <a:endParaRPr lang="en-US" sz="1400"/>
        </a:p>
      </dgm:t>
    </dgm:pt>
    <dgm:pt modelId="{0BF9F661-3C9B-42B9-AED3-31BDB8DE1AA9}" type="parTrans" cxnId="{5A7B8D28-612E-493A-A0F4-708EB6B46403}">
      <dgm:prSet/>
      <dgm:spPr/>
      <dgm:t>
        <a:bodyPr/>
        <a:lstStyle/>
        <a:p>
          <a:pPr algn="l"/>
          <a:endParaRPr lang="en-US" sz="1400"/>
        </a:p>
      </dgm:t>
    </dgm:pt>
    <dgm:pt modelId="{84CB5323-B766-4A34-869E-7FE1B2E59AD8}" type="sibTrans" cxnId="{5A7B8D28-612E-493A-A0F4-708EB6B46403}">
      <dgm:prSet phldrT="1" phldr="0" custT="1"/>
      <dgm:spPr/>
      <dgm:t>
        <a:bodyPr/>
        <a:lstStyle/>
        <a:p>
          <a:pPr algn="l"/>
          <a:r>
            <a:rPr lang="en-US" sz="1400"/>
            <a:t>1</a:t>
          </a:r>
        </a:p>
      </dgm:t>
    </dgm:pt>
    <dgm:pt modelId="{AB6100F7-4A06-4640-A995-CF45090DBDEF}">
      <dgm:prSet custT="1"/>
      <dgm:spPr/>
      <dgm:t>
        <a:bodyPr/>
        <a:lstStyle/>
        <a:p>
          <a:pPr algn="l"/>
          <a:r>
            <a:rPr lang="en-GB" sz="1400"/>
            <a:t>P</a:t>
          </a:r>
          <a:r>
            <a:rPr lang="en-NG" sz="1400"/>
            <a:t>rovide jobs</a:t>
          </a:r>
          <a:endParaRPr lang="en-US" sz="1400"/>
        </a:p>
      </dgm:t>
    </dgm:pt>
    <dgm:pt modelId="{ABCBF63B-97B8-4B6D-A244-4974FCA30CB0}" type="parTrans" cxnId="{75FC005D-496E-4329-BD80-D700F8DE5D91}">
      <dgm:prSet/>
      <dgm:spPr/>
      <dgm:t>
        <a:bodyPr/>
        <a:lstStyle/>
        <a:p>
          <a:pPr algn="l"/>
          <a:endParaRPr lang="en-US" sz="1400"/>
        </a:p>
      </dgm:t>
    </dgm:pt>
    <dgm:pt modelId="{8CF9BEF3-65B6-409A-87AA-C626EE04CE6D}" type="sibTrans" cxnId="{75FC005D-496E-4329-BD80-D700F8DE5D91}">
      <dgm:prSet phldrT="2" phldr="0" custT="1"/>
      <dgm:spPr/>
      <dgm:t>
        <a:bodyPr/>
        <a:lstStyle/>
        <a:p>
          <a:pPr algn="l"/>
          <a:r>
            <a:rPr lang="en-US" sz="1400" dirty="0"/>
            <a:t>2</a:t>
          </a:r>
        </a:p>
      </dgm:t>
    </dgm:pt>
    <dgm:pt modelId="{B3466769-E788-4E63-8F57-D7EF7946272D}">
      <dgm:prSet custT="1"/>
      <dgm:spPr/>
      <dgm:t>
        <a:bodyPr/>
        <a:lstStyle/>
        <a:p>
          <a:pPr algn="l"/>
          <a:r>
            <a:rPr lang="en-GB" sz="1400"/>
            <a:t>C</a:t>
          </a:r>
          <a:r>
            <a:rPr lang="en-NG" sz="1400"/>
            <a:t>reate research and training opportunities</a:t>
          </a:r>
          <a:endParaRPr lang="en-US" sz="1400"/>
        </a:p>
      </dgm:t>
    </dgm:pt>
    <dgm:pt modelId="{5EAF60C3-244E-4ABA-9745-74AF92A288C3}" type="parTrans" cxnId="{1BEF6589-7481-4093-B277-F712047CD3B6}">
      <dgm:prSet/>
      <dgm:spPr/>
      <dgm:t>
        <a:bodyPr/>
        <a:lstStyle/>
        <a:p>
          <a:pPr algn="l"/>
          <a:endParaRPr lang="en-US" sz="1400"/>
        </a:p>
      </dgm:t>
    </dgm:pt>
    <dgm:pt modelId="{A44CFC4D-F051-44C1-837E-AD00BAF59BA4}" type="sibTrans" cxnId="{1BEF6589-7481-4093-B277-F712047CD3B6}">
      <dgm:prSet phldrT="3" phldr="0" custT="1"/>
      <dgm:spPr/>
      <dgm:t>
        <a:bodyPr/>
        <a:lstStyle/>
        <a:p>
          <a:pPr algn="l"/>
          <a:r>
            <a:rPr lang="en-US" sz="1400"/>
            <a:t>3</a:t>
          </a:r>
        </a:p>
      </dgm:t>
    </dgm:pt>
    <dgm:pt modelId="{19F9FF4B-0A49-4C74-A1D2-D371B6291978}">
      <dgm:prSet custT="1"/>
      <dgm:spPr/>
      <dgm:t>
        <a:bodyPr/>
        <a:lstStyle/>
        <a:p>
          <a:pPr algn="l"/>
          <a:r>
            <a:rPr lang="en-GB" sz="1400"/>
            <a:t>P</a:t>
          </a:r>
          <a:r>
            <a:rPr lang="en-NG" sz="1400"/>
            <a:t>romote medical education</a:t>
          </a:r>
          <a:endParaRPr lang="en-US" sz="1400"/>
        </a:p>
      </dgm:t>
    </dgm:pt>
    <dgm:pt modelId="{ADC1D940-52F7-4A4F-8505-7CF4641599FB}" type="parTrans" cxnId="{839BA5DD-1A78-4817-AA33-4EFD270660E3}">
      <dgm:prSet/>
      <dgm:spPr/>
      <dgm:t>
        <a:bodyPr/>
        <a:lstStyle/>
        <a:p>
          <a:pPr algn="l"/>
          <a:endParaRPr lang="en-US" sz="1400"/>
        </a:p>
      </dgm:t>
    </dgm:pt>
    <dgm:pt modelId="{3A3AF479-C579-4FA9-BB5C-48E5C3377479}" type="sibTrans" cxnId="{839BA5DD-1A78-4817-AA33-4EFD270660E3}">
      <dgm:prSet phldrT="4" phldr="0" custT="1"/>
      <dgm:spPr/>
      <dgm:t>
        <a:bodyPr/>
        <a:lstStyle/>
        <a:p>
          <a:pPr algn="l"/>
          <a:r>
            <a:rPr lang="en-US" sz="1400"/>
            <a:t>4</a:t>
          </a:r>
        </a:p>
      </dgm:t>
    </dgm:pt>
    <dgm:pt modelId="{39AFD20B-C1FE-4838-AD8F-849A12987583}">
      <dgm:prSet custT="1"/>
      <dgm:spPr/>
      <dgm:t>
        <a:bodyPr/>
        <a:lstStyle/>
        <a:p>
          <a:pPr algn="l"/>
          <a:r>
            <a:rPr lang="en-GB" sz="1400"/>
            <a:t>P</a:t>
          </a:r>
          <a:r>
            <a:rPr lang="en-NG" sz="1400"/>
            <a:t>romote research</a:t>
          </a:r>
          <a:endParaRPr lang="en-US" sz="1400"/>
        </a:p>
      </dgm:t>
    </dgm:pt>
    <dgm:pt modelId="{32BB315A-24D6-4AA5-A85A-A728E0FFF117}" type="parTrans" cxnId="{2FE69E3F-AC49-4440-8343-6DFC7189ADE9}">
      <dgm:prSet/>
      <dgm:spPr/>
      <dgm:t>
        <a:bodyPr/>
        <a:lstStyle/>
        <a:p>
          <a:pPr algn="l"/>
          <a:endParaRPr lang="en-US" sz="1400"/>
        </a:p>
      </dgm:t>
    </dgm:pt>
    <dgm:pt modelId="{481419C4-556B-46A4-83E9-D1D449EDF5CB}" type="sibTrans" cxnId="{2FE69E3F-AC49-4440-8343-6DFC7189ADE9}">
      <dgm:prSet phldrT="5" phldr="0" custT="1"/>
      <dgm:spPr/>
      <dgm:t>
        <a:bodyPr/>
        <a:lstStyle/>
        <a:p>
          <a:pPr algn="l"/>
          <a:r>
            <a:rPr lang="en-US" sz="1400"/>
            <a:t>5</a:t>
          </a:r>
        </a:p>
      </dgm:t>
    </dgm:pt>
    <dgm:pt modelId="{4567A4E3-6027-44BA-91DD-5BE0FD8B9BC6}">
      <dgm:prSet custT="1"/>
      <dgm:spPr/>
      <dgm:t>
        <a:bodyPr/>
        <a:lstStyle/>
        <a:p>
          <a:pPr algn="l"/>
          <a:r>
            <a:rPr lang="en-GB" sz="1400"/>
            <a:t>I</a:t>
          </a:r>
          <a:r>
            <a:rPr lang="en-NG" sz="1400"/>
            <a:t>mprove private – public collaboration</a:t>
          </a:r>
          <a:endParaRPr lang="en-US" sz="1400"/>
        </a:p>
      </dgm:t>
    </dgm:pt>
    <dgm:pt modelId="{D174CEF9-C161-4862-B3D5-05FC52108E16}" type="parTrans" cxnId="{9CA7537A-2F0B-4E91-A432-0F607A30A0F3}">
      <dgm:prSet/>
      <dgm:spPr/>
      <dgm:t>
        <a:bodyPr/>
        <a:lstStyle/>
        <a:p>
          <a:pPr algn="l"/>
          <a:endParaRPr lang="en-US" sz="1400"/>
        </a:p>
      </dgm:t>
    </dgm:pt>
    <dgm:pt modelId="{6662B666-5035-4F9F-936C-86683C42D807}" type="sibTrans" cxnId="{9CA7537A-2F0B-4E91-A432-0F607A30A0F3}">
      <dgm:prSet phldrT="6" phldr="0" custT="1"/>
      <dgm:spPr/>
      <dgm:t>
        <a:bodyPr/>
        <a:lstStyle/>
        <a:p>
          <a:pPr algn="l"/>
          <a:r>
            <a:rPr lang="en-US" sz="1400"/>
            <a:t>6</a:t>
          </a:r>
        </a:p>
      </dgm:t>
    </dgm:pt>
    <dgm:pt modelId="{AE2B4200-E436-4AE7-83E5-5E787B278A69}">
      <dgm:prSet custT="1"/>
      <dgm:spPr/>
      <dgm:t>
        <a:bodyPr/>
        <a:lstStyle/>
        <a:p>
          <a:pPr algn="l"/>
          <a:r>
            <a:rPr lang="en-GB" sz="1400"/>
            <a:t>P</a:t>
          </a:r>
          <a:r>
            <a:rPr lang="en-NG" sz="1400"/>
            <a:t>rovide room for citizen participation </a:t>
          </a:r>
          <a:endParaRPr lang="en-US" sz="1400"/>
        </a:p>
      </dgm:t>
    </dgm:pt>
    <dgm:pt modelId="{A8AAF396-FC0A-4931-9EA6-B0D15ABF5736}" type="parTrans" cxnId="{40FB85BF-2905-470C-8415-28D7052B41D4}">
      <dgm:prSet/>
      <dgm:spPr/>
      <dgm:t>
        <a:bodyPr/>
        <a:lstStyle/>
        <a:p>
          <a:pPr algn="l"/>
          <a:endParaRPr lang="en-US" sz="1400"/>
        </a:p>
      </dgm:t>
    </dgm:pt>
    <dgm:pt modelId="{0F849D45-30C7-4E9D-ABC2-4160F5501712}" type="sibTrans" cxnId="{40FB85BF-2905-470C-8415-28D7052B41D4}">
      <dgm:prSet phldrT="7" phldr="0" custT="1"/>
      <dgm:spPr/>
      <dgm:t>
        <a:bodyPr/>
        <a:lstStyle/>
        <a:p>
          <a:pPr algn="l"/>
          <a:r>
            <a:rPr lang="en-US" sz="1400"/>
            <a:t>7</a:t>
          </a:r>
        </a:p>
      </dgm:t>
    </dgm:pt>
    <dgm:pt modelId="{5199B60B-C6E3-4CC5-AF37-FDD0C3B3CCC8}">
      <dgm:prSet custT="1"/>
      <dgm:spPr/>
      <dgm:t>
        <a:bodyPr/>
        <a:lstStyle/>
        <a:p>
          <a:pPr algn="l"/>
          <a:r>
            <a:rPr lang="en-NG" sz="1400" dirty="0"/>
            <a:t>Hallmark achievement of the administration</a:t>
          </a:r>
          <a:endParaRPr lang="en-US" sz="1400" dirty="0"/>
        </a:p>
      </dgm:t>
    </dgm:pt>
    <dgm:pt modelId="{9AF56A50-0C5C-4B05-9FDB-11C23F4A4AF6}" type="parTrans" cxnId="{10E1C304-8A3D-4418-BF2B-803525EF7225}">
      <dgm:prSet/>
      <dgm:spPr/>
      <dgm:t>
        <a:bodyPr/>
        <a:lstStyle/>
        <a:p>
          <a:pPr algn="l"/>
          <a:endParaRPr lang="en-US" sz="1400"/>
        </a:p>
      </dgm:t>
    </dgm:pt>
    <dgm:pt modelId="{C7532E3A-8572-4E55-8078-31B5D60774BC}" type="sibTrans" cxnId="{10E1C304-8A3D-4418-BF2B-803525EF7225}">
      <dgm:prSet phldrT="8" phldr="0" custT="1"/>
      <dgm:spPr/>
      <dgm:t>
        <a:bodyPr/>
        <a:lstStyle/>
        <a:p>
          <a:pPr algn="l"/>
          <a:r>
            <a:rPr lang="en-US" sz="1400"/>
            <a:t>8</a:t>
          </a:r>
        </a:p>
      </dgm:t>
    </dgm:pt>
    <dgm:pt modelId="{12C7D5E1-DEAC-4A64-8B5E-8A2B9EF14AA1}" type="pres">
      <dgm:prSet presAssocID="{0C685BF9-B952-4F6A-921D-FF6C60C556F4}" presName="Name0" presStyleCnt="0">
        <dgm:presLayoutVars>
          <dgm:animLvl val="lvl"/>
          <dgm:resizeHandles val="exact"/>
        </dgm:presLayoutVars>
      </dgm:prSet>
      <dgm:spPr/>
    </dgm:pt>
    <dgm:pt modelId="{FA4B1A81-0987-4F1F-985B-479E6B52999B}" type="pres">
      <dgm:prSet presAssocID="{4F36F919-83C1-4871-8C2D-D46D7BBA7EF2}" presName="compositeNode" presStyleCnt="0">
        <dgm:presLayoutVars>
          <dgm:bulletEnabled val="1"/>
        </dgm:presLayoutVars>
      </dgm:prSet>
      <dgm:spPr/>
    </dgm:pt>
    <dgm:pt modelId="{BFB30582-DBF8-42BC-9F27-46650CBCA949}" type="pres">
      <dgm:prSet presAssocID="{4F36F919-83C1-4871-8C2D-D46D7BBA7EF2}" presName="bgRect" presStyleLbl="bgAccFollowNode1" presStyleIdx="0" presStyleCnt="8"/>
      <dgm:spPr/>
    </dgm:pt>
    <dgm:pt modelId="{337511FB-1559-4C6F-BBCF-89E8D371ACB2}" type="pres">
      <dgm:prSet presAssocID="{84CB5323-B766-4A34-869E-7FE1B2E59AD8}" presName="sibTransNodeCircle" presStyleLbl="alignNode1" presStyleIdx="0" presStyleCnt="16">
        <dgm:presLayoutVars>
          <dgm:chMax val="0"/>
          <dgm:bulletEnabled/>
        </dgm:presLayoutVars>
      </dgm:prSet>
      <dgm:spPr/>
    </dgm:pt>
    <dgm:pt modelId="{AD2DC892-012C-456F-BA05-089E18AB1E95}" type="pres">
      <dgm:prSet presAssocID="{4F36F919-83C1-4871-8C2D-D46D7BBA7EF2}" presName="bottomLine" presStyleLbl="alignNode1" presStyleIdx="1" presStyleCnt="16">
        <dgm:presLayoutVars/>
      </dgm:prSet>
      <dgm:spPr/>
    </dgm:pt>
    <dgm:pt modelId="{B2A6440A-736C-4A5D-AA27-E2F514E5BCC7}" type="pres">
      <dgm:prSet presAssocID="{4F36F919-83C1-4871-8C2D-D46D7BBA7EF2}" presName="nodeText" presStyleLbl="bgAccFollowNode1" presStyleIdx="0" presStyleCnt="8">
        <dgm:presLayoutVars>
          <dgm:bulletEnabled val="1"/>
        </dgm:presLayoutVars>
      </dgm:prSet>
      <dgm:spPr/>
    </dgm:pt>
    <dgm:pt modelId="{A61985B8-7B12-4B6E-A8B5-3CA12DDBB1A9}" type="pres">
      <dgm:prSet presAssocID="{84CB5323-B766-4A34-869E-7FE1B2E59AD8}" presName="sibTrans" presStyleCnt="0"/>
      <dgm:spPr/>
    </dgm:pt>
    <dgm:pt modelId="{6A1A82D3-B9E3-4F13-BC8A-06D92F81369B}" type="pres">
      <dgm:prSet presAssocID="{AB6100F7-4A06-4640-A995-CF45090DBDEF}" presName="compositeNode" presStyleCnt="0">
        <dgm:presLayoutVars>
          <dgm:bulletEnabled val="1"/>
        </dgm:presLayoutVars>
      </dgm:prSet>
      <dgm:spPr/>
    </dgm:pt>
    <dgm:pt modelId="{2703CC34-650D-4D9E-AA8F-C5019E7F0DD7}" type="pres">
      <dgm:prSet presAssocID="{AB6100F7-4A06-4640-A995-CF45090DBDEF}" presName="bgRect" presStyleLbl="bgAccFollowNode1" presStyleIdx="1" presStyleCnt="8"/>
      <dgm:spPr/>
    </dgm:pt>
    <dgm:pt modelId="{A9E0BDCB-BF7A-4088-ACAD-A988D15C4E5D}" type="pres">
      <dgm:prSet presAssocID="{8CF9BEF3-65B6-409A-87AA-C626EE04CE6D}" presName="sibTransNodeCircle" presStyleLbl="alignNode1" presStyleIdx="2" presStyleCnt="16">
        <dgm:presLayoutVars>
          <dgm:chMax val="0"/>
          <dgm:bulletEnabled/>
        </dgm:presLayoutVars>
      </dgm:prSet>
      <dgm:spPr/>
    </dgm:pt>
    <dgm:pt modelId="{A09DF526-07DF-4EDA-8BE5-643BDEA57D4D}" type="pres">
      <dgm:prSet presAssocID="{AB6100F7-4A06-4640-A995-CF45090DBDEF}" presName="bottomLine" presStyleLbl="alignNode1" presStyleIdx="3" presStyleCnt="16">
        <dgm:presLayoutVars/>
      </dgm:prSet>
      <dgm:spPr/>
    </dgm:pt>
    <dgm:pt modelId="{FE364E04-AC01-4864-A44C-191B810E9991}" type="pres">
      <dgm:prSet presAssocID="{AB6100F7-4A06-4640-A995-CF45090DBDEF}" presName="nodeText" presStyleLbl="bgAccFollowNode1" presStyleIdx="1" presStyleCnt="8">
        <dgm:presLayoutVars>
          <dgm:bulletEnabled val="1"/>
        </dgm:presLayoutVars>
      </dgm:prSet>
      <dgm:spPr/>
    </dgm:pt>
    <dgm:pt modelId="{B43EBF19-F5D3-47CF-9A15-33D4D25F1BFD}" type="pres">
      <dgm:prSet presAssocID="{8CF9BEF3-65B6-409A-87AA-C626EE04CE6D}" presName="sibTrans" presStyleCnt="0"/>
      <dgm:spPr/>
    </dgm:pt>
    <dgm:pt modelId="{880F5C41-301A-48AA-A48E-859BDCC13B24}" type="pres">
      <dgm:prSet presAssocID="{B3466769-E788-4E63-8F57-D7EF7946272D}" presName="compositeNode" presStyleCnt="0">
        <dgm:presLayoutVars>
          <dgm:bulletEnabled val="1"/>
        </dgm:presLayoutVars>
      </dgm:prSet>
      <dgm:spPr/>
    </dgm:pt>
    <dgm:pt modelId="{5834C0E5-05D8-4C40-838C-4E0F0D853408}" type="pres">
      <dgm:prSet presAssocID="{B3466769-E788-4E63-8F57-D7EF7946272D}" presName="bgRect" presStyleLbl="bgAccFollowNode1" presStyleIdx="2" presStyleCnt="8"/>
      <dgm:spPr/>
    </dgm:pt>
    <dgm:pt modelId="{6F0892EF-C084-4774-9861-87101D817898}" type="pres">
      <dgm:prSet presAssocID="{A44CFC4D-F051-44C1-837E-AD00BAF59BA4}" presName="sibTransNodeCircle" presStyleLbl="alignNode1" presStyleIdx="4" presStyleCnt="16">
        <dgm:presLayoutVars>
          <dgm:chMax val="0"/>
          <dgm:bulletEnabled/>
        </dgm:presLayoutVars>
      </dgm:prSet>
      <dgm:spPr/>
    </dgm:pt>
    <dgm:pt modelId="{38B9645B-EE04-4BB0-A3F6-91343C5A6E75}" type="pres">
      <dgm:prSet presAssocID="{B3466769-E788-4E63-8F57-D7EF7946272D}" presName="bottomLine" presStyleLbl="alignNode1" presStyleIdx="5" presStyleCnt="16">
        <dgm:presLayoutVars/>
      </dgm:prSet>
      <dgm:spPr/>
    </dgm:pt>
    <dgm:pt modelId="{6FFE571F-9349-492D-8200-EFD2C03B505E}" type="pres">
      <dgm:prSet presAssocID="{B3466769-E788-4E63-8F57-D7EF7946272D}" presName="nodeText" presStyleLbl="bgAccFollowNode1" presStyleIdx="2" presStyleCnt="8">
        <dgm:presLayoutVars>
          <dgm:bulletEnabled val="1"/>
        </dgm:presLayoutVars>
      </dgm:prSet>
      <dgm:spPr/>
    </dgm:pt>
    <dgm:pt modelId="{9FEEE796-5676-4099-B3F9-9D41E4689E3D}" type="pres">
      <dgm:prSet presAssocID="{A44CFC4D-F051-44C1-837E-AD00BAF59BA4}" presName="sibTrans" presStyleCnt="0"/>
      <dgm:spPr/>
    </dgm:pt>
    <dgm:pt modelId="{2D98B06F-D669-4B03-9FC4-ACDA0A7BABFC}" type="pres">
      <dgm:prSet presAssocID="{19F9FF4B-0A49-4C74-A1D2-D371B6291978}" presName="compositeNode" presStyleCnt="0">
        <dgm:presLayoutVars>
          <dgm:bulletEnabled val="1"/>
        </dgm:presLayoutVars>
      </dgm:prSet>
      <dgm:spPr/>
    </dgm:pt>
    <dgm:pt modelId="{F6F6D165-B628-42C1-BC33-30791F504784}" type="pres">
      <dgm:prSet presAssocID="{19F9FF4B-0A49-4C74-A1D2-D371B6291978}" presName="bgRect" presStyleLbl="bgAccFollowNode1" presStyleIdx="3" presStyleCnt="8"/>
      <dgm:spPr/>
    </dgm:pt>
    <dgm:pt modelId="{D855E617-B1B0-4A37-9464-B188F074159F}" type="pres">
      <dgm:prSet presAssocID="{3A3AF479-C579-4FA9-BB5C-48E5C3377479}" presName="sibTransNodeCircle" presStyleLbl="alignNode1" presStyleIdx="6" presStyleCnt="16">
        <dgm:presLayoutVars>
          <dgm:chMax val="0"/>
          <dgm:bulletEnabled/>
        </dgm:presLayoutVars>
      </dgm:prSet>
      <dgm:spPr/>
    </dgm:pt>
    <dgm:pt modelId="{CC00EDCE-FAB2-4CCF-B30F-0CD96675ABF4}" type="pres">
      <dgm:prSet presAssocID="{19F9FF4B-0A49-4C74-A1D2-D371B6291978}" presName="bottomLine" presStyleLbl="alignNode1" presStyleIdx="7" presStyleCnt="16">
        <dgm:presLayoutVars/>
      </dgm:prSet>
      <dgm:spPr/>
    </dgm:pt>
    <dgm:pt modelId="{67E87430-644F-4953-90EC-F60DEFF61D2D}" type="pres">
      <dgm:prSet presAssocID="{19F9FF4B-0A49-4C74-A1D2-D371B6291978}" presName="nodeText" presStyleLbl="bgAccFollowNode1" presStyleIdx="3" presStyleCnt="8">
        <dgm:presLayoutVars>
          <dgm:bulletEnabled val="1"/>
        </dgm:presLayoutVars>
      </dgm:prSet>
      <dgm:spPr/>
    </dgm:pt>
    <dgm:pt modelId="{5BBDA108-8265-42FD-9DCA-AA765B692333}" type="pres">
      <dgm:prSet presAssocID="{3A3AF479-C579-4FA9-BB5C-48E5C3377479}" presName="sibTrans" presStyleCnt="0"/>
      <dgm:spPr/>
    </dgm:pt>
    <dgm:pt modelId="{C155B88A-9DCC-427D-99A8-39D24964964A}" type="pres">
      <dgm:prSet presAssocID="{39AFD20B-C1FE-4838-AD8F-849A12987583}" presName="compositeNode" presStyleCnt="0">
        <dgm:presLayoutVars>
          <dgm:bulletEnabled val="1"/>
        </dgm:presLayoutVars>
      </dgm:prSet>
      <dgm:spPr/>
    </dgm:pt>
    <dgm:pt modelId="{C86DB2A2-2FFF-48A1-AEE8-F136E25E41BA}" type="pres">
      <dgm:prSet presAssocID="{39AFD20B-C1FE-4838-AD8F-849A12987583}" presName="bgRect" presStyleLbl="bgAccFollowNode1" presStyleIdx="4" presStyleCnt="8"/>
      <dgm:spPr/>
    </dgm:pt>
    <dgm:pt modelId="{B8428D83-07D0-4834-AAE4-768DD2E581B9}" type="pres">
      <dgm:prSet presAssocID="{481419C4-556B-46A4-83E9-D1D449EDF5CB}" presName="sibTransNodeCircle" presStyleLbl="alignNode1" presStyleIdx="8" presStyleCnt="16">
        <dgm:presLayoutVars>
          <dgm:chMax val="0"/>
          <dgm:bulletEnabled/>
        </dgm:presLayoutVars>
      </dgm:prSet>
      <dgm:spPr/>
    </dgm:pt>
    <dgm:pt modelId="{7434C0C1-450B-4085-8A20-6DCD1A2BEE7E}" type="pres">
      <dgm:prSet presAssocID="{39AFD20B-C1FE-4838-AD8F-849A12987583}" presName="bottomLine" presStyleLbl="alignNode1" presStyleIdx="9" presStyleCnt="16">
        <dgm:presLayoutVars/>
      </dgm:prSet>
      <dgm:spPr/>
    </dgm:pt>
    <dgm:pt modelId="{A291D281-DD63-4029-B07F-84213EFDB225}" type="pres">
      <dgm:prSet presAssocID="{39AFD20B-C1FE-4838-AD8F-849A12987583}" presName="nodeText" presStyleLbl="bgAccFollowNode1" presStyleIdx="4" presStyleCnt="8">
        <dgm:presLayoutVars>
          <dgm:bulletEnabled val="1"/>
        </dgm:presLayoutVars>
      </dgm:prSet>
      <dgm:spPr/>
    </dgm:pt>
    <dgm:pt modelId="{71236508-3269-4899-881A-7EC3A068C747}" type="pres">
      <dgm:prSet presAssocID="{481419C4-556B-46A4-83E9-D1D449EDF5CB}" presName="sibTrans" presStyleCnt="0"/>
      <dgm:spPr/>
    </dgm:pt>
    <dgm:pt modelId="{1859E2B1-3114-41C1-98B8-F06B65DCB258}" type="pres">
      <dgm:prSet presAssocID="{4567A4E3-6027-44BA-91DD-5BE0FD8B9BC6}" presName="compositeNode" presStyleCnt="0">
        <dgm:presLayoutVars>
          <dgm:bulletEnabled val="1"/>
        </dgm:presLayoutVars>
      </dgm:prSet>
      <dgm:spPr/>
    </dgm:pt>
    <dgm:pt modelId="{77C2F1CC-9DBB-4285-87E6-FBABDD4F5BB5}" type="pres">
      <dgm:prSet presAssocID="{4567A4E3-6027-44BA-91DD-5BE0FD8B9BC6}" presName="bgRect" presStyleLbl="bgAccFollowNode1" presStyleIdx="5" presStyleCnt="8"/>
      <dgm:spPr/>
    </dgm:pt>
    <dgm:pt modelId="{AE316982-2A72-49E4-9431-A2123EB00D3A}" type="pres">
      <dgm:prSet presAssocID="{6662B666-5035-4F9F-936C-86683C42D807}" presName="sibTransNodeCircle" presStyleLbl="alignNode1" presStyleIdx="10" presStyleCnt="16">
        <dgm:presLayoutVars>
          <dgm:chMax val="0"/>
          <dgm:bulletEnabled/>
        </dgm:presLayoutVars>
      </dgm:prSet>
      <dgm:spPr/>
    </dgm:pt>
    <dgm:pt modelId="{1C8DEDA3-6E82-42CF-BCBB-BBC55A0BB65E}" type="pres">
      <dgm:prSet presAssocID="{4567A4E3-6027-44BA-91DD-5BE0FD8B9BC6}" presName="bottomLine" presStyleLbl="alignNode1" presStyleIdx="11" presStyleCnt="16">
        <dgm:presLayoutVars/>
      </dgm:prSet>
      <dgm:spPr/>
    </dgm:pt>
    <dgm:pt modelId="{73951C56-3674-4615-B986-AA998055AA94}" type="pres">
      <dgm:prSet presAssocID="{4567A4E3-6027-44BA-91DD-5BE0FD8B9BC6}" presName="nodeText" presStyleLbl="bgAccFollowNode1" presStyleIdx="5" presStyleCnt="8">
        <dgm:presLayoutVars>
          <dgm:bulletEnabled val="1"/>
        </dgm:presLayoutVars>
      </dgm:prSet>
      <dgm:spPr/>
    </dgm:pt>
    <dgm:pt modelId="{46343D00-C7CC-4F7E-B936-F292C00C05BE}" type="pres">
      <dgm:prSet presAssocID="{6662B666-5035-4F9F-936C-86683C42D807}" presName="sibTrans" presStyleCnt="0"/>
      <dgm:spPr/>
    </dgm:pt>
    <dgm:pt modelId="{B2068833-E9B3-482A-884A-B90B015A9011}" type="pres">
      <dgm:prSet presAssocID="{AE2B4200-E436-4AE7-83E5-5E787B278A69}" presName="compositeNode" presStyleCnt="0">
        <dgm:presLayoutVars>
          <dgm:bulletEnabled val="1"/>
        </dgm:presLayoutVars>
      </dgm:prSet>
      <dgm:spPr/>
    </dgm:pt>
    <dgm:pt modelId="{2D4442E9-5B19-4430-9B0F-8B8EF102FE36}" type="pres">
      <dgm:prSet presAssocID="{AE2B4200-E436-4AE7-83E5-5E787B278A69}" presName="bgRect" presStyleLbl="bgAccFollowNode1" presStyleIdx="6" presStyleCnt="8"/>
      <dgm:spPr/>
    </dgm:pt>
    <dgm:pt modelId="{709962AA-86F4-44F1-BF11-6D7EF59B381C}" type="pres">
      <dgm:prSet presAssocID="{0F849D45-30C7-4E9D-ABC2-4160F5501712}" presName="sibTransNodeCircle" presStyleLbl="alignNode1" presStyleIdx="12" presStyleCnt="16">
        <dgm:presLayoutVars>
          <dgm:chMax val="0"/>
          <dgm:bulletEnabled/>
        </dgm:presLayoutVars>
      </dgm:prSet>
      <dgm:spPr/>
    </dgm:pt>
    <dgm:pt modelId="{740E8955-2073-4C29-8850-49E0E33ACD87}" type="pres">
      <dgm:prSet presAssocID="{AE2B4200-E436-4AE7-83E5-5E787B278A69}" presName="bottomLine" presStyleLbl="alignNode1" presStyleIdx="13" presStyleCnt="16">
        <dgm:presLayoutVars/>
      </dgm:prSet>
      <dgm:spPr/>
    </dgm:pt>
    <dgm:pt modelId="{9921453E-0695-4D24-9433-1FBE07AB93FC}" type="pres">
      <dgm:prSet presAssocID="{AE2B4200-E436-4AE7-83E5-5E787B278A69}" presName="nodeText" presStyleLbl="bgAccFollowNode1" presStyleIdx="6" presStyleCnt="8">
        <dgm:presLayoutVars>
          <dgm:bulletEnabled val="1"/>
        </dgm:presLayoutVars>
      </dgm:prSet>
      <dgm:spPr/>
    </dgm:pt>
    <dgm:pt modelId="{B10756D0-A927-4EEC-9081-F8AC2C27E209}" type="pres">
      <dgm:prSet presAssocID="{0F849D45-30C7-4E9D-ABC2-4160F5501712}" presName="sibTrans" presStyleCnt="0"/>
      <dgm:spPr/>
    </dgm:pt>
    <dgm:pt modelId="{D8482C7B-1965-4855-8C66-73D0E120B166}" type="pres">
      <dgm:prSet presAssocID="{5199B60B-C6E3-4CC5-AF37-FDD0C3B3CCC8}" presName="compositeNode" presStyleCnt="0">
        <dgm:presLayoutVars>
          <dgm:bulletEnabled val="1"/>
        </dgm:presLayoutVars>
      </dgm:prSet>
      <dgm:spPr/>
    </dgm:pt>
    <dgm:pt modelId="{284E1486-E6D0-4288-A78B-3A53D8455B06}" type="pres">
      <dgm:prSet presAssocID="{5199B60B-C6E3-4CC5-AF37-FDD0C3B3CCC8}" presName="bgRect" presStyleLbl="bgAccFollowNode1" presStyleIdx="7" presStyleCnt="8"/>
      <dgm:spPr/>
    </dgm:pt>
    <dgm:pt modelId="{FE832B60-71AE-4BEA-8F80-AB50C9EA9AFD}" type="pres">
      <dgm:prSet presAssocID="{C7532E3A-8572-4E55-8078-31B5D60774BC}" presName="sibTransNodeCircle" presStyleLbl="alignNode1" presStyleIdx="14" presStyleCnt="16">
        <dgm:presLayoutVars>
          <dgm:chMax val="0"/>
          <dgm:bulletEnabled/>
        </dgm:presLayoutVars>
      </dgm:prSet>
      <dgm:spPr/>
    </dgm:pt>
    <dgm:pt modelId="{0D0F2F88-93BB-466A-823E-E43974E77F31}" type="pres">
      <dgm:prSet presAssocID="{5199B60B-C6E3-4CC5-AF37-FDD0C3B3CCC8}" presName="bottomLine" presStyleLbl="alignNode1" presStyleIdx="15" presStyleCnt="16">
        <dgm:presLayoutVars/>
      </dgm:prSet>
      <dgm:spPr/>
    </dgm:pt>
    <dgm:pt modelId="{81594A64-69FC-45B0-80B5-20E92035CF17}" type="pres">
      <dgm:prSet presAssocID="{5199B60B-C6E3-4CC5-AF37-FDD0C3B3CCC8}" presName="nodeText" presStyleLbl="bgAccFollowNode1" presStyleIdx="7" presStyleCnt="8">
        <dgm:presLayoutVars>
          <dgm:bulletEnabled val="1"/>
        </dgm:presLayoutVars>
      </dgm:prSet>
      <dgm:spPr/>
    </dgm:pt>
  </dgm:ptLst>
  <dgm:cxnLst>
    <dgm:cxn modelId="{93AF7E03-4E82-4783-A0B3-45823ECC17E9}" type="presOf" srcId="{19F9FF4B-0A49-4C74-A1D2-D371B6291978}" destId="{67E87430-644F-4953-90EC-F60DEFF61D2D}" srcOrd="1" destOrd="0" presId="urn:microsoft.com/office/officeart/2016/7/layout/BasicLinearProcessNumbered"/>
    <dgm:cxn modelId="{10E1C304-8A3D-4418-BF2B-803525EF7225}" srcId="{0C685BF9-B952-4F6A-921D-FF6C60C556F4}" destId="{5199B60B-C6E3-4CC5-AF37-FDD0C3B3CCC8}" srcOrd="7" destOrd="0" parTransId="{9AF56A50-0C5C-4B05-9FDB-11C23F4A4AF6}" sibTransId="{C7532E3A-8572-4E55-8078-31B5D60774BC}"/>
    <dgm:cxn modelId="{685CD104-41ED-4199-A0F6-695FC269A27C}" type="presOf" srcId="{39AFD20B-C1FE-4838-AD8F-849A12987583}" destId="{C86DB2A2-2FFF-48A1-AEE8-F136E25E41BA}" srcOrd="0" destOrd="0" presId="urn:microsoft.com/office/officeart/2016/7/layout/BasicLinearProcessNumbered"/>
    <dgm:cxn modelId="{F0844F23-4A89-49B4-89AD-CACA5132DADE}" type="presOf" srcId="{19F9FF4B-0A49-4C74-A1D2-D371B6291978}" destId="{F6F6D165-B628-42C1-BC33-30791F504784}" srcOrd="0" destOrd="0" presId="urn:microsoft.com/office/officeart/2016/7/layout/BasicLinearProcessNumbered"/>
    <dgm:cxn modelId="{D1696725-0E2A-4EF4-8CF6-522C5CA77036}" type="presOf" srcId="{6662B666-5035-4F9F-936C-86683C42D807}" destId="{AE316982-2A72-49E4-9431-A2123EB00D3A}" srcOrd="0" destOrd="0" presId="urn:microsoft.com/office/officeart/2016/7/layout/BasicLinearProcessNumbered"/>
    <dgm:cxn modelId="{5A7B8D28-612E-493A-A0F4-708EB6B46403}" srcId="{0C685BF9-B952-4F6A-921D-FF6C60C556F4}" destId="{4F36F919-83C1-4871-8C2D-D46D7BBA7EF2}" srcOrd="0" destOrd="0" parTransId="{0BF9F661-3C9B-42B9-AED3-31BDB8DE1AA9}" sibTransId="{84CB5323-B766-4A34-869E-7FE1B2E59AD8}"/>
    <dgm:cxn modelId="{854ABC32-6961-43A4-8C31-565EA134282A}" type="presOf" srcId="{4F36F919-83C1-4871-8C2D-D46D7BBA7EF2}" destId="{B2A6440A-736C-4A5D-AA27-E2F514E5BCC7}" srcOrd="1" destOrd="0" presId="urn:microsoft.com/office/officeart/2016/7/layout/BasicLinearProcessNumbered"/>
    <dgm:cxn modelId="{851F9A39-7511-4E1D-BDD1-2264CB2AAE32}" type="presOf" srcId="{8CF9BEF3-65B6-409A-87AA-C626EE04CE6D}" destId="{A9E0BDCB-BF7A-4088-ACAD-A988D15C4E5D}" srcOrd="0" destOrd="0" presId="urn:microsoft.com/office/officeart/2016/7/layout/BasicLinearProcessNumbered"/>
    <dgm:cxn modelId="{2FE69E3F-AC49-4440-8343-6DFC7189ADE9}" srcId="{0C685BF9-B952-4F6A-921D-FF6C60C556F4}" destId="{39AFD20B-C1FE-4838-AD8F-849A12987583}" srcOrd="4" destOrd="0" parTransId="{32BB315A-24D6-4AA5-A85A-A728E0FFF117}" sibTransId="{481419C4-556B-46A4-83E9-D1D449EDF5CB}"/>
    <dgm:cxn modelId="{75FC005D-496E-4329-BD80-D700F8DE5D91}" srcId="{0C685BF9-B952-4F6A-921D-FF6C60C556F4}" destId="{AB6100F7-4A06-4640-A995-CF45090DBDEF}" srcOrd="1" destOrd="0" parTransId="{ABCBF63B-97B8-4B6D-A244-4974FCA30CB0}" sibTransId="{8CF9BEF3-65B6-409A-87AA-C626EE04CE6D}"/>
    <dgm:cxn modelId="{59CC4342-8F8A-4CC4-A5B7-E564BB21387D}" type="presOf" srcId="{4567A4E3-6027-44BA-91DD-5BE0FD8B9BC6}" destId="{73951C56-3674-4615-B986-AA998055AA94}" srcOrd="1" destOrd="0" presId="urn:microsoft.com/office/officeart/2016/7/layout/BasicLinearProcessNumbered"/>
    <dgm:cxn modelId="{12081B48-9525-4E69-9BD6-3B2B9AF1730B}" type="presOf" srcId="{B3466769-E788-4E63-8F57-D7EF7946272D}" destId="{5834C0E5-05D8-4C40-838C-4E0F0D853408}" srcOrd="0" destOrd="0" presId="urn:microsoft.com/office/officeart/2016/7/layout/BasicLinearProcessNumbered"/>
    <dgm:cxn modelId="{E61FBF48-05A1-4057-86B2-80BF29BB8776}" type="presOf" srcId="{481419C4-556B-46A4-83E9-D1D449EDF5CB}" destId="{B8428D83-07D0-4834-AAE4-768DD2E581B9}" srcOrd="0" destOrd="0" presId="urn:microsoft.com/office/officeart/2016/7/layout/BasicLinearProcessNumbered"/>
    <dgm:cxn modelId="{19D6F76D-2F36-4118-A44E-E5756F3488B0}" type="presOf" srcId="{39AFD20B-C1FE-4838-AD8F-849A12987583}" destId="{A291D281-DD63-4029-B07F-84213EFDB225}" srcOrd="1" destOrd="0" presId="urn:microsoft.com/office/officeart/2016/7/layout/BasicLinearProcessNumbered"/>
    <dgm:cxn modelId="{9CA7537A-2F0B-4E91-A432-0F607A30A0F3}" srcId="{0C685BF9-B952-4F6A-921D-FF6C60C556F4}" destId="{4567A4E3-6027-44BA-91DD-5BE0FD8B9BC6}" srcOrd="5" destOrd="0" parTransId="{D174CEF9-C161-4862-B3D5-05FC52108E16}" sibTransId="{6662B666-5035-4F9F-936C-86683C42D807}"/>
    <dgm:cxn modelId="{A8B6C17D-2272-4E9F-8B34-61B796E29D1F}" type="presOf" srcId="{A44CFC4D-F051-44C1-837E-AD00BAF59BA4}" destId="{6F0892EF-C084-4774-9861-87101D817898}" srcOrd="0" destOrd="0" presId="urn:microsoft.com/office/officeart/2016/7/layout/BasicLinearProcessNumbered"/>
    <dgm:cxn modelId="{D3F13882-AAA4-4EDA-A9DF-4E4CA9F79094}" type="presOf" srcId="{5199B60B-C6E3-4CC5-AF37-FDD0C3B3CCC8}" destId="{284E1486-E6D0-4288-A78B-3A53D8455B06}" srcOrd="0" destOrd="0" presId="urn:microsoft.com/office/officeart/2016/7/layout/BasicLinearProcessNumbered"/>
    <dgm:cxn modelId="{1BEF6589-7481-4093-B277-F712047CD3B6}" srcId="{0C685BF9-B952-4F6A-921D-FF6C60C556F4}" destId="{B3466769-E788-4E63-8F57-D7EF7946272D}" srcOrd="2" destOrd="0" parTransId="{5EAF60C3-244E-4ABA-9745-74AF92A288C3}" sibTransId="{A44CFC4D-F051-44C1-837E-AD00BAF59BA4}"/>
    <dgm:cxn modelId="{1637068D-E33C-455B-A1FC-CFB7E40A0F75}" type="presOf" srcId="{AB6100F7-4A06-4640-A995-CF45090DBDEF}" destId="{FE364E04-AC01-4864-A44C-191B810E9991}" srcOrd="1" destOrd="0" presId="urn:microsoft.com/office/officeart/2016/7/layout/BasicLinearProcessNumbered"/>
    <dgm:cxn modelId="{FB028091-CDD6-475B-81D3-ECB8992E5D27}" type="presOf" srcId="{84CB5323-B766-4A34-869E-7FE1B2E59AD8}" destId="{337511FB-1559-4C6F-BBCF-89E8D371ACB2}" srcOrd="0" destOrd="0" presId="urn:microsoft.com/office/officeart/2016/7/layout/BasicLinearProcessNumbered"/>
    <dgm:cxn modelId="{39D84D94-CF8A-4B87-A7B9-473B7E4854E1}" type="presOf" srcId="{4F36F919-83C1-4871-8C2D-D46D7BBA7EF2}" destId="{BFB30582-DBF8-42BC-9F27-46650CBCA949}" srcOrd="0" destOrd="0" presId="urn:microsoft.com/office/officeart/2016/7/layout/BasicLinearProcessNumbered"/>
    <dgm:cxn modelId="{D707CC9D-4CD6-458C-BE9F-BC05BEC7C029}" type="presOf" srcId="{3A3AF479-C579-4FA9-BB5C-48E5C3377479}" destId="{D855E617-B1B0-4A37-9464-B188F074159F}" srcOrd="0" destOrd="0" presId="urn:microsoft.com/office/officeart/2016/7/layout/BasicLinearProcessNumbered"/>
    <dgm:cxn modelId="{8F03FC9D-C917-41B7-B45E-89048E7BF7F6}" type="presOf" srcId="{5199B60B-C6E3-4CC5-AF37-FDD0C3B3CCC8}" destId="{81594A64-69FC-45B0-80B5-20E92035CF17}" srcOrd="1" destOrd="0" presId="urn:microsoft.com/office/officeart/2016/7/layout/BasicLinearProcessNumbered"/>
    <dgm:cxn modelId="{A09516AB-C87F-4395-8500-E962481BE86B}" type="presOf" srcId="{AB6100F7-4A06-4640-A995-CF45090DBDEF}" destId="{2703CC34-650D-4D9E-AA8F-C5019E7F0DD7}" srcOrd="0" destOrd="0" presId="urn:microsoft.com/office/officeart/2016/7/layout/BasicLinearProcessNumbered"/>
    <dgm:cxn modelId="{4C820FBE-02EC-403D-899C-513663005817}" type="presOf" srcId="{C7532E3A-8572-4E55-8078-31B5D60774BC}" destId="{FE832B60-71AE-4BEA-8F80-AB50C9EA9AFD}" srcOrd="0" destOrd="0" presId="urn:microsoft.com/office/officeart/2016/7/layout/BasicLinearProcessNumbered"/>
    <dgm:cxn modelId="{40FB85BF-2905-470C-8415-28D7052B41D4}" srcId="{0C685BF9-B952-4F6A-921D-FF6C60C556F4}" destId="{AE2B4200-E436-4AE7-83E5-5E787B278A69}" srcOrd="6" destOrd="0" parTransId="{A8AAF396-FC0A-4931-9EA6-B0D15ABF5736}" sibTransId="{0F849D45-30C7-4E9D-ABC2-4160F5501712}"/>
    <dgm:cxn modelId="{D91052CB-F02A-4F8B-A54F-A2E120A8841A}" type="presOf" srcId="{B3466769-E788-4E63-8F57-D7EF7946272D}" destId="{6FFE571F-9349-492D-8200-EFD2C03B505E}" srcOrd="1" destOrd="0" presId="urn:microsoft.com/office/officeart/2016/7/layout/BasicLinearProcessNumbered"/>
    <dgm:cxn modelId="{5FAC16CC-6E65-47C7-ADD6-F5C7269EB406}" type="presOf" srcId="{AE2B4200-E436-4AE7-83E5-5E787B278A69}" destId="{2D4442E9-5B19-4430-9B0F-8B8EF102FE36}" srcOrd="0" destOrd="0" presId="urn:microsoft.com/office/officeart/2016/7/layout/BasicLinearProcessNumbered"/>
    <dgm:cxn modelId="{19C04AD0-8F11-4C64-9937-AF23121CAFF1}" type="presOf" srcId="{0F849D45-30C7-4E9D-ABC2-4160F5501712}" destId="{709962AA-86F4-44F1-BF11-6D7EF59B381C}" srcOrd="0" destOrd="0" presId="urn:microsoft.com/office/officeart/2016/7/layout/BasicLinearProcessNumbered"/>
    <dgm:cxn modelId="{A1FBFBDB-5C94-4A9E-81D7-0C37190F34D9}" type="presOf" srcId="{0C685BF9-B952-4F6A-921D-FF6C60C556F4}" destId="{12C7D5E1-DEAC-4A64-8B5E-8A2B9EF14AA1}" srcOrd="0" destOrd="0" presId="urn:microsoft.com/office/officeart/2016/7/layout/BasicLinearProcessNumbered"/>
    <dgm:cxn modelId="{839BA5DD-1A78-4817-AA33-4EFD270660E3}" srcId="{0C685BF9-B952-4F6A-921D-FF6C60C556F4}" destId="{19F9FF4B-0A49-4C74-A1D2-D371B6291978}" srcOrd="3" destOrd="0" parTransId="{ADC1D940-52F7-4A4F-8505-7CF4641599FB}" sibTransId="{3A3AF479-C579-4FA9-BB5C-48E5C3377479}"/>
    <dgm:cxn modelId="{2A2DBCEC-5044-4028-A883-B02328C6B2FA}" type="presOf" srcId="{AE2B4200-E436-4AE7-83E5-5E787B278A69}" destId="{9921453E-0695-4D24-9433-1FBE07AB93FC}" srcOrd="1" destOrd="0" presId="urn:microsoft.com/office/officeart/2016/7/layout/BasicLinearProcessNumbered"/>
    <dgm:cxn modelId="{5D6A92F3-BC4E-499A-AB5E-EA2B6D43D774}" type="presOf" srcId="{4567A4E3-6027-44BA-91DD-5BE0FD8B9BC6}" destId="{77C2F1CC-9DBB-4285-87E6-FBABDD4F5BB5}" srcOrd="0" destOrd="0" presId="urn:microsoft.com/office/officeart/2016/7/layout/BasicLinearProcessNumbered"/>
    <dgm:cxn modelId="{FB745D77-6463-42D6-B4CF-7298DA5C5B79}" type="presParOf" srcId="{12C7D5E1-DEAC-4A64-8B5E-8A2B9EF14AA1}" destId="{FA4B1A81-0987-4F1F-985B-479E6B52999B}" srcOrd="0" destOrd="0" presId="urn:microsoft.com/office/officeart/2016/7/layout/BasicLinearProcessNumbered"/>
    <dgm:cxn modelId="{7410A2AF-54B4-4940-9982-CD13EAD30AA6}" type="presParOf" srcId="{FA4B1A81-0987-4F1F-985B-479E6B52999B}" destId="{BFB30582-DBF8-42BC-9F27-46650CBCA949}" srcOrd="0" destOrd="0" presId="urn:microsoft.com/office/officeart/2016/7/layout/BasicLinearProcessNumbered"/>
    <dgm:cxn modelId="{9B825C6D-5A9D-42C5-A5A8-BA07236FF6C6}" type="presParOf" srcId="{FA4B1A81-0987-4F1F-985B-479E6B52999B}" destId="{337511FB-1559-4C6F-BBCF-89E8D371ACB2}" srcOrd="1" destOrd="0" presId="urn:microsoft.com/office/officeart/2016/7/layout/BasicLinearProcessNumbered"/>
    <dgm:cxn modelId="{52B0A7C1-D569-420E-BF71-7E475A9F13F6}" type="presParOf" srcId="{FA4B1A81-0987-4F1F-985B-479E6B52999B}" destId="{AD2DC892-012C-456F-BA05-089E18AB1E95}" srcOrd="2" destOrd="0" presId="urn:microsoft.com/office/officeart/2016/7/layout/BasicLinearProcessNumbered"/>
    <dgm:cxn modelId="{54379802-FE6C-4390-970C-D90C6F3AA7B6}" type="presParOf" srcId="{FA4B1A81-0987-4F1F-985B-479E6B52999B}" destId="{B2A6440A-736C-4A5D-AA27-E2F514E5BCC7}" srcOrd="3" destOrd="0" presId="urn:microsoft.com/office/officeart/2016/7/layout/BasicLinearProcessNumbered"/>
    <dgm:cxn modelId="{CD624A2F-170D-409B-A82C-961AE2171012}" type="presParOf" srcId="{12C7D5E1-DEAC-4A64-8B5E-8A2B9EF14AA1}" destId="{A61985B8-7B12-4B6E-A8B5-3CA12DDBB1A9}" srcOrd="1" destOrd="0" presId="urn:microsoft.com/office/officeart/2016/7/layout/BasicLinearProcessNumbered"/>
    <dgm:cxn modelId="{831C70A8-1D93-44F8-ADC7-9A25B3F29AB3}" type="presParOf" srcId="{12C7D5E1-DEAC-4A64-8B5E-8A2B9EF14AA1}" destId="{6A1A82D3-B9E3-4F13-BC8A-06D92F81369B}" srcOrd="2" destOrd="0" presId="urn:microsoft.com/office/officeart/2016/7/layout/BasicLinearProcessNumbered"/>
    <dgm:cxn modelId="{54911E84-7DF8-4DF4-9BEF-BF6310F5E3F8}" type="presParOf" srcId="{6A1A82D3-B9E3-4F13-BC8A-06D92F81369B}" destId="{2703CC34-650D-4D9E-AA8F-C5019E7F0DD7}" srcOrd="0" destOrd="0" presId="urn:microsoft.com/office/officeart/2016/7/layout/BasicLinearProcessNumbered"/>
    <dgm:cxn modelId="{7544D39E-68C0-4243-ADA6-08C4372B03D8}" type="presParOf" srcId="{6A1A82D3-B9E3-4F13-BC8A-06D92F81369B}" destId="{A9E0BDCB-BF7A-4088-ACAD-A988D15C4E5D}" srcOrd="1" destOrd="0" presId="urn:microsoft.com/office/officeart/2016/7/layout/BasicLinearProcessNumbered"/>
    <dgm:cxn modelId="{CB9542B3-4A25-4753-A058-FDE426E82672}" type="presParOf" srcId="{6A1A82D3-B9E3-4F13-BC8A-06D92F81369B}" destId="{A09DF526-07DF-4EDA-8BE5-643BDEA57D4D}" srcOrd="2" destOrd="0" presId="urn:microsoft.com/office/officeart/2016/7/layout/BasicLinearProcessNumbered"/>
    <dgm:cxn modelId="{35714D10-BDF2-4376-80FF-E6C495C577E8}" type="presParOf" srcId="{6A1A82D3-B9E3-4F13-BC8A-06D92F81369B}" destId="{FE364E04-AC01-4864-A44C-191B810E9991}" srcOrd="3" destOrd="0" presId="urn:microsoft.com/office/officeart/2016/7/layout/BasicLinearProcessNumbered"/>
    <dgm:cxn modelId="{259C741F-BB9A-4F18-A712-9401918DA336}" type="presParOf" srcId="{12C7D5E1-DEAC-4A64-8B5E-8A2B9EF14AA1}" destId="{B43EBF19-F5D3-47CF-9A15-33D4D25F1BFD}" srcOrd="3" destOrd="0" presId="urn:microsoft.com/office/officeart/2016/7/layout/BasicLinearProcessNumbered"/>
    <dgm:cxn modelId="{E3A4334A-86A2-4F2F-9756-471A8771882A}" type="presParOf" srcId="{12C7D5E1-DEAC-4A64-8B5E-8A2B9EF14AA1}" destId="{880F5C41-301A-48AA-A48E-859BDCC13B24}" srcOrd="4" destOrd="0" presId="urn:microsoft.com/office/officeart/2016/7/layout/BasicLinearProcessNumbered"/>
    <dgm:cxn modelId="{C975E314-80D0-4F7F-BE55-9F5B03FD5532}" type="presParOf" srcId="{880F5C41-301A-48AA-A48E-859BDCC13B24}" destId="{5834C0E5-05D8-4C40-838C-4E0F0D853408}" srcOrd="0" destOrd="0" presId="urn:microsoft.com/office/officeart/2016/7/layout/BasicLinearProcessNumbered"/>
    <dgm:cxn modelId="{81DFEF99-333E-43EF-A857-C5ED3F0FF68A}" type="presParOf" srcId="{880F5C41-301A-48AA-A48E-859BDCC13B24}" destId="{6F0892EF-C084-4774-9861-87101D817898}" srcOrd="1" destOrd="0" presId="urn:microsoft.com/office/officeart/2016/7/layout/BasicLinearProcessNumbered"/>
    <dgm:cxn modelId="{4F75A297-F5F3-4790-95A6-BA0617CD23B1}" type="presParOf" srcId="{880F5C41-301A-48AA-A48E-859BDCC13B24}" destId="{38B9645B-EE04-4BB0-A3F6-91343C5A6E75}" srcOrd="2" destOrd="0" presId="urn:microsoft.com/office/officeart/2016/7/layout/BasicLinearProcessNumbered"/>
    <dgm:cxn modelId="{EA8206ED-9AD0-4D01-AD37-87B6E3C25518}" type="presParOf" srcId="{880F5C41-301A-48AA-A48E-859BDCC13B24}" destId="{6FFE571F-9349-492D-8200-EFD2C03B505E}" srcOrd="3" destOrd="0" presId="urn:microsoft.com/office/officeart/2016/7/layout/BasicLinearProcessNumbered"/>
    <dgm:cxn modelId="{17733DF5-070D-45F3-A5D3-7E304953961D}" type="presParOf" srcId="{12C7D5E1-DEAC-4A64-8B5E-8A2B9EF14AA1}" destId="{9FEEE796-5676-4099-B3F9-9D41E4689E3D}" srcOrd="5" destOrd="0" presId="urn:microsoft.com/office/officeart/2016/7/layout/BasicLinearProcessNumbered"/>
    <dgm:cxn modelId="{75C54C8C-FF24-4066-B6CB-F1DC49390459}" type="presParOf" srcId="{12C7D5E1-DEAC-4A64-8B5E-8A2B9EF14AA1}" destId="{2D98B06F-D669-4B03-9FC4-ACDA0A7BABFC}" srcOrd="6" destOrd="0" presId="urn:microsoft.com/office/officeart/2016/7/layout/BasicLinearProcessNumbered"/>
    <dgm:cxn modelId="{91786C81-ACE6-4CD8-8BD9-C8E84CAD26BE}" type="presParOf" srcId="{2D98B06F-D669-4B03-9FC4-ACDA0A7BABFC}" destId="{F6F6D165-B628-42C1-BC33-30791F504784}" srcOrd="0" destOrd="0" presId="urn:microsoft.com/office/officeart/2016/7/layout/BasicLinearProcessNumbered"/>
    <dgm:cxn modelId="{62CD4D09-D7E3-423D-ABD5-9113C82C2D25}" type="presParOf" srcId="{2D98B06F-D669-4B03-9FC4-ACDA0A7BABFC}" destId="{D855E617-B1B0-4A37-9464-B188F074159F}" srcOrd="1" destOrd="0" presId="urn:microsoft.com/office/officeart/2016/7/layout/BasicLinearProcessNumbered"/>
    <dgm:cxn modelId="{B3DB8A6C-8F66-4F82-9B56-7DAB1DEB2A5B}" type="presParOf" srcId="{2D98B06F-D669-4B03-9FC4-ACDA0A7BABFC}" destId="{CC00EDCE-FAB2-4CCF-B30F-0CD96675ABF4}" srcOrd="2" destOrd="0" presId="urn:microsoft.com/office/officeart/2016/7/layout/BasicLinearProcessNumbered"/>
    <dgm:cxn modelId="{8309C7F6-F8C0-466D-A5E4-7911988A8CAA}" type="presParOf" srcId="{2D98B06F-D669-4B03-9FC4-ACDA0A7BABFC}" destId="{67E87430-644F-4953-90EC-F60DEFF61D2D}" srcOrd="3" destOrd="0" presId="urn:microsoft.com/office/officeart/2016/7/layout/BasicLinearProcessNumbered"/>
    <dgm:cxn modelId="{6FE3A7E1-D9FB-41BE-8293-48DCFDC21540}" type="presParOf" srcId="{12C7D5E1-DEAC-4A64-8B5E-8A2B9EF14AA1}" destId="{5BBDA108-8265-42FD-9DCA-AA765B692333}" srcOrd="7" destOrd="0" presId="urn:microsoft.com/office/officeart/2016/7/layout/BasicLinearProcessNumbered"/>
    <dgm:cxn modelId="{AA4E4E0C-A048-412B-9E70-C3A1784B376D}" type="presParOf" srcId="{12C7D5E1-DEAC-4A64-8B5E-8A2B9EF14AA1}" destId="{C155B88A-9DCC-427D-99A8-39D24964964A}" srcOrd="8" destOrd="0" presId="urn:microsoft.com/office/officeart/2016/7/layout/BasicLinearProcessNumbered"/>
    <dgm:cxn modelId="{EB698878-8E82-41D0-AA99-E6DFE73D492F}" type="presParOf" srcId="{C155B88A-9DCC-427D-99A8-39D24964964A}" destId="{C86DB2A2-2FFF-48A1-AEE8-F136E25E41BA}" srcOrd="0" destOrd="0" presId="urn:microsoft.com/office/officeart/2016/7/layout/BasicLinearProcessNumbered"/>
    <dgm:cxn modelId="{EB078EB1-9552-4B63-BFEA-3D3FB89FE3F2}" type="presParOf" srcId="{C155B88A-9DCC-427D-99A8-39D24964964A}" destId="{B8428D83-07D0-4834-AAE4-768DD2E581B9}" srcOrd="1" destOrd="0" presId="urn:microsoft.com/office/officeart/2016/7/layout/BasicLinearProcessNumbered"/>
    <dgm:cxn modelId="{84759010-7602-451F-85D2-4043F842B825}" type="presParOf" srcId="{C155B88A-9DCC-427D-99A8-39D24964964A}" destId="{7434C0C1-450B-4085-8A20-6DCD1A2BEE7E}" srcOrd="2" destOrd="0" presId="urn:microsoft.com/office/officeart/2016/7/layout/BasicLinearProcessNumbered"/>
    <dgm:cxn modelId="{F742FFBE-1D59-4E21-A6C8-9882229A5A26}" type="presParOf" srcId="{C155B88A-9DCC-427D-99A8-39D24964964A}" destId="{A291D281-DD63-4029-B07F-84213EFDB225}" srcOrd="3" destOrd="0" presId="urn:microsoft.com/office/officeart/2016/7/layout/BasicLinearProcessNumbered"/>
    <dgm:cxn modelId="{F4D8EACB-FFC0-4CDC-A9D1-3B9A3AAF4F41}" type="presParOf" srcId="{12C7D5E1-DEAC-4A64-8B5E-8A2B9EF14AA1}" destId="{71236508-3269-4899-881A-7EC3A068C747}" srcOrd="9" destOrd="0" presId="urn:microsoft.com/office/officeart/2016/7/layout/BasicLinearProcessNumbered"/>
    <dgm:cxn modelId="{60954FF5-BB72-4A53-878C-7181170C657C}" type="presParOf" srcId="{12C7D5E1-DEAC-4A64-8B5E-8A2B9EF14AA1}" destId="{1859E2B1-3114-41C1-98B8-F06B65DCB258}" srcOrd="10" destOrd="0" presId="urn:microsoft.com/office/officeart/2016/7/layout/BasicLinearProcessNumbered"/>
    <dgm:cxn modelId="{24AFD2B4-5E6D-4BE4-985C-F86695FABB70}" type="presParOf" srcId="{1859E2B1-3114-41C1-98B8-F06B65DCB258}" destId="{77C2F1CC-9DBB-4285-87E6-FBABDD4F5BB5}" srcOrd="0" destOrd="0" presId="urn:microsoft.com/office/officeart/2016/7/layout/BasicLinearProcessNumbered"/>
    <dgm:cxn modelId="{66000BB2-CD75-4A58-BE8F-CCA0AC4AD1BE}" type="presParOf" srcId="{1859E2B1-3114-41C1-98B8-F06B65DCB258}" destId="{AE316982-2A72-49E4-9431-A2123EB00D3A}" srcOrd="1" destOrd="0" presId="urn:microsoft.com/office/officeart/2016/7/layout/BasicLinearProcessNumbered"/>
    <dgm:cxn modelId="{BE502F94-AE0A-44D1-9D58-2D40ADC70B34}" type="presParOf" srcId="{1859E2B1-3114-41C1-98B8-F06B65DCB258}" destId="{1C8DEDA3-6E82-42CF-BCBB-BBC55A0BB65E}" srcOrd="2" destOrd="0" presId="urn:microsoft.com/office/officeart/2016/7/layout/BasicLinearProcessNumbered"/>
    <dgm:cxn modelId="{4BBC53C5-1C13-4054-9688-7E323CC046FE}" type="presParOf" srcId="{1859E2B1-3114-41C1-98B8-F06B65DCB258}" destId="{73951C56-3674-4615-B986-AA998055AA94}" srcOrd="3" destOrd="0" presId="urn:microsoft.com/office/officeart/2016/7/layout/BasicLinearProcessNumbered"/>
    <dgm:cxn modelId="{5352957B-435E-4712-AC29-3AE9E0945556}" type="presParOf" srcId="{12C7D5E1-DEAC-4A64-8B5E-8A2B9EF14AA1}" destId="{46343D00-C7CC-4F7E-B936-F292C00C05BE}" srcOrd="11" destOrd="0" presId="urn:microsoft.com/office/officeart/2016/7/layout/BasicLinearProcessNumbered"/>
    <dgm:cxn modelId="{42729499-8FF1-4F72-8C0C-A146A2F15038}" type="presParOf" srcId="{12C7D5E1-DEAC-4A64-8B5E-8A2B9EF14AA1}" destId="{B2068833-E9B3-482A-884A-B90B015A9011}" srcOrd="12" destOrd="0" presId="urn:microsoft.com/office/officeart/2016/7/layout/BasicLinearProcessNumbered"/>
    <dgm:cxn modelId="{FC606402-3743-4D53-BF41-D06A76CDDF06}" type="presParOf" srcId="{B2068833-E9B3-482A-884A-B90B015A9011}" destId="{2D4442E9-5B19-4430-9B0F-8B8EF102FE36}" srcOrd="0" destOrd="0" presId="urn:microsoft.com/office/officeart/2016/7/layout/BasicLinearProcessNumbered"/>
    <dgm:cxn modelId="{3B307929-4339-4BEF-B044-D4E108D7B968}" type="presParOf" srcId="{B2068833-E9B3-482A-884A-B90B015A9011}" destId="{709962AA-86F4-44F1-BF11-6D7EF59B381C}" srcOrd="1" destOrd="0" presId="urn:microsoft.com/office/officeart/2016/7/layout/BasicLinearProcessNumbered"/>
    <dgm:cxn modelId="{A678E040-D23C-4C7E-AA14-3A2D564C06E9}" type="presParOf" srcId="{B2068833-E9B3-482A-884A-B90B015A9011}" destId="{740E8955-2073-4C29-8850-49E0E33ACD87}" srcOrd="2" destOrd="0" presId="urn:microsoft.com/office/officeart/2016/7/layout/BasicLinearProcessNumbered"/>
    <dgm:cxn modelId="{AC80342F-AA86-4FD3-98CA-1FA75AA0C219}" type="presParOf" srcId="{B2068833-E9B3-482A-884A-B90B015A9011}" destId="{9921453E-0695-4D24-9433-1FBE07AB93FC}" srcOrd="3" destOrd="0" presId="urn:microsoft.com/office/officeart/2016/7/layout/BasicLinearProcessNumbered"/>
    <dgm:cxn modelId="{FE05CBA9-E19F-4343-9DAD-844D40C0344F}" type="presParOf" srcId="{12C7D5E1-DEAC-4A64-8B5E-8A2B9EF14AA1}" destId="{B10756D0-A927-4EEC-9081-F8AC2C27E209}" srcOrd="13" destOrd="0" presId="urn:microsoft.com/office/officeart/2016/7/layout/BasicLinearProcessNumbered"/>
    <dgm:cxn modelId="{B989B940-E60D-4461-9687-C5028D60FADA}" type="presParOf" srcId="{12C7D5E1-DEAC-4A64-8B5E-8A2B9EF14AA1}" destId="{D8482C7B-1965-4855-8C66-73D0E120B166}" srcOrd="14" destOrd="0" presId="urn:microsoft.com/office/officeart/2016/7/layout/BasicLinearProcessNumbered"/>
    <dgm:cxn modelId="{67818EAF-2BCE-44FD-8A50-F831A6020061}" type="presParOf" srcId="{D8482C7B-1965-4855-8C66-73D0E120B166}" destId="{284E1486-E6D0-4288-A78B-3A53D8455B06}" srcOrd="0" destOrd="0" presId="urn:microsoft.com/office/officeart/2016/7/layout/BasicLinearProcessNumbered"/>
    <dgm:cxn modelId="{9F6364AF-FF7D-474E-BA5E-5566BEAB624D}" type="presParOf" srcId="{D8482C7B-1965-4855-8C66-73D0E120B166}" destId="{FE832B60-71AE-4BEA-8F80-AB50C9EA9AFD}" srcOrd="1" destOrd="0" presId="urn:microsoft.com/office/officeart/2016/7/layout/BasicLinearProcessNumbered"/>
    <dgm:cxn modelId="{45F83597-3CB7-4CE3-90AA-3987CC079F82}" type="presParOf" srcId="{D8482C7B-1965-4855-8C66-73D0E120B166}" destId="{0D0F2F88-93BB-466A-823E-E43974E77F31}" srcOrd="2" destOrd="0" presId="urn:microsoft.com/office/officeart/2016/7/layout/BasicLinearProcessNumbered"/>
    <dgm:cxn modelId="{7792A09A-F63D-416F-81E7-38CD62DD3753}" type="presParOf" srcId="{D8482C7B-1965-4855-8C66-73D0E120B166}" destId="{81594A64-69FC-45B0-80B5-20E92035CF1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DE9C1-A9C3-41A4-A953-5DDBFC037E62}">
      <dsp:nvSpPr>
        <dsp:cNvPr id="0" name=""/>
        <dsp:cNvSpPr/>
      </dsp:nvSpPr>
      <dsp:spPr>
        <a:xfrm>
          <a:off x="1503259" y="30695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D0C2F255-986D-4A7A-8CC7-742CE4045D66}">
      <dsp:nvSpPr>
        <dsp:cNvPr id="0" name=""/>
        <dsp:cNvSpPr/>
      </dsp:nvSpPr>
      <dsp:spPr>
        <a:xfrm>
          <a:off x="331199" y="2766098"/>
          <a:ext cx="43200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NG" sz="2000" kern="1200" dirty="0"/>
            <a:t>A huge proportion of these mortalities present as emergency medical conditions</a:t>
          </a:r>
          <a:endParaRPr lang="en-US" sz="2000" kern="1200" dirty="0"/>
        </a:p>
      </dsp:txBody>
      <dsp:txXfrm>
        <a:off x="331199" y="2766098"/>
        <a:ext cx="4320000" cy="945000"/>
      </dsp:txXfrm>
    </dsp:sp>
    <dsp:sp modelId="{38A1FBDA-24E9-44FD-A0B2-D8E886B63980}">
      <dsp:nvSpPr>
        <dsp:cNvPr id="0" name=""/>
        <dsp:cNvSpPr/>
      </dsp:nvSpPr>
      <dsp:spPr>
        <a:xfrm>
          <a:off x="6595199" y="31226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2B896-C1E1-4DA4-B507-EBB22BBBF5EB}">
      <dsp:nvSpPr>
        <dsp:cNvPr id="0" name=""/>
        <dsp:cNvSpPr/>
      </dsp:nvSpPr>
      <dsp:spPr>
        <a:xfrm>
          <a:off x="5407199" y="2766098"/>
          <a:ext cx="43200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NG" sz="2000" kern="1200"/>
            <a:t>Fixing the emergency medical services will potentially save about 25% of annual mortalities and 50% annual morbidities</a:t>
          </a:r>
          <a:endParaRPr lang="en-US" sz="2000" kern="1200"/>
        </a:p>
      </dsp:txBody>
      <dsp:txXfrm>
        <a:off x="5407199" y="2766098"/>
        <a:ext cx="4320000" cy="94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143C-2FB1-41B2-8C4D-2C62D7859C4C}">
      <dsp:nvSpPr>
        <dsp:cNvPr id="0" name=""/>
        <dsp:cNvSpPr/>
      </dsp:nvSpPr>
      <dsp:spPr>
        <a:xfrm>
          <a:off x="0" y="491"/>
          <a:ext cx="10058399"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618593-E4E9-4B8F-9126-64A70A53B5F2}">
      <dsp:nvSpPr>
        <dsp:cNvPr id="0" name=""/>
        <dsp:cNvSpPr/>
      </dsp:nvSpPr>
      <dsp:spPr>
        <a:xfrm>
          <a:off x="347648" y="259072"/>
          <a:ext cx="632087" cy="632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43483-CDF6-462C-9D3E-C1F19B9D3C05}">
      <dsp:nvSpPr>
        <dsp:cNvPr id="0" name=""/>
        <dsp:cNvSpPr/>
      </dsp:nvSpPr>
      <dsp:spPr>
        <a:xfrm>
          <a:off x="1327384" y="491"/>
          <a:ext cx="4526280"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GB" sz="2500" kern="1200">
              <a:latin typeface="Poppins" panose="00000500000000000000" pitchFamily="50" charset="0"/>
              <a:cs typeface="Poppins" panose="00000500000000000000" pitchFamily="50" charset="0"/>
            </a:rPr>
            <a:t>P</a:t>
          </a:r>
          <a:r>
            <a:rPr lang="en-NG" sz="2500" kern="1200">
              <a:latin typeface="Poppins" panose="00000500000000000000" pitchFamily="50" charset="0"/>
              <a:cs typeface="Poppins" panose="00000500000000000000" pitchFamily="50" charset="0"/>
            </a:rPr>
            <a:t>hased</a:t>
          </a:r>
          <a:endParaRPr lang="en-US" sz="2500" kern="1200">
            <a:latin typeface="Poppins" panose="00000500000000000000" pitchFamily="50" charset="0"/>
            <a:cs typeface="Poppins" panose="00000500000000000000" pitchFamily="50" charset="0"/>
          </a:endParaRPr>
        </a:p>
      </dsp:txBody>
      <dsp:txXfrm>
        <a:off x="1327384" y="491"/>
        <a:ext cx="4526280" cy="1149250"/>
      </dsp:txXfrm>
    </dsp:sp>
    <dsp:sp modelId="{A88D06E9-FC9D-467F-8923-D6D09CD27416}">
      <dsp:nvSpPr>
        <dsp:cNvPr id="0" name=""/>
        <dsp:cNvSpPr/>
      </dsp:nvSpPr>
      <dsp:spPr>
        <a:xfrm>
          <a:off x="5853664" y="491"/>
          <a:ext cx="420473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755650">
            <a:lnSpc>
              <a:spcPct val="100000"/>
            </a:lnSpc>
            <a:spcBef>
              <a:spcPct val="0"/>
            </a:spcBef>
            <a:spcAft>
              <a:spcPct val="35000"/>
            </a:spcAft>
            <a:buFont typeface="Wingdings" panose="05000000000000000000" pitchFamily="2" charset="2"/>
            <a:buNone/>
          </a:pPr>
          <a:r>
            <a:rPr lang="en-GB" sz="1700" kern="1200" dirty="0">
              <a:latin typeface="Poppins" panose="00000500000000000000" pitchFamily="50" charset="0"/>
              <a:cs typeface="Poppins" panose="00000500000000000000" pitchFamily="50" charset="0"/>
            </a:rPr>
            <a:t>G</a:t>
          </a:r>
          <a:r>
            <a:rPr lang="en-NG" sz="1700" kern="1200" dirty="0">
              <a:latin typeface="Poppins" panose="00000500000000000000" pitchFamily="50" charset="0"/>
              <a:cs typeface="Poppins" panose="00000500000000000000" pitchFamily="50" charset="0"/>
            </a:rPr>
            <a:t>radual geographical spread to all states</a:t>
          </a:r>
          <a:endParaRPr lang="en-US" sz="1700" kern="1200" dirty="0">
            <a:latin typeface="Poppins" panose="00000500000000000000" pitchFamily="50" charset="0"/>
            <a:cs typeface="Poppins" panose="00000500000000000000" pitchFamily="50" charset="0"/>
          </a:endParaRPr>
        </a:p>
        <a:p>
          <a:pPr marL="0" lvl="0" indent="0" algn="l" defTabSz="755650">
            <a:lnSpc>
              <a:spcPct val="100000"/>
            </a:lnSpc>
            <a:spcBef>
              <a:spcPct val="0"/>
            </a:spcBef>
            <a:spcAft>
              <a:spcPct val="35000"/>
            </a:spcAft>
            <a:buFont typeface="Wingdings" panose="05000000000000000000" pitchFamily="2" charset="2"/>
            <a:buNone/>
          </a:pPr>
          <a:r>
            <a:rPr lang="en-GB" sz="1700" kern="1200" dirty="0">
              <a:latin typeface="Poppins" panose="00000500000000000000" pitchFamily="50" charset="0"/>
              <a:cs typeface="Poppins" panose="00000500000000000000" pitchFamily="50" charset="0"/>
            </a:rPr>
            <a:t>G</a:t>
          </a:r>
          <a:r>
            <a:rPr lang="en-NG" sz="1700" kern="1200" dirty="0">
              <a:latin typeface="Poppins" panose="00000500000000000000" pitchFamily="50" charset="0"/>
              <a:cs typeface="Poppins" panose="00000500000000000000" pitchFamily="50" charset="0"/>
            </a:rPr>
            <a:t>radual inclusion of road ambulances to include air, and water. </a:t>
          </a:r>
          <a:endParaRPr lang="en-US" sz="1700" kern="1200" dirty="0">
            <a:latin typeface="Poppins" panose="00000500000000000000" pitchFamily="50" charset="0"/>
            <a:cs typeface="Poppins" panose="00000500000000000000" pitchFamily="50" charset="0"/>
          </a:endParaRPr>
        </a:p>
      </dsp:txBody>
      <dsp:txXfrm>
        <a:off x="5853664" y="491"/>
        <a:ext cx="4204735" cy="1149250"/>
      </dsp:txXfrm>
    </dsp:sp>
    <dsp:sp modelId="{287905E8-7033-4D4C-A548-09895BE3570B}">
      <dsp:nvSpPr>
        <dsp:cNvPr id="0" name=""/>
        <dsp:cNvSpPr/>
      </dsp:nvSpPr>
      <dsp:spPr>
        <a:xfrm>
          <a:off x="0" y="1437054"/>
          <a:ext cx="10058399"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7FD98-65C3-46DD-BB0E-0884B7AB1BD3}">
      <dsp:nvSpPr>
        <dsp:cNvPr id="0" name=""/>
        <dsp:cNvSpPr/>
      </dsp:nvSpPr>
      <dsp:spPr>
        <a:xfrm>
          <a:off x="347648" y="1695636"/>
          <a:ext cx="632087" cy="632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127DA-A6EB-4005-BB53-04FEBD5735FF}">
      <dsp:nvSpPr>
        <dsp:cNvPr id="0" name=""/>
        <dsp:cNvSpPr/>
      </dsp:nvSpPr>
      <dsp:spPr>
        <a:xfrm>
          <a:off x="1327384" y="1437054"/>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GB" sz="2500" kern="1200">
              <a:latin typeface="Poppins" panose="00000500000000000000" pitchFamily="50" charset="0"/>
              <a:cs typeface="Poppins" panose="00000500000000000000" pitchFamily="50" charset="0"/>
            </a:rPr>
            <a:t>U</a:t>
          </a:r>
          <a:r>
            <a:rPr lang="en-NG" sz="2500" kern="1200">
              <a:latin typeface="Poppins" panose="00000500000000000000" pitchFamily="50" charset="0"/>
              <a:cs typeface="Poppins" panose="00000500000000000000" pitchFamily="50" charset="0"/>
            </a:rPr>
            <a:t>tilize local resources</a:t>
          </a:r>
          <a:endParaRPr lang="en-US" sz="2500" kern="1200">
            <a:latin typeface="Poppins" panose="00000500000000000000" pitchFamily="50" charset="0"/>
            <a:cs typeface="Poppins" panose="00000500000000000000" pitchFamily="50" charset="0"/>
          </a:endParaRPr>
        </a:p>
      </dsp:txBody>
      <dsp:txXfrm>
        <a:off x="1327384" y="1437054"/>
        <a:ext cx="8731015" cy="1149250"/>
      </dsp:txXfrm>
    </dsp:sp>
    <dsp:sp modelId="{42AFE109-579D-43C3-9F6F-8020A0F79850}">
      <dsp:nvSpPr>
        <dsp:cNvPr id="0" name=""/>
        <dsp:cNvSpPr/>
      </dsp:nvSpPr>
      <dsp:spPr>
        <a:xfrm>
          <a:off x="0" y="2873618"/>
          <a:ext cx="10058399"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BC2390-E32B-4421-AD0A-F075A765B719}">
      <dsp:nvSpPr>
        <dsp:cNvPr id="0" name=""/>
        <dsp:cNvSpPr/>
      </dsp:nvSpPr>
      <dsp:spPr>
        <a:xfrm>
          <a:off x="347648" y="3132199"/>
          <a:ext cx="632087" cy="632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EA676-9CD0-432F-A507-13419D5ACB02}">
      <dsp:nvSpPr>
        <dsp:cNvPr id="0" name=""/>
        <dsp:cNvSpPr/>
      </dsp:nvSpPr>
      <dsp:spPr>
        <a:xfrm>
          <a:off x="1327384" y="2873618"/>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GB" sz="2500" kern="1200">
              <a:latin typeface="Poppins" panose="00000500000000000000" pitchFamily="50" charset="0"/>
              <a:cs typeface="Poppins" panose="00000500000000000000" pitchFamily="50" charset="0"/>
            </a:rPr>
            <a:t>Utilize and s</a:t>
          </a:r>
          <a:r>
            <a:rPr lang="en-NG" sz="2500" kern="1200">
              <a:latin typeface="Poppins" panose="00000500000000000000" pitchFamily="50" charset="0"/>
              <a:cs typeface="Poppins" panose="00000500000000000000" pitchFamily="50" charset="0"/>
            </a:rPr>
            <a:t>trenghten existing medical services</a:t>
          </a:r>
          <a:endParaRPr lang="en-US" sz="2500" kern="1200">
            <a:latin typeface="Poppins" panose="00000500000000000000" pitchFamily="50" charset="0"/>
            <a:cs typeface="Poppins" panose="00000500000000000000" pitchFamily="50" charset="0"/>
          </a:endParaRPr>
        </a:p>
      </dsp:txBody>
      <dsp:txXfrm>
        <a:off x="1327384" y="2873618"/>
        <a:ext cx="8731015" cy="1149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30582-DBF8-42BC-9F27-46650CBCA949}">
      <dsp:nvSpPr>
        <dsp:cNvPr id="0" name=""/>
        <dsp:cNvSpPr/>
      </dsp:nvSpPr>
      <dsp:spPr>
        <a:xfrm>
          <a:off x="3687" y="1627411"/>
          <a:ext cx="1309279" cy="1832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076" tIns="330200" rIns="102076" bIns="330200" numCol="1" spcCol="1270" anchor="t" anchorCtr="0">
          <a:noAutofit/>
        </a:bodyPr>
        <a:lstStyle/>
        <a:p>
          <a:pPr marL="0" lvl="0" indent="0" algn="l" defTabSz="622300">
            <a:lnSpc>
              <a:spcPct val="90000"/>
            </a:lnSpc>
            <a:spcBef>
              <a:spcPct val="0"/>
            </a:spcBef>
            <a:spcAft>
              <a:spcPct val="35000"/>
            </a:spcAft>
            <a:buNone/>
          </a:pPr>
          <a:r>
            <a:rPr lang="en-GB" sz="1400" kern="1200"/>
            <a:t>R</a:t>
          </a:r>
          <a:r>
            <a:rPr lang="en-NG" sz="1400" kern="1200"/>
            <a:t>educe mortality by half</a:t>
          </a:r>
          <a:endParaRPr lang="en-US" sz="1400" kern="1200"/>
        </a:p>
      </dsp:txBody>
      <dsp:txXfrm>
        <a:off x="3687" y="2323948"/>
        <a:ext cx="1309279" cy="1099794"/>
      </dsp:txXfrm>
    </dsp:sp>
    <dsp:sp modelId="{337511FB-1559-4C6F-BBCF-89E8D371ACB2}">
      <dsp:nvSpPr>
        <dsp:cNvPr id="0" name=""/>
        <dsp:cNvSpPr/>
      </dsp:nvSpPr>
      <dsp:spPr>
        <a:xfrm>
          <a:off x="383378" y="1810710"/>
          <a:ext cx="549897" cy="54989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 tIns="12700" rIns="42872" bIns="12700" numCol="1" spcCol="1270" anchor="ctr" anchorCtr="0">
          <a:noAutofit/>
        </a:bodyPr>
        <a:lstStyle/>
        <a:p>
          <a:pPr marL="0" lvl="0" indent="0" algn="l" defTabSz="622300">
            <a:lnSpc>
              <a:spcPct val="90000"/>
            </a:lnSpc>
            <a:spcBef>
              <a:spcPct val="0"/>
            </a:spcBef>
            <a:spcAft>
              <a:spcPct val="35000"/>
            </a:spcAft>
            <a:buNone/>
          </a:pPr>
          <a:r>
            <a:rPr lang="en-US" sz="1400" kern="1200"/>
            <a:t>1</a:t>
          </a:r>
        </a:p>
      </dsp:txBody>
      <dsp:txXfrm>
        <a:off x="463909" y="1891241"/>
        <a:ext cx="388835" cy="388835"/>
      </dsp:txXfrm>
    </dsp:sp>
    <dsp:sp modelId="{AD2DC892-012C-456F-BA05-089E18AB1E95}">
      <dsp:nvSpPr>
        <dsp:cNvPr id="0" name=""/>
        <dsp:cNvSpPr/>
      </dsp:nvSpPr>
      <dsp:spPr>
        <a:xfrm>
          <a:off x="3687" y="3460330"/>
          <a:ext cx="130927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3CC34-650D-4D9E-AA8F-C5019E7F0DD7}">
      <dsp:nvSpPr>
        <dsp:cNvPr id="0" name=""/>
        <dsp:cNvSpPr/>
      </dsp:nvSpPr>
      <dsp:spPr>
        <a:xfrm>
          <a:off x="1443894" y="1627411"/>
          <a:ext cx="1309279" cy="1832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076" tIns="330200" rIns="102076" bIns="330200" numCol="1" spcCol="1270" anchor="t" anchorCtr="0">
          <a:noAutofit/>
        </a:bodyPr>
        <a:lstStyle/>
        <a:p>
          <a:pPr marL="0" lvl="0" indent="0" algn="l" defTabSz="622300">
            <a:lnSpc>
              <a:spcPct val="90000"/>
            </a:lnSpc>
            <a:spcBef>
              <a:spcPct val="0"/>
            </a:spcBef>
            <a:spcAft>
              <a:spcPct val="35000"/>
            </a:spcAft>
            <a:buNone/>
          </a:pPr>
          <a:r>
            <a:rPr lang="en-GB" sz="1400" kern="1200"/>
            <a:t>P</a:t>
          </a:r>
          <a:r>
            <a:rPr lang="en-NG" sz="1400" kern="1200"/>
            <a:t>rovide jobs</a:t>
          </a:r>
          <a:endParaRPr lang="en-US" sz="1400" kern="1200"/>
        </a:p>
      </dsp:txBody>
      <dsp:txXfrm>
        <a:off x="1443894" y="2323948"/>
        <a:ext cx="1309279" cy="1099794"/>
      </dsp:txXfrm>
    </dsp:sp>
    <dsp:sp modelId="{A9E0BDCB-BF7A-4088-ACAD-A988D15C4E5D}">
      <dsp:nvSpPr>
        <dsp:cNvPr id="0" name=""/>
        <dsp:cNvSpPr/>
      </dsp:nvSpPr>
      <dsp:spPr>
        <a:xfrm>
          <a:off x="1823585" y="1810710"/>
          <a:ext cx="549897" cy="54989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 tIns="12700" rIns="42872" bIns="12700" numCol="1" spcCol="1270" anchor="ctr" anchorCtr="0">
          <a:noAutofit/>
        </a:bodyPr>
        <a:lstStyle/>
        <a:p>
          <a:pPr marL="0" lvl="0" indent="0" algn="l" defTabSz="622300">
            <a:lnSpc>
              <a:spcPct val="90000"/>
            </a:lnSpc>
            <a:spcBef>
              <a:spcPct val="0"/>
            </a:spcBef>
            <a:spcAft>
              <a:spcPct val="35000"/>
            </a:spcAft>
            <a:buNone/>
          </a:pPr>
          <a:r>
            <a:rPr lang="en-US" sz="1400" kern="1200" dirty="0"/>
            <a:t>2</a:t>
          </a:r>
        </a:p>
      </dsp:txBody>
      <dsp:txXfrm>
        <a:off x="1904116" y="1891241"/>
        <a:ext cx="388835" cy="388835"/>
      </dsp:txXfrm>
    </dsp:sp>
    <dsp:sp modelId="{A09DF526-07DF-4EDA-8BE5-643BDEA57D4D}">
      <dsp:nvSpPr>
        <dsp:cNvPr id="0" name=""/>
        <dsp:cNvSpPr/>
      </dsp:nvSpPr>
      <dsp:spPr>
        <a:xfrm>
          <a:off x="1443894" y="3460330"/>
          <a:ext cx="130927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4C0E5-05D8-4C40-838C-4E0F0D853408}">
      <dsp:nvSpPr>
        <dsp:cNvPr id="0" name=""/>
        <dsp:cNvSpPr/>
      </dsp:nvSpPr>
      <dsp:spPr>
        <a:xfrm>
          <a:off x="2884101" y="1627411"/>
          <a:ext cx="1309279" cy="1832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076" tIns="330200" rIns="102076" bIns="330200" numCol="1" spcCol="1270" anchor="t" anchorCtr="0">
          <a:noAutofit/>
        </a:bodyPr>
        <a:lstStyle/>
        <a:p>
          <a:pPr marL="0" lvl="0" indent="0" algn="l" defTabSz="622300">
            <a:lnSpc>
              <a:spcPct val="90000"/>
            </a:lnSpc>
            <a:spcBef>
              <a:spcPct val="0"/>
            </a:spcBef>
            <a:spcAft>
              <a:spcPct val="35000"/>
            </a:spcAft>
            <a:buNone/>
          </a:pPr>
          <a:r>
            <a:rPr lang="en-GB" sz="1400" kern="1200"/>
            <a:t>C</a:t>
          </a:r>
          <a:r>
            <a:rPr lang="en-NG" sz="1400" kern="1200"/>
            <a:t>reate research and training opportunities</a:t>
          </a:r>
          <a:endParaRPr lang="en-US" sz="1400" kern="1200"/>
        </a:p>
      </dsp:txBody>
      <dsp:txXfrm>
        <a:off x="2884101" y="2323948"/>
        <a:ext cx="1309279" cy="1099794"/>
      </dsp:txXfrm>
    </dsp:sp>
    <dsp:sp modelId="{6F0892EF-C084-4774-9861-87101D817898}">
      <dsp:nvSpPr>
        <dsp:cNvPr id="0" name=""/>
        <dsp:cNvSpPr/>
      </dsp:nvSpPr>
      <dsp:spPr>
        <a:xfrm>
          <a:off x="3263791" y="1810710"/>
          <a:ext cx="549897" cy="54989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 tIns="12700" rIns="42872" bIns="12700" numCol="1" spcCol="1270" anchor="ctr" anchorCtr="0">
          <a:noAutofit/>
        </a:bodyPr>
        <a:lstStyle/>
        <a:p>
          <a:pPr marL="0" lvl="0" indent="0" algn="l" defTabSz="622300">
            <a:lnSpc>
              <a:spcPct val="90000"/>
            </a:lnSpc>
            <a:spcBef>
              <a:spcPct val="0"/>
            </a:spcBef>
            <a:spcAft>
              <a:spcPct val="35000"/>
            </a:spcAft>
            <a:buNone/>
          </a:pPr>
          <a:r>
            <a:rPr lang="en-US" sz="1400" kern="1200"/>
            <a:t>3</a:t>
          </a:r>
        </a:p>
      </dsp:txBody>
      <dsp:txXfrm>
        <a:off x="3344322" y="1891241"/>
        <a:ext cx="388835" cy="388835"/>
      </dsp:txXfrm>
    </dsp:sp>
    <dsp:sp modelId="{38B9645B-EE04-4BB0-A3F6-91343C5A6E75}">
      <dsp:nvSpPr>
        <dsp:cNvPr id="0" name=""/>
        <dsp:cNvSpPr/>
      </dsp:nvSpPr>
      <dsp:spPr>
        <a:xfrm>
          <a:off x="2884101" y="3460330"/>
          <a:ext cx="130927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F6D165-B628-42C1-BC33-30791F504784}">
      <dsp:nvSpPr>
        <dsp:cNvPr id="0" name=""/>
        <dsp:cNvSpPr/>
      </dsp:nvSpPr>
      <dsp:spPr>
        <a:xfrm>
          <a:off x="4324307" y="1627411"/>
          <a:ext cx="1309279" cy="1832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076" tIns="330200" rIns="102076" bIns="330200" numCol="1" spcCol="1270" anchor="t" anchorCtr="0">
          <a:noAutofit/>
        </a:bodyPr>
        <a:lstStyle/>
        <a:p>
          <a:pPr marL="0" lvl="0" indent="0" algn="l" defTabSz="622300">
            <a:lnSpc>
              <a:spcPct val="90000"/>
            </a:lnSpc>
            <a:spcBef>
              <a:spcPct val="0"/>
            </a:spcBef>
            <a:spcAft>
              <a:spcPct val="35000"/>
            </a:spcAft>
            <a:buNone/>
          </a:pPr>
          <a:r>
            <a:rPr lang="en-GB" sz="1400" kern="1200"/>
            <a:t>P</a:t>
          </a:r>
          <a:r>
            <a:rPr lang="en-NG" sz="1400" kern="1200"/>
            <a:t>romote medical education</a:t>
          </a:r>
          <a:endParaRPr lang="en-US" sz="1400" kern="1200"/>
        </a:p>
      </dsp:txBody>
      <dsp:txXfrm>
        <a:off x="4324307" y="2323948"/>
        <a:ext cx="1309279" cy="1099794"/>
      </dsp:txXfrm>
    </dsp:sp>
    <dsp:sp modelId="{D855E617-B1B0-4A37-9464-B188F074159F}">
      <dsp:nvSpPr>
        <dsp:cNvPr id="0" name=""/>
        <dsp:cNvSpPr/>
      </dsp:nvSpPr>
      <dsp:spPr>
        <a:xfrm>
          <a:off x="4703998" y="1810710"/>
          <a:ext cx="549897" cy="54989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 tIns="12700" rIns="42872" bIns="12700" numCol="1" spcCol="1270" anchor="ctr" anchorCtr="0">
          <a:noAutofit/>
        </a:bodyPr>
        <a:lstStyle/>
        <a:p>
          <a:pPr marL="0" lvl="0" indent="0" algn="l" defTabSz="622300">
            <a:lnSpc>
              <a:spcPct val="90000"/>
            </a:lnSpc>
            <a:spcBef>
              <a:spcPct val="0"/>
            </a:spcBef>
            <a:spcAft>
              <a:spcPct val="35000"/>
            </a:spcAft>
            <a:buNone/>
          </a:pPr>
          <a:r>
            <a:rPr lang="en-US" sz="1400" kern="1200"/>
            <a:t>4</a:t>
          </a:r>
        </a:p>
      </dsp:txBody>
      <dsp:txXfrm>
        <a:off x="4784529" y="1891241"/>
        <a:ext cx="388835" cy="388835"/>
      </dsp:txXfrm>
    </dsp:sp>
    <dsp:sp modelId="{CC00EDCE-FAB2-4CCF-B30F-0CD96675ABF4}">
      <dsp:nvSpPr>
        <dsp:cNvPr id="0" name=""/>
        <dsp:cNvSpPr/>
      </dsp:nvSpPr>
      <dsp:spPr>
        <a:xfrm>
          <a:off x="4324307" y="3460330"/>
          <a:ext cx="130927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DB2A2-2FFF-48A1-AEE8-F136E25E41BA}">
      <dsp:nvSpPr>
        <dsp:cNvPr id="0" name=""/>
        <dsp:cNvSpPr/>
      </dsp:nvSpPr>
      <dsp:spPr>
        <a:xfrm>
          <a:off x="5764514" y="1627411"/>
          <a:ext cx="1309279" cy="1832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076" tIns="330200" rIns="102076" bIns="330200" numCol="1" spcCol="1270" anchor="t" anchorCtr="0">
          <a:noAutofit/>
        </a:bodyPr>
        <a:lstStyle/>
        <a:p>
          <a:pPr marL="0" lvl="0" indent="0" algn="l" defTabSz="622300">
            <a:lnSpc>
              <a:spcPct val="90000"/>
            </a:lnSpc>
            <a:spcBef>
              <a:spcPct val="0"/>
            </a:spcBef>
            <a:spcAft>
              <a:spcPct val="35000"/>
            </a:spcAft>
            <a:buNone/>
          </a:pPr>
          <a:r>
            <a:rPr lang="en-GB" sz="1400" kern="1200"/>
            <a:t>P</a:t>
          </a:r>
          <a:r>
            <a:rPr lang="en-NG" sz="1400" kern="1200"/>
            <a:t>romote research</a:t>
          </a:r>
          <a:endParaRPr lang="en-US" sz="1400" kern="1200"/>
        </a:p>
      </dsp:txBody>
      <dsp:txXfrm>
        <a:off x="5764514" y="2323948"/>
        <a:ext cx="1309279" cy="1099794"/>
      </dsp:txXfrm>
    </dsp:sp>
    <dsp:sp modelId="{B8428D83-07D0-4834-AAE4-768DD2E581B9}">
      <dsp:nvSpPr>
        <dsp:cNvPr id="0" name=""/>
        <dsp:cNvSpPr/>
      </dsp:nvSpPr>
      <dsp:spPr>
        <a:xfrm>
          <a:off x="6144205" y="1810710"/>
          <a:ext cx="549897" cy="54989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 tIns="12700" rIns="42872" bIns="12700" numCol="1" spcCol="1270" anchor="ctr" anchorCtr="0">
          <a:noAutofit/>
        </a:bodyPr>
        <a:lstStyle/>
        <a:p>
          <a:pPr marL="0" lvl="0" indent="0" algn="l" defTabSz="622300">
            <a:lnSpc>
              <a:spcPct val="90000"/>
            </a:lnSpc>
            <a:spcBef>
              <a:spcPct val="0"/>
            </a:spcBef>
            <a:spcAft>
              <a:spcPct val="35000"/>
            </a:spcAft>
            <a:buNone/>
          </a:pPr>
          <a:r>
            <a:rPr lang="en-US" sz="1400" kern="1200"/>
            <a:t>5</a:t>
          </a:r>
        </a:p>
      </dsp:txBody>
      <dsp:txXfrm>
        <a:off x="6224736" y="1891241"/>
        <a:ext cx="388835" cy="388835"/>
      </dsp:txXfrm>
    </dsp:sp>
    <dsp:sp modelId="{7434C0C1-450B-4085-8A20-6DCD1A2BEE7E}">
      <dsp:nvSpPr>
        <dsp:cNvPr id="0" name=""/>
        <dsp:cNvSpPr/>
      </dsp:nvSpPr>
      <dsp:spPr>
        <a:xfrm>
          <a:off x="5764514" y="3460330"/>
          <a:ext cx="130927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2F1CC-9DBB-4285-87E6-FBABDD4F5BB5}">
      <dsp:nvSpPr>
        <dsp:cNvPr id="0" name=""/>
        <dsp:cNvSpPr/>
      </dsp:nvSpPr>
      <dsp:spPr>
        <a:xfrm>
          <a:off x="7204721" y="1627411"/>
          <a:ext cx="1309279" cy="1832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076" tIns="330200" rIns="102076" bIns="330200" numCol="1" spcCol="1270" anchor="t" anchorCtr="0">
          <a:noAutofit/>
        </a:bodyPr>
        <a:lstStyle/>
        <a:p>
          <a:pPr marL="0" lvl="0" indent="0" algn="l" defTabSz="622300">
            <a:lnSpc>
              <a:spcPct val="90000"/>
            </a:lnSpc>
            <a:spcBef>
              <a:spcPct val="0"/>
            </a:spcBef>
            <a:spcAft>
              <a:spcPct val="35000"/>
            </a:spcAft>
            <a:buNone/>
          </a:pPr>
          <a:r>
            <a:rPr lang="en-GB" sz="1400" kern="1200"/>
            <a:t>I</a:t>
          </a:r>
          <a:r>
            <a:rPr lang="en-NG" sz="1400" kern="1200"/>
            <a:t>mprove private – public collaboration</a:t>
          </a:r>
          <a:endParaRPr lang="en-US" sz="1400" kern="1200"/>
        </a:p>
      </dsp:txBody>
      <dsp:txXfrm>
        <a:off x="7204721" y="2323948"/>
        <a:ext cx="1309279" cy="1099794"/>
      </dsp:txXfrm>
    </dsp:sp>
    <dsp:sp modelId="{AE316982-2A72-49E4-9431-A2123EB00D3A}">
      <dsp:nvSpPr>
        <dsp:cNvPr id="0" name=""/>
        <dsp:cNvSpPr/>
      </dsp:nvSpPr>
      <dsp:spPr>
        <a:xfrm>
          <a:off x="7584412" y="1810710"/>
          <a:ext cx="549897" cy="54989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 tIns="12700" rIns="42872" bIns="12700" numCol="1" spcCol="1270" anchor="ctr" anchorCtr="0">
          <a:noAutofit/>
        </a:bodyPr>
        <a:lstStyle/>
        <a:p>
          <a:pPr marL="0" lvl="0" indent="0" algn="l" defTabSz="622300">
            <a:lnSpc>
              <a:spcPct val="90000"/>
            </a:lnSpc>
            <a:spcBef>
              <a:spcPct val="0"/>
            </a:spcBef>
            <a:spcAft>
              <a:spcPct val="35000"/>
            </a:spcAft>
            <a:buNone/>
          </a:pPr>
          <a:r>
            <a:rPr lang="en-US" sz="1400" kern="1200"/>
            <a:t>6</a:t>
          </a:r>
        </a:p>
      </dsp:txBody>
      <dsp:txXfrm>
        <a:off x="7664943" y="1891241"/>
        <a:ext cx="388835" cy="388835"/>
      </dsp:txXfrm>
    </dsp:sp>
    <dsp:sp modelId="{1C8DEDA3-6E82-42CF-BCBB-BBC55A0BB65E}">
      <dsp:nvSpPr>
        <dsp:cNvPr id="0" name=""/>
        <dsp:cNvSpPr/>
      </dsp:nvSpPr>
      <dsp:spPr>
        <a:xfrm>
          <a:off x="7204721" y="3460330"/>
          <a:ext cx="130927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442E9-5B19-4430-9B0F-8B8EF102FE36}">
      <dsp:nvSpPr>
        <dsp:cNvPr id="0" name=""/>
        <dsp:cNvSpPr/>
      </dsp:nvSpPr>
      <dsp:spPr>
        <a:xfrm>
          <a:off x="8644928" y="1627411"/>
          <a:ext cx="1309279" cy="1832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076" tIns="330200" rIns="102076" bIns="330200" numCol="1" spcCol="1270" anchor="t" anchorCtr="0">
          <a:noAutofit/>
        </a:bodyPr>
        <a:lstStyle/>
        <a:p>
          <a:pPr marL="0" lvl="0" indent="0" algn="l" defTabSz="622300">
            <a:lnSpc>
              <a:spcPct val="90000"/>
            </a:lnSpc>
            <a:spcBef>
              <a:spcPct val="0"/>
            </a:spcBef>
            <a:spcAft>
              <a:spcPct val="35000"/>
            </a:spcAft>
            <a:buNone/>
          </a:pPr>
          <a:r>
            <a:rPr lang="en-GB" sz="1400" kern="1200"/>
            <a:t>P</a:t>
          </a:r>
          <a:r>
            <a:rPr lang="en-NG" sz="1400" kern="1200"/>
            <a:t>rovide room for citizen participation </a:t>
          </a:r>
          <a:endParaRPr lang="en-US" sz="1400" kern="1200"/>
        </a:p>
      </dsp:txBody>
      <dsp:txXfrm>
        <a:off x="8644928" y="2323948"/>
        <a:ext cx="1309279" cy="1099794"/>
      </dsp:txXfrm>
    </dsp:sp>
    <dsp:sp modelId="{709962AA-86F4-44F1-BF11-6D7EF59B381C}">
      <dsp:nvSpPr>
        <dsp:cNvPr id="0" name=""/>
        <dsp:cNvSpPr/>
      </dsp:nvSpPr>
      <dsp:spPr>
        <a:xfrm>
          <a:off x="9024619" y="1810710"/>
          <a:ext cx="549897" cy="54989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 tIns="12700" rIns="42872" bIns="12700" numCol="1" spcCol="1270" anchor="ctr" anchorCtr="0">
          <a:noAutofit/>
        </a:bodyPr>
        <a:lstStyle/>
        <a:p>
          <a:pPr marL="0" lvl="0" indent="0" algn="l" defTabSz="622300">
            <a:lnSpc>
              <a:spcPct val="90000"/>
            </a:lnSpc>
            <a:spcBef>
              <a:spcPct val="0"/>
            </a:spcBef>
            <a:spcAft>
              <a:spcPct val="35000"/>
            </a:spcAft>
            <a:buNone/>
          </a:pPr>
          <a:r>
            <a:rPr lang="en-US" sz="1400" kern="1200"/>
            <a:t>7</a:t>
          </a:r>
        </a:p>
      </dsp:txBody>
      <dsp:txXfrm>
        <a:off x="9105150" y="1891241"/>
        <a:ext cx="388835" cy="388835"/>
      </dsp:txXfrm>
    </dsp:sp>
    <dsp:sp modelId="{740E8955-2073-4C29-8850-49E0E33ACD87}">
      <dsp:nvSpPr>
        <dsp:cNvPr id="0" name=""/>
        <dsp:cNvSpPr/>
      </dsp:nvSpPr>
      <dsp:spPr>
        <a:xfrm>
          <a:off x="8644928" y="3460330"/>
          <a:ext cx="130927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E1486-E6D0-4288-A78B-3A53D8455B06}">
      <dsp:nvSpPr>
        <dsp:cNvPr id="0" name=""/>
        <dsp:cNvSpPr/>
      </dsp:nvSpPr>
      <dsp:spPr>
        <a:xfrm>
          <a:off x="10085135" y="1627411"/>
          <a:ext cx="1309279" cy="1832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076" tIns="330200" rIns="102076" bIns="330200" numCol="1" spcCol="1270" anchor="t" anchorCtr="0">
          <a:noAutofit/>
        </a:bodyPr>
        <a:lstStyle/>
        <a:p>
          <a:pPr marL="0" lvl="0" indent="0" algn="l" defTabSz="622300">
            <a:lnSpc>
              <a:spcPct val="90000"/>
            </a:lnSpc>
            <a:spcBef>
              <a:spcPct val="0"/>
            </a:spcBef>
            <a:spcAft>
              <a:spcPct val="35000"/>
            </a:spcAft>
            <a:buNone/>
          </a:pPr>
          <a:r>
            <a:rPr lang="en-NG" sz="1400" kern="1200" dirty="0"/>
            <a:t>Hallmark achievement of the administration</a:t>
          </a:r>
          <a:endParaRPr lang="en-US" sz="1400" kern="1200" dirty="0"/>
        </a:p>
      </dsp:txBody>
      <dsp:txXfrm>
        <a:off x="10085135" y="2323948"/>
        <a:ext cx="1309279" cy="1099794"/>
      </dsp:txXfrm>
    </dsp:sp>
    <dsp:sp modelId="{FE832B60-71AE-4BEA-8F80-AB50C9EA9AFD}">
      <dsp:nvSpPr>
        <dsp:cNvPr id="0" name=""/>
        <dsp:cNvSpPr/>
      </dsp:nvSpPr>
      <dsp:spPr>
        <a:xfrm>
          <a:off x="10464826" y="1810710"/>
          <a:ext cx="549897" cy="54989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72" tIns="12700" rIns="42872" bIns="12700" numCol="1" spcCol="1270" anchor="ctr" anchorCtr="0">
          <a:noAutofit/>
        </a:bodyPr>
        <a:lstStyle/>
        <a:p>
          <a:pPr marL="0" lvl="0" indent="0" algn="l" defTabSz="622300">
            <a:lnSpc>
              <a:spcPct val="90000"/>
            </a:lnSpc>
            <a:spcBef>
              <a:spcPct val="0"/>
            </a:spcBef>
            <a:spcAft>
              <a:spcPct val="35000"/>
            </a:spcAft>
            <a:buNone/>
          </a:pPr>
          <a:r>
            <a:rPr lang="en-US" sz="1400" kern="1200"/>
            <a:t>8</a:t>
          </a:r>
        </a:p>
      </dsp:txBody>
      <dsp:txXfrm>
        <a:off x="10545357" y="1891241"/>
        <a:ext cx="388835" cy="388835"/>
      </dsp:txXfrm>
    </dsp:sp>
    <dsp:sp modelId="{0D0F2F88-93BB-466A-823E-E43974E77F31}">
      <dsp:nvSpPr>
        <dsp:cNvPr id="0" name=""/>
        <dsp:cNvSpPr/>
      </dsp:nvSpPr>
      <dsp:spPr>
        <a:xfrm>
          <a:off x="10085135" y="3460330"/>
          <a:ext cx="130927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E6D5B3-E47D-45CF-8C82-36CAF23971C9}" type="datetimeFigureOut">
              <a:rPr lang="en-US" smtClean="0"/>
              <a:t>1/28/2021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A51E3-A26B-4377-BB11-4E0998303E32}" type="slidenum">
              <a:rPr lang="en-US" smtClean="0"/>
              <a:t>‹#›</a:t>
            </a:fld>
            <a:endParaRPr lang="en-US"/>
          </a:p>
        </p:txBody>
      </p:sp>
    </p:spTree>
    <p:extLst>
      <p:ext uri="{BB962C8B-B14F-4D97-AF65-F5344CB8AC3E}">
        <p14:creationId xmlns:p14="http://schemas.microsoft.com/office/powerpoint/2010/main" val="100270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C522DA99-CB49-4DC6-B908-37957E4C2B49}" type="slidenum">
              <a:rPr lang="en-US" altLang="en-US">
                <a:solidFill>
                  <a:prstClr val="black"/>
                </a:solidFill>
                <a:latin typeface="Calibri" panose="020F0502020204030204"/>
              </a:rPr>
              <a:pPr defTabSz="931774" fontAlgn="base">
                <a:spcBef>
                  <a:spcPct val="0"/>
                </a:spcBef>
                <a:spcAft>
                  <a:spcPct val="0"/>
                </a:spcAft>
                <a:defRPr/>
              </a:pPr>
              <a:t>1</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51434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2D745-FF50-49CD-A654-744C65272CC7}" type="slidenum">
              <a:rPr lang="en-US" smtClean="0"/>
              <a:t>16</a:t>
            </a:fld>
            <a:endParaRPr lang="en-US"/>
          </a:p>
        </p:txBody>
      </p:sp>
    </p:spTree>
    <p:extLst>
      <p:ext uri="{BB962C8B-B14F-4D97-AF65-F5344CB8AC3E}">
        <p14:creationId xmlns:p14="http://schemas.microsoft.com/office/powerpoint/2010/main" val="2215429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2D745-FF50-49CD-A654-744C65272CC7}" type="slidenum">
              <a:rPr lang="en-US" smtClean="0"/>
              <a:t>17</a:t>
            </a:fld>
            <a:endParaRPr lang="en-US"/>
          </a:p>
        </p:txBody>
      </p:sp>
    </p:spTree>
    <p:extLst>
      <p:ext uri="{BB962C8B-B14F-4D97-AF65-F5344CB8AC3E}">
        <p14:creationId xmlns:p14="http://schemas.microsoft.com/office/powerpoint/2010/main" val="95453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2D745-FF50-49CD-A654-744C65272CC7}" type="slidenum">
              <a:rPr lang="en-US" smtClean="0"/>
              <a:t>18</a:t>
            </a:fld>
            <a:endParaRPr lang="en-US"/>
          </a:p>
        </p:txBody>
      </p:sp>
    </p:spTree>
    <p:extLst>
      <p:ext uri="{BB962C8B-B14F-4D97-AF65-F5344CB8AC3E}">
        <p14:creationId xmlns:p14="http://schemas.microsoft.com/office/powerpoint/2010/main" val="1277017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a:xfrm>
            <a:off x="580314" y="5078583"/>
            <a:ext cx="6106779" cy="234920"/>
          </a:xfrm>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a:xfrm>
            <a:off x="6395250" y="9088850"/>
            <a:ext cx="568504" cy="176190"/>
          </a:xfrm>
        </p:spPr>
        <p:txBody>
          <a:bodyPr/>
          <a:lstStyle/>
          <a:p>
            <a:pPr defTabSz="474739">
              <a:defRPr/>
            </a:pPr>
            <a:fld id="{9AF29FE9-1ACD-447A-9767-3B2F7FB42ADC}" type="slidenum">
              <a:rPr lang="en-US">
                <a:solidFill>
                  <a:prstClr val="black"/>
                </a:solidFill>
                <a:latin typeface="Calibri" panose="020F0502020204030204"/>
              </a:rPr>
              <a:pPr defTabSz="474739">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6651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D608E3-63EE-4036-90B7-6D8C4EFEF415}"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25794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D608E3-63EE-4036-90B7-6D8C4EFEF415}"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60337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cs typeface="Arial" panose="020B0604020202020204" pitchFamily="34" charset="0"/>
              </a:rPr>
              <a:t>Key amidst complains from the Implementing organizations was the  fact that the BHCPF was threatening the sustainability of the SSHIA which depends on premium paid by citizens.</a:t>
            </a:r>
            <a:endParaRPr lang="en-US" dirty="0"/>
          </a:p>
        </p:txBody>
      </p:sp>
      <p:sp>
        <p:nvSpPr>
          <p:cNvPr id="4" name="Slide Number Placeholder 3"/>
          <p:cNvSpPr>
            <a:spLocks noGrp="1"/>
          </p:cNvSpPr>
          <p:nvPr>
            <p:ph type="sldNum" sz="quarter" idx="5"/>
          </p:nvPr>
        </p:nvSpPr>
        <p:spPr/>
        <p:txBody>
          <a:bodyPr/>
          <a:lstStyle/>
          <a:p>
            <a:pPr defTabSz="931774">
              <a:defRPr/>
            </a:pPr>
            <a:fld id="{A87D70C8-654C-4EC5-98FF-45DBDC0B7A5E}" type="slidenum">
              <a:rPr lang="aa-ET">
                <a:solidFill>
                  <a:prstClr val="black"/>
                </a:solidFill>
                <a:latin typeface="Calibri" panose="020F0502020204030204"/>
              </a:rPr>
              <a:pPr defTabSz="931774">
                <a:defRPr/>
              </a:pPr>
              <a:t>3</a:t>
            </a:fld>
            <a:endParaRPr lang="aa-ET">
              <a:solidFill>
                <a:prstClr val="black"/>
              </a:solidFill>
              <a:latin typeface="Calibri" panose="020F0502020204030204"/>
            </a:endParaRPr>
          </a:p>
        </p:txBody>
      </p:sp>
    </p:spTree>
    <p:extLst>
      <p:ext uri="{BB962C8B-B14F-4D97-AF65-F5344CB8AC3E}">
        <p14:creationId xmlns:p14="http://schemas.microsoft.com/office/powerpoint/2010/main" val="40223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25% counterpart funding from states and LGAs would be paid to the State TSA and constitute 100% of funding available to the state (i.e. National 75%, State 25%)</a:t>
            </a:r>
            <a:endParaRPr lang="en-US" dirty="0"/>
          </a:p>
        </p:txBody>
      </p:sp>
      <p:sp>
        <p:nvSpPr>
          <p:cNvPr id="4" name="Slide Number Placeholder 3"/>
          <p:cNvSpPr>
            <a:spLocks noGrp="1"/>
          </p:cNvSpPr>
          <p:nvPr>
            <p:ph type="sldNum" sz="quarter" idx="5"/>
          </p:nvPr>
        </p:nvSpPr>
        <p:spPr/>
        <p:txBody>
          <a:bodyPr/>
          <a:lstStyle/>
          <a:p>
            <a:pPr defTabSz="931774">
              <a:defRPr/>
            </a:pPr>
            <a:fld id="{A87D70C8-654C-4EC5-98FF-45DBDC0B7A5E}" type="slidenum">
              <a:rPr lang="aa-ET">
                <a:solidFill>
                  <a:prstClr val="black"/>
                </a:solidFill>
                <a:latin typeface="Calibri" panose="020F0502020204030204"/>
              </a:rPr>
              <a:pPr defTabSz="931774">
                <a:defRPr/>
              </a:pPr>
              <a:t>6</a:t>
            </a:fld>
            <a:endParaRPr lang="aa-ET">
              <a:solidFill>
                <a:prstClr val="black"/>
              </a:solidFill>
              <a:latin typeface="Calibri" panose="020F0502020204030204"/>
            </a:endParaRPr>
          </a:p>
        </p:txBody>
      </p:sp>
    </p:spTree>
    <p:extLst>
      <p:ext uri="{BB962C8B-B14F-4D97-AF65-F5344CB8AC3E}">
        <p14:creationId xmlns:p14="http://schemas.microsoft.com/office/powerpoint/2010/main" val="241158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defaults are non remittal of funds to beneficiaries and misuse of funds. Sanctions for the NPHCDA Gateway include: Warning, Reports to State Governors, withholding of Funds, suspension of State from Gateway and reporting to financial crime institutions etc. For the national level sanctions may be applied by the HMH.</a:t>
            </a:r>
            <a:endParaRPr lang="en-US" dirty="0"/>
          </a:p>
        </p:txBody>
      </p:sp>
      <p:sp>
        <p:nvSpPr>
          <p:cNvPr id="4" name="Slide Number Placeholder 3"/>
          <p:cNvSpPr>
            <a:spLocks noGrp="1"/>
          </p:cNvSpPr>
          <p:nvPr>
            <p:ph type="sldNum" sz="quarter" idx="10"/>
          </p:nvPr>
        </p:nvSpPr>
        <p:spPr/>
        <p:txBody>
          <a:bodyPr/>
          <a:lstStyle/>
          <a:p>
            <a:pPr defTabSz="931774">
              <a:defRPr/>
            </a:pPr>
            <a:fld id="{90D608E3-63EE-4036-90B7-6D8C4EFEF415}"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44398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87D70C8-654C-4EC5-98FF-45DBDC0B7A5E}" type="slidenum">
              <a:rPr lang="aa-ET">
                <a:solidFill>
                  <a:prstClr val="black"/>
                </a:solidFill>
                <a:latin typeface="Calibri" panose="020F0502020204030204"/>
              </a:rPr>
              <a:pPr defTabSz="931774">
                <a:defRPr/>
              </a:pPr>
              <a:t>8</a:t>
            </a:fld>
            <a:endParaRPr lang="aa-ET">
              <a:solidFill>
                <a:prstClr val="black"/>
              </a:solidFill>
              <a:latin typeface="Calibri" panose="020F0502020204030204"/>
            </a:endParaRPr>
          </a:p>
        </p:txBody>
      </p:sp>
    </p:spTree>
    <p:extLst>
      <p:ext uri="{BB962C8B-B14F-4D97-AF65-F5344CB8AC3E}">
        <p14:creationId xmlns:p14="http://schemas.microsoft.com/office/powerpoint/2010/main" val="423130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cs typeface="Arial" panose="020B0604020202020204" pitchFamily="34" charset="0"/>
              </a:rPr>
              <a:t>Key amidst complains from the Implementing organizations was the  fact that the BHCPF was threatening the sustainability of the SSHIA which depends on premium paid by citizens.</a:t>
            </a:r>
            <a:endParaRPr lang="en-US" dirty="0"/>
          </a:p>
        </p:txBody>
      </p:sp>
      <p:sp>
        <p:nvSpPr>
          <p:cNvPr id="4" name="Slide Number Placeholder 3"/>
          <p:cNvSpPr>
            <a:spLocks noGrp="1"/>
          </p:cNvSpPr>
          <p:nvPr>
            <p:ph type="sldNum" sz="quarter" idx="5"/>
          </p:nvPr>
        </p:nvSpPr>
        <p:spPr/>
        <p:txBody>
          <a:bodyPr/>
          <a:lstStyle/>
          <a:p>
            <a:pPr defTabSz="931774">
              <a:defRPr/>
            </a:pPr>
            <a:fld id="{A87D70C8-654C-4EC5-98FF-45DBDC0B7A5E}" type="slidenum">
              <a:rPr lang="aa-ET">
                <a:solidFill>
                  <a:prstClr val="black"/>
                </a:solidFill>
                <a:latin typeface="Calibri" panose="020F0502020204030204"/>
              </a:rPr>
              <a:pPr defTabSz="931774">
                <a:defRPr/>
              </a:pPr>
              <a:t>9</a:t>
            </a:fld>
            <a:endParaRPr lang="aa-ET">
              <a:solidFill>
                <a:prstClr val="black"/>
              </a:solidFill>
              <a:latin typeface="Calibri" panose="020F0502020204030204"/>
            </a:endParaRPr>
          </a:p>
        </p:txBody>
      </p:sp>
    </p:spTree>
    <p:extLst>
      <p:ext uri="{BB962C8B-B14F-4D97-AF65-F5344CB8AC3E}">
        <p14:creationId xmlns:p14="http://schemas.microsoft.com/office/powerpoint/2010/main" val="2881332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D608E3-63EE-4036-90B7-6D8C4EFEF415}"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86072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Funding to states is currently determined by applying the human development index (HDI) and population to available resources. </a:t>
            </a:r>
            <a:endParaRPr lang="en-US" dirty="0"/>
          </a:p>
        </p:txBody>
      </p:sp>
      <p:sp>
        <p:nvSpPr>
          <p:cNvPr id="4" name="Slide Number Placeholder 3"/>
          <p:cNvSpPr>
            <a:spLocks noGrp="1"/>
          </p:cNvSpPr>
          <p:nvPr>
            <p:ph type="sldNum" sz="quarter" idx="10"/>
          </p:nvPr>
        </p:nvSpPr>
        <p:spPr/>
        <p:txBody>
          <a:bodyPr/>
          <a:lstStyle/>
          <a:p>
            <a:pPr defTabSz="931774">
              <a:defRPr/>
            </a:pPr>
            <a:fld id="{90D608E3-63EE-4036-90B7-6D8C4EFEF415}"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69399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2D745-FF50-49CD-A654-744C65272CC7}" type="slidenum">
              <a:rPr lang="en-US" smtClean="0"/>
              <a:t>15</a:t>
            </a:fld>
            <a:endParaRPr lang="en-US"/>
          </a:p>
        </p:txBody>
      </p:sp>
    </p:spTree>
    <p:extLst>
      <p:ext uri="{BB962C8B-B14F-4D97-AF65-F5344CB8AC3E}">
        <p14:creationId xmlns:p14="http://schemas.microsoft.com/office/powerpoint/2010/main" val="2844956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oleObject" Target="../embeddings/oleObject3.bin"/><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sp>
        <p:nvSpPr>
          <p:cNvPr id="266242" name="Rectangle 2"/>
          <p:cNvSpPr>
            <a:spLocks noGrp="1" noChangeArrowheads="1"/>
          </p:cNvSpPr>
          <p:nvPr>
            <p:ph type="subTitle" idx="1"/>
          </p:nvPr>
        </p:nvSpPr>
        <p:spPr>
          <a:xfrm>
            <a:off x="914400" y="3166487"/>
            <a:ext cx="8534400" cy="1219200"/>
          </a:xfrm>
        </p:spPr>
        <p:txBody>
          <a:bodyPr/>
          <a:lstStyle>
            <a:lvl1pPr marL="0" indent="0" algn="l">
              <a:buFontTx/>
              <a:buNone/>
              <a:defRPr sz="2400" i="1">
                <a:solidFill>
                  <a:schemeClr val="bg2"/>
                </a:solidFill>
              </a:defRPr>
            </a:lvl1pPr>
          </a:lstStyle>
          <a:p>
            <a:r>
              <a:rPr lang="en-US"/>
              <a:t>Click to edit Master subtitle style</a:t>
            </a:r>
            <a:endParaRPr lang="en-US" dirty="0"/>
          </a:p>
        </p:txBody>
      </p:sp>
      <p:sp>
        <p:nvSpPr>
          <p:cNvPr id="266247" name="Rectangle 7"/>
          <p:cNvSpPr>
            <a:spLocks noGrp="1" noChangeArrowheads="1"/>
          </p:cNvSpPr>
          <p:nvPr>
            <p:ph type="ctrTitle" sz="quarter"/>
          </p:nvPr>
        </p:nvSpPr>
        <p:spPr bwMode="auto">
          <a:xfrm>
            <a:off x="914400" y="2209801"/>
            <a:ext cx="10363200" cy="917575"/>
          </a:xfrm>
          <a:noFill/>
        </p:spPr>
        <p:txBody>
          <a:bodyPr lIns="0"/>
          <a:lstStyle>
            <a:lvl1pPr algn="l">
              <a:defRPr sz="3600" b="1"/>
            </a:lvl1pPr>
          </a:lstStyle>
          <a:p>
            <a:r>
              <a:rPr lang="en-US"/>
              <a:t>Click to edit Master title style</a:t>
            </a:r>
            <a:endParaRPr lang="en-US" dirty="0"/>
          </a:p>
        </p:txBody>
      </p:sp>
      <p:sp>
        <p:nvSpPr>
          <p:cNvPr id="6" name="Rectangle 3"/>
          <p:cNvSpPr>
            <a:spLocks noGrp="1" noChangeArrowheads="1"/>
          </p:cNvSpPr>
          <p:nvPr>
            <p:ph type="dt" sz="half" idx="10"/>
          </p:nvPr>
        </p:nvSpPr>
        <p:spPr/>
        <p:txBody>
          <a:bodyPr/>
          <a:lstStyle>
            <a:lvl1pPr>
              <a:defRPr/>
            </a:lvl1pPr>
          </a:lstStyle>
          <a:p>
            <a:pPr defTabSz="914400" fontAlgn="base">
              <a:spcBef>
                <a:spcPct val="0"/>
              </a:spcBef>
              <a:spcAft>
                <a:spcPct val="0"/>
              </a:spcAft>
              <a:defRPr/>
            </a:pPr>
            <a:fld id="{1CB02BAC-E087-B44D-A111-00DB07D94742}" type="datetime1">
              <a:rPr lang="en-GB" smtClean="0"/>
              <a:pPr defTabSz="914400" fontAlgn="base">
                <a:spcBef>
                  <a:spcPct val="0"/>
                </a:spcBef>
                <a:spcAft>
                  <a:spcPct val="0"/>
                </a:spcAft>
                <a:defRPr/>
              </a:pPr>
              <a:t>28/01/2021</a:t>
            </a:fld>
            <a:endParaRPr lang="en-US"/>
          </a:p>
        </p:txBody>
      </p:sp>
      <p:sp>
        <p:nvSpPr>
          <p:cNvPr id="7" name="Rectangle 4"/>
          <p:cNvSpPr>
            <a:spLocks noGrp="1" noChangeArrowheads="1"/>
          </p:cNvSpPr>
          <p:nvPr>
            <p:ph type="ftr" sz="quarter" idx="11"/>
          </p:nvPr>
        </p:nvSpPr>
        <p:spPr/>
        <p:txBody>
          <a:bodyPr/>
          <a:lstStyle>
            <a:lvl1pPr>
              <a:defRPr/>
            </a:lvl1pPr>
          </a:lstStyle>
          <a:p>
            <a:pPr defTabSz="914400" fontAlgn="base">
              <a:spcBef>
                <a:spcPct val="0"/>
              </a:spcBef>
              <a:spcAft>
                <a:spcPct val="0"/>
              </a:spcAft>
              <a:defRPr/>
            </a:pPr>
            <a:endParaRPr lang="en-US"/>
          </a:p>
        </p:txBody>
      </p:sp>
      <p:sp>
        <p:nvSpPr>
          <p:cNvPr id="10" name="Rectangle 9"/>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rot="16200000">
            <a:off x="641144"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baseline="30000">
              <a:solidFill>
                <a:srgbClr val="000000"/>
              </a:solidFill>
              <a:latin typeface="Verdana" pitchFamily="-109" charset="0"/>
              <a:ea typeface="MS PGothic" pitchFamily="34" charset="-128"/>
              <a:cs typeface="MS PGothic" pitchFamily="34" charset="-128"/>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6677" y="4994812"/>
            <a:ext cx="1919491" cy="131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userDrawn="1"/>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a:solidFill>
                <a:srgbClr val="000000"/>
              </a:solidFill>
              <a:latin typeface="Verdana" pitchFamily="-109" charset="0"/>
              <a:ea typeface="MS PGothic" pitchFamily="34" charset="-128"/>
              <a:cs typeface="MS PGothic" pitchFamily="34" charset="-128"/>
            </a:endParaRPr>
          </a:p>
        </p:txBody>
      </p:sp>
      <p:sp>
        <p:nvSpPr>
          <p:cNvPr id="14" name="Isosceles Triangle 13"/>
          <p:cNvSpPr/>
          <p:nvPr userDrawn="1"/>
        </p:nvSpPr>
        <p:spPr bwMode="auto">
          <a:xfrm rot="16200000">
            <a:off x="641144"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baseline="30000">
              <a:solidFill>
                <a:srgbClr val="000000"/>
              </a:solidFill>
              <a:latin typeface="Verdana" pitchFamily="-109" charset="0"/>
              <a:ea typeface="MS PGothic" pitchFamily="34" charset="-128"/>
              <a:cs typeface="MS PGothic" pitchFamily="34" charset="-128"/>
            </a:endParaRPr>
          </a:p>
        </p:txBody>
      </p:sp>
    </p:spTree>
    <p:extLst>
      <p:ext uri="{BB962C8B-B14F-4D97-AF65-F5344CB8AC3E}">
        <p14:creationId xmlns:p14="http://schemas.microsoft.com/office/powerpoint/2010/main" val="424635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CA"/>
              <a:t>Click to edit Master title style</a:t>
            </a:r>
            <a:endParaRPr lang="en-US"/>
          </a:p>
        </p:txBody>
      </p:sp>
      <p:sp>
        <p:nvSpPr>
          <p:cNvPr id="8" name="Content Placeholder 7"/>
          <p:cNvSpPr>
            <a:spLocks noGrp="1"/>
          </p:cNvSpPr>
          <p:nvPr>
            <p:ph sz="quarter" idx="1"/>
          </p:nvPr>
        </p:nvSpPr>
        <p:spPr>
          <a:xfrm>
            <a:off x="816864" y="1600200"/>
            <a:ext cx="10871200" cy="4495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13">
            <a:extLst>
              <a:ext uri="{FF2B5EF4-FFF2-40B4-BE49-F238E27FC236}">
                <a16:creationId xmlns:a16="http://schemas.microsoft.com/office/drawing/2014/main" id="{DC9F1277-56B7-46A7-AF84-762F867055AA}"/>
              </a:ext>
            </a:extLst>
          </p:cNvPr>
          <p:cNvSpPr>
            <a:spLocks noGrp="1"/>
          </p:cNvSpPr>
          <p:nvPr>
            <p:ph type="dt" sz="half" idx="10"/>
          </p:nvPr>
        </p:nvSpPr>
        <p:spPr/>
        <p:txBody>
          <a:bodyPr/>
          <a:lstStyle>
            <a:lvl1pPr>
              <a:defRPr/>
            </a:lvl1pPr>
          </a:lstStyle>
          <a:p>
            <a:pPr>
              <a:defRPr/>
            </a:pPr>
            <a:fld id="{580672D5-EB6D-4AF2-BE34-082E1905900C}" type="datetime1">
              <a:rPr lang="en-US"/>
              <a:pPr>
                <a:defRPr/>
              </a:pPr>
              <a:t>1/28/2021</a:t>
            </a:fld>
            <a:endParaRPr lang="en-US"/>
          </a:p>
        </p:txBody>
      </p:sp>
      <p:sp>
        <p:nvSpPr>
          <p:cNvPr id="5" name="Footer Placeholder 2">
            <a:extLst>
              <a:ext uri="{FF2B5EF4-FFF2-40B4-BE49-F238E27FC236}">
                <a16:creationId xmlns:a16="http://schemas.microsoft.com/office/drawing/2014/main" id="{C90D02A4-2D51-4A08-BB79-FB5BBDBE81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2D4F543-63E7-4D09-BA50-1E6BF0731DBB}"/>
              </a:ext>
            </a:extLst>
          </p:cNvPr>
          <p:cNvSpPr>
            <a:spLocks noGrp="1"/>
          </p:cNvSpPr>
          <p:nvPr>
            <p:ph type="sldNum" sz="quarter" idx="12"/>
          </p:nvPr>
        </p:nvSpPr>
        <p:spPr/>
        <p:txBody>
          <a:bodyPr/>
          <a:lstStyle>
            <a:lvl1pPr>
              <a:defRPr/>
            </a:lvl1pPr>
          </a:lstStyle>
          <a:p>
            <a:fld id="{724B4A68-E1C0-46BF-82CC-A2D6140231D7}" type="slidenum">
              <a:rPr lang="en-US" altLang="en-US"/>
              <a:pPr/>
              <a:t>‹#›</a:t>
            </a:fld>
            <a:endParaRPr lang="en-US" altLang="en-US"/>
          </a:p>
        </p:txBody>
      </p:sp>
    </p:spTree>
    <p:extLst>
      <p:ext uri="{BB962C8B-B14F-4D97-AF65-F5344CB8AC3E}">
        <p14:creationId xmlns:p14="http://schemas.microsoft.com/office/powerpoint/2010/main" val="368851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D22F896-40B5-4ADD-8801-0D06FADFA095}" type="slidenum">
              <a:rPr lang="en-US" smtClean="0"/>
              <a:t>‹#›</a:t>
            </a:fld>
            <a:endParaRPr lang="en-US" dirty="0"/>
          </a:p>
        </p:txBody>
      </p:sp>
      <p:pic>
        <p:nvPicPr>
          <p:cNvPr id="10" name="Picture 2">
            <a:extLst>
              <a:ext uri="{FF2B5EF4-FFF2-40B4-BE49-F238E27FC236}">
                <a16:creationId xmlns:a16="http://schemas.microsoft.com/office/drawing/2014/main" id="{D93D67E5-D00C-4FDF-9E5F-126A12541A3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 r="80226" b="-7119"/>
          <a:stretch/>
        </p:blipFill>
        <p:spPr bwMode="auto">
          <a:xfrm>
            <a:off x="11083178" y="243714"/>
            <a:ext cx="779463" cy="80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60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96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D22F896-40B5-4ADD-8801-0D06FADFA095}" type="slidenum">
              <a:rPr lang="en-US" smtClean="0"/>
              <a:t>‹#›</a:t>
            </a:fld>
            <a:endParaRPr lang="en-US" dirty="0"/>
          </a:p>
        </p:txBody>
      </p:sp>
      <p:pic>
        <p:nvPicPr>
          <p:cNvPr id="10" name="Picture 2">
            <a:extLst>
              <a:ext uri="{FF2B5EF4-FFF2-40B4-BE49-F238E27FC236}">
                <a16:creationId xmlns:a16="http://schemas.microsoft.com/office/drawing/2014/main" id="{11AC7B79-46B0-431C-8BCB-59DC16E1057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 r="80226" b="-7119"/>
          <a:stretch/>
        </p:blipFill>
        <p:spPr bwMode="auto">
          <a:xfrm>
            <a:off x="11025187" y="227917"/>
            <a:ext cx="779463" cy="80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3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8717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221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888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1/28/2021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6D22F896-40B5-4ADD-8801-0D06FADFA095}" type="slidenum">
              <a:rPr lang="en-US" smtClean="0"/>
              <a:t>‹#›</a:t>
            </a:fld>
            <a:endParaRPr lang="en-US" dirty="0"/>
          </a:p>
        </p:txBody>
      </p:sp>
      <p:pic>
        <p:nvPicPr>
          <p:cNvPr id="10" name="Picture 2">
            <a:extLst>
              <a:ext uri="{FF2B5EF4-FFF2-40B4-BE49-F238E27FC236}">
                <a16:creationId xmlns:a16="http://schemas.microsoft.com/office/drawing/2014/main" id="{4D228AC7-BACA-43E6-9A20-78B50B97775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 r="80226" b="-7119"/>
          <a:stretch/>
        </p:blipFill>
        <p:spPr bwMode="auto">
          <a:xfrm>
            <a:off x="11025187" y="227917"/>
            <a:ext cx="779463" cy="80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604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9508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D22F896-40B5-4ADD-8801-0D06FADFA095}" type="slidenum">
              <a:rPr lang="en-US" smtClean="0"/>
              <a:t>‹#›</a:t>
            </a:fld>
            <a:endParaRPr lang="en-US" dirty="0"/>
          </a:p>
        </p:txBody>
      </p:sp>
      <p:pic>
        <p:nvPicPr>
          <p:cNvPr id="9" name="Picture 2">
            <a:extLst>
              <a:ext uri="{FF2B5EF4-FFF2-40B4-BE49-F238E27FC236}">
                <a16:creationId xmlns:a16="http://schemas.microsoft.com/office/drawing/2014/main" id="{6F02E251-BC71-4604-85B7-4BC1906181B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 r="80226" b="-7119"/>
          <a:stretch/>
        </p:blipFill>
        <p:spPr bwMode="auto">
          <a:xfrm>
            <a:off x="11025187" y="227917"/>
            <a:ext cx="779463" cy="80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23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sp>
        <p:nvSpPr>
          <p:cNvPr id="266247" name="Rectangle 7"/>
          <p:cNvSpPr>
            <a:spLocks noGrp="1" noChangeArrowheads="1"/>
          </p:cNvSpPr>
          <p:nvPr>
            <p:ph type="ctrTitle" sz="quarter"/>
          </p:nvPr>
        </p:nvSpPr>
        <p:spPr bwMode="auto">
          <a:xfrm>
            <a:off x="914400" y="2720787"/>
            <a:ext cx="10363200" cy="917575"/>
          </a:xfrm>
          <a:noFill/>
        </p:spPr>
        <p:txBody>
          <a:bodyPr lIns="0"/>
          <a:lstStyle>
            <a:lvl1pPr algn="l">
              <a:defRPr sz="3600" b="1"/>
            </a:lvl1pPr>
          </a:lstStyle>
          <a:p>
            <a:r>
              <a:rPr lang="en-US"/>
              <a:t>Click to edit Master title style</a:t>
            </a:r>
            <a:endParaRPr lang="en-US" dirty="0"/>
          </a:p>
        </p:txBody>
      </p:sp>
      <p:sp>
        <p:nvSpPr>
          <p:cNvPr id="6" name="Rectangle 3"/>
          <p:cNvSpPr>
            <a:spLocks noGrp="1" noChangeArrowheads="1"/>
          </p:cNvSpPr>
          <p:nvPr>
            <p:ph type="dt" sz="half" idx="10"/>
          </p:nvPr>
        </p:nvSpPr>
        <p:spPr/>
        <p:txBody>
          <a:bodyPr/>
          <a:lstStyle>
            <a:lvl1pPr>
              <a:defRPr/>
            </a:lvl1pPr>
          </a:lstStyle>
          <a:p>
            <a:pPr defTabSz="914400" fontAlgn="base">
              <a:spcBef>
                <a:spcPct val="0"/>
              </a:spcBef>
              <a:spcAft>
                <a:spcPct val="0"/>
              </a:spcAft>
              <a:defRPr/>
            </a:pPr>
            <a:fld id="{7F09FE75-E328-A04D-9C2C-C6514D40B8E1}" type="datetime1">
              <a:rPr lang="en-GB" smtClean="0"/>
              <a:pPr defTabSz="914400" fontAlgn="base">
                <a:spcBef>
                  <a:spcPct val="0"/>
                </a:spcBef>
                <a:spcAft>
                  <a:spcPct val="0"/>
                </a:spcAft>
                <a:defRPr/>
              </a:pPr>
              <a:t>28/01/2021</a:t>
            </a:fld>
            <a:endParaRPr lang="en-US"/>
          </a:p>
        </p:txBody>
      </p:sp>
      <p:sp>
        <p:nvSpPr>
          <p:cNvPr id="7" name="Rectangle 4"/>
          <p:cNvSpPr>
            <a:spLocks noGrp="1" noChangeArrowheads="1"/>
          </p:cNvSpPr>
          <p:nvPr>
            <p:ph type="ftr" sz="quarter" idx="11"/>
          </p:nvPr>
        </p:nvSpPr>
        <p:spPr/>
        <p:txBody>
          <a:bodyPr/>
          <a:lstStyle>
            <a:lvl1pPr>
              <a:defRPr/>
            </a:lvl1pPr>
          </a:lstStyle>
          <a:p>
            <a:pPr defTabSz="914400" fontAlgn="base">
              <a:spcBef>
                <a:spcPct val="0"/>
              </a:spcBef>
              <a:spcAft>
                <a:spcPct val="0"/>
              </a:spcAft>
              <a:defRPr/>
            </a:pPr>
            <a:endParaRPr lang="en-US"/>
          </a:p>
        </p:txBody>
      </p:sp>
      <p:sp>
        <p:nvSpPr>
          <p:cNvPr id="10" name="Rectangle 9"/>
          <p:cNvSpPr/>
          <p:nvPr/>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rot="16200000">
            <a:off x="641144"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baseline="30000">
              <a:solidFill>
                <a:srgbClr val="000000"/>
              </a:solidFill>
              <a:latin typeface="Verdana" pitchFamily="-109" charset="0"/>
              <a:ea typeface="MS PGothic" pitchFamily="34" charset="-128"/>
              <a:cs typeface="MS PGothic" pitchFamily="34" charset="-128"/>
            </a:endParaRPr>
          </a:p>
        </p:txBody>
      </p:sp>
      <p:sp>
        <p:nvSpPr>
          <p:cNvPr id="12" name="Rectangle 11"/>
          <p:cNvSpPr/>
          <p:nvPr userDrawn="1"/>
        </p:nvSpPr>
        <p:spPr bwMode="auto">
          <a:xfrm>
            <a:off x="609600" y="2209800"/>
            <a:ext cx="207264" cy="2185916"/>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a:solidFill>
                <a:srgbClr val="000000"/>
              </a:solidFill>
              <a:latin typeface="Verdana" pitchFamily="-109" charset="0"/>
              <a:ea typeface="MS PGothic" pitchFamily="34" charset="-128"/>
              <a:cs typeface="MS PGothic" pitchFamily="34" charset="-128"/>
            </a:endParaRPr>
          </a:p>
        </p:txBody>
      </p:sp>
      <p:sp>
        <p:nvSpPr>
          <p:cNvPr id="14" name="Isosceles Triangle 13"/>
          <p:cNvSpPr/>
          <p:nvPr userDrawn="1"/>
        </p:nvSpPr>
        <p:spPr bwMode="auto">
          <a:xfrm rot="16200000">
            <a:off x="641144" y="4263529"/>
            <a:ext cx="189257" cy="2540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baseline="30000">
              <a:solidFill>
                <a:srgbClr val="000000"/>
              </a:solidFill>
              <a:latin typeface="Verdana" pitchFamily="-109" charset="0"/>
              <a:ea typeface="MS PGothic" pitchFamily="34" charset="-128"/>
              <a:cs typeface="MS PGothic" pitchFamily="34" charset="-128"/>
            </a:endParaRPr>
          </a:p>
        </p:txBody>
      </p:sp>
      <p:sp>
        <p:nvSpPr>
          <p:cNvPr id="16" name="Rectangle 6"/>
          <p:cNvSpPr>
            <a:spLocks noGrp="1" noChangeArrowheads="1"/>
          </p:cNvSpPr>
          <p:nvPr>
            <p:ph type="sldNum" sz="quarter" idx="4"/>
          </p:nvPr>
        </p:nvSpPr>
        <p:spPr bwMode="auto">
          <a:xfrm>
            <a:off x="9753600" y="6618129"/>
            <a:ext cx="11430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1">
                <a:solidFill>
                  <a:srgbClr val="000000"/>
                </a:solidFill>
                <a:latin typeface="+mj-lt"/>
              </a:defRPr>
            </a:lvl1pPr>
          </a:lstStyle>
          <a:p>
            <a:pPr defTabSz="914400" fontAlgn="base">
              <a:spcBef>
                <a:spcPct val="0"/>
              </a:spcBef>
              <a:spcAft>
                <a:spcPct val="0"/>
              </a:spcAft>
              <a:defRPr/>
            </a:pPr>
            <a:fld id="{4A0ACF5A-AF10-48F9-8A78-5825A055A0E9}" type="slidenum">
              <a:rPr lang="en-US" smtClean="0">
                <a:ea typeface="MS PGothic" pitchFamily="34" charset="-128"/>
              </a:rPr>
              <a:pPr defTabSz="914400" fontAlgn="base">
                <a:spcBef>
                  <a:spcPct val="0"/>
                </a:spcBef>
                <a:spcAft>
                  <a:spcPct val="0"/>
                </a:spcAft>
                <a:defRPr/>
              </a:pPr>
              <a:t>‹#›</a:t>
            </a:fld>
            <a:endParaRPr lang="en-US">
              <a:ea typeface="MS PGothic" pitchFamily="34" charset="-128"/>
            </a:endParaRPr>
          </a:p>
        </p:txBody>
      </p:sp>
      <p:pic>
        <p:nvPicPr>
          <p:cNvPr id="17" name="Picture 16"/>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326556" y="6272668"/>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253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50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4" name="Rectangle 4"/>
          <p:cNvSpPr>
            <a:spLocks noGrp="1" noChangeArrowheads="1"/>
          </p:cNvSpPr>
          <p:nvPr>
            <p:ph type="dt" sz="half" idx="10"/>
          </p:nvPr>
        </p:nvSpPr>
        <p:spPr>
          <a:xfrm>
            <a:off x="0" y="6618129"/>
            <a:ext cx="1625600" cy="223690"/>
          </a:xfrm>
          <a:ln/>
        </p:spPr>
        <p:txBody>
          <a:bodyPr/>
          <a:lstStyle>
            <a:lvl1pPr>
              <a:defRPr/>
            </a:lvl1pPr>
          </a:lstStyle>
          <a:p>
            <a:pPr defTabSz="914400" fontAlgn="base">
              <a:spcBef>
                <a:spcPct val="0"/>
              </a:spcBef>
              <a:spcAft>
                <a:spcPct val="0"/>
              </a:spcAft>
              <a:defRPr/>
            </a:pPr>
            <a:fld id="{F6D32944-475C-494A-9EA3-58B5981D2D7D}" type="datetime1">
              <a:rPr lang="en-GB" smtClean="0"/>
              <a:pPr defTabSz="914400" fontAlgn="base">
                <a:spcBef>
                  <a:spcPct val="0"/>
                </a:spcBef>
                <a:spcAft>
                  <a:spcPct val="0"/>
                </a:spcAft>
                <a:defRPr/>
              </a:pPr>
              <a:t>28/01/2021</a:t>
            </a:fld>
            <a:endParaRPr lang="en-US"/>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D1FC17A9-1053-4EE0-8A3E-150254159B86}" type="slidenum">
              <a:rPr lang="en-US" smtClean="0"/>
              <a:pPr defTabSz="914400" fontAlgn="base">
                <a:spcBef>
                  <a:spcPct val="0"/>
                </a:spcBef>
                <a:spcAft>
                  <a:spcPct val="0"/>
                </a:spcAft>
                <a:defRPr/>
              </a:pPr>
              <a:t>‹#›</a:t>
            </a:fld>
            <a:endParaRPr lang="en-US"/>
          </a:p>
        </p:txBody>
      </p:sp>
      <p:sp>
        <p:nvSpPr>
          <p:cNvPr id="7" name="Content Placeholder 2"/>
          <p:cNvSpPr>
            <a:spLocks noGrp="1"/>
          </p:cNvSpPr>
          <p:nvPr>
            <p:ph sz="half" idx="1"/>
          </p:nvPr>
        </p:nvSpPr>
        <p:spPr>
          <a:xfrm>
            <a:off x="609600" y="1219199"/>
            <a:ext cx="10972800" cy="4946904"/>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3"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57159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0" name="Object 9"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304800" y="1905000"/>
            <a:ext cx="5691717" cy="4221163"/>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fld id="{23F3BF50-0B49-E142-A66C-78522AA4B2FF}" type="datetime1">
              <a:rPr lang="en-GB" smtClean="0"/>
              <a:pPr defTabSz="914400" fontAlgn="base">
                <a:spcBef>
                  <a:spcPct val="0"/>
                </a:spcBef>
                <a:spcAft>
                  <a:spcPct val="0"/>
                </a:spcAft>
                <a:defRPr/>
              </a:pPr>
              <a:t>28/01/2021</a:t>
            </a:fld>
            <a:endParaRPr lang="en-US"/>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62488AE2-2149-41B9-BDAB-86D1134409E9}" type="slidenum">
              <a:rPr lang="en-US" smtClean="0"/>
              <a:pPr defTabSz="914400" fontAlgn="base">
                <a:spcBef>
                  <a:spcPct val="0"/>
                </a:spcBef>
                <a:spcAft>
                  <a:spcPct val="0"/>
                </a:spcAft>
                <a:defRPr/>
              </a:pPr>
              <a:t>‹#›</a:t>
            </a:fld>
            <a:endParaRPr lang="en-US"/>
          </a:p>
        </p:txBody>
      </p:sp>
      <p:sp>
        <p:nvSpPr>
          <p:cNvPr id="8" name="Text Placeholder 2"/>
          <p:cNvSpPr>
            <a:spLocks noGrp="1"/>
          </p:cNvSpPr>
          <p:nvPr>
            <p:ph type="body" idx="13" hasCustomPrompt="1"/>
          </p:nvPr>
        </p:nvSpPr>
        <p:spPr>
          <a:xfrm>
            <a:off x="304800" y="1219200"/>
            <a:ext cx="5691717" cy="639762"/>
          </a:xfrm>
          <a:noFill/>
          <a:effectLst/>
        </p:spPr>
        <p:txBody>
          <a:bodyPr anchor="ctr"/>
          <a:lstStyle>
            <a:lvl1pPr marL="0" indent="0" algn="ctr">
              <a:buNone/>
              <a:defRPr sz="2200" b="1"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p:cNvSpPr>
            <a:spLocks noGrp="1"/>
          </p:cNvSpPr>
          <p:nvPr>
            <p:ph type="body" sz="quarter" idx="3" hasCustomPrompt="1"/>
          </p:nvPr>
        </p:nvSpPr>
        <p:spPr>
          <a:xfrm>
            <a:off x="6193368" y="1219200"/>
            <a:ext cx="5693833" cy="639762"/>
          </a:xfrm>
          <a:noFill/>
        </p:spPr>
        <p:txBody>
          <a:bodyPr anchor="ctr"/>
          <a:lstStyle>
            <a:lvl1pPr marL="0" indent="0" algn="ctr">
              <a:buNone/>
              <a:defRPr lang="en-US" sz="2200" b="1" cap="sm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rtl="0" eaLnBrk="1" fontAlgn="base" hangingPunct="1">
              <a:spcBef>
                <a:spcPct val="20000"/>
              </a:spcBef>
              <a:spcAft>
                <a:spcPct val="0"/>
              </a:spcAft>
              <a:buNone/>
            </a:pPr>
            <a:r>
              <a:rPr lang="en-US" dirty="0"/>
              <a:t>Click to edit master text styles</a:t>
            </a:r>
          </a:p>
        </p:txBody>
      </p:sp>
      <p:graphicFrame>
        <p:nvGraphicFramePr>
          <p:cNvPr id="15" name="Object 14"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5" name="Object 14"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9" name="Content Placeholder 2"/>
          <p:cNvSpPr>
            <a:spLocks noGrp="1"/>
          </p:cNvSpPr>
          <p:nvPr>
            <p:ph sz="half" idx="14"/>
          </p:nvPr>
        </p:nvSpPr>
        <p:spPr>
          <a:xfrm>
            <a:off x="6193367" y="1905000"/>
            <a:ext cx="5691717" cy="4221163"/>
          </a:xfrm>
        </p:spPr>
        <p:txBody>
          <a:bodyPr/>
          <a:lstStyle>
            <a:lvl1pPr marL="182880" indent="-182880">
              <a:defRPr sz="2000"/>
            </a:lvl1pPr>
            <a:lvl2pPr marL="457200" indent="-182880">
              <a:defRPr sz="1800"/>
            </a:lvl2pPr>
            <a:lvl3pPr marL="822960" indent="-182880">
              <a:defRPr sz="1600"/>
            </a:lvl3pPr>
            <a:lvl4pPr marL="1005840" indent="-182880">
              <a:defRPr sz="1400"/>
            </a:lvl4pPr>
            <a:lvl5pPr marL="1188720" indent="-182880">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1"/>
          <p:cNvSpPr>
            <a:spLocks noGrp="1"/>
          </p:cNvSpPr>
          <p:nvPr>
            <p:ph sz="quarter" idx="15"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192029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reflection endPos="0" dir="5400000" sy="-100000" algn="bl" rotWithShape="0"/>
          </a:effectLst>
        </p:spPr>
        <p:txBody>
          <a:bodyPr/>
          <a:lstStyle>
            <a:lvl1pPr>
              <a:defRPr sz="2400"/>
            </a:lvl1p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fld id="{C64DEDEC-2764-9844-8185-BC1DD04CAC41}" type="datetime1">
              <a:rPr lang="en-GB" smtClean="0"/>
              <a:pPr defTabSz="914400" fontAlgn="base">
                <a:spcBef>
                  <a:spcPct val="0"/>
                </a:spcBef>
                <a:spcAft>
                  <a:spcPct val="0"/>
                </a:spcAft>
                <a:defRPr/>
              </a:pPr>
              <a:t>28/01/2021</a:t>
            </a:fld>
            <a:endParaRPr lang="en-US"/>
          </a:p>
        </p:txBody>
      </p:sp>
      <p:sp>
        <p:nvSpPr>
          <p:cNvPr id="4"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A14F054A-1A36-443C-BE9A-7E62A227BE57}" type="slidenum">
              <a:rPr lang="en-US" smtClean="0"/>
              <a:pPr defTabSz="914400" fontAlgn="base">
                <a:spcBef>
                  <a:spcPct val="0"/>
                </a:spcBef>
                <a:spcAft>
                  <a:spcPct val="0"/>
                </a:spcAft>
                <a:defRPr/>
              </a:pPr>
              <a:t>‹#›</a:t>
            </a:fld>
            <a:endParaRPr lang="en-US"/>
          </a:p>
        </p:txBody>
      </p:sp>
      <p:sp>
        <p:nvSpPr>
          <p:cNvPr id="7" name="Content Placeholder 11"/>
          <p:cNvSpPr>
            <a:spLocks noGrp="1"/>
          </p:cNvSpPr>
          <p:nvPr>
            <p:ph sz="quarter" idx="13" hasCustomPrompt="1"/>
          </p:nvPr>
        </p:nvSpPr>
        <p:spPr>
          <a:xfrm>
            <a:off x="0" y="6235700"/>
            <a:ext cx="10905067" cy="355600"/>
          </a:xfrm>
        </p:spPr>
        <p:txBody>
          <a:bodyPr/>
          <a:lstStyle>
            <a:lvl1pPr marL="0" indent="0">
              <a:spcBef>
                <a:spcPts val="0"/>
              </a:spcBef>
              <a:buNone/>
              <a:defRPr sz="900"/>
            </a:lvl1pPr>
          </a:lstStyle>
          <a:p>
            <a:pPr lvl="0"/>
            <a:r>
              <a:rPr lang="en-US" dirty="0"/>
              <a:t>Note:</a:t>
            </a:r>
          </a:p>
          <a:p>
            <a:pPr lvl="0"/>
            <a:r>
              <a:rPr lang="en-US" dirty="0"/>
              <a:t>Source:</a:t>
            </a:r>
          </a:p>
        </p:txBody>
      </p:sp>
    </p:spTree>
    <p:extLst>
      <p:ext uri="{BB962C8B-B14F-4D97-AF65-F5344CB8AC3E}">
        <p14:creationId xmlns:p14="http://schemas.microsoft.com/office/powerpoint/2010/main" val="265371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4" name="Rectangle 5"/>
          <p:cNvSpPr>
            <a:spLocks noChangeArrowheads="1"/>
          </p:cNvSpPr>
          <p:nvPr/>
        </p:nvSpPr>
        <p:spPr bwMode="gray">
          <a:xfrm>
            <a:off x="0" y="0"/>
            <a:ext cx="12192000" cy="914400"/>
          </a:xfrm>
          <a:prstGeom prst="rect">
            <a:avLst/>
          </a:prstGeom>
          <a:noFill/>
          <a:ln w="9525">
            <a:noFill/>
            <a:miter lim="800000"/>
            <a:headEnd/>
            <a:tailEnd/>
          </a:ln>
          <a:effectLst/>
        </p:spPr>
        <p:txBody>
          <a:bodyPr anchor="ctr"/>
          <a:lstStyle/>
          <a:p>
            <a:pPr eaLnBrk="0" fontAlgn="base" hangingPunct="0">
              <a:spcBef>
                <a:spcPct val="0"/>
              </a:spcBef>
              <a:spcAft>
                <a:spcPct val="0"/>
              </a:spcAft>
              <a:defRPr/>
            </a:pPr>
            <a:endParaRPr lang="en-US" sz="2400">
              <a:solidFill>
                <a:srgbClr val="000000"/>
              </a:solidFill>
              <a:latin typeface="Arial" charset="0"/>
              <a:ea typeface="MS PGothic" pitchFamily="34" charset="-128"/>
            </a:endParaRPr>
          </a:p>
        </p:txBody>
      </p:sp>
      <p:pic>
        <p:nvPicPr>
          <p:cNvPr id="1146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067" y="1677101"/>
            <a:ext cx="5113867" cy="35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39067" y="1677101"/>
            <a:ext cx="5113867" cy="35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38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fontAlgn="base">
              <a:spcBef>
                <a:spcPct val="0"/>
              </a:spcBef>
              <a:spcAft>
                <a:spcPct val="0"/>
              </a:spcAft>
              <a:defRPr/>
            </a:pPr>
            <a:fld id="{4736644C-C128-9542-93AE-B33C019D404F}" type="datetime1">
              <a:rPr lang="en-GB" smtClean="0"/>
              <a:pPr defTabSz="914400" fontAlgn="base">
                <a:spcBef>
                  <a:spcPct val="0"/>
                </a:spcBef>
                <a:spcAft>
                  <a:spcPct val="0"/>
                </a:spcAft>
                <a:defRPr/>
              </a:pPr>
              <a:t>28/01/2021</a:t>
            </a:fld>
            <a:endParaRPr lang="en-US"/>
          </a:p>
        </p:txBody>
      </p:sp>
      <p:sp>
        <p:nvSpPr>
          <p:cNvPr id="3" name="Footer Placeholder 2"/>
          <p:cNvSpPr>
            <a:spLocks noGrp="1"/>
          </p:cNvSpPr>
          <p:nvPr>
            <p:ph type="ftr" sz="quarter" idx="11"/>
          </p:nvPr>
        </p:nvSpPr>
        <p:spPr/>
        <p:txBody>
          <a:bodyPr/>
          <a:lstStyle/>
          <a:p>
            <a:pPr defTabSz="914400" fontAlgn="base">
              <a:spcBef>
                <a:spcPct val="0"/>
              </a:spcBef>
              <a:spcAft>
                <a:spcPct val="0"/>
              </a:spcAft>
              <a:defRPr/>
            </a:pPr>
            <a:endParaRPr lang="en-US"/>
          </a:p>
        </p:txBody>
      </p:sp>
      <p:sp>
        <p:nvSpPr>
          <p:cNvPr id="4" name="Slide Number Placeholder 3"/>
          <p:cNvSpPr>
            <a:spLocks noGrp="1"/>
          </p:cNvSpPr>
          <p:nvPr>
            <p:ph type="sldNum" sz="quarter" idx="12"/>
          </p:nvPr>
        </p:nvSpPr>
        <p:spPr/>
        <p:txBody>
          <a:bodyPr/>
          <a:lstStyle/>
          <a:p>
            <a:pPr defTabSz="914400" fontAlgn="base">
              <a:spcBef>
                <a:spcPct val="0"/>
              </a:spcBef>
              <a:spcAft>
                <a:spcPct val="0"/>
              </a:spcAft>
              <a:defRPr/>
            </a:pPr>
            <a:fld id="{648603C5-498D-FF4C-9808-010DB3C08050}" type="slidenum">
              <a:rPr lang="en-US" smtClean="0"/>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287257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800"/>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defTabSz="914400" fontAlgn="base">
              <a:spcBef>
                <a:spcPct val="0"/>
              </a:spcBef>
              <a:spcAft>
                <a:spcPct val="0"/>
              </a:spcAft>
              <a:defRPr/>
            </a:pPr>
            <a:fld id="{EF62D93A-3BA0-8848-BFA3-D7046C1B555D}" type="slidenum">
              <a:rPr lang="en-US" smtClean="0"/>
              <a:pPr defTabSz="914400" fontAlgn="base">
                <a:spcBef>
                  <a:spcPct val="0"/>
                </a:spcBef>
                <a:spcAft>
                  <a:spcPct val="0"/>
                </a:spcAft>
                <a:defRPr/>
              </a:pPr>
              <a:t>‹#›</a:t>
            </a:fld>
            <a:endParaRPr lang="en-US"/>
          </a:p>
        </p:txBody>
      </p:sp>
      <p:sp>
        <p:nvSpPr>
          <p:cNvPr id="6" name="Inhaltsplatzhalter 5"/>
          <p:cNvSpPr>
            <a:spLocks noGrp="1"/>
          </p:cNvSpPr>
          <p:nvPr>
            <p:ph sz="quarter" idx="12" hasCustomPrompt="1"/>
          </p:nvPr>
        </p:nvSpPr>
        <p:spPr/>
        <p:txBody>
          <a:bodyPr/>
          <a:lstStyle>
            <a:lvl1pPr>
              <a:defRPr sz="1050"/>
            </a:lvl1pPr>
            <a:lvl3pPr marL="271463" indent="-271463">
              <a:buFont typeface="Arial" panose="020B0604020202020204" pitchFamily="34" charset="0"/>
              <a:buChar char="•"/>
              <a:defRPr/>
            </a:lvl3pPr>
            <a:lvl4pPr>
              <a:defRPr sz="1950"/>
            </a:lvl4pPr>
            <a:lvl5pPr>
              <a:defRPr sz="1950"/>
            </a:lvl5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136018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fontAlgn="base">
              <a:spcBef>
                <a:spcPct val="0"/>
              </a:spcBef>
              <a:spcAft>
                <a:spcPct val="0"/>
              </a:spcAft>
              <a:defRPr/>
            </a:pPr>
            <a:fld id="{03465057-96D4-0249-A107-77FBF2AFBCEB}" type="datetime1">
              <a:rPr lang="en-GB" smtClean="0"/>
              <a:pPr defTabSz="914400" fontAlgn="base">
                <a:spcBef>
                  <a:spcPct val="0"/>
                </a:spcBef>
                <a:spcAft>
                  <a:spcPct val="0"/>
                </a:spcAft>
                <a:defRPr/>
              </a:pPr>
              <a:t>28/01/2021</a:t>
            </a:fld>
            <a:endParaRPr lang="en-US"/>
          </a:p>
        </p:txBody>
      </p:sp>
      <p:sp>
        <p:nvSpPr>
          <p:cNvPr id="4" name="Footer Placeholder 3"/>
          <p:cNvSpPr>
            <a:spLocks noGrp="1"/>
          </p:cNvSpPr>
          <p:nvPr>
            <p:ph type="ftr" sz="quarter" idx="11"/>
          </p:nvPr>
        </p:nvSpPr>
        <p:spPr/>
        <p:txBody>
          <a:bodyPr/>
          <a:lstStyle/>
          <a:p>
            <a:pPr defTabSz="914400" fontAlgn="base">
              <a:spcBef>
                <a:spcPct val="0"/>
              </a:spcBef>
              <a:spcAft>
                <a:spcPct val="0"/>
              </a:spcAft>
              <a:defRPr/>
            </a:pPr>
            <a:endParaRPr lang="en-US"/>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defRPr/>
            </a:pPr>
            <a:fld id="{648603C5-498D-FF4C-9808-010DB3C08050}" type="slidenum">
              <a:rPr lang="en-US" smtClean="0"/>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284196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4" imgW="270" imgH="270" progId="TCLayout.ActiveDocument.1">
                  <p:embed/>
                </p:oleObj>
              </mc:Choice>
              <mc:Fallback>
                <p:oleObj name="think-cell Slide" r:id="rId14" imgW="270" imgH="270" progId="TCLayout.ActiveDocument.1">
                  <p:embed/>
                  <p:pic>
                    <p:nvPicPr>
                      <p:cNvPr id="15" name="Object 14" hidden="1"/>
                      <p:cNvPicPr/>
                      <p:nvPr/>
                    </p:nvPicPr>
                    <p:blipFill>
                      <a:blip r:embed="rId15"/>
                      <a:stretch>
                        <a:fillRect/>
                      </a:stretch>
                    </p:blipFill>
                    <p:spPr>
                      <a:xfrm>
                        <a:off x="2118" y="1589"/>
                        <a:ext cx="2116" cy="1587"/>
                      </a:xfrm>
                      <a:prstGeom prst="rect">
                        <a:avLst/>
                      </a:prstGeom>
                    </p:spPr>
                  </p:pic>
                </p:oleObj>
              </mc:Fallback>
            </mc:AlternateContent>
          </a:graphicData>
        </a:graphic>
      </p:graphicFrame>
      <p:sp>
        <p:nvSpPr>
          <p:cNvPr id="4" name="Rectangle 3" hidden="1"/>
          <p:cNvSpPr/>
          <p:nvPr userDrawn="1">
            <p:custDataLst>
              <p:tags r:id="rId13"/>
            </p:custDataLst>
          </p:nvPr>
        </p:nvSpPr>
        <p:spPr bwMode="auto">
          <a:xfrm>
            <a:off x="0" y="0"/>
            <a:ext cx="211667" cy="158750"/>
          </a:xfrm>
          <a:prstGeom prst="rect">
            <a:avLst/>
          </a:prstGeom>
          <a:noFill/>
          <a:ln w="9525">
            <a:noFill/>
            <a:miter lim="800000"/>
            <a:headEnd/>
            <a:tailEnd/>
          </a:ln>
          <a:effectLst/>
        </p:spPr>
        <p:txBody>
          <a:bodyPr vert="horz" wrap="none" lIns="0" tIns="0" rIns="0" bIns="0" numCol="1" rtlCol="0" anchor="t" anchorCtr="0" compatLnSpc="1">
            <a:prstTxWarp prst="textNoShape">
              <a:avLst/>
            </a:prstTxWarp>
          </a:bodyPr>
          <a:lstStyle/>
          <a:p>
            <a:pPr algn="ctr" defTabSz="457200"/>
            <a:endParaRPr lang="en-US" sz="3200" b="1" dirty="0">
              <a:solidFill>
                <a:srgbClr val="000000"/>
              </a:solidFill>
              <a:sym typeface="Calibri" panose="020F0502020204030204" pitchFamily="34" charset="0"/>
            </a:endParaRPr>
          </a:p>
        </p:txBody>
      </p:sp>
      <p:sp>
        <p:nvSpPr>
          <p:cNvPr id="16387" name="Rectangle 3"/>
          <p:cNvSpPr>
            <a:spLocks noGrp="1" noChangeArrowheads="1"/>
          </p:cNvSpPr>
          <p:nvPr>
            <p:ph type="body" idx="1"/>
          </p:nvPr>
        </p:nvSpPr>
        <p:spPr bwMode="auto">
          <a:xfrm>
            <a:off x="609600" y="1181101"/>
            <a:ext cx="10972800" cy="4945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5220" name="Rectangle 4"/>
          <p:cNvSpPr>
            <a:spLocks noGrp="1" noChangeArrowheads="1"/>
          </p:cNvSpPr>
          <p:nvPr>
            <p:ph type="dt" sz="half" idx="2"/>
          </p:nvPr>
        </p:nvSpPr>
        <p:spPr bwMode="auto">
          <a:xfrm>
            <a:off x="0" y="6618129"/>
            <a:ext cx="16256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i="1">
                <a:solidFill>
                  <a:srgbClr val="000000"/>
                </a:solidFill>
                <a:latin typeface="+mj-lt"/>
              </a:defRPr>
            </a:lvl1pPr>
          </a:lstStyle>
          <a:p>
            <a:pPr fontAlgn="base">
              <a:spcBef>
                <a:spcPct val="0"/>
              </a:spcBef>
              <a:spcAft>
                <a:spcPct val="0"/>
              </a:spcAft>
              <a:defRPr/>
            </a:pPr>
            <a:fld id="{AD3573E3-4910-BD4E-94EE-E302244E1BEB}" type="datetime1">
              <a:rPr lang="en-GB" smtClean="0">
                <a:ea typeface="MS PGothic" pitchFamily="34" charset="-128"/>
              </a:rPr>
              <a:pPr fontAlgn="base">
                <a:spcBef>
                  <a:spcPct val="0"/>
                </a:spcBef>
                <a:spcAft>
                  <a:spcPct val="0"/>
                </a:spcAft>
                <a:defRPr/>
              </a:pPr>
              <a:t>28/01/2021</a:t>
            </a:fld>
            <a:endParaRPr lang="en-US">
              <a:ea typeface="MS PGothic" pitchFamily="34" charset="-128"/>
            </a:endParaRPr>
          </a:p>
        </p:txBody>
      </p:sp>
      <p:sp>
        <p:nvSpPr>
          <p:cNvPr id="265221" name="Rectangle 5"/>
          <p:cNvSpPr>
            <a:spLocks noGrp="1" noChangeArrowheads="1"/>
          </p:cNvSpPr>
          <p:nvPr>
            <p:ph type="ftr" sz="quarter" idx="3"/>
          </p:nvPr>
        </p:nvSpPr>
        <p:spPr bwMode="auto">
          <a:xfrm>
            <a:off x="1727200" y="6618130"/>
            <a:ext cx="79248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i="1">
                <a:solidFill>
                  <a:srgbClr val="000000"/>
                </a:solidFill>
                <a:latin typeface="+mj-lt"/>
              </a:defRPr>
            </a:lvl1pPr>
          </a:lstStyle>
          <a:p>
            <a:pPr fontAlgn="base">
              <a:spcBef>
                <a:spcPct val="0"/>
              </a:spcBef>
              <a:spcAft>
                <a:spcPct val="0"/>
              </a:spcAft>
              <a:defRPr/>
            </a:pPr>
            <a:endParaRPr lang="en-US">
              <a:ea typeface="MS PGothic" pitchFamily="34" charset="-128"/>
            </a:endParaRPr>
          </a:p>
        </p:txBody>
      </p:sp>
      <p:sp>
        <p:nvSpPr>
          <p:cNvPr id="265222" name="Rectangle 6"/>
          <p:cNvSpPr>
            <a:spLocks noGrp="1" noChangeArrowheads="1"/>
          </p:cNvSpPr>
          <p:nvPr>
            <p:ph type="sldNum" sz="quarter" idx="4"/>
          </p:nvPr>
        </p:nvSpPr>
        <p:spPr bwMode="auto">
          <a:xfrm>
            <a:off x="9753600" y="6618129"/>
            <a:ext cx="1143000" cy="223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i="1">
                <a:solidFill>
                  <a:srgbClr val="000000"/>
                </a:solidFill>
                <a:latin typeface="+mj-lt"/>
              </a:defRPr>
            </a:lvl1pPr>
          </a:lstStyle>
          <a:p>
            <a:pPr fontAlgn="base">
              <a:spcBef>
                <a:spcPct val="0"/>
              </a:spcBef>
              <a:spcAft>
                <a:spcPct val="0"/>
              </a:spcAft>
              <a:defRPr/>
            </a:pPr>
            <a:fld id="{4A0ACF5A-AF10-48F9-8A78-5825A055A0E9}" type="slidenum">
              <a:rPr lang="en-US" smtClean="0">
                <a:ea typeface="MS PGothic" pitchFamily="34" charset="-128"/>
              </a:rPr>
              <a:pPr fontAlgn="base">
                <a:spcBef>
                  <a:spcPct val="0"/>
                </a:spcBef>
                <a:spcAft>
                  <a:spcPct val="0"/>
                </a:spcAft>
                <a:defRPr/>
              </a:pPr>
              <a:t>‹#›</a:t>
            </a:fld>
            <a:endParaRPr lang="en-US">
              <a:ea typeface="MS PGothic" pitchFamily="34" charset="-128"/>
            </a:endParaRPr>
          </a:p>
        </p:txBody>
      </p:sp>
      <p:sp>
        <p:nvSpPr>
          <p:cNvPr id="16391" name="Rectangle 7"/>
          <p:cNvSpPr>
            <a:spLocks noGrp="1" noChangeArrowheads="1"/>
          </p:cNvSpPr>
          <p:nvPr>
            <p:ph type="title"/>
          </p:nvPr>
        </p:nvSpPr>
        <p:spPr bwMode="gray">
          <a:xfrm>
            <a:off x="0" y="0"/>
            <a:ext cx="12192000" cy="903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 name="Rectangle 1"/>
          <p:cNvSpPr/>
          <p:nvPr/>
        </p:nvSpPr>
        <p:spPr bwMode="auto">
          <a:xfrm>
            <a:off x="0" y="914400"/>
            <a:ext cx="11988800" cy="152400"/>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a:solidFill>
                <a:srgbClr val="000000"/>
              </a:solidFill>
              <a:latin typeface="Verdana" pitchFamily="-109" charset="0"/>
              <a:ea typeface="MS PGothic" pitchFamily="34" charset="-128"/>
              <a:cs typeface="MS PGothic" pitchFamily="34" charset="-128"/>
            </a:endParaRPr>
          </a:p>
        </p:txBody>
      </p:sp>
      <p:sp>
        <p:nvSpPr>
          <p:cNvPr id="11" name="Isosceles Triangle 10"/>
          <p:cNvSpPr/>
          <p:nvPr/>
        </p:nvSpPr>
        <p:spPr bwMode="auto">
          <a:xfrm>
            <a:off x="11860458" y="914400"/>
            <a:ext cx="252343" cy="1905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baseline="30000">
              <a:solidFill>
                <a:srgbClr val="000000"/>
              </a:solidFill>
              <a:latin typeface="Verdana" pitchFamily="-109" charset="0"/>
              <a:ea typeface="MS PGothic" pitchFamily="34" charset="-128"/>
              <a:cs typeface="MS PGothic" pitchFamily="34" charset="-128"/>
            </a:endParaRPr>
          </a:p>
        </p:txBody>
      </p:sp>
      <p:cxnSp>
        <p:nvCxnSpPr>
          <p:cNvPr id="14" name="Straight Connector 13"/>
          <p:cNvCxnSpPr/>
          <p:nvPr/>
        </p:nvCxnSpPr>
        <p:spPr bwMode="auto">
          <a:xfrm>
            <a:off x="0" y="6576950"/>
            <a:ext cx="10972800" cy="0"/>
          </a:xfrm>
          <a:prstGeom prst="line">
            <a:avLst/>
          </a:prstGeom>
          <a:noFill/>
          <a:ln w="12700" cap="flat" cmpd="sng" algn="ctr">
            <a:solidFill>
              <a:schemeClr val="bg2"/>
            </a:solidFill>
            <a:prstDash val="solid"/>
            <a:round/>
            <a:headEnd type="none" w="med" len="med"/>
            <a:tailEnd type="none" w="med" len="med"/>
          </a:ln>
          <a:effectLst/>
        </p:spPr>
      </p:cxnSp>
      <p:pic>
        <p:nvPicPr>
          <p:cNvPr id="12" name="Picture 11"/>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326556" y="6272668"/>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bwMode="auto">
          <a:xfrm>
            <a:off x="0" y="914400"/>
            <a:ext cx="11988800" cy="152400"/>
          </a:xfrm>
          <a:prstGeom prst="rect">
            <a:avLst/>
          </a:prstGeom>
          <a:solidFill>
            <a:srgbClr val="0087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a:solidFill>
                <a:srgbClr val="000000"/>
              </a:solidFill>
              <a:latin typeface="Verdana" pitchFamily="-109" charset="0"/>
              <a:ea typeface="MS PGothic" pitchFamily="34" charset="-128"/>
              <a:cs typeface="MS PGothic" pitchFamily="34" charset="-128"/>
            </a:endParaRPr>
          </a:p>
        </p:txBody>
      </p:sp>
      <p:sp>
        <p:nvSpPr>
          <p:cNvPr id="17" name="Isosceles Triangle 16"/>
          <p:cNvSpPr/>
          <p:nvPr/>
        </p:nvSpPr>
        <p:spPr bwMode="auto">
          <a:xfrm>
            <a:off x="11860458" y="914400"/>
            <a:ext cx="252343" cy="19050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b="1" baseline="30000">
              <a:solidFill>
                <a:srgbClr val="000000"/>
              </a:solidFill>
              <a:latin typeface="Verdana" pitchFamily="-109" charset="0"/>
              <a:ea typeface="MS PGothic" pitchFamily="34" charset="-128"/>
              <a:cs typeface="MS PGothic" pitchFamily="34" charset="-128"/>
            </a:endParaRPr>
          </a:p>
        </p:txBody>
      </p:sp>
      <p:cxnSp>
        <p:nvCxnSpPr>
          <p:cNvPr id="18" name="Straight Connector 17"/>
          <p:cNvCxnSpPr/>
          <p:nvPr/>
        </p:nvCxnSpPr>
        <p:spPr bwMode="auto">
          <a:xfrm>
            <a:off x="0" y="6576950"/>
            <a:ext cx="10972800" cy="0"/>
          </a:xfrm>
          <a:prstGeom prst="line">
            <a:avLst/>
          </a:prstGeom>
          <a:noFill/>
          <a:ln w="12700" cap="flat" cmpd="sng" algn="ctr">
            <a:solidFill>
              <a:schemeClr val="bg2"/>
            </a:solidFill>
            <a:prstDash val="solid"/>
            <a:round/>
            <a:headEnd type="none" w="med" len="med"/>
            <a:tailEnd type="none" w="med" len="med"/>
          </a:ln>
          <a:effectLst/>
        </p:spPr>
      </p:cxnSp>
      <p:pic>
        <p:nvPicPr>
          <p:cNvPr id="19" name="Picture 18"/>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326556" y="6272668"/>
            <a:ext cx="780163" cy="53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074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2" r:id="rId9"/>
    <p:sldLayoutId id="2147483683" r:id="rId10"/>
  </p:sldLayoutIdLst>
  <p:hf hdr="0" ftr="0" dt="0"/>
  <p:txStyles>
    <p:titleStyle>
      <a:lvl1pPr marL="119063" indent="0"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16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1/28/2021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112</a:t>
            </a:r>
          </a:p>
        </p:txBody>
      </p:sp>
      <p:pic>
        <p:nvPicPr>
          <p:cNvPr id="11" name="Picture 2">
            <a:extLst>
              <a:ext uri="{FF2B5EF4-FFF2-40B4-BE49-F238E27FC236}">
                <a16:creationId xmlns:a16="http://schemas.microsoft.com/office/drawing/2014/main" id="{A7381D22-D1FB-44D0-A73E-C922DEF0E8FD}"/>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1" r="80226" b="-7119"/>
          <a:stretch/>
        </p:blipFill>
        <p:spPr bwMode="auto">
          <a:xfrm>
            <a:off x="11025187" y="296177"/>
            <a:ext cx="779463" cy="80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28780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9" r:id="rId8"/>
    <p:sldLayoutId id="2147483680" r:id="rId9"/>
    <p:sldLayoutId id="2147483681" r:id="rId10"/>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xml"/><Relationship Id="rId7" Type="http://schemas.openxmlformats.org/officeDocument/2006/relationships/image" Target="../media/image6.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4.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oleObject" Target="../embeddings/oleObject8.bin"/><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notesSlide" Target="../notesSlides/notesSlide9.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slideLayout" Target="../slideLayouts/slideLayout7.xml"/><Relationship Id="rId5" Type="http://schemas.openxmlformats.org/officeDocument/2006/relationships/tags" Target="../tags/tag24.xml"/><Relationship Id="rId15" Type="http://schemas.openxmlformats.org/officeDocument/2006/relationships/chart" Target="../charts/chart1.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9.emf"/></Relationships>
</file>

<file path=ppt/slides/_rels/slide16.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oleObject" Target="../embeddings/oleObject9.bin"/><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notesSlide" Target="../notesSlides/notesSlide10.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7.xml"/><Relationship Id="rId5" Type="http://schemas.openxmlformats.org/officeDocument/2006/relationships/tags" Target="../tags/tag34.xml"/><Relationship Id="rId15" Type="http://schemas.openxmlformats.org/officeDocument/2006/relationships/chart" Target="../charts/chart2.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40.xml"/><Relationship Id="rId6" Type="http://schemas.openxmlformats.org/officeDocument/2006/relationships/chart" Target="../charts/chart3.xml"/><Relationship Id="rId5" Type="http://schemas.openxmlformats.org/officeDocument/2006/relationships/image" Target="../media/image9.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notesSlide" Target="../notesSlides/notesSlide12.xml"/><Relationship Id="rId3" Type="http://schemas.openxmlformats.org/officeDocument/2006/relationships/tags" Target="../tags/tag43.xml"/><Relationship Id="rId21" Type="http://schemas.openxmlformats.org/officeDocument/2006/relationships/chart" Target="../charts/chart4.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slideLayout" Target="../slideLayouts/slideLayout7.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image" Target="../media/image9.emf"/><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19" Type="http://schemas.openxmlformats.org/officeDocument/2006/relationships/oleObject" Target="../embeddings/oleObject11.bin"/><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s>
</file>

<file path=ppt/slides/_rels/slide19.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notesSlide" Target="../notesSlides/notesSlide13.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slideLayout" Target="../slideLayouts/slideLayout9.xml"/><Relationship Id="rId2" Type="http://schemas.openxmlformats.org/officeDocument/2006/relationships/tags" Target="../tags/tag58.xml"/><Relationship Id="rId16" Type="http://schemas.openxmlformats.org/officeDocument/2006/relationships/chart" Target="../charts/chart5.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image" Target="../media/image10.emf"/><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69.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slideLayout" Target="../slideLayouts/slideLayout10.xml"/><Relationship Id="rId4" Type="http://schemas.openxmlformats.org/officeDocument/2006/relationships/tags" Target="../tags/tag11.xml"/><Relationship Id="rId9" Type="http://schemas.openxmlformats.org/officeDocument/2006/relationships/tags" Target="../tags/tag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9991725" y="4981575"/>
            <a:ext cx="2095500" cy="149542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5" name="Object 4" hidden="1">
            <a:extLst>
              <a:ext uri="{FF2B5EF4-FFF2-40B4-BE49-F238E27FC236}">
                <a16:creationId xmlns:a16="http://schemas.microsoft.com/office/drawing/2014/main" id="{4F0822AE-F776-401B-8C14-CD891D8F23D6}"/>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1" imgH="423" progId="TCLayout.ActiveDocument.1">
                  <p:embed/>
                </p:oleObj>
              </mc:Choice>
              <mc:Fallback>
                <p:oleObj name="think-cell Slide" r:id="rId6" imgW="421" imgH="423" progId="TCLayout.ActiveDocument.1">
                  <p:embed/>
                  <p:pic>
                    <p:nvPicPr>
                      <p:cNvPr id="5" name="Object 4" hidden="1">
                        <a:extLst>
                          <a:ext uri="{FF2B5EF4-FFF2-40B4-BE49-F238E27FC236}">
                            <a16:creationId xmlns:a16="http://schemas.microsoft.com/office/drawing/2014/main" id="{4F0822AE-F776-401B-8C14-CD891D8F23D6}"/>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3429299-1663-45FA-BDAE-5976A983C535}"/>
              </a:ext>
            </a:extLst>
          </p:cNvPr>
          <p:cNvSpPr/>
          <p:nvPr>
            <p:custDataLst>
              <p:tags r:id="rId3"/>
            </p:custDataLst>
          </p:nvPr>
        </p:nvSpPr>
        <p:spPr bwMode="auto">
          <a:xfrm>
            <a:off x="1524000" y="0"/>
            <a:ext cx="158750" cy="158750"/>
          </a:xfrm>
          <a:prstGeom prst="rect">
            <a:avLst/>
          </a:prstGeom>
          <a:noFill/>
          <a:ln w="9525">
            <a:noFill/>
            <a:miter lim="800000"/>
            <a:headEnd/>
            <a:tailEnd/>
          </a:ln>
          <a:effectLst/>
        </p:spPr>
        <p:txBody>
          <a:bodyPr vert="horz" wrap="none" lIns="0" tIns="0" rIns="0" bIns="0" numCol="1" spcCol="0" rtlCol="0"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1708108" y="2166897"/>
            <a:ext cx="8153400" cy="4072538"/>
          </a:xfrm>
        </p:spPr>
        <p:txBody>
          <a:bodyPr>
            <a:noAutofit/>
          </a:bodyPr>
          <a:lstStyle/>
          <a:p>
            <a:pPr algn="ctr"/>
            <a:r>
              <a:rPr lang="en-US" sz="2400" dirty="0">
                <a:solidFill>
                  <a:schemeClr val="accent1">
                    <a:lumMod val="50000"/>
                  </a:schemeClr>
                </a:solidFill>
                <a:latin typeface="Arial" panose="020B0604020202020204" pitchFamily="34" charset="0"/>
                <a:cs typeface="Arial" panose="020B0604020202020204" pitchFamily="34" charset="0"/>
              </a:rPr>
              <a:t>UPDATE ON IMPLEMENTATION OF THE</a:t>
            </a:r>
            <a:br>
              <a:rPr lang="en-US" sz="2400" dirty="0">
                <a:solidFill>
                  <a:schemeClr val="accent1">
                    <a:lumMod val="50000"/>
                  </a:schemeClr>
                </a:solidFill>
                <a:latin typeface="Arial" panose="020B0604020202020204" pitchFamily="34" charset="0"/>
                <a:cs typeface="Arial" panose="020B0604020202020204" pitchFamily="34" charset="0"/>
              </a:rPr>
            </a:br>
            <a:r>
              <a:rPr lang="en-US" sz="2400" dirty="0">
                <a:solidFill>
                  <a:schemeClr val="accent1">
                    <a:lumMod val="50000"/>
                  </a:schemeClr>
                </a:solidFill>
                <a:latin typeface="Arial" panose="020B0604020202020204" pitchFamily="34" charset="0"/>
                <a:cs typeface="Arial" panose="020B0604020202020204" pitchFamily="34" charset="0"/>
              </a:rPr>
              <a:t>BASIC HEALTH CARE PROVISION FUND </a:t>
            </a:r>
            <a:br>
              <a:rPr lang="en-US" sz="2400" dirty="0">
                <a:solidFill>
                  <a:schemeClr val="accent1">
                    <a:lumMod val="50000"/>
                  </a:schemeClr>
                </a:solidFill>
                <a:latin typeface="Arial" panose="020B0604020202020204" pitchFamily="34" charset="0"/>
                <a:cs typeface="Arial" panose="020B0604020202020204" pitchFamily="34" charset="0"/>
              </a:rPr>
            </a:br>
            <a:r>
              <a:rPr lang="en-US" sz="2400" dirty="0">
                <a:solidFill>
                  <a:schemeClr val="accent1">
                    <a:lumMod val="50000"/>
                  </a:schemeClr>
                </a:solidFill>
                <a:latin typeface="Arial" panose="020B0604020202020204" pitchFamily="34" charset="0"/>
                <a:cs typeface="Arial" panose="020B0604020202020204" pitchFamily="34" charset="0"/>
              </a:rPr>
              <a:t>(BHCPF)</a:t>
            </a:r>
            <a:br>
              <a:rPr lang="en-US" sz="2400" dirty="0">
                <a:solidFill>
                  <a:schemeClr val="accent1">
                    <a:lumMod val="50000"/>
                  </a:schemeClr>
                </a:solidFill>
                <a:latin typeface="Arial" panose="020B0604020202020204" pitchFamily="34" charset="0"/>
                <a:cs typeface="Arial" panose="020B0604020202020204" pitchFamily="34" charset="0"/>
              </a:rPr>
            </a:br>
            <a:r>
              <a:rPr lang="en-US" sz="2400" dirty="0">
                <a:solidFill>
                  <a:schemeClr val="accent1">
                    <a:lumMod val="50000"/>
                  </a:schemeClr>
                </a:solidFill>
                <a:latin typeface="Arial" panose="020B0604020202020204" pitchFamily="34" charset="0"/>
                <a:cs typeface="Arial" panose="020B0604020202020204" pitchFamily="34" charset="0"/>
              </a:rPr>
              <a:t>      </a:t>
            </a:r>
            <a:br>
              <a:rPr lang="en-US" sz="2400" dirty="0">
                <a:solidFill>
                  <a:schemeClr val="accent1">
                    <a:lumMod val="50000"/>
                  </a:schemeClr>
                </a:solidFill>
                <a:latin typeface="Arial" panose="020B0604020202020204" pitchFamily="34" charset="0"/>
                <a:cs typeface="Arial" panose="020B0604020202020204" pitchFamily="34" charset="0"/>
              </a:rPr>
            </a:br>
            <a:r>
              <a:rPr lang="en-US" sz="2400" dirty="0">
                <a:solidFill>
                  <a:schemeClr val="accent1">
                    <a:lumMod val="50000"/>
                  </a:schemeClr>
                </a:solidFill>
                <a:latin typeface="Arial" panose="020B0604020202020204" pitchFamily="34" charset="0"/>
                <a:cs typeface="Arial" panose="020B0604020202020204" pitchFamily="34" charset="0"/>
              </a:rPr>
              <a:t>by </a:t>
            </a:r>
            <a:br>
              <a:rPr lang="en-US" sz="2400" dirty="0">
                <a:solidFill>
                  <a:schemeClr val="accent1">
                    <a:lumMod val="50000"/>
                  </a:schemeClr>
                </a:solidFill>
                <a:latin typeface="Arial" panose="020B0604020202020204" pitchFamily="34" charset="0"/>
                <a:cs typeface="Arial" panose="020B0604020202020204" pitchFamily="34" charset="0"/>
              </a:rPr>
            </a:br>
            <a:r>
              <a:rPr lang="en-US" sz="2400" dirty="0">
                <a:solidFill>
                  <a:schemeClr val="accent1">
                    <a:lumMod val="50000"/>
                  </a:schemeClr>
                </a:solidFill>
                <a:latin typeface="Arial" panose="020B0604020202020204" pitchFamily="34" charset="0"/>
                <a:cs typeface="Arial" panose="020B0604020202020204" pitchFamily="34" charset="0"/>
              </a:rPr>
              <a:t>Dr. Osagie Ehanire</a:t>
            </a:r>
            <a:br>
              <a:rPr lang="en-US" sz="2400" dirty="0">
                <a:solidFill>
                  <a:schemeClr val="accent1">
                    <a:lumMod val="50000"/>
                  </a:schemeClr>
                </a:solidFill>
                <a:latin typeface="Arial" panose="020B0604020202020204" pitchFamily="34" charset="0"/>
                <a:cs typeface="Arial" panose="020B0604020202020204" pitchFamily="34" charset="0"/>
              </a:rPr>
            </a:br>
            <a:r>
              <a:rPr lang="en-US" sz="2400" dirty="0">
                <a:solidFill>
                  <a:schemeClr val="accent1">
                    <a:lumMod val="50000"/>
                  </a:schemeClr>
                </a:solidFill>
                <a:latin typeface="Arial" panose="020B0604020202020204" pitchFamily="34" charset="0"/>
                <a:cs typeface="Arial" panose="020B0604020202020204" pitchFamily="34" charset="0"/>
              </a:rPr>
              <a:t>Honourable Minister of Health </a:t>
            </a:r>
            <a:br>
              <a:rPr lang="en-US" sz="2400" dirty="0">
                <a:solidFill>
                  <a:schemeClr val="accent1">
                    <a:lumMod val="50000"/>
                  </a:schemeClr>
                </a:solidFill>
                <a:latin typeface="Arial" panose="020B0604020202020204" pitchFamily="34" charset="0"/>
                <a:cs typeface="Arial" panose="020B0604020202020204" pitchFamily="34" charset="0"/>
              </a:rPr>
            </a:br>
            <a:br>
              <a:rPr lang="en-US" sz="2400" dirty="0">
                <a:solidFill>
                  <a:schemeClr val="accent1">
                    <a:lumMod val="50000"/>
                  </a:schemeClr>
                </a:solidFill>
                <a:latin typeface="Arial" panose="020B0604020202020204" pitchFamily="34" charset="0"/>
                <a:cs typeface="Arial" panose="020B0604020202020204" pitchFamily="34" charset="0"/>
              </a:rPr>
            </a:br>
            <a:r>
              <a:rPr lang="en-US" sz="2400" dirty="0">
                <a:solidFill>
                  <a:schemeClr val="accent1">
                    <a:lumMod val="50000"/>
                  </a:schemeClr>
                </a:solidFill>
                <a:latin typeface="Arial" panose="020B0604020202020204" pitchFamily="34" charset="0"/>
                <a:cs typeface="Arial" panose="020B0604020202020204" pitchFamily="34" charset="0"/>
              </a:rPr>
              <a:t>National Economic Council Meeting</a:t>
            </a:r>
          </a:p>
        </p:txBody>
      </p:sp>
      <p:sp>
        <p:nvSpPr>
          <p:cNvPr id="3" name="Subtitle 2"/>
          <p:cNvSpPr>
            <a:spLocks noGrp="1"/>
          </p:cNvSpPr>
          <p:nvPr>
            <p:ph type="subTitle" idx="1"/>
          </p:nvPr>
        </p:nvSpPr>
        <p:spPr>
          <a:xfrm>
            <a:off x="8414362" y="6239995"/>
            <a:ext cx="2095500" cy="495620"/>
          </a:xfrm>
        </p:spPr>
        <p:txBody>
          <a:bodyPr>
            <a:normAutofit fontScale="85000" lnSpcReduction="10000"/>
          </a:bodyPr>
          <a:lstStyle/>
          <a:p>
            <a:r>
              <a:rPr lang="en-US" sz="1800" b="1" i="0" dirty="0">
                <a:solidFill>
                  <a:schemeClr val="tx1"/>
                </a:solidFill>
                <a:latin typeface="Arial" panose="020B0604020202020204" pitchFamily="34" charset="0"/>
                <a:cs typeface="Arial" panose="020B0604020202020204" pitchFamily="34" charset="0"/>
              </a:rPr>
              <a:t> 21</a:t>
            </a:r>
            <a:r>
              <a:rPr lang="en-US" sz="1800" b="1" i="0" baseline="30000" dirty="0">
                <a:solidFill>
                  <a:schemeClr val="tx1"/>
                </a:solidFill>
                <a:latin typeface="Arial" panose="020B0604020202020204" pitchFamily="34" charset="0"/>
                <a:cs typeface="Arial" panose="020B0604020202020204" pitchFamily="34" charset="0"/>
              </a:rPr>
              <a:t>st</a:t>
            </a:r>
            <a:r>
              <a:rPr lang="en-US" sz="1800" b="1" i="0" dirty="0">
                <a:solidFill>
                  <a:schemeClr val="tx1"/>
                </a:solidFill>
                <a:latin typeface="Arial" panose="020B0604020202020204" pitchFamily="34" charset="0"/>
                <a:cs typeface="Arial" panose="020B0604020202020204" pitchFamily="34" charset="0"/>
              </a:rPr>
              <a:t> January,  2021</a:t>
            </a:r>
          </a:p>
        </p:txBody>
      </p:sp>
      <p:sp>
        <p:nvSpPr>
          <p:cNvPr id="6" name="TextBox 5"/>
          <p:cNvSpPr txBox="1"/>
          <p:nvPr/>
        </p:nvSpPr>
        <p:spPr>
          <a:xfrm>
            <a:off x="2324100" y="1480505"/>
            <a:ext cx="7343775" cy="584775"/>
          </a:xfrm>
          <a:prstGeom prst="rect">
            <a:avLst/>
          </a:prstGeom>
          <a:solidFill>
            <a:schemeClr val="accent1">
              <a:lumMod val="75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FEDERAL MINISTRY OF HEALTH</a:t>
            </a:r>
          </a:p>
        </p:txBody>
      </p:sp>
      <p:pic>
        <p:nvPicPr>
          <p:cNvPr id="7" name="image1.png"/>
          <p:cNvPicPr/>
          <p:nvPr/>
        </p:nvPicPr>
        <p:blipFill>
          <a:blip r:embed="rId8"/>
          <a:srcRect/>
          <a:stretch>
            <a:fillRect/>
          </a:stretch>
        </p:blipFill>
        <p:spPr>
          <a:xfrm>
            <a:off x="5543549" y="186326"/>
            <a:ext cx="1400175" cy="1192563"/>
          </a:xfrm>
          <a:prstGeom prst="rect">
            <a:avLst/>
          </a:prstGeom>
          <a:ln/>
        </p:spPr>
      </p:pic>
    </p:spTree>
    <p:custDataLst>
      <p:tags r:id="rId1"/>
    </p:custDataLst>
    <p:extLst>
      <p:ext uri="{BB962C8B-B14F-4D97-AF65-F5344CB8AC3E}">
        <p14:creationId xmlns:p14="http://schemas.microsoft.com/office/powerpoint/2010/main" val="398465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9" name="Object 2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1"/>
            </p:custDataLst>
          </p:nvPr>
        </p:nvSpPr>
        <p:spPr bwMode="auto">
          <a:xfrm>
            <a:off x="1534126" y="-59124"/>
            <a:ext cx="138499" cy="276999"/>
          </a:xfrm>
          <a:prstGeom prst="rect">
            <a:avLst/>
          </a:prstGeom>
          <a:noFill/>
          <a:ln w="9525">
            <a:noFill/>
            <a:miter lim="800000"/>
            <a:headEnd/>
            <a:tailEnd/>
          </a:ln>
          <a:effectLst/>
        </p:spPr>
        <p:txBody>
          <a:bodyPr vert="horz" wrap="none" lIns="0" tIns="0" rIns="0" bIns="0" numCol="1" spcCol="0" rtlCol="0" anchor="ctr" anchorCtr="0">
            <a:noAutofit/>
          </a:bodyPr>
          <a:lstStyle/>
          <a:p>
            <a:pPr marL="0" marR="0" lvl="0" indent="0" algn="ctr" defTabSz="787400" rtl="0" eaLnBrk="1" fontAlgn="auto" latinLnBrk="0" hangingPunct="1">
              <a:lnSpc>
                <a:spcPct val="90000"/>
              </a:lnSpc>
              <a:spcBef>
                <a:spcPct val="0"/>
              </a:spcBef>
              <a:spcAft>
                <a:spcPct val="0"/>
              </a:spcAft>
              <a:buClr>
                <a:srgbClr val="44546A"/>
              </a:buClr>
              <a:buSzPct val="125000"/>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Title 1"/>
          <p:cNvSpPr>
            <a:spLocks noGrp="1"/>
          </p:cNvSpPr>
          <p:nvPr>
            <p:ph type="title"/>
          </p:nvPr>
        </p:nvSpPr>
        <p:spPr>
          <a:xfrm>
            <a:off x="147908" y="168990"/>
            <a:ext cx="9144000" cy="606639"/>
          </a:xfrm>
        </p:spPr>
        <p:txBody>
          <a:bodyPr>
            <a:normAutofit/>
          </a:bodyPr>
          <a:lstStyle/>
          <a:p>
            <a:r>
              <a:rPr lang="en-GB" altLang="en-US" sz="2800" dirty="0">
                <a:solidFill>
                  <a:srgbClr val="008753">
                    <a:lumMod val="50000"/>
                  </a:srgbClr>
                </a:solidFill>
                <a:latin typeface="Arial" panose="020B0604020202020204" pitchFamily="34" charset="0"/>
                <a:cs typeface="Arial" panose="020B0604020202020204" pitchFamily="34" charset="0"/>
              </a:rPr>
              <a:t>NHIS Gateway Operations</a:t>
            </a:r>
            <a:endParaRPr lang="en-US" sz="2800" dirty="0">
              <a:solidFill>
                <a:schemeClr val="tx2">
                  <a:lumMod val="50000"/>
                </a:schemeClr>
              </a:solidFill>
              <a:latin typeface="Arial" panose="020B0604020202020204" pitchFamily="34" charset="0"/>
              <a:cs typeface="Arial" panose="020B0604020202020204" pitchFamily="34" charset="0"/>
            </a:endParaRPr>
          </a:p>
        </p:txBody>
      </p:sp>
      <p:sp>
        <p:nvSpPr>
          <p:cNvPr id="48" name="TextBox 47"/>
          <p:cNvSpPr txBox="1"/>
          <p:nvPr/>
        </p:nvSpPr>
        <p:spPr>
          <a:xfrm>
            <a:off x="627495" y="1861860"/>
            <a:ext cx="10959625" cy="51510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t" anchorCtr="0" compatLnSpc="1">
            <a:prstTxWarp prst="textNoShape">
              <a:avLst/>
            </a:prstTxWarp>
            <a:spAutoFit/>
          </a:bodyPr>
          <a:lstStyle/>
          <a:p>
            <a:pPr marL="176213" marR="0" lvl="1" indent="-174625" algn="l" defTabSz="895255" rtl="0" eaLnBrk="1" fontAlgn="auto" latinLnBrk="0" hangingPunct="1">
              <a:lnSpc>
                <a:spcPts val="2300"/>
              </a:lnSpc>
              <a:spcBef>
                <a:spcPts val="1200"/>
              </a:spcBef>
              <a:spcAft>
                <a:spcPts val="1200"/>
              </a:spcAft>
              <a:buClr>
                <a:srgbClr val="204024"/>
              </a:buClr>
              <a:buSzPct val="100000"/>
              <a:buFont typeface="Wingdings" panose="05000000000000000000" pitchFamily="2" charset="2"/>
              <a:buChar char="§"/>
              <a:tabLst/>
              <a:defRPr/>
            </a:pPr>
            <a:r>
              <a:rPr kumimoji="0" lang="en-US" altLang="zh-TW" sz="24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NHIS responsible for implementing the ‘NHIS Gateway’ i.e. 50% of the BHCPF</a:t>
            </a:r>
          </a:p>
          <a:p>
            <a:pPr marL="176213" marR="0" lvl="1" indent="-174625" algn="l" defTabSz="895255" rtl="0" eaLnBrk="1" fontAlgn="auto" latinLnBrk="0" hangingPunct="1">
              <a:lnSpc>
                <a:spcPts val="2300"/>
              </a:lnSpc>
              <a:spcBef>
                <a:spcPts val="1200"/>
              </a:spcBef>
              <a:spcAft>
                <a:spcPts val="1200"/>
              </a:spcAft>
              <a:buClr>
                <a:srgbClr val="204024"/>
              </a:buClr>
              <a:buSzPct val="100000"/>
              <a:buFont typeface="Wingdings" panose="05000000000000000000" pitchFamily="2" charset="2"/>
              <a:buChar char="§"/>
              <a:tabLst/>
              <a:defRPr/>
            </a:pPr>
            <a:r>
              <a:rPr kumimoji="0" lang="en-US" altLang="zh-TW" sz="24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The fund shall be used to purchase the Basic Minimum Package of Health Services (BMPHS) for all Nigerians. </a:t>
            </a:r>
          </a:p>
          <a:p>
            <a:pPr marL="176213" marR="0" lvl="1" indent="-174625" algn="l" defTabSz="895255" rtl="0" eaLnBrk="1" fontAlgn="auto" latinLnBrk="0" hangingPunct="1">
              <a:lnSpc>
                <a:spcPts val="2300"/>
              </a:lnSpc>
              <a:spcBef>
                <a:spcPts val="1200"/>
              </a:spcBef>
              <a:spcAft>
                <a:spcPts val="1200"/>
              </a:spcAft>
              <a:buClr>
                <a:srgbClr val="204024"/>
              </a:buClr>
              <a:buSzPct val="100000"/>
              <a:buFont typeface="Wingdings" panose="05000000000000000000" pitchFamily="2" charset="2"/>
              <a:buChar char="§"/>
              <a:tabLst/>
              <a:defRPr/>
            </a:pPr>
            <a:r>
              <a:rPr kumimoji="0" lang="en-US" altLang="zh-TW" sz="24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BMPHS which covers the entire spectrum of care (</a:t>
            </a:r>
            <a:r>
              <a:rPr kumimoji="0" lang="en-US" altLang="zh-TW" sz="24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preventive, promotive, curative and rehabilitative) has been upgraded to also </a:t>
            </a:r>
            <a:r>
              <a:rPr kumimoji="0" lang="en-US" altLang="zh-TW" sz="24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include elements of emergency care at both primary and secondary levels.</a:t>
            </a:r>
          </a:p>
          <a:p>
            <a:pPr marL="176213" marR="0" lvl="1" indent="-174625" algn="l" defTabSz="895255" rtl="0" eaLnBrk="1" fontAlgn="auto" latinLnBrk="0" hangingPunct="1">
              <a:lnSpc>
                <a:spcPts val="2300"/>
              </a:lnSpc>
              <a:spcBef>
                <a:spcPts val="1200"/>
              </a:spcBef>
              <a:spcAft>
                <a:spcPts val="1200"/>
              </a:spcAft>
              <a:buClr>
                <a:srgbClr val="204024"/>
              </a:buClr>
              <a:buSzPct val="100000"/>
              <a:buFont typeface="Wingdings" panose="05000000000000000000" pitchFamily="2" charset="2"/>
              <a:buChar char="§"/>
              <a:tabLst/>
              <a:defRPr/>
            </a:pPr>
            <a:r>
              <a:rPr kumimoji="0" lang="en-US" altLang="zh-TW" sz="24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Purchase of PHC services will be via </a:t>
            </a:r>
            <a:r>
              <a:rPr kumimoji="0" lang="en-US" altLang="zh-TW" sz="24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CAPITATION</a:t>
            </a:r>
            <a:r>
              <a:rPr kumimoji="0" lang="en-US" altLang="zh-TW" sz="24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 based on total enrollees; while for secondary care payments would be based on </a:t>
            </a:r>
            <a:r>
              <a:rPr kumimoji="0" lang="en-US" altLang="zh-TW" sz="24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FEE-FOR-SERVICE MECHANISMS</a:t>
            </a:r>
          </a:p>
          <a:p>
            <a:pPr marL="1588" marR="0" lvl="1" algn="ctr" defTabSz="895255" rtl="0" eaLnBrk="1" fontAlgn="auto" latinLnBrk="0" hangingPunct="1">
              <a:lnSpc>
                <a:spcPts val="2300"/>
              </a:lnSpc>
              <a:spcBef>
                <a:spcPts val="1200"/>
              </a:spcBef>
              <a:spcAft>
                <a:spcPts val="1200"/>
              </a:spcAft>
              <a:buClr>
                <a:srgbClr val="204024"/>
              </a:buClr>
              <a:buSzPct val="100000"/>
              <a:tabLst/>
              <a:defRPr/>
            </a:pPr>
            <a:r>
              <a:rPr lang="en-US" altLang="zh-TW" sz="3200" b="1" dirty="0">
                <a:solidFill>
                  <a:schemeClr val="accent1"/>
                </a:solidFill>
                <a:latin typeface="Arial" panose="020B0604020202020204" pitchFamily="34" charset="0"/>
                <a:ea typeface="微軟正黑體" panose="020B0604030504040204" pitchFamily="34" charset="-120"/>
                <a:cs typeface="Arial" panose="020B0604020202020204" pitchFamily="34" charset="0"/>
              </a:rPr>
              <a:t>Funds have been disbursed to all 36 states for the NHIS Gateway</a:t>
            </a:r>
            <a:endParaRPr kumimoji="0" lang="en-US" altLang="zh-TW" sz="3200" b="0" i="0" u="none" strike="noStrike" kern="1200" cap="none" spc="0" normalizeH="0" baseline="0" noProof="0" dirty="0">
              <a:ln>
                <a:noFill/>
              </a:ln>
              <a:solidFill>
                <a:schemeClr val="accent1"/>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176213" marR="0" lvl="1" indent="-174625" algn="l" defTabSz="895255" rtl="0" eaLnBrk="1" fontAlgn="auto" latinLnBrk="0" hangingPunct="1">
              <a:lnSpc>
                <a:spcPts val="2300"/>
              </a:lnSpc>
              <a:spcBef>
                <a:spcPts val="1200"/>
              </a:spcBef>
              <a:spcAft>
                <a:spcPts val="1200"/>
              </a:spcAft>
              <a:buClr>
                <a:srgbClr val="204024"/>
              </a:buClr>
              <a:buSzPct val="100000"/>
              <a:buFont typeface="Wingdings" panose="05000000000000000000" pitchFamily="2" charset="2"/>
              <a:buChar char="§"/>
              <a:tabLst/>
              <a:defRPr/>
            </a:pPr>
            <a:endParaRPr kumimoji="0" lang="en-US" altLang="zh-TW" sz="24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5"/>
          <p:cNvSpPr/>
          <p:nvPr/>
        </p:nvSpPr>
        <p:spPr bwMode="auto">
          <a:xfrm>
            <a:off x="10744200" y="6115195"/>
            <a:ext cx="1371600" cy="71437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9248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922585" y="1378634"/>
            <a:ext cx="8670387" cy="5362734"/>
            <a:chOff x="1265237" y="761988"/>
            <a:chExt cx="9208230" cy="5764052"/>
          </a:xfrm>
        </p:grpSpPr>
        <p:sp>
          <p:nvSpPr>
            <p:cNvPr id="5" name="Rectangle 4"/>
            <p:cNvSpPr/>
            <p:nvPr/>
          </p:nvSpPr>
          <p:spPr>
            <a:xfrm>
              <a:off x="1265237" y="761988"/>
              <a:ext cx="3441904" cy="5764052"/>
            </a:xfrm>
            <a:prstGeom prst="rect">
              <a:avLst/>
            </a:prstGeom>
            <a:solidFill>
              <a:srgbClr val="DA966C">
                <a:alpha val="45000"/>
              </a:srgbClr>
            </a:solidFill>
            <a:ln>
              <a:solidFill>
                <a:schemeClr val="tx2">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r>
                <a:rPr lang="en-US" b="1" dirty="0">
                  <a:solidFill>
                    <a:prstClr val="black"/>
                  </a:solidFill>
                </a:rPr>
                <a:t>Primary  Level Care	</a:t>
              </a:r>
            </a:p>
            <a:p>
              <a:pPr marL="342900" indent="-342900">
                <a:buFont typeface="+mj-lt"/>
                <a:buAutoNum type="arabicPeriod"/>
              </a:pPr>
              <a:r>
                <a:rPr lang="en-US" b="1" dirty="0">
                  <a:solidFill>
                    <a:prstClr val="black"/>
                  </a:solidFill>
                </a:rPr>
                <a:t>General consultation with prescribed drugs</a:t>
              </a:r>
            </a:p>
            <a:p>
              <a:pPr marL="342900" indent="-342900">
                <a:buFont typeface="+mj-lt"/>
                <a:buAutoNum type="arabicPeriod"/>
              </a:pPr>
              <a:r>
                <a:rPr lang="en-US" b="1" dirty="0">
                  <a:solidFill>
                    <a:prstClr val="black"/>
                  </a:solidFill>
                </a:rPr>
                <a:t>Health education for prevention of diseases</a:t>
              </a:r>
            </a:p>
            <a:p>
              <a:pPr marL="342900" indent="-342900">
                <a:buFont typeface="+mj-lt"/>
                <a:buAutoNum type="arabicPeriod"/>
              </a:pPr>
              <a:r>
                <a:rPr lang="en-US" b="1" dirty="0">
                  <a:solidFill>
                    <a:prstClr val="black"/>
                  </a:solidFill>
                </a:rPr>
                <a:t>Primary care Surgery</a:t>
              </a:r>
            </a:p>
            <a:p>
              <a:pPr marL="342900" indent="-342900">
                <a:buFont typeface="+mj-lt"/>
                <a:buAutoNum type="arabicPeriod"/>
              </a:pPr>
              <a:r>
                <a:rPr lang="en-US" b="1" dirty="0">
                  <a:solidFill>
                    <a:prstClr val="black"/>
                  </a:solidFill>
                </a:rPr>
                <a:t>Primary Care Mental Health</a:t>
              </a:r>
            </a:p>
            <a:p>
              <a:pPr marL="342900" indent="-342900">
                <a:buFont typeface="+mj-lt"/>
                <a:buAutoNum type="arabicPeriod"/>
              </a:pPr>
              <a:r>
                <a:rPr lang="en-US" b="1" dirty="0">
                  <a:solidFill>
                    <a:prstClr val="black"/>
                  </a:solidFill>
                </a:rPr>
                <a:t>HIV/AIDS/Sexual Transmitted Diseases</a:t>
              </a:r>
            </a:p>
            <a:p>
              <a:pPr marL="342900" indent="-342900">
                <a:buFont typeface="+mj-lt"/>
                <a:buAutoNum type="arabicPeriod"/>
              </a:pPr>
              <a:r>
                <a:rPr lang="en-US" b="1" dirty="0">
                  <a:solidFill>
                    <a:prstClr val="black"/>
                  </a:solidFill>
                </a:rPr>
                <a:t>Primary care Paediatrics</a:t>
              </a:r>
            </a:p>
            <a:p>
              <a:pPr marL="342900" indent="-342900">
                <a:buFont typeface="+mj-lt"/>
                <a:buAutoNum type="arabicPeriod"/>
              </a:pPr>
              <a:r>
                <a:rPr lang="en-US" b="1" dirty="0">
                  <a:solidFill>
                    <a:prstClr val="black"/>
                  </a:solidFill>
                </a:rPr>
                <a:t>Primary Care Internal Medicine</a:t>
              </a:r>
            </a:p>
            <a:p>
              <a:pPr marL="342900" indent="-342900">
                <a:buFont typeface="+mj-lt"/>
                <a:buAutoNum type="arabicPeriod"/>
              </a:pPr>
              <a:r>
                <a:rPr lang="en-US" b="1" dirty="0">
                  <a:solidFill>
                    <a:prstClr val="black"/>
                  </a:solidFill>
                </a:rPr>
                <a:t>Primary Care Maternal, Neonatal &amp; Child Care</a:t>
              </a:r>
            </a:p>
            <a:p>
              <a:pPr marL="342900" indent="-342900">
                <a:buFont typeface="+mj-lt"/>
                <a:buAutoNum type="arabicPeriod"/>
              </a:pPr>
              <a:r>
                <a:rPr lang="en-US" b="1" dirty="0">
                  <a:solidFill>
                    <a:prstClr val="black"/>
                  </a:solidFill>
                </a:rPr>
                <a:t>Primary Care Emergency Services</a:t>
              </a:r>
            </a:p>
            <a:p>
              <a:pPr marL="342900" indent="-342900">
                <a:buFont typeface="+mj-lt"/>
                <a:buAutoNum type="arabicPeriod"/>
              </a:pPr>
              <a:r>
                <a:rPr lang="en-US" b="1" dirty="0">
                  <a:solidFill>
                    <a:prstClr val="black"/>
                  </a:solidFill>
                </a:rPr>
                <a:t>Basic Laboratory  Services</a:t>
              </a:r>
            </a:p>
            <a:p>
              <a:pPr marL="342900" indent="-342900">
                <a:buFont typeface="+mj-lt"/>
                <a:buAutoNum type="arabicPeriod"/>
              </a:pPr>
              <a:endParaRPr lang="en-US" b="1" dirty="0">
                <a:solidFill>
                  <a:prstClr val="white"/>
                </a:solidFill>
              </a:endParaRPr>
            </a:p>
            <a:p>
              <a:pPr marL="342900" indent="-342900">
                <a:buFont typeface="+mj-lt"/>
                <a:buAutoNum type="arabicPeriod"/>
              </a:pPr>
              <a:endParaRPr lang="en-US" b="1" dirty="0">
                <a:solidFill>
                  <a:prstClr val="white"/>
                </a:solidFill>
              </a:endParaRPr>
            </a:p>
            <a:p>
              <a:pPr marL="342900" indent="-342900">
                <a:buFont typeface="+mj-lt"/>
                <a:buAutoNum type="arabicPeriod"/>
              </a:pPr>
              <a:endParaRPr lang="en-US" b="1" dirty="0">
                <a:solidFill>
                  <a:prstClr val="white"/>
                </a:solidFill>
              </a:endParaRPr>
            </a:p>
            <a:p>
              <a:pPr marL="342900" indent="-342900">
                <a:buFont typeface="+mj-lt"/>
                <a:buAutoNum type="arabicPeriod"/>
              </a:pPr>
              <a:endParaRPr lang="en-US" b="1" dirty="0">
                <a:solidFill>
                  <a:prstClr val="white"/>
                </a:solidFill>
              </a:endParaRPr>
            </a:p>
            <a:p>
              <a:endParaRPr lang="en-US" b="1" dirty="0">
                <a:solidFill>
                  <a:prstClr val="white"/>
                </a:solidFill>
              </a:endParaRPr>
            </a:p>
            <a:p>
              <a:pPr marL="342900" indent="-342900">
                <a:buFont typeface="+mj-lt"/>
                <a:buAutoNum type="arabicPeriod"/>
              </a:pPr>
              <a:endParaRPr lang="en-US" b="1" dirty="0">
                <a:solidFill>
                  <a:prstClr val="white"/>
                </a:solidFill>
              </a:endParaRPr>
            </a:p>
          </p:txBody>
        </p:sp>
        <p:sp>
          <p:nvSpPr>
            <p:cNvPr id="17" name="Rectangle 16"/>
            <p:cNvSpPr/>
            <p:nvPr/>
          </p:nvSpPr>
          <p:spPr>
            <a:xfrm>
              <a:off x="6098059" y="761989"/>
              <a:ext cx="4375408" cy="5764051"/>
            </a:xfrm>
            <a:prstGeom prst="rect">
              <a:avLst/>
            </a:prstGeom>
            <a:solidFill>
              <a:schemeClr val="accent6">
                <a:alpha val="4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n w="0"/>
                  <a:solidFill>
                    <a:prstClr val="black"/>
                  </a:solidFill>
                  <a:effectLst>
                    <a:outerShdw blurRad="38100" dist="19050" dir="2700000" algn="tl" rotWithShape="0">
                      <a:prstClr val="black">
                        <a:alpha val="40000"/>
                      </a:prstClr>
                    </a:outerShdw>
                  </a:effectLst>
                </a:rPr>
                <a:t>Secondary  Level Care</a:t>
              </a:r>
            </a:p>
            <a:p>
              <a:pPr marL="342900" indent="-342900">
                <a:buFont typeface="+mj-lt"/>
                <a:buAutoNum type="arabicPeriod"/>
              </a:pPr>
              <a:r>
                <a:rPr lang="en-US" b="1" dirty="0">
                  <a:ln w="0"/>
                  <a:solidFill>
                    <a:prstClr val="black"/>
                  </a:solidFill>
                  <a:effectLst>
                    <a:outerShdw blurRad="38100" dist="19050" dir="2700000" algn="tl" rotWithShape="0">
                      <a:prstClr val="black">
                        <a:alpha val="40000"/>
                      </a:prstClr>
                    </a:outerShdw>
                  </a:effectLst>
                </a:rPr>
                <a:t>Consultation with prescribed drugs </a:t>
              </a:r>
            </a:p>
            <a:p>
              <a:pPr marL="342900" indent="-342900">
                <a:buFont typeface="+mj-lt"/>
                <a:buAutoNum type="arabicPeriod"/>
              </a:pPr>
              <a:r>
                <a:rPr lang="en-US" b="1" dirty="0">
                  <a:ln w="0"/>
                  <a:solidFill>
                    <a:prstClr val="black"/>
                  </a:solidFill>
                  <a:effectLst>
                    <a:outerShdw blurRad="38100" dist="19050" dir="2700000" algn="tl" rotWithShape="0">
                      <a:prstClr val="black">
                        <a:alpha val="40000"/>
                      </a:prstClr>
                    </a:outerShdw>
                  </a:effectLst>
                </a:rPr>
                <a:t>Emergencies outside the usual residence</a:t>
              </a:r>
            </a:p>
            <a:p>
              <a:pPr marL="342900" indent="-342900">
                <a:buFont typeface="+mj-lt"/>
                <a:buAutoNum type="arabicPeriod"/>
              </a:pPr>
              <a:r>
                <a:rPr lang="en-US" b="1" dirty="0">
                  <a:ln w="0"/>
                  <a:solidFill>
                    <a:prstClr val="black"/>
                  </a:solidFill>
                  <a:effectLst>
                    <a:outerShdw blurRad="38100" dist="19050" dir="2700000" algn="tl" rotWithShape="0">
                      <a:prstClr val="black">
                        <a:alpha val="40000"/>
                      </a:prstClr>
                    </a:outerShdw>
                  </a:effectLst>
                </a:rPr>
                <a:t>Admission </a:t>
              </a:r>
            </a:p>
            <a:p>
              <a:pPr marL="342900" indent="-342900">
                <a:buFont typeface="+mj-lt"/>
                <a:buAutoNum type="arabicPeriod"/>
              </a:pPr>
              <a:r>
                <a:rPr lang="en-US" b="1" dirty="0">
                  <a:ln w="0"/>
                  <a:solidFill>
                    <a:prstClr val="black"/>
                  </a:solidFill>
                  <a:effectLst>
                    <a:outerShdw blurRad="38100" dist="19050" dir="2700000" algn="tl" rotWithShape="0">
                      <a:prstClr val="black">
                        <a:alpha val="40000"/>
                      </a:prstClr>
                    </a:outerShdw>
                  </a:effectLst>
                </a:rPr>
                <a:t>Treatment and procedures that cannot be handled at primary level but covered by BMPHS.</a:t>
              </a:r>
            </a:p>
            <a:p>
              <a:pPr marL="342900" indent="-342900">
                <a:buFont typeface="+mj-lt"/>
                <a:buAutoNum type="arabicPeriod"/>
              </a:pPr>
              <a:r>
                <a:rPr lang="en-US" b="1" dirty="0">
                  <a:ln w="0"/>
                  <a:solidFill>
                    <a:prstClr val="black"/>
                  </a:solidFill>
                  <a:effectLst>
                    <a:outerShdw blurRad="38100" dist="19050" dir="2700000" algn="tl" rotWithShape="0">
                      <a:prstClr val="black">
                        <a:alpha val="40000"/>
                      </a:prstClr>
                    </a:outerShdw>
                  </a:effectLst>
                </a:rPr>
                <a:t>Treatment of opportunistic infections as defined in the HIV Treatment Protocol</a:t>
              </a:r>
            </a:p>
            <a:p>
              <a:pPr marL="342900" indent="-342900">
                <a:buFont typeface="+mj-lt"/>
                <a:buAutoNum type="arabicPeriod"/>
              </a:pPr>
              <a:r>
                <a:rPr lang="en-US" b="1" dirty="0">
                  <a:ln w="0"/>
                  <a:solidFill>
                    <a:prstClr val="black"/>
                  </a:solidFill>
                  <a:effectLst>
                    <a:outerShdw blurRad="38100" dist="19050" dir="2700000" algn="tl" rotWithShape="0">
                      <a:prstClr val="black">
                        <a:alpha val="40000"/>
                      </a:prstClr>
                    </a:outerShdw>
                  </a:effectLst>
                </a:rPr>
                <a:t>Paediatric conditions</a:t>
              </a:r>
            </a:p>
            <a:p>
              <a:pPr marL="342900" indent="-342900">
                <a:buFont typeface="+mj-lt"/>
                <a:buAutoNum type="arabicPeriod"/>
              </a:pPr>
              <a:r>
                <a:rPr lang="en-US" b="1" dirty="0">
                  <a:ln w="0"/>
                  <a:solidFill>
                    <a:prstClr val="black"/>
                  </a:solidFill>
                  <a:effectLst>
                    <a:outerShdw blurRad="38100" dist="19050" dir="2700000" algn="tl" rotWithShape="0">
                      <a:prstClr val="black">
                        <a:alpha val="40000"/>
                      </a:prstClr>
                    </a:outerShdw>
                  </a:effectLst>
                </a:rPr>
                <a:t>Internal Medicine (Adult)</a:t>
              </a:r>
            </a:p>
            <a:p>
              <a:pPr marL="342900" indent="-342900">
                <a:buFont typeface="+mj-lt"/>
                <a:buAutoNum type="arabicPeriod"/>
              </a:pPr>
              <a:r>
                <a:rPr lang="en-US" b="1" dirty="0">
                  <a:ln w="0"/>
                  <a:solidFill>
                    <a:prstClr val="black"/>
                  </a:solidFill>
                  <a:effectLst>
                    <a:outerShdw blurRad="38100" dist="19050" dir="2700000" algn="tl" rotWithShape="0">
                      <a:prstClr val="black">
                        <a:alpha val="40000"/>
                      </a:prstClr>
                    </a:outerShdw>
                  </a:effectLst>
                </a:rPr>
                <a:t>Obstetric &amp; Gynaecology</a:t>
              </a:r>
            </a:p>
            <a:p>
              <a:pPr marL="342900" indent="-342900">
                <a:buFont typeface="+mj-lt"/>
                <a:buAutoNum type="arabicPeriod"/>
              </a:pPr>
              <a:r>
                <a:rPr lang="en-US" b="1" dirty="0">
                  <a:ln w="0"/>
                  <a:solidFill>
                    <a:prstClr val="black"/>
                  </a:solidFill>
                  <a:effectLst>
                    <a:outerShdw blurRad="38100" dist="19050" dir="2700000" algn="tl" rotWithShape="0">
                      <a:prstClr val="black">
                        <a:alpha val="40000"/>
                      </a:prstClr>
                    </a:outerShdw>
                  </a:effectLst>
                </a:rPr>
                <a:t>Surgery</a:t>
              </a:r>
            </a:p>
            <a:p>
              <a:pPr marL="342900" indent="-342900">
                <a:buFont typeface="+mj-lt"/>
                <a:buAutoNum type="arabicPeriod"/>
              </a:pPr>
              <a:r>
                <a:rPr lang="en-US" b="1" dirty="0">
                  <a:ln w="0"/>
                  <a:solidFill>
                    <a:prstClr val="black"/>
                  </a:solidFill>
                  <a:effectLst>
                    <a:outerShdw blurRad="38100" dist="19050" dir="2700000" algn="tl" rotWithShape="0">
                      <a:prstClr val="black">
                        <a:alpha val="40000"/>
                      </a:prstClr>
                    </a:outerShdw>
                  </a:effectLst>
                </a:rPr>
                <a:t>Laboratory Services</a:t>
              </a:r>
            </a:p>
            <a:p>
              <a:pPr marL="342900" indent="-342900">
                <a:buFont typeface="+mj-lt"/>
                <a:buAutoNum type="arabicPeriod"/>
              </a:pPr>
              <a:endParaRPr lang="en-US" dirty="0">
                <a:ln w="0"/>
                <a:solidFill>
                  <a:prstClr val="black"/>
                </a:solidFill>
                <a:effectLst>
                  <a:outerShdw blurRad="38100" dist="19050" dir="2700000" algn="tl" rotWithShape="0">
                    <a:prstClr val="black">
                      <a:alpha val="40000"/>
                    </a:prstClr>
                  </a:outerShdw>
                </a:effectLst>
              </a:endParaRPr>
            </a:p>
          </p:txBody>
        </p:sp>
        <p:cxnSp>
          <p:nvCxnSpPr>
            <p:cNvPr id="28" name="Straight Arrow Connector 27"/>
            <p:cNvCxnSpPr/>
            <p:nvPr/>
          </p:nvCxnSpPr>
          <p:spPr>
            <a:xfrm>
              <a:off x="4707140" y="3713390"/>
              <a:ext cx="1581118" cy="14059"/>
            </a:xfrm>
            <a:prstGeom prst="straightConnector1">
              <a:avLst/>
            </a:prstGeom>
            <a:ln w="263525">
              <a:solidFill>
                <a:srgbClr val="DA966C">
                  <a:alpha val="45000"/>
                </a:srgb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707142" y="3488942"/>
              <a:ext cx="1190608" cy="356193"/>
            </a:xfrm>
            <a:prstGeom prst="rect">
              <a:avLst/>
            </a:prstGeom>
            <a:noFill/>
          </p:spPr>
          <p:txBody>
            <a:bodyPr wrap="square" rtlCol="0">
              <a:spAutoFit/>
            </a:bodyPr>
            <a:lstStyle/>
            <a:p>
              <a:r>
                <a:rPr lang="en-US" b="1" dirty="0">
                  <a:solidFill>
                    <a:prstClr val="black"/>
                  </a:solidFill>
                </a:rPr>
                <a:t>Referral</a:t>
              </a:r>
            </a:p>
          </p:txBody>
        </p:sp>
      </p:grpSp>
      <p:sp>
        <p:nvSpPr>
          <p:cNvPr id="2" name="TextBox 1">
            <a:extLst>
              <a:ext uri="{FF2B5EF4-FFF2-40B4-BE49-F238E27FC236}">
                <a16:creationId xmlns:a16="http://schemas.microsoft.com/office/drawing/2014/main" id="{75443D85-E211-42D8-A9C1-729F160532E3}"/>
              </a:ext>
            </a:extLst>
          </p:cNvPr>
          <p:cNvSpPr txBox="1"/>
          <p:nvPr/>
        </p:nvSpPr>
        <p:spPr>
          <a:xfrm>
            <a:off x="3287688" y="260649"/>
            <a:ext cx="5616624" cy="584775"/>
          </a:xfrm>
          <a:prstGeom prst="rect">
            <a:avLst/>
          </a:prstGeom>
          <a:noFill/>
        </p:spPr>
        <p:txBody>
          <a:bodyPr wrap="square" rtlCol="0">
            <a:spAutoFit/>
          </a:bodyPr>
          <a:lstStyle/>
          <a:p>
            <a:pPr algn="ctr"/>
            <a:r>
              <a:rPr lang="en-GB" sz="3200" b="1" dirty="0"/>
              <a:t>Benefit Package</a:t>
            </a:r>
            <a:endParaRPr lang="en-NG" sz="3200" b="1" dirty="0"/>
          </a:p>
        </p:txBody>
      </p:sp>
      <p:sp>
        <p:nvSpPr>
          <p:cNvPr id="8" name="Rectangle 7">
            <a:extLst>
              <a:ext uri="{FF2B5EF4-FFF2-40B4-BE49-F238E27FC236}">
                <a16:creationId xmlns:a16="http://schemas.microsoft.com/office/drawing/2014/main" id="{9BD2ABE7-58EB-4A83-99B8-523D56EE365E}"/>
              </a:ext>
            </a:extLst>
          </p:cNvPr>
          <p:cNvSpPr/>
          <p:nvPr/>
        </p:nvSpPr>
        <p:spPr bwMode="auto">
          <a:xfrm>
            <a:off x="10968111" y="6065522"/>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13025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792088"/>
          </a:xfrm>
        </p:spPr>
        <p:txBody>
          <a:bodyPr>
            <a:normAutofit/>
          </a:bodyPr>
          <a:lstStyle/>
          <a:p>
            <a:pPr algn="l"/>
            <a:r>
              <a:rPr lang="en-GB" sz="3600" dirty="0"/>
              <a:t>Target Beneficiaries</a:t>
            </a:r>
          </a:p>
        </p:txBody>
      </p:sp>
      <p:sp>
        <p:nvSpPr>
          <p:cNvPr id="3" name="Content Placeholder 2"/>
          <p:cNvSpPr>
            <a:spLocks noGrp="1"/>
          </p:cNvSpPr>
          <p:nvPr>
            <p:ph idx="1"/>
          </p:nvPr>
        </p:nvSpPr>
        <p:spPr>
          <a:xfrm>
            <a:off x="2258890" y="1196752"/>
            <a:ext cx="7365502" cy="5328592"/>
          </a:xfrm>
        </p:spPr>
        <p:txBody>
          <a:bodyPr>
            <a:normAutofit/>
          </a:bodyPr>
          <a:lstStyle/>
          <a:p>
            <a:r>
              <a:rPr lang="en-GB" sz="2800" dirty="0"/>
              <a:t>All Nigerians</a:t>
            </a:r>
          </a:p>
          <a:p>
            <a:r>
              <a:rPr lang="en-GB" sz="2800" dirty="0"/>
              <a:t>Emphasis will be on the poorest of the poor and other vulnerable groups</a:t>
            </a:r>
          </a:p>
          <a:p>
            <a:r>
              <a:rPr lang="en-GB" sz="2800" dirty="0"/>
              <a:t>Targeting options include </a:t>
            </a:r>
          </a:p>
          <a:p>
            <a:pPr lvl="1"/>
            <a:r>
              <a:rPr lang="en-GB" sz="2400" dirty="0"/>
              <a:t>Use of National Social Register </a:t>
            </a:r>
          </a:p>
          <a:p>
            <a:pPr lvl="1"/>
            <a:r>
              <a:rPr lang="en-GB" sz="2400" dirty="0"/>
              <a:t> State level targeting </a:t>
            </a:r>
          </a:p>
          <a:p>
            <a:r>
              <a:rPr lang="en-GB" sz="2800" dirty="0"/>
              <a:t>Beneficiaries’ data must be captured in NHIS/SSHIA database in approved format to ensure authenticity of enrolees </a:t>
            </a:r>
          </a:p>
          <a:p>
            <a:r>
              <a:rPr lang="en-GB" sz="2800" dirty="0"/>
              <a:t>All enrolment will be validated using National Identification Number (NIN)</a:t>
            </a:r>
          </a:p>
          <a:p>
            <a:endParaRPr lang="en-GB" sz="2800" dirty="0"/>
          </a:p>
          <a:p>
            <a:endParaRPr lang="en-GB" sz="2800" dirty="0"/>
          </a:p>
        </p:txBody>
      </p:sp>
      <p:sp>
        <p:nvSpPr>
          <p:cNvPr id="4" name="Rectangle 3">
            <a:extLst>
              <a:ext uri="{FF2B5EF4-FFF2-40B4-BE49-F238E27FC236}">
                <a16:creationId xmlns:a16="http://schemas.microsoft.com/office/drawing/2014/main" id="{4A9AA4BF-CDDA-4B75-B3CF-2D6C60BEAD45}"/>
              </a:ext>
            </a:extLst>
          </p:cNvPr>
          <p:cNvSpPr/>
          <p:nvPr/>
        </p:nvSpPr>
        <p:spPr bwMode="auto">
          <a:xfrm>
            <a:off x="9106486" y="2808849"/>
            <a:ext cx="1104314" cy="62015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
        <p:nvSpPr>
          <p:cNvPr id="5" name="Rectangle 4">
            <a:extLst>
              <a:ext uri="{FF2B5EF4-FFF2-40B4-BE49-F238E27FC236}">
                <a16:creationId xmlns:a16="http://schemas.microsoft.com/office/drawing/2014/main" id="{AAB4BE9D-3202-49A7-93C4-DCA76E927C09}"/>
              </a:ext>
            </a:extLst>
          </p:cNvPr>
          <p:cNvSpPr/>
          <p:nvPr/>
        </p:nvSpPr>
        <p:spPr bwMode="auto">
          <a:xfrm>
            <a:off x="10968111" y="6065522"/>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9898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993" y="206047"/>
            <a:ext cx="8866014" cy="648072"/>
          </a:xfrm>
        </p:spPr>
        <p:txBody>
          <a:bodyPr>
            <a:normAutofit fontScale="90000"/>
          </a:bodyPr>
          <a:lstStyle/>
          <a:p>
            <a:pPr algn="l"/>
            <a:r>
              <a:rPr lang="en-GB" sz="3600" dirty="0"/>
              <a:t>States enrolling for BHCPF as at 18</a:t>
            </a:r>
            <a:r>
              <a:rPr lang="en-GB" sz="3600" baseline="30000" dirty="0"/>
              <a:t>th</a:t>
            </a:r>
            <a:r>
              <a:rPr lang="en-GB" sz="3600" dirty="0"/>
              <a:t> January, 2021</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49517025"/>
              </p:ext>
            </p:extLst>
          </p:nvPr>
        </p:nvGraphicFramePr>
        <p:xfrm>
          <a:off x="2747889" y="1616443"/>
          <a:ext cx="3249637" cy="4632960"/>
        </p:xfrm>
        <a:graphic>
          <a:graphicData uri="http://schemas.openxmlformats.org/drawingml/2006/table">
            <a:tbl>
              <a:tblPr firstRow="1" bandRow="1">
                <a:tableStyleId>{5C22544A-7EE6-4342-B048-85BDC9FD1C3A}</a:tableStyleId>
              </a:tblPr>
              <a:tblGrid>
                <a:gridCol w="947224">
                  <a:extLst>
                    <a:ext uri="{9D8B030D-6E8A-4147-A177-3AD203B41FA5}">
                      <a16:colId xmlns:a16="http://schemas.microsoft.com/office/drawing/2014/main" val="20000"/>
                    </a:ext>
                  </a:extLst>
                </a:gridCol>
                <a:gridCol w="2302413">
                  <a:extLst>
                    <a:ext uri="{9D8B030D-6E8A-4147-A177-3AD203B41FA5}">
                      <a16:colId xmlns:a16="http://schemas.microsoft.com/office/drawing/2014/main" val="20001"/>
                    </a:ext>
                  </a:extLst>
                </a:gridCol>
              </a:tblGrid>
              <a:tr h="350891">
                <a:tc>
                  <a:txBody>
                    <a:bodyPr/>
                    <a:lstStyle/>
                    <a:p>
                      <a:r>
                        <a:rPr lang="en-GB" sz="3200" b="1" dirty="0"/>
                        <a:t>S/N</a:t>
                      </a:r>
                    </a:p>
                  </a:txBody>
                  <a:tcPr/>
                </a:tc>
                <a:tc>
                  <a:txBody>
                    <a:bodyPr/>
                    <a:lstStyle/>
                    <a:p>
                      <a:r>
                        <a:rPr lang="en-GB" sz="3200" b="1" dirty="0"/>
                        <a:t>States</a:t>
                      </a:r>
                    </a:p>
                  </a:txBody>
                  <a:tcPr/>
                </a:tc>
                <a:extLst>
                  <a:ext uri="{0D108BD9-81ED-4DB2-BD59-A6C34878D82A}">
                    <a16:rowId xmlns:a16="http://schemas.microsoft.com/office/drawing/2014/main" val="10000"/>
                  </a:ext>
                </a:extLst>
              </a:tr>
              <a:tr h="335215">
                <a:tc>
                  <a:txBody>
                    <a:bodyPr/>
                    <a:lstStyle/>
                    <a:p>
                      <a:r>
                        <a:rPr lang="en-GB" sz="3200" b="1" dirty="0"/>
                        <a:t>1</a:t>
                      </a:r>
                    </a:p>
                  </a:txBody>
                  <a:tcPr/>
                </a:tc>
                <a:tc>
                  <a:txBody>
                    <a:bodyPr/>
                    <a:lstStyle/>
                    <a:p>
                      <a:pPr>
                        <a:lnSpc>
                          <a:spcPct val="107000"/>
                        </a:lnSpc>
                        <a:spcAft>
                          <a:spcPts val="0"/>
                        </a:spcAft>
                      </a:pPr>
                      <a:r>
                        <a:rPr lang="en-GB" sz="3200" b="1" dirty="0">
                          <a:effectLst/>
                          <a:latin typeface="Calibri"/>
                          <a:ea typeface="Calibri"/>
                          <a:cs typeface="Times New Roman"/>
                        </a:rPr>
                        <a:t>Kaduna</a:t>
                      </a:r>
                    </a:p>
                  </a:txBody>
                  <a:tcPr marL="68580" marR="68580" marT="0" marB="0"/>
                </a:tc>
                <a:extLst>
                  <a:ext uri="{0D108BD9-81ED-4DB2-BD59-A6C34878D82A}">
                    <a16:rowId xmlns:a16="http://schemas.microsoft.com/office/drawing/2014/main" val="10001"/>
                  </a:ext>
                </a:extLst>
              </a:tr>
              <a:tr h="335215">
                <a:tc>
                  <a:txBody>
                    <a:bodyPr/>
                    <a:lstStyle/>
                    <a:p>
                      <a:r>
                        <a:rPr lang="en-GB" sz="3200" b="1" dirty="0"/>
                        <a:t>2</a:t>
                      </a:r>
                    </a:p>
                  </a:txBody>
                  <a:tcPr/>
                </a:tc>
                <a:tc>
                  <a:txBody>
                    <a:bodyPr/>
                    <a:lstStyle/>
                    <a:p>
                      <a:pPr>
                        <a:lnSpc>
                          <a:spcPct val="107000"/>
                        </a:lnSpc>
                        <a:spcAft>
                          <a:spcPts val="0"/>
                        </a:spcAft>
                      </a:pPr>
                      <a:r>
                        <a:rPr lang="en-GB" sz="3200" b="1" dirty="0">
                          <a:effectLst/>
                          <a:latin typeface="Calibri"/>
                          <a:ea typeface="Calibri"/>
                          <a:cs typeface="Times New Roman"/>
                        </a:rPr>
                        <a:t>Kano</a:t>
                      </a:r>
                    </a:p>
                  </a:txBody>
                  <a:tcPr marL="68580" marR="68580" marT="0" marB="0"/>
                </a:tc>
                <a:extLst>
                  <a:ext uri="{0D108BD9-81ED-4DB2-BD59-A6C34878D82A}">
                    <a16:rowId xmlns:a16="http://schemas.microsoft.com/office/drawing/2014/main" val="10002"/>
                  </a:ext>
                </a:extLst>
              </a:tr>
              <a:tr h="335215">
                <a:tc>
                  <a:txBody>
                    <a:bodyPr/>
                    <a:lstStyle/>
                    <a:p>
                      <a:r>
                        <a:rPr lang="en-GB" sz="3200" b="1" dirty="0"/>
                        <a:t>3</a:t>
                      </a:r>
                    </a:p>
                  </a:txBody>
                  <a:tcPr/>
                </a:tc>
                <a:tc>
                  <a:txBody>
                    <a:bodyPr/>
                    <a:lstStyle/>
                    <a:p>
                      <a:pPr>
                        <a:lnSpc>
                          <a:spcPct val="107000"/>
                        </a:lnSpc>
                        <a:spcAft>
                          <a:spcPts val="0"/>
                        </a:spcAft>
                      </a:pPr>
                      <a:r>
                        <a:rPr lang="en-GB" sz="3200" b="1" dirty="0">
                          <a:effectLst/>
                          <a:latin typeface="Calibri"/>
                          <a:ea typeface="Calibri"/>
                          <a:cs typeface="Times New Roman"/>
                        </a:rPr>
                        <a:t>Niger</a:t>
                      </a:r>
                    </a:p>
                  </a:txBody>
                  <a:tcPr marL="68580" marR="68580" marT="0" marB="0"/>
                </a:tc>
                <a:extLst>
                  <a:ext uri="{0D108BD9-81ED-4DB2-BD59-A6C34878D82A}">
                    <a16:rowId xmlns:a16="http://schemas.microsoft.com/office/drawing/2014/main" val="10003"/>
                  </a:ext>
                </a:extLst>
              </a:tr>
              <a:tr h="335215">
                <a:tc>
                  <a:txBody>
                    <a:bodyPr/>
                    <a:lstStyle/>
                    <a:p>
                      <a:r>
                        <a:rPr lang="en-GB" sz="3200" b="1" dirty="0"/>
                        <a:t>4</a:t>
                      </a:r>
                    </a:p>
                  </a:txBody>
                  <a:tcPr/>
                </a:tc>
                <a:tc>
                  <a:txBody>
                    <a:bodyPr/>
                    <a:lstStyle/>
                    <a:p>
                      <a:pPr>
                        <a:lnSpc>
                          <a:spcPct val="107000"/>
                        </a:lnSpc>
                        <a:spcAft>
                          <a:spcPts val="0"/>
                        </a:spcAft>
                      </a:pPr>
                      <a:r>
                        <a:rPr lang="en-GB" sz="3200" b="1" dirty="0">
                          <a:effectLst/>
                          <a:latin typeface="Calibri"/>
                          <a:ea typeface="Calibri"/>
                          <a:cs typeface="Times New Roman"/>
                        </a:rPr>
                        <a:t>Sokoto</a:t>
                      </a:r>
                    </a:p>
                  </a:txBody>
                  <a:tcPr marL="68580" marR="68580" marT="0" marB="0"/>
                </a:tc>
                <a:extLst>
                  <a:ext uri="{0D108BD9-81ED-4DB2-BD59-A6C34878D82A}">
                    <a16:rowId xmlns:a16="http://schemas.microsoft.com/office/drawing/2014/main" val="10004"/>
                  </a:ext>
                </a:extLst>
              </a:tr>
              <a:tr h="335215">
                <a:tc>
                  <a:txBody>
                    <a:bodyPr/>
                    <a:lstStyle/>
                    <a:p>
                      <a:r>
                        <a:rPr lang="en-GB" sz="3200" b="1" dirty="0"/>
                        <a:t>5</a:t>
                      </a:r>
                    </a:p>
                  </a:txBody>
                  <a:tcPr/>
                </a:tc>
                <a:tc>
                  <a:txBody>
                    <a:bodyPr/>
                    <a:lstStyle/>
                    <a:p>
                      <a:pPr>
                        <a:lnSpc>
                          <a:spcPct val="107000"/>
                        </a:lnSpc>
                        <a:spcAft>
                          <a:spcPts val="0"/>
                        </a:spcAft>
                      </a:pPr>
                      <a:r>
                        <a:rPr lang="en-GB" sz="3200" b="1" dirty="0">
                          <a:effectLst/>
                          <a:latin typeface="Calibri"/>
                          <a:ea typeface="Calibri"/>
                          <a:cs typeface="Times New Roman"/>
                        </a:rPr>
                        <a:t>Kwara</a:t>
                      </a:r>
                    </a:p>
                  </a:txBody>
                  <a:tcPr marL="68580" marR="68580" marT="0" marB="0"/>
                </a:tc>
                <a:extLst>
                  <a:ext uri="{0D108BD9-81ED-4DB2-BD59-A6C34878D82A}">
                    <a16:rowId xmlns:a16="http://schemas.microsoft.com/office/drawing/2014/main" val="10005"/>
                  </a:ext>
                </a:extLst>
              </a:tr>
              <a:tr h="335215">
                <a:tc>
                  <a:txBody>
                    <a:bodyPr/>
                    <a:lstStyle/>
                    <a:p>
                      <a:r>
                        <a:rPr lang="en-GB" sz="3200" b="1" dirty="0"/>
                        <a:t>6</a:t>
                      </a:r>
                    </a:p>
                  </a:txBody>
                  <a:tcPr/>
                </a:tc>
                <a:tc>
                  <a:txBody>
                    <a:bodyPr/>
                    <a:lstStyle/>
                    <a:p>
                      <a:pPr>
                        <a:lnSpc>
                          <a:spcPct val="107000"/>
                        </a:lnSpc>
                        <a:spcAft>
                          <a:spcPts val="0"/>
                        </a:spcAft>
                      </a:pPr>
                      <a:r>
                        <a:rPr lang="en-GB" sz="3200" b="1" dirty="0">
                          <a:effectLst/>
                          <a:latin typeface="Calibri"/>
                          <a:ea typeface="Calibri"/>
                          <a:cs typeface="Times New Roman"/>
                        </a:rPr>
                        <a:t>Nasarawa</a:t>
                      </a:r>
                    </a:p>
                  </a:txBody>
                  <a:tcPr marL="68580" marR="68580" marT="0" marB="0"/>
                </a:tc>
                <a:extLst>
                  <a:ext uri="{0D108BD9-81ED-4DB2-BD59-A6C34878D82A}">
                    <a16:rowId xmlns:a16="http://schemas.microsoft.com/office/drawing/2014/main" val="10006"/>
                  </a:ext>
                </a:extLst>
              </a:tr>
              <a:tr h="335215">
                <a:tc>
                  <a:txBody>
                    <a:bodyPr/>
                    <a:lstStyle/>
                    <a:p>
                      <a:r>
                        <a:rPr lang="en-GB" sz="3200" b="1" dirty="0"/>
                        <a:t>7</a:t>
                      </a:r>
                    </a:p>
                  </a:txBody>
                  <a:tcPr/>
                </a:tc>
                <a:tc>
                  <a:txBody>
                    <a:bodyPr/>
                    <a:lstStyle/>
                    <a:p>
                      <a:pPr>
                        <a:lnSpc>
                          <a:spcPct val="107000"/>
                        </a:lnSpc>
                        <a:spcAft>
                          <a:spcPts val="0"/>
                        </a:spcAft>
                      </a:pPr>
                      <a:r>
                        <a:rPr lang="en-GB" sz="3200" b="1" dirty="0" err="1">
                          <a:effectLst/>
                          <a:latin typeface="Calibri"/>
                          <a:ea typeface="Calibri"/>
                          <a:cs typeface="Times New Roman"/>
                        </a:rPr>
                        <a:t>Yobe</a:t>
                      </a:r>
                      <a:endParaRPr lang="en-GB" sz="3200" b="1"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4" name="Rectangle 3">
            <a:extLst>
              <a:ext uri="{FF2B5EF4-FFF2-40B4-BE49-F238E27FC236}">
                <a16:creationId xmlns:a16="http://schemas.microsoft.com/office/drawing/2014/main" id="{4D5F3543-D589-4815-B2B1-2AB71F698132}"/>
              </a:ext>
            </a:extLst>
          </p:cNvPr>
          <p:cNvSpPr/>
          <p:nvPr/>
        </p:nvSpPr>
        <p:spPr bwMode="auto">
          <a:xfrm>
            <a:off x="10968111" y="6065522"/>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graphicFrame>
        <p:nvGraphicFramePr>
          <p:cNvPr id="5" name="Table 4">
            <a:extLst>
              <a:ext uri="{FF2B5EF4-FFF2-40B4-BE49-F238E27FC236}">
                <a16:creationId xmlns:a16="http://schemas.microsoft.com/office/drawing/2014/main" id="{74E39F2B-9739-4C02-AF88-0F7CB7B878CE}"/>
              </a:ext>
            </a:extLst>
          </p:cNvPr>
          <p:cNvGraphicFramePr/>
          <p:nvPr>
            <p:extLst>
              <p:ext uri="{D42A27DB-BD31-4B8C-83A1-F6EECF244321}">
                <p14:modId xmlns:p14="http://schemas.microsoft.com/office/powerpoint/2010/main" val="2526433569"/>
              </p:ext>
            </p:extLst>
          </p:nvPr>
        </p:nvGraphicFramePr>
        <p:xfrm>
          <a:off x="6916420" y="1616443"/>
          <a:ext cx="3249637" cy="4632960"/>
        </p:xfrm>
        <a:graphic>
          <a:graphicData uri="http://schemas.openxmlformats.org/drawingml/2006/table">
            <a:tbl>
              <a:tblPr firstRow="1" bandRow="1">
                <a:tableStyleId>{5C22544A-7EE6-4342-B048-85BDC9FD1C3A}</a:tableStyleId>
              </a:tblPr>
              <a:tblGrid>
                <a:gridCol w="975555">
                  <a:extLst>
                    <a:ext uri="{9D8B030D-6E8A-4147-A177-3AD203B41FA5}">
                      <a16:colId xmlns:a16="http://schemas.microsoft.com/office/drawing/2014/main" val="1668494347"/>
                    </a:ext>
                  </a:extLst>
                </a:gridCol>
                <a:gridCol w="2274082">
                  <a:extLst>
                    <a:ext uri="{9D8B030D-6E8A-4147-A177-3AD203B41FA5}">
                      <a16:colId xmlns:a16="http://schemas.microsoft.com/office/drawing/2014/main" val="2966603638"/>
                    </a:ext>
                  </a:extLst>
                </a:gridCol>
              </a:tblGrid>
              <a:tr h="335153">
                <a:tc>
                  <a:txBody>
                    <a:bodyPr/>
                    <a:lstStyle/>
                    <a:p>
                      <a:r>
                        <a:rPr lang="en-GB" sz="3200" b="1" dirty="0"/>
                        <a:t>S/N</a:t>
                      </a:r>
                    </a:p>
                  </a:txBody>
                  <a:tcPr/>
                </a:tc>
                <a:tc>
                  <a:txBody>
                    <a:bodyPr/>
                    <a:lstStyle/>
                    <a:p>
                      <a:r>
                        <a:rPr lang="en-GB" sz="3200" b="1" dirty="0"/>
                        <a:t>States</a:t>
                      </a:r>
                    </a:p>
                  </a:txBody>
                  <a:tcPr/>
                </a:tc>
                <a:extLst>
                  <a:ext uri="{0D108BD9-81ED-4DB2-BD59-A6C34878D82A}">
                    <a16:rowId xmlns:a16="http://schemas.microsoft.com/office/drawing/2014/main" val="2480418536"/>
                  </a:ext>
                </a:extLst>
              </a:tr>
              <a:tr h="335153">
                <a:tc>
                  <a:txBody>
                    <a:bodyPr/>
                    <a:lstStyle/>
                    <a:p>
                      <a:pPr algn="l" fontAlgn="t">
                        <a:spcBef>
                          <a:spcPts val="0"/>
                        </a:spcBef>
                        <a:spcAft>
                          <a:spcPts val="0"/>
                        </a:spcAft>
                      </a:pPr>
                      <a:r>
                        <a:rPr lang="en-GB" sz="3200" b="1" u="none" strike="noStrike" dirty="0">
                          <a:effectLst/>
                        </a:rPr>
                        <a:t>8</a:t>
                      </a:r>
                      <a:endParaRPr lang="en-GB" sz="3200" b="1" i="0" u="none" strike="noStrike" dirty="0">
                        <a:effectLst/>
                        <a:latin typeface="Arial" panose="020B0604020202020204" pitchFamily="34" charset="0"/>
                      </a:endParaRPr>
                    </a:p>
                  </a:txBody>
                  <a:tcPr/>
                </a:tc>
                <a:tc>
                  <a:txBody>
                    <a:bodyPr/>
                    <a:lstStyle/>
                    <a:p>
                      <a:pPr algn="l" fontAlgn="t">
                        <a:lnSpc>
                          <a:spcPct val="107000"/>
                        </a:lnSpc>
                        <a:spcBef>
                          <a:spcPts val="0"/>
                        </a:spcBef>
                        <a:spcAft>
                          <a:spcPts val="0"/>
                        </a:spcAft>
                      </a:pPr>
                      <a:r>
                        <a:rPr lang="en-GB" sz="3200" b="1" u="none" strike="noStrike" dirty="0">
                          <a:effectLst/>
                        </a:rPr>
                        <a:t>Cross River</a:t>
                      </a:r>
                      <a:endParaRPr lang="en-GB" sz="3200" b="1" i="0" u="none" strike="noStrike" dirty="0">
                        <a:effectLst/>
                        <a:latin typeface="Arial" panose="020B0604020202020204" pitchFamily="34" charset="0"/>
                      </a:endParaRPr>
                    </a:p>
                  </a:txBody>
                  <a:tcPr marL="68580" marR="68580" marT="3175" marB="0"/>
                </a:tc>
                <a:extLst>
                  <a:ext uri="{0D108BD9-81ED-4DB2-BD59-A6C34878D82A}">
                    <a16:rowId xmlns:a16="http://schemas.microsoft.com/office/drawing/2014/main" val="289761573"/>
                  </a:ext>
                </a:extLst>
              </a:tr>
              <a:tr h="335153">
                <a:tc>
                  <a:txBody>
                    <a:bodyPr/>
                    <a:lstStyle/>
                    <a:p>
                      <a:pPr algn="l" fontAlgn="t">
                        <a:spcBef>
                          <a:spcPts val="0"/>
                        </a:spcBef>
                        <a:spcAft>
                          <a:spcPts val="0"/>
                        </a:spcAft>
                      </a:pPr>
                      <a:r>
                        <a:rPr lang="en-GB" sz="3200" b="1" u="none" strike="noStrike">
                          <a:effectLst/>
                        </a:rPr>
                        <a:t>9</a:t>
                      </a:r>
                      <a:endParaRPr lang="en-GB" sz="3200" b="1" i="0" u="none" strike="noStrike">
                        <a:effectLst/>
                        <a:latin typeface="Arial" panose="020B0604020202020204" pitchFamily="34" charset="0"/>
                      </a:endParaRPr>
                    </a:p>
                  </a:txBody>
                  <a:tcPr/>
                </a:tc>
                <a:tc>
                  <a:txBody>
                    <a:bodyPr/>
                    <a:lstStyle/>
                    <a:p>
                      <a:pPr algn="l" fontAlgn="t">
                        <a:lnSpc>
                          <a:spcPct val="107000"/>
                        </a:lnSpc>
                        <a:spcBef>
                          <a:spcPts val="0"/>
                        </a:spcBef>
                        <a:spcAft>
                          <a:spcPts val="0"/>
                        </a:spcAft>
                      </a:pPr>
                      <a:r>
                        <a:rPr lang="en-GB" sz="3200" b="1" u="none" strike="noStrike" dirty="0">
                          <a:effectLst/>
                        </a:rPr>
                        <a:t>Anambra</a:t>
                      </a:r>
                      <a:endParaRPr lang="en-GB" sz="3200" b="1" i="0" u="none" strike="noStrike" dirty="0">
                        <a:effectLst/>
                        <a:latin typeface="Arial" panose="020B0604020202020204" pitchFamily="34" charset="0"/>
                      </a:endParaRPr>
                    </a:p>
                  </a:txBody>
                  <a:tcPr marL="68580" marR="68580" marT="3175" marB="0"/>
                </a:tc>
                <a:extLst>
                  <a:ext uri="{0D108BD9-81ED-4DB2-BD59-A6C34878D82A}">
                    <a16:rowId xmlns:a16="http://schemas.microsoft.com/office/drawing/2014/main" val="4152508454"/>
                  </a:ext>
                </a:extLst>
              </a:tr>
              <a:tr h="335153">
                <a:tc>
                  <a:txBody>
                    <a:bodyPr/>
                    <a:lstStyle/>
                    <a:p>
                      <a:pPr algn="l" fontAlgn="t">
                        <a:spcBef>
                          <a:spcPts val="0"/>
                        </a:spcBef>
                        <a:spcAft>
                          <a:spcPts val="0"/>
                        </a:spcAft>
                      </a:pPr>
                      <a:r>
                        <a:rPr lang="en-GB" sz="3200" b="1" u="none" strike="noStrike">
                          <a:effectLst/>
                        </a:rPr>
                        <a:t>10</a:t>
                      </a:r>
                      <a:endParaRPr lang="en-GB" sz="3200" b="1" i="0" u="none" strike="noStrike">
                        <a:effectLst/>
                        <a:latin typeface="Arial" panose="020B0604020202020204" pitchFamily="34" charset="0"/>
                      </a:endParaRPr>
                    </a:p>
                  </a:txBody>
                  <a:tcPr/>
                </a:tc>
                <a:tc>
                  <a:txBody>
                    <a:bodyPr/>
                    <a:lstStyle/>
                    <a:p>
                      <a:pPr algn="l" fontAlgn="t">
                        <a:lnSpc>
                          <a:spcPct val="107000"/>
                        </a:lnSpc>
                        <a:spcBef>
                          <a:spcPts val="0"/>
                        </a:spcBef>
                        <a:spcAft>
                          <a:spcPts val="0"/>
                        </a:spcAft>
                      </a:pPr>
                      <a:r>
                        <a:rPr lang="en-GB" sz="3200" b="1" u="none" strike="noStrike" dirty="0">
                          <a:effectLst/>
                        </a:rPr>
                        <a:t>Ebonyi</a:t>
                      </a:r>
                      <a:endParaRPr lang="en-GB" sz="3200" b="1" i="0" u="none" strike="noStrike" dirty="0">
                        <a:effectLst/>
                        <a:latin typeface="Arial" panose="020B0604020202020204" pitchFamily="34" charset="0"/>
                      </a:endParaRPr>
                    </a:p>
                  </a:txBody>
                  <a:tcPr marL="68580" marR="68580" marT="3175" marB="0"/>
                </a:tc>
                <a:extLst>
                  <a:ext uri="{0D108BD9-81ED-4DB2-BD59-A6C34878D82A}">
                    <a16:rowId xmlns:a16="http://schemas.microsoft.com/office/drawing/2014/main" val="366463055"/>
                  </a:ext>
                </a:extLst>
              </a:tr>
              <a:tr h="335153">
                <a:tc>
                  <a:txBody>
                    <a:bodyPr/>
                    <a:lstStyle/>
                    <a:p>
                      <a:pPr algn="l" fontAlgn="t">
                        <a:spcBef>
                          <a:spcPts val="0"/>
                        </a:spcBef>
                        <a:spcAft>
                          <a:spcPts val="0"/>
                        </a:spcAft>
                      </a:pPr>
                      <a:r>
                        <a:rPr lang="en-GB" sz="3200" b="1" u="none" strike="noStrike">
                          <a:effectLst/>
                        </a:rPr>
                        <a:t>11</a:t>
                      </a:r>
                      <a:endParaRPr lang="en-GB" sz="3200" b="1" i="0" u="none" strike="noStrike">
                        <a:effectLst/>
                        <a:latin typeface="Arial" panose="020B0604020202020204" pitchFamily="34" charset="0"/>
                      </a:endParaRPr>
                    </a:p>
                  </a:txBody>
                  <a:tcPr/>
                </a:tc>
                <a:tc>
                  <a:txBody>
                    <a:bodyPr/>
                    <a:lstStyle/>
                    <a:p>
                      <a:pPr algn="l" fontAlgn="t">
                        <a:lnSpc>
                          <a:spcPct val="107000"/>
                        </a:lnSpc>
                        <a:spcBef>
                          <a:spcPts val="0"/>
                        </a:spcBef>
                        <a:spcAft>
                          <a:spcPts val="0"/>
                        </a:spcAft>
                      </a:pPr>
                      <a:r>
                        <a:rPr lang="en-GB" sz="3200" b="1" u="none" strike="noStrike" dirty="0" err="1">
                          <a:effectLst/>
                        </a:rPr>
                        <a:t>Abia</a:t>
                      </a:r>
                      <a:endParaRPr lang="en-GB" sz="3200" b="1" i="0" u="none" strike="noStrike" dirty="0">
                        <a:effectLst/>
                        <a:latin typeface="Arial" panose="020B0604020202020204" pitchFamily="34" charset="0"/>
                      </a:endParaRPr>
                    </a:p>
                  </a:txBody>
                  <a:tcPr marL="68580" marR="68580" marT="3175" marB="0"/>
                </a:tc>
                <a:extLst>
                  <a:ext uri="{0D108BD9-81ED-4DB2-BD59-A6C34878D82A}">
                    <a16:rowId xmlns:a16="http://schemas.microsoft.com/office/drawing/2014/main" val="690222968"/>
                  </a:ext>
                </a:extLst>
              </a:tr>
              <a:tr h="335153">
                <a:tc>
                  <a:txBody>
                    <a:bodyPr/>
                    <a:lstStyle/>
                    <a:p>
                      <a:pPr algn="l" fontAlgn="t">
                        <a:spcBef>
                          <a:spcPts val="0"/>
                        </a:spcBef>
                        <a:spcAft>
                          <a:spcPts val="0"/>
                        </a:spcAft>
                      </a:pPr>
                      <a:r>
                        <a:rPr lang="en-GB" sz="3200" b="1" u="none" strike="noStrike">
                          <a:effectLst/>
                        </a:rPr>
                        <a:t>12</a:t>
                      </a:r>
                      <a:endParaRPr lang="en-GB" sz="3200" b="1" i="0" u="none" strike="noStrike">
                        <a:effectLst/>
                        <a:latin typeface="Arial" panose="020B0604020202020204" pitchFamily="34" charset="0"/>
                      </a:endParaRPr>
                    </a:p>
                  </a:txBody>
                  <a:tcPr/>
                </a:tc>
                <a:tc>
                  <a:txBody>
                    <a:bodyPr/>
                    <a:lstStyle/>
                    <a:p>
                      <a:pPr algn="l" fontAlgn="t">
                        <a:lnSpc>
                          <a:spcPct val="107000"/>
                        </a:lnSpc>
                        <a:spcBef>
                          <a:spcPts val="0"/>
                        </a:spcBef>
                        <a:spcAft>
                          <a:spcPts val="0"/>
                        </a:spcAft>
                      </a:pPr>
                      <a:r>
                        <a:rPr lang="en-GB" sz="3200" b="1" u="none" strike="noStrike" dirty="0">
                          <a:effectLst/>
                        </a:rPr>
                        <a:t>Kogi</a:t>
                      </a:r>
                      <a:endParaRPr lang="en-GB" sz="3200" b="1" i="0" u="none" strike="noStrike" dirty="0">
                        <a:effectLst/>
                        <a:latin typeface="Arial" panose="020B0604020202020204" pitchFamily="34" charset="0"/>
                      </a:endParaRPr>
                    </a:p>
                  </a:txBody>
                  <a:tcPr marL="68580" marR="68580" marT="3175" marB="0"/>
                </a:tc>
                <a:extLst>
                  <a:ext uri="{0D108BD9-81ED-4DB2-BD59-A6C34878D82A}">
                    <a16:rowId xmlns:a16="http://schemas.microsoft.com/office/drawing/2014/main" val="2043009430"/>
                  </a:ext>
                </a:extLst>
              </a:tr>
              <a:tr h="335153">
                <a:tc>
                  <a:txBody>
                    <a:bodyPr/>
                    <a:lstStyle/>
                    <a:p>
                      <a:pPr algn="l" fontAlgn="t">
                        <a:spcBef>
                          <a:spcPts val="0"/>
                        </a:spcBef>
                        <a:spcAft>
                          <a:spcPts val="0"/>
                        </a:spcAft>
                      </a:pPr>
                      <a:r>
                        <a:rPr lang="en-GB" sz="3200" b="1" u="none" strike="noStrike">
                          <a:effectLst/>
                        </a:rPr>
                        <a:t>13</a:t>
                      </a:r>
                      <a:endParaRPr lang="en-GB" sz="3200" b="1" i="0" u="none" strike="noStrike">
                        <a:effectLst/>
                        <a:latin typeface="Arial" panose="020B0604020202020204" pitchFamily="34" charset="0"/>
                      </a:endParaRPr>
                    </a:p>
                  </a:txBody>
                  <a:tcPr/>
                </a:tc>
                <a:tc>
                  <a:txBody>
                    <a:bodyPr/>
                    <a:lstStyle/>
                    <a:p>
                      <a:pPr algn="l" fontAlgn="t">
                        <a:lnSpc>
                          <a:spcPct val="107000"/>
                        </a:lnSpc>
                        <a:spcBef>
                          <a:spcPts val="0"/>
                        </a:spcBef>
                        <a:spcAft>
                          <a:spcPts val="0"/>
                        </a:spcAft>
                      </a:pPr>
                      <a:r>
                        <a:rPr lang="en-GB" sz="3200" b="1" u="none" strike="noStrike">
                          <a:effectLst/>
                        </a:rPr>
                        <a:t>FCT</a:t>
                      </a:r>
                      <a:endParaRPr lang="en-GB" sz="3200" b="1" i="0" u="none" strike="noStrike">
                        <a:effectLst/>
                        <a:latin typeface="Arial" panose="020B0604020202020204" pitchFamily="34" charset="0"/>
                      </a:endParaRPr>
                    </a:p>
                  </a:txBody>
                  <a:tcPr marL="68580" marR="68580" marT="3175" marB="0"/>
                </a:tc>
                <a:extLst>
                  <a:ext uri="{0D108BD9-81ED-4DB2-BD59-A6C34878D82A}">
                    <a16:rowId xmlns:a16="http://schemas.microsoft.com/office/drawing/2014/main" val="3681300639"/>
                  </a:ext>
                </a:extLst>
              </a:tr>
              <a:tr h="350901">
                <a:tc>
                  <a:txBody>
                    <a:bodyPr/>
                    <a:lstStyle/>
                    <a:p>
                      <a:pPr algn="l" fontAlgn="t">
                        <a:spcBef>
                          <a:spcPts val="0"/>
                        </a:spcBef>
                        <a:spcAft>
                          <a:spcPts val="0"/>
                        </a:spcAft>
                      </a:pPr>
                      <a:r>
                        <a:rPr lang="en-GB" sz="3200" b="1" u="none" strike="noStrike" dirty="0">
                          <a:effectLst/>
                        </a:rPr>
                        <a:t>14</a:t>
                      </a:r>
                      <a:endParaRPr lang="en-GB" sz="3200" b="1" i="0" u="none" strike="noStrike" dirty="0">
                        <a:effectLst/>
                        <a:latin typeface="Arial" panose="020B0604020202020204" pitchFamily="34" charset="0"/>
                      </a:endParaRPr>
                    </a:p>
                  </a:txBody>
                  <a:tcPr/>
                </a:tc>
                <a:tc>
                  <a:txBody>
                    <a:bodyPr/>
                    <a:lstStyle/>
                    <a:p>
                      <a:pPr algn="l" fontAlgn="t">
                        <a:lnSpc>
                          <a:spcPct val="107000"/>
                        </a:lnSpc>
                        <a:spcBef>
                          <a:spcPts val="0"/>
                        </a:spcBef>
                        <a:spcAft>
                          <a:spcPts val="0"/>
                        </a:spcAft>
                      </a:pPr>
                      <a:r>
                        <a:rPr lang="en-GB" sz="3200" b="1" u="none" strike="noStrike" dirty="0">
                          <a:effectLst/>
                        </a:rPr>
                        <a:t>Ogun</a:t>
                      </a:r>
                      <a:endParaRPr lang="en-GB" sz="3200" b="1" i="0" u="none" strike="noStrike" dirty="0">
                        <a:effectLst/>
                        <a:latin typeface="Arial" panose="020B0604020202020204" pitchFamily="34" charset="0"/>
                      </a:endParaRPr>
                    </a:p>
                  </a:txBody>
                  <a:tcPr marL="68580" marR="68580" marT="3175" marB="0"/>
                </a:tc>
                <a:extLst>
                  <a:ext uri="{0D108BD9-81ED-4DB2-BD59-A6C34878D82A}">
                    <a16:rowId xmlns:a16="http://schemas.microsoft.com/office/drawing/2014/main" val="1452031917"/>
                  </a:ext>
                </a:extLst>
              </a:tr>
            </a:tbl>
          </a:graphicData>
        </a:graphic>
      </p:graphicFrame>
    </p:spTree>
    <p:extLst>
      <p:ext uri="{BB962C8B-B14F-4D97-AF65-F5344CB8AC3E}">
        <p14:creationId xmlns:p14="http://schemas.microsoft.com/office/powerpoint/2010/main" val="3923932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0744200" y="6115195"/>
            <a:ext cx="1371600" cy="71437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29" name="Object 28" hidden="1"/>
          <p:cNvGraphicFramePr>
            <a:graphicFrameLocks noChangeAspect="1"/>
          </p:cNvGraphicFramePr>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9" name="Object 2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1"/>
            </p:custDataLst>
          </p:nvPr>
        </p:nvSpPr>
        <p:spPr bwMode="auto">
          <a:xfrm>
            <a:off x="1534126" y="-59124"/>
            <a:ext cx="138499" cy="276999"/>
          </a:xfrm>
          <a:prstGeom prst="rect">
            <a:avLst/>
          </a:prstGeom>
          <a:noFill/>
          <a:ln w="9525">
            <a:noFill/>
            <a:miter lim="800000"/>
            <a:headEnd/>
            <a:tailEnd/>
          </a:ln>
          <a:effectLst/>
        </p:spPr>
        <p:txBody>
          <a:bodyPr vert="horz" wrap="none" lIns="0" tIns="0" rIns="0" bIns="0" numCol="1" spcCol="0" rtlCol="0" anchor="ctr" anchorCtr="0">
            <a:noAutofit/>
          </a:bodyPr>
          <a:lstStyle/>
          <a:p>
            <a:pPr marL="0" marR="0" lvl="0" indent="0" algn="ctr" defTabSz="787400" rtl="0" eaLnBrk="1" fontAlgn="auto" latinLnBrk="0" hangingPunct="1">
              <a:lnSpc>
                <a:spcPct val="90000"/>
              </a:lnSpc>
              <a:spcBef>
                <a:spcPct val="0"/>
              </a:spcBef>
              <a:spcAft>
                <a:spcPct val="0"/>
              </a:spcAft>
              <a:buClr>
                <a:srgbClr val="44546A"/>
              </a:buClr>
              <a:buSzPct val="125000"/>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Title 1"/>
          <p:cNvSpPr>
            <a:spLocks noGrp="1"/>
          </p:cNvSpPr>
          <p:nvPr>
            <p:ph type="title"/>
          </p:nvPr>
        </p:nvSpPr>
        <p:spPr>
          <a:xfrm>
            <a:off x="147908" y="168990"/>
            <a:ext cx="9144000" cy="606639"/>
          </a:xfrm>
        </p:spPr>
        <p:txBody>
          <a:bodyPr>
            <a:normAutofit/>
          </a:bodyPr>
          <a:lstStyle/>
          <a:p>
            <a:r>
              <a:rPr lang="en-GB" altLang="en-US" sz="2800" dirty="0">
                <a:solidFill>
                  <a:schemeClr val="accent1">
                    <a:lumMod val="50000"/>
                  </a:schemeClr>
                </a:solidFill>
                <a:latin typeface="Arial" panose="020B0604020202020204" pitchFamily="34" charset="0"/>
                <a:cs typeface="Arial" panose="020B0604020202020204" pitchFamily="34" charset="0"/>
              </a:rPr>
              <a:t>NPHCDA Gateway Operations</a:t>
            </a:r>
            <a:endParaRPr 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48" name="TextBox 47"/>
          <p:cNvSpPr txBox="1"/>
          <p:nvPr/>
        </p:nvSpPr>
        <p:spPr>
          <a:xfrm>
            <a:off x="147908" y="1232951"/>
            <a:ext cx="11626867" cy="54972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t" anchorCtr="0" compatLnSpc="1">
            <a:prstTxWarp prst="textNoShape">
              <a:avLst/>
            </a:prstTxWarp>
            <a:spAutoFit/>
          </a:bodyPr>
          <a:lstStyle/>
          <a:p>
            <a:pPr marL="176213" marR="0" lvl="1" indent="-174625" algn="just" defTabSz="895255" rtl="0" eaLnBrk="1" fontAlgn="auto" latinLnBrk="0" hangingPunct="1">
              <a:lnSpc>
                <a:spcPts val="2300"/>
              </a:lnSpc>
              <a:spcBef>
                <a:spcPts val="1200"/>
              </a:spcBef>
              <a:spcAft>
                <a:spcPts val="1200"/>
              </a:spcAft>
              <a:buClr>
                <a:srgbClr val="204024"/>
              </a:buClr>
              <a:buSzPct val="100000"/>
              <a:buFont typeface="Wingdings" panose="05000000000000000000" pitchFamily="2" charset="2"/>
              <a:buChar char="§"/>
              <a:tabLst/>
              <a:defRPr/>
            </a:pPr>
            <a:r>
              <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NPHCDA responsible for implementing the ‘NPHCDA Gateway’ i.e. 45% of the BHCPF</a:t>
            </a:r>
          </a:p>
          <a:p>
            <a:pPr marL="176213" marR="0" lvl="1" indent="-174625" algn="just" defTabSz="895255" rtl="0" eaLnBrk="1" fontAlgn="auto" latinLnBrk="0" hangingPunct="1">
              <a:lnSpc>
                <a:spcPts val="2300"/>
              </a:lnSpc>
              <a:spcBef>
                <a:spcPts val="1200"/>
              </a:spcBef>
              <a:spcAft>
                <a:spcPts val="1200"/>
              </a:spcAft>
              <a:buClr>
                <a:srgbClr val="204024"/>
              </a:buClr>
              <a:buSzPct val="100000"/>
              <a:buFont typeface="Wingdings" panose="05000000000000000000" pitchFamily="2" charset="2"/>
              <a:buChar char="§"/>
              <a:tabLst/>
              <a:defRPr/>
            </a:pPr>
            <a:r>
              <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The NPHCDA through the Gateway shall support states, SPHCBs and LGHAs to ensure at least one functional PHC in every political ward across the country; prioritizing Public PHCs in rural areas.</a:t>
            </a:r>
          </a:p>
          <a:p>
            <a:pPr marL="344488" marR="0" lvl="1" indent="-342900" algn="just" defTabSz="895255" rtl="0" eaLnBrk="1" fontAlgn="auto" latinLnBrk="0" hangingPunct="1">
              <a:lnSpc>
                <a:spcPct val="100000"/>
              </a:lnSpc>
              <a:spcBef>
                <a:spcPts val="0"/>
              </a:spcBef>
              <a:spcAft>
                <a:spcPts val="0"/>
              </a:spcAft>
              <a:buClr>
                <a:srgbClr val="204024"/>
              </a:buClr>
              <a:buSzPct val="100000"/>
              <a:buFont typeface="Wingdings" panose="05000000000000000000" pitchFamily="2" charset="2"/>
              <a:buChar char="§"/>
              <a:tabLst/>
              <a:defRPr/>
            </a:pPr>
            <a:r>
              <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Proposal from SPHCB/A for funding would follow a bottom top approach: 	</a:t>
            </a:r>
          </a:p>
          <a:p>
            <a:pPr marL="801688" marR="0" lvl="2" indent="-342900" algn="just" defTabSz="895255" rtl="0" eaLnBrk="1" fontAlgn="auto" latinLnBrk="0" hangingPunct="1">
              <a:lnSpc>
                <a:spcPct val="100000"/>
              </a:lnSpc>
              <a:spcBef>
                <a:spcPts val="0"/>
              </a:spcBef>
              <a:spcAft>
                <a:spcPts val="0"/>
              </a:spcAft>
              <a:buClr>
                <a:srgbClr val="204024"/>
              </a:buClr>
              <a:buSzPct val="100000"/>
              <a:buFont typeface="Wingdings" panose="05000000000000000000" pitchFamily="2" charset="2"/>
              <a:buChar char="§"/>
              <a:tabLst/>
              <a:defRPr/>
            </a:pPr>
            <a:r>
              <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Summation of cost of Business Plans from PHCs submitted through the LGAs, </a:t>
            </a:r>
          </a:p>
          <a:p>
            <a:pPr marL="801688" marR="0" lvl="2" indent="-342900" algn="just" defTabSz="895255" rtl="0" eaLnBrk="1" fontAlgn="auto" latinLnBrk="0" hangingPunct="1">
              <a:lnSpc>
                <a:spcPct val="100000"/>
              </a:lnSpc>
              <a:spcBef>
                <a:spcPts val="0"/>
              </a:spcBef>
              <a:spcAft>
                <a:spcPts val="0"/>
              </a:spcAft>
              <a:buClr>
                <a:srgbClr val="204024"/>
              </a:buClr>
              <a:buSzPct val="100000"/>
              <a:buFont typeface="Wingdings" panose="05000000000000000000" pitchFamily="2" charset="2"/>
              <a:buChar char="§"/>
              <a:tabLst/>
              <a:defRPr/>
            </a:pPr>
            <a:r>
              <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Costing of the states human resource needs (prioritizing SBAs and CHIPs), </a:t>
            </a:r>
          </a:p>
          <a:p>
            <a:pPr marL="801688" marR="0" lvl="2" indent="-342900" algn="just" defTabSz="895255" rtl="0" eaLnBrk="1" fontAlgn="auto" latinLnBrk="0" hangingPunct="1">
              <a:lnSpc>
                <a:spcPct val="100000"/>
              </a:lnSpc>
              <a:spcBef>
                <a:spcPts val="0"/>
              </a:spcBef>
              <a:spcAft>
                <a:spcPts val="0"/>
              </a:spcAft>
              <a:buClr>
                <a:srgbClr val="204024"/>
              </a:buClr>
              <a:buSzPct val="100000"/>
              <a:buFont typeface="Wingdings" panose="05000000000000000000" pitchFamily="2" charset="2"/>
              <a:buChar char="§"/>
              <a:tabLst/>
              <a:defRPr/>
            </a:pPr>
            <a:r>
              <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cost of systematic intervention in infrastructure and equipment for PHC etc.</a:t>
            </a:r>
          </a:p>
          <a:p>
            <a:pPr marL="458788" marR="0" lvl="2" indent="0" algn="just" defTabSz="895255" rtl="0" eaLnBrk="1" fontAlgn="auto" latinLnBrk="0" hangingPunct="1">
              <a:lnSpc>
                <a:spcPct val="100000"/>
              </a:lnSpc>
              <a:spcBef>
                <a:spcPts val="0"/>
              </a:spcBef>
              <a:spcAft>
                <a:spcPts val="0"/>
              </a:spcAft>
              <a:buClr>
                <a:srgbClr val="204024"/>
              </a:buClr>
              <a:buSzPct val="100000"/>
              <a:buFontTx/>
              <a:buNone/>
              <a:tabLst/>
              <a:defRPr/>
            </a:pPr>
            <a:endPar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176213" marR="0" lvl="1" indent="-174625" algn="just" defTabSz="895255" rtl="0" eaLnBrk="1" fontAlgn="auto" latinLnBrk="0" hangingPunct="1">
              <a:lnSpc>
                <a:spcPts val="2300"/>
              </a:lnSpc>
              <a:spcBef>
                <a:spcPts val="1200"/>
              </a:spcBef>
              <a:spcAft>
                <a:spcPts val="1200"/>
              </a:spcAft>
              <a:buClr>
                <a:srgbClr val="204024"/>
              </a:buClr>
              <a:buSzPct val="100000"/>
              <a:buFont typeface="Wingdings" panose="05000000000000000000" pitchFamily="2" charset="2"/>
              <a:buChar char="§"/>
              <a:tabLst/>
              <a:defRPr/>
            </a:pPr>
            <a:r>
              <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NPHCDA shall make quarterly disbursements to states based on annual </a:t>
            </a:r>
            <a:r>
              <a:rPr kumimoji="0" lang="en-US" altLang="zh-TW" sz="2000" b="0" i="0" u="none" strike="noStrike" kern="1200" cap="none" spc="0" normalizeH="0" baseline="0" noProof="0" dirty="0" err="1">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Workplans</a:t>
            </a:r>
            <a:r>
              <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 submitted by state, within state assigned funding envelopes.</a:t>
            </a:r>
          </a:p>
          <a:p>
            <a:pPr marL="176213" marR="0" lvl="1" indent="-174625" algn="just" defTabSz="895255" rtl="0" eaLnBrk="1" fontAlgn="auto" latinLnBrk="0" hangingPunct="1">
              <a:lnSpc>
                <a:spcPts val="2300"/>
              </a:lnSpc>
              <a:spcBef>
                <a:spcPts val="1200"/>
              </a:spcBef>
              <a:spcAft>
                <a:spcPts val="1200"/>
              </a:spcAft>
              <a:buClr>
                <a:srgbClr val="204024"/>
              </a:buClr>
              <a:buSzPct val="100000"/>
              <a:buFont typeface="Wingdings" panose="05000000000000000000" pitchFamily="2" charset="2"/>
              <a:buChar char="§"/>
              <a:tabLst/>
              <a:defRPr/>
            </a:pPr>
            <a:r>
              <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NPHCDA would provide technical support to states, monitor, verify, conduct/oversee surveys and coordinate stakeholders' interventions  relating to the Gateway nationwide.</a:t>
            </a:r>
          </a:p>
          <a:p>
            <a:pPr marL="176213" marR="0" lvl="1" indent="-174625" algn="just" defTabSz="895255" rtl="0" eaLnBrk="1" fontAlgn="auto" latinLnBrk="0" hangingPunct="1">
              <a:lnSpc>
                <a:spcPts val="2300"/>
              </a:lnSpc>
              <a:spcBef>
                <a:spcPts val="1200"/>
              </a:spcBef>
              <a:spcAft>
                <a:spcPts val="1200"/>
              </a:spcAft>
              <a:buClr>
                <a:srgbClr val="204024"/>
              </a:buClr>
              <a:buSzPct val="100000"/>
              <a:buFont typeface="Wingdings" panose="05000000000000000000" pitchFamily="2" charset="2"/>
              <a:buChar char="§"/>
              <a:tabLst/>
              <a:defRPr/>
            </a:pPr>
            <a:r>
              <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PHC to operate with some level of autonomy to spend funds received from the SPHCB/A in implementing their business plans.</a:t>
            </a:r>
          </a:p>
        </p:txBody>
      </p:sp>
    </p:spTree>
    <p:extLst>
      <p:ext uri="{BB962C8B-B14F-4D97-AF65-F5344CB8AC3E}">
        <p14:creationId xmlns:p14="http://schemas.microsoft.com/office/powerpoint/2010/main" val="43885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1E73E3E7-176C-44A4-9FAC-D2E4E33679C0}"/>
              </a:ext>
            </a:extLst>
          </p:cNvPr>
          <p:cNvGraphicFramePr>
            <a:graphicFrameLocks noChangeAspect="1"/>
          </p:cNvGraphicFramePr>
          <p:nvPr>
            <p:custDataLst>
              <p:tags r:id="rId1"/>
            </p:custDataLst>
          </p:nvPr>
        </p:nvGraphicFramePr>
        <p:xfrm>
          <a:off x="2668192" y="858442"/>
          <a:ext cx="1191" cy="1191"/>
        </p:xfrm>
        <a:graphic>
          <a:graphicData uri="http://schemas.openxmlformats.org/presentationml/2006/ole">
            <mc:AlternateContent xmlns:mc="http://schemas.openxmlformats.org/markup-compatibility/2006">
              <mc:Choice xmlns:v="urn:schemas-microsoft-com:vml" Requires="v">
                <p:oleObj name="think-cell Slide" r:id="rId13" imgW="473" imgH="470" progId="TCLayout.ActiveDocument.1">
                  <p:embed/>
                </p:oleObj>
              </mc:Choice>
              <mc:Fallback>
                <p:oleObj name="think-cell Slide" r:id="rId13" imgW="473" imgH="470" progId="TCLayout.ActiveDocument.1">
                  <p:embed/>
                  <p:pic>
                    <p:nvPicPr>
                      <p:cNvPr id="15" name="Object 14" hidden="1">
                        <a:extLst>
                          <a:ext uri="{FF2B5EF4-FFF2-40B4-BE49-F238E27FC236}">
                            <a16:creationId xmlns:a16="http://schemas.microsoft.com/office/drawing/2014/main" id="{1E73E3E7-176C-44A4-9FAC-D2E4E33679C0}"/>
                          </a:ext>
                        </a:extLst>
                      </p:cNvPr>
                      <p:cNvPicPr/>
                      <p:nvPr/>
                    </p:nvPicPr>
                    <p:blipFill>
                      <a:blip r:embed="rId14"/>
                      <a:stretch>
                        <a:fillRect/>
                      </a:stretch>
                    </p:blipFill>
                    <p:spPr>
                      <a:xfrm>
                        <a:off x="2668192" y="858442"/>
                        <a:ext cx="1191" cy="1191"/>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5449275-0E16-49A9-8B14-DC43120474AF}"/>
              </a:ext>
            </a:extLst>
          </p:cNvPr>
          <p:cNvSpPr/>
          <p:nvPr>
            <p:custDataLst>
              <p:tags r:id="rId2"/>
            </p:custDataLst>
          </p:nvPr>
        </p:nvSpPr>
        <p:spPr>
          <a:xfrm>
            <a:off x="2667001" y="857251"/>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1CA1EC4D-936A-4B11-A7DD-231FAA5EFEE2}"/>
              </a:ext>
            </a:extLst>
          </p:cNvPr>
          <p:cNvSpPr/>
          <p:nvPr/>
        </p:nvSpPr>
        <p:spPr>
          <a:xfrm>
            <a:off x="257175" y="990600"/>
            <a:ext cx="5712349" cy="4183063"/>
          </a:xfrm>
          <a:prstGeom prst="rect">
            <a:avLst/>
          </a:prstGeom>
          <a:solidFill>
            <a:schemeClr val="bg1"/>
          </a:solidFill>
          <a:ln w="19050" cap="flat" cmpd="sng" algn="ctr">
            <a:solidFill>
              <a:srgbClr val="FFFFFF">
                <a:lumMod val="8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200" b="0" i="0" u="none" strike="dblStrike" kern="1200" cap="none" spc="0" normalizeH="0" baseline="0" noProof="0" dirty="0">
              <a:ln>
                <a:noFill/>
              </a:ln>
              <a:solidFill>
                <a:srgbClr val="1F1F1F"/>
              </a:solidFill>
              <a:effectLst/>
              <a:uLnTx/>
              <a:uFillTx/>
              <a:latin typeface="Arial"/>
              <a:ea typeface="ＭＳ Ｐゴシック"/>
              <a:cs typeface="+mn-cs"/>
            </a:endParaRPr>
          </a:p>
        </p:txBody>
      </p:sp>
      <p:sp>
        <p:nvSpPr>
          <p:cNvPr id="3" name="Rectangle 2">
            <a:extLst>
              <a:ext uri="{FF2B5EF4-FFF2-40B4-BE49-F238E27FC236}">
                <a16:creationId xmlns:a16="http://schemas.microsoft.com/office/drawing/2014/main" id="{2447E621-6EC2-47CC-8B3B-11C348BD7D0D}"/>
              </a:ext>
            </a:extLst>
          </p:cNvPr>
          <p:cNvSpPr/>
          <p:nvPr/>
        </p:nvSpPr>
        <p:spPr>
          <a:xfrm>
            <a:off x="6202791" y="976313"/>
            <a:ext cx="5787046" cy="4183063"/>
          </a:xfrm>
          <a:prstGeom prst="rect">
            <a:avLst/>
          </a:prstGeom>
          <a:solidFill>
            <a:schemeClr val="bg1"/>
          </a:solidFill>
          <a:ln w="19050" cap="flat" cmpd="sng" algn="ctr">
            <a:solidFill>
              <a:srgbClr val="FFFFFF">
                <a:lumMod val="8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200" b="0" i="0" u="none" strike="dblStrike" kern="1200" cap="none" spc="0" normalizeH="0" baseline="0" noProof="0" dirty="0">
              <a:ln>
                <a:noFill/>
              </a:ln>
              <a:solidFill>
                <a:srgbClr val="1F1F1F"/>
              </a:solidFill>
              <a:effectLst/>
              <a:uLnTx/>
              <a:uFillTx/>
              <a:latin typeface="Arial"/>
              <a:ea typeface="ＭＳ Ｐゴシック"/>
              <a:cs typeface="+mn-cs"/>
            </a:endParaRPr>
          </a:p>
        </p:txBody>
      </p:sp>
      <p:sp>
        <p:nvSpPr>
          <p:cNvPr id="6" name="TextBox 5">
            <a:extLst>
              <a:ext uri="{FF2B5EF4-FFF2-40B4-BE49-F238E27FC236}">
                <a16:creationId xmlns:a16="http://schemas.microsoft.com/office/drawing/2014/main" id="{4A169D78-B22C-415D-A2AF-31114F8324BA}"/>
              </a:ext>
            </a:extLst>
          </p:cNvPr>
          <p:cNvSpPr txBox="1"/>
          <p:nvPr/>
        </p:nvSpPr>
        <p:spPr>
          <a:xfrm>
            <a:off x="257174" y="990600"/>
            <a:ext cx="3671014" cy="354013"/>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assessment of facilities</a:t>
            </a:r>
            <a:endParaRPr kumimoji="0" lang="en-NG"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A891F664-42DE-4DA5-85E1-03E390B45A39}"/>
              </a:ext>
            </a:extLst>
          </p:cNvPr>
          <p:cNvCxnSpPr/>
          <p:nvPr>
            <p:custDataLst>
              <p:tags r:id="rId3"/>
            </p:custDataLst>
          </p:nvPr>
        </p:nvCxnSpPr>
        <p:spPr bwMode="auto">
          <a:xfrm>
            <a:off x="2794000" y="3843338"/>
            <a:ext cx="579438"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AA3E897-E4C3-4F6B-9363-75272ED6B124}"/>
              </a:ext>
            </a:extLst>
          </p:cNvPr>
          <p:cNvCxnSpPr/>
          <p:nvPr>
            <p:custDataLst>
              <p:tags r:id="rId4"/>
            </p:custDataLst>
          </p:nvPr>
        </p:nvCxnSpPr>
        <p:spPr bwMode="auto">
          <a:xfrm>
            <a:off x="1490663" y="1703388"/>
            <a:ext cx="57785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99CC20-21CC-4861-84A5-5369FDD8EFBC}"/>
              </a:ext>
            </a:extLst>
          </p:cNvPr>
          <p:cNvCxnSpPr/>
          <p:nvPr>
            <p:custDataLst>
              <p:tags r:id="rId5"/>
            </p:custDataLst>
          </p:nvPr>
        </p:nvCxnSpPr>
        <p:spPr bwMode="auto">
          <a:xfrm>
            <a:off x="4098925" y="4476750"/>
            <a:ext cx="57785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3" name="Chart 62">
            <a:extLst>
              <a:ext uri="{FF2B5EF4-FFF2-40B4-BE49-F238E27FC236}">
                <a16:creationId xmlns:a16="http://schemas.microsoft.com/office/drawing/2014/main" id="{C11CC28D-34C9-4E9C-94C8-2B79AED24047}"/>
              </a:ext>
            </a:extLst>
          </p:cNvPr>
          <p:cNvGraphicFramePr/>
          <p:nvPr>
            <p:custDataLst>
              <p:tags r:id="rId6"/>
            </p:custDataLst>
          </p:nvPr>
        </p:nvGraphicFramePr>
        <p:xfrm>
          <a:off x="393700" y="1403350"/>
          <a:ext cx="5380038" cy="3314700"/>
        </p:xfrm>
        <a:graphic>
          <a:graphicData uri="http://schemas.openxmlformats.org/drawingml/2006/chart">
            <c:chart xmlns:c="http://schemas.openxmlformats.org/drawingml/2006/chart" xmlns:r="http://schemas.openxmlformats.org/officeDocument/2006/relationships" r:id="rId15"/>
          </a:graphicData>
        </a:graphic>
      </p:graphicFrame>
      <p:sp>
        <p:nvSpPr>
          <p:cNvPr id="8" name="Text Placeholder 2">
            <a:extLst>
              <a:ext uri="{FF2B5EF4-FFF2-40B4-BE49-F238E27FC236}">
                <a16:creationId xmlns:a16="http://schemas.microsoft.com/office/drawing/2014/main" id="{D3E66E00-9A75-4DA5-B85D-4E2006C35CA2}"/>
              </a:ext>
            </a:extLst>
          </p:cNvPr>
          <p:cNvSpPr>
            <a:spLocks noGrp="1"/>
          </p:cNvSpPr>
          <p:nvPr>
            <p:custDataLst>
              <p:tags r:id="rId7"/>
            </p:custDataLst>
          </p:nvPr>
        </p:nvSpPr>
        <p:spPr bwMode="auto">
          <a:xfrm>
            <a:off x="515938" y="4706938"/>
            <a:ext cx="1222375" cy="233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032EDA78-206F-400A-A66C-66FAA695C619}" type="datetime'''T''''''otal'' ''''''S''''''''''''''ta''''''''''t''es'''">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Total States</a:t>
            </a:fld>
            <a:endPar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Text Placeholder 2">
            <a:extLst>
              <a:ext uri="{FF2B5EF4-FFF2-40B4-BE49-F238E27FC236}">
                <a16:creationId xmlns:a16="http://schemas.microsoft.com/office/drawing/2014/main" id="{36AACF6E-8251-4D88-A89F-9AD9C2C49038}"/>
              </a:ext>
            </a:extLst>
          </p:cNvPr>
          <p:cNvSpPr>
            <a:spLocks noGrp="1"/>
          </p:cNvSpPr>
          <p:nvPr>
            <p:custDataLst>
              <p:tags r:id="rId8"/>
            </p:custDataLst>
          </p:nvPr>
        </p:nvSpPr>
        <p:spPr bwMode="auto">
          <a:xfrm>
            <a:off x="3286125" y="4706938"/>
            <a:ext cx="900113" cy="233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E9E03AC0-51D9-4ECD-8449-0A8D0CF5A77A}" type="datetime'''''''''''On''''goi''ng'''''''''''''''''''''''''''''''''''">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Ongoing</a:t>
            </a:fld>
            <a:endPar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Text Placeholder 2">
            <a:extLst>
              <a:ext uri="{FF2B5EF4-FFF2-40B4-BE49-F238E27FC236}">
                <a16:creationId xmlns:a16="http://schemas.microsoft.com/office/drawing/2014/main" id="{FB9F9316-6BF2-43BD-93F0-7E2DE7A761B8}"/>
              </a:ext>
            </a:extLst>
          </p:cNvPr>
          <p:cNvSpPr>
            <a:spLocks noGrp="1"/>
          </p:cNvSpPr>
          <p:nvPr>
            <p:custDataLst>
              <p:tags r:id="rId9"/>
            </p:custDataLst>
          </p:nvPr>
        </p:nvSpPr>
        <p:spPr bwMode="auto">
          <a:xfrm>
            <a:off x="1866900" y="4706938"/>
            <a:ext cx="1128713" cy="233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F51FA9BF-B2DE-4E21-ACEE-ECD880039885}" type="datetime'''''C''o''m''pl''''e''''''''''''t''e''''''''d'''''''''''''''">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Completed</a:t>
            </a:fld>
            <a:endPar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4" name="Text Placeholder 2">
            <a:extLst>
              <a:ext uri="{FF2B5EF4-FFF2-40B4-BE49-F238E27FC236}">
                <a16:creationId xmlns:a16="http://schemas.microsoft.com/office/drawing/2014/main" id="{E3BCFD32-7AEF-43F2-9750-773EE7FA960E}"/>
              </a:ext>
            </a:extLst>
          </p:cNvPr>
          <p:cNvSpPr>
            <a:spLocks noGrp="1"/>
          </p:cNvSpPr>
          <p:nvPr>
            <p:custDataLst>
              <p:tags r:id="rId10"/>
            </p:custDataLst>
          </p:nvPr>
        </p:nvSpPr>
        <p:spPr bwMode="auto">
          <a:xfrm>
            <a:off x="4565650" y="4706938"/>
            <a:ext cx="947738" cy="233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Yet to commence</a:t>
            </a:r>
          </a:p>
        </p:txBody>
      </p:sp>
      <p:sp>
        <p:nvSpPr>
          <p:cNvPr id="58" name="TextBox 57">
            <a:extLst>
              <a:ext uri="{FF2B5EF4-FFF2-40B4-BE49-F238E27FC236}">
                <a16:creationId xmlns:a16="http://schemas.microsoft.com/office/drawing/2014/main" id="{19424FBC-CF28-4570-902E-B18DEB324031}"/>
              </a:ext>
            </a:extLst>
          </p:cNvPr>
          <p:cNvSpPr txBox="1"/>
          <p:nvPr/>
        </p:nvSpPr>
        <p:spPr>
          <a:xfrm>
            <a:off x="6277031" y="1084263"/>
            <a:ext cx="5591508" cy="3934410"/>
          </a:xfrm>
          <a:prstGeom prst="rect">
            <a:avLst/>
          </a:prstGeom>
          <a:noFill/>
        </p:spPr>
        <p:txBody>
          <a:bodyPr wrap="square" rtlCol="0">
            <a:spAutoFit/>
          </a:bodyPr>
          <a:lstStyle/>
          <a:p>
            <a:pPr marL="160735" marR="0" lvl="0" indent="-160735" algn="l" defTabSz="914400" rtl="0" eaLnBrk="1" fontAlgn="auto" latinLnBrk="0" hangingPunct="1">
              <a:lnSpc>
                <a:spcPct val="100000"/>
              </a:lnSpc>
              <a:spcBef>
                <a:spcPts val="500"/>
              </a:spcBef>
              <a:spcAft>
                <a:spcPts val="500"/>
              </a:spcAft>
              <a:buClrTx/>
              <a:buSzTx/>
              <a:buFont typeface="Wingdings" panose="05000000000000000000" pitchFamily="2" charset="2"/>
              <a:buChar char="§"/>
              <a:tabLst/>
              <a:defRPr/>
            </a:pPr>
            <a:r>
              <a:rPr lang="en-US" sz="1600" b="1" dirty="0">
                <a:solidFill>
                  <a:prstClr val="black"/>
                </a:solidFill>
                <a:latin typeface="Arial" panose="020B0604020202020204" pitchFamily="34" charset="0"/>
                <a:cs typeface="Arial" panose="020B0604020202020204" pitchFamily="34" charset="0"/>
              </a:rPr>
              <a:t>Field A</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ssessment</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lang="en-US" sz="1600" b="1" dirty="0">
                <a:solidFill>
                  <a:prstClr val="black"/>
                </a:solidFill>
                <a:latin typeface="Arial" panose="020B0604020202020204" pitchFamily="34" charset="0"/>
                <a:cs typeface="Arial" panose="020B0604020202020204" pitchFamily="34" charset="0"/>
              </a:rPr>
              <a:t>PHC F</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acilities</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Data Analysis Completed in 27 States:</a:t>
            </a:r>
          </a:p>
          <a:p>
            <a:pPr marL="742950" lvl="1" indent="-285750">
              <a:spcBef>
                <a:spcPts val="500"/>
              </a:spcBef>
              <a:spcAft>
                <a:spcPts val="500"/>
              </a:spcAft>
              <a:buFont typeface="Courier New" panose="02070309020205020404" pitchFamily="49" charset="0"/>
              <a:buChar char="o"/>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Abia, Adamawa, Anambra, Bauchi, Bayelsa, Benue, Delta, Ebonyi, Edo, Ekiti, FCT, Imo, Jigawa, Kaduna, Kano, Katsina, Kebbi,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Kwara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Nasarawa, Niger, Ogun, Osun, Oyo, Plateau, Sokoto, Yobe and Zamfara</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60735" marR="0" lvl="0" indent="-160735" algn="l" defTabSz="914400" rtl="0" eaLnBrk="1" fontAlgn="auto" latinLnBrk="0" hangingPunct="1">
              <a:lnSpc>
                <a:spcPct val="100000"/>
              </a:lnSpc>
              <a:spcBef>
                <a:spcPts val="500"/>
              </a:spcBef>
              <a:spcAft>
                <a:spcPts val="50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Field Assessment Completed, but Data </a:t>
            </a:r>
            <a:r>
              <a:rPr lang="en-US" sz="1600" b="1" dirty="0">
                <a:solidFill>
                  <a:prstClr val="black"/>
                </a:solidFill>
                <a:latin typeface="Arial" panose="020B0604020202020204" pitchFamily="34" charset="0"/>
                <a:cs typeface="Arial" panose="020B0604020202020204" pitchFamily="34" charset="0"/>
              </a:rPr>
              <a:t>A</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nalysis</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ongoing in 8 States </a:t>
            </a:r>
          </a:p>
          <a:p>
            <a:pPr marL="742950" lvl="1" indent="-285750">
              <a:spcBef>
                <a:spcPts val="500"/>
              </a:spcBef>
              <a:spcAft>
                <a:spcPts val="500"/>
              </a:spcAft>
              <a:buFont typeface="Courier New" panose="02070309020205020404" pitchFamily="49" charset="0"/>
              <a:buChar char="o"/>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Kogi ,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Borno</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Gombe, Lagos, Taraba, Cross River, Ondo and Enugu</a:t>
            </a:r>
          </a:p>
          <a:p>
            <a:pPr marL="160735" marR="0" lvl="0" indent="-160735" algn="l" defTabSz="914400" rtl="0" eaLnBrk="1" fontAlgn="auto" latinLnBrk="0" hangingPunct="1">
              <a:lnSpc>
                <a:spcPct val="100000"/>
              </a:lnSpc>
              <a:spcBef>
                <a:spcPts val="500"/>
              </a:spcBef>
              <a:spcAft>
                <a:spcPts val="50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states are yet to conduct their baseline</a:t>
            </a:r>
          </a:p>
          <a:p>
            <a:pPr marL="742950" lvl="1" indent="-285750">
              <a:spcBef>
                <a:spcPts val="500"/>
              </a:spcBef>
              <a:spcAft>
                <a:spcPts val="500"/>
              </a:spcAft>
              <a:buFont typeface="Courier New" panose="02070309020205020404" pitchFamily="49" charset="0"/>
              <a:buChar char="o"/>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Akwa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Ibom, and Rivers</a:t>
            </a:r>
          </a:p>
        </p:txBody>
      </p:sp>
      <p:sp>
        <p:nvSpPr>
          <p:cNvPr id="60" name="Title 1">
            <a:extLst>
              <a:ext uri="{FF2B5EF4-FFF2-40B4-BE49-F238E27FC236}">
                <a16:creationId xmlns:a16="http://schemas.microsoft.com/office/drawing/2014/main" id="{4432D764-E3BF-47FF-97FE-BB53F3D1F9B6}"/>
              </a:ext>
            </a:extLst>
          </p:cNvPr>
          <p:cNvSpPr txBox="1">
            <a:spLocks/>
          </p:cNvSpPr>
          <p:nvPr/>
        </p:nvSpPr>
        <p:spPr>
          <a:xfrm>
            <a:off x="1026368" y="132820"/>
            <a:ext cx="9703836" cy="5654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j-ea"/>
                <a:cs typeface="Arial" panose="020B0604020202020204" pitchFamily="34" charset="0"/>
              </a:rPr>
              <a:t>Status of Baseline Assessment of BHCPF Facilities in States</a:t>
            </a:r>
            <a:endParaRPr kumimoji="0" lang="LID4096"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j-ea"/>
              <a:cs typeface="Arial" panose="020B0604020202020204" pitchFamily="34" charset="0"/>
            </a:endParaRPr>
          </a:p>
        </p:txBody>
      </p:sp>
      <p:sp>
        <p:nvSpPr>
          <p:cNvPr id="57" name="TextBox 56">
            <a:extLst>
              <a:ext uri="{FF2B5EF4-FFF2-40B4-BE49-F238E27FC236}">
                <a16:creationId xmlns:a16="http://schemas.microsoft.com/office/drawing/2014/main" id="{9E0ADFC9-E1FF-479C-9DE4-DD46636B4725}"/>
              </a:ext>
            </a:extLst>
          </p:cNvPr>
          <p:cNvSpPr txBox="1"/>
          <p:nvPr/>
        </p:nvSpPr>
        <p:spPr>
          <a:xfrm>
            <a:off x="257175" y="5455791"/>
            <a:ext cx="11732662" cy="584775"/>
          </a:xfrm>
          <a:prstGeom prst="rect">
            <a:avLst/>
          </a:prstGeom>
          <a:solidFill>
            <a:schemeClr val="accent6">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baseline assessment is a state based &amp; funded activity to determine the baseline condition of selected PHCs and track improvement across 10 thematic areas including infrastructure, staffing etc.</a:t>
            </a:r>
          </a:p>
        </p:txBody>
      </p:sp>
      <p:sp>
        <p:nvSpPr>
          <p:cNvPr id="18" name="Rectangle 17">
            <a:extLst>
              <a:ext uri="{FF2B5EF4-FFF2-40B4-BE49-F238E27FC236}">
                <a16:creationId xmlns:a16="http://schemas.microsoft.com/office/drawing/2014/main" id="{098A16A8-CB41-4846-8F06-8473E365D6D8}"/>
              </a:ext>
            </a:extLst>
          </p:cNvPr>
          <p:cNvSpPr/>
          <p:nvPr/>
        </p:nvSpPr>
        <p:spPr bwMode="auto">
          <a:xfrm>
            <a:off x="10968111" y="6065522"/>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2390972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1E73E3E7-176C-44A4-9FAC-D2E4E33679C0}"/>
              </a:ext>
            </a:extLst>
          </p:cNvPr>
          <p:cNvGraphicFramePr>
            <a:graphicFrameLocks noChangeAspect="1"/>
          </p:cNvGraphicFramePr>
          <p:nvPr>
            <p:custDataLst>
              <p:tags r:id="rId1"/>
            </p:custDataLst>
          </p:nvPr>
        </p:nvGraphicFramePr>
        <p:xfrm>
          <a:off x="2668192" y="858442"/>
          <a:ext cx="1191" cy="1191"/>
        </p:xfrm>
        <a:graphic>
          <a:graphicData uri="http://schemas.openxmlformats.org/presentationml/2006/ole">
            <mc:AlternateContent xmlns:mc="http://schemas.openxmlformats.org/markup-compatibility/2006">
              <mc:Choice xmlns:v="urn:schemas-microsoft-com:vml" Requires="v">
                <p:oleObj name="think-cell Slide" r:id="rId13" imgW="473" imgH="470" progId="TCLayout.ActiveDocument.1">
                  <p:embed/>
                </p:oleObj>
              </mc:Choice>
              <mc:Fallback>
                <p:oleObj name="think-cell Slide" r:id="rId13" imgW="473" imgH="470" progId="TCLayout.ActiveDocument.1">
                  <p:embed/>
                  <p:pic>
                    <p:nvPicPr>
                      <p:cNvPr id="15" name="Object 14" hidden="1">
                        <a:extLst>
                          <a:ext uri="{FF2B5EF4-FFF2-40B4-BE49-F238E27FC236}">
                            <a16:creationId xmlns:a16="http://schemas.microsoft.com/office/drawing/2014/main" id="{1E73E3E7-176C-44A4-9FAC-D2E4E33679C0}"/>
                          </a:ext>
                        </a:extLst>
                      </p:cNvPr>
                      <p:cNvPicPr/>
                      <p:nvPr/>
                    </p:nvPicPr>
                    <p:blipFill>
                      <a:blip r:embed="rId14"/>
                      <a:stretch>
                        <a:fillRect/>
                      </a:stretch>
                    </p:blipFill>
                    <p:spPr>
                      <a:xfrm>
                        <a:off x="2668192" y="858442"/>
                        <a:ext cx="1191" cy="1191"/>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5449275-0E16-49A9-8B14-DC43120474AF}"/>
              </a:ext>
            </a:extLst>
          </p:cNvPr>
          <p:cNvSpPr/>
          <p:nvPr>
            <p:custDataLst>
              <p:tags r:id="rId2"/>
            </p:custDataLst>
          </p:nvPr>
        </p:nvSpPr>
        <p:spPr>
          <a:xfrm>
            <a:off x="2667001" y="857251"/>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Rectangle 3">
            <a:extLst>
              <a:ext uri="{FF2B5EF4-FFF2-40B4-BE49-F238E27FC236}">
                <a16:creationId xmlns:a16="http://schemas.microsoft.com/office/drawing/2014/main" id="{760824A1-D83D-44F7-8D21-E7CC133792D8}"/>
              </a:ext>
            </a:extLst>
          </p:cNvPr>
          <p:cNvSpPr/>
          <p:nvPr/>
        </p:nvSpPr>
        <p:spPr>
          <a:xfrm>
            <a:off x="168275" y="976312"/>
            <a:ext cx="5765994" cy="4402137"/>
          </a:xfrm>
          <a:prstGeom prst="rect">
            <a:avLst/>
          </a:prstGeom>
          <a:solidFill>
            <a:schemeClr val="bg1"/>
          </a:solidFill>
          <a:ln w="19050" cap="flat" cmpd="sng" algn="ctr">
            <a:solidFill>
              <a:srgbClr val="FFFFFF">
                <a:lumMod val="8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200" b="0" i="0" u="none" strike="dblStrike" kern="1200" cap="none" spc="0" normalizeH="0" baseline="0" noProof="0" dirty="0">
              <a:ln>
                <a:noFill/>
              </a:ln>
              <a:solidFill>
                <a:srgbClr val="1F1F1F"/>
              </a:solidFill>
              <a:effectLst/>
              <a:uLnTx/>
              <a:uFillTx/>
              <a:latin typeface="Arial"/>
              <a:ea typeface="ＭＳ Ｐゴシック"/>
              <a:cs typeface="+mn-cs"/>
            </a:endParaRPr>
          </a:p>
        </p:txBody>
      </p:sp>
      <p:sp>
        <p:nvSpPr>
          <p:cNvPr id="5" name="Rectangle 4">
            <a:extLst>
              <a:ext uri="{FF2B5EF4-FFF2-40B4-BE49-F238E27FC236}">
                <a16:creationId xmlns:a16="http://schemas.microsoft.com/office/drawing/2014/main" id="{F890A37E-02E7-4814-B045-F031BCA42392}"/>
              </a:ext>
            </a:extLst>
          </p:cNvPr>
          <p:cNvSpPr/>
          <p:nvPr/>
        </p:nvSpPr>
        <p:spPr>
          <a:xfrm>
            <a:off x="6113462" y="998376"/>
            <a:ext cx="5910263" cy="4380073"/>
          </a:xfrm>
          <a:prstGeom prst="rect">
            <a:avLst/>
          </a:prstGeom>
          <a:solidFill>
            <a:schemeClr val="bg1"/>
          </a:solidFill>
          <a:ln w="19050" cap="flat" cmpd="sng" algn="ctr">
            <a:solidFill>
              <a:srgbClr val="FFFFFF">
                <a:lumMod val="8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200" b="0" i="0" u="none" strike="dblStrike" kern="1200" cap="none" spc="0" normalizeH="0" baseline="0" noProof="0" dirty="0">
              <a:ln>
                <a:noFill/>
              </a:ln>
              <a:solidFill>
                <a:srgbClr val="1F1F1F"/>
              </a:solidFill>
              <a:effectLst/>
              <a:uLnTx/>
              <a:uFillTx/>
              <a:latin typeface="Arial"/>
              <a:ea typeface="ＭＳ Ｐゴシック"/>
              <a:cs typeface="+mn-cs"/>
            </a:endParaRPr>
          </a:p>
        </p:txBody>
      </p:sp>
      <p:sp>
        <p:nvSpPr>
          <p:cNvPr id="7" name="TextBox 6">
            <a:extLst>
              <a:ext uri="{FF2B5EF4-FFF2-40B4-BE49-F238E27FC236}">
                <a16:creationId xmlns:a16="http://schemas.microsoft.com/office/drawing/2014/main" id="{36BAC1C4-A6CE-4C67-97C3-72354E52761B}"/>
              </a:ext>
            </a:extLst>
          </p:cNvPr>
          <p:cNvSpPr txBox="1"/>
          <p:nvPr/>
        </p:nvSpPr>
        <p:spPr>
          <a:xfrm>
            <a:off x="168275" y="976313"/>
            <a:ext cx="4394200" cy="353943"/>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 building of health workers </a:t>
            </a:r>
            <a:endParaRPr kumimoji="0" lang="en-NG"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id="{DC1DC69A-2543-4D00-A735-E1FC111E7A31}"/>
              </a:ext>
            </a:extLst>
          </p:cNvPr>
          <p:cNvCxnSpPr/>
          <p:nvPr>
            <p:custDataLst>
              <p:tags r:id="rId3"/>
            </p:custDataLst>
          </p:nvPr>
        </p:nvCxnSpPr>
        <p:spPr bwMode="auto">
          <a:xfrm>
            <a:off x="1314450" y="1736725"/>
            <a:ext cx="606425"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749EB08-B94A-44FC-BEF4-4F90EBB1F2AF}"/>
              </a:ext>
            </a:extLst>
          </p:cNvPr>
          <p:cNvCxnSpPr/>
          <p:nvPr>
            <p:custDataLst>
              <p:tags r:id="rId4"/>
            </p:custDataLst>
          </p:nvPr>
        </p:nvCxnSpPr>
        <p:spPr bwMode="auto">
          <a:xfrm>
            <a:off x="2681288" y="3687763"/>
            <a:ext cx="608013"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D15079B-622E-4259-81EB-C54D57B7391A}"/>
              </a:ext>
            </a:extLst>
          </p:cNvPr>
          <p:cNvCxnSpPr/>
          <p:nvPr>
            <p:custDataLst>
              <p:tags r:id="rId5"/>
            </p:custDataLst>
          </p:nvPr>
        </p:nvCxnSpPr>
        <p:spPr bwMode="auto">
          <a:xfrm>
            <a:off x="4049713" y="4257675"/>
            <a:ext cx="606425"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0B894FFE-A2F6-4AC2-BBFB-EA89F11EC079}"/>
              </a:ext>
            </a:extLst>
          </p:cNvPr>
          <p:cNvGraphicFramePr/>
          <p:nvPr>
            <p:custDataLst>
              <p:tags r:id="rId6"/>
            </p:custDataLst>
          </p:nvPr>
        </p:nvGraphicFramePr>
        <p:xfrm>
          <a:off x="168275" y="1436688"/>
          <a:ext cx="5634038" cy="3390900"/>
        </p:xfrm>
        <a:graphic>
          <a:graphicData uri="http://schemas.openxmlformats.org/drawingml/2006/chart">
            <c:chart xmlns:c="http://schemas.openxmlformats.org/drawingml/2006/chart" xmlns:r="http://schemas.openxmlformats.org/officeDocument/2006/relationships" r:id="rId15"/>
          </a:graphicData>
        </a:graphic>
      </p:graphicFrame>
      <p:sp>
        <p:nvSpPr>
          <p:cNvPr id="50" name="Text Placeholder 2">
            <a:extLst>
              <a:ext uri="{FF2B5EF4-FFF2-40B4-BE49-F238E27FC236}">
                <a16:creationId xmlns:a16="http://schemas.microsoft.com/office/drawing/2014/main" id="{F8777904-1E8D-4DFD-895B-C0E9B6005A6B}"/>
              </a:ext>
            </a:extLst>
          </p:cNvPr>
          <p:cNvSpPr>
            <a:spLocks noGrp="1"/>
          </p:cNvSpPr>
          <p:nvPr>
            <p:custDataLst>
              <p:tags r:id="rId7"/>
            </p:custDataLst>
          </p:nvPr>
        </p:nvSpPr>
        <p:spPr bwMode="auto">
          <a:xfrm>
            <a:off x="1736725" y="4816475"/>
            <a:ext cx="1128713" cy="233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D2A09EE0-9A74-491C-B97C-127B97F8D6D1}" type="datetime'''C''''o''''''m''pl''''''''''''''''''e''''t''ed'''''''">
              <a:rPr kumimoji="0" lang="en-US"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Completed</a:t>
            </a:fld>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9" name="Text Placeholder 2">
            <a:extLst>
              <a:ext uri="{FF2B5EF4-FFF2-40B4-BE49-F238E27FC236}">
                <a16:creationId xmlns:a16="http://schemas.microsoft.com/office/drawing/2014/main" id="{960B3E2E-0F9E-4E2B-A7B8-4E134ECF9D5F}"/>
              </a:ext>
            </a:extLst>
          </p:cNvPr>
          <p:cNvSpPr>
            <a:spLocks noGrp="1"/>
          </p:cNvSpPr>
          <p:nvPr>
            <p:custDataLst>
              <p:tags r:id="rId8"/>
            </p:custDataLst>
          </p:nvPr>
        </p:nvSpPr>
        <p:spPr bwMode="auto">
          <a:xfrm>
            <a:off x="322263" y="4816475"/>
            <a:ext cx="1222375" cy="233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12A20A1B-99EB-4270-8567-E208839BE0C8}" type="datetime'''To''''''''''t''''''''al'''''' ''''''St''''a''te''''''''s'">
              <a:rPr kumimoji="0" lang="en-US"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Total States</a:t>
            </a:fld>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 name="Text Placeholder 2">
            <a:extLst>
              <a:ext uri="{FF2B5EF4-FFF2-40B4-BE49-F238E27FC236}">
                <a16:creationId xmlns:a16="http://schemas.microsoft.com/office/drawing/2014/main" id="{83FC7F6F-FCB5-4DE9-A166-8F50AE9D8F4B}"/>
              </a:ext>
            </a:extLst>
          </p:cNvPr>
          <p:cNvSpPr>
            <a:spLocks noGrp="1"/>
          </p:cNvSpPr>
          <p:nvPr>
            <p:custDataLst>
              <p:tags r:id="rId9"/>
            </p:custDataLst>
          </p:nvPr>
        </p:nvSpPr>
        <p:spPr bwMode="auto">
          <a:xfrm>
            <a:off x="3219450" y="4816475"/>
            <a:ext cx="900113" cy="233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4C91C6A6-CD2B-4861-A79F-210264223D56}" type="datetime'''''''''''''''''''''O''ngo''''''i''n''''''''''''''''g'">
              <a:rPr kumimoji="0" lang="en-US"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Ongoing</a:t>
            </a:fld>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3" name="Text Placeholder 2">
            <a:extLst>
              <a:ext uri="{FF2B5EF4-FFF2-40B4-BE49-F238E27FC236}">
                <a16:creationId xmlns:a16="http://schemas.microsoft.com/office/drawing/2014/main" id="{4058F51E-B081-4179-8BB4-468C1AF6492A}"/>
              </a:ext>
            </a:extLst>
          </p:cNvPr>
          <p:cNvSpPr>
            <a:spLocks noGrp="1"/>
          </p:cNvSpPr>
          <p:nvPr>
            <p:custDataLst>
              <p:tags r:id="rId10"/>
            </p:custDataLst>
          </p:nvPr>
        </p:nvSpPr>
        <p:spPr bwMode="auto">
          <a:xfrm>
            <a:off x="4298756" y="4816475"/>
            <a:ext cx="1211457" cy="2333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Yet to commence</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9" name="TextBox 58">
            <a:extLst>
              <a:ext uri="{FF2B5EF4-FFF2-40B4-BE49-F238E27FC236}">
                <a16:creationId xmlns:a16="http://schemas.microsoft.com/office/drawing/2014/main" id="{7B5EDA2A-C569-4330-946C-4A4CBD374396}"/>
              </a:ext>
            </a:extLst>
          </p:cNvPr>
          <p:cNvSpPr txBox="1"/>
          <p:nvPr/>
        </p:nvSpPr>
        <p:spPr>
          <a:xfrm>
            <a:off x="6156325" y="979360"/>
            <a:ext cx="5867400" cy="4547399"/>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500"/>
              </a:spcBef>
              <a:spcAft>
                <a:spcPts val="50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 of Facility health workers’ training has been completed in 25 States </a:t>
            </a:r>
            <a:r>
              <a:rPr lang="en-US" sz="1400" dirty="0">
                <a:solidFill>
                  <a:prstClr val="black"/>
                </a:solidFill>
                <a:latin typeface="Arial" panose="020B0604020202020204" pitchFamily="34" charset="0"/>
                <a:cs typeface="Arial" panose="020B0604020202020204" pitchFamily="34" charset="0"/>
              </a:rPr>
              <a:t>at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31</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st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December, 2020</a:t>
            </a:r>
          </a:p>
          <a:p>
            <a:pPr marL="742950" lvl="1" indent="-285750">
              <a:spcBef>
                <a:spcPts val="500"/>
              </a:spcBef>
              <a:spcAft>
                <a:spcPts val="500"/>
              </a:spcAft>
              <a:buFont typeface="Courier New" panose="02070309020205020404" pitchFamily="49" charset="0"/>
              <a:buChar char="o"/>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Abia, Anambra, Bauchi, Bayelsa, Delta, Ebonyi, Ekiti, FCT, Jigawa, Kaduna, Katsina, Kebbi, Nasarawa, Niger, Ogun, Osun, Oyo, Yobe, Kano,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Kwara</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Benue, Adamawa, Gombe Imo and Zamfara</a:t>
            </a:r>
          </a:p>
          <a:p>
            <a:pPr marL="214313" marR="0" lvl="0" indent="-214313" algn="l" defTabSz="914400" rtl="0" eaLnBrk="1" fontAlgn="auto" latinLnBrk="0" hangingPunct="1">
              <a:lnSpc>
                <a:spcPct val="100000"/>
              </a:lnSpc>
              <a:spcBef>
                <a:spcPts val="500"/>
              </a:spcBef>
              <a:spcAft>
                <a:spcPts val="50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Trainings are ongoing 7 States </a:t>
            </a:r>
            <a:endParaRPr lang="en-US" sz="1400" dirty="0">
              <a:solidFill>
                <a:prstClr val="black"/>
              </a:solidFill>
              <a:latin typeface="Arial" panose="020B0604020202020204" pitchFamily="34" charset="0"/>
              <a:cs typeface="Arial" panose="020B0604020202020204" pitchFamily="34" charset="0"/>
            </a:endParaRPr>
          </a:p>
          <a:p>
            <a:pPr marL="742950" lvl="1" indent="-285750">
              <a:spcBef>
                <a:spcPts val="500"/>
              </a:spcBef>
              <a:spcAft>
                <a:spcPts val="500"/>
              </a:spcAft>
              <a:buFont typeface="Courier New" panose="02070309020205020404" pitchFamily="49" charset="0"/>
              <a:buChar char="o"/>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Sokoto, Edo, Ondo,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Borno</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Taraba, and Plateau</a:t>
            </a:r>
          </a:p>
          <a:p>
            <a:pPr marL="214313" marR="0" lvl="0" indent="-214313" algn="l" defTabSz="914400" rtl="0" eaLnBrk="1" fontAlgn="auto" latinLnBrk="0" hangingPunct="1">
              <a:lnSpc>
                <a:spcPct val="100000"/>
              </a:lnSpc>
              <a:spcBef>
                <a:spcPts val="500"/>
              </a:spcBef>
              <a:spcAft>
                <a:spcPts val="50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 building is yet to commence in 6 States: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Kogi,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Akwa</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Ibom, Cross River, Enugu, Lagos, and Rivers</a:t>
            </a:r>
          </a:p>
          <a:p>
            <a:pPr marL="742950" lvl="1" indent="-285750">
              <a:buFont typeface="Courier New" panose="02070309020205020404" pitchFamily="49" charset="0"/>
              <a:buChar char="o"/>
              <a:defRPr/>
            </a:pPr>
            <a:r>
              <a:rPr lang="en-US" sz="1400" dirty="0">
                <a:solidFill>
                  <a:prstClr val="black"/>
                </a:solidFill>
                <a:latin typeface="Arial" panose="020B0604020202020204" pitchFamily="34" charset="0"/>
                <a:cs typeface="Arial" panose="020B0604020202020204" pitchFamily="34" charset="0"/>
              </a:rPr>
              <a:t>Challenges include late commencement of preceding process i.e., baseline, lack of funding and other state level challenges, including the COVID pandemic.</a:t>
            </a:r>
          </a:p>
          <a:p>
            <a:pPr marL="742950" lvl="1" indent="-285750">
              <a:buFont typeface="Courier New" panose="02070309020205020404" pitchFamily="49" charset="0"/>
              <a:buChar char="o"/>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buClrTx/>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 far, the following has been trained:</a:t>
            </a:r>
          </a:p>
          <a:p>
            <a:pPr marL="742950" lvl="1" indent="-285750">
              <a:buFont typeface="Courier New" panose="02070309020205020404" pitchFamily="49" charset="0"/>
              <a:buChar char="o"/>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BHCPF state trainers: 1353</a:t>
            </a:r>
          </a:p>
          <a:p>
            <a:pPr marL="742950" lvl="1" indent="-285750">
              <a:buFont typeface="Courier New" panose="02070309020205020404" pitchFamily="49" charset="0"/>
              <a:buChar char="o"/>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HWs: 10,766</a:t>
            </a:r>
          </a:p>
          <a:p>
            <a:pPr marL="742950" lvl="1" indent="-285750">
              <a:buFont typeface="Courier New" panose="02070309020205020404" pitchFamily="49" charset="0"/>
              <a:buChar char="o"/>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WDCs: 10,730</a:t>
            </a:r>
            <a:endParaRPr kumimoji="0" lang="LID4096"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Title 1">
            <a:extLst>
              <a:ext uri="{FF2B5EF4-FFF2-40B4-BE49-F238E27FC236}">
                <a16:creationId xmlns:a16="http://schemas.microsoft.com/office/drawing/2014/main" id="{4432D764-E3BF-47FF-97FE-BB53F3D1F9B6}"/>
              </a:ext>
            </a:extLst>
          </p:cNvPr>
          <p:cNvSpPr txBox="1">
            <a:spLocks/>
          </p:cNvSpPr>
          <p:nvPr/>
        </p:nvSpPr>
        <p:spPr>
          <a:xfrm>
            <a:off x="1063689" y="152234"/>
            <a:ext cx="10105053" cy="5654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j-ea"/>
                <a:cs typeface="Arial" panose="020B0604020202020204" pitchFamily="34" charset="0"/>
              </a:rPr>
              <a:t>Status of Capacity Building of Health Workers on BHCPF</a:t>
            </a:r>
            <a:endParaRPr kumimoji="0" lang="LID4096"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j-ea"/>
              <a:cs typeface="Arial" panose="020B0604020202020204" pitchFamily="34" charset="0"/>
            </a:endParaRPr>
          </a:p>
        </p:txBody>
      </p:sp>
      <p:sp>
        <p:nvSpPr>
          <p:cNvPr id="16" name="TextBox 15">
            <a:extLst>
              <a:ext uri="{FF2B5EF4-FFF2-40B4-BE49-F238E27FC236}">
                <a16:creationId xmlns:a16="http://schemas.microsoft.com/office/drawing/2014/main" id="{FC650535-490E-4F03-8857-CC8996901FF4}"/>
              </a:ext>
            </a:extLst>
          </p:cNvPr>
          <p:cNvSpPr txBox="1"/>
          <p:nvPr/>
        </p:nvSpPr>
        <p:spPr>
          <a:xfrm>
            <a:off x="168275" y="5518991"/>
            <a:ext cx="11855449" cy="830997"/>
          </a:xfrm>
          <a:prstGeom prst="rect">
            <a:avLst/>
          </a:prstGeom>
          <a:solidFill>
            <a:schemeClr val="accent6">
              <a:lumMod val="20000"/>
              <a:lumOff val="8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Capacity building is for the state’s health workers and Ward Development Committee (WDC) members on how to manage the BHCPF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DFF</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1" dirty="0">
                <a:solidFill>
                  <a:prstClr val="black"/>
                </a:solidFill>
                <a:latin typeface="Arial" panose="020B0604020202020204" pitchFamily="34" charset="0"/>
                <a:cs typeface="Arial" panose="020B0604020202020204" pitchFamily="34" charset="0"/>
              </a:rPr>
              <a:t>This is a state funded activity</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60E1F653-3551-4C34-B687-90E2C74E5EA1}"/>
              </a:ext>
            </a:extLst>
          </p:cNvPr>
          <p:cNvSpPr/>
          <p:nvPr/>
        </p:nvSpPr>
        <p:spPr bwMode="auto">
          <a:xfrm>
            <a:off x="10963422" y="6358598"/>
            <a:ext cx="1223889" cy="47595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2861364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530DA21-1CED-4382-A75A-6BD8E2264FCF}"/>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2" progId="TCLayout.ActiveDocument.1">
                  <p:embed/>
                </p:oleObj>
              </mc:Choice>
              <mc:Fallback>
                <p:oleObj name="think-cell Slide" r:id="rId4" imgW="395" imgH="392" progId="TCLayout.ActiveDocument.1">
                  <p:embed/>
                  <p:pic>
                    <p:nvPicPr>
                      <p:cNvPr id="3" name="Object 2" hidden="1">
                        <a:extLst>
                          <a:ext uri="{FF2B5EF4-FFF2-40B4-BE49-F238E27FC236}">
                            <a16:creationId xmlns:a16="http://schemas.microsoft.com/office/drawing/2014/main" id="{B530DA21-1CED-4382-A75A-6BD8E2264FCF}"/>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44" name="Rectangle 43">
            <a:extLst>
              <a:ext uri="{FF2B5EF4-FFF2-40B4-BE49-F238E27FC236}">
                <a16:creationId xmlns:a16="http://schemas.microsoft.com/office/drawing/2014/main" id="{D3ABCF15-BBA5-46ED-8D5A-7FB04BBFF3FF}"/>
              </a:ext>
            </a:extLst>
          </p:cNvPr>
          <p:cNvSpPr>
            <a:spLocks/>
          </p:cNvSpPr>
          <p:nvPr/>
        </p:nvSpPr>
        <p:spPr>
          <a:xfrm rot="5400000">
            <a:off x="5953981" y="-4619547"/>
            <a:ext cx="244142" cy="11790247"/>
          </a:xfrm>
          <a:prstGeom prst="rect">
            <a:avLst/>
          </a:prstGeom>
          <a:gradFill flip="none" rotWithShape="1">
            <a:gsLst>
              <a:gs pos="20000">
                <a:schemeClr val="bg2">
                  <a:alpha val="0"/>
                </a:schemeClr>
              </a:gs>
              <a:gs pos="0">
                <a:schemeClr val="bg1">
                  <a:lumMod val="75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600" dirty="0" err="1">
              <a:solidFill>
                <a:prstClr val="black"/>
              </a:solidFill>
              <a:latin typeface="Arial" panose="020B0604020202020204"/>
            </a:endParaRPr>
          </a:p>
        </p:txBody>
      </p:sp>
      <p:sp>
        <p:nvSpPr>
          <p:cNvPr id="14" name="TextBox 13">
            <a:extLst>
              <a:ext uri="{FF2B5EF4-FFF2-40B4-BE49-F238E27FC236}">
                <a16:creationId xmlns:a16="http://schemas.microsoft.com/office/drawing/2014/main" id="{02DF296E-F92A-4AC6-BED9-BAF7B487A803}"/>
              </a:ext>
            </a:extLst>
          </p:cNvPr>
          <p:cNvSpPr txBox="1"/>
          <p:nvPr/>
        </p:nvSpPr>
        <p:spPr>
          <a:xfrm>
            <a:off x="208731" y="1251863"/>
            <a:ext cx="7513984" cy="5162952"/>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
            </a:pPr>
            <a:r>
              <a:rPr lang="en-US" sz="1750" b="1" dirty="0">
                <a:solidFill>
                  <a:prstClr val="black"/>
                </a:solidFill>
                <a:latin typeface="Arial" panose="020B0604020202020204" pitchFamily="34" charset="0"/>
                <a:cs typeface="Arial" panose="020B0604020202020204" pitchFamily="34" charset="0"/>
              </a:rPr>
              <a:t>To be eligible for verification, states must have completed Capacity Building</a:t>
            </a:r>
          </a:p>
          <a:p>
            <a:pPr marL="285750" indent="-285750" algn="just">
              <a:spcBef>
                <a:spcPts val="600"/>
              </a:spcBef>
              <a:spcAft>
                <a:spcPts val="600"/>
              </a:spcAft>
              <a:buFont typeface="Wingdings" panose="05000000000000000000" pitchFamily="2" charset="2"/>
              <a:buChar char="§"/>
            </a:pPr>
            <a:r>
              <a:rPr lang="en-US" sz="1750" dirty="0">
                <a:solidFill>
                  <a:prstClr val="black"/>
                </a:solidFill>
                <a:latin typeface="Arial" panose="020B0604020202020204" pitchFamily="34" charset="0"/>
                <a:cs typeface="Arial" panose="020B0604020202020204" pitchFamily="34" charset="0"/>
              </a:rPr>
              <a:t>Verification exercises ensure that all the selected PHC facilities meet the minimum requirements to receive DFF and provide quality services</a:t>
            </a:r>
          </a:p>
          <a:p>
            <a:pPr marL="742950" lvl="1" indent="-285750" algn="just">
              <a:spcBef>
                <a:spcPts val="600"/>
              </a:spcBef>
              <a:spcAft>
                <a:spcPts val="600"/>
              </a:spcAft>
              <a:buFont typeface="Wingdings" panose="05000000000000000000" pitchFamily="2" charset="2"/>
              <a:buChar char="§"/>
            </a:pPr>
            <a:r>
              <a:rPr lang="en-US" sz="1750" dirty="0">
                <a:solidFill>
                  <a:prstClr val="black"/>
                </a:solidFill>
                <a:latin typeface="Arial" panose="020B0604020202020204" pitchFamily="34" charset="0"/>
                <a:cs typeface="Arial" panose="020B0604020202020204" pitchFamily="34" charset="0"/>
              </a:rPr>
              <a:t>Requirements include functional bank account, trained HRH, fair infrastructural etc.</a:t>
            </a:r>
          </a:p>
          <a:p>
            <a:pPr marL="742950" lvl="1" indent="-285750" algn="just">
              <a:spcBef>
                <a:spcPts val="600"/>
              </a:spcBef>
              <a:spcAft>
                <a:spcPts val="600"/>
              </a:spcAft>
              <a:buFont typeface="Wingdings" panose="05000000000000000000" pitchFamily="2" charset="2"/>
              <a:buChar char="§"/>
            </a:pPr>
            <a:r>
              <a:rPr lang="en-US" sz="1750" dirty="0">
                <a:solidFill>
                  <a:prstClr val="black"/>
                </a:solidFill>
                <a:latin typeface="Arial" panose="020B0604020202020204" pitchFamily="34" charset="0"/>
                <a:cs typeface="Arial" panose="020B0604020202020204" pitchFamily="34" charset="0"/>
              </a:rPr>
              <a:t>PHCs with challenges must be addressed by the state prior to receipt of DFF funding</a:t>
            </a:r>
          </a:p>
          <a:p>
            <a:pPr marL="285750" indent="-285750" algn="just">
              <a:spcBef>
                <a:spcPts val="600"/>
              </a:spcBef>
              <a:spcAft>
                <a:spcPts val="600"/>
              </a:spcAft>
              <a:buFont typeface="Wingdings" panose="05000000000000000000" pitchFamily="2" charset="2"/>
              <a:buChar char="§"/>
            </a:pPr>
            <a:r>
              <a:rPr lang="en-US" sz="1750" dirty="0">
                <a:solidFill>
                  <a:prstClr val="black"/>
                </a:solidFill>
                <a:latin typeface="Arial" panose="020B0604020202020204" pitchFamily="34" charset="0"/>
                <a:cs typeface="Arial" panose="020B0604020202020204" pitchFamily="34" charset="0"/>
              </a:rPr>
              <a:t>Of the 22 state verified:</a:t>
            </a:r>
          </a:p>
          <a:p>
            <a:pPr marL="742950" lvl="1" indent="-285750" algn="just">
              <a:spcBef>
                <a:spcPts val="600"/>
              </a:spcBef>
              <a:spcAft>
                <a:spcPts val="600"/>
              </a:spcAft>
              <a:buFont typeface="Wingdings" panose="05000000000000000000" pitchFamily="2" charset="2"/>
              <a:buChar char="§"/>
            </a:pPr>
            <a:r>
              <a:rPr lang="en-US" sz="1750" dirty="0">
                <a:solidFill>
                  <a:prstClr val="black"/>
                </a:solidFill>
                <a:latin typeface="Arial" panose="020B0604020202020204" pitchFamily="34" charset="0"/>
                <a:cs typeface="Arial" panose="020B0604020202020204" pitchFamily="34" charset="0"/>
              </a:rPr>
              <a:t>9 States have commenced disbursement to 1,691 authorized PHCs, </a:t>
            </a:r>
          </a:p>
          <a:p>
            <a:pPr marL="742950" lvl="1" indent="-285750" algn="just">
              <a:spcBef>
                <a:spcPts val="600"/>
              </a:spcBef>
              <a:spcAft>
                <a:spcPts val="600"/>
              </a:spcAft>
              <a:buFont typeface="Wingdings" panose="05000000000000000000" pitchFamily="2" charset="2"/>
              <a:buChar char="§"/>
            </a:pPr>
            <a:r>
              <a:rPr lang="en-US" sz="1750" dirty="0">
                <a:solidFill>
                  <a:prstClr val="black"/>
                </a:solidFill>
                <a:latin typeface="Arial" panose="020B0604020202020204" pitchFamily="34" charset="0"/>
                <a:cs typeface="Arial" panose="020B0604020202020204" pitchFamily="34" charset="0"/>
              </a:rPr>
              <a:t>13 states expected to disburse to 2,250 PHCs by end of January, 2021</a:t>
            </a:r>
          </a:p>
          <a:p>
            <a:pPr marL="285750" indent="-285750" algn="just">
              <a:spcBef>
                <a:spcPts val="600"/>
              </a:spcBef>
              <a:spcAft>
                <a:spcPts val="600"/>
              </a:spcAft>
              <a:buFont typeface="Wingdings" panose="05000000000000000000" pitchFamily="2" charset="2"/>
              <a:buChar char="§"/>
            </a:pPr>
            <a:r>
              <a:rPr lang="en-US" sz="1600" b="1" dirty="0">
                <a:solidFill>
                  <a:prstClr val="black"/>
                </a:solidFill>
                <a:latin typeface="Arial" panose="020B0604020202020204" pitchFamily="34" charset="0"/>
                <a:cs typeface="Arial" panose="020B0604020202020204" pitchFamily="34" charset="0"/>
              </a:rPr>
              <a:t>Remaining 3 states (Adamawa, Gombe &amp; Imo) out of 25 eligible have been scheduled for end of January, 2020</a:t>
            </a:r>
          </a:p>
        </p:txBody>
      </p:sp>
      <p:sp>
        <p:nvSpPr>
          <p:cNvPr id="23" name="Title 1">
            <a:extLst>
              <a:ext uri="{FF2B5EF4-FFF2-40B4-BE49-F238E27FC236}">
                <a16:creationId xmlns:a16="http://schemas.microsoft.com/office/drawing/2014/main" id="{CC25BF8C-A55F-4588-9AD1-CC09B2F1AFD1}"/>
              </a:ext>
            </a:extLst>
          </p:cNvPr>
          <p:cNvSpPr txBox="1">
            <a:spLocks/>
          </p:cNvSpPr>
          <p:nvPr/>
        </p:nvSpPr>
        <p:spPr>
          <a:xfrm>
            <a:off x="1203648" y="128066"/>
            <a:ext cx="1044869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a:tabLst>
                <a:tab pos="368985" algn="l"/>
              </a:tabLst>
              <a:defRPr/>
            </a:pPr>
            <a:r>
              <a:rPr lang="en-US" sz="3200" dirty="0">
                <a:solidFill>
                  <a:schemeClr val="accent6">
                    <a:lumMod val="50000"/>
                  </a:schemeClr>
                </a:solidFill>
                <a:latin typeface="Arial" panose="020B0604020202020204" pitchFamily="34" charset="0"/>
                <a:cs typeface="Arial" panose="020B0604020202020204" pitchFamily="34" charset="0"/>
              </a:rPr>
              <a:t>Verification of states</a:t>
            </a:r>
          </a:p>
        </p:txBody>
      </p:sp>
      <p:graphicFrame>
        <p:nvGraphicFramePr>
          <p:cNvPr id="7" name="Chart 6">
            <a:extLst>
              <a:ext uri="{FF2B5EF4-FFF2-40B4-BE49-F238E27FC236}">
                <a16:creationId xmlns:a16="http://schemas.microsoft.com/office/drawing/2014/main" id="{1C53E7BB-5F31-4A90-8183-BF154D2FD63D}"/>
              </a:ext>
            </a:extLst>
          </p:cNvPr>
          <p:cNvGraphicFramePr/>
          <p:nvPr/>
        </p:nvGraphicFramePr>
        <p:xfrm>
          <a:off x="7871791" y="1251863"/>
          <a:ext cx="4030797" cy="4116237"/>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 Placeholder 2">
            <a:extLst>
              <a:ext uri="{FF2B5EF4-FFF2-40B4-BE49-F238E27FC236}">
                <a16:creationId xmlns:a16="http://schemas.microsoft.com/office/drawing/2014/main" id="{384AD53B-2611-4CCE-872A-6CB5EC43BF88}"/>
              </a:ext>
            </a:extLst>
          </p:cNvPr>
          <p:cNvSpPr>
            <a:spLocks noGrp="1"/>
          </p:cNvSpPr>
          <p:nvPr/>
        </p:nvSpPr>
        <p:spPr bwMode="auto">
          <a:xfrm>
            <a:off x="8089794" y="5443677"/>
            <a:ext cx="1079119"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9CBE5BB4-5179-4AA3-B52A-6E6B46734878}" type="datetime'T''''''''''o''t''al'' e''l''''''''''''i''''g''''''''''ible'">
              <a:rPr kumimoji="0" lang="en-US" altLang="en-US" sz="14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Total eligible</a:t>
            </a:fld>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 Placeholder 2">
            <a:extLst>
              <a:ext uri="{FF2B5EF4-FFF2-40B4-BE49-F238E27FC236}">
                <a16:creationId xmlns:a16="http://schemas.microsoft.com/office/drawing/2014/main" id="{D20D484E-8E90-4374-9DB5-56581AF5C03A}"/>
              </a:ext>
            </a:extLst>
          </p:cNvPr>
          <p:cNvSpPr>
            <a:spLocks noGrp="1"/>
          </p:cNvSpPr>
          <p:nvPr/>
        </p:nvSpPr>
        <p:spPr bwMode="auto">
          <a:xfrm>
            <a:off x="9337421" y="5443677"/>
            <a:ext cx="109990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DED4F5B6-C046-4814-BCC3-6E7A1D582C09}" type="datetime'''To''''ta''l'''''''''' ''v''''''''er''i''''fi''''''''''ed'''">
              <a:rPr kumimoji="0" lang="en-US" altLang="en-US" sz="14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Total verified</a:t>
            </a:fld>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Text Placeholder 2">
            <a:extLst>
              <a:ext uri="{FF2B5EF4-FFF2-40B4-BE49-F238E27FC236}">
                <a16:creationId xmlns:a16="http://schemas.microsoft.com/office/drawing/2014/main" id="{B7F65C3D-EB0D-4FDA-B569-3F99D3169136}"/>
              </a:ext>
            </a:extLst>
          </p:cNvPr>
          <p:cNvSpPr>
            <a:spLocks noGrp="1"/>
          </p:cNvSpPr>
          <p:nvPr/>
        </p:nvSpPr>
        <p:spPr bwMode="auto">
          <a:xfrm>
            <a:off x="10551555" y="5391622"/>
            <a:ext cx="1640445" cy="24414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Scheduled </a:t>
            </a:r>
          </a:p>
        </p:txBody>
      </p:sp>
      <p:sp>
        <p:nvSpPr>
          <p:cNvPr id="11" name="Rectangle 10">
            <a:extLst>
              <a:ext uri="{FF2B5EF4-FFF2-40B4-BE49-F238E27FC236}">
                <a16:creationId xmlns:a16="http://schemas.microsoft.com/office/drawing/2014/main" id="{3D02A14C-C8FF-45EA-874C-33F2D19A8D4B}"/>
              </a:ext>
            </a:extLst>
          </p:cNvPr>
          <p:cNvSpPr/>
          <p:nvPr/>
        </p:nvSpPr>
        <p:spPr bwMode="auto">
          <a:xfrm>
            <a:off x="10968111" y="6065522"/>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3825385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1E73E3E7-176C-44A4-9FAC-D2E4E33679C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73" imgH="470" progId="TCLayout.ActiveDocument.1">
                  <p:embed/>
                </p:oleObj>
              </mc:Choice>
              <mc:Fallback>
                <p:oleObj name="think-cell Slide" r:id="rId19" imgW="473" imgH="470" progId="TCLayout.ActiveDocument.1">
                  <p:embed/>
                  <p:pic>
                    <p:nvPicPr>
                      <p:cNvPr id="15" name="Object 14" hidden="1">
                        <a:extLst>
                          <a:ext uri="{FF2B5EF4-FFF2-40B4-BE49-F238E27FC236}">
                            <a16:creationId xmlns:a16="http://schemas.microsoft.com/office/drawing/2014/main" id="{1E73E3E7-176C-44A4-9FAC-D2E4E33679C0}"/>
                          </a:ext>
                        </a:extLst>
                      </p:cNvPr>
                      <p:cNvPicPr/>
                      <p:nvPr/>
                    </p:nvPicPr>
                    <p:blipFill>
                      <a:blip r:embed="rId20"/>
                      <a:stretch>
                        <a:fillRect/>
                      </a:stretch>
                    </p:blipFill>
                    <p:spPr>
                      <a:xfrm>
                        <a:off x="1525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5449275-0E16-49A9-8B14-DC43120474AF}"/>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Title 1">
            <a:extLst>
              <a:ext uri="{FF2B5EF4-FFF2-40B4-BE49-F238E27FC236}">
                <a16:creationId xmlns:a16="http://schemas.microsoft.com/office/drawing/2014/main" id="{C3B12ABE-CCC8-4CEC-8447-5449F9143A86}"/>
              </a:ext>
            </a:extLst>
          </p:cNvPr>
          <p:cNvSpPr txBox="1">
            <a:spLocks/>
          </p:cNvSpPr>
          <p:nvPr/>
        </p:nvSpPr>
        <p:spPr>
          <a:xfrm>
            <a:off x="1082351" y="100700"/>
            <a:ext cx="9555487" cy="4729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j-ea"/>
                <a:cs typeface="Arial" panose="020B0604020202020204" pitchFamily="34" charset="0"/>
              </a:rPr>
              <a:t>A total of 1,691 health facilities across 9 states have received the funds</a:t>
            </a:r>
            <a:endParaRPr kumimoji="0" lang="LID4096" sz="20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j-ea"/>
              <a:cs typeface="Arial" panose="020B0604020202020204" pitchFamily="34" charset="0"/>
            </a:endParaRPr>
          </a:p>
        </p:txBody>
      </p:sp>
      <p:graphicFrame>
        <p:nvGraphicFramePr>
          <p:cNvPr id="77" name="Chart 76">
            <a:extLst>
              <a:ext uri="{FF2B5EF4-FFF2-40B4-BE49-F238E27FC236}">
                <a16:creationId xmlns:a16="http://schemas.microsoft.com/office/drawing/2014/main" id="{2E9E2396-4412-46D1-B3A2-F18076B7AA27}"/>
              </a:ext>
            </a:extLst>
          </p:cNvPr>
          <p:cNvGraphicFramePr/>
          <p:nvPr>
            <p:custDataLst>
              <p:tags r:id="rId3"/>
            </p:custDataLst>
          </p:nvPr>
        </p:nvGraphicFramePr>
        <p:xfrm>
          <a:off x="495300" y="1870075"/>
          <a:ext cx="10755313" cy="3205163"/>
        </p:xfrm>
        <a:graphic>
          <a:graphicData uri="http://schemas.openxmlformats.org/drawingml/2006/chart">
            <c:chart xmlns:c="http://schemas.openxmlformats.org/drawingml/2006/chart" xmlns:r="http://schemas.openxmlformats.org/officeDocument/2006/relationships" r:id="rId21"/>
          </a:graphicData>
        </a:graphic>
      </p:graphicFrame>
      <p:sp>
        <p:nvSpPr>
          <p:cNvPr id="20" name="Text Placeholder 2">
            <a:extLst>
              <a:ext uri="{FF2B5EF4-FFF2-40B4-BE49-F238E27FC236}">
                <a16:creationId xmlns:a16="http://schemas.microsoft.com/office/drawing/2014/main" id="{E15C1FF3-6F23-4694-97DC-C9FB05653936}"/>
              </a:ext>
            </a:extLst>
          </p:cNvPr>
          <p:cNvSpPr>
            <a:spLocks noGrp="1"/>
          </p:cNvSpPr>
          <p:nvPr>
            <p:custDataLst>
              <p:tags r:id="rId4"/>
            </p:custDataLst>
          </p:nvPr>
        </p:nvSpPr>
        <p:spPr bwMode="auto">
          <a:xfrm>
            <a:off x="3376613" y="5038725"/>
            <a:ext cx="285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B0F4BDE0-B422-4B0D-834D-F82B7D759722}" type="datetime'''''''''''''''''''''''''''''''''''''F''''''''''''''''''CT'''''">
              <a:rPr kumimoji="0" lang="en-US" altLang="en-US" sz="11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FCT</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8" name="Text Placeholder 2">
            <a:extLst>
              <a:ext uri="{FF2B5EF4-FFF2-40B4-BE49-F238E27FC236}">
                <a16:creationId xmlns:a16="http://schemas.microsoft.com/office/drawing/2014/main" id="{24A4C650-3172-4448-BEF5-089325469D2C}"/>
              </a:ext>
            </a:extLst>
          </p:cNvPr>
          <p:cNvSpPr>
            <a:spLocks noGrp="1"/>
          </p:cNvSpPr>
          <p:nvPr>
            <p:custDataLst>
              <p:tags r:id="rId5"/>
            </p:custDataLst>
          </p:nvPr>
        </p:nvSpPr>
        <p:spPr bwMode="auto">
          <a:xfrm>
            <a:off x="1008063" y="5038725"/>
            <a:ext cx="315913"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29D74C7A-25C8-4C00-9589-E59CBF2C916F}" type="datetime'''''''''''A''''''''''''bi''''''''''''''''''a'">
              <a:rPr kumimoji="0" lang="en-US" altLang="en-US" sz="11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Abia</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32" name="Text Placeholder 2">
            <a:extLst>
              <a:ext uri="{FF2B5EF4-FFF2-40B4-BE49-F238E27FC236}">
                <a16:creationId xmlns:a16="http://schemas.microsoft.com/office/drawing/2014/main" id="{76FF8571-FA18-4E70-A3A7-7B9BC86B087F}"/>
              </a:ext>
            </a:extLst>
          </p:cNvPr>
          <p:cNvSpPr>
            <a:spLocks noGrp="1"/>
          </p:cNvSpPr>
          <p:nvPr>
            <p:custDataLst>
              <p:tags r:id="rId6"/>
            </p:custDataLst>
          </p:nvPr>
        </p:nvSpPr>
        <p:spPr bwMode="auto">
          <a:xfrm>
            <a:off x="8042274" y="5038725"/>
            <a:ext cx="369888"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B7C90866-5CC6-4C4E-9ADC-5713A25F23C2}" type="datetime'''''N''ig''''''''e''''''''''''''''r'''''''''''''''''''''''''">
              <a:rPr kumimoji="0" lang="en-US" altLang="en-US" sz="11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Niger</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7" name="Text Placeholder 2">
            <a:extLst>
              <a:ext uri="{FF2B5EF4-FFF2-40B4-BE49-F238E27FC236}">
                <a16:creationId xmlns:a16="http://schemas.microsoft.com/office/drawing/2014/main" id="{1D583635-9C3A-4309-B4BA-31C40D218DFF}"/>
              </a:ext>
            </a:extLst>
          </p:cNvPr>
          <p:cNvSpPr>
            <a:spLocks noGrp="1"/>
          </p:cNvSpPr>
          <p:nvPr>
            <p:custDataLst>
              <p:tags r:id="rId7"/>
            </p:custDataLst>
          </p:nvPr>
        </p:nvSpPr>
        <p:spPr bwMode="auto">
          <a:xfrm>
            <a:off x="2101850" y="5038725"/>
            <a:ext cx="479425"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19186E3E-ADDA-4FB6-ABF5-EFC23D787056}" type="datetime'''''''''''''''''''E''b''''o''''n''''''''''''''''''y''i'''''">
              <a:rPr kumimoji="0" lang="en-US" altLang="en-US" sz="11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Ebonyi</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9" name="Text Placeholder 2">
            <a:extLst>
              <a:ext uri="{FF2B5EF4-FFF2-40B4-BE49-F238E27FC236}">
                <a16:creationId xmlns:a16="http://schemas.microsoft.com/office/drawing/2014/main" id="{524DC6BA-513C-4516-937D-7BC006A086A1}"/>
              </a:ext>
            </a:extLst>
          </p:cNvPr>
          <p:cNvSpPr>
            <a:spLocks noGrp="1"/>
          </p:cNvSpPr>
          <p:nvPr>
            <p:custDataLst>
              <p:tags r:id="rId8"/>
            </p:custDataLst>
          </p:nvPr>
        </p:nvSpPr>
        <p:spPr bwMode="auto">
          <a:xfrm>
            <a:off x="6872288" y="5038725"/>
            <a:ext cx="354013"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5D82C9E7-9A2E-4663-8578-587AF9436FD0}" type="datetime'''''''De''''''''''''l''''''''''''''t''''''''''''''''''''''a'''">
              <a:rPr kumimoji="0" lang="en-US" altLang="en-US" sz="11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Delta</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3" name="Text Placeholder 2">
            <a:extLst>
              <a:ext uri="{FF2B5EF4-FFF2-40B4-BE49-F238E27FC236}">
                <a16:creationId xmlns:a16="http://schemas.microsoft.com/office/drawing/2014/main" id="{93473178-413B-4EA5-AF00-3385A71C3F93}"/>
              </a:ext>
            </a:extLst>
          </p:cNvPr>
          <p:cNvSpPr>
            <a:spLocks noGrp="1"/>
          </p:cNvSpPr>
          <p:nvPr>
            <p:custDataLst>
              <p:tags r:id="rId9"/>
            </p:custDataLst>
          </p:nvPr>
        </p:nvSpPr>
        <p:spPr bwMode="auto">
          <a:xfrm>
            <a:off x="4511674" y="5038725"/>
            <a:ext cx="369888"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212D0413-50AB-4048-A67B-3FA7A31C9BAD}" type="datetime'''''''''''''''''''O''s''''''''''u''''''n'''''''''''''''''''''">
              <a:rPr kumimoji="0" lang="en-US" altLang="en-US" sz="11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Osun</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6" name="Text Placeholder 2">
            <a:extLst>
              <a:ext uri="{FF2B5EF4-FFF2-40B4-BE49-F238E27FC236}">
                <a16:creationId xmlns:a16="http://schemas.microsoft.com/office/drawing/2014/main" id="{A805A707-8DA8-4AB5-A47B-E35A914ECCDD}"/>
              </a:ext>
            </a:extLst>
          </p:cNvPr>
          <p:cNvSpPr>
            <a:spLocks noGrp="1"/>
          </p:cNvSpPr>
          <p:nvPr>
            <p:custDataLst>
              <p:tags r:id="rId10"/>
            </p:custDataLst>
          </p:nvPr>
        </p:nvSpPr>
        <p:spPr bwMode="auto">
          <a:xfrm>
            <a:off x="5562600" y="5038725"/>
            <a:ext cx="619125"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DB3E26F0-5D09-47E0-A6B6-B989B0D3FFA3}" type="datetime'''A''''''n''''''''''am''''''''b''r''''''''''''''a'''">
              <a:rPr kumimoji="0" lang="en-US" altLang="en-US" sz="11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Anambra</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35" name="Text Placeholder 2">
            <a:extLst>
              <a:ext uri="{FF2B5EF4-FFF2-40B4-BE49-F238E27FC236}">
                <a16:creationId xmlns:a16="http://schemas.microsoft.com/office/drawing/2014/main" id="{B138F508-74D9-4DA4-AA5D-936F87FF753D}"/>
              </a:ext>
            </a:extLst>
          </p:cNvPr>
          <p:cNvSpPr>
            <a:spLocks noGrp="1"/>
          </p:cNvSpPr>
          <p:nvPr>
            <p:custDataLst>
              <p:tags r:id="rId11"/>
            </p:custDataLst>
          </p:nvPr>
        </p:nvSpPr>
        <p:spPr bwMode="auto">
          <a:xfrm>
            <a:off x="9070975" y="5038725"/>
            <a:ext cx="665163"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748B03EF-BA08-4F3D-972C-914FDCB2AD20}" type="datetime'''''''''''''Nas''a''''''''''''''''''''''''''r''''a''w''''''a'">
              <a:rPr kumimoji="0" lang="en-US" altLang="en-US" sz="11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Nasarawa</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27" name="Text Placeholder 2">
            <a:extLst>
              <a:ext uri="{FF2B5EF4-FFF2-40B4-BE49-F238E27FC236}">
                <a16:creationId xmlns:a16="http://schemas.microsoft.com/office/drawing/2014/main" id="{1B61F3FB-58AD-47BD-AE72-128D2C06EB0C}"/>
              </a:ext>
            </a:extLst>
          </p:cNvPr>
          <p:cNvSpPr>
            <a:spLocks noGrp="1"/>
          </p:cNvSpPr>
          <p:nvPr>
            <p:custDataLst>
              <p:tags r:id="rId12"/>
            </p:custDataLst>
          </p:nvPr>
        </p:nvSpPr>
        <p:spPr bwMode="auto">
          <a:xfrm>
            <a:off x="10315575" y="5038725"/>
            <a:ext cx="5270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2D59F0F0-7FAD-49BC-B168-E8BE7245D025}" type="datetime'''''''''''''''K''''''''a''d''''u''''''''''n''''''a'''">
              <a:rPr kumimoji="0" lang="en-US" altLang="en-US" sz="11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Kaduna</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3" name="Rectangle 2">
            <a:extLst>
              <a:ext uri="{FF2B5EF4-FFF2-40B4-BE49-F238E27FC236}">
                <a16:creationId xmlns:a16="http://schemas.microsoft.com/office/drawing/2014/main" id="{511B92E9-7C61-4E2A-AB9A-EA72258394C9}"/>
              </a:ext>
            </a:extLst>
          </p:cNvPr>
          <p:cNvSpPr/>
          <p:nvPr>
            <p:custDataLst>
              <p:tags r:id="rId13"/>
            </p:custDataLst>
          </p:nvPr>
        </p:nvSpPr>
        <p:spPr bwMode="auto">
          <a:xfrm>
            <a:off x="9677400" y="1138432"/>
            <a:ext cx="196850" cy="147638"/>
          </a:xfrm>
          <a:prstGeom prst="rect">
            <a:avLst/>
          </a:prstGeom>
          <a:solidFill>
            <a:srgbClr val="C0C0C0"/>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0AC0CBB8-ED26-4D47-8727-F2DD59B3EA39}"/>
              </a:ext>
            </a:extLst>
          </p:cNvPr>
          <p:cNvSpPr/>
          <p:nvPr>
            <p:custDataLst>
              <p:tags r:id="rId14"/>
            </p:custDataLst>
          </p:nvPr>
        </p:nvSpPr>
        <p:spPr bwMode="auto">
          <a:xfrm>
            <a:off x="9677400" y="1419761"/>
            <a:ext cx="196850" cy="147638"/>
          </a:xfrm>
          <a:prstGeom prst="rect">
            <a:avLst/>
          </a:prstGeom>
          <a:solidFill>
            <a:srgbClr val="008064"/>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2">
            <a:extLst>
              <a:ext uri="{FF2B5EF4-FFF2-40B4-BE49-F238E27FC236}">
                <a16:creationId xmlns:a16="http://schemas.microsoft.com/office/drawing/2014/main" id="{24A4C650-3172-4448-BEF5-089325469D2C}"/>
              </a:ext>
            </a:extLst>
          </p:cNvPr>
          <p:cNvSpPr>
            <a:spLocks noGrp="1"/>
          </p:cNvSpPr>
          <p:nvPr>
            <p:custDataLst>
              <p:tags r:id="rId15"/>
            </p:custDataLst>
          </p:nvPr>
        </p:nvSpPr>
        <p:spPr bwMode="auto">
          <a:xfrm>
            <a:off x="9925050" y="1147737"/>
            <a:ext cx="712788"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3A5D33D3-A5E9-47F0-8096-244DC0FB1463}" type="datetime'#'''' ''o''''''f'''''' ''''W''''''''''ar''''''d''''''s'''">
              <a:rPr kumimoji="0" lang="en-US" altLang="en-US" sz="11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 of Wards</a:t>
            </a:fld>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36" name="Text Placeholder 2">
            <a:extLst>
              <a:ext uri="{FF2B5EF4-FFF2-40B4-BE49-F238E27FC236}">
                <a16:creationId xmlns:a16="http://schemas.microsoft.com/office/drawing/2014/main" id="{4C1AADB5-9126-40CB-9197-D45FA2FCA898}"/>
              </a:ext>
            </a:extLst>
          </p:cNvPr>
          <p:cNvSpPr>
            <a:spLocks noGrp="1"/>
          </p:cNvSpPr>
          <p:nvPr>
            <p:custDataLst>
              <p:tags r:id="rId16"/>
            </p:custDataLst>
          </p:nvPr>
        </p:nvSpPr>
        <p:spPr bwMode="auto">
          <a:xfrm>
            <a:off x="9925049" y="1419686"/>
            <a:ext cx="1868488"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8528B9FB-3013-4087-81F4-3E41B81B629C}" type="datetime'# o''f'' ''''H''''''Fs t''hat re''''c''eived ''fun''''d''s'''">
              <a:rPr lang="en-US" altLang="en-US" sz="1100" b="1" smtClean="0">
                <a:solidFill>
                  <a:srgbClr val="000000"/>
                </a:solidFill>
                <a:latin typeface="Arial" panose="020B0604020202020204" pitchFamily="34" charset="0"/>
                <a:cs typeface="Arial" panose="020B0604020202020204" pitchFamily="34" charset="0"/>
                <a:sym typeface="Arial" panose="020B0604020202020204" pitchFamily="34" charset="0"/>
              </a:rPr>
              <a:pPr marL="0" lvl="0" indent="0">
                <a:spcBef>
                  <a:spcPct val="0"/>
                </a:spcBef>
                <a:spcAft>
                  <a:spcPct val="0"/>
                </a:spcAft>
                <a:buNone/>
                <a:defRPr/>
              </a:pPr>
              <a:t># of HFs that received funds</a:t>
            </a:fld>
            <a:endParaRPr kumimoji="0" lang="en-US" sz="1100" b="1" i="0" strike="noStrike" kern="1200" spc="0" normalizeH="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456" name="TextBox 455">
            <a:extLst>
              <a:ext uri="{FF2B5EF4-FFF2-40B4-BE49-F238E27FC236}">
                <a16:creationId xmlns:a16="http://schemas.microsoft.com/office/drawing/2014/main" id="{8849A866-6493-4797-879F-C27C2F6E5374}"/>
              </a:ext>
            </a:extLst>
          </p:cNvPr>
          <p:cNvSpPr txBox="1"/>
          <p:nvPr/>
        </p:nvSpPr>
        <p:spPr>
          <a:xfrm>
            <a:off x="495300" y="5304912"/>
            <a:ext cx="11203068" cy="943848"/>
          </a:xfrm>
          <a:prstGeom prst="rect">
            <a:avLst/>
          </a:prstGeom>
          <a:solidFill>
            <a:schemeClr val="accent6">
              <a:lumMod val="20000"/>
              <a:lumOff val="80000"/>
            </a:schemeClr>
          </a:solidFill>
        </p:spPr>
        <p:txBody>
          <a:bodyPr wrap="square" rtlCol="0">
            <a:spAutoFit/>
          </a:bodyPr>
          <a:lstStyle/>
          <a:p>
            <a:pPr marL="285750" marR="0" lvl="0" indent="-285750" algn="l" defTabSz="514350"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total of </a:t>
            </a:r>
            <a:r>
              <a:rPr lang="en-US" sz="1400" dirty="0">
                <a:solidFill>
                  <a:srgbClr val="000000"/>
                </a:solidFill>
                <a:latin typeface="Arial" panose="020B0604020202020204" pitchFamily="34" charset="0"/>
                <a:cs typeface="Arial" panose="020B0604020202020204" pitchFamily="34" charset="0"/>
              </a:rPr>
              <a:t>9</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states have commenced disbursements to PHCs based on meeting all readiness criteria and authorization by the NPHCDA</a:t>
            </a:r>
          </a:p>
          <a:p>
            <a:pPr marL="285750" marR="0" lvl="0" indent="-285750" algn="l" defTabSz="514350"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lang="en-US" sz="1400" dirty="0">
                <a:solidFill>
                  <a:srgbClr val="000000"/>
                </a:solidFill>
                <a:latin typeface="Arial" panose="020B0604020202020204" pitchFamily="34" charset="0"/>
                <a:cs typeface="Arial" panose="020B0604020202020204" pitchFamily="34" charset="0"/>
              </a:rPr>
              <a:t>The other health facilities that were not cleared to receive funds due to infrastructural and human resources deficiencies</a:t>
            </a:r>
          </a:p>
          <a:p>
            <a:pPr marL="285750" marR="0" lvl="0" indent="-285750" algn="l" defTabSz="514350"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lang="en-US" sz="1400" dirty="0">
                <a:solidFill>
                  <a:srgbClr val="000000"/>
                </a:solidFill>
                <a:latin typeface="Arial" panose="020B0604020202020204" pitchFamily="34" charset="0"/>
                <a:cs typeface="Arial" panose="020B0604020202020204" pitchFamily="34" charset="0"/>
              </a:rPr>
              <a:t>The states have made written commitments to address these deficiencies as soon as possible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4614C8CB-0410-44ED-BF42-79639C6E12F6}"/>
              </a:ext>
            </a:extLst>
          </p:cNvPr>
          <p:cNvSpPr/>
          <p:nvPr/>
        </p:nvSpPr>
        <p:spPr bwMode="auto">
          <a:xfrm>
            <a:off x="10968111" y="6248760"/>
            <a:ext cx="1223889" cy="613931"/>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2887643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2668192" y="858443"/>
          <a:ext cx="1190" cy="1190"/>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11" name="Object 10"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8192" y="858443"/>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auto">
          <a:xfrm>
            <a:off x="2121560" y="812909"/>
            <a:ext cx="1209947" cy="207749"/>
          </a:xfrm>
          <a:prstGeom prst="rect">
            <a:avLst/>
          </a:prstGeom>
          <a:solidFill>
            <a:scrgbClr r="0" g="0" b="0"/>
          </a:solidFill>
          <a:ln w="9525">
            <a:noFill/>
            <a:miter lim="800000"/>
            <a:headEnd/>
            <a:tailEnd/>
          </a:ln>
          <a:effectLst/>
        </p:spPr>
        <p:txBody>
          <a:bodyPr vert="horz" wrap="none" lIns="0" tIns="0" rIns="0" bIns="0" numCol="1" spcCol="0" rtlCol="0" anchor="ctr" anchorCtr="0">
            <a:noAutofit/>
          </a:bodyPr>
          <a:lstStyle/>
          <a:p>
            <a:pPr marL="0" marR="0" lvl="0" indent="0" algn="ctr" defTabSz="590488" rtl="0" eaLnBrk="1" fontAlgn="auto" latinLnBrk="0" hangingPunct="1">
              <a:lnSpc>
                <a:spcPct val="90000"/>
              </a:lnSpc>
              <a:spcBef>
                <a:spcPct val="0"/>
              </a:spcBef>
              <a:spcAft>
                <a:spcPct val="0"/>
              </a:spcAft>
              <a:buClr>
                <a:srgbClr val="204024"/>
              </a:buClr>
              <a:buSzPct val="125000"/>
              <a:buFontTx/>
              <a:buNone/>
              <a:tabLst/>
              <a:defRPr/>
            </a:pP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90" name="Rectangle 189">
            <a:extLst>
              <a:ext uri="{FF2B5EF4-FFF2-40B4-BE49-F238E27FC236}">
                <a16:creationId xmlns:a16="http://schemas.microsoft.com/office/drawing/2014/main" id="{E01E428F-E1FF-42F5-BCCF-CB828C5A830A}"/>
              </a:ext>
            </a:extLst>
          </p:cNvPr>
          <p:cNvSpPr/>
          <p:nvPr/>
        </p:nvSpPr>
        <p:spPr>
          <a:xfrm>
            <a:off x="6173788" y="1020763"/>
            <a:ext cx="5530850" cy="4035425"/>
          </a:xfrm>
          <a:prstGeom prst="rect">
            <a:avLst/>
          </a:prstGeom>
          <a:solidFill>
            <a:schemeClr val="bg1"/>
          </a:solidFill>
          <a:ln w="19050" cap="flat" cmpd="sng" algn="ctr">
            <a:solidFill>
              <a:srgbClr val="FFFFFF">
                <a:lumMod val="8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200" b="0" i="0" u="none" strike="dblStrike" kern="1200" cap="none" spc="0" normalizeH="0" baseline="0" noProof="0" dirty="0">
              <a:ln>
                <a:noFill/>
              </a:ln>
              <a:solidFill>
                <a:srgbClr val="1F1F1F"/>
              </a:solidFill>
              <a:effectLst/>
              <a:uLnTx/>
              <a:uFillTx/>
              <a:latin typeface="Arial"/>
              <a:ea typeface="ＭＳ Ｐゴシック"/>
              <a:cs typeface="+mn-cs"/>
            </a:endParaRPr>
          </a:p>
        </p:txBody>
      </p:sp>
      <p:sp>
        <p:nvSpPr>
          <p:cNvPr id="180" name="Rectangle 179">
            <a:extLst>
              <a:ext uri="{FF2B5EF4-FFF2-40B4-BE49-F238E27FC236}">
                <a16:creationId xmlns:a16="http://schemas.microsoft.com/office/drawing/2014/main" id="{02258EF2-F03B-418C-B2FC-96DAF049C50A}"/>
              </a:ext>
            </a:extLst>
          </p:cNvPr>
          <p:cNvSpPr/>
          <p:nvPr/>
        </p:nvSpPr>
        <p:spPr>
          <a:xfrm>
            <a:off x="495300" y="1020763"/>
            <a:ext cx="5530850" cy="4035425"/>
          </a:xfrm>
          <a:prstGeom prst="rect">
            <a:avLst/>
          </a:prstGeom>
          <a:solidFill>
            <a:schemeClr val="bg1"/>
          </a:solidFill>
          <a:ln w="19050" cap="flat" cmpd="sng" algn="ctr">
            <a:solidFill>
              <a:srgbClr val="FFFFFF">
                <a:lumMod val="8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200" b="0" i="0" u="none" strike="dblStrike" kern="1200" cap="none" spc="0" normalizeH="0" baseline="0" noProof="0" dirty="0">
              <a:ln>
                <a:noFill/>
              </a:ln>
              <a:solidFill>
                <a:srgbClr val="1F1F1F"/>
              </a:solidFill>
              <a:effectLst/>
              <a:uLnTx/>
              <a:uFillTx/>
              <a:latin typeface="Arial"/>
              <a:ea typeface="ＭＳ Ｐゴシック"/>
              <a:cs typeface="+mn-cs"/>
            </a:endParaRPr>
          </a:p>
        </p:txBody>
      </p:sp>
      <p:grpSp>
        <p:nvGrpSpPr>
          <p:cNvPr id="88" name="Group 87"/>
          <p:cNvGrpSpPr/>
          <p:nvPr/>
        </p:nvGrpSpPr>
        <p:grpSpPr>
          <a:xfrm>
            <a:off x="6958013" y="1930400"/>
            <a:ext cx="3884613" cy="2682875"/>
            <a:chOff x="1851079" y="1307760"/>
            <a:chExt cx="5578475" cy="4472228"/>
          </a:xfrm>
        </p:grpSpPr>
        <p:sp>
          <p:nvSpPr>
            <p:cNvPr id="89" name="Freeform 5"/>
            <p:cNvSpPr>
              <a:spLocks/>
            </p:cNvSpPr>
            <p:nvPr/>
          </p:nvSpPr>
          <p:spPr bwMode="auto">
            <a:xfrm>
              <a:off x="1851079" y="1307760"/>
              <a:ext cx="5578475" cy="4470400"/>
            </a:xfrm>
            <a:custGeom>
              <a:avLst/>
              <a:gdLst/>
              <a:ahLst/>
              <a:cxnLst>
                <a:cxn ang="0">
                  <a:pos x="3372" y="426"/>
                </a:cxn>
                <a:cxn ang="0">
                  <a:pos x="3077" y="102"/>
                </a:cxn>
                <a:cxn ang="0">
                  <a:pos x="2985" y="121"/>
                </a:cxn>
                <a:cxn ang="0">
                  <a:pos x="2932" y="174"/>
                </a:cxn>
                <a:cxn ang="0">
                  <a:pos x="2866" y="239"/>
                </a:cxn>
                <a:cxn ang="0">
                  <a:pos x="2689" y="187"/>
                </a:cxn>
                <a:cxn ang="0">
                  <a:pos x="1933" y="313"/>
                </a:cxn>
                <a:cxn ang="0">
                  <a:pos x="1594" y="173"/>
                </a:cxn>
                <a:cxn ang="0">
                  <a:pos x="1043" y="59"/>
                </a:cxn>
                <a:cxn ang="0">
                  <a:pos x="462" y="113"/>
                </a:cxn>
                <a:cxn ang="0">
                  <a:pos x="289" y="628"/>
                </a:cxn>
                <a:cxn ang="0">
                  <a:pos x="318" y="911"/>
                </a:cxn>
                <a:cxn ang="0">
                  <a:pos x="264" y="1059"/>
                </a:cxn>
                <a:cxn ang="0">
                  <a:pos x="184" y="1245"/>
                </a:cxn>
                <a:cxn ang="0">
                  <a:pos x="79" y="1408"/>
                </a:cxn>
                <a:cxn ang="0">
                  <a:pos x="15" y="1493"/>
                </a:cxn>
                <a:cxn ang="0">
                  <a:pos x="0" y="1754"/>
                </a:cxn>
                <a:cxn ang="0">
                  <a:pos x="20" y="1991"/>
                </a:cxn>
                <a:cxn ang="0">
                  <a:pos x="20" y="2139"/>
                </a:cxn>
                <a:cxn ang="0">
                  <a:pos x="217" y="2147"/>
                </a:cxn>
                <a:cxn ang="0">
                  <a:pos x="345" y="2131"/>
                </a:cxn>
                <a:cxn ang="0">
                  <a:pos x="222" y="2175"/>
                </a:cxn>
                <a:cxn ang="0">
                  <a:pos x="685" y="2353"/>
                </a:cxn>
                <a:cxn ang="0">
                  <a:pos x="719" y="2419"/>
                </a:cxn>
                <a:cxn ang="0">
                  <a:pos x="818" y="2413"/>
                </a:cxn>
                <a:cxn ang="0">
                  <a:pos x="737" y="2449"/>
                </a:cxn>
                <a:cxn ang="0">
                  <a:pos x="851" y="2450"/>
                </a:cxn>
                <a:cxn ang="0">
                  <a:pos x="817" y="2499"/>
                </a:cxn>
                <a:cxn ang="0">
                  <a:pos x="817" y="2572"/>
                </a:cxn>
                <a:cxn ang="0">
                  <a:pos x="847" y="2685"/>
                </a:cxn>
                <a:cxn ang="0">
                  <a:pos x="949" y="2789"/>
                </a:cxn>
                <a:cxn ang="0">
                  <a:pos x="989" y="2791"/>
                </a:cxn>
                <a:cxn ang="0">
                  <a:pos x="1041" y="2807"/>
                </a:cxn>
                <a:cxn ang="0">
                  <a:pos x="1067" y="2766"/>
                </a:cxn>
                <a:cxn ang="0">
                  <a:pos x="1151" y="2787"/>
                </a:cxn>
                <a:cxn ang="0">
                  <a:pos x="1185" y="2724"/>
                </a:cxn>
                <a:cxn ang="0">
                  <a:pos x="1210" y="2724"/>
                </a:cxn>
                <a:cxn ang="0">
                  <a:pos x="1199" y="2670"/>
                </a:cxn>
                <a:cxn ang="0">
                  <a:pos x="1263" y="2784"/>
                </a:cxn>
                <a:cxn ang="0">
                  <a:pos x="1256" y="2714"/>
                </a:cxn>
                <a:cxn ang="0">
                  <a:pos x="1270" y="2730"/>
                </a:cxn>
                <a:cxn ang="0">
                  <a:pos x="1296" y="2701"/>
                </a:cxn>
                <a:cxn ang="0">
                  <a:pos x="1365" y="2743"/>
                </a:cxn>
                <a:cxn ang="0">
                  <a:pos x="1418" y="2725"/>
                </a:cxn>
                <a:cxn ang="0">
                  <a:pos x="1428" y="2736"/>
                </a:cxn>
                <a:cxn ang="0">
                  <a:pos x="1629" y="2735"/>
                </a:cxn>
                <a:cxn ang="0">
                  <a:pos x="1628" y="2621"/>
                </a:cxn>
                <a:cxn ang="0">
                  <a:pos x="1680" y="2667"/>
                </a:cxn>
                <a:cxn ang="0">
                  <a:pos x="1732" y="2653"/>
                </a:cxn>
                <a:cxn ang="0">
                  <a:pos x="1809" y="2476"/>
                </a:cxn>
                <a:cxn ang="0">
                  <a:pos x="1849" y="2340"/>
                </a:cxn>
                <a:cxn ang="0">
                  <a:pos x="2052" y="2156"/>
                </a:cxn>
                <a:cxn ang="0">
                  <a:pos x="2316" y="1977"/>
                </a:cxn>
                <a:cxn ang="0">
                  <a:pos x="2519" y="2179"/>
                </a:cxn>
                <a:cxn ang="0">
                  <a:pos x="2642" y="2018"/>
                </a:cxn>
                <a:cxn ang="0">
                  <a:pos x="2704" y="1884"/>
                </a:cxn>
                <a:cxn ang="0">
                  <a:pos x="2823" y="1600"/>
                </a:cxn>
                <a:cxn ang="0">
                  <a:pos x="2939" y="1503"/>
                </a:cxn>
                <a:cxn ang="0">
                  <a:pos x="3040" y="1283"/>
                </a:cxn>
                <a:cxn ang="0">
                  <a:pos x="3158" y="1078"/>
                </a:cxn>
                <a:cxn ang="0">
                  <a:pos x="3372" y="772"/>
                </a:cxn>
                <a:cxn ang="0">
                  <a:pos x="3477" y="639"/>
                </a:cxn>
              </a:cxnLst>
              <a:rect l="0" t="0" r="r" b="b"/>
              <a:pathLst>
                <a:path w="3514" h="2816">
                  <a:moveTo>
                    <a:pt x="3513" y="499"/>
                  </a:moveTo>
                  <a:lnTo>
                    <a:pt x="3512" y="496"/>
                  </a:lnTo>
                  <a:lnTo>
                    <a:pt x="3506" y="495"/>
                  </a:lnTo>
                  <a:lnTo>
                    <a:pt x="3502" y="497"/>
                  </a:lnTo>
                  <a:lnTo>
                    <a:pt x="3498" y="498"/>
                  </a:lnTo>
                  <a:lnTo>
                    <a:pt x="3497" y="497"/>
                  </a:lnTo>
                  <a:lnTo>
                    <a:pt x="3495" y="491"/>
                  </a:lnTo>
                  <a:lnTo>
                    <a:pt x="3490" y="487"/>
                  </a:lnTo>
                  <a:lnTo>
                    <a:pt x="3484" y="484"/>
                  </a:lnTo>
                  <a:lnTo>
                    <a:pt x="3478" y="480"/>
                  </a:lnTo>
                  <a:lnTo>
                    <a:pt x="3481" y="478"/>
                  </a:lnTo>
                  <a:lnTo>
                    <a:pt x="3482" y="478"/>
                  </a:lnTo>
                  <a:lnTo>
                    <a:pt x="3482" y="476"/>
                  </a:lnTo>
                  <a:lnTo>
                    <a:pt x="3479" y="474"/>
                  </a:lnTo>
                  <a:lnTo>
                    <a:pt x="3470" y="468"/>
                  </a:lnTo>
                  <a:lnTo>
                    <a:pt x="3468" y="466"/>
                  </a:lnTo>
                  <a:lnTo>
                    <a:pt x="3468" y="463"/>
                  </a:lnTo>
                  <a:lnTo>
                    <a:pt x="3469" y="459"/>
                  </a:lnTo>
                  <a:lnTo>
                    <a:pt x="3468" y="456"/>
                  </a:lnTo>
                  <a:lnTo>
                    <a:pt x="3460" y="452"/>
                  </a:lnTo>
                  <a:lnTo>
                    <a:pt x="3441" y="447"/>
                  </a:lnTo>
                  <a:lnTo>
                    <a:pt x="3381" y="446"/>
                  </a:lnTo>
                  <a:lnTo>
                    <a:pt x="3377" y="445"/>
                  </a:lnTo>
                  <a:lnTo>
                    <a:pt x="3373" y="442"/>
                  </a:lnTo>
                  <a:lnTo>
                    <a:pt x="3370" y="438"/>
                  </a:lnTo>
                  <a:lnTo>
                    <a:pt x="3370" y="434"/>
                  </a:lnTo>
                  <a:lnTo>
                    <a:pt x="3372" y="426"/>
                  </a:lnTo>
                  <a:lnTo>
                    <a:pt x="3372" y="420"/>
                  </a:lnTo>
                  <a:lnTo>
                    <a:pt x="3370" y="415"/>
                  </a:lnTo>
                  <a:lnTo>
                    <a:pt x="3370" y="414"/>
                  </a:lnTo>
                  <a:lnTo>
                    <a:pt x="3369" y="391"/>
                  </a:lnTo>
                  <a:lnTo>
                    <a:pt x="3336" y="236"/>
                  </a:lnTo>
                  <a:lnTo>
                    <a:pt x="3203" y="52"/>
                  </a:lnTo>
                  <a:lnTo>
                    <a:pt x="3130" y="49"/>
                  </a:lnTo>
                  <a:lnTo>
                    <a:pt x="3122" y="50"/>
                  </a:lnTo>
                  <a:lnTo>
                    <a:pt x="3119" y="52"/>
                  </a:lnTo>
                  <a:lnTo>
                    <a:pt x="3119" y="57"/>
                  </a:lnTo>
                  <a:lnTo>
                    <a:pt x="3114" y="61"/>
                  </a:lnTo>
                  <a:lnTo>
                    <a:pt x="3103" y="71"/>
                  </a:lnTo>
                  <a:lnTo>
                    <a:pt x="3101" y="74"/>
                  </a:lnTo>
                  <a:lnTo>
                    <a:pt x="3099" y="77"/>
                  </a:lnTo>
                  <a:lnTo>
                    <a:pt x="3099" y="78"/>
                  </a:lnTo>
                  <a:lnTo>
                    <a:pt x="3101" y="80"/>
                  </a:lnTo>
                  <a:lnTo>
                    <a:pt x="3101" y="82"/>
                  </a:lnTo>
                  <a:lnTo>
                    <a:pt x="3100" y="84"/>
                  </a:lnTo>
                  <a:lnTo>
                    <a:pt x="3098" y="85"/>
                  </a:lnTo>
                  <a:lnTo>
                    <a:pt x="3096" y="84"/>
                  </a:lnTo>
                  <a:lnTo>
                    <a:pt x="3095" y="85"/>
                  </a:lnTo>
                  <a:lnTo>
                    <a:pt x="3092" y="89"/>
                  </a:lnTo>
                  <a:lnTo>
                    <a:pt x="3093" y="90"/>
                  </a:lnTo>
                  <a:lnTo>
                    <a:pt x="3097" y="91"/>
                  </a:lnTo>
                  <a:lnTo>
                    <a:pt x="3092" y="98"/>
                  </a:lnTo>
                  <a:lnTo>
                    <a:pt x="3085" y="100"/>
                  </a:lnTo>
                  <a:lnTo>
                    <a:pt x="3077" y="102"/>
                  </a:lnTo>
                  <a:lnTo>
                    <a:pt x="3069" y="105"/>
                  </a:lnTo>
                  <a:lnTo>
                    <a:pt x="3070" y="103"/>
                  </a:lnTo>
                  <a:lnTo>
                    <a:pt x="3070" y="100"/>
                  </a:lnTo>
                  <a:lnTo>
                    <a:pt x="3070" y="97"/>
                  </a:lnTo>
                  <a:lnTo>
                    <a:pt x="3067" y="97"/>
                  </a:lnTo>
                  <a:lnTo>
                    <a:pt x="3066" y="98"/>
                  </a:lnTo>
                  <a:lnTo>
                    <a:pt x="3063" y="103"/>
                  </a:lnTo>
                  <a:lnTo>
                    <a:pt x="3061" y="102"/>
                  </a:lnTo>
                  <a:lnTo>
                    <a:pt x="3061" y="101"/>
                  </a:lnTo>
                  <a:lnTo>
                    <a:pt x="3056" y="103"/>
                  </a:lnTo>
                  <a:lnTo>
                    <a:pt x="3051" y="103"/>
                  </a:lnTo>
                  <a:lnTo>
                    <a:pt x="3047" y="101"/>
                  </a:lnTo>
                  <a:lnTo>
                    <a:pt x="3049" y="99"/>
                  </a:lnTo>
                  <a:lnTo>
                    <a:pt x="3049" y="97"/>
                  </a:lnTo>
                  <a:lnTo>
                    <a:pt x="3041" y="97"/>
                  </a:lnTo>
                  <a:lnTo>
                    <a:pt x="3033" y="100"/>
                  </a:lnTo>
                  <a:lnTo>
                    <a:pt x="3007" y="113"/>
                  </a:lnTo>
                  <a:lnTo>
                    <a:pt x="2999" y="115"/>
                  </a:lnTo>
                  <a:lnTo>
                    <a:pt x="2991" y="113"/>
                  </a:lnTo>
                  <a:lnTo>
                    <a:pt x="2990" y="118"/>
                  </a:lnTo>
                  <a:lnTo>
                    <a:pt x="2987" y="118"/>
                  </a:lnTo>
                  <a:lnTo>
                    <a:pt x="2983" y="116"/>
                  </a:lnTo>
                  <a:lnTo>
                    <a:pt x="2978" y="115"/>
                  </a:lnTo>
                  <a:lnTo>
                    <a:pt x="2978" y="117"/>
                  </a:lnTo>
                  <a:lnTo>
                    <a:pt x="2981" y="118"/>
                  </a:lnTo>
                  <a:lnTo>
                    <a:pt x="2983" y="119"/>
                  </a:lnTo>
                  <a:lnTo>
                    <a:pt x="2985" y="121"/>
                  </a:lnTo>
                  <a:lnTo>
                    <a:pt x="2987" y="123"/>
                  </a:lnTo>
                  <a:lnTo>
                    <a:pt x="2983" y="126"/>
                  </a:lnTo>
                  <a:lnTo>
                    <a:pt x="2975" y="135"/>
                  </a:lnTo>
                  <a:lnTo>
                    <a:pt x="2974" y="136"/>
                  </a:lnTo>
                  <a:lnTo>
                    <a:pt x="2975" y="138"/>
                  </a:lnTo>
                  <a:lnTo>
                    <a:pt x="2975" y="139"/>
                  </a:lnTo>
                  <a:lnTo>
                    <a:pt x="2974" y="139"/>
                  </a:lnTo>
                  <a:lnTo>
                    <a:pt x="2971" y="139"/>
                  </a:lnTo>
                  <a:lnTo>
                    <a:pt x="2970" y="139"/>
                  </a:lnTo>
                  <a:lnTo>
                    <a:pt x="2969" y="140"/>
                  </a:lnTo>
                  <a:lnTo>
                    <a:pt x="2965" y="141"/>
                  </a:lnTo>
                  <a:lnTo>
                    <a:pt x="2964" y="142"/>
                  </a:lnTo>
                  <a:lnTo>
                    <a:pt x="2966" y="146"/>
                  </a:lnTo>
                  <a:lnTo>
                    <a:pt x="2968" y="148"/>
                  </a:lnTo>
                  <a:lnTo>
                    <a:pt x="2968" y="149"/>
                  </a:lnTo>
                  <a:lnTo>
                    <a:pt x="2964" y="149"/>
                  </a:lnTo>
                  <a:lnTo>
                    <a:pt x="2963" y="148"/>
                  </a:lnTo>
                  <a:lnTo>
                    <a:pt x="2961" y="146"/>
                  </a:lnTo>
                  <a:lnTo>
                    <a:pt x="2960" y="145"/>
                  </a:lnTo>
                  <a:lnTo>
                    <a:pt x="2959" y="146"/>
                  </a:lnTo>
                  <a:lnTo>
                    <a:pt x="2958" y="146"/>
                  </a:lnTo>
                  <a:lnTo>
                    <a:pt x="2956" y="151"/>
                  </a:lnTo>
                  <a:lnTo>
                    <a:pt x="2949" y="160"/>
                  </a:lnTo>
                  <a:lnTo>
                    <a:pt x="2944" y="164"/>
                  </a:lnTo>
                  <a:lnTo>
                    <a:pt x="2937" y="165"/>
                  </a:lnTo>
                  <a:lnTo>
                    <a:pt x="2934" y="167"/>
                  </a:lnTo>
                  <a:lnTo>
                    <a:pt x="2932" y="174"/>
                  </a:lnTo>
                  <a:lnTo>
                    <a:pt x="2929" y="175"/>
                  </a:lnTo>
                  <a:lnTo>
                    <a:pt x="2925" y="174"/>
                  </a:lnTo>
                  <a:lnTo>
                    <a:pt x="2922" y="172"/>
                  </a:lnTo>
                  <a:lnTo>
                    <a:pt x="2919" y="170"/>
                  </a:lnTo>
                  <a:lnTo>
                    <a:pt x="2916" y="167"/>
                  </a:lnTo>
                  <a:lnTo>
                    <a:pt x="2916" y="172"/>
                  </a:lnTo>
                  <a:lnTo>
                    <a:pt x="2915" y="174"/>
                  </a:lnTo>
                  <a:lnTo>
                    <a:pt x="2913" y="176"/>
                  </a:lnTo>
                  <a:lnTo>
                    <a:pt x="2911" y="177"/>
                  </a:lnTo>
                  <a:lnTo>
                    <a:pt x="2909" y="178"/>
                  </a:lnTo>
                  <a:lnTo>
                    <a:pt x="2908" y="176"/>
                  </a:lnTo>
                  <a:lnTo>
                    <a:pt x="2907" y="177"/>
                  </a:lnTo>
                  <a:lnTo>
                    <a:pt x="2896" y="187"/>
                  </a:lnTo>
                  <a:lnTo>
                    <a:pt x="2895" y="192"/>
                  </a:lnTo>
                  <a:lnTo>
                    <a:pt x="2891" y="197"/>
                  </a:lnTo>
                  <a:lnTo>
                    <a:pt x="2889" y="202"/>
                  </a:lnTo>
                  <a:lnTo>
                    <a:pt x="2894" y="203"/>
                  </a:lnTo>
                  <a:lnTo>
                    <a:pt x="2892" y="210"/>
                  </a:lnTo>
                  <a:lnTo>
                    <a:pt x="2890" y="213"/>
                  </a:lnTo>
                  <a:lnTo>
                    <a:pt x="2888" y="216"/>
                  </a:lnTo>
                  <a:lnTo>
                    <a:pt x="2886" y="216"/>
                  </a:lnTo>
                  <a:lnTo>
                    <a:pt x="2880" y="217"/>
                  </a:lnTo>
                  <a:lnTo>
                    <a:pt x="2879" y="219"/>
                  </a:lnTo>
                  <a:lnTo>
                    <a:pt x="2877" y="234"/>
                  </a:lnTo>
                  <a:lnTo>
                    <a:pt x="2875" y="238"/>
                  </a:lnTo>
                  <a:lnTo>
                    <a:pt x="2871" y="240"/>
                  </a:lnTo>
                  <a:lnTo>
                    <a:pt x="2866" y="239"/>
                  </a:lnTo>
                  <a:lnTo>
                    <a:pt x="2861" y="237"/>
                  </a:lnTo>
                  <a:lnTo>
                    <a:pt x="2854" y="236"/>
                  </a:lnTo>
                  <a:lnTo>
                    <a:pt x="2846" y="235"/>
                  </a:lnTo>
                  <a:lnTo>
                    <a:pt x="2835" y="235"/>
                  </a:lnTo>
                  <a:lnTo>
                    <a:pt x="2831" y="234"/>
                  </a:lnTo>
                  <a:lnTo>
                    <a:pt x="2828" y="235"/>
                  </a:lnTo>
                  <a:lnTo>
                    <a:pt x="2826" y="234"/>
                  </a:lnTo>
                  <a:lnTo>
                    <a:pt x="2823" y="231"/>
                  </a:lnTo>
                  <a:lnTo>
                    <a:pt x="2821" y="230"/>
                  </a:lnTo>
                  <a:lnTo>
                    <a:pt x="2818" y="230"/>
                  </a:lnTo>
                  <a:lnTo>
                    <a:pt x="2816" y="231"/>
                  </a:lnTo>
                  <a:lnTo>
                    <a:pt x="2815" y="233"/>
                  </a:lnTo>
                  <a:lnTo>
                    <a:pt x="2813" y="234"/>
                  </a:lnTo>
                  <a:lnTo>
                    <a:pt x="2811" y="233"/>
                  </a:lnTo>
                  <a:lnTo>
                    <a:pt x="2811" y="232"/>
                  </a:lnTo>
                  <a:lnTo>
                    <a:pt x="2811" y="231"/>
                  </a:lnTo>
                  <a:lnTo>
                    <a:pt x="2809" y="229"/>
                  </a:lnTo>
                  <a:lnTo>
                    <a:pt x="2806" y="227"/>
                  </a:lnTo>
                  <a:lnTo>
                    <a:pt x="2791" y="222"/>
                  </a:lnTo>
                  <a:lnTo>
                    <a:pt x="2787" y="223"/>
                  </a:lnTo>
                  <a:lnTo>
                    <a:pt x="2780" y="227"/>
                  </a:lnTo>
                  <a:lnTo>
                    <a:pt x="2776" y="227"/>
                  </a:lnTo>
                  <a:lnTo>
                    <a:pt x="2767" y="228"/>
                  </a:lnTo>
                  <a:lnTo>
                    <a:pt x="2749" y="224"/>
                  </a:lnTo>
                  <a:lnTo>
                    <a:pt x="2743" y="221"/>
                  </a:lnTo>
                  <a:lnTo>
                    <a:pt x="2730" y="211"/>
                  </a:lnTo>
                  <a:lnTo>
                    <a:pt x="2689" y="187"/>
                  </a:lnTo>
                  <a:lnTo>
                    <a:pt x="2657" y="173"/>
                  </a:lnTo>
                  <a:lnTo>
                    <a:pt x="2568" y="151"/>
                  </a:lnTo>
                  <a:lnTo>
                    <a:pt x="2426" y="152"/>
                  </a:lnTo>
                  <a:lnTo>
                    <a:pt x="2372" y="146"/>
                  </a:lnTo>
                  <a:lnTo>
                    <a:pt x="2344" y="148"/>
                  </a:lnTo>
                  <a:lnTo>
                    <a:pt x="2194" y="180"/>
                  </a:lnTo>
                  <a:lnTo>
                    <a:pt x="2181" y="185"/>
                  </a:lnTo>
                  <a:lnTo>
                    <a:pt x="2126" y="216"/>
                  </a:lnTo>
                  <a:lnTo>
                    <a:pt x="2120" y="221"/>
                  </a:lnTo>
                  <a:lnTo>
                    <a:pt x="2119" y="224"/>
                  </a:lnTo>
                  <a:lnTo>
                    <a:pt x="2118" y="231"/>
                  </a:lnTo>
                  <a:lnTo>
                    <a:pt x="2117" y="234"/>
                  </a:lnTo>
                  <a:lnTo>
                    <a:pt x="2113" y="236"/>
                  </a:lnTo>
                  <a:lnTo>
                    <a:pt x="2112" y="236"/>
                  </a:lnTo>
                  <a:lnTo>
                    <a:pt x="2108" y="237"/>
                  </a:lnTo>
                  <a:lnTo>
                    <a:pt x="2103" y="241"/>
                  </a:lnTo>
                  <a:lnTo>
                    <a:pt x="2093" y="250"/>
                  </a:lnTo>
                  <a:lnTo>
                    <a:pt x="2043" y="307"/>
                  </a:lnTo>
                  <a:lnTo>
                    <a:pt x="2041" y="310"/>
                  </a:lnTo>
                  <a:lnTo>
                    <a:pt x="2037" y="312"/>
                  </a:lnTo>
                  <a:lnTo>
                    <a:pt x="2034" y="314"/>
                  </a:lnTo>
                  <a:lnTo>
                    <a:pt x="2032" y="315"/>
                  </a:lnTo>
                  <a:lnTo>
                    <a:pt x="2026" y="316"/>
                  </a:lnTo>
                  <a:lnTo>
                    <a:pt x="1965" y="309"/>
                  </a:lnTo>
                  <a:lnTo>
                    <a:pt x="1959" y="309"/>
                  </a:lnTo>
                  <a:lnTo>
                    <a:pt x="1943" y="313"/>
                  </a:lnTo>
                  <a:lnTo>
                    <a:pt x="1933" y="313"/>
                  </a:lnTo>
                  <a:lnTo>
                    <a:pt x="1847" y="304"/>
                  </a:lnTo>
                  <a:lnTo>
                    <a:pt x="1837" y="302"/>
                  </a:lnTo>
                  <a:lnTo>
                    <a:pt x="1759" y="281"/>
                  </a:lnTo>
                  <a:lnTo>
                    <a:pt x="1749" y="275"/>
                  </a:lnTo>
                  <a:lnTo>
                    <a:pt x="1744" y="269"/>
                  </a:lnTo>
                  <a:lnTo>
                    <a:pt x="1735" y="255"/>
                  </a:lnTo>
                  <a:lnTo>
                    <a:pt x="1729" y="249"/>
                  </a:lnTo>
                  <a:lnTo>
                    <a:pt x="1717" y="239"/>
                  </a:lnTo>
                  <a:lnTo>
                    <a:pt x="1710" y="236"/>
                  </a:lnTo>
                  <a:lnTo>
                    <a:pt x="1702" y="235"/>
                  </a:lnTo>
                  <a:lnTo>
                    <a:pt x="1698" y="235"/>
                  </a:lnTo>
                  <a:lnTo>
                    <a:pt x="1691" y="235"/>
                  </a:lnTo>
                  <a:lnTo>
                    <a:pt x="1688" y="237"/>
                  </a:lnTo>
                  <a:lnTo>
                    <a:pt x="1684" y="238"/>
                  </a:lnTo>
                  <a:lnTo>
                    <a:pt x="1683" y="239"/>
                  </a:lnTo>
                  <a:lnTo>
                    <a:pt x="1682" y="239"/>
                  </a:lnTo>
                  <a:lnTo>
                    <a:pt x="1679" y="238"/>
                  </a:lnTo>
                  <a:lnTo>
                    <a:pt x="1677" y="236"/>
                  </a:lnTo>
                  <a:lnTo>
                    <a:pt x="1647" y="210"/>
                  </a:lnTo>
                  <a:lnTo>
                    <a:pt x="1640" y="201"/>
                  </a:lnTo>
                  <a:lnTo>
                    <a:pt x="1636" y="198"/>
                  </a:lnTo>
                  <a:lnTo>
                    <a:pt x="1632" y="196"/>
                  </a:lnTo>
                  <a:lnTo>
                    <a:pt x="1623" y="194"/>
                  </a:lnTo>
                  <a:lnTo>
                    <a:pt x="1619" y="192"/>
                  </a:lnTo>
                  <a:lnTo>
                    <a:pt x="1609" y="185"/>
                  </a:lnTo>
                  <a:lnTo>
                    <a:pt x="1601" y="179"/>
                  </a:lnTo>
                  <a:lnTo>
                    <a:pt x="1594" y="173"/>
                  </a:lnTo>
                  <a:lnTo>
                    <a:pt x="1591" y="171"/>
                  </a:lnTo>
                  <a:lnTo>
                    <a:pt x="1583" y="167"/>
                  </a:lnTo>
                  <a:lnTo>
                    <a:pt x="1510" y="157"/>
                  </a:lnTo>
                  <a:lnTo>
                    <a:pt x="1499" y="158"/>
                  </a:lnTo>
                  <a:lnTo>
                    <a:pt x="1489" y="163"/>
                  </a:lnTo>
                  <a:lnTo>
                    <a:pt x="1383" y="225"/>
                  </a:lnTo>
                  <a:lnTo>
                    <a:pt x="1373" y="228"/>
                  </a:lnTo>
                  <a:lnTo>
                    <a:pt x="1363" y="228"/>
                  </a:lnTo>
                  <a:lnTo>
                    <a:pt x="1332" y="223"/>
                  </a:lnTo>
                  <a:lnTo>
                    <a:pt x="1326" y="224"/>
                  </a:lnTo>
                  <a:lnTo>
                    <a:pt x="1308" y="245"/>
                  </a:lnTo>
                  <a:lnTo>
                    <a:pt x="1294" y="257"/>
                  </a:lnTo>
                  <a:lnTo>
                    <a:pt x="1288" y="260"/>
                  </a:lnTo>
                  <a:lnTo>
                    <a:pt x="1286" y="260"/>
                  </a:lnTo>
                  <a:lnTo>
                    <a:pt x="1281" y="261"/>
                  </a:lnTo>
                  <a:lnTo>
                    <a:pt x="1259" y="261"/>
                  </a:lnTo>
                  <a:lnTo>
                    <a:pt x="1249" y="260"/>
                  </a:lnTo>
                  <a:lnTo>
                    <a:pt x="1240" y="257"/>
                  </a:lnTo>
                  <a:lnTo>
                    <a:pt x="1231" y="249"/>
                  </a:lnTo>
                  <a:lnTo>
                    <a:pt x="1220" y="240"/>
                  </a:lnTo>
                  <a:lnTo>
                    <a:pt x="1202" y="220"/>
                  </a:lnTo>
                  <a:lnTo>
                    <a:pt x="1195" y="207"/>
                  </a:lnTo>
                  <a:lnTo>
                    <a:pt x="1172" y="164"/>
                  </a:lnTo>
                  <a:lnTo>
                    <a:pt x="1125" y="113"/>
                  </a:lnTo>
                  <a:lnTo>
                    <a:pt x="1083" y="75"/>
                  </a:lnTo>
                  <a:lnTo>
                    <a:pt x="1064" y="64"/>
                  </a:lnTo>
                  <a:lnTo>
                    <a:pt x="1043" y="59"/>
                  </a:lnTo>
                  <a:lnTo>
                    <a:pt x="1037" y="60"/>
                  </a:lnTo>
                  <a:lnTo>
                    <a:pt x="1020" y="69"/>
                  </a:lnTo>
                  <a:lnTo>
                    <a:pt x="1017" y="71"/>
                  </a:lnTo>
                  <a:lnTo>
                    <a:pt x="1015" y="69"/>
                  </a:lnTo>
                  <a:lnTo>
                    <a:pt x="1013" y="68"/>
                  </a:lnTo>
                  <a:lnTo>
                    <a:pt x="1010" y="67"/>
                  </a:lnTo>
                  <a:lnTo>
                    <a:pt x="844" y="2"/>
                  </a:lnTo>
                  <a:lnTo>
                    <a:pt x="835" y="0"/>
                  </a:lnTo>
                  <a:lnTo>
                    <a:pt x="791" y="7"/>
                  </a:lnTo>
                  <a:lnTo>
                    <a:pt x="783" y="11"/>
                  </a:lnTo>
                  <a:lnTo>
                    <a:pt x="780" y="16"/>
                  </a:lnTo>
                  <a:lnTo>
                    <a:pt x="775" y="27"/>
                  </a:lnTo>
                  <a:lnTo>
                    <a:pt x="771" y="31"/>
                  </a:lnTo>
                  <a:lnTo>
                    <a:pt x="762" y="38"/>
                  </a:lnTo>
                  <a:lnTo>
                    <a:pt x="758" y="39"/>
                  </a:lnTo>
                  <a:lnTo>
                    <a:pt x="748" y="41"/>
                  </a:lnTo>
                  <a:lnTo>
                    <a:pt x="706" y="39"/>
                  </a:lnTo>
                  <a:lnTo>
                    <a:pt x="678" y="44"/>
                  </a:lnTo>
                  <a:lnTo>
                    <a:pt x="660" y="43"/>
                  </a:lnTo>
                  <a:lnTo>
                    <a:pt x="654" y="40"/>
                  </a:lnTo>
                  <a:lnTo>
                    <a:pt x="647" y="34"/>
                  </a:lnTo>
                  <a:lnTo>
                    <a:pt x="640" y="31"/>
                  </a:lnTo>
                  <a:lnTo>
                    <a:pt x="631" y="32"/>
                  </a:lnTo>
                  <a:lnTo>
                    <a:pt x="538" y="55"/>
                  </a:lnTo>
                  <a:lnTo>
                    <a:pt x="522" y="61"/>
                  </a:lnTo>
                  <a:lnTo>
                    <a:pt x="508" y="70"/>
                  </a:lnTo>
                  <a:lnTo>
                    <a:pt x="462" y="113"/>
                  </a:lnTo>
                  <a:lnTo>
                    <a:pt x="454" y="117"/>
                  </a:lnTo>
                  <a:lnTo>
                    <a:pt x="445" y="119"/>
                  </a:lnTo>
                  <a:lnTo>
                    <a:pt x="426" y="120"/>
                  </a:lnTo>
                  <a:lnTo>
                    <a:pt x="425" y="190"/>
                  </a:lnTo>
                  <a:lnTo>
                    <a:pt x="424" y="197"/>
                  </a:lnTo>
                  <a:lnTo>
                    <a:pt x="415" y="259"/>
                  </a:lnTo>
                  <a:lnTo>
                    <a:pt x="368" y="331"/>
                  </a:lnTo>
                  <a:lnTo>
                    <a:pt x="349" y="349"/>
                  </a:lnTo>
                  <a:lnTo>
                    <a:pt x="285" y="396"/>
                  </a:lnTo>
                  <a:lnTo>
                    <a:pt x="284" y="399"/>
                  </a:lnTo>
                  <a:lnTo>
                    <a:pt x="286" y="472"/>
                  </a:lnTo>
                  <a:lnTo>
                    <a:pt x="279" y="511"/>
                  </a:lnTo>
                  <a:lnTo>
                    <a:pt x="278" y="523"/>
                  </a:lnTo>
                  <a:lnTo>
                    <a:pt x="286" y="545"/>
                  </a:lnTo>
                  <a:lnTo>
                    <a:pt x="287" y="555"/>
                  </a:lnTo>
                  <a:lnTo>
                    <a:pt x="282" y="565"/>
                  </a:lnTo>
                  <a:lnTo>
                    <a:pt x="277" y="570"/>
                  </a:lnTo>
                  <a:lnTo>
                    <a:pt x="274" y="574"/>
                  </a:lnTo>
                  <a:lnTo>
                    <a:pt x="273" y="579"/>
                  </a:lnTo>
                  <a:lnTo>
                    <a:pt x="274" y="596"/>
                  </a:lnTo>
                  <a:lnTo>
                    <a:pt x="275" y="598"/>
                  </a:lnTo>
                  <a:lnTo>
                    <a:pt x="278" y="602"/>
                  </a:lnTo>
                  <a:lnTo>
                    <a:pt x="279" y="603"/>
                  </a:lnTo>
                  <a:lnTo>
                    <a:pt x="286" y="610"/>
                  </a:lnTo>
                  <a:lnTo>
                    <a:pt x="290" y="616"/>
                  </a:lnTo>
                  <a:lnTo>
                    <a:pt x="291" y="622"/>
                  </a:lnTo>
                  <a:lnTo>
                    <a:pt x="289" y="628"/>
                  </a:lnTo>
                  <a:lnTo>
                    <a:pt x="286" y="632"/>
                  </a:lnTo>
                  <a:lnTo>
                    <a:pt x="270" y="640"/>
                  </a:lnTo>
                  <a:lnTo>
                    <a:pt x="264" y="647"/>
                  </a:lnTo>
                  <a:lnTo>
                    <a:pt x="245" y="681"/>
                  </a:lnTo>
                  <a:lnTo>
                    <a:pt x="241" y="694"/>
                  </a:lnTo>
                  <a:lnTo>
                    <a:pt x="239" y="699"/>
                  </a:lnTo>
                  <a:lnTo>
                    <a:pt x="233" y="715"/>
                  </a:lnTo>
                  <a:lnTo>
                    <a:pt x="234" y="722"/>
                  </a:lnTo>
                  <a:lnTo>
                    <a:pt x="238" y="730"/>
                  </a:lnTo>
                  <a:lnTo>
                    <a:pt x="290" y="802"/>
                  </a:lnTo>
                  <a:lnTo>
                    <a:pt x="297" y="809"/>
                  </a:lnTo>
                  <a:lnTo>
                    <a:pt x="299" y="810"/>
                  </a:lnTo>
                  <a:lnTo>
                    <a:pt x="302" y="809"/>
                  </a:lnTo>
                  <a:lnTo>
                    <a:pt x="303" y="809"/>
                  </a:lnTo>
                  <a:lnTo>
                    <a:pt x="305" y="809"/>
                  </a:lnTo>
                  <a:lnTo>
                    <a:pt x="307" y="812"/>
                  </a:lnTo>
                  <a:lnTo>
                    <a:pt x="304" y="823"/>
                  </a:lnTo>
                  <a:lnTo>
                    <a:pt x="304" y="829"/>
                  </a:lnTo>
                  <a:lnTo>
                    <a:pt x="306" y="835"/>
                  </a:lnTo>
                  <a:lnTo>
                    <a:pt x="308" y="841"/>
                  </a:lnTo>
                  <a:lnTo>
                    <a:pt x="311" y="846"/>
                  </a:lnTo>
                  <a:lnTo>
                    <a:pt x="317" y="871"/>
                  </a:lnTo>
                  <a:lnTo>
                    <a:pt x="316" y="879"/>
                  </a:lnTo>
                  <a:lnTo>
                    <a:pt x="310" y="895"/>
                  </a:lnTo>
                  <a:lnTo>
                    <a:pt x="310" y="900"/>
                  </a:lnTo>
                  <a:lnTo>
                    <a:pt x="316" y="908"/>
                  </a:lnTo>
                  <a:lnTo>
                    <a:pt x="318" y="911"/>
                  </a:lnTo>
                  <a:lnTo>
                    <a:pt x="320" y="914"/>
                  </a:lnTo>
                  <a:lnTo>
                    <a:pt x="322" y="923"/>
                  </a:lnTo>
                  <a:lnTo>
                    <a:pt x="325" y="927"/>
                  </a:lnTo>
                  <a:lnTo>
                    <a:pt x="329" y="928"/>
                  </a:lnTo>
                  <a:lnTo>
                    <a:pt x="333" y="929"/>
                  </a:lnTo>
                  <a:lnTo>
                    <a:pt x="337" y="931"/>
                  </a:lnTo>
                  <a:lnTo>
                    <a:pt x="340" y="936"/>
                  </a:lnTo>
                  <a:lnTo>
                    <a:pt x="341" y="945"/>
                  </a:lnTo>
                  <a:lnTo>
                    <a:pt x="341" y="961"/>
                  </a:lnTo>
                  <a:lnTo>
                    <a:pt x="339" y="969"/>
                  </a:lnTo>
                  <a:lnTo>
                    <a:pt x="332" y="983"/>
                  </a:lnTo>
                  <a:lnTo>
                    <a:pt x="329" y="991"/>
                  </a:lnTo>
                  <a:lnTo>
                    <a:pt x="328" y="1007"/>
                  </a:lnTo>
                  <a:lnTo>
                    <a:pt x="327" y="1012"/>
                  </a:lnTo>
                  <a:lnTo>
                    <a:pt x="322" y="1017"/>
                  </a:lnTo>
                  <a:lnTo>
                    <a:pt x="318" y="1018"/>
                  </a:lnTo>
                  <a:lnTo>
                    <a:pt x="299" y="1009"/>
                  </a:lnTo>
                  <a:lnTo>
                    <a:pt x="292" y="1007"/>
                  </a:lnTo>
                  <a:lnTo>
                    <a:pt x="287" y="1009"/>
                  </a:lnTo>
                  <a:lnTo>
                    <a:pt x="281" y="1015"/>
                  </a:lnTo>
                  <a:lnTo>
                    <a:pt x="279" y="1017"/>
                  </a:lnTo>
                  <a:lnTo>
                    <a:pt x="278" y="1019"/>
                  </a:lnTo>
                  <a:lnTo>
                    <a:pt x="278" y="1025"/>
                  </a:lnTo>
                  <a:lnTo>
                    <a:pt x="277" y="1029"/>
                  </a:lnTo>
                  <a:lnTo>
                    <a:pt x="270" y="1040"/>
                  </a:lnTo>
                  <a:lnTo>
                    <a:pt x="263" y="1053"/>
                  </a:lnTo>
                  <a:lnTo>
                    <a:pt x="264" y="1059"/>
                  </a:lnTo>
                  <a:lnTo>
                    <a:pt x="268" y="1065"/>
                  </a:lnTo>
                  <a:lnTo>
                    <a:pt x="288" y="1086"/>
                  </a:lnTo>
                  <a:lnTo>
                    <a:pt x="290" y="1089"/>
                  </a:lnTo>
                  <a:lnTo>
                    <a:pt x="291" y="1094"/>
                  </a:lnTo>
                  <a:lnTo>
                    <a:pt x="290" y="1099"/>
                  </a:lnTo>
                  <a:lnTo>
                    <a:pt x="290" y="1101"/>
                  </a:lnTo>
                  <a:lnTo>
                    <a:pt x="288" y="1107"/>
                  </a:lnTo>
                  <a:lnTo>
                    <a:pt x="284" y="1110"/>
                  </a:lnTo>
                  <a:lnTo>
                    <a:pt x="280" y="1112"/>
                  </a:lnTo>
                  <a:lnTo>
                    <a:pt x="275" y="1117"/>
                  </a:lnTo>
                  <a:lnTo>
                    <a:pt x="273" y="1121"/>
                  </a:lnTo>
                  <a:lnTo>
                    <a:pt x="271" y="1146"/>
                  </a:lnTo>
                  <a:lnTo>
                    <a:pt x="268" y="1152"/>
                  </a:lnTo>
                  <a:lnTo>
                    <a:pt x="259" y="1163"/>
                  </a:lnTo>
                  <a:lnTo>
                    <a:pt x="251" y="1177"/>
                  </a:lnTo>
                  <a:lnTo>
                    <a:pt x="247" y="1182"/>
                  </a:lnTo>
                  <a:lnTo>
                    <a:pt x="229" y="1180"/>
                  </a:lnTo>
                  <a:lnTo>
                    <a:pt x="218" y="1183"/>
                  </a:lnTo>
                  <a:lnTo>
                    <a:pt x="197" y="1192"/>
                  </a:lnTo>
                  <a:lnTo>
                    <a:pt x="192" y="1195"/>
                  </a:lnTo>
                  <a:lnTo>
                    <a:pt x="189" y="1201"/>
                  </a:lnTo>
                  <a:lnTo>
                    <a:pt x="189" y="1208"/>
                  </a:lnTo>
                  <a:lnTo>
                    <a:pt x="190" y="1214"/>
                  </a:lnTo>
                  <a:lnTo>
                    <a:pt x="193" y="1223"/>
                  </a:lnTo>
                  <a:lnTo>
                    <a:pt x="196" y="1231"/>
                  </a:lnTo>
                  <a:lnTo>
                    <a:pt x="194" y="1239"/>
                  </a:lnTo>
                  <a:lnTo>
                    <a:pt x="184" y="1245"/>
                  </a:lnTo>
                  <a:lnTo>
                    <a:pt x="179" y="1244"/>
                  </a:lnTo>
                  <a:lnTo>
                    <a:pt x="173" y="1243"/>
                  </a:lnTo>
                  <a:lnTo>
                    <a:pt x="169" y="1245"/>
                  </a:lnTo>
                  <a:lnTo>
                    <a:pt x="166" y="1252"/>
                  </a:lnTo>
                  <a:lnTo>
                    <a:pt x="167" y="1254"/>
                  </a:lnTo>
                  <a:lnTo>
                    <a:pt x="168" y="1257"/>
                  </a:lnTo>
                  <a:lnTo>
                    <a:pt x="168" y="1259"/>
                  </a:lnTo>
                  <a:lnTo>
                    <a:pt x="150" y="1282"/>
                  </a:lnTo>
                  <a:lnTo>
                    <a:pt x="148" y="1284"/>
                  </a:lnTo>
                  <a:lnTo>
                    <a:pt x="143" y="1286"/>
                  </a:lnTo>
                  <a:lnTo>
                    <a:pt x="141" y="1287"/>
                  </a:lnTo>
                  <a:lnTo>
                    <a:pt x="135" y="1297"/>
                  </a:lnTo>
                  <a:lnTo>
                    <a:pt x="134" y="1305"/>
                  </a:lnTo>
                  <a:lnTo>
                    <a:pt x="136" y="1313"/>
                  </a:lnTo>
                  <a:lnTo>
                    <a:pt x="140" y="1322"/>
                  </a:lnTo>
                  <a:lnTo>
                    <a:pt x="141" y="1327"/>
                  </a:lnTo>
                  <a:lnTo>
                    <a:pt x="141" y="1346"/>
                  </a:lnTo>
                  <a:lnTo>
                    <a:pt x="139" y="1352"/>
                  </a:lnTo>
                  <a:lnTo>
                    <a:pt x="133" y="1363"/>
                  </a:lnTo>
                  <a:lnTo>
                    <a:pt x="123" y="1393"/>
                  </a:lnTo>
                  <a:lnTo>
                    <a:pt x="119" y="1403"/>
                  </a:lnTo>
                  <a:lnTo>
                    <a:pt x="111" y="1408"/>
                  </a:lnTo>
                  <a:lnTo>
                    <a:pt x="91" y="1412"/>
                  </a:lnTo>
                  <a:lnTo>
                    <a:pt x="88" y="1412"/>
                  </a:lnTo>
                  <a:lnTo>
                    <a:pt x="85" y="1410"/>
                  </a:lnTo>
                  <a:lnTo>
                    <a:pt x="82" y="1408"/>
                  </a:lnTo>
                  <a:lnTo>
                    <a:pt x="79" y="1408"/>
                  </a:lnTo>
                  <a:lnTo>
                    <a:pt x="76" y="1408"/>
                  </a:lnTo>
                  <a:lnTo>
                    <a:pt x="67" y="1408"/>
                  </a:lnTo>
                  <a:lnTo>
                    <a:pt x="64" y="1408"/>
                  </a:lnTo>
                  <a:lnTo>
                    <a:pt x="61" y="1410"/>
                  </a:lnTo>
                  <a:lnTo>
                    <a:pt x="58" y="1412"/>
                  </a:lnTo>
                  <a:lnTo>
                    <a:pt x="55" y="1414"/>
                  </a:lnTo>
                  <a:lnTo>
                    <a:pt x="51" y="1415"/>
                  </a:lnTo>
                  <a:lnTo>
                    <a:pt x="29" y="1413"/>
                  </a:lnTo>
                  <a:lnTo>
                    <a:pt x="29" y="1421"/>
                  </a:lnTo>
                  <a:lnTo>
                    <a:pt x="29" y="1439"/>
                  </a:lnTo>
                  <a:lnTo>
                    <a:pt x="27" y="1447"/>
                  </a:lnTo>
                  <a:lnTo>
                    <a:pt x="26" y="1449"/>
                  </a:lnTo>
                  <a:lnTo>
                    <a:pt x="23" y="1454"/>
                  </a:lnTo>
                  <a:lnTo>
                    <a:pt x="22" y="1455"/>
                  </a:lnTo>
                  <a:lnTo>
                    <a:pt x="23" y="1457"/>
                  </a:lnTo>
                  <a:lnTo>
                    <a:pt x="24" y="1458"/>
                  </a:lnTo>
                  <a:lnTo>
                    <a:pt x="25" y="1458"/>
                  </a:lnTo>
                  <a:lnTo>
                    <a:pt x="27" y="1460"/>
                  </a:lnTo>
                  <a:lnTo>
                    <a:pt x="27" y="1465"/>
                  </a:lnTo>
                  <a:lnTo>
                    <a:pt x="23" y="1473"/>
                  </a:lnTo>
                  <a:lnTo>
                    <a:pt x="22" y="1478"/>
                  </a:lnTo>
                  <a:lnTo>
                    <a:pt x="22" y="1480"/>
                  </a:lnTo>
                  <a:lnTo>
                    <a:pt x="24" y="1485"/>
                  </a:lnTo>
                  <a:lnTo>
                    <a:pt x="23" y="1487"/>
                  </a:lnTo>
                  <a:lnTo>
                    <a:pt x="22" y="1489"/>
                  </a:lnTo>
                  <a:lnTo>
                    <a:pt x="17" y="1491"/>
                  </a:lnTo>
                  <a:lnTo>
                    <a:pt x="15" y="1493"/>
                  </a:lnTo>
                  <a:lnTo>
                    <a:pt x="15" y="1496"/>
                  </a:lnTo>
                  <a:lnTo>
                    <a:pt x="21" y="1568"/>
                  </a:lnTo>
                  <a:lnTo>
                    <a:pt x="21" y="1577"/>
                  </a:lnTo>
                  <a:lnTo>
                    <a:pt x="19" y="1587"/>
                  </a:lnTo>
                  <a:lnTo>
                    <a:pt x="17" y="1590"/>
                  </a:lnTo>
                  <a:lnTo>
                    <a:pt x="11" y="1597"/>
                  </a:lnTo>
                  <a:lnTo>
                    <a:pt x="9" y="1600"/>
                  </a:lnTo>
                  <a:lnTo>
                    <a:pt x="9" y="1603"/>
                  </a:lnTo>
                  <a:lnTo>
                    <a:pt x="10" y="1608"/>
                  </a:lnTo>
                  <a:lnTo>
                    <a:pt x="10" y="1611"/>
                  </a:lnTo>
                  <a:lnTo>
                    <a:pt x="8" y="1624"/>
                  </a:lnTo>
                  <a:lnTo>
                    <a:pt x="7" y="1629"/>
                  </a:lnTo>
                  <a:lnTo>
                    <a:pt x="9" y="1636"/>
                  </a:lnTo>
                  <a:lnTo>
                    <a:pt x="11" y="1642"/>
                  </a:lnTo>
                  <a:lnTo>
                    <a:pt x="17" y="1655"/>
                  </a:lnTo>
                  <a:lnTo>
                    <a:pt x="19" y="1661"/>
                  </a:lnTo>
                  <a:lnTo>
                    <a:pt x="19" y="1668"/>
                  </a:lnTo>
                  <a:lnTo>
                    <a:pt x="16" y="1673"/>
                  </a:lnTo>
                  <a:lnTo>
                    <a:pt x="13" y="1678"/>
                  </a:lnTo>
                  <a:lnTo>
                    <a:pt x="11" y="1683"/>
                  </a:lnTo>
                  <a:lnTo>
                    <a:pt x="10" y="1688"/>
                  </a:lnTo>
                  <a:lnTo>
                    <a:pt x="9" y="1706"/>
                  </a:lnTo>
                  <a:lnTo>
                    <a:pt x="6" y="1724"/>
                  </a:lnTo>
                  <a:lnTo>
                    <a:pt x="3" y="1745"/>
                  </a:lnTo>
                  <a:lnTo>
                    <a:pt x="1" y="1751"/>
                  </a:lnTo>
                  <a:lnTo>
                    <a:pt x="0" y="1753"/>
                  </a:lnTo>
                  <a:lnTo>
                    <a:pt x="0" y="1754"/>
                  </a:lnTo>
                  <a:lnTo>
                    <a:pt x="0" y="1756"/>
                  </a:lnTo>
                  <a:lnTo>
                    <a:pt x="3" y="1759"/>
                  </a:lnTo>
                  <a:lnTo>
                    <a:pt x="6" y="1768"/>
                  </a:lnTo>
                  <a:lnTo>
                    <a:pt x="13" y="1776"/>
                  </a:lnTo>
                  <a:lnTo>
                    <a:pt x="15" y="1780"/>
                  </a:lnTo>
                  <a:lnTo>
                    <a:pt x="16" y="1784"/>
                  </a:lnTo>
                  <a:lnTo>
                    <a:pt x="13" y="1833"/>
                  </a:lnTo>
                  <a:lnTo>
                    <a:pt x="14" y="1844"/>
                  </a:lnTo>
                  <a:lnTo>
                    <a:pt x="20" y="1856"/>
                  </a:lnTo>
                  <a:lnTo>
                    <a:pt x="29" y="1866"/>
                  </a:lnTo>
                  <a:lnTo>
                    <a:pt x="35" y="1876"/>
                  </a:lnTo>
                  <a:lnTo>
                    <a:pt x="35" y="1889"/>
                  </a:lnTo>
                  <a:lnTo>
                    <a:pt x="34" y="1892"/>
                  </a:lnTo>
                  <a:lnTo>
                    <a:pt x="34" y="1893"/>
                  </a:lnTo>
                  <a:lnTo>
                    <a:pt x="33" y="1894"/>
                  </a:lnTo>
                  <a:lnTo>
                    <a:pt x="27" y="1892"/>
                  </a:lnTo>
                  <a:lnTo>
                    <a:pt x="23" y="1892"/>
                  </a:lnTo>
                  <a:lnTo>
                    <a:pt x="21" y="1894"/>
                  </a:lnTo>
                  <a:lnTo>
                    <a:pt x="20" y="1897"/>
                  </a:lnTo>
                  <a:lnTo>
                    <a:pt x="27" y="1968"/>
                  </a:lnTo>
                  <a:lnTo>
                    <a:pt x="26" y="1972"/>
                  </a:lnTo>
                  <a:lnTo>
                    <a:pt x="25" y="1975"/>
                  </a:lnTo>
                  <a:lnTo>
                    <a:pt x="23" y="1978"/>
                  </a:lnTo>
                  <a:lnTo>
                    <a:pt x="20" y="1983"/>
                  </a:lnTo>
                  <a:lnTo>
                    <a:pt x="19" y="1985"/>
                  </a:lnTo>
                  <a:lnTo>
                    <a:pt x="19" y="1987"/>
                  </a:lnTo>
                  <a:lnTo>
                    <a:pt x="20" y="1991"/>
                  </a:lnTo>
                  <a:lnTo>
                    <a:pt x="22" y="1995"/>
                  </a:lnTo>
                  <a:lnTo>
                    <a:pt x="30" y="2001"/>
                  </a:lnTo>
                  <a:lnTo>
                    <a:pt x="32" y="2004"/>
                  </a:lnTo>
                  <a:lnTo>
                    <a:pt x="31" y="2007"/>
                  </a:lnTo>
                  <a:lnTo>
                    <a:pt x="27" y="2008"/>
                  </a:lnTo>
                  <a:lnTo>
                    <a:pt x="24" y="2009"/>
                  </a:lnTo>
                  <a:lnTo>
                    <a:pt x="20" y="2011"/>
                  </a:lnTo>
                  <a:lnTo>
                    <a:pt x="13" y="2022"/>
                  </a:lnTo>
                  <a:lnTo>
                    <a:pt x="14" y="2032"/>
                  </a:lnTo>
                  <a:lnTo>
                    <a:pt x="18" y="2043"/>
                  </a:lnTo>
                  <a:lnTo>
                    <a:pt x="19" y="2056"/>
                  </a:lnTo>
                  <a:lnTo>
                    <a:pt x="16" y="2068"/>
                  </a:lnTo>
                  <a:lnTo>
                    <a:pt x="15" y="2075"/>
                  </a:lnTo>
                  <a:lnTo>
                    <a:pt x="17" y="2080"/>
                  </a:lnTo>
                  <a:lnTo>
                    <a:pt x="19" y="2083"/>
                  </a:lnTo>
                  <a:lnTo>
                    <a:pt x="21" y="2085"/>
                  </a:lnTo>
                  <a:lnTo>
                    <a:pt x="25" y="2086"/>
                  </a:lnTo>
                  <a:lnTo>
                    <a:pt x="28" y="2086"/>
                  </a:lnTo>
                  <a:lnTo>
                    <a:pt x="30" y="2088"/>
                  </a:lnTo>
                  <a:lnTo>
                    <a:pt x="31" y="2091"/>
                  </a:lnTo>
                  <a:lnTo>
                    <a:pt x="31" y="2104"/>
                  </a:lnTo>
                  <a:lnTo>
                    <a:pt x="30" y="2107"/>
                  </a:lnTo>
                  <a:lnTo>
                    <a:pt x="26" y="2110"/>
                  </a:lnTo>
                  <a:lnTo>
                    <a:pt x="21" y="2115"/>
                  </a:lnTo>
                  <a:lnTo>
                    <a:pt x="17" y="2121"/>
                  </a:lnTo>
                  <a:lnTo>
                    <a:pt x="17" y="2127"/>
                  </a:lnTo>
                  <a:lnTo>
                    <a:pt x="20" y="2139"/>
                  </a:lnTo>
                  <a:lnTo>
                    <a:pt x="19" y="2145"/>
                  </a:lnTo>
                  <a:lnTo>
                    <a:pt x="13" y="2164"/>
                  </a:lnTo>
                  <a:lnTo>
                    <a:pt x="12" y="2170"/>
                  </a:lnTo>
                  <a:lnTo>
                    <a:pt x="9" y="2183"/>
                  </a:lnTo>
                  <a:lnTo>
                    <a:pt x="9" y="2201"/>
                  </a:lnTo>
                  <a:lnTo>
                    <a:pt x="75" y="2195"/>
                  </a:lnTo>
                  <a:lnTo>
                    <a:pt x="121" y="2197"/>
                  </a:lnTo>
                  <a:lnTo>
                    <a:pt x="159" y="2193"/>
                  </a:lnTo>
                  <a:lnTo>
                    <a:pt x="192" y="2195"/>
                  </a:lnTo>
                  <a:lnTo>
                    <a:pt x="209" y="2193"/>
                  </a:lnTo>
                  <a:lnTo>
                    <a:pt x="211" y="2186"/>
                  </a:lnTo>
                  <a:lnTo>
                    <a:pt x="209" y="2185"/>
                  </a:lnTo>
                  <a:lnTo>
                    <a:pt x="209" y="2183"/>
                  </a:lnTo>
                  <a:lnTo>
                    <a:pt x="208" y="2181"/>
                  </a:lnTo>
                  <a:lnTo>
                    <a:pt x="207" y="2180"/>
                  </a:lnTo>
                  <a:lnTo>
                    <a:pt x="205" y="2177"/>
                  </a:lnTo>
                  <a:lnTo>
                    <a:pt x="206" y="2175"/>
                  </a:lnTo>
                  <a:lnTo>
                    <a:pt x="209" y="2174"/>
                  </a:lnTo>
                  <a:lnTo>
                    <a:pt x="209" y="2172"/>
                  </a:lnTo>
                  <a:lnTo>
                    <a:pt x="211" y="2168"/>
                  </a:lnTo>
                  <a:lnTo>
                    <a:pt x="215" y="2162"/>
                  </a:lnTo>
                  <a:lnTo>
                    <a:pt x="216" y="2159"/>
                  </a:lnTo>
                  <a:lnTo>
                    <a:pt x="216" y="2156"/>
                  </a:lnTo>
                  <a:lnTo>
                    <a:pt x="214" y="2152"/>
                  </a:lnTo>
                  <a:lnTo>
                    <a:pt x="213" y="2150"/>
                  </a:lnTo>
                  <a:lnTo>
                    <a:pt x="215" y="2147"/>
                  </a:lnTo>
                  <a:lnTo>
                    <a:pt x="217" y="2147"/>
                  </a:lnTo>
                  <a:lnTo>
                    <a:pt x="220" y="2147"/>
                  </a:lnTo>
                  <a:lnTo>
                    <a:pt x="223" y="2145"/>
                  </a:lnTo>
                  <a:lnTo>
                    <a:pt x="229" y="2139"/>
                  </a:lnTo>
                  <a:lnTo>
                    <a:pt x="233" y="2135"/>
                  </a:lnTo>
                  <a:lnTo>
                    <a:pt x="238" y="2133"/>
                  </a:lnTo>
                  <a:lnTo>
                    <a:pt x="237" y="2137"/>
                  </a:lnTo>
                  <a:lnTo>
                    <a:pt x="235" y="2143"/>
                  </a:lnTo>
                  <a:lnTo>
                    <a:pt x="236" y="2147"/>
                  </a:lnTo>
                  <a:lnTo>
                    <a:pt x="237" y="2150"/>
                  </a:lnTo>
                  <a:lnTo>
                    <a:pt x="238" y="2151"/>
                  </a:lnTo>
                  <a:lnTo>
                    <a:pt x="240" y="2153"/>
                  </a:lnTo>
                  <a:lnTo>
                    <a:pt x="243" y="2153"/>
                  </a:lnTo>
                  <a:lnTo>
                    <a:pt x="247" y="2154"/>
                  </a:lnTo>
                  <a:lnTo>
                    <a:pt x="248" y="2155"/>
                  </a:lnTo>
                  <a:lnTo>
                    <a:pt x="251" y="2155"/>
                  </a:lnTo>
                  <a:lnTo>
                    <a:pt x="254" y="2154"/>
                  </a:lnTo>
                  <a:lnTo>
                    <a:pt x="258" y="2153"/>
                  </a:lnTo>
                  <a:lnTo>
                    <a:pt x="268" y="2147"/>
                  </a:lnTo>
                  <a:lnTo>
                    <a:pt x="271" y="2147"/>
                  </a:lnTo>
                  <a:lnTo>
                    <a:pt x="276" y="2147"/>
                  </a:lnTo>
                  <a:lnTo>
                    <a:pt x="290" y="2142"/>
                  </a:lnTo>
                  <a:lnTo>
                    <a:pt x="306" y="2133"/>
                  </a:lnTo>
                  <a:lnTo>
                    <a:pt x="323" y="2127"/>
                  </a:lnTo>
                  <a:lnTo>
                    <a:pt x="339" y="2131"/>
                  </a:lnTo>
                  <a:lnTo>
                    <a:pt x="342" y="2130"/>
                  </a:lnTo>
                  <a:lnTo>
                    <a:pt x="343" y="2130"/>
                  </a:lnTo>
                  <a:lnTo>
                    <a:pt x="345" y="2131"/>
                  </a:lnTo>
                  <a:lnTo>
                    <a:pt x="347" y="2133"/>
                  </a:lnTo>
                  <a:lnTo>
                    <a:pt x="323" y="2136"/>
                  </a:lnTo>
                  <a:lnTo>
                    <a:pt x="319" y="2137"/>
                  </a:lnTo>
                  <a:lnTo>
                    <a:pt x="318" y="2144"/>
                  </a:lnTo>
                  <a:lnTo>
                    <a:pt x="314" y="2149"/>
                  </a:lnTo>
                  <a:lnTo>
                    <a:pt x="308" y="2152"/>
                  </a:lnTo>
                  <a:lnTo>
                    <a:pt x="301" y="2155"/>
                  </a:lnTo>
                  <a:lnTo>
                    <a:pt x="297" y="2153"/>
                  </a:lnTo>
                  <a:lnTo>
                    <a:pt x="284" y="2157"/>
                  </a:lnTo>
                  <a:lnTo>
                    <a:pt x="278" y="2159"/>
                  </a:lnTo>
                  <a:lnTo>
                    <a:pt x="266" y="2159"/>
                  </a:lnTo>
                  <a:lnTo>
                    <a:pt x="263" y="2160"/>
                  </a:lnTo>
                  <a:lnTo>
                    <a:pt x="263" y="2162"/>
                  </a:lnTo>
                  <a:lnTo>
                    <a:pt x="264" y="2166"/>
                  </a:lnTo>
                  <a:lnTo>
                    <a:pt x="263" y="2169"/>
                  </a:lnTo>
                  <a:lnTo>
                    <a:pt x="259" y="2173"/>
                  </a:lnTo>
                  <a:lnTo>
                    <a:pt x="254" y="2176"/>
                  </a:lnTo>
                  <a:lnTo>
                    <a:pt x="250" y="2177"/>
                  </a:lnTo>
                  <a:lnTo>
                    <a:pt x="245" y="2177"/>
                  </a:lnTo>
                  <a:lnTo>
                    <a:pt x="241" y="2178"/>
                  </a:lnTo>
                  <a:lnTo>
                    <a:pt x="239" y="2178"/>
                  </a:lnTo>
                  <a:lnTo>
                    <a:pt x="238" y="2176"/>
                  </a:lnTo>
                  <a:lnTo>
                    <a:pt x="236" y="2175"/>
                  </a:lnTo>
                  <a:lnTo>
                    <a:pt x="226" y="2185"/>
                  </a:lnTo>
                  <a:lnTo>
                    <a:pt x="225" y="2181"/>
                  </a:lnTo>
                  <a:lnTo>
                    <a:pt x="224" y="2176"/>
                  </a:lnTo>
                  <a:lnTo>
                    <a:pt x="222" y="2175"/>
                  </a:lnTo>
                  <a:lnTo>
                    <a:pt x="218" y="2179"/>
                  </a:lnTo>
                  <a:lnTo>
                    <a:pt x="216" y="2177"/>
                  </a:lnTo>
                  <a:lnTo>
                    <a:pt x="214" y="2177"/>
                  </a:lnTo>
                  <a:lnTo>
                    <a:pt x="212" y="2177"/>
                  </a:lnTo>
                  <a:lnTo>
                    <a:pt x="209" y="2179"/>
                  </a:lnTo>
                  <a:lnTo>
                    <a:pt x="214" y="2182"/>
                  </a:lnTo>
                  <a:lnTo>
                    <a:pt x="217" y="2185"/>
                  </a:lnTo>
                  <a:lnTo>
                    <a:pt x="220" y="2188"/>
                  </a:lnTo>
                  <a:lnTo>
                    <a:pt x="227" y="2189"/>
                  </a:lnTo>
                  <a:lnTo>
                    <a:pt x="351" y="2183"/>
                  </a:lnTo>
                  <a:lnTo>
                    <a:pt x="426" y="2189"/>
                  </a:lnTo>
                  <a:lnTo>
                    <a:pt x="490" y="2201"/>
                  </a:lnTo>
                  <a:lnTo>
                    <a:pt x="508" y="2204"/>
                  </a:lnTo>
                  <a:lnTo>
                    <a:pt x="534" y="2215"/>
                  </a:lnTo>
                  <a:lnTo>
                    <a:pt x="538" y="2217"/>
                  </a:lnTo>
                  <a:lnTo>
                    <a:pt x="550" y="2225"/>
                  </a:lnTo>
                  <a:lnTo>
                    <a:pt x="568" y="2241"/>
                  </a:lnTo>
                  <a:lnTo>
                    <a:pt x="578" y="2247"/>
                  </a:lnTo>
                  <a:lnTo>
                    <a:pt x="600" y="2261"/>
                  </a:lnTo>
                  <a:lnTo>
                    <a:pt x="608" y="2269"/>
                  </a:lnTo>
                  <a:lnTo>
                    <a:pt x="619" y="2279"/>
                  </a:lnTo>
                  <a:lnTo>
                    <a:pt x="626" y="2291"/>
                  </a:lnTo>
                  <a:lnTo>
                    <a:pt x="632" y="2297"/>
                  </a:lnTo>
                  <a:lnTo>
                    <a:pt x="643" y="2302"/>
                  </a:lnTo>
                  <a:lnTo>
                    <a:pt x="649" y="2307"/>
                  </a:lnTo>
                  <a:lnTo>
                    <a:pt x="684" y="2352"/>
                  </a:lnTo>
                  <a:lnTo>
                    <a:pt x="685" y="2353"/>
                  </a:lnTo>
                  <a:lnTo>
                    <a:pt x="695" y="2377"/>
                  </a:lnTo>
                  <a:lnTo>
                    <a:pt x="698" y="2378"/>
                  </a:lnTo>
                  <a:lnTo>
                    <a:pt x="713" y="2364"/>
                  </a:lnTo>
                  <a:lnTo>
                    <a:pt x="717" y="2361"/>
                  </a:lnTo>
                  <a:lnTo>
                    <a:pt x="739" y="2349"/>
                  </a:lnTo>
                  <a:lnTo>
                    <a:pt x="751" y="2346"/>
                  </a:lnTo>
                  <a:lnTo>
                    <a:pt x="761" y="2337"/>
                  </a:lnTo>
                  <a:lnTo>
                    <a:pt x="767" y="2336"/>
                  </a:lnTo>
                  <a:lnTo>
                    <a:pt x="760" y="2347"/>
                  </a:lnTo>
                  <a:lnTo>
                    <a:pt x="736" y="2356"/>
                  </a:lnTo>
                  <a:lnTo>
                    <a:pt x="727" y="2364"/>
                  </a:lnTo>
                  <a:lnTo>
                    <a:pt x="727" y="2367"/>
                  </a:lnTo>
                  <a:lnTo>
                    <a:pt x="728" y="2370"/>
                  </a:lnTo>
                  <a:lnTo>
                    <a:pt x="728" y="2372"/>
                  </a:lnTo>
                  <a:lnTo>
                    <a:pt x="727" y="2374"/>
                  </a:lnTo>
                  <a:lnTo>
                    <a:pt x="725" y="2373"/>
                  </a:lnTo>
                  <a:lnTo>
                    <a:pt x="719" y="2369"/>
                  </a:lnTo>
                  <a:lnTo>
                    <a:pt x="715" y="2368"/>
                  </a:lnTo>
                  <a:lnTo>
                    <a:pt x="712" y="2370"/>
                  </a:lnTo>
                  <a:lnTo>
                    <a:pt x="709" y="2375"/>
                  </a:lnTo>
                  <a:lnTo>
                    <a:pt x="707" y="2382"/>
                  </a:lnTo>
                  <a:lnTo>
                    <a:pt x="707" y="2388"/>
                  </a:lnTo>
                  <a:lnTo>
                    <a:pt x="708" y="2395"/>
                  </a:lnTo>
                  <a:lnTo>
                    <a:pt x="710" y="2400"/>
                  </a:lnTo>
                  <a:lnTo>
                    <a:pt x="713" y="2404"/>
                  </a:lnTo>
                  <a:lnTo>
                    <a:pt x="716" y="2413"/>
                  </a:lnTo>
                  <a:lnTo>
                    <a:pt x="719" y="2419"/>
                  </a:lnTo>
                  <a:lnTo>
                    <a:pt x="724" y="2424"/>
                  </a:lnTo>
                  <a:lnTo>
                    <a:pt x="729" y="2428"/>
                  </a:lnTo>
                  <a:lnTo>
                    <a:pt x="733" y="2431"/>
                  </a:lnTo>
                  <a:lnTo>
                    <a:pt x="734" y="2432"/>
                  </a:lnTo>
                  <a:lnTo>
                    <a:pt x="742" y="2429"/>
                  </a:lnTo>
                  <a:lnTo>
                    <a:pt x="749" y="2425"/>
                  </a:lnTo>
                  <a:lnTo>
                    <a:pt x="752" y="2424"/>
                  </a:lnTo>
                  <a:lnTo>
                    <a:pt x="759" y="2424"/>
                  </a:lnTo>
                  <a:lnTo>
                    <a:pt x="764" y="2422"/>
                  </a:lnTo>
                  <a:lnTo>
                    <a:pt x="768" y="2418"/>
                  </a:lnTo>
                  <a:lnTo>
                    <a:pt x="771" y="2412"/>
                  </a:lnTo>
                  <a:lnTo>
                    <a:pt x="779" y="2390"/>
                  </a:lnTo>
                  <a:lnTo>
                    <a:pt x="781" y="2390"/>
                  </a:lnTo>
                  <a:lnTo>
                    <a:pt x="781" y="2396"/>
                  </a:lnTo>
                  <a:lnTo>
                    <a:pt x="781" y="2400"/>
                  </a:lnTo>
                  <a:lnTo>
                    <a:pt x="775" y="2416"/>
                  </a:lnTo>
                  <a:lnTo>
                    <a:pt x="775" y="2421"/>
                  </a:lnTo>
                  <a:lnTo>
                    <a:pt x="777" y="2425"/>
                  </a:lnTo>
                  <a:lnTo>
                    <a:pt x="783" y="2428"/>
                  </a:lnTo>
                  <a:lnTo>
                    <a:pt x="788" y="2429"/>
                  </a:lnTo>
                  <a:lnTo>
                    <a:pt x="793" y="2427"/>
                  </a:lnTo>
                  <a:lnTo>
                    <a:pt x="798" y="2425"/>
                  </a:lnTo>
                  <a:lnTo>
                    <a:pt x="801" y="2422"/>
                  </a:lnTo>
                  <a:lnTo>
                    <a:pt x="805" y="2413"/>
                  </a:lnTo>
                  <a:lnTo>
                    <a:pt x="807" y="2410"/>
                  </a:lnTo>
                  <a:lnTo>
                    <a:pt x="813" y="2410"/>
                  </a:lnTo>
                  <a:lnTo>
                    <a:pt x="818" y="2413"/>
                  </a:lnTo>
                  <a:lnTo>
                    <a:pt x="824" y="2417"/>
                  </a:lnTo>
                  <a:lnTo>
                    <a:pt x="829" y="2422"/>
                  </a:lnTo>
                  <a:lnTo>
                    <a:pt x="831" y="2426"/>
                  </a:lnTo>
                  <a:lnTo>
                    <a:pt x="831" y="2429"/>
                  </a:lnTo>
                  <a:lnTo>
                    <a:pt x="831" y="2431"/>
                  </a:lnTo>
                  <a:lnTo>
                    <a:pt x="829" y="2432"/>
                  </a:lnTo>
                  <a:lnTo>
                    <a:pt x="826" y="2432"/>
                  </a:lnTo>
                  <a:lnTo>
                    <a:pt x="825" y="2431"/>
                  </a:lnTo>
                  <a:lnTo>
                    <a:pt x="824" y="2424"/>
                  </a:lnTo>
                  <a:lnTo>
                    <a:pt x="823" y="2422"/>
                  </a:lnTo>
                  <a:lnTo>
                    <a:pt x="820" y="2420"/>
                  </a:lnTo>
                  <a:lnTo>
                    <a:pt x="815" y="2419"/>
                  </a:lnTo>
                  <a:lnTo>
                    <a:pt x="811" y="2419"/>
                  </a:lnTo>
                  <a:lnTo>
                    <a:pt x="807" y="2420"/>
                  </a:lnTo>
                  <a:lnTo>
                    <a:pt x="805" y="2424"/>
                  </a:lnTo>
                  <a:lnTo>
                    <a:pt x="800" y="2434"/>
                  </a:lnTo>
                  <a:lnTo>
                    <a:pt x="797" y="2438"/>
                  </a:lnTo>
                  <a:lnTo>
                    <a:pt x="795" y="2438"/>
                  </a:lnTo>
                  <a:lnTo>
                    <a:pt x="789" y="2435"/>
                  </a:lnTo>
                  <a:lnTo>
                    <a:pt x="778" y="2433"/>
                  </a:lnTo>
                  <a:lnTo>
                    <a:pt x="749" y="2432"/>
                  </a:lnTo>
                  <a:lnTo>
                    <a:pt x="747" y="2432"/>
                  </a:lnTo>
                  <a:lnTo>
                    <a:pt x="745" y="2434"/>
                  </a:lnTo>
                  <a:lnTo>
                    <a:pt x="740" y="2439"/>
                  </a:lnTo>
                  <a:lnTo>
                    <a:pt x="738" y="2440"/>
                  </a:lnTo>
                  <a:lnTo>
                    <a:pt x="737" y="2443"/>
                  </a:lnTo>
                  <a:lnTo>
                    <a:pt x="737" y="2449"/>
                  </a:lnTo>
                  <a:lnTo>
                    <a:pt x="740" y="2456"/>
                  </a:lnTo>
                  <a:lnTo>
                    <a:pt x="746" y="2460"/>
                  </a:lnTo>
                  <a:lnTo>
                    <a:pt x="755" y="2468"/>
                  </a:lnTo>
                  <a:lnTo>
                    <a:pt x="756" y="2470"/>
                  </a:lnTo>
                  <a:lnTo>
                    <a:pt x="757" y="2473"/>
                  </a:lnTo>
                  <a:lnTo>
                    <a:pt x="759" y="2475"/>
                  </a:lnTo>
                  <a:lnTo>
                    <a:pt x="792" y="2486"/>
                  </a:lnTo>
                  <a:lnTo>
                    <a:pt x="809" y="2487"/>
                  </a:lnTo>
                  <a:lnTo>
                    <a:pt x="807" y="2484"/>
                  </a:lnTo>
                  <a:lnTo>
                    <a:pt x="805" y="2480"/>
                  </a:lnTo>
                  <a:lnTo>
                    <a:pt x="805" y="2477"/>
                  </a:lnTo>
                  <a:lnTo>
                    <a:pt x="806" y="2475"/>
                  </a:lnTo>
                  <a:lnTo>
                    <a:pt x="809" y="2475"/>
                  </a:lnTo>
                  <a:lnTo>
                    <a:pt x="811" y="2477"/>
                  </a:lnTo>
                  <a:lnTo>
                    <a:pt x="811" y="2479"/>
                  </a:lnTo>
                  <a:lnTo>
                    <a:pt x="813" y="2481"/>
                  </a:lnTo>
                  <a:lnTo>
                    <a:pt x="819" y="2483"/>
                  </a:lnTo>
                  <a:lnTo>
                    <a:pt x="824" y="2482"/>
                  </a:lnTo>
                  <a:lnTo>
                    <a:pt x="828" y="2478"/>
                  </a:lnTo>
                  <a:lnTo>
                    <a:pt x="831" y="2471"/>
                  </a:lnTo>
                  <a:lnTo>
                    <a:pt x="829" y="2463"/>
                  </a:lnTo>
                  <a:lnTo>
                    <a:pt x="833" y="2457"/>
                  </a:lnTo>
                  <a:lnTo>
                    <a:pt x="841" y="2453"/>
                  </a:lnTo>
                  <a:lnTo>
                    <a:pt x="847" y="2455"/>
                  </a:lnTo>
                  <a:lnTo>
                    <a:pt x="849" y="2453"/>
                  </a:lnTo>
                  <a:lnTo>
                    <a:pt x="851" y="2452"/>
                  </a:lnTo>
                  <a:lnTo>
                    <a:pt x="851" y="2450"/>
                  </a:lnTo>
                  <a:lnTo>
                    <a:pt x="857" y="2452"/>
                  </a:lnTo>
                  <a:lnTo>
                    <a:pt x="861" y="2450"/>
                  </a:lnTo>
                  <a:lnTo>
                    <a:pt x="865" y="2446"/>
                  </a:lnTo>
                  <a:lnTo>
                    <a:pt x="869" y="2444"/>
                  </a:lnTo>
                  <a:lnTo>
                    <a:pt x="865" y="2451"/>
                  </a:lnTo>
                  <a:lnTo>
                    <a:pt x="862" y="2455"/>
                  </a:lnTo>
                  <a:lnTo>
                    <a:pt x="858" y="2456"/>
                  </a:lnTo>
                  <a:lnTo>
                    <a:pt x="849" y="2456"/>
                  </a:lnTo>
                  <a:lnTo>
                    <a:pt x="844" y="2457"/>
                  </a:lnTo>
                  <a:lnTo>
                    <a:pt x="840" y="2459"/>
                  </a:lnTo>
                  <a:lnTo>
                    <a:pt x="838" y="2463"/>
                  </a:lnTo>
                  <a:lnTo>
                    <a:pt x="838" y="2468"/>
                  </a:lnTo>
                  <a:lnTo>
                    <a:pt x="838" y="2473"/>
                  </a:lnTo>
                  <a:lnTo>
                    <a:pt x="839" y="2477"/>
                  </a:lnTo>
                  <a:lnTo>
                    <a:pt x="842" y="2481"/>
                  </a:lnTo>
                  <a:lnTo>
                    <a:pt x="849" y="2487"/>
                  </a:lnTo>
                  <a:lnTo>
                    <a:pt x="851" y="2491"/>
                  </a:lnTo>
                  <a:lnTo>
                    <a:pt x="849" y="2491"/>
                  </a:lnTo>
                  <a:lnTo>
                    <a:pt x="846" y="2489"/>
                  </a:lnTo>
                  <a:lnTo>
                    <a:pt x="842" y="2489"/>
                  </a:lnTo>
                  <a:lnTo>
                    <a:pt x="837" y="2489"/>
                  </a:lnTo>
                  <a:lnTo>
                    <a:pt x="827" y="2493"/>
                  </a:lnTo>
                  <a:lnTo>
                    <a:pt x="825" y="2495"/>
                  </a:lnTo>
                  <a:lnTo>
                    <a:pt x="823" y="2497"/>
                  </a:lnTo>
                  <a:lnTo>
                    <a:pt x="821" y="2501"/>
                  </a:lnTo>
                  <a:lnTo>
                    <a:pt x="819" y="2503"/>
                  </a:lnTo>
                  <a:lnTo>
                    <a:pt x="817" y="2499"/>
                  </a:lnTo>
                  <a:lnTo>
                    <a:pt x="816" y="2497"/>
                  </a:lnTo>
                  <a:lnTo>
                    <a:pt x="815" y="2495"/>
                  </a:lnTo>
                  <a:lnTo>
                    <a:pt x="809" y="2496"/>
                  </a:lnTo>
                  <a:lnTo>
                    <a:pt x="790" y="2497"/>
                  </a:lnTo>
                  <a:lnTo>
                    <a:pt x="783" y="2498"/>
                  </a:lnTo>
                  <a:lnTo>
                    <a:pt x="781" y="2502"/>
                  </a:lnTo>
                  <a:lnTo>
                    <a:pt x="788" y="2527"/>
                  </a:lnTo>
                  <a:lnTo>
                    <a:pt x="789" y="2541"/>
                  </a:lnTo>
                  <a:lnTo>
                    <a:pt x="788" y="2552"/>
                  </a:lnTo>
                  <a:lnTo>
                    <a:pt x="789" y="2554"/>
                  </a:lnTo>
                  <a:lnTo>
                    <a:pt x="792" y="2556"/>
                  </a:lnTo>
                  <a:lnTo>
                    <a:pt x="799" y="2554"/>
                  </a:lnTo>
                  <a:lnTo>
                    <a:pt x="803" y="2556"/>
                  </a:lnTo>
                  <a:lnTo>
                    <a:pt x="807" y="2554"/>
                  </a:lnTo>
                  <a:lnTo>
                    <a:pt x="809" y="2554"/>
                  </a:lnTo>
                  <a:lnTo>
                    <a:pt x="812" y="2554"/>
                  </a:lnTo>
                  <a:lnTo>
                    <a:pt x="813" y="2553"/>
                  </a:lnTo>
                  <a:lnTo>
                    <a:pt x="813" y="2547"/>
                  </a:lnTo>
                  <a:lnTo>
                    <a:pt x="814" y="2546"/>
                  </a:lnTo>
                  <a:lnTo>
                    <a:pt x="817" y="2548"/>
                  </a:lnTo>
                  <a:lnTo>
                    <a:pt x="825" y="2557"/>
                  </a:lnTo>
                  <a:lnTo>
                    <a:pt x="827" y="2560"/>
                  </a:lnTo>
                  <a:lnTo>
                    <a:pt x="821" y="2559"/>
                  </a:lnTo>
                  <a:lnTo>
                    <a:pt x="815" y="2558"/>
                  </a:lnTo>
                  <a:lnTo>
                    <a:pt x="817" y="2562"/>
                  </a:lnTo>
                  <a:lnTo>
                    <a:pt x="821" y="2574"/>
                  </a:lnTo>
                  <a:lnTo>
                    <a:pt x="817" y="2572"/>
                  </a:lnTo>
                  <a:lnTo>
                    <a:pt x="812" y="2564"/>
                  </a:lnTo>
                  <a:lnTo>
                    <a:pt x="809" y="2562"/>
                  </a:lnTo>
                  <a:lnTo>
                    <a:pt x="805" y="2560"/>
                  </a:lnTo>
                  <a:lnTo>
                    <a:pt x="800" y="2560"/>
                  </a:lnTo>
                  <a:lnTo>
                    <a:pt x="796" y="2562"/>
                  </a:lnTo>
                  <a:lnTo>
                    <a:pt x="795" y="2565"/>
                  </a:lnTo>
                  <a:lnTo>
                    <a:pt x="796" y="2570"/>
                  </a:lnTo>
                  <a:lnTo>
                    <a:pt x="798" y="2573"/>
                  </a:lnTo>
                  <a:lnTo>
                    <a:pt x="800" y="2575"/>
                  </a:lnTo>
                  <a:lnTo>
                    <a:pt x="801" y="2577"/>
                  </a:lnTo>
                  <a:lnTo>
                    <a:pt x="802" y="2582"/>
                  </a:lnTo>
                  <a:lnTo>
                    <a:pt x="803" y="2586"/>
                  </a:lnTo>
                  <a:lnTo>
                    <a:pt x="807" y="2594"/>
                  </a:lnTo>
                  <a:lnTo>
                    <a:pt x="809" y="2599"/>
                  </a:lnTo>
                  <a:lnTo>
                    <a:pt x="811" y="2612"/>
                  </a:lnTo>
                  <a:lnTo>
                    <a:pt x="819" y="2635"/>
                  </a:lnTo>
                  <a:lnTo>
                    <a:pt x="829" y="2646"/>
                  </a:lnTo>
                  <a:lnTo>
                    <a:pt x="831" y="2653"/>
                  </a:lnTo>
                  <a:lnTo>
                    <a:pt x="821" y="2647"/>
                  </a:lnTo>
                  <a:lnTo>
                    <a:pt x="824" y="2650"/>
                  </a:lnTo>
                  <a:lnTo>
                    <a:pt x="832" y="2663"/>
                  </a:lnTo>
                  <a:lnTo>
                    <a:pt x="833" y="2668"/>
                  </a:lnTo>
                  <a:lnTo>
                    <a:pt x="837" y="2673"/>
                  </a:lnTo>
                  <a:lnTo>
                    <a:pt x="849" y="2681"/>
                  </a:lnTo>
                  <a:lnTo>
                    <a:pt x="849" y="2687"/>
                  </a:lnTo>
                  <a:lnTo>
                    <a:pt x="847" y="2686"/>
                  </a:lnTo>
                  <a:lnTo>
                    <a:pt x="847" y="2685"/>
                  </a:lnTo>
                  <a:lnTo>
                    <a:pt x="845" y="2685"/>
                  </a:lnTo>
                  <a:lnTo>
                    <a:pt x="848" y="2697"/>
                  </a:lnTo>
                  <a:lnTo>
                    <a:pt x="856" y="2708"/>
                  </a:lnTo>
                  <a:lnTo>
                    <a:pt x="883" y="2734"/>
                  </a:lnTo>
                  <a:lnTo>
                    <a:pt x="885" y="2735"/>
                  </a:lnTo>
                  <a:lnTo>
                    <a:pt x="893" y="2743"/>
                  </a:lnTo>
                  <a:lnTo>
                    <a:pt x="895" y="2746"/>
                  </a:lnTo>
                  <a:lnTo>
                    <a:pt x="902" y="2753"/>
                  </a:lnTo>
                  <a:lnTo>
                    <a:pt x="906" y="2755"/>
                  </a:lnTo>
                  <a:lnTo>
                    <a:pt x="910" y="2756"/>
                  </a:lnTo>
                  <a:lnTo>
                    <a:pt x="913" y="2758"/>
                  </a:lnTo>
                  <a:lnTo>
                    <a:pt x="916" y="2761"/>
                  </a:lnTo>
                  <a:lnTo>
                    <a:pt x="914" y="2760"/>
                  </a:lnTo>
                  <a:lnTo>
                    <a:pt x="910" y="2758"/>
                  </a:lnTo>
                  <a:lnTo>
                    <a:pt x="908" y="2757"/>
                  </a:lnTo>
                  <a:lnTo>
                    <a:pt x="911" y="2762"/>
                  </a:lnTo>
                  <a:lnTo>
                    <a:pt x="923" y="2768"/>
                  </a:lnTo>
                  <a:lnTo>
                    <a:pt x="928" y="2773"/>
                  </a:lnTo>
                  <a:lnTo>
                    <a:pt x="930" y="2773"/>
                  </a:lnTo>
                  <a:lnTo>
                    <a:pt x="929" y="2770"/>
                  </a:lnTo>
                  <a:lnTo>
                    <a:pt x="930" y="2768"/>
                  </a:lnTo>
                  <a:lnTo>
                    <a:pt x="933" y="2767"/>
                  </a:lnTo>
                  <a:lnTo>
                    <a:pt x="936" y="2767"/>
                  </a:lnTo>
                  <a:lnTo>
                    <a:pt x="933" y="2774"/>
                  </a:lnTo>
                  <a:lnTo>
                    <a:pt x="936" y="2782"/>
                  </a:lnTo>
                  <a:lnTo>
                    <a:pt x="943" y="2787"/>
                  </a:lnTo>
                  <a:lnTo>
                    <a:pt x="949" y="2789"/>
                  </a:lnTo>
                  <a:lnTo>
                    <a:pt x="951" y="2791"/>
                  </a:lnTo>
                  <a:lnTo>
                    <a:pt x="955" y="2794"/>
                  </a:lnTo>
                  <a:lnTo>
                    <a:pt x="959" y="2797"/>
                  </a:lnTo>
                  <a:lnTo>
                    <a:pt x="964" y="2798"/>
                  </a:lnTo>
                  <a:lnTo>
                    <a:pt x="967" y="2794"/>
                  </a:lnTo>
                  <a:lnTo>
                    <a:pt x="966" y="2789"/>
                  </a:lnTo>
                  <a:lnTo>
                    <a:pt x="962" y="2779"/>
                  </a:lnTo>
                  <a:lnTo>
                    <a:pt x="966" y="2782"/>
                  </a:lnTo>
                  <a:lnTo>
                    <a:pt x="968" y="2783"/>
                  </a:lnTo>
                  <a:lnTo>
                    <a:pt x="970" y="2773"/>
                  </a:lnTo>
                  <a:lnTo>
                    <a:pt x="972" y="2773"/>
                  </a:lnTo>
                  <a:lnTo>
                    <a:pt x="971" y="2778"/>
                  </a:lnTo>
                  <a:lnTo>
                    <a:pt x="972" y="2783"/>
                  </a:lnTo>
                  <a:lnTo>
                    <a:pt x="972" y="2784"/>
                  </a:lnTo>
                  <a:lnTo>
                    <a:pt x="976" y="2790"/>
                  </a:lnTo>
                  <a:lnTo>
                    <a:pt x="975" y="2791"/>
                  </a:lnTo>
                  <a:lnTo>
                    <a:pt x="974" y="2791"/>
                  </a:lnTo>
                  <a:lnTo>
                    <a:pt x="974" y="2802"/>
                  </a:lnTo>
                  <a:lnTo>
                    <a:pt x="977" y="2803"/>
                  </a:lnTo>
                  <a:lnTo>
                    <a:pt x="983" y="2804"/>
                  </a:lnTo>
                  <a:lnTo>
                    <a:pt x="987" y="2805"/>
                  </a:lnTo>
                  <a:lnTo>
                    <a:pt x="991" y="2808"/>
                  </a:lnTo>
                  <a:lnTo>
                    <a:pt x="993" y="2809"/>
                  </a:lnTo>
                  <a:lnTo>
                    <a:pt x="994" y="2802"/>
                  </a:lnTo>
                  <a:lnTo>
                    <a:pt x="993" y="2798"/>
                  </a:lnTo>
                  <a:lnTo>
                    <a:pt x="990" y="2794"/>
                  </a:lnTo>
                  <a:lnTo>
                    <a:pt x="989" y="2791"/>
                  </a:lnTo>
                  <a:lnTo>
                    <a:pt x="990" y="2787"/>
                  </a:lnTo>
                  <a:lnTo>
                    <a:pt x="989" y="2785"/>
                  </a:lnTo>
                  <a:lnTo>
                    <a:pt x="987" y="2780"/>
                  </a:lnTo>
                  <a:lnTo>
                    <a:pt x="987" y="2776"/>
                  </a:lnTo>
                  <a:lnTo>
                    <a:pt x="988" y="2773"/>
                  </a:lnTo>
                  <a:lnTo>
                    <a:pt x="991" y="2772"/>
                  </a:lnTo>
                  <a:lnTo>
                    <a:pt x="995" y="2774"/>
                  </a:lnTo>
                  <a:lnTo>
                    <a:pt x="998" y="2774"/>
                  </a:lnTo>
                  <a:lnTo>
                    <a:pt x="1001" y="2775"/>
                  </a:lnTo>
                  <a:lnTo>
                    <a:pt x="1000" y="2783"/>
                  </a:lnTo>
                  <a:lnTo>
                    <a:pt x="1000" y="2787"/>
                  </a:lnTo>
                  <a:lnTo>
                    <a:pt x="1005" y="2786"/>
                  </a:lnTo>
                  <a:lnTo>
                    <a:pt x="1006" y="2786"/>
                  </a:lnTo>
                  <a:lnTo>
                    <a:pt x="1005" y="2790"/>
                  </a:lnTo>
                  <a:lnTo>
                    <a:pt x="1001" y="2796"/>
                  </a:lnTo>
                  <a:lnTo>
                    <a:pt x="1000" y="2801"/>
                  </a:lnTo>
                  <a:lnTo>
                    <a:pt x="1000" y="2807"/>
                  </a:lnTo>
                  <a:lnTo>
                    <a:pt x="1001" y="2811"/>
                  </a:lnTo>
                  <a:lnTo>
                    <a:pt x="1003" y="2814"/>
                  </a:lnTo>
                  <a:lnTo>
                    <a:pt x="1008" y="2816"/>
                  </a:lnTo>
                  <a:lnTo>
                    <a:pt x="1009" y="2814"/>
                  </a:lnTo>
                  <a:lnTo>
                    <a:pt x="1011" y="2813"/>
                  </a:lnTo>
                  <a:lnTo>
                    <a:pt x="1012" y="2812"/>
                  </a:lnTo>
                  <a:lnTo>
                    <a:pt x="1020" y="2814"/>
                  </a:lnTo>
                  <a:lnTo>
                    <a:pt x="1031" y="2813"/>
                  </a:lnTo>
                  <a:lnTo>
                    <a:pt x="1039" y="2810"/>
                  </a:lnTo>
                  <a:lnTo>
                    <a:pt x="1041" y="2807"/>
                  </a:lnTo>
                  <a:lnTo>
                    <a:pt x="1037" y="2806"/>
                  </a:lnTo>
                  <a:lnTo>
                    <a:pt x="1035" y="2806"/>
                  </a:lnTo>
                  <a:lnTo>
                    <a:pt x="1032" y="2807"/>
                  </a:lnTo>
                  <a:lnTo>
                    <a:pt x="1032" y="2803"/>
                  </a:lnTo>
                  <a:lnTo>
                    <a:pt x="1034" y="2802"/>
                  </a:lnTo>
                  <a:lnTo>
                    <a:pt x="1037" y="2801"/>
                  </a:lnTo>
                  <a:lnTo>
                    <a:pt x="1038" y="2799"/>
                  </a:lnTo>
                  <a:lnTo>
                    <a:pt x="1041" y="2795"/>
                  </a:lnTo>
                  <a:lnTo>
                    <a:pt x="1042" y="2789"/>
                  </a:lnTo>
                  <a:lnTo>
                    <a:pt x="1043" y="2782"/>
                  </a:lnTo>
                  <a:lnTo>
                    <a:pt x="1041" y="2777"/>
                  </a:lnTo>
                  <a:lnTo>
                    <a:pt x="1037" y="2772"/>
                  </a:lnTo>
                  <a:lnTo>
                    <a:pt x="1034" y="2765"/>
                  </a:lnTo>
                  <a:lnTo>
                    <a:pt x="1040" y="2766"/>
                  </a:lnTo>
                  <a:lnTo>
                    <a:pt x="1043" y="2769"/>
                  </a:lnTo>
                  <a:lnTo>
                    <a:pt x="1045" y="2772"/>
                  </a:lnTo>
                  <a:lnTo>
                    <a:pt x="1048" y="2775"/>
                  </a:lnTo>
                  <a:lnTo>
                    <a:pt x="1046" y="2770"/>
                  </a:lnTo>
                  <a:lnTo>
                    <a:pt x="1045" y="2762"/>
                  </a:lnTo>
                  <a:lnTo>
                    <a:pt x="1044" y="2755"/>
                  </a:lnTo>
                  <a:lnTo>
                    <a:pt x="1045" y="2749"/>
                  </a:lnTo>
                  <a:lnTo>
                    <a:pt x="1046" y="2749"/>
                  </a:lnTo>
                  <a:lnTo>
                    <a:pt x="1051" y="2764"/>
                  </a:lnTo>
                  <a:lnTo>
                    <a:pt x="1052" y="2779"/>
                  </a:lnTo>
                  <a:lnTo>
                    <a:pt x="1062" y="2767"/>
                  </a:lnTo>
                  <a:lnTo>
                    <a:pt x="1065" y="2766"/>
                  </a:lnTo>
                  <a:lnTo>
                    <a:pt x="1067" y="2766"/>
                  </a:lnTo>
                  <a:lnTo>
                    <a:pt x="1069" y="2767"/>
                  </a:lnTo>
                  <a:lnTo>
                    <a:pt x="1073" y="2767"/>
                  </a:lnTo>
                  <a:lnTo>
                    <a:pt x="1053" y="2789"/>
                  </a:lnTo>
                  <a:lnTo>
                    <a:pt x="1048" y="2801"/>
                  </a:lnTo>
                  <a:lnTo>
                    <a:pt x="1055" y="2810"/>
                  </a:lnTo>
                  <a:lnTo>
                    <a:pt x="1060" y="2807"/>
                  </a:lnTo>
                  <a:lnTo>
                    <a:pt x="1074" y="2807"/>
                  </a:lnTo>
                  <a:lnTo>
                    <a:pt x="1079" y="2804"/>
                  </a:lnTo>
                  <a:lnTo>
                    <a:pt x="1085" y="2803"/>
                  </a:lnTo>
                  <a:lnTo>
                    <a:pt x="1092" y="2803"/>
                  </a:lnTo>
                  <a:lnTo>
                    <a:pt x="1097" y="2801"/>
                  </a:lnTo>
                  <a:lnTo>
                    <a:pt x="1095" y="2795"/>
                  </a:lnTo>
                  <a:lnTo>
                    <a:pt x="1099" y="2794"/>
                  </a:lnTo>
                  <a:lnTo>
                    <a:pt x="1103" y="2794"/>
                  </a:lnTo>
                  <a:lnTo>
                    <a:pt x="1111" y="2799"/>
                  </a:lnTo>
                  <a:lnTo>
                    <a:pt x="1127" y="2800"/>
                  </a:lnTo>
                  <a:lnTo>
                    <a:pt x="1141" y="2797"/>
                  </a:lnTo>
                  <a:lnTo>
                    <a:pt x="1142" y="2787"/>
                  </a:lnTo>
                  <a:lnTo>
                    <a:pt x="1146" y="2776"/>
                  </a:lnTo>
                  <a:lnTo>
                    <a:pt x="1147" y="2764"/>
                  </a:lnTo>
                  <a:lnTo>
                    <a:pt x="1144" y="2754"/>
                  </a:lnTo>
                  <a:lnTo>
                    <a:pt x="1136" y="2747"/>
                  </a:lnTo>
                  <a:lnTo>
                    <a:pt x="1145" y="2746"/>
                  </a:lnTo>
                  <a:lnTo>
                    <a:pt x="1149" y="2754"/>
                  </a:lnTo>
                  <a:lnTo>
                    <a:pt x="1150" y="2765"/>
                  </a:lnTo>
                  <a:lnTo>
                    <a:pt x="1150" y="2778"/>
                  </a:lnTo>
                  <a:lnTo>
                    <a:pt x="1151" y="2787"/>
                  </a:lnTo>
                  <a:lnTo>
                    <a:pt x="1154" y="2796"/>
                  </a:lnTo>
                  <a:lnTo>
                    <a:pt x="1156" y="2798"/>
                  </a:lnTo>
                  <a:lnTo>
                    <a:pt x="1164" y="2798"/>
                  </a:lnTo>
                  <a:lnTo>
                    <a:pt x="1173" y="2798"/>
                  </a:lnTo>
                  <a:lnTo>
                    <a:pt x="1176" y="2797"/>
                  </a:lnTo>
                  <a:lnTo>
                    <a:pt x="1178" y="2794"/>
                  </a:lnTo>
                  <a:lnTo>
                    <a:pt x="1178" y="2790"/>
                  </a:lnTo>
                  <a:lnTo>
                    <a:pt x="1175" y="2780"/>
                  </a:lnTo>
                  <a:lnTo>
                    <a:pt x="1173" y="2774"/>
                  </a:lnTo>
                  <a:lnTo>
                    <a:pt x="1169" y="2768"/>
                  </a:lnTo>
                  <a:lnTo>
                    <a:pt x="1168" y="2763"/>
                  </a:lnTo>
                  <a:lnTo>
                    <a:pt x="1168" y="2749"/>
                  </a:lnTo>
                  <a:lnTo>
                    <a:pt x="1166" y="2745"/>
                  </a:lnTo>
                  <a:lnTo>
                    <a:pt x="1168" y="2744"/>
                  </a:lnTo>
                  <a:lnTo>
                    <a:pt x="1170" y="2743"/>
                  </a:lnTo>
                  <a:lnTo>
                    <a:pt x="1171" y="2741"/>
                  </a:lnTo>
                  <a:lnTo>
                    <a:pt x="1172" y="2739"/>
                  </a:lnTo>
                  <a:lnTo>
                    <a:pt x="1174" y="2742"/>
                  </a:lnTo>
                  <a:lnTo>
                    <a:pt x="1174" y="2761"/>
                  </a:lnTo>
                  <a:lnTo>
                    <a:pt x="1176" y="2765"/>
                  </a:lnTo>
                  <a:lnTo>
                    <a:pt x="1178" y="2771"/>
                  </a:lnTo>
                  <a:lnTo>
                    <a:pt x="1179" y="2768"/>
                  </a:lnTo>
                  <a:lnTo>
                    <a:pt x="1179" y="2762"/>
                  </a:lnTo>
                  <a:lnTo>
                    <a:pt x="1180" y="2759"/>
                  </a:lnTo>
                  <a:lnTo>
                    <a:pt x="1178" y="2750"/>
                  </a:lnTo>
                  <a:lnTo>
                    <a:pt x="1180" y="2736"/>
                  </a:lnTo>
                  <a:lnTo>
                    <a:pt x="1185" y="2724"/>
                  </a:lnTo>
                  <a:lnTo>
                    <a:pt x="1186" y="2722"/>
                  </a:lnTo>
                  <a:lnTo>
                    <a:pt x="1190" y="2717"/>
                  </a:lnTo>
                  <a:lnTo>
                    <a:pt x="1190" y="2726"/>
                  </a:lnTo>
                  <a:lnTo>
                    <a:pt x="1190" y="2729"/>
                  </a:lnTo>
                  <a:lnTo>
                    <a:pt x="1183" y="2746"/>
                  </a:lnTo>
                  <a:lnTo>
                    <a:pt x="1182" y="2751"/>
                  </a:lnTo>
                  <a:lnTo>
                    <a:pt x="1182" y="2761"/>
                  </a:lnTo>
                  <a:lnTo>
                    <a:pt x="1183" y="2762"/>
                  </a:lnTo>
                  <a:lnTo>
                    <a:pt x="1186" y="2765"/>
                  </a:lnTo>
                  <a:lnTo>
                    <a:pt x="1186" y="2766"/>
                  </a:lnTo>
                  <a:lnTo>
                    <a:pt x="1186" y="2768"/>
                  </a:lnTo>
                  <a:lnTo>
                    <a:pt x="1184" y="2770"/>
                  </a:lnTo>
                  <a:lnTo>
                    <a:pt x="1183" y="2787"/>
                  </a:lnTo>
                  <a:lnTo>
                    <a:pt x="1184" y="2791"/>
                  </a:lnTo>
                  <a:lnTo>
                    <a:pt x="1191" y="2795"/>
                  </a:lnTo>
                  <a:lnTo>
                    <a:pt x="1202" y="2796"/>
                  </a:lnTo>
                  <a:lnTo>
                    <a:pt x="1213" y="2795"/>
                  </a:lnTo>
                  <a:lnTo>
                    <a:pt x="1222" y="2794"/>
                  </a:lnTo>
                  <a:lnTo>
                    <a:pt x="1230" y="2790"/>
                  </a:lnTo>
                  <a:lnTo>
                    <a:pt x="1226" y="2785"/>
                  </a:lnTo>
                  <a:lnTo>
                    <a:pt x="1220" y="2780"/>
                  </a:lnTo>
                  <a:lnTo>
                    <a:pt x="1221" y="2773"/>
                  </a:lnTo>
                  <a:lnTo>
                    <a:pt x="1217" y="2769"/>
                  </a:lnTo>
                  <a:lnTo>
                    <a:pt x="1214" y="2760"/>
                  </a:lnTo>
                  <a:lnTo>
                    <a:pt x="1208" y="2731"/>
                  </a:lnTo>
                  <a:lnTo>
                    <a:pt x="1208" y="2727"/>
                  </a:lnTo>
                  <a:lnTo>
                    <a:pt x="1210" y="2724"/>
                  </a:lnTo>
                  <a:lnTo>
                    <a:pt x="1216" y="2719"/>
                  </a:lnTo>
                  <a:lnTo>
                    <a:pt x="1211" y="2710"/>
                  </a:lnTo>
                  <a:lnTo>
                    <a:pt x="1207" y="2705"/>
                  </a:lnTo>
                  <a:lnTo>
                    <a:pt x="1204" y="2703"/>
                  </a:lnTo>
                  <a:lnTo>
                    <a:pt x="1201" y="2701"/>
                  </a:lnTo>
                  <a:lnTo>
                    <a:pt x="1200" y="2696"/>
                  </a:lnTo>
                  <a:lnTo>
                    <a:pt x="1198" y="2685"/>
                  </a:lnTo>
                  <a:lnTo>
                    <a:pt x="1196" y="2674"/>
                  </a:lnTo>
                  <a:lnTo>
                    <a:pt x="1194" y="2669"/>
                  </a:lnTo>
                  <a:lnTo>
                    <a:pt x="1191" y="2667"/>
                  </a:lnTo>
                  <a:lnTo>
                    <a:pt x="1188" y="2665"/>
                  </a:lnTo>
                  <a:lnTo>
                    <a:pt x="1186" y="2661"/>
                  </a:lnTo>
                  <a:lnTo>
                    <a:pt x="1186" y="2656"/>
                  </a:lnTo>
                  <a:lnTo>
                    <a:pt x="1184" y="2650"/>
                  </a:lnTo>
                  <a:lnTo>
                    <a:pt x="1187" y="2652"/>
                  </a:lnTo>
                  <a:lnTo>
                    <a:pt x="1189" y="2652"/>
                  </a:lnTo>
                  <a:lnTo>
                    <a:pt x="1192" y="2652"/>
                  </a:lnTo>
                  <a:lnTo>
                    <a:pt x="1194" y="2650"/>
                  </a:lnTo>
                  <a:lnTo>
                    <a:pt x="1195" y="2653"/>
                  </a:lnTo>
                  <a:lnTo>
                    <a:pt x="1196" y="2655"/>
                  </a:lnTo>
                  <a:lnTo>
                    <a:pt x="1198" y="2659"/>
                  </a:lnTo>
                  <a:lnTo>
                    <a:pt x="1202" y="2655"/>
                  </a:lnTo>
                  <a:lnTo>
                    <a:pt x="1205" y="2656"/>
                  </a:lnTo>
                  <a:lnTo>
                    <a:pt x="1206" y="2658"/>
                  </a:lnTo>
                  <a:lnTo>
                    <a:pt x="1204" y="2662"/>
                  </a:lnTo>
                  <a:lnTo>
                    <a:pt x="1200" y="2666"/>
                  </a:lnTo>
                  <a:lnTo>
                    <a:pt x="1199" y="2670"/>
                  </a:lnTo>
                  <a:lnTo>
                    <a:pt x="1200" y="2677"/>
                  </a:lnTo>
                  <a:lnTo>
                    <a:pt x="1205" y="2695"/>
                  </a:lnTo>
                  <a:lnTo>
                    <a:pt x="1210" y="2705"/>
                  </a:lnTo>
                  <a:lnTo>
                    <a:pt x="1218" y="2709"/>
                  </a:lnTo>
                  <a:lnTo>
                    <a:pt x="1222" y="2711"/>
                  </a:lnTo>
                  <a:lnTo>
                    <a:pt x="1223" y="2715"/>
                  </a:lnTo>
                  <a:lnTo>
                    <a:pt x="1222" y="2720"/>
                  </a:lnTo>
                  <a:lnTo>
                    <a:pt x="1221" y="2723"/>
                  </a:lnTo>
                  <a:lnTo>
                    <a:pt x="1218" y="2726"/>
                  </a:lnTo>
                  <a:lnTo>
                    <a:pt x="1216" y="2728"/>
                  </a:lnTo>
                  <a:lnTo>
                    <a:pt x="1215" y="2731"/>
                  </a:lnTo>
                  <a:lnTo>
                    <a:pt x="1214" y="2736"/>
                  </a:lnTo>
                  <a:lnTo>
                    <a:pt x="1216" y="2744"/>
                  </a:lnTo>
                  <a:lnTo>
                    <a:pt x="1219" y="2753"/>
                  </a:lnTo>
                  <a:lnTo>
                    <a:pt x="1224" y="2760"/>
                  </a:lnTo>
                  <a:lnTo>
                    <a:pt x="1228" y="2763"/>
                  </a:lnTo>
                  <a:lnTo>
                    <a:pt x="1226" y="2768"/>
                  </a:lnTo>
                  <a:lnTo>
                    <a:pt x="1227" y="2773"/>
                  </a:lnTo>
                  <a:lnTo>
                    <a:pt x="1229" y="2778"/>
                  </a:lnTo>
                  <a:lnTo>
                    <a:pt x="1232" y="2782"/>
                  </a:lnTo>
                  <a:lnTo>
                    <a:pt x="1239" y="2779"/>
                  </a:lnTo>
                  <a:lnTo>
                    <a:pt x="1246" y="2780"/>
                  </a:lnTo>
                  <a:lnTo>
                    <a:pt x="1252" y="2784"/>
                  </a:lnTo>
                  <a:lnTo>
                    <a:pt x="1259" y="2786"/>
                  </a:lnTo>
                  <a:lnTo>
                    <a:pt x="1258" y="2784"/>
                  </a:lnTo>
                  <a:lnTo>
                    <a:pt x="1257" y="2782"/>
                  </a:lnTo>
                  <a:lnTo>
                    <a:pt x="1263" y="2784"/>
                  </a:lnTo>
                  <a:lnTo>
                    <a:pt x="1266" y="2785"/>
                  </a:lnTo>
                  <a:lnTo>
                    <a:pt x="1270" y="2786"/>
                  </a:lnTo>
                  <a:lnTo>
                    <a:pt x="1272" y="2784"/>
                  </a:lnTo>
                  <a:lnTo>
                    <a:pt x="1274" y="2781"/>
                  </a:lnTo>
                  <a:lnTo>
                    <a:pt x="1275" y="2778"/>
                  </a:lnTo>
                  <a:lnTo>
                    <a:pt x="1271" y="2774"/>
                  </a:lnTo>
                  <a:lnTo>
                    <a:pt x="1260" y="2753"/>
                  </a:lnTo>
                  <a:lnTo>
                    <a:pt x="1260" y="2746"/>
                  </a:lnTo>
                  <a:lnTo>
                    <a:pt x="1263" y="2726"/>
                  </a:lnTo>
                  <a:lnTo>
                    <a:pt x="1260" y="2722"/>
                  </a:lnTo>
                  <a:lnTo>
                    <a:pt x="1255" y="2721"/>
                  </a:lnTo>
                  <a:lnTo>
                    <a:pt x="1250" y="2722"/>
                  </a:lnTo>
                  <a:lnTo>
                    <a:pt x="1247" y="2727"/>
                  </a:lnTo>
                  <a:lnTo>
                    <a:pt x="1244" y="2724"/>
                  </a:lnTo>
                  <a:lnTo>
                    <a:pt x="1246" y="2722"/>
                  </a:lnTo>
                  <a:lnTo>
                    <a:pt x="1248" y="2720"/>
                  </a:lnTo>
                  <a:lnTo>
                    <a:pt x="1249" y="2718"/>
                  </a:lnTo>
                  <a:lnTo>
                    <a:pt x="1248" y="2716"/>
                  </a:lnTo>
                  <a:lnTo>
                    <a:pt x="1247" y="2714"/>
                  </a:lnTo>
                  <a:lnTo>
                    <a:pt x="1245" y="2711"/>
                  </a:lnTo>
                  <a:lnTo>
                    <a:pt x="1240" y="2704"/>
                  </a:lnTo>
                  <a:lnTo>
                    <a:pt x="1239" y="2700"/>
                  </a:lnTo>
                  <a:lnTo>
                    <a:pt x="1238" y="2695"/>
                  </a:lnTo>
                  <a:lnTo>
                    <a:pt x="1247" y="2704"/>
                  </a:lnTo>
                  <a:lnTo>
                    <a:pt x="1250" y="2709"/>
                  </a:lnTo>
                  <a:lnTo>
                    <a:pt x="1253" y="2715"/>
                  </a:lnTo>
                  <a:lnTo>
                    <a:pt x="1256" y="2714"/>
                  </a:lnTo>
                  <a:lnTo>
                    <a:pt x="1257" y="2713"/>
                  </a:lnTo>
                  <a:lnTo>
                    <a:pt x="1258" y="2716"/>
                  </a:lnTo>
                  <a:lnTo>
                    <a:pt x="1262" y="2717"/>
                  </a:lnTo>
                  <a:lnTo>
                    <a:pt x="1264" y="2717"/>
                  </a:lnTo>
                  <a:lnTo>
                    <a:pt x="1258" y="2700"/>
                  </a:lnTo>
                  <a:lnTo>
                    <a:pt x="1255" y="2695"/>
                  </a:lnTo>
                  <a:lnTo>
                    <a:pt x="1256" y="2692"/>
                  </a:lnTo>
                  <a:lnTo>
                    <a:pt x="1255" y="2685"/>
                  </a:lnTo>
                  <a:lnTo>
                    <a:pt x="1257" y="2681"/>
                  </a:lnTo>
                  <a:lnTo>
                    <a:pt x="1260" y="2687"/>
                  </a:lnTo>
                  <a:lnTo>
                    <a:pt x="1261" y="2692"/>
                  </a:lnTo>
                  <a:lnTo>
                    <a:pt x="1263" y="2692"/>
                  </a:lnTo>
                  <a:lnTo>
                    <a:pt x="1269" y="2685"/>
                  </a:lnTo>
                  <a:lnTo>
                    <a:pt x="1270" y="2687"/>
                  </a:lnTo>
                  <a:lnTo>
                    <a:pt x="1272" y="2694"/>
                  </a:lnTo>
                  <a:lnTo>
                    <a:pt x="1273" y="2697"/>
                  </a:lnTo>
                  <a:lnTo>
                    <a:pt x="1279" y="2704"/>
                  </a:lnTo>
                  <a:lnTo>
                    <a:pt x="1280" y="2707"/>
                  </a:lnTo>
                  <a:lnTo>
                    <a:pt x="1279" y="2706"/>
                  </a:lnTo>
                  <a:lnTo>
                    <a:pt x="1276" y="2706"/>
                  </a:lnTo>
                  <a:lnTo>
                    <a:pt x="1274" y="2705"/>
                  </a:lnTo>
                  <a:lnTo>
                    <a:pt x="1275" y="2709"/>
                  </a:lnTo>
                  <a:lnTo>
                    <a:pt x="1274" y="2715"/>
                  </a:lnTo>
                  <a:lnTo>
                    <a:pt x="1273" y="2720"/>
                  </a:lnTo>
                  <a:lnTo>
                    <a:pt x="1272" y="2723"/>
                  </a:lnTo>
                  <a:lnTo>
                    <a:pt x="1268" y="2725"/>
                  </a:lnTo>
                  <a:lnTo>
                    <a:pt x="1270" y="2730"/>
                  </a:lnTo>
                  <a:lnTo>
                    <a:pt x="1274" y="2738"/>
                  </a:lnTo>
                  <a:lnTo>
                    <a:pt x="1275" y="2753"/>
                  </a:lnTo>
                  <a:lnTo>
                    <a:pt x="1277" y="2760"/>
                  </a:lnTo>
                  <a:lnTo>
                    <a:pt x="1280" y="2767"/>
                  </a:lnTo>
                  <a:lnTo>
                    <a:pt x="1283" y="2767"/>
                  </a:lnTo>
                  <a:lnTo>
                    <a:pt x="1291" y="2765"/>
                  </a:lnTo>
                  <a:lnTo>
                    <a:pt x="1288" y="2761"/>
                  </a:lnTo>
                  <a:lnTo>
                    <a:pt x="1286" y="2756"/>
                  </a:lnTo>
                  <a:lnTo>
                    <a:pt x="1287" y="2751"/>
                  </a:lnTo>
                  <a:lnTo>
                    <a:pt x="1291" y="2747"/>
                  </a:lnTo>
                  <a:lnTo>
                    <a:pt x="1290" y="2753"/>
                  </a:lnTo>
                  <a:lnTo>
                    <a:pt x="1291" y="2757"/>
                  </a:lnTo>
                  <a:lnTo>
                    <a:pt x="1295" y="2760"/>
                  </a:lnTo>
                  <a:lnTo>
                    <a:pt x="1301" y="2762"/>
                  </a:lnTo>
                  <a:lnTo>
                    <a:pt x="1301" y="2757"/>
                  </a:lnTo>
                  <a:lnTo>
                    <a:pt x="1307" y="2760"/>
                  </a:lnTo>
                  <a:lnTo>
                    <a:pt x="1312" y="2757"/>
                  </a:lnTo>
                  <a:lnTo>
                    <a:pt x="1320" y="2748"/>
                  </a:lnTo>
                  <a:lnTo>
                    <a:pt x="1322" y="2743"/>
                  </a:lnTo>
                  <a:lnTo>
                    <a:pt x="1319" y="2738"/>
                  </a:lnTo>
                  <a:lnTo>
                    <a:pt x="1315" y="2734"/>
                  </a:lnTo>
                  <a:lnTo>
                    <a:pt x="1311" y="2731"/>
                  </a:lnTo>
                  <a:lnTo>
                    <a:pt x="1318" y="2727"/>
                  </a:lnTo>
                  <a:lnTo>
                    <a:pt x="1318" y="2718"/>
                  </a:lnTo>
                  <a:lnTo>
                    <a:pt x="1311" y="2708"/>
                  </a:lnTo>
                  <a:lnTo>
                    <a:pt x="1302" y="2703"/>
                  </a:lnTo>
                  <a:lnTo>
                    <a:pt x="1296" y="2701"/>
                  </a:lnTo>
                  <a:lnTo>
                    <a:pt x="1294" y="2697"/>
                  </a:lnTo>
                  <a:lnTo>
                    <a:pt x="1291" y="2687"/>
                  </a:lnTo>
                  <a:lnTo>
                    <a:pt x="1289" y="2685"/>
                  </a:lnTo>
                  <a:lnTo>
                    <a:pt x="1287" y="2684"/>
                  </a:lnTo>
                  <a:lnTo>
                    <a:pt x="1286" y="2684"/>
                  </a:lnTo>
                  <a:lnTo>
                    <a:pt x="1284" y="2681"/>
                  </a:lnTo>
                  <a:lnTo>
                    <a:pt x="1285" y="2680"/>
                  </a:lnTo>
                  <a:lnTo>
                    <a:pt x="1287" y="2678"/>
                  </a:lnTo>
                  <a:lnTo>
                    <a:pt x="1288" y="2676"/>
                  </a:lnTo>
                  <a:lnTo>
                    <a:pt x="1289" y="2673"/>
                  </a:lnTo>
                  <a:lnTo>
                    <a:pt x="1292" y="2677"/>
                  </a:lnTo>
                  <a:lnTo>
                    <a:pt x="1297" y="2691"/>
                  </a:lnTo>
                  <a:lnTo>
                    <a:pt x="1299" y="2694"/>
                  </a:lnTo>
                  <a:lnTo>
                    <a:pt x="1304" y="2698"/>
                  </a:lnTo>
                  <a:lnTo>
                    <a:pt x="1307" y="2701"/>
                  </a:lnTo>
                  <a:lnTo>
                    <a:pt x="1308" y="2701"/>
                  </a:lnTo>
                  <a:lnTo>
                    <a:pt x="1314" y="2701"/>
                  </a:lnTo>
                  <a:lnTo>
                    <a:pt x="1318" y="2699"/>
                  </a:lnTo>
                  <a:lnTo>
                    <a:pt x="1320" y="2699"/>
                  </a:lnTo>
                  <a:lnTo>
                    <a:pt x="1321" y="2702"/>
                  </a:lnTo>
                  <a:lnTo>
                    <a:pt x="1321" y="2710"/>
                  </a:lnTo>
                  <a:lnTo>
                    <a:pt x="1324" y="2716"/>
                  </a:lnTo>
                  <a:lnTo>
                    <a:pt x="1342" y="2736"/>
                  </a:lnTo>
                  <a:lnTo>
                    <a:pt x="1349" y="2746"/>
                  </a:lnTo>
                  <a:lnTo>
                    <a:pt x="1350" y="2747"/>
                  </a:lnTo>
                  <a:lnTo>
                    <a:pt x="1363" y="2745"/>
                  </a:lnTo>
                  <a:lnTo>
                    <a:pt x="1365" y="2743"/>
                  </a:lnTo>
                  <a:lnTo>
                    <a:pt x="1366" y="2740"/>
                  </a:lnTo>
                  <a:lnTo>
                    <a:pt x="1364" y="2738"/>
                  </a:lnTo>
                  <a:lnTo>
                    <a:pt x="1356" y="2736"/>
                  </a:lnTo>
                  <a:lnTo>
                    <a:pt x="1351" y="2732"/>
                  </a:lnTo>
                  <a:lnTo>
                    <a:pt x="1347" y="2731"/>
                  </a:lnTo>
                  <a:lnTo>
                    <a:pt x="1347" y="2728"/>
                  </a:lnTo>
                  <a:lnTo>
                    <a:pt x="1345" y="2727"/>
                  </a:lnTo>
                  <a:lnTo>
                    <a:pt x="1345" y="2725"/>
                  </a:lnTo>
                  <a:lnTo>
                    <a:pt x="1348" y="2724"/>
                  </a:lnTo>
                  <a:lnTo>
                    <a:pt x="1349" y="2722"/>
                  </a:lnTo>
                  <a:lnTo>
                    <a:pt x="1349" y="2720"/>
                  </a:lnTo>
                  <a:lnTo>
                    <a:pt x="1350" y="2719"/>
                  </a:lnTo>
                  <a:lnTo>
                    <a:pt x="1356" y="2719"/>
                  </a:lnTo>
                  <a:lnTo>
                    <a:pt x="1358" y="2718"/>
                  </a:lnTo>
                  <a:lnTo>
                    <a:pt x="1359" y="2717"/>
                  </a:lnTo>
                  <a:lnTo>
                    <a:pt x="1363" y="2722"/>
                  </a:lnTo>
                  <a:lnTo>
                    <a:pt x="1370" y="2725"/>
                  </a:lnTo>
                  <a:lnTo>
                    <a:pt x="1377" y="2726"/>
                  </a:lnTo>
                  <a:lnTo>
                    <a:pt x="1384" y="2727"/>
                  </a:lnTo>
                  <a:lnTo>
                    <a:pt x="1395" y="2732"/>
                  </a:lnTo>
                  <a:lnTo>
                    <a:pt x="1401" y="2733"/>
                  </a:lnTo>
                  <a:lnTo>
                    <a:pt x="1404" y="2727"/>
                  </a:lnTo>
                  <a:lnTo>
                    <a:pt x="1406" y="2727"/>
                  </a:lnTo>
                  <a:lnTo>
                    <a:pt x="1408" y="2730"/>
                  </a:lnTo>
                  <a:lnTo>
                    <a:pt x="1412" y="2729"/>
                  </a:lnTo>
                  <a:lnTo>
                    <a:pt x="1415" y="2727"/>
                  </a:lnTo>
                  <a:lnTo>
                    <a:pt x="1418" y="2725"/>
                  </a:lnTo>
                  <a:lnTo>
                    <a:pt x="1423" y="2720"/>
                  </a:lnTo>
                  <a:lnTo>
                    <a:pt x="1424" y="2719"/>
                  </a:lnTo>
                  <a:lnTo>
                    <a:pt x="1423" y="2716"/>
                  </a:lnTo>
                  <a:lnTo>
                    <a:pt x="1419" y="2712"/>
                  </a:lnTo>
                  <a:lnTo>
                    <a:pt x="1419" y="2710"/>
                  </a:lnTo>
                  <a:lnTo>
                    <a:pt x="1421" y="2706"/>
                  </a:lnTo>
                  <a:lnTo>
                    <a:pt x="1421" y="2703"/>
                  </a:lnTo>
                  <a:lnTo>
                    <a:pt x="1420" y="2700"/>
                  </a:lnTo>
                  <a:lnTo>
                    <a:pt x="1420" y="2696"/>
                  </a:lnTo>
                  <a:lnTo>
                    <a:pt x="1420" y="2693"/>
                  </a:lnTo>
                  <a:lnTo>
                    <a:pt x="1423" y="2690"/>
                  </a:lnTo>
                  <a:lnTo>
                    <a:pt x="1424" y="2689"/>
                  </a:lnTo>
                  <a:lnTo>
                    <a:pt x="1428" y="2687"/>
                  </a:lnTo>
                  <a:lnTo>
                    <a:pt x="1430" y="2687"/>
                  </a:lnTo>
                  <a:lnTo>
                    <a:pt x="1424" y="2700"/>
                  </a:lnTo>
                  <a:lnTo>
                    <a:pt x="1423" y="2708"/>
                  </a:lnTo>
                  <a:lnTo>
                    <a:pt x="1428" y="2713"/>
                  </a:lnTo>
                  <a:lnTo>
                    <a:pt x="1426" y="2716"/>
                  </a:lnTo>
                  <a:lnTo>
                    <a:pt x="1426" y="2717"/>
                  </a:lnTo>
                  <a:lnTo>
                    <a:pt x="1431" y="2724"/>
                  </a:lnTo>
                  <a:lnTo>
                    <a:pt x="1432" y="2725"/>
                  </a:lnTo>
                  <a:lnTo>
                    <a:pt x="1430" y="2728"/>
                  </a:lnTo>
                  <a:lnTo>
                    <a:pt x="1428" y="2730"/>
                  </a:lnTo>
                  <a:lnTo>
                    <a:pt x="1426" y="2731"/>
                  </a:lnTo>
                  <a:lnTo>
                    <a:pt x="1426" y="2733"/>
                  </a:lnTo>
                  <a:lnTo>
                    <a:pt x="1426" y="2736"/>
                  </a:lnTo>
                  <a:lnTo>
                    <a:pt x="1428" y="2736"/>
                  </a:lnTo>
                  <a:lnTo>
                    <a:pt x="1432" y="2736"/>
                  </a:lnTo>
                  <a:lnTo>
                    <a:pt x="1436" y="2737"/>
                  </a:lnTo>
                  <a:lnTo>
                    <a:pt x="1434" y="2738"/>
                  </a:lnTo>
                  <a:lnTo>
                    <a:pt x="1433" y="2739"/>
                  </a:lnTo>
                  <a:lnTo>
                    <a:pt x="1432" y="2740"/>
                  </a:lnTo>
                  <a:lnTo>
                    <a:pt x="1432" y="2741"/>
                  </a:lnTo>
                  <a:lnTo>
                    <a:pt x="1458" y="2743"/>
                  </a:lnTo>
                  <a:lnTo>
                    <a:pt x="1462" y="2744"/>
                  </a:lnTo>
                  <a:lnTo>
                    <a:pt x="1466" y="2748"/>
                  </a:lnTo>
                  <a:lnTo>
                    <a:pt x="1474" y="2749"/>
                  </a:lnTo>
                  <a:lnTo>
                    <a:pt x="1484" y="2749"/>
                  </a:lnTo>
                  <a:lnTo>
                    <a:pt x="1490" y="2747"/>
                  </a:lnTo>
                  <a:lnTo>
                    <a:pt x="1488" y="2746"/>
                  </a:lnTo>
                  <a:lnTo>
                    <a:pt x="1483" y="2745"/>
                  </a:lnTo>
                  <a:lnTo>
                    <a:pt x="1480" y="2745"/>
                  </a:lnTo>
                  <a:lnTo>
                    <a:pt x="1482" y="2742"/>
                  </a:lnTo>
                  <a:lnTo>
                    <a:pt x="1486" y="2741"/>
                  </a:lnTo>
                  <a:lnTo>
                    <a:pt x="1489" y="2741"/>
                  </a:lnTo>
                  <a:lnTo>
                    <a:pt x="1492" y="2743"/>
                  </a:lnTo>
                  <a:lnTo>
                    <a:pt x="1542" y="2737"/>
                  </a:lnTo>
                  <a:lnTo>
                    <a:pt x="1555" y="2737"/>
                  </a:lnTo>
                  <a:lnTo>
                    <a:pt x="1561" y="2736"/>
                  </a:lnTo>
                  <a:lnTo>
                    <a:pt x="1570" y="2731"/>
                  </a:lnTo>
                  <a:lnTo>
                    <a:pt x="1575" y="2731"/>
                  </a:lnTo>
                  <a:lnTo>
                    <a:pt x="1587" y="2733"/>
                  </a:lnTo>
                  <a:lnTo>
                    <a:pt x="1613" y="2733"/>
                  </a:lnTo>
                  <a:lnTo>
                    <a:pt x="1629" y="2735"/>
                  </a:lnTo>
                  <a:lnTo>
                    <a:pt x="1642" y="2735"/>
                  </a:lnTo>
                  <a:lnTo>
                    <a:pt x="1645" y="2734"/>
                  </a:lnTo>
                  <a:lnTo>
                    <a:pt x="1648" y="2733"/>
                  </a:lnTo>
                  <a:lnTo>
                    <a:pt x="1652" y="2724"/>
                  </a:lnTo>
                  <a:lnTo>
                    <a:pt x="1655" y="2719"/>
                  </a:lnTo>
                  <a:lnTo>
                    <a:pt x="1660" y="2716"/>
                  </a:lnTo>
                  <a:lnTo>
                    <a:pt x="1665" y="2712"/>
                  </a:lnTo>
                  <a:lnTo>
                    <a:pt x="1664" y="2705"/>
                  </a:lnTo>
                  <a:lnTo>
                    <a:pt x="1661" y="2703"/>
                  </a:lnTo>
                  <a:lnTo>
                    <a:pt x="1658" y="2702"/>
                  </a:lnTo>
                  <a:lnTo>
                    <a:pt x="1655" y="2700"/>
                  </a:lnTo>
                  <a:lnTo>
                    <a:pt x="1654" y="2696"/>
                  </a:lnTo>
                  <a:lnTo>
                    <a:pt x="1655" y="2693"/>
                  </a:lnTo>
                  <a:lnTo>
                    <a:pt x="1657" y="2686"/>
                  </a:lnTo>
                  <a:lnTo>
                    <a:pt x="1658" y="2685"/>
                  </a:lnTo>
                  <a:lnTo>
                    <a:pt x="1654" y="2680"/>
                  </a:lnTo>
                  <a:lnTo>
                    <a:pt x="1650" y="2667"/>
                  </a:lnTo>
                  <a:lnTo>
                    <a:pt x="1648" y="2666"/>
                  </a:lnTo>
                  <a:lnTo>
                    <a:pt x="1647" y="2665"/>
                  </a:lnTo>
                  <a:lnTo>
                    <a:pt x="1644" y="2663"/>
                  </a:lnTo>
                  <a:lnTo>
                    <a:pt x="1641" y="2659"/>
                  </a:lnTo>
                  <a:lnTo>
                    <a:pt x="1638" y="2654"/>
                  </a:lnTo>
                  <a:lnTo>
                    <a:pt x="1636" y="2650"/>
                  </a:lnTo>
                  <a:lnTo>
                    <a:pt x="1641" y="2647"/>
                  </a:lnTo>
                  <a:lnTo>
                    <a:pt x="1639" y="2640"/>
                  </a:lnTo>
                  <a:lnTo>
                    <a:pt x="1632" y="2626"/>
                  </a:lnTo>
                  <a:lnTo>
                    <a:pt x="1628" y="2621"/>
                  </a:lnTo>
                  <a:lnTo>
                    <a:pt x="1612" y="2606"/>
                  </a:lnTo>
                  <a:lnTo>
                    <a:pt x="1612" y="2604"/>
                  </a:lnTo>
                  <a:lnTo>
                    <a:pt x="1613" y="2604"/>
                  </a:lnTo>
                  <a:lnTo>
                    <a:pt x="1615" y="2606"/>
                  </a:lnTo>
                  <a:lnTo>
                    <a:pt x="1618" y="2610"/>
                  </a:lnTo>
                  <a:lnTo>
                    <a:pt x="1621" y="2613"/>
                  </a:lnTo>
                  <a:lnTo>
                    <a:pt x="1625" y="2614"/>
                  </a:lnTo>
                  <a:lnTo>
                    <a:pt x="1628" y="2616"/>
                  </a:lnTo>
                  <a:lnTo>
                    <a:pt x="1631" y="2618"/>
                  </a:lnTo>
                  <a:lnTo>
                    <a:pt x="1634" y="2624"/>
                  </a:lnTo>
                  <a:lnTo>
                    <a:pt x="1635" y="2629"/>
                  </a:lnTo>
                  <a:lnTo>
                    <a:pt x="1636" y="2630"/>
                  </a:lnTo>
                  <a:lnTo>
                    <a:pt x="1643" y="2634"/>
                  </a:lnTo>
                  <a:lnTo>
                    <a:pt x="1651" y="2639"/>
                  </a:lnTo>
                  <a:lnTo>
                    <a:pt x="1653" y="2643"/>
                  </a:lnTo>
                  <a:lnTo>
                    <a:pt x="1652" y="2647"/>
                  </a:lnTo>
                  <a:lnTo>
                    <a:pt x="1658" y="2650"/>
                  </a:lnTo>
                  <a:lnTo>
                    <a:pt x="1660" y="2650"/>
                  </a:lnTo>
                  <a:lnTo>
                    <a:pt x="1659" y="2653"/>
                  </a:lnTo>
                  <a:lnTo>
                    <a:pt x="1658" y="2654"/>
                  </a:lnTo>
                  <a:lnTo>
                    <a:pt x="1665" y="2661"/>
                  </a:lnTo>
                  <a:lnTo>
                    <a:pt x="1674" y="2662"/>
                  </a:lnTo>
                  <a:lnTo>
                    <a:pt x="1680" y="2657"/>
                  </a:lnTo>
                  <a:lnTo>
                    <a:pt x="1682" y="2647"/>
                  </a:lnTo>
                  <a:lnTo>
                    <a:pt x="1684" y="2647"/>
                  </a:lnTo>
                  <a:lnTo>
                    <a:pt x="1683" y="2657"/>
                  </a:lnTo>
                  <a:lnTo>
                    <a:pt x="1680" y="2667"/>
                  </a:lnTo>
                  <a:lnTo>
                    <a:pt x="1680" y="2676"/>
                  </a:lnTo>
                  <a:lnTo>
                    <a:pt x="1689" y="2679"/>
                  </a:lnTo>
                  <a:lnTo>
                    <a:pt x="1693" y="2678"/>
                  </a:lnTo>
                  <a:lnTo>
                    <a:pt x="1699" y="2675"/>
                  </a:lnTo>
                  <a:lnTo>
                    <a:pt x="1701" y="2674"/>
                  </a:lnTo>
                  <a:lnTo>
                    <a:pt x="1703" y="2676"/>
                  </a:lnTo>
                  <a:lnTo>
                    <a:pt x="1702" y="2679"/>
                  </a:lnTo>
                  <a:lnTo>
                    <a:pt x="1701" y="2682"/>
                  </a:lnTo>
                  <a:lnTo>
                    <a:pt x="1699" y="2684"/>
                  </a:lnTo>
                  <a:lnTo>
                    <a:pt x="1698" y="2686"/>
                  </a:lnTo>
                  <a:lnTo>
                    <a:pt x="1700" y="2687"/>
                  </a:lnTo>
                  <a:lnTo>
                    <a:pt x="1703" y="2687"/>
                  </a:lnTo>
                  <a:lnTo>
                    <a:pt x="1704" y="2687"/>
                  </a:lnTo>
                  <a:lnTo>
                    <a:pt x="1709" y="2688"/>
                  </a:lnTo>
                  <a:lnTo>
                    <a:pt x="1712" y="2689"/>
                  </a:lnTo>
                  <a:lnTo>
                    <a:pt x="1716" y="2687"/>
                  </a:lnTo>
                  <a:lnTo>
                    <a:pt x="1718" y="2683"/>
                  </a:lnTo>
                  <a:lnTo>
                    <a:pt x="1719" y="2680"/>
                  </a:lnTo>
                  <a:lnTo>
                    <a:pt x="1717" y="2676"/>
                  </a:lnTo>
                  <a:lnTo>
                    <a:pt x="1716" y="2673"/>
                  </a:lnTo>
                  <a:lnTo>
                    <a:pt x="1717" y="2670"/>
                  </a:lnTo>
                  <a:lnTo>
                    <a:pt x="1720" y="2664"/>
                  </a:lnTo>
                  <a:lnTo>
                    <a:pt x="1720" y="2662"/>
                  </a:lnTo>
                  <a:lnTo>
                    <a:pt x="1724" y="2656"/>
                  </a:lnTo>
                  <a:lnTo>
                    <a:pt x="1727" y="2654"/>
                  </a:lnTo>
                  <a:lnTo>
                    <a:pt x="1729" y="2653"/>
                  </a:lnTo>
                  <a:lnTo>
                    <a:pt x="1732" y="2653"/>
                  </a:lnTo>
                  <a:lnTo>
                    <a:pt x="1734" y="2655"/>
                  </a:lnTo>
                  <a:lnTo>
                    <a:pt x="1735" y="2656"/>
                  </a:lnTo>
                  <a:lnTo>
                    <a:pt x="1740" y="2651"/>
                  </a:lnTo>
                  <a:lnTo>
                    <a:pt x="1739" y="2647"/>
                  </a:lnTo>
                  <a:lnTo>
                    <a:pt x="1738" y="2643"/>
                  </a:lnTo>
                  <a:lnTo>
                    <a:pt x="1737" y="2637"/>
                  </a:lnTo>
                  <a:lnTo>
                    <a:pt x="1739" y="2632"/>
                  </a:lnTo>
                  <a:lnTo>
                    <a:pt x="1747" y="2626"/>
                  </a:lnTo>
                  <a:lnTo>
                    <a:pt x="1749" y="2621"/>
                  </a:lnTo>
                  <a:lnTo>
                    <a:pt x="1761" y="2603"/>
                  </a:lnTo>
                  <a:lnTo>
                    <a:pt x="1765" y="2596"/>
                  </a:lnTo>
                  <a:lnTo>
                    <a:pt x="1768" y="2591"/>
                  </a:lnTo>
                  <a:lnTo>
                    <a:pt x="1772" y="2578"/>
                  </a:lnTo>
                  <a:lnTo>
                    <a:pt x="1774" y="2574"/>
                  </a:lnTo>
                  <a:lnTo>
                    <a:pt x="1780" y="2565"/>
                  </a:lnTo>
                  <a:lnTo>
                    <a:pt x="1783" y="2562"/>
                  </a:lnTo>
                  <a:lnTo>
                    <a:pt x="1786" y="2561"/>
                  </a:lnTo>
                  <a:lnTo>
                    <a:pt x="1789" y="2560"/>
                  </a:lnTo>
                  <a:lnTo>
                    <a:pt x="1793" y="2559"/>
                  </a:lnTo>
                  <a:lnTo>
                    <a:pt x="1795" y="2555"/>
                  </a:lnTo>
                  <a:lnTo>
                    <a:pt x="1803" y="2516"/>
                  </a:lnTo>
                  <a:lnTo>
                    <a:pt x="1802" y="2513"/>
                  </a:lnTo>
                  <a:lnTo>
                    <a:pt x="1800" y="2506"/>
                  </a:lnTo>
                  <a:lnTo>
                    <a:pt x="1799" y="2502"/>
                  </a:lnTo>
                  <a:lnTo>
                    <a:pt x="1801" y="2495"/>
                  </a:lnTo>
                  <a:lnTo>
                    <a:pt x="1807" y="2483"/>
                  </a:lnTo>
                  <a:lnTo>
                    <a:pt x="1809" y="2476"/>
                  </a:lnTo>
                  <a:lnTo>
                    <a:pt x="1809" y="2470"/>
                  </a:lnTo>
                  <a:lnTo>
                    <a:pt x="1808" y="2464"/>
                  </a:lnTo>
                  <a:lnTo>
                    <a:pt x="1808" y="2458"/>
                  </a:lnTo>
                  <a:lnTo>
                    <a:pt x="1810" y="2452"/>
                  </a:lnTo>
                  <a:lnTo>
                    <a:pt x="1814" y="2446"/>
                  </a:lnTo>
                  <a:lnTo>
                    <a:pt x="1820" y="2441"/>
                  </a:lnTo>
                  <a:lnTo>
                    <a:pt x="1824" y="2435"/>
                  </a:lnTo>
                  <a:lnTo>
                    <a:pt x="1825" y="2428"/>
                  </a:lnTo>
                  <a:lnTo>
                    <a:pt x="1822" y="2420"/>
                  </a:lnTo>
                  <a:lnTo>
                    <a:pt x="1817" y="2415"/>
                  </a:lnTo>
                  <a:lnTo>
                    <a:pt x="1810" y="2409"/>
                  </a:lnTo>
                  <a:lnTo>
                    <a:pt x="1804" y="2404"/>
                  </a:lnTo>
                  <a:lnTo>
                    <a:pt x="1801" y="2396"/>
                  </a:lnTo>
                  <a:lnTo>
                    <a:pt x="1803" y="2392"/>
                  </a:lnTo>
                  <a:lnTo>
                    <a:pt x="1808" y="2388"/>
                  </a:lnTo>
                  <a:lnTo>
                    <a:pt x="1813" y="2382"/>
                  </a:lnTo>
                  <a:lnTo>
                    <a:pt x="1815" y="2375"/>
                  </a:lnTo>
                  <a:lnTo>
                    <a:pt x="1812" y="2369"/>
                  </a:lnTo>
                  <a:lnTo>
                    <a:pt x="1809" y="2365"/>
                  </a:lnTo>
                  <a:lnTo>
                    <a:pt x="1808" y="2359"/>
                  </a:lnTo>
                  <a:lnTo>
                    <a:pt x="1811" y="2354"/>
                  </a:lnTo>
                  <a:lnTo>
                    <a:pt x="1822" y="2347"/>
                  </a:lnTo>
                  <a:lnTo>
                    <a:pt x="1826" y="2342"/>
                  </a:lnTo>
                  <a:lnTo>
                    <a:pt x="1831" y="2337"/>
                  </a:lnTo>
                  <a:lnTo>
                    <a:pt x="1837" y="2338"/>
                  </a:lnTo>
                  <a:lnTo>
                    <a:pt x="1843" y="2341"/>
                  </a:lnTo>
                  <a:lnTo>
                    <a:pt x="1849" y="2340"/>
                  </a:lnTo>
                  <a:lnTo>
                    <a:pt x="1849" y="2336"/>
                  </a:lnTo>
                  <a:lnTo>
                    <a:pt x="1850" y="2328"/>
                  </a:lnTo>
                  <a:lnTo>
                    <a:pt x="1852" y="2326"/>
                  </a:lnTo>
                  <a:lnTo>
                    <a:pt x="1857" y="2323"/>
                  </a:lnTo>
                  <a:lnTo>
                    <a:pt x="1860" y="2319"/>
                  </a:lnTo>
                  <a:lnTo>
                    <a:pt x="1867" y="2310"/>
                  </a:lnTo>
                  <a:lnTo>
                    <a:pt x="1893" y="2282"/>
                  </a:lnTo>
                  <a:lnTo>
                    <a:pt x="1934" y="2250"/>
                  </a:lnTo>
                  <a:lnTo>
                    <a:pt x="1941" y="2239"/>
                  </a:lnTo>
                  <a:lnTo>
                    <a:pt x="1950" y="2222"/>
                  </a:lnTo>
                  <a:lnTo>
                    <a:pt x="1954" y="2217"/>
                  </a:lnTo>
                  <a:lnTo>
                    <a:pt x="1958" y="2215"/>
                  </a:lnTo>
                  <a:lnTo>
                    <a:pt x="1961" y="2215"/>
                  </a:lnTo>
                  <a:lnTo>
                    <a:pt x="1965" y="2215"/>
                  </a:lnTo>
                  <a:lnTo>
                    <a:pt x="1969" y="2215"/>
                  </a:lnTo>
                  <a:lnTo>
                    <a:pt x="1978" y="2210"/>
                  </a:lnTo>
                  <a:lnTo>
                    <a:pt x="1987" y="2193"/>
                  </a:lnTo>
                  <a:lnTo>
                    <a:pt x="1995" y="2187"/>
                  </a:lnTo>
                  <a:lnTo>
                    <a:pt x="1997" y="2187"/>
                  </a:lnTo>
                  <a:lnTo>
                    <a:pt x="2008" y="2182"/>
                  </a:lnTo>
                  <a:lnTo>
                    <a:pt x="2014" y="2179"/>
                  </a:lnTo>
                  <a:lnTo>
                    <a:pt x="2018" y="2175"/>
                  </a:lnTo>
                  <a:lnTo>
                    <a:pt x="2025" y="2162"/>
                  </a:lnTo>
                  <a:lnTo>
                    <a:pt x="2030" y="2158"/>
                  </a:lnTo>
                  <a:lnTo>
                    <a:pt x="2038" y="2156"/>
                  </a:lnTo>
                  <a:lnTo>
                    <a:pt x="2042" y="2156"/>
                  </a:lnTo>
                  <a:lnTo>
                    <a:pt x="2052" y="2156"/>
                  </a:lnTo>
                  <a:lnTo>
                    <a:pt x="2056" y="2153"/>
                  </a:lnTo>
                  <a:lnTo>
                    <a:pt x="2078" y="2082"/>
                  </a:lnTo>
                  <a:lnTo>
                    <a:pt x="2084" y="2076"/>
                  </a:lnTo>
                  <a:lnTo>
                    <a:pt x="2091" y="2077"/>
                  </a:lnTo>
                  <a:lnTo>
                    <a:pt x="2097" y="2079"/>
                  </a:lnTo>
                  <a:lnTo>
                    <a:pt x="2102" y="2081"/>
                  </a:lnTo>
                  <a:lnTo>
                    <a:pt x="2109" y="2078"/>
                  </a:lnTo>
                  <a:lnTo>
                    <a:pt x="2181" y="2017"/>
                  </a:lnTo>
                  <a:lnTo>
                    <a:pt x="2188" y="2013"/>
                  </a:lnTo>
                  <a:lnTo>
                    <a:pt x="2192" y="2014"/>
                  </a:lnTo>
                  <a:lnTo>
                    <a:pt x="2194" y="2019"/>
                  </a:lnTo>
                  <a:lnTo>
                    <a:pt x="2199" y="2041"/>
                  </a:lnTo>
                  <a:lnTo>
                    <a:pt x="2202" y="2047"/>
                  </a:lnTo>
                  <a:lnTo>
                    <a:pt x="2208" y="2051"/>
                  </a:lnTo>
                  <a:lnTo>
                    <a:pt x="2216" y="2054"/>
                  </a:lnTo>
                  <a:lnTo>
                    <a:pt x="2292" y="2053"/>
                  </a:lnTo>
                  <a:lnTo>
                    <a:pt x="2292" y="2046"/>
                  </a:lnTo>
                  <a:lnTo>
                    <a:pt x="2293" y="2041"/>
                  </a:lnTo>
                  <a:lnTo>
                    <a:pt x="2296" y="2037"/>
                  </a:lnTo>
                  <a:lnTo>
                    <a:pt x="2299" y="2033"/>
                  </a:lnTo>
                  <a:lnTo>
                    <a:pt x="2301" y="2031"/>
                  </a:lnTo>
                  <a:lnTo>
                    <a:pt x="2303" y="2031"/>
                  </a:lnTo>
                  <a:lnTo>
                    <a:pt x="2304" y="2030"/>
                  </a:lnTo>
                  <a:lnTo>
                    <a:pt x="2306" y="2007"/>
                  </a:lnTo>
                  <a:lnTo>
                    <a:pt x="2308" y="1996"/>
                  </a:lnTo>
                  <a:lnTo>
                    <a:pt x="2312" y="1986"/>
                  </a:lnTo>
                  <a:lnTo>
                    <a:pt x="2316" y="1977"/>
                  </a:lnTo>
                  <a:lnTo>
                    <a:pt x="2322" y="1984"/>
                  </a:lnTo>
                  <a:lnTo>
                    <a:pt x="2323" y="1999"/>
                  </a:lnTo>
                  <a:lnTo>
                    <a:pt x="2328" y="2003"/>
                  </a:lnTo>
                  <a:lnTo>
                    <a:pt x="2336" y="2005"/>
                  </a:lnTo>
                  <a:lnTo>
                    <a:pt x="2356" y="2016"/>
                  </a:lnTo>
                  <a:lnTo>
                    <a:pt x="2381" y="2025"/>
                  </a:lnTo>
                  <a:lnTo>
                    <a:pt x="2390" y="2032"/>
                  </a:lnTo>
                  <a:lnTo>
                    <a:pt x="2395" y="2043"/>
                  </a:lnTo>
                  <a:lnTo>
                    <a:pt x="2398" y="2057"/>
                  </a:lnTo>
                  <a:lnTo>
                    <a:pt x="2404" y="2070"/>
                  </a:lnTo>
                  <a:lnTo>
                    <a:pt x="2413" y="2079"/>
                  </a:lnTo>
                  <a:lnTo>
                    <a:pt x="2440" y="2084"/>
                  </a:lnTo>
                  <a:lnTo>
                    <a:pt x="2449" y="2092"/>
                  </a:lnTo>
                  <a:lnTo>
                    <a:pt x="2455" y="2104"/>
                  </a:lnTo>
                  <a:lnTo>
                    <a:pt x="2456" y="2118"/>
                  </a:lnTo>
                  <a:lnTo>
                    <a:pt x="2455" y="2129"/>
                  </a:lnTo>
                  <a:lnTo>
                    <a:pt x="2457" y="2141"/>
                  </a:lnTo>
                  <a:lnTo>
                    <a:pt x="2461" y="2163"/>
                  </a:lnTo>
                  <a:lnTo>
                    <a:pt x="2467" y="2177"/>
                  </a:lnTo>
                  <a:lnTo>
                    <a:pt x="2472" y="2182"/>
                  </a:lnTo>
                  <a:lnTo>
                    <a:pt x="2480" y="2183"/>
                  </a:lnTo>
                  <a:lnTo>
                    <a:pt x="2507" y="2180"/>
                  </a:lnTo>
                  <a:lnTo>
                    <a:pt x="2508" y="2181"/>
                  </a:lnTo>
                  <a:lnTo>
                    <a:pt x="2511" y="2183"/>
                  </a:lnTo>
                  <a:lnTo>
                    <a:pt x="2514" y="2183"/>
                  </a:lnTo>
                  <a:lnTo>
                    <a:pt x="2515" y="2182"/>
                  </a:lnTo>
                  <a:lnTo>
                    <a:pt x="2519" y="2179"/>
                  </a:lnTo>
                  <a:lnTo>
                    <a:pt x="2520" y="2179"/>
                  </a:lnTo>
                  <a:lnTo>
                    <a:pt x="2523" y="2179"/>
                  </a:lnTo>
                  <a:lnTo>
                    <a:pt x="2529" y="2181"/>
                  </a:lnTo>
                  <a:lnTo>
                    <a:pt x="2533" y="2181"/>
                  </a:lnTo>
                  <a:lnTo>
                    <a:pt x="2540" y="2179"/>
                  </a:lnTo>
                  <a:lnTo>
                    <a:pt x="2547" y="2175"/>
                  </a:lnTo>
                  <a:lnTo>
                    <a:pt x="2553" y="2170"/>
                  </a:lnTo>
                  <a:lnTo>
                    <a:pt x="2555" y="2163"/>
                  </a:lnTo>
                  <a:lnTo>
                    <a:pt x="2557" y="2151"/>
                  </a:lnTo>
                  <a:lnTo>
                    <a:pt x="2561" y="2141"/>
                  </a:lnTo>
                  <a:lnTo>
                    <a:pt x="2569" y="2135"/>
                  </a:lnTo>
                  <a:lnTo>
                    <a:pt x="2580" y="2134"/>
                  </a:lnTo>
                  <a:lnTo>
                    <a:pt x="2588" y="2129"/>
                  </a:lnTo>
                  <a:lnTo>
                    <a:pt x="2595" y="2120"/>
                  </a:lnTo>
                  <a:lnTo>
                    <a:pt x="2604" y="2100"/>
                  </a:lnTo>
                  <a:lnTo>
                    <a:pt x="2606" y="2092"/>
                  </a:lnTo>
                  <a:lnTo>
                    <a:pt x="2607" y="2084"/>
                  </a:lnTo>
                  <a:lnTo>
                    <a:pt x="2605" y="2079"/>
                  </a:lnTo>
                  <a:lnTo>
                    <a:pt x="2599" y="2072"/>
                  </a:lnTo>
                  <a:lnTo>
                    <a:pt x="2597" y="2067"/>
                  </a:lnTo>
                  <a:lnTo>
                    <a:pt x="2598" y="2059"/>
                  </a:lnTo>
                  <a:lnTo>
                    <a:pt x="2604" y="2052"/>
                  </a:lnTo>
                  <a:lnTo>
                    <a:pt x="2622" y="2036"/>
                  </a:lnTo>
                  <a:lnTo>
                    <a:pt x="2639" y="2025"/>
                  </a:lnTo>
                  <a:lnTo>
                    <a:pt x="2640" y="2023"/>
                  </a:lnTo>
                  <a:lnTo>
                    <a:pt x="2641" y="2019"/>
                  </a:lnTo>
                  <a:lnTo>
                    <a:pt x="2642" y="2018"/>
                  </a:lnTo>
                  <a:lnTo>
                    <a:pt x="2643" y="2018"/>
                  </a:lnTo>
                  <a:lnTo>
                    <a:pt x="2646" y="2018"/>
                  </a:lnTo>
                  <a:lnTo>
                    <a:pt x="2650" y="2017"/>
                  </a:lnTo>
                  <a:lnTo>
                    <a:pt x="2654" y="2017"/>
                  </a:lnTo>
                  <a:lnTo>
                    <a:pt x="2656" y="2017"/>
                  </a:lnTo>
                  <a:lnTo>
                    <a:pt x="2659" y="2011"/>
                  </a:lnTo>
                  <a:lnTo>
                    <a:pt x="2659" y="2009"/>
                  </a:lnTo>
                  <a:lnTo>
                    <a:pt x="2664" y="2006"/>
                  </a:lnTo>
                  <a:lnTo>
                    <a:pt x="2676" y="1995"/>
                  </a:lnTo>
                  <a:lnTo>
                    <a:pt x="2679" y="1993"/>
                  </a:lnTo>
                  <a:lnTo>
                    <a:pt x="2683" y="1991"/>
                  </a:lnTo>
                  <a:lnTo>
                    <a:pt x="2687" y="1992"/>
                  </a:lnTo>
                  <a:lnTo>
                    <a:pt x="2689" y="1993"/>
                  </a:lnTo>
                  <a:lnTo>
                    <a:pt x="2692" y="1993"/>
                  </a:lnTo>
                  <a:lnTo>
                    <a:pt x="2695" y="1993"/>
                  </a:lnTo>
                  <a:lnTo>
                    <a:pt x="2697" y="1986"/>
                  </a:lnTo>
                  <a:lnTo>
                    <a:pt x="2694" y="1979"/>
                  </a:lnTo>
                  <a:lnTo>
                    <a:pt x="2682" y="1967"/>
                  </a:lnTo>
                  <a:lnTo>
                    <a:pt x="2668" y="1946"/>
                  </a:lnTo>
                  <a:lnTo>
                    <a:pt x="2663" y="1942"/>
                  </a:lnTo>
                  <a:lnTo>
                    <a:pt x="2657" y="1941"/>
                  </a:lnTo>
                  <a:lnTo>
                    <a:pt x="2655" y="1940"/>
                  </a:lnTo>
                  <a:lnTo>
                    <a:pt x="2657" y="1937"/>
                  </a:lnTo>
                  <a:lnTo>
                    <a:pt x="2663" y="1933"/>
                  </a:lnTo>
                  <a:lnTo>
                    <a:pt x="2669" y="1927"/>
                  </a:lnTo>
                  <a:lnTo>
                    <a:pt x="2687" y="1900"/>
                  </a:lnTo>
                  <a:lnTo>
                    <a:pt x="2704" y="1884"/>
                  </a:lnTo>
                  <a:lnTo>
                    <a:pt x="2722" y="1866"/>
                  </a:lnTo>
                  <a:lnTo>
                    <a:pt x="2730" y="1854"/>
                  </a:lnTo>
                  <a:lnTo>
                    <a:pt x="2735" y="1851"/>
                  </a:lnTo>
                  <a:lnTo>
                    <a:pt x="2738" y="1848"/>
                  </a:lnTo>
                  <a:lnTo>
                    <a:pt x="2739" y="1842"/>
                  </a:lnTo>
                  <a:lnTo>
                    <a:pt x="2735" y="1824"/>
                  </a:lnTo>
                  <a:lnTo>
                    <a:pt x="2735" y="1818"/>
                  </a:lnTo>
                  <a:lnTo>
                    <a:pt x="2736" y="1812"/>
                  </a:lnTo>
                  <a:lnTo>
                    <a:pt x="2738" y="1806"/>
                  </a:lnTo>
                  <a:lnTo>
                    <a:pt x="2748" y="1787"/>
                  </a:lnTo>
                  <a:lnTo>
                    <a:pt x="2777" y="1746"/>
                  </a:lnTo>
                  <a:lnTo>
                    <a:pt x="2789" y="1735"/>
                  </a:lnTo>
                  <a:lnTo>
                    <a:pt x="2790" y="1730"/>
                  </a:lnTo>
                  <a:lnTo>
                    <a:pt x="2789" y="1726"/>
                  </a:lnTo>
                  <a:lnTo>
                    <a:pt x="2787" y="1718"/>
                  </a:lnTo>
                  <a:lnTo>
                    <a:pt x="2786" y="1707"/>
                  </a:lnTo>
                  <a:lnTo>
                    <a:pt x="2786" y="1696"/>
                  </a:lnTo>
                  <a:lnTo>
                    <a:pt x="2787" y="1689"/>
                  </a:lnTo>
                  <a:lnTo>
                    <a:pt x="2799" y="1672"/>
                  </a:lnTo>
                  <a:lnTo>
                    <a:pt x="2802" y="1665"/>
                  </a:lnTo>
                  <a:lnTo>
                    <a:pt x="2802" y="1660"/>
                  </a:lnTo>
                  <a:lnTo>
                    <a:pt x="2797" y="1636"/>
                  </a:lnTo>
                  <a:lnTo>
                    <a:pt x="2797" y="1622"/>
                  </a:lnTo>
                  <a:lnTo>
                    <a:pt x="2799" y="1610"/>
                  </a:lnTo>
                  <a:lnTo>
                    <a:pt x="2805" y="1600"/>
                  </a:lnTo>
                  <a:lnTo>
                    <a:pt x="2812" y="1598"/>
                  </a:lnTo>
                  <a:lnTo>
                    <a:pt x="2823" y="1600"/>
                  </a:lnTo>
                  <a:lnTo>
                    <a:pt x="2829" y="1599"/>
                  </a:lnTo>
                  <a:lnTo>
                    <a:pt x="2833" y="1596"/>
                  </a:lnTo>
                  <a:lnTo>
                    <a:pt x="2835" y="1593"/>
                  </a:lnTo>
                  <a:lnTo>
                    <a:pt x="2837" y="1589"/>
                  </a:lnTo>
                  <a:lnTo>
                    <a:pt x="2839" y="1586"/>
                  </a:lnTo>
                  <a:lnTo>
                    <a:pt x="2848" y="1580"/>
                  </a:lnTo>
                  <a:lnTo>
                    <a:pt x="2851" y="1578"/>
                  </a:lnTo>
                  <a:lnTo>
                    <a:pt x="2851" y="1569"/>
                  </a:lnTo>
                  <a:lnTo>
                    <a:pt x="2850" y="1565"/>
                  </a:lnTo>
                  <a:lnTo>
                    <a:pt x="2843" y="1548"/>
                  </a:lnTo>
                  <a:lnTo>
                    <a:pt x="2841" y="1544"/>
                  </a:lnTo>
                  <a:lnTo>
                    <a:pt x="2849" y="1547"/>
                  </a:lnTo>
                  <a:lnTo>
                    <a:pt x="2853" y="1548"/>
                  </a:lnTo>
                  <a:lnTo>
                    <a:pt x="2857" y="1547"/>
                  </a:lnTo>
                  <a:lnTo>
                    <a:pt x="2861" y="1545"/>
                  </a:lnTo>
                  <a:lnTo>
                    <a:pt x="2865" y="1543"/>
                  </a:lnTo>
                  <a:lnTo>
                    <a:pt x="2869" y="1541"/>
                  </a:lnTo>
                  <a:lnTo>
                    <a:pt x="2874" y="1540"/>
                  </a:lnTo>
                  <a:lnTo>
                    <a:pt x="2878" y="1541"/>
                  </a:lnTo>
                  <a:lnTo>
                    <a:pt x="2886" y="1546"/>
                  </a:lnTo>
                  <a:lnTo>
                    <a:pt x="2890" y="1546"/>
                  </a:lnTo>
                  <a:lnTo>
                    <a:pt x="2895" y="1546"/>
                  </a:lnTo>
                  <a:lnTo>
                    <a:pt x="2925" y="1530"/>
                  </a:lnTo>
                  <a:lnTo>
                    <a:pt x="2930" y="1524"/>
                  </a:lnTo>
                  <a:lnTo>
                    <a:pt x="2934" y="1514"/>
                  </a:lnTo>
                  <a:lnTo>
                    <a:pt x="2937" y="1506"/>
                  </a:lnTo>
                  <a:lnTo>
                    <a:pt x="2939" y="1503"/>
                  </a:lnTo>
                  <a:lnTo>
                    <a:pt x="2943" y="1501"/>
                  </a:lnTo>
                  <a:lnTo>
                    <a:pt x="2947" y="1501"/>
                  </a:lnTo>
                  <a:lnTo>
                    <a:pt x="2950" y="1502"/>
                  </a:lnTo>
                  <a:lnTo>
                    <a:pt x="2954" y="1502"/>
                  </a:lnTo>
                  <a:lnTo>
                    <a:pt x="2958" y="1500"/>
                  </a:lnTo>
                  <a:lnTo>
                    <a:pt x="2964" y="1492"/>
                  </a:lnTo>
                  <a:lnTo>
                    <a:pt x="2968" y="1479"/>
                  </a:lnTo>
                  <a:lnTo>
                    <a:pt x="2974" y="1424"/>
                  </a:lnTo>
                  <a:lnTo>
                    <a:pt x="2972" y="1413"/>
                  </a:lnTo>
                  <a:lnTo>
                    <a:pt x="2972" y="1402"/>
                  </a:lnTo>
                  <a:lnTo>
                    <a:pt x="2978" y="1388"/>
                  </a:lnTo>
                  <a:lnTo>
                    <a:pt x="2992" y="1364"/>
                  </a:lnTo>
                  <a:lnTo>
                    <a:pt x="2994" y="1359"/>
                  </a:lnTo>
                  <a:lnTo>
                    <a:pt x="2995" y="1354"/>
                  </a:lnTo>
                  <a:lnTo>
                    <a:pt x="2995" y="1342"/>
                  </a:lnTo>
                  <a:lnTo>
                    <a:pt x="2993" y="1333"/>
                  </a:lnTo>
                  <a:lnTo>
                    <a:pt x="2990" y="1327"/>
                  </a:lnTo>
                  <a:lnTo>
                    <a:pt x="2982" y="1326"/>
                  </a:lnTo>
                  <a:lnTo>
                    <a:pt x="2980" y="1325"/>
                  </a:lnTo>
                  <a:lnTo>
                    <a:pt x="2982" y="1320"/>
                  </a:lnTo>
                  <a:lnTo>
                    <a:pt x="2984" y="1318"/>
                  </a:lnTo>
                  <a:lnTo>
                    <a:pt x="3002" y="1310"/>
                  </a:lnTo>
                  <a:lnTo>
                    <a:pt x="3004" y="1309"/>
                  </a:lnTo>
                  <a:lnTo>
                    <a:pt x="3007" y="1305"/>
                  </a:lnTo>
                  <a:lnTo>
                    <a:pt x="3016" y="1295"/>
                  </a:lnTo>
                  <a:lnTo>
                    <a:pt x="3020" y="1291"/>
                  </a:lnTo>
                  <a:lnTo>
                    <a:pt x="3040" y="1283"/>
                  </a:lnTo>
                  <a:lnTo>
                    <a:pt x="3063" y="1279"/>
                  </a:lnTo>
                  <a:lnTo>
                    <a:pt x="3082" y="1271"/>
                  </a:lnTo>
                  <a:lnTo>
                    <a:pt x="3090" y="1251"/>
                  </a:lnTo>
                  <a:lnTo>
                    <a:pt x="3092" y="1232"/>
                  </a:lnTo>
                  <a:lnTo>
                    <a:pt x="3096" y="1212"/>
                  </a:lnTo>
                  <a:lnTo>
                    <a:pt x="3098" y="1205"/>
                  </a:lnTo>
                  <a:lnTo>
                    <a:pt x="3101" y="1200"/>
                  </a:lnTo>
                  <a:lnTo>
                    <a:pt x="3102" y="1195"/>
                  </a:lnTo>
                  <a:lnTo>
                    <a:pt x="3099" y="1189"/>
                  </a:lnTo>
                  <a:lnTo>
                    <a:pt x="3090" y="1180"/>
                  </a:lnTo>
                  <a:lnTo>
                    <a:pt x="3087" y="1175"/>
                  </a:lnTo>
                  <a:lnTo>
                    <a:pt x="3087" y="1169"/>
                  </a:lnTo>
                  <a:lnTo>
                    <a:pt x="3089" y="1163"/>
                  </a:lnTo>
                  <a:lnTo>
                    <a:pt x="3096" y="1152"/>
                  </a:lnTo>
                  <a:lnTo>
                    <a:pt x="3097" y="1145"/>
                  </a:lnTo>
                  <a:lnTo>
                    <a:pt x="3096" y="1139"/>
                  </a:lnTo>
                  <a:lnTo>
                    <a:pt x="3092" y="1130"/>
                  </a:lnTo>
                  <a:lnTo>
                    <a:pt x="3092" y="1124"/>
                  </a:lnTo>
                  <a:lnTo>
                    <a:pt x="3098" y="1114"/>
                  </a:lnTo>
                  <a:lnTo>
                    <a:pt x="3107" y="1110"/>
                  </a:lnTo>
                  <a:lnTo>
                    <a:pt x="3130" y="1108"/>
                  </a:lnTo>
                  <a:lnTo>
                    <a:pt x="3136" y="1105"/>
                  </a:lnTo>
                  <a:lnTo>
                    <a:pt x="3143" y="1101"/>
                  </a:lnTo>
                  <a:lnTo>
                    <a:pt x="3149" y="1097"/>
                  </a:lnTo>
                  <a:lnTo>
                    <a:pt x="3152" y="1092"/>
                  </a:lnTo>
                  <a:lnTo>
                    <a:pt x="3157" y="1082"/>
                  </a:lnTo>
                  <a:lnTo>
                    <a:pt x="3158" y="1078"/>
                  </a:lnTo>
                  <a:lnTo>
                    <a:pt x="3157" y="1075"/>
                  </a:lnTo>
                  <a:lnTo>
                    <a:pt x="3155" y="1069"/>
                  </a:lnTo>
                  <a:lnTo>
                    <a:pt x="3155" y="1065"/>
                  </a:lnTo>
                  <a:lnTo>
                    <a:pt x="3162" y="1047"/>
                  </a:lnTo>
                  <a:lnTo>
                    <a:pt x="3172" y="991"/>
                  </a:lnTo>
                  <a:lnTo>
                    <a:pt x="3183" y="955"/>
                  </a:lnTo>
                  <a:lnTo>
                    <a:pt x="3191" y="938"/>
                  </a:lnTo>
                  <a:lnTo>
                    <a:pt x="3243" y="864"/>
                  </a:lnTo>
                  <a:lnTo>
                    <a:pt x="3245" y="861"/>
                  </a:lnTo>
                  <a:lnTo>
                    <a:pt x="3247" y="856"/>
                  </a:lnTo>
                  <a:lnTo>
                    <a:pt x="3245" y="846"/>
                  </a:lnTo>
                  <a:lnTo>
                    <a:pt x="3246" y="840"/>
                  </a:lnTo>
                  <a:lnTo>
                    <a:pt x="3250" y="835"/>
                  </a:lnTo>
                  <a:lnTo>
                    <a:pt x="3254" y="831"/>
                  </a:lnTo>
                  <a:lnTo>
                    <a:pt x="3266" y="824"/>
                  </a:lnTo>
                  <a:lnTo>
                    <a:pt x="3269" y="820"/>
                  </a:lnTo>
                  <a:lnTo>
                    <a:pt x="3274" y="808"/>
                  </a:lnTo>
                  <a:lnTo>
                    <a:pt x="3281" y="796"/>
                  </a:lnTo>
                  <a:lnTo>
                    <a:pt x="3291" y="784"/>
                  </a:lnTo>
                  <a:lnTo>
                    <a:pt x="3302" y="772"/>
                  </a:lnTo>
                  <a:lnTo>
                    <a:pt x="3313" y="764"/>
                  </a:lnTo>
                  <a:lnTo>
                    <a:pt x="3321" y="764"/>
                  </a:lnTo>
                  <a:lnTo>
                    <a:pt x="3333" y="767"/>
                  </a:lnTo>
                  <a:lnTo>
                    <a:pt x="3353" y="775"/>
                  </a:lnTo>
                  <a:lnTo>
                    <a:pt x="3359" y="776"/>
                  </a:lnTo>
                  <a:lnTo>
                    <a:pt x="3366" y="775"/>
                  </a:lnTo>
                  <a:lnTo>
                    <a:pt x="3372" y="772"/>
                  </a:lnTo>
                  <a:lnTo>
                    <a:pt x="3377" y="768"/>
                  </a:lnTo>
                  <a:lnTo>
                    <a:pt x="3385" y="759"/>
                  </a:lnTo>
                  <a:lnTo>
                    <a:pt x="3389" y="758"/>
                  </a:lnTo>
                  <a:lnTo>
                    <a:pt x="3397" y="757"/>
                  </a:lnTo>
                  <a:lnTo>
                    <a:pt x="3399" y="756"/>
                  </a:lnTo>
                  <a:lnTo>
                    <a:pt x="3425" y="732"/>
                  </a:lnTo>
                  <a:lnTo>
                    <a:pt x="3431" y="729"/>
                  </a:lnTo>
                  <a:lnTo>
                    <a:pt x="3448" y="724"/>
                  </a:lnTo>
                  <a:lnTo>
                    <a:pt x="3455" y="720"/>
                  </a:lnTo>
                  <a:lnTo>
                    <a:pt x="3465" y="711"/>
                  </a:lnTo>
                  <a:lnTo>
                    <a:pt x="3471" y="707"/>
                  </a:lnTo>
                  <a:lnTo>
                    <a:pt x="3487" y="702"/>
                  </a:lnTo>
                  <a:lnTo>
                    <a:pt x="3491" y="699"/>
                  </a:lnTo>
                  <a:lnTo>
                    <a:pt x="3495" y="694"/>
                  </a:lnTo>
                  <a:lnTo>
                    <a:pt x="3498" y="686"/>
                  </a:lnTo>
                  <a:lnTo>
                    <a:pt x="3501" y="679"/>
                  </a:lnTo>
                  <a:lnTo>
                    <a:pt x="3501" y="673"/>
                  </a:lnTo>
                  <a:lnTo>
                    <a:pt x="3501" y="666"/>
                  </a:lnTo>
                  <a:lnTo>
                    <a:pt x="3500" y="660"/>
                  </a:lnTo>
                  <a:lnTo>
                    <a:pt x="3497" y="655"/>
                  </a:lnTo>
                  <a:lnTo>
                    <a:pt x="3492" y="650"/>
                  </a:lnTo>
                  <a:lnTo>
                    <a:pt x="3489" y="646"/>
                  </a:lnTo>
                  <a:lnTo>
                    <a:pt x="3488" y="644"/>
                  </a:lnTo>
                  <a:lnTo>
                    <a:pt x="3486" y="643"/>
                  </a:lnTo>
                  <a:lnTo>
                    <a:pt x="3481" y="643"/>
                  </a:lnTo>
                  <a:lnTo>
                    <a:pt x="3479" y="642"/>
                  </a:lnTo>
                  <a:lnTo>
                    <a:pt x="3477" y="639"/>
                  </a:lnTo>
                  <a:lnTo>
                    <a:pt x="3476" y="636"/>
                  </a:lnTo>
                  <a:lnTo>
                    <a:pt x="3478" y="634"/>
                  </a:lnTo>
                  <a:lnTo>
                    <a:pt x="3489" y="620"/>
                  </a:lnTo>
                  <a:lnTo>
                    <a:pt x="3491" y="615"/>
                  </a:lnTo>
                  <a:lnTo>
                    <a:pt x="3497" y="585"/>
                  </a:lnTo>
                  <a:lnTo>
                    <a:pt x="3500" y="576"/>
                  </a:lnTo>
                  <a:lnTo>
                    <a:pt x="3501" y="566"/>
                  </a:lnTo>
                  <a:lnTo>
                    <a:pt x="3501" y="564"/>
                  </a:lnTo>
                  <a:lnTo>
                    <a:pt x="3501" y="560"/>
                  </a:lnTo>
                  <a:lnTo>
                    <a:pt x="3495" y="548"/>
                  </a:lnTo>
                  <a:lnTo>
                    <a:pt x="3495" y="542"/>
                  </a:lnTo>
                  <a:lnTo>
                    <a:pt x="3500" y="539"/>
                  </a:lnTo>
                  <a:lnTo>
                    <a:pt x="3499" y="536"/>
                  </a:lnTo>
                  <a:lnTo>
                    <a:pt x="3504" y="514"/>
                  </a:lnTo>
                  <a:lnTo>
                    <a:pt x="3506" y="511"/>
                  </a:lnTo>
                  <a:lnTo>
                    <a:pt x="3507" y="509"/>
                  </a:lnTo>
                  <a:lnTo>
                    <a:pt x="3508" y="508"/>
                  </a:lnTo>
                  <a:lnTo>
                    <a:pt x="3514" y="502"/>
                  </a:lnTo>
                  <a:lnTo>
                    <a:pt x="3513" y="499"/>
                  </a:lnTo>
                  <a:close/>
                </a:path>
              </a:pathLst>
            </a:custGeom>
            <a:solidFill>
              <a:srgbClr val="D9D9D9"/>
            </a:solidFill>
            <a:ln w="9525">
              <a:solidFill>
                <a:schemeClr val="bg1"/>
              </a:solidFill>
              <a:round/>
              <a:headEnd/>
              <a:tailEnd/>
            </a:ln>
            <a:effectLst>
              <a:outerShdw blurRad="50800" dist="381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42"/>
            <p:cNvSpPr>
              <a:spLocks/>
            </p:cNvSpPr>
            <p:nvPr/>
          </p:nvSpPr>
          <p:spPr bwMode="auto">
            <a:xfrm>
              <a:off x="2524179" y="1307760"/>
              <a:ext cx="1223963" cy="1090613"/>
            </a:xfrm>
            <a:custGeom>
              <a:avLst/>
              <a:gdLst/>
              <a:ahLst/>
              <a:cxnLst>
                <a:cxn ang="0">
                  <a:pos x="0" y="197"/>
                </a:cxn>
                <a:cxn ang="0">
                  <a:pos x="21" y="119"/>
                </a:cxn>
                <a:cxn ang="0">
                  <a:pos x="84" y="70"/>
                </a:cxn>
                <a:cxn ang="0">
                  <a:pos x="207" y="32"/>
                </a:cxn>
                <a:cxn ang="0">
                  <a:pos x="230" y="40"/>
                </a:cxn>
                <a:cxn ang="0">
                  <a:pos x="282" y="39"/>
                </a:cxn>
                <a:cxn ang="0">
                  <a:pos x="338" y="38"/>
                </a:cxn>
                <a:cxn ang="0">
                  <a:pos x="356" y="16"/>
                </a:cxn>
                <a:cxn ang="0">
                  <a:pos x="411" y="0"/>
                </a:cxn>
                <a:cxn ang="0">
                  <a:pos x="589" y="68"/>
                </a:cxn>
                <a:cxn ang="0">
                  <a:pos x="596" y="69"/>
                </a:cxn>
                <a:cxn ang="0">
                  <a:pos x="640" y="64"/>
                </a:cxn>
                <a:cxn ang="0">
                  <a:pos x="748" y="164"/>
                </a:cxn>
                <a:cxn ang="0">
                  <a:pos x="734" y="231"/>
                </a:cxn>
                <a:cxn ang="0">
                  <a:pos x="673" y="220"/>
                </a:cxn>
                <a:cxn ang="0">
                  <a:pos x="657" y="211"/>
                </a:cxn>
                <a:cxn ang="0">
                  <a:pos x="633" y="214"/>
                </a:cxn>
                <a:cxn ang="0">
                  <a:pos x="628" y="241"/>
                </a:cxn>
                <a:cxn ang="0">
                  <a:pos x="588" y="242"/>
                </a:cxn>
                <a:cxn ang="0">
                  <a:pos x="571" y="310"/>
                </a:cxn>
                <a:cxn ang="0">
                  <a:pos x="541" y="333"/>
                </a:cxn>
                <a:cxn ang="0">
                  <a:pos x="449" y="368"/>
                </a:cxn>
                <a:cxn ang="0">
                  <a:pos x="418" y="416"/>
                </a:cxn>
                <a:cxn ang="0">
                  <a:pos x="411" y="475"/>
                </a:cxn>
                <a:cxn ang="0">
                  <a:pos x="267" y="507"/>
                </a:cxn>
                <a:cxn ang="0">
                  <a:pos x="253" y="649"/>
                </a:cxn>
                <a:cxn ang="0">
                  <a:pos x="242" y="643"/>
                </a:cxn>
                <a:cxn ang="0">
                  <a:pos x="228" y="640"/>
                </a:cxn>
                <a:cxn ang="0">
                  <a:pos x="156" y="679"/>
                </a:cxn>
                <a:cxn ang="0">
                  <a:pos x="120" y="672"/>
                </a:cxn>
                <a:cxn ang="0">
                  <a:pos x="146" y="570"/>
                </a:cxn>
                <a:cxn ang="0">
                  <a:pos x="175" y="434"/>
                </a:cxn>
                <a:cxn ang="0">
                  <a:pos x="210" y="412"/>
                </a:cxn>
                <a:cxn ang="0">
                  <a:pos x="205" y="342"/>
                </a:cxn>
                <a:cxn ang="0">
                  <a:pos x="191" y="287"/>
                </a:cxn>
                <a:cxn ang="0">
                  <a:pos x="198" y="261"/>
                </a:cxn>
                <a:cxn ang="0">
                  <a:pos x="200" y="245"/>
                </a:cxn>
                <a:cxn ang="0">
                  <a:pos x="200" y="221"/>
                </a:cxn>
                <a:cxn ang="0">
                  <a:pos x="182" y="238"/>
                </a:cxn>
                <a:cxn ang="0">
                  <a:pos x="152" y="238"/>
                </a:cxn>
                <a:cxn ang="0">
                  <a:pos x="121" y="225"/>
                </a:cxn>
                <a:cxn ang="0">
                  <a:pos x="74" y="199"/>
                </a:cxn>
                <a:cxn ang="0">
                  <a:pos x="44" y="199"/>
                </a:cxn>
              </a:cxnLst>
              <a:rect l="0" t="0" r="r" b="b"/>
              <a:pathLst>
                <a:path w="771" h="687">
                  <a:moveTo>
                    <a:pt x="25" y="195"/>
                  </a:moveTo>
                  <a:lnTo>
                    <a:pt x="3" y="196"/>
                  </a:lnTo>
                  <a:lnTo>
                    <a:pt x="0" y="197"/>
                  </a:lnTo>
                  <a:lnTo>
                    <a:pt x="1" y="190"/>
                  </a:lnTo>
                  <a:lnTo>
                    <a:pt x="2" y="120"/>
                  </a:lnTo>
                  <a:lnTo>
                    <a:pt x="21" y="119"/>
                  </a:lnTo>
                  <a:lnTo>
                    <a:pt x="30" y="117"/>
                  </a:lnTo>
                  <a:lnTo>
                    <a:pt x="38" y="113"/>
                  </a:lnTo>
                  <a:lnTo>
                    <a:pt x="84" y="70"/>
                  </a:lnTo>
                  <a:lnTo>
                    <a:pt x="98" y="61"/>
                  </a:lnTo>
                  <a:lnTo>
                    <a:pt x="114" y="55"/>
                  </a:lnTo>
                  <a:lnTo>
                    <a:pt x="207" y="32"/>
                  </a:lnTo>
                  <a:lnTo>
                    <a:pt x="216" y="31"/>
                  </a:lnTo>
                  <a:lnTo>
                    <a:pt x="223" y="34"/>
                  </a:lnTo>
                  <a:lnTo>
                    <a:pt x="230" y="40"/>
                  </a:lnTo>
                  <a:lnTo>
                    <a:pt x="236" y="43"/>
                  </a:lnTo>
                  <a:lnTo>
                    <a:pt x="254" y="44"/>
                  </a:lnTo>
                  <a:lnTo>
                    <a:pt x="282" y="39"/>
                  </a:lnTo>
                  <a:lnTo>
                    <a:pt x="324" y="41"/>
                  </a:lnTo>
                  <a:lnTo>
                    <a:pt x="334" y="39"/>
                  </a:lnTo>
                  <a:lnTo>
                    <a:pt x="338" y="38"/>
                  </a:lnTo>
                  <a:lnTo>
                    <a:pt x="347" y="31"/>
                  </a:lnTo>
                  <a:lnTo>
                    <a:pt x="351" y="27"/>
                  </a:lnTo>
                  <a:lnTo>
                    <a:pt x="356" y="16"/>
                  </a:lnTo>
                  <a:lnTo>
                    <a:pt x="359" y="11"/>
                  </a:lnTo>
                  <a:lnTo>
                    <a:pt x="367" y="7"/>
                  </a:lnTo>
                  <a:lnTo>
                    <a:pt x="411" y="0"/>
                  </a:lnTo>
                  <a:lnTo>
                    <a:pt x="420" y="2"/>
                  </a:lnTo>
                  <a:lnTo>
                    <a:pt x="586" y="67"/>
                  </a:lnTo>
                  <a:lnTo>
                    <a:pt x="589" y="68"/>
                  </a:lnTo>
                  <a:lnTo>
                    <a:pt x="591" y="69"/>
                  </a:lnTo>
                  <a:lnTo>
                    <a:pt x="593" y="71"/>
                  </a:lnTo>
                  <a:lnTo>
                    <a:pt x="596" y="69"/>
                  </a:lnTo>
                  <a:lnTo>
                    <a:pt x="613" y="60"/>
                  </a:lnTo>
                  <a:lnTo>
                    <a:pt x="619" y="59"/>
                  </a:lnTo>
                  <a:lnTo>
                    <a:pt x="640" y="64"/>
                  </a:lnTo>
                  <a:lnTo>
                    <a:pt x="659" y="75"/>
                  </a:lnTo>
                  <a:lnTo>
                    <a:pt x="701" y="113"/>
                  </a:lnTo>
                  <a:lnTo>
                    <a:pt x="748" y="164"/>
                  </a:lnTo>
                  <a:lnTo>
                    <a:pt x="771" y="207"/>
                  </a:lnTo>
                  <a:lnTo>
                    <a:pt x="757" y="219"/>
                  </a:lnTo>
                  <a:lnTo>
                    <a:pt x="734" y="231"/>
                  </a:lnTo>
                  <a:lnTo>
                    <a:pt x="705" y="231"/>
                  </a:lnTo>
                  <a:lnTo>
                    <a:pt x="678" y="225"/>
                  </a:lnTo>
                  <a:lnTo>
                    <a:pt x="673" y="220"/>
                  </a:lnTo>
                  <a:lnTo>
                    <a:pt x="668" y="215"/>
                  </a:lnTo>
                  <a:lnTo>
                    <a:pt x="663" y="213"/>
                  </a:lnTo>
                  <a:lnTo>
                    <a:pt x="657" y="211"/>
                  </a:lnTo>
                  <a:lnTo>
                    <a:pt x="651" y="211"/>
                  </a:lnTo>
                  <a:lnTo>
                    <a:pt x="637" y="211"/>
                  </a:lnTo>
                  <a:lnTo>
                    <a:pt x="633" y="214"/>
                  </a:lnTo>
                  <a:lnTo>
                    <a:pt x="632" y="222"/>
                  </a:lnTo>
                  <a:lnTo>
                    <a:pt x="631" y="229"/>
                  </a:lnTo>
                  <a:lnTo>
                    <a:pt x="628" y="241"/>
                  </a:lnTo>
                  <a:lnTo>
                    <a:pt x="621" y="243"/>
                  </a:lnTo>
                  <a:lnTo>
                    <a:pt x="609" y="239"/>
                  </a:lnTo>
                  <a:lnTo>
                    <a:pt x="588" y="242"/>
                  </a:lnTo>
                  <a:lnTo>
                    <a:pt x="569" y="252"/>
                  </a:lnTo>
                  <a:lnTo>
                    <a:pt x="566" y="260"/>
                  </a:lnTo>
                  <a:lnTo>
                    <a:pt x="571" y="310"/>
                  </a:lnTo>
                  <a:lnTo>
                    <a:pt x="563" y="325"/>
                  </a:lnTo>
                  <a:lnTo>
                    <a:pt x="552" y="330"/>
                  </a:lnTo>
                  <a:lnTo>
                    <a:pt x="541" y="333"/>
                  </a:lnTo>
                  <a:lnTo>
                    <a:pt x="475" y="339"/>
                  </a:lnTo>
                  <a:lnTo>
                    <a:pt x="460" y="351"/>
                  </a:lnTo>
                  <a:lnTo>
                    <a:pt x="449" y="368"/>
                  </a:lnTo>
                  <a:lnTo>
                    <a:pt x="434" y="387"/>
                  </a:lnTo>
                  <a:lnTo>
                    <a:pt x="420" y="396"/>
                  </a:lnTo>
                  <a:lnTo>
                    <a:pt x="418" y="416"/>
                  </a:lnTo>
                  <a:lnTo>
                    <a:pt x="424" y="437"/>
                  </a:lnTo>
                  <a:lnTo>
                    <a:pt x="425" y="460"/>
                  </a:lnTo>
                  <a:lnTo>
                    <a:pt x="411" y="475"/>
                  </a:lnTo>
                  <a:lnTo>
                    <a:pt x="321" y="479"/>
                  </a:lnTo>
                  <a:lnTo>
                    <a:pt x="278" y="472"/>
                  </a:lnTo>
                  <a:lnTo>
                    <a:pt x="267" y="507"/>
                  </a:lnTo>
                  <a:lnTo>
                    <a:pt x="265" y="645"/>
                  </a:lnTo>
                  <a:lnTo>
                    <a:pt x="260" y="648"/>
                  </a:lnTo>
                  <a:lnTo>
                    <a:pt x="253" y="649"/>
                  </a:lnTo>
                  <a:lnTo>
                    <a:pt x="250" y="644"/>
                  </a:lnTo>
                  <a:lnTo>
                    <a:pt x="246" y="642"/>
                  </a:lnTo>
                  <a:lnTo>
                    <a:pt x="242" y="643"/>
                  </a:lnTo>
                  <a:lnTo>
                    <a:pt x="239" y="644"/>
                  </a:lnTo>
                  <a:lnTo>
                    <a:pt x="234" y="641"/>
                  </a:lnTo>
                  <a:lnTo>
                    <a:pt x="228" y="640"/>
                  </a:lnTo>
                  <a:lnTo>
                    <a:pt x="222" y="642"/>
                  </a:lnTo>
                  <a:lnTo>
                    <a:pt x="166" y="666"/>
                  </a:lnTo>
                  <a:lnTo>
                    <a:pt x="156" y="679"/>
                  </a:lnTo>
                  <a:lnTo>
                    <a:pt x="143" y="687"/>
                  </a:lnTo>
                  <a:lnTo>
                    <a:pt x="130" y="682"/>
                  </a:lnTo>
                  <a:lnTo>
                    <a:pt x="120" y="672"/>
                  </a:lnTo>
                  <a:lnTo>
                    <a:pt x="123" y="644"/>
                  </a:lnTo>
                  <a:lnTo>
                    <a:pt x="136" y="616"/>
                  </a:lnTo>
                  <a:lnTo>
                    <a:pt x="146" y="570"/>
                  </a:lnTo>
                  <a:lnTo>
                    <a:pt x="144" y="458"/>
                  </a:lnTo>
                  <a:lnTo>
                    <a:pt x="154" y="439"/>
                  </a:lnTo>
                  <a:lnTo>
                    <a:pt x="175" y="434"/>
                  </a:lnTo>
                  <a:lnTo>
                    <a:pt x="196" y="440"/>
                  </a:lnTo>
                  <a:lnTo>
                    <a:pt x="208" y="434"/>
                  </a:lnTo>
                  <a:lnTo>
                    <a:pt x="210" y="412"/>
                  </a:lnTo>
                  <a:lnTo>
                    <a:pt x="201" y="364"/>
                  </a:lnTo>
                  <a:lnTo>
                    <a:pt x="202" y="354"/>
                  </a:lnTo>
                  <a:lnTo>
                    <a:pt x="205" y="342"/>
                  </a:lnTo>
                  <a:lnTo>
                    <a:pt x="208" y="321"/>
                  </a:lnTo>
                  <a:lnTo>
                    <a:pt x="201" y="303"/>
                  </a:lnTo>
                  <a:lnTo>
                    <a:pt x="191" y="287"/>
                  </a:lnTo>
                  <a:lnTo>
                    <a:pt x="193" y="276"/>
                  </a:lnTo>
                  <a:lnTo>
                    <a:pt x="196" y="265"/>
                  </a:lnTo>
                  <a:lnTo>
                    <a:pt x="198" y="261"/>
                  </a:lnTo>
                  <a:lnTo>
                    <a:pt x="199" y="256"/>
                  </a:lnTo>
                  <a:lnTo>
                    <a:pt x="199" y="251"/>
                  </a:lnTo>
                  <a:lnTo>
                    <a:pt x="200" y="245"/>
                  </a:lnTo>
                  <a:lnTo>
                    <a:pt x="204" y="236"/>
                  </a:lnTo>
                  <a:lnTo>
                    <a:pt x="205" y="227"/>
                  </a:lnTo>
                  <a:lnTo>
                    <a:pt x="200" y="221"/>
                  </a:lnTo>
                  <a:lnTo>
                    <a:pt x="192" y="223"/>
                  </a:lnTo>
                  <a:lnTo>
                    <a:pt x="187" y="231"/>
                  </a:lnTo>
                  <a:lnTo>
                    <a:pt x="182" y="238"/>
                  </a:lnTo>
                  <a:lnTo>
                    <a:pt x="174" y="243"/>
                  </a:lnTo>
                  <a:lnTo>
                    <a:pt x="162" y="243"/>
                  </a:lnTo>
                  <a:lnTo>
                    <a:pt x="152" y="238"/>
                  </a:lnTo>
                  <a:lnTo>
                    <a:pt x="142" y="231"/>
                  </a:lnTo>
                  <a:lnTo>
                    <a:pt x="132" y="227"/>
                  </a:lnTo>
                  <a:lnTo>
                    <a:pt x="121" y="225"/>
                  </a:lnTo>
                  <a:lnTo>
                    <a:pt x="101" y="217"/>
                  </a:lnTo>
                  <a:lnTo>
                    <a:pt x="83" y="207"/>
                  </a:lnTo>
                  <a:lnTo>
                    <a:pt x="74" y="199"/>
                  </a:lnTo>
                  <a:lnTo>
                    <a:pt x="65" y="191"/>
                  </a:lnTo>
                  <a:lnTo>
                    <a:pt x="54" y="194"/>
                  </a:lnTo>
                  <a:lnTo>
                    <a:pt x="44" y="199"/>
                  </a:lnTo>
                  <a:lnTo>
                    <a:pt x="25" y="195"/>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Freeform 8"/>
            <p:cNvSpPr>
              <a:spLocks/>
            </p:cNvSpPr>
            <p:nvPr/>
          </p:nvSpPr>
          <p:spPr bwMode="auto">
            <a:xfrm>
              <a:off x="6019854" y="1385548"/>
              <a:ext cx="1409700" cy="1711325"/>
            </a:xfrm>
            <a:custGeom>
              <a:avLst/>
              <a:gdLst/>
              <a:ahLst/>
              <a:cxnLst>
                <a:cxn ang="0">
                  <a:pos x="872" y="449"/>
                </a:cxn>
                <a:cxn ang="0">
                  <a:pos x="852" y="431"/>
                </a:cxn>
                <a:cxn ang="0">
                  <a:pos x="844" y="419"/>
                </a:cxn>
                <a:cxn ang="0">
                  <a:pos x="834" y="403"/>
                </a:cxn>
                <a:cxn ang="0">
                  <a:pos x="744" y="389"/>
                </a:cxn>
                <a:cxn ang="0">
                  <a:pos x="744" y="365"/>
                </a:cxn>
                <a:cxn ang="0">
                  <a:pos x="496" y="1"/>
                </a:cxn>
                <a:cxn ang="0">
                  <a:pos x="475" y="25"/>
                </a:cxn>
                <a:cxn ang="0">
                  <a:pos x="474" y="35"/>
                </a:cxn>
                <a:cxn ang="0">
                  <a:pos x="467" y="41"/>
                </a:cxn>
                <a:cxn ang="0">
                  <a:pos x="443" y="56"/>
                </a:cxn>
                <a:cxn ang="0">
                  <a:pos x="440" y="49"/>
                </a:cxn>
                <a:cxn ang="0">
                  <a:pos x="425" y="54"/>
                </a:cxn>
                <a:cxn ang="0">
                  <a:pos x="407" y="51"/>
                </a:cxn>
                <a:cxn ang="0">
                  <a:pos x="361" y="69"/>
                </a:cxn>
                <a:cxn ang="0">
                  <a:pos x="357" y="70"/>
                </a:cxn>
                <a:cxn ang="0">
                  <a:pos x="348" y="87"/>
                </a:cxn>
                <a:cxn ang="0">
                  <a:pos x="344" y="90"/>
                </a:cxn>
                <a:cxn ang="0">
                  <a:pos x="342" y="99"/>
                </a:cxn>
                <a:cxn ang="0">
                  <a:pos x="334" y="96"/>
                </a:cxn>
                <a:cxn ang="0">
                  <a:pos x="318" y="115"/>
                </a:cxn>
                <a:cxn ang="0">
                  <a:pos x="299" y="125"/>
                </a:cxn>
                <a:cxn ang="0">
                  <a:pos x="289" y="125"/>
                </a:cxn>
                <a:cxn ang="0">
                  <a:pos x="281" y="128"/>
                </a:cxn>
                <a:cxn ang="0">
                  <a:pos x="268" y="154"/>
                </a:cxn>
                <a:cxn ang="0">
                  <a:pos x="254" y="168"/>
                </a:cxn>
                <a:cxn ang="0">
                  <a:pos x="240" y="190"/>
                </a:cxn>
                <a:cxn ang="0">
                  <a:pos x="213" y="242"/>
                </a:cxn>
                <a:cxn ang="0">
                  <a:pos x="242" y="323"/>
                </a:cxn>
                <a:cxn ang="0">
                  <a:pos x="196" y="542"/>
                </a:cxn>
                <a:cxn ang="0">
                  <a:pos x="193" y="602"/>
                </a:cxn>
                <a:cxn ang="0">
                  <a:pos x="191" y="673"/>
                </a:cxn>
                <a:cxn ang="0">
                  <a:pos x="164" y="762"/>
                </a:cxn>
                <a:cxn ang="0">
                  <a:pos x="47" y="860"/>
                </a:cxn>
                <a:cxn ang="0">
                  <a:pos x="19" y="914"/>
                </a:cxn>
                <a:cxn ang="0">
                  <a:pos x="15" y="1011"/>
                </a:cxn>
                <a:cxn ang="0">
                  <a:pos x="91" y="1075"/>
                </a:cxn>
                <a:cxn ang="0">
                  <a:pos x="244" y="994"/>
                </a:cxn>
                <a:cxn ang="0">
                  <a:pos x="308" y="957"/>
                </a:cxn>
                <a:cxn ang="0">
                  <a:pos x="402" y="921"/>
                </a:cxn>
                <a:cxn ang="0">
                  <a:pos x="490" y="951"/>
                </a:cxn>
                <a:cxn ang="0">
                  <a:pos x="523" y="815"/>
                </a:cxn>
                <a:cxn ang="0">
                  <a:pos x="559" y="822"/>
                </a:cxn>
                <a:cxn ang="0">
                  <a:pos x="620" y="791"/>
                </a:cxn>
                <a:cxn ang="0">
                  <a:pos x="648" y="759"/>
                </a:cxn>
                <a:cxn ang="0">
                  <a:pos x="695" y="715"/>
                </a:cxn>
                <a:cxn ang="0">
                  <a:pos x="746" y="723"/>
                </a:cxn>
                <a:cxn ang="0">
                  <a:pos x="773" y="707"/>
                </a:cxn>
                <a:cxn ang="0">
                  <a:pos x="839" y="662"/>
                </a:cxn>
                <a:cxn ang="0">
                  <a:pos x="872" y="637"/>
                </a:cxn>
                <a:cxn ang="0">
                  <a:pos x="871" y="606"/>
                </a:cxn>
                <a:cxn ang="0">
                  <a:pos x="855" y="594"/>
                </a:cxn>
                <a:cxn ang="0">
                  <a:pos x="863" y="571"/>
                </a:cxn>
                <a:cxn ang="0">
                  <a:pos x="875" y="515"/>
                </a:cxn>
                <a:cxn ang="0">
                  <a:pos x="873" y="487"/>
                </a:cxn>
                <a:cxn ang="0">
                  <a:pos x="888" y="453"/>
                </a:cxn>
              </a:cxnLst>
              <a:rect l="0" t="0" r="r" b="b"/>
              <a:pathLst>
                <a:path w="888" h="1078">
                  <a:moveTo>
                    <a:pt x="887" y="450"/>
                  </a:moveTo>
                  <a:lnTo>
                    <a:pt x="886" y="447"/>
                  </a:lnTo>
                  <a:lnTo>
                    <a:pt x="880" y="446"/>
                  </a:lnTo>
                  <a:lnTo>
                    <a:pt x="876" y="448"/>
                  </a:lnTo>
                  <a:lnTo>
                    <a:pt x="872" y="449"/>
                  </a:lnTo>
                  <a:lnTo>
                    <a:pt x="871" y="448"/>
                  </a:lnTo>
                  <a:lnTo>
                    <a:pt x="869" y="442"/>
                  </a:lnTo>
                  <a:lnTo>
                    <a:pt x="864" y="438"/>
                  </a:lnTo>
                  <a:lnTo>
                    <a:pt x="858" y="435"/>
                  </a:lnTo>
                  <a:lnTo>
                    <a:pt x="852" y="431"/>
                  </a:lnTo>
                  <a:lnTo>
                    <a:pt x="855" y="429"/>
                  </a:lnTo>
                  <a:lnTo>
                    <a:pt x="856" y="429"/>
                  </a:lnTo>
                  <a:lnTo>
                    <a:pt x="856" y="427"/>
                  </a:lnTo>
                  <a:lnTo>
                    <a:pt x="853" y="425"/>
                  </a:lnTo>
                  <a:lnTo>
                    <a:pt x="844" y="419"/>
                  </a:lnTo>
                  <a:lnTo>
                    <a:pt x="842" y="417"/>
                  </a:lnTo>
                  <a:lnTo>
                    <a:pt x="842" y="414"/>
                  </a:lnTo>
                  <a:lnTo>
                    <a:pt x="843" y="410"/>
                  </a:lnTo>
                  <a:lnTo>
                    <a:pt x="842" y="407"/>
                  </a:lnTo>
                  <a:lnTo>
                    <a:pt x="834" y="403"/>
                  </a:lnTo>
                  <a:lnTo>
                    <a:pt x="815" y="398"/>
                  </a:lnTo>
                  <a:lnTo>
                    <a:pt x="755" y="397"/>
                  </a:lnTo>
                  <a:lnTo>
                    <a:pt x="751" y="396"/>
                  </a:lnTo>
                  <a:lnTo>
                    <a:pt x="747" y="393"/>
                  </a:lnTo>
                  <a:lnTo>
                    <a:pt x="744" y="389"/>
                  </a:lnTo>
                  <a:lnTo>
                    <a:pt x="744" y="385"/>
                  </a:lnTo>
                  <a:lnTo>
                    <a:pt x="746" y="377"/>
                  </a:lnTo>
                  <a:lnTo>
                    <a:pt x="746" y="371"/>
                  </a:lnTo>
                  <a:lnTo>
                    <a:pt x="744" y="366"/>
                  </a:lnTo>
                  <a:lnTo>
                    <a:pt x="744" y="365"/>
                  </a:lnTo>
                  <a:lnTo>
                    <a:pt x="743" y="342"/>
                  </a:lnTo>
                  <a:lnTo>
                    <a:pt x="710" y="187"/>
                  </a:lnTo>
                  <a:lnTo>
                    <a:pt x="577" y="3"/>
                  </a:lnTo>
                  <a:lnTo>
                    <a:pt x="504" y="0"/>
                  </a:lnTo>
                  <a:lnTo>
                    <a:pt x="496" y="1"/>
                  </a:lnTo>
                  <a:lnTo>
                    <a:pt x="493" y="3"/>
                  </a:lnTo>
                  <a:lnTo>
                    <a:pt x="493" y="8"/>
                  </a:lnTo>
                  <a:lnTo>
                    <a:pt x="488" y="12"/>
                  </a:lnTo>
                  <a:lnTo>
                    <a:pt x="477" y="22"/>
                  </a:lnTo>
                  <a:lnTo>
                    <a:pt x="475" y="25"/>
                  </a:lnTo>
                  <a:lnTo>
                    <a:pt x="473" y="28"/>
                  </a:lnTo>
                  <a:lnTo>
                    <a:pt x="473" y="29"/>
                  </a:lnTo>
                  <a:lnTo>
                    <a:pt x="475" y="31"/>
                  </a:lnTo>
                  <a:lnTo>
                    <a:pt x="475" y="33"/>
                  </a:lnTo>
                  <a:lnTo>
                    <a:pt x="474" y="35"/>
                  </a:lnTo>
                  <a:lnTo>
                    <a:pt x="472" y="36"/>
                  </a:lnTo>
                  <a:lnTo>
                    <a:pt x="470" y="35"/>
                  </a:lnTo>
                  <a:lnTo>
                    <a:pt x="469" y="36"/>
                  </a:lnTo>
                  <a:lnTo>
                    <a:pt x="466" y="40"/>
                  </a:lnTo>
                  <a:lnTo>
                    <a:pt x="467" y="41"/>
                  </a:lnTo>
                  <a:lnTo>
                    <a:pt x="471" y="42"/>
                  </a:lnTo>
                  <a:lnTo>
                    <a:pt x="466" y="49"/>
                  </a:lnTo>
                  <a:lnTo>
                    <a:pt x="459" y="51"/>
                  </a:lnTo>
                  <a:lnTo>
                    <a:pt x="451" y="53"/>
                  </a:lnTo>
                  <a:lnTo>
                    <a:pt x="443" y="56"/>
                  </a:lnTo>
                  <a:lnTo>
                    <a:pt x="444" y="54"/>
                  </a:lnTo>
                  <a:lnTo>
                    <a:pt x="444" y="51"/>
                  </a:lnTo>
                  <a:lnTo>
                    <a:pt x="444" y="48"/>
                  </a:lnTo>
                  <a:lnTo>
                    <a:pt x="441" y="48"/>
                  </a:lnTo>
                  <a:lnTo>
                    <a:pt x="440" y="49"/>
                  </a:lnTo>
                  <a:lnTo>
                    <a:pt x="437" y="54"/>
                  </a:lnTo>
                  <a:lnTo>
                    <a:pt x="435" y="53"/>
                  </a:lnTo>
                  <a:lnTo>
                    <a:pt x="435" y="52"/>
                  </a:lnTo>
                  <a:lnTo>
                    <a:pt x="430" y="54"/>
                  </a:lnTo>
                  <a:lnTo>
                    <a:pt x="425" y="54"/>
                  </a:lnTo>
                  <a:lnTo>
                    <a:pt x="421" y="52"/>
                  </a:lnTo>
                  <a:lnTo>
                    <a:pt x="423" y="50"/>
                  </a:lnTo>
                  <a:lnTo>
                    <a:pt x="423" y="48"/>
                  </a:lnTo>
                  <a:lnTo>
                    <a:pt x="415" y="48"/>
                  </a:lnTo>
                  <a:lnTo>
                    <a:pt x="407" y="51"/>
                  </a:lnTo>
                  <a:lnTo>
                    <a:pt x="381" y="64"/>
                  </a:lnTo>
                  <a:lnTo>
                    <a:pt x="373" y="66"/>
                  </a:lnTo>
                  <a:lnTo>
                    <a:pt x="365" y="64"/>
                  </a:lnTo>
                  <a:lnTo>
                    <a:pt x="364" y="69"/>
                  </a:lnTo>
                  <a:lnTo>
                    <a:pt x="361" y="69"/>
                  </a:lnTo>
                  <a:lnTo>
                    <a:pt x="357" y="67"/>
                  </a:lnTo>
                  <a:lnTo>
                    <a:pt x="352" y="66"/>
                  </a:lnTo>
                  <a:lnTo>
                    <a:pt x="352" y="68"/>
                  </a:lnTo>
                  <a:lnTo>
                    <a:pt x="355" y="69"/>
                  </a:lnTo>
                  <a:lnTo>
                    <a:pt x="357" y="70"/>
                  </a:lnTo>
                  <a:lnTo>
                    <a:pt x="359" y="72"/>
                  </a:lnTo>
                  <a:lnTo>
                    <a:pt x="361" y="74"/>
                  </a:lnTo>
                  <a:lnTo>
                    <a:pt x="357" y="77"/>
                  </a:lnTo>
                  <a:lnTo>
                    <a:pt x="349" y="86"/>
                  </a:lnTo>
                  <a:lnTo>
                    <a:pt x="348" y="87"/>
                  </a:lnTo>
                  <a:lnTo>
                    <a:pt x="349" y="89"/>
                  </a:lnTo>
                  <a:lnTo>
                    <a:pt x="349" y="90"/>
                  </a:lnTo>
                  <a:lnTo>
                    <a:pt x="348" y="90"/>
                  </a:lnTo>
                  <a:lnTo>
                    <a:pt x="345" y="90"/>
                  </a:lnTo>
                  <a:lnTo>
                    <a:pt x="344" y="90"/>
                  </a:lnTo>
                  <a:lnTo>
                    <a:pt x="343" y="91"/>
                  </a:lnTo>
                  <a:lnTo>
                    <a:pt x="339" y="92"/>
                  </a:lnTo>
                  <a:lnTo>
                    <a:pt x="338" y="93"/>
                  </a:lnTo>
                  <a:lnTo>
                    <a:pt x="340" y="97"/>
                  </a:lnTo>
                  <a:lnTo>
                    <a:pt x="342" y="99"/>
                  </a:lnTo>
                  <a:lnTo>
                    <a:pt x="342" y="100"/>
                  </a:lnTo>
                  <a:lnTo>
                    <a:pt x="338" y="100"/>
                  </a:lnTo>
                  <a:lnTo>
                    <a:pt x="337" y="99"/>
                  </a:lnTo>
                  <a:lnTo>
                    <a:pt x="335" y="97"/>
                  </a:lnTo>
                  <a:lnTo>
                    <a:pt x="334" y="96"/>
                  </a:lnTo>
                  <a:lnTo>
                    <a:pt x="333" y="97"/>
                  </a:lnTo>
                  <a:lnTo>
                    <a:pt x="332" y="97"/>
                  </a:lnTo>
                  <a:lnTo>
                    <a:pt x="330" y="102"/>
                  </a:lnTo>
                  <a:lnTo>
                    <a:pt x="323" y="111"/>
                  </a:lnTo>
                  <a:lnTo>
                    <a:pt x="318" y="115"/>
                  </a:lnTo>
                  <a:lnTo>
                    <a:pt x="311" y="116"/>
                  </a:lnTo>
                  <a:lnTo>
                    <a:pt x="308" y="118"/>
                  </a:lnTo>
                  <a:lnTo>
                    <a:pt x="306" y="125"/>
                  </a:lnTo>
                  <a:lnTo>
                    <a:pt x="303" y="126"/>
                  </a:lnTo>
                  <a:lnTo>
                    <a:pt x="299" y="125"/>
                  </a:lnTo>
                  <a:lnTo>
                    <a:pt x="296" y="123"/>
                  </a:lnTo>
                  <a:lnTo>
                    <a:pt x="293" y="121"/>
                  </a:lnTo>
                  <a:lnTo>
                    <a:pt x="290" y="118"/>
                  </a:lnTo>
                  <a:lnTo>
                    <a:pt x="290" y="123"/>
                  </a:lnTo>
                  <a:lnTo>
                    <a:pt x="289" y="125"/>
                  </a:lnTo>
                  <a:lnTo>
                    <a:pt x="287" y="127"/>
                  </a:lnTo>
                  <a:lnTo>
                    <a:pt x="285" y="128"/>
                  </a:lnTo>
                  <a:lnTo>
                    <a:pt x="283" y="129"/>
                  </a:lnTo>
                  <a:lnTo>
                    <a:pt x="282" y="127"/>
                  </a:lnTo>
                  <a:lnTo>
                    <a:pt x="281" y="128"/>
                  </a:lnTo>
                  <a:lnTo>
                    <a:pt x="270" y="138"/>
                  </a:lnTo>
                  <a:lnTo>
                    <a:pt x="269" y="143"/>
                  </a:lnTo>
                  <a:lnTo>
                    <a:pt x="265" y="148"/>
                  </a:lnTo>
                  <a:lnTo>
                    <a:pt x="263" y="153"/>
                  </a:lnTo>
                  <a:lnTo>
                    <a:pt x="268" y="154"/>
                  </a:lnTo>
                  <a:lnTo>
                    <a:pt x="266" y="161"/>
                  </a:lnTo>
                  <a:lnTo>
                    <a:pt x="264" y="164"/>
                  </a:lnTo>
                  <a:lnTo>
                    <a:pt x="262" y="167"/>
                  </a:lnTo>
                  <a:lnTo>
                    <a:pt x="260" y="167"/>
                  </a:lnTo>
                  <a:lnTo>
                    <a:pt x="254" y="168"/>
                  </a:lnTo>
                  <a:lnTo>
                    <a:pt x="253" y="170"/>
                  </a:lnTo>
                  <a:lnTo>
                    <a:pt x="251" y="185"/>
                  </a:lnTo>
                  <a:lnTo>
                    <a:pt x="249" y="189"/>
                  </a:lnTo>
                  <a:lnTo>
                    <a:pt x="245" y="191"/>
                  </a:lnTo>
                  <a:lnTo>
                    <a:pt x="240" y="190"/>
                  </a:lnTo>
                  <a:lnTo>
                    <a:pt x="235" y="188"/>
                  </a:lnTo>
                  <a:lnTo>
                    <a:pt x="228" y="187"/>
                  </a:lnTo>
                  <a:lnTo>
                    <a:pt x="220" y="186"/>
                  </a:lnTo>
                  <a:lnTo>
                    <a:pt x="220" y="187"/>
                  </a:lnTo>
                  <a:lnTo>
                    <a:pt x="213" y="242"/>
                  </a:lnTo>
                  <a:lnTo>
                    <a:pt x="218" y="261"/>
                  </a:lnTo>
                  <a:lnTo>
                    <a:pt x="231" y="275"/>
                  </a:lnTo>
                  <a:lnTo>
                    <a:pt x="247" y="287"/>
                  </a:lnTo>
                  <a:lnTo>
                    <a:pt x="249" y="305"/>
                  </a:lnTo>
                  <a:lnTo>
                    <a:pt x="242" y="323"/>
                  </a:lnTo>
                  <a:lnTo>
                    <a:pt x="229" y="340"/>
                  </a:lnTo>
                  <a:lnTo>
                    <a:pt x="197" y="370"/>
                  </a:lnTo>
                  <a:lnTo>
                    <a:pt x="203" y="414"/>
                  </a:lnTo>
                  <a:lnTo>
                    <a:pt x="189" y="513"/>
                  </a:lnTo>
                  <a:lnTo>
                    <a:pt x="196" y="542"/>
                  </a:lnTo>
                  <a:lnTo>
                    <a:pt x="195" y="555"/>
                  </a:lnTo>
                  <a:lnTo>
                    <a:pt x="177" y="589"/>
                  </a:lnTo>
                  <a:lnTo>
                    <a:pt x="175" y="601"/>
                  </a:lnTo>
                  <a:lnTo>
                    <a:pt x="183" y="603"/>
                  </a:lnTo>
                  <a:lnTo>
                    <a:pt x="193" y="602"/>
                  </a:lnTo>
                  <a:lnTo>
                    <a:pt x="205" y="606"/>
                  </a:lnTo>
                  <a:lnTo>
                    <a:pt x="214" y="615"/>
                  </a:lnTo>
                  <a:lnTo>
                    <a:pt x="219" y="626"/>
                  </a:lnTo>
                  <a:lnTo>
                    <a:pt x="220" y="637"/>
                  </a:lnTo>
                  <a:lnTo>
                    <a:pt x="191" y="673"/>
                  </a:lnTo>
                  <a:lnTo>
                    <a:pt x="179" y="694"/>
                  </a:lnTo>
                  <a:lnTo>
                    <a:pt x="171" y="703"/>
                  </a:lnTo>
                  <a:lnTo>
                    <a:pt x="164" y="712"/>
                  </a:lnTo>
                  <a:lnTo>
                    <a:pt x="163" y="737"/>
                  </a:lnTo>
                  <a:lnTo>
                    <a:pt x="164" y="762"/>
                  </a:lnTo>
                  <a:lnTo>
                    <a:pt x="155" y="782"/>
                  </a:lnTo>
                  <a:lnTo>
                    <a:pt x="137" y="795"/>
                  </a:lnTo>
                  <a:lnTo>
                    <a:pt x="68" y="818"/>
                  </a:lnTo>
                  <a:lnTo>
                    <a:pt x="51" y="836"/>
                  </a:lnTo>
                  <a:lnTo>
                    <a:pt x="47" y="860"/>
                  </a:lnTo>
                  <a:lnTo>
                    <a:pt x="49" y="884"/>
                  </a:lnTo>
                  <a:lnTo>
                    <a:pt x="46" y="895"/>
                  </a:lnTo>
                  <a:lnTo>
                    <a:pt x="39" y="904"/>
                  </a:lnTo>
                  <a:lnTo>
                    <a:pt x="30" y="911"/>
                  </a:lnTo>
                  <a:lnTo>
                    <a:pt x="19" y="914"/>
                  </a:lnTo>
                  <a:lnTo>
                    <a:pt x="22" y="939"/>
                  </a:lnTo>
                  <a:lnTo>
                    <a:pt x="1" y="974"/>
                  </a:lnTo>
                  <a:lnTo>
                    <a:pt x="0" y="987"/>
                  </a:lnTo>
                  <a:lnTo>
                    <a:pt x="6" y="1000"/>
                  </a:lnTo>
                  <a:lnTo>
                    <a:pt x="15" y="1011"/>
                  </a:lnTo>
                  <a:lnTo>
                    <a:pt x="26" y="1018"/>
                  </a:lnTo>
                  <a:lnTo>
                    <a:pt x="39" y="1023"/>
                  </a:lnTo>
                  <a:lnTo>
                    <a:pt x="50" y="1030"/>
                  </a:lnTo>
                  <a:lnTo>
                    <a:pt x="69" y="1062"/>
                  </a:lnTo>
                  <a:lnTo>
                    <a:pt x="91" y="1075"/>
                  </a:lnTo>
                  <a:lnTo>
                    <a:pt x="138" y="1078"/>
                  </a:lnTo>
                  <a:lnTo>
                    <a:pt x="175" y="1052"/>
                  </a:lnTo>
                  <a:lnTo>
                    <a:pt x="205" y="1013"/>
                  </a:lnTo>
                  <a:lnTo>
                    <a:pt x="222" y="999"/>
                  </a:lnTo>
                  <a:lnTo>
                    <a:pt x="244" y="994"/>
                  </a:lnTo>
                  <a:lnTo>
                    <a:pt x="266" y="992"/>
                  </a:lnTo>
                  <a:lnTo>
                    <a:pt x="288" y="982"/>
                  </a:lnTo>
                  <a:lnTo>
                    <a:pt x="296" y="973"/>
                  </a:lnTo>
                  <a:lnTo>
                    <a:pt x="301" y="963"/>
                  </a:lnTo>
                  <a:lnTo>
                    <a:pt x="308" y="957"/>
                  </a:lnTo>
                  <a:lnTo>
                    <a:pt x="319" y="957"/>
                  </a:lnTo>
                  <a:lnTo>
                    <a:pt x="336" y="941"/>
                  </a:lnTo>
                  <a:lnTo>
                    <a:pt x="352" y="923"/>
                  </a:lnTo>
                  <a:lnTo>
                    <a:pt x="376" y="918"/>
                  </a:lnTo>
                  <a:lnTo>
                    <a:pt x="402" y="921"/>
                  </a:lnTo>
                  <a:lnTo>
                    <a:pt x="422" y="929"/>
                  </a:lnTo>
                  <a:lnTo>
                    <a:pt x="438" y="944"/>
                  </a:lnTo>
                  <a:lnTo>
                    <a:pt x="455" y="955"/>
                  </a:lnTo>
                  <a:lnTo>
                    <a:pt x="475" y="959"/>
                  </a:lnTo>
                  <a:lnTo>
                    <a:pt x="490" y="951"/>
                  </a:lnTo>
                  <a:lnTo>
                    <a:pt x="500" y="912"/>
                  </a:lnTo>
                  <a:lnTo>
                    <a:pt x="516" y="872"/>
                  </a:lnTo>
                  <a:lnTo>
                    <a:pt x="520" y="852"/>
                  </a:lnTo>
                  <a:lnTo>
                    <a:pt x="520" y="832"/>
                  </a:lnTo>
                  <a:lnTo>
                    <a:pt x="523" y="815"/>
                  </a:lnTo>
                  <a:lnTo>
                    <a:pt x="533" y="814"/>
                  </a:lnTo>
                  <a:lnTo>
                    <a:pt x="537" y="814"/>
                  </a:lnTo>
                  <a:lnTo>
                    <a:pt x="540" y="817"/>
                  </a:lnTo>
                  <a:lnTo>
                    <a:pt x="550" y="820"/>
                  </a:lnTo>
                  <a:lnTo>
                    <a:pt x="559" y="822"/>
                  </a:lnTo>
                  <a:lnTo>
                    <a:pt x="602" y="812"/>
                  </a:lnTo>
                  <a:lnTo>
                    <a:pt x="619" y="812"/>
                  </a:lnTo>
                  <a:lnTo>
                    <a:pt x="621" y="807"/>
                  </a:lnTo>
                  <a:lnTo>
                    <a:pt x="619" y="797"/>
                  </a:lnTo>
                  <a:lnTo>
                    <a:pt x="620" y="791"/>
                  </a:lnTo>
                  <a:lnTo>
                    <a:pt x="624" y="786"/>
                  </a:lnTo>
                  <a:lnTo>
                    <a:pt x="628" y="782"/>
                  </a:lnTo>
                  <a:lnTo>
                    <a:pt x="640" y="775"/>
                  </a:lnTo>
                  <a:lnTo>
                    <a:pt x="643" y="771"/>
                  </a:lnTo>
                  <a:lnTo>
                    <a:pt x="648" y="759"/>
                  </a:lnTo>
                  <a:lnTo>
                    <a:pt x="655" y="747"/>
                  </a:lnTo>
                  <a:lnTo>
                    <a:pt x="665" y="735"/>
                  </a:lnTo>
                  <a:lnTo>
                    <a:pt x="676" y="723"/>
                  </a:lnTo>
                  <a:lnTo>
                    <a:pt x="687" y="715"/>
                  </a:lnTo>
                  <a:lnTo>
                    <a:pt x="695" y="715"/>
                  </a:lnTo>
                  <a:lnTo>
                    <a:pt x="707" y="718"/>
                  </a:lnTo>
                  <a:lnTo>
                    <a:pt x="727" y="726"/>
                  </a:lnTo>
                  <a:lnTo>
                    <a:pt x="733" y="727"/>
                  </a:lnTo>
                  <a:lnTo>
                    <a:pt x="740" y="726"/>
                  </a:lnTo>
                  <a:lnTo>
                    <a:pt x="746" y="723"/>
                  </a:lnTo>
                  <a:lnTo>
                    <a:pt x="751" y="719"/>
                  </a:lnTo>
                  <a:lnTo>
                    <a:pt x="759" y="710"/>
                  </a:lnTo>
                  <a:lnTo>
                    <a:pt x="763" y="709"/>
                  </a:lnTo>
                  <a:lnTo>
                    <a:pt x="771" y="708"/>
                  </a:lnTo>
                  <a:lnTo>
                    <a:pt x="773" y="707"/>
                  </a:lnTo>
                  <a:lnTo>
                    <a:pt x="799" y="683"/>
                  </a:lnTo>
                  <a:lnTo>
                    <a:pt x="805" y="680"/>
                  </a:lnTo>
                  <a:lnTo>
                    <a:pt x="822" y="675"/>
                  </a:lnTo>
                  <a:lnTo>
                    <a:pt x="829" y="671"/>
                  </a:lnTo>
                  <a:lnTo>
                    <a:pt x="839" y="662"/>
                  </a:lnTo>
                  <a:lnTo>
                    <a:pt x="845" y="658"/>
                  </a:lnTo>
                  <a:lnTo>
                    <a:pt x="861" y="653"/>
                  </a:lnTo>
                  <a:lnTo>
                    <a:pt x="865" y="650"/>
                  </a:lnTo>
                  <a:lnTo>
                    <a:pt x="869" y="645"/>
                  </a:lnTo>
                  <a:lnTo>
                    <a:pt x="872" y="637"/>
                  </a:lnTo>
                  <a:lnTo>
                    <a:pt x="875" y="630"/>
                  </a:lnTo>
                  <a:lnTo>
                    <a:pt x="875" y="624"/>
                  </a:lnTo>
                  <a:lnTo>
                    <a:pt x="875" y="617"/>
                  </a:lnTo>
                  <a:lnTo>
                    <a:pt x="874" y="611"/>
                  </a:lnTo>
                  <a:lnTo>
                    <a:pt x="871" y="606"/>
                  </a:lnTo>
                  <a:lnTo>
                    <a:pt x="866" y="601"/>
                  </a:lnTo>
                  <a:lnTo>
                    <a:pt x="863" y="597"/>
                  </a:lnTo>
                  <a:lnTo>
                    <a:pt x="862" y="595"/>
                  </a:lnTo>
                  <a:lnTo>
                    <a:pt x="860" y="594"/>
                  </a:lnTo>
                  <a:lnTo>
                    <a:pt x="855" y="594"/>
                  </a:lnTo>
                  <a:lnTo>
                    <a:pt x="853" y="593"/>
                  </a:lnTo>
                  <a:lnTo>
                    <a:pt x="851" y="590"/>
                  </a:lnTo>
                  <a:lnTo>
                    <a:pt x="850" y="587"/>
                  </a:lnTo>
                  <a:lnTo>
                    <a:pt x="852" y="585"/>
                  </a:lnTo>
                  <a:lnTo>
                    <a:pt x="863" y="571"/>
                  </a:lnTo>
                  <a:lnTo>
                    <a:pt x="865" y="566"/>
                  </a:lnTo>
                  <a:lnTo>
                    <a:pt x="871" y="536"/>
                  </a:lnTo>
                  <a:lnTo>
                    <a:pt x="874" y="527"/>
                  </a:lnTo>
                  <a:lnTo>
                    <a:pt x="875" y="517"/>
                  </a:lnTo>
                  <a:lnTo>
                    <a:pt x="875" y="515"/>
                  </a:lnTo>
                  <a:lnTo>
                    <a:pt x="875" y="511"/>
                  </a:lnTo>
                  <a:lnTo>
                    <a:pt x="869" y="499"/>
                  </a:lnTo>
                  <a:lnTo>
                    <a:pt x="869" y="493"/>
                  </a:lnTo>
                  <a:lnTo>
                    <a:pt x="874" y="490"/>
                  </a:lnTo>
                  <a:lnTo>
                    <a:pt x="873" y="487"/>
                  </a:lnTo>
                  <a:lnTo>
                    <a:pt x="878" y="465"/>
                  </a:lnTo>
                  <a:lnTo>
                    <a:pt x="880" y="462"/>
                  </a:lnTo>
                  <a:lnTo>
                    <a:pt x="881" y="460"/>
                  </a:lnTo>
                  <a:lnTo>
                    <a:pt x="882" y="459"/>
                  </a:lnTo>
                  <a:lnTo>
                    <a:pt x="888" y="453"/>
                  </a:lnTo>
                  <a:lnTo>
                    <a:pt x="887" y="450"/>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9"/>
            <p:cNvSpPr>
              <a:spLocks/>
            </p:cNvSpPr>
            <p:nvPr/>
          </p:nvSpPr>
          <p:spPr bwMode="auto">
            <a:xfrm>
              <a:off x="3940229" y="4963773"/>
              <a:ext cx="369888" cy="560388"/>
            </a:xfrm>
            <a:custGeom>
              <a:avLst/>
              <a:gdLst/>
              <a:ahLst/>
              <a:cxnLst>
                <a:cxn ang="0">
                  <a:pos x="198" y="93"/>
                </a:cxn>
                <a:cxn ang="0">
                  <a:pos x="214" y="111"/>
                </a:cxn>
                <a:cxn ang="0">
                  <a:pos x="218" y="158"/>
                </a:cxn>
                <a:cxn ang="0">
                  <a:pos x="229" y="195"/>
                </a:cxn>
                <a:cxn ang="0">
                  <a:pos x="200" y="181"/>
                </a:cxn>
                <a:cxn ang="0">
                  <a:pos x="173" y="156"/>
                </a:cxn>
                <a:cxn ang="0">
                  <a:pos x="148" y="144"/>
                </a:cxn>
                <a:cxn ang="0">
                  <a:pos x="142" y="170"/>
                </a:cxn>
                <a:cxn ang="0">
                  <a:pos x="134" y="190"/>
                </a:cxn>
                <a:cxn ang="0">
                  <a:pos x="144" y="198"/>
                </a:cxn>
                <a:cxn ang="0">
                  <a:pos x="134" y="209"/>
                </a:cxn>
                <a:cxn ang="0">
                  <a:pos x="106" y="210"/>
                </a:cxn>
                <a:cxn ang="0">
                  <a:pos x="108" y="222"/>
                </a:cxn>
                <a:cxn ang="0">
                  <a:pos x="105" y="245"/>
                </a:cxn>
                <a:cxn ang="0">
                  <a:pos x="106" y="271"/>
                </a:cxn>
                <a:cxn ang="0">
                  <a:pos x="94" y="294"/>
                </a:cxn>
                <a:cxn ang="0">
                  <a:pos x="92" y="319"/>
                </a:cxn>
                <a:cxn ang="0">
                  <a:pos x="89" y="329"/>
                </a:cxn>
                <a:cxn ang="0">
                  <a:pos x="97" y="353"/>
                </a:cxn>
                <a:cxn ang="0">
                  <a:pos x="62" y="339"/>
                </a:cxn>
                <a:cxn ang="0">
                  <a:pos x="40" y="335"/>
                </a:cxn>
                <a:cxn ang="0">
                  <a:pos x="4" y="336"/>
                </a:cxn>
                <a:cxn ang="0">
                  <a:pos x="30" y="267"/>
                </a:cxn>
                <a:cxn ang="0">
                  <a:pos x="26" y="242"/>
                </a:cxn>
                <a:cxn ang="0">
                  <a:pos x="58" y="168"/>
                </a:cxn>
                <a:cxn ang="0">
                  <a:pos x="64" y="153"/>
                </a:cxn>
                <a:cxn ang="0">
                  <a:pos x="70" y="140"/>
                </a:cxn>
                <a:cxn ang="0">
                  <a:pos x="69" y="124"/>
                </a:cxn>
                <a:cxn ang="0">
                  <a:pos x="67" y="109"/>
                </a:cxn>
                <a:cxn ang="0">
                  <a:pos x="66" y="99"/>
                </a:cxn>
                <a:cxn ang="0">
                  <a:pos x="66" y="53"/>
                </a:cxn>
                <a:cxn ang="0">
                  <a:pos x="46" y="41"/>
                </a:cxn>
                <a:cxn ang="0">
                  <a:pos x="25" y="28"/>
                </a:cxn>
                <a:cxn ang="0">
                  <a:pos x="58" y="0"/>
                </a:cxn>
                <a:cxn ang="0">
                  <a:pos x="61" y="3"/>
                </a:cxn>
                <a:cxn ang="0">
                  <a:pos x="89" y="0"/>
                </a:cxn>
                <a:cxn ang="0">
                  <a:pos x="109" y="32"/>
                </a:cxn>
                <a:cxn ang="0">
                  <a:pos x="124" y="59"/>
                </a:cxn>
                <a:cxn ang="0">
                  <a:pos x="182" y="67"/>
                </a:cxn>
                <a:cxn ang="0">
                  <a:pos x="189" y="86"/>
                </a:cxn>
              </a:cxnLst>
              <a:rect l="0" t="0" r="r" b="b"/>
              <a:pathLst>
                <a:path w="233" h="353">
                  <a:moveTo>
                    <a:pt x="189" y="86"/>
                  </a:moveTo>
                  <a:lnTo>
                    <a:pt x="198" y="93"/>
                  </a:lnTo>
                  <a:lnTo>
                    <a:pt x="209" y="97"/>
                  </a:lnTo>
                  <a:lnTo>
                    <a:pt x="214" y="111"/>
                  </a:lnTo>
                  <a:lnTo>
                    <a:pt x="212" y="127"/>
                  </a:lnTo>
                  <a:lnTo>
                    <a:pt x="218" y="158"/>
                  </a:lnTo>
                  <a:lnTo>
                    <a:pt x="233" y="185"/>
                  </a:lnTo>
                  <a:lnTo>
                    <a:pt x="229" y="195"/>
                  </a:lnTo>
                  <a:lnTo>
                    <a:pt x="215" y="193"/>
                  </a:lnTo>
                  <a:lnTo>
                    <a:pt x="200" y="181"/>
                  </a:lnTo>
                  <a:lnTo>
                    <a:pt x="183" y="172"/>
                  </a:lnTo>
                  <a:lnTo>
                    <a:pt x="173" y="156"/>
                  </a:lnTo>
                  <a:lnTo>
                    <a:pt x="159" y="146"/>
                  </a:lnTo>
                  <a:lnTo>
                    <a:pt x="148" y="144"/>
                  </a:lnTo>
                  <a:lnTo>
                    <a:pt x="140" y="150"/>
                  </a:lnTo>
                  <a:lnTo>
                    <a:pt x="142" y="170"/>
                  </a:lnTo>
                  <a:lnTo>
                    <a:pt x="134" y="186"/>
                  </a:lnTo>
                  <a:lnTo>
                    <a:pt x="134" y="190"/>
                  </a:lnTo>
                  <a:lnTo>
                    <a:pt x="141" y="192"/>
                  </a:lnTo>
                  <a:lnTo>
                    <a:pt x="144" y="198"/>
                  </a:lnTo>
                  <a:lnTo>
                    <a:pt x="142" y="203"/>
                  </a:lnTo>
                  <a:lnTo>
                    <a:pt x="134" y="209"/>
                  </a:lnTo>
                  <a:lnTo>
                    <a:pt x="119" y="207"/>
                  </a:lnTo>
                  <a:lnTo>
                    <a:pt x="106" y="210"/>
                  </a:lnTo>
                  <a:lnTo>
                    <a:pt x="105" y="216"/>
                  </a:lnTo>
                  <a:lnTo>
                    <a:pt x="108" y="222"/>
                  </a:lnTo>
                  <a:lnTo>
                    <a:pt x="109" y="226"/>
                  </a:lnTo>
                  <a:lnTo>
                    <a:pt x="105" y="245"/>
                  </a:lnTo>
                  <a:lnTo>
                    <a:pt x="104" y="257"/>
                  </a:lnTo>
                  <a:lnTo>
                    <a:pt x="106" y="271"/>
                  </a:lnTo>
                  <a:lnTo>
                    <a:pt x="104" y="284"/>
                  </a:lnTo>
                  <a:lnTo>
                    <a:pt x="94" y="294"/>
                  </a:lnTo>
                  <a:lnTo>
                    <a:pt x="88" y="304"/>
                  </a:lnTo>
                  <a:lnTo>
                    <a:pt x="92" y="319"/>
                  </a:lnTo>
                  <a:lnTo>
                    <a:pt x="90" y="324"/>
                  </a:lnTo>
                  <a:lnTo>
                    <a:pt x="89" y="329"/>
                  </a:lnTo>
                  <a:lnTo>
                    <a:pt x="95" y="340"/>
                  </a:lnTo>
                  <a:lnTo>
                    <a:pt x="97" y="353"/>
                  </a:lnTo>
                  <a:lnTo>
                    <a:pt x="78" y="339"/>
                  </a:lnTo>
                  <a:lnTo>
                    <a:pt x="62" y="339"/>
                  </a:lnTo>
                  <a:lnTo>
                    <a:pt x="51" y="335"/>
                  </a:lnTo>
                  <a:lnTo>
                    <a:pt x="40" y="335"/>
                  </a:lnTo>
                  <a:lnTo>
                    <a:pt x="16" y="340"/>
                  </a:lnTo>
                  <a:lnTo>
                    <a:pt x="4" y="336"/>
                  </a:lnTo>
                  <a:lnTo>
                    <a:pt x="0" y="313"/>
                  </a:lnTo>
                  <a:lnTo>
                    <a:pt x="30" y="267"/>
                  </a:lnTo>
                  <a:lnTo>
                    <a:pt x="31" y="253"/>
                  </a:lnTo>
                  <a:lnTo>
                    <a:pt x="26" y="242"/>
                  </a:lnTo>
                  <a:lnTo>
                    <a:pt x="47" y="181"/>
                  </a:lnTo>
                  <a:lnTo>
                    <a:pt x="58" y="168"/>
                  </a:lnTo>
                  <a:lnTo>
                    <a:pt x="62" y="161"/>
                  </a:lnTo>
                  <a:lnTo>
                    <a:pt x="64" y="153"/>
                  </a:lnTo>
                  <a:lnTo>
                    <a:pt x="68" y="147"/>
                  </a:lnTo>
                  <a:lnTo>
                    <a:pt x="70" y="140"/>
                  </a:lnTo>
                  <a:lnTo>
                    <a:pt x="70" y="132"/>
                  </a:lnTo>
                  <a:lnTo>
                    <a:pt x="69" y="124"/>
                  </a:lnTo>
                  <a:lnTo>
                    <a:pt x="69" y="116"/>
                  </a:lnTo>
                  <a:lnTo>
                    <a:pt x="67" y="109"/>
                  </a:lnTo>
                  <a:lnTo>
                    <a:pt x="64" y="103"/>
                  </a:lnTo>
                  <a:lnTo>
                    <a:pt x="66" y="99"/>
                  </a:lnTo>
                  <a:lnTo>
                    <a:pt x="69" y="86"/>
                  </a:lnTo>
                  <a:lnTo>
                    <a:pt x="66" y="53"/>
                  </a:lnTo>
                  <a:lnTo>
                    <a:pt x="54" y="43"/>
                  </a:lnTo>
                  <a:lnTo>
                    <a:pt x="46" y="41"/>
                  </a:lnTo>
                  <a:lnTo>
                    <a:pt x="31" y="33"/>
                  </a:lnTo>
                  <a:lnTo>
                    <a:pt x="25" y="28"/>
                  </a:lnTo>
                  <a:lnTo>
                    <a:pt x="39" y="11"/>
                  </a:lnTo>
                  <a:lnTo>
                    <a:pt x="58" y="0"/>
                  </a:lnTo>
                  <a:lnTo>
                    <a:pt x="60" y="2"/>
                  </a:lnTo>
                  <a:lnTo>
                    <a:pt x="61" y="3"/>
                  </a:lnTo>
                  <a:lnTo>
                    <a:pt x="75" y="0"/>
                  </a:lnTo>
                  <a:lnTo>
                    <a:pt x="89" y="0"/>
                  </a:lnTo>
                  <a:lnTo>
                    <a:pt x="108" y="14"/>
                  </a:lnTo>
                  <a:lnTo>
                    <a:pt x="109" y="32"/>
                  </a:lnTo>
                  <a:lnTo>
                    <a:pt x="106" y="50"/>
                  </a:lnTo>
                  <a:lnTo>
                    <a:pt x="124" y="59"/>
                  </a:lnTo>
                  <a:lnTo>
                    <a:pt x="166" y="60"/>
                  </a:lnTo>
                  <a:lnTo>
                    <a:pt x="182" y="67"/>
                  </a:lnTo>
                  <a:lnTo>
                    <a:pt x="184" y="77"/>
                  </a:lnTo>
                  <a:lnTo>
                    <a:pt x="189" y="86"/>
                  </a:lnTo>
                  <a:close/>
                </a:path>
              </a:pathLst>
            </a:custGeom>
            <a:solidFill>
              <a:srgbClr val="00B05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11"/>
            <p:cNvSpPr>
              <a:spLocks/>
            </p:cNvSpPr>
            <p:nvPr/>
          </p:nvSpPr>
          <p:spPr bwMode="auto">
            <a:xfrm>
              <a:off x="3689404" y="5008223"/>
              <a:ext cx="361950" cy="344488"/>
            </a:xfrm>
            <a:custGeom>
              <a:avLst/>
              <a:gdLst/>
              <a:ahLst/>
              <a:cxnLst>
                <a:cxn ang="0">
                  <a:pos x="216" y="140"/>
                </a:cxn>
                <a:cxn ang="0">
                  <a:pos x="205" y="153"/>
                </a:cxn>
                <a:cxn ang="0">
                  <a:pos x="184" y="214"/>
                </a:cxn>
                <a:cxn ang="0">
                  <a:pos x="175" y="216"/>
                </a:cxn>
                <a:cxn ang="0">
                  <a:pos x="166" y="217"/>
                </a:cxn>
                <a:cxn ang="0">
                  <a:pos x="150" y="213"/>
                </a:cxn>
                <a:cxn ang="0">
                  <a:pos x="113" y="217"/>
                </a:cxn>
                <a:cxn ang="0">
                  <a:pos x="72" y="214"/>
                </a:cxn>
                <a:cxn ang="0">
                  <a:pos x="41" y="194"/>
                </a:cxn>
                <a:cxn ang="0">
                  <a:pos x="38" y="191"/>
                </a:cxn>
                <a:cxn ang="0">
                  <a:pos x="32" y="186"/>
                </a:cxn>
                <a:cxn ang="0">
                  <a:pos x="29" y="182"/>
                </a:cxn>
                <a:cxn ang="0">
                  <a:pos x="28" y="172"/>
                </a:cxn>
                <a:cxn ang="0">
                  <a:pos x="33" y="163"/>
                </a:cxn>
                <a:cxn ang="0">
                  <a:pos x="35" y="142"/>
                </a:cxn>
                <a:cxn ang="0">
                  <a:pos x="23" y="129"/>
                </a:cxn>
                <a:cxn ang="0">
                  <a:pos x="12" y="132"/>
                </a:cxn>
                <a:cxn ang="0">
                  <a:pos x="2" y="131"/>
                </a:cxn>
                <a:cxn ang="0">
                  <a:pos x="0" y="124"/>
                </a:cxn>
                <a:cxn ang="0">
                  <a:pos x="9" y="78"/>
                </a:cxn>
                <a:cxn ang="0">
                  <a:pos x="12" y="68"/>
                </a:cxn>
                <a:cxn ang="0">
                  <a:pos x="32" y="52"/>
                </a:cxn>
                <a:cxn ang="0">
                  <a:pos x="55" y="46"/>
                </a:cxn>
                <a:cxn ang="0">
                  <a:pos x="68" y="52"/>
                </a:cxn>
                <a:cxn ang="0">
                  <a:pos x="79" y="48"/>
                </a:cxn>
                <a:cxn ang="0">
                  <a:pos x="91" y="25"/>
                </a:cxn>
                <a:cxn ang="0">
                  <a:pos x="94" y="12"/>
                </a:cxn>
                <a:cxn ang="0">
                  <a:pos x="106" y="6"/>
                </a:cxn>
                <a:cxn ang="0">
                  <a:pos x="119" y="2"/>
                </a:cxn>
                <a:cxn ang="0">
                  <a:pos x="132" y="1"/>
                </a:cxn>
                <a:cxn ang="0">
                  <a:pos x="159" y="6"/>
                </a:cxn>
                <a:cxn ang="0">
                  <a:pos x="171" y="2"/>
                </a:cxn>
                <a:cxn ang="0">
                  <a:pos x="183" y="0"/>
                </a:cxn>
                <a:cxn ang="0">
                  <a:pos x="189" y="5"/>
                </a:cxn>
                <a:cxn ang="0">
                  <a:pos x="204" y="13"/>
                </a:cxn>
                <a:cxn ang="0">
                  <a:pos x="212" y="15"/>
                </a:cxn>
                <a:cxn ang="0">
                  <a:pos x="224" y="25"/>
                </a:cxn>
                <a:cxn ang="0">
                  <a:pos x="227" y="58"/>
                </a:cxn>
                <a:cxn ang="0">
                  <a:pos x="224" y="71"/>
                </a:cxn>
                <a:cxn ang="0">
                  <a:pos x="222" y="75"/>
                </a:cxn>
                <a:cxn ang="0">
                  <a:pos x="225" y="81"/>
                </a:cxn>
                <a:cxn ang="0">
                  <a:pos x="227" y="88"/>
                </a:cxn>
                <a:cxn ang="0">
                  <a:pos x="227" y="96"/>
                </a:cxn>
                <a:cxn ang="0">
                  <a:pos x="228" y="104"/>
                </a:cxn>
                <a:cxn ang="0">
                  <a:pos x="228" y="112"/>
                </a:cxn>
                <a:cxn ang="0">
                  <a:pos x="226" y="119"/>
                </a:cxn>
                <a:cxn ang="0">
                  <a:pos x="222" y="125"/>
                </a:cxn>
                <a:cxn ang="0">
                  <a:pos x="220" y="133"/>
                </a:cxn>
                <a:cxn ang="0">
                  <a:pos x="216" y="140"/>
                </a:cxn>
              </a:cxnLst>
              <a:rect l="0" t="0" r="r" b="b"/>
              <a:pathLst>
                <a:path w="228" h="217">
                  <a:moveTo>
                    <a:pt x="216" y="140"/>
                  </a:moveTo>
                  <a:lnTo>
                    <a:pt x="205" y="153"/>
                  </a:lnTo>
                  <a:lnTo>
                    <a:pt x="184" y="214"/>
                  </a:lnTo>
                  <a:lnTo>
                    <a:pt x="175" y="216"/>
                  </a:lnTo>
                  <a:lnTo>
                    <a:pt x="166" y="217"/>
                  </a:lnTo>
                  <a:lnTo>
                    <a:pt x="150" y="213"/>
                  </a:lnTo>
                  <a:lnTo>
                    <a:pt x="113" y="217"/>
                  </a:lnTo>
                  <a:lnTo>
                    <a:pt x="72" y="214"/>
                  </a:lnTo>
                  <a:lnTo>
                    <a:pt x="41" y="194"/>
                  </a:lnTo>
                  <a:lnTo>
                    <a:pt x="38" y="191"/>
                  </a:lnTo>
                  <a:lnTo>
                    <a:pt x="32" y="186"/>
                  </a:lnTo>
                  <a:lnTo>
                    <a:pt x="29" y="182"/>
                  </a:lnTo>
                  <a:lnTo>
                    <a:pt x="28" y="172"/>
                  </a:lnTo>
                  <a:lnTo>
                    <a:pt x="33" y="163"/>
                  </a:lnTo>
                  <a:lnTo>
                    <a:pt x="35" y="142"/>
                  </a:lnTo>
                  <a:lnTo>
                    <a:pt x="23" y="129"/>
                  </a:lnTo>
                  <a:lnTo>
                    <a:pt x="12" y="132"/>
                  </a:lnTo>
                  <a:lnTo>
                    <a:pt x="2" y="131"/>
                  </a:lnTo>
                  <a:lnTo>
                    <a:pt x="0" y="124"/>
                  </a:lnTo>
                  <a:lnTo>
                    <a:pt x="9" y="78"/>
                  </a:lnTo>
                  <a:lnTo>
                    <a:pt x="12" y="68"/>
                  </a:lnTo>
                  <a:lnTo>
                    <a:pt x="32" y="52"/>
                  </a:lnTo>
                  <a:lnTo>
                    <a:pt x="55" y="46"/>
                  </a:lnTo>
                  <a:lnTo>
                    <a:pt x="68" y="52"/>
                  </a:lnTo>
                  <a:lnTo>
                    <a:pt x="79" y="48"/>
                  </a:lnTo>
                  <a:lnTo>
                    <a:pt x="91" y="25"/>
                  </a:lnTo>
                  <a:lnTo>
                    <a:pt x="94" y="12"/>
                  </a:lnTo>
                  <a:lnTo>
                    <a:pt x="106" y="6"/>
                  </a:lnTo>
                  <a:lnTo>
                    <a:pt x="119" y="2"/>
                  </a:lnTo>
                  <a:lnTo>
                    <a:pt x="132" y="1"/>
                  </a:lnTo>
                  <a:lnTo>
                    <a:pt x="159" y="6"/>
                  </a:lnTo>
                  <a:lnTo>
                    <a:pt x="171" y="2"/>
                  </a:lnTo>
                  <a:lnTo>
                    <a:pt x="183" y="0"/>
                  </a:lnTo>
                  <a:lnTo>
                    <a:pt x="189" y="5"/>
                  </a:lnTo>
                  <a:lnTo>
                    <a:pt x="204" y="13"/>
                  </a:lnTo>
                  <a:lnTo>
                    <a:pt x="212" y="15"/>
                  </a:lnTo>
                  <a:lnTo>
                    <a:pt x="224" y="25"/>
                  </a:lnTo>
                  <a:lnTo>
                    <a:pt x="227" y="58"/>
                  </a:lnTo>
                  <a:lnTo>
                    <a:pt x="224" y="71"/>
                  </a:lnTo>
                  <a:lnTo>
                    <a:pt x="222" y="75"/>
                  </a:lnTo>
                  <a:lnTo>
                    <a:pt x="225" y="81"/>
                  </a:lnTo>
                  <a:lnTo>
                    <a:pt x="227" y="88"/>
                  </a:lnTo>
                  <a:lnTo>
                    <a:pt x="227" y="96"/>
                  </a:lnTo>
                  <a:lnTo>
                    <a:pt x="228" y="104"/>
                  </a:lnTo>
                  <a:lnTo>
                    <a:pt x="228" y="112"/>
                  </a:lnTo>
                  <a:lnTo>
                    <a:pt x="226" y="119"/>
                  </a:lnTo>
                  <a:lnTo>
                    <a:pt x="222" y="125"/>
                  </a:lnTo>
                  <a:lnTo>
                    <a:pt x="220" y="133"/>
                  </a:lnTo>
                  <a:lnTo>
                    <a:pt x="216" y="140"/>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12"/>
            <p:cNvSpPr>
              <a:spLocks/>
            </p:cNvSpPr>
            <p:nvPr/>
          </p:nvSpPr>
          <p:spPr bwMode="auto">
            <a:xfrm>
              <a:off x="3578279" y="5103473"/>
              <a:ext cx="534988" cy="642938"/>
            </a:xfrm>
            <a:custGeom>
              <a:avLst/>
              <a:gdLst/>
              <a:ahLst/>
              <a:cxnLst>
                <a:cxn ang="0">
                  <a:pos x="332" y="305"/>
                </a:cxn>
                <a:cxn ang="0">
                  <a:pos x="335" y="325"/>
                </a:cxn>
                <a:cxn ang="0">
                  <a:pos x="320" y="339"/>
                </a:cxn>
                <a:cxn ang="0">
                  <a:pos x="289" y="335"/>
                </a:cxn>
                <a:cxn ang="0">
                  <a:pos x="262" y="328"/>
                </a:cxn>
                <a:cxn ang="0">
                  <a:pos x="259" y="337"/>
                </a:cxn>
                <a:cxn ang="0">
                  <a:pos x="277" y="352"/>
                </a:cxn>
                <a:cxn ang="0">
                  <a:pos x="233" y="319"/>
                </a:cxn>
                <a:cxn ang="0">
                  <a:pos x="219" y="310"/>
                </a:cxn>
                <a:cxn ang="0">
                  <a:pos x="200" y="285"/>
                </a:cxn>
                <a:cxn ang="0">
                  <a:pos x="201" y="294"/>
                </a:cxn>
                <a:cxn ang="0">
                  <a:pos x="230" y="327"/>
                </a:cxn>
                <a:cxn ang="0">
                  <a:pos x="232" y="357"/>
                </a:cxn>
                <a:cxn ang="0">
                  <a:pos x="203" y="366"/>
                </a:cxn>
                <a:cxn ang="0">
                  <a:pos x="203" y="374"/>
                </a:cxn>
                <a:cxn ang="0">
                  <a:pos x="182" y="339"/>
                </a:cxn>
                <a:cxn ang="0">
                  <a:pos x="186" y="314"/>
                </a:cxn>
                <a:cxn ang="0">
                  <a:pos x="184" y="303"/>
                </a:cxn>
                <a:cxn ang="0">
                  <a:pos x="169" y="290"/>
                </a:cxn>
                <a:cxn ang="0">
                  <a:pos x="174" y="326"/>
                </a:cxn>
                <a:cxn ang="0">
                  <a:pos x="159" y="313"/>
                </a:cxn>
                <a:cxn ang="0">
                  <a:pos x="160" y="325"/>
                </a:cxn>
                <a:cxn ang="0">
                  <a:pos x="162" y="331"/>
                </a:cxn>
                <a:cxn ang="0">
                  <a:pos x="183" y="383"/>
                </a:cxn>
                <a:cxn ang="0">
                  <a:pos x="175" y="393"/>
                </a:cxn>
                <a:cxn ang="0">
                  <a:pos x="151" y="388"/>
                </a:cxn>
                <a:cxn ang="0">
                  <a:pos x="136" y="369"/>
                </a:cxn>
                <a:cxn ang="0">
                  <a:pos x="130" y="335"/>
                </a:cxn>
                <a:cxn ang="0">
                  <a:pos x="122" y="314"/>
                </a:cxn>
                <a:cxn ang="0">
                  <a:pos x="118" y="267"/>
                </a:cxn>
                <a:cxn ang="0">
                  <a:pos x="106" y="259"/>
                </a:cxn>
                <a:cxn ang="0">
                  <a:pos x="98" y="270"/>
                </a:cxn>
                <a:cxn ang="0">
                  <a:pos x="112" y="305"/>
                </a:cxn>
                <a:cxn ang="0">
                  <a:pos x="122" y="333"/>
                </a:cxn>
                <a:cxn ang="0">
                  <a:pos x="132" y="389"/>
                </a:cxn>
                <a:cxn ang="0">
                  <a:pos x="103" y="404"/>
                </a:cxn>
                <a:cxn ang="0">
                  <a:pos x="98" y="374"/>
                </a:cxn>
                <a:cxn ang="0">
                  <a:pos x="102" y="335"/>
                </a:cxn>
                <a:cxn ang="0">
                  <a:pos x="72" y="306"/>
                </a:cxn>
                <a:cxn ang="0">
                  <a:pos x="18" y="279"/>
                </a:cxn>
                <a:cxn ang="0">
                  <a:pos x="4" y="243"/>
                </a:cxn>
                <a:cxn ang="0">
                  <a:pos x="15" y="212"/>
                </a:cxn>
                <a:cxn ang="0">
                  <a:pos x="18" y="183"/>
                </a:cxn>
                <a:cxn ang="0">
                  <a:pos x="44" y="140"/>
                </a:cxn>
                <a:cxn ang="0">
                  <a:pos x="64" y="119"/>
                </a:cxn>
                <a:cxn ang="0">
                  <a:pos x="66" y="109"/>
                </a:cxn>
                <a:cxn ang="0">
                  <a:pos x="31" y="79"/>
                </a:cxn>
                <a:cxn ang="0">
                  <a:pos x="48" y="61"/>
                </a:cxn>
                <a:cxn ang="0">
                  <a:pos x="82" y="8"/>
                </a:cxn>
                <a:cxn ang="0">
                  <a:pos x="105" y="82"/>
                </a:cxn>
                <a:cxn ang="0">
                  <a:pos x="111" y="134"/>
                </a:cxn>
                <a:cxn ang="0">
                  <a:pos x="254" y="154"/>
                </a:cxn>
                <a:cxn ang="0">
                  <a:pos x="268" y="247"/>
                </a:cxn>
                <a:cxn ang="0">
                  <a:pos x="334" y="280"/>
                </a:cxn>
              </a:cxnLst>
              <a:rect l="0" t="0" r="r" b="b"/>
              <a:pathLst>
                <a:path w="337" h="405">
                  <a:moveTo>
                    <a:pt x="334" y="280"/>
                  </a:moveTo>
                  <a:lnTo>
                    <a:pt x="337" y="291"/>
                  </a:lnTo>
                  <a:lnTo>
                    <a:pt x="336" y="298"/>
                  </a:lnTo>
                  <a:lnTo>
                    <a:pt x="335" y="299"/>
                  </a:lnTo>
                  <a:lnTo>
                    <a:pt x="332" y="302"/>
                  </a:lnTo>
                  <a:lnTo>
                    <a:pt x="332" y="305"/>
                  </a:lnTo>
                  <a:lnTo>
                    <a:pt x="332" y="309"/>
                  </a:lnTo>
                  <a:lnTo>
                    <a:pt x="333" y="312"/>
                  </a:lnTo>
                  <a:lnTo>
                    <a:pt x="333" y="315"/>
                  </a:lnTo>
                  <a:lnTo>
                    <a:pt x="331" y="319"/>
                  </a:lnTo>
                  <a:lnTo>
                    <a:pt x="331" y="321"/>
                  </a:lnTo>
                  <a:lnTo>
                    <a:pt x="335" y="325"/>
                  </a:lnTo>
                  <a:lnTo>
                    <a:pt x="336" y="328"/>
                  </a:lnTo>
                  <a:lnTo>
                    <a:pt x="335" y="329"/>
                  </a:lnTo>
                  <a:lnTo>
                    <a:pt x="330" y="334"/>
                  </a:lnTo>
                  <a:lnTo>
                    <a:pt x="327" y="336"/>
                  </a:lnTo>
                  <a:lnTo>
                    <a:pt x="324" y="338"/>
                  </a:lnTo>
                  <a:lnTo>
                    <a:pt x="320" y="339"/>
                  </a:lnTo>
                  <a:lnTo>
                    <a:pt x="318" y="336"/>
                  </a:lnTo>
                  <a:lnTo>
                    <a:pt x="316" y="336"/>
                  </a:lnTo>
                  <a:lnTo>
                    <a:pt x="313" y="342"/>
                  </a:lnTo>
                  <a:lnTo>
                    <a:pt x="307" y="341"/>
                  </a:lnTo>
                  <a:lnTo>
                    <a:pt x="296" y="336"/>
                  </a:lnTo>
                  <a:lnTo>
                    <a:pt x="289" y="335"/>
                  </a:lnTo>
                  <a:lnTo>
                    <a:pt x="282" y="334"/>
                  </a:lnTo>
                  <a:lnTo>
                    <a:pt x="275" y="331"/>
                  </a:lnTo>
                  <a:lnTo>
                    <a:pt x="271" y="326"/>
                  </a:lnTo>
                  <a:lnTo>
                    <a:pt x="270" y="327"/>
                  </a:lnTo>
                  <a:lnTo>
                    <a:pt x="268" y="328"/>
                  </a:lnTo>
                  <a:lnTo>
                    <a:pt x="262" y="328"/>
                  </a:lnTo>
                  <a:lnTo>
                    <a:pt x="261" y="329"/>
                  </a:lnTo>
                  <a:lnTo>
                    <a:pt x="261" y="331"/>
                  </a:lnTo>
                  <a:lnTo>
                    <a:pt x="260" y="333"/>
                  </a:lnTo>
                  <a:lnTo>
                    <a:pt x="257" y="334"/>
                  </a:lnTo>
                  <a:lnTo>
                    <a:pt x="257" y="336"/>
                  </a:lnTo>
                  <a:lnTo>
                    <a:pt x="259" y="337"/>
                  </a:lnTo>
                  <a:lnTo>
                    <a:pt x="259" y="340"/>
                  </a:lnTo>
                  <a:lnTo>
                    <a:pt x="263" y="341"/>
                  </a:lnTo>
                  <a:lnTo>
                    <a:pt x="268" y="345"/>
                  </a:lnTo>
                  <a:lnTo>
                    <a:pt x="276" y="347"/>
                  </a:lnTo>
                  <a:lnTo>
                    <a:pt x="278" y="349"/>
                  </a:lnTo>
                  <a:lnTo>
                    <a:pt x="277" y="352"/>
                  </a:lnTo>
                  <a:lnTo>
                    <a:pt x="275" y="354"/>
                  </a:lnTo>
                  <a:lnTo>
                    <a:pt x="262" y="356"/>
                  </a:lnTo>
                  <a:lnTo>
                    <a:pt x="261" y="355"/>
                  </a:lnTo>
                  <a:lnTo>
                    <a:pt x="254" y="345"/>
                  </a:lnTo>
                  <a:lnTo>
                    <a:pt x="236" y="325"/>
                  </a:lnTo>
                  <a:lnTo>
                    <a:pt x="233" y="319"/>
                  </a:lnTo>
                  <a:lnTo>
                    <a:pt x="233" y="311"/>
                  </a:lnTo>
                  <a:lnTo>
                    <a:pt x="232" y="308"/>
                  </a:lnTo>
                  <a:lnTo>
                    <a:pt x="230" y="308"/>
                  </a:lnTo>
                  <a:lnTo>
                    <a:pt x="226" y="310"/>
                  </a:lnTo>
                  <a:lnTo>
                    <a:pt x="220" y="310"/>
                  </a:lnTo>
                  <a:lnTo>
                    <a:pt x="219" y="310"/>
                  </a:lnTo>
                  <a:lnTo>
                    <a:pt x="216" y="307"/>
                  </a:lnTo>
                  <a:lnTo>
                    <a:pt x="211" y="303"/>
                  </a:lnTo>
                  <a:lnTo>
                    <a:pt x="209" y="300"/>
                  </a:lnTo>
                  <a:lnTo>
                    <a:pt x="204" y="286"/>
                  </a:lnTo>
                  <a:lnTo>
                    <a:pt x="201" y="282"/>
                  </a:lnTo>
                  <a:lnTo>
                    <a:pt x="200" y="285"/>
                  </a:lnTo>
                  <a:lnTo>
                    <a:pt x="199" y="287"/>
                  </a:lnTo>
                  <a:lnTo>
                    <a:pt x="197" y="289"/>
                  </a:lnTo>
                  <a:lnTo>
                    <a:pt x="196" y="290"/>
                  </a:lnTo>
                  <a:lnTo>
                    <a:pt x="198" y="293"/>
                  </a:lnTo>
                  <a:lnTo>
                    <a:pt x="199" y="293"/>
                  </a:lnTo>
                  <a:lnTo>
                    <a:pt x="201" y="294"/>
                  </a:lnTo>
                  <a:lnTo>
                    <a:pt x="203" y="296"/>
                  </a:lnTo>
                  <a:lnTo>
                    <a:pt x="206" y="306"/>
                  </a:lnTo>
                  <a:lnTo>
                    <a:pt x="208" y="310"/>
                  </a:lnTo>
                  <a:lnTo>
                    <a:pt x="214" y="312"/>
                  </a:lnTo>
                  <a:lnTo>
                    <a:pt x="223" y="317"/>
                  </a:lnTo>
                  <a:lnTo>
                    <a:pt x="230" y="327"/>
                  </a:lnTo>
                  <a:lnTo>
                    <a:pt x="230" y="336"/>
                  </a:lnTo>
                  <a:lnTo>
                    <a:pt x="223" y="340"/>
                  </a:lnTo>
                  <a:lnTo>
                    <a:pt x="227" y="343"/>
                  </a:lnTo>
                  <a:lnTo>
                    <a:pt x="231" y="347"/>
                  </a:lnTo>
                  <a:lnTo>
                    <a:pt x="234" y="352"/>
                  </a:lnTo>
                  <a:lnTo>
                    <a:pt x="232" y="357"/>
                  </a:lnTo>
                  <a:lnTo>
                    <a:pt x="224" y="366"/>
                  </a:lnTo>
                  <a:lnTo>
                    <a:pt x="219" y="369"/>
                  </a:lnTo>
                  <a:lnTo>
                    <a:pt x="213" y="366"/>
                  </a:lnTo>
                  <a:lnTo>
                    <a:pt x="213" y="371"/>
                  </a:lnTo>
                  <a:lnTo>
                    <a:pt x="207" y="369"/>
                  </a:lnTo>
                  <a:lnTo>
                    <a:pt x="203" y="366"/>
                  </a:lnTo>
                  <a:lnTo>
                    <a:pt x="202" y="362"/>
                  </a:lnTo>
                  <a:lnTo>
                    <a:pt x="203" y="356"/>
                  </a:lnTo>
                  <a:lnTo>
                    <a:pt x="199" y="360"/>
                  </a:lnTo>
                  <a:lnTo>
                    <a:pt x="198" y="365"/>
                  </a:lnTo>
                  <a:lnTo>
                    <a:pt x="200" y="370"/>
                  </a:lnTo>
                  <a:lnTo>
                    <a:pt x="203" y="374"/>
                  </a:lnTo>
                  <a:lnTo>
                    <a:pt x="195" y="376"/>
                  </a:lnTo>
                  <a:lnTo>
                    <a:pt x="192" y="376"/>
                  </a:lnTo>
                  <a:lnTo>
                    <a:pt x="189" y="369"/>
                  </a:lnTo>
                  <a:lnTo>
                    <a:pt x="187" y="362"/>
                  </a:lnTo>
                  <a:lnTo>
                    <a:pt x="186" y="347"/>
                  </a:lnTo>
                  <a:lnTo>
                    <a:pt x="182" y="339"/>
                  </a:lnTo>
                  <a:lnTo>
                    <a:pt x="180" y="334"/>
                  </a:lnTo>
                  <a:lnTo>
                    <a:pt x="184" y="332"/>
                  </a:lnTo>
                  <a:lnTo>
                    <a:pt x="185" y="329"/>
                  </a:lnTo>
                  <a:lnTo>
                    <a:pt x="186" y="324"/>
                  </a:lnTo>
                  <a:lnTo>
                    <a:pt x="187" y="318"/>
                  </a:lnTo>
                  <a:lnTo>
                    <a:pt x="186" y="314"/>
                  </a:lnTo>
                  <a:lnTo>
                    <a:pt x="188" y="315"/>
                  </a:lnTo>
                  <a:lnTo>
                    <a:pt x="191" y="315"/>
                  </a:lnTo>
                  <a:lnTo>
                    <a:pt x="192" y="316"/>
                  </a:lnTo>
                  <a:lnTo>
                    <a:pt x="191" y="313"/>
                  </a:lnTo>
                  <a:lnTo>
                    <a:pt x="185" y="306"/>
                  </a:lnTo>
                  <a:lnTo>
                    <a:pt x="184" y="303"/>
                  </a:lnTo>
                  <a:lnTo>
                    <a:pt x="182" y="296"/>
                  </a:lnTo>
                  <a:lnTo>
                    <a:pt x="181" y="294"/>
                  </a:lnTo>
                  <a:lnTo>
                    <a:pt x="175" y="301"/>
                  </a:lnTo>
                  <a:lnTo>
                    <a:pt x="173" y="301"/>
                  </a:lnTo>
                  <a:lnTo>
                    <a:pt x="172" y="296"/>
                  </a:lnTo>
                  <a:lnTo>
                    <a:pt x="169" y="290"/>
                  </a:lnTo>
                  <a:lnTo>
                    <a:pt x="167" y="294"/>
                  </a:lnTo>
                  <a:lnTo>
                    <a:pt x="168" y="301"/>
                  </a:lnTo>
                  <a:lnTo>
                    <a:pt x="167" y="304"/>
                  </a:lnTo>
                  <a:lnTo>
                    <a:pt x="170" y="309"/>
                  </a:lnTo>
                  <a:lnTo>
                    <a:pt x="176" y="326"/>
                  </a:lnTo>
                  <a:lnTo>
                    <a:pt x="174" y="326"/>
                  </a:lnTo>
                  <a:lnTo>
                    <a:pt x="170" y="325"/>
                  </a:lnTo>
                  <a:lnTo>
                    <a:pt x="169" y="322"/>
                  </a:lnTo>
                  <a:lnTo>
                    <a:pt x="168" y="323"/>
                  </a:lnTo>
                  <a:lnTo>
                    <a:pt x="165" y="324"/>
                  </a:lnTo>
                  <a:lnTo>
                    <a:pt x="162" y="318"/>
                  </a:lnTo>
                  <a:lnTo>
                    <a:pt x="159" y="313"/>
                  </a:lnTo>
                  <a:lnTo>
                    <a:pt x="150" y="304"/>
                  </a:lnTo>
                  <a:lnTo>
                    <a:pt x="151" y="309"/>
                  </a:lnTo>
                  <a:lnTo>
                    <a:pt x="152" y="313"/>
                  </a:lnTo>
                  <a:lnTo>
                    <a:pt x="157" y="320"/>
                  </a:lnTo>
                  <a:lnTo>
                    <a:pt x="159" y="323"/>
                  </a:lnTo>
                  <a:lnTo>
                    <a:pt x="160" y="325"/>
                  </a:lnTo>
                  <a:lnTo>
                    <a:pt x="161" y="327"/>
                  </a:lnTo>
                  <a:lnTo>
                    <a:pt x="160" y="329"/>
                  </a:lnTo>
                  <a:lnTo>
                    <a:pt x="158" y="331"/>
                  </a:lnTo>
                  <a:lnTo>
                    <a:pt x="156" y="333"/>
                  </a:lnTo>
                  <a:lnTo>
                    <a:pt x="159" y="336"/>
                  </a:lnTo>
                  <a:lnTo>
                    <a:pt x="162" y="331"/>
                  </a:lnTo>
                  <a:lnTo>
                    <a:pt x="167" y="330"/>
                  </a:lnTo>
                  <a:lnTo>
                    <a:pt x="172" y="331"/>
                  </a:lnTo>
                  <a:lnTo>
                    <a:pt x="175" y="335"/>
                  </a:lnTo>
                  <a:lnTo>
                    <a:pt x="172" y="355"/>
                  </a:lnTo>
                  <a:lnTo>
                    <a:pt x="172" y="362"/>
                  </a:lnTo>
                  <a:lnTo>
                    <a:pt x="183" y="383"/>
                  </a:lnTo>
                  <a:lnTo>
                    <a:pt x="187" y="387"/>
                  </a:lnTo>
                  <a:lnTo>
                    <a:pt x="186" y="390"/>
                  </a:lnTo>
                  <a:lnTo>
                    <a:pt x="184" y="393"/>
                  </a:lnTo>
                  <a:lnTo>
                    <a:pt x="182" y="395"/>
                  </a:lnTo>
                  <a:lnTo>
                    <a:pt x="178" y="394"/>
                  </a:lnTo>
                  <a:lnTo>
                    <a:pt x="175" y="393"/>
                  </a:lnTo>
                  <a:lnTo>
                    <a:pt x="169" y="391"/>
                  </a:lnTo>
                  <a:lnTo>
                    <a:pt x="170" y="393"/>
                  </a:lnTo>
                  <a:lnTo>
                    <a:pt x="171" y="395"/>
                  </a:lnTo>
                  <a:lnTo>
                    <a:pt x="164" y="393"/>
                  </a:lnTo>
                  <a:lnTo>
                    <a:pt x="158" y="389"/>
                  </a:lnTo>
                  <a:lnTo>
                    <a:pt x="151" y="388"/>
                  </a:lnTo>
                  <a:lnTo>
                    <a:pt x="144" y="391"/>
                  </a:lnTo>
                  <a:lnTo>
                    <a:pt x="141" y="387"/>
                  </a:lnTo>
                  <a:lnTo>
                    <a:pt x="139" y="382"/>
                  </a:lnTo>
                  <a:lnTo>
                    <a:pt x="138" y="377"/>
                  </a:lnTo>
                  <a:lnTo>
                    <a:pt x="140" y="372"/>
                  </a:lnTo>
                  <a:lnTo>
                    <a:pt x="136" y="369"/>
                  </a:lnTo>
                  <a:lnTo>
                    <a:pt x="131" y="362"/>
                  </a:lnTo>
                  <a:lnTo>
                    <a:pt x="128" y="353"/>
                  </a:lnTo>
                  <a:lnTo>
                    <a:pt x="126" y="345"/>
                  </a:lnTo>
                  <a:lnTo>
                    <a:pt x="127" y="340"/>
                  </a:lnTo>
                  <a:lnTo>
                    <a:pt x="128" y="337"/>
                  </a:lnTo>
                  <a:lnTo>
                    <a:pt x="130" y="335"/>
                  </a:lnTo>
                  <a:lnTo>
                    <a:pt x="133" y="332"/>
                  </a:lnTo>
                  <a:lnTo>
                    <a:pt x="134" y="329"/>
                  </a:lnTo>
                  <a:lnTo>
                    <a:pt x="135" y="324"/>
                  </a:lnTo>
                  <a:lnTo>
                    <a:pt x="134" y="320"/>
                  </a:lnTo>
                  <a:lnTo>
                    <a:pt x="130" y="318"/>
                  </a:lnTo>
                  <a:lnTo>
                    <a:pt x="122" y="314"/>
                  </a:lnTo>
                  <a:lnTo>
                    <a:pt x="117" y="304"/>
                  </a:lnTo>
                  <a:lnTo>
                    <a:pt x="112" y="286"/>
                  </a:lnTo>
                  <a:lnTo>
                    <a:pt x="111" y="279"/>
                  </a:lnTo>
                  <a:lnTo>
                    <a:pt x="112" y="275"/>
                  </a:lnTo>
                  <a:lnTo>
                    <a:pt x="116" y="271"/>
                  </a:lnTo>
                  <a:lnTo>
                    <a:pt x="118" y="267"/>
                  </a:lnTo>
                  <a:lnTo>
                    <a:pt x="117" y="265"/>
                  </a:lnTo>
                  <a:lnTo>
                    <a:pt x="114" y="264"/>
                  </a:lnTo>
                  <a:lnTo>
                    <a:pt x="110" y="268"/>
                  </a:lnTo>
                  <a:lnTo>
                    <a:pt x="108" y="264"/>
                  </a:lnTo>
                  <a:lnTo>
                    <a:pt x="107" y="262"/>
                  </a:lnTo>
                  <a:lnTo>
                    <a:pt x="106" y="259"/>
                  </a:lnTo>
                  <a:lnTo>
                    <a:pt x="104" y="261"/>
                  </a:lnTo>
                  <a:lnTo>
                    <a:pt x="101" y="261"/>
                  </a:lnTo>
                  <a:lnTo>
                    <a:pt x="99" y="261"/>
                  </a:lnTo>
                  <a:lnTo>
                    <a:pt x="96" y="259"/>
                  </a:lnTo>
                  <a:lnTo>
                    <a:pt x="98" y="265"/>
                  </a:lnTo>
                  <a:lnTo>
                    <a:pt x="98" y="270"/>
                  </a:lnTo>
                  <a:lnTo>
                    <a:pt x="100" y="274"/>
                  </a:lnTo>
                  <a:lnTo>
                    <a:pt x="103" y="276"/>
                  </a:lnTo>
                  <a:lnTo>
                    <a:pt x="106" y="278"/>
                  </a:lnTo>
                  <a:lnTo>
                    <a:pt x="108" y="283"/>
                  </a:lnTo>
                  <a:lnTo>
                    <a:pt x="110" y="294"/>
                  </a:lnTo>
                  <a:lnTo>
                    <a:pt x="112" y="305"/>
                  </a:lnTo>
                  <a:lnTo>
                    <a:pt x="113" y="310"/>
                  </a:lnTo>
                  <a:lnTo>
                    <a:pt x="116" y="312"/>
                  </a:lnTo>
                  <a:lnTo>
                    <a:pt x="119" y="314"/>
                  </a:lnTo>
                  <a:lnTo>
                    <a:pt x="123" y="319"/>
                  </a:lnTo>
                  <a:lnTo>
                    <a:pt x="128" y="328"/>
                  </a:lnTo>
                  <a:lnTo>
                    <a:pt x="122" y="333"/>
                  </a:lnTo>
                  <a:lnTo>
                    <a:pt x="120" y="336"/>
                  </a:lnTo>
                  <a:lnTo>
                    <a:pt x="120" y="340"/>
                  </a:lnTo>
                  <a:lnTo>
                    <a:pt x="126" y="369"/>
                  </a:lnTo>
                  <a:lnTo>
                    <a:pt x="129" y="378"/>
                  </a:lnTo>
                  <a:lnTo>
                    <a:pt x="133" y="382"/>
                  </a:lnTo>
                  <a:lnTo>
                    <a:pt x="132" y="389"/>
                  </a:lnTo>
                  <a:lnTo>
                    <a:pt x="138" y="394"/>
                  </a:lnTo>
                  <a:lnTo>
                    <a:pt x="142" y="399"/>
                  </a:lnTo>
                  <a:lnTo>
                    <a:pt x="134" y="403"/>
                  </a:lnTo>
                  <a:lnTo>
                    <a:pt x="125" y="404"/>
                  </a:lnTo>
                  <a:lnTo>
                    <a:pt x="114" y="405"/>
                  </a:lnTo>
                  <a:lnTo>
                    <a:pt x="103" y="404"/>
                  </a:lnTo>
                  <a:lnTo>
                    <a:pt x="96" y="400"/>
                  </a:lnTo>
                  <a:lnTo>
                    <a:pt x="95" y="396"/>
                  </a:lnTo>
                  <a:lnTo>
                    <a:pt x="96" y="379"/>
                  </a:lnTo>
                  <a:lnTo>
                    <a:pt x="98" y="377"/>
                  </a:lnTo>
                  <a:lnTo>
                    <a:pt x="98" y="375"/>
                  </a:lnTo>
                  <a:lnTo>
                    <a:pt x="98" y="374"/>
                  </a:lnTo>
                  <a:lnTo>
                    <a:pt x="95" y="371"/>
                  </a:lnTo>
                  <a:lnTo>
                    <a:pt x="94" y="370"/>
                  </a:lnTo>
                  <a:lnTo>
                    <a:pt x="94" y="360"/>
                  </a:lnTo>
                  <a:lnTo>
                    <a:pt x="95" y="355"/>
                  </a:lnTo>
                  <a:lnTo>
                    <a:pt x="102" y="338"/>
                  </a:lnTo>
                  <a:lnTo>
                    <a:pt x="102" y="335"/>
                  </a:lnTo>
                  <a:lnTo>
                    <a:pt x="102" y="326"/>
                  </a:lnTo>
                  <a:lnTo>
                    <a:pt x="98" y="331"/>
                  </a:lnTo>
                  <a:lnTo>
                    <a:pt x="95" y="326"/>
                  </a:lnTo>
                  <a:lnTo>
                    <a:pt x="86" y="322"/>
                  </a:lnTo>
                  <a:lnTo>
                    <a:pt x="77" y="315"/>
                  </a:lnTo>
                  <a:lnTo>
                    <a:pt x="72" y="306"/>
                  </a:lnTo>
                  <a:lnTo>
                    <a:pt x="70" y="295"/>
                  </a:lnTo>
                  <a:lnTo>
                    <a:pt x="52" y="284"/>
                  </a:lnTo>
                  <a:lnTo>
                    <a:pt x="29" y="293"/>
                  </a:lnTo>
                  <a:lnTo>
                    <a:pt x="20" y="294"/>
                  </a:lnTo>
                  <a:lnTo>
                    <a:pt x="17" y="285"/>
                  </a:lnTo>
                  <a:lnTo>
                    <a:pt x="18" y="279"/>
                  </a:lnTo>
                  <a:lnTo>
                    <a:pt x="15" y="276"/>
                  </a:lnTo>
                  <a:lnTo>
                    <a:pt x="11" y="275"/>
                  </a:lnTo>
                  <a:lnTo>
                    <a:pt x="7" y="273"/>
                  </a:lnTo>
                  <a:lnTo>
                    <a:pt x="0" y="265"/>
                  </a:lnTo>
                  <a:lnTo>
                    <a:pt x="1" y="253"/>
                  </a:lnTo>
                  <a:lnTo>
                    <a:pt x="4" y="243"/>
                  </a:lnTo>
                  <a:lnTo>
                    <a:pt x="10" y="234"/>
                  </a:lnTo>
                  <a:lnTo>
                    <a:pt x="11" y="229"/>
                  </a:lnTo>
                  <a:lnTo>
                    <a:pt x="13" y="223"/>
                  </a:lnTo>
                  <a:lnTo>
                    <a:pt x="19" y="217"/>
                  </a:lnTo>
                  <a:lnTo>
                    <a:pt x="16" y="215"/>
                  </a:lnTo>
                  <a:lnTo>
                    <a:pt x="15" y="212"/>
                  </a:lnTo>
                  <a:lnTo>
                    <a:pt x="13" y="209"/>
                  </a:lnTo>
                  <a:lnTo>
                    <a:pt x="13" y="205"/>
                  </a:lnTo>
                  <a:lnTo>
                    <a:pt x="13" y="199"/>
                  </a:lnTo>
                  <a:lnTo>
                    <a:pt x="14" y="192"/>
                  </a:lnTo>
                  <a:lnTo>
                    <a:pt x="16" y="186"/>
                  </a:lnTo>
                  <a:lnTo>
                    <a:pt x="18" y="183"/>
                  </a:lnTo>
                  <a:lnTo>
                    <a:pt x="23" y="181"/>
                  </a:lnTo>
                  <a:lnTo>
                    <a:pt x="25" y="174"/>
                  </a:lnTo>
                  <a:lnTo>
                    <a:pt x="27" y="161"/>
                  </a:lnTo>
                  <a:lnTo>
                    <a:pt x="31" y="151"/>
                  </a:lnTo>
                  <a:lnTo>
                    <a:pt x="37" y="145"/>
                  </a:lnTo>
                  <a:lnTo>
                    <a:pt x="44" y="140"/>
                  </a:lnTo>
                  <a:lnTo>
                    <a:pt x="53" y="129"/>
                  </a:lnTo>
                  <a:lnTo>
                    <a:pt x="55" y="126"/>
                  </a:lnTo>
                  <a:lnTo>
                    <a:pt x="56" y="123"/>
                  </a:lnTo>
                  <a:lnTo>
                    <a:pt x="57" y="121"/>
                  </a:lnTo>
                  <a:lnTo>
                    <a:pt x="63" y="120"/>
                  </a:lnTo>
                  <a:lnTo>
                    <a:pt x="64" y="119"/>
                  </a:lnTo>
                  <a:lnTo>
                    <a:pt x="64" y="118"/>
                  </a:lnTo>
                  <a:lnTo>
                    <a:pt x="67" y="115"/>
                  </a:lnTo>
                  <a:lnTo>
                    <a:pt x="68" y="114"/>
                  </a:lnTo>
                  <a:lnTo>
                    <a:pt x="68" y="112"/>
                  </a:lnTo>
                  <a:lnTo>
                    <a:pt x="68" y="110"/>
                  </a:lnTo>
                  <a:lnTo>
                    <a:pt x="66" y="109"/>
                  </a:lnTo>
                  <a:lnTo>
                    <a:pt x="58" y="99"/>
                  </a:lnTo>
                  <a:lnTo>
                    <a:pt x="32" y="96"/>
                  </a:lnTo>
                  <a:lnTo>
                    <a:pt x="27" y="84"/>
                  </a:lnTo>
                  <a:lnTo>
                    <a:pt x="27" y="83"/>
                  </a:lnTo>
                  <a:lnTo>
                    <a:pt x="28" y="82"/>
                  </a:lnTo>
                  <a:lnTo>
                    <a:pt x="31" y="79"/>
                  </a:lnTo>
                  <a:lnTo>
                    <a:pt x="33" y="77"/>
                  </a:lnTo>
                  <a:lnTo>
                    <a:pt x="38" y="75"/>
                  </a:lnTo>
                  <a:lnTo>
                    <a:pt x="39" y="74"/>
                  </a:lnTo>
                  <a:lnTo>
                    <a:pt x="44" y="68"/>
                  </a:lnTo>
                  <a:lnTo>
                    <a:pt x="47" y="65"/>
                  </a:lnTo>
                  <a:lnTo>
                    <a:pt x="48" y="61"/>
                  </a:lnTo>
                  <a:lnTo>
                    <a:pt x="50" y="53"/>
                  </a:lnTo>
                  <a:lnTo>
                    <a:pt x="50" y="47"/>
                  </a:lnTo>
                  <a:lnTo>
                    <a:pt x="56" y="34"/>
                  </a:lnTo>
                  <a:lnTo>
                    <a:pt x="64" y="0"/>
                  </a:lnTo>
                  <a:lnTo>
                    <a:pt x="73" y="7"/>
                  </a:lnTo>
                  <a:lnTo>
                    <a:pt x="82" y="8"/>
                  </a:lnTo>
                  <a:lnTo>
                    <a:pt x="79" y="18"/>
                  </a:lnTo>
                  <a:lnTo>
                    <a:pt x="70" y="64"/>
                  </a:lnTo>
                  <a:lnTo>
                    <a:pt x="72" y="71"/>
                  </a:lnTo>
                  <a:lnTo>
                    <a:pt x="82" y="72"/>
                  </a:lnTo>
                  <a:lnTo>
                    <a:pt x="93" y="69"/>
                  </a:lnTo>
                  <a:lnTo>
                    <a:pt x="105" y="82"/>
                  </a:lnTo>
                  <a:lnTo>
                    <a:pt x="103" y="103"/>
                  </a:lnTo>
                  <a:lnTo>
                    <a:pt x="98" y="112"/>
                  </a:lnTo>
                  <a:lnTo>
                    <a:pt x="99" y="122"/>
                  </a:lnTo>
                  <a:lnTo>
                    <a:pt x="102" y="126"/>
                  </a:lnTo>
                  <a:lnTo>
                    <a:pt x="108" y="131"/>
                  </a:lnTo>
                  <a:lnTo>
                    <a:pt x="111" y="134"/>
                  </a:lnTo>
                  <a:lnTo>
                    <a:pt x="142" y="154"/>
                  </a:lnTo>
                  <a:lnTo>
                    <a:pt x="183" y="157"/>
                  </a:lnTo>
                  <a:lnTo>
                    <a:pt x="220" y="153"/>
                  </a:lnTo>
                  <a:lnTo>
                    <a:pt x="236" y="157"/>
                  </a:lnTo>
                  <a:lnTo>
                    <a:pt x="245" y="156"/>
                  </a:lnTo>
                  <a:lnTo>
                    <a:pt x="254" y="154"/>
                  </a:lnTo>
                  <a:lnTo>
                    <a:pt x="259" y="165"/>
                  </a:lnTo>
                  <a:lnTo>
                    <a:pt x="258" y="179"/>
                  </a:lnTo>
                  <a:lnTo>
                    <a:pt x="228" y="225"/>
                  </a:lnTo>
                  <a:lnTo>
                    <a:pt x="232" y="248"/>
                  </a:lnTo>
                  <a:lnTo>
                    <a:pt x="244" y="252"/>
                  </a:lnTo>
                  <a:lnTo>
                    <a:pt x="268" y="247"/>
                  </a:lnTo>
                  <a:lnTo>
                    <a:pt x="279" y="247"/>
                  </a:lnTo>
                  <a:lnTo>
                    <a:pt x="290" y="251"/>
                  </a:lnTo>
                  <a:lnTo>
                    <a:pt x="306" y="251"/>
                  </a:lnTo>
                  <a:lnTo>
                    <a:pt x="325" y="265"/>
                  </a:lnTo>
                  <a:lnTo>
                    <a:pt x="329" y="272"/>
                  </a:lnTo>
                  <a:lnTo>
                    <a:pt x="334" y="280"/>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15"/>
            <p:cNvSpPr>
              <a:spLocks/>
            </p:cNvSpPr>
            <p:nvPr/>
          </p:nvSpPr>
          <p:spPr bwMode="auto">
            <a:xfrm>
              <a:off x="3113141" y="5255873"/>
              <a:ext cx="620713" cy="522288"/>
            </a:xfrm>
            <a:custGeom>
              <a:avLst/>
              <a:gdLst/>
              <a:ahLst/>
              <a:cxnLst>
                <a:cxn ang="0">
                  <a:pos x="385" y="249"/>
                </a:cxn>
                <a:cxn ang="0">
                  <a:pos x="383" y="284"/>
                </a:cxn>
                <a:cxn ang="0">
                  <a:pos x="376" y="254"/>
                </a:cxn>
                <a:cxn ang="0">
                  <a:pos x="373" y="276"/>
                </a:cxn>
                <a:cxn ang="0">
                  <a:pos x="383" y="307"/>
                </a:cxn>
                <a:cxn ang="0">
                  <a:pos x="359" y="309"/>
                </a:cxn>
                <a:cxn ang="0">
                  <a:pos x="350" y="259"/>
                </a:cxn>
                <a:cxn ang="0">
                  <a:pos x="347" y="300"/>
                </a:cxn>
                <a:cxn ang="0">
                  <a:pos x="304" y="307"/>
                </a:cxn>
                <a:cxn ang="0">
                  <a:pos x="284" y="317"/>
                </a:cxn>
                <a:cxn ang="0">
                  <a:pos x="258" y="302"/>
                </a:cxn>
                <a:cxn ang="0">
                  <a:pos x="267" y="280"/>
                </a:cxn>
                <a:cxn ang="0">
                  <a:pos x="249" y="268"/>
                </a:cxn>
                <a:cxn ang="0">
                  <a:pos x="248" y="282"/>
                </a:cxn>
                <a:cxn ang="0">
                  <a:pos x="248" y="295"/>
                </a:cxn>
                <a:cxn ang="0">
                  <a:pos x="239" y="315"/>
                </a:cxn>
                <a:cxn ang="0">
                  <a:pos x="246" y="320"/>
                </a:cxn>
                <a:cxn ang="0">
                  <a:pos x="216" y="326"/>
                </a:cxn>
                <a:cxn ang="0">
                  <a:pos x="205" y="320"/>
                </a:cxn>
                <a:cxn ang="0">
                  <a:pos x="210" y="299"/>
                </a:cxn>
                <a:cxn ang="0">
                  <a:pos x="200" y="287"/>
                </a:cxn>
                <a:cxn ang="0">
                  <a:pos x="194" y="298"/>
                </a:cxn>
                <a:cxn ang="0">
                  <a:pos x="199" y="315"/>
                </a:cxn>
                <a:cxn ang="0">
                  <a:pos x="182" y="316"/>
                </a:cxn>
                <a:cxn ang="0">
                  <a:pos x="177" y="297"/>
                </a:cxn>
                <a:cxn ang="0">
                  <a:pos x="173" y="296"/>
                </a:cxn>
                <a:cxn ang="0">
                  <a:pos x="169" y="311"/>
                </a:cxn>
                <a:cxn ang="0">
                  <a:pos x="148" y="300"/>
                </a:cxn>
                <a:cxn ang="0">
                  <a:pos x="135" y="281"/>
                </a:cxn>
                <a:cxn ang="0">
                  <a:pos x="116" y="275"/>
                </a:cxn>
                <a:cxn ang="0">
                  <a:pos x="118" y="271"/>
                </a:cxn>
                <a:cxn ang="0">
                  <a:pos x="98" y="256"/>
                </a:cxn>
                <a:cxn ang="0">
                  <a:pos x="50" y="198"/>
                </a:cxn>
                <a:cxn ang="0">
                  <a:pos x="42" y="186"/>
                </a:cxn>
                <a:cxn ang="0">
                  <a:pos x="36" y="166"/>
                </a:cxn>
                <a:cxn ang="0">
                  <a:pos x="12" y="107"/>
                </a:cxn>
                <a:cxn ang="0">
                  <a:pos x="3" y="86"/>
                </a:cxn>
                <a:cxn ang="0">
                  <a:pos x="10" y="73"/>
                </a:cxn>
                <a:cxn ang="0">
                  <a:pos x="22" y="75"/>
                </a:cxn>
                <a:cxn ang="0">
                  <a:pos x="75" y="107"/>
                </a:cxn>
                <a:cxn ang="0">
                  <a:pos x="112" y="94"/>
                </a:cxn>
                <a:cxn ang="0">
                  <a:pos x="143" y="88"/>
                </a:cxn>
                <a:cxn ang="0">
                  <a:pos x="181" y="81"/>
                </a:cxn>
                <a:cxn ang="0">
                  <a:pos x="211" y="69"/>
                </a:cxn>
                <a:cxn ang="0">
                  <a:pos x="227" y="69"/>
                </a:cxn>
                <a:cxn ang="0">
                  <a:pos x="243" y="58"/>
                </a:cxn>
                <a:cxn ang="0">
                  <a:pos x="247" y="39"/>
                </a:cxn>
                <a:cxn ang="0">
                  <a:pos x="266" y="29"/>
                </a:cxn>
                <a:cxn ang="0">
                  <a:pos x="283" y="15"/>
                </a:cxn>
                <a:cxn ang="0">
                  <a:pos x="359" y="13"/>
                </a:cxn>
                <a:cxn ang="0">
                  <a:pos x="357" y="22"/>
                </a:cxn>
                <a:cxn ang="0">
                  <a:pos x="348" y="30"/>
                </a:cxn>
                <a:cxn ang="0">
                  <a:pos x="320" y="65"/>
                </a:cxn>
                <a:cxn ang="0">
                  <a:pos x="307" y="96"/>
                </a:cxn>
                <a:cxn ang="0">
                  <a:pos x="309" y="119"/>
                </a:cxn>
                <a:cxn ang="0">
                  <a:pos x="297" y="147"/>
                </a:cxn>
                <a:cxn ang="0">
                  <a:pos x="308" y="180"/>
                </a:cxn>
                <a:cxn ang="0">
                  <a:pos x="345" y="188"/>
                </a:cxn>
              </a:cxnLst>
              <a:rect l="0" t="0" r="r" b="b"/>
              <a:pathLst>
                <a:path w="391" h="329">
                  <a:moveTo>
                    <a:pt x="379" y="226"/>
                  </a:moveTo>
                  <a:lnTo>
                    <a:pt x="388" y="230"/>
                  </a:lnTo>
                  <a:lnTo>
                    <a:pt x="391" y="235"/>
                  </a:lnTo>
                  <a:lnTo>
                    <a:pt x="390" y="237"/>
                  </a:lnTo>
                  <a:lnTo>
                    <a:pt x="385" y="249"/>
                  </a:lnTo>
                  <a:lnTo>
                    <a:pt x="383" y="263"/>
                  </a:lnTo>
                  <a:lnTo>
                    <a:pt x="385" y="272"/>
                  </a:lnTo>
                  <a:lnTo>
                    <a:pt x="384" y="275"/>
                  </a:lnTo>
                  <a:lnTo>
                    <a:pt x="384" y="281"/>
                  </a:lnTo>
                  <a:lnTo>
                    <a:pt x="383" y="284"/>
                  </a:lnTo>
                  <a:lnTo>
                    <a:pt x="381" y="278"/>
                  </a:lnTo>
                  <a:lnTo>
                    <a:pt x="379" y="274"/>
                  </a:lnTo>
                  <a:lnTo>
                    <a:pt x="379" y="255"/>
                  </a:lnTo>
                  <a:lnTo>
                    <a:pt x="377" y="252"/>
                  </a:lnTo>
                  <a:lnTo>
                    <a:pt x="376" y="254"/>
                  </a:lnTo>
                  <a:lnTo>
                    <a:pt x="375" y="256"/>
                  </a:lnTo>
                  <a:lnTo>
                    <a:pt x="373" y="257"/>
                  </a:lnTo>
                  <a:lnTo>
                    <a:pt x="371" y="258"/>
                  </a:lnTo>
                  <a:lnTo>
                    <a:pt x="373" y="262"/>
                  </a:lnTo>
                  <a:lnTo>
                    <a:pt x="373" y="276"/>
                  </a:lnTo>
                  <a:lnTo>
                    <a:pt x="374" y="281"/>
                  </a:lnTo>
                  <a:lnTo>
                    <a:pt x="378" y="287"/>
                  </a:lnTo>
                  <a:lnTo>
                    <a:pt x="380" y="293"/>
                  </a:lnTo>
                  <a:lnTo>
                    <a:pt x="383" y="303"/>
                  </a:lnTo>
                  <a:lnTo>
                    <a:pt x="383" y="307"/>
                  </a:lnTo>
                  <a:lnTo>
                    <a:pt x="381" y="310"/>
                  </a:lnTo>
                  <a:lnTo>
                    <a:pt x="378" y="311"/>
                  </a:lnTo>
                  <a:lnTo>
                    <a:pt x="369" y="311"/>
                  </a:lnTo>
                  <a:lnTo>
                    <a:pt x="361" y="311"/>
                  </a:lnTo>
                  <a:lnTo>
                    <a:pt x="359" y="309"/>
                  </a:lnTo>
                  <a:lnTo>
                    <a:pt x="356" y="300"/>
                  </a:lnTo>
                  <a:lnTo>
                    <a:pt x="355" y="291"/>
                  </a:lnTo>
                  <a:lnTo>
                    <a:pt x="355" y="278"/>
                  </a:lnTo>
                  <a:lnTo>
                    <a:pt x="354" y="267"/>
                  </a:lnTo>
                  <a:lnTo>
                    <a:pt x="350" y="259"/>
                  </a:lnTo>
                  <a:lnTo>
                    <a:pt x="341" y="260"/>
                  </a:lnTo>
                  <a:lnTo>
                    <a:pt x="349" y="267"/>
                  </a:lnTo>
                  <a:lnTo>
                    <a:pt x="352" y="277"/>
                  </a:lnTo>
                  <a:lnTo>
                    <a:pt x="351" y="289"/>
                  </a:lnTo>
                  <a:lnTo>
                    <a:pt x="347" y="300"/>
                  </a:lnTo>
                  <a:lnTo>
                    <a:pt x="346" y="310"/>
                  </a:lnTo>
                  <a:lnTo>
                    <a:pt x="332" y="313"/>
                  </a:lnTo>
                  <a:lnTo>
                    <a:pt x="316" y="312"/>
                  </a:lnTo>
                  <a:lnTo>
                    <a:pt x="308" y="307"/>
                  </a:lnTo>
                  <a:lnTo>
                    <a:pt x="304" y="307"/>
                  </a:lnTo>
                  <a:lnTo>
                    <a:pt x="300" y="308"/>
                  </a:lnTo>
                  <a:lnTo>
                    <a:pt x="302" y="314"/>
                  </a:lnTo>
                  <a:lnTo>
                    <a:pt x="297" y="316"/>
                  </a:lnTo>
                  <a:lnTo>
                    <a:pt x="290" y="316"/>
                  </a:lnTo>
                  <a:lnTo>
                    <a:pt x="284" y="317"/>
                  </a:lnTo>
                  <a:lnTo>
                    <a:pt x="279" y="320"/>
                  </a:lnTo>
                  <a:lnTo>
                    <a:pt x="265" y="320"/>
                  </a:lnTo>
                  <a:lnTo>
                    <a:pt x="260" y="323"/>
                  </a:lnTo>
                  <a:lnTo>
                    <a:pt x="253" y="314"/>
                  </a:lnTo>
                  <a:lnTo>
                    <a:pt x="258" y="302"/>
                  </a:lnTo>
                  <a:lnTo>
                    <a:pt x="278" y="280"/>
                  </a:lnTo>
                  <a:lnTo>
                    <a:pt x="274" y="280"/>
                  </a:lnTo>
                  <a:lnTo>
                    <a:pt x="272" y="279"/>
                  </a:lnTo>
                  <a:lnTo>
                    <a:pt x="270" y="279"/>
                  </a:lnTo>
                  <a:lnTo>
                    <a:pt x="267" y="280"/>
                  </a:lnTo>
                  <a:lnTo>
                    <a:pt x="257" y="292"/>
                  </a:lnTo>
                  <a:lnTo>
                    <a:pt x="256" y="277"/>
                  </a:lnTo>
                  <a:lnTo>
                    <a:pt x="251" y="262"/>
                  </a:lnTo>
                  <a:lnTo>
                    <a:pt x="250" y="262"/>
                  </a:lnTo>
                  <a:lnTo>
                    <a:pt x="249" y="268"/>
                  </a:lnTo>
                  <a:lnTo>
                    <a:pt x="250" y="275"/>
                  </a:lnTo>
                  <a:lnTo>
                    <a:pt x="251" y="283"/>
                  </a:lnTo>
                  <a:lnTo>
                    <a:pt x="253" y="288"/>
                  </a:lnTo>
                  <a:lnTo>
                    <a:pt x="250" y="285"/>
                  </a:lnTo>
                  <a:lnTo>
                    <a:pt x="248" y="282"/>
                  </a:lnTo>
                  <a:lnTo>
                    <a:pt x="245" y="279"/>
                  </a:lnTo>
                  <a:lnTo>
                    <a:pt x="239" y="278"/>
                  </a:lnTo>
                  <a:lnTo>
                    <a:pt x="242" y="285"/>
                  </a:lnTo>
                  <a:lnTo>
                    <a:pt x="246" y="290"/>
                  </a:lnTo>
                  <a:lnTo>
                    <a:pt x="248" y="295"/>
                  </a:lnTo>
                  <a:lnTo>
                    <a:pt x="247" y="302"/>
                  </a:lnTo>
                  <a:lnTo>
                    <a:pt x="246" y="308"/>
                  </a:lnTo>
                  <a:lnTo>
                    <a:pt x="243" y="312"/>
                  </a:lnTo>
                  <a:lnTo>
                    <a:pt x="242" y="314"/>
                  </a:lnTo>
                  <a:lnTo>
                    <a:pt x="239" y="315"/>
                  </a:lnTo>
                  <a:lnTo>
                    <a:pt x="237" y="316"/>
                  </a:lnTo>
                  <a:lnTo>
                    <a:pt x="237" y="320"/>
                  </a:lnTo>
                  <a:lnTo>
                    <a:pt x="240" y="319"/>
                  </a:lnTo>
                  <a:lnTo>
                    <a:pt x="242" y="319"/>
                  </a:lnTo>
                  <a:lnTo>
                    <a:pt x="246" y="320"/>
                  </a:lnTo>
                  <a:lnTo>
                    <a:pt x="244" y="323"/>
                  </a:lnTo>
                  <a:lnTo>
                    <a:pt x="236" y="326"/>
                  </a:lnTo>
                  <a:lnTo>
                    <a:pt x="225" y="327"/>
                  </a:lnTo>
                  <a:lnTo>
                    <a:pt x="217" y="325"/>
                  </a:lnTo>
                  <a:lnTo>
                    <a:pt x="216" y="326"/>
                  </a:lnTo>
                  <a:lnTo>
                    <a:pt x="214" y="327"/>
                  </a:lnTo>
                  <a:lnTo>
                    <a:pt x="213" y="329"/>
                  </a:lnTo>
                  <a:lnTo>
                    <a:pt x="208" y="327"/>
                  </a:lnTo>
                  <a:lnTo>
                    <a:pt x="206" y="324"/>
                  </a:lnTo>
                  <a:lnTo>
                    <a:pt x="205" y="320"/>
                  </a:lnTo>
                  <a:lnTo>
                    <a:pt x="205" y="314"/>
                  </a:lnTo>
                  <a:lnTo>
                    <a:pt x="206" y="309"/>
                  </a:lnTo>
                  <a:lnTo>
                    <a:pt x="210" y="303"/>
                  </a:lnTo>
                  <a:lnTo>
                    <a:pt x="211" y="299"/>
                  </a:lnTo>
                  <a:lnTo>
                    <a:pt x="210" y="299"/>
                  </a:lnTo>
                  <a:lnTo>
                    <a:pt x="205" y="300"/>
                  </a:lnTo>
                  <a:lnTo>
                    <a:pt x="205" y="296"/>
                  </a:lnTo>
                  <a:lnTo>
                    <a:pt x="206" y="288"/>
                  </a:lnTo>
                  <a:lnTo>
                    <a:pt x="203" y="287"/>
                  </a:lnTo>
                  <a:lnTo>
                    <a:pt x="200" y="287"/>
                  </a:lnTo>
                  <a:lnTo>
                    <a:pt x="196" y="285"/>
                  </a:lnTo>
                  <a:lnTo>
                    <a:pt x="193" y="286"/>
                  </a:lnTo>
                  <a:lnTo>
                    <a:pt x="192" y="289"/>
                  </a:lnTo>
                  <a:lnTo>
                    <a:pt x="192" y="293"/>
                  </a:lnTo>
                  <a:lnTo>
                    <a:pt x="194" y="298"/>
                  </a:lnTo>
                  <a:lnTo>
                    <a:pt x="195" y="300"/>
                  </a:lnTo>
                  <a:lnTo>
                    <a:pt x="194" y="304"/>
                  </a:lnTo>
                  <a:lnTo>
                    <a:pt x="195" y="307"/>
                  </a:lnTo>
                  <a:lnTo>
                    <a:pt x="198" y="311"/>
                  </a:lnTo>
                  <a:lnTo>
                    <a:pt x="199" y="315"/>
                  </a:lnTo>
                  <a:lnTo>
                    <a:pt x="198" y="322"/>
                  </a:lnTo>
                  <a:lnTo>
                    <a:pt x="196" y="321"/>
                  </a:lnTo>
                  <a:lnTo>
                    <a:pt x="192" y="318"/>
                  </a:lnTo>
                  <a:lnTo>
                    <a:pt x="188" y="317"/>
                  </a:lnTo>
                  <a:lnTo>
                    <a:pt x="182" y="316"/>
                  </a:lnTo>
                  <a:lnTo>
                    <a:pt x="179" y="315"/>
                  </a:lnTo>
                  <a:lnTo>
                    <a:pt x="179" y="304"/>
                  </a:lnTo>
                  <a:lnTo>
                    <a:pt x="180" y="304"/>
                  </a:lnTo>
                  <a:lnTo>
                    <a:pt x="181" y="303"/>
                  </a:lnTo>
                  <a:lnTo>
                    <a:pt x="177" y="297"/>
                  </a:lnTo>
                  <a:lnTo>
                    <a:pt x="177" y="296"/>
                  </a:lnTo>
                  <a:lnTo>
                    <a:pt x="176" y="291"/>
                  </a:lnTo>
                  <a:lnTo>
                    <a:pt x="177" y="286"/>
                  </a:lnTo>
                  <a:lnTo>
                    <a:pt x="175" y="286"/>
                  </a:lnTo>
                  <a:lnTo>
                    <a:pt x="173" y="296"/>
                  </a:lnTo>
                  <a:lnTo>
                    <a:pt x="171" y="295"/>
                  </a:lnTo>
                  <a:lnTo>
                    <a:pt x="167" y="292"/>
                  </a:lnTo>
                  <a:lnTo>
                    <a:pt x="171" y="302"/>
                  </a:lnTo>
                  <a:lnTo>
                    <a:pt x="172" y="307"/>
                  </a:lnTo>
                  <a:lnTo>
                    <a:pt x="169" y="311"/>
                  </a:lnTo>
                  <a:lnTo>
                    <a:pt x="164" y="310"/>
                  </a:lnTo>
                  <a:lnTo>
                    <a:pt x="160" y="307"/>
                  </a:lnTo>
                  <a:lnTo>
                    <a:pt x="156" y="304"/>
                  </a:lnTo>
                  <a:lnTo>
                    <a:pt x="154" y="302"/>
                  </a:lnTo>
                  <a:lnTo>
                    <a:pt x="148" y="300"/>
                  </a:lnTo>
                  <a:lnTo>
                    <a:pt x="141" y="295"/>
                  </a:lnTo>
                  <a:lnTo>
                    <a:pt x="138" y="287"/>
                  </a:lnTo>
                  <a:lnTo>
                    <a:pt x="141" y="280"/>
                  </a:lnTo>
                  <a:lnTo>
                    <a:pt x="138" y="280"/>
                  </a:lnTo>
                  <a:lnTo>
                    <a:pt x="135" y="281"/>
                  </a:lnTo>
                  <a:lnTo>
                    <a:pt x="134" y="283"/>
                  </a:lnTo>
                  <a:lnTo>
                    <a:pt x="135" y="286"/>
                  </a:lnTo>
                  <a:lnTo>
                    <a:pt x="133" y="286"/>
                  </a:lnTo>
                  <a:lnTo>
                    <a:pt x="128" y="281"/>
                  </a:lnTo>
                  <a:lnTo>
                    <a:pt x="116" y="275"/>
                  </a:lnTo>
                  <a:lnTo>
                    <a:pt x="113" y="270"/>
                  </a:lnTo>
                  <a:lnTo>
                    <a:pt x="115" y="271"/>
                  </a:lnTo>
                  <a:lnTo>
                    <a:pt x="119" y="273"/>
                  </a:lnTo>
                  <a:lnTo>
                    <a:pt x="121" y="274"/>
                  </a:lnTo>
                  <a:lnTo>
                    <a:pt x="118" y="271"/>
                  </a:lnTo>
                  <a:lnTo>
                    <a:pt x="115" y="269"/>
                  </a:lnTo>
                  <a:lnTo>
                    <a:pt x="111" y="268"/>
                  </a:lnTo>
                  <a:lnTo>
                    <a:pt x="107" y="266"/>
                  </a:lnTo>
                  <a:lnTo>
                    <a:pt x="100" y="259"/>
                  </a:lnTo>
                  <a:lnTo>
                    <a:pt x="98" y="256"/>
                  </a:lnTo>
                  <a:lnTo>
                    <a:pt x="90" y="248"/>
                  </a:lnTo>
                  <a:lnTo>
                    <a:pt x="88" y="247"/>
                  </a:lnTo>
                  <a:lnTo>
                    <a:pt x="61" y="221"/>
                  </a:lnTo>
                  <a:lnTo>
                    <a:pt x="53" y="210"/>
                  </a:lnTo>
                  <a:lnTo>
                    <a:pt x="50" y="198"/>
                  </a:lnTo>
                  <a:lnTo>
                    <a:pt x="52" y="198"/>
                  </a:lnTo>
                  <a:lnTo>
                    <a:pt x="52" y="199"/>
                  </a:lnTo>
                  <a:lnTo>
                    <a:pt x="54" y="200"/>
                  </a:lnTo>
                  <a:lnTo>
                    <a:pt x="54" y="194"/>
                  </a:lnTo>
                  <a:lnTo>
                    <a:pt x="42" y="186"/>
                  </a:lnTo>
                  <a:lnTo>
                    <a:pt x="38" y="181"/>
                  </a:lnTo>
                  <a:lnTo>
                    <a:pt x="37" y="176"/>
                  </a:lnTo>
                  <a:lnTo>
                    <a:pt x="29" y="163"/>
                  </a:lnTo>
                  <a:lnTo>
                    <a:pt x="26" y="160"/>
                  </a:lnTo>
                  <a:lnTo>
                    <a:pt x="36" y="166"/>
                  </a:lnTo>
                  <a:lnTo>
                    <a:pt x="34" y="159"/>
                  </a:lnTo>
                  <a:lnTo>
                    <a:pt x="24" y="148"/>
                  </a:lnTo>
                  <a:lnTo>
                    <a:pt x="16" y="125"/>
                  </a:lnTo>
                  <a:lnTo>
                    <a:pt x="14" y="112"/>
                  </a:lnTo>
                  <a:lnTo>
                    <a:pt x="12" y="107"/>
                  </a:lnTo>
                  <a:lnTo>
                    <a:pt x="8" y="99"/>
                  </a:lnTo>
                  <a:lnTo>
                    <a:pt x="7" y="95"/>
                  </a:lnTo>
                  <a:lnTo>
                    <a:pt x="6" y="90"/>
                  </a:lnTo>
                  <a:lnTo>
                    <a:pt x="5" y="88"/>
                  </a:lnTo>
                  <a:lnTo>
                    <a:pt x="3" y="86"/>
                  </a:lnTo>
                  <a:lnTo>
                    <a:pt x="1" y="83"/>
                  </a:lnTo>
                  <a:lnTo>
                    <a:pt x="0" y="78"/>
                  </a:lnTo>
                  <a:lnTo>
                    <a:pt x="1" y="75"/>
                  </a:lnTo>
                  <a:lnTo>
                    <a:pt x="5" y="73"/>
                  </a:lnTo>
                  <a:lnTo>
                    <a:pt x="10" y="73"/>
                  </a:lnTo>
                  <a:lnTo>
                    <a:pt x="14" y="75"/>
                  </a:lnTo>
                  <a:lnTo>
                    <a:pt x="17" y="77"/>
                  </a:lnTo>
                  <a:lnTo>
                    <a:pt x="22" y="85"/>
                  </a:lnTo>
                  <a:lnTo>
                    <a:pt x="26" y="87"/>
                  </a:lnTo>
                  <a:lnTo>
                    <a:pt x="22" y="75"/>
                  </a:lnTo>
                  <a:lnTo>
                    <a:pt x="30" y="82"/>
                  </a:lnTo>
                  <a:lnTo>
                    <a:pt x="41" y="89"/>
                  </a:lnTo>
                  <a:lnTo>
                    <a:pt x="54" y="94"/>
                  </a:lnTo>
                  <a:lnTo>
                    <a:pt x="69" y="102"/>
                  </a:lnTo>
                  <a:lnTo>
                    <a:pt x="75" y="107"/>
                  </a:lnTo>
                  <a:lnTo>
                    <a:pt x="82" y="107"/>
                  </a:lnTo>
                  <a:lnTo>
                    <a:pt x="87" y="107"/>
                  </a:lnTo>
                  <a:lnTo>
                    <a:pt x="92" y="107"/>
                  </a:lnTo>
                  <a:lnTo>
                    <a:pt x="102" y="101"/>
                  </a:lnTo>
                  <a:lnTo>
                    <a:pt x="112" y="94"/>
                  </a:lnTo>
                  <a:lnTo>
                    <a:pt x="118" y="93"/>
                  </a:lnTo>
                  <a:lnTo>
                    <a:pt x="123" y="90"/>
                  </a:lnTo>
                  <a:lnTo>
                    <a:pt x="129" y="88"/>
                  </a:lnTo>
                  <a:lnTo>
                    <a:pt x="134" y="89"/>
                  </a:lnTo>
                  <a:lnTo>
                    <a:pt x="143" y="88"/>
                  </a:lnTo>
                  <a:lnTo>
                    <a:pt x="151" y="83"/>
                  </a:lnTo>
                  <a:lnTo>
                    <a:pt x="161" y="70"/>
                  </a:lnTo>
                  <a:lnTo>
                    <a:pt x="165" y="68"/>
                  </a:lnTo>
                  <a:lnTo>
                    <a:pt x="175" y="77"/>
                  </a:lnTo>
                  <a:lnTo>
                    <a:pt x="181" y="81"/>
                  </a:lnTo>
                  <a:lnTo>
                    <a:pt x="187" y="83"/>
                  </a:lnTo>
                  <a:lnTo>
                    <a:pt x="195" y="84"/>
                  </a:lnTo>
                  <a:lnTo>
                    <a:pt x="200" y="81"/>
                  </a:lnTo>
                  <a:lnTo>
                    <a:pt x="208" y="70"/>
                  </a:lnTo>
                  <a:lnTo>
                    <a:pt x="211" y="69"/>
                  </a:lnTo>
                  <a:lnTo>
                    <a:pt x="214" y="69"/>
                  </a:lnTo>
                  <a:lnTo>
                    <a:pt x="218" y="71"/>
                  </a:lnTo>
                  <a:lnTo>
                    <a:pt x="221" y="71"/>
                  </a:lnTo>
                  <a:lnTo>
                    <a:pt x="225" y="70"/>
                  </a:lnTo>
                  <a:lnTo>
                    <a:pt x="227" y="69"/>
                  </a:lnTo>
                  <a:lnTo>
                    <a:pt x="229" y="67"/>
                  </a:lnTo>
                  <a:lnTo>
                    <a:pt x="231" y="65"/>
                  </a:lnTo>
                  <a:lnTo>
                    <a:pt x="238" y="63"/>
                  </a:lnTo>
                  <a:lnTo>
                    <a:pt x="242" y="61"/>
                  </a:lnTo>
                  <a:lnTo>
                    <a:pt x="243" y="58"/>
                  </a:lnTo>
                  <a:lnTo>
                    <a:pt x="243" y="55"/>
                  </a:lnTo>
                  <a:lnTo>
                    <a:pt x="240" y="51"/>
                  </a:lnTo>
                  <a:lnTo>
                    <a:pt x="239" y="48"/>
                  </a:lnTo>
                  <a:lnTo>
                    <a:pt x="242" y="41"/>
                  </a:lnTo>
                  <a:lnTo>
                    <a:pt x="247" y="39"/>
                  </a:lnTo>
                  <a:lnTo>
                    <a:pt x="260" y="39"/>
                  </a:lnTo>
                  <a:lnTo>
                    <a:pt x="265" y="38"/>
                  </a:lnTo>
                  <a:lnTo>
                    <a:pt x="266" y="37"/>
                  </a:lnTo>
                  <a:lnTo>
                    <a:pt x="266" y="33"/>
                  </a:lnTo>
                  <a:lnTo>
                    <a:pt x="266" y="29"/>
                  </a:lnTo>
                  <a:lnTo>
                    <a:pt x="268" y="26"/>
                  </a:lnTo>
                  <a:lnTo>
                    <a:pt x="270" y="24"/>
                  </a:lnTo>
                  <a:lnTo>
                    <a:pt x="272" y="21"/>
                  </a:lnTo>
                  <a:lnTo>
                    <a:pt x="278" y="17"/>
                  </a:lnTo>
                  <a:lnTo>
                    <a:pt x="283" y="15"/>
                  </a:lnTo>
                  <a:lnTo>
                    <a:pt x="321" y="10"/>
                  </a:lnTo>
                  <a:lnTo>
                    <a:pt x="326" y="7"/>
                  </a:lnTo>
                  <a:lnTo>
                    <a:pt x="325" y="0"/>
                  </a:lnTo>
                  <a:lnTo>
                    <a:pt x="351" y="3"/>
                  </a:lnTo>
                  <a:lnTo>
                    <a:pt x="359" y="13"/>
                  </a:lnTo>
                  <a:lnTo>
                    <a:pt x="361" y="14"/>
                  </a:lnTo>
                  <a:lnTo>
                    <a:pt x="361" y="16"/>
                  </a:lnTo>
                  <a:lnTo>
                    <a:pt x="361" y="18"/>
                  </a:lnTo>
                  <a:lnTo>
                    <a:pt x="360" y="19"/>
                  </a:lnTo>
                  <a:lnTo>
                    <a:pt x="357" y="22"/>
                  </a:lnTo>
                  <a:lnTo>
                    <a:pt x="357" y="23"/>
                  </a:lnTo>
                  <a:lnTo>
                    <a:pt x="356" y="24"/>
                  </a:lnTo>
                  <a:lnTo>
                    <a:pt x="350" y="25"/>
                  </a:lnTo>
                  <a:lnTo>
                    <a:pt x="349" y="27"/>
                  </a:lnTo>
                  <a:lnTo>
                    <a:pt x="348" y="30"/>
                  </a:lnTo>
                  <a:lnTo>
                    <a:pt x="346" y="33"/>
                  </a:lnTo>
                  <a:lnTo>
                    <a:pt x="337" y="44"/>
                  </a:lnTo>
                  <a:lnTo>
                    <a:pt x="330" y="49"/>
                  </a:lnTo>
                  <a:lnTo>
                    <a:pt x="324" y="55"/>
                  </a:lnTo>
                  <a:lnTo>
                    <a:pt x="320" y="65"/>
                  </a:lnTo>
                  <a:lnTo>
                    <a:pt x="318" y="78"/>
                  </a:lnTo>
                  <a:lnTo>
                    <a:pt x="316" y="85"/>
                  </a:lnTo>
                  <a:lnTo>
                    <a:pt x="311" y="87"/>
                  </a:lnTo>
                  <a:lnTo>
                    <a:pt x="309" y="90"/>
                  </a:lnTo>
                  <a:lnTo>
                    <a:pt x="307" y="96"/>
                  </a:lnTo>
                  <a:lnTo>
                    <a:pt x="306" y="103"/>
                  </a:lnTo>
                  <a:lnTo>
                    <a:pt x="306" y="109"/>
                  </a:lnTo>
                  <a:lnTo>
                    <a:pt x="306" y="113"/>
                  </a:lnTo>
                  <a:lnTo>
                    <a:pt x="308" y="116"/>
                  </a:lnTo>
                  <a:lnTo>
                    <a:pt x="309" y="119"/>
                  </a:lnTo>
                  <a:lnTo>
                    <a:pt x="312" y="121"/>
                  </a:lnTo>
                  <a:lnTo>
                    <a:pt x="306" y="127"/>
                  </a:lnTo>
                  <a:lnTo>
                    <a:pt x="304" y="133"/>
                  </a:lnTo>
                  <a:lnTo>
                    <a:pt x="303" y="138"/>
                  </a:lnTo>
                  <a:lnTo>
                    <a:pt x="297" y="147"/>
                  </a:lnTo>
                  <a:lnTo>
                    <a:pt x="294" y="157"/>
                  </a:lnTo>
                  <a:lnTo>
                    <a:pt x="293" y="169"/>
                  </a:lnTo>
                  <a:lnTo>
                    <a:pt x="300" y="177"/>
                  </a:lnTo>
                  <a:lnTo>
                    <a:pt x="304" y="179"/>
                  </a:lnTo>
                  <a:lnTo>
                    <a:pt x="308" y="180"/>
                  </a:lnTo>
                  <a:lnTo>
                    <a:pt x="311" y="183"/>
                  </a:lnTo>
                  <a:lnTo>
                    <a:pt x="310" y="189"/>
                  </a:lnTo>
                  <a:lnTo>
                    <a:pt x="313" y="198"/>
                  </a:lnTo>
                  <a:lnTo>
                    <a:pt x="322" y="197"/>
                  </a:lnTo>
                  <a:lnTo>
                    <a:pt x="345" y="188"/>
                  </a:lnTo>
                  <a:lnTo>
                    <a:pt x="363" y="199"/>
                  </a:lnTo>
                  <a:lnTo>
                    <a:pt x="365" y="210"/>
                  </a:lnTo>
                  <a:lnTo>
                    <a:pt x="370" y="219"/>
                  </a:lnTo>
                  <a:lnTo>
                    <a:pt x="379" y="226"/>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16"/>
            <p:cNvSpPr>
              <a:spLocks/>
            </p:cNvSpPr>
            <p:nvPr/>
          </p:nvSpPr>
          <p:spPr bwMode="auto">
            <a:xfrm>
              <a:off x="4094216" y="3981110"/>
              <a:ext cx="1127125" cy="798513"/>
            </a:xfrm>
            <a:custGeom>
              <a:avLst/>
              <a:gdLst/>
              <a:ahLst/>
              <a:cxnLst>
                <a:cxn ang="0">
                  <a:pos x="629" y="472"/>
                </a:cxn>
                <a:cxn ang="0">
                  <a:pos x="612" y="478"/>
                </a:cxn>
                <a:cxn ang="0">
                  <a:pos x="595" y="498"/>
                </a:cxn>
                <a:cxn ang="0">
                  <a:pos x="570" y="478"/>
                </a:cxn>
                <a:cxn ang="0">
                  <a:pos x="463" y="432"/>
                </a:cxn>
                <a:cxn ang="0">
                  <a:pos x="432" y="426"/>
                </a:cxn>
                <a:cxn ang="0">
                  <a:pos x="393" y="373"/>
                </a:cxn>
                <a:cxn ang="0">
                  <a:pos x="332" y="371"/>
                </a:cxn>
                <a:cxn ang="0">
                  <a:pos x="326" y="399"/>
                </a:cxn>
                <a:cxn ang="0">
                  <a:pos x="291" y="408"/>
                </a:cxn>
                <a:cxn ang="0">
                  <a:pos x="259" y="413"/>
                </a:cxn>
                <a:cxn ang="0">
                  <a:pos x="233" y="427"/>
                </a:cxn>
                <a:cxn ang="0">
                  <a:pos x="220" y="398"/>
                </a:cxn>
                <a:cxn ang="0">
                  <a:pos x="210" y="396"/>
                </a:cxn>
                <a:cxn ang="0">
                  <a:pos x="193" y="402"/>
                </a:cxn>
                <a:cxn ang="0">
                  <a:pos x="159" y="419"/>
                </a:cxn>
                <a:cxn ang="0">
                  <a:pos x="140" y="455"/>
                </a:cxn>
                <a:cxn ang="0">
                  <a:pos x="98" y="440"/>
                </a:cxn>
                <a:cxn ang="0">
                  <a:pos x="105" y="385"/>
                </a:cxn>
                <a:cxn ang="0">
                  <a:pos x="75" y="370"/>
                </a:cxn>
                <a:cxn ang="0">
                  <a:pos x="43" y="372"/>
                </a:cxn>
                <a:cxn ang="0">
                  <a:pos x="14" y="345"/>
                </a:cxn>
                <a:cxn ang="0">
                  <a:pos x="11" y="315"/>
                </a:cxn>
                <a:cxn ang="0">
                  <a:pos x="41" y="327"/>
                </a:cxn>
                <a:cxn ang="0">
                  <a:pos x="85" y="282"/>
                </a:cxn>
                <a:cxn ang="0">
                  <a:pos x="103" y="230"/>
                </a:cxn>
                <a:cxn ang="0">
                  <a:pos x="105" y="206"/>
                </a:cxn>
                <a:cxn ang="0">
                  <a:pos x="81" y="190"/>
                </a:cxn>
                <a:cxn ang="0">
                  <a:pos x="76" y="111"/>
                </a:cxn>
                <a:cxn ang="0">
                  <a:pos x="53" y="79"/>
                </a:cxn>
                <a:cxn ang="0">
                  <a:pos x="50" y="32"/>
                </a:cxn>
                <a:cxn ang="0">
                  <a:pos x="98" y="42"/>
                </a:cxn>
                <a:cxn ang="0">
                  <a:pos x="139" y="50"/>
                </a:cxn>
                <a:cxn ang="0">
                  <a:pos x="182" y="64"/>
                </a:cxn>
                <a:cxn ang="0">
                  <a:pos x="215" y="78"/>
                </a:cxn>
                <a:cxn ang="0">
                  <a:pos x="240" y="89"/>
                </a:cxn>
                <a:cxn ang="0">
                  <a:pos x="264" y="104"/>
                </a:cxn>
                <a:cxn ang="0">
                  <a:pos x="274" y="100"/>
                </a:cxn>
                <a:cxn ang="0">
                  <a:pos x="251" y="39"/>
                </a:cxn>
                <a:cxn ang="0">
                  <a:pos x="311" y="0"/>
                </a:cxn>
                <a:cxn ang="0">
                  <a:pos x="424" y="26"/>
                </a:cxn>
                <a:cxn ang="0">
                  <a:pos x="490" y="64"/>
                </a:cxn>
                <a:cxn ang="0">
                  <a:pos x="487" y="93"/>
                </a:cxn>
                <a:cxn ang="0">
                  <a:pos x="564" y="80"/>
                </a:cxn>
                <a:cxn ang="0">
                  <a:pos x="667" y="141"/>
                </a:cxn>
                <a:cxn ang="0">
                  <a:pos x="699" y="237"/>
                </a:cxn>
                <a:cxn ang="0">
                  <a:pos x="669" y="293"/>
                </a:cxn>
                <a:cxn ang="0">
                  <a:pos x="638" y="376"/>
                </a:cxn>
              </a:cxnLst>
              <a:rect l="0" t="0" r="r" b="b"/>
              <a:pathLst>
                <a:path w="710" h="503">
                  <a:moveTo>
                    <a:pt x="636" y="444"/>
                  </a:moveTo>
                  <a:lnTo>
                    <a:pt x="629" y="472"/>
                  </a:lnTo>
                  <a:lnTo>
                    <a:pt x="629" y="472"/>
                  </a:lnTo>
                  <a:lnTo>
                    <a:pt x="625" y="472"/>
                  </a:lnTo>
                  <a:lnTo>
                    <a:pt x="617" y="474"/>
                  </a:lnTo>
                  <a:lnTo>
                    <a:pt x="612" y="478"/>
                  </a:lnTo>
                  <a:lnTo>
                    <a:pt x="605" y="491"/>
                  </a:lnTo>
                  <a:lnTo>
                    <a:pt x="601" y="495"/>
                  </a:lnTo>
                  <a:lnTo>
                    <a:pt x="595" y="498"/>
                  </a:lnTo>
                  <a:lnTo>
                    <a:pt x="584" y="503"/>
                  </a:lnTo>
                  <a:lnTo>
                    <a:pt x="578" y="493"/>
                  </a:lnTo>
                  <a:lnTo>
                    <a:pt x="570" y="478"/>
                  </a:lnTo>
                  <a:lnTo>
                    <a:pt x="535" y="437"/>
                  </a:lnTo>
                  <a:lnTo>
                    <a:pt x="509" y="424"/>
                  </a:lnTo>
                  <a:lnTo>
                    <a:pt x="463" y="432"/>
                  </a:lnTo>
                  <a:lnTo>
                    <a:pt x="446" y="433"/>
                  </a:lnTo>
                  <a:lnTo>
                    <a:pt x="438" y="431"/>
                  </a:lnTo>
                  <a:lnTo>
                    <a:pt x="432" y="426"/>
                  </a:lnTo>
                  <a:lnTo>
                    <a:pt x="435" y="409"/>
                  </a:lnTo>
                  <a:lnTo>
                    <a:pt x="428" y="393"/>
                  </a:lnTo>
                  <a:lnTo>
                    <a:pt x="393" y="373"/>
                  </a:lnTo>
                  <a:lnTo>
                    <a:pt x="372" y="365"/>
                  </a:lnTo>
                  <a:lnTo>
                    <a:pt x="352" y="363"/>
                  </a:lnTo>
                  <a:lnTo>
                    <a:pt x="332" y="371"/>
                  </a:lnTo>
                  <a:lnTo>
                    <a:pt x="329" y="380"/>
                  </a:lnTo>
                  <a:lnTo>
                    <a:pt x="332" y="391"/>
                  </a:lnTo>
                  <a:lnTo>
                    <a:pt x="326" y="399"/>
                  </a:lnTo>
                  <a:lnTo>
                    <a:pt x="317" y="405"/>
                  </a:lnTo>
                  <a:lnTo>
                    <a:pt x="304" y="408"/>
                  </a:lnTo>
                  <a:lnTo>
                    <a:pt x="291" y="408"/>
                  </a:lnTo>
                  <a:lnTo>
                    <a:pt x="280" y="407"/>
                  </a:lnTo>
                  <a:lnTo>
                    <a:pt x="268" y="406"/>
                  </a:lnTo>
                  <a:lnTo>
                    <a:pt x="259" y="413"/>
                  </a:lnTo>
                  <a:lnTo>
                    <a:pt x="251" y="421"/>
                  </a:lnTo>
                  <a:lnTo>
                    <a:pt x="242" y="426"/>
                  </a:lnTo>
                  <a:lnTo>
                    <a:pt x="233" y="427"/>
                  </a:lnTo>
                  <a:lnTo>
                    <a:pt x="226" y="419"/>
                  </a:lnTo>
                  <a:lnTo>
                    <a:pt x="222" y="410"/>
                  </a:lnTo>
                  <a:lnTo>
                    <a:pt x="220" y="398"/>
                  </a:lnTo>
                  <a:lnTo>
                    <a:pt x="217" y="393"/>
                  </a:lnTo>
                  <a:lnTo>
                    <a:pt x="211" y="393"/>
                  </a:lnTo>
                  <a:lnTo>
                    <a:pt x="210" y="396"/>
                  </a:lnTo>
                  <a:lnTo>
                    <a:pt x="207" y="401"/>
                  </a:lnTo>
                  <a:lnTo>
                    <a:pt x="200" y="401"/>
                  </a:lnTo>
                  <a:lnTo>
                    <a:pt x="193" y="402"/>
                  </a:lnTo>
                  <a:lnTo>
                    <a:pt x="182" y="417"/>
                  </a:lnTo>
                  <a:lnTo>
                    <a:pt x="171" y="419"/>
                  </a:lnTo>
                  <a:lnTo>
                    <a:pt x="159" y="419"/>
                  </a:lnTo>
                  <a:lnTo>
                    <a:pt x="148" y="421"/>
                  </a:lnTo>
                  <a:lnTo>
                    <a:pt x="143" y="431"/>
                  </a:lnTo>
                  <a:lnTo>
                    <a:pt x="140" y="455"/>
                  </a:lnTo>
                  <a:lnTo>
                    <a:pt x="127" y="473"/>
                  </a:lnTo>
                  <a:lnTo>
                    <a:pt x="107" y="461"/>
                  </a:lnTo>
                  <a:lnTo>
                    <a:pt x="98" y="440"/>
                  </a:lnTo>
                  <a:lnTo>
                    <a:pt x="108" y="413"/>
                  </a:lnTo>
                  <a:lnTo>
                    <a:pt x="108" y="399"/>
                  </a:lnTo>
                  <a:lnTo>
                    <a:pt x="105" y="385"/>
                  </a:lnTo>
                  <a:lnTo>
                    <a:pt x="97" y="373"/>
                  </a:lnTo>
                  <a:lnTo>
                    <a:pt x="85" y="367"/>
                  </a:lnTo>
                  <a:lnTo>
                    <a:pt x="75" y="370"/>
                  </a:lnTo>
                  <a:lnTo>
                    <a:pt x="66" y="376"/>
                  </a:lnTo>
                  <a:lnTo>
                    <a:pt x="54" y="378"/>
                  </a:lnTo>
                  <a:lnTo>
                    <a:pt x="43" y="372"/>
                  </a:lnTo>
                  <a:lnTo>
                    <a:pt x="32" y="364"/>
                  </a:lnTo>
                  <a:lnTo>
                    <a:pt x="22" y="355"/>
                  </a:lnTo>
                  <a:lnTo>
                    <a:pt x="14" y="345"/>
                  </a:lnTo>
                  <a:lnTo>
                    <a:pt x="3" y="322"/>
                  </a:lnTo>
                  <a:lnTo>
                    <a:pt x="0" y="310"/>
                  </a:lnTo>
                  <a:lnTo>
                    <a:pt x="11" y="315"/>
                  </a:lnTo>
                  <a:lnTo>
                    <a:pt x="23" y="326"/>
                  </a:lnTo>
                  <a:lnTo>
                    <a:pt x="33" y="330"/>
                  </a:lnTo>
                  <a:lnTo>
                    <a:pt x="41" y="327"/>
                  </a:lnTo>
                  <a:lnTo>
                    <a:pt x="41" y="314"/>
                  </a:lnTo>
                  <a:lnTo>
                    <a:pt x="46" y="303"/>
                  </a:lnTo>
                  <a:lnTo>
                    <a:pt x="85" y="282"/>
                  </a:lnTo>
                  <a:lnTo>
                    <a:pt x="97" y="262"/>
                  </a:lnTo>
                  <a:lnTo>
                    <a:pt x="103" y="239"/>
                  </a:lnTo>
                  <a:lnTo>
                    <a:pt x="103" y="230"/>
                  </a:lnTo>
                  <a:lnTo>
                    <a:pt x="107" y="221"/>
                  </a:lnTo>
                  <a:lnTo>
                    <a:pt x="113" y="211"/>
                  </a:lnTo>
                  <a:lnTo>
                    <a:pt x="105" y="206"/>
                  </a:lnTo>
                  <a:lnTo>
                    <a:pt x="94" y="207"/>
                  </a:lnTo>
                  <a:lnTo>
                    <a:pt x="85" y="202"/>
                  </a:lnTo>
                  <a:lnTo>
                    <a:pt x="81" y="190"/>
                  </a:lnTo>
                  <a:lnTo>
                    <a:pt x="77" y="155"/>
                  </a:lnTo>
                  <a:lnTo>
                    <a:pt x="77" y="122"/>
                  </a:lnTo>
                  <a:lnTo>
                    <a:pt x="76" y="111"/>
                  </a:lnTo>
                  <a:lnTo>
                    <a:pt x="70" y="100"/>
                  </a:lnTo>
                  <a:lnTo>
                    <a:pt x="62" y="92"/>
                  </a:lnTo>
                  <a:lnTo>
                    <a:pt x="53" y="79"/>
                  </a:lnTo>
                  <a:lnTo>
                    <a:pt x="49" y="64"/>
                  </a:lnTo>
                  <a:lnTo>
                    <a:pt x="49" y="48"/>
                  </a:lnTo>
                  <a:lnTo>
                    <a:pt x="50" y="32"/>
                  </a:lnTo>
                  <a:lnTo>
                    <a:pt x="65" y="35"/>
                  </a:lnTo>
                  <a:lnTo>
                    <a:pt x="84" y="38"/>
                  </a:lnTo>
                  <a:lnTo>
                    <a:pt x="98" y="42"/>
                  </a:lnTo>
                  <a:lnTo>
                    <a:pt x="108" y="44"/>
                  </a:lnTo>
                  <a:lnTo>
                    <a:pt x="129" y="47"/>
                  </a:lnTo>
                  <a:lnTo>
                    <a:pt x="139" y="50"/>
                  </a:lnTo>
                  <a:lnTo>
                    <a:pt x="153" y="58"/>
                  </a:lnTo>
                  <a:lnTo>
                    <a:pt x="158" y="60"/>
                  </a:lnTo>
                  <a:lnTo>
                    <a:pt x="182" y="64"/>
                  </a:lnTo>
                  <a:lnTo>
                    <a:pt x="190" y="67"/>
                  </a:lnTo>
                  <a:lnTo>
                    <a:pt x="206" y="76"/>
                  </a:lnTo>
                  <a:lnTo>
                    <a:pt x="215" y="78"/>
                  </a:lnTo>
                  <a:lnTo>
                    <a:pt x="225" y="79"/>
                  </a:lnTo>
                  <a:lnTo>
                    <a:pt x="233" y="82"/>
                  </a:lnTo>
                  <a:lnTo>
                    <a:pt x="240" y="89"/>
                  </a:lnTo>
                  <a:lnTo>
                    <a:pt x="254" y="96"/>
                  </a:lnTo>
                  <a:lnTo>
                    <a:pt x="261" y="102"/>
                  </a:lnTo>
                  <a:lnTo>
                    <a:pt x="264" y="104"/>
                  </a:lnTo>
                  <a:lnTo>
                    <a:pt x="268" y="105"/>
                  </a:lnTo>
                  <a:lnTo>
                    <a:pt x="270" y="105"/>
                  </a:lnTo>
                  <a:lnTo>
                    <a:pt x="274" y="100"/>
                  </a:lnTo>
                  <a:lnTo>
                    <a:pt x="272" y="90"/>
                  </a:lnTo>
                  <a:lnTo>
                    <a:pt x="258" y="60"/>
                  </a:lnTo>
                  <a:lnTo>
                    <a:pt x="251" y="39"/>
                  </a:lnTo>
                  <a:lnTo>
                    <a:pt x="256" y="18"/>
                  </a:lnTo>
                  <a:lnTo>
                    <a:pt x="272" y="4"/>
                  </a:lnTo>
                  <a:lnTo>
                    <a:pt x="311" y="0"/>
                  </a:lnTo>
                  <a:lnTo>
                    <a:pt x="370" y="20"/>
                  </a:lnTo>
                  <a:lnTo>
                    <a:pt x="392" y="24"/>
                  </a:lnTo>
                  <a:lnTo>
                    <a:pt x="424" y="26"/>
                  </a:lnTo>
                  <a:lnTo>
                    <a:pt x="434" y="24"/>
                  </a:lnTo>
                  <a:lnTo>
                    <a:pt x="434" y="23"/>
                  </a:lnTo>
                  <a:lnTo>
                    <a:pt x="490" y="64"/>
                  </a:lnTo>
                  <a:lnTo>
                    <a:pt x="474" y="88"/>
                  </a:lnTo>
                  <a:lnTo>
                    <a:pt x="478" y="95"/>
                  </a:lnTo>
                  <a:lnTo>
                    <a:pt x="487" y="93"/>
                  </a:lnTo>
                  <a:lnTo>
                    <a:pt x="507" y="84"/>
                  </a:lnTo>
                  <a:lnTo>
                    <a:pt x="518" y="82"/>
                  </a:lnTo>
                  <a:lnTo>
                    <a:pt x="564" y="80"/>
                  </a:lnTo>
                  <a:lnTo>
                    <a:pt x="607" y="86"/>
                  </a:lnTo>
                  <a:lnTo>
                    <a:pt x="641" y="108"/>
                  </a:lnTo>
                  <a:lnTo>
                    <a:pt x="667" y="141"/>
                  </a:lnTo>
                  <a:lnTo>
                    <a:pt x="697" y="168"/>
                  </a:lnTo>
                  <a:lnTo>
                    <a:pt x="710" y="202"/>
                  </a:lnTo>
                  <a:lnTo>
                    <a:pt x="699" y="237"/>
                  </a:lnTo>
                  <a:lnTo>
                    <a:pt x="697" y="272"/>
                  </a:lnTo>
                  <a:lnTo>
                    <a:pt x="683" y="283"/>
                  </a:lnTo>
                  <a:lnTo>
                    <a:pt x="669" y="293"/>
                  </a:lnTo>
                  <a:lnTo>
                    <a:pt x="657" y="308"/>
                  </a:lnTo>
                  <a:lnTo>
                    <a:pt x="648" y="325"/>
                  </a:lnTo>
                  <a:lnTo>
                    <a:pt x="638" y="376"/>
                  </a:lnTo>
                  <a:lnTo>
                    <a:pt x="639" y="395"/>
                  </a:lnTo>
                  <a:lnTo>
                    <a:pt x="636" y="444"/>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Freeform 17"/>
            <p:cNvSpPr>
              <a:spLocks/>
            </p:cNvSpPr>
            <p:nvPr/>
          </p:nvSpPr>
          <p:spPr bwMode="auto">
            <a:xfrm>
              <a:off x="4268841" y="4557373"/>
              <a:ext cx="752475" cy="1019175"/>
            </a:xfrm>
            <a:custGeom>
              <a:avLst/>
              <a:gdLst/>
              <a:ahLst/>
              <a:cxnLst>
                <a:cxn ang="0">
                  <a:pos x="472" y="140"/>
                </a:cxn>
                <a:cxn ang="0">
                  <a:pos x="442" y="168"/>
                </a:cxn>
                <a:cxn ang="0">
                  <a:pos x="427" y="175"/>
                </a:cxn>
                <a:cxn ang="0">
                  <a:pos x="344" y="263"/>
                </a:cxn>
                <a:cxn ang="0">
                  <a:pos x="327" y="281"/>
                </a:cxn>
                <a:cxn ang="0">
                  <a:pos x="314" y="291"/>
                </a:cxn>
                <a:cxn ang="0">
                  <a:pos x="288" y="307"/>
                </a:cxn>
                <a:cxn ang="0">
                  <a:pos x="292" y="328"/>
                </a:cxn>
                <a:cxn ang="0">
                  <a:pos x="278" y="349"/>
                </a:cxn>
                <a:cxn ang="0">
                  <a:pos x="299" y="373"/>
                </a:cxn>
                <a:cxn ang="0">
                  <a:pos x="291" y="399"/>
                </a:cxn>
                <a:cxn ang="0">
                  <a:pos x="286" y="423"/>
                </a:cxn>
                <a:cxn ang="0">
                  <a:pos x="276" y="455"/>
                </a:cxn>
                <a:cxn ang="0">
                  <a:pos x="272" y="508"/>
                </a:cxn>
                <a:cxn ang="0">
                  <a:pos x="260" y="515"/>
                </a:cxn>
                <a:cxn ang="0">
                  <a:pos x="245" y="544"/>
                </a:cxn>
                <a:cxn ang="0">
                  <a:pos x="224" y="579"/>
                </a:cxn>
                <a:cxn ang="0">
                  <a:pos x="216" y="600"/>
                </a:cxn>
                <a:cxn ang="0">
                  <a:pos x="209" y="606"/>
                </a:cxn>
                <a:cxn ang="0">
                  <a:pos x="197" y="615"/>
                </a:cxn>
                <a:cxn ang="0">
                  <a:pos x="194" y="629"/>
                </a:cxn>
                <a:cxn ang="0">
                  <a:pos x="189" y="642"/>
                </a:cxn>
                <a:cxn ang="0">
                  <a:pos x="177" y="640"/>
                </a:cxn>
                <a:cxn ang="0">
                  <a:pos x="179" y="632"/>
                </a:cxn>
                <a:cxn ang="0">
                  <a:pos x="170" y="631"/>
                </a:cxn>
                <a:cxn ang="0">
                  <a:pos x="160" y="610"/>
                </a:cxn>
                <a:cxn ang="0">
                  <a:pos x="151" y="615"/>
                </a:cxn>
                <a:cxn ang="0">
                  <a:pos x="137" y="603"/>
                </a:cxn>
                <a:cxn ang="0">
                  <a:pos x="128" y="592"/>
                </a:cxn>
                <a:cxn ang="0">
                  <a:pos x="111" y="577"/>
                </a:cxn>
                <a:cxn ang="0">
                  <a:pos x="98" y="566"/>
                </a:cxn>
                <a:cxn ang="0">
                  <a:pos x="89" y="557"/>
                </a:cxn>
                <a:cxn ang="0">
                  <a:pos x="116" y="593"/>
                </a:cxn>
                <a:cxn ang="0">
                  <a:pos x="118" y="612"/>
                </a:cxn>
                <a:cxn ang="0">
                  <a:pos x="122" y="618"/>
                </a:cxn>
                <a:cxn ang="0">
                  <a:pos x="58" y="544"/>
                </a:cxn>
                <a:cxn ang="0">
                  <a:pos x="39" y="479"/>
                </a:cxn>
                <a:cxn ang="0">
                  <a:pos x="5" y="470"/>
                </a:cxn>
                <a:cxn ang="0">
                  <a:pos x="26" y="441"/>
                </a:cxn>
                <a:cxn ang="0">
                  <a:pos x="2" y="353"/>
                </a:cxn>
                <a:cxn ang="0">
                  <a:pos x="15" y="328"/>
                </a:cxn>
                <a:cxn ang="0">
                  <a:pos x="29" y="294"/>
                </a:cxn>
                <a:cxn ang="0">
                  <a:pos x="42" y="261"/>
                </a:cxn>
                <a:cxn ang="0">
                  <a:pos x="71" y="272"/>
                </a:cxn>
                <a:cxn ang="0">
                  <a:pos x="101" y="253"/>
                </a:cxn>
                <a:cxn ang="0">
                  <a:pos x="126" y="218"/>
                </a:cxn>
                <a:cxn ang="0">
                  <a:pos x="146" y="164"/>
                </a:cxn>
                <a:cxn ang="0">
                  <a:pos x="159" y="128"/>
                </a:cxn>
                <a:cxn ang="0">
                  <a:pos x="148" y="101"/>
                </a:cxn>
                <a:cxn ang="0">
                  <a:pos x="127" y="80"/>
                </a:cxn>
                <a:cxn ang="0">
                  <a:pos x="149" y="50"/>
                </a:cxn>
                <a:cxn ang="0">
                  <a:pos x="194" y="45"/>
                </a:cxn>
                <a:cxn ang="0">
                  <a:pos x="219" y="17"/>
                </a:cxn>
                <a:cxn ang="0">
                  <a:pos x="283" y="10"/>
                </a:cxn>
                <a:cxn ang="0">
                  <a:pos x="328" y="68"/>
                </a:cxn>
                <a:cxn ang="0">
                  <a:pos x="425" y="74"/>
                </a:cxn>
              </a:cxnLst>
              <a:rect l="0" t="0" r="r" b="b"/>
              <a:pathLst>
                <a:path w="474" h="642">
                  <a:moveTo>
                    <a:pt x="460" y="115"/>
                  </a:moveTo>
                  <a:lnTo>
                    <a:pt x="468" y="130"/>
                  </a:lnTo>
                  <a:lnTo>
                    <a:pt x="474" y="140"/>
                  </a:lnTo>
                  <a:lnTo>
                    <a:pt x="472" y="140"/>
                  </a:lnTo>
                  <a:lnTo>
                    <a:pt x="464" y="146"/>
                  </a:lnTo>
                  <a:lnTo>
                    <a:pt x="455" y="163"/>
                  </a:lnTo>
                  <a:lnTo>
                    <a:pt x="446" y="168"/>
                  </a:lnTo>
                  <a:lnTo>
                    <a:pt x="442" y="168"/>
                  </a:lnTo>
                  <a:lnTo>
                    <a:pt x="438" y="168"/>
                  </a:lnTo>
                  <a:lnTo>
                    <a:pt x="435" y="168"/>
                  </a:lnTo>
                  <a:lnTo>
                    <a:pt x="431" y="170"/>
                  </a:lnTo>
                  <a:lnTo>
                    <a:pt x="427" y="175"/>
                  </a:lnTo>
                  <a:lnTo>
                    <a:pt x="418" y="192"/>
                  </a:lnTo>
                  <a:lnTo>
                    <a:pt x="411" y="203"/>
                  </a:lnTo>
                  <a:lnTo>
                    <a:pt x="370" y="235"/>
                  </a:lnTo>
                  <a:lnTo>
                    <a:pt x="344" y="263"/>
                  </a:lnTo>
                  <a:lnTo>
                    <a:pt x="337" y="272"/>
                  </a:lnTo>
                  <a:lnTo>
                    <a:pt x="334" y="276"/>
                  </a:lnTo>
                  <a:lnTo>
                    <a:pt x="329" y="279"/>
                  </a:lnTo>
                  <a:lnTo>
                    <a:pt x="327" y="281"/>
                  </a:lnTo>
                  <a:lnTo>
                    <a:pt x="326" y="289"/>
                  </a:lnTo>
                  <a:lnTo>
                    <a:pt x="326" y="293"/>
                  </a:lnTo>
                  <a:lnTo>
                    <a:pt x="320" y="294"/>
                  </a:lnTo>
                  <a:lnTo>
                    <a:pt x="314" y="291"/>
                  </a:lnTo>
                  <a:lnTo>
                    <a:pt x="308" y="290"/>
                  </a:lnTo>
                  <a:lnTo>
                    <a:pt x="303" y="295"/>
                  </a:lnTo>
                  <a:lnTo>
                    <a:pt x="299" y="300"/>
                  </a:lnTo>
                  <a:lnTo>
                    <a:pt x="288" y="307"/>
                  </a:lnTo>
                  <a:lnTo>
                    <a:pt x="285" y="312"/>
                  </a:lnTo>
                  <a:lnTo>
                    <a:pt x="286" y="318"/>
                  </a:lnTo>
                  <a:lnTo>
                    <a:pt x="289" y="322"/>
                  </a:lnTo>
                  <a:lnTo>
                    <a:pt x="292" y="328"/>
                  </a:lnTo>
                  <a:lnTo>
                    <a:pt x="290" y="335"/>
                  </a:lnTo>
                  <a:lnTo>
                    <a:pt x="285" y="341"/>
                  </a:lnTo>
                  <a:lnTo>
                    <a:pt x="280" y="345"/>
                  </a:lnTo>
                  <a:lnTo>
                    <a:pt x="278" y="349"/>
                  </a:lnTo>
                  <a:lnTo>
                    <a:pt x="281" y="357"/>
                  </a:lnTo>
                  <a:lnTo>
                    <a:pt x="287" y="362"/>
                  </a:lnTo>
                  <a:lnTo>
                    <a:pt x="294" y="368"/>
                  </a:lnTo>
                  <a:lnTo>
                    <a:pt x="299" y="373"/>
                  </a:lnTo>
                  <a:lnTo>
                    <a:pt x="302" y="381"/>
                  </a:lnTo>
                  <a:lnTo>
                    <a:pt x="301" y="388"/>
                  </a:lnTo>
                  <a:lnTo>
                    <a:pt x="297" y="394"/>
                  </a:lnTo>
                  <a:lnTo>
                    <a:pt x="291" y="399"/>
                  </a:lnTo>
                  <a:lnTo>
                    <a:pt x="287" y="405"/>
                  </a:lnTo>
                  <a:lnTo>
                    <a:pt x="285" y="411"/>
                  </a:lnTo>
                  <a:lnTo>
                    <a:pt x="285" y="417"/>
                  </a:lnTo>
                  <a:lnTo>
                    <a:pt x="286" y="423"/>
                  </a:lnTo>
                  <a:lnTo>
                    <a:pt x="286" y="429"/>
                  </a:lnTo>
                  <a:lnTo>
                    <a:pt x="284" y="436"/>
                  </a:lnTo>
                  <a:lnTo>
                    <a:pt x="278" y="448"/>
                  </a:lnTo>
                  <a:lnTo>
                    <a:pt x="276" y="455"/>
                  </a:lnTo>
                  <a:lnTo>
                    <a:pt x="277" y="459"/>
                  </a:lnTo>
                  <a:lnTo>
                    <a:pt x="279" y="466"/>
                  </a:lnTo>
                  <a:lnTo>
                    <a:pt x="280" y="469"/>
                  </a:lnTo>
                  <a:lnTo>
                    <a:pt x="272" y="508"/>
                  </a:lnTo>
                  <a:lnTo>
                    <a:pt x="270" y="512"/>
                  </a:lnTo>
                  <a:lnTo>
                    <a:pt x="266" y="513"/>
                  </a:lnTo>
                  <a:lnTo>
                    <a:pt x="263" y="514"/>
                  </a:lnTo>
                  <a:lnTo>
                    <a:pt x="260" y="515"/>
                  </a:lnTo>
                  <a:lnTo>
                    <a:pt x="257" y="518"/>
                  </a:lnTo>
                  <a:lnTo>
                    <a:pt x="251" y="527"/>
                  </a:lnTo>
                  <a:lnTo>
                    <a:pt x="249" y="531"/>
                  </a:lnTo>
                  <a:lnTo>
                    <a:pt x="245" y="544"/>
                  </a:lnTo>
                  <a:lnTo>
                    <a:pt x="242" y="549"/>
                  </a:lnTo>
                  <a:lnTo>
                    <a:pt x="238" y="556"/>
                  </a:lnTo>
                  <a:lnTo>
                    <a:pt x="226" y="574"/>
                  </a:lnTo>
                  <a:lnTo>
                    <a:pt x="224" y="579"/>
                  </a:lnTo>
                  <a:lnTo>
                    <a:pt x="216" y="585"/>
                  </a:lnTo>
                  <a:lnTo>
                    <a:pt x="214" y="590"/>
                  </a:lnTo>
                  <a:lnTo>
                    <a:pt x="215" y="596"/>
                  </a:lnTo>
                  <a:lnTo>
                    <a:pt x="216" y="600"/>
                  </a:lnTo>
                  <a:lnTo>
                    <a:pt x="217" y="604"/>
                  </a:lnTo>
                  <a:lnTo>
                    <a:pt x="212" y="609"/>
                  </a:lnTo>
                  <a:lnTo>
                    <a:pt x="211" y="608"/>
                  </a:lnTo>
                  <a:lnTo>
                    <a:pt x="209" y="606"/>
                  </a:lnTo>
                  <a:lnTo>
                    <a:pt x="206" y="606"/>
                  </a:lnTo>
                  <a:lnTo>
                    <a:pt x="204" y="607"/>
                  </a:lnTo>
                  <a:lnTo>
                    <a:pt x="201" y="609"/>
                  </a:lnTo>
                  <a:lnTo>
                    <a:pt x="197" y="615"/>
                  </a:lnTo>
                  <a:lnTo>
                    <a:pt x="197" y="617"/>
                  </a:lnTo>
                  <a:lnTo>
                    <a:pt x="194" y="623"/>
                  </a:lnTo>
                  <a:lnTo>
                    <a:pt x="193" y="626"/>
                  </a:lnTo>
                  <a:lnTo>
                    <a:pt x="194" y="629"/>
                  </a:lnTo>
                  <a:lnTo>
                    <a:pt x="196" y="633"/>
                  </a:lnTo>
                  <a:lnTo>
                    <a:pt x="195" y="636"/>
                  </a:lnTo>
                  <a:lnTo>
                    <a:pt x="193" y="640"/>
                  </a:lnTo>
                  <a:lnTo>
                    <a:pt x="189" y="642"/>
                  </a:lnTo>
                  <a:lnTo>
                    <a:pt x="186" y="641"/>
                  </a:lnTo>
                  <a:lnTo>
                    <a:pt x="181" y="640"/>
                  </a:lnTo>
                  <a:lnTo>
                    <a:pt x="180" y="640"/>
                  </a:lnTo>
                  <a:lnTo>
                    <a:pt x="177" y="640"/>
                  </a:lnTo>
                  <a:lnTo>
                    <a:pt x="175" y="639"/>
                  </a:lnTo>
                  <a:lnTo>
                    <a:pt x="176" y="637"/>
                  </a:lnTo>
                  <a:lnTo>
                    <a:pt x="178" y="635"/>
                  </a:lnTo>
                  <a:lnTo>
                    <a:pt x="179" y="632"/>
                  </a:lnTo>
                  <a:lnTo>
                    <a:pt x="180" y="629"/>
                  </a:lnTo>
                  <a:lnTo>
                    <a:pt x="178" y="627"/>
                  </a:lnTo>
                  <a:lnTo>
                    <a:pt x="176" y="628"/>
                  </a:lnTo>
                  <a:lnTo>
                    <a:pt x="170" y="631"/>
                  </a:lnTo>
                  <a:lnTo>
                    <a:pt x="166" y="632"/>
                  </a:lnTo>
                  <a:lnTo>
                    <a:pt x="157" y="629"/>
                  </a:lnTo>
                  <a:lnTo>
                    <a:pt x="157" y="620"/>
                  </a:lnTo>
                  <a:lnTo>
                    <a:pt x="160" y="610"/>
                  </a:lnTo>
                  <a:lnTo>
                    <a:pt x="161" y="600"/>
                  </a:lnTo>
                  <a:lnTo>
                    <a:pt x="159" y="600"/>
                  </a:lnTo>
                  <a:lnTo>
                    <a:pt x="157" y="610"/>
                  </a:lnTo>
                  <a:lnTo>
                    <a:pt x="151" y="615"/>
                  </a:lnTo>
                  <a:lnTo>
                    <a:pt x="142" y="614"/>
                  </a:lnTo>
                  <a:lnTo>
                    <a:pt x="135" y="607"/>
                  </a:lnTo>
                  <a:lnTo>
                    <a:pt x="136" y="606"/>
                  </a:lnTo>
                  <a:lnTo>
                    <a:pt x="137" y="603"/>
                  </a:lnTo>
                  <a:lnTo>
                    <a:pt x="135" y="603"/>
                  </a:lnTo>
                  <a:lnTo>
                    <a:pt x="129" y="600"/>
                  </a:lnTo>
                  <a:lnTo>
                    <a:pt x="130" y="596"/>
                  </a:lnTo>
                  <a:lnTo>
                    <a:pt x="128" y="592"/>
                  </a:lnTo>
                  <a:lnTo>
                    <a:pt x="120" y="587"/>
                  </a:lnTo>
                  <a:lnTo>
                    <a:pt x="113" y="583"/>
                  </a:lnTo>
                  <a:lnTo>
                    <a:pt x="112" y="582"/>
                  </a:lnTo>
                  <a:lnTo>
                    <a:pt x="111" y="577"/>
                  </a:lnTo>
                  <a:lnTo>
                    <a:pt x="108" y="571"/>
                  </a:lnTo>
                  <a:lnTo>
                    <a:pt x="105" y="569"/>
                  </a:lnTo>
                  <a:lnTo>
                    <a:pt x="102" y="567"/>
                  </a:lnTo>
                  <a:lnTo>
                    <a:pt x="98" y="566"/>
                  </a:lnTo>
                  <a:lnTo>
                    <a:pt x="95" y="563"/>
                  </a:lnTo>
                  <a:lnTo>
                    <a:pt x="92" y="559"/>
                  </a:lnTo>
                  <a:lnTo>
                    <a:pt x="90" y="557"/>
                  </a:lnTo>
                  <a:lnTo>
                    <a:pt x="89" y="557"/>
                  </a:lnTo>
                  <a:lnTo>
                    <a:pt x="89" y="559"/>
                  </a:lnTo>
                  <a:lnTo>
                    <a:pt x="105" y="574"/>
                  </a:lnTo>
                  <a:lnTo>
                    <a:pt x="109" y="579"/>
                  </a:lnTo>
                  <a:lnTo>
                    <a:pt x="116" y="593"/>
                  </a:lnTo>
                  <a:lnTo>
                    <a:pt x="118" y="600"/>
                  </a:lnTo>
                  <a:lnTo>
                    <a:pt x="113" y="603"/>
                  </a:lnTo>
                  <a:lnTo>
                    <a:pt x="115" y="607"/>
                  </a:lnTo>
                  <a:lnTo>
                    <a:pt x="118" y="612"/>
                  </a:lnTo>
                  <a:lnTo>
                    <a:pt x="121" y="616"/>
                  </a:lnTo>
                  <a:lnTo>
                    <a:pt x="124" y="618"/>
                  </a:lnTo>
                  <a:lnTo>
                    <a:pt x="125" y="619"/>
                  </a:lnTo>
                  <a:lnTo>
                    <a:pt x="122" y="618"/>
                  </a:lnTo>
                  <a:lnTo>
                    <a:pt x="110" y="610"/>
                  </a:lnTo>
                  <a:lnTo>
                    <a:pt x="76" y="574"/>
                  </a:lnTo>
                  <a:lnTo>
                    <a:pt x="65" y="559"/>
                  </a:lnTo>
                  <a:lnTo>
                    <a:pt x="58" y="544"/>
                  </a:lnTo>
                  <a:lnTo>
                    <a:pt x="54" y="528"/>
                  </a:lnTo>
                  <a:lnTo>
                    <a:pt x="56" y="492"/>
                  </a:lnTo>
                  <a:lnTo>
                    <a:pt x="51" y="487"/>
                  </a:lnTo>
                  <a:lnTo>
                    <a:pt x="39" y="479"/>
                  </a:lnTo>
                  <a:lnTo>
                    <a:pt x="31" y="478"/>
                  </a:lnTo>
                  <a:lnTo>
                    <a:pt x="14" y="479"/>
                  </a:lnTo>
                  <a:lnTo>
                    <a:pt x="8" y="476"/>
                  </a:lnTo>
                  <a:lnTo>
                    <a:pt x="5" y="470"/>
                  </a:lnTo>
                  <a:lnTo>
                    <a:pt x="0" y="458"/>
                  </a:lnTo>
                  <a:lnTo>
                    <a:pt x="8" y="449"/>
                  </a:lnTo>
                  <a:lnTo>
                    <a:pt x="22" y="451"/>
                  </a:lnTo>
                  <a:lnTo>
                    <a:pt x="26" y="441"/>
                  </a:lnTo>
                  <a:lnTo>
                    <a:pt x="11" y="414"/>
                  </a:lnTo>
                  <a:lnTo>
                    <a:pt x="5" y="383"/>
                  </a:lnTo>
                  <a:lnTo>
                    <a:pt x="7" y="367"/>
                  </a:lnTo>
                  <a:lnTo>
                    <a:pt x="2" y="353"/>
                  </a:lnTo>
                  <a:lnTo>
                    <a:pt x="3" y="346"/>
                  </a:lnTo>
                  <a:lnTo>
                    <a:pt x="6" y="339"/>
                  </a:lnTo>
                  <a:lnTo>
                    <a:pt x="11" y="334"/>
                  </a:lnTo>
                  <a:lnTo>
                    <a:pt x="15" y="328"/>
                  </a:lnTo>
                  <a:lnTo>
                    <a:pt x="14" y="321"/>
                  </a:lnTo>
                  <a:lnTo>
                    <a:pt x="14" y="314"/>
                  </a:lnTo>
                  <a:lnTo>
                    <a:pt x="18" y="310"/>
                  </a:lnTo>
                  <a:lnTo>
                    <a:pt x="29" y="294"/>
                  </a:lnTo>
                  <a:lnTo>
                    <a:pt x="32" y="281"/>
                  </a:lnTo>
                  <a:lnTo>
                    <a:pt x="27" y="272"/>
                  </a:lnTo>
                  <a:lnTo>
                    <a:pt x="31" y="264"/>
                  </a:lnTo>
                  <a:lnTo>
                    <a:pt x="42" y="261"/>
                  </a:lnTo>
                  <a:lnTo>
                    <a:pt x="52" y="264"/>
                  </a:lnTo>
                  <a:lnTo>
                    <a:pt x="58" y="277"/>
                  </a:lnTo>
                  <a:lnTo>
                    <a:pt x="66" y="277"/>
                  </a:lnTo>
                  <a:lnTo>
                    <a:pt x="71" y="272"/>
                  </a:lnTo>
                  <a:lnTo>
                    <a:pt x="85" y="265"/>
                  </a:lnTo>
                  <a:lnTo>
                    <a:pt x="90" y="260"/>
                  </a:lnTo>
                  <a:lnTo>
                    <a:pt x="93" y="253"/>
                  </a:lnTo>
                  <a:lnTo>
                    <a:pt x="101" y="253"/>
                  </a:lnTo>
                  <a:lnTo>
                    <a:pt x="110" y="257"/>
                  </a:lnTo>
                  <a:lnTo>
                    <a:pt x="114" y="249"/>
                  </a:lnTo>
                  <a:lnTo>
                    <a:pt x="120" y="227"/>
                  </a:lnTo>
                  <a:lnTo>
                    <a:pt x="126" y="218"/>
                  </a:lnTo>
                  <a:lnTo>
                    <a:pt x="132" y="210"/>
                  </a:lnTo>
                  <a:lnTo>
                    <a:pt x="149" y="193"/>
                  </a:lnTo>
                  <a:lnTo>
                    <a:pt x="151" y="173"/>
                  </a:lnTo>
                  <a:lnTo>
                    <a:pt x="146" y="164"/>
                  </a:lnTo>
                  <a:lnTo>
                    <a:pt x="148" y="155"/>
                  </a:lnTo>
                  <a:lnTo>
                    <a:pt x="166" y="144"/>
                  </a:lnTo>
                  <a:lnTo>
                    <a:pt x="165" y="135"/>
                  </a:lnTo>
                  <a:lnTo>
                    <a:pt x="159" y="128"/>
                  </a:lnTo>
                  <a:lnTo>
                    <a:pt x="156" y="120"/>
                  </a:lnTo>
                  <a:lnTo>
                    <a:pt x="154" y="110"/>
                  </a:lnTo>
                  <a:lnTo>
                    <a:pt x="150" y="105"/>
                  </a:lnTo>
                  <a:lnTo>
                    <a:pt x="148" y="101"/>
                  </a:lnTo>
                  <a:lnTo>
                    <a:pt x="146" y="98"/>
                  </a:lnTo>
                  <a:lnTo>
                    <a:pt x="142" y="96"/>
                  </a:lnTo>
                  <a:lnTo>
                    <a:pt x="138" y="93"/>
                  </a:lnTo>
                  <a:lnTo>
                    <a:pt x="127" y="80"/>
                  </a:lnTo>
                  <a:lnTo>
                    <a:pt x="123" y="64"/>
                  </a:lnTo>
                  <a:lnTo>
                    <a:pt x="132" y="63"/>
                  </a:lnTo>
                  <a:lnTo>
                    <a:pt x="141" y="58"/>
                  </a:lnTo>
                  <a:lnTo>
                    <a:pt x="149" y="50"/>
                  </a:lnTo>
                  <a:lnTo>
                    <a:pt x="158" y="43"/>
                  </a:lnTo>
                  <a:lnTo>
                    <a:pt x="170" y="44"/>
                  </a:lnTo>
                  <a:lnTo>
                    <a:pt x="181" y="45"/>
                  </a:lnTo>
                  <a:lnTo>
                    <a:pt x="194" y="45"/>
                  </a:lnTo>
                  <a:lnTo>
                    <a:pt x="207" y="42"/>
                  </a:lnTo>
                  <a:lnTo>
                    <a:pt x="216" y="36"/>
                  </a:lnTo>
                  <a:lnTo>
                    <a:pt x="222" y="28"/>
                  </a:lnTo>
                  <a:lnTo>
                    <a:pt x="219" y="17"/>
                  </a:lnTo>
                  <a:lnTo>
                    <a:pt x="222" y="8"/>
                  </a:lnTo>
                  <a:lnTo>
                    <a:pt x="242" y="0"/>
                  </a:lnTo>
                  <a:lnTo>
                    <a:pt x="262" y="2"/>
                  </a:lnTo>
                  <a:lnTo>
                    <a:pt x="283" y="10"/>
                  </a:lnTo>
                  <a:lnTo>
                    <a:pt x="318" y="30"/>
                  </a:lnTo>
                  <a:lnTo>
                    <a:pt x="325" y="46"/>
                  </a:lnTo>
                  <a:lnTo>
                    <a:pt x="322" y="63"/>
                  </a:lnTo>
                  <a:lnTo>
                    <a:pt x="328" y="68"/>
                  </a:lnTo>
                  <a:lnTo>
                    <a:pt x="336" y="70"/>
                  </a:lnTo>
                  <a:lnTo>
                    <a:pt x="353" y="69"/>
                  </a:lnTo>
                  <a:lnTo>
                    <a:pt x="399" y="61"/>
                  </a:lnTo>
                  <a:lnTo>
                    <a:pt x="425" y="74"/>
                  </a:lnTo>
                  <a:lnTo>
                    <a:pt x="460" y="115"/>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Freeform 18"/>
            <p:cNvSpPr>
              <a:spLocks/>
            </p:cNvSpPr>
            <p:nvPr/>
          </p:nvSpPr>
          <p:spPr bwMode="auto">
            <a:xfrm>
              <a:off x="4846691" y="3298485"/>
              <a:ext cx="1328738" cy="1474788"/>
            </a:xfrm>
            <a:custGeom>
              <a:avLst/>
              <a:gdLst/>
              <a:ahLst/>
              <a:cxnLst>
                <a:cxn ang="0">
                  <a:pos x="800" y="646"/>
                </a:cxn>
                <a:cxn ang="0">
                  <a:pos x="768" y="686"/>
                </a:cxn>
                <a:cxn ang="0">
                  <a:pos x="795" y="713"/>
                </a:cxn>
                <a:cxn ang="0">
                  <a:pos x="805" y="739"/>
                </a:cxn>
                <a:cxn ang="0">
                  <a:pos x="792" y="739"/>
                </a:cxn>
                <a:cxn ang="0">
                  <a:pos x="772" y="757"/>
                </a:cxn>
                <a:cxn ang="0">
                  <a:pos x="759" y="764"/>
                </a:cxn>
                <a:cxn ang="0">
                  <a:pos x="753" y="769"/>
                </a:cxn>
                <a:cxn ang="0">
                  <a:pos x="711" y="805"/>
                </a:cxn>
                <a:cxn ang="0">
                  <a:pos x="720" y="830"/>
                </a:cxn>
                <a:cxn ang="0">
                  <a:pos x="701" y="875"/>
                </a:cxn>
                <a:cxn ang="0">
                  <a:pos x="670" y="897"/>
                </a:cxn>
                <a:cxn ang="0">
                  <a:pos x="653" y="925"/>
                </a:cxn>
                <a:cxn ang="0">
                  <a:pos x="633" y="925"/>
                </a:cxn>
                <a:cxn ang="0">
                  <a:pos x="624" y="929"/>
                </a:cxn>
                <a:cxn ang="0">
                  <a:pos x="585" y="928"/>
                </a:cxn>
                <a:cxn ang="0">
                  <a:pos x="568" y="875"/>
                </a:cxn>
                <a:cxn ang="0">
                  <a:pos x="553" y="830"/>
                </a:cxn>
                <a:cxn ang="0">
                  <a:pos x="508" y="789"/>
                </a:cxn>
                <a:cxn ang="0">
                  <a:pos x="449" y="751"/>
                </a:cxn>
                <a:cxn ang="0">
                  <a:pos x="429" y="723"/>
                </a:cxn>
                <a:cxn ang="0">
                  <a:pos x="417" y="776"/>
                </a:cxn>
                <a:cxn ang="0">
                  <a:pos x="409" y="783"/>
                </a:cxn>
                <a:cxn ang="0">
                  <a:pos x="329" y="800"/>
                </a:cxn>
                <a:cxn ang="0">
                  <a:pos x="307" y="765"/>
                </a:cxn>
                <a:cxn ang="0">
                  <a:pos x="222" y="824"/>
                </a:cxn>
                <a:cxn ang="0">
                  <a:pos x="197" y="822"/>
                </a:cxn>
                <a:cxn ang="0">
                  <a:pos x="155" y="902"/>
                </a:cxn>
                <a:cxn ang="0">
                  <a:pos x="164" y="806"/>
                </a:cxn>
                <a:cxn ang="0">
                  <a:pos x="209" y="713"/>
                </a:cxn>
                <a:cxn ang="0">
                  <a:pos x="223" y="598"/>
                </a:cxn>
                <a:cxn ang="0">
                  <a:pos x="90" y="510"/>
                </a:cxn>
                <a:cxn ang="0">
                  <a:pos x="4" y="525"/>
                </a:cxn>
                <a:cxn ang="0">
                  <a:pos x="69" y="458"/>
                </a:cxn>
                <a:cxn ang="0">
                  <a:pos x="72" y="434"/>
                </a:cxn>
                <a:cxn ang="0">
                  <a:pos x="60" y="383"/>
                </a:cxn>
                <a:cxn ang="0">
                  <a:pos x="94" y="382"/>
                </a:cxn>
                <a:cxn ang="0">
                  <a:pos x="127" y="386"/>
                </a:cxn>
                <a:cxn ang="0">
                  <a:pos x="185" y="366"/>
                </a:cxn>
                <a:cxn ang="0">
                  <a:pos x="261" y="314"/>
                </a:cxn>
                <a:cxn ang="0">
                  <a:pos x="312" y="267"/>
                </a:cxn>
                <a:cxn ang="0">
                  <a:pos x="451" y="192"/>
                </a:cxn>
                <a:cxn ang="0">
                  <a:pos x="449" y="146"/>
                </a:cxn>
                <a:cxn ang="0">
                  <a:pos x="430" y="79"/>
                </a:cxn>
                <a:cxn ang="0">
                  <a:pos x="439" y="21"/>
                </a:cxn>
                <a:cxn ang="0">
                  <a:pos x="553" y="5"/>
                </a:cxn>
                <a:cxn ang="0">
                  <a:pos x="733" y="53"/>
                </a:cxn>
                <a:cxn ang="0">
                  <a:pos x="777" y="80"/>
                </a:cxn>
                <a:cxn ang="0">
                  <a:pos x="794" y="129"/>
                </a:cxn>
                <a:cxn ang="0">
                  <a:pos x="835" y="179"/>
                </a:cxn>
                <a:cxn ang="0">
                  <a:pos x="807" y="291"/>
                </a:cxn>
                <a:cxn ang="0">
                  <a:pos x="689" y="424"/>
                </a:cxn>
                <a:cxn ang="0">
                  <a:pos x="695" y="504"/>
                </a:cxn>
                <a:cxn ang="0">
                  <a:pos x="727" y="499"/>
                </a:cxn>
                <a:cxn ang="0">
                  <a:pos x="760" y="499"/>
                </a:cxn>
                <a:cxn ang="0">
                  <a:pos x="806" y="599"/>
                </a:cxn>
              </a:cxnLst>
              <a:rect l="0" t="0" r="r" b="b"/>
              <a:pathLst>
                <a:path w="837" h="929">
                  <a:moveTo>
                    <a:pt x="813" y="614"/>
                  </a:moveTo>
                  <a:lnTo>
                    <a:pt x="817" y="629"/>
                  </a:lnTo>
                  <a:lnTo>
                    <a:pt x="817" y="630"/>
                  </a:lnTo>
                  <a:lnTo>
                    <a:pt x="800" y="646"/>
                  </a:lnTo>
                  <a:lnTo>
                    <a:pt x="782" y="673"/>
                  </a:lnTo>
                  <a:lnTo>
                    <a:pt x="776" y="679"/>
                  </a:lnTo>
                  <a:lnTo>
                    <a:pt x="770" y="683"/>
                  </a:lnTo>
                  <a:lnTo>
                    <a:pt x="768" y="686"/>
                  </a:lnTo>
                  <a:lnTo>
                    <a:pt x="770" y="687"/>
                  </a:lnTo>
                  <a:lnTo>
                    <a:pt x="776" y="688"/>
                  </a:lnTo>
                  <a:lnTo>
                    <a:pt x="781" y="692"/>
                  </a:lnTo>
                  <a:lnTo>
                    <a:pt x="795" y="713"/>
                  </a:lnTo>
                  <a:lnTo>
                    <a:pt x="807" y="725"/>
                  </a:lnTo>
                  <a:lnTo>
                    <a:pt x="810" y="732"/>
                  </a:lnTo>
                  <a:lnTo>
                    <a:pt x="808" y="739"/>
                  </a:lnTo>
                  <a:lnTo>
                    <a:pt x="805" y="739"/>
                  </a:lnTo>
                  <a:lnTo>
                    <a:pt x="802" y="739"/>
                  </a:lnTo>
                  <a:lnTo>
                    <a:pt x="800" y="738"/>
                  </a:lnTo>
                  <a:lnTo>
                    <a:pt x="796" y="737"/>
                  </a:lnTo>
                  <a:lnTo>
                    <a:pt x="792" y="739"/>
                  </a:lnTo>
                  <a:lnTo>
                    <a:pt x="789" y="741"/>
                  </a:lnTo>
                  <a:lnTo>
                    <a:pt x="777" y="752"/>
                  </a:lnTo>
                  <a:lnTo>
                    <a:pt x="772" y="755"/>
                  </a:lnTo>
                  <a:lnTo>
                    <a:pt x="772" y="757"/>
                  </a:lnTo>
                  <a:lnTo>
                    <a:pt x="769" y="763"/>
                  </a:lnTo>
                  <a:lnTo>
                    <a:pt x="767" y="763"/>
                  </a:lnTo>
                  <a:lnTo>
                    <a:pt x="763" y="763"/>
                  </a:lnTo>
                  <a:lnTo>
                    <a:pt x="759" y="764"/>
                  </a:lnTo>
                  <a:lnTo>
                    <a:pt x="756" y="764"/>
                  </a:lnTo>
                  <a:lnTo>
                    <a:pt x="755" y="764"/>
                  </a:lnTo>
                  <a:lnTo>
                    <a:pt x="754" y="765"/>
                  </a:lnTo>
                  <a:lnTo>
                    <a:pt x="753" y="769"/>
                  </a:lnTo>
                  <a:lnTo>
                    <a:pt x="752" y="771"/>
                  </a:lnTo>
                  <a:lnTo>
                    <a:pt x="735" y="782"/>
                  </a:lnTo>
                  <a:lnTo>
                    <a:pt x="717" y="798"/>
                  </a:lnTo>
                  <a:lnTo>
                    <a:pt x="711" y="805"/>
                  </a:lnTo>
                  <a:lnTo>
                    <a:pt x="710" y="813"/>
                  </a:lnTo>
                  <a:lnTo>
                    <a:pt x="712" y="818"/>
                  </a:lnTo>
                  <a:lnTo>
                    <a:pt x="718" y="825"/>
                  </a:lnTo>
                  <a:lnTo>
                    <a:pt x="720" y="830"/>
                  </a:lnTo>
                  <a:lnTo>
                    <a:pt x="719" y="838"/>
                  </a:lnTo>
                  <a:lnTo>
                    <a:pt x="717" y="846"/>
                  </a:lnTo>
                  <a:lnTo>
                    <a:pt x="708" y="866"/>
                  </a:lnTo>
                  <a:lnTo>
                    <a:pt x="701" y="875"/>
                  </a:lnTo>
                  <a:lnTo>
                    <a:pt x="693" y="880"/>
                  </a:lnTo>
                  <a:lnTo>
                    <a:pt x="682" y="881"/>
                  </a:lnTo>
                  <a:lnTo>
                    <a:pt x="674" y="887"/>
                  </a:lnTo>
                  <a:lnTo>
                    <a:pt x="670" y="897"/>
                  </a:lnTo>
                  <a:lnTo>
                    <a:pt x="668" y="909"/>
                  </a:lnTo>
                  <a:lnTo>
                    <a:pt x="666" y="916"/>
                  </a:lnTo>
                  <a:lnTo>
                    <a:pt x="660" y="921"/>
                  </a:lnTo>
                  <a:lnTo>
                    <a:pt x="653" y="925"/>
                  </a:lnTo>
                  <a:lnTo>
                    <a:pt x="646" y="927"/>
                  </a:lnTo>
                  <a:lnTo>
                    <a:pt x="642" y="927"/>
                  </a:lnTo>
                  <a:lnTo>
                    <a:pt x="636" y="925"/>
                  </a:lnTo>
                  <a:lnTo>
                    <a:pt x="633" y="925"/>
                  </a:lnTo>
                  <a:lnTo>
                    <a:pt x="632" y="925"/>
                  </a:lnTo>
                  <a:lnTo>
                    <a:pt x="628" y="928"/>
                  </a:lnTo>
                  <a:lnTo>
                    <a:pt x="627" y="929"/>
                  </a:lnTo>
                  <a:lnTo>
                    <a:pt x="624" y="929"/>
                  </a:lnTo>
                  <a:lnTo>
                    <a:pt x="621" y="927"/>
                  </a:lnTo>
                  <a:lnTo>
                    <a:pt x="620" y="926"/>
                  </a:lnTo>
                  <a:lnTo>
                    <a:pt x="593" y="929"/>
                  </a:lnTo>
                  <a:lnTo>
                    <a:pt x="585" y="928"/>
                  </a:lnTo>
                  <a:lnTo>
                    <a:pt x="580" y="923"/>
                  </a:lnTo>
                  <a:lnTo>
                    <a:pt x="574" y="909"/>
                  </a:lnTo>
                  <a:lnTo>
                    <a:pt x="570" y="887"/>
                  </a:lnTo>
                  <a:lnTo>
                    <a:pt x="568" y="875"/>
                  </a:lnTo>
                  <a:lnTo>
                    <a:pt x="569" y="864"/>
                  </a:lnTo>
                  <a:lnTo>
                    <a:pt x="568" y="850"/>
                  </a:lnTo>
                  <a:lnTo>
                    <a:pt x="562" y="838"/>
                  </a:lnTo>
                  <a:lnTo>
                    <a:pt x="553" y="830"/>
                  </a:lnTo>
                  <a:lnTo>
                    <a:pt x="526" y="825"/>
                  </a:lnTo>
                  <a:lnTo>
                    <a:pt x="517" y="816"/>
                  </a:lnTo>
                  <a:lnTo>
                    <a:pt x="511" y="803"/>
                  </a:lnTo>
                  <a:lnTo>
                    <a:pt x="508" y="789"/>
                  </a:lnTo>
                  <a:lnTo>
                    <a:pt x="503" y="778"/>
                  </a:lnTo>
                  <a:lnTo>
                    <a:pt x="494" y="771"/>
                  </a:lnTo>
                  <a:lnTo>
                    <a:pt x="469" y="762"/>
                  </a:lnTo>
                  <a:lnTo>
                    <a:pt x="449" y="751"/>
                  </a:lnTo>
                  <a:lnTo>
                    <a:pt x="441" y="749"/>
                  </a:lnTo>
                  <a:lnTo>
                    <a:pt x="436" y="745"/>
                  </a:lnTo>
                  <a:lnTo>
                    <a:pt x="435" y="730"/>
                  </a:lnTo>
                  <a:lnTo>
                    <a:pt x="429" y="723"/>
                  </a:lnTo>
                  <a:lnTo>
                    <a:pt x="425" y="732"/>
                  </a:lnTo>
                  <a:lnTo>
                    <a:pt x="421" y="742"/>
                  </a:lnTo>
                  <a:lnTo>
                    <a:pt x="419" y="753"/>
                  </a:lnTo>
                  <a:lnTo>
                    <a:pt x="417" y="776"/>
                  </a:lnTo>
                  <a:lnTo>
                    <a:pt x="416" y="777"/>
                  </a:lnTo>
                  <a:lnTo>
                    <a:pt x="414" y="777"/>
                  </a:lnTo>
                  <a:lnTo>
                    <a:pt x="412" y="779"/>
                  </a:lnTo>
                  <a:lnTo>
                    <a:pt x="409" y="783"/>
                  </a:lnTo>
                  <a:lnTo>
                    <a:pt x="406" y="787"/>
                  </a:lnTo>
                  <a:lnTo>
                    <a:pt x="405" y="792"/>
                  </a:lnTo>
                  <a:lnTo>
                    <a:pt x="405" y="799"/>
                  </a:lnTo>
                  <a:lnTo>
                    <a:pt x="329" y="800"/>
                  </a:lnTo>
                  <a:lnTo>
                    <a:pt x="321" y="797"/>
                  </a:lnTo>
                  <a:lnTo>
                    <a:pt x="315" y="793"/>
                  </a:lnTo>
                  <a:lnTo>
                    <a:pt x="312" y="787"/>
                  </a:lnTo>
                  <a:lnTo>
                    <a:pt x="307" y="765"/>
                  </a:lnTo>
                  <a:lnTo>
                    <a:pt x="305" y="760"/>
                  </a:lnTo>
                  <a:lnTo>
                    <a:pt x="301" y="759"/>
                  </a:lnTo>
                  <a:lnTo>
                    <a:pt x="294" y="763"/>
                  </a:lnTo>
                  <a:lnTo>
                    <a:pt x="222" y="824"/>
                  </a:lnTo>
                  <a:lnTo>
                    <a:pt x="215" y="827"/>
                  </a:lnTo>
                  <a:lnTo>
                    <a:pt x="210" y="825"/>
                  </a:lnTo>
                  <a:lnTo>
                    <a:pt x="204" y="823"/>
                  </a:lnTo>
                  <a:lnTo>
                    <a:pt x="197" y="822"/>
                  </a:lnTo>
                  <a:lnTo>
                    <a:pt x="191" y="828"/>
                  </a:lnTo>
                  <a:lnTo>
                    <a:pt x="169" y="899"/>
                  </a:lnTo>
                  <a:lnTo>
                    <a:pt x="165" y="902"/>
                  </a:lnTo>
                  <a:lnTo>
                    <a:pt x="155" y="902"/>
                  </a:lnTo>
                  <a:lnTo>
                    <a:pt x="155" y="902"/>
                  </a:lnTo>
                  <a:lnTo>
                    <a:pt x="162" y="874"/>
                  </a:lnTo>
                  <a:lnTo>
                    <a:pt x="165" y="825"/>
                  </a:lnTo>
                  <a:lnTo>
                    <a:pt x="164" y="806"/>
                  </a:lnTo>
                  <a:lnTo>
                    <a:pt x="174" y="755"/>
                  </a:lnTo>
                  <a:lnTo>
                    <a:pt x="183" y="738"/>
                  </a:lnTo>
                  <a:lnTo>
                    <a:pt x="195" y="723"/>
                  </a:lnTo>
                  <a:lnTo>
                    <a:pt x="209" y="713"/>
                  </a:lnTo>
                  <a:lnTo>
                    <a:pt x="223" y="702"/>
                  </a:lnTo>
                  <a:lnTo>
                    <a:pt x="225" y="667"/>
                  </a:lnTo>
                  <a:lnTo>
                    <a:pt x="236" y="632"/>
                  </a:lnTo>
                  <a:lnTo>
                    <a:pt x="223" y="598"/>
                  </a:lnTo>
                  <a:lnTo>
                    <a:pt x="193" y="571"/>
                  </a:lnTo>
                  <a:lnTo>
                    <a:pt x="167" y="538"/>
                  </a:lnTo>
                  <a:lnTo>
                    <a:pt x="133" y="516"/>
                  </a:lnTo>
                  <a:lnTo>
                    <a:pt x="90" y="510"/>
                  </a:lnTo>
                  <a:lnTo>
                    <a:pt x="44" y="512"/>
                  </a:lnTo>
                  <a:lnTo>
                    <a:pt x="33" y="514"/>
                  </a:lnTo>
                  <a:lnTo>
                    <a:pt x="13" y="523"/>
                  </a:lnTo>
                  <a:lnTo>
                    <a:pt x="4" y="525"/>
                  </a:lnTo>
                  <a:lnTo>
                    <a:pt x="0" y="518"/>
                  </a:lnTo>
                  <a:lnTo>
                    <a:pt x="16" y="494"/>
                  </a:lnTo>
                  <a:lnTo>
                    <a:pt x="27" y="486"/>
                  </a:lnTo>
                  <a:lnTo>
                    <a:pt x="69" y="458"/>
                  </a:lnTo>
                  <a:lnTo>
                    <a:pt x="75" y="452"/>
                  </a:lnTo>
                  <a:lnTo>
                    <a:pt x="74" y="444"/>
                  </a:lnTo>
                  <a:lnTo>
                    <a:pt x="72" y="439"/>
                  </a:lnTo>
                  <a:lnTo>
                    <a:pt x="72" y="434"/>
                  </a:lnTo>
                  <a:lnTo>
                    <a:pt x="72" y="419"/>
                  </a:lnTo>
                  <a:lnTo>
                    <a:pt x="56" y="399"/>
                  </a:lnTo>
                  <a:lnTo>
                    <a:pt x="57" y="390"/>
                  </a:lnTo>
                  <a:lnTo>
                    <a:pt x="60" y="383"/>
                  </a:lnTo>
                  <a:lnTo>
                    <a:pt x="65" y="376"/>
                  </a:lnTo>
                  <a:lnTo>
                    <a:pt x="72" y="373"/>
                  </a:lnTo>
                  <a:lnTo>
                    <a:pt x="87" y="378"/>
                  </a:lnTo>
                  <a:lnTo>
                    <a:pt x="94" y="382"/>
                  </a:lnTo>
                  <a:lnTo>
                    <a:pt x="102" y="383"/>
                  </a:lnTo>
                  <a:lnTo>
                    <a:pt x="111" y="386"/>
                  </a:lnTo>
                  <a:lnTo>
                    <a:pt x="118" y="387"/>
                  </a:lnTo>
                  <a:lnTo>
                    <a:pt x="127" y="386"/>
                  </a:lnTo>
                  <a:lnTo>
                    <a:pt x="139" y="379"/>
                  </a:lnTo>
                  <a:lnTo>
                    <a:pt x="147" y="366"/>
                  </a:lnTo>
                  <a:lnTo>
                    <a:pt x="162" y="367"/>
                  </a:lnTo>
                  <a:lnTo>
                    <a:pt x="185" y="366"/>
                  </a:lnTo>
                  <a:lnTo>
                    <a:pt x="206" y="360"/>
                  </a:lnTo>
                  <a:lnTo>
                    <a:pt x="225" y="345"/>
                  </a:lnTo>
                  <a:lnTo>
                    <a:pt x="242" y="328"/>
                  </a:lnTo>
                  <a:lnTo>
                    <a:pt x="261" y="314"/>
                  </a:lnTo>
                  <a:lnTo>
                    <a:pt x="282" y="303"/>
                  </a:lnTo>
                  <a:lnTo>
                    <a:pt x="290" y="296"/>
                  </a:lnTo>
                  <a:lnTo>
                    <a:pt x="305" y="277"/>
                  </a:lnTo>
                  <a:lnTo>
                    <a:pt x="312" y="267"/>
                  </a:lnTo>
                  <a:lnTo>
                    <a:pt x="327" y="250"/>
                  </a:lnTo>
                  <a:lnTo>
                    <a:pt x="395" y="234"/>
                  </a:lnTo>
                  <a:lnTo>
                    <a:pt x="441" y="211"/>
                  </a:lnTo>
                  <a:lnTo>
                    <a:pt x="451" y="192"/>
                  </a:lnTo>
                  <a:lnTo>
                    <a:pt x="451" y="181"/>
                  </a:lnTo>
                  <a:lnTo>
                    <a:pt x="447" y="162"/>
                  </a:lnTo>
                  <a:lnTo>
                    <a:pt x="449" y="154"/>
                  </a:lnTo>
                  <a:lnTo>
                    <a:pt x="449" y="146"/>
                  </a:lnTo>
                  <a:lnTo>
                    <a:pt x="441" y="118"/>
                  </a:lnTo>
                  <a:lnTo>
                    <a:pt x="436" y="110"/>
                  </a:lnTo>
                  <a:lnTo>
                    <a:pt x="433" y="101"/>
                  </a:lnTo>
                  <a:lnTo>
                    <a:pt x="430" y="79"/>
                  </a:lnTo>
                  <a:lnTo>
                    <a:pt x="432" y="61"/>
                  </a:lnTo>
                  <a:lnTo>
                    <a:pt x="430" y="45"/>
                  </a:lnTo>
                  <a:lnTo>
                    <a:pt x="424" y="31"/>
                  </a:lnTo>
                  <a:lnTo>
                    <a:pt x="439" y="21"/>
                  </a:lnTo>
                  <a:lnTo>
                    <a:pt x="477" y="20"/>
                  </a:lnTo>
                  <a:lnTo>
                    <a:pt x="513" y="3"/>
                  </a:lnTo>
                  <a:lnTo>
                    <a:pt x="532" y="0"/>
                  </a:lnTo>
                  <a:lnTo>
                    <a:pt x="553" y="5"/>
                  </a:lnTo>
                  <a:lnTo>
                    <a:pt x="572" y="5"/>
                  </a:lnTo>
                  <a:lnTo>
                    <a:pt x="603" y="7"/>
                  </a:lnTo>
                  <a:lnTo>
                    <a:pt x="706" y="3"/>
                  </a:lnTo>
                  <a:lnTo>
                    <a:pt x="733" y="53"/>
                  </a:lnTo>
                  <a:lnTo>
                    <a:pt x="740" y="60"/>
                  </a:lnTo>
                  <a:lnTo>
                    <a:pt x="750" y="62"/>
                  </a:lnTo>
                  <a:lnTo>
                    <a:pt x="760" y="65"/>
                  </a:lnTo>
                  <a:lnTo>
                    <a:pt x="777" y="80"/>
                  </a:lnTo>
                  <a:lnTo>
                    <a:pt x="787" y="101"/>
                  </a:lnTo>
                  <a:lnTo>
                    <a:pt x="793" y="109"/>
                  </a:lnTo>
                  <a:lnTo>
                    <a:pt x="796" y="119"/>
                  </a:lnTo>
                  <a:lnTo>
                    <a:pt x="794" y="129"/>
                  </a:lnTo>
                  <a:lnTo>
                    <a:pt x="794" y="139"/>
                  </a:lnTo>
                  <a:lnTo>
                    <a:pt x="804" y="155"/>
                  </a:lnTo>
                  <a:lnTo>
                    <a:pt x="823" y="164"/>
                  </a:lnTo>
                  <a:lnTo>
                    <a:pt x="835" y="179"/>
                  </a:lnTo>
                  <a:lnTo>
                    <a:pt x="837" y="200"/>
                  </a:lnTo>
                  <a:lnTo>
                    <a:pt x="808" y="260"/>
                  </a:lnTo>
                  <a:lnTo>
                    <a:pt x="805" y="280"/>
                  </a:lnTo>
                  <a:lnTo>
                    <a:pt x="807" y="291"/>
                  </a:lnTo>
                  <a:lnTo>
                    <a:pt x="804" y="301"/>
                  </a:lnTo>
                  <a:lnTo>
                    <a:pt x="784" y="317"/>
                  </a:lnTo>
                  <a:lnTo>
                    <a:pt x="708" y="407"/>
                  </a:lnTo>
                  <a:lnTo>
                    <a:pt x="689" y="424"/>
                  </a:lnTo>
                  <a:lnTo>
                    <a:pt x="673" y="443"/>
                  </a:lnTo>
                  <a:lnTo>
                    <a:pt x="670" y="452"/>
                  </a:lnTo>
                  <a:lnTo>
                    <a:pt x="683" y="484"/>
                  </a:lnTo>
                  <a:lnTo>
                    <a:pt x="695" y="504"/>
                  </a:lnTo>
                  <a:lnTo>
                    <a:pt x="703" y="513"/>
                  </a:lnTo>
                  <a:lnTo>
                    <a:pt x="713" y="514"/>
                  </a:lnTo>
                  <a:lnTo>
                    <a:pt x="720" y="507"/>
                  </a:lnTo>
                  <a:lnTo>
                    <a:pt x="727" y="499"/>
                  </a:lnTo>
                  <a:lnTo>
                    <a:pt x="732" y="490"/>
                  </a:lnTo>
                  <a:lnTo>
                    <a:pt x="742" y="486"/>
                  </a:lnTo>
                  <a:lnTo>
                    <a:pt x="752" y="490"/>
                  </a:lnTo>
                  <a:lnTo>
                    <a:pt x="760" y="499"/>
                  </a:lnTo>
                  <a:lnTo>
                    <a:pt x="788" y="526"/>
                  </a:lnTo>
                  <a:lnTo>
                    <a:pt x="802" y="560"/>
                  </a:lnTo>
                  <a:lnTo>
                    <a:pt x="802" y="580"/>
                  </a:lnTo>
                  <a:lnTo>
                    <a:pt x="806" y="599"/>
                  </a:lnTo>
                  <a:lnTo>
                    <a:pt x="813" y="614"/>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19"/>
            <p:cNvSpPr>
              <a:spLocks/>
            </p:cNvSpPr>
            <p:nvPr/>
          </p:nvSpPr>
          <p:spPr bwMode="auto">
            <a:xfrm>
              <a:off x="1874891" y="3042898"/>
              <a:ext cx="1625600" cy="1016000"/>
            </a:xfrm>
            <a:custGeom>
              <a:avLst/>
              <a:gdLst/>
              <a:ahLst/>
              <a:cxnLst>
                <a:cxn ang="0">
                  <a:pos x="0" y="400"/>
                </a:cxn>
                <a:cxn ang="0">
                  <a:pos x="7" y="387"/>
                </a:cxn>
                <a:cxn ang="0">
                  <a:pos x="10" y="365"/>
                </a:cxn>
                <a:cxn ang="0">
                  <a:pos x="11" y="356"/>
                </a:cxn>
                <a:cxn ang="0">
                  <a:pos x="36" y="322"/>
                </a:cxn>
                <a:cxn ang="0">
                  <a:pos x="52" y="315"/>
                </a:cxn>
                <a:cxn ang="0">
                  <a:pos x="73" y="319"/>
                </a:cxn>
                <a:cxn ang="0">
                  <a:pos x="118" y="270"/>
                </a:cxn>
                <a:cxn ang="0">
                  <a:pos x="121" y="220"/>
                </a:cxn>
                <a:cxn ang="0">
                  <a:pos x="133" y="191"/>
                </a:cxn>
                <a:cxn ang="0">
                  <a:pos x="151" y="159"/>
                </a:cxn>
                <a:cxn ang="0">
                  <a:pos x="179" y="146"/>
                </a:cxn>
                <a:cxn ang="0">
                  <a:pos x="174" y="108"/>
                </a:cxn>
                <a:cxn ang="0">
                  <a:pos x="232" y="89"/>
                </a:cxn>
                <a:cxn ang="0">
                  <a:pos x="258" y="28"/>
                </a:cxn>
                <a:cxn ang="0">
                  <a:pos x="275" y="8"/>
                </a:cxn>
                <a:cxn ang="0">
                  <a:pos x="370" y="3"/>
                </a:cxn>
                <a:cxn ang="0">
                  <a:pos x="496" y="131"/>
                </a:cxn>
                <a:cxn ang="0">
                  <a:pos x="529" y="210"/>
                </a:cxn>
                <a:cxn ang="0">
                  <a:pos x="556" y="232"/>
                </a:cxn>
                <a:cxn ang="0">
                  <a:pos x="560" y="246"/>
                </a:cxn>
                <a:cxn ang="0">
                  <a:pos x="596" y="263"/>
                </a:cxn>
                <a:cxn ang="0">
                  <a:pos x="609" y="297"/>
                </a:cxn>
                <a:cxn ang="0">
                  <a:pos x="665" y="279"/>
                </a:cxn>
                <a:cxn ang="0">
                  <a:pos x="691" y="294"/>
                </a:cxn>
                <a:cxn ang="0">
                  <a:pos x="722" y="318"/>
                </a:cxn>
                <a:cxn ang="0">
                  <a:pos x="728" y="334"/>
                </a:cxn>
                <a:cxn ang="0">
                  <a:pos x="788" y="342"/>
                </a:cxn>
                <a:cxn ang="0">
                  <a:pos x="807" y="355"/>
                </a:cxn>
                <a:cxn ang="0">
                  <a:pos x="830" y="361"/>
                </a:cxn>
                <a:cxn ang="0">
                  <a:pos x="848" y="382"/>
                </a:cxn>
                <a:cxn ang="0">
                  <a:pos x="877" y="389"/>
                </a:cxn>
                <a:cxn ang="0">
                  <a:pos x="897" y="409"/>
                </a:cxn>
                <a:cxn ang="0">
                  <a:pos x="935" y="414"/>
                </a:cxn>
                <a:cxn ang="0">
                  <a:pos x="992" y="408"/>
                </a:cxn>
                <a:cxn ang="0">
                  <a:pos x="1011" y="432"/>
                </a:cxn>
                <a:cxn ang="0">
                  <a:pos x="976" y="521"/>
                </a:cxn>
                <a:cxn ang="0">
                  <a:pos x="830" y="479"/>
                </a:cxn>
                <a:cxn ang="0">
                  <a:pos x="778" y="554"/>
                </a:cxn>
                <a:cxn ang="0">
                  <a:pos x="822" y="592"/>
                </a:cxn>
                <a:cxn ang="0">
                  <a:pos x="774" y="631"/>
                </a:cxn>
                <a:cxn ang="0">
                  <a:pos x="746" y="638"/>
                </a:cxn>
                <a:cxn ang="0">
                  <a:pos x="689" y="623"/>
                </a:cxn>
                <a:cxn ang="0">
                  <a:pos x="650" y="607"/>
                </a:cxn>
                <a:cxn ang="0">
                  <a:pos x="607" y="613"/>
                </a:cxn>
                <a:cxn ang="0">
                  <a:pos x="537" y="620"/>
                </a:cxn>
                <a:cxn ang="0">
                  <a:pos x="505" y="565"/>
                </a:cxn>
                <a:cxn ang="0">
                  <a:pos x="459" y="484"/>
                </a:cxn>
                <a:cxn ang="0">
                  <a:pos x="444" y="377"/>
                </a:cxn>
                <a:cxn ang="0">
                  <a:pos x="452" y="347"/>
                </a:cxn>
                <a:cxn ang="0">
                  <a:pos x="363" y="315"/>
                </a:cxn>
                <a:cxn ang="0">
                  <a:pos x="307" y="296"/>
                </a:cxn>
                <a:cxn ang="0">
                  <a:pos x="225" y="370"/>
                </a:cxn>
                <a:cxn ang="0">
                  <a:pos x="149" y="411"/>
                </a:cxn>
                <a:cxn ang="0">
                  <a:pos x="131" y="403"/>
                </a:cxn>
                <a:cxn ang="0">
                  <a:pos x="95" y="426"/>
                </a:cxn>
                <a:cxn ang="0">
                  <a:pos x="58" y="456"/>
                </a:cxn>
              </a:cxnLst>
              <a:rect l="0" t="0" r="r" b="b"/>
              <a:pathLst>
                <a:path w="1024" h="640">
                  <a:moveTo>
                    <a:pt x="23" y="461"/>
                  </a:moveTo>
                  <a:lnTo>
                    <a:pt x="8" y="474"/>
                  </a:lnTo>
                  <a:lnTo>
                    <a:pt x="6" y="475"/>
                  </a:lnTo>
                  <a:lnTo>
                    <a:pt x="0" y="403"/>
                  </a:lnTo>
                  <a:lnTo>
                    <a:pt x="0" y="400"/>
                  </a:lnTo>
                  <a:lnTo>
                    <a:pt x="2" y="398"/>
                  </a:lnTo>
                  <a:lnTo>
                    <a:pt x="7" y="396"/>
                  </a:lnTo>
                  <a:lnTo>
                    <a:pt x="8" y="394"/>
                  </a:lnTo>
                  <a:lnTo>
                    <a:pt x="9" y="392"/>
                  </a:lnTo>
                  <a:lnTo>
                    <a:pt x="7" y="387"/>
                  </a:lnTo>
                  <a:lnTo>
                    <a:pt x="7" y="385"/>
                  </a:lnTo>
                  <a:lnTo>
                    <a:pt x="8" y="380"/>
                  </a:lnTo>
                  <a:lnTo>
                    <a:pt x="12" y="372"/>
                  </a:lnTo>
                  <a:lnTo>
                    <a:pt x="12" y="367"/>
                  </a:lnTo>
                  <a:lnTo>
                    <a:pt x="10" y="365"/>
                  </a:lnTo>
                  <a:lnTo>
                    <a:pt x="9" y="365"/>
                  </a:lnTo>
                  <a:lnTo>
                    <a:pt x="8" y="364"/>
                  </a:lnTo>
                  <a:lnTo>
                    <a:pt x="7" y="362"/>
                  </a:lnTo>
                  <a:lnTo>
                    <a:pt x="8" y="361"/>
                  </a:lnTo>
                  <a:lnTo>
                    <a:pt x="11" y="356"/>
                  </a:lnTo>
                  <a:lnTo>
                    <a:pt x="12" y="354"/>
                  </a:lnTo>
                  <a:lnTo>
                    <a:pt x="14" y="346"/>
                  </a:lnTo>
                  <a:lnTo>
                    <a:pt x="14" y="328"/>
                  </a:lnTo>
                  <a:lnTo>
                    <a:pt x="14" y="320"/>
                  </a:lnTo>
                  <a:lnTo>
                    <a:pt x="36" y="322"/>
                  </a:lnTo>
                  <a:lnTo>
                    <a:pt x="40" y="321"/>
                  </a:lnTo>
                  <a:lnTo>
                    <a:pt x="43" y="319"/>
                  </a:lnTo>
                  <a:lnTo>
                    <a:pt x="46" y="317"/>
                  </a:lnTo>
                  <a:lnTo>
                    <a:pt x="49" y="315"/>
                  </a:lnTo>
                  <a:lnTo>
                    <a:pt x="52" y="315"/>
                  </a:lnTo>
                  <a:lnTo>
                    <a:pt x="61" y="315"/>
                  </a:lnTo>
                  <a:lnTo>
                    <a:pt x="64" y="315"/>
                  </a:lnTo>
                  <a:lnTo>
                    <a:pt x="67" y="315"/>
                  </a:lnTo>
                  <a:lnTo>
                    <a:pt x="70" y="317"/>
                  </a:lnTo>
                  <a:lnTo>
                    <a:pt x="73" y="319"/>
                  </a:lnTo>
                  <a:lnTo>
                    <a:pt x="76" y="319"/>
                  </a:lnTo>
                  <a:lnTo>
                    <a:pt x="96" y="315"/>
                  </a:lnTo>
                  <a:lnTo>
                    <a:pt x="104" y="310"/>
                  </a:lnTo>
                  <a:lnTo>
                    <a:pt x="108" y="300"/>
                  </a:lnTo>
                  <a:lnTo>
                    <a:pt x="118" y="270"/>
                  </a:lnTo>
                  <a:lnTo>
                    <a:pt x="124" y="259"/>
                  </a:lnTo>
                  <a:lnTo>
                    <a:pt x="126" y="253"/>
                  </a:lnTo>
                  <a:lnTo>
                    <a:pt x="126" y="234"/>
                  </a:lnTo>
                  <a:lnTo>
                    <a:pt x="125" y="229"/>
                  </a:lnTo>
                  <a:lnTo>
                    <a:pt x="121" y="220"/>
                  </a:lnTo>
                  <a:lnTo>
                    <a:pt x="119" y="212"/>
                  </a:lnTo>
                  <a:lnTo>
                    <a:pt x="120" y="204"/>
                  </a:lnTo>
                  <a:lnTo>
                    <a:pt x="126" y="194"/>
                  </a:lnTo>
                  <a:lnTo>
                    <a:pt x="128" y="193"/>
                  </a:lnTo>
                  <a:lnTo>
                    <a:pt x="133" y="191"/>
                  </a:lnTo>
                  <a:lnTo>
                    <a:pt x="135" y="189"/>
                  </a:lnTo>
                  <a:lnTo>
                    <a:pt x="153" y="166"/>
                  </a:lnTo>
                  <a:lnTo>
                    <a:pt x="153" y="164"/>
                  </a:lnTo>
                  <a:lnTo>
                    <a:pt x="152" y="161"/>
                  </a:lnTo>
                  <a:lnTo>
                    <a:pt x="151" y="159"/>
                  </a:lnTo>
                  <a:lnTo>
                    <a:pt x="154" y="152"/>
                  </a:lnTo>
                  <a:lnTo>
                    <a:pt x="158" y="150"/>
                  </a:lnTo>
                  <a:lnTo>
                    <a:pt x="164" y="151"/>
                  </a:lnTo>
                  <a:lnTo>
                    <a:pt x="169" y="152"/>
                  </a:lnTo>
                  <a:lnTo>
                    <a:pt x="179" y="146"/>
                  </a:lnTo>
                  <a:lnTo>
                    <a:pt x="181" y="138"/>
                  </a:lnTo>
                  <a:lnTo>
                    <a:pt x="178" y="130"/>
                  </a:lnTo>
                  <a:lnTo>
                    <a:pt x="175" y="121"/>
                  </a:lnTo>
                  <a:lnTo>
                    <a:pt x="174" y="115"/>
                  </a:lnTo>
                  <a:lnTo>
                    <a:pt x="174" y="108"/>
                  </a:lnTo>
                  <a:lnTo>
                    <a:pt x="177" y="102"/>
                  </a:lnTo>
                  <a:lnTo>
                    <a:pt x="182" y="99"/>
                  </a:lnTo>
                  <a:lnTo>
                    <a:pt x="203" y="90"/>
                  </a:lnTo>
                  <a:lnTo>
                    <a:pt x="214" y="87"/>
                  </a:lnTo>
                  <a:lnTo>
                    <a:pt x="232" y="89"/>
                  </a:lnTo>
                  <a:lnTo>
                    <a:pt x="236" y="84"/>
                  </a:lnTo>
                  <a:lnTo>
                    <a:pt x="244" y="70"/>
                  </a:lnTo>
                  <a:lnTo>
                    <a:pt x="253" y="59"/>
                  </a:lnTo>
                  <a:lnTo>
                    <a:pt x="256" y="53"/>
                  </a:lnTo>
                  <a:lnTo>
                    <a:pt x="258" y="28"/>
                  </a:lnTo>
                  <a:lnTo>
                    <a:pt x="260" y="24"/>
                  </a:lnTo>
                  <a:lnTo>
                    <a:pt x="265" y="19"/>
                  </a:lnTo>
                  <a:lnTo>
                    <a:pt x="269" y="17"/>
                  </a:lnTo>
                  <a:lnTo>
                    <a:pt x="273" y="14"/>
                  </a:lnTo>
                  <a:lnTo>
                    <a:pt x="275" y="8"/>
                  </a:lnTo>
                  <a:lnTo>
                    <a:pt x="275" y="6"/>
                  </a:lnTo>
                  <a:lnTo>
                    <a:pt x="277" y="6"/>
                  </a:lnTo>
                  <a:lnTo>
                    <a:pt x="303" y="2"/>
                  </a:lnTo>
                  <a:lnTo>
                    <a:pt x="350" y="0"/>
                  </a:lnTo>
                  <a:lnTo>
                    <a:pt x="370" y="3"/>
                  </a:lnTo>
                  <a:lnTo>
                    <a:pt x="378" y="10"/>
                  </a:lnTo>
                  <a:lnTo>
                    <a:pt x="477" y="125"/>
                  </a:lnTo>
                  <a:lnTo>
                    <a:pt x="481" y="128"/>
                  </a:lnTo>
                  <a:lnTo>
                    <a:pt x="486" y="131"/>
                  </a:lnTo>
                  <a:lnTo>
                    <a:pt x="496" y="131"/>
                  </a:lnTo>
                  <a:lnTo>
                    <a:pt x="501" y="151"/>
                  </a:lnTo>
                  <a:lnTo>
                    <a:pt x="498" y="174"/>
                  </a:lnTo>
                  <a:lnTo>
                    <a:pt x="497" y="196"/>
                  </a:lnTo>
                  <a:lnTo>
                    <a:pt x="507" y="213"/>
                  </a:lnTo>
                  <a:lnTo>
                    <a:pt x="529" y="210"/>
                  </a:lnTo>
                  <a:lnTo>
                    <a:pt x="555" y="214"/>
                  </a:lnTo>
                  <a:lnTo>
                    <a:pt x="555" y="216"/>
                  </a:lnTo>
                  <a:lnTo>
                    <a:pt x="556" y="227"/>
                  </a:lnTo>
                  <a:lnTo>
                    <a:pt x="555" y="233"/>
                  </a:lnTo>
                  <a:lnTo>
                    <a:pt x="556" y="232"/>
                  </a:lnTo>
                  <a:lnTo>
                    <a:pt x="556" y="232"/>
                  </a:lnTo>
                  <a:lnTo>
                    <a:pt x="557" y="232"/>
                  </a:lnTo>
                  <a:lnTo>
                    <a:pt x="557" y="238"/>
                  </a:lnTo>
                  <a:lnTo>
                    <a:pt x="557" y="242"/>
                  </a:lnTo>
                  <a:lnTo>
                    <a:pt x="560" y="246"/>
                  </a:lnTo>
                  <a:lnTo>
                    <a:pt x="565" y="250"/>
                  </a:lnTo>
                  <a:lnTo>
                    <a:pt x="569" y="252"/>
                  </a:lnTo>
                  <a:lnTo>
                    <a:pt x="584" y="254"/>
                  </a:lnTo>
                  <a:lnTo>
                    <a:pt x="592" y="257"/>
                  </a:lnTo>
                  <a:lnTo>
                    <a:pt x="596" y="263"/>
                  </a:lnTo>
                  <a:lnTo>
                    <a:pt x="596" y="271"/>
                  </a:lnTo>
                  <a:lnTo>
                    <a:pt x="595" y="280"/>
                  </a:lnTo>
                  <a:lnTo>
                    <a:pt x="595" y="288"/>
                  </a:lnTo>
                  <a:lnTo>
                    <a:pt x="600" y="294"/>
                  </a:lnTo>
                  <a:lnTo>
                    <a:pt x="609" y="297"/>
                  </a:lnTo>
                  <a:lnTo>
                    <a:pt x="617" y="296"/>
                  </a:lnTo>
                  <a:lnTo>
                    <a:pt x="629" y="292"/>
                  </a:lnTo>
                  <a:lnTo>
                    <a:pt x="643" y="285"/>
                  </a:lnTo>
                  <a:lnTo>
                    <a:pt x="661" y="279"/>
                  </a:lnTo>
                  <a:lnTo>
                    <a:pt x="665" y="279"/>
                  </a:lnTo>
                  <a:lnTo>
                    <a:pt x="669" y="280"/>
                  </a:lnTo>
                  <a:lnTo>
                    <a:pt x="676" y="283"/>
                  </a:lnTo>
                  <a:lnTo>
                    <a:pt x="676" y="285"/>
                  </a:lnTo>
                  <a:lnTo>
                    <a:pt x="681" y="287"/>
                  </a:lnTo>
                  <a:lnTo>
                    <a:pt x="691" y="294"/>
                  </a:lnTo>
                  <a:lnTo>
                    <a:pt x="706" y="301"/>
                  </a:lnTo>
                  <a:lnTo>
                    <a:pt x="711" y="304"/>
                  </a:lnTo>
                  <a:lnTo>
                    <a:pt x="716" y="311"/>
                  </a:lnTo>
                  <a:lnTo>
                    <a:pt x="721" y="315"/>
                  </a:lnTo>
                  <a:lnTo>
                    <a:pt x="722" y="318"/>
                  </a:lnTo>
                  <a:lnTo>
                    <a:pt x="722" y="321"/>
                  </a:lnTo>
                  <a:lnTo>
                    <a:pt x="722" y="325"/>
                  </a:lnTo>
                  <a:lnTo>
                    <a:pt x="722" y="328"/>
                  </a:lnTo>
                  <a:lnTo>
                    <a:pt x="724" y="332"/>
                  </a:lnTo>
                  <a:lnTo>
                    <a:pt x="728" y="334"/>
                  </a:lnTo>
                  <a:lnTo>
                    <a:pt x="732" y="335"/>
                  </a:lnTo>
                  <a:lnTo>
                    <a:pt x="760" y="340"/>
                  </a:lnTo>
                  <a:lnTo>
                    <a:pt x="780" y="339"/>
                  </a:lnTo>
                  <a:lnTo>
                    <a:pt x="784" y="340"/>
                  </a:lnTo>
                  <a:lnTo>
                    <a:pt x="788" y="342"/>
                  </a:lnTo>
                  <a:lnTo>
                    <a:pt x="791" y="344"/>
                  </a:lnTo>
                  <a:lnTo>
                    <a:pt x="796" y="349"/>
                  </a:lnTo>
                  <a:lnTo>
                    <a:pt x="800" y="352"/>
                  </a:lnTo>
                  <a:lnTo>
                    <a:pt x="804" y="354"/>
                  </a:lnTo>
                  <a:lnTo>
                    <a:pt x="807" y="355"/>
                  </a:lnTo>
                  <a:lnTo>
                    <a:pt x="816" y="355"/>
                  </a:lnTo>
                  <a:lnTo>
                    <a:pt x="820" y="356"/>
                  </a:lnTo>
                  <a:lnTo>
                    <a:pt x="824" y="357"/>
                  </a:lnTo>
                  <a:lnTo>
                    <a:pt x="828" y="360"/>
                  </a:lnTo>
                  <a:lnTo>
                    <a:pt x="830" y="361"/>
                  </a:lnTo>
                  <a:lnTo>
                    <a:pt x="834" y="366"/>
                  </a:lnTo>
                  <a:lnTo>
                    <a:pt x="840" y="371"/>
                  </a:lnTo>
                  <a:lnTo>
                    <a:pt x="843" y="374"/>
                  </a:lnTo>
                  <a:lnTo>
                    <a:pt x="845" y="377"/>
                  </a:lnTo>
                  <a:lnTo>
                    <a:pt x="848" y="382"/>
                  </a:lnTo>
                  <a:lnTo>
                    <a:pt x="849" y="384"/>
                  </a:lnTo>
                  <a:lnTo>
                    <a:pt x="853" y="387"/>
                  </a:lnTo>
                  <a:lnTo>
                    <a:pt x="858" y="389"/>
                  </a:lnTo>
                  <a:lnTo>
                    <a:pt x="874" y="389"/>
                  </a:lnTo>
                  <a:lnTo>
                    <a:pt x="877" y="389"/>
                  </a:lnTo>
                  <a:lnTo>
                    <a:pt x="883" y="392"/>
                  </a:lnTo>
                  <a:lnTo>
                    <a:pt x="886" y="392"/>
                  </a:lnTo>
                  <a:lnTo>
                    <a:pt x="889" y="398"/>
                  </a:lnTo>
                  <a:lnTo>
                    <a:pt x="894" y="404"/>
                  </a:lnTo>
                  <a:lnTo>
                    <a:pt x="897" y="409"/>
                  </a:lnTo>
                  <a:lnTo>
                    <a:pt x="899" y="411"/>
                  </a:lnTo>
                  <a:lnTo>
                    <a:pt x="902" y="413"/>
                  </a:lnTo>
                  <a:lnTo>
                    <a:pt x="918" y="412"/>
                  </a:lnTo>
                  <a:lnTo>
                    <a:pt x="931" y="414"/>
                  </a:lnTo>
                  <a:lnTo>
                    <a:pt x="935" y="414"/>
                  </a:lnTo>
                  <a:lnTo>
                    <a:pt x="938" y="414"/>
                  </a:lnTo>
                  <a:lnTo>
                    <a:pt x="948" y="409"/>
                  </a:lnTo>
                  <a:lnTo>
                    <a:pt x="955" y="408"/>
                  </a:lnTo>
                  <a:lnTo>
                    <a:pt x="987" y="407"/>
                  </a:lnTo>
                  <a:lnTo>
                    <a:pt x="992" y="408"/>
                  </a:lnTo>
                  <a:lnTo>
                    <a:pt x="996" y="410"/>
                  </a:lnTo>
                  <a:lnTo>
                    <a:pt x="1005" y="418"/>
                  </a:lnTo>
                  <a:lnTo>
                    <a:pt x="1007" y="419"/>
                  </a:lnTo>
                  <a:lnTo>
                    <a:pt x="1024" y="416"/>
                  </a:lnTo>
                  <a:lnTo>
                    <a:pt x="1011" y="432"/>
                  </a:lnTo>
                  <a:lnTo>
                    <a:pt x="999" y="473"/>
                  </a:lnTo>
                  <a:lnTo>
                    <a:pt x="994" y="503"/>
                  </a:lnTo>
                  <a:lnTo>
                    <a:pt x="992" y="511"/>
                  </a:lnTo>
                  <a:lnTo>
                    <a:pt x="986" y="519"/>
                  </a:lnTo>
                  <a:lnTo>
                    <a:pt x="976" y="521"/>
                  </a:lnTo>
                  <a:lnTo>
                    <a:pt x="944" y="513"/>
                  </a:lnTo>
                  <a:lnTo>
                    <a:pt x="903" y="511"/>
                  </a:lnTo>
                  <a:lnTo>
                    <a:pt x="874" y="505"/>
                  </a:lnTo>
                  <a:lnTo>
                    <a:pt x="844" y="493"/>
                  </a:lnTo>
                  <a:lnTo>
                    <a:pt x="830" y="479"/>
                  </a:lnTo>
                  <a:lnTo>
                    <a:pt x="818" y="475"/>
                  </a:lnTo>
                  <a:lnTo>
                    <a:pt x="805" y="486"/>
                  </a:lnTo>
                  <a:lnTo>
                    <a:pt x="771" y="528"/>
                  </a:lnTo>
                  <a:lnTo>
                    <a:pt x="769" y="538"/>
                  </a:lnTo>
                  <a:lnTo>
                    <a:pt x="778" y="554"/>
                  </a:lnTo>
                  <a:lnTo>
                    <a:pt x="782" y="559"/>
                  </a:lnTo>
                  <a:lnTo>
                    <a:pt x="787" y="564"/>
                  </a:lnTo>
                  <a:lnTo>
                    <a:pt x="790" y="569"/>
                  </a:lnTo>
                  <a:lnTo>
                    <a:pt x="802" y="580"/>
                  </a:lnTo>
                  <a:lnTo>
                    <a:pt x="822" y="592"/>
                  </a:lnTo>
                  <a:lnTo>
                    <a:pt x="824" y="610"/>
                  </a:lnTo>
                  <a:lnTo>
                    <a:pt x="792" y="611"/>
                  </a:lnTo>
                  <a:lnTo>
                    <a:pt x="782" y="614"/>
                  </a:lnTo>
                  <a:lnTo>
                    <a:pt x="776" y="621"/>
                  </a:lnTo>
                  <a:lnTo>
                    <a:pt x="774" y="631"/>
                  </a:lnTo>
                  <a:lnTo>
                    <a:pt x="770" y="638"/>
                  </a:lnTo>
                  <a:lnTo>
                    <a:pt x="768" y="639"/>
                  </a:lnTo>
                  <a:lnTo>
                    <a:pt x="765" y="638"/>
                  </a:lnTo>
                  <a:lnTo>
                    <a:pt x="753" y="640"/>
                  </a:lnTo>
                  <a:lnTo>
                    <a:pt x="746" y="638"/>
                  </a:lnTo>
                  <a:lnTo>
                    <a:pt x="734" y="637"/>
                  </a:lnTo>
                  <a:lnTo>
                    <a:pt x="715" y="625"/>
                  </a:lnTo>
                  <a:lnTo>
                    <a:pt x="696" y="631"/>
                  </a:lnTo>
                  <a:lnTo>
                    <a:pt x="690" y="628"/>
                  </a:lnTo>
                  <a:lnTo>
                    <a:pt x="689" y="623"/>
                  </a:lnTo>
                  <a:lnTo>
                    <a:pt x="686" y="621"/>
                  </a:lnTo>
                  <a:lnTo>
                    <a:pt x="681" y="620"/>
                  </a:lnTo>
                  <a:lnTo>
                    <a:pt x="665" y="623"/>
                  </a:lnTo>
                  <a:lnTo>
                    <a:pt x="657" y="617"/>
                  </a:lnTo>
                  <a:lnTo>
                    <a:pt x="650" y="607"/>
                  </a:lnTo>
                  <a:lnTo>
                    <a:pt x="638" y="606"/>
                  </a:lnTo>
                  <a:lnTo>
                    <a:pt x="627" y="611"/>
                  </a:lnTo>
                  <a:lnTo>
                    <a:pt x="610" y="613"/>
                  </a:lnTo>
                  <a:lnTo>
                    <a:pt x="608" y="615"/>
                  </a:lnTo>
                  <a:lnTo>
                    <a:pt x="607" y="613"/>
                  </a:lnTo>
                  <a:lnTo>
                    <a:pt x="599" y="615"/>
                  </a:lnTo>
                  <a:lnTo>
                    <a:pt x="592" y="618"/>
                  </a:lnTo>
                  <a:lnTo>
                    <a:pt x="575" y="621"/>
                  </a:lnTo>
                  <a:lnTo>
                    <a:pt x="556" y="619"/>
                  </a:lnTo>
                  <a:lnTo>
                    <a:pt x="537" y="620"/>
                  </a:lnTo>
                  <a:lnTo>
                    <a:pt x="532" y="617"/>
                  </a:lnTo>
                  <a:lnTo>
                    <a:pt x="527" y="616"/>
                  </a:lnTo>
                  <a:lnTo>
                    <a:pt x="524" y="610"/>
                  </a:lnTo>
                  <a:lnTo>
                    <a:pt x="515" y="583"/>
                  </a:lnTo>
                  <a:lnTo>
                    <a:pt x="505" y="565"/>
                  </a:lnTo>
                  <a:lnTo>
                    <a:pt x="497" y="561"/>
                  </a:lnTo>
                  <a:lnTo>
                    <a:pt x="490" y="554"/>
                  </a:lnTo>
                  <a:lnTo>
                    <a:pt x="479" y="539"/>
                  </a:lnTo>
                  <a:lnTo>
                    <a:pt x="469" y="500"/>
                  </a:lnTo>
                  <a:lnTo>
                    <a:pt x="459" y="484"/>
                  </a:lnTo>
                  <a:lnTo>
                    <a:pt x="433" y="427"/>
                  </a:lnTo>
                  <a:lnTo>
                    <a:pt x="429" y="409"/>
                  </a:lnTo>
                  <a:lnTo>
                    <a:pt x="433" y="391"/>
                  </a:lnTo>
                  <a:lnTo>
                    <a:pt x="439" y="385"/>
                  </a:lnTo>
                  <a:lnTo>
                    <a:pt x="444" y="377"/>
                  </a:lnTo>
                  <a:lnTo>
                    <a:pt x="451" y="370"/>
                  </a:lnTo>
                  <a:lnTo>
                    <a:pt x="461" y="364"/>
                  </a:lnTo>
                  <a:lnTo>
                    <a:pt x="471" y="350"/>
                  </a:lnTo>
                  <a:lnTo>
                    <a:pt x="466" y="339"/>
                  </a:lnTo>
                  <a:lnTo>
                    <a:pt x="452" y="347"/>
                  </a:lnTo>
                  <a:lnTo>
                    <a:pt x="444" y="348"/>
                  </a:lnTo>
                  <a:lnTo>
                    <a:pt x="422" y="343"/>
                  </a:lnTo>
                  <a:lnTo>
                    <a:pt x="387" y="331"/>
                  </a:lnTo>
                  <a:lnTo>
                    <a:pt x="375" y="324"/>
                  </a:lnTo>
                  <a:lnTo>
                    <a:pt x="363" y="315"/>
                  </a:lnTo>
                  <a:lnTo>
                    <a:pt x="357" y="302"/>
                  </a:lnTo>
                  <a:lnTo>
                    <a:pt x="348" y="292"/>
                  </a:lnTo>
                  <a:lnTo>
                    <a:pt x="335" y="286"/>
                  </a:lnTo>
                  <a:lnTo>
                    <a:pt x="321" y="287"/>
                  </a:lnTo>
                  <a:lnTo>
                    <a:pt x="307" y="296"/>
                  </a:lnTo>
                  <a:lnTo>
                    <a:pt x="300" y="311"/>
                  </a:lnTo>
                  <a:lnTo>
                    <a:pt x="297" y="329"/>
                  </a:lnTo>
                  <a:lnTo>
                    <a:pt x="291" y="335"/>
                  </a:lnTo>
                  <a:lnTo>
                    <a:pt x="285" y="340"/>
                  </a:lnTo>
                  <a:lnTo>
                    <a:pt x="225" y="370"/>
                  </a:lnTo>
                  <a:lnTo>
                    <a:pt x="213" y="379"/>
                  </a:lnTo>
                  <a:lnTo>
                    <a:pt x="201" y="385"/>
                  </a:lnTo>
                  <a:lnTo>
                    <a:pt x="188" y="395"/>
                  </a:lnTo>
                  <a:lnTo>
                    <a:pt x="153" y="411"/>
                  </a:lnTo>
                  <a:lnTo>
                    <a:pt x="149" y="411"/>
                  </a:lnTo>
                  <a:lnTo>
                    <a:pt x="146" y="408"/>
                  </a:lnTo>
                  <a:lnTo>
                    <a:pt x="143" y="406"/>
                  </a:lnTo>
                  <a:lnTo>
                    <a:pt x="140" y="403"/>
                  </a:lnTo>
                  <a:lnTo>
                    <a:pt x="136" y="402"/>
                  </a:lnTo>
                  <a:lnTo>
                    <a:pt x="131" y="403"/>
                  </a:lnTo>
                  <a:lnTo>
                    <a:pt x="124" y="405"/>
                  </a:lnTo>
                  <a:lnTo>
                    <a:pt x="118" y="408"/>
                  </a:lnTo>
                  <a:lnTo>
                    <a:pt x="106" y="419"/>
                  </a:lnTo>
                  <a:lnTo>
                    <a:pt x="100" y="422"/>
                  </a:lnTo>
                  <a:lnTo>
                    <a:pt x="95" y="426"/>
                  </a:lnTo>
                  <a:lnTo>
                    <a:pt x="93" y="429"/>
                  </a:lnTo>
                  <a:lnTo>
                    <a:pt x="86" y="431"/>
                  </a:lnTo>
                  <a:lnTo>
                    <a:pt x="70" y="445"/>
                  </a:lnTo>
                  <a:lnTo>
                    <a:pt x="65" y="451"/>
                  </a:lnTo>
                  <a:lnTo>
                    <a:pt x="58" y="456"/>
                  </a:lnTo>
                  <a:lnTo>
                    <a:pt x="35" y="461"/>
                  </a:lnTo>
                  <a:lnTo>
                    <a:pt x="29" y="461"/>
                  </a:lnTo>
                  <a:lnTo>
                    <a:pt x="23" y="461"/>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20"/>
            <p:cNvSpPr>
              <a:spLocks/>
            </p:cNvSpPr>
            <p:nvPr/>
          </p:nvSpPr>
          <p:spPr bwMode="auto">
            <a:xfrm>
              <a:off x="1865366" y="4646273"/>
              <a:ext cx="765175" cy="155575"/>
            </a:xfrm>
            <a:custGeom>
              <a:avLst/>
              <a:gdLst/>
              <a:ahLst/>
              <a:cxnLst>
                <a:cxn ang="0">
                  <a:pos x="481" y="98"/>
                </a:cxn>
                <a:cxn ang="0">
                  <a:pos x="218" y="86"/>
                </a:cxn>
                <a:cxn ang="0">
                  <a:pos x="205" y="79"/>
                </a:cxn>
                <a:cxn ang="0">
                  <a:pos x="205" y="74"/>
                </a:cxn>
                <a:cxn ang="0">
                  <a:pos x="213" y="72"/>
                </a:cxn>
                <a:cxn ang="0">
                  <a:pos x="217" y="82"/>
                </a:cxn>
                <a:cxn ang="0">
                  <a:pos x="230" y="75"/>
                </a:cxn>
                <a:cxn ang="0">
                  <a:pos x="241" y="74"/>
                </a:cxn>
                <a:cxn ang="0">
                  <a:pos x="254" y="66"/>
                </a:cxn>
                <a:cxn ang="0">
                  <a:pos x="254" y="57"/>
                </a:cxn>
                <a:cxn ang="0">
                  <a:pos x="275" y="54"/>
                </a:cxn>
                <a:cxn ang="0">
                  <a:pos x="299" y="49"/>
                </a:cxn>
                <a:cxn ang="0">
                  <a:pos x="310" y="34"/>
                </a:cxn>
                <a:cxn ang="0">
                  <a:pos x="336" y="28"/>
                </a:cxn>
                <a:cxn ang="0">
                  <a:pos x="330" y="28"/>
                </a:cxn>
                <a:cxn ang="0">
                  <a:pos x="281" y="39"/>
                </a:cxn>
                <a:cxn ang="0">
                  <a:pos x="259" y="44"/>
                </a:cxn>
                <a:cxn ang="0">
                  <a:pos x="242" y="52"/>
                </a:cxn>
                <a:cxn ang="0">
                  <a:pos x="234" y="50"/>
                </a:cxn>
                <a:cxn ang="0">
                  <a:pos x="228" y="47"/>
                </a:cxn>
                <a:cxn ang="0">
                  <a:pos x="228" y="34"/>
                </a:cxn>
                <a:cxn ang="0">
                  <a:pos x="220" y="36"/>
                </a:cxn>
                <a:cxn ang="0">
                  <a:pos x="208" y="44"/>
                </a:cxn>
                <a:cxn ang="0">
                  <a:pos x="205" y="49"/>
                </a:cxn>
                <a:cxn ang="0">
                  <a:pos x="206" y="59"/>
                </a:cxn>
                <a:cxn ang="0">
                  <a:pos x="200" y="71"/>
                </a:cxn>
                <a:cxn ang="0">
                  <a:pos x="198" y="77"/>
                </a:cxn>
                <a:cxn ang="0">
                  <a:pos x="200" y="82"/>
                </a:cxn>
                <a:cxn ang="0">
                  <a:pos x="183" y="92"/>
                </a:cxn>
                <a:cxn ang="0">
                  <a:pos x="66" y="92"/>
                </a:cxn>
                <a:cxn ang="0">
                  <a:pos x="3" y="67"/>
                </a:cxn>
                <a:cxn ang="0">
                  <a:pos x="24" y="67"/>
                </a:cxn>
                <a:cxn ang="0">
                  <a:pos x="47" y="64"/>
                </a:cxn>
                <a:cxn ang="0">
                  <a:pos x="56" y="52"/>
                </a:cxn>
                <a:cxn ang="0">
                  <a:pos x="142" y="48"/>
                </a:cxn>
                <a:cxn ang="0">
                  <a:pos x="154" y="22"/>
                </a:cxn>
                <a:cxn ang="0">
                  <a:pos x="169" y="0"/>
                </a:cxn>
                <a:cxn ang="0">
                  <a:pos x="196" y="17"/>
                </a:cxn>
                <a:cxn ang="0">
                  <a:pos x="216" y="12"/>
                </a:cxn>
                <a:cxn ang="0">
                  <a:pos x="389" y="4"/>
                </a:cxn>
                <a:cxn ang="0">
                  <a:pos x="397" y="22"/>
                </a:cxn>
                <a:cxn ang="0">
                  <a:pos x="397" y="40"/>
                </a:cxn>
                <a:cxn ang="0">
                  <a:pos x="424" y="36"/>
                </a:cxn>
                <a:cxn ang="0">
                  <a:pos x="445" y="43"/>
                </a:cxn>
                <a:cxn ang="0">
                  <a:pos x="425" y="66"/>
                </a:cxn>
                <a:cxn ang="0">
                  <a:pos x="445" y="76"/>
                </a:cxn>
                <a:cxn ang="0">
                  <a:pos x="473" y="78"/>
                </a:cxn>
              </a:cxnLst>
              <a:rect l="0" t="0" r="r" b="b"/>
              <a:pathLst>
                <a:path w="482" h="98">
                  <a:moveTo>
                    <a:pt x="482" y="89"/>
                  </a:moveTo>
                  <a:lnTo>
                    <a:pt x="481" y="97"/>
                  </a:lnTo>
                  <a:lnTo>
                    <a:pt x="481" y="98"/>
                  </a:lnTo>
                  <a:lnTo>
                    <a:pt x="417" y="86"/>
                  </a:lnTo>
                  <a:lnTo>
                    <a:pt x="342" y="80"/>
                  </a:lnTo>
                  <a:lnTo>
                    <a:pt x="218" y="86"/>
                  </a:lnTo>
                  <a:lnTo>
                    <a:pt x="211" y="85"/>
                  </a:lnTo>
                  <a:lnTo>
                    <a:pt x="208" y="82"/>
                  </a:lnTo>
                  <a:lnTo>
                    <a:pt x="205" y="79"/>
                  </a:lnTo>
                  <a:lnTo>
                    <a:pt x="200" y="76"/>
                  </a:lnTo>
                  <a:lnTo>
                    <a:pt x="203" y="74"/>
                  </a:lnTo>
                  <a:lnTo>
                    <a:pt x="205" y="74"/>
                  </a:lnTo>
                  <a:lnTo>
                    <a:pt x="207" y="74"/>
                  </a:lnTo>
                  <a:lnTo>
                    <a:pt x="209" y="76"/>
                  </a:lnTo>
                  <a:lnTo>
                    <a:pt x="213" y="72"/>
                  </a:lnTo>
                  <a:lnTo>
                    <a:pt x="215" y="73"/>
                  </a:lnTo>
                  <a:lnTo>
                    <a:pt x="216" y="78"/>
                  </a:lnTo>
                  <a:lnTo>
                    <a:pt x="217" y="82"/>
                  </a:lnTo>
                  <a:lnTo>
                    <a:pt x="227" y="72"/>
                  </a:lnTo>
                  <a:lnTo>
                    <a:pt x="229" y="73"/>
                  </a:lnTo>
                  <a:lnTo>
                    <a:pt x="230" y="75"/>
                  </a:lnTo>
                  <a:lnTo>
                    <a:pt x="232" y="75"/>
                  </a:lnTo>
                  <a:lnTo>
                    <a:pt x="236" y="74"/>
                  </a:lnTo>
                  <a:lnTo>
                    <a:pt x="241" y="74"/>
                  </a:lnTo>
                  <a:lnTo>
                    <a:pt x="245" y="73"/>
                  </a:lnTo>
                  <a:lnTo>
                    <a:pt x="250" y="70"/>
                  </a:lnTo>
                  <a:lnTo>
                    <a:pt x="254" y="66"/>
                  </a:lnTo>
                  <a:lnTo>
                    <a:pt x="255" y="63"/>
                  </a:lnTo>
                  <a:lnTo>
                    <a:pt x="254" y="59"/>
                  </a:lnTo>
                  <a:lnTo>
                    <a:pt x="254" y="57"/>
                  </a:lnTo>
                  <a:lnTo>
                    <a:pt x="257" y="56"/>
                  </a:lnTo>
                  <a:lnTo>
                    <a:pt x="269" y="56"/>
                  </a:lnTo>
                  <a:lnTo>
                    <a:pt x="275" y="54"/>
                  </a:lnTo>
                  <a:lnTo>
                    <a:pt x="288" y="50"/>
                  </a:lnTo>
                  <a:lnTo>
                    <a:pt x="292" y="52"/>
                  </a:lnTo>
                  <a:lnTo>
                    <a:pt x="299" y="49"/>
                  </a:lnTo>
                  <a:lnTo>
                    <a:pt x="305" y="46"/>
                  </a:lnTo>
                  <a:lnTo>
                    <a:pt x="309" y="41"/>
                  </a:lnTo>
                  <a:lnTo>
                    <a:pt x="310" y="34"/>
                  </a:lnTo>
                  <a:lnTo>
                    <a:pt x="314" y="33"/>
                  </a:lnTo>
                  <a:lnTo>
                    <a:pt x="338" y="30"/>
                  </a:lnTo>
                  <a:lnTo>
                    <a:pt x="336" y="28"/>
                  </a:lnTo>
                  <a:lnTo>
                    <a:pt x="334" y="27"/>
                  </a:lnTo>
                  <a:lnTo>
                    <a:pt x="333" y="27"/>
                  </a:lnTo>
                  <a:lnTo>
                    <a:pt x="330" y="28"/>
                  </a:lnTo>
                  <a:lnTo>
                    <a:pt x="314" y="24"/>
                  </a:lnTo>
                  <a:lnTo>
                    <a:pt x="297" y="30"/>
                  </a:lnTo>
                  <a:lnTo>
                    <a:pt x="281" y="39"/>
                  </a:lnTo>
                  <a:lnTo>
                    <a:pt x="267" y="44"/>
                  </a:lnTo>
                  <a:lnTo>
                    <a:pt x="262" y="44"/>
                  </a:lnTo>
                  <a:lnTo>
                    <a:pt x="259" y="44"/>
                  </a:lnTo>
                  <a:lnTo>
                    <a:pt x="249" y="50"/>
                  </a:lnTo>
                  <a:lnTo>
                    <a:pt x="245" y="51"/>
                  </a:lnTo>
                  <a:lnTo>
                    <a:pt x="242" y="52"/>
                  </a:lnTo>
                  <a:lnTo>
                    <a:pt x="239" y="52"/>
                  </a:lnTo>
                  <a:lnTo>
                    <a:pt x="238" y="51"/>
                  </a:lnTo>
                  <a:lnTo>
                    <a:pt x="234" y="50"/>
                  </a:lnTo>
                  <a:lnTo>
                    <a:pt x="231" y="50"/>
                  </a:lnTo>
                  <a:lnTo>
                    <a:pt x="229" y="48"/>
                  </a:lnTo>
                  <a:lnTo>
                    <a:pt x="228" y="47"/>
                  </a:lnTo>
                  <a:lnTo>
                    <a:pt x="227" y="44"/>
                  </a:lnTo>
                  <a:lnTo>
                    <a:pt x="226" y="40"/>
                  </a:lnTo>
                  <a:lnTo>
                    <a:pt x="228" y="34"/>
                  </a:lnTo>
                  <a:lnTo>
                    <a:pt x="229" y="30"/>
                  </a:lnTo>
                  <a:lnTo>
                    <a:pt x="224" y="32"/>
                  </a:lnTo>
                  <a:lnTo>
                    <a:pt x="220" y="36"/>
                  </a:lnTo>
                  <a:lnTo>
                    <a:pt x="214" y="42"/>
                  </a:lnTo>
                  <a:lnTo>
                    <a:pt x="211" y="44"/>
                  </a:lnTo>
                  <a:lnTo>
                    <a:pt x="208" y="44"/>
                  </a:lnTo>
                  <a:lnTo>
                    <a:pt x="206" y="44"/>
                  </a:lnTo>
                  <a:lnTo>
                    <a:pt x="204" y="47"/>
                  </a:lnTo>
                  <a:lnTo>
                    <a:pt x="205" y="49"/>
                  </a:lnTo>
                  <a:lnTo>
                    <a:pt x="207" y="53"/>
                  </a:lnTo>
                  <a:lnTo>
                    <a:pt x="207" y="56"/>
                  </a:lnTo>
                  <a:lnTo>
                    <a:pt x="206" y="59"/>
                  </a:lnTo>
                  <a:lnTo>
                    <a:pt x="202" y="65"/>
                  </a:lnTo>
                  <a:lnTo>
                    <a:pt x="200" y="69"/>
                  </a:lnTo>
                  <a:lnTo>
                    <a:pt x="200" y="71"/>
                  </a:lnTo>
                  <a:lnTo>
                    <a:pt x="197" y="72"/>
                  </a:lnTo>
                  <a:lnTo>
                    <a:pt x="196" y="74"/>
                  </a:lnTo>
                  <a:lnTo>
                    <a:pt x="198" y="77"/>
                  </a:lnTo>
                  <a:lnTo>
                    <a:pt x="199" y="78"/>
                  </a:lnTo>
                  <a:lnTo>
                    <a:pt x="200" y="80"/>
                  </a:lnTo>
                  <a:lnTo>
                    <a:pt x="200" y="82"/>
                  </a:lnTo>
                  <a:lnTo>
                    <a:pt x="202" y="83"/>
                  </a:lnTo>
                  <a:lnTo>
                    <a:pt x="200" y="90"/>
                  </a:lnTo>
                  <a:lnTo>
                    <a:pt x="183" y="92"/>
                  </a:lnTo>
                  <a:lnTo>
                    <a:pt x="150" y="90"/>
                  </a:lnTo>
                  <a:lnTo>
                    <a:pt x="112" y="94"/>
                  </a:lnTo>
                  <a:lnTo>
                    <a:pt x="66" y="92"/>
                  </a:lnTo>
                  <a:lnTo>
                    <a:pt x="0" y="98"/>
                  </a:lnTo>
                  <a:lnTo>
                    <a:pt x="0" y="80"/>
                  </a:lnTo>
                  <a:lnTo>
                    <a:pt x="3" y="67"/>
                  </a:lnTo>
                  <a:lnTo>
                    <a:pt x="5" y="67"/>
                  </a:lnTo>
                  <a:lnTo>
                    <a:pt x="14" y="68"/>
                  </a:lnTo>
                  <a:lnTo>
                    <a:pt x="24" y="67"/>
                  </a:lnTo>
                  <a:lnTo>
                    <a:pt x="32" y="70"/>
                  </a:lnTo>
                  <a:lnTo>
                    <a:pt x="39" y="69"/>
                  </a:lnTo>
                  <a:lnTo>
                    <a:pt x="47" y="64"/>
                  </a:lnTo>
                  <a:lnTo>
                    <a:pt x="53" y="58"/>
                  </a:lnTo>
                  <a:lnTo>
                    <a:pt x="53" y="54"/>
                  </a:lnTo>
                  <a:lnTo>
                    <a:pt x="56" y="52"/>
                  </a:lnTo>
                  <a:lnTo>
                    <a:pt x="120" y="55"/>
                  </a:lnTo>
                  <a:lnTo>
                    <a:pt x="137" y="52"/>
                  </a:lnTo>
                  <a:lnTo>
                    <a:pt x="142" y="48"/>
                  </a:lnTo>
                  <a:lnTo>
                    <a:pt x="144" y="33"/>
                  </a:lnTo>
                  <a:lnTo>
                    <a:pt x="149" y="27"/>
                  </a:lnTo>
                  <a:lnTo>
                    <a:pt x="154" y="22"/>
                  </a:lnTo>
                  <a:lnTo>
                    <a:pt x="158" y="7"/>
                  </a:lnTo>
                  <a:lnTo>
                    <a:pt x="160" y="3"/>
                  </a:lnTo>
                  <a:lnTo>
                    <a:pt x="169" y="0"/>
                  </a:lnTo>
                  <a:lnTo>
                    <a:pt x="176" y="2"/>
                  </a:lnTo>
                  <a:lnTo>
                    <a:pt x="189" y="8"/>
                  </a:lnTo>
                  <a:lnTo>
                    <a:pt x="196" y="17"/>
                  </a:lnTo>
                  <a:lnTo>
                    <a:pt x="206" y="18"/>
                  </a:lnTo>
                  <a:lnTo>
                    <a:pt x="212" y="16"/>
                  </a:lnTo>
                  <a:lnTo>
                    <a:pt x="216" y="12"/>
                  </a:lnTo>
                  <a:lnTo>
                    <a:pt x="216" y="7"/>
                  </a:lnTo>
                  <a:lnTo>
                    <a:pt x="219" y="5"/>
                  </a:lnTo>
                  <a:lnTo>
                    <a:pt x="389" y="4"/>
                  </a:lnTo>
                  <a:lnTo>
                    <a:pt x="407" y="8"/>
                  </a:lnTo>
                  <a:lnTo>
                    <a:pt x="404" y="16"/>
                  </a:lnTo>
                  <a:lnTo>
                    <a:pt x="397" y="22"/>
                  </a:lnTo>
                  <a:lnTo>
                    <a:pt x="394" y="29"/>
                  </a:lnTo>
                  <a:lnTo>
                    <a:pt x="397" y="36"/>
                  </a:lnTo>
                  <a:lnTo>
                    <a:pt x="397" y="40"/>
                  </a:lnTo>
                  <a:lnTo>
                    <a:pt x="406" y="46"/>
                  </a:lnTo>
                  <a:lnTo>
                    <a:pt x="415" y="42"/>
                  </a:lnTo>
                  <a:lnTo>
                    <a:pt x="424" y="36"/>
                  </a:lnTo>
                  <a:lnTo>
                    <a:pt x="433" y="34"/>
                  </a:lnTo>
                  <a:lnTo>
                    <a:pt x="442" y="37"/>
                  </a:lnTo>
                  <a:lnTo>
                    <a:pt x="445" y="43"/>
                  </a:lnTo>
                  <a:lnTo>
                    <a:pt x="442" y="49"/>
                  </a:lnTo>
                  <a:lnTo>
                    <a:pt x="425" y="59"/>
                  </a:lnTo>
                  <a:lnTo>
                    <a:pt x="425" y="66"/>
                  </a:lnTo>
                  <a:lnTo>
                    <a:pt x="432" y="70"/>
                  </a:lnTo>
                  <a:lnTo>
                    <a:pt x="441" y="72"/>
                  </a:lnTo>
                  <a:lnTo>
                    <a:pt x="445" y="76"/>
                  </a:lnTo>
                  <a:lnTo>
                    <a:pt x="450" y="79"/>
                  </a:lnTo>
                  <a:lnTo>
                    <a:pt x="457" y="78"/>
                  </a:lnTo>
                  <a:lnTo>
                    <a:pt x="473" y="78"/>
                  </a:lnTo>
                  <a:lnTo>
                    <a:pt x="481" y="81"/>
                  </a:lnTo>
                  <a:lnTo>
                    <a:pt x="482" y="89"/>
                  </a:lnTo>
                  <a:close/>
                </a:path>
              </a:pathLst>
            </a:custGeom>
            <a:solidFill>
              <a:srgbClr val="D9D9D9"/>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Freeform 21"/>
            <p:cNvSpPr>
              <a:spLocks/>
            </p:cNvSpPr>
            <p:nvPr/>
          </p:nvSpPr>
          <p:spPr bwMode="auto">
            <a:xfrm>
              <a:off x="2268591" y="2487273"/>
              <a:ext cx="1752600" cy="1458913"/>
            </a:xfrm>
            <a:custGeom>
              <a:avLst/>
              <a:gdLst/>
              <a:ahLst/>
              <a:cxnLst>
                <a:cxn ang="0">
                  <a:pos x="25" y="343"/>
                </a:cxn>
                <a:cxn ang="0">
                  <a:pos x="15" y="282"/>
                </a:cxn>
                <a:cxn ang="0">
                  <a:pos x="36" y="266"/>
                </a:cxn>
                <a:cxn ang="0">
                  <a:pos x="69" y="240"/>
                </a:cxn>
                <a:cxn ang="0">
                  <a:pos x="70" y="186"/>
                </a:cxn>
                <a:cxn ang="0">
                  <a:pos x="53" y="165"/>
                </a:cxn>
                <a:cxn ang="0">
                  <a:pos x="45" y="98"/>
                </a:cxn>
                <a:cxn ang="0">
                  <a:pos x="40" y="66"/>
                </a:cxn>
                <a:cxn ang="0">
                  <a:pos x="223" y="98"/>
                </a:cxn>
                <a:cxn ang="0">
                  <a:pos x="329" y="188"/>
                </a:cxn>
                <a:cxn ang="0">
                  <a:pos x="284" y="240"/>
                </a:cxn>
                <a:cxn ang="0">
                  <a:pos x="291" y="315"/>
                </a:cxn>
                <a:cxn ang="0">
                  <a:pos x="315" y="345"/>
                </a:cxn>
                <a:cxn ang="0">
                  <a:pos x="389" y="296"/>
                </a:cxn>
                <a:cxn ang="0">
                  <a:pos x="369" y="196"/>
                </a:cxn>
                <a:cxn ang="0">
                  <a:pos x="440" y="156"/>
                </a:cxn>
                <a:cxn ang="0">
                  <a:pos x="426" y="89"/>
                </a:cxn>
                <a:cxn ang="0">
                  <a:pos x="369" y="67"/>
                </a:cxn>
                <a:cxn ang="0">
                  <a:pos x="520" y="11"/>
                </a:cxn>
                <a:cxn ang="0">
                  <a:pos x="547" y="101"/>
                </a:cxn>
                <a:cxn ang="0">
                  <a:pos x="668" y="87"/>
                </a:cxn>
                <a:cxn ang="0">
                  <a:pos x="711" y="63"/>
                </a:cxn>
                <a:cxn ang="0">
                  <a:pos x="748" y="150"/>
                </a:cxn>
                <a:cxn ang="0">
                  <a:pos x="749" y="211"/>
                </a:cxn>
                <a:cxn ang="0">
                  <a:pos x="741" y="247"/>
                </a:cxn>
                <a:cxn ang="0">
                  <a:pos x="773" y="287"/>
                </a:cxn>
                <a:cxn ang="0">
                  <a:pos x="865" y="226"/>
                </a:cxn>
                <a:cxn ang="0">
                  <a:pos x="928" y="222"/>
                </a:cxn>
                <a:cxn ang="0">
                  <a:pos x="961" y="241"/>
                </a:cxn>
                <a:cxn ang="0">
                  <a:pos x="995" y="293"/>
                </a:cxn>
                <a:cxn ang="0">
                  <a:pos x="997" y="340"/>
                </a:cxn>
                <a:cxn ang="0">
                  <a:pos x="1029" y="392"/>
                </a:cxn>
                <a:cxn ang="0">
                  <a:pos x="1075" y="465"/>
                </a:cxn>
                <a:cxn ang="0">
                  <a:pos x="1093" y="502"/>
                </a:cxn>
                <a:cxn ang="0">
                  <a:pos x="1089" y="538"/>
                </a:cxn>
                <a:cxn ang="0">
                  <a:pos x="1083" y="583"/>
                </a:cxn>
                <a:cxn ang="0">
                  <a:pos x="1055" y="658"/>
                </a:cxn>
                <a:cxn ang="0">
                  <a:pos x="933" y="625"/>
                </a:cxn>
                <a:cxn ang="0">
                  <a:pos x="952" y="873"/>
                </a:cxn>
                <a:cxn ang="0">
                  <a:pos x="928" y="896"/>
                </a:cxn>
                <a:cxn ang="0">
                  <a:pos x="909" y="914"/>
                </a:cxn>
                <a:cxn ang="0">
                  <a:pos x="851" y="855"/>
                </a:cxn>
                <a:cxn ang="0">
                  <a:pos x="834" y="812"/>
                </a:cxn>
                <a:cxn ang="0">
                  <a:pos x="817" y="777"/>
                </a:cxn>
                <a:cxn ang="0">
                  <a:pos x="776" y="766"/>
                </a:cxn>
                <a:cxn ang="0">
                  <a:pos x="707" y="758"/>
                </a:cxn>
                <a:cxn ang="0">
                  <a:pos x="654" y="763"/>
                </a:cxn>
                <a:cxn ang="0">
                  <a:pos x="635" y="742"/>
                </a:cxn>
                <a:cxn ang="0">
                  <a:pos x="600" y="732"/>
                </a:cxn>
                <a:cxn ang="0">
                  <a:pos x="580" y="710"/>
                </a:cxn>
                <a:cxn ang="0">
                  <a:pos x="552" y="702"/>
                </a:cxn>
                <a:cxn ang="0">
                  <a:pos x="512" y="690"/>
                </a:cxn>
                <a:cxn ang="0">
                  <a:pos x="474" y="671"/>
                </a:cxn>
                <a:cxn ang="0">
                  <a:pos x="443" y="644"/>
                </a:cxn>
                <a:cxn ang="0">
                  <a:pos x="413" y="629"/>
                </a:cxn>
                <a:cxn ang="0">
                  <a:pos x="347" y="638"/>
                </a:cxn>
                <a:cxn ang="0">
                  <a:pos x="321" y="602"/>
                </a:cxn>
                <a:cxn ang="0">
                  <a:pos x="308" y="582"/>
                </a:cxn>
                <a:cxn ang="0">
                  <a:pos x="281" y="560"/>
                </a:cxn>
                <a:cxn ang="0">
                  <a:pos x="238" y="481"/>
                </a:cxn>
                <a:cxn ang="0">
                  <a:pos x="55" y="352"/>
                </a:cxn>
              </a:cxnLst>
              <a:rect l="0" t="0" r="r" b="b"/>
              <a:pathLst>
                <a:path w="1104" h="919">
                  <a:moveTo>
                    <a:pt x="55" y="352"/>
                  </a:moveTo>
                  <a:lnTo>
                    <a:pt x="29" y="356"/>
                  </a:lnTo>
                  <a:lnTo>
                    <a:pt x="27" y="356"/>
                  </a:lnTo>
                  <a:lnTo>
                    <a:pt x="28" y="351"/>
                  </a:lnTo>
                  <a:lnTo>
                    <a:pt x="27" y="346"/>
                  </a:lnTo>
                  <a:lnTo>
                    <a:pt x="25" y="343"/>
                  </a:lnTo>
                  <a:lnTo>
                    <a:pt x="5" y="322"/>
                  </a:lnTo>
                  <a:lnTo>
                    <a:pt x="1" y="316"/>
                  </a:lnTo>
                  <a:lnTo>
                    <a:pt x="0" y="310"/>
                  </a:lnTo>
                  <a:lnTo>
                    <a:pt x="7" y="297"/>
                  </a:lnTo>
                  <a:lnTo>
                    <a:pt x="14" y="286"/>
                  </a:lnTo>
                  <a:lnTo>
                    <a:pt x="15" y="282"/>
                  </a:lnTo>
                  <a:lnTo>
                    <a:pt x="15" y="276"/>
                  </a:lnTo>
                  <a:lnTo>
                    <a:pt x="16" y="274"/>
                  </a:lnTo>
                  <a:lnTo>
                    <a:pt x="18" y="272"/>
                  </a:lnTo>
                  <a:lnTo>
                    <a:pt x="24" y="266"/>
                  </a:lnTo>
                  <a:lnTo>
                    <a:pt x="29" y="264"/>
                  </a:lnTo>
                  <a:lnTo>
                    <a:pt x="36" y="266"/>
                  </a:lnTo>
                  <a:lnTo>
                    <a:pt x="55" y="275"/>
                  </a:lnTo>
                  <a:lnTo>
                    <a:pt x="59" y="274"/>
                  </a:lnTo>
                  <a:lnTo>
                    <a:pt x="64" y="269"/>
                  </a:lnTo>
                  <a:lnTo>
                    <a:pt x="65" y="264"/>
                  </a:lnTo>
                  <a:lnTo>
                    <a:pt x="66" y="248"/>
                  </a:lnTo>
                  <a:lnTo>
                    <a:pt x="69" y="240"/>
                  </a:lnTo>
                  <a:lnTo>
                    <a:pt x="76" y="226"/>
                  </a:lnTo>
                  <a:lnTo>
                    <a:pt x="78" y="218"/>
                  </a:lnTo>
                  <a:lnTo>
                    <a:pt x="78" y="202"/>
                  </a:lnTo>
                  <a:lnTo>
                    <a:pt x="77" y="193"/>
                  </a:lnTo>
                  <a:lnTo>
                    <a:pt x="74" y="188"/>
                  </a:lnTo>
                  <a:lnTo>
                    <a:pt x="70" y="186"/>
                  </a:lnTo>
                  <a:lnTo>
                    <a:pt x="66" y="185"/>
                  </a:lnTo>
                  <a:lnTo>
                    <a:pt x="62" y="184"/>
                  </a:lnTo>
                  <a:lnTo>
                    <a:pt x="59" y="180"/>
                  </a:lnTo>
                  <a:lnTo>
                    <a:pt x="57" y="171"/>
                  </a:lnTo>
                  <a:lnTo>
                    <a:pt x="55" y="168"/>
                  </a:lnTo>
                  <a:lnTo>
                    <a:pt x="53" y="165"/>
                  </a:lnTo>
                  <a:lnTo>
                    <a:pt x="47" y="157"/>
                  </a:lnTo>
                  <a:lnTo>
                    <a:pt x="47" y="152"/>
                  </a:lnTo>
                  <a:lnTo>
                    <a:pt x="53" y="136"/>
                  </a:lnTo>
                  <a:lnTo>
                    <a:pt x="54" y="128"/>
                  </a:lnTo>
                  <a:lnTo>
                    <a:pt x="48" y="103"/>
                  </a:lnTo>
                  <a:lnTo>
                    <a:pt x="45" y="98"/>
                  </a:lnTo>
                  <a:lnTo>
                    <a:pt x="43" y="92"/>
                  </a:lnTo>
                  <a:lnTo>
                    <a:pt x="41" y="86"/>
                  </a:lnTo>
                  <a:lnTo>
                    <a:pt x="41" y="80"/>
                  </a:lnTo>
                  <a:lnTo>
                    <a:pt x="44" y="69"/>
                  </a:lnTo>
                  <a:lnTo>
                    <a:pt x="42" y="66"/>
                  </a:lnTo>
                  <a:lnTo>
                    <a:pt x="40" y="66"/>
                  </a:lnTo>
                  <a:lnTo>
                    <a:pt x="42" y="64"/>
                  </a:lnTo>
                  <a:lnTo>
                    <a:pt x="69" y="67"/>
                  </a:lnTo>
                  <a:lnTo>
                    <a:pt x="95" y="83"/>
                  </a:lnTo>
                  <a:lnTo>
                    <a:pt x="127" y="98"/>
                  </a:lnTo>
                  <a:lnTo>
                    <a:pt x="143" y="100"/>
                  </a:lnTo>
                  <a:lnTo>
                    <a:pt x="223" y="98"/>
                  </a:lnTo>
                  <a:lnTo>
                    <a:pt x="254" y="93"/>
                  </a:lnTo>
                  <a:lnTo>
                    <a:pt x="284" y="101"/>
                  </a:lnTo>
                  <a:lnTo>
                    <a:pt x="319" y="123"/>
                  </a:lnTo>
                  <a:lnTo>
                    <a:pt x="338" y="129"/>
                  </a:lnTo>
                  <a:lnTo>
                    <a:pt x="339" y="136"/>
                  </a:lnTo>
                  <a:lnTo>
                    <a:pt x="329" y="188"/>
                  </a:lnTo>
                  <a:lnTo>
                    <a:pt x="329" y="200"/>
                  </a:lnTo>
                  <a:lnTo>
                    <a:pt x="328" y="204"/>
                  </a:lnTo>
                  <a:lnTo>
                    <a:pt x="326" y="208"/>
                  </a:lnTo>
                  <a:lnTo>
                    <a:pt x="319" y="216"/>
                  </a:lnTo>
                  <a:lnTo>
                    <a:pt x="318" y="221"/>
                  </a:lnTo>
                  <a:lnTo>
                    <a:pt x="284" y="240"/>
                  </a:lnTo>
                  <a:lnTo>
                    <a:pt x="273" y="259"/>
                  </a:lnTo>
                  <a:lnTo>
                    <a:pt x="271" y="281"/>
                  </a:lnTo>
                  <a:lnTo>
                    <a:pt x="272" y="292"/>
                  </a:lnTo>
                  <a:lnTo>
                    <a:pt x="277" y="302"/>
                  </a:lnTo>
                  <a:lnTo>
                    <a:pt x="285" y="308"/>
                  </a:lnTo>
                  <a:lnTo>
                    <a:pt x="291" y="315"/>
                  </a:lnTo>
                  <a:lnTo>
                    <a:pt x="289" y="336"/>
                  </a:lnTo>
                  <a:lnTo>
                    <a:pt x="285" y="358"/>
                  </a:lnTo>
                  <a:lnTo>
                    <a:pt x="291" y="364"/>
                  </a:lnTo>
                  <a:lnTo>
                    <a:pt x="311" y="365"/>
                  </a:lnTo>
                  <a:lnTo>
                    <a:pt x="315" y="357"/>
                  </a:lnTo>
                  <a:lnTo>
                    <a:pt x="315" y="345"/>
                  </a:lnTo>
                  <a:lnTo>
                    <a:pt x="319" y="335"/>
                  </a:lnTo>
                  <a:lnTo>
                    <a:pt x="329" y="332"/>
                  </a:lnTo>
                  <a:lnTo>
                    <a:pt x="363" y="324"/>
                  </a:lnTo>
                  <a:lnTo>
                    <a:pt x="373" y="321"/>
                  </a:lnTo>
                  <a:lnTo>
                    <a:pt x="381" y="315"/>
                  </a:lnTo>
                  <a:lnTo>
                    <a:pt x="389" y="296"/>
                  </a:lnTo>
                  <a:lnTo>
                    <a:pt x="380" y="276"/>
                  </a:lnTo>
                  <a:lnTo>
                    <a:pt x="366" y="258"/>
                  </a:lnTo>
                  <a:lnTo>
                    <a:pt x="364" y="248"/>
                  </a:lnTo>
                  <a:lnTo>
                    <a:pt x="365" y="238"/>
                  </a:lnTo>
                  <a:lnTo>
                    <a:pt x="364" y="216"/>
                  </a:lnTo>
                  <a:lnTo>
                    <a:pt x="369" y="196"/>
                  </a:lnTo>
                  <a:lnTo>
                    <a:pt x="378" y="193"/>
                  </a:lnTo>
                  <a:lnTo>
                    <a:pt x="399" y="196"/>
                  </a:lnTo>
                  <a:lnTo>
                    <a:pt x="418" y="187"/>
                  </a:lnTo>
                  <a:lnTo>
                    <a:pt x="438" y="181"/>
                  </a:lnTo>
                  <a:lnTo>
                    <a:pt x="446" y="175"/>
                  </a:lnTo>
                  <a:lnTo>
                    <a:pt x="440" y="156"/>
                  </a:lnTo>
                  <a:lnTo>
                    <a:pt x="428" y="141"/>
                  </a:lnTo>
                  <a:lnTo>
                    <a:pt x="442" y="123"/>
                  </a:lnTo>
                  <a:lnTo>
                    <a:pt x="441" y="111"/>
                  </a:lnTo>
                  <a:lnTo>
                    <a:pt x="438" y="100"/>
                  </a:lnTo>
                  <a:lnTo>
                    <a:pt x="434" y="92"/>
                  </a:lnTo>
                  <a:lnTo>
                    <a:pt x="426" y="89"/>
                  </a:lnTo>
                  <a:lnTo>
                    <a:pt x="424" y="87"/>
                  </a:lnTo>
                  <a:lnTo>
                    <a:pt x="421" y="82"/>
                  </a:lnTo>
                  <a:lnTo>
                    <a:pt x="417" y="80"/>
                  </a:lnTo>
                  <a:lnTo>
                    <a:pt x="412" y="80"/>
                  </a:lnTo>
                  <a:lnTo>
                    <a:pt x="390" y="76"/>
                  </a:lnTo>
                  <a:lnTo>
                    <a:pt x="369" y="67"/>
                  </a:lnTo>
                  <a:lnTo>
                    <a:pt x="350" y="53"/>
                  </a:lnTo>
                  <a:lnTo>
                    <a:pt x="355" y="35"/>
                  </a:lnTo>
                  <a:lnTo>
                    <a:pt x="395" y="17"/>
                  </a:lnTo>
                  <a:lnTo>
                    <a:pt x="481" y="0"/>
                  </a:lnTo>
                  <a:lnTo>
                    <a:pt x="502" y="1"/>
                  </a:lnTo>
                  <a:lnTo>
                    <a:pt x="520" y="11"/>
                  </a:lnTo>
                  <a:lnTo>
                    <a:pt x="524" y="33"/>
                  </a:lnTo>
                  <a:lnTo>
                    <a:pt x="534" y="51"/>
                  </a:lnTo>
                  <a:lnTo>
                    <a:pt x="544" y="57"/>
                  </a:lnTo>
                  <a:lnTo>
                    <a:pt x="548" y="67"/>
                  </a:lnTo>
                  <a:lnTo>
                    <a:pt x="546" y="90"/>
                  </a:lnTo>
                  <a:lnTo>
                    <a:pt x="547" y="101"/>
                  </a:lnTo>
                  <a:lnTo>
                    <a:pt x="551" y="110"/>
                  </a:lnTo>
                  <a:lnTo>
                    <a:pt x="558" y="113"/>
                  </a:lnTo>
                  <a:lnTo>
                    <a:pt x="588" y="113"/>
                  </a:lnTo>
                  <a:lnTo>
                    <a:pt x="607" y="110"/>
                  </a:lnTo>
                  <a:lnTo>
                    <a:pt x="658" y="89"/>
                  </a:lnTo>
                  <a:lnTo>
                    <a:pt x="668" y="87"/>
                  </a:lnTo>
                  <a:lnTo>
                    <a:pt x="678" y="86"/>
                  </a:lnTo>
                  <a:lnTo>
                    <a:pt x="686" y="80"/>
                  </a:lnTo>
                  <a:lnTo>
                    <a:pt x="689" y="75"/>
                  </a:lnTo>
                  <a:lnTo>
                    <a:pt x="696" y="67"/>
                  </a:lnTo>
                  <a:lnTo>
                    <a:pt x="701" y="64"/>
                  </a:lnTo>
                  <a:lnTo>
                    <a:pt x="711" y="63"/>
                  </a:lnTo>
                  <a:lnTo>
                    <a:pt x="720" y="69"/>
                  </a:lnTo>
                  <a:lnTo>
                    <a:pt x="733" y="85"/>
                  </a:lnTo>
                  <a:lnTo>
                    <a:pt x="755" y="121"/>
                  </a:lnTo>
                  <a:lnTo>
                    <a:pt x="760" y="141"/>
                  </a:lnTo>
                  <a:lnTo>
                    <a:pt x="754" y="144"/>
                  </a:lnTo>
                  <a:lnTo>
                    <a:pt x="748" y="150"/>
                  </a:lnTo>
                  <a:lnTo>
                    <a:pt x="746" y="158"/>
                  </a:lnTo>
                  <a:lnTo>
                    <a:pt x="744" y="182"/>
                  </a:lnTo>
                  <a:lnTo>
                    <a:pt x="744" y="190"/>
                  </a:lnTo>
                  <a:lnTo>
                    <a:pt x="749" y="204"/>
                  </a:lnTo>
                  <a:lnTo>
                    <a:pt x="750" y="208"/>
                  </a:lnTo>
                  <a:lnTo>
                    <a:pt x="749" y="211"/>
                  </a:lnTo>
                  <a:lnTo>
                    <a:pt x="748" y="218"/>
                  </a:lnTo>
                  <a:lnTo>
                    <a:pt x="744" y="228"/>
                  </a:lnTo>
                  <a:lnTo>
                    <a:pt x="743" y="231"/>
                  </a:lnTo>
                  <a:lnTo>
                    <a:pt x="743" y="239"/>
                  </a:lnTo>
                  <a:lnTo>
                    <a:pt x="742" y="243"/>
                  </a:lnTo>
                  <a:lnTo>
                    <a:pt x="741" y="247"/>
                  </a:lnTo>
                  <a:lnTo>
                    <a:pt x="740" y="252"/>
                  </a:lnTo>
                  <a:lnTo>
                    <a:pt x="741" y="262"/>
                  </a:lnTo>
                  <a:lnTo>
                    <a:pt x="751" y="269"/>
                  </a:lnTo>
                  <a:lnTo>
                    <a:pt x="758" y="278"/>
                  </a:lnTo>
                  <a:lnTo>
                    <a:pt x="763" y="288"/>
                  </a:lnTo>
                  <a:lnTo>
                    <a:pt x="773" y="287"/>
                  </a:lnTo>
                  <a:lnTo>
                    <a:pt x="781" y="278"/>
                  </a:lnTo>
                  <a:lnTo>
                    <a:pt x="787" y="269"/>
                  </a:lnTo>
                  <a:lnTo>
                    <a:pt x="802" y="252"/>
                  </a:lnTo>
                  <a:lnTo>
                    <a:pt x="838" y="226"/>
                  </a:lnTo>
                  <a:lnTo>
                    <a:pt x="858" y="221"/>
                  </a:lnTo>
                  <a:lnTo>
                    <a:pt x="865" y="226"/>
                  </a:lnTo>
                  <a:lnTo>
                    <a:pt x="869" y="236"/>
                  </a:lnTo>
                  <a:lnTo>
                    <a:pt x="878" y="237"/>
                  </a:lnTo>
                  <a:lnTo>
                    <a:pt x="899" y="228"/>
                  </a:lnTo>
                  <a:lnTo>
                    <a:pt x="911" y="225"/>
                  </a:lnTo>
                  <a:lnTo>
                    <a:pt x="922" y="227"/>
                  </a:lnTo>
                  <a:lnTo>
                    <a:pt x="928" y="222"/>
                  </a:lnTo>
                  <a:lnTo>
                    <a:pt x="927" y="211"/>
                  </a:lnTo>
                  <a:lnTo>
                    <a:pt x="937" y="207"/>
                  </a:lnTo>
                  <a:lnTo>
                    <a:pt x="947" y="208"/>
                  </a:lnTo>
                  <a:lnTo>
                    <a:pt x="956" y="211"/>
                  </a:lnTo>
                  <a:lnTo>
                    <a:pt x="959" y="217"/>
                  </a:lnTo>
                  <a:lnTo>
                    <a:pt x="961" y="241"/>
                  </a:lnTo>
                  <a:lnTo>
                    <a:pt x="965" y="242"/>
                  </a:lnTo>
                  <a:lnTo>
                    <a:pt x="976" y="239"/>
                  </a:lnTo>
                  <a:lnTo>
                    <a:pt x="992" y="252"/>
                  </a:lnTo>
                  <a:lnTo>
                    <a:pt x="992" y="276"/>
                  </a:lnTo>
                  <a:lnTo>
                    <a:pt x="989" y="286"/>
                  </a:lnTo>
                  <a:lnTo>
                    <a:pt x="995" y="293"/>
                  </a:lnTo>
                  <a:lnTo>
                    <a:pt x="1016" y="300"/>
                  </a:lnTo>
                  <a:lnTo>
                    <a:pt x="1025" y="306"/>
                  </a:lnTo>
                  <a:lnTo>
                    <a:pt x="1024" y="316"/>
                  </a:lnTo>
                  <a:lnTo>
                    <a:pt x="1017" y="326"/>
                  </a:lnTo>
                  <a:lnTo>
                    <a:pt x="1007" y="332"/>
                  </a:lnTo>
                  <a:lnTo>
                    <a:pt x="997" y="340"/>
                  </a:lnTo>
                  <a:lnTo>
                    <a:pt x="990" y="349"/>
                  </a:lnTo>
                  <a:lnTo>
                    <a:pt x="980" y="355"/>
                  </a:lnTo>
                  <a:lnTo>
                    <a:pt x="973" y="363"/>
                  </a:lnTo>
                  <a:lnTo>
                    <a:pt x="986" y="380"/>
                  </a:lnTo>
                  <a:lnTo>
                    <a:pt x="1007" y="389"/>
                  </a:lnTo>
                  <a:lnTo>
                    <a:pt x="1029" y="392"/>
                  </a:lnTo>
                  <a:lnTo>
                    <a:pt x="1073" y="391"/>
                  </a:lnTo>
                  <a:lnTo>
                    <a:pt x="1087" y="401"/>
                  </a:lnTo>
                  <a:lnTo>
                    <a:pt x="1092" y="448"/>
                  </a:lnTo>
                  <a:lnTo>
                    <a:pt x="1092" y="458"/>
                  </a:lnTo>
                  <a:lnTo>
                    <a:pt x="1084" y="464"/>
                  </a:lnTo>
                  <a:lnTo>
                    <a:pt x="1075" y="465"/>
                  </a:lnTo>
                  <a:lnTo>
                    <a:pt x="1069" y="470"/>
                  </a:lnTo>
                  <a:lnTo>
                    <a:pt x="1075" y="478"/>
                  </a:lnTo>
                  <a:lnTo>
                    <a:pt x="1085" y="481"/>
                  </a:lnTo>
                  <a:lnTo>
                    <a:pt x="1091" y="486"/>
                  </a:lnTo>
                  <a:lnTo>
                    <a:pt x="1089" y="494"/>
                  </a:lnTo>
                  <a:lnTo>
                    <a:pt x="1093" y="502"/>
                  </a:lnTo>
                  <a:lnTo>
                    <a:pt x="1102" y="506"/>
                  </a:lnTo>
                  <a:lnTo>
                    <a:pt x="1104" y="516"/>
                  </a:lnTo>
                  <a:lnTo>
                    <a:pt x="1097" y="523"/>
                  </a:lnTo>
                  <a:lnTo>
                    <a:pt x="1093" y="527"/>
                  </a:lnTo>
                  <a:lnTo>
                    <a:pt x="1090" y="532"/>
                  </a:lnTo>
                  <a:lnTo>
                    <a:pt x="1089" y="538"/>
                  </a:lnTo>
                  <a:lnTo>
                    <a:pt x="1087" y="543"/>
                  </a:lnTo>
                  <a:lnTo>
                    <a:pt x="1071" y="554"/>
                  </a:lnTo>
                  <a:lnTo>
                    <a:pt x="1069" y="566"/>
                  </a:lnTo>
                  <a:lnTo>
                    <a:pt x="1075" y="574"/>
                  </a:lnTo>
                  <a:lnTo>
                    <a:pt x="1079" y="577"/>
                  </a:lnTo>
                  <a:lnTo>
                    <a:pt x="1083" y="583"/>
                  </a:lnTo>
                  <a:lnTo>
                    <a:pt x="1083" y="588"/>
                  </a:lnTo>
                  <a:lnTo>
                    <a:pt x="1080" y="596"/>
                  </a:lnTo>
                  <a:lnTo>
                    <a:pt x="1081" y="601"/>
                  </a:lnTo>
                  <a:lnTo>
                    <a:pt x="1089" y="599"/>
                  </a:lnTo>
                  <a:lnTo>
                    <a:pt x="1096" y="600"/>
                  </a:lnTo>
                  <a:lnTo>
                    <a:pt x="1055" y="658"/>
                  </a:lnTo>
                  <a:lnTo>
                    <a:pt x="1053" y="659"/>
                  </a:lnTo>
                  <a:lnTo>
                    <a:pt x="1039" y="651"/>
                  </a:lnTo>
                  <a:lnTo>
                    <a:pt x="1011" y="625"/>
                  </a:lnTo>
                  <a:lnTo>
                    <a:pt x="994" y="620"/>
                  </a:lnTo>
                  <a:lnTo>
                    <a:pt x="940" y="622"/>
                  </a:lnTo>
                  <a:lnTo>
                    <a:pt x="933" y="625"/>
                  </a:lnTo>
                  <a:lnTo>
                    <a:pt x="931" y="633"/>
                  </a:lnTo>
                  <a:lnTo>
                    <a:pt x="934" y="842"/>
                  </a:lnTo>
                  <a:lnTo>
                    <a:pt x="936" y="847"/>
                  </a:lnTo>
                  <a:lnTo>
                    <a:pt x="943" y="859"/>
                  </a:lnTo>
                  <a:lnTo>
                    <a:pt x="956" y="861"/>
                  </a:lnTo>
                  <a:lnTo>
                    <a:pt x="952" y="873"/>
                  </a:lnTo>
                  <a:lnTo>
                    <a:pt x="944" y="881"/>
                  </a:lnTo>
                  <a:lnTo>
                    <a:pt x="938" y="883"/>
                  </a:lnTo>
                  <a:lnTo>
                    <a:pt x="933" y="887"/>
                  </a:lnTo>
                  <a:lnTo>
                    <a:pt x="933" y="894"/>
                  </a:lnTo>
                  <a:lnTo>
                    <a:pt x="932" y="899"/>
                  </a:lnTo>
                  <a:lnTo>
                    <a:pt x="928" y="896"/>
                  </a:lnTo>
                  <a:lnTo>
                    <a:pt x="924" y="899"/>
                  </a:lnTo>
                  <a:lnTo>
                    <a:pt x="921" y="907"/>
                  </a:lnTo>
                  <a:lnTo>
                    <a:pt x="919" y="914"/>
                  </a:lnTo>
                  <a:lnTo>
                    <a:pt x="914" y="919"/>
                  </a:lnTo>
                  <a:lnTo>
                    <a:pt x="913" y="917"/>
                  </a:lnTo>
                  <a:lnTo>
                    <a:pt x="909" y="914"/>
                  </a:lnTo>
                  <a:lnTo>
                    <a:pt x="909" y="912"/>
                  </a:lnTo>
                  <a:lnTo>
                    <a:pt x="905" y="910"/>
                  </a:lnTo>
                  <a:lnTo>
                    <a:pt x="894" y="899"/>
                  </a:lnTo>
                  <a:lnTo>
                    <a:pt x="883" y="880"/>
                  </a:lnTo>
                  <a:lnTo>
                    <a:pt x="879" y="877"/>
                  </a:lnTo>
                  <a:lnTo>
                    <a:pt x="851" y="855"/>
                  </a:lnTo>
                  <a:lnTo>
                    <a:pt x="849" y="853"/>
                  </a:lnTo>
                  <a:lnTo>
                    <a:pt x="842" y="840"/>
                  </a:lnTo>
                  <a:lnTo>
                    <a:pt x="838" y="826"/>
                  </a:lnTo>
                  <a:lnTo>
                    <a:pt x="838" y="817"/>
                  </a:lnTo>
                  <a:lnTo>
                    <a:pt x="837" y="815"/>
                  </a:lnTo>
                  <a:lnTo>
                    <a:pt x="834" y="812"/>
                  </a:lnTo>
                  <a:lnTo>
                    <a:pt x="834" y="809"/>
                  </a:lnTo>
                  <a:lnTo>
                    <a:pt x="829" y="800"/>
                  </a:lnTo>
                  <a:lnTo>
                    <a:pt x="828" y="798"/>
                  </a:lnTo>
                  <a:lnTo>
                    <a:pt x="828" y="793"/>
                  </a:lnTo>
                  <a:lnTo>
                    <a:pt x="821" y="780"/>
                  </a:lnTo>
                  <a:lnTo>
                    <a:pt x="817" y="777"/>
                  </a:lnTo>
                  <a:lnTo>
                    <a:pt x="812" y="774"/>
                  </a:lnTo>
                  <a:lnTo>
                    <a:pt x="806" y="773"/>
                  </a:lnTo>
                  <a:lnTo>
                    <a:pt x="796" y="766"/>
                  </a:lnTo>
                  <a:lnTo>
                    <a:pt x="794" y="764"/>
                  </a:lnTo>
                  <a:lnTo>
                    <a:pt x="788" y="763"/>
                  </a:lnTo>
                  <a:lnTo>
                    <a:pt x="776" y="766"/>
                  </a:lnTo>
                  <a:lnTo>
                    <a:pt x="759" y="769"/>
                  </a:lnTo>
                  <a:lnTo>
                    <a:pt x="757" y="768"/>
                  </a:lnTo>
                  <a:lnTo>
                    <a:pt x="748" y="760"/>
                  </a:lnTo>
                  <a:lnTo>
                    <a:pt x="744" y="758"/>
                  </a:lnTo>
                  <a:lnTo>
                    <a:pt x="739" y="757"/>
                  </a:lnTo>
                  <a:lnTo>
                    <a:pt x="707" y="758"/>
                  </a:lnTo>
                  <a:lnTo>
                    <a:pt x="700" y="759"/>
                  </a:lnTo>
                  <a:lnTo>
                    <a:pt x="690" y="764"/>
                  </a:lnTo>
                  <a:lnTo>
                    <a:pt x="687" y="764"/>
                  </a:lnTo>
                  <a:lnTo>
                    <a:pt x="683" y="764"/>
                  </a:lnTo>
                  <a:lnTo>
                    <a:pt x="670" y="762"/>
                  </a:lnTo>
                  <a:lnTo>
                    <a:pt x="654" y="763"/>
                  </a:lnTo>
                  <a:lnTo>
                    <a:pt x="651" y="761"/>
                  </a:lnTo>
                  <a:lnTo>
                    <a:pt x="649" y="759"/>
                  </a:lnTo>
                  <a:lnTo>
                    <a:pt x="646" y="754"/>
                  </a:lnTo>
                  <a:lnTo>
                    <a:pt x="641" y="748"/>
                  </a:lnTo>
                  <a:lnTo>
                    <a:pt x="638" y="742"/>
                  </a:lnTo>
                  <a:lnTo>
                    <a:pt x="635" y="742"/>
                  </a:lnTo>
                  <a:lnTo>
                    <a:pt x="629" y="739"/>
                  </a:lnTo>
                  <a:lnTo>
                    <a:pt x="626" y="739"/>
                  </a:lnTo>
                  <a:lnTo>
                    <a:pt x="610" y="739"/>
                  </a:lnTo>
                  <a:lnTo>
                    <a:pt x="605" y="737"/>
                  </a:lnTo>
                  <a:lnTo>
                    <a:pt x="601" y="734"/>
                  </a:lnTo>
                  <a:lnTo>
                    <a:pt x="600" y="732"/>
                  </a:lnTo>
                  <a:lnTo>
                    <a:pt x="597" y="727"/>
                  </a:lnTo>
                  <a:lnTo>
                    <a:pt x="595" y="724"/>
                  </a:lnTo>
                  <a:lnTo>
                    <a:pt x="592" y="721"/>
                  </a:lnTo>
                  <a:lnTo>
                    <a:pt x="586" y="716"/>
                  </a:lnTo>
                  <a:lnTo>
                    <a:pt x="582" y="711"/>
                  </a:lnTo>
                  <a:lnTo>
                    <a:pt x="580" y="710"/>
                  </a:lnTo>
                  <a:lnTo>
                    <a:pt x="576" y="707"/>
                  </a:lnTo>
                  <a:lnTo>
                    <a:pt x="572" y="706"/>
                  </a:lnTo>
                  <a:lnTo>
                    <a:pt x="568" y="705"/>
                  </a:lnTo>
                  <a:lnTo>
                    <a:pt x="559" y="705"/>
                  </a:lnTo>
                  <a:lnTo>
                    <a:pt x="556" y="704"/>
                  </a:lnTo>
                  <a:lnTo>
                    <a:pt x="552" y="702"/>
                  </a:lnTo>
                  <a:lnTo>
                    <a:pt x="548" y="699"/>
                  </a:lnTo>
                  <a:lnTo>
                    <a:pt x="543" y="694"/>
                  </a:lnTo>
                  <a:lnTo>
                    <a:pt x="540" y="692"/>
                  </a:lnTo>
                  <a:lnTo>
                    <a:pt x="536" y="690"/>
                  </a:lnTo>
                  <a:lnTo>
                    <a:pt x="532" y="689"/>
                  </a:lnTo>
                  <a:lnTo>
                    <a:pt x="512" y="690"/>
                  </a:lnTo>
                  <a:lnTo>
                    <a:pt x="484" y="685"/>
                  </a:lnTo>
                  <a:lnTo>
                    <a:pt x="480" y="684"/>
                  </a:lnTo>
                  <a:lnTo>
                    <a:pt x="476" y="682"/>
                  </a:lnTo>
                  <a:lnTo>
                    <a:pt x="474" y="678"/>
                  </a:lnTo>
                  <a:lnTo>
                    <a:pt x="474" y="675"/>
                  </a:lnTo>
                  <a:lnTo>
                    <a:pt x="474" y="671"/>
                  </a:lnTo>
                  <a:lnTo>
                    <a:pt x="474" y="668"/>
                  </a:lnTo>
                  <a:lnTo>
                    <a:pt x="473" y="665"/>
                  </a:lnTo>
                  <a:lnTo>
                    <a:pt x="468" y="661"/>
                  </a:lnTo>
                  <a:lnTo>
                    <a:pt x="463" y="654"/>
                  </a:lnTo>
                  <a:lnTo>
                    <a:pt x="458" y="651"/>
                  </a:lnTo>
                  <a:lnTo>
                    <a:pt x="443" y="644"/>
                  </a:lnTo>
                  <a:lnTo>
                    <a:pt x="433" y="637"/>
                  </a:lnTo>
                  <a:lnTo>
                    <a:pt x="428" y="635"/>
                  </a:lnTo>
                  <a:lnTo>
                    <a:pt x="428" y="633"/>
                  </a:lnTo>
                  <a:lnTo>
                    <a:pt x="421" y="630"/>
                  </a:lnTo>
                  <a:lnTo>
                    <a:pt x="417" y="629"/>
                  </a:lnTo>
                  <a:lnTo>
                    <a:pt x="413" y="629"/>
                  </a:lnTo>
                  <a:lnTo>
                    <a:pt x="395" y="635"/>
                  </a:lnTo>
                  <a:lnTo>
                    <a:pt x="381" y="642"/>
                  </a:lnTo>
                  <a:lnTo>
                    <a:pt x="369" y="646"/>
                  </a:lnTo>
                  <a:lnTo>
                    <a:pt x="361" y="647"/>
                  </a:lnTo>
                  <a:lnTo>
                    <a:pt x="352" y="644"/>
                  </a:lnTo>
                  <a:lnTo>
                    <a:pt x="347" y="638"/>
                  </a:lnTo>
                  <a:lnTo>
                    <a:pt x="347" y="630"/>
                  </a:lnTo>
                  <a:lnTo>
                    <a:pt x="348" y="621"/>
                  </a:lnTo>
                  <a:lnTo>
                    <a:pt x="348" y="613"/>
                  </a:lnTo>
                  <a:lnTo>
                    <a:pt x="344" y="607"/>
                  </a:lnTo>
                  <a:lnTo>
                    <a:pt x="336" y="604"/>
                  </a:lnTo>
                  <a:lnTo>
                    <a:pt x="321" y="602"/>
                  </a:lnTo>
                  <a:lnTo>
                    <a:pt x="317" y="600"/>
                  </a:lnTo>
                  <a:lnTo>
                    <a:pt x="312" y="596"/>
                  </a:lnTo>
                  <a:lnTo>
                    <a:pt x="309" y="592"/>
                  </a:lnTo>
                  <a:lnTo>
                    <a:pt x="309" y="588"/>
                  </a:lnTo>
                  <a:lnTo>
                    <a:pt x="309" y="582"/>
                  </a:lnTo>
                  <a:lnTo>
                    <a:pt x="308" y="582"/>
                  </a:lnTo>
                  <a:lnTo>
                    <a:pt x="308" y="582"/>
                  </a:lnTo>
                  <a:lnTo>
                    <a:pt x="307" y="583"/>
                  </a:lnTo>
                  <a:lnTo>
                    <a:pt x="308" y="577"/>
                  </a:lnTo>
                  <a:lnTo>
                    <a:pt x="307" y="566"/>
                  </a:lnTo>
                  <a:lnTo>
                    <a:pt x="307" y="564"/>
                  </a:lnTo>
                  <a:lnTo>
                    <a:pt x="281" y="560"/>
                  </a:lnTo>
                  <a:lnTo>
                    <a:pt x="259" y="563"/>
                  </a:lnTo>
                  <a:lnTo>
                    <a:pt x="249" y="546"/>
                  </a:lnTo>
                  <a:lnTo>
                    <a:pt x="250" y="524"/>
                  </a:lnTo>
                  <a:lnTo>
                    <a:pt x="253" y="501"/>
                  </a:lnTo>
                  <a:lnTo>
                    <a:pt x="248" y="481"/>
                  </a:lnTo>
                  <a:lnTo>
                    <a:pt x="238" y="481"/>
                  </a:lnTo>
                  <a:lnTo>
                    <a:pt x="233" y="478"/>
                  </a:lnTo>
                  <a:lnTo>
                    <a:pt x="229" y="475"/>
                  </a:lnTo>
                  <a:lnTo>
                    <a:pt x="130" y="360"/>
                  </a:lnTo>
                  <a:lnTo>
                    <a:pt x="122" y="353"/>
                  </a:lnTo>
                  <a:lnTo>
                    <a:pt x="102" y="350"/>
                  </a:lnTo>
                  <a:lnTo>
                    <a:pt x="55" y="352"/>
                  </a:lnTo>
                  <a:close/>
                </a:path>
              </a:pathLst>
            </a:custGeom>
            <a:solidFill>
              <a:srgbClr val="00B05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Freeform 22"/>
            <p:cNvSpPr>
              <a:spLocks/>
            </p:cNvSpPr>
            <p:nvPr/>
          </p:nvSpPr>
          <p:spPr bwMode="auto">
            <a:xfrm>
              <a:off x="1851079" y="4063660"/>
              <a:ext cx="895350" cy="762000"/>
            </a:xfrm>
            <a:custGeom>
              <a:avLst/>
              <a:gdLst/>
              <a:ahLst/>
              <a:cxnLst>
                <a:cxn ang="0">
                  <a:pos x="508" y="468"/>
                </a:cxn>
                <a:cxn ang="0">
                  <a:pos x="490" y="448"/>
                </a:cxn>
                <a:cxn ang="0">
                  <a:pos x="454" y="443"/>
                </a:cxn>
                <a:cxn ang="0">
                  <a:pos x="434" y="426"/>
                </a:cxn>
                <a:cxn ang="0">
                  <a:pos x="442" y="401"/>
                </a:cxn>
                <a:cxn ang="0">
                  <a:pos x="406" y="407"/>
                </a:cxn>
                <a:cxn ang="0">
                  <a:pos x="413" y="383"/>
                </a:cxn>
                <a:cxn ang="0">
                  <a:pos x="225" y="374"/>
                </a:cxn>
                <a:cxn ang="0">
                  <a:pos x="205" y="384"/>
                </a:cxn>
                <a:cxn ang="0">
                  <a:pos x="169" y="370"/>
                </a:cxn>
                <a:cxn ang="0">
                  <a:pos x="153" y="400"/>
                </a:cxn>
                <a:cxn ang="0">
                  <a:pos x="65" y="419"/>
                </a:cxn>
                <a:cxn ang="0">
                  <a:pos x="48" y="436"/>
                </a:cxn>
                <a:cxn ang="0">
                  <a:pos x="14" y="434"/>
                </a:cxn>
                <a:cxn ang="0">
                  <a:pos x="20" y="403"/>
                </a:cxn>
                <a:cxn ang="0">
                  <a:pos x="26" y="374"/>
                </a:cxn>
                <a:cxn ang="0">
                  <a:pos x="30" y="352"/>
                </a:cxn>
                <a:cxn ang="0">
                  <a:pos x="19" y="347"/>
                </a:cxn>
                <a:cxn ang="0">
                  <a:pos x="19" y="320"/>
                </a:cxn>
                <a:cxn ang="0">
                  <a:pos x="20" y="275"/>
                </a:cxn>
                <a:cxn ang="0">
                  <a:pos x="32" y="268"/>
                </a:cxn>
                <a:cxn ang="0">
                  <a:pos x="19" y="251"/>
                </a:cxn>
                <a:cxn ang="0">
                  <a:pos x="25" y="239"/>
                </a:cxn>
                <a:cxn ang="0">
                  <a:pos x="21" y="158"/>
                </a:cxn>
                <a:cxn ang="0">
                  <a:pos x="34" y="157"/>
                </a:cxn>
                <a:cxn ang="0">
                  <a:pos x="29" y="130"/>
                </a:cxn>
                <a:cxn ang="0">
                  <a:pos x="16" y="48"/>
                </a:cxn>
                <a:cxn ang="0">
                  <a:pos x="3" y="23"/>
                </a:cxn>
                <a:cxn ang="0">
                  <a:pos x="27" y="0"/>
                </a:cxn>
                <a:cxn ang="0">
                  <a:pos x="70" y="63"/>
                </a:cxn>
                <a:cxn ang="0">
                  <a:pos x="96" y="36"/>
                </a:cxn>
                <a:cxn ang="0">
                  <a:pos x="93" y="113"/>
                </a:cxn>
                <a:cxn ang="0">
                  <a:pos x="149" y="178"/>
                </a:cxn>
                <a:cxn ang="0">
                  <a:pos x="205" y="144"/>
                </a:cxn>
                <a:cxn ang="0">
                  <a:pos x="242" y="163"/>
                </a:cxn>
                <a:cxn ang="0">
                  <a:pos x="298" y="169"/>
                </a:cxn>
                <a:cxn ang="0">
                  <a:pos x="315" y="202"/>
                </a:cxn>
                <a:cxn ang="0">
                  <a:pos x="320" y="221"/>
                </a:cxn>
                <a:cxn ang="0">
                  <a:pos x="322" y="267"/>
                </a:cxn>
                <a:cxn ang="0">
                  <a:pos x="394" y="249"/>
                </a:cxn>
                <a:cxn ang="0">
                  <a:pos x="439" y="249"/>
                </a:cxn>
                <a:cxn ang="0">
                  <a:pos x="478" y="253"/>
                </a:cxn>
                <a:cxn ang="0">
                  <a:pos x="494" y="281"/>
                </a:cxn>
                <a:cxn ang="0">
                  <a:pos x="521" y="282"/>
                </a:cxn>
                <a:cxn ang="0">
                  <a:pos x="549" y="278"/>
                </a:cxn>
                <a:cxn ang="0">
                  <a:pos x="515" y="348"/>
                </a:cxn>
                <a:cxn ang="0">
                  <a:pos x="498" y="400"/>
                </a:cxn>
                <a:cxn ang="0">
                  <a:pos x="531" y="407"/>
                </a:cxn>
                <a:cxn ang="0">
                  <a:pos x="561" y="396"/>
                </a:cxn>
                <a:cxn ang="0">
                  <a:pos x="560" y="439"/>
                </a:cxn>
                <a:cxn ang="0">
                  <a:pos x="526" y="454"/>
                </a:cxn>
                <a:cxn ang="0">
                  <a:pos x="556" y="475"/>
                </a:cxn>
              </a:cxnLst>
              <a:rect l="0" t="0" r="r" b="b"/>
              <a:pathLst>
                <a:path w="564" h="480">
                  <a:moveTo>
                    <a:pt x="552" y="480"/>
                  </a:moveTo>
                  <a:lnTo>
                    <a:pt x="534" y="479"/>
                  </a:lnTo>
                  <a:lnTo>
                    <a:pt x="534" y="479"/>
                  </a:lnTo>
                  <a:lnTo>
                    <a:pt x="508" y="468"/>
                  </a:lnTo>
                  <a:lnTo>
                    <a:pt x="490" y="465"/>
                  </a:lnTo>
                  <a:lnTo>
                    <a:pt x="490" y="464"/>
                  </a:lnTo>
                  <a:lnTo>
                    <a:pt x="491" y="456"/>
                  </a:lnTo>
                  <a:lnTo>
                    <a:pt x="490" y="448"/>
                  </a:lnTo>
                  <a:lnTo>
                    <a:pt x="482" y="445"/>
                  </a:lnTo>
                  <a:lnTo>
                    <a:pt x="466" y="445"/>
                  </a:lnTo>
                  <a:lnTo>
                    <a:pt x="459" y="446"/>
                  </a:lnTo>
                  <a:lnTo>
                    <a:pt x="454" y="443"/>
                  </a:lnTo>
                  <a:lnTo>
                    <a:pt x="450" y="439"/>
                  </a:lnTo>
                  <a:lnTo>
                    <a:pt x="441" y="437"/>
                  </a:lnTo>
                  <a:lnTo>
                    <a:pt x="434" y="433"/>
                  </a:lnTo>
                  <a:lnTo>
                    <a:pt x="434" y="426"/>
                  </a:lnTo>
                  <a:lnTo>
                    <a:pt x="451" y="416"/>
                  </a:lnTo>
                  <a:lnTo>
                    <a:pt x="454" y="410"/>
                  </a:lnTo>
                  <a:lnTo>
                    <a:pt x="451" y="404"/>
                  </a:lnTo>
                  <a:lnTo>
                    <a:pt x="442" y="401"/>
                  </a:lnTo>
                  <a:lnTo>
                    <a:pt x="433" y="403"/>
                  </a:lnTo>
                  <a:lnTo>
                    <a:pt x="424" y="409"/>
                  </a:lnTo>
                  <a:lnTo>
                    <a:pt x="415" y="413"/>
                  </a:lnTo>
                  <a:lnTo>
                    <a:pt x="406" y="407"/>
                  </a:lnTo>
                  <a:lnTo>
                    <a:pt x="406" y="403"/>
                  </a:lnTo>
                  <a:lnTo>
                    <a:pt x="403" y="396"/>
                  </a:lnTo>
                  <a:lnTo>
                    <a:pt x="406" y="389"/>
                  </a:lnTo>
                  <a:lnTo>
                    <a:pt x="413" y="383"/>
                  </a:lnTo>
                  <a:lnTo>
                    <a:pt x="416" y="375"/>
                  </a:lnTo>
                  <a:lnTo>
                    <a:pt x="398" y="371"/>
                  </a:lnTo>
                  <a:lnTo>
                    <a:pt x="228" y="372"/>
                  </a:lnTo>
                  <a:lnTo>
                    <a:pt x="225" y="374"/>
                  </a:lnTo>
                  <a:lnTo>
                    <a:pt x="225" y="379"/>
                  </a:lnTo>
                  <a:lnTo>
                    <a:pt x="221" y="383"/>
                  </a:lnTo>
                  <a:lnTo>
                    <a:pt x="215" y="385"/>
                  </a:lnTo>
                  <a:lnTo>
                    <a:pt x="205" y="384"/>
                  </a:lnTo>
                  <a:lnTo>
                    <a:pt x="198" y="375"/>
                  </a:lnTo>
                  <a:lnTo>
                    <a:pt x="185" y="369"/>
                  </a:lnTo>
                  <a:lnTo>
                    <a:pt x="178" y="367"/>
                  </a:lnTo>
                  <a:lnTo>
                    <a:pt x="169" y="370"/>
                  </a:lnTo>
                  <a:lnTo>
                    <a:pt x="167" y="374"/>
                  </a:lnTo>
                  <a:lnTo>
                    <a:pt x="163" y="389"/>
                  </a:lnTo>
                  <a:lnTo>
                    <a:pt x="158" y="394"/>
                  </a:lnTo>
                  <a:lnTo>
                    <a:pt x="153" y="400"/>
                  </a:lnTo>
                  <a:lnTo>
                    <a:pt x="151" y="415"/>
                  </a:lnTo>
                  <a:lnTo>
                    <a:pt x="146" y="419"/>
                  </a:lnTo>
                  <a:lnTo>
                    <a:pt x="129" y="422"/>
                  </a:lnTo>
                  <a:lnTo>
                    <a:pt x="65" y="419"/>
                  </a:lnTo>
                  <a:lnTo>
                    <a:pt x="62" y="421"/>
                  </a:lnTo>
                  <a:lnTo>
                    <a:pt x="62" y="425"/>
                  </a:lnTo>
                  <a:lnTo>
                    <a:pt x="56" y="431"/>
                  </a:lnTo>
                  <a:lnTo>
                    <a:pt x="48" y="436"/>
                  </a:lnTo>
                  <a:lnTo>
                    <a:pt x="41" y="437"/>
                  </a:lnTo>
                  <a:lnTo>
                    <a:pt x="33" y="434"/>
                  </a:lnTo>
                  <a:lnTo>
                    <a:pt x="23" y="435"/>
                  </a:lnTo>
                  <a:lnTo>
                    <a:pt x="14" y="434"/>
                  </a:lnTo>
                  <a:lnTo>
                    <a:pt x="12" y="434"/>
                  </a:lnTo>
                  <a:lnTo>
                    <a:pt x="13" y="428"/>
                  </a:lnTo>
                  <a:lnTo>
                    <a:pt x="19" y="409"/>
                  </a:lnTo>
                  <a:lnTo>
                    <a:pt x="20" y="403"/>
                  </a:lnTo>
                  <a:lnTo>
                    <a:pt x="17" y="391"/>
                  </a:lnTo>
                  <a:lnTo>
                    <a:pt x="17" y="385"/>
                  </a:lnTo>
                  <a:lnTo>
                    <a:pt x="21" y="379"/>
                  </a:lnTo>
                  <a:lnTo>
                    <a:pt x="26" y="374"/>
                  </a:lnTo>
                  <a:lnTo>
                    <a:pt x="30" y="371"/>
                  </a:lnTo>
                  <a:lnTo>
                    <a:pt x="31" y="368"/>
                  </a:lnTo>
                  <a:lnTo>
                    <a:pt x="31" y="355"/>
                  </a:lnTo>
                  <a:lnTo>
                    <a:pt x="30" y="352"/>
                  </a:lnTo>
                  <a:lnTo>
                    <a:pt x="28" y="350"/>
                  </a:lnTo>
                  <a:lnTo>
                    <a:pt x="25" y="350"/>
                  </a:lnTo>
                  <a:lnTo>
                    <a:pt x="21" y="349"/>
                  </a:lnTo>
                  <a:lnTo>
                    <a:pt x="19" y="347"/>
                  </a:lnTo>
                  <a:lnTo>
                    <a:pt x="17" y="344"/>
                  </a:lnTo>
                  <a:lnTo>
                    <a:pt x="15" y="339"/>
                  </a:lnTo>
                  <a:lnTo>
                    <a:pt x="16" y="332"/>
                  </a:lnTo>
                  <a:lnTo>
                    <a:pt x="19" y="320"/>
                  </a:lnTo>
                  <a:lnTo>
                    <a:pt x="18" y="307"/>
                  </a:lnTo>
                  <a:lnTo>
                    <a:pt x="14" y="296"/>
                  </a:lnTo>
                  <a:lnTo>
                    <a:pt x="13" y="286"/>
                  </a:lnTo>
                  <a:lnTo>
                    <a:pt x="20" y="275"/>
                  </a:lnTo>
                  <a:lnTo>
                    <a:pt x="24" y="273"/>
                  </a:lnTo>
                  <a:lnTo>
                    <a:pt x="27" y="272"/>
                  </a:lnTo>
                  <a:lnTo>
                    <a:pt x="31" y="271"/>
                  </a:lnTo>
                  <a:lnTo>
                    <a:pt x="32" y="268"/>
                  </a:lnTo>
                  <a:lnTo>
                    <a:pt x="30" y="265"/>
                  </a:lnTo>
                  <a:lnTo>
                    <a:pt x="22" y="259"/>
                  </a:lnTo>
                  <a:lnTo>
                    <a:pt x="20" y="255"/>
                  </a:lnTo>
                  <a:lnTo>
                    <a:pt x="19" y="251"/>
                  </a:lnTo>
                  <a:lnTo>
                    <a:pt x="19" y="249"/>
                  </a:lnTo>
                  <a:lnTo>
                    <a:pt x="20" y="247"/>
                  </a:lnTo>
                  <a:lnTo>
                    <a:pt x="23" y="242"/>
                  </a:lnTo>
                  <a:lnTo>
                    <a:pt x="25" y="239"/>
                  </a:lnTo>
                  <a:lnTo>
                    <a:pt x="26" y="236"/>
                  </a:lnTo>
                  <a:lnTo>
                    <a:pt x="27" y="232"/>
                  </a:lnTo>
                  <a:lnTo>
                    <a:pt x="20" y="161"/>
                  </a:lnTo>
                  <a:lnTo>
                    <a:pt x="21" y="158"/>
                  </a:lnTo>
                  <a:lnTo>
                    <a:pt x="23" y="156"/>
                  </a:lnTo>
                  <a:lnTo>
                    <a:pt x="27" y="156"/>
                  </a:lnTo>
                  <a:lnTo>
                    <a:pt x="33" y="158"/>
                  </a:lnTo>
                  <a:lnTo>
                    <a:pt x="34" y="157"/>
                  </a:lnTo>
                  <a:lnTo>
                    <a:pt x="34" y="156"/>
                  </a:lnTo>
                  <a:lnTo>
                    <a:pt x="35" y="153"/>
                  </a:lnTo>
                  <a:lnTo>
                    <a:pt x="35" y="140"/>
                  </a:lnTo>
                  <a:lnTo>
                    <a:pt x="29" y="130"/>
                  </a:lnTo>
                  <a:lnTo>
                    <a:pt x="20" y="120"/>
                  </a:lnTo>
                  <a:lnTo>
                    <a:pt x="14" y="108"/>
                  </a:lnTo>
                  <a:lnTo>
                    <a:pt x="13" y="97"/>
                  </a:lnTo>
                  <a:lnTo>
                    <a:pt x="16" y="48"/>
                  </a:lnTo>
                  <a:lnTo>
                    <a:pt x="15" y="44"/>
                  </a:lnTo>
                  <a:lnTo>
                    <a:pt x="13" y="40"/>
                  </a:lnTo>
                  <a:lnTo>
                    <a:pt x="6" y="32"/>
                  </a:lnTo>
                  <a:lnTo>
                    <a:pt x="3" y="23"/>
                  </a:lnTo>
                  <a:lnTo>
                    <a:pt x="0" y="20"/>
                  </a:lnTo>
                  <a:lnTo>
                    <a:pt x="0" y="18"/>
                  </a:lnTo>
                  <a:lnTo>
                    <a:pt x="2" y="17"/>
                  </a:lnTo>
                  <a:lnTo>
                    <a:pt x="27" y="0"/>
                  </a:lnTo>
                  <a:lnTo>
                    <a:pt x="56" y="0"/>
                  </a:lnTo>
                  <a:lnTo>
                    <a:pt x="63" y="14"/>
                  </a:lnTo>
                  <a:lnTo>
                    <a:pt x="65" y="47"/>
                  </a:lnTo>
                  <a:lnTo>
                    <a:pt x="70" y="63"/>
                  </a:lnTo>
                  <a:lnTo>
                    <a:pt x="78" y="64"/>
                  </a:lnTo>
                  <a:lnTo>
                    <a:pt x="81" y="49"/>
                  </a:lnTo>
                  <a:lnTo>
                    <a:pt x="85" y="36"/>
                  </a:lnTo>
                  <a:lnTo>
                    <a:pt x="96" y="36"/>
                  </a:lnTo>
                  <a:lnTo>
                    <a:pt x="98" y="62"/>
                  </a:lnTo>
                  <a:lnTo>
                    <a:pt x="87" y="92"/>
                  </a:lnTo>
                  <a:lnTo>
                    <a:pt x="88" y="98"/>
                  </a:lnTo>
                  <a:lnTo>
                    <a:pt x="93" y="113"/>
                  </a:lnTo>
                  <a:lnTo>
                    <a:pt x="106" y="123"/>
                  </a:lnTo>
                  <a:lnTo>
                    <a:pt x="115" y="136"/>
                  </a:lnTo>
                  <a:lnTo>
                    <a:pt x="129" y="160"/>
                  </a:lnTo>
                  <a:lnTo>
                    <a:pt x="149" y="178"/>
                  </a:lnTo>
                  <a:lnTo>
                    <a:pt x="165" y="184"/>
                  </a:lnTo>
                  <a:lnTo>
                    <a:pt x="182" y="183"/>
                  </a:lnTo>
                  <a:lnTo>
                    <a:pt x="193" y="173"/>
                  </a:lnTo>
                  <a:lnTo>
                    <a:pt x="205" y="144"/>
                  </a:lnTo>
                  <a:lnTo>
                    <a:pt x="217" y="136"/>
                  </a:lnTo>
                  <a:lnTo>
                    <a:pt x="228" y="144"/>
                  </a:lnTo>
                  <a:lnTo>
                    <a:pt x="233" y="158"/>
                  </a:lnTo>
                  <a:lnTo>
                    <a:pt x="242" y="163"/>
                  </a:lnTo>
                  <a:lnTo>
                    <a:pt x="250" y="158"/>
                  </a:lnTo>
                  <a:lnTo>
                    <a:pt x="258" y="154"/>
                  </a:lnTo>
                  <a:lnTo>
                    <a:pt x="288" y="155"/>
                  </a:lnTo>
                  <a:lnTo>
                    <a:pt x="298" y="169"/>
                  </a:lnTo>
                  <a:lnTo>
                    <a:pt x="298" y="186"/>
                  </a:lnTo>
                  <a:lnTo>
                    <a:pt x="298" y="191"/>
                  </a:lnTo>
                  <a:lnTo>
                    <a:pt x="307" y="197"/>
                  </a:lnTo>
                  <a:lnTo>
                    <a:pt x="315" y="202"/>
                  </a:lnTo>
                  <a:lnTo>
                    <a:pt x="317" y="207"/>
                  </a:lnTo>
                  <a:lnTo>
                    <a:pt x="317" y="212"/>
                  </a:lnTo>
                  <a:lnTo>
                    <a:pt x="318" y="217"/>
                  </a:lnTo>
                  <a:lnTo>
                    <a:pt x="320" y="221"/>
                  </a:lnTo>
                  <a:lnTo>
                    <a:pt x="323" y="238"/>
                  </a:lnTo>
                  <a:lnTo>
                    <a:pt x="312" y="252"/>
                  </a:lnTo>
                  <a:lnTo>
                    <a:pt x="304" y="266"/>
                  </a:lnTo>
                  <a:lnTo>
                    <a:pt x="322" y="267"/>
                  </a:lnTo>
                  <a:lnTo>
                    <a:pt x="358" y="262"/>
                  </a:lnTo>
                  <a:lnTo>
                    <a:pt x="376" y="257"/>
                  </a:lnTo>
                  <a:lnTo>
                    <a:pt x="385" y="252"/>
                  </a:lnTo>
                  <a:lnTo>
                    <a:pt x="394" y="249"/>
                  </a:lnTo>
                  <a:lnTo>
                    <a:pt x="403" y="248"/>
                  </a:lnTo>
                  <a:lnTo>
                    <a:pt x="412" y="247"/>
                  </a:lnTo>
                  <a:lnTo>
                    <a:pt x="432" y="237"/>
                  </a:lnTo>
                  <a:lnTo>
                    <a:pt x="439" y="249"/>
                  </a:lnTo>
                  <a:lnTo>
                    <a:pt x="441" y="263"/>
                  </a:lnTo>
                  <a:lnTo>
                    <a:pt x="453" y="261"/>
                  </a:lnTo>
                  <a:lnTo>
                    <a:pt x="464" y="254"/>
                  </a:lnTo>
                  <a:lnTo>
                    <a:pt x="478" y="253"/>
                  </a:lnTo>
                  <a:lnTo>
                    <a:pt x="487" y="262"/>
                  </a:lnTo>
                  <a:lnTo>
                    <a:pt x="491" y="269"/>
                  </a:lnTo>
                  <a:lnTo>
                    <a:pt x="494" y="277"/>
                  </a:lnTo>
                  <a:lnTo>
                    <a:pt x="494" y="281"/>
                  </a:lnTo>
                  <a:lnTo>
                    <a:pt x="496" y="285"/>
                  </a:lnTo>
                  <a:lnTo>
                    <a:pt x="504" y="286"/>
                  </a:lnTo>
                  <a:lnTo>
                    <a:pt x="515" y="280"/>
                  </a:lnTo>
                  <a:lnTo>
                    <a:pt x="521" y="282"/>
                  </a:lnTo>
                  <a:lnTo>
                    <a:pt x="527" y="282"/>
                  </a:lnTo>
                  <a:lnTo>
                    <a:pt x="532" y="280"/>
                  </a:lnTo>
                  <a:lnTo>
                    <a:pt x="537" y="279"/>
                  </a:lnTo>
                  <a:lnTo>
                    <a:pt x="549" y="278"/>
                  </a:lnTo>
                  <a:lnTo>
                    <a:pt x="554" y="283"/>
                  </a:lnTo>
                  <a:lnTo>
                    <a:pt x="547" y="322"/>
                  </a:lnTo>
                  <a:lnTo>
                    <a:pt x="542" y="329"/>
                  </a:lnTo>
                  <a:lnTo>
                    <a:pt x="515" y="348"/>
                  </a:lnTo>
                  <a:lnTo>
                    <a:pt x="500" y="364"/>
                  </a:lnTo>
                  <a:lnTo>
                    <a:pt x="493" y="383"/>
                  </a:lnTo>
                  <a:lnTo>
                    <a:pt x="493" y="392"/>
                  </a:lnTo>
                  <a:lnTo>
                    <a:pt x="498" y="400"/>
                  </a:lnTo>
                  <a:lnTo>
                    <a:pt x="502" y="403"/>
                  </a:lnTo>
                  <a:lnTo>
                    <a:pt x="511" y="405"/>
                  </a:lnTo>
                  <a:lnTo>
                    <a:pt x="516" y="406"/>
                  </a:lnTo>
                  <a:lnTo>
                    <a:pt x="531" y="407"/>
                  </a:lnTo>
                  <a:lnTo>
                    <a:pt x="544" y="399"/>
                  </a:lnTo>
                  <a:lnTo>
                    <a:pt x="548" y="392"/>
                  </a:lnTo>
                  <a:lnTo>
                    <a:pt x="556" y="389"/>
                  </a:lnTo>
                  <a:lnTo>
                    <a:pt x="561" y="396"/>
                  </a:lnTo>
                  <a:lnTo>
                    <a:pt x="561" y="417"/>
                  </a:lnTo>
                  <a:lnTo>
                    <a:pt x="564" y="431"/>
                  </a:lnTo>
                  <a:lnTo>
                    <a:pt x="563" y="435"/>
                  </a:lnTo>
                  <a:lnTo>
                    <a:pt x="560" y="439"/>
                  </a:lnTo>
                  <a:lnTo>
                    <a:pt x="555" y="440"/>
                  </a:lnTo>
                  <a:lnTo>
                    <a:pt x="540" y="451"/>
                  </a:lnTo>
                  <a:lnTo>
                    <a:pt x="530" y="452"/>
                  </a:lnTo>
                  <a:lnTo>
                    <a:pt x="526" y="454"/>
                  </a:lnTo>
                  <a:lnTo>
                    <a:pt x="531" y="460"/>
                  </a:lnTo>
                  <a:lnTo>
                    <a:pt x="540" y="460"/>
                  </a:lnTo>
                  <a:lnTo>
                    <a:pt x="556" y="467"/>
                  </a:lnTo>
                  <a:lnTo>
                    <a:pt x="556" y="475"/>
                  </a:lnTo>
                  <a:lnTo>
                    <a:pt x="552" y="480"/>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Freeform 23"/>
            <p:cNvSpPr>
              <a:spLocks/>
            </p:cNvSpPr>
            <p:nvPr/>
          </p:nvSpPr>
          <p:spPr bwMode="auto">
            <a:xfrm>
              <a:off x="2633716" y="4150973"/>
              <a:ext cx="777875" cy="890588"/>
            </a:xfrm>
            <a:custGeom>
              <a:avLst/>
              <a:gdLst/>
              <a:ahLst/>
              <a:cxnLst>
                <a:cxn ang="0">
                  <a:pos x="191" y="561"/>
                </a:cxn>
                <a:cxn ang="0">
                  <a:pos x="139" y="506"/>
                </a:cxn>
                <a:cxn ang="0">
                  <a:pos x="115" y="478"/>
                </a:cxn>
                <a:cxn ang="0">
                  <a:pos x="75" y="450"/>
                </a:cxn>
                <a:cxn ang="0">
                  <a:pos x="41" y="424"/>
                </a:cxn>
                <a:cxn ang="0">
                  <a:pos x="63" y="420"/>
                </a:cxn>
                <a:cxn ang="0">
                  <a:pos x="38" y="405"/>
                </a:cxn>
                <a:cxn ang="0">
                  <a:pos x="47" y="396"/>
                </a:cxn>
                <a:cxn ang="0">
                  <a:pos x="70" y="380"/>
                </a:cxn>
                <a:cxn ang="0">
                  <a:pos x="68" y="341"/>
                </a:cxn>
                <a:cxn ang="0">
                  <a:pos x="51" y="344"/>
                </a:cxn>
                <a:cxn ang="0">
                  <a:pos x="18" y="350"/>
                </a:cxn>
                <a:cxn ang="0">
                  <a:pos x="0" y="337"/>
                </a:cxn>
                <a:cxn ang="0">
                  <a:pos x="22" y="293"/>
                </a:cxn>
                <a:cxn ang="0">
                  <a:pos x="61" y="228"/>
                </a:cxn>
                <a:cxn ang="0">
                  <a:pos x="79" y="208"/>
                </a:cxn>
                <a:cxn ang="0">
                  <a:pos x="111" y="182"/>
                </a:cxn>
                <a:cxn ang="0">
                  <a:pos x="140" y="198"/>
                </a:cxn>
                <a:cxn ang="0">
                  <a:pos x="152" y="190"/>
                </a:cxn>
                <a:cxn ang="0">
                  <a:pos x="152" y="154"/>
                </a:cxn>
                <a:cxn ang="0">
                  <a:pos x="173" y="120"/>
                </a:cxn>
                <a:cxn ang="0">
                  <a:pos x="207" y="97"/>
                </a:cxn>
                <a:cxn ang="0">
                  <a:pos x="271" y="98"/>
                </a:cxn>
                <a:cxn ang="0">
                  <a:pos x="299" y="137"/>
                </a:cxn>
                <a:cxn ang="0">
                  <a:pos x="362" y="80"/>
                </a:cxn>
                <a:cxn ang="0">
                  <a:pos x="384" y="30"/>
                </a:cxn>
                <a:cxn ang="0">
                  <a:pos x="399" y="15"/>
                </a:cxn>
                <a:cxn ang="0">
                  <a:pos x="422" y="12"/>
                </a:cxn>
                <a:cxn ang="0">
                  <a:pos x="459" y="3"/>
                </a:cxn>
                <a:cxn ang="0">
                  <a:pos x="490" y="57"/>
                </a:cxn>
                <a:cxn ang="0">
                  <a:pos x="475" y="76"/>
                </a:cxn>
                <a:cxn ang="0">
                  <a:pos x="460" y="91"/>
                </a:cxn>
                <a:cxn ang="0">
                  <a:pos x="467" y="109"/>
                </a:cxn>
                <a:cxn ang="0">
                  <a:pos x="471" y="129"/>
                </a:cxn>
                <a:cxn ang="0">
                  <a:pos x="460" y="145"/>
                </a:cxn>
                <a:cxn ang="0">
                  <a:pos x="446" y="163"/>
                </a:cxn>
                <a:cxn ang="0">
                  <a:pos x="431" y="202"/>
                </a:cxn>
                <a:cxn ang="0">
                  <a:pos x="416" y="226"/>
                </a:cxn>
                <a:cxn ang="0">
                  <a:pos x="420" y="249"/>
                </a:cxn>
                <a:cxn ang="0">
                  <a:pos x="416" y="254"/>
                </a:cxn>
                <a:cxn ang="0">
                  <a:pos x="407" y="268"/>
                </a:cxn>
                <a:cxn ang="0">
                  <a:pos x="398" y="298"/>
                </a:cxn>
                <a:cxn ang="0">
                  <a:pos x="380" y="299"/>
                </a:cxn>
                <a:cxn ang="0">
                  <a:pos x="354" y="307"/>
                </a:cxn>
                <a:cxn ang="0">
                  <a:pos x="343" y="280"/>
                </a:cxn>
                <a:cxn ang="0">
                  <a:pos x="252" y="262"/>
                </a:cxn>
                <a:cxn ang="0">
                  <a:pos x="244" y="276"/>
                </a:cxn>
                <a:cxn ang="0">
                  <a:pos x="224" y="300"/>
                </a:cxn>
                <a:cxn ang="0">
                  <a:pos x="211" y="327"/>
                </a:cxn>
                <a:cxn ang="0">
                  <a:pos x="211" y="343"/>
                </a:cxn>
                <a:cxn ang="0">
                  <a:pos x="224" y="367"/>
                </a:cxn>
                <a:cxn ang="0">
                  <a:pos x="210" y="399"/>
                </a:cxn>
                <a:cxn ang="0">
                  <a:pos x="193" y="412"/>
                </a:cxn>
                <a:cxn ang="0">
                  <a:pos x="186" y="431"/>
                </a:cxn>
                <a:cxn ang="0">
                  <a:pos x="183" y="433"/>
                </a:cxn>
                <a:cxn ang="0">
                  <a:pos x="185" y="438"/>
                </a:cxn>
                <a:cxn ang="0">
                  <a:pos x="203" y="454"/>
                </a:cxn>
                <a:cxn ang="0">
                  <a:pos x="210" y="460"/>
                </a:cxn>
                <a:cxn ang="0">
                  <a:pos x="222" y="472"/>
                </a:cxn>
              </a:cxnLst>
              <a:rect l="0" t="0" r="r" b="b"/>
              <a:pathLst>
                <a:path w="490" h="561">
                  <a:moveTo>
                    <a:pt x="222" y="481"/>
                  </a:moveTo>
                  <a:lnTo>
                    <a:pt x="191" y="560"/>
                  </a:lnTo>
                  <a:lnTo>
                    <a:pt x="191" y="561"/>
                  </a:lnTo>
                  <a:lnTo>
                    <a:pt x="156" y="516"/>
                  </a:lnTo>
                  <a:lnTo>
                    <a:pt x="150" y="511"/>
                  </a:lnTo>
                  <a:lnTo>
                    <a:pt x="139" y="506"/>
                  </a:lnTo>
                  <a:lnTo>
                    <a:pt x="133" y="500"/>
                  </a:lnTo>
                  <a:lnTo>
                    <a:pt x="126" y="488"/>
                  </a:lnTo>
                  <a:lnTo>
                    <a:pt x="115" y="478"/>
                  </a:lnTo>
                  <a:lnTo>
                    <a:pt x="107" y="470"/>
                  </a:lnTo>
                  <a:lnTo>
                    <a:pt x="85" y="456"/>
                  </a:lnTo>
                  <a:lnTo>
                    <a:pt x="75" y="450"/>
                  </a:lnTo>
                  <a:lnTo>
                    <a:pt x="57" y="434"/>
                  </a:lnTo>
                  <a:lnTo>
                    <a:pt x="45" y="426"/>
                  </a:lnTo>
                  <a:lnTo>
                    <a:pt x="41" y="424"/>
                  </a:lnTo>
                  <a:lnTo>
                    <a:pt x="41" y="424"/>
                  </a:lnTo>
                  <a:lnTo>
                    <a:pt x="59" y="425"/>
                  </a:lnTo>
                  <a:lnTo>
                    <a:pt x="63" y="420"/>
                  </a:lnTo>
                  <a:lnTo>
                    <a:pt x="63" y="412"/>
                  </a:lnTo>
                  <a:lnTo>
                    <a:pt x="47" y="405"/>
                  </a:lnTo>
                  <a:lnTo>
                    <a:pt x="38" y="405"/>
                  </a:lnTo>
                  <a:lnTo>
                    <a:pt x="33" y="399"/>
                  </a:lnTo>
                  <a:lnTo>
                    <a:pt x="37" y="397"/>
                  </a:lnTo>
                  <a:lnTo>
                    <a:pt x="47" y="396"/>
                  </a:lnTo>
                  <a:lnTo>
                    <a:pt x="62" y="385"/>
                  </a:lnTo>
                  <a:lnTo>
                    <a:pt x="67" y="384"/>
                  </a:lnTo>
                  <a:lnTo>
                    <a:pt x="70" y="380"/>
                  </a:lnTo>
                  <a:lnTo>
                    <a:pt x="71" y="376"/>
                  </a:lnTo>
                  <a:lnTo>
                    <a:pt x="68" y="362"/>
                  </a:lnTo>
                  <a:lnTo>
                    <a:pt x="68" y="341"/>
                  </a:lnTo>
                  <a:lnTo>
                    <a:pt x="63" y="334"/>
                  </a:lnTo>
                  <a:lnTo>
                    <a:pt x="55" y="337"/>
                  </a:lnTo>
                  <a:lnTo>
                    <a:pt x="51" y="344"/>
                  </a:lnTo>
                  <a:lnTo>
                    <a:pt x="38" y="352"/>
                  </a:lnTo>
                  <a:lnTo>
                    <a:pt x="23" y="351"/>
                  </a:lnTo>
                  <a:lnTo>
                    <a:pt x="18" y="350"/>
                  </a:lnTo>
                  <a:lnTo>
                    <a:pt x="9" y="348"/>
                  </a:lnTo>
                  <a:lnTo>
                    <a:pt x="5" y="345"/>
                  </a:lnTo>
                  <a:lnTo>
                    <a:pt x="0" y="337"/>
                  </a:lnTo>
                  <a:lnTo>
                    <a:pt x="0" y="328"/>
                  </a:lnTo>
                  <a:lnTo>
                    <a:pt x="7" y="309"/>
                  </a:lnTo>
                  <a:lnTo>
                    <a:pt x="22" y="293"/>
                  </a:lnTo>
                  <a:lnTo>
                    <a:pt x="49" y="274"/>
                  </a:lnTo>
                  <a:lnTo>
                    <a:pt x="54" y="267"/>
                  </a:lnTo>
                  <a:lnTo>
                    <a:pt x="61" y="228"/>
                  </a:lnTo>
                  <a:lnTo>
                    <a:pt x="72" y="222"/>
                  </a:lnTo>
                  <a:lnTo>
                    <a:pt x="77" y="216"/>
                  </a:lnTo>
                  <a:lnTo>
                    <a:pt x="79" y="208"/>
                  </a:lnTo>
                  <a:lnTo>
                    <a:pt x="87" y="195"/>
                  </a:lnTo>
                  <a:lnTo>
                    <a:pt x="99" y="185"/>
                  </a:lnTo>
                  <a:lnTo>
                    <a:pt x="111" y="182"/>
                  </a:lnTo>
                  <a:lnTo>
                    <a:pt x="122" y="186"/>
                  </a:lnTo>
                  <a:lnTo>
                    <a:pt x="137" y="196"/>
                  </a:lnTo>
                  <a:lnTo>
                    <a:pt x="140" y="198"/>
                  </a:lnTo>
                  <a:lnTo>
                    <a:pt x="148" y="198"/>
                  </a:lnTo>
                  <a:lnTo>
                    <a:pt x="151" y="196"/>
                  </a:lnTo>
                  <a:lnTo>
                    <a:pt x="152" y="190"/>
                  </a:lnTo>
                  <a:lnTo>
                    <a:pt x="151" y="183"/>
                  </a:lnTo>
                  <a:lnTo>
                    <a:pt x="152" y="176"/>
                  </a:lnTo>
                  <a:lnTo>
                    <a:pt x="152" y="154"/>
                  </a:lnTo>
                  <a:lnTo>
                    <a:pt x="155" y="140"/>
                  </a:lnTo>
                  <a:lnTo>
                    <a:pt x="160" y="126"/>
                  </a:lnTo>
                  <a:lnTo>
                    <a:pt x="173" y="120"/>
                  </a:lnTo>
                  <a:lnTo>
                    <a:pt x="187" y="116"/>
                  </a:lnTo>
                  <a:lnTo>
                    <a:pt x="187" y="104"/>
                  </a:lnTo>
                  <a:lnTo>
                    <a:pt x="207" y="97"/>
                  </a:lnTo>
                  <a:lnTo>
                    <a:pt x="218" y="97"/>
                  </a:lnTo>
                  <a:lnTo>
                    <a:pt x="250" y="99"/>
                  </a:lnTo>
                  <a:lnTo>
                    <a:pt x="271" y="98"/>
                  </a:lnTo>
                  <a:lnTo>
                    <a:pt x="286" y="103"/>
                  </a:lnTo>
                  <a:lnTo>
                    <a:pt x="293" y="117"/>
                  </a:lnTo>
                  <a:lnTo>
                    <a:pt x="299" y="137"/>
                  </a:lnTo>
                  <a:lnTo>
                    <a:pt x="316" y="143"/>
                  </a:lnTo>
                  <a:lnTo>
                    <a:pt x="346" y="118"/>
                  </a:lnTo>
                  <a:lnTo>
                    <a:pt x="362" y="80"/>
                  </a:lnTo>
                  <a:lnTo>
                    <a:pt x="368" y="52"/>
                  </a:lnTo>
                  <a:lnTo>
                    <a:pt x="372" y="44"/>
                  </a:lnTo>
                  <a:lnTo>
                    <a:pt x="384" y="30"/>
                  </a:lnTo>
                  <a:lnTo>
                    <a:pt x="392" y="26"/>
                  </a:lnTo>
                  <a:lnTo>
                    <a:pt x="396" y="21"/>
                  </a:lnTo>
                  <a:lnTo>
                    <a:pt x="399" y="15"/>
                  </a:lnTo>
                  <a:lnTo>
                    <a:pt x="406" y="11"/>
                  </a:lnTo>
                  <a:lnTo>
                    <a:pt x="414" y="15"/>
                  </a:lnTo>
                  <a:lnTo>
                    <a:pt x="422" y="12"/>
                  </a:lnTo>
                  <a:lnTo>
                    <a:pt x="427" y="4"/>
                  </a:lnTo>
                  <a:lnTo>
                    <a:pt x="450" y="0"/>
                  </a:lnTo>
                  <a:lnTo>
                    <a:pt x="459" y="3"/>
                  </a:lnTo>
                  <a:lnTo>
                    <a:pt x="458" y="15"/>
                  </a:lnTo>
                  <a:lnTo>
                    <a:pt x="472" y="38"/>
                  </a:lnTo>
                  <a:lnTo>
                    <a:pt x="490" y="57"/>
                  </a:lnTo>
                  <a:lnTo>
                    <a:pt x="485" y="67"/>
                  </a:lnTo>
                  <a:lnTo>
                    <a:pt x="478" y="74"/>
                  </a:lnTo>
                  <a:lnTo>
                    <a:pt x="475" y="76"/>
                  </a:lnTo>
                  <a:lnTo>
                    <a:pt x="467" y="78"/>
                  </a:lnTo>
                  <a:lnTo>
                    <a:pt x="463" y="81"/>
                  </a:lnTo>
                  <a:lnTo>
                    <a:pt x="460" y="91"/>
                  </a:lnTo>
                  <a:lnTo>
                    <a:pt x="469" y="97"/>
                  </a:lnTo>
                  <a:lnTo>
                    <a:pt x="470" y="102"/>
                  </a:lnTo>
                  <a:lnTo>
                    <a:pt x="467" y="109"/>
                  </a:lnTo>
                  <a:lnTo>
                    <a:pt x="468" y="118"/>
                  </a:lnTo>
                  <a:lnTo>
                    <a:pt x="470" y="122"/>
                  </a:lnTo>
                  <a:lnTo>
                    <a:pt x="471" y="129"/>
                  </a:lnTo>
                  <a:lnTo>
                    <a:pt x="468" y="138"/>
                  </a:lnTo>
                  <a:lnTo>
                    <a:pt x="464" y="142"/>
                  </a:lnTo>
                  <a:lnTo>
                    <a:pt x="460" y="145"/>
                  </a:lnTo>
                  <a:lnTo>
                    <a:pt x="452" y="152"/>
                  </a:lnTo>
                  <a:lnTo>
                    <a:pt x="446" y="159"/>
                  </a:lnTo>
                  <a:lnTo>
                    <a:pt x="446" y="163"/>
                  </a:lnTo>
                  <a:lnTo>
                    <a:pt x="446" y="166"/>
                  </a:lnTo>
                  <a:lnTo>
                    <a:pt x="433" y="195"/>
                  </a:lnTo>
                  <a:lnTo>
                    <a:pt x="431" y="202"/>
                  </a:lnTo>
                  <a:lnTo>
                    <a:pt x="427" y="208"/>
                  </a:lnTo>
                  <a:lnTo>
                    <a:pt x="419" y="216"/>
                  </a:lnTo>
                  <a:lnTo>
                    <a:pt x="416" y="226"/>
                  </a:lnTo>
                  <a:lnTo>
                    <a:pt x="415" y="236"/>
                  </a:lnTo>
                  <a:lnTo>
                    <a:pt x="419" y="246"/>
                  </a:lnTo>
                  <a:lnTo>
                    <a:pt x="420" y="249"/>
                  </a:lnTo>
                  <a:lnTo>
                    <a:pt x="419" y="252"/>
                  </a:lnTo>
                  <a:lnTo>
                    <a:pt x="418" y="252"/>
                  </a:lnTo>
                  <a:lnTo>
                    <a:pt x="416" y="254"/>
                  </a:lnTo>
                  <a:lnTo>
                    <a:pt x="416" y="259"/>
                  </a:lnTo>
                  <a:lnTo>
                    <a:pt x="410" y="260"/>
                  </a:lnTo>
                  <a:lnTo>
                    <a:pt x="407" y="268"/>
                  </a:lnTo>
                  <a:lnTo>
                    <a:pt x="404" y="286"/>
                  </a:lnTo>
                  <a:lnTo>
                    <a:pt x="402" y="290"/>
                  </a:lnTo>
                  <a:lnTo>
                    <a:pt x="398" y="298"/>
                  </a:lnTo>
                  <a:lnTo>
                    <a:pt x="395" y="300"/>
                  </a:lnTo>
                  <a:lnTo>
                    <a:pt x="390" y="301"/>
                  </a:lnTo>
                  <a:lnTo>
                    <a:pt x="380" y="299"/>
                  </a:lnTo>
                  <a:lnTo>
                    <a:pt x="377" y="296"/>
                  </a:lnTo>
                  <a:lnTo>
                    <a:pt x="368" y="295"/>
                  </a:lnTo>
                  <a:lnTo>
                    <a:pt x="354" y="307"/>
                  </a:lnTo>
                  <a:lnTo>
                    <a:pt x="348" y="308"/>
                  </a:lnTo>
                  <a:lnTo>
                    <a:pt x="340" y="288"/>
                  </a:lnTo>
                  <a:lnTo>
                    <a:pt x="343" y="280"/>
                  </a:lnTo>
                  <a:lnTo>
                    <a:pt x="348" y="273"/>
                  </a:lnTo>
                  <a:lnTo>
                    <a:pt x="334" y="262"/>
                  </a:lnTo>
                  <a:lnTo>
                    <a:pt x="252" y="262"/>
                  </a:lnTo>
                  <a:lnTo>
                    <a:pt x="247" y="264"/>
                  </a:lnTo>
                  <a:lnTo>
                    <a:pt x="244" y="268"/>
                  </a:lnTo>
                  <a:lnTo>
                    <a:pt x="244" y="276"/>
                  </a:lnTo>
                  <a:lnTo>
                    <a:pt x="239" y="282"/>
                  </a:lnTo>
                  <a:lnTo>
                    <a:pt x="235" y="290"/>
                  </a:lnTo>
                  <a:lnTo>
                    <a:pt x="224" y="300"/>
                  </a:lnTo>
                  <a:lnTo>
                    <a:pt x="215" y="311"/>
                  </a:lnTo>
                  <a:lnTo>
                    <a:pt x="212" y="318"/>
                  </a:lnTo>
                  <a:lnTo>
                    <a:pt x="211" y="327"/>
                  </a:lnTo>
                  <a:lnTo>
                    <a:pt x="210" y="331"/>
                  </a:lnTo>
                  <a:lnTo>
                    <a:pt x="210" y="340"/>
                  </a:lnTo>
                  <a:lnTo>
                    <a:pt x="211" y="343"/>
                  </a:lnTo>
                  <a:lnTo>
                    <a:pt x="214" y="344"/>
                  </a:lnTo>
                  <a:lnTo>
                    <a:pt x="219" y="352"/>
                  </a:lnTo>
                  <a:lnTo>
                    <a:pt x="224" y="367"/>
                  </a:lnTo>
                  <a:lnTo>
                    <a:pt x="217" y="383"/>
                  </a:lnTo>
                  <a:lnTo>
                    <a:pt x="212" y="390"/>
                  </a:lnTo>
                  <a:lnTo>
                    <a:pt x="210" y="399"/>
                  </a:lnTo>
                  <a:lnTo>
                    <a:pt x="206" y="406"/>
                  </a:lnTo>
                  <a:lnTo>
                    <a:pt x="199" y="410"/>
                  </a:lnTo>
                  <a:lnTo>
                    <a:pt x="193" y="412"/>
                  </a:lnTo>
                  <a:lnTo>
                    <a:pt x="189" y="418"/>
                  </a:lnTo>
                  <a:lnTo>
                    <a:pt x="188" y="427"/>
                  </a:lnTo>
                  <a:lnTo>
                    <a:pt x="186" y="431"/>
                  </a:lnTo>
                  <a:lnTo>
                    <a:pt x="184" y="433"/>
                  </a:lnTo>
                  <a:lnTo>
                    <a:pt x="184" y="432"/>
                  </a:lnTo>
                  <a:lnTo>
                    <a:pt x="183" y="433"/>
                  </a:lnTo>
                  <a:lnTo>
                    <a:pt x="184" y="433"/>
                  </a:lnTo>
                  <a:lnTo>
                    <a:pt x="183" y="435"/>
                  </a:lnTo>
                  <a:lnTo>
                    <a:pt x="185" y="438"/>
                  </a:lnTo>
                  <a:lnTo>
                    <a:pt x="191" y="441"/>
                  </a:lnTo>
                  <a:lnTo>
                    <a:pt x="197" y="447"/>
                  </a:lnTo>
                  <a:lnTo>
                    <a:pt x="203" y="454"/>
                  </a:lnTo>
                  <a:lnTo>
                    <a:pt x="204" y="458"/>
                  </a:lnTo>
                  <a:lnTo>
                    <a:pt x="207" y="460"/>
                  </a:lnTo>
                  <a:lnTo>
                    <a:pt x="210" y="460"/>
                  </a:lnTo>
                  <a:lnTo>
                    <a:pt x="214" y="461"/>
                  </a:lnTo>
                  <a:lnTo>
                    <a:pt x="217" y="464"/>
                  </a:lnTo>
                  <a:lnTo>
                    <a:pt x="222" y="472"/>
                  </a:lnTo>
                  <a:lnTo>
                    <a:pt x="222" y="481"/>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Freeform 24"/>
            <p:cNvSpPr>
              <a:spLocks/>
            </p:cNvSpPr>
            <p:nvPr/>
          </p:nvSpPr>
          <p:spPr bwMode="auto">
            <a:xfrm>
              <a:off x="2890891" y="4011273"/>
              <a:ext cx="420688" cy="366713"/>
            </a:xfrm>
            <a:custGeom>
              <a:avLst/>
              <a:gdLst/>
              <a:ahLst/>
              <a:cxnLst>
                <a:cxn ang="0">
                  <a:pos x="228" y="77"/>
                </a:cxn>
                <a:cxn ang="0">
                  <a:pos x="252" y="88"/>
                </a:cxn>
                <a:cxn ang="0">
                  <a:pos x="265" y="92"/>
                </a:cxn>
                <a:cxn ang="0">
                  <a:pos x="260" y="100"/>
                </a:cxn>
                <a:cxn ang="0">
                  <a:pos x="252" y="103"/>
                </a:cxn>
                <a:cxn ang="0">
                  <a:pos x="244" y="99"/>
                </a:cxn>
                <a:cxn ang="0">
                  <a:pos x="237" y="103"/>
                </a:cxn>
                <a:cxn ang="0">
                  <a:pos x="234" y="109"/>
                </a:cxn>
                <a:cxn ang="0">
                  <a:pos x="230" y="114"/>
                </a:cxn>
                <a:cxn ang="0">
                  <a:pos x="222" y="118"/>
                </a:cxn>
                <a:cxn ang="0">
                  <a:pos x="210" y="132"/>
                </a:cxn>
                <a:cxn ang="0">
                  <a:pos x="206" y="140"/>
                </a:cxn>
                <a:cxn ang="0">
                  <a:pos x="200" y="168"/>
                </a:cxn>
                <a:cxn ang="0">
                  <a:pos x="184" y="206"/>
                </a:cxn>
                <a:cxn ang="0">
                  <a:pos x="154" y="231"/>
                </a:cxn>
                <a:cxn ang="0">
                  <a:pos x="137" y="225"/>
                </a:cxn>
                <a:cxn ang="0">
                  <a:pos x="131" y="205"/>
                </a:cxn>
                <a:cxn ang="0">
                  <a:pos x="124" y="191"/>
                </a:cxn>
                <a:cxn ang="0">
                  <a:pos x="109" y="186"/>
                </a:cxn>
                <a:cxn ang="0">
                  <a:pos x="88" y="187"/>
                </a:cxn>
                <a:cxn ang="0">
                  <a:pos x="56" y="185"/>
                </a:cxn>
                <a:cxn ang="0">
                  <a:pos x="45" y="185"/>
                </a:cxn>
                <a:cxn ang="0">
                  <a:pos x="25" y="192"/>
                </a:cxn>
                <a:cxn ang="0">
                  <a:pos x="2" y="130"/>
                </a:cxn>
                <a:cxn ang="0">
                  <a:pos x="0" y="115"/>
                </a:cxn>
                <a:cxn ang="0">
                  <a:pos x="3" y="101"/>
                </a:cxn>
                <a:cxn ang="0">
                  <a:pos x="6" y="66"/>
                </a:cxn>
                <a:cxn ang="0">
                  <a:pos x="19" y="49"/>
                </a:cxn>
                <a:cxn ang="0">
                  <a:pos x="31" y="43"/>
                </a:cxn>
                <a:cxn ang="0">
                  <a:pos x="39" y="35"/>
                </a:cxn>
                <a:cxn ang="0">
                  <a:pos x="46" y="11"/>
                </a:cxn>
                <a:cxn ang="0">
                  <a:pos x="49" y="13"/>
                </a:cxn>
                <a:cxn ang="0">
                  <a:pos x="50" y="18"/>
                </a:cxn>
                <a:cxn ang="0">
                  <a:pos x="56" y="21"/>
                </a:cxn>
                <a:cxn ang="0">
                  <a:pos x="75" y="15"/>
                </a:cxn>
                <a:cxn ang="0">
                  <a:pos x="94" y="27"/>
                </a:cxn>
                <a:cxn ang="0">
                  <a:pos x="106" y="28"/>
                </a:cxn>
                <a:cxn ang="0">
                  <a:pos x="113" y="30"/>
                </a:cxn>
                <a:cxn ang="0">
                  <a:pos x="125" y="28"/>
                </a:cxn>
                <a:cxn ang="0">
                  <a:pos x="128" y="29"/>
                </a:cxn>
                <a:cxn ang="0">
                  <a:pos x="130" y="28"/>
                </a:cxn>
                <a:cxn ang="0">
                  <a:pos x="134" y="21"/>
                </a:cxn>
                <a:cxn ang="0">
                  <a:pos x="136" y="11"/>
                </a:cxn>
                <a:cxn ang="0">
                  <a:pos x="142" y="4"/>
                </a:cxn>
                <a:cxn ang="0">
                  <a:pos x="152" y="1"/>
                </a:cxn>
                <a:cxn ang="0">
                  <a:pos x="184" y="0"/>
                </a:cxn>
                <a:cxn ang="0">
                  <a:pos x="178" y="8"/>
                </a:cxn>
                <a:cxn ang="0">
                  <a:pos x="178" y="20"/>
                </a:cxn>
                <a:cxn ang="0">
                  <a:pos x="184" y="23"/>
                </a:cxn>
                <a:cxn ang="0">
                  <a:pos x="192" y="18"/>
                </a:cxn>
                <a:cxn ang="0">
                  <a:pos x="203" y="15"/>
                </a:cxn>
                <a:cxn ang="0">
                  <a:pos x="214" y="14"/>
                </a:cxn>
                <a:cxn ang="0">
                  <a:pos x="219" y="15"/>
                </a:cxn>
                <a:cxn ang="0">
                  <a:pos x="223" y="18"/>
                </a:cxn>
                <a:cxn ang="0">
                  <a:pos x="223" y="25"/>
                </a:cxn>
                <a:cxn ang="0">
                  <a:pos x="216" y="29"/>
                </a:cxn>
                <a:cxn ang="0">
                  <a:pos x="208" y="39"/>
                </a:cxn>
                <a:cxn ang="0">
                  <a:pos x="206" y="51"/>
                </a:cxn>
                <a:cxn ang="0">
                  <a:pos x="210" y="64"/>
                </a:cxn>
                <a:cxn ang="0">
                  <a:pos x="220" y="73"/>
                </a:cxn>
                <a:cxn ang="0">
                  <a:pos x="224" y="73"/>
                </a:cxn>
                <a:cxn ang="0">
                  <a:pos x="228" y="77"/>
                </a:cxn>
              </a:cxnLst>
              <a:rect l="0" t="0" r="r" b="b"/>
              <a:pathLst>
                <a:path w="265" h="231">
                  <a:moveTo>
                    <a:pt x="228" y="77"/>
                  </a:moveTo>
                  <a:lnTo>
                    <a:pt x="252" y="88"/>
                  </a:lnTo>
                  <a:lnTo>
                    <a:pt x="265" y="92"/>
                  </a:lnTo>
                  <a:lnTo>
                    <a:pt x="260" y="100"/>
                  </a:lnTo>
                  <a:lnTo>
                    <a:pt x="252" y="103"/>
                  </a:lnTo>
                  <a:lnTo>
                    <a:pt x="244" y="99"/>
                  </a:lnTo>
                  <a:lnTo>
                    <a:pt x="237" y="103"/>
                  </a:lnTo>
                  <a:lnTo>
                    <a:pt x="234" y="109"/>
                  </a:lnTo>
                  <a:lnTo>
                    <a:pt x="230" y="114"/>
                  </a:lnTo>
                  <a:lnTo>
                    <a:pt x="222" y="118"/>
                  </a:lnTo>
                  <a:lnTo>
                    <a:pt x="210" y="132"/>
                  </a:lnTo>
                  <a:lnTo>
                    <a:pt x="206" y="140"/>
                  </a:lnTo>
                  <a:lnTo>
                    <a:pt x="200" y="168"/>
                  </a:lnTo>
                  <a:lnTo>
                    <a:pt x="184" y="206"/>
                  </a:lnTo>
                  <a:lnTo>
                    <a:pt x="154" y="231"/>
                  </a:lnTo>
                  <a:lnTo>
                    <a:pt x="137" y="225"/>
                  </a:lnTo>
                  <a:lnTo>
                    <a:pt x="131" y="205"/>
                  </a:lnTo>
                  <a:lnTo>
                    <a:pt x="124" y="191"/>
                  </a:lnTo>
                  <a:lnTo>
                    <a:pt x="109" y="186"/>
                  </a:lnTo>
                  <a:lnTo>
                    <a:pt x="88" y="187"/>
                  </a:lnTo>
                  <a:lnTo>
                    <a:pt x="56" y="185"/>
                  </a:lnTo>
                  <a:lnTo>
                    <a:pt x="45" y="185"/>
                  </a:lnTo>
                  <a:lnTo>
                    <a:pt x="25" y="192"/>
                  </a:lnTo>
                  <a:lnTo>
                    <a:pt x="2" y="130"/>
                  </a:lnTo>
                  <a:lnTo>
                    <a:pt x="0" y="115"/>
                  </a:lnTo>
                  <a:lnTo>
                    <a:pt x="3" y="101"/>
                  </a:lnTo>
                  <a:lnTo>
                    <a:pt x="6" y="66"/>
                  </a:lnTo>
                  <a:lnTo>
                    <a:pt x="19" y="49"/>
                  </a:lnTo>
                  <a:lnTo>
                    <a:pt x="31" y="43"/>
                  </a:lnTo>
                  <a:lnTo>
                    <a:pt x="39" y="35"/>
                  </a:lnTo>
                  <a:lnTo>
                    <a:pt x="46" y="11"/>
                  </a:lnTo>
                  <a:lnTo>
                    <a:pt x="49" y="13"/>
                  </a:lnTo>
                  <a:lnTo>
                    <a:pt x="50" y="18"/>
                  </a:lnTo>
                  <a:lnTo>
                    <a:pt x="56" y="21"/>
                  </a:lnTo>
                  <a:lnTo>
                    <a:pt x="75" y="15"/>
                  </a:lnTo>
                  <a:lnTo>
                    <a:pt x="94" y="27"/>
                  </a:lnTo>
                  <a:lnTo>
                    <a:pt x="106" y="28"/>
                  </a:lnTo>
                  <a:lnTo>
                    <a:pt x="113" y="30"/>
                  </a:lnTo>
                  <a:lnTo>
                    <a:pt x="125" y="28"/>
                  </a:lnTo>
                  <a:lnTo>
                    <a:pt x="128" y="29"/>
                  </a:lnTo>
                  <a:lnTo>
                    <a:pt x="130" y="28"/>
                  </a:lnTo>
                  <a:lnTo>
                    <a:pt x="134" y="21"/>
                  </a:lnTo>
                  <a:lnTo>
                    <a:pt x="136" y="11"/>
                  </a:lnTo>
                  <a:lnTo>
                    <a:pt x="142" y="4"/>
                  </a:lnTo>
                  <a:lnTo>
                    <a:pt x="152" y="1"/>
                  </a:lnTo>
                  <a:lnTo>
                    <a:pt x="184" y="0"/>
                  </a:lnTo>
                  <a:lnTo>
                    <a:pt x="178" y="8"/>
                  </a:lnTo>
                  <a:lnTo>
                    <a:pt x="178" y="20"/>
                  </a:lnTo>
                  <a:lnTo>
                    <a:pt x="184" y="23"/>
                  </a:lnTo>
                  <a:lnTo>
                    <a:pt x="192" y="18"/>
                  </a:lnTo>
                  <a:lnTo>
                    <a:pt x="203" y="15"/>
                  </a:lnTo>
                  <a:lnTo>
                    <a:pt x="214" y="14"/>
                  </a:lnTo>
                  <a:lnTo>
                    <a:pt x="219" y="15"/>
                  </a:lnTo>
                  <a:lnTo>
                    <a:pt x="223" y="18"/>
                  </a:lnTo>
                  <a:lnTo>
                    <a:pt x="223" y="25"/>
                  </a:lnTo>
                  <a:lnTo>
                    <a:pt x="216" y="29"/>
                  </a:lnTo>
                  <a:lnTo>
                    <a:pt x="208" y="39"/>
                  </a:lnTo>
                  <a:lnTo>
                    <a:pt x="206" y="51"/>
                  </a:lnTo>
                  <a:lnTo>
                    <a:pt x="210" y="64"/>
                  </a:lnTo>
                  <a:lnTo>
                    <a:pt x="220" y="73"/>
                  </a:lnTo>
                  <a:lnTo>
                    <a:pt x="224" y="73"/>
                  </a:lnTo>
                  <a:lnTo>
                    <a:pt x="228" y="77"/>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Freeform 25"/>
            <p:cNvSpPr>
              <a:spLocks/>
            </p:cNvSpPr>
            <p:nvPr/>
          </p:nvSpPr>
          <p:spPr bwMode="auto">
            <a:xfrm>
              <a:off x="2484491" y="4004923"/>
              <a:ext cx="479425" cy="512763"/>
            </a:xfrm>
            <a:custGeom>
              <a:avLst/>
              <a:gdLst/>
              <a:ahLst/>
              <a:cxnLst>
                <a:cxn ang="0">
                  <a:pos x="258" y="134"/>
                </a:cxn>
                <a:cxn ang="0">
                  <a:pos x="281" y="208"/>
                </a:cxn>
                <a:cxn ang="0">
                  <a:pos x="254" y="218"/>
                </a:cxn>
                <a:cxn ang="0">
                  <a:pos x="246" y="246"/>
                </a:cxn>
                <a:cxn ang="0">
                  <a:pos x="245" y="275"/>
                </a:cxn>
                <a:cxn ang="0">
                  <a:pos x="245" y="288"/>
                </a:cxn>
                <a:cxn ang="0">
                  <a:pos x="234" y="290"/>
                </a:cxn>
                <a:cxn ang="0">
                  <a:pos x="216" y="278"/>
                </a:cxn>
                <a:cxn ang="0">
                  <a:pos x="193" y="277"/>
                </a:cxn>
                <a:cxn ang="0">
                  <a:pos x="173" y="300"/>
                </a:cxn>
                <a:cxn ang="0">
                  <a:pos x="166" y="314"/>
                </a:cxn>
                <a:cxn ang="0">
                  <a:pos x="150" y="315"/>
                </a:cxn>
                <a:cxn ang="0">
                  <a:pos x="133" y="317"/>
                </a:cxn>
                <a:cxn ang="0">
                  <a:pos x="122" y="319"/>
                </a:cxn>
                <a:cxn ang="0">
                  <a:pos x="105" y="323"/>
                </a:cxn>
                <a:cxn ang="0">
                  <a:pos x="95" y="318"/>
                </a:cxn>
                <a:cxn ang="0">
                  <a:pos x="92" y="306"/>
                </a:cxn>
                <a:cxn ang="0">
                  <a:pos x="79" y="290"/>
                </a:cxn>
                <a:cxn ang="0">
                  <a:pos x="54" y="298"/>
                </a:cxn>
                <a:cxn ang="0">
                  <a:pos x="40" y="286"/>
                </a:cxn>
                <a:cxn ang="0">
                  <a:pos x="13" y="284"/>
                </a:cxn>
                <a:cxn ang="0">
                  <a:pos x="31" y="170"/>
                </a:cxn>
                <a:cxn ang="0">
                  <a:pos x="21" y="154"/>
                </a:cxn>
                <a:cxn ang="0">
                  <a:pos x="6" y="141"/>
                </a:cxn>
                <a:cxn ang="0">
                  <a:pos x="1" y="126"/>
                </a:cxn>
                <a:cxn ang="0">
                  <a:pos x="8" y="110"/>
                </a:cxn>
                <a:cxn ang="0">
                  <a:pos x="11" y="82"/>
                </a:cxn>
                <a:cxn ang="0">
                  <a:pos x="35" y="74"/>
                </a:cxn>
                <a:cxn ang="0">
                  <a:pos x="50" y="57"/>
                </a:cxn>
                <a:cxn ang="0">
                  <a:pos x="56" y="52"/>
                </a:cxn>
                <a:cxn ang="0">
                  <a:pos x="67" y="38"/>
                </a:cxn>
                <a:cxn ang="0">
                  <a:pos x="85" y="49"/>
                </a:cxn>
                <a:cxn ang="0">
                  <a:pos x="107" y="68"/>
                </a:cxn>
                <a:cxn ang="0">
                  <a:pos x="122" y="56"/>
                </a:cxn>
                <a:cxn ang="0">
                  <a:pos x="125" y="51"/>
                </a:cxn>
                <a:cxn ang="0">
                  <a:pos x="129" y="50"/>
                </a:cxn>
                <a:cxn ang="0">
                  <a:pos x="139" y="43"/>
                </a:cxn>
                <a:cxn ang="0">
                  <a:pos x="151" y="40"/>
                </a:cxn>
                <a:cxn ang="0">
                  <a:pos x="155" y="34"/>
                </a:cxn>
                <a:cxn ang="0">
                  <a:pos x="153" y="14"/>
                </a:cxn>
                <a:cxn ang="0">
                  <a:pos x="191" y="15"/>
                </a:cxn>
                <a:cxn ang="0">
                  <a:pos x="215" y="9"/>
                </a:cxn>
                <a:cxn ang="0">
                  <a:pos x="224" y="9"/>
                </a:cxn>
                <a:cxn ang="0">
                  <a:pos x="243" y="5"/>
                </a:cxn>
                <a:cxn ang="0">
                  <a:pos x="266" y="1"/>
                </a:cxn>
                <a:cxn ang="0">
                  <a:pos x="281" y="17"/>
                </a:cxn>
                <a:cxn ang="0">
                  <a:pos x="302" y="15"/>
                </a:cxn>
                <a:cxn ang="0">
                  <a:pos x="287" y="47"/>
                </a:cxn>
                <a:cxn ang="0">
                  <a:pos x="262" y="70"/>
                </a:cxn>
                <a:cxn ang="0">
                  <a:pos x="256" y="119"/>
                </a:cxn>
              </a:cxnLst>
              <a:rect l="0" t="0" r="r" b="b"/>
              <a:pathLst>
                <a:path w="302" h="323">
                  <a:moveTo>
                    <a:pt x="256" y="119"/>
                  </a:moveTo>
                  <a:lnTo>
                    <a:pt x="258" y="134"/>
                  </a:lnTo>
                  <a:lnTo>
                    <a:pt x="281" y="196"/>
                  </a:lnTo>
                  <a:lnTo>
                    <a:pt x="281" y="208"/>
                  </a:lnTo>
                  <a:lnTo>
                    <a:pt x="267" y="212"/>
                  </a:lnTo>
                  <a:lnTo>
                    <a:pt x="254" y="218"/>
                  </a:lnTo>
                  <a:lnTo>
                    <a:pt x="249" y="232"/>
                  </a:lnTo>
                  <a:lnTo>
                    <a:pt x="246" y="246"/>
                  </a:lnTo>
                  <a:lnTo>
                    <a:pt x="246" y="268"/>
                  </a:lnTo>
                  <a:lnTo>
                    <a:pt x="245" y="275"/>
                  </a:lnTo>
                  <a:lnTo>
                    <a:pt x="246" y="282"/>
                  </a:lnTo>
                  <a:lnTo>
                    <a:pt x="245" y="288"/>
                  </a:lnTo>
                  <a:lnTo>
                    <a:pt x="242" y="290"/>
                  </a:lnTo>
                  <a:lnTo>
                    <a:pt x="234" y="290"/>
                  </a:lnTo>
                  <a:lnTo>
                    <a:pt x="231" y="288"/>
                  </a:lnTo>
                  <a:lnTo>
                    <a:pt x="216" y="278"/>
                  </a:lnTo>
                  <a:lnTo>
                    <a:pt x="205" y="274"/>
                  </a:lnTo>
                  <a:lnTo>
                    <a:pt x="193" y="277"/>
                  </a:lnTo>
                  <a:lnTo>
                    <a:pt x="181" y="287"/>
                  </a:lnTo>
                  <a:lnTo>
                    <a:pt x="173" y="300"/>
                  </a:lnTo>
                  <a:lnTo>
                    <a:pt x="171" y="308"/>
                  </a:lnTo>
                  <a:lnTo>
                    <a:pt x="166" y="314"/>
                  </a:lnTo>
                  <a:lnTo>
                    <a:pt x="155" y="320"/>
                  </a:lnTo>
                  <a:lnTo>
                    <a:pt x="150" y="315"/>
                  </a:lnTo>
                  <a:lnTo>
                    <a:pt x="138" y="316"/>
                  </a:lnTo>
                  <a:lnTo>
                    <a:pt x="133" y="317"/>
                  </a:lnTo>
                  <a:lnTo>
                    <a:pt x="128" y="319"/>
                  </a:lnTo>
                  <a:lnTo>
                    <a:pt x="122" y="319"/>
                  </a:lnTo>
                  <a:lnTo>
                    <a:pt x="116" y="317"/>
                  </a:lnTo>
                  <a:lnTo>
                    <a:pt x="105" y="323"/>
                  </a:lnTo>
                  <a:lnTo>
                    <a:pt x="97" y="322"/>
                  </a:lnTo>
                  <a:lnTo>
                    <a:pt x="95" y="318"/>
                  </a:lnTo>
                  <a:lnTo>
                    <a:pt x="95" y="314"/>
                  </a:lnTo>
                  <a:lnTo>
                    <a:pt x="92" y="306"/>
                  </a:lnTo>
                  <a:lnTo>
                    <a:pt x="88" y="299"/>
                  </a:lnTo>
                  <a:lnTo>
                    <a:pt x="79" y="290"/>
                  </a:lnTo>
                  <a:lnTo>
                    <a:pt x="65" y="291"/>
                  </a:lnTo>
                  <a:lnTo>
                    <a:pt x="54" y="298"/>
                  </a:lnTo>
                  <a:lnTo>
                    <a:pt x="42" y="300"/>
                  </a:lnTo>
                  <a:lnTo>
                    <a:pt x="40" y="286"/>
                  </a:lnTo>
                  <a:lnTo>
                    <a:pt x="33" y="274"/>
                  </a:lnTo>
                  <a:lnTo>
                    <a:pt x="13" y="284"/>
                  </a:lnTo>
                  <a:lnTo>
                    <a:pt x="33" y="179"/>
                  </a:lnTo>
                  <a:lnTo>
                    <a:pt x="31" y="170"/>
                  </a:lnTo>
                  <a:lnTo>
                    <a:pt x="25" y="163"/>
                  </a:lnTo>
                  <a:lnTo>
                    <a:pt x="21" y="154"/>
                  </a:lnTo>
                  <a:lnTo>
                    <a:pt x="14" y="146"/>
                  </a:lnTo>
                  <a:lnTo>
                    <a:pt x="6" y="141"/>
                  </a:lnTo>
                  <a:lnTo>
                    <a:pt x="0" y="134"/>
                  </a:lnTo>
                  <a:lnTo>
                    <a:pt x="1" y="126"/>
                  </a:lnTo>
                  <a:lnTo>
                    <a:pt x="5" y="118"/>
                  </a:lnTo>
                  <a:lnTo>
                    <a:pt x="8" y="110"/>
                  </a:lnTo>
                  <a:lnTo>
                    <a:pt x="9" y="101"/>
                  </a:lnTo>
                  <a:lnTo>
                    <a:pt x="11" y="82"/>
                  </a:lnTo>
                  <a:lnTo>
                    <a:pt x="15" y="69"/>
                  </a:lnTo>
                  <a:lnTo>
                    <a:pt x="35" y="74"/>
                  </a:lnTo>
                  <a:lnTo>
                    <a:pt x="50" y="63"/>
                  </a:lnTo>
                  <a:lnTo>
                    <a:pt x="50" y="57"/>
                  </a:lnTo>
                  <a:lnTo>
                    <a:pt x="53" y="54"/>
                  </a:lnTo>
                  <a:lnTo>
                    <a:pt x="56" y="52"/>
                  </a:lnTo>
                  <a:lnTo>
                    <a:pt x="61" y="44"/>
                  </a:lnTo>
                  <a:lnTo>
                    <a:pt x="67" y="38"/>
                  </a:lnTo>
                  <a:lnTo>
                    <a:pt x="77" y="41"/>
                  </a:lnTo>
                  <a:lnTo>
                    <a:pt x="85" y="49"/>
                  </a:lnTo>
                  <a:lnTo>
                    <a:pt x="95" y="66"/>
                  </a:lnTo>
                  <a:lnTo>
                    <a:pt x="107" y="68"/>
                  </a:lnTo>
                  <a:lnTo>
                    <a:pt x="113" y="62"/>
                  </a:lnTo>
                  <a:lnTo>
                    <a:pt x="122" y="56"/>
                  </a:lnTo>
                  <a:lnTo>
                    <a:pt x="124" y="54"/>
                  </a:lnTo>
                  <a:lnTo>
                    <a:pt x="125" y="51"/>
                  </a:lnTo>
                  <a:lnTo>
                    <a:pt x="128" y="49"/>
                  </a:lnTo>
                  <a:lnTo>
                    <a:pt x="129" y="50"/>
                  </a:lnTo>
                  <a:lnTo>
                    <a:pt x="133" y="46"/>
                  </a:lnTo>
                  <a:lnTo>
                    <a:pt x="139" y="43"/>
                  </a:lnTo>
                  <a:lnTo>
                    <a:pt x="144" y="41"/>
                  </a:lnTo>
                  <a:lnTo>
                    <a:pt x="151" y="40"/>
                  </a:lnTo>
                  <a:lnTo>
                    <a:pt x="152" y="38"/>
                  </a:lnTo>
                  <a:lnTo>
                    <a:pt x="155" y="34"/>
                  </a:lnTo>
                  <a:lnTo>
                    <a:pt x="155" y="24"/>
                  </a:lnTo>
                  <a:lnTo>
                    <a:pt x="153" y="14"/>
                  </a:lnTo>
                  <a:lnTo>
                    <a:pt x="172" y="13"/>
                  </a:lnTo>
                  <a:lnTo>
                    <a:pt x="191" y="15"/>
                  </a:lnTo>
                  <a:lnTo>
                    <a:pt x="208" y="12"/>
                  </a:lnTo>
                  <a:lnTo>
                    <a:pt x="215" y="9"/>
                  </a:lnTo>
                  <a:lnTo>
                    <a:pt x="223" y="7"/>
                  </a:lnTo>
                  <a:lnTo>
                    <a:pt x="224" y="9"/>
                  </a:lnTo>
                  <a:lnTo>
                    <a:pt x="226" y="7"/>
                  </a:lnTo>
                  <a:lnTo>
                    <a:pt x="243" y="5"/>
                  </a:lnTo>
                  <a:lnTo>
                    <a:pt x="254" y="0"/>
                  </a:lnTo>
                  <a:lnTo>
                    <a:pt x="266" y="1"/>
                  </a:lnTo>
                  <a:lnTo>
                    <a:pt x="273" y="11"/>
                  </a:lnTo>
                  <a:lnTo>
                    <a:pt x="281" y="17"/>
                  </a:lnTo>
                  <a:lnTo>
                    <a:pt x="297" y="14"/>
                  </a:lnTo>
                  <a:lnTo>
                    <a:pt x="302" y="15"/>
                  </a:lnTo>
                  <a:lnTo>
                    <a:pt x="295" y="39"/>
                  </a:lnTo>
                  <a:lnTo>
                    <a:pt x="287" y="47"/>
                  </a:lnTo>
                  <a:lnTo>
                    <a:pt x="275" y="53"/>
                  </a:lnTo>
                  <a:lnTo>
                    <a:pt x="262" y="70"/>
                  </a:lnTo>
                  <a:lnTo>
                    <a:pt x="259" y="105"/>
                  </a:lnTo>
                  <a:lnTo>
                    <a:pt x="256" y="119"/>
                  </a:lnTo>
                  <a:close/>
                </a:path>
              </a:pathLst>
            </a:custGeom>
            <a:solidFill>
              <a:srgbClr val="00B05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Freeform 26"/>
            <p:cNvSpPr>
              <a:spLocks/>
            </p:cNvSpPr>
            <p:nvPr/>
          </p:nvSpPr>
          <p:spPr bwMode="auto">
            <a:xfrm>
              <a:off x="1851079" y="3496923"/>
              <a:ext cx="879475" cy="990600"/>
            </a:xfrm>
            <a:custGeom>
              <a:avLst/>
              <a:gdLst/>
              <a:ahLst/>
              <a:cxnLst>
                <a:cxn ang="0">
                  <a:pos x="0" y="375"/>
                </a:cxn>
                <a:cxn ang="0">
                  <a:pos x="3" y="366"/>
                </a:cxn>
                <a:cxn ang="0">
                  <a:pos x="10" y="309"/>
                </a:cxn>
                <a:cxn ang="0">
                  <a:pos x="16" y="294"/>
                </a:cxn>
                <a:cxn ang="0">
                  <a:pos x="17" y="276"/>
                </a:cxn>
                <a:cxn ang="0">
                  <a:pos x="7" y="250"/>
                </a:cxn>
                <a:cxn ang="0">
                  <a:pos x="10" y="229"/>
                </a:cxn>
                <a:cxn ang="0">
                  <a:pos x="11" y="218"/>
                </a:cxn>
                <a:cxn ang="0">
                  <a:pos x="21" y="198"/>
                </a:cxn>
                <a:cxn ang="0">
                  <a:pos x="38" y="175"/>
                </a:cxn>
                <a:cxn ang="0">
                  <a:pos x="73" y="170"/>
                </a:cxn>
                <a:cxn ang="0">
                  <a:pos x="101" y="145"/>
                </a:cxn>
                <a:cxn ang="0">
                  <a:pos x="115" y="136"/>
                </a:cxn>
                <a:cxn ang="0">
                  <a:pos x="139" y="119"/>
                </a:cxn>
                <a:cxn ang="0">
                  <a:pos x="155" y="117"/>
                </a:cxn>
                <a:cxn ang="0">
                  <a:pos x="164" y="125"/>
                </a:cxn>
                <a:cxn ang="0">
                  <a:pos x="216" y="99"/>
                </a:cxn>
                <a:cxn ang="0">
                  <a:pos x="300" y="54"/>
                </a:cxn>
                <a:cxn ang="0">
                  <a:pos x="315" y="25"/>
                </a:cxn>
                <a:cxn ang="0">
                  <a:pos x="350" y="0"/>
                </a:cxn>
                <a:cxn ang="0">
                  <a:pos x="378" y="29"/>
                </a:cxn>
                <a:cxn ang="0">
                  <a:pos x="437" y="57"/>
                </a:cxn>
                <a:cxn ang="0">
                  <a:pos x="481" y="53"/>
                </a:cxn>
                <a:cxn ang="0">
                  <a:pos x="466" y="84"/>
                </a:cxn>
                <a:cxn ang="0">
                  <a:pos x="448" y="105"/>
                </a:cxn>
                <a:cxn ang="0">
                  <a:pos x="474" y="198"/>
                </a:cxn>
                <a:cxn ang="0">
                  <a:pos x="505" y="268"/>
                </a:cxn>
                <a:cxn ang="0">
                  <a:pos x="530" y="297"/>
                </a:cxn>
                <a:cxn ang="0">
                  <a:pos x="547" y="331"/>
                </a:cxn>
                <a:cxn ang="0">
                  <a:pos x="554" y="354"/>
                </a:cxn>
                <a:cxn ang="0">
                  <a:pos x="543" y="361"/>
                </a:cxn>
                <a:cxn ang="0">
                  <a:pos x="528" y="370"/>
                </a:cxn>
                <a:cxn ang="0">
                  <a:pos x="523" y="374"/>
                </a:cxn>
                <a:cxn ang="0">
                  <a:pos x="506" y="388"/>
                </a:cxn>
                <a:cxn ang="0">
                  <a:pos x="476" y="361"/>
                </a:cxn>
                <a:cxn ang="0">
                  <a:pos x="455" y="372"/>
                </a:cxn>
                <a:cxn ang="0">
                  <a:pos x="449" y="383"/>
                </a:cxn>
                <a:cxn ang="0">
                  <a:pos x="410" y="402"/>
                </a:cxn>
                <a:cxn ang="0">
                  <a:pos x="404" y="438"/>
                </a:cxn>
                <a:cxn ang="0">
                  <a:pos x="405" y="461"/>
                </a:cxn>
                <a:cxn ang="0">
                  <a:pos x="424" y="483"/>
                </a:cxn>
                <a:cxn ang="0">
                  <a:pos x="412" y="604"/>
                </a:cxn>
                <a:cxn ang="0">
                  <a:pos x="385" y="609"/>
                </a:cxn>
                <a:cxn ang="0">
                  <a:pos x="322" y="624"/>
                </a:cxn>
                <a:cxn ang="0">
                  <a:pos x="323" y="595"/>
                </a:cxn>
                <a:cxn ang="0">
                  <a:pos x="317" y="569"/>
                </a:cxn>
                <a:cxn ang="0">
                  <a:pos x="307" y="554"/>
                </a:cxn>
                <a:cxn ang="0">
                  <a:pos x="298" y="526"/>
                </a:cxn>
                <a:cxn ang="0">
                  <a:pos x="250" y="515"/>
                </a:cxn>
                <a:cxn ang="0">
                  <a:pos x="228" y="501"/>
                </a:cxn>
                <a:cxn ang="0">
                  <a:pos x="193" y="530"/>
                </a:cxn>
                <a:cxn ang="0">
                  <a:pos x="149" y="535"/>
                </a:cxn>
                <a:cxn ang="0">
                  <a:pos x="106" y="480"/>
                </a:cxn>
                <a:cxn ang="0">
                  <a:pos x="87" y="449"/>
                </a:cxn>
                <a:cxn ang="0">
                  <a:pos x="85" y="393"/>
                </a:cxn>
                <a:cxn ang="0">
                  <a:pos x="70" y="420"/>
                </a:cxn>
                <a:cxn ang="0">
                  <a:pos x="56" y="357"/>
                </a:cxn>
              </a:cxnLst>
              <a:rect l="0" t="0" r="r" b="b"/>
              <a:pathLst>
                <a:path w="554" h="624">
                  <a:moveTo>
                    <a:pt x="27" y="357"/>
                  </a:moveTo>
                  <a:lnTo>
                    <a:pt x="2" y="374"/>
                  </a:lnTo>
                  <a:lnTo>
                    <a:pt x="0" y="375"/>
                  </a:lnTo>
                  <a:lnTo>
                    <a:pt x="0" y="374"/>
                  </a:lnTo>
                  <a:lnTo>
                    <a:pt x="1" y="372"/>
                  </a:lnTo>
                  <a:lnTo>
                    <a:pt x="3" y="366"/>
                  </a:lnTo>
                  <a:lnTo>
                    <a:pt x="6" y="345"/>
                  </a:lnTo>
                  <a:lnTo>
                    <a:pt x="9" y="327"/>
                  </a:lnTo>
                  <a:lnTo>
                    <a:pt x="10" y="309"/>
                  </a:lnTo>
                  <a:lnTo>
                    <a:pt x="11" y="304"/>
                  </a:lnTo>
                  <a:lnTo>
                    <a:pt x="13" y="299"/>
                  </a:lnTo>
                  <a:lnTo>
                    <a:pt x="16" y="294"/>
                  </a:lnTo>
                  <a:lnTo>
                    <a:pt x="19" y="289"/>
                  </a:lnTo>
                  <a:lnTo>
                    <a:pt x="19" y="282"/>
                  </a:lnTo>
                  <a:lnTo>
                    <a:pt x="17" y="276"/>
                  </a:lnTo>
                  <a:lnTo>
                    <a:pt x="11" y="263"/>
                  </a:lnTo>
                  <a:lnTo>
                    <a:pt x="9" y="257"/>
                  </a:lnTo>
                  <a:lnTo>
                    <a:pt x="7" y="250"/>
                  </a:lnTo>
                  <a:lnTo>
                    <a:pt x="8" y="245"/>
                  </a:lnTo>
                  <a:lnTo>
                    <a:pt x="10" y="232"/>
                  </a:lnTo>
                  <a:lnTo>
                    <a:pt x="10" y="229"/>
                  </a:lnTo>
                  <a:lnTo>
                    <a:pt x="9" y="224"/>
                  </a:lnTo>
                  <a:lnTo>
                    <a:pt x="9" y="221"/>
                  </a:lnTo>
                  <a:lnTo>
                    <a:pt x="11" y="218"/>
                  </a:lnTo>
                  <a:lnTo>
                    <a:pt x="17" y="211"/>
                  </a:lnTo>
                  <a:lnTo>
                    <a:pt x="19" y="208"/>
                  </a:lnTo>
                  <a:lnTo>
                    <a:pt x="21" y="198"/>
                  </a:lnTo>
                  <a:lnTo>
                    <a:pt x="21" y="189"/>
                  </a:lnTo>
                  <a:lnTo>
                    <a:pt x="23" y="188"/>
                  </a:lnTo>
                  <a:lnTo>
                    <a:pt x="38" y="175"/>
                  </a:lnTo>
                  <a:lnTo>
                    <a:pt x="44" y="175"/>
                  </a:lnTo>
                  <a:lnTo>
                    <a:pt x="50" y="175"/>
                  </a:lnTo>
                  <a:lnTo>
                    <a:pt x="73" y="170"/>
                  </a:lnTo>
                  <a:lnTo>
                    <a:pt x="80" y="165"/>
                  </a:lnTo>
                  <a:lnTo>
                    <a:pt x="85" y="159"/>
                  </a:lnTo>
                  <a:lnTo>
                    <a:pt x="101" y="145"/>
                  </a:lnTo>
                  <a:lnTo>
                    <a:pt x="108" y="143"/>
                  </a:lnTo>
                  <a:lnTo>
                    <a:pt x="110" y="140"/>
                  </a:lnTo>
                  <a:lnTo>
                    <a:pt x="115" y="136"/>
                  </a:lnTo>
                  <a:lnTo>
                    <a:pt x="121" y="133"/>
                  </a:lnTo>
                  <a:lnTo>
                    <a:pt x="133" y="122"/>
                  </a:lnTo>
                  <a:lnTo>
                    <a:pt x="139" y="119"/>
                  </a:lnTo>
                  <a:lnTo>
                    <a:pt x="146" y="117"/>
                  </a:lnTo>
                  <a:lnTo>
                    <a:pt x="151" y="116"/>
                  </a:lnTo>
                  <a:lnTo>
                    <a:pt x="155" y="117"/>
                  </a:lnTo>
                  <a:lnTo>
                    <a:pt x="158" y="120"/>
                  </a:lnTo>
                  <a:lnTo>
                    <a:pt x="161" y="122"/>
                  </a:lnTo>
                  <a:lnTo>
                    <a:pt x="164" y="125"/>
                  </a:lnTo>
                  <a:lnTo>
                    <a:pt x="168" y="125"/>
                  </a:lnTo>
                  <a:lnTo>
                    <a:pt x="203" y="109"/>
                  </a:lnTo>
                  <a:lnTo>
                    <a:pt x="216" y="99"/>
                  </a:lnTo>
                  <a:lnTo>
                    <a:pt x="228" y="93"/>
                  </a:lnTo>
                  <a:lnTo>
                    <a:pt x="240" y="84"/>
                  </a:lnTo>
                  <a:lnTo>
                    <a:pt x="300" y="54"/>
                  </a:lnTo>
                  <a:lnTo>
                    <a:pt x="306" y="49"/>
                  </a:lnTo>
                  <a:lnTo>
                    <a:pt x="312" y="43"/>
                  </a:lnTo>
                  <a:lnTo>
                    <a:pt x="315" y="25"/>
                  </a:lnTo>
                  <a:lnTo>
                    <a:pt x="322" y="10"/>
                  </a:lnTo>
                  <a:lnTo>
                    <a:pt x="336" y="1"/>
                  </a:lnTo>
                  <a:lnTo>
                    <a:pt x="350" y="0"/>
                  </a:lnTo>
                  <a:lnTo>
                    <a:pt x="363" y="6"/>
                  </a:lnTo>
                  <a:lnTo>
                    <a:pt x="372" y="16"/>
                  </a:lnTo>
                  <a:lnTo>
                    <a:pt x="378" y="29"/>
                  </a:lnTo>
                  <a:lnTo>
                    <a:pt x="390" y="38"/>
                  </a:lnTo>
                  <a:lnTo>
                    <a:pt x="402" y="45"/>
                  </a:lnTo>
                  <a:lnTo>
                    <a:pt x="437" y="57"/>
                  </a:lnTo>
                  <a:lnTo>
                    <a:pt x="459" y="62"/>
                  </a:lnTo>
                  <a:lnTo>
                    <a:pt x="467" y="61"/>
                  </a:lnTo>
                  <a:lnTo>
                    <a:pt x="481" y="53"/>
                  </a:lnTo>
                  <a:lnTo>
                    <a:pt x="486" y="64"/>
                  </a:lnTo>
                  <a:lnTo>
                    <a:pt x="476" y="78"/>
                  </a:lnTo>
                  <a:lnTo>
                    <a:pt x="466" y="84"/>
                  </a:lnTo>
                  <a:lnTo>
                    <a:pt x="459" y="91"/>
                  </a:lnTo>
                  <a:lnTo>
                    <a:pt x="454" y="99"/>
                  </a:lnTo>
                  <a:lnTo>
                    <a:pt x="448" y="105"/>
                  </a:lnTo>
                  <a:lnTo>
                    <a:pt x="444" y="123"/>
                  </a:lnTo>
                  <a:lnTo>
                    <a:pt x="448" y="141"/>
                  </a:lnTo>
                  <a:lnTo>
                    <a:pt x="474" y="198"/>
                  </a:lnTo>
                  <a:lnTo>
                    <a:pt x="484" y="214"/>
                  </a:lnTo>
                  <a:lnTo>
                    <a:pt x="494" y="253"/>
                  </a:lnTo>
                  <a:lnTo>
                    <a:pt x="505" y="268"/>
                  </a:lnTo>
                  <a:lnTo>
                    <a:pt x="512" y="275"/>
                  </a:lnTo>
                  <a:lnTo>
                    <a:pt x="520" y="279"/>
                  </a:lnTo>
                  <a:lnTo>
                    <a:pt x="530" y="297"/>
                  </a:lnTo>
                  <a:lnTo>
                    <a:pt x="539" y="324"/>
                  </a:lnTo>
                  <a:lnTo>
                    <a:pt x="542" y="330"/>
                  </a:lnTo>
                  <a:lnTo>
                    <a:pt x="547" y="331"/>
                  </a:lnTo>
                  <a:lnTo>
                    <a:pt x="552" y="334"/>
                  </a:lnTo>
                  <a:lnTo>
                    <a:pt x="554" y="344"/>
                  </a:lnTo>
                  <a:lnTo>
                    <a:pt x="554" y="354"/>
                  </a:lnTo>
                  <a:lnTo>
                    <a:pt x="551" y="358"/>
                  </a:lnTo>
                  <a:lnTo>
                    <a:pt x="550" y="360"/>
                  </a:lnTo>
                  <a:lnTo>
                    <a:pt x="543" y="361"/>
                  </a:lnTo>
                  <a:lnTo>
                    <a:pt x="538" y="363"/>
                  </a:lnTo>
                  <a:lnTo>
                    <a:pt x="532" y="366"/>
                  </a:lnTo>
                  <a:lnTo>
                    <a:pt x="528" y="370"/>
                  </a:lnTo>
                  <a:lnTo>
                    <a:pt x="527" y="369"/>
                  </a:lnTo>
                  <a:lnTo>
                    <a:pt x="524" y="371"/>
                  </a:lnTo>
                  <a:lnTo>
                    <a:pt x="523" y="374"/>
                  </a:lnTo>
                  <a:lnTo>
                    <a:pt x="521" y="376"/>
                  </a:lnTo>
                  <a:lnTo>
                    <a:pt x="512" y="382"/>
                  </a:lnTo>
                  <a:lnTo>
                    <a:pt x="506" y="388"/>
                  </a:lnTo>
                  <a:lnTo>
                    <a:pt x="494" y="386"/>
                  </a:lnTo>
                  <a:lnTo>
                    <a:pt x="484" y="369"/>
                  </a:lnTo>
                  <a:lnTo>
                    <a:pt x="476" y="361"/>
                  </a:lnTo>
                  <a:lnTo>
                    <a:pt x="466" y="358"/>
                  </a:lnTo>
                  <a:lnTo>
                    <a:pt x="460" y="364"/>
                  </a:lnTo>
                  <a:lnTo>
                    <a:pt x="455" y="372"/>
                  </a:lnTo>
                  <a:lnTo>
                    <a:pt x="452" y="374"/>
                  </a:lnTo>
                  <a:lnTo>
                    <a:pt x="449" y="377"/>
                  </a:lnTo>
                  <a:lnTo>
                    <a:pt x="449" y="383"/>
                  </a:lnTo>
                  <a:lnTo>
                    <a:pt x="434" y="394"/>
                  </a:lnTo>
                  <a:lnTo>
                    <a:pt x="414" y="389"/>
                  </a:lnTo>
                  <a:lnTo>
                    <a:pt x="410" y="402"/>
                  </a:lnTo>
                  <a:lnTo>
                    <a:pt x="408" y="421"/>
                  </a:lnTo>
                  <a:lnTo>
                    <a:pt x="407" y="430"/>
                  </a:lnTo>
                  <a:lnTo>
                    <a:pt x="404" y="438"/>
                  </a:lnTo>
                  <a:lnTo>
                    <a:pt x="400" y="446"/>
                  </a:lnTo>
                  <a:lnTo>
                    <a:pt x="399" y="454"/>
                  </a:lnTo>
                  <a:lnTo>
                    <a:pt x="405" y="461"/>
                  </a:lnTo>
                  <a:lnTo>
                    <a:pt x="413" y="466"/>
                  </a:lnTo>
                  <a:lnTo>
                    <a:pt x="420" y="474"/>
                  </a:lnTo>
                  <a:lnTo>
                    <a:pt x="424" y="483"/>
                  </a:lnTo>
                  <a:lnTo>
                    <a:pt x="430" y="490"/>
                  </a:lnTo>
                  <a:lnTo>
                    <a:pt x="432" y="499"/>
                  </a:lnTo>
                  <a:lnTo>
                    <a:pt x="412" y="604"/>
                  </a:lnTo>
                  <a:lnTo>
                    <a:pt x="403" y="605"/>
                  </a:lnTo>
                  <a:lnTo>
                    <a:pt x="394" y="606"/>
                  </a:lnTo>
                  <a:lnTo>
                    <a:pt x="385" y="609"/>
                  </a:lnTo>
                  <a:lnTo>
                    <a:pt x="376" y="614"/>
                  </a:lnTo>
                  <a:lnTo>
                    <a:pt x="358" y="619"/>
                  </a:lnTo>
                  <a:lnTo>
                    <a:pt x="322" y="624"/>
                  </a:lnTo>
                  <a:lnTo>
                    <a:pt x="304" y="623"/>
                  </a:lnTo>
                  <a:lnTo>
                    <a:pt x="312" y="609"/>
                  </a:lnTo>
                  <a:lnTo>
                    <a:pt x="323" y="595"/>
                  </a:lnTo>
                  <a:lnTo>
                    <a:pt x="320" y="578"/>
                  </a:lnTo>
                  <a:lnTo>
                    <a:pt x="318" y="574"/>
                  </a:lnTo>
                  <a:lnTo>
                    <a:pt x="317" y="569"/>
                  </a:lnTo>
                  <a:lnTo>
                    <a:pt x="317" y="564"/>
                  </a:lnTo>
                  <a:lnTo>
                    <a:pt x="315" y="559"/>
                  </a:lnTo>
                  <a:lnTo>
                    <a:pt x="307" y="554"/>
                  </a:lnTo>
                  <a:lnTo>
                    <a:pt x="298" y="548"/>
                  </a:lnTo>
                  <a:lnTo>
                    <a:pt x="298" y="543"/>
                  </a:lnTo>
                  <a:lnTo>
                    <a:pt x="298" y="526"/>
                  </a:lnTo>
                  <a:lnTo>
                    <a:pt x="288" y="512"/>
                  </a:lnTo>
                  <a:lnTo>
                    <a:pt x="258" y="511"/>
                  </a:lnTo>
                  <a:lnTo>
                    <a:pt x="250" y="515"/>
                  </a:lnTo>
                  <a:lnTo>
                    <a:pt x="242" y="520"/>
                  </a:lnTo>
                  <a:lnTo>
                    <a:pt x="233" y="515"/>
                  </a:lnTo>
                  <a:lnTo>
                    <a:pt x="228" y="501"/>
                  </a:lnTo>
                  <a:lnTo>
                    <a:pt x="217" y="493"/>
                  </a:lnTo>
                  <a:lnTo>
                    <a:pt x="205" y="501"/>
                  </a:lnTo>
                  <a:lnTo>
                    <a:pt x="193" y="530"/>
                  </a:lnTo>
                  <a:lnTo>
                    <a:pt x="182" y="540"/>
                  </a:lnTo>
                  <a:lnTo>
                    <a:pt x="165" y="541"/>
                  </a:lnTo>
                  <a:lnTo>
                    <a:pt x="149" y="535"/>
                  </a:lnTo>
                  <a:lnTo>
                    <a:pt x="129" y="517"/>
                  </a:lnTo>
                  <a:lnTo>
                    <a:pt x="115" y="493"/>
                  </a:lnTo>
                  <a:lnTo>
                    <a:pt x="106" y="480"/>
                  </a:lnTo>
                  <a:lnTo>
                    <a:pt x="93" y="470"/>
                  </a:lnTo>
                  <a:lnTo>
                    <a:pt x="88" y="455"/>
                  </a:lnTo>
                  <a:lnTo>
                    <a:pt x="87" y="449"/>
                  </a:lnTo>
                  <a:lnTo>
                    <a:pt x="98" y="419"/>
                  </a:lnTo>
                  <a:lnTo>
                    <a:pt x="96" y="393"/>
                  </a:lnTo>
                  <a:lnTo>
                    <a:pt x="85" y="393"/>
                  </a:lnTo>
                  <a:lnTo>
                    <a:pt x="81" y="406"/>
                  </a:lnTo>
                  <a:lnTo>
                    <a:pt x="78" y="421"/>
                  </a:lnTo>
                  <a:lnTo>
                    <a:pt x="70" y="420"/>
                  </a:lnTo>
                  <a:lnTo>
                    <a:pt x="65" y="404"/>
                  </a:lnTo>
                  <a:lnTo>
                    <a:pt x="63" y="371"/>
                  </a:lnTo>
                  <a:lnTo>
                    <a:pt x="56" y="357"/>
                  </a:lnTo>
                  <a:lnTo>
                    <a:pt x="27" y="357"/>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Freeform 27"/>
            <p:cNvSpPr>
              <a:spLocks/>
            </p:cNvSpPr>
            <p:nvPr/>
          </p:nvSpPr>
          <p:spPr bwMode="auto">
            <a:xfrm>
              <a:off x="3679879" y="4611348"/>
              <a:ext cx="352425" cy="504825"/>
            </a:xfrm>
            <a:custGeom>
              <a:avLst/>
              <a:gdLst/>
              <a:ahLst/>
              <a:cxnLst>
                <a:cxn ang="0">
                  <a:pos x="38" y="302"/>
                </a:cxn>
                <a:cxn ang="0">
                  <a:pos x="9" y="317"/>
                </a:cxn>
                <a:cxn ang="0">
                  <a:pos x="1" y="297"/>
                </a:cxn>
                <a:cxn ang="0">
                  <a:pos x="6" y="282"/>
                </a:cxn>
                <a:cxn ang="0">
                  <a:pos x="23" y="256"/>
                </a:cxn>
                <a:cxn ang="0">
                  <a:pos x="25" y="251"/>
                </a:cxn>
                <a:cxn ang="0">
                  <a:pos x="25" y="243"/>
                </a:cxn>
                <a:cxn ang="0">
                  <a:pos x="28" y="213"/>
                </a:cxn>
                <a:cxn ang="0">
                  <a:pos x="34" y="201"/>
                </a:cxn>
                <a:cxn ang="0">
                  <a:pos x="41" y="198"/>
                </a:cxn>
                <a:cxn ang="0">
                  <a:pos x="44" y="192"/>
                </a:cxn>
                <a:cxn ang="0">
                  <a:pos x="45" y="175"/>
                </a:cxn>
                <a:cxn ang="0">
                  <a:pos x="40" y="164"/>
                </a:cxn>
                <a:cxn ang="0">
                  <a:pos x="37" y="148"/>
                </a:cxn>
                <a:cxn ang="0">
                  <a:pos x="30" y="118"/>
                </a:cxn>
                <a:cxn ang="0">
                  <a:pos x="21" y="80"/>
                </a:cxn>
                <a:cxn ang="0">
                  <a:pos x="23" y="71"/>
                </a:cxn>
                <a:cxn ang="0">
                  <a:pos x="38" y="73"/>
                </a:cxn>
                <a:cxn ang="0">
                  <a:pos x="55" y="62"/>
                </a:cxn>
                <a:cxn ang="0">
                  <a:pos x="68" y="19"/>
                </a:cxn>
                <a:cxn ang="0">
                  <a:pos x="91" y="9"/>
                </a:cxn>
                <a:cxn ang="0">
                  <a:pos x="94" y="20"/>
                </a:cxn>
                <a:cxn ang="0">
                  <a:pos x="127" y="26"/>
                </a:cxn>
                <a:cxn ang="0">
                  <a:pos x="145" y="32"/>
                </a:cxn>
                <a:cxn ang="0">
                  <a:pos x="128" y="70"/>
                </a:cxn>
                <a:cxn ang="0">
                  <a:pos x="122" y="99"/>
                </a:cxn>
                <a:cxn ang="0">
                  <a:pos x="136" y="103"/>
                </a:cxn>
                <a:cxn ang="0">
                  <a:pos x="147" y="114"/>
                </a:cxn>
                <a:cxn ang="0">
                  <a:pos x="158" y="138"/>
                </a:cxn>
                <a:cxn ang="0">
                  <a:pos x="157" y="143"/>
                </a:cxn>
                <a:cxn ang="0">
                  <a:pos x="155" y="149"/>
                </a:cxn>
                <a:cxn ang="0">
                  <a:pos x="153" y="158"/>
                </a:cxn>
                <a:cxn ang="0">
                  <a:pos x="160" y="161"/>
                </a:cxn>
                <a:cxn ang="0">
                  <a:pos x="169" y="161"/>
                </a:cxn>
                <a:cxn ang="0">
                  <a:pos x="177" y="173"/>
                </a:cxn>
                <a:cxn ang="0">
                  <a:pos x="179" y="192"/>
                </a:cxn>
                <a:cxn ang="0">
                  <a:pos x="187" y="209"/>
                </a:cxn>
                <a:cxn ang="0">
                  <a:pos x="202" y="217"/>
                </a:cxn>
                <a:cxn ang="0">
                  <a:pos x="213" y="216"/>
                </a:cxn>
                <a:cxn ang="0">
                  <a:pos x="220" y="222"/>
                </a:cxn>
                <a:cxn ang="0">
                  <a:pos x="203" y="233"/>
                </a:cxn>
                <a:cxn ang="0">
                  <a:pos x="177" y="252"/>
                </a:cxn>
                <a:cxn ang="0">
                  <a:pos x="138" y="251"/>
                </a:cxn>
                <a:cxn ang="0">
                  <a:pos x="112" y="256"/>
                </a:cxn>
                <a:cxn ang="0">
                  <a:pos x="97" y="275"/>
                </a:cxn>
                <a:cxn ang="0">
                  <a:pos x="74" y="302"/>
                </a:cxn>
              </a:cxnLst>
              <a:rect l="0" t="0" r="r" b="b"/>
              <a:pathLst>
                <a:path w="222" h="318">
                  <a:moveTo>
                    <a:pt x="61" y="296"/>
                  </a:moveTo>
                  <a:lnTo>
                    <a:pt x="38" y="302"/>
                  </a:lnTo>
                  <a:lnTo>
                    <a:pt x="18" y="318"/>
                  </a:lnTo>
                  <a:lnTo>
                    <a:pt x="9" y="317"/>
                  </a:lnTo>
                  <a:lnTo>
                    <a:pt x="0" y="310"/>
                  </a:lnTo>
                  <a:lnTo>
                    <a:pt x="1" y="297"/>
                  </a:lnTo>
                  <a:lnTo>
                    <a:pt x="3" y="289"/>
                  </a:lnTo>
                  <a:lnTo>
                    <a:pt x="6" y="282"/>
                  </a:lnTo>
                  <a:lnTo>
                    <a:pt x="12" y="272"/>
                  </a:lnTo>
                  <a:lnTo>
                    <a:pt x="23" y="256"/>
                  </a:lnTo>
                  <a:lnTo>
                    <a:pt x="24" y="254"/>
                  </a:lnTo>
                  <a:lnTo>
                    <a:pt x="25" y="251"/>
                  </a:lnTo>
                  <a:lnTo>
                    <a:pt x="24" y="246"/>
                  </a:lnTo>
                  <a:lnTo>
                    <a:pt x="25" y="243"/>
                  </a:lnTo>
                  <a:lnTo>
                    <a:pt x="28" y="228"/>
                  </a:lnTo>
                  <a:lnTo>
                    <a:pt x="28" y="213"/>
                  </a:lnTo>
                  <a:lnTo>
                    <a:pt x="29" y="206"/>
                  </a:lnTo>
                  <a:lnTo>
                    <a:pt x="34" y="201"/>
                  </a:lnTo>
                  <a:lnTo>
                    <a:pt x="38" y="200"/>
                  </a:lnTo>
                  <a:lnTo>
                    <a:pt x="41" y="198"/>
                  </a:lnTo>
                  <a:lnTo>
                    <a:pt x="44" y="196"/>
                  </a:lnTo>
                  <a:lnTo>
                    <a:pt x="44" y="192"/>
                  </a:lnTo>
                  <a:lnTo>
                    <a:pt x="46" y="179"/>
                  </a:lnTo>
                  <a:lnTo>
                    <a:pt x="45" y="175"/>
                  </a:lnTo>
                  <a:lnTo>
                    <a:pt x="44" y="171"/>
                  </a:lnTo>
                  <a:lnTo>
                    <a:pt x="40" y="164"/>
                  </a:lnTo>
                  <a:lnTo>
                    <a:pt x="38" y="160"/>
                  </a:lnTo>
                  <a:lnTo>
                    <a:pt x="37" y="148"/>
                  </a:lnTo>
                  <a:lnTo>
                    <a:pt x="32" y="134"/>
                  </a:lnTo>
                  <a:lnTo>
                    <a:pt x="30" y="118"/>
                  </a:lnTo>
                  <a:lnTo>
                    <a:pt x="22" y="89"/>
                  </a:lnTo>
                  <a:lnTo>
                    <a:pt x="21" y="80"/>
                  </a:lnTo>
                  <a:lnTo>
                    <a:pt x="21" y="71"/>
                  </a:lnTo>
                  <a:lnTo>
                    <a:pt x="23" y="71"/>
                  </a:lnTo>
                  <a:lnTo>
                    <a:pt x="30" y="71"/>
                  </a:lnTo>
                  <a:lnTo>
                    <a:pt x="38" y="73"/>
                  </a:lnTo>
                  <a:lnTo>
                    <a:pt x="45" y="72"/>
                  </a:lnTo>
                  <a:lnTo>
                    <a:pt x="55" y="62"/>
                  </a:lnTo>
                  <a:lnTo>
                    <a:pt x="61" y="33"/>
                  </a:lnTo>
                  <a:lnTo>
                    <a:pt x="68" y="19"/>
                  </a:lnTo>
                  <a:lnTo>
                    <a:pt x="88" y="0"/>
                  </a:lnTo>
                  <a:lnTo>
                    <a:pt x="91" y="9"/>
                  </a:lnTo>
                  <a:lnTo>
                    <a:pt x="90" y="18"/>
                  </a:lnTo>
                  <a:lnTo>
                    <a:pt x="94" y="20"/>
                  </a:lnTo>
                  <a:lnTo>
                    <a:pt x="110" y="19"/>
                  </a:lnTo>
                  <a:lnTo>
                    <a:pt x="127" y="26"/>
                  </a:lnTo>
                  <a:lnTo>
                    <a:pt x="136" y="28"/>
                  </a:lnTo>
                  <a:lnTo>
                    <a:pt x="145" y="32"/>
                  </a:lnTo>
                  <a:lnTo>
                    <a:pt x="144" y="52"/>
                  </a:lnTo>
                  <a:lnTo>
                    <a:pt x="128" y="70"/>
                  </a:lnTo>
                  <a:lnTo>
                    <a:pt x="120" y="92"/>
                  </a:lnTo>
                  <a:lnTo>
                    <a:pt x="122" y="99"/>
                  </a:lnTo>
                  <a:lnTo>
                    <a:pt x="126" y="101"/>
                  </a:lnTo>
                  <a:lnTo>
                    <a:pt x="136" y="103"/>
                  </a:lnTo>
                  <a:lnTo>
                    <a:pt x="141" y="105"/>
                  </a:lnTo>
                  <a:lnTo>
                    <a:pt x="147" y="114"/>
                  </a:lnTo>
                  <a:lnTo>
                    <a:pt x="156" y="135"/>
                  </a:lnTo>
                  <a:lnTo>
                    <a:pt x="158" y="138"/>
                  </a:lnTo>
                  <a:lnTo>
                    <a:pt x="158" y="140"/>
                  </a:lnTo>
                  <a:lnTo>
                    <a:pt x="157" y="143"/>
                  </a:lnTo>
                  <a:lnTo>
                    <a:pt x="155" y="144"/>
                  </a:lnTo>
                  <a:lnTo>
                    <a:pt x="155" y="149"/>
                  </a:lnTo>
                  <a:lnTo>
                    <a:pt x="154" y="154"/>
                  </a:lnTo>
                  <a:lnTo>
                    <a:pt x="153" y="158"/>
                  </a:lnTo>
                  <a:lnTo>
                    <a:pt x="156" y="162"/>
                  </a:lnTo>
                  <a:lnTo>
                    <a:pt x="160" y="161"/>
                  </a:lnTo>
                  <a:lnTo>
                    <a:pt x="164" y="158"/>
                  </a:lnTo>
                  <a:lnTo>
                    <a:pt x="169" y="161"/>
                  </a:lnTo>
                  <a:lnTo>
                    <a:pt x="170" y="168"/>
                  </a:lnTo>
                  <a:lnTo>
                    <a:pt x="177" y="173"/>
                  </a:lnTo>
                  <a:lnTo>
                    <a:pt x="176" y="183"/>
                  </a:lnTo>
                  <a:lnTo>
                    <a:pt x="179" y="192"/>
                  </a:lnTo>
                  <a:lnTo>
                    <a:pt x="184" y="200"/>
                  </a:lnTo>
                  <a:lnTo>
                    <a:pt x="187" y="209"/>
                  </a:lnTo>
                  <a:lnTo>
                    <a:pt x="194" y="216"/>
                  </a:lnTo>
                  <a:lnTo>
                    <a:pt x="202" y="217"/>
                  </a:lnTo>
                  <a:lnTo>
                    <a:pt x="210" y="215"/>
                  </a:lnTo>
                  <a:lnTo>
                    <a:pt x="213" y="216"/>
                  </a:lnTo>
                  <a:lnTo>
                    <a:pt x="218" y="218"/>
                  </a:lnTo>
                  <a:lnTo>
                    <a:pt x="220" y="222"/>
                  </a:lnTo>
                  <a:lnTo>
                    <a:pt x="222" y="222"/>
                  </a:lnTo>
                  <a:lnTo>
                    <a:pt x="203" y="233"/>
                  </a:lnTo>
                  <a:lnTo>
                    <a:pt x="189" y="250"/>
                  </a:lnTo>
                  <a:lnTo>
                    <a:pt x="177" y="252"/>
                  </a:lnTo>
                  <a:lnTo>
                    <a:pt x="165" y="256"/>
                  </a:lnTo>
                  <a:lnTo>
                    <a:pt x="138" y="251"/>
                  </a:lnTo>
                  <a:lnTo>
                    <a:pt x="125" y="252"/>
                  </a:lnTo>
                  <a:lnTo>
                    <a:pt x="112" y="256"/>
                  </a:lnTo>
                  <a:lnTo>
                    <a:pt x="100" y="262"/>
                  </a:lnTo>
                  <a:lnTo>
                    <a:pt x="97" y="275"/>
                  </a:lnTo>
                  <a:lnTo>
                    <a:pt x="85" y="298"/>
                  </a:lnTo>
                  <a:lnTo>
                    <a:pt x="74" y="302"/>
                  </a:lnTo>
                  <a:lnTo>
                    <a:pt x="61" y="296"/>
                  </a:lnTo>
                  <a:close/>
                </a:path>
              </a:pathLst>
            </a:custGeom>
            <a:solidFill>
              <a:srgbClr val="00B05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28"/>
            <p:cNvSpPr>
              <a:spLocks/>
            </p:cNvSpPr>
            <p:nvPr/>
          </p:nvSpPr>
          <p:spPr bwMode="auto">
            <a:xfrm>
              <a:off x="4653016" y="1949110"/>
              <a:ext cx="1104900" cy="1398588"/>
            </a:xfrm>
            <a:custGeom>
              <a:avLst/>
              <a:gdLst/>
              <a:ahLst/>
              <a:cxnLst>
                <a:cxn ang="0">
                  <a:pos x="694" y="855"/>
                </a:cxn>
                <a:cxn ang="0">
                  <a:pos x="635" y="853"/>
                </a:cxn>
                <a:cxn ang="0">
                  <a:pos x="546" y="881"/>
                </a:cxn>
                <a:cxn ang="0">
                  <a:pos x="344" y="781"/>
                </a:cxn>
                <a:cxn ang="0">
                  <a:pos x="327" y="793"/>
                </a:cxn>
                <a:cxn ang="0">
                  <a:pos x="339" y="829"/>
                </a:cxn>
                <a:cxn ang="0">
                  <a:pos x="304" y="860"/>
                </a:cxn>
                <a:cxn ang="0">
                  <a:pos x="236" y="869"/>
                </a:cxn>
                <a:cxn ang="0">
                  <a:pos x="166" y="838"/>
                </a:cxn>
                <a:cxn ang="0">
                  <a:pos x="136" y="813"/>
                </a:cxn>
                <a:cxn ang="0">
                  <a:pos x="146" y="787"/>
                </a:cxn>
                <a:cxn ang="0">
                  <a:pos x="141" y="734"/>
                </a:cxn>
                <a:cxn ang="0">
                  <a:pos x="77" y="726"/>
                </a:cxn>
                <a:cxn ang="0">
                  <a:pos x="70" y="649"/>
                </a:cxn>
                <a:cxn ang="0">
                  <a:pos x="26" y="635"/>
                </a:cxn>
                <a:cxn ang="0">
                  <a:pos x="4" y="617"/>
                </a:cxn>
                <a:cxn ang="0">
                  <a:pos x="13" y="572"/>
                </a:cxn>
                <a:cxn ang="0">
                  <a:pos x="32" y="518"/>
                </a:cxn>
                <a:cxn ang="0">
                  <a:pos x="10" y="455"/>
                </a:cxn>
                <a:cxn ang="0">
                  <a:pos x="38" y="415"/>
                </a:cxn>
                <a:cxn ang="0">
                  <a:pos x="68" y="384"/>
                </a:cxn>
                <a:cxn ang="0">
                  <a:pos x="122" y="348"/>
                </a:cxn>
                <a:cxn ang="0">
                  <a:pos x="155" y="340"/>
                </a:cxn>
                <a:cxn ang="0">
                  <a:pos x="208" y="353"/>
                </a:cxn>
                <a:cxn ang="0">
                  <a:pos x="256" y="366"/>
                </a:cxn>
                <a:cxn ang="0">
                  <a:pos x="326" y="364"/>
                </a:cxn>
                <a:cxn ang="0">
                  <a:pos x="345" y="412"/>
                </a:cxn>
                <a:cxn ang="0">
                  <a:pos x="366" y="453"/>
                </a:cxn>
                <a:cxn ang="0">
                  <a:pos x="434" y="459"/>
                </a:cxn>
                <a:cxn ang="0">
                  <a:pos x="445" y="425"/>
                </a:cxn>
                <a:cxn ang="0">
                  <a:pos x="495" y="398"/>
                </a:cxn>
                <a:cxn ang="0">
                  <a:pos x="450" y="380"/>
                </a:cxn>
                <a:cxn ang="0">
                  <a:pos x="353" y="327"/>
                </a:cxn>
                <a:cxn ang="0">
                  <a:pos x="327" y="307"/>
                </a:cxn>
                <a:cxn ang="0">
                  <a:pos x="331" y="272"/>
                </a:cxn>
                <a:cxn ang="0">
                  <a:pos x="322" y="231"/>
                </a:cxn>
                <a:cxn ang="0">
                  <a:pos x="284" y="235"/>
                </a:cxn>
                <a:cxn ang="0">
                  <a:pos x="293" y="191"/>
                </a:cxn>
                <a:cxn ang="0">
                  <a:pos x="337" y="178"/>
                </a:cxn>
                <a:cxn ang="0">
                  <a:pos x="429" y="122"/>
                </a:cxn>
                <a:cxn ang="0">
                  <a:pos x="455" y="42"/>
                </a:cxn>
                <a:cxn ang="0">
                  <a:pos x="475" y="19"/>
                </a:cxn>
                <a:cxn ang="0">
                  <a:pos x="521" y="25"/>
                </a:cxn>
                <a:cxn ang="0">
                  <a:pos x="597" y="29"/>
                </a:cxn>
                <a:cxn ang="0">
                  <a:pos x="606" y="75"/>
                </a:cxn>
                <a:cxn ang="0">
                  <a:pos x="619" y="106"/>
                </a:cxn>
                <a:cxn ang="0">
                  <a:pos x="630" y="186"/>
                </a:cxn>
                <a:cxn ang="0">
                  <a:pos x="657" y="342"/>
                </a:cxn>
                <a:cxn ang="0">
                  <a:pos x="673" y="358"/>
                </a:cxn>
                <a:cxn ang="0">
                  <a:pos x="634" y="388"/>
                </a:cxn>
                <a:cxn ang="0">
                  <a:pos x="588" y="421"/>
                </a:cxn>
                <a:cxn ang="0">
                  <a:pos x="560" y="484"/>
                </a:cxn>
                <a:cxn ang="0">
                  <a:pos x="539" y="524"/>
                </a:cxn>
                <a:cxn ang="0">
                  <a:pos x="583" y="581"/>
                </a:cxn>
                <a:cxn ang="0">
                  <a:pos x="629" y="620"/>
                </a:cxn>
                <a:cxn ang="0">
                  <a:pos x="629" y="678"/>
                </a:cxn>
                <a:cxn ang="0">
                  <a:pos x="606" y="721"/>
                </a:cxn>
                <a:cxn ang="0">
                  <a:pos x="676" y="804"/>
                </a:cxn>
              </a:cxnLst>
              <a:rect l="0" t="0" r="r" b="b"/>
              <a:pathLst>
                <a:path w="696" h="881">
                  <a:moveTo>
                    <a:pt x="689" y="839"/>
                  </a:moveTo>
                  <a:lnTo>
                    <a:pt x="696" y="847"/>
                  </a:lnTo>
                  <a:lnTo>
                    <a:pt x="694" y="855"/>
                  </a:lnTo>
                  <a:lnTo>
                    <a:pt x="675" y="855"/>
                  </a:lnTo>
                  <a:lnTo>
                    <a:pt x="654" y="850"/>
                  </a:lnTo>
                  <a:lnTo>
                    <a:pt x="635" y="853"/>
                  </a:lnTo>
                  <a:lnTo>
                    <a:pt x="599" y="870"/>
                  </a:lnTo>
                  <a:lnTo>
                    <a:pt x="561" y="871"/>
                  </a:lnTo>
                  <a:lnTo>
                    <a:pt x="546" y="881"/>
                  </a:lnTo>
                  <a:lnTo>
                    <a:pt x="537" y="877"/>
                  </a:lnTo>
                  <a:lnTo>
                    <a:pt x="488" y="847"/>
                  </a:lnTo>
                  <a:lnTo>
                    <a:pt x="344" y="781"/>
                  </a:lnTo>
                  <a:lnTo>
                    <a:pt x="335" y="783"/>
                  </a:lnTo>
                  <a:lnTo>
                    <a:pt x="330" y="786"/>
                  </a:lnTo>
                  <a:lnTo>
                    <a:pt x="327" y="793"/>
                  </a:lnTo>
                  <a:lnTo>
                    <a:pt x="338" y="809"/>
                  </a:lnTo>
                  <a:lnTo>
                    <a:pt x="342" y="819"/>
                  </a:lnTo>
                  <a:lnTo>
                    <a:pt x="339" y="829"/>
                  </a:lnTo>
                  <a:lnTo>
                    <a:pt x="320" y="836"/>
                  </a:lnTo>
                  <a:lnTo>
                    <a:pt x="312" y="842"/>
                  </a:lnTo>
                  <a:lnTo>
                    <a:pt x="304" y="860"/>
                  </a:lnTo>
                  <a:lnTo>
                    <a:pt x="293" y="865"/>
                  </a:lnTo>
                  <a:lnTo>
                    <a:pt x="282" y="867"/>
                  </a:lnTo>
                  <a:lnTo>
                    <a:pt x="236" y="869"/>
                  </a:lnTo>
                  <a:lnTo>
                    <a:pt x="195" y="862"/>
                  </a:lnTo>
                  <a:lnTo>
                    <a:pt x="176" y="856"/>
                  </a:lnTo>
                  <a:lnTo>
                    <a:pt x="166" y="838"/>
                  </a:lnTo>
                  <a:lnTo>
                    <a:pt x="153" y="823"/>
                  </a:lnTo>
                  <a:lnTo>
                    <a:pt x="143" y="820"/>
                  </a:lnTo>
                  <a:lnTo>
                    <a:pt x="136" y="813"/>
                  </a:lnTo>
                  <a:lnTo>
                    <a:pt x="137" y="804"/>
                  </a:lnTo>
                  <a:lnTo>
                    <a:pt x="141" y="795"/>
                  </a:lnTo>
                  <a:lnTo>
                    <a:pt x="146" y="787"/>
                  </a:lnTo>
                  <a:lnTo>
                    <a:pt x="148" y="779"/>
                  </a:lnTo>
                  <a:lnTo>
                    <a:pt x="147" y="755"/>
                  </a:lnTo>
                  <a:lnTo>
                    <a:pt x="141" y="734"/>
                  </a:lnTo>
                  <a:lnTo>
                    <a:pt x="122" y="728"/>
                  </a:lnTo>
                  <a:lnTo>
                    <a:pt x="88" y="733"/>
                  </a:lnTo>
                  <a:lnTo>
                    <a:pt x="77" y="726"/>
                  </a:lnTo>
                  <a:lnTo>
                    <a:pt x="78" y="679"/>
                  </a:lnTo>
                  <a:lnTo>
                    <a:pt x="76" y="665"/>
                  </a:lnTo>
                  <a:lnTo>
                    <a:pt x="70" y="649"/>
                  </a:lnTo>
                  <a:lnTo>
                    <a:pt x="60" y="636"/>
                  </a:lnTo>
                  <a:lnTo>
                    <a:pt x="42" y="632"/>
                  </a:lnTo>
                  <a:lnTo>
                    <a:pt x="26" y="635"/>
                  </a:lnTo>
                  <a:lnTo>
                    <a:pt x="20" y="627"/>
                  </a:lnTo>
                  <a:lnTo>
                    <a:pt x="12" y="621"/>
                  </a:lnTo>
                  <a:lnTo>
                    <a:pt x="4" y="617"/>
                  </a:lnTo>
                  <a:lnTo>
                    <a:pt x="0" y="609"/>
                  </a:lnTo>
                  <a:lnTo>
                    <a:pt x="10" y="591"/>
                  </a:lnTo>
                  <a:lnTo>
                    <a:pt x="13" y="572"/>
                  </a:lnTo>
                  <a:lnTo>
                    <a:pt x="26" y="557"/>
                  </a:lnTo>
                  <a:lnTo>
                    <a:pt x="34" y="538"/>
                  </a:lnTo>
                  <a:lnTo>
                    <a:pt x="32" y="518"/>
                  </a:lnTo>
                  <a:lnTo>
                    <a:pt x="19" y="502"/>
                  </a:lnTo>
                  <a:lnTo>
                    <a:pt x="11" y="480"/>
                  </a:lnTo>
                  <a:lnTo>
                    <a:pt x="10" y="455"/>
                  </a:lnTo>
                  <a:lnTo>
                    <a:pt x="12" y="434"/>
                  </a:lnTo>
                  <a:lnTo>
                    <a:pt x="20" y="416"/>
                  </a:lnTo>
                  <a:lnTo>
                    <a:pt x="38" y="415"/>
                  </a:lnTo>
                  <a:lnTo>
                    <a:pt x="49" y="410"/>
                  </a:lnTo>
                  <a:lnTo>
                    <a:pt x="56" y="402"/>
                  </a:lnTo>
                  <a:lnTo>
                    <a:pt x="68" y="384"/>
                  </a:lnTo>
                  <a:lnTo>
                    <a:pt x="98" y="354"/>
                  </a:lnTo>
                  <a:lnTo>
                    <a:pt x="118" y="345"/>
                  </a:lnTo>
                  <a:lnTo>
                    <a:pt x="122" y="348"/>
                  </a:lnTo>
                  <a:lnTo>
                    <a:pt x="127" y="350"/>
                  </a:lnTo>
                  <a:lnTo>
                    <a:pt x="132" y="349"/>
                  </a:lnTo>
                  <a:lnTo>
                    <a:pt x="155" y="340"/>
                  </a:lnTo>
                  <a:lnTo>
                    <a:pt x="173" y="340"/>
                  </a:lnTo>
                  <a:lnTo>
                    <a:pt x="190" y="345"/>
                  </a:lnTo>
                  <a:lnTo>
                    <a:pt x="208" y="353"/>
                  </a:lnTo>
                  <a:lnTo>
                    <a:pt x="227" y="354"/>
                  </a:lnTo>
                  <a:lnTo>
                    <a:pt x="245" y="351"/>
                  </a:lnTo>
                  <a:lnTo>
                    <a:pt x="256" y="366"/>
                  </a:lnTo>
                  <a:lnTo>
                    <a:pt x="271" y="371"/>
                  </a:lnTo>
                  <a:lnTo>
                    <a:pt x="309" y="368"/>
                  </a:lnTo>
                  <a:lnTo>
                    <a:pt x="326" y="364"/>
                  </a:lnTo>
                  <a:lnTo>
                    <a:pt x="339" y="376"/>
                  </a:lnTo>
                  <a:lnTo>
                    <a:pt x="345" y="393"/>
                  </a:lnTo>
                  <a:lnTo>
                    <a:pt x="345" y="412"/>
                  </a:lnTo>
                  <a:lnTo>
                    <a:pt x="343" y="431"/>
                  </a:lnTo>
                  <a:lnTo>
                    <a:pt x="349" y="446"/>
                  </a:lnTo>
                  <a:lnTo>
                    <a:pt x="366" y="453"/>
                  </a:lnTo>
                  <a:lnTo>
                    <a:pt x="413" y="450"/>
                  </a:lnTo>
                  <a:lnTo>
                    <a:pt x="423" y="455"/>
                  </a:lnTo>
                  <a:lnTo>
                    <a:pt x="434" y="459"/>
                  </a:lnTo>
                  <a:lnTo>
                    <a:pt x="442" y="454"/>
                  </a:lnTo>
                  <a:lnTo>
                    <a:pt x="439" y="444"/>
                  </a:lnTo>
                  <a:lnTo>
                    <a:pt x="445" y="425"/>
                  </a:lnTo>
                  <a:lnTo>
                    <a:pt x="477" y="412"/>
                  </a:lnTo>
                  <a:lnTo>
                    <a:pt x="487" y="406"/>
                  </a:lnTo>
                  <a:lnTo>
                    <a:pt x="495" y="398"/>
                  </a:lnTo>
                  <a:lnTo>
                    <a:pt x="496" y="388"/>
                  </a:lnTo>
                  <a:lnTo>
                    <a:pt x="475" y="382"/>
                  </a:lnTo>
                  <a:lnTo>
                    <a:pt x="450" y="380"/>
                  </a:lnTo>
                  <a:lnTo>
                    <a:pt x="403" y="372"/>
                  </a:lnTo>
                  <a:lnTo>
                    <a:pt x="381" y="364"/>
                  </a:lnTo>
                  <a:lnTo>
                    <a:pt x="353" y="327"/>
                  </a:lnTo>
                  <a:lnTo>
                    <a:pt x="341" y="306"/>
                  </a:lnTo>
                  <a:lnTo>
                    <a:pt x="336" y="307"/>
                  </a:lnTo>
                  <a:lnTo>
                    <a:pt x="327" y="307"/>
                  </a:lnTo>
                  <a:lnTo>
                    <a:pt x="321" y="299"/>
                  </a:lnTo>
                  <a:lnTo>
                    <a:pt x="322" y="290"/>
                  </a:lnTo>
                  <a:lnTo>
                    <a:pt x="331" y="272"/>
                  </a:lnTo>
                  <a:lnTo>
                    <a:pt x="331" y="262"/>
                  </a:lnTo>
                  <a:lnTo>
                    <a:pt x="327" y="241"/>
                  </a:lnTo>
                  <a:lnTo>
                    <a:pt x="322" y="231"/>
                  </a:lnTo>
                  <a:lnTo>
                    <a:pt x="312" y="228"/>
                  </a:lnTo>
                  <a:lnTo>
                    <a:pt x="302" y="230"/>
                  </a:lnTo>
                  <a:lnTo>
                    <a:pt x="284" y="235"/>
                  </a:lnTo>
                  <a:lnTo>
                    <a:pt x="271" y="226"/>
                  </a:lnTo>
                  <a:lnTo>
                    <a:pt x="277" y="205"/>
                  </a:lnTo>
                  <a:lnTo>
                    <a:pt x="293" y="191"/>
                  </a:lnTo>
                  <a:lnTo>
                    <a:pt x="318" y="189"/>
                  </a:lnTo>
                  <a:lnTo>
                    <a:pt x="328" y="184"/>
                  </a:lnTo>
                  <a:lnTo>
                    <a:pt x="337" y="178"/>
                  </a:lnTo>
                  <a:lnTo>
                    <a:pt x="427" y="144"/>
                  </a:lnTo>
                  <a:lnTo>
                    <a:pt x="432" y="134"/>
                  </a:lnTo>
                  <a:lnTo>
                    <a:pt x="429" y="122"/>
                  </a:lnTo>
                  <a:lnTo>
                    <a:pt x="431" y="113"/>
                  </a:lnTo>
                  <a:lnTo>
                    <a:pt x="452" y="54"/>
                  </a:lnTo>
                  <a:lnTo>
                    <a:pt x="455" y="42"/>
                  </a:lnTo>
                  <a:lnTo>
                    <a:pt x="459" y="29"/>
                  </a:lnTo>
                  <a:lnTo>
                    <a:pt x="466" y="22"/>
                  </a:lnTo>
                  <a:lnTo>
                    <a:pt x="475" y="19"/>
                  </a:lnTo>
                  <a:lnTo>
                    <a:pt x="497" y="15"/>
                  </a:lnTo>
                  <a:lnTo>
                    <a:pt x="506" y="21"/>
                  </a:lnTo>
                  <a:lnTo>
                    <a:pt x="521" y="25"/>
                  </a:lnTo>
                  <a:lnTo>
                    <a:pt x="560" y="0"/>
                  </a:lnTo>
                  <a:lnTo>
                    <a:pt x="580" y="13"/>
                  </a:lnTo>
                  <a:lnTo>
                    <a:pt x="597" y="29"/>
                  </a:lnTo>
                  <a:lnTo>
                    <a:pt x="601" y="40"/>
                  </a:lnTo>
                  <a:lnTo>
                    <a:pt x="605" y="63"/>
                  </a:lnTo>
                  <a:lnTo>
                    <a:pt x="606" y="75"/>
                  </a:lnTo>
                  <a:lnTo>
                    <a:pt x="607" y="86"/>
                  </a:lnTo>
                  <a:lnTo>
                    <a:pt x="613" y="95"/>
                  </a:lnTo>
                  <a:lnTo>
                    <a:pt x="619" y="106"/>
                  </a:lnTo>
                  <a:lnTo>
                    <a:pt x="621" y="119"/>
                  </a:lnTo>
                  <a:lnTo>
                    <a:pt x="621" y="139"/>
                  </a:lnTo>
                  <a:lnTo>
                    <a:pt x="630" y="186"/>
                  </a:lnTo>
                  <a:lnTo>
                    <a:pt x="665" y="272"/>
                  </a:lnTo>
                  <a:lnTo>
                    <a:pt x="667" y="297"/>
                  </a:lnTo>
                  <a:lnTo>
                    <a:pt x="657" y="342"/>
                  </a:lnTo>
                  <a:lnTo>
                    <a:pt x="665" y="352"/>
                  </a:lnTo>
                  <a:lnTo>
                    <a:pt x="678" y="354"/>
                  </a:lnTo>
                  <a:lnTo>
                    <a:pt x="673" y="358"/>
                  </a:lnTo>
                  <a:lnTo>
                    <a:pt x="668" y="365"/>
                  </a:lnTo>
                  <a:lnTo>
                    <a:pt x="661" y="372"/>
                  </a:lnTo>
                  <a:lnTo>
                    <a:pt x="634" y="388"/>
                  </a:lnTo>
                  <a:lnTo>
                    <a:pt x="620" y="407"/>
                  </a:lnTo>
                  <a:lnTo>
                    <a:pt x="610" y="414"/>
                  </a:lnTo>
                  <a:lnTo>
                    <a:pt x="588" y="421"/>
                  </a:lnTo>
                  <a:lnTo>
                    <a:pt x="579" y="428"/>
                  </a:lnTo>
                  <a:lnTo>
                    <a:pt x="570" y="449"/>
                  </a:lnTo>
                  <a:lnTo>
                    <a:pt x="560" y="484"/>
                  </a:lnTo>
                  <a:lnTo>
                    <a:pt x="556" y="495"/>
                  </a:lnTo>
                  <a:lnTo>
                    <a:pt x="540" y="516"/>
                  </a:lnTo>
                  <a:lnTo>
                    <a:pt x="539" y="524"/>
                  </a:lnTo>
                  <a:lnTo>
                    <a:pt x="571" y="537"/>
                  </a:lnTo>
                  <a:lnTo>
                    <a:pt x="580" y="558"/>
                  </a:lnTo>
                  <a:lnTo>
                    <a:pt x="583" y="581"/>
                  </a:lnTo>
                  <a:lnTo>
                    <a:pt x="604" y="591"/>
                  </a:lnTo>
                  <a:lnTo>
                    <a:pt x="623" y="602"/>
                  </a:lnTo>
                  <a:lnTo>
                    <a:pt x="629" y="620"/>
                  </a:lnTo>
                  <a:lnTo>
                    <a:pt x="629" y="661"/>
                  </a:lnTo>
                  <a:lnTo>
                    <a:pt x="630" y="669"/>
                  </a:lnTo>
                  <a:lnTo>
                    <a:pt x="629" y="678"/>
                  </a:lnTo>
                  <a:lnTo>
                    <a:pt x="595" y="695"/>
                  </a:lnTo>
                  <a:lnTo>
                    <a:pt x="594" y="705"/>
                  </a:lnTo>
                  <a:lnTo>
                    <a:pt x="606" y="721"/>
                  </a:lnTo>
                  <a:lnTo>
                    <a:pt x="667" y="766"/>
                  </a:lnTo>
                  <a:lnTo>
                    <a:pt x="675" y="785"/>
                  </a:lnTo>
                  <a:lnTo>
                    <a:pt x="676" y="804"/>
                  </a:lnTo>
                  <a:lnTo>
                    <a:pt x="681" y="823"/>
                  </a:lnTo>
                  <a:lnTo>
                    <a:pt x="689" y="839"/>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Freeform 29"/>
            <p:cNvSpPr>
              <a:spLocks/>
            </p:cNvSpPr>
            <p:nvPr/>
          </p:nvSpPr>
          <p:spPr bwMode="auto">
            <a:xfrm>
              <a:off x="5508679" y="2495210"/>
              <a:ext cx="655638" cy="814388"/>
            </a:xfrm>
            <a:custGeom>
              <a:avLst/>
              <a:gdLst/>
              <a:ahLst/>
              <a:cxnLst>
                <a:cxn ang="0">
                  <a:pos x="329" y="216"/>
                </a:cxn>
                <a:cxn ang="0">
                  <a:pos x="344" y="240"/>
                </a:cxn>
                <a:cxn ang="0">
                  <a:pos x="322" y="288"/>
                </a:cxn>
                <a:cxn ang="0">
                  <a:pos x="337" y="312"/>
                </a:cxn>
                <a:cxn ang="0">
                  <a:pos x="361" y="324"/>
                </a:cxn>
                <a:cxn ang="0">
                  <a:pos x="391" y="363"/>
                </a:cxn>
                <a:cxn ang="0">
                  <a:pos x="409" y="401"/>
                </a:cxn>
                <a:cxn ang="0">
                  <a:pos x="406" y="453"/>
                </a:cxn>
                <a:cxn ang="0">
                  <a:pos x="341" y="494"/>
                </a:cxn>
                <a:cxn ang="0">
                  <a:pos x="289" y="509"/>
                </a:cxn>
                <a:cxn ang="0">
                  <a:pos x="155" y="511"/>
                </a:cxn>
                <a:cxn ang="0">
                  <a:pos x="150" y="495"/>
                </a:cxn>
                <a:cxn ang="0">
                  <a:pos x="137" y="460"/>
                </a:cxn>
                <a:cxn ang="0">
                  <a:pos x="128" y="422"/>
                </a:cxn>
                <a:cxn ang="0">
                  <a:pos x="55" y="361"/>
                </a:cxn>
                <a:cxn ang="0">
                  <a:pos x="90" y="334"/>
                </a:cxn>
                <a:cxn ang="0">
                  <a:pos x="90" y="317"/>
                </a:cxn>
                <a:cxn ang="0">
                  <a:pos x="84" y="258"/>
                </a:cxn>
                <a:cxn ang="0">
                  <a:pos x="44" y="237"/>
                </a:cxn>
                <a:cxn ang="0">
                  <a:pos x="32" y="193"/>
                </a:cxn>
                <a:cxn ang="0">
                  <a:pos x="1" y="172"/>
                </a:cxn>
                <a:cxn ang="0">
                  <a:pos x="21" y="140"/>
                </a:cxn>
                <a:cxn ang="0">
                  <a:pos x="40" y="84"/>
                </a:cxn>
                <a:cxn ang="0">
                  <a:pos x="71" y="70"/>
                </a:cxn>
                <a:cxn ang="0">
                  <a:pos x="95" y="44"/>
                </a:cxn>
                <a:cxn ang="0">
                  <a:pos x="129" y="21"/>
                </a:cxn>
                <a:cxn ang="0">
                  <a:pos x="139" y="10"/>
                </a:cxn>
                <a:cxn ang="0">
                  <a:pos x="220" y="19"/>
                </a:cxn>
                <a:cxn ang="0">
                  <a:pos x="255" y="50"/>
                </a:cxn>
                <a:cxn ang="0">
                  <a:pos x="300" y="100"/>
                </a:cxn>
                <a:cxn ang="0">
                  <a:pos x="308" y="117"/>
                </a:cxn>
                <a:cxn ang="0">
                  <a:pos x="306" y="205"/>
                </a:cxn>
              </a:cxnLst>
              <a:rect l="0" t="0" r="r" b="b"/>
              <a:pathLst>
                <a:path w="413" h="513">
                  <a:moveTo>
                    <a:pt x="309" y="214"/>
                  </a:moveTo>
                  <a:lnTo>
                    <a:pt x="329" y="216"/>
                  </a:lnTo>
                  <a:lnTo>
                    <a:pt x="341" y="215"/>
                  </a:lnTo>
                  <a:lnTo>
                    <a:pt x="344" y="240"/>
                  </a:lnTo>
                  <a:lnTo>
                    <a:pt x="323" y="275"/>
                  </a:lnTo>
                  <a:lnTo>
                    <a:pt x="322" y="288"/>
                  </a:lnTo>
                  <a:lnTo>
                    <a:pt x="328" y="301"/>
                  </a:lnTo>
                  <a:lnTo>
                    <a:pt x="337" y="312"/>
                  </a:lnTo>
                  <a:lnTo>
                    <a:pt x="348" y="319"/>
                  </a:lnTo>
                  <a:lnTo>
                    <a:pt x="361" y="324"/>
                  </a:lnTo>
                  <a:lnTo>
                    <a:pt x="372" y="331"/>
                  </a:lnTo>
                  <a:lnTo>
                    <a:pt x="391" y="363"/>
                  </a:lnTo>
                  <a:lnTo>
                    <a:pt x="413" y="376"/>
                  </a:lnTo>
                  <a:lnTo>
                    <a:pt x="409" y="401"/>
                  </a:lnTo>
                  <a:lnTo>
                    <a:pt x="411" y="440"/>
                  </a:lnTo>
                  <a:lnTo>
                    <a:pt x="406" y="453"/>
                  </a:lnTo>
                  <a:lnTo>
                    <a:pt x="395" y="461"/>
                  </a:lnTo>
                  <a:lnTo>
                    <a:pt x="341" y="494"/>
                  </a:lnTo>
                  <a:lnTo>
                    <a:pt x="316" y="505"/>
                  </a:lnTo>
                  <a:lnTo>
                    <a:pt x="289" y="509"/>
                  </a:lnTo>
                  <a:lnTo>
                    <a:pt x="186" y="513"/>
                  </a:lnTo>
                  <a:lnTo>
                    <a:pt x="155" y="511"/>
                  </a:lnTo>
                  <a:lnTo>
                    <a:pt x="157" y="503"/>
                  </a:lnTo>
                  <a:lnTo>
                    <a:pt x="150" y="495"/>
                  </a:lnTo>
                  <a:lnTo>
                    <a:pt x="142" y="479"/>
                  </a:lnTo>
                  <a:lnTo>
                    <a:pt x="137" y="460"/>
                  </a:lnTo>
                  <a:lnTo>
                    <a:pt x="136" y="441"/>
                  </a:lnTo>
                  <a:lnTo>
                    <a:pt x="128" y="422"/>
                  </a:lnTo>
                  <a:lnTo>
                    <a:pt x="67" y="377"/>
                  </a:lnTo>
                  <a:lnTo>
                    <a:pt x="55" y="361"/>
                  </a:lnTo>
                  <a:lnTo>
                    <a:pt x="56" y="351"/>
                  </a:lnTo>
                  <a:lnTo>
                    <a:pt x="90" y="334"/>
                  </a:lnTo>
                  <a:lnTo>
                    <a:pt x="91" y="325"/>
                  </a:lnTo>
                  <a:lnTo>
                    <a:pt x="90" y="317"/>
                  </a:lnTo>
                  <a:lnTo>
                    <a:pt x="90" y="276"/>
                  </a:lnTo>
                  <a:lnTo>
                    <a:pt x="84" y="258"/>
                  </a:lnTo>
                  <a:lnTo>
                    <a:pt x="65" y="247"/>
                  </a:lnTo>
                  <a:lnTo>
                    <a:pt x="44" y="237"/>
                  </a:lnTo>
                  <a:lnTo>
                    <a:pt x="41" y="214"/>
                  </a:lnTo>
                  <a:lnTo>
                    <a:pt x="32" y="193"/>
                  </a:lnTo>
                  <a:lnTo>
                    <a:pt x="0" y="180"/>
                  </a:lnTo>
                  <a:lnTo>
                    <a:pt x="1" y="172"/>
                  </a:lnTo>
                  <a:lnTo>
                    <a:pt x="17" y="151"/>
                  </a:lnTo>
                  <a:lnTo>
                    <a:pt x="21" y="140"/>
                  </a:lnTo>
                  <a:lnTo>
                    <a:pt x="31" y="105"/>
                  </a:lnTo>
                  <a:lnTo>
                    <a:pt x="40" y="84"/>
                  </a:lnTo>
                  <a:lnTo>
                    <a:pt x="49" y="77"/>
                  </a:lnTo>
                  <a:lnTo>
                    <a:pt x="71" y="70"/>
                  </a:lnTo>
                  <a:lnTo>
                    <a:pt x="81" y="63"/>
                  </a:lnTo>
                  <a:lnTo>
                    <a:pt x="95" y="44"/>
                  </a:lnTo>
                  <a:lnTo>
                    <a:pt x="122" y="28"/>
                  </a:lnTo>
                  <a:lnTo>
                    <a:pt x="129" y="21"/>
                  </a:lnTo>
                  <a:lnTo>
                    <a:pt x="134" y="14"/>
                  </a:lnTo>
                  <a:lnTo>
                    <a:pt x="139" y="10"/>
                  </a:lnTo>
                  <a:lnTo>
                    <a:pt x="180" y="0"/>
                  </a:lnTo>
                  <a:lnTo>
                    <a:pt x="220" y="19"/>
                  </a:lnTo>
                  <a:lnTo>
                    <a:pt x="239" y="33"/>
                  </a:lnTo>
                  <a:lnTo>
                    <a:pt x="255" y="50"/>
                  </a:lnTo>
                  <a:lnTo>
                    <a:pt x="269" y="69"/>
                  </a:lnTo>
                  <a:lnTo>
                    <a:pt x="300" y="100"/>
                  </a:lnTo>
                  <a:lnTo>
                    <a:pt x="306" y="107"/>
                  </a:lnTo>
                  <a:lnTo>
                    <a:pt x="308" y="117"/>
                  </a:lnTo>
                  <a:lnTo>
                    <a:pt x="304" y="184"/>
                  </a:lnTo>
                  <a:lnTo>
                    <a:pt x="306" y="205"/>
                  </a:lnTo>
                  <a:lnTo>
                    <a:pt x="309" y="214"/>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30"/>
            <p:cNvSpPr>
              <a:spLocks/>
            </p:cNvSpPr>
            <p:nvPr/>
          </p:nvSpPr>
          <p:spPr bwMode="auto">
            <a:xfrm>
              <a:off x="2936929" y="4724060"/>
              <a:ext cx="815975" cy="701675"/>
            </a:xfrm>
            <a:custGeom>
              <a:avLst/>
              <a:gdLst/>
              <a:ahLst/>
              <a:cxnLst>
                <a:cxn ang="0">
                  <a:pos x="143" y="408"/>
                </a:cxn>
                <a:cxn ang="0">
                  <a:pos x="128" y="402"/>
                </a:cxn>
                <a:cxn ang="0">
                  <a:pos x="105" y="402"/>
                </a:cxn>
                <a:cxn ang="0">
                  <a:pos x="106" y="345"/>
                </a:cxn>
                <a:cxn ang="0">
                  <a:pos x="137" y="349"/>
                </a:cxn>
                <a:cxn ang="0">
                  <a:pos x="162" y="337"/>
                </a:cxn>
                <a:cxn ang="0">
                  <a:pos x="154" y="321"/>
                </a:cxn>
                <a:cxn ang="0">
                  <a:pos x="174" y="304"/>
                </a:cxn>
                <a:cxn ang="0">
                  <a:pos x="173" y="300"/>
                </a:cxn>
                <a:cxn ang="0">
                  <a:pos x="149" y="305"/>
                </a:cxn>
                <a:cxn ang="0">
                  <a:pos x="129" y="329"/>
                </a:cxn>
                <a:cxn ang="0">
                  <a:pos x="121" y="328"/>
                </a:cxn>
                <a:cxn ang="0">
                  <a:pos x="72" y="318"/>
                </a:cxn>
                <a:cxn ang="0">
                  <a:pos x="54" y="288"/>
                </a:cxn>
                <a:cxn ang="0">
                  <a:pos x="105" y="283"/>
                </a:cxn>
                <a:cxn ang="0">
                  <a:pos x="127" y="267"/>
                </a:cxn>
                <a:cxn ang="0">
                  <a:pos x="142" y="280"/>
                </a:cxn>
                <a:cxn ang="0">
                  <a:pos x="140" y="265"/>
                </a:cxn>
                <a:cxn ang="0">
                  <a:pos x="114" y="273"/>
                </a:cxn>
                <a:cxn ang="0">
                  <a:pos x="91" y="264"/>
                </a:cxn>
                <a:cxn ang="0">
                  <a:pos x="84" y="266"/>
                </a:cxn>
                <a:cxn ang="0">
                  <a:pos x="50" y="280"/>
                </a:cxn>
                <a:cxn ang="0">
                  <a:pos x="29" y="252"/>
                </a:cxn>
                <a:cxn ang="0">
                  <a:pos x="28" y="218"/>
                </a:cxn>
                <a:cxn ang="0">
                  <a:pos x="44" y="218"/>
                </a:cxn>
                <a:cxn ang="0">
                  <a:pos x="77" y="185"/>
                </a:cxn>
                <a:cxn ang="0">
                  <a:pos x="11" y="225"/>
                </a:cxn>
                <a:cxn ang="0">
                  <a:pos x="66" y="146"/>
                </a:cxn>
                <a:cxn ang="0">
                  <a:pos x="92" y="159"/>
                </a:cxn>
                <a:cxn ang="0">
                  <a:pos x="150" y="162"/>
                </a:cxn>
                <a:cxn ang="0">
                  <a:pos x="227" y="164"/>
                </a:cxn>
                <a:cxn ang="0">
                  <a:pos x="255" y="217"/>
                </a:cxn>
                <a:cxn ang="0">
                  <a:pos x="269" y="233"/>
                </a:cxn>
                <a:cxn ang="0">
                  <a:pos x="357" y="165"/>
                </a:cxn>
                <a:cxn ang="0">
                  <a:pos x="317" y="106"/>
                </a:cxn>
                <a:cxn ang="0">
                  <a:pos x="329" y="56"/>
                </a:cxn>
                <a:cxn ang="0">
                  <a:pos x="398" y="41"/>
                </a:cxn>
                <a:cxn ang="0">
                  <a:pos x="489" y="0"/>
                </a:cxn>
                <a:cxn ang="0">
                  <a:pos x="506" y="89"/>
                </a:cxn>
                <a:cxn ang="0">
                  <a:pos x="512" y="125"/>
                </a:cxn>
                <a:cxn ang="0">
                  <a:pos x="496" y="157"/>
                </a:cxn>
                <a:cxn ang="0">
                  <a:pos x="480" y="201"/>
                </a:cxn>
                <a:cxn ang="0">
                  <a:pos x="454" y="286"/>
                </a:cxn>
                <a:cxn ang="0">
                  <a:pos x="442" y="314"/>
                </a:cxn>
                <a:cxn ang="0">
                  <a:pos x="436" y="335"/>
                </a:cxn>
                <a:cxn ang="0">
                  <a:pos x="381" y="359"/>
                </a:cxn>
                <a:cxn ang="0">
                  <a:pos x="371" y="374"/>
                </a:cxn>
                <a:cxn ang="0">
                  <a:pos x="354" y="393"/>
                </a:cxn>
                <a:cxn ang="0">
                  <a:pos x="336" y="405"/>
                </a:cxn>
                <a:cxn ang="0">
                  <a:pos x="311" y="416"/>
                </a:cxn>
                <a:cxn ang="0">
                  <a:pos x="272" y="405"/>
                </a:cxn>
                <a:cxn ang="0">
                  <a:pos x="229" y="428"/>
                </a:cxn>
                <a:cxn ang="0">
                  <a:pos x="186" y="442"/>
                </a:cxn>
              </a:cxnLst>
              <a:rect l="0" t="0" r="r" b="b"/>
              <a:pathLst>
                <a:path w="514" h="442">
                  <a:moveTo>
                    <a:pt x="152" y="424"/>
                  </a:moveTo>
                  <a:lnTo>
                    <a:pt x="141" y="417"/>
                  </a:lnTo>
                  <a:lnTo>
                    <a:pt x="133" y="410"/>
                  </a:lnTo>
                  <a:lnTo>
                    <a:pt x="131" y="406"/>
                  </a:lnTo>
                  <a:lnTo>
                    <a:pt x="137" y="407"/>
                  </a:lnTo>
                  <a:lnTo>
                    <a:pt x="143" y="408"/>
                  </a:lnTo>
                  <a:lnTo>
                    <a:pt x="141" y="405"/>
                  </a:lnTo>
                  <a:lnTo>
                    <a:pt x="133" y="396"/>
                  </a:lnTo>
                  <a:lnTo>
                    <a:pt x="130" y="394"/>
                  </a:lnTo>
                  <a:lnTo>
                    <a:pt x="129" y="395"/>
                  </a:lnTo>
                  <a:lnTo>
                    <a:pt x="129" y="401"/>
                  </a:lnTo>
                  <a:lnTo>
                    <a:pt x="128" y="402"/>
                  </a:lnTo>
                  <a:lnTo>
                    <a:pt x="125" y="402"/>
                  </a:lnTo>
                  <a:lnTo>
                    <a:pt x="123" y="402"/>
                  </a:lnTo>
                  <a:lnTo>
                    <a:pt x="119" y="404"/>
                  </a:lnTo>
                  <a:lnTo>
                    <a:pt x="115" y="402"/>
                  </a:lnTo>
                  <a:lnTo>
                    <a:pt x="108" y="404"/>
                  </a:lnTo>
                  <a:lnTo>
                    <a:pt x="105" y="402"/>
                  </a:lnTo>
                  <a:lnTo>
                    <a:pt x="104" y="400"/>
                  </a:lnTo>
                  <a:lnTo>
                    <a:pt x="105" y="389"/>
                  </a:lnTo>
                  <a:lnTo>
                    <a:pt x="104" y="375"/>
                  </a:lnTo>
                  <a:lnTo>
                    <a:pt x="97" y="350"/>
                  </a:lnTo>
                  <a:lnTo>
                    <a:pt x="99" y="346"/>
                  </a:lnTo>
                  <a:lnTo>
                    <a:pt x="106" y="345"/>
                  </a:lnTo>
                  <a:lnTo>
                    <a:pt x="125" y="344"/>
                  </a:lnTo>
                  <a:lnTo>
                    <a:pt x="131" y="343"/>
                  </a:lnTo>
                  <a:lnTo>
                    <a:pt x="132" y="345"/>
                  </a:lnTo>
                  <a:lnTo>
                    <a:pt x="133" y="347"/>
                  </a:lnTo>
                  <a:lnTo>
                    <a:pt x="135" y="351"/>
                  </a:lnTo>
                  <a:lnTo>
                    <a:pt x="137" y="349"/>
                  </a:lnTo>
                  <a:lnTo>
                    <a:pt x="139" y="345"/>
                  </a:lnTo>
                  <a:lnTo>
                    <a:pt x="141" y="343"/>
                  </a:lnTo>
                  <a:lnTo>
                    <a:pt x="143" y="341"/>
                  </a:lnTo>
                  <a:lnTo>
                    <a:pt x="153" y="337"/>
                  </a:lnTo>
                  <a:lnTo>
                    <a:pt x="158" y="337"/>
                  </a:lnTo>
                  <a:lnTo>
                    <a:pt x="162" y="337"/>
                  </a:lnTo>
                  <a:lnTo>
                    <a:pt x="165" y="339"/>
                  </a:lnTo>
                  <a:lnTo>
                    <a:pt x="167" y="339"/>
                  </a:lnTo>
                  <a:lnTo>
                    <a:pt x="165" y="335"/>
                  </a:lnTo>
                  <a:lnTo>
                    <a:pt x="158" y="329"/>
                  </a:lnTo>
                  <a:lnTo>
                    <a:pt x="155" y="325"/>
                  </a:lnTo>
                  <a:lnTo>
                    <a:pt x="154" y="321"/>
                  </a:lnTo>
                  <a:lnTo>
                    <a:pt x="154" y="316"/>
                  </a:lnTo>
                  <a:lnTo>
                    <a:pt x="154" y="311"/>
                  </a:lnTo>
                  <a:lnTo>
                    <a:pt x="156" y="307"/>
                  </a:lnTo>
                  <a:lnTo>
                    <a:pt x="160" y="305"/>
                  </a:lnTo>
                  <a:lnTo>
                    <a:pt x="165" y="304"/>
                  </a:lnTo>
                  <a:lnTo>
                    <a:pt x="174" y="304"/>
                  </a:lnTo>
                  <a:lnTo>
                    <a:pt x="178" y="303"/>
                  </a:lnTo>
                  <a:lnTo>
                    <a:pt x="181" y="299"/>
                  </a:lnTo>
                  <a:lnTo>
                    <a:pt x="185" y="292"/>
                  </a:lnTo>
                  <a:lnTo>
                    <a:pt x="181" y="294"/>
                  </a:lnTo>
                  <a:lnTo>
                    <a:pt x="177" y="298"/>
                  </a:lnTo>
                  <a:lnTo>
                    <a:pt x="173" y="300"/>
                  </a:lnTo>
                  <a:lnTo>
                    <a:pt x="167" y="298"/>
                  </a:lnTo>
                  <a:lnTo>
                    <a:pt x="167" y="300"/>
                  </a:lnTo>
                  <a:lnTo>
                    <a:pt x="165" y="301"/>
                  </a:lnTo>
                  <a:lnTo>
                    <a:pt x="163" y="303"/>
                  </a:lnTo>
                  <a:lnTo>
                    <a:pt x="157" y="301"/>
                  </a:lnTo>
                  <a:lnTo>
                    <a:pt x="149" y="305"/>
                  </a:lnTo>
                  <a:lnTo>
                    <a:pt x="145" y="311"/>
                  </a:lnTo>
                  <a:lnTo>
                    <a:pt x="147" y="319"/>
                  </a:lnTo>
                  <a:lnTo>
                    <a:pt x="144" y="326"/>
                  </a:lnTo>
                  <a:lnTo>
                    <a:pt x="140" y="330"/>
                  </a:lnTo>
                  <a:lnTo>
                    <a:pt x="135" y="331"/>
                  </a:lnTo>
                  <a:lnTo>
                    <a:pt x="129" y="329"/>
                  </a:lnTo>
                  <a:lnTo>
                    <a:pt x="127" y="327"/>
                  </a:lnTo>
                  <a:lnTo>
                    <a:pt x="127" y="325"/>
                  </a:lnTo>
                  <a:lnTo>
                    <a:pt x="125" y="323"/>
                  </a:lnTo>
                  <a:lnTo>
                    <a:pt x="122" y="323"/>
                  </a:lnTo>
                  <a:lnTo>
                    <a:pt x="121" y="325"/>
                  </a:lnTo>
                  <a:lnTo>
                    <a:pt x="121" y="328"/>
                  </a:lnTo>
                  <a:lnTo>
                    <a:pt x="123" y="332"/>
                  </a:lnTo>
                  <a:lnTo>
                    <a:pt x="125" y="335"/>
                  </a:lnTo>
                  <a:lnTo>
                    <a:pt x="108" y="334"/>
                  </a:lnTo>
                  <a:lnTo>
                    <a:pt x="75" y="323"/>
                  </a:lnTo>
                  <a:lnTo>
                    <a:pt x="73" y="321"/>
                  </a:lnTo>
                  <a:lnTo>
                    <a:pt x="72" y="318"/>
                  </a:lnTo>
                  <a:lnTo>
                    <a:pt x="71" y="316"/>
                  </a:lnTo>
                  <a:lnTo>
                    <a:pt x="62" y="308"/>
                  </a:lnTo>
                  <a:lnTo>
                    <a:pt x="56" y="304"/>
                  </a:lnTo>
                  <a:lnTo>
                    <a:pt x="53" y="297"/>
                  </a:lnTo>
                  <a:lnTo>
                    <a:pt x="53" y="291"/>
                  </a:lnTo>
                  <a:lnTo>
                    <a:pt x="54" y="288"/>
                  </a:lnTo>
                  <a:lnTo>
                    <a:pt x="56" y="287"/>
                  </a:lnTo>
                  <a:lnTo>
                    <a:pt x="61" y="282"/>
                  </a:lnTo>
                  <a:lnTo>
                    <a:pt x="63" y="280"/>
                  </a:lnTo>
                  <a:lnTo>
                    <a:pt x="65" y="280"/>
                  </a:lnTo>
                  <a:lnTo>
                    <a:pt x="94" y="281"/>
                  </a:lnTo>
                  <a:lnTo>
                    <a:pt x="105" y="283"/>
                  </a:lnTo>
                  <a:lnTo>
                    <a:pt x="111" y="286"/>
                  </a:lnTo>
                  <a:lnTo>
                    <a:pt x="113" y="286"/>
                  </a:lnTo>
                  <a:lnTo>
                    <a:pt x="116" y="282"/>
                  </a:lnTo>
                  <a:lnTo>
                    <a:pt x="121" y="272"/>
                  </a:lnTo>
                  <a:lnTo>
                    <a:pt x="123" y="268"/>
                  </a:lnTo>
                  <a:lnTo>
                    <a:pt x="127" y="267"/>
                  </a:lnTo>
                  <a:lnTo>
                    <a:pt x="131" y="267"/>
                  </a:lnTo>
                  <a:lnTo>
                    <a:pt x="136" y="268"/>
                  </a:lnTo>
                  <a:lnTo>
                    <a:pt x="139" y="270"/>
                  </a:lnTo>
                  <a:lnTo>
                    <a:pt x="140" y="272"/>
                  </a:lnTo>
                  <a:lnTo>
                    <a:pt x="141" y="279"/>
                  </a:lnTo>
                  <a:lnTo>
                    <a:pt x="142" y="280"/>
                  </a:lnTo>
                  <a:lnTo>
                    <a:pt x="145" y="280"/>
                  </a:lnTo>
                  <a:lnTo>
                    <a:pt x="147" y="279"/>
                  </a:lnTo>
                  <a:lnTo>
                    <a:pt x="147" y="277"/>
                  </a:lnTo>
                  <a:lnTo>
                    <a:pt x="147" y="274"/>
                  </a:lnTo>
                  <a:lnTo>
                    <a:pt x="145" y="270"/>
                  </a:lnTo>
                  <a:lnTo>
                    <a:pt x="140" y="265"/>
                  </a:lnTo>
                  <a:lnTo>
                    <a:pt x="134" y="261"/>
                  </a:lnTo>
                  <a:lnTo>
                    <a:pt x="129" y="258"/>
                  </a:lnTo>
                  <a:lnTo>
                    <a:pt x="123" y="258"/>
                  </a:lnTo>
                  <a:lnTo>
                    <a:pt x="121" y="261"/>
                  </a:lnTo>
                  <a:lnTo>
                    <a:pt x="117" y="270"/>
                  </a:lnTo>
                  <a:lnTo>
                    <a:pt x="114" y="273"/>
                  </a:lnTo>
                  <a:lnTo>
                    <a:pt x="109" y="275"/>
                  </a:lnTo>
                  <a:lnTo>
                    <a:pt x="104" y="277"/>
                  </a:lnTo>
                  <a:lnTo>
                    <a:pt x="99" y="276"/>
                  </a:lnTo>
                  <a:lnTo>
                    <a:pt x="93" y="273"/>
                  </a:lnTo>
                  <a:lnTo>
                    <a:pt x="91" y="269"/>
                  </a:lnTo>
                  <a:lnTo>
                    <a:pt x="91" y="264"/>
                  </a:lnTo>
                  <a:lnTo>
                    <a:pt x="97" y="248"/>
                  </a:lnTo>
                  <a:lnTo>
                    <a:pt x="97" y="244"/>
                  </a:lnTo>
                  <a:lnTo>
                    <a:pt x="97" y="238"/>
                  </a:lnTo>
                  <a:lnTo>
                    <a:pt x="95" y="238"/>
                  </a:lnTo>
                  <a:lnTo>
                    <a:pt x="87" y="260"/>
                  </a:lnTo>
                  <a:lnTo>
                    <a:pt x="84" y="266"/>
                  </a:lnTo>
                  <a:lnTo>
                    <a:pt x="80" y="270"/>
                  </a:lnTo>
                  <a:lnTo>
                    <a:pt x="75" y="272"/>
                  </a:lnTo>
                  <a:lnTo>
                    <a:pt x="68" y="272"/>
                  </a:lnTo>
                  <a:lnTo>
                    <a:pt x="65" y="273"/>
                  </a:lnTo>
                  <a:lnTo>
                    <a:pt x="58" y="277"/>
                  </a:lnTo>
                  <a:lnTo>
                    <a:pt x="50" y="280"/>
                  </a:lnTo>
                  <a:lnTo>
                    <a:pt x="49" y="279"/>
                  </a:lnTo>
                  <a:lnTo>
                    <a:pt x="45" y="276"/>
                  </a:lnTo>
                  <a:lnTo>
                    <a:pt x="40" y="272"/>
                  </a:lnTo>
                  <a:lnTo>
                    <a:pt x="35" y="267"/>
                  </a:lnTo>
                  <a:lnTo>
                    <a:pt x="32" y="261"/>
                  </a:lnTo>
                  <a:lnTo>
                    <a:pt x="29" y="252"/>
                  </a:lnTo>
                  <a:lnTo>
                    <a:pt x="26" y="248"/>
                  </a:lnTo>
                  <a:lnTo>
                    <a:pt x="24" y="243"/>
                  </a:lnTo>
                  <a:lnTo>
                    <a:pt x="23" y="236"/>
                  </a:lnTo>
                  <a:lnTo>
                    <a:pt x="23" y="230"/>
                  </a:lnTo>
                  <a:lnTo>
                    <a:pt x="25" y="223"/>
                  </a:lnTo>
                  <a:lnTo>
                    <a:pt x="28" y="218"/>
                  </a:lnTo>
                  <a:lnTo>
                    <a:pt x="31" y="216"/>
                  </a:lnTo>
                  <a:lnTo>
                    <a:pt x="35" y="217"/>
                  </a:lnTo>
                  <a:lnTo>
                    <a:pt x="41" y="221"/>
                  </a:lnTo>
                  <a:lnTo>
                    <a:pt x="43" y="222"/>
                  </a:lnTo>
                  <a:lnTo>
                    <a:pt x="44" y="220"/>
                  </a:lnTo>
                  <a:lnTo>
                    <a:pt x="44" y="218"/>
                  </a:lnTo>
                  <a:lnTo>
                    <a:pt x="43" y="215"/>
                  </a:lnTo>
                  <a:lnTo>
                    <a:pt x="43" y="212"/>
                  </a:lnTo>
                  <a:lnTo>
                    <a:pt x="52" y="204"/>
                  </a:lnTo>
                  <a:lnTo>
                    <a:pt x="76" y="195"/>
                  </a:lnTo>
                  <a:lnTo>
                    <a:pt x="83" y="184"/>
                  </a:lnTo>
                  <a:lnTo>
                    <a:pt x="77" y="185"/>
                  </a:lnTo>
                  <a:lnTo>
                    <a:pt x="67" y="194"/>
                  </a:lnTo>
                  <a:lnTo>
                    <a:pt x="55" y="197"/>
                  </a:lnTo>
                  <a:lnTo>
                    <a:pt x="33" y="209"/>
                  </a:lnTo>
                  <a:lnTo>
                    <a:pt x="29" y="212"/>
                  </a:lnTo>
                  <a:lnTo>
                    <a:pt x="14" y="226"/>
                  </a:lnTo>
                  <a:lnTo>
                    <a:pt x="11" y="225"/>
                  </a:lnTo>
                  <a:lnTo>
                    <a:pt x="1" y="201"/>
                  </a:lnTo>
                  <a:lnTo>
                    <a:pt x="0" y="200"/>
                  </a:lnTo>
                  <a:lnTo>
                    <a:pt x="0" y="199"/>
                  </a:lnTo>
                  <a:lnTo>
                    <a:pt x="31" y="120"/>
                  </a:lnTo>
                  <a:lnTo>
                    <a:pt x="52" y="130"/>
                  </a:lnTo>
                  <a:lnTo>
                    <a:pt x="66" y="146"/>
                  </a:lnTo>
                  <a:lnTo>
                    <a:pt x="63" y="165"/>
                  </a:lnTo>
                  <a:lnTo>
                    <a:pt x="65" y="181"/>
                  </a:lnTo>
                  <a:lnTo>
                    <a:pt x="71" y="185"/>
                  </a:lnTo>
                  <a:lnTo>
                    <a:pt x="77" y="183"/>
                  </a:lnTo>
                  <a:lnTo>
                    <a:pt x="93" y="168"/>
                  </a:lnTo>
                  <a:lnTo>
                    <a:pt x="92" y="159"/>
                  </a:lnTo>
                  <a:lnTo>
                    <a:pt x="95" y="151"/>
                  </a:lnTo>
                  <a:lnTo>
                    <a:pt x="114" y="153"/>
                  </a:lnTo>
                  <a:lnTo>
                    <a:pt x="123" y="151"/>
                  </a:lnTo>
                  <a:lnTo>
                    <a:pt x="134" y="152"/>
                  </a:lnTo>
                  <a:lnTo>
                    <a:pt x="145" y="160"/>
                  </a:lnTo>
                  <a:lnTo>
                    <a:pt x="150" y="162"/>
                  </a:lnTo>
                  <a:lnTo>
                    <a:pt x="153" y="163"/>
                  </a:lnTo>
                  <a:lnTo>
                    <a:pt x="156" y="160"/>
                  </a:lnTo>
                  <a:lnTo>
                    <a:pt x="158" y="156"/>
                  </a:lnTo>
                  <a:lnTo>
                    <a:pt x="174" y="146"/>
                  </a:lnTo>
                  <a:lnTo>
                    <a:pt x="192" y="145"/>
                  </a:lnTo>
                  <a:lnTo>
                    <a:pt x="227" y="164"/>
                  </a:lnTo>
                  <a:lnTo>
                    <a:pt x="243" y="181"/>
                  </a:lnTo>
                  <a:lnTo>
                    <a:pt x="253" y="187"/>
                  </a:lnTo>
                  <a:lnTo>
                    <a:pt x="261" y="193"/>
                  </a:lnTo>
                  <a:lnTo>
                    <a:pt x="259" y="204"/>
                  </a:lnTo>
                  <a:lnTo>
                    <a:pt x="253" y="214"/>
                  </a:lnTo>
                  <a:lnTo>
                    <a:pt x="255" y="217"/>
                  </a:lnTo>
                  <a:lnTo>
                    <a:pt x="258" y="220"/>
                  </a:lnTo>
                  <a:lnTo>
                    <a:pt x="259" y="224"/>
                  </a:lnTo>
                  <a:lnTo>
                    <a:pt x="258" y="227"/>
                  </a:lnTo>
                  <a:lnTo>
                    <a:pt x="259" y="232"/>
                  </a:lnTo>
                  <a:lnTo>
                    <a:pt x="263" y="233"/>
                  </a:lnTo>
                  <a:lnTo>
                    <a:pt x="269" y="233"/>
                  </a:lnTo>
                  <a:lnTo>
                    <a:pt x="297" y="227"/>
                  </a:lnTo>
                  <a:lnTo>
                    <a:pt x="313" y="216"/>
                  </a:lnTo>
                  <a:lnTo>
                    <a:pt x="325" y="202"/>
                  </a:lnTo>
                  <a:lnTo>
                    <a:pt x="341" y="190"/>
                  </a:lnTo>
                  <a:lnTo>
                    <a:pt x="353" y="176"/>
                  </a:lnTo>
                  <a:lnTo>
                    <a:pt x="357" y="165"/>
                  </a:lnTo>
                  <a:lnTo>
                    <a:pt x="357" y="153"/>
                  </a:lnTo>
                  <a:lnTo>
                    <a:pt x="353" y="150"/>
                  </a:lnTo>
                  <a:lnTo>
                    <a:pt x="347" y="149"/>
                  </a:lnTo>
                  <a:lnTo>
                    <a:pt x="329" y="133"/>
                  </a:lnTo>
                  <a:lnTo>
                    <a:pt x="321" y="118"/>
                  </a:lnTo>
                  <a:lnTo>
                    <a:pt x="317" y="106"/>
                  </a:lnTo>
                  <a:lnTo>
                    <a:pt x="316" y="96"/>
                  </a:lnTo>
                  <a:lnTo>
                    <a:pt x="307" y="80"/>
                  </a:lnTo>
                  <a:lnTo>
                    <a:pt x="308" y="69"/>
                  </a:lnTo>
                  <a:lnTo>
                    <a:pt x="312" y="61"/>
                  </a:lnTo>
                  <a:lnTo>
                    <a:pt x="319" y="55"/>
                  </a:lnTo>
                  <a:lnTo>
                    <a:pt x="329" y="56"/>
                  </a:lnTo>
                  <a:lnTo>
                    <a:pt x="336" y="63"/>
                  </a:lnTo>
                  <a:lnTo>
                    <a:pt x="342" y="73"/>
                  </a:lnTo>
                  <a:lnTo>
                    <a:pt x="350" y="73"/>
                  </a:lnTo>
                  <a:lnTo>
                    <a:pt x="363" y="58"/>
                  </a:lnTo>
                  <a:lnTo>
                    <a:pt x="370" y="53"/>
                  </a:lnTo>
                  <a:lnTo>
                    <a:pt x="398" y="41"/>
                  </a:lnTo>
                  <a:lnTo>
                    <a:pt x="434" y="20"/>
                  </a:lnTo>
                  <a:lnTo>
                    <a:pt x="450" y="13"/>
                  </a:lnTo>
                  <a:lnTo>
                    <a:pt x="461" y="12"/>
                  </a:lnTo>
                  <a:lnTo>
                    <a:pt x="471" y="14"/>
                  </a:lnTo>
                  <a:lnTo>
                    <a:pt x="480" y="11"/>
                  </a:lnTo>
                  <a:lnTo>
                    <a:pt x="489" y="0"/>
                  </a:lnTo>
                  <a:lnTo>
                    <a:pt x="489" y="9"/>
                  </a:lnTo>
                  <a:lnTo>
                    <a:pt x="490" y="18"/>
                  </a:lnTo>
                  <a:lnTo>
                    <a:pt x="498" y="47"/>
                  </a:lnTo>
                  <a:lnTo>
                    <a:pt x="500" y="63"/>
                  </a:lnTo>
                  <a:lnTo>
                    <a:pt x="505" y="77"/>
                  </a:lnTo>
                  <a:lnTo>
                    <a:pt x="506" y="89"/>
                  </a:lnTo>
                  <a:lnTo>
                    <a:pt x="508" y="93"/>
                  </a:lnTo>
                  <a:lnTo>
                    <a:pt x="512" y="100"/>
                  </a:lnTo>
                  <a:lnTo>
                    <a:pt x="513" y="104"/>
                  </a:lnTo>
                  <a:lnTo>
                    <a:pt x="514" y="108"/>
                  </a:lnTo>
                  <a:lnTo>
                    <a:pt x="512" y="121"/>
                  </a:lnTo>
                  <a:lnTo>
                    <a:pt x="512" y="125"/>
                  </a:lnTo>
                  <a:lnTo>
                    <a:pt x="509" y="127"/>
                  </a:lnTo>
                  <a:lnTo>
                    <a:pt x="506" y="129"/>
                  </a:lnTo>
                  <a:lnTo>
                    <a:pt x="502" y="130"/>
                  </a:lnTo>
                  <a:lnTo>
                    <a:pt x="497" y="135"/>
                  </a:lnTo>
                  <a:lnTo>
                    <a:pt x="496" y="142"/>
                  </a:lnTo>
                  <a:lnTo>
                    <a:pt x="496" y="157"/>
                  </a:lnTo>
                  <a:lnTo>
                    <a:pt x="493" y="172"/>
                  </a:lnTo>
                  <a:lnTo>
                    <a:pt x="492" y="175"/>
                  </a:lnTo>
                  <a:lnTo>
                    <a:pt x="493" y="180"/>
                  </a:lnTo>
                  <a:lnTo>
                    <a:pt x="492" y="183"/>
                  </a:lnTo>
                  <a:lnTo>
                    <a:pt x="491" y="185"/>
                  </a:lnTo>
                  <a:lnTo>
                    <a:pt x="480" y="201"/>
                  </a:lnTo>
                  <a:lnTo>
                    <a:pt x="474" y="211"/>
                  </a:lnTo>
                  <a:lnTo>
                    <a:pt x="471" y="218"/>
                  </a:lnTo>
                  <a:lnTo>
                    <a:pt x="469" y="226"/>
                  </a:lnTo>
                  <a:lnTo>
                    <a:pt x="468" y="239"/>
                  </a:lnTo>
                  <a:lnTo>
                    <a:pt x="460" y="273"/>
                  </a:lnTo>
                  <a:lnTo>
                    <a:pt x="454" y="286"/>
                  </a:lnTo>
                  <a:lnTo>
                    <a:pt x="454" y="292"/>
                  </a:lnTo>
                  <a:lnTo>
                    <a:pt x="452" y="300"/>
                  </a:lnTo>
                  <a:lnTo>
                    <a:pt x="451" y="304"/>
                  </a:lnTo>
                  <a:lnTo>
                    <a:pt x="448" y="307"/>
                  </a:lnTo>
                  <a:lnTo>
                    <a:pt x="443" y="313"/>
                  </a:lnTo>
                  <a:lnTo>
                    <a:pt x="442" y="314"/>
                  </a:lnTo>
                  <a:lnTo>
                    <a:pt x="437" y="316"/>
                  </a:lnTo>
                  <a:lnTo>
                    <a:pt x="435" y="318"/>
                  </a:lnTo>
                  <a:lnTo>
                    <a:pt x="432" y="321"/>
                  </a:lnTo>
                  <a:lnTo>
                    <a:pt x="431" y="322"/>
                  </a:lnTo>
                  <a:lnTo>
                    <a:pt x="431" y="323"/>
                  </a:lnTo>
                  <a:lnTo>
                    <a:pt x="436" y="335"/>
                  </a:lnTo>
                  <a:lnTo>
                    <a:pt x="437" y="342"/>
                  </a:lnTo>
                  <a:lnTo>
                    <a:pt x="432" y="345"/>
                  </a:lnTo>
                  <a:lnTo>
                    <a:pt x="394" y="350"/>
                  </a:lnTo>
                  <a:lnTo>
                    <a:pt x="389" y="352"/>
                  </a:lnTo>
                  <a:lnTo>
                    <a:pt x="383" y="356"/>
                  </a:lnTo>
                  <a:lnTo>
                    <a:pt x="381" y="359"/>
                  </a:lnTo>
                  <a:lnTo>
                    <a:pt x="379" y="361"/>
                  </a:lnTo>
                  <a:lnTo>
                    <a:pt x="377" y="364"/>
                  </a:lnTo>
                  <a:lnTo>
                    <a:pt x="377" y="368"/>
                  </a:lnTo>
                  <a:lnTo>
                    <a:pt x="377" y="372"/>
                  </a:lnTo>
                  <a:lnTo>
                    <a:pt x="376" y="373"/>
                  </a:lnTo>
                  <a:lnTo>
                    <a:pt x="371" y="374"/>
                  </a:lnTo>
                  <a:lnTo>
                    <a:pt x="358" y="374"/>
                  </a:lnTo>
                  <a:lnTo>
                    <a:pt x="353" y="376"/>
                  </a:lnTo>
                  <a:lnTo>
                    <a:pt x="350" y="383"/>
                  </a:lnTo>
                  <a:lnTo>
                    <a:pt x="351" y="386"/>
                  </a:lnTo>
                  <a:lnTo>
                    <a:pt x="354" y="390"/>
                  </a:lnTo>
                  <a:lnTo>
                    <a:pt x="354" y="393"/>
                  </a:lnTo>
                  <a:lnTo>
                    <a:pt x="353" y="396"/>
                  </a:lnTo>
                  <a:lnTo>
                    <a:pt x="349" y="398"/>
                  </a:lnTo>
                  <a:lnTo>
                    <a:pt x="342" y="400"/>
                  </a:lnTo>
                  <a:lnTo>
                    <a:pt x="340" y="402"/>
                  </a:lnTo>
                  <a:lnTo>
                    <a:pt x="338" y="404"/>
                  </a:lnTo>
                  <a:lnTo>
                    <a:pt x="336" y="405"/>
                  </a:lnTo>
                  <a:lnTo>
                    <a:pt x="332" y="406"/>
                  </a:lnTo>
                  <a:lnTo>
                    <a:pt x="329" y="406"/>
                  </a:lnTo>
                  <a:lnTo>
                    <a:pt x="325" y="404"/>
                  </a:lnTo>
                  <a:lnTo>
                    <a:pt x="322" y="404"/>
                  </a:lnTo>
                  <a:lnTo>
                    <a:pt x="319" y="405"/>
                  </a:lnTo>
                  <a:lnTo>
                    <a:pt x="311" y="416"/>
                  </a:lnTo>
                  <a:lnTo>
                    <a:pt x="306" y="419"/>
                  </a:lnTo>
                  <a:lnTo>
                    <a:pt x="298" y="418"/>
                  </a:lnTo>
                  <a:lnTo>
                    <a:pt x="292" y="416"/>
                  </a:lnTo>
                  <a:lnTo>
                    <a:pt x="286" y="412"/>
                  </a:lnTo>
                  <a:lnTo>
                    <a:pt x="276" y="403"/>
                  </a:lnTo>
                  <a:lnTo>
                    <a:pt x="272" y="405"/>
                  </a:lnTo>
                  <a:lnTo>
                    <a:pt x="262" y="418"/>
                  </a:lnTo>
                  <a:lnTo>
                    <a:pt x="254" y="423"/>
                  </a:lnTo>
                  <a:lnTo>
                    <a:pt x="245" y="424"/>
                  </a:lnTo>
                  <a:lnTo>
                    <a:pt x="240" y="423"/>
                  </a:lnTo>
                  <a:lnTo>
                    <a:pt x="234" y="425"/>
                  </a:lnTo>
                  <a:lnTo>
                    <a:pt x="229" y="428"/>
                  </a:lnTo>
                  <a:lnTo>
                    <a:pt x="223" y="429"/>
                  </a:lnTo>
                  <a:lnTo>
                    <a:pt x="213" y="436"/>
                  </a:lnTo>
                  <a:lnTo>
                    <a:pt x="203" y="442"/>
                  </a:lnTo>
                  <a:lnTo>
                    <a:pt x="198" y="442"/>
                  </a:lnTo>
                  <a:lnTo>
                    <a:pt x="193" y="442"/>
                  </a:lnTo>
                  <a:lnTo>
                    <a:pt x="186" y="442"/>
                  </a:lnTo>
                  <a:lnTo>
                    <a:pt x="180" y="437"/>
                  </a:lnTo>
                  <a:lnTo>
                    <a:pt x="165" y="429"/>
                  </a:lnTo>
                  <a:lnTo>
                    <a:pt x="152" y="424"/>
                  </a:lnTo>
                  <a:close/>
                </a:path>
              </a:pathLst>
            </a:custGeom>
            <a:solidFill>
              <a:srgbClr val="00B05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Freeform 32"/>
            <p:cNvSpPr>
              <a:spLocks/>
            </p:cNvSpPr>
            <p:nvPr/>
          </p:nvSpPr>
          <p:spPr bwMode="auto">
            <a:xfrm>
              <a:off x="2924229" y="4241460"/>
              <a:ext cx="808038" cy="852488"/>
            </a:xfrm>
            <a:custGeom>
              <a:avLst/>
              <a:gdLst/>
              <a:ahLst/>
              <a:cxnLst>
                <a:cxn ang="0">
                  <a:pos x="488" y="315"/>
                </a:cxn>
                <a:cxn ang="0">
                  <a:pos x="442" y="324"/>
                </a:cxn>
                <a:cxn ang="0">
                  <a:pos x="358" y="377"/>
                </a:cxn>
                <a:cxn ang="0">
                  <a:pos x="327" y="359"/>
                </a:cxn>
                <a:cxn ang="0">
                  <a:pos x="324" y="400"/>
                </a:cxn>
                <a:cxn ang="0">
                  <a:pos x="355" y="453"/>
                </a:cxn>
                <a:cxn ang="0">
                  <a:pos x="361" y="480"/>
                </a:cxn>
                <a:cxn ang="0">
                  <a:pos x="305" y="531"/>
                </a:cxn>
                <a:cxn ang="0">
                  <a:pos x="266" y="531"/>
                </a:cxn>
                <a:cxn ang="0">
                  <a:pos x="261" y="518"/>
                </a:cxn>
                <a:cxn ang="0">
                  <a:pos x="251" y="485"/>
                </a:cxn>
                <a:cxn ang="0">
                  <a:pos x="166" y="460"/>
                </a:cxn>
                <a:cxn ang="0">
                  <a:pos x="153" y="464"/>
                </a:cxn>
                <a:cxn ang="0">
                  <a:pos x="103" y="455"/>
                </a:cxn>
                <a:cxn ang="0">
                  <a:pos x="79" y="489"/>
                </a:cxn>
                <a:cxn ang="0">
                  <a:pos x="60" y="434"/>
                </a:cxn>
                <a:cxn ang="0">
                  <a:pos x="31" y="404"/>
                </a:cxn>
                <a:cxn ang="0">
                  <a:pos x="20" y="397"/>
                </a:cxn>
                <a:cxn ang="0">
                  <a:pos x="0" y="378"/>
                </a:cxn>
                <a:cxn ang="0">
                  <a:pos x="6" y="361"/>
                </a:cxn>
                <a:cxn ang="0">
                  <a:pos x="27" y="342"/>
                </a:cxn>
                <a:cxn ang="0">
                  <a:pos x="36" y="295"/>
                </a:cxn>
                <a:cxn ang="0">
                  <a:pos x="27" y="274"/>
                </a:cxn>
                <a:cxn ang="0">
                  <a:pos x="41" y="243"/>
                </a:cxn>
                <a:cxn ang="0">
                  <a:pos x="61" y="211"/>
                </a:cxn>
                <a:cxn ang="0">
                  <a:pos x="165" y="216"/>
                </a:cxn>
                <a:cxn ang="0">
                  <a:pos x="171" y="250"/>
                </a:cxn>
                <a:cxn ang="0">
                  <a:pos x="207" y="244"/>
                </a:cxn>
                <a:cxn ang="0">
                  <a:pos x="221" y="229"/>
                </a:cxn>
                <a:cxn ang="0">
                  <a:pos x="233" y="197"/>
                </a:cxn>
                <a:cxn ang="0">
                  <a:pos x="236" y="189"/>
                </a:cxn>
                <a:cxn ang="0">
                  <a:pos x="244" y="151"/>
                </a:cxn>
                <a:cxn ang="0">
                  <a:pos x="263" y="106"/>
                </a:cxn>
                <a:cxn ang="0">
                  <a:pos x="281" y="85"/>
                </a:cxn>
                <a:cxn ang="0">
                  <a:pos x="285" y="61"/>
                </a:cxn>
                <a:cxn ang="0">
                  <a:pos x="277" y="34"/>
                </a:cxn>
                <a:cxn ang="0">
                  <a:pos x="295" y="17"/>
                </a:cxn>
                <a:cxn ang="0">
                  <a:pos x="319" y="2"/>
                </a:cxn>
                <a:cxn ang="0">
                  <a:pos x="334" y="21"/>
                </a:cxn>
                <a:cxn ang="0">
                  <a:pos x="365" y="38"/>
                </a:cxn>
                <a:cxn ang="0">
                  <a:pos x="384" y="42"/>
                </a:cxn>
                <a:cxn ang="0">
                  <a:pos x="420" y="55"/>
                </a:cxn>
                <a:cxn ang="0">
                  <a:pos x="444" y="84"/>
                </a:cxn>
                <a:cxn ang="0">
                  <a:pos x="475" y="88"/>
                </a:cxn>
                <a:cxn ang="0">
                  <a:pos x="491" y="100"/>
                </a:cxn>
                <a:cxn ang="0">
                  <a:pos x="508" y="117"/>
                </a:cxn>
                <a:cxn ang="0">
                  <a:pos x="504" y="140"/>
                </a:cxn>
                <a:cxn ang="0">
                  <a:pos x="500" y="178"/>
                </a:cxn>
                <a:cxn ang="0">
                  <a:pos x="489" y="214"/>
                </a:cxn>
                <a:cxn ang="0">
                  <a:pos x="496" y="296"/>
                </a:cxn>
              </a:cxnLst>
              <a:rect l="0" t="0" r="r" b="b"/>
              <a:pathLst>
                <a:path w="509" h="537">
                  <a:moveTo>
                    <a:pt x="496" y="296"/>
                  </a:moveTo>
                  <a:lnTo>
                    <a:pt x="497" y="300"/>
                  </a:lnTo>
                  <a:lnTo>
                    <a:pt x="497" y="304"/>
                  </a:lnTo>
                  <a:lnTo>
                    <a:pt x="488" y="315"/>
                  </a:lnTo>
                  <a:lnTo>
                    <a:pt x="479" y="318"/>
                  </a:lnTo>
                  <a:lnTo>
                    <a:pt x="469" y="316"/>
                  </a:lnTo>
                  <a:lnTo>
                    <a:pt x="458" y="317"/>
                  </a:lnTo>
                  <a:lnTo>
                    <a:pt x="442" y="324"/>
                  </a:lnTo>
                  <a:lnTo>
                    <a:pt x="406" y="345"/>
                  </a:lnTo>
                  <a:lnTo>
                    <a:pt x="378" y="357"/>
                  </a:lnTo>
                  <a:lnTo>
                    <a:pt x="371" y="362"/>
                  </a:lnTo>
                  <a:lnTo>
                    <a:pt x="358" y="377"/>
                  </a:lnTo>
                  <a:lnTo>
                    <a:pt x="350" y="377"/>
                  </a:lnTo>
                  <a:lnTo>
                    <a:pt x="344" y="367"/>
                  </a:lnTo>
                  <a:lnTo>
                    <a:pt x="337" y="360"/>
                  </a:lnTo>
                  <a:lnTo>
                    <a:pt x="327" y="359"/>
                  </a:lnTo>
                  <a:lnTo>
                    <a:pt x="320" y="365"/>
                  </a:lnTo>
                  <a:lnTo>
                    <a:pt x="316" y="373"/>
                  </a:lnTo>
                  <a:lnTo>
                    <a:pt x="315" y="384"/>
                  </a:lnTo>
                  <a:lnTo>
                    <a:pt x="324" y="400"/>
                  </a:lnTo>
                  <a:lnTo>
                    <a:pt x="325" y="410"/>
                  </a:lnTo>
                  <a:lnTo>
                    <a:pt x="329" y="422"/>
                  </a:lnTo>
                  <a:lnTo>
                    <a:pt x="337" y="437"/>
                  </a:lnTo>
                  <a:lnTo>
                    <a:pt x="355" y="453"/>
                  </a:lnTo>
                  <a:lnTo>
                    <a:pt x="361" y="454"/>
                  </a:lnTo>
                  <a:lnTo>
                    <a:pt x="365" y="457"/>
                  </a:lnTo>
                  <a:lnTo>
                    <a:pt x="365" y="469"/>
                  </a:lnTo>
                  <a:lnTo>
                    <a:pt x="361" y="480"/>
                  </a:lnTo>
                  <a:lnTo>
                    <a:pt x="349" y="494"/>
                  </a:lnTo>
                  <a:lnTo>
                    <a:pt x="333" y="506"/>
                  </a:lnTo>
                  <a:lnTo>
                    <a:pt x="321" y="520"/>
                  </a:lnTo>
                  <a:lnTo>
                    <a:pt x="305" y="531"/>
                  </a:lnTo>
                  <a:lnTo>
                    <a:pt x="277" y="537"/>
                  </a:lnTo>
                  <a:lnTo>
                    <a:pt x="271" y="537"/>
                  </a:lnTo>
                  <a:lnTo>
                    <a:pt x="267" y="536"/>
                  </a:lnTo>
                  <a:lnTo>
                    <a:pt x="266" y="531"/>
                  </a:lnTo>
                  <a:lnTo>
                    <a:pt x="267" y="528"/>
                  </a:lnTo>
                  <a:lnTo>
                    <a:pt x="266" y="524"/>
                  </a:lnTo>
                  <a:lnTo>
                    <a:pt x="263" y="521"/>
                  </a:lnTo>
                  <a:lnTo>
                    <a:pt x="261" y="518"/>
                  </a:lnTo>
                  <a:lnTo>
                    <a:pt x="267" y="508"/>
                  </a:lnTo>
                  <a:lnTo>
                    <a:pt x="269" y="497"/>
                  </a:lnTo>
                  <a:lnTo>
                    <a:pt x="261" y="491"/>
                  </a:lnTo>
                  <a:lnTo>
                    <a:pt x="251" y="485"/>
                  </a:lnTo>
                  <a:lnTo>
                    <a:pt x="235" y="468"/>
                  </a:lnTo>
                  <a:lnTo>
                    <a:pt x="200" y="449"/>
                  </a:lnTo>
                  <a:lnTo>
                    <a:pt x="182" y="450"/>
                  </a:lnTo>
                  <a:lnTo>
                    <a:pt x="166" y="460"/>
                  </a:lnTo>
                  <a:lnTo>
                    <a:pt x="164" y="464"/>
                  </a:lnTo>
                  <a:lnTo>
                    <a:pt x="161" y="467"/>
                  </a:lnTo>
                  <a:lnTo>
                    <a:pt x="158" y="466"/>
                  </a:lnTo>
                  <a:lnTo>
                    <a:pt x="153" y="464"/>
                  </a:lnTo>
                  <a:lnTo>
                    <a:pt x="142" y="456"/>
                  </a:lnTo>
                  <a:lnTo>
                    <a:pt x="131" y="455"/>
                  </a:lnTo>
                  <a:lnTo>
                    <a:pt x="122" y="457"/>
                  </a:lnTo>
                  <a:lnTo>
                    <a:pt x="103" y="455"/>
                  </a:lnTo>
                  <a:lnTo>
                    <a:pt x="100" y="463"/>
                  </a:lnTo>
                  <a:lnTo>
                    <a:pt x="101" y="472"/>
                  </a:lnTo>
                  <a:lnTo>
                    <a:pt x="85" y="487"/>
                  </a:lnTo>
                  <a:lnTo>
                    <a:pt x="79" y="489"/>
                  </a:lnTo>
                  <a:lnTo>
                    <a:pt x="73" y="485"/>
                  </a:lnTo>
                  <a:lnTo>
                    <a:pt x="71" y="469"/>
                  </a:lnTo>
                  <a:lnTo>
                    <a:pt x="74" y="450"/>
                  </a:lnTo>
                  <a:lnTo>
                    <a:pt x="60" y="434"/>
                  </a:lnTo>
                  <a:lnTo>
                    <a:pt x="39" y="424"/>
                  </a:lnTo>
                  <a:lnTo>
                    <a:pt x="39" y="415"/>
                  </a:lnTo>
                  <a:lnTo>
                    <a:pt x="34" y="407"/>
                  </a:lnTo>
                  <a:lnTo>
                    <a:pt x="31" y="404"/>
                  </a:lnTo>
                  <a:lnTo>
                    <a:pt x="27" y="403"/>
                  </a:lnTo>
                  <a:lnTo>
                    <a:pt x="24" y="403"/>
                  </a:lnTo>
                  <a:lnTo>
                    <a:pt x="21" y="401"/>
                  </a:lnTo>
                  <a:lnTo>
                    <a:pt x="20" y="397"/>
                  </a:lnTo>
                  <a:lnTo>
                    <a:pt x="14" y="390"/>
                  </a:lnTo>
                  <a:lnTo>
                    <a:pt x="8" y="384"/>
                  </a:lnTo>
                  <a:lnTo>
                    <a:pt x="2" y="381"/>
                  </a:lnTo>
                  <a:lnTo>
                    <a:pt x="0" y="378"/>
                  </a:lnTo>
                  <a:lnTo>
                    <a:pt x="1" y="376"/>
                  </a:lnTo>
                  <a:lnTo>
                    <a:pt x="3" y="374"/>
                  </a:lnTo>
                  <a:lnTo>
                    <a:pt x="5" y="370"/>
                  </a:lnTo>
                  <a:lnTo>
                    <a:pt x="6" y="361"/>
                  </a:lnTo>
                  <a:lnTo>
                    <a:pt x="10" y="355"/>
                  </a:lnTo>
                  <a:lnTo>
                    <a:pt x="16" y="353"/>
                  </a:lnTo>
                  <a:lnTo>
                    <a:pt x="23" y="349"/>
                  </a:lnTo>
                  <a:lnTo>
                    <a:pt x="27" y="342"/>
                  </a:lnTo>
                  <a:lnTo>
                    <a:pt x="29" y="333"/>
                  </a:lnTo>
                  <a:lnTo>
                    <a:pt x="34" y="326"/>
                  </a:lnTo>
                  <a:lnTo>
                    <a:pt x="41" y="310"/>
                  </a:lnTo>
                  <a:lnTo>
                    <a:pt x="36" y="295"/>
                  </a:lnTo>
                  <a:lnTo>
                    <a:pt x="31" y="287"/>
                  </a:lnTo>
                  <a:lnTo>
                    <a:pt x="28" y="286"/>
                  </a:lnTo>
                  <a:lnTo>
                    <a:pt x="27" y="283"/>
                  </a:lnTo>
                  <a:lnTo>
                    <a:pt x="27" y="274"/>
                  </a:lnTo>
                  <a:lnTo>
                    <a:pt x="28" y="270"/>
                  </a:lnTo>
                  <a:lnTo>
                    <a:pt x="29" y="261"/>
                  </a:lnTo>
                  <a:lnTo>
                    <a:pt x="32" y="254"/>
                  </a:lnTo>
                  <a:lnTo>
                    <a:pt x="41" y="243"/>
                  </a:lnTo>
                  <a:lnTo>
                    <a:pt x="52" y="233"/>
                  </a:lnTo>
                  <a:lnTo>
                    <a:pt x="56" y="225"/>
                  </a:lnTo>
                  <a:lnTo>
                    <a:pt x="61" y="219"/>
                  </a:lnTo>
                  <a:lnTo>
                    <a:pt x="61" y="211"/>
                  </a:lnTo>
                  <a:lnTo>
                    <a:pt x="64" y="207"/>
                  </a:lnTo>
                  <a:lnTo>
                    <a:pt x="69" y="205"/>
                  </a:lnTo>
                  <a:lnTo>
                    <a:pt x="151" y="205"/>
                  </a:lnTo>
                  <a:lnTo>
                    <a:pt x="165" y="216"/>
                  </a:lnTo>
                  <a:lnTo>
                    <a:pt x="160" y="223"/>
                  </a:lnTo>
                  <a:lnTo>
                    <a:pt x="157" y="231"/>
                  </a:lnTo>
                  <a:lnTo>
                    <a:pt x="165" y="251"/>
                  </a:lnTo>
                  <a:lnTo>
                    <a:pt x="171" y="250"/>
                  </a:lnTo>
                  <a:lnTo>
                    <a:pt x="185" y="238"/>
                  </a:lnTo>
                  <a:lnTo>
                    <a:pt x="194" y="239"/>
                  </a:lnTo>
                  <a:lnTo>
                    <a:pt x="197" y="242"/>
                  </a:lnTo>
                  <a:lnTo>
                    <a:pt x="207" y="244"/>
                  </a:lnTo>
                  <a:lnTo>
                    <a:pt x="212" y="243"/>
                  </a:lnTo>
                  <a:lnTo>
                    <a:pt x="215" y="241"/>
                  </a:lnTo>
                  <a:lnTo>
                    <a:pt x="219" y="233"/>
                  </a:lnTo>
                  <a:lnTo>
                    <a:pt x="221" y="229"/>
                  </a:lnTo>
                  <a:lnTo>
                    <a:pt x="224" y="211"/>
                  </a:lnTo>
                  <a:lnTo>
                    <a:pt x="227" y="203"/>
                  </a:lnTo>
                  <a:lnTo>
                    <a:pt x="233" y="202"/>
                  </a:lnTo>
                  <a:lnTo>
                    <a:pt x="233" y="197"/>
                  </a:lnTo>
                  <a:lnTo>
                    <a:pt x="235" y="195"/>
                  </a:lnTo>
                  <a:lnTo>
                    <a:pt x="236" y="195"/>
                  </a:lnTo>
                  <a:lnTo>
                    <a:pt x="237" y="192"/>
                  </a:lnTo>
                  <a:lnTo>
                    <a:pt x="236" y="189"/>
                  </a:lnTo>
                  <a:lnTo>
                    <a:pt x="232" y="179"/>
                  </a:lnTo>
                  <a:lnTo>
                    <a:pt x="233" y="169"/>
                  </a:lnTo>
                  <a:lnTo>
                    <a:pt x="236" y="159"/>
                  </a:lnTo>
                  <a:lnTo>
                    <a:pt x="244" y="151"/>
                  </a:lnTo>
                  <a:lnTo>
                    <a:pt x="248" y="145"/>
                  </a:lnTo>
                  <a:lnTo>
                    <a:pt x="250" y="138"/>
                  </a:lnTo>
                  <a:lnTo>
                    <a:pt x="263" y="109"/>
                  </a:lnTo>
                  <a:lnTo>
                    <a:pt x="263" y="106"/>
                  </a:lnTo>
                  <a:lnTo>
                    <a:pt x="263" y="102"/>
                  </a:lnTo>
                  <a:lnTo>
                    <a:pt x="269" y="95"/>
                  </a:lnTo>
                  <a:lnTo>
                    <a:pt x="277" y="88"/>
                  </a:lnTo>
                  <a:lnTo>
                    <a:pt x="281" y="85"/>
                  </a:lnTo>
                  <a:lnTo>
                    <a:pt x="285" y="81"/>
                  </a:lnTo>
                  <a:lnTo>
                    <a:pt x="288" y="72"/>
                  </a:lnTo>
                  <a:lnTo>
                    <a:pt x="287" y="65"/>
                  </a:lnTo>
                  <a:lnTo>
                    <a:pt x="285" y="61"/>
                  </a:lnTo>
                  <a:lnTo>
                    <a:pt x="284" y="52"/>
                  </a:lnTo>
                  <a:lnTo>
                    <a:pt x="287" y="45"/>
                  </a:lnTo>
                  <a:lnTo>
                    <a:pt x="286" y="40"/>
                  </a:lnTo>
                  <a:lnTo>
                    <a:pt x="277" y="34"/>
                  </a:lnTo>
                  <a:lnTo>
                    <a:pt x="280" y="24"/>
                  </a:lnTo>
                  <a:lnTo>
                    <a:pt x="284" y="21"/>
                  </a:lnTo>
                  <a:lnTo>
                    <a:pt x="292" y="19"/>
                  </a:lnTo>
                  <a:lnTo>
                    <a:pt x="295" y="17"/>
                  </a:lnTo>
                  <a:lnTo>
                    <a:pt x="302" y="10"/>
                  </a:lnTo>
                  <a:lnTo>
                    <a:pt x="307" y="0"/>
                  </a:lnTo>
                  <a:lnTo>
                    <a:pt x="313" y="3"/>
                  </a:lnTo>
                  <a:lnTo>
                    <a:pt x="319" y="2"/>
                  </a:lnTo>
                  <a:lnTo>
                    <a:pt x="323" y="5"/>
                  </a:lnTo>
                  <a:lnTo>
                    <a:pt x="322" y="11"/>
                  </a:lnTo>
                  <a:lnTo>
                    <a:pt x="332" y="14"/>
                  </a:lnTo>
                  <a:lnTo>
                    <a:pt x="334" y="21"/>
                  </a:lnTo>
                  <a:lnTo>
                    <a:pt x="331" y="34"/>
                  </a:lnTo>
                  <a:lnTo>
                    <a:pt x="338" y="44"/>
                  </a:lnTo>
                  <a:lnTo>
                    <a:pt x="351" y="43"/>
                  </a:lnTo>
                  <a:lnTo>
                    <a:pt x="365" y="38"/>
                  </a:lnTo>
                  <a:lnTo>
                    <a:pt x="371" y="34"/>
                  </a:lnTo>
                  <a:lnTo>
                    <a:pt x="377" y="33"/>
                  </a:lnTo>
                  <a:lnTo>
                    <a:pt x="380" y="38"/>
                  </a:lnTo>
                  <a:lnTo>
                    <a:pt x="384" y="42"/>
                  </a:lnTo>
                  <a:lnTo>
                    <a:pt x="394" y="48"/>
                  </a:lnTo>
                  <a:lnTo>
                    <a:pt x="402" y="58"/>
                  </a:lnTo>
                  <a:lnTo>
                    <a:pt x="409" y="58"/>
                  </a:lnTo>
                  <a:lnTo>
                    <a:pt x="420" y="55"/>
                  </a:lnTo>
                  <a:lnTo>
                    <a:pt x="426" y="56"/>
                  </a:lnTo>
                  <a:lnTo>
                    <a:pt x="434" y="62"/>
                  </a:lnTo>
                  <a:lnTo>
                    <a:pt x="440" y="79"/>
                  </a:lnTo>
                  <a:lnTo>
                    <a:pt x="444" y="84"/>
                  </a:lnTo>
                  <a:lnTo>
                    <a:pt x="445" y="90"/>
                  </a:lnTo>
                  <a:lnTo>
                    <a:pt x="449" y="95"/>
                  </a:lnTo>
                  <a:lnTo>
                    <a:pt x="463" y="92"/>
                  </a:lnTo>
                  <a:lnTo>
                    <a:pt x="475" y="88"/>
                  </a:lnTo>
                  <a:lnTo>
                    <a:pt x="483" y="87"/>
                  </a:lnTo>
                  <a:lnTo>
                    <a:pt x="487" y="90"/>
                  </a:lnTo>
                  <a:lnTo>
                    <a:pt x="490" y="94"/>
                  </a:lnTo>
                  <a:lnTo>
                    <a:pt x="491" y="100"/>
                  </a:lnTo>
                  <a:lnTo>
                    <a:pt x="495" y="102"/>
                  </a:lnTo>
                  <a:lnTo>
                    <a:pt x="503" y="104"/>
                  </a:lnTo>
                  <a:lnTo>
                    <a:pt x="504" y="106"/>
                  </a:lnTo>
                  <a:lnTo>
                    <a:pt x="508" y="117"/>
                  </a:lnTo>
                  <a:lnTo>
                    <a:pt x="509" y="119"/>
                  </a:lnTo>
                  <a:lnTo>
                    <a:pt x="509" y="124"/>
                  </a:lnTo>
                  <a:lnTo>
                    <a:pt x="508" y="129"/>
                  </a:lnTo>
                  <a:lnTo>
                    <a:pt x="504" y="140"/>
                  </a:lnTo>
                  <a:lnTo>
                    <a:pt x="503" y="155"/>
                  </a:lnTo>
                  <a:lnTo>
                    <a:pt x="501" y="162"/>
                  </a:lnTo>
                  <a:lnTo>
                    <a:pt x="500" y="165"/>
                  </a:lnTo>
                  <a:lnTo>
                    <a:pt x="500" y="178"/>
                  </a:lnTo>
                  <a:lnTo>
                    <a:pt x="500" y="181"/>
                  </a:lnTo>
                  <a:lnTo>
                    <a:pt x="492" y="197"/>
                  </a:lnTo>
                  <a:lnTo>
                    <a:pt x="489" y="209"/>
                  </a:lnTo>
                  <a:lnTo>
                    <a:pt x="489" y="214"/>
                  </a:lnTo>
                  <a:lnTo>
                    <a:pt x="490" y="229"/>
                  </a:lnTo>
                  <a:lnTo>
                    <a:pt x="489" y="267"/>
                  </a:lnTo>
                  <a:lnTo>
                    <a:pt x="490" y="279"/>
                  </a:lnTo>
                  <a:lnTo>
                    <a:pt x="496" y="296"/>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33"/>
            <p:cNvSpPr>
              <a:spLocks/>
            </p:cNvSpPr>
            <p:nvPr/>
          </p:nvSpPr>
          <p:spPr bwMode="auto">
            <a:xfrm>
              <a:off x="3819579" y="4457360"/>
              <a:ext cx="446088" cy="550863"/>
            </a:xfrm>
            <a:custGeom>
              <a:avLst/>
              <a:gdLst/>
              <a:ahLst/>
              <a:cxnLst>
                <a:cxn ang="0">
                  <a:pos x="163" y="1"/>
                </a:cxn>
                <a:cxn ang="0">
                  <a:pos x="176" y="22"/>
                </a:cxn>
                <a:cxn ang="0">
                  <a:pos x="195" y="55"/>
                </a:cxn>
                <a:cxn ang="0">
                  <a:pos x="216" y="72"/>
                </a:cxn>
                <a:cxn ang="0">
                  <a:pos x="239" y="76"/>
                </a:cxn>
                <a:cxn ang="0">
                  <a:pos x="258" y="67"/>
                </a:cxn>
                <a:cxn ang="0">
                  <a:pos x="278" y="85"/>
                </a:cxn>
                <a:cxn ang="0">
                  <a:pos x="281" y="113"/>
                </a:cxn>
                <a:cxn ang="0">
                  <a:pos x="251" y="142"/>
                </a:cxn>
                <a:cxn ang="0">
                  <a:pos x="232" y="147"/>
                </a:cxn>
                <a:cxn ang="0">
                  <a:pos x="243" y="206"/>
                </a:cxn>
                <a:cxn ang="0">
                  <a:pos x="236" y="253"/>
                </a:cxn>
                <a:cxn ang="0">
                  <a:pos x="240" y="269"/>
                </a:cxn>
                <a:cxn ang="0">
                  <a:pos x="242" y="287"/>
                </a:cxn>
                <a:cxn ang="0">
                  <a:pos x="237" y="305"/>
                </a:cxn>
                <a:cxn ang="0">
                  <a:pos x="228" y="327"/>
                </a:cxn>
                <a:cxn ang="0">
                  <a:pos x="223" y="347"/>
                </a:cxn>
                <a:cxn ang="0">
                  <a:pos x="206" y="333"/>
                </a:cxn>
                <a:cxn ang="0">
                  <a:pos x="184" y="333"/>
                </a:cxn>
                <a:cxn ang="0">
                  <a:pos x="151" y="319"/>
                </a:cxn>
                <a:cxn ang="0">
                  <a:pos x="136" y="321"/>
                </a:cxn>
                <a:cxn ang="0">
                  <a:pos x="132" y="319"/>
                </a:cxn>
                <a:cxn ang="0">
                  <a:pos x="125" y="313"/>
                </a:cxn>
                <a:cxn ang="0">
                  <a:pos x="114" y="314"/>
                </a:cxn>
                <a:cxn ang="0">
                  <a:pos x="99" y="306"/>
                </a:cxn>
                <a:cxn ang="0">
                  <a:pos x="91" y="289"/>
                </a:cxn>
                <a:cxn ang="0">
                  <a:pos x="89" y="270"/>
                </a:cxn>
                <a:cxn ang="0">
                  <a:pos x="81" y="258"/>
                </a:cxn>
                <a:cxn ang="0">
                  <a:pos x="72" y="258"/>
                </a:cxn>
                <a:cxn ang="0">
                  <a:pos x="65" y="255"/>
                </a:cxn>
                <a:cxn ang="0">
                  <a:pos x="67" y="246"/>
                </a:cxn>
                <a:cxn ang="0">
                  <a:pos x="69" y="240"/>
                </a:cxn>
                <a:cxn ang="0">
                  <a:pos x="70" y="235"/>
                </a:cxn>
                <a:cxn ang="0">
                  <a:pos x="59" y="211"/>
                </a:cxn>
                <a:cxn ang="0">
                  <a:pos x="48" y="200"/>
                </a:cxn>
                <a:cxn ang="0">
                  <a:pos x="34" y="196"/>
                </a:cxn>
                <a:cxn ang="0">
                  <a:pos x="40" y="167"/>
                </a:cxn>
                <a:cxn ang="0">
                  <a:pos x="57" y="129"/>
                </a:cxn>
                <a:cxn ang="0">
                  <a:pos x="39" y="123"/>
                </a:cxn>
                <a:cxn ang="0">
                  <a:pos x="6" y="117"/>
                </a:cxn>
                <a:cxn ang="0">
                  <a:pos x="3" y="106"/>
                </a:cxn>
                <a:cxn ang="0">
                  <a:pos x="8" y="82"/>
                </a:cxn>
                <a:cxn ang="0">
                  <a:pos x="18" y="78"/>
                </a:cxn>
                <a:cxn ang="0">
                  <a:pos x="20" y="85"/>
                </a:cxn>
                <a:cxn ang="0">
                  <a:pos x="26" y="93"/>
                </a:cxn>
                <a:cxn ang="0">
                  <a:pos x="47" y="87"/>
                </a:cxn>
                <a:cxn ang="0">
                  <a:pos x="82" y="57"/>
                </a:cxn>
                <a:cxn ang="0">
                  <a:pos x="114" y="21"/>
                </a:cxn>
                <a:cxn ang="0">
                  <a:pos x="128" y="13"/>
                </a:cxn>
                <a:cxn ang="0">
                  <a:pos x="148" y="0"/>
                </a:cxn>
              </a:cxnLst>
              <a:rect l="0" t="0" r="r" b="b"/>
              <a:pathLst>
                <a:path w="281" h="347">
                  <a:moveTo>
                    <a:pt x="148" y="0"/>
                  </a:moveTo>
                  <a:lnTo>
                    <a:pt x="163" y="1"/>
                  </a:lnTo>
                  <a:lnTo>
                    <a:pt x="173" y="10"/>
                  </a:lnTo>
                  <a:lnTo>
                    <a:pt x="176" y="22"/>
                  </a:lnTo>
                  <a:lnTo>
                    <a:pt x="187" y="45"/>
                  </a:lnTo>
                  <a:lnTo>
                    <a:pt x="195" y="55"/>
                  </a:lnTo>
                  <a:lnTo>
                    <a:pt x="205" y="64"/>
                  </a:lnTo>
                  <a:lnTo>
                    <a:pt x="216" y="72"/>
                  </a:lnTo>
                  <a:lnTo>
                    <a:pt x="227" y="78"/>
                  </a:lnTo>
                  <a:lnTo>
                    <a:pt x="239" y="76"/>
                  </a:lnTo>
                  <a:lnTo>
                    <a:pt x="248" y="70"/>
                  </a:lnTo>
                  <a:lnTo>
                    <a:pt x="258" y="67"/>
                  </a:lnTo>
                  <a:lnTo>
                    <a:pt x="270" y="73"/>
                  </a:lnTo>
                  <a:lnTo>
                    <a:pt x="278" y="85"/>
                  </a:lnTo>
                  <a:lnTo>
                    <a:pt x="281" y="99"/>
                  </a:lnTo>
                  <a:lnTo>
                    <a:pt x="281" y="113"/>
                  </a:lnTo>
                  <a:lnTo>
                    <a:pt x="271" y="140"/>
                  </a:lnTo>
                  <a:lnTo>
                    <a:pt x="251" y="142"/>
                  </a:lnTo>
                  <a:lnTo>
                    <a:pt x="241" y="141"/>
                  </a:lnTo>
                  <a:lnTo>
                    <a:pt x="232" y="147"/>
                  </a:lnTo>
                  <a:lnTo>
                    <a:pt x="244" y="185"/>
                  </a:lnTo>
                  <a:lnTo>
                    <a:pt x="243" y="206"/>
                  </a:lnTo>
                  <a:lnTo>
                    <a:pt x="230" y="245"/>
                  </a:lnTo>
                  <a:lnTo>
                    <a:pt x="236" y="253"/>
                  </a:lnTo>
                  <a:lnTo>
                    <a:pt x="236" y="257"/>
                  </a:lnTo>
                  <a:lnTo>
                    <a:pt x="240" y="269"/>
                  </a:lnTo>
                  <a:lnTo>
                    <a:pt x="240" y="278"/>
                  </a:lnTo>
                  <a:lnTo>
                    <a:pt x="242" y="287"/>
                  </a:lnTo>
                  <a:lnTo>
                    <a:pt x="243" y="296"/>
                  </a:lnTo>
                  <a:lnTo>
                    <a:pt x="237" y="305"/>
                  </a:lnTo>
                  <a:lnTo>
                    <a:pt x="230" y="312"/>
                  </a:lnTo>
                  <a:lnTo>
                    <a:pt x="228" y="327"/>
                  </a:lnTo>
                  <a:lnTo>
                    <a:pt x="231" y="342"/>
                  </a:lnTo>
                  <a:lnTo>
                    <a:pt x="223" y="347"/>
                  </a:lnTo>
                  <a:lnTo>
                    <a:pt x="213" y="337"/>
                  </a:lnTo>
                  <a:lnTo>
                    <a:pt x="206" y="333"/>
                  </a:lnTo>
                  <a:lnTo>
                    <a:pt x="199" y="329"/>
                  </a:lnTo>
                  <a:lnTo>
                    <a:pt x="184" y="333"/>
                  </a:lnTo>
                  <a:lnTo>
                    <a:pt x="165" y="319"/>
                  </a:lnTo>
                  <a:lnTo>
                    <a:pt x="151" y="319"/>
                  </a:lnTo>
                  <a:lnTo>
                    <a:pt x="137" y="322"/>
                  </a:lnTo>
                  <a:lnTo>
                    <a:pt x="136" y="321"/>
                  </a:lnTo>
                  <a:lnTo>
                    <a:pt x="134" y="319"/>
                  </a:lnTo>
                  <a:lnTo>
                    <a:pt x="132" y="319"/>
                  </a:lnTo>
                  <a:lnTo>
                    <a:pt x="130" y="315"/>
                  </a:lnTo>
                  <a:lnTo>
                    <a:pt x="125" y="313"/>
                  </a:lnTo>
                  <a:lnTo>
                    <a:pt x="122" y="312"/>
                  </a:lnTo>
                  <a:lnTo>
                    <a:pt x="114" y="314"/>
                  </a:lnTo>
                  <a:lnTo>
                    <a:pt x="106" y="313"/>
                  </a:lnTo>
                  <a:lnTo>
                    <a:pt x="99" y="306"/>
                  </a:lnTo>
                  <a:lnTo>
                    <a:pt x="96" y="297"/>
                  </a:lnTo>
                  <a:lnTo>
                    <a:pt x="91" y="289"/>
                  </a:lnTo>
                  <a:lnTo>
                    <a:pt x="88" y="280"/>
                  </a:lnTo>
                  <a:lnTo>
                    <a:pt x="89" y="270"/>
                  </a:lnTo>
                  <a:lnTo>
                    <a:pt x="82" y="265"/>
                  </a:lnTo>
                  <a:lnTo>
                    <a:pt x="81" y="258"/>
                  </a:lnTo>
                  <a:lnTo>
                    <a:pt x="76" y="255"/>
                  </a:lnTo>
                  <a:lnTo>
                    <a:pt x="72" y="258"/>
                  </a:lnTo>
                  <a:lnTo>
                    <a:pt x="68" y="259"/>
                  </a:lnTo>
                  <a:lnTo>
                    <a:pt x="65" y="255"/>
                  </a:lnTo>
                  <a:lnTo>
                    <a:pt x="66" y="251"/>
                  </a:lnTo>
                  <a:lnTo>
                    <a:pt x="67" y="246"/>
                  </a:lnTo>
                  <a:lnTo>
                    <a:pt x="67" y="241"/>
                  </a:lnTo>
                  <a:lnTo>
                    <a:pt x="69" y="240"/>
                  </a:lnTo>
                  <a:lnTo>
                    <a:pt x="70" y="237"/>
                  </a:lnTo>
                  <a:lnTo>
                    <a:pt x="70" y="235"/>
                  </a:lnTo>
                  <a:lnTo>
                    <a:pt x="68" y="232"/>
                  </a:lnTo>
                  <a:lnTo>
                    <a:pt x="59" y="211"/>
                  </a:lnTo>
                  <a:lnTo>
                    <a:pt x="53" y="202"/>
                  </a:lnTo>
                  <a:lnTo>
                    <a:pt x="48" y="200"/>
                  </a:lnTo>
                  <a:lnTo>
                    <a:pt x="38" y="198"/>
                  </a:lnTo>
                  <a:lnTo>
                    <a:pt x="34" y="196"/>
                  </a:lnTo>
                  <a:lnTo>
                    <a:pt x="32" y="189"/>
                  </a:lnTo>
                  <a:lnTo>
                    <a:pt x="40" y="167"/>
                  </a:lnTo>
                  <a:lnTo>
                    <a:pt x="56" y="149"/>
                  </a:lnTo>
                  <a:lnTo>
                    <a:pt x="57" y="129"/>
                  </a:lnTo>
                  <a:lnTo>
                    <a:pt x="48" y="125"/>
                  </a:lnTo>
                  <a:lnTo>
                    <a:pt x="39" y="123"/>
                  </a:lnTo>
                  <a:lnTo>
                    <a:pt x="22" y="116"/>
                  </a:lnTo>
                  <a:lnTo>
                    <a:pt x="6" y="117"/>
                  </a:lnTo>
                  <a:lnTo>
                    <a:pt x="2" y="115"/>
                  </a:lnTo>
                  <a:lnTo>
                    <a:pt x="3" y="106"/>
                  </a:lnTo>
                  <a:lnTo>
                    <a:pt x="0" y="97"/>
                  </a:lnTo>
                  <a:lnTo>
                    <a:pt x="8" y="82"/>
                  </a:lnTo>
                  <a:lnTo>
                    <a:pt x="18" y="76"/>
                  </a:lnTo>
                  <a:lnTo>
                    <a:pt x="18" y="78"/>
                  </a:lnTo>
                  <a:lnTo>
                    <a:pt x="18" y="81"/>
                  </a:lnTo>
                  <a:lnTo>
                    <a:pt x="20" y="85"/>
                  </a:lnTo>
                  <a:lnTo>
                    <a:pt x="22" y="87"/>
                  </a:lnTo>
                  <a:lnTo>
                    <a:pt x="26" y="93"/>
                  </a:lnTo>
                  <a:lnTo>
                    <a:pt x="34" y="97"/>
                  </a:lnTo>
                  <a:lnTo>
                    <a:pt x="47" y="87"/>
                  </a:lnTo>
                  <a:lnTo>
                    <a:pt x="58" y="73"/>
                  </a:lnTo>
                  <a:lnTo>
                    <a:pt x="82" y="57"/>
                  </a:lnTo>
                  <a:lnTo>
                    <a:pt x="97" y="43"/>
                  </a:lnTo>
                  <a:lnTo>
                    <a:pt x="114" y="21"/>
                  </a:lnTo>
                  <a:lnTo>
                    <a:pt x="119" y="16"/>
                  </a:lnTo>
                  <a:lnTo>
                    <a:pt x="128" y="13"/>
                  </a:lnTo>
                  <a:lnTo>
                    <a:pt x="138" y="6"/>
                  </a:lnTo>
                  <a:lnTo>
                    <a:pt x="148" y="0"/>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Freeform 34"/>
            <p:cNvSpPr>
              <a:spLocks/>
            </p:cNvSpPr>
            <p:nvPr/>
          </p:nvSpPr>
          <p:spPr bwMode="auto">
            <a:xfrm>
              <a:off x="4108504" y="4604998"/>
              <a:ext cx="423863" cy="512763"/>
            </a:xfrm>
            <a:custGeom>
              <a:avLst/>
              <a:gdLst/>
              <a:ahLst/>
              <a:cxnLst>
                <a:cxn ang="0">
                  <a:pos x="69" y="49"/>
                </a:cxn>
                <a:cxn ang="0">
                  <a:pos x="98" y="68"/>
                </a:cxn>
                <a:cxn ang="0">
                  <a:pos x="131" y="62"/>
                </a:cxn>
                <a:cxn ang="0">
                  <a:pos x="139" y="28"/>
                </a:cxn>
                <a:cxn ang="0">
                  <a:pos x="162" y="26"/>
                </a:cxn>
                <a:cxn ang="0">
                  <a:pos x="184" y="9"/>
                </a:cxn>
                <a:cxn ang="0">
                  <a:pos x="198" y="8"/>
                </a:cxn>
                <a:cxn ang="0">
                  <a:pos x="202" y="0"/>
                </a:cxn>
                <a:cxn ang="0">
                  <a:pos x="211" y="5"/>
                </a:cxn>
                <a:cxn ang="0">
                  <a:pos x="217" y="26"/>
                </a:cxn>
                <a:cxn ang="0">
                  <a:pos x="228" y="50"/>
                </a:cxn>
                <a:cxn ang="0">
                  <a:pos x="243" y="66"/>
                </a:cxn>
                <a:cxn ang="0">
                  <a:pos x="249" y="71"/>
                </a:cxn>
                <a:cxn ang="0">
                  <a:pos x="255" y="80"/>
                </a:cxn>
                <a:cxn ang="0">
                  <a:pos x="260" y="98"/>
                </a:cxn>
                <a:cxn ang="0">
                  <a:pos x="267" y="114"/>
                </a:cxn>
                <a:cxn ang="0">
                  <a:pos x="247" y="134"/>
                </a:cxn>
                <a:cxn ang="0">
                  <a:pos x="250" y="163"/>
                </a:cxn>
                <a:cxn ang="0">
                  <a:pos x="227" y="188"/>
                </a:cxn>
                <a:cxn ang="0">
                  <a:pos x="215" y="219"/>
                </a:cxn>
                <a:cxn ang="0">
                  <a:pos x="202" y="223"/>
                </a:cxn>
                <a:cxn ang="0">
                  <a:pos x="191" y="230"/>
                </a:cxn>
                <a:cxn ang="0">
                  <a:pos x="172" y="242"/>
                </a:cxn>
                <a:cxn ang="0">
                  <a:pos x="159" y="247"/>
                </a:cxn>
                <a:cxn ang="0">
                  <a:pos x="143" y="231"/>
                </a:cxn>
                <a:cxn ang="0">
                  <a:pos x="128" y="242"/>
                </a:cxn>
                <a:cxn ang="0">
                  <a:pos x="130" y="264"/>
                </a:cxn>
                <a:cxn ang="0">
                  <a:pos x="115" y="284"/>
                </a:cxn>
                <a:cxn ang="0">
                  <a:pos x="116" y="298"/>
                </a:cxn>
                <a:cxn ang="0">
                  <a:pos x="107" y="309"/>
                </a:cxn>
                <a:cxn ang="0">
                  <a:pos x="103" y="323"/>
                </a:cxn>
                <a:cxn ang="0">
                  <a:pos x="83" y="312"/>
                </a:cxn>
                <a:cxn ang="0">
                  <a:pos x="76" y="293"/>
                </a:cxn>
                <a:cxn ang="0">
                  <a:pos x="18" y="285"/>
                </a:cxn>
                <a:cxn ang="0">
                  <a:pos x="3" y="258"/>
                </a:cxn>
                <a:cxn ang="0">
                  <a:pos x="17" y="236"/>
                </a:cxn>
                <a:cxn ang="0">
                  <a:pos x="31" y="244"/>
                </a:cxn>
                <a:cxn ang="0">
                  <a:pos x="49" y="249"/>
                </a:cxn>
                <a:cxn ang="0">
                  <a:pos x="48" y="219"/>
                </a:cxn>
                <a:cxn ang="0">
                  <a:pos x="61" y="203"/>
                </a:cxn>
                <a:cxn ang="0">
                  <a:pos x="58" y="185"/>
                </a:cxn>
                <a:cxn ang="0">
                  <a:pos x="54" y="164"/>
                </a:cxn>
                <a:cxn ang="0">
                  <a:pos x="48" y="152"/>
                </a:cxn>
                <a:cxn ang="0">
                  <a:pos x="62" y="92"/>
                </a:cxn>
                <a:cxn ang="0">
                  <a:pos x="59" y="48"/>
                </a:cxn>
              </a:cxnLst>
              <a:rect l="0" t="0" r="r" b="b"/>
              <a:pathLst>
                <a:path w="267" h="323">
                  <a:moveTo>
                    <a:pt x="59" y="48"/>
                  </a:moveTo>
                  <a:lnTo>
                    <a:pt x="69" y="49"/>
                  </a:lnTo>
                  <a:lnTo>
                    <a:pt x="89" y="47"/>
                  </a:lnTo>
                  <a:lnTo>
                    <a:pt x="98" y="68"/>
                  </a:lnTo>
                  <a:lnTo>
                    <a:pt x="118" y="80"/>
                  </a:lnTo>
                  <a:lnTo>
                    <a:pt x="131" y="62"/>
                  </a:lnTo>
                  <a:lnTo>
                    <a:pt x="134" y="38"/>
                  </a:lnTo>
                  <a:lnTo>
                    <a:pt x="139" y="28"/>
                  </a:lnTo>
                  <a:lnTo>
                    <a:pt x="150" y="26"/>
                  </a:lnTo>
                  <a:lnTo>
                    <a:pt x="162" y="26"/>
                  </a:lnTo>
                  <a:lnTo>
                    <a:pt x="173" y="24"/>
                  </a:lnTo>
                  <a:lnTo>
                    <a:pt x="184" y="9"/>
                  </a:lnTo>
                  <a:lnTo>
                    <a:pt x="191" y="8"/>
                  </a:lnTo>
                  <a:lnTo>
                    <a:pt x="198" y="8"/>
                  </a:lnTo>
                  <a:lnTo>
                    <a:pt x="201" y="3"/>
                  </a:lnTo>
                  <a:lnTo>
                    <a:pt x="202" y="0"/>
                  </a:lnTo>
                  <a:lnTo>
                    <a:pt x="208" y="0"/>
                  </a:lnTo>
                  <a:lnTo>
                    <a:pt x="211" y="5"/>
                  </a:lnTo>
                  <a:lnTo>
                    <a:pt x="213" y="17"/>
                  </a:lnTo>
                  <a:lnTo>
                    <a:pt x="217" y="26"/>
                  </a:lnTo>
                  <a:lnTo>
                    <a:pt x="224" y="34"/>
                  </a:lnTo>
                  <a:lnTo>
                    <a:pt x="228" y="50"/>
                  </a:lnTo>
                  <a:lnTo>
                    <a:pt x="239" y="63"/>
                  </a:lnTo>
                  <a:lnTo>
                    <a:pt x="243" y="66"/>
                  </a:lnTo>
                  <a:lnTo>
                    <a:pt x="247" y="68"/>
                  </a:lnTo>
                  <a:lnTo>
                    <a:pt x="249" y="71"/>
                  </a:lnTo>
                  <a:lnTo>
                    <a:pt x="251" y="75"/>
                  </a:lnTo>
                  <a:lnTo>
                    <a:pt x="255" y="80"/>
                  </a:lnTo>
                  <a:lnTo>
                    <a:pt x="257" y="90"/>
                  </a:lnTo>
                  <a:lnTo>
                    <a:pt x="260" y="98"/>
                  </a:lnTo>
                  <a:lnTo>
                    <a:pt x="266" y="105"/>
                  </a:lnTo>
                  <a:lnTo>
                    <a:pt x="267" y="114"/>
                  </a:lnTo>
                  <a:lnTo>
                    <a:pt x="249" y="125"/>
                  </a:lnTo>
                  <a:lnTo>
                    <a:pt x="247" y="134"/>
                  </a:lnTo>
                  <a:lnTo>
                    <a:pt x="252" y="143"/>
                  </a:lnTo>
                  <a:lnTo>
                    <a:pt x="250" y="163"/>
                  </a:lnTo>
                  <a:lnTo>
                    <a:pt x="233" y="180"/>
                  </a:lnTo>
                  <a:lnTo>
                    <a:pt x="227" y="188"/>
                  </a:lnTo>
                  <a:lnTo>
                    <a:pt x="221" y="197"/>
                  </a:lnTo>
                  <a:lnTo>
                    <a:pt x="215" y="219"/>
                  </a:lnTo>
                  <a:lnTo>
                    <a:pt x="211" y="227"/>
                  </a:lnTo>
                  <a:lnTo>
                    <a:pt x="202" y="223"/>
                  </a:lnTo>
                  <a:lnTo>
                    <a:pt x="194" y="223"/>
                  </a:lnTo>
                  <a:lnTo>
                    <a:pt x="191" y="230"/>
                  </a:lnTo>
                  <a:lnTo>
                    <a:pt x="186" y="235"/>
                  </a:lnTo>
                  <a:lnTo>
                    <a:pt x="172" y="242"/>
                  </a:lnTo>
                  <a:lnTo>
                    <a:pt x="167" y="247"/>
                  </a:lnTo>
                  <a:lnTo>
                    <a:pt x="159" y="247"/>
                  </a:lnTo>
                  <a:lnTo>
                    <a:pt x="153" y="234"/>
                  </a:lnTo>
                  <a:lnTo>
                    <a:pt x="143" y="231"/>
                  </a:lnTo>
                  <a:lnTo>
                    <a:pt x="132" y="234"/>
                  </a:lnTo>
                  <a:lnTo>
                    <a:pt x="128" y="242"/>
                  </a:lnTo>
                  <a:lnTo>
                    <a:pt x="133" y="251"/>
                  </a:lnTo>
                  <a:lnTo>
                    <a:pt x="130" y="264"/>
                  </a:lnTo>
                  <a:lnTo>
                    <a:pt x="119" y="280"/>
                  </a:lnTo>
                  <a:lnTo>
                    <a:pt x="115" y="284"/>
                  </a:lnTo>
                  <a:lnTo>
                    <a:pt x="115" y="291"/>
                  </a:lnTo>
                  <a:lnTo>
                    <a:pt x="116" y="298"/>
                  </a:lnTo>
                  <a:lnTo>
                    <a:pt x="112" y="304"/>
                  </a:lnTo>
                  <a:lnTo>
                    <a:pt x="107" y="309"/>
                  </a:lnTo>
                  <a:lnTo>
                    <a:pt x="104" y="316"/>
                  </a:lnTo>
                  <a:lnTo>
                    <a:pt x="103" y="323"/>
                  </a:lnTo>
                  <a:lnTo>
                    <a:pt x="92" y="319"/>
                  </a:lnTo>
                  <a:lnTo>
                    <a:pt x="83" y="312"/>
                  </a:lnTo>
                  <a:lnTo>
                    <a:pt x="78" y="303"/>
                  </a:lnTo>
                  <a:lnTo>
                    <a:pt x="76" y="293"/>
                  </a:lnTo>
                  <a:lnTo>
                    <a:pt x="60" y="286"/>
                  </a:lnTo>
                  <a:lnTo>
                    <a:pt x="18" y="285"/>
                  </a:lnTo>
                  <a:lnTo>
                    <a:pt x="0" y="276"/>
                  </a:lnTo>
                  <a:lnTo>
                    <a:pt x="3" y="258"/>
                  </a:lnTo>
                  <a:lnTo>
                    <a:pt x="2" y="240"/>
                  </a:lnTo>
                  <a:lnTo>
                    <a:pt x="17" y="236"/>
                  </a:lnTo>
                  <a:lnTo>
                    <a:pt x="24" y="240"/>
                  </a:lnTo>
                  <a:lnTo>
                    <a:pt x="31" y="244"/>
                  </a:lnTo>
                  <a:lnTo>
                    <a:pt x="41" y="254"/>
                  </a:lnTo>
                  <a:lnTo>
                    <a:pt x="49" y="249"/>
                  </a:lnTo>
                  <a:lnTo>
                    <a:pt x="46" y="234"/>
                  </a:lnTo>
                  <a:lnTo>
                    <a:pt x="48" y="219"/>
                  </a:lnTo>
                  <a:lnTo>
                    <a:pt x="55" y="212"/>
                  </a:lnTo>
                  <a:lnTo>
                    <a:pt x="61" y="203"/>
                  </a:lnTo>
                  <a:lnTo>
                    <a:pt x="60" y="194"/>
                  </a:lnTo>
                  <a:lnTo>
                    <a:pt x="58" y="185"/>
                  </a:lnTo>
                  <a:lnTo>
                    <a:pt x="58" y="176"/>
                  </a:lnTo>
                  <a:lnTo>
                    <a:pt x="54" y="164"/>
                  </a:lnTo>
                  <a:lnTo>
                    <a:pt x="54" y="160"/>
                  </a:lnTo>
                  <a:lnTo>
                    <a:pt x="48" y="152"/>
                  </a:lnTo>
                  <a:lnTo>
                    <a:pt x="61" y="113"/>
                  </a:lnTo>
                  <a:lnTo>
                    <a:pt x="62" y="92"/>
                  </a:lnTo>
                  <a:lnTo>
                    <a:pt x="50" y="54"/>
                  </a:lnTo>
                  <a:lnTo>
                    <a:pt x="59" y="48"/>
                  </a:lnTo>
                  <a:close/>
                </a:path>
              </a:pathLst>
            </a:custGeom>
            <a:solidFill>
              <a:srgbClr val="00B05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Freeform 35"/>
            <p:cNvSpPr>
              <a:spLocks/>
            </p:cNvSpPr>
            <p:nvPr/>
          </p:nvSpPr>
          <p:spPr bwMode="auto">
            <a:xfrm>
              <a:off x="3443341" y="2417423"/>
              <a:ext cx="1250950" cy="1160463"/>
            </a:xfrm>
            <a:custGeom>
              <a:avLst/>
              <a:gdLst/>
              <a:ahLst/>
              <a:cxnLst>
                <a:cxn ang="0">
                  <a:pos x="349" y="643"/>
                </a:cxn>
                <a:cxn ang="0">
                  <a:pos x="343" y="627"/>
                </a:cxn>
                <a:cxn ang="0">
                  <a:pos x="331" y="598"/>
                </a:cxn>
                <a:cxn ang="0">
                  <a:pos x="353" y="571"/>
                </a:cxn>
                <a:cxn ang="0">
                  <a:pos x="353" y="546"/>
                </a:cxn>
                <a:cxn ang="0">
                  <a:pos x="335" y="522"/>
                </a:cxn>
                <a:cxn ang="0">
                  <a:pos x="352" y="502"/>
                </a:cxn>
                <a:cxn ang="0">
                  <a:pos x="289" y="436"/>
                </a:cxn>
                <a:cxn ang="0">
                  <a:pos x="240" y="399"/>
                </a:cxn>
                <a:cxn ang="0">
                  <a:pos x="277" y="370"/>
                </a:cxn>
                <a:cxn ang="0">
                  <a:pos x="255" y="337"/>
                </a:cxn>
                <a:cxn ang="0">
                  <a:pos x="236" y="283"/>
                </a:cxn>
                <a:cxn ang="0">
                  <a:pos x="216" y="255"/>
                </a:cxn>
                <a:cxn ang="0">
                  <a:pos x="188" y="266"/>
                </a:cxn>
                <a:cxn ang="0">
                  <a:pos x="138" y="281"/>
                </a:cxn>
                <a:cxn ang="0">
                  <a:pos x="98" y="270"/>
                </a:cxn>
                <a:cxn ang="0">
                  <a:pos x="33" y="331"/>
                </a:cxn>
                <a:cxn ang="0">
                  <a:pos x="1" y="306"/>
                </a:cxn>
                <a:cxn ang="0">
                  <a:pos x="3" y="283"/>
                </a:cxn>
                <a:cxn ang="0">
                  <a:pos x="9" y="255"/>
                </a:cxn>
                <a:cxn ang="0">
                  <a:pos x="4" y="226"/>
                </a:cxn>
                <a:cxn ang="0">
                  <a:pos x="20" y="185"/>
                </a:cxn>
                <a:cxn ang="0">
                  <a:pos x="39" y="169"/>
                </a:cxn>
                <a:cxn ang="0">
                  <a:pos x="52" y="157"/>
                </a:cxn>
                <a:cxn ang="0">
                  <a:pos x="67" y="136"/>
                </a:cxn>
                <a:cxn ang="0">
                  <a:pos x="105" y="143"/>
                </a:cxn>
                <a:cxn ang="0">
                  <a:pos x="138" y="137"/>
                </a:cxn>
                <a:cxn ang="0">
                  <a:pos x="173" y="123"/>
                </a:cxn>
                <a:cxn ang="0">
                  <a:pos x="189" y="81"/>
                </a:cxn>
                <a:cxn ang="0">
                  <a:pos x="225" y="47"/>
                </a:cxn>
                <a:cxn ang="0">
                  <a:pos x="266" y="47"/>
                </a:cxn>
                <a:cxn ang="0">
                  <a:pos x="270" y="67"/>
                </a:cxn>
                <a:cxn ang="0">
                  <a:pos x="295" y="96"/>
                </a:cxn>
                <a:cxn ang="0">
                  <a:pos x="336" y="100"/>
                </a:cxn>
                <a:cxn ang="0">
                  <a:pos x="358" y="69"/>
                </a:cxn>
                <a:cxn ang="0">
                  <a:pos x="383" y="48"/>
                </a:cxn>
                <a:cxn ang="0">
                  <a:pos x="445" y="54"/>
                </a:cxn>
                <a:cxn ang="0">
                  <a:pos x="493" y="40"/>
                </a:cxn>
                <a:cxn ang="0">
                  <a:pos x="598" y="5"/>
                </a:cxn>
                <a:cxn ang="0">
                  <a:pos x="597" y="46"/>
                </a:cxn>
                <a:cxn ang="0">
                  <a:pos x="644" y="76"/>
                </a:cxn>
                <a:cxn ang="0">
                  <a:pos x="722" y="161"/>
                </a:cxn>
                <a:cxn ang="0">
                  <a:pos x="704" y="233"/>
                </a:cxn>
                <a:cxn ang="0">
                  <a:pos x="751" y="272"/>
                </a:cxn>
                <a:cxn ang="0">
                  <a:pos x="772" y="296"/>
                </a:cxn>
                <a:cxn ang="0">
                  <a:pos x="782" y="332"/>
                </a:cxn>
                <a:cxn ang="0">
                  <a:pos x="776" y="367"/>
                </a:cxn>
                <a:cxn ang="0">
                  <a:pos x="753" y="432"/>
                </a:cxn>
                <a:cxn ang="0">
                  <a:pos x="743" y="515"/>
                </a:cxn>
                <a:cxn ang="0">
                  <a:pos x="721" y="548"/>
                </a:cxn>
                <a:cxn ang="0">
                  <a:pos x="758" y="637"/>
                </a:cxn>
                <a:cxn ang="0">
                  <a:pos x="732" y="702"/>
                </a:cxn>
                <a:cxn ang="0">
                  <a:pos x="692" y="724"/>
                </a:cxn>
                <a:cxn ang="0">
                  <a:pos x="644" y="690"/>
                </a:cxn>
                <a:cxn ang="0">
                  <a:pos x="586" y="729"/>
                </a:cxn>
                <a:cxn ang="0">
                  <a:pos x="556" y="653"/>
                </a:cxn>
                <a:cxn ang="0">
                  <a:pos x="526" y="633"/>
                </a:cxn>
                <a:cxn ang="0">
                  <a:pos x="489" y="654"/>
                </a:cxn>
                <a:cxn ang="0">
                  <a:pos x="457" y="637"/>
                </a:cxn>
                <a:cxn ang="0">
                  <a:pos x="423" y="628"/>
                </a:cxn>
                <a:cxn ang="0">
                  <a:pos x="392" y="642"/>
                </a:cxn>
              </a:cxnLst>
              <a:rect l="0" t="0" r="r" b="b"/>
              <a:pathLst>
                <a:path w="788" h="731">
                  <a:moveTo>
                    <a:pt x="392" y="642"/>
                  </a:moveTo>
                  <a:lnTo>
                    <a:pt x="384" y="641"/>
                  </a:lnTo>
                  <a:lnTo>
                    <a:pt x="356" y="644"/>
                  </a:lnTo>
                  <a:lnTo>
                    <a:pt x="349" y="643"/>
                  </a:lnTo>
                  <a:lnTo>
                    <a:pt x="341" y="645"/>
                  </a:lnTo>
                  <a:lnTo>
                    <a:pt x="340" y="640"/>
                  </a:lnTo>
                  <a:lnTo>
                    <a:pt x="343" y="632"/>
                  </a:lnTo>
                  <a:lnTo>
                    <a:pt x="343" y="627"/>
                  </a:lnTo>
                  <a:lnTo>
                    <a:pt x="339" y="621"/>
                  </a:lnTo>
                  <a:lnTo>
                    <a:pt x="335" y="618"/>
                  </a:lnTo>
                  <a:lnTo>
                    <a:pt x="329" y="610"/>
                  </a:lnTo>
                  <a:lnTo>
                    <a:pt x="331" y="598"/>
                  </a:lnTo>
                  <a:lnTo>
                    <a:pt x="347" y="587"/>
                  </a:lnTo>
                  <a:lnTo>
                    <a:pt x="349" y="582"/>
                  </a:lnTo>
                  <a:lnTo>
                    <a:pt x="350" y="576"/>
                  </a:lnTo>
                  <a:lnTo>
                    <a:pt x="353" y="571"/>
                  </a:lnTo>
                  <a:lnTo>
                    <a:pt x="357" y="567"/>
                  </a:lnTo>
                  <a:lnTo>
                    <a:pt x="364" y="560"/>
                  </a:lnTo>
                  <a:lnTo>
                    <a:pt x="362" y="550"/>
                  </a:lnTo>
                  <a:lnTo>
                    <a:pt x="353" y="546"/>
                  </a:lnTo>
                  <a:lnTo>
                    <a:pt x="349" y="538"/>
                  </a:lnTo>
                  <a:lnTo>
                    <a:pt x="351" y="530"/>
                  </a:lnTo>
                  <a:lnTo>
                    <a:pt x="345" y="525"/>
                  </a:lnTo>
                  <a:lnTo>
                    <a:pt x="335" y="522"/>
                  </a:lnTo>
                  <a:lnTo>
                    <a:pt x="329" y="514"/>
                  </a:lnTo>
                  <a:lnTo>
                    <a:pt x="335" y="509"/>
                  </a:lnTo>
                  <a:lnTo>
                    <a:pt x="344" y="508"/>
                  </a:lnTo>
                  <a:lnTo>
                    <a:pt x="352" y="502"/>
                  </a:lnTo>
                  <a:lnTo>
                    <a:pt x="352" y="492"/>
                  </a:lnTo>
                  <a:lnTo>
                    <a:pt x="347" y="445"/>
                  </a:lnTo>
                  <a:lnTo>
                    <a:pt x="333" y="435"/>
                  </a:lnTo>
                  <a:lnTo>
                    <a:pt x="289" y="436"/>
                  </a:lnTo>
                  <a:lnTo>
                    <a:pt x="267" y="433"/>
                  </a:lnTo>
                  <a:lnTo>
                    <a:pt x="246" y="424"/>
                  </a:lnTo>
                  <a:lnTo>
                    <a:pt x="233" y="407"/>
                  </a:lnTo>
                  <a:lnTo>
                    <a:pt x="240" y="399"/>
                  </a:lnTo>
                  <a:lnTo>
                    <a:pt x="250" y="393"/>
                  </a:lnTo>
                  <a:lnTo>
                    <a:pt x="257" y="384"/>
                  </a:lnTo>
                  <a:lnTo>
                    <a:pt x="267" y="376"/>
                  </a:lnTo>
                  <a:lnTo>
                    <a:pt x="277" y="370"/>
                  </a:lnTo>
                  <a:lnTo>
                    <a:pt x="284" y="360"/>
                  </a:lnTo>
                  <a:lnTo>
                    <a:pt x="285" y="350"/>
                  </a:lnTo>
                  <a:lnTo>
                    <a:pt x="276" y="344"/>
                  </a:lnTo>
                  <a:lnTo>
                    <a:pt x="255" y="337"/>
                  </a:lnTo>
                  <a:lnTo>
                    <a:pt x="249" y="330"/>
                  </a:lnTo>
                  <a:lnTo>
                    <a:pt x="252" y="320"/>
                  </a:lnTo>
                  <a:lnTo>
                    <a:pt x="252" y="296"/>
                  </a:lnTo>
                  <a:lnTo>
                    <a:pt x="236" y="283"/>
                  </a:lnTo>
                  <a:lnTo>
                    <a:pt x="225" y="286"/>
                  </a:lnTo>
                  <a:lnTo>
                    <a:pt x="221" y="285"/>
                  </a:lnTo>
                  <a:lnTo>
                    <a:pt x="219" y="261"/>
                  </a:lnTo>
                  <a:lnTo>
                    <a:pt x="216" y="255"/>
                  </a:lnTo>
                  <a:lnTo>
                    <a:pt x="207" y="252"/>
                  </a:lnTo>
                  <a:lnTo>
                    <a:pt x="197" y="251"/>
                  </a:lnTo>
                  <a:lnTo>
                    <a:pt x="187" y="255"/>
                  </a:lnTo>
                  <a:lnTo>
                    <a:pt x="188" y="266"/>
                  </a:lnTo>
                  <a:lnTo>
                    <a:pt x="182" y="271"/>
                  </a:lnTo>
                  <a:lnTo>
                    <a:pt x="171" y="269"/>
                  </a:lnTo>
                  <a:lnTo>
                    <a:pt x="159" y="272"/>
                  </a:lnTo>
                  <a:lnTo>
                    <a:pt x="138" y="281"/>
                  </a:lnTo>
                  <a:lnTo>
                    <a:pt x="129" y="280"/>
                  </a:lnTo>
                  <a:lnTo>
                    <a:pt x="125" y="270"/>
                  </a:lnTo>
                  <a:lnTo>
                    <a:pt x="118" y="265"/>
                  </a:lnTo>
                  <a:lnTo>
                    <a:pt x="98" y="270"/>
                  </a:lnTo>
                  <a:lnTo>
                    <a:pt x="62" y="296"/>
                  </a:lnTo>
                  <a:lnTo>
                    <a:pt x="47" y="313"/>
                  </a:lnTo>
                  <a:lnTo>
                    <a:pt x="41" y="322"/>
                  </a:lnTo>
                  <a:lnTo>
                    <a:pt x="33" y="331"/>
                  </a:lnTo>
                  <a:lnTo>
                    <a:pt x="23" y="332"/>
                  </a:lnTo>
                  <a:lnTo>
                    <a:pt x="18" y="322"/>
                  </a:lnTo>
                  <a:lnTo>
                    <a:pt x="11" y="313"/>
                  </a:lnTo>
                  <a:lnTo>
                    <a:pt x="1" y="306"/>
                  </a:lnTo>
                  <a:lnTo>
                    <a:pt x="0" y="296"/>
                  </a:lnTo>
                  <a:lnTo>
                    <a:pt x="1" y="291"/>
                  </a:lnTo>
                  <a:lnTo>
                    <a:pt x="2" y="287"/>
                  </a:lnTo>
                  <a:lnTo>
                    <a:pt x="3" y="283"/>
                  </a:lnTo>
                  <a:lnTo>
                    <a:pt x="3" y="275"/>
                  </a:lnTo>
                  <a:lnTo>
                    <a:pt x="4" y="272"/>
                  </a:lnTo>
                  <a:lnTo>
                    <a:pt x="8" y="262"/>
                  </a:lnTo>
                  <a:lnTo>
                    <a:pt x="9" y="255"/>
                  </a:lnTo>
                  <a:lnTo>
                    <a:pt x="10" y="252"/>
                  </a:lnTo>
                  <a:lnTo>
                    <a:pt x="9" y="248"/>
                  </a:lnTo>
                  <a:lnTo>
                    <a:pt x="4" y="234"/>
                  </a:lnTo>
                  <a:lnTo>
                    <a:pt x="4" y="226"/>
                  </a:lnTo>
                  <a:lnTo>
                    <a:pt x="6" y="202"/>
                  </a:lnTo>
                  <a:lnTo>
                    <a:pt x="8" y="194"/>
                  </a:lnTo>
                  <a:lnTo>
                    <a:pt x="14" y="188"/>
                  </a:lnTo>
                  <a:lnTo>
                    <a:pt x="20" y="185"/>
                  </a:lnTo>
                  <a:lnTo>
                    <a:pt x="33" y="180"/>
                  </a:lnTo>
                  <a:lnTo>
                    <a:pt x="38" y="176"/>
                  </a:lnTo>
                  <a:lnTo>
                    <a:pt x="39" y="173"/>
                  </a:lnTo>
                  <a:lnTo>
                    <a:pt x="39" y="169"/>
                  </a:lnTo>
                  <a:lnTo>
                    <a:pt x="39" y="165"/>
                  </a:lnTo>
                  <a:lnTo>
                    <a:pt x="42" y="161"/>
                  </a:lnTo>
                  <a:lnTo>
                    <a:pt x="44" y="159"/>
                  </a:lnTo>
                  <a:lnTo>
                    <a:pt x="52" y="157"/>
                  </a:lnTo>
                  <a:lnTo>
                    <a:pt x="54" y="155"/>
                  </a:lnTo>
                  <a:lnTo>
                    <a:pt x="58" y="150"/>
                  </a:lnTo>
                  <a:lnTo>
                    <a:pt x="63" y="140"/>
                  </a:lnTo>
                  <a:lnTo>
                    <a:pt x="67" y="136"/>
                  </a:lnTo>
                  <a:lnTo>
                    <a:pt x="73" y="134"/>
                  </a:lnTo>
                  <a:lnTo>
                    <a:pt x="79" y="135"/>
                  </a:lnTo>
                  <a:lnTo>
                    <a:pt x="98" y="141"/>
                  </a:lnTo>
                  <a:lnTo>
                    <a:pt x="105" y="143"/>
                  </a:lnTo>
                  <a:lnTo>
                    <a:pt x="111" y="143"/>
                  </a:lnTo>
                  <a:lnTo>
                    <a:pt x="130" y="137"/>
                  </a:lnTo>
                  <a:lnTo>
                    <a:pt x="133" y="137"/>
                  </a:lnTo>
                  <a:lnTo>
                    <a:pt x="138" y="137"/>
                  </a:lnTo>
                  <a:lnTo>
                    <a:pt x="140" y="137"/>
                  </a:lnTo>
                  <a:lnTo>
                    <a:pt x="143" y="136"/>
                  </a:lnTo>
                  <a:lnTo>
                    <a:pt x="167" y="126"/>
                  </a:lnTo>
                  <a:lnTo>
                    <a:pt x="173" y="123"/>
                  </a:lnTo>
                  <a:lnTo>
                    <a:pt x="177" y="119"/>
                  </a:lnTo>
                  <a:lnTo>
                    <a:pt x="181" y="114"/>
                  </a:lnTo>
                  <a:lnTo>
                    <a:pt x="184" y="108"/>
                  </a:lnTo>
                  <a:lnTo>
                    <a:pt x="189" y="81"/>
                  </a:lnTo>
                  <a:lnTo>
                    <a:pt x="193" y="73"/>
                  </a:lnTo>
                  <a:lnTo>
                    <a:pt x="199" y="65"/>
                  </a:lnTo>
                  <a:lnTo>
                    <a:pt x="219" y="53"/>
                  </a:lnTo>
                  <a:lnTo>
                    <a:pt x="225" y="47"/>
                  </a:lnTo>
                  <a:lnTo>
                    <a:pt x="230" y="38"/>
                  </a:lnTo>
                  <a:lnTo>
                    <a:pt x="243" y="45"/>
                  </a:lnTo>
                  <a:lnTo>
                    <a:pt x="251" y="47"/>
                  </a:lnTo>
                  <a:lnTo>
                    <a:pt x="266" y="47"/>
                  </a:lnTo>
                  <a:lnTo>
                    <a:pt x="273" y="51"/>
                  </a:lnTo>
                  <a:lnTo>
                    <a:pt x="276" y="58"/>
                  </a:lnTo>
                  <a:lnTo>
                    <a:pt x="275" y="64"/>
                  </a:lnTo>
                  <a:lnTo>
                    <a:pt x="270" y="67"/>
                  </a:lnTo>
                  <a:lnTo>
                    <a:pt x="262" y="76"/>
                  </a:lnTo>
                  <a:lnTo>
                    <a:pt x="263" y="84"/>
                  </a:lnTo>
                  <a:lnTo>
                    <a:pt x="284" y="90"/>
                  </a:lnTo>
                  <a:lnTo>
                    <a:pt x="295" y="96"/>
                  </a:lnTo>
                  <a:lnTo>
                    <a:pt x="310" y="111"/>
                  </a:lnTo>
                  <a:lnTo>
                    <a:pt x="319" y="113"/>
                  </a:lnTo>
                  <a:lnTo>
                    <a:pt x="329" y="108"/>
                  </a:lnTo>
                  <a:lnTo>
                    <a:pt x="336" y="100"/>
                  </a:lnTo>
                  <a:lnTo>
                    <a:pt x="336" y="91"/>
                  </a:lnTo>
                  <a:lnTo>
                    <a:pt x="331" y="84"/>
                  </a:lnTo>
                  <a:lnTo>
                    <a:pt x="336" y="68"/>
                  </a:lnTo>
                  <a:lnTo>
                    <a:pt x="358" y="69"/>
                  </a:lnTo>
                  <a:lnTo>
                    <a:pt x="369" y="72"/>
                  </a:lnTo>
                  <a:lnTo>
                    <a:pt x="377" y="68"/>
                  </a:lnTo>
                  <a:lnTo>
                    <a:pt x="378" y="57"/>
                  </a:lnTo>
                  <a:lnTo>
                    <a:pt x="383" y="48"/>
                  </a:lnTo>
                  <a:lnTo>
                    <a:pt x="402" y="37"/>
                  </a:lnTo>
                  <a:lnTo>
                    <a:pt x="423" y="41"/>
                  </a:lnTo>
                  <a:lnTo>
                    <a:pt x="434" y="47"/>
                  </a:lnTo>
                  <a:lnTo>
                    <a:pt x="445" y="54"/>
                  </a:lnTo>
                  <a:lnTo>
                    <a:pt x="450" y="61"/>
                  </a:lnTo>
                  <a:lnTo>
                    <a:pt x="459" y="65"/>
                  </a:lnTo>
                  <a:lnTo>
                    <a:pt x="483" y="55"/>
                  </a:lnTo>
                  <a:lnTo>
                    <a:pt x="493" y="40"/>
                  </a:lnTo>
                  <a:lnTo>
                    <a:pt x="513" y="39"/>
                  </a:lnTo>
                  <a:lnTo>
                    <a:pt x="547" y="13"/>
                  </a:lnTo>
                  <a:lnTo>
                    <a:pt x="588" y="0"/>
                  </a:lnTo>
                  <a:lnTo>
                    <a:pt x="598" y="5"/>
                  </a:lnTo>
                  <a:lnTo>
                    <a:pt x="598" y="16"/>
                  </a:lnTo>
                  <a:lnTo>
                    <a:pt x="592" y="26"/>
                  </a:lnTo>
                  <a:lnTo>
                    <a:pt x="591" y="36"/>
                  </a:lnTo>
                  <a:lnTo>
                    <a:pt x="597" y="46"/>
                  </a:lnTo>
                  <a:lnTo>
                    <a:pt x="606" y="52"/>
                  </a:lnTo>
                  <a:lnTo>
                    <a:pt x="627" y="59"/>
                  </a:lnTo>
                  <a:lnTo>
                    <a:pt x="636" y="67"/>
                  </a:lnTo>
                  <a:lnTo>
                    <a:pt x="644" y="76"/>
                  </a:lnTo>
                  <a:lnTo>
                    <a:pt x="664" y="84"/>
                  </a:lnTo>
                  <a:lnTo>
                    <a:pt x="686" y="90"/>
                  </a:lnTo>
                  <a:lnTo>
                    <a:pt x="716" y="121"/>
                  </a:lnTo>
                  <a:lnTo>
                    <a:pt x="722" y="161"/>
                  </a:lnTo>
                  <a:lnTo>
                    <a:pt x="716" y="184"/>
                  </a:lnTo>
                  <a:lnTo>
                    <a:pt x="721" y="219"/>
                  </a:lnTo>
                  <a:lnTo>
                    <a:pt x="717" y="230"/>
                  </a:lnTo>
                  <a:lnTo>
                    <a:pt x="704" y="233"/>
                  </a:lnTo>
                  <a:lnTo>
                    <a:pt x="698" y="241"/>
                  </a:lnTo>
                  <a:lnTo>
                    <a:pt x="714" y="254"/>
                  </a:lnTo>
                  <a:lnTo>
                    <a:pt x="738" y="257"/>
                  </a:lnTo>
                  <a:lnTo>
                    <a:pt x="751" y="272"/>
                  </a:lnTo>
                  <a:lnTo>
                    <a:pt x="756" y="275"/>
                  </a:lnTo>
                  <a:lnTo>
                    <a:pt x="769" y="278"/>
                  </a:lnTo>
                  <a:lnTo>
                    <a:pt x="775" y="277"/>
                  </a:lnTo>
                  <a:lnTo>
                    <a:pt x="772" y="296"/>
                  </a:lnTo>
                  <a:lnTo>
                    <a:pt x="762" y="314"/>
                  </a:lnTo>
                  <a:lnTo>
                    <a:pt x="766" y="322"/>
                  </a:lnTo>
                  <a:lnTo>
                    <a:pt x="774" y="326"/>
                  </a:lnTo>
                  <a:lnTo>
                    <a:pt x="782" y="332"/>
                  </a:lnTo>
                  <a:lnTo>
                    <a:pt x="788" y="340"/>
                  </a:lnTo>
                  <a:lnTo>
                    <a:pt x="785" y="348"/>
                  </a:lnTo>
                  <a:lnTo>
                    <a:pt x="784" y="358"/>
                  </a:lnTo>
                  <a:lnTo>
                    <a:pt x="776" y="367"/>
                  </a:lnTo>
                  <a:lnTo>
                    <a:pt x="766" y="372"/>
                  </a:lnTo>
                  <a:lnTo>
                    <a:pt x="751" y="388"/>
                  </a:lnTo>
                  <a:lnTo>
                    <a:pt x="746" y="410"/>
                  </a:lnTo>
                  <a:lnTo>
                    <a:pt x="753" y="432"/>
                  </a:lnTo>
                  <a:lnTo>
                    <a:pt x="742" y="471"/>
                  </a:lnTo>
                  <a:lnTo>
                    <a:pt x="742" y="494"/>
                  </a:lnTo>
                  <a:lnTo>
                    <a:pt x="740" y="505"/>
                  </a:lnTo>
                  <a:lnTo>
                    <a:pt x="743" y="515"/>
                  </a:lnTo>
                  <a:lnTo>
                    <a:pt x="730" y="532"/>
                  </a:lnTo>
                  <a:lnTo>
                    <a:pt x="730" y="536"/>
                  </a:lnTo>
                  <a:lnTo>
                    <a:pt x="730" y="542"/>
                  </a:lnTo>
                  <a:lnTo>
                    <a:pt x="721" y="548"/>
                  </a:lnTo>
                  <a:lnTo>
                    <a:pt x="722" y="590"/>
                  </a:lnTo>
                  <a:lnTo>
                    <a:pt x="733" y="607"/>
                  </a:lnTo>
                  <a:lnTo>
                    <a:pt x="747" y="621"/>
                  </a:lnTo>
                  <a:lnTo>
                    <a:pt x="758" y="637"/>
                  </a:lnTo>
                  <a:lnTo>
                    <a:pt x="757" y="655"/>
                  </a:lnTo>
                  <a:lnTo>
                    <a:pt x="751" y="672"/>
                  </a:lnTo>
                  <a:lnTo>
                    <a:pt x="740" y="684"/>
                  </a:lnTo>
                  <a:lnTo>
                    <a:pt x="732" y="702"/>
                  </a:lnTo>
                  <a:lnTo>
                    <a:pt x="723" y="717"/>
                  </a:lnTo>
                  <a:lnTo>
                    <a:pt x="711" y="729"/>
                  </a:lnTo>
                  <a:lnTo>
                    <a:pt x="699" y="731"/>
                  </a:lnTo>
                  <a:lnTo>
                    <a:pt x="692" y="724"/>
                  </a:lnTo>
                  <a:lnTo>
                    <a:pt x="688" y="717"/>
                  </a:lnTo>
                  <a:lnTo>
                    <a:pt x="682" y="712"/>
                  </a:lnTo>
                  <a:lnTo>
                    <a:pt x="670" y="698"/>
                  </a:lnTo>
                  <a:lnTo>
                    <a:pt x="644" y="690"/>
                  </a:lnTo>
                  <a:lnTo>
                    <a:pt x="634" y="687"/>
                  </a:lnTo>
                  <a:lnTo>
                    <a:pt x="627" y="694"/>
                  </a:lnTo>
                  <a:lnTo>
                    <a:pt x="610" y="717"/>
                  </a:lnTo>
                  <a:lnTo>
                    <a:pt x="586" y="729"/>
                  </a:lnTo>
                  <a:lnTo>
                    <a:pt x="579" y="702"/>
                  </a:lnTo>
                  <a:lnTo>
                    <a:pt x="576" y="668"/>
                  </a:lnTo>
                  <a:lnTo>
                    <a:pt x="564" y="661"/>
                  </a:lnTo>
                  <a:lnTo>
                    <a:pt x="556" y="653"/>
                  </a:lnTo>
                  <a:lnTo>
                    <a:pt x="556" y="646"/>
                  </a:lnTo>
                  <a:lnTo>
                    <a:pt x="553" y="639"/>
                  </a:lnTo>
                  <a:lnTo>
                    <a:pt x="544" y="630"/>
                  </a:lnTo>
                  <a:lnTo>
                    <a:pt x="526" y="633"/>
                  </a:lnTo>
                  <a:lnTo>
                    <a:pt x="515" y="654"/>
                  </a:lnTo>
                  <a:lnTo>
                    <a:pt x="504" y="658"/>
                  </a:lnTo>
                  <a:lnTo>
                    <a:pt x="494" y="654"/>
                  </a:lnTo>
                  <a:lnTo>
                    <a:pt x="489" y="654"/>
                  </a:lnTo>
                  <a:lnTo>
                    <a:pt x="477" y="647"/>
                  </a:lnTo>
                  <a:lnTo>
                    <a:pt x="468" y="648"/>
                  </a:lnTo>
                  <a:lnTo>
                    <a:pt x="461" y="644"/>
                  </a:lnTo>
                  <a:lnTo>
                    <a:pt x="457" y="637"/>
                  </a:lnTo>
                  <a:lnTo>
                    <a:pt x="448" y="640"/>
                  </a:lnTo>
                  <a:lnTo>
                    <a:pt x="439" y="642"/>
                  </a:lnTo>
                  <a:lnTo>
                    <a:pt x="434" y="632"/>
                  </a:lnTo>
                  <a:lnTo>
                    <a:pt x="423" y="628"/>
                  </a:lnTo>
                  <a:lnTo>
                    <a:pt x="414" y="641"/>
                  </a:lnTo>
                  <a:lnTo>
                    <a:pt x="407" y="646"/>
                  </a:lnTo>
                  <a:lnTo>
                    <a:pt x="400" y="643"/>
                  </a:lnTo>
                  <a:lnTo>
                    <a:pt x="392" y="642"/>
                  </a:lnTo>
                  <a:close/>
                </a:path>
              </a:pathLst>
            </a:custGeom>
            <a:solidFill>
              <a:srgbClr val="00B05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Freeform 36"/>
            <p:cNvSpPr>
              <a:spLocks/>
            </p:cNvSpPr>
            <p:nvPr/>
          </p:nvSpPr>
          <p:spPr bwMode="auto">
            <a:xfrm>
              <a:off x="3095679" y="3698535"/>
              <a:ext cx="1177925" cy="1028700"/>
            </a:xfrm>
            <a:custGeom>
              <a:avLst/>
              <a:gdLst/>
              <a:ahLst/>
              <a:cxnLst>
                <a:cxn ang="0">
                  <a:pos x="678" y="226"/>
                </a:cxn>
                <a:cxn ang="0">
                  <a:pos x="699" y="278"/>
                </a:cxn>
                <a:cxn ang="0">
                  <a:pos x="710" y="368"/>
                </a:cxn>
                <a:cxn ang="0">
                  <a:pos x="742" y="389"/>
                </a:cxn>
                <a:cxn ang="0">
                  <a:pos x="726" y="440"/>
                </a:cxn>
                <a:cxn ang="0">
                  <a:pos x="670" y="505"/>
                </a:cxn>
                <a:cxn ang="0">
                  <a:pos x="629" y="488"/>
                </a:cxn>
                <a:cxn ang="0">
                  <a:pos x="584" y="491"/>
                </a:cxn>
                <a:cxn ang="0">
                  <a:pos x="538" y="535"/>
                </a:cxn>
                <a:cxn ang="0">
                  <a:pos x="482" y="571"/>
                </a:cxn>
                <a:cxn ang="0">
                  <a:pos x="474" y="556"/>
                </a:cxn>
                <a:cxn ang="0">
                  <a:pos x="436" y="594"/>
                </a:cxn>
                <a:cxn ang="0">
                  <a:pos x="406" y="648"/>
                </a:cxn>
                <a:cxn ang="0">
                  <a:pos x="389" y="642"/>
                </a:cxn>
                <a:cxn ang="0">
                  <a:pos x="382" y="571"/>
                </a:cxn>
                <a:cxn ang="0">
                  <a:pos x="392" y="523"/>
                </a:cxn>
                <a:cxn ang="0">
                  <a:pos x="395" y="497"/>
                </a:cxn>
                <a:cxn ang="0">
                  <a:pos x="401" y="461"/>
                </a:cxn>
                <a:cxn ang="0">
                  <a:pos x="387" y="444"/>
                </a:cxn>
                <a:cxn ang="0">
                  <a:pos x="375" y="429"/>
                </a:cxn>
                <a:cxn ang="0">
                  <a:pos x="337" y="432"/>
                </a:cxn>
                <a:cxn ang="0">
                  <a:pos x="318" y="398"/>
                </a:cxn>
                <a:cxn ang="0">
                  <a:pos x="286" y="390"/>
                </a:cxn>
                <a:cxn ang="0">
                  <a:pos x="263" y="376"/>
                </a:cxn>
                <a:cxn ang="0">
                  <a:pos x="223" y="376"/>
                </a:cxn>
                <a:cxn ang="0">
                  <a:pos x="215" y="347"/>
                </a:cxn>
                <a:cxn ang="0">
                  <a:pos x="181" y="323"/>
                </a:cxn>
                <a:cxn ang="0">
                  <a:pos x="136" y="289"/>
                </a:cxn>
                <a:cxn ang="0">
                  <a:pos x="91" y="270"/>
                </a:cxn>
                <a:cxn ang="0">
                  <a:pos x="87" y="226"/>
                </a:cxn>
                <a:cxn ang="0">
                  <a:pos x="85" y="211"/>
                </a:cxn>
                <a:cxn ang="0">
                  <a:pos x="49" y="217"/>
                </a:cxn>
                <a:cxn ang="0">
                  <a:pos x="33" y="167"/>
                </a:cxn>
                <a:cxn ang="0">
                  <a:pos x="9" y="141"/>
                </a:cxn>
                <a:cxn ang="0">
                  <a:pos x="49" y="62"/>
                </a:cxn>
                <a:cxn ang="0">
                  <a:pos x="134" y="98"/>
                </a:cxn>
                <a:cxn ang="0">
                  <a:pos x="223" y="98"/>
                </a:cxn>
                <a:cxn ang="0">
                  <a:pos x="255" y="3"/>
                </a:cxn>
                <a:cxn ang="0">
                  <a:pos x="285" y="10"/>
                </a:cxn>
                <a:cxn ang="0">
                  <a:pos x="307" y="30"/>
                </a:cxn>
                <a:cxn ang="0">
                  <a:pos x="313" y="49"/>
                </a:cxn>
                <a:cxn ang="0">
                  <a:pos x="321" y="77"/>
                </a:cxn>
                <a:cxn ang="0">
                  <a:pos x="362" y="117"/>
                </a:cxn>
                <a:cxn ang="0">
                  <a:pos x="388" y="151"/>
                </a:cxn>
                <a:cxn ang="0">
                  <a:pos x="400" y="144"/>
                </a:cxn>
                <a:cxn ang="0">
                  <a:pos x="412" y="131"/>
                </a:cxn>
                <a:cxn ang="0">
                  <a:pos x="431" y="110"/>
                </a:cxn>
                <a:cxn ang="0">
                  <a:pos x="475" y="97"/>
                </a:cxn>
                <a:cxn ang="0">
                  <a:pos x="482" y="150"/>
                </a:cxn>
                <a:cxn ang="0">
                  <a:pos x="470" y="230"/>
                </a:cxn>
                <a:cxn ang="0">
                  <a:pos x="475" y="252"/>
                </a:cxn>
                <a:cxn ang="0">
                  <a:pos x="493" y="238"/>
                </a:cxn>
                <a:cxn ang="0">
                  <a:pos x="629" y="212"/>
                </a:cxn>
              </a:cxnLst>
              <a:rect l="0" t="0" r="r" b="b"/>
              <a:pathLst>
                <a:path w="742" h="648">
                  <a:moveTo>
                    <a:pt x="670" y="208"/>
                  </a:moveTo>
                  <a:lnTo>
                    <a:pt x="676" y="209"/>
                  </a:lnTo>
                  <a:lnTo>
                    <a:pt x="679" y="210"/>
                  </a:lnTo>
                  <a:lnTo>
                    <a:pt x="678" y="226"/>
                  </a:lnTo>
                  <a:lnTo>
                    <a:pt x="678" y="242"/>
                  </a:lnTo>
                  <a:lnTo>
                    <a:pt x="682" y="257"/>
                  </a:lnTo>
                  <a:lnTo>
                    <a:pt x="691" y="270"/>
                  </a:lnTo>
                  <a:lnTo>
                    <a:pt x="699" y="278"/>
                  </a:lnTo>
                  <a:lnTo>
                    <a:pt x="705" y="289"/>
                  </a:lnTo>
                  <a:lnTo>
                    <a:pt x="706" y="300"/>
                  </a:lnTo>
                  <a:lnTo>
                    <a:pt x="706" y="333"/>
                  </a:lnTo>
                  <a:lnTo>
                    <a:pt x="710" y="368"/>
                  </a:lnTo>
                  <a:lnTo>
                    <a:pt x="714" y="380"/>
                  </a:lnTo>
                  <a:lnTo>
                    <a:pt x="723" y="385"/>
                  </a:lnTo>
                  <a:lnTo>
                    <a:pt x="734" y="384"/>
                  </a:lnTo>
                  <a:lnTo>
                    <a:pt x="742" y="389"/>
                  </a:lnTo>
                  <a:lnTo>
                    <a:pt x="736" y="399"/>
                  </a:lnTo>
                  <a:lnTo>
                    <a:pt x="732" y="408"/>
                  </a:lnTo>
                  <a:lnTo>
                    <a:pt x="732" y="417"/>
                  </a:lnTo>
                  <a:lnTo>
                    <a:pt x="726" y="440"/>
                  </a:lnTo>
                  <a:lnTo>
                    <a:pt x="714" y="460"/>
                  </a:lnTo>
                  <a:lnTo>
                    <a:pt x="675" y="481"/>
                  </a:lnTo>
                  <a:lnTo>
                    <a:pt x="670" y="492"/>
                  </a:lnTo>
                  <a:lnTo>
                    <a:pt x="670" y="505"/>
                  </a:lnTo>
                  <a:lnTo>
                    <a:pt x="662" y="508"/>
                  </a:lnTo>
                  <a:lnTo>
                    <a:pt x="652" y="504"/>
                  </a:lnTo>
                  <a:lnTo>
                    <a:pt x="640" y="493"/>
                  </a:lnTo>
                  <a:lnTo>
                    <a:pt x="629" y="488"/>
                  </a:lnTo>
                  <a:lnTo>
                    <a:pt x="619" y="479"/>
                  </a:lnTo>
                  <a:lnTo>
                    <a:pt x="604" y="478"/>
                  </a:lnTo>
                  <a:lnTo>
                    <a:pt x="594" y="484"/>
                  </a:lnTo>
                  <a:lnTo>
                    <a:pt x="584" y="491"/>
                  </a:lnTo>
                  <a:lnTo>
                    <a:pt x="575" y="494"/>
                  </a:lnTo>
                  <a:lnTo>
                    <a:pt x="570" y="499"/>
                  </a:lnTo>
                  <a:lnTo>
                    <a:pt x="553" y="521"/>
                  </a:lnTo>
                  <a:lnTo>
                    <a:pt x="538" y="535"/>
                  </a:lnTo>
                  <a:lnTo>
                    <a:pt x="514" y="551"/>
                  </a:lnTo>
                  <a:lnTo>
                    <a:pt x="503" y="565"/>
                  </a:lnTo>
                  <a:lnTo>
                    <a:pt x="490" y="575"/>
                  </a:lnTo>
                  <a:lnTo>
                    <a:pt x="482" y="571"/>
                  </a:lnTo>
                  <a:lnTo>
                    <a:pt x="478" y="565"/>
                  </a:lnTo>
                  <a:lnTo>
                    <a:pt x="476" y="563"/>
                  </a:lnTo>
                  <a:lnTo>
                    <a:pt x="474" y="559"/>
                  </a:lnTo>
                  <a:lnTo>
                    <a:pt x="474" y="556"/>
                  </a:lnTo>
                  <a:lnTo>
                    <a:pt x="474" y="554"/>
                  </a:lnTo>
                  <a:lnTo>
                    <a:pt x="464" y="560"/>
                  </a:lnTo>
                  <a:lnTo>
                    <a:pt x="456" y="575"/>
                  </a:lnTo>
                  <a:lnTo>
                    <a:pt x="436" y="594"/>
                  </a:lnTo>
                  <a:lnTo>
                    <a:pt x="429" y="608"/>
                  </a:lnTo>
                  <a:lnTo>
                    <a:pt x="423" y="637"/>
                  </a:lnTo>
                  <a:lnTo>
                    <a:pt x="413" y="647"/>
                  </a:lnTo>
                  <a:lnTo>
                    <a:pt x="406" y="648"/>
                  </a:lnTo>
                  <a:lnTo>
                    <a:pt x="398" y="646"/>
                  </a:lnTo>
                  <a:lnTo>
                    <a:pt x="391" y="646"/>
                  </a:lnTo>
                  <a:lnTo>
                    <a:pt x="389" y="646"/>
                  </a:lnTo>
                  <a:lnTo>
                    <a:pt x="389" y="642"/>
                  </a:lnTo>
                  <a:lnTo>
                    <a:pt x="388" y="638"/>
                  </a:lnTo>
                  <a:lnTo>
                    <a:pt x="382" y="621"/>
                  </a:lnTo>
                  <a:lnTo>
                    <a:pt x="381" y="609"/>
                  </a:lnTo>
                  <a:lnTo>
                    <a:pt x="382" y="571"/>
                  </a:lnTo>
                  <a:lnTo>
                    <a:pt x="381" y="556"/>
                  </a:lnTo>
                  <a:lnTo>
                    <a:pt x="381" y="551"/>
                  </a:lnTo>
                  <a:lnTo>
                    <a:pt x="384" y="539"/>
                  </a:lnTo>
                  <a:lnTo>
                    <a:pt x="392" y="523"/>
                  </a:lnTo>
                  <a:lnTo>
                    <a:pt x="392" y="520"/>
                  </a:lnTo>
                  <a:lnTo>
                    <a:pt x="392" y="507"/>
                  </a:lnTo>
                  <a:lnTo>
                    <a:pt x="393" y="504"/>
                  </a:lnTo>
                  <a:lnTo>
                    <a:pt x="395" y="497"/>
                  </a:lnTo>
                  <a:lnTo>
                    <a:pt x="396" y="482"/>
                  </a:lnTo>
                  <a:lnTo>
                    <a:pt x="400" y="471"/>
                  </a:lnTo>
                  <a:lnTo>
                    <a:pt x="401" y="466"/>
                  </a:lnTo>
                  <a:lnTo>
                    <a:pt x="401" y="461"/>
                  </a:lnTo>
                  <a:lnTo>
                    <a:pt x="400" y="459"/>
                  </a:lnTo>
                  <a:lnTo>
                    <a:pt x="396" y="448"/>
                  </a:lnTo>
                  <a:lnTo>
                    <a:pt x="395" y="446"/>
                  </a:lnTo>
                  <a:lnTo>
                    <a:pt x="387" y="444"/>
                  </a:lnTo>
                  <a:lnTo>
                    <a:pt x="383" y="442"/>
                  </a:lnTo>
                  <a:lnTo>
                    <a:pt x="382" y="436"/>
                  </a:lnTo>
                  <a:lnTo>
                    <a:pt x="379" y="432"/>
                  </a:lnTo>
                  <a:lnTo>
                    <a:pt x="375" y="429"/>
                  </a:lnTo>
                  <a:lnTo>
                    <a:pt x="367" y="430"/>
                  </a:lnTo>
                  <a:lnTo>
                    <a:pt x="355" y="434"/>
                  </a:lnTo>
                  <a:lnTo>
                    <a:pt x="341" y="437"/>
                  </a:lnTo>
                  <a:lnTo>
                    <a:pt x="337" y="432"/>
                  </a:lnTo>
                  <a:lnTo>
                    <a:pt x="336" y="426"/>
                  </a:lnTo>
                  <a:lnTo>
                    <a:pt x="332" y="421"/>
                  </a:lnTo>
                  <a:lnTo>
                    <a:pt x="326" y="404"/>
                  </a:lnTo>
                  <a:lnTo>
                    <a:pt x="318" y="398"/>
                  </a:lnTo>
                  <a:lnTo>
                    <a:pt x="312" y="397"/>
                  </a:lnTo>
                  <a:lnTo>
                    <a:pt x="301" y="400"/>
                  </a:lnTo>
                  <a:lnTo>
                    <a:pt x="294" y="400"/>
                  </a:lnTo>
                  <a:lnTo>
                    <a:pt x="286" y="390"/>
                  </a:lnTo>
                  <a:lnTo>
                    <a:pt x="276" y="384"/>
                  </a:lnTo>
                  <a:lnTo>
                    <a:pt x="272" y="380"/>
                  </a:lnTo>
                  <a:lnTo>
                    <a:pt x="269" y="375"/>
                  </a:lnTo>
                  <a:lnTo>
                    <a:pt x="263" y="376"/>
                  </a:lnTo>
                  <a:lnTo>
                    <a:pt x="257" y="380"/>
                  </a:lnTo>
                  <a:lnTo>
                    <a:pt x="243" y="385"/>
                  </a:lnTo>
                  <a:lnTo>
                    <a:pt x="230" y="386"/>
                  </a:lnTo>
                  <a:lnTo>
                    <a:pt x="223" y="376"/>
                  </a:lnTo>
                  <a:lnTo>
                    <a:pt x="226" y="363"/>
                  </a:lnTo>
                  <a:lnTo>
                    <a:pt x="224" y="356"/>
                  </a:lnTo>
                  <a:lnTo>
                    <a:pt x="214" y="353"/>
                  </a:lnTo>
                  <a:lnTo>
                    <a:pt x="215" y="347"/>
                  </a:lnTo>
                  <a:lnTo>
                    <a:pt x="211" y="344"/>
                  </a:lnTo>
                  <a:lnTo>
                    <a:pt x="205" y="345"/>
                  </a:lnTo>
                  <a:lnTo>
                    <a:pt x="199" y="342"/>
                  </a:lnTo>
                  <a:lnTo>
                    <a:pt x="181" y="323"/>
                  </a:lnTo>
                  <a:lnTo>
                    <a:pt x="167" y="300"/>
                  </a:lnTo>
                  <a:lnTo>
                    <a:pt x="168" y="288"/>
                  </a:lnTo>
                  <a:lnTo>
                    <a:pt x="159" y="285"/>
                  </a:lnTo>
                  <a:lnTo>
                    <a:pt x="136" y="289"/>
                  </a:lnTo>
                  <a:lnTo>
                    <a:pt x="123" y="285"/>
                  </a:lnTo>
                  <a:lnTo>
                    <a:pt x="99" y="274"/>
                  </a:lnTo>
                  <a:lnTo>
                    <a:pt x="95" y="270"/>
                  </a:lnTo>
                  <a:lnTo>
                    <a:pt x="91" y="270"/>
                  </a:lnTo>
                  <a:lnTo>
                    <a:pt x="81" y="261"/>
                  </a:lnTo>
                  <a:lnTo>
                    <a:pt x="77" y="248"/>
                  </a:lnTo>
                  <a:lnTo>
                    <a:pt x="79" y="236"/>
                  </a:lnTo>
                  <a:lnTo>
                    <a:pt x="87" y="226"/>
                  </a:lnTo>
                  <a:lnTo>
                    <a:pt x="94" y="222"/>
                  </a:lnTo>
                  <a:lnTo>
                    <a:pt x="94" y="215"/>
                  </a:lnTo>
                  <a:lnTo>
                    <a:pt x="90" y="212"/>
                  </a:lnTo>
                  <a:lnTo>
                    <a:pt x="85" y="211"/>
                  </a:lnTo>
                  <a:lnTo>
                    <a:pt x="74" y="212"/>
                  </a:lnTo>
                  <a:lnTo>
                    <a:pt x="63" y="215"/>
                  </a:lnTo>
                  <a:lnTo>
                    <a:pt x="55" y="220"/>
                  </a:lnTo>
                  <a:lnTo>
                    <a:pt x="49" y="217"/>
                  </a:lnTo>
                  <a:lnTo>
                    <a:pt x="49" y="205"/>
                  </a:lnTo>
                  <a:lnTo>
                    <a:pt x="55" y="197"/>
                  </a:lnTo>
                  <a:lnTo>
                    <a:pt x="53" y="179"/>
                  </a:lnTo>
                  <a:lnTo>
                    <a:pt x="33" y="167"/>
                  </a:lnTo>
                  <a:lnTo>
                    <a:pt x="21" y="156"/>
                  </a:lnTo>
                  <a:lnTo>
                    <a:pt x="18" y="151"/>
                  </a:lnTo>
                  <a:lnTo>
                    <a:pt x="13" y="146"/>
                  </a:lnTo>
                  <a:lnTo>
                    <a:pt x="9" y="141"/>
                  </a:lnTo>
                  <a:lnTo>
                    <a:pt x="0" y="125"/>
                  </a:lnTo>
                  <a:lnTo>
                    <a:pt x="2" y="115"/>
                  </a:lnTo>
                  <a:lnTo>
                    <a:pt x="36" y="73"/>
                  </a:lnTo>
                  <a:lnTo>
                    <a:pt x="49" y="62"/>
                  </a:lnTo>
                  <a:lnTo>
                    <a:pt x="61" y="66"/>
                  </a:lnTo>
                  <a:lnTo>
                    <a:pt x="75" y="80"/>
                  </a:lnTo>
                  <a:lnTo>
                    <a:pt x="105" y="92"/>
                  </a:lnTo>
                  <a:lnTo>
                    <a:pt x="134" y="98"/>
                  </a:lnTo>
                  <a:lnTo>
                    <a:pt x="175" y="100"/>
                  </a:lnTo>
                  <a:lnTo>
                    <a:pt x="207" y="108"/>
                  </a:lnTo>
                  <a:lnTo>
                    <a:pt x="217" y="106"/>
                  </a:lnTo>
                  <a:lnTo>
                    <a:pt x="223" y="98"/>
                  </a:lnTo>
                  <a:lnTo>
                    <a:pt x="225" y="90"/>
                  </a:lnTo>
                  <a:lnTo>
                    <a:pt x="230" y="60"/>
                  </a:lnTo>
                  <a:lnTo>
                    <a:pt x="242" y="19"/>
                  </a:lnTo>
                  <a:lnTo>
                    <a:pt x="255" y="3"/>
                  </a:lnTo>
                  <a:lnTo>
                    <a:pt x="267" y="0"/>
                  </a:lnTo>
                  <a:lnTo>
                    <a:pt x="273" y="1"/>
                  </a:lnTo>
                  <a:lnTo>
                    <a:pt x="275" y="3"/>
                  </a:lnTo>
                  <a:lnTo>
                    <a:pt x="285" y="10"/>
                  </a:lnTo>
                  <a:lnTo>
                    <a:pt x="291" y="11"/>
                  </a:lnTo>
                  <a:lnTo>
                    <a:pt x="296" y="14"/>
                  </a:lnTo>
                  <a:lnTo>
                    <a:pt x="300" y="17"/>
                  </a:lnTo>
                  <a:lnTo>
                    <a:pt x="307" y="30"/>
                  </a:lnTo>
                  <a:lnTo>
                    <a:pt x="307" y="35"/>
                  </a:lnTo>
                  <a:lnTo>
                    <a:pt x="308" y="37"/>
                  </a:lnTo>
                  <a:lnTo>
                    <a:pt x="313" y="46"/>
                  </a:lnTo>
                  <a:lnTo>
                    <a:pt x="313" y="49"/>
                  </a:lnTo>
                  <a:lnTo>
                    <a:pt x="315" y="49"/>
                  </a:lnTo>
                  <a:lnTo>
                    <a:pt x="316" y="52"/>
                  </a:lnTo>
                  <a:lnTo>
                    <a:pt x="317" y="63"/>
                  </a:lnTo>
                  <a:lnTo>
                    <a:pt x="321" y="77"/>
                  </a:lnTo>
                  <a:lnTo>
                    <a:pt x="328" y="90"/>
                  </a:lnTo>
                  <a:lnTo>
                    <a:pt x="330" y="92"/>
                  </a:lnTo>
                  <a:lnTo>
                    <a:pt x="358" y="114"/>
                  </a:lnTo>
                  <a:lnTo>
                    <a:pt x="362" y="117"/>
                  </a:lnTo>
                  <a:lnTo>
                    <a:pt x="373" y="136"/>
                  </a:lnTo>
                  <a:lnTo>
                    <a:pt x="384" y="147"/>
                  </a:lnTo>
                  <a:lnTo>
                    <a:pt x="388" y="149"/>
                  </a:lnTo>
                  <a:lnTo>
                    <a:pt x="388" y="151"/>
                  </a:lnTo>
                  <a:lnTo>
                    <a:pt x="392" y="154"/>
                  </a:lnTo>
                  <a:lnTo>
                    <a:pt x="393" y="156"/>
                  </a:lnTo>
                  <a:lnTo>
                    <a:pt x="398" y="151"/>
                  </a:lnTo>
                  <a:lnTo>
                    <a:pt x="400" y="144"/>
                  </a:lnTo>
                  <a:lnTo>
                    <a:pt x="403" y="136"/>
                  </a:lnTo>
                  <a:lnTo>
                    <a:pt x="407" y="133"/>
                  </a:lnTo>
                  <a:lnTo>
                    <a:pt x="411" y="136"/>
                  </a:lnTo>
                  <a:lnTo>
                    <a:pt x="412" y="131"/>
                  </a:lnTo>
                  <a:lnTo>
                    <a:pt x="412" y="124"/>
                  </a:lnTo>
                  <a:lnTo>
                    <a:pt x="417" y="120"/>
                  </a:lnTo>
                  <a:lnTo>
                    <a:pt x="423" y="118"/>
                  </a:lnTo>
                  <a:lnTo>
                    <a:pt x="431" y="110"/>
                  </a:lnTo>
                  <a:lnTo>
                    <a:pt x="435" y="98"/>
                  </a:lnTo>
                  <a:lnTo>
                    <a:pt x="453" y="97"/>
                  </a:lnTo>
                  <a:lnTo>
                    <a:pt x="464" y="98"/>
                  </a:lnTo>
                  <a:lnTo>
                    <a:pt x="475" y="97"/>
                  </a:lnTo>
                  <a:lnTo>
                    <a:pt x="477" y="96"/>
                  </a:lnTo>
                  <a:lnTo>
                    <a:pt x="475" y="106"/>
                  </a:lnTo>
                  <a:lnTo>
                    <a:pt x="468" y="125"/>
                  </a:lnTo>
                  <a:lnTo>
                    <a:pt x="482" y="150"/>
                  </a:lnTo>
                  <a:lnTo>
                    <a:pt x="483" y="170"/>
                  </a:lnTo>
                  <a:lnTo>
                    <a:pt x="478" y="212"/>
                  </a:lnTo>
                  <a:lnTo>
                    <a:pt x="475" y="222"/>
                  </a:lnTo>
                  <a:lnTo>
                    <a:pt x="470" y="230"/>
                  </a:lnTo>
                  <a:lnTo>
                    <a:pt x="466" y="242"/>
                  </a:lnTo>
                  <a:lnTo>
                    <a:pt x="466" y="254"/>
                  </a:lnTo>
                  <a:lnTo>
                    <a:pt x="468" y="255"/>
                  </a:lnTo>
                  <a:lnTo>
                    <a:pt x="475" y="252"/>
                  </a:lnTo>
                  <a:lnTo>
                    <a:pt x="485" y="246"/>
                  </a:lnTo>
                  <a:lnTo>
                    <a:pt x="491" y="240"/>
                  </a:lnTo>
                  <a:lnTo>
                    <a:pt x="493" y="240"/>
                  </a:lnTo>
                  <a:lnTo>
                    <a:pt x="493" y="238"/>
                  </a:lnTo>
                  <a:lnTo>
                    <a:pt x="508" y="229"/>
                  </a:lnTo>
                  <a:lnTo>
                    <a:pt x="568" y="209"/>
                  </a:lnTo>
                  <a:lnTo>
                    <a:pt x="578" y="208"/>
                  </a:lnTo>
                  <a:lnTo>
                    <a:pt x="629" y="212"/>
                  </a:lnTo>
                  <a:lnTo>
                    <a:pt x="670" y="208"/>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Freeform 37"/>
            <p:cNvSpPr>
              <a:spLocks/>
            </p:cNvSpPr>
            <p:nvPr/>
          </p:nvSpPr>
          <p:spPr bwMode="auto">
            <a:xfrm>
              <a:off x="4587929" y="2952410"/>
              <a:ext cx="974725" cy="928688"/>
            </a:xfrm>
            <a:custGeom>
              <a:avLst/>
              <a:gdLst/>
              <a:ahLst/>
              <a:cxnLst>
                <a:cxn ang="0">
                  <a:pos x="578" y="245"/>
                </a:cxn>
                <a:cxn ang="0">
                  <a:pos x="593" y="263"/>
                </a:cxn>
                <a:cxn ang="0">
                  <a:pos x="593" y="297"/>
                </a:cxn>
                <a:cxn ang="0">
                  <a:pos x="599" y="328"/>
                </a:cxn>
                <a:cxn ang="0">
                  <a:pos x="612" y="364"/>
                </a:cxn>
                <a:cxn ang="0">
                  <a:pos x="610" y="380"/>
                </a:cxn>
                <a:cxn ang="0">
                  <a:pos x="614" y="410"/>
                </a:cxn>
                <a:cxn ang="0">
                  <a:pos x="558" y="452"/>
                </a:cxn>
                <a:cxn ang="0">
                  <a:pos x="475" y="485"/>
                </a:cxn>
                <a:cxn ang="0">
                  <a:pos x="453" y="514"/>
                </a:cxn>
                <a:cxn ang="0">
                  <a:pos x="424" y="532"/>
                </a:cxn>
                <a:cxn ang="0">
                  <a:pos x="388" y="563"/>
                </a:cxn>
                <a:cxn ang="0">
                  <a:pos x="348" y="584"/>
                </a:cxn>
                <a:cxn ang="0">
                  <a:pos x="310" y="584"/>
                </a:cxn>
                <a:cxn ang="0">
                  <a:pos x="283" y="559"/>
                </a:cxn>
                <a:cxn ang="0">
                  <a:pos x="231" y="544"/>
                </a:cxn>
                <a:cxn ang="0">
                  <a:pos x="185" y="554"/>
                </a:cxn>
                <a:cxn ang="0">
                  <a:pos x="140" y="549"/>
                </a:cxn>
                <a:cxn ang="0">
                  <a:pos x="109" y="524"/>
                </a:cxn>
                <a:cxn ang="0">
                  <a:pos x="109" y="498"/>
                </a:cxn>
                <a:cxn ang="0">
                  <a:pos x="96" y="474"/>
                </a:cxn>
                <a:cxn ang="0">
                  <a:pos x="108" y="452"/>
                </a:cxn>
                <a:cxn ang="0">
                  <a:pos x="126" y="439"/>
                </a:cxn>
                <a:cxn ang="0">
                  <a:pos x="145" y="415"/>
                </a:cxn>
                <a:cxn ang="0">
                  <a:pos x="151" y="397"/>
                </a:cxn>
                <a:cxn ang="0">
                  <a:pos x="138" y="385"/>
                </a:cxn>
                <a:cxn ang="0">
                  <a:pos x="124" y="389"/>
                </a:cxn>
                <a:cxn ang="0">
                  <a:pos x="99" y="390"/>
                </a:cxn>
                <a:cxn ang="0">
                  <a:pos x="66" y="372"/>
                </a:cxn>
                <a:cxn ang="0">
                  <a:pos x="47" y="343"/>
                </a:cxn>
                <a:cxn ang="0">
                  <a:pos x="36" y="318"/>
                </a:cxn>
                <a:cxn ang="0">
                  <a:pos x="26" y="284"/>
                </a:cxn>
                <a:cxn ang="0">
                  <a:pos x="1" y="253"/>
                </a:cxn>
                <a:cxn ang="0">
                  <a:pos x="9" y="205"/>
                </a:cxn>
                <a:cxn ang="0">
                  <a:pos x="9" y="195"/>
                </a:cxn>
                <a:cxn ang="0">
                  <a:pos x="19" y="168"/>
                </a:cxn>
                <a:cxn ang="0">
                  <a:pos x="21" y="134"/>
                </a:cxn>
                <a:cxn ang="0">
                  <a:pos x="25" y="73"/>
                </a:cxn>
                <a:cxn ang="0">
                  <a:pos x="45" y="35"/>
                </a:cxn>
                <a:cxn ang="0">
                  <a:pos x="63" y="21"/>
                </a:cxn>
                <a:cxn ang="0">
                  <a:pos x="67" y="3"/>
                </a:cxn>
                <a:cxn ang="0">
                  <a:pos x="101" y="4"/>
                </a:cxn>
                <a:cxn ang="0">
                  <a:pos x="117" y="33"/>
                </a:cxn>
                <a:cxn ang="0">
                  <a:pos x="118" y="94"/>
                </a:cxn>
                <a:cxn ang="0">
                  <a:pos x="163" y="96"/>
                </a:cxn>
                <a:cxn ang="0">
                  <a:pos x="188" y="123"/>
                </a:cxn>
                <a:cxn ang="0">
                  <a:pos x="187" y="155"/>
                </a:cxn>
                <a:cxn ang="0">
                  <a:pos x="178" y="172"/>
                </a:cxn>
                <a:cxn ang="0">
                  <a:pos x="184" y="188"/>
                </a:cxn>
                <a:cxn ang="0">
                  <a:pos x="207" y="206"/>
                </a:cxn>
                <a:cxn ang="0">
                  <a:pos x="236" y="230"/>
                </a:cxn>
                <a:cxn ang="0">
                  <a:pos x="323" y="235"/>
                </a:cxn>
                <a:cxn ang="0">
                  <a:pos x="345" y="228"/>
                </a:cxn>
                <a:cxn ang="0">
                  <a:pos x="361" y="204"/>
                </a:cxn>
                <a:cxn ang="0">
                  <a:pos x="383" y="187"/>
                </a:cxn>
                <a:cxn ang="0">
                  <a:pos x="368" y="161"/>
                </a:cxn>
                <a:cxn ang="0">
                  <a:pos x="376" y="151"/>
                </a:cxn>
                <a:cxn ang="0">
                  <a:pos x="529" y="215"/>
                </a:cxn>
              </a:cxnLst>
              <a:rect l="0" t="0" r="r" b="b"/>
              <a:pathLst>
                <a:path w="614" h="585">
                  <a:moveTo>
                    <a:pt x="529" y="215"/>
                  </a:moveTo>
                  <a:lnTo>
                    <a:pt x="578" y="245"/>
                  </a:lnTo>
                  <a:lnTo>
                    <a:pt x="587" y="249"/>
                  </a:lnTo>
                  <a:lnTo>
                    <a:pt x="593" y="263"/>
                  </a:lnTo>
                  <a:lnTo>
                    <a:pt x="595" y="279"/>
                  </a:lnTo>
                  <a:lnTo>
                    <a:pt x="593" y="297"/>
                  </a:lnTo>
                  <a:lnTo>
                    <a:pt x="596" y="319"/>
                  </a:lnTo>
                  <a:lnTo>
                    <a:pt x="599" y="328"/>
                  </a:lnTo>
                  <a:lnTo>
                    <a:pt x="604" y="336"/>
                  </a:lnTo>
                  <a:lnTo>
                    <a:pt x="612" y="364"/>
                  </a:lnTo>
                  <a:lnTo>
                    <a:pt x="612" y="372"/>
                  </a:lnTo>
                  <a:lnTo>
                    <a:pt x="610" y="380"/>
                  </a:lnTo>
                  <a:lnTo>
                    <a:pt x="614" y="399"/>
                  </a:lnTo>
                  <a:lnTo>
                    <a:pt x="614" y="410"/>
                  </a:lnTo>
                  <a:lnTo>
                    <a:pt x="604" y="429"/>
                  </a:lnTo>
                  <a:lnTo>
                    <a:pt x="558" y="452"/>
                  </a:lnTo>
                  <a:lnTo>
                    <a:pt x="490" y="468"/>
                  </a:lnTo>
                  <a:lnTo>
                    <a:pt x="475" y="485"/>
                  </a:lnTo>
                  <a:lnTo>
                    <a:pt x="468" y="495"/>
                  </a:lnTo>
                  <a:lnTo>
                    <a:pt x="453" y="514"/>
                  </a:lnTo>
                  <a:lnTo>
                    <a:pt x="445" y="521"/>
                  </a:lnTo>
                  <a:lnTo>
                    <a:pt x="424" y="532"/>
                  </a:lnTo>
                  <a:lnTo>
                    <a:pt x="405" y="546"/>
                  </a:lnTo>
                  <a:lnTo>
                    <a:pt x="388" y="563"/>
                  </a:lnTo>
                  <a:lnTo>
                    <a:pt x="369" y="578"/>
                  </a:lnTo>
                  <a:lnTo>
                    <a:pt x="348" y="584"/>
                  </a:lnTo>
                  <a:lnTo>
                    <a:pt x="325" y="585"/>
                  </a:lnTo>
                  <a:lnTo>
                    <a:pt x="310" y="584"/>
                  </a:lnTo>
                  <a:lnTo>
                    <a:pt x="299" y="569"/>
                  </a:lnTo>
                  <a:lnTo>
                    <a:pt x="283" y="559"/>
                  </a:lnTo>
                  <a:lnTo>
                    <a:pt x="249" y="544"/>
                  </a:lnTo>
                  <a:lnTo>
                    <a:pt x="231" y="544"/>
                  </a:lnTo>
                  <a:lnTo>
                    <a:pt x="213" y="550"/>
                  </a:lnTo>
                  <a:lnTo>
                    <a:pt x="185" y="554"/>
                  </a:lnTo>
                  <a:lnTo>
                    <a:pt x="158" y="554"/>
                  </a:lnTo>
                  <a:lnTo>
                    <a:pt x="140" y="549"/>
                  </a:lnTo>
                  <a:lnTo>
                    <a:pt x="115" y="536"/>
                  </a:lnTo>
                  <a:lnTo>
                    <a:pt x="109" y="524"/>
                  </a:lnTo>
                  <a:lnTo>
                    <a:pt x="111" y="510"/>
                  </a:lnTo>
                  <a:lnTo>
                    <a:pt x="109" y="498"/>
                  </a:lnTo>
                  <a:lnTo>
                    <a:pt x="102" y="488"/>
                  </a:lnTo>
                  <a:lnTo>
                    <a:pt x="96" y="474"/>
                  </a:lnTo>
                  <a:lnTo>
                    <a:pt x="101" y="461"/>
                  </a:lnTo>
                  <a:lnTo>
                    <a:pt x="108" y="452"/>
                  </a:lnTo>
                  <a:lnTo>
                    <a:pt x="115" y="442"/>
                  </a:lnTo>
                  <a:lnTo>
                    <a:pt x="126" y="439"/>
                  </a:lnTo>
                  <a:lnTo>
                    <a:pt x="133" y="432"/>
                  </a:lnTo>
                  <a:lnTo>
                    <a:pt x="145" y="415"/>
                  </a:lnTo>
                  <a:lnTo>
                    <a:pt x="150" y="405"/>
                  </a:lnTo>
                  <a:lnTo>
                    <a:pt x="151" y="397"/>
                  </a:lnTo>
                  <a:lnTo>
                    <a:pt x="146" y="390"/>
                  </a:lnTo>
                  <a:lnTo>
                    <a:pt x="138" y="385"/>
                  </a:lnTo>
                  <a:lnTo>
                    <a:pt x="129" y="387"/>
                  </a:lnTo>
                  <a:lnTo>
                    <a:pt x="124" y="389"/>
                  </a:lnTo>
                  <a:lnTo>
                    <a:pt x="119" y="390"/>
                  </a:lnTo>
                  <a:lnTo>
                    <a:pt x="99" y="390"/>
                  </a:lnTo>
                  <a:lnTo>
                    <a:pt x="80" y="387"/>
                  </a:lnTo>
                  <a:lnTo>
                    <a:pt x="66" y="372"/>
                  </a:lnTo>
                  <a:lnTo>
                    <a:pt x="61" y="353"/>
                  </a:lnTo>
                  <a:lnTo>
                    <a:pt x="47" y="343"/>
                  </a:lnTo>
                  <a:lnTo>
                    <a:pt x="30" y="335"/>
                  </a:lnTo>
                  <a:lnTo>
                    <a:pt x="36" y="318"/>
                  </a:lnTo>
                  <a:lnTo>
                    <a:pt x="37" y="300"/>
                  </a:lnTo>
                  <a:lnTo>
                    <a:pt x="26" y="284"/>
                  </a:lnTo>
                  <a:lnTo>
                    <a:pt x="12" y="270"/>
                  </a:lnTo>
                  <a:lnTo>
                    <a:pt x="1" y="253"/>
                  </a:lnTo>
                  <a:lnTo>
                    <a:pt x="0" y="211"/>
                  </a:lnTo>
                  <a:lnTo>
                    <a:pt x="9" y="205"/>
                  </a:lnTo>
                  <a:lnTo>
                    <a:pt x="9" y="199"/>
                  </a:lnTo>
                  <a:lnTo>
                    <a:pt x="9" y="195"/>
                  </a:lnTo>
                  <a:lnTo>
                    <a:pt x="22" y="178"/>
                  </a:lnTo>
                  <a:lnTo>
                    <a:pt x="19" y="168"/>
                  </a:lnTo>
                  <a:lnTo>
                    <a:pt x="21" y="157"/>
                  </a:lnTo>
                  <a:lnTo>
                    <a:pt x="21" y="134"/>
                  </a:lnTo>
                  <a:lnTo>
                    <a:pt x="32" y="95"/>
                  </a:lnTo>
                  <a:lnTo>
                    <a:pt x="25" y="73"/>
                  </a:lnTo>
                  <a:lnTo>
                    <a:pt x="30" y="51"/>
                  </a:lnTo>
                  <a:lnTo>
                    <a:pt x="45" y="35"/>
                  </a:lnTo>
                  <a:lnTo>
                    <a:pt x="55" y="30"/>
                  </a:lnTo>
                  <a:lnTo>
                    <a:pt x="63" y="21"/>
                  </a:lnTo>
                  <a:lnTo>
                    <a:pt x="64" y="11"/>
                  </a:lnTo>
                  <a:lnTo>
                    <a:pt x="67" y="3"/>
                  </a:lnTo>
                  <a:lnTo>
                    <a:pt x="83" y="0"/>
                  </a:lnTo>
                  <a:lnTo>
                    <a:pt x="101" y="4"/>
                  </a:lnTo>
                  <a:lnTo>
                    <a:pt x="111" y="17"/>
                  </a:lnTo>
                  <a:lnTo>
                    <a:pt x="117" y="33"/>
                  </a:lnTo>
                  <a:lnTo>
                    <a:pt x="119" y="47"/>
                  </a:lnTo>
                  <a:lnTo>
                    <a:pt x="118" y="94"/>
                  </a:lnTo>
                  <a:lnTo>
                    <a:pt x="129" y="101"/>
                  </a:lnTo>
                  <a:lnTo>
                    <a:pt x="163" y="96"/>
                  </a:lnTo>
                  <a:lnTo>
                    <a:pt x="182" y="102"/>
                  </a:lnTo>
                  <a:lnTo>
                    <a:pt x="188" y="123"/>
                  </a:lnTo>
                  <a:lnTo>
                    <a:pt x="189" y="147"/>
                  </a:lnTo>
                  <a:lnTo>
                    <a:pt x="187" y="155"/>
                  </a:lnTo>
                  <a:lnTo>
                    <a:pt x="182" y="163"/>
                  </a:lnTo>
                  <a:lnTo>
                    <a:pt x="178" y="172"/>
                  </a:lnTo>
                  <a:lnTo>
                    <a:pt x="177" y="181"/>
                  </a:lnTo>
                  <a:lnTo>
                    <a:pt x="184" y="188"/>
                  </a:lnTo>
                  <a:lnTo>
                    <a:pt x="194" y="191"/>
                  </a:lnTo>
                  <a:lnTo>
                    <a:pt x="207" y="206"/>
                  </a:lnTo>
                  <a:lnTo>
                    <a:pt x="217" y="224"/>
                  </a:lnTo>
                  <a:lnTo>
                    <a:pt x="236" y="230"/>
                  </a:lnTo>
                  <a:lnTo>
                    <a:pt x="277" y="237"/>
                  </a:lnTo>
                  <a:lnTo>
                    <a:pt x="323" y="235"/>
                  </a:lnTo>
                  <a:lnTo>
                    <a:pt x="334" y="233"/>
                  </a:lnTo>
                  <a:lnTo>
                    <a:pt x="345" y="228"/>
                  </a:lnTo>
                  <a:lnTo>
                    <a:pt x="353" y="210"/>
                  </a:lnTo>
                  <a:lnTo>
                    <a:pt x="361" y="204"/>
                  </a:lnTo>
                  <a:lnTo>
                    <a:pt x="380" y="197"/>
                  </a:lnTo>
                  <a:lnTo>
                    <a:pt x="383" y="187"/>
                  </a:lnTo>
                  <a:lnTo>
                    <a:pt x="379" y="177"/>
                  </a:lnTo>
                  <a:lnTo>
                    <a:pt x="368" y="161"/>
                  </a:lnTo>
                  <a:lnTo>
                    <a:pt x="371" y="154"/>
                  </a:lnTo>
                  <a:lnTo>
                    <a:pt x="376" y="151"/>
                  </a:lnTo>
                  <a:lnTo>
                    <a:pt x="385" y="149"/>
                  </a:lnTo>
                  <a:lnTo>
                    <a:pt x="529" y="215"/>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Freeform 38"/>
            <p:cNvSpPr>
              <a:spLocks/>
            </p:cNvSpPr>
            <p:nvPr/>
          </p:nvSpPr>
          <p:spPr bwMode="auto">
            <a:xfrm>
              <a:off x="3835454" y="3417548"/>
              <a:ext cx="1244600" cy="730250"/>
            </a:xfrm>
            <a:custGeom>
              <a:avLst/>
              <a:gdLst/>
              <a:ahLst/>
              <a:cxnLst>
                <a:cxn ang="0">
                  <a:pos x="784" y="291"/>
                </a:cxn>
                <a:cxn ang="0">
                  <a:pos x="755" y="312"/>
                </a:cxn>
                <a:cxn ang="0">
                  <a:pos x="731" y="307"/>
                </a:cxn>
                <a:cxn ang="0">
                  <a:pos x="702" y="301"/>
                </a:cxn>
                <a:cxn ang="0">
                  <a:pos x="693" y="324"/>
                </a:cxn>
                <a:cxn ang="0">
                  <a:pos x="709" y="364"/>
                </a:cxn>
                <a:cxn ang="0">
                  <a:pos x="706" y="383"/>
                </a:cxn>
                <a:cxn ang="0">
                  <a:pos x="597" y="378"/>
                </a:cxn>
                <a:cxn ang="0">
                  <a:pos x="555" y="379"/>
                </a:cxn>
                <a:cxn ang="0">
                  <a:pos x="435" y="359"/>
                </a:cxn>
                <a:cxn ang="0">
                  <a:pos x="421" y="415"/>
                </a:cxn>
                <a:cxn ang="0">
                  <a:pos x="433" y="460"/>
                </a:cxn>
                <a:cxn ang="0">
                  <a:pos x="424" y="457"/>
                </a:cxn>
                <a:cxn ang="0">
                  <a:pos x="396" y="437"/>
                </a:cxn>
                <a:cxn ang="0">
                  <a:pos x="369" y="431"/>
                </a:cxn>
                <a:cxn ang="0">
                  <a:pos x="321" y="415"/>
                </a:cxn>
                <a:cxn ang="0">
                  <a:pos x="292" y="402"/>
                </a:cxn>
                <a:cxn ang="0">
                  <a:pos x="247" y="393"/>
                </a:cxn>
                <a:cxn ang="0">
                  <a:pos x="210" y="386"/>
                </a:cxn>
                <a:cxn ang="0">
                  <a:pos x="112" y="385"/>
                </a:cxn>
                <a:cxn ang="0">
                  <a:pos x="27" y="415"/>
                </a:cxn>
                <a:cxn ang="0">
                  <a:pos x="19" y="423"/>
                </a:cxn>
                <a:cxn ang="0">
                  <a:pos x="0" y="431"/>
                </a:cxn>
                <a:cxn ang="0">
                  <a:pos x="9" y="399"/>
                </a:cxn>
                <a:cxn ang="0">
                  <a:pos x="16" y="327"/>
                </a:cxn>
                <a:cxn ang="0">
                  <a:pos x="11" y="273"/>
                </a:cxn>
                <a:cxn ang="0">
                  <a:pos x="133" y="237"/>
                </a:cxn>
                <a:cxn ang="0">
                  <a:pos x="169" y="171"/>
                </a:cxn>
                <a:cxn ang="0">
                  <a:pos x="182" y="66"/>
                </a:cxn>
                <a:cxn ang="0">
                  <a:pos x="198" y="24"/>
                </a:cxn>
                <a:cxn ang="0">
                  <a:pos x="201" y="10"/>
                </a:cxn>
                <a:cxn ang="0">
                  <a:pos x="221" y="18"/>
                </a:cxn>
                <a:cxn ang="0">
                  <a:pos x="242" y="24"/>
                </a:cxn>
                <a:cxn ang="0">
                  <a:pos x="279" y="3"/>
                </a:cxn>
                <a:cxn ang="0">
                  <a:pos x="309" y="16"/>
                </a:cxn>
                <a:cxn ang="0">
                  <a:pos x="329" y="38"/>
                </a:cxn>
                <a:cxn ang="0">
                  <a:pos x="363" y="87"/>
                </a:cxn>
                <a:cxn ang="0">
                  <a:pos x="397" y="60"/>
                </a:cxn>
                <a:cxn ang="0">
                  <a:pos x="441" y="87"/>
                </a:cxn>
                <a:cxn ang="0">
                  <a:pos x="464" y="99"/>
                </a:cxn>
                <a:cxn ang="0">
                  <a:pos x="493" y="54"/>
                </a:cxn>
                <a:cxn ang="0">
                  <a:pos x="535" y="60"/>
                </a:cxn>
                <a:cxn ang="0">
                  <a:pos x="573" y="97"/>
                </a:cxn>
                <a:cxn ang="0">
                  <a:pos x="603" y="94"/>
                </a:cxn>
                <a:cxn ang="0">
                  <a:pos x="625" y="104"/>
                </a:cxn>
                <a:cxn ang="0">
                  <a:pos x="607" y="139"/>
                </a:cxn>
                <a:cxn ang="0">
                  <a:pos x="582" y="159"/>
                </a:cxn>
                <a:cxn ang="0">
                  <a:pos x="576" y="195"/>
                </a:cxn>
                <a:cxn ang="0">
                  <a:pos x="583" y="231"/>
                </a:cxn>
                <a:cxn ang="0">
                  <a:pos x="632" y="261"/>
                </a:cxn>
                <a:cxn ang="0">
                  <a:pos x="705" y="251"/>
                </a:cxn>
              </a:cxnLst>
              <a:rect l="0" t="0" r="r" b="b"/>
              <a:pathLst>
                <a:path w="784" h="460">
                  <a:moveTo>
                    <a:pt x="757" y="266"/>
                  </a:moveTo>
                  <a:lnTo>
                    <a:pt x="773" y="276"/>
                  </a:lnTo>
                  <a:lnTo>
                    <a:pt x="784" y="291"/>
                  </a:lnTo>
                  <a:lnTo>
                    <a:pt x="776" y="304"/>
                  </a:lnTo>
                  <a:lnTo>
                    <a:pt x="764" y="311"/>
                  </a:lnTo>
                  <a:lnTo>
                    <a:pt x="755" y="312"/>
                  </a:lnTo>
                  <a:lnTo>
                    <a:pt x="748" y="311"/>
                  </a:lnTo>
                  <a:lnTo>
                    <a:pt x="739" y="308"/>
                  </a:lnTo>
                  <a:lnTo>
                    <a:pt x="731" y="307"/>
                  </a:lnTo>
                  <a:lnTo>
                    <a:pt x="724" y="303"/>
                  </a:lnTo>
                  <a:lnTo>
                    <a:pt x="709" y="298"/>
                  </a:lnTo>
                  <a:lnTo>
                    <a:pt x="702" y="301"/>
                  </a:lnTo>
                  <a:lnTo>
                    <a:pt x="697" y="308"/>
                  </a:lnTo>
                  <a:lnTo>
                    <a:pt x="694" y="315"/>
                  </a:lnTo>
                  <a:lnTo>
                    <a:pt x="693" y="324"/>
                  </a:lnTo>
                  <a:lnTo>
                    <a:pt x="709" y="344"/>
                  </a:lnTo>
                  <a:lnTo>
                    <a:pt x="709" y="359"/>
                  </a:lnTo>
                  <a:lnTo>
                    <a:pt x="709" y="364"/>
                  </a:lnTo>
                  <a:lnTo>
                    <a:pt x="711" y="369"/>
                  </a:lnTo>
                  <a:lnTo>
                    <a:pt x="712" y="377"/>
                  </a:lnTo>
                  <a:lnTo>
                    <a:pt x="706" y="383"/>
                  </a:lnTo>
                  <a:lnTo>
                    <a:pt x="664" y="411"/>
                  </a:lnTo>
                  <a:lnTo>
                    <a:pt x="653" y="419"/>
                  </a:lnTo>
                  <a:lnTo>
                    <a:pt x="597" y="378"/>
                  </a:lnTo>
                  <a:lnTo>
                    <a:pt x="597" y="379"/>
                  </a:lnTo>
                  <a:lnTo>
                    <a:pt x="587" y="381"/>
                  </a:lnTo>
                  <a:lnTo>
                    <a:pt x="555" y="379"/>
                  </a:lnTo>
                  <a:lnTo>
                    <a:pt x="533" y="375"/>
                  </a:lnTo>
                  <a:lnTo>
                    <a:pt x="474" y="355"/>
                  </a:lnTo>
                  <a:lnTo>
                    <a:pt x="435" y="359"/>
                  </a:lnTo>
                  <a:lnTo>
                    <a:pt x="419" y="373"/>
                  </a:lnTo>
                  <a:lnTo>
                    <a:pt x="414" y="394"/>
                  </a:lnTo>
                  <a:lnTo>
                    <a:pt x="421" y="415"/>
                  </a:lnTo>
                  <a:lnTo>
                    <a:pt x="435" y="445"/>
                  </a:lnTo>
                  <a:lnTo>
                    <a:pt x="437" y="455"/>
                  </a:lnTo>
                  <a:lnTo>
                    <a:pt x="433" y="460"/>
                  </a:lnTo>
                  <a:lnTo>
                    <a:pt x="431" y="460"/>
                  </a:lnTo>
                  <a:lnTo>
                    <a:pt x="427" y="459"/>
                  </a:lnTo>
                  <a:lnTo>
                    <a:pt x="424" y="457"/>
                  </a:lnTo>
                  <a:lnTo>
                    <a:pt x="417" y="451"/>
                  </a:lnTo>
                  <a:lnTo>
                    <a:pt x="403" y="444"/>
                  </a:lnTo>
                  <a:lnTo>
                    <a:pt x="396" y="437"/>
                  </a:lnTo>
                  <a:lnTo>
                    <a:pt x="388" y="434"/>
                  </a:lnTo>
                  <a:lnTo>
                    <a:pt x="378" y="433"/>
                  </a:lnTo>
                  <a:lnTo>
                    <a:pt x="369" y="431"/>
                  </a:lnTo>
                  <a:lnTo>
                    <a:pt x="353" y="422"/>
                  </a:lnTo>
                  <a:lnTo>
                    <a:pt x="345" y="419"/>
                  </a:lnTo>
                  <a:lnTo>
                    <a:pt x="321" y="415"/>
                  </a:lnTo>
                  <a:lnTo>
                    <a:pt x="316" y="413"/>
                  </a:lnTo>
                  <a:lnTo>
                    <a:pt x="302" y="405"/>
                  </a:lnTo>
                  <a:lnTo>
                    <a:pt x="292" y="402"/>
                  </a:lnTo>
                  <a:lnTo>
                    <a:pt x="271" y="399"/>
                  </a:lnTo>
                  <a:lnTo>
                    <a:pt x="261" y="397"/>
                  </a:lnTo>
                  <a:lnTo>
                    <a:pt x="247" y="393"/>
                  </a:lnTo>
                  <a:lnTo>
                    <a:pt x="228" y="390"/>
                  </a:lnTo>
                  <a:lnTo>
                    <a:pt x="213" y="387"/>
                  </a:lnTo>
                  <a:lnTo>
                    <a:pt x="210" y="386"/>
                  </a:lnTo>
                  <a:lnTo>
                    <a:pt x="204" y="385"/>
                  </a:lnTo>
                  <a:lnTo>
                    <a:pt x="163" y="389"/>
                  </a:lnTo>
                  <a:lnTo>
                    <a:pt x="112" y="385"/>
                  </a:lnTo>
                  <a:lnTo>
                    <a:pt x="102" y="386"/>
                  </a:lnTo>
                  <a:lnTo>
                    <a:pt x="42" y="406"/>
                  </a:lnTo>
                  <a:lnTo>
                    <a:pt x="27" y="415"/>
                  </a:lnTo>
                  <a:lnTo>
                    <a:pt x="27" y="417"/>
                  </a:lnTo>
                  <a:lnTo>
                    <a:pt x="25" y="417"/>
                  </a:lnTo>
                  <a:lnTo>
                    <a:pt x="19" y="423"/>
                  </a:lnTo>
                  <a:lnTo>
                    <a:pt x="9" y="429"/>
                  </a:lnTo>
                  <a:lnTo>
                    <a:pt x="2" y="432"/>
                  </a:lnTo>
                  <a:lnTo>
                    <a:pt x="0" y="431"/>
                  </a:lnTo>
                  <a:lnTo>
                    <a:pt x="0" y="419"/>
                  </a:lnTo>
                  <a:lnTo>
                    <a:pt x="4" y="407"/>
                  </a:lnTo>
                  <a:lnTo>
                    <a:pt x="9" y="399"/>
                  </a:lnTo>
                  <a:lnTo>
                    <a:pt x="12" y="389"/>
                  </a:lnTo>
                  <a:lnTo>
                    <a:pt x="17" y="347"/>
                  </a:lnTo>
                  <a:lnTo>
                    <a:pt x="16" y="327"/>
                  </a:lnTo>
                  <a:lnTo>
                    <a:pt x="2" y="302"/>
                  </a:lnTo>
                  <a:lnTo>
                    <a:pt x="9" y="283"/>
                  </a:lnTo>
                  <a:lnTo>
                    <a:pt x="11" y="273"/>
                  </a:lnTo>
                  <a:lnTo>
                    <a:pt x="54" y="267"/>
                  </a:lnTo>
                  <a:lnTo>
                    <a:pt x="95" y="256"/>
                  </a:lnTo>
                  <a:lnTo>
                    <a:pt x="133" y="237"/>
                  </a:lnTo>
                  <a:lnTo>
                    <a:pt x="146" y="223"/>
                  </a:lnTo>
                  <a:lnTo>
                    <a:pt x="156" y="207"/>
                  </a:lnTo>
                  <a:lnTo>
                    <a:pt x="169" y="171"/>
                  </a:lnTo>
                  <a:lnTo>
                    <a:pt x="182" y="112"/>
                  </a:lnTo>
                  <a:lnTo>
                    <a:pt x="181" y="83"/>
                  </a:lnTo>
                  <a:lnTo>
                    <a:pt x="182" y="66"/>
                  </a:lnTo>
                  <a:lnTo>
                    <a:pt x="189" y="35"/>
                  </a:lnTo>
                  <a:lnTo>
                    <a:pt x="194" y="25"/>
                  </a:lnTo>
                  <a:lnTo>
                    <a:pt x="198" y="24"/>
                  </a:lnTo>
                  <a:lnTo>
                    <a:pt x="201" y="22"/>
                  </a:lnTo>
                  <a:lnTo>
                    <a:pt x="202" y="16"/>
                  </a:lnTo>
                  <a:lnTo>
                    <a:pt x="201" y="10"/>
                  </a:lnTo>
                  <a:lnTo>
                    <a:pt x="210" y="7"/>
                  </a:lnTo>
                  <a:lnTo>
                    <a:pt x="214" y="14"/>
                  </a:lnTo>
                  <a:lnTo>
                    <a:pt x="221" y="18"/>
                  </a:lnTo>
                  <a:lnTo>
                    <a:pt x="230" y="17"/>
                  </a:lnTo>
                  <a:lnTo>
                    <a:pt x="238" y="23"/>
                  </a:lnTo>
                  <a:lnTo>
                    <a:pt x="242" y="24"/>
                  </a:lnTo>
                  <a:lnTo>
                    <a:pt x="257" y="28"/>
                  </a:lnTo>
                  <a:lnTo>
                    <a:pt x="268" y="24"/>
                  </a:lnTo>
                  <a:lnTo>
                    <a:pt x="279" y="3"/>
                  </a:lnTo>
                  <a:lnTo>
                    <a:pt x="297" y="0"/>
                  </a:lnTo>
                  <a:lnTo>
                    <a:pt x="306" y="9"/>
                  </a:lnTo>
                  <a:lnTo>
                    <a:pt x="309" y="16"/>
                  </a:lnTo>
                  <a:lnTo>
                    <a:pt x="309" y="23"/>
                  </a:lnTo>
                  <a:lnTo>
                    <a:pt x="317" y="31"/>
                  </a:lnTo>
                  <a:lnTo>
                    <a:pt x="329" y="38"/>
                  </a:lnTo>
                  <a:lnTo>
                    <a:pt x="332" y="72"/>
                  </a:lnTo>
                  <a:lnTo>
                    <a:pt x="339" y="99"/>
                  </a:lnTo>
                  <a:lnTo>
                    <a:pt x="363" y="87"/>
                  </a:lnTo>
                  <a:lnTo>
                    <a:pt x="380" y="64"/>
                  </a:lnTo>
                  <a:lnTo>
                    <a:pt x="387" y="57"/>
                  </a:lnTo>
                  <a:lnTo>
                    <a:pt x="397" y="60"/>
                  </a:lnTo>
                  <a:lnTo>
                    <a:pt x="423" y="68"/>
                  </a:lnTo>
                  <a:lnTo>
                    <a:pt x="435" y="82"/>
                  </a:lnTo>
                  <a:lnTo>
                    <a:pt x="441" y="87"/>
                  </a:lnTo>
                  <a:lnTo>
                    <a:pt x="445" y="94"/>
                  </a:lnTo>
                  <a:lnTo>
                    <a:pt x="452" y="101"/>
                  </a:lnTo>
                  <a:lnTo>
                    <a:pt x="464" y="99"/>
                  </a:lnTo>
                  <a:lnTo>
                    <a:pt x="476" y="87"/>
                  </a:lnTo>
                  <a:lnTo>
                    <a:pt x="485" y="72"/>
                  </a:lnTo>
                  <a:lnTo>
                    <a:pt x="493" y="54"/>
                  </a:lnTo>
                  <a:lnTo>
                    <a:pt x="504" y="42"/>
                  </a:lnTo>
                  <a:lnTo>
                    <a:pt x="521" y="50"/>
                  </a:lnTo>
                  <a:lnTo>
                    <a:pt x="535" y="60"/>
                  </a:lnTo>
                  <a:lnTo>
                    <a:pt x="540" y="79"/>
                  </a:lnTo>
                  <a:lnTo>
                    <a:pt x="554" y="94"/>
                  </a:lnTo>
                  <a:lnTo>
                    <a:pt x="573" y="97"/>
                  </a:lnTo>
                  <a:lnTo>
                    <a:pt x="593" y="97"/>
                  </a:lnTo>
                  <a:lnTo>
                    <a:pt x="598" y="96"/>
                  </a:lnTo>
                  <a:lnTo>
                    <a:pt x="603" y="94"/>
                  </a:lnTo>
                  <a:lnTo>
                    <a:pt x="612" y="92"/>
                  </a:lnTo>
                  <a:lnTo>
                    <a:pt x="620" y="97"/>
                  </a:lnTo>
                  <a:lnTo>
                    <a:pt x="625" y="104"/>
                  </a:lnTo>
                  <a:lnTo>
                    <a:pt x="624" y="112"/>
                  </a:lnTo>
                  <a:lnTo>
                    <a:pt x="619" y="122"/>
                  </a:lnTo>
                  <a:lnTo>
                    <a:pt x="607" y="139"/>
                  </a:lnTo>
                  <a:lnTo>
                    <a:pt x="600" y="146"/>
                  </a:lnTo>
                  <a:lnTo>
                    <a:pt x="589" y="149"/>
                  </a:lnTo>
                  <a:lnTo>
                    <a:pt x="582" y="159"/>
                  </a:lnTo>
                  <a:lnTo>
                    <a:pt x="575" y="168"/>
                  </a:lnTo>
                  <a:lnTo>
                    <a:pt x="570" y="181"/>
                  </a:lnTo>
                  <a:lnTo>
                    <a:pt x="576" y="195"/>
                  </a:lnTo>
                  <a:lnTo>
                    <a:pt x="583" y="205"/>
                  </a:lnTo>
                  <a:lnTo>
                    <a:pt x="585" y="217"/>
                  </a:lnTo>
                  <a:lnTo>
                    <a:pt x="583" y="231"/>
                  </a:lnTo>
                  <a:lnTo>
                    <a:pt x="589" y="243"/>
                  </a:lnTo>
                  <a:lnTo>
                    <a:pt x="614" y="256"/>
                  </a:lnTo>
                  <a:lnTo>
                    <a:pt x="632" y="261"/>
                  </a:lnTo>
                  <a:lnTo>
                    <a:pt x="659" y="261"/>
                  </a:lnTo>
                  <a:lnTo>
                    <a:pt x="687" y="257"/>
                  </a:lnTo>
                  <a:lnTo>
                    <a:pt x="705" y="251"/>
                  </a:lnTo>
                  <a:lnTo>
                    <a:pt x="723" y="251"/>
                  </a:lnTo>
                  <a:lnTo>
                    <a:pt x="757" y="266"/>
                  </a:lnTo>
                  <a:close/>
                </a:path>
              </a:pathLst>
            </a:custGeom>
            <a:solidFill>
              <a:srgbClr val="00B05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Freeform 39"/>
            <p:cNvSpPr>
              <a:spLocks/>
            </p:cNvSpPr>
            <p:nvPr/>
          </p:nvSpPr>
          <p:spPr bwMode="auto">
            <a:xfrm>
              <a:off x="4381554" y="1725273"/>
              <a:ext cx="1160463" cy="952500"/>
            </a:xfrm>
            <a:custGeom>
              <a:avLst/>
              <a:gdLst/>
              <a:ahLst/>
              <a:cxnLst>
                <a:cxn ang="0">
                  <a:pos x="339" y="50"/>
                </a:cxn>
                <a:cxn ang="0">
                  <a:pos x="432" y="53"/>
                </a:cxn>
                <a:cxn ang="0">
                  <a:pos x="447" y="47"/>
                </a:cxn>
                <a:cxn ang="0">
                  <a:pos x="510" y="45"/>
                </a:cxn>
                <a:cxn ang="0">
                  <a:pos x="544" y="18"/>
                </a:cxn>
                <a:cxn ang="0">
                  <a:pos x="611" y="4"/>
                </a:cxn>
                <a:cxn ang="0">
                  <a:pos x="642" y="53"/>
                </a:cxn>
                <a:cxn ang="0">
                  <a:pos x="692" y="55"/>
                </a:cxn>
                <a:cxn ang="0">
                  <a:pos x="725" y="121"/>
                </a:cxn>
                <a:cxn ang="0">
                  <a:pos x="668" y="156"/>
                </a:cxn>
                <a:cxn ang="0">
                  <a:pos x="626" y="183"/>
                </a:cxn>
                <a:cxn ang="0">
                  <a:pos x="603" y="275"/>
                </a:cxn>
                <a:cxn ang="0">
                  <a:pos x="489" y="330"/>
                </a:cxn>
                <a:cxn ang="0">
                  <a:pos x="455" y="376"/>
                </a:cxn>
                <a:cxn ang="0">
                  <a:pos x="498" y="382"/>
                </a:cxn>
                <a:cxn ang="0">
                  <a:pos x="492" y="440"/>
                </a:cxn>
                <a:cxn ang="0">
                  <a:pos x="524" y="468"/>
                </a:cxn>
                <a:cxn ang="0">
                  <a:pos x="646" y="523"/>
                </a:cxn>
                <a:cxn ang="0">
                  <a:pos x="648" y="553"/>
                </a:cxn>
                <a:cxn ang="0">
                  <a:pos x="605" y="600"/>
                </a:cxn>
                <a:cxn ang="0">
                  <a:pos x="520" y="587"/>
                </a:cxn>
                <a:cxn ang="0">
                  <a:pos x="510" y="517"/>
                </a:cxn>
                <a:cxn ang="0">
                  <a:pos x="427" y="507"/>
                </a:cxn>
                <a:cxn ang="0">
                  <a:pos x="361" y="486"/>
                </a:cxn>
                <a:cxn ang="0">
                  <a:pos x="326" y="469"/>
                </a:cxn>
                <a:cxn ang="0">
                  <a:pos x="360" y="425"/>
                </a:cxn>
                <a:cxn ang="0">
                  <a:pos x="345" y="409"/>
                </a:cxn>
                <a:cxn ang="0">
                  <a:pos x="323" y="376"/>
                </a:cxn>
                <a:cxn ang="0">
                  <a:pos x="302" y="354"/>
                </a:cxn>
                <a:cxn ang="0">
                  <a:pos x="320" y="315"/>
                </a:cxn>
                <a:cxn ang="0">
                  <a:pos x="299" y="278"/>
                </a:cxn>
                <a:cxn ang="0">
                  <a:pos x="268" y="270"/>
                </a:cxn>
                <a:cxn ang="0">
                  <a:pos x="244" y="272"/>
                </a:cxn>
                <a:cxn ang="0">
                  <a:pos x="243" y="255"/>
                </a:cxn>
                <a:cxn ang="0">
                  <a:pos x="213" y="206"/>
                </a:cxn>
                <a:cxn ang="0">
                  <a:pos x="191" y="173"/>
                </a:cxn>
                <a:cxn ang="0">
                  <a:pos x="166" y="149"/>
                </a:cxn>
                <a:cxn ang="0">
                  <a:pos x="139" y="122"/>
                </a:cxn>
                <a:cxn ang="0">
                  <a:pos x="81" y="143"/>
                </a:cxn>
                <a:cxn ang="0">
                  <a:pos x="66" y="156"/>
                </a:cxn>
                <a:cxn ang="0">
                  <a:pos x="46" y="112"/>
                </a:cxn>
                <a:cxn ang="0">
                  <a:pos x="0" y="77"/>
                </a:cxn>
                <a:cxn ang="0">
                  <a:pos x="59" y="44"/>
                </a:cxn>
                <a:cxn ang="0">
                  <a:pos x="134" y="65"/>
                </a:cxn>
                <a:cxn ang="0">
                  <a:pos x="163" y="85"/>
                </a:cxn>
                <a:cxn ang="0">
                  <a:pos x="192" y="89"/>
                </a:cxn>
                <a:cxn ang="0">
                  <a:pos x="238" y="63"/>
                </a:cxn>
                <a:cxn ang="0">
                  <a:pos x="251" y="48"/>
                </a:cxn>
              </a:cxnLst>
              <a:rect l="0" t="0" r="r" b="b"/>
              <a:pathLst>
                <a:path w="731" h="600">
                  <a:moveTo>
                    <a:pt x="251" y="48"/>
                  </a:moveTo>
                  <a:lnTo>
                    <a:pt x="253" y="43"/>
                  </a:lnTo>
                  <a:lnTo>
                    <a:pt x="253" y="41"/>
                  </a:lnTo>
                  <a:lnTo>
                    <a:pt x="339" y="50"/>
                  </a:lnTo>
                  <a:lnTo>
                    <a:pt x="349" y="50"/>
                  </a:lnTo>
                  <a:lnTo>
                    <a:pt x="365" y="46"/>
                  </a:lnTo>
                  <a:lnTo>
                    <a:pt x="371" y="46"/>
                  </a:lnTo>
                  <a:lnTo>
                    <a:pt x="432" y="53"/>
                  </a:lnTo>
                  <a:lnTo>
                    <a:pt x="438" y="52"/>
                  </a:lnTo>
                  <a:lnTo>
                    <a:pt x="440" y="51"/>
                  </a:lnTo>
                  <a:lnTo>
                    <a:pt x="443" y="49"/>
                  </a:lnTo>
                  <a:lnTo>
                    <a:pt x="447" y="47"/>
                  </a:lnTo>
                  <a:lnTo>
                    <a:pt x="449" y="44"/>
                  </a:lnTo>
                  <a:lnTo>
                    <a:pt x="457" y="47"/>
                  </a:lnTo>
                  <a:lnTo>
                    <a:pt x="485" y="55"/>
                  </a:lnTo>
                  <a:lnTo>
                    <a:pt x="510" y="45"/>
                  </a:lnTo>
                  <a:lnTo>
                    <a:pt x="515" y="37"/>
                  </a:lnTo>
                  <a:lnTo>
                    <a:pt x="518" y="29"/>
                  </a:lnTo>
                  <a:lnTo>
                    <a:pt x="524" y="26"/>
                  </a:lnTo>
                  <a:lnTo>
                    <a:pt x="544" y="18"/>
                  </a:lnTo>
                  <a:lnTo>
                    <a:pt x="558" y="14"/>
                  </a:lnTo>
                  <a:lnTo>
                    <a:pt x="586" y="4"/>
                  </a:lnTo>
                  <a:lnTo>
                    <a:pt x="599" y="0"/>
                  </a:lnTo>
                  <a:lnTo>
                    <a:pt x="611" y="4"/>
                  </a:lnTo>
                  <a:lnTo>
                    <a:pt x="619" y="15"/>
                  </a:lnTo>
                  <a:lnTo>
                    <a:pt x="626" y="44"/>
                  </a:lnTo>
                  <a:lnTo>
                    <a:pt x="630" y="51"/>
                  </a:lnTo>
                  <a:lnTo>
                    <a:pt x="642" y="53"/>
                  </a:lnTo>
                  <a:lnTo>
                    <a:pt x="662" y="47"/>
                  </a:lnTo>
                  <a:lnTo>
                    <a:pt x="671" y="48"/>
                  </a:lnTo>
                  <a:lnTo>
                    <a:pt x="682" y="53"/>
                  </a:lnTo>
                  <a:lnTo>
                    <a:pt x="692" y="55"/>
                  </a:lnTo>
                  <a:lnTo>
                    <a:pt x="702" y="55"/>
                  </a:lnTo>
                  <a:lnTo>
                    <a:pt x="711" y="61"/>
                  </a:lnTo>
                  <a:lnTo>
                    <a:pt x="720" y="80"/>
                  </a:lnTo>
                  <a:lnTo>
                    <a:pt x="725" y="121"/>
                  </a:lnTo>
                  <a:lnTo>
                    <a:pt x="731" y="141"/>
                  </a:lnTo>
                  <a:lnTo>
                    <a:pt x="692" y="166"/>
                  </a:lnTo>
                  <a:lnTo>
                    <a:pt x="677" y="162"/>
                  </a:lnTo>
                  <a:lnTo>
                    <a:pt x="668" y="156"/>
                  </a:lnTo>
                  <a:lnTo>
                    <a:pt x="646" y="160"/>
                  </a:lnTo>
                  <a:lnTo>
                    <a:pt x="637" y="163"/>
                  </a:lnTo>
                  <a:lnTo>
                    <a:pt x="630" y="170"/>
                  </a:lnTo>
                  <a:lnTo>
                    <a:pt x="626" y="183"/>
                  </a:lnTo>
                  <a:lnTo>
                    <a:pt x="623" y="195"/>
                  </a:lnTo>
                  <a:lnTo>
                    <a:pt x="602" y="254"/>
                  </a:lnTo>
                  <a:lnTo>
                    <a:pt x="600" y="263"/>
                  </a:lnTo>
                  <a:lnTo>
                    <a:pt x="603" y="275"/>
                  </a:lnTo>
                  <a:lnTo>
                    <a:pt x="598" y="285"/>
                  </a:lnTo>
                  <a:lnTo>
                    <a:pt x="508" y="319"/>
                  </a:lnTo>
                  <a:lnTo>
                    <a:pt x="499" y="325"/>
                  </a:lnTo>
                  <a:lnTo>
                    <a:pt x="489" y="330"/>
                  </a:lnTo>
                  <a:lnTo>
                    <a:pt x="464" y="332"/>
                  </a:lnTo>
                  <a:lnTo>
                    <a:pt x="448" y="346"/>
                  </a:lnTo>
                  <a:lnTo>
                    <a:pt x="442" y="367"/>
                  </a:lnTo>
                  <a:lnTo>
                    <a:pt x="455" y="376"/>
                  </a:lnTo>
                  <a:lnTo>
                    <a:pt x="473" y="371"/>
                  </a:lnTo>
                  <a:lnTo>
                    <a:pt x="483" y="369"/>
                  </a:lnTo>
                  <a:lnTo>
                    <a:pt x="493" y="372"/>
                  </a:lnTo>
                  <a:lnTo>
                    <a:pt x="498" y="382"/>
                  </a:lnTo>
                  <a:lnTo>
                    <a:pt x="502" y="403"/>
                  </a:lnTo>
                  <a:lnTo>
                    <a:pt x="502" y="413"/>
                  </a:lnTo>
                  <a:lnTo>
                    <a:pt x="493" y="431"/>
                  </a:lnTo>
                  <a:lnTo>
                    <a:pt x="492" y="440"/>
                  </a:lnTo>
                  <a:lnTo>
                    <a:pt x="498" y="448"/>
                  </a:lnTo>
                  <a:lnTo>
                    <a:pt x="507" y="448"/>
                  </a:lnTo>
                  <a:lnTo>
                    <a:pt x="512" y="447"/>
                  </a:lnTo>
                  <a:lnTo>
                    <a:pt x="524" y="468"/>
                  </a:lnTo>
                  <a:lnTo>
                    <a:pt x="552" y="505"/>
                  </a:lnTo>
                  <a:lnTo>
                    <a:pt x="574" y="513"/>
                  </a:lnTo>
                  <a:lnTo>
                    <a:pt x="621" y="521"/>
                  </a:lnTo>
                  <a:lnTo>
                    <a:pt x="646" y="523"/>
                  </a:lnTo>
                  <a:lnTo>
                    <a:pt x="667" y="529"/>
                  </a:lnTo>
                  <a:lnTo>
                    <a:pt x="666" y="539"/>
                  </a:lnTo>
                  <a:lnTo>
                    <a:pt x="658" y="547"/>
                  </a:lnTo>
                  <a:lnTo>
                    <a:pt x="648" y="553"/>
                  </a:lnTo>
                  <a:lnTo>
                    <a:pt x="616" y="566"/>
                  </a:lnTo>
                  <a:lnTo>
                    <a:pt x="610" y="585"/>
                  </a:lnTo>
                  <a:lnTo>
                    <a:pt x="613" y="595"/>
                  </a:lnTo>
                  <a:lnTo>
                    <a:pt x="605" y="600"/>
                  </a:lnTo>
                  <a:lnTo>
                    <a:pt x="594" y="596"/>
                  </a:lnTo>
                  <a:lnTo>
                    <a:pt x="584" y="591"/>
                  </a:lnTo>
                  <a:lnTo>
                    <a:pt x="537" y="594"/>
                  </a:lnTo>
                  <a:lnTo>
                    <a:pt x="520" y="587"/>
                  </a:lnTo>
                  <a:lnTo>
                    <a:pt x="514" y="572"/>
                  </a:lnTo>
                  <a:lnTo>
                    <a:pt x="516" y="553"/>
                  </a:lnTo>
                  <a:lnTo>
                    <a:pt x="516" y="534"/>
                  </a:lnTo>
                  <a:lnTo>
                    <a:pt x="510" y="517"/>
                  </a:lnTo>
                  <a:lnTo>
                    <a:pt x="497" y="505"/>
                  </a:lnTo>
                  <a:lnTo>
                    <a:pt x="480" y="509"/>
                  </a:lnTo>
                  <a:lnTo>
                    <a:pt x="442" y="512"/>
                  </a:lnTo>
                  <a:lnTo>
                    <a:pt x="427" y="507"/>
                  </a:lnTo>
                  <a:lnTo>
                    <a:pt x="416" y="492"/>
                  </a:lnTo>
                  <a:lnTo>
                    <a:pt x="398" y="495"/>
                  </a:lnTo>
                  <a:lnTo>
                    <a:pt x="379" y="494"/>
                  </a:lnTo>
                  <a:lnTo>
                    <a:pt x="361" y="486"/>
                  </a:lnTo>
                  <a:lnTo>
                    <a:pt x="344" y="481"/>
                  </a:lnTo>
                  <a:lnTo>
                    <a:pt x="326" y="481"/>
                  </a:lnTo>
                  <a:lnTo>
                    <a:pt x="327" y="477"/>
                  </a:lnTo>
                  <a:lnTo>
                    <a:pt x="326" y="469"/>
                  </a:lnTo>
                  <a:lnTo>
                    <a:pt x="327" y="465"/>
                  </a:lnTo>
                  <a:lnTo>
                    <a:pt x="329" y="457"/>
                  </a:lnTo>
                  <a:lnTo>
                    <a:pt x="334" y="449"/>
                  </a:lnTo>
                  <a:lnTo>
                    <a:pt x="360" y="425"/>
                  </a:lnTo>
                  <a:lnTo>
                    <a:pt x="363" y="419"/>
                  </a:lnTo>
                  <a:lnTo>
                    <a:pt x="356" y="415"/>
                  </a:lnTo>
                  <a:lnTo>
                    <a:pt x="352" y="413"/>
                  </a:lnTo>
                  <a:lnTo>
                    <a:pt x="345" y="409"/>
                  </a:lnTo>
                  <a:lnTo>
                    <a:pt x="337" y="401"/>
                  </a:lnTo>
                  <a:lnTo>
                    <a:pt x="333" y="395"/>
                  </a:lnTo>
                  <a:lnTo>
                    <a:pt x="327" y="378"/>
                  </a:lnTo>
                  <a:lnTo>
                    <a:pt x="323" y="376"/>
                  </a:lnTo>
                  <a:lnTo>
                    <a:pt x="315" y="375"/>
                  </a:lnTo>
                  <a:lnTo>
                    <a:pt x="303" y="376"/>
                  </a:lnTo>
                  <a:lnTo>
                    <a:pt x="298" y="371"/>
                  </a:lnTo>
                  <a:lnTo>
                    <a:pt x="302" y="354"/>
                  </a:lnTo>
                  <a:lnTo>
                    <a:pt x="313" y="338"/>
                  </a:lnTo>
                  <a:lnTo>
                    <a:pt x="315" y="331"/>
                  </a:lnTo>
                  <a:lnTo>
                    <a:pt x="317" y="324"/>
                  </a:lnTo>
                  <a:lnTo>
                    <a:pt x="320" y="315"/>
                  </a:lnTo>
                  <a:lnTo>
                    <a:pt x="321" y="305"/>
                  </a:lnTo>
                  <a:lnTo>
                    <a:pt x="316" y="288"/>
                  </a:lnTo>
                  <a:lnTo>
                    <a:pt x="313" y="279"/>
                  </a:lnTo>
                  <a:lnTo>
                    <a:pt x="299" y="278"/>
                  </a:lnTo>
                  <a:lnTo>
                    <a:pt x="289" y="285"/>
                  </a:lnTo>
                  <a:lnTo>
                    <a:pt x="271" y="285"/>
                  </a:lnTo>
                  <a:lnTo>
                    <a:pt x="270" y="277"/>
                  </a:lnTo>
                  <a:lnTo>
                    <a:pt x="268" y="270"/>
                  </a:lnTo>
                  <a:lnTo>
                    <a:pt x="266" y="269"/>
                  </a:lnTo>
                  <a:lnTo>
                    <a:pt x="254" y="271"/>
                  </a:lnTo>
                  <a:lnTo>
                    <a:pt x="247" y="273"/>
                  </a:lnTo>
                  <a:lnTo>
                    <a:pt x="244" y="272"/>
                  </a:lnTo>
                  <a:lnTo>
                    <a:pt x="241" y="270"/>
                  </a:lnTo>
                  <a:lnTo>
                    <a:pt x="237" y="264"/>
                  </a:lnTo>
                  <a:lnTo>
                    <a:pt x="240" y="259"/>
                  </a:lnTo>
                  <a:lnTo>
                    <a:pt x="243" y="255"/>
                  </a:lnTo>
                  <a:lnTo>
                    <a:pt x="244" y="250"/>
                  </a:lnTo>
                  <a:lnTo>
                    <a:pt x="244" y="223"/>
                  </a:lnTo>
                  <a:lnTo>
                    <a:pt x="232" y="208"/>
                  </a:lnTo>
                  <a:lnTo>
                    <a:pt x="213" y="206"/>
                  </a:lnTo>
                  <a:lnTo>
                    <a:pt x="197" y="201"/>
                  </a:lnTo>
                  <a:lnTo>
                    <a:pt x="194" y="191"/>
                  </a:lnTo>
                  <a:lnTo>
                    <a:pt x="195" y="181"/>
                  </a:lnTo>
                  <a:lnTo>
                    <a:pt x="191" y="173"/>
                  </a:lnTo>
                  <a:lnTo>
                    <a:pt x="184" y="168"/>
                  </a:lnTo>
                  <a:lnTo>
                    <a:pt x="176" y="164"/>
                  </a:lnTo>
                  <a:lnTo>
                    <a:pt x="169" y="159"/>
                  </a:lnTo>
                  <a:lnTo>
                    <a:pt x="166" y="149"/>
                  </a:lnTo>
                  <a:lnTo>
                    <a:pt x="167" y="137"/>
                  </a:lnTo>
                  <a:lnTo>
                    <a:pt x="165" y="130"/>
                  </a:lnTo>
                  <a:lnTo>
                    <a:pt x="158" y="127"/>
                  </a:lnTo>
                  <a:lnTo>
                    <a:pt x="139" y="122"/>
                  </a:lnTo>
                  <a:lnTo>
                    <a:pt x="122" y="119"/>
                  </a:lnTo>
                  <a:lnTo>
                    <a:pt x="105" y="123"/>
                  </a:lnTo>
                  <a:lnTo>
                    <a:pt x="90" y="130"/>
                  </a:lnTo>
                  <a:lnTo>
                    <a:pt x="81" y="143"/>
                  </a:lnTo>
                  <a:lnTo>
                    <a:pt x="76" y="158"/>
                  </a:lnTo>
                  <a:lnTo>
                    <a:pt x="73" y="163"/>
                  </a:lnTo>
                  <a:lnTo>
                    <a:pt x="67" y="160"/>
                  </a:lnTo>
                  <a:lnTo>
                    <a:pt x="66" y="156"/>
                  </a:lnTo>
                  <a:lnTo>
                    <a:pt x="66" y="152"/>
                  </a:lnTo>
                  <a:lnTo>
                    <a:pt x="64" y="147"/>
                  </a:lnTo>
                  <a:lnTo>
                    <a:pt x="49" y="121"/>
                  </a:lnTo>
                  <a:lnTo>
                    <a:pt x="46" y="112"/>
                  </a:lnTo>
                  <a:lnTo>
                    <a:pt x="39" y="105"/>
                  </a:lnTo>
                  <a:lnTo>
                    <a:pt x="16" y="105"/>
                  </a:lnTo>
                  <a:lnTo>
                    <a:pt x="1" y="95"/>
                  </a:lnTo>
                  <a:lnTo>
                    <a:pt x="0" y="77"/>
                  </a:lnTo>
                  <a:lnTo>
                    <a:pt x="3" y="57"/>
                  </a:lnTo>
                  <a:lnTo>
                    <a:pt x="7" y="49"/>
                  </a:lnTo>
                  <a:lnTo>
                    <a:pt x="38" y="45"/>
                  </a:lnTo>
                  <a:lnTo>
                    <a:pt x="59" y="44"/>
                  </a:lnTo>
                  <a:lnTo>
                    <a:pt x="78" y="47"/>
                  </a:lnTo>
                  <a:lnTo>
                    <a:pt x="123" y="45"/>
                  </a:lnTo>
                  <a:lnTo>
                    <a:pt x="129" y="50"/>
                  </a:lnTo>
                  <a:lnTo>
                    <a:pt x="134" y="65"/>
                  </a:lnTo>
                  <a:lnTo>
                    <a:pt x="142" y="78"/>
                  </a:lnTo>
                  <a:lnTo>
                    <a:pt x="149" y="82"/>
                  </a:lnTo>
                  <a:lnTo>
                    <a:pt x="156" y="85"/>
                  </a:lnTo>
                  <a:lnTo>
                    <a:pt x="163" y="85"/>
                  </a:lnTo>
                  <a:lnTo>
                    <a:pt x="172" y="80"/>
                  </a:lnTo>
                  <a:lnTo>
                    <a:pt x="176" y="84"/>
                  </a:lnTo>
                  <a:lnTo>
                    <a:pt x="180" y="88"/>
                  </a:lnTo>
                  <a:lnTo>
                    <a:pt x="192" y="89"/>
                  </a:lnTo>
                  <a:lnTo>
                    <a:pt x="207" y="85"/>
                  </a:lnTo>
                  <a:lnTo>
                    <a:pt x="221" y="78"/>
                  </a:lnTo>
                  <a:lnTo>
                    <a:pt x="235" y="68"/>
                  </a:lnTo>
                  <a:lnTo>
                    <a:pt x="238" y="63"/>
                  </a:lnTo>
                  <a:lnTo>
                    <a:pt x="240" y="57"/>
                  </a:lnTo>
                  <a:lnTo>
                    <a:pt x="243" y="53"/>
                  </a:lnTo>
                  <a:lnTo>
                    <a:pt x="246" y="50"/>
                  </a:lnTo>
                  <a:lnTo>
                    <a:pt x="251" y="48"/>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40"/>
            <p:cNvSpPr>
              <a:spLocks/>
            </p:cNvSpPr>
            <p:nvPr/>
          </p:nvSpPr>
          <p:spPr bwMode="auto">
            <a:xfrm>
              <a:off x="4186291" y="1914185"/>
              <a:ext cx="771525" cy="944563"/>
            </a:xfrm>
            <a:custGeom>
              <a:avLst/>
              <a:gdLst/>
              <a:ahLst/>
              <a:cxnLst>
                <a:cxn ang="0">
                  <a:pos x="25" y="357"/>
                </a:cxn>
                <a:cxn ang="0">
                  <a:pos x="2" y="311"/>
                </a:cxn>
                <a:cxn ang="0">
                  <a:pos x="29" y="283"/>
                </a:cxn>
                <a:cxn ang="0">
                  <a:pos x="58" y="260"/>
                </a:cxn>
                <a:cxn ang="0">
                  <a:pos x="47" y="234"/>
                </a:cxn>
                <a:cxn ang="0">
                  <a:pos x="47" y="213"/>
                </a:cxn>
                <a:cxn ang="0">
                  <a:pos x="40" y="104"/>
                </a:cxn>
                <a:cxn ang="0">
                  <a:pos x="117" y="57"/>
                </a:cxn>
                <a:cxn ang="0">
                  <a:pos x="144" y="6"/>
                </a:cxn>
                <a:cxn ang="0">
                  <a:pos x="187" y="28"/>
                </a:cxn>
                <a:cxn ang="0">
                  <a:pos x="190" y="41"/>
                </a:cxn>
                <a:cxn ang="0">
                  <a:pos x="204" y="24"/>
                </a:cxn>
                <a:cxn ang="0">
                  <a:pos x="245" y="0"/>
                </a:cxn>
                <a:cxn ang="0">
                  <a:pos x="288" y="11"/>
                </a:cxn>
                <a:cxn ang="0">
                  <a:pos x="292" y="40"/>
                </a:cxn>
                <a:cxn ang="0">
                  <a:pos x="314" y="54"/>
                </a:cxn>
                <a:cxn ang="0">
                  <a:pos x="320" y="82"/>
                </a:cxn>
                <a:cxn ang="0">
                  <a:pos x="367" y="104"/>
                </a:cxn>
                <a:cxn ang="0">
                  <a:pos x="363" y="140"/>
                </a:cxn>
                <a:cxn ang="0">
                  <a:pos x="367" y="153"/>
                </a:cxn>
                <a:cxn ang="0">
                  <a:pos x="389" y="150"/>
                </a:cxn>
                <a:cxn ang="0">
                  <a:pos x="394" y="166"/>
                </a:cxn>
                <a:cxn ang="0">
                  <a:pos x="436" y="160"/>
                </a:cxn>
                <a:cxn ang="0">
                  <a:pos x="443" y="196"/>
                </a:cxn>
                <a:cxn ang="0">
                  <a:pos x="436" y="219"/>
                </a:cxn>
                <a:cxn ang="0">
                  <a:pos x="426" y="257"/>
                </a:cxn>
                <a:cxn ang="0">
                  <a:pos x="450" y="259"/>
                </a:cxn>
                <a:cxn ang="0">
                  <a:pos x="468" y="290"/>
                </a:cxn>
                <a:cxn ang="0">
                  <a:pos x="486" y="300"/>
                </a:cxn>
                <a:cxn ang="0">
                  <a:pos x="452" y="338"/>
                </a:cxn>
                <a:cxn ang="0">
                  <a:pos x="450" y="358"/>
                </a:cxn>
                <a:cxn ang="0">
                  <a:pos x="421" y="372"/>
                </a:cxn>
                <a:cxn ang="0">
                  <a:pos x="392" y="376"/>
                </a:cxn>
                <a:cxn ang="0">
                  <a:pos x="343" y="432"/>
                </a:cxn>
                <a:cxn ang="0">
                  <a:pos x="306" y="456"/>
                </a:cxn>
                <a:cxn ang="0">
                  <a:pos x="313" y="524"/>
                </a:cxn>
                <a:cxn ang="0">
                  <a:pos x="320" y="579"/>
                </a:cxn>
                <a:cxn ang="0">
                  <a:pos x="288" y="592"/>
                </a:cxn>
                <a:cxn ang="0">
                  <a:pos x="246" y="571"/>
                </a:cxn>
                <a:cxn ang="0">
                  <a:pos x="249" y="547"/>
                </a:cxn>
                <a:cxn ang="0">
                  <a:pos x="254" y="478"/>
                </a:cxn>
                <a:cxn ang="0">
                  <a:pos x="196" y="401"/>
                </a:cxn>
                <a:cxn ang="0">
                  <a:pos x="159" y="376"/>
                </a:cxn>
                <a:cxn ang="0">
                  <a:pos x="123" y="353"/>
                </a:cxn>
                <a:cxn ang="0">
                  <a:pos x="130" y="322"/>
                </a:cxn>
              </a:cxnLst>
              <a:rect l="0" t="0" r="r" b="b"/>
              <a:pathLst>
                <a:path w="486" h="595">
                  <a:moveTo>
                    <a:pt x="79" y="330"/>
                  </a:moveTo>
                  <a:lnTo>
                    <a:pt x="45" y="356"/>
                  </a:lnTo>
                  <a:lnTo>
                    <a:pt x="25" y="357"/>
                  </a:lnTo>
                  <a:lnTo>
                    <a:pt x="4" y="340"/>
                  </a:lnTo>
                  <a:lnTo>
                    <a:pt x="0" y="326"/>
                  </a:lnTo>
                  <a:lnTo>
                    <a:pt x="2" y="311"/>
                  </a:lnTo>
                  <a:lnTo>
                    <a:pt x="7" y="297"/>
                  </a:lnTo>
                  <a:lnTo>
                    <a:pt x="16" y="286"/>
                  </a:lnTo>
                  <a:lnTo>
                    <a:pt x="29" y="283"/>
                  </a:lnTo>
                  <a:lnTo>
                    <a:pt x="46" y="275"/>
                  </a:lnTo>
                  <a:lnTo>
                    <a:pt x="59" y="272"/>
                  </a:lnTo>
                  <a:lnTo>
                    <a:pt x="58" y="260"/>
                  </a:lnTo>
                  <a:lnTo>
                    <a:pt x="51" y="242"/>
                  </a:lnTo>
                  <a:lnTo>
                    <a:pt x="48" y="238"/>
                  </a:lnTo>
                  <a:lnTo>
                    <a:pt x="47" y="234"/>
                  </a:lnTo>
                  <a:lnTo>
                    <a:pt x="49" y="228"/>
                  </a:lnTo>
                  <a:lnTo>
                    <a:pt x="49" y="222"/>
                  </a:lnTo>
                  <a:lnTo>
                    <a:pt x="47" y="213"/>
                  </a:lnTo>
                  <a:lnTo>
                    <a:pt x="41" y="194"/>
                  </a:lnTo>
                  <a:lnTo>
                    <a:pt x="43" y="133"/>
                  </a:lnTo>
                  <a:lnTo>
                    <a:pt x="40" y="104"/>
                  </a:lnTo>
                  <a:lnTo>
                    <a:pt x="44" y="91"/>
                  </a:lnTo>
                  <a:lnTo>
                    <a:pt x="66" y="76"/>
                  </a:lnTo>
                  <a:lnTo>
                    <a:pt x="117" y="57"/>
                  </a:lnTo>
                  <a:lnTo>
                    <a:pt x="128" y="47"/>
                  </a:lnTo>
                  <a:lnTo>
                    <a:pt x="137" y="18"/>
                  </a:lnTo>
                  <a:lnTo>
                    <a:pt x="144" y="6"/>
                  </a:lnTo>
                  <a:lnTo>
                    <a:pt x="158" y="2"/>
                  </a:lnTo>
                  <a:lnTo>
                    <a:pt x="172" y="2"/>
                  </a:lnTo>
                  <a:lnTo>
                    <a:pt x="187" y="28"/>
                  </a:lnTo>
                  <a:lnTo>
                    <a:pt x="189" y="33"/>
                  </a:lnTo>
                  <a:lnTo>
                    <a:pt x="189" y="37"/>
                  </a:lnTo>
                  <a:lnTo>
                    <a:pt x="190" y="41"/>
                  </a:lnTo>
                  <a:lnTo>
                    <a:pt x="196" y="44"/>
                  </a:lnTo>
                  <a:lnTo>
                    <a:pt x="199" y="39"/>
                  </a:lnTo>
                  <a:lnTo>
                    <a:pt x="204" y="24"/>
                  </a:lnTo>
                  <a:lnTo>
                    <a:pt x="213" y="11"/>
                  </a:lnTo>
                  <a:lnTo>
                    <a:pt x="228" y="4"/>
                  </a:lnTo>
                  <a:lnTo>
                    <a:pt x="245" y="0"/>
                  </a:lnTo>
                  <a:lnTo>
                    <a:pt x="262" y="3"/>
                  </a:lnTo>
                  <a:lnTo>
                    <a:pt x="281" y="8"/>
                  </a:lnTo>
                  <a:lnTo>
                    <a:pt x="288" y="11"/>
                  </a:lnTo>
                  <a:lnTo>
                    <a:pt x="290" y="18"/>
                  </a:lnTo>
                  <a:lnTo>
                    <a:pt x="289" y="30"/>
                  </a:lnTo>
                  <a:lnTo>
                    <a:pt x="292" y="40"/>
                  </a:lnTo>
                  <a:lnTo>
                    <a:pt x="299" y="45"/>
                  </a:lnTo>
                  <a:lnTo>
                    <a:pt x="307" y="49"/>
                  </a:lnTo>
                  <a:lnTo>
                    <a:pt x="314" y="54"/>
                  </a:lnTo>
                  <a:lnTo>
                    <a:pt x="318" y="62"/>
                  </a:lnTo>
                  <a:lnTo>
                    <a:pt x="317" y="72"/>
                  </a:lnTo>
                  <a:lnTo>
                    <a:pt x="320" y="82"/>
                  </a:lnTo>
                  <a:lnTo>
                    <a:pt x="336" y="87"/>
                  </a:lnTo>
                  <a:lnTo>
                    <a:pt x="355" y="89"/>
                  </a:lnTo>
                  <a:lnTo>
                    <a:pt x="367" y="104"/>
                  </a:lnTo>
                  <a:lnTo>
                    <a:pt x="367" y="131"/>
                  </a:lnTo>
                  <a:lnTo>
                    <a:pt x="366" y="136"/>
                  </a:lnTo>
                  <a:lnTo>
                    <a:pt x="363" y="140"/>
                  </a:lnTo>
                  <a:lnTo>
                    <a:pt x="360" y="145"/>
                  </a:lnTo>
                  <a:lnTo>
                    <a:pt x="364" y="151"/>
                  </a:lnTo>
                  <a:lnTo>
                    <a:pt x="367" y="153"/>
                  </a:lnTo>
                  <a:lnTo>
                    <a:pt x="370" y="154"/>
                  </a:lnTo>
                  <a:lnTo>
                    <a:pt x="377" y="152"/>
                  </a:lnTo>
                  <a:lnTo>
                    <a:pt x="389" y="150"/>
                  </a:lnTo>
                  <a:lnTo>
                    <a:pt x="391" y="151"/>
                  </a:lnTo>
                  <a:lnTo>
                    <a:pt x="393" y="158"/>
                  </a:lnTo>
                  <a:lnTo>
                    <a:pt x="394" y="166"/>
                  </a:lnTo>
                  <a:lnTo>
                    <a:pt x="412" y="166"/>
                  </a:lnTo>
                  <a:lnTo>
                    <a:pt x="422" y="159"/>
                  </a:lnTo>
                  <a:lnTo>
                    <a:pt x="436" y="160"/>
                  </a:lnTo>
                  <a:lnTo>
                    <a:pt x="439" y="169"/>
                  </a:lnTo>
                  <a:lnTo>
                    <a:pt x="444" y="186"/>
                  </a:lnTo>
                  <a:lnTo>
                    <a:pt x="443" y="196"/>
                  </a:lnTo>
                  <a:lnTo>
                    <a:pt x="440" y="205"/>
                  </a:lnTo>
                  <a:lnTo>
                    <a:pt x="438" y="212"/>
                  </a:lnTo>
                  <a:lnTo>
                    <a:pt x="436" y="219"/>
                  </a:lnTo>
                  <a:lnTo>
                    <a:pt x="425" y="235"/>
                  </a:lnTo>
                  <a:lnTo>
                    <a:pt x="421" y="252"/>
                  </a:lnTo>
                  <a:lnTo>
                    <a:pt x="426" y="257"/>
                  </a:lnTo>
                  <a:lnTo>
                    <a:pt x="438" y="256"/>
                  </a:lnTo>
                  <a:lnTo>
                    <a:pt x="446" y="257"/>
                  </a:lnTo>
                  <a:lnTo>
                    <a:pt x="450" y="259"/>
                  </a:lnTo>
                  <a:lnTo>
                    <a:pt x="456" y="276"/>
                  </a:lnTo>
                  <a:lnTo>
                    <a:pt x="460" y="282"/>
                  </a:lnTo>
                  <a:lnTo>
                    <a:pt x="468" y="290"/>
                  </a:lnTo>
                  <a:lnTo>
                    <a:pt x="475" y="294"/>
                  </a:lnTo>
                  <a:lnTo>
                    <a:pt x="479" y="296"/>
                  </a:lnTo>
                  <a:lnTo>
                    <a:pt x="486" y="300"/>
                  </a:lnTo>
                  <a:lnTo>
                    <a:pt x="483" y="306"/>
                  </a:lnTo>
                  <a:lnTo>
                    <a:pt x="457" y="330"/>
                  </a:lnTo>
                  <a:lnTo>
                    <a:pt x="452" y="338"/>
                  </a:lnTo>
                  <a:lnTo>
                    <a:pt x="450" y="346"/>
                  </a:lnTo>
                  <a:lnTo>
                    <a:pt x="449" y="350"/>
                  </a:lnTo>
                  <a:lnTo>
                    <a:pt x="450" y="358"/>
                  </a:lnTo>
                  <a:lnTo>
                    <a:pt x="449" y="362"/>
                  </a:lnTo>
                  <a:lnTo>
                    <a:pt x="426" y="371"/>
                  </a:lnTo>
                  <a:lnTo>
                    <a:pt x="421" y="372"/>
                  </a:lnTo>
                  <a:lnTo>
                    <a:pt x="416" y="370"/>
                  </a:lnTo>
                  <a:lnTo>
                    <a:pt x="412" y="367"/>
                  </a:lnTo>
                  <a:lnTo>
                    <a:pt x="392" y="376"/>
                  </a:lnTo>
                  <a:lnTo>
                    <a:pt x="362" y="406"/>
                  </a:lnTo>
                  <a:lnTo>
                    <a:pt x="350" y="424"/>
                  </a:lnTo>
                  <a:lnTo>
                    <a:pt x="343" y="432"/>
                  </a:lnTo>
                  <a:lnTo>
                    <a:pt x="332" y="437"/>
                  </a:lnTo>
                  <a:lnTo>
                    <a:pt x="314" y="438"/>
                  </a:lnTo>
                  <a:lnTo>
                    <a:pt x="306" y="456"/>
                  </a:lnTo>
                  <a:lnTo>
                    <a:pt x="304" y="477"/>
                  </a:lnTo>
                  <a:lnTo>
                    <a:pt x="305" y="502"/>
                  </a:lnTo>
                  <a:lnTo>
                    <a:pt x="313" y="524"/>
                  </a:lnTo>
                  <a:lnTo>
                    <a:pt x="326" y="540"/>
                  </a:lnTo>
                  <a:lnTo>
                    <a:pt x="328" y="560"/>
                  </a:lnTo>
                  <a:lnTo>
                    <a:pt x="320" y="579"/>
                  </a:lnTo>
                  <a:lnTo>
                    <a:pt x="307" y="594"/>
                  </a:lnTo>
                  <a:lnTo>
                    <a:pt x="301" y="595"/>
                  </a:lnTo>
                  <a:lnTo>
                    <a:pt x="288" y="592"/>
                  </a:lnTo>
                  <a:lnTo>
                    <a:pt x="283" y="589"/>
                  </a:lnTo>
                  <a:lnTo>
                    <a:pt x="270" y="574"/>
                  </a:lnTo>
                  <a:lnTo>
                    <a:pt x="246" y="571"/>
                  </a:lnTo>
                  <a:lnTo>
                    <a:pt x="230" y="558"/>
                  </a:lnTo>
                  <a:lnTo>
                    <a:pt x="236" y="550"/>
                  </a:lnTo>
                  <a:lnTo>
                    <a:pt x="249" y="547"/>
                  </a:lnTo>
                  <a:lnTo>
                    <a:pt x="253" y="536"/>
                  </a:lnTo>
                  <a:lnTo>
                    <a:pt x="248" y="501"/>
                  </a:lnTo>
                  <a:lnTo>
                    <a:pt x="254" y="478"/>
                  </a:lnTo>
                  <a:lnTo>
                    <a:pt x="248" y="438"/>
                  </a:lnTo>
                  <a:lnTo>
                    <a:pt x="218" y="407"/>
                  </a:lnTo>
                  <a:lnTo>
                    <a:pt x="196" y="401"/>
                  </a:lnTo>
                  <a:lnTo>
                    <a:pt x="176" y="393"/>
                  </a:lnTo>
                  <a:lnTo>
                    <a:pt x="168" y="384"/>
                  </a:lnTo>
                  <a:lnTo>
                    <a:pt x="159" y="376"/>
                  </a:lnTo>
                  <a:lnTo>
                    <a:pt x="138" y="369"/>
                  </a:lnTo>
                  <a:lnTo>
                    <a:pt x="129" y="363"/>
                  </a:lnTo>
                  <a:lnTo>
                    <a:pt x="123" y="353"/>
                  </a:lnTo>
                  <a:lnTo>
                    <a:pt x="124" y="343"/>
                  </a:lnTo>
                  <a:lnTo>
                    <a:pt x="130" y="333"/>
                  </a:lnTo>
                  <a:lnTo>
                    <a:pt x="130" y="322"/>
                  </a:lnTo>
                  <a:lnTo>
                    <a:pt x="120" y="317"/>
                  </a:lnTo>
                  <a:lnTo>
                    <a:pt x="79" y="330"/>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41"/>
            <p:cNvSpPr>
              <a:spLocks/>
            </p:cNvSpPr>
            <p:nvPr/>
          </p:nvSpPr>
          <p:spPr bwMode="auto">
            <a:xfrm>
              <a:off x="3805291" y="1556998"/>
              <a:ext cx="977900" cy="1039813"/>
            </a:xfrm>
            <a:custGeom>
              <a:avLst/>
              <a:gdLst/>
              <a:ahLst/>
              <a:cxnLst>
                <a:cxn ang="0">
                  <a:pos x="55" y="103"/>
                </a:cxn>
                <a:cxn ang="0">
                  <a:pos x="77" y="88"/>
                </a:cxn>
                <a:cxn ang="0">
                  <a:pos x="132" y="71"/>
                </a:cxn>
                <a:cxn ang="0">
                  <a:pos x="258" y="6"/>
                </a:cxn>
                <a:cxn ang="0">
                  <a:pos x="352" y="10"/>
                </a:cxn>
                <a:cxn ang="0">
                  <a:pos x="370" y="22"/>
                </a:cxn>
                <a:cxn ang="0">
                  <a:pos x="392" y="37"/>
                </a:cxn>
                <a:cxn ang="0">
                  <a:pos x="409" y="44"/>
                </a:cxn>
                <a:cxn ang="0">
                  <a:pos x="448" y="81"/>
                </a:cxn>
                <a:cxn ang="0">
                  <a:pos x="453" y="81"/>
                </a:cxn>
                <a:cxn ang="0">
                  <a:pos x="467" y="78"/>
                </a:cxn>
                <a:cxn ang="0">
                  <a:pos x="486" y="82"/>
                </a:cxn>
                <a:cxn ang="0">
                  <a:pos x="513" y="112"/>
                </a:cxn>
                <a:cxn ang="0">
                  <a:pos x="606" y="145"/>
                </a:cxn>
                <a:cxn ang="0">
                  <a:pos x="614" y="154"/>
                </a:cxn>
                <a:cxn ang="0">
                  <a:pos x="603" y="163"/>
                </a:cxn>
                <a:cxn ang="0">
                  <a:pos x="584" y="184"/>
                </a:cxn>
                <a:cxn ang="0">
                  <a:pos x="543" y="194"/>
                </a:cxn>
                <a:cxn ang="0">
                  <a:pos x="526" y="191"/>
                </a:cxn>
                <a:cxn ang="0">
                  <a:pos x="505" y="184"/>
                </a:cxn>
                <a:cxn ang="0">
                  <a:pos x="486" y="151"/>
                </a:cxn>
                <a:cxn ang="0">
                  <a:pos x="401" y="151"/>
                </a:cxn>
                <a:cxn ang="0">
                  <a:pos x="363" y="183"/>
                </a:cxn>
                <a:cxn ang="0">
                  <a:pos x="402" y="211"/>
                </a:cxn>
                <a:cxn ang="0">
                  <a:pos x="398" y="227"/>
                </a:cxn>
                <a:cxn ang="0">
                  <a:pos x="368" y="272"/>
                </a:cxn>
                <a:cxn ang="0">
                  <a:pos x="284" y="316"/>
                </a:cxn>
                <a:cxn ang="0">
                  <a:pos x="281" y="419"/>
                </a:cxn>
                <a:cxn ang="0">
                  <a:pos x="289" y="453"/>
                </a:cxn>
                <a:cxn ang="0">
                  <a:pos x="291" y="467"/>
                </a:cxn>
                <a:cxn ang="0">
                  <a:pos x="286" y="500"/>
                </a:cxn>
                <a:cxn ang="0">
                  <a:pos x="247" y="522"/>
                </a:cxn>
                <a:cxn ang="0">
                  <a:pos x="244" y="565"/>
                </a:cxn>
                <a:cxn ang="0">
                  <a:pos x="231" y="607"/>
                </a:cxn>
                <a:cxn ang="0">
                  <a:pos x="206" y="589"/>
                </a:cxn>
                <a:cxn ang="0">
                  <a:pos x="155" y="590"/>
                </a:cxn>
                <a:cxn ang="0">
                  <a:pos x="141" y="614"/>
                </a:cxn>
                <a:cxn ang="0">
                  <a:pos x="103" y="626"/>
                </a:cxn>
                <a:cxn ang="0">
                  <a:pos x="101" y="650"/>
                </a:cxn>
                <a:cxn ang="0">
                  <a:pos x="67" y="638"/>
                </a:cxn>
                <a:cxn ang="0">
                  <a:pos x="34" y="618"/>
                </a:cxn>
                <a:cxn ang="0">
                  <a:pos x="48" y="600"/>
                </a:cxn>
                <a:cxn ang="0">
                  <a:pos x="23" y="589"/>
                </a:cxn>
                <a:cxn ang="0">
                  <a:pos x="7" y="567"/>
                </a:cxn>
                <a:cxn ang="0">
                  <a:pos x="10" y="533"/>
                </a:cxn>
                <a:cxn ang="0">
                  <a:pos x="28" y="455"/>
                </a:cxn>
                <a:cxn ang="0">
                  <a:pos x="55" y="458"/>
                </a:cxn>
                <a:cxn ang="0">
                  <a:pos x="73" y="447"/>
                </a:cxn>
                <a:cxn ang="0">
                  <a:pos x="87" y="426"/>
                </a:cxn>
                <a:cxn ang="0">
                  <a:pos x="102" y="407"/>
                </a:cxn>
                <a:cxn ang="0">
                  <a:pos x="70" y="383"/>
                </a:cxn>
                <a:cxn ang="0">
                  <a:pos x="83" y="349"/>
                </a:cxn>
                <a:cxn ang="0">
                  <a:pos x="77" y="316"/>
                </a:cxn>
                <a:cxn ang="0">
                  <a:pos x="66" y="269"/>
                </a:cxn>
              </a:cxnLst>
              <a:rect l="0" t="0" r="r" b="b"/>
              <a:pathLst>
                <a:path w="616" h="655">
                  <a:moveTo>
                    <a:pt x="59" y="254"/>
                  </a:moveTo>
                  <a:lnTo>
                    <a:pt x="50" y="133"/>
                  </a:lnTo>
                  <a:lnTo>
                    <a:pt x="55" y="103"/>
                  </a:lnTo>
                  <a:lnTo>
                    <a:pt x="57" y="103"/>
                  </a:lnTo>
                  <a:lnTo>
                    <a:pt x="63" y="100"/>
                  </a:lnTo>
                  <a:lnTo>
                    <a:pt x="77" y="88"/>
                  </a:lnTo>
                  <a:lnTo>
                    <a:pt x="95" y="67"/>
                  </a:lnTo>
                  <a:lnTo>
                    <a:pt x="101" y="66"/>
                  </a:lnTo>
                  <a:lnTo>
                    <a:pt x="132" y="71"/>
                  </a:lnTo>
                  <a:lnTo>
                    <a:pt x="142" y="71"/>
                  </a:lnTo>
                  <a:lnTo>
                    <a:pt x="152" y="68"/>
                  </a:lnTo>
                  <a:lnTo>
                    <a:pt x="258" y="6"/>
                  </a:lnTo>
                  <a:lnTo>
                    <a:pt x="268" y="1"/>
                  </a:lnTo>
                  <a:lnTo>
                    <a:pt x="279" y="0"/>
                  </a:lnTo>
                  <a:lnTo>
                    <a:pt x="352" y="10"/>
                  </a:lnTo>
                  <a:lnTo>
                    <a:pt x="360" y="14"/>
                  </a:lnTo>
                  <a:lnTo>
                    <a:pt x="363" y="16"/>
                  </a:lnTo>
                  <a:lnTo>
                    <a:pt x="370" y="22"/>
                  </a:lnTo>
                  <a:lnTo>
                    <a:pt x="378" y="28"/>
                  </a:lnTo>
                  <a:lnTo>
                    <a:pt x="388" y="35"/>
                  </a:lnTo>
                  <a:lnTo>
                    <a:pt x="392" y="37"/>
                  </a:lnTo>
                  <a:lnTo>
                    <a:pt x="401" y="39"/>
                  </a:lnTo>
                  <a:lnTo>
                    <a:pt x="405" y="41"/>
                  </a:lnTo>
                  <a:lnTo>
                    <a:pt x="409" y="44"/>
                  </a:lnTo>
                  <a:lnTo>
                    <a:pt x="416" y="53"/>
                  </a:lnTo>
                  <a:lnTo>
                    <a:pt x="446" y="79"/>
                  </a:lnTo>
                  <a:lnTo>
                    <a:pt x="448" y="81"/>
                  </a:lnTo>
                  <a:lnTo>
                    <a:pt x="451" y="82"/>
                  </a:lnTo>
                  <a:lnTo>
                    <a:pt x="452" y="82"/>
                  </a:lnTo>
                  <a:lnTo>
                    <a:pt x="453" y="81"/>
                  </a:lnTo>
                  <a:lnTo>
                    <a:pt x="457" y="80"/>
                  </a:lnTo>
                  <a:lnTo>
                    <a:pt x="460" y="78"/>
                  </a:lnTo>
                  <a:lnTo>
                    <a:pt x="467" y="78"/>
                  </a:lnTo>
                  <a:lnTo>
                    <a:pt x="471" y="78"/>
                  </a:lnTo>
                  <a:lnTo>
                    <a:pt x="479" y="79"/>
                  </a:lnTo>
                  <a:lnTo>
                    <a:pt x="486" y="82"/>
                  </a:lnTo>
                  <a:lnTo>
                    <a:pt x="498" y="92"/>
                  </a:lnTo>
                  <a:lnTo>
                    <a:pt x="504" y="98"/>
                  </a:lnTo>
                  <a:lnTo>
                    <a:pt x="513" y="112"/>
                  </a:lnTo>
                  <a:lnTo>
                    <a:pt x="518" y="118"/>
                  </a:lnTo>
                  <a:lnTo>
                    <a:pt x="528" y="124"/>
                  </a:lnTo>
                  <a:lnTo>
                    <a:pt x="606" y="145"/>
                  </a:lnTo>
                  <a:lnTo>
                    <a:pt x="616" y="147"/>
                  </a:lnTo>
                  <a:lnTo>
                    <a:pt x="616" y="149"/>
                  </a:lnTo>
                  <a:lnTo>
                    <a:pt x="614" y="154"/>
                  </a:lnTo>
                  <a:lnTo>
                    <a:pt x="609" y="156"/>
                  </a:lnTo>
                  <a:lnTo>
                    <a:pt x="606" y="159"/>
                  </a:lnTo>
                  <a:lnTo>
                    <a:pt x="603" y="163"/>
                  </a:lnTo>
                  <a:lnTo>
                    <a:pt x="601" y="169"/>
                  </a:lnTo>
                  <a:lnTo>
                    <a:pt x="598" y="174"/>
                  </a:lnTo>
                  <a:lnTo>
                    <a:pt x="584" y="184"/>
                  </a:lnTo>
                  <a:lnTo>
                    <a:pt x="570" y="191"/>
                  </a:lnTo>
                  <a:lnTo>
                    <a:pt x="555" y="195"/>
                  </a:lnTo>
                  <a:lnTo>
                    <a:pt x="543" y="194"/>
                  </a:lnTo>
                  <a:lnTo>
                    <a:pt x="539" y="190"/>
                  </a:lnTo>
                  <a:lnTo>
                    <a:pt x="535" y="186"/>
                  </a:lnTo>
                  <a:lnTo>
                    <a:pt x="526" y="191"/>
                  </a:lnTo>
                  <a:lnTo>
                    <a:pt x="519" y="191"/>
                  </a:lnTo>
                  <a:lnTo>
                    <a:pt x="512" y="188"/>
                  </a:lnTo>
                  <a:lnTo>
                    <a:pt x="505" y="184"/>
                  </a:lnTo>
                  <a:lnTo>
                    <a:pt x="497" y="171"/>
                  </a:lnTo>
                  <a:lnTo>
                    <a:pt x="492" y="156"/>
                  </a:lnTo>
                  <a:lnTo>
                    <a:pt x="486" y="151"/>
                  </a:lnTo>
                  <a:lnTo>
                    <a:pt x="441" y="153"/>
                  </a:lnTo>
                  <a:lnTo>
                    <a:pt x="422" y="150"/>
                  </a:lnTo>
                  <a:lnTo>
                    <a:pt x="401" y="151"/>
                  </a:lnTo>
                  <a:lnTo>
                    <a:pt x="370" y="155"/>
                  </a:lnTo>
                  <a:lnTo>
                    <a:pt x="366" y="163"/>
                  </a:lnTo>
                  <a:lnTo>
                    <a:pt x="363" y="183"/>
                  </a:lnTo>
                  <a:lnTo>
                    <a:pt x="364" y="201"/>
                  </a:lnTo>
                  <a:lnTo>
                    <a:pt x="379" y="211"/>
                  </a:lnTo>
                  <a:lnTo>
                    <a:pt x="402" y="211"/>
                  </a:lnTo>
                  <a:lnTo>
                    <a:pt x="409" y="218"/>
                  </a:lnTo>
                  <a:lnTo>
                    <a:pt x="412" y="227"/>
                  </a:lnTo>
                  <a:lnTo>
                    <a:pt x="398" y="227"/>
                  </a:lnTo>
                  <a:lnTo>
                    <a:pt x="384" y="231"/>
                  </a:lnTo>
                  <a:lnTo>
                    <a:pt x="377" y="243"/>
                  </a:lnTo>
                  <a:lnTo>
                    <a:pt x="368" y="272"/>
                  </a:lnTo>
                  <a:lnTo>
                    <a:pt x="357" y="282"/>
                  </a:lnTo>
                  <a:lnTo>
                    <a:pt x="306" y="301"/>
                  </a:lnTo>
                  <a:lnTo>
                    <a:pt x="284" y="316"/>
                  </a:lnTo>
                  <a:lnTo>
                    <a:pt x="280" y="329"/>
                  </a:lnTo>
                  <a:lnTo>
                    <a:pt x="283" y="358"/>
                  </a:lnTo>
                  <a:lnTo>
                    <a:pt x="281" y="419"/>
                  </a:lnTo>
                  <a:lnTo>
                    <a:pt x="287" y="438"/>
                  </a:lnTo>
                  <a:lnTo>
                    <a:pt x="289" y="447"/>
                  </a:lnTo>
                  <a:lnTo>
                    <a:pt x="289" y="453"/>
                  </a:lnTo>
                  <a:lnTo>
                    <a:pt x="287" y="459"/>
                  </a:lnTo>
                  <a:lnTo>
                    <a:pt x="288" y="463"/>
                  </a:lnTo>
                  <a:lnTo>
                    <a:pt x="291" y="467"/>
                  </a:lnTo>
                  <a:lnTo>
                    <a:pt x="298" y="485"/>
                  </a:lnTo>
                  <a:lnTo>
                    <a:pt x="299" y="497"/>
                  </a:lnTo>
                  <a:lnTo>
                    <a:pt x="286" y="500"/>
                  </a:lnTo>
                  <a:lnTo>
                    <a:pt x="269" y="508"/>
                  </a:lnTo>
                  <a:lnTo>
                    <a:pt x="256" y="511"/>
                  </a:lnTo>
                  <a:lnTo>
                    <a:pt x="247" y="522"/>
                  </a:lnTo>
                  <a:lnTo>
                    <a:pt x="242" y="536"/>
                  </a:lnTo>
                  <a:lnTo>
                    <a:pt x="240" y="551"/>
                  </a:lnTo>
                  <a:lnTo>
                    <a:pt x="244" y="565"/>
                  </a:lnTo>
                  <a:lnTo>
                    <a:pt x="265" y="582"/>
                  </a:lnTo>
                  <a:lnTo>
                    <a:pt x="255" y="597"/>
                  </a:lnTo>
                  <a:lnTo>
                    <a:pt x="231" y="607"/>
                  </a:lnTo>
                  <a:lnTo>
                    <a:pt x="222" y="603"/>
                  </a:lnTo>
                  <a:lnTo>
                    <a:pt x="217" y="596"/>
                  </a:lnTo>
                  <a:lnTo>
                    <a:pt x="206" y="589"/>
                  </a:lnTo>
                  <a:lnTo>
                    <a:pt x="195" y="583"/>
                  </a:lnTo>
                  <a:lnTo>
                    <a:pt x="174" y="579"/>
                  </a:lnTo>
                  <a:lnTo>
                    <a:pt x="155" y="590"/>
                  </a:lnTo>
                  <a:lnTo>
                    <a:pt x="150" y="599"/>
                  </a:lnTo>
                  <a:lnTo>
                    <a:pt x="149" y="610"/>
                  </a:lnTo>
                  <a:lnTo>
                    <a:pt x="141" y="614"/>
                  </a:lnTo>
                  <a:lnTo>
                    <a:pt x="130" y="611"/>
                  </a:lnTo>
                  <a:lnTo>
                    <a:pt x="108" y="610"/>
                  </a:lnTo>
                  <a:lnTo>
                    <a:pt x="103" y="626"/>
                  </a:lnTo>
                  <a:lnTo>
                    <a:pt x="108" y="633"/>
                  </a:lnTo>
                  <a:lnTo>
                    <a:pt x="108" y="642"/>
                  </a:lnTo>
                  <a:lnTo>
                    <a:pt x="101" y="650"/>
                  </a:lnTo>
                  <a:lnTo>
                    <a:pt x="91" y="655"/>
                  </a:lnTo>
                  <a:lnTo>
                    <a:pt x="82" y="653"/>
                  </a:lnTo>
                  <a:lnTo>
                    <a:pt x="67" y="638"/>
                  </a:lnTo>
                  <a:lnTo>
                    <a:pt x="56" y="632"/>
                  </a:lnTo>
                  <a:lnTo>
                    <a:pt x="35" y="626"/>
                  </a:lnTo>
                  <a:lnTo>
                    <a:pt x="34" y="618"/>
                  </a:lnTo>
                  <a:lnTo>
                    <a:pt x="42" y="609"/>
                  </a:lnTo>
                  <a:lnTo>
                    <a:pt x="47" y="606"/>
                  </a:lnTo>
                  <a:lnTo>
                    <a:pt x="48" y="600"/>
                  </a:lnTo>
                  <a:lnTo>
                    <a:pt x="45" y="593"/>
                  </a:lnTo>
                  <a:lnTo>
                    <a:pt x="38" y="589"/>
                  </a:lnTo>
                  <a:lnTo>
                    <a:pt x="23" y="589"/>
                  </a:lnTo>
                  <a:lnTo>
                    <a:pt x="15" y="587"/>
                  </a:lnTo>
                  <a:lnTo>
                    <a:pt x="2" y="580"/>
                  </a:lnTo>
                  <a:lnTo>
                    <a:pt x="7" y="567"/>
                  </a:lnTo>
                  <a:lnTo>
                    <a:pt x="9" y="553"/>
                  </a:lnTo>
                  <a:lnTo>
                    <a:pt x="8" y="543"/>
                  </a:lnTo>
                  <a:lnTo>
                    <a:pt x="10" y="533"/>
                  </a:lnTo>
                  <a:lnTo>
                    <a:pt x="0" y="515"/>
                  </a:lnTo>
                  <a:lnTo>
                    <a:pt x="11" y="463"/>
                  </a:lnTo>
                  <a:lnTo>
                    <a:pt x="28" y="455"/>
                  </a:lnTo>
                  <a:lnTo>
                    <a:pt x="50" y="455"/>
                  </a:lnTo>
                  <a:lnTo>
                    <a:pt x="52" y="455"/>
                  </a:lnTo>
                  <a:lnTo>
                    <a:pt x="55" y="458"/>
                  </a:lnTo>
                  <a:lnTo>
                    <a:pt x="56" y="459"/>
                  </a:lnTo>
                  <a:lnTo>
                    <a:pt x="61" y="457"/>
                  </a:lnTo>
                  <a:lnTo>
                    <a:pt x="73" y="447"/>
                  </a:lnTo>
                  <a:lnTo>
                    <a:pt x="80" y="440"/>
                  </a:lnTo>
                  <a:lnTo>
                    <a:pt x="82" y="431"/>
                  </a:lnTo>
                  <a:lnTo>
                    <a:pt x="87" y="426"/>
                  </a:lnTo>
                  <a:lnTo>
                    <a:pt x="97" y="428"/>
                  </a:lnTo>
                  <a:lnTo>
                    <a:pt x="105" y="425"/>
                  </a:lnTo>
                  <a:lnTo>
                    <a:pt x="102" y="407"/>
                  </a:lnTo>
                  <a:lnTo>
                    <a:pt x="86" y="395"/>
                  </a:lnTo>
                  <a:lnTo>
                    <a:pt x="76" y="390"/>
                  </a:lnTo>
                  <a:lnTo>
                    <a:pt x="70" y="383"/>
                  </a:lnTo>
                  <a:lnTo>
                    <a:pt x="75" y="373"/>
                  </a:lnTo>
                  <a:lnTo>
                    <a:pt x="81" y="357"/>
                  </a:lnTo>
                  <a:lnTo>
                    <a:pt x="83" y="349"/>
                  </a:lnTo>
                  <a:lnTo>
                    <a:pt x="81" y="340"/>
                  </a:lnTo>
                  <a:lnTo>
                    <a:pt x="79" y="331"/>
                  </a:lnTo>
                  <a:lnTo>
                    <a:pt x="77" y="316"/>
                  </a:lnTo>
                  <a:lnTo>
                    <a:pt x="73" y="302"/>
                  </a:lnTo>
                  <a:lnTo>
                    <a:pt x="64" y="286"/>
                  </a:lnTo>
                  <a:lnTo>
                    <a:pt x="66" y="269"/>
                  </a:lnTo>
                  <a:lnTo>
                    <a:pt x="59" y="254"/>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Freeform 43"/>
            <p:cNvSpPr>
              <a:spLocks/>
            </p:cNvSpPr>
            <p:nvPr/>
          </p:nvSpPr>
          <p:spPr bwMode="auto">
            <a:xfrm>
              <a:off x="2944866" y="1636373"/>
              <a:ext cx="1027113" cy="1074738"/>
            </a:xfrm>
            <a:custGeom>
              <a:avLst/>
              <a:gdLst/>
              <a:ahLst/>
              <a:cxnLst>
                <a:cxn ang="0">
                  <a:pos x="506" y="0"/>
                </a:cxn>
                <a:cxn ang="0">
                  <a:pos x="542" y="42"/>
                </a:cxn>
                <a:cxn ang="0">
                  <a:pos x="570" y="54"/>
                </a:cxn>
                <a:cxn ang="0">
                  <a:pos x="592" y="83"/>
                </a:cxn>
                <a:cxn ang="0">
                  <a:pos x="606" y="236"/>
                </a:cxn>
                <a:cxn ang="0">
                  <a:pos x="621" y="281"/>
                </a:cxn>
                <a:cxn ang="0">
                  <a:pos x="623" y="307"/>
                </a:cxn>
                <a:cxn ang="0">
                  <a:pos x="618" y="340"/>
                </a:cxn>
                <a:cxn ang="0">
                  <a:pos x="647" y="375"/>
                </a:cxn>
                <a:cxn ang="0">
                  <a:pos x="624" y="381"/>
                </a:cxn>
                <a:cxn ang="0">
                  <a:pos x="603" y="407"/>
                </a:cxn>
                <a:cxn ang="0">
                  <a:pos x="594" y="405"/>
                </a:cxn>
                <a:cxn ang="0">
                  <a:pos x="553" y="413"/>
                </a:cxn>
                <a:cxn ang="0">
                  <a:pos x="550" y="493"/>
                </a:cxn>
                <a:cxn ang="0">
                  <a:pos x="544" y="530"/>
                </a:cxn>
                <a:cxn ang="0">
                  <a:pos x="513" y="557"/>
                </a:cxn>
                <a:cxn ang="0">
                  <a:pos x="498" y="600"/>
                </a:cxn>
                <a:cxn ang="0">
                  <a:pos x="487" y="615"/>
                </a:cxn>
                <a:cxn ang="0">
                  <a:pos x="454" y="629"/>
                </a:cxn>
                <a:cxn ang="0">
                  <a:pos x="444" y="629"/>
                </a:cxn>
                <a:cxn ang="0">
                  <a:pos x="412" y="633"/>
                </a:cxn>
                <a:cxn ang="0">
                  <a:pos x="381" y="628"/>
                </a:cxn>
                <a:cxn ang="0">
                  <a:pos x="368" y="647"/>
                </a:cxn>
                <a:cxn ang="0">
                  <a:pos x="356" y="653"/>
                </a:cxn>
                <a:cxn ang="0">
                  <a:pos x="353" y="665"/>
                </a:cxn>
                <a:cxn ang="0">
                  <a:pos x="334" y="677"/>
                </a:cxn>
                <a:cxn ang="0">
                  <a:pos x="294" y="605"/>
                </a:cxn>
                <a:cxn ang="0">
                  <a:pos x="258" y="520"/>
                </a:cxn>
                <a:cxn ang="0">
                  <a:pos x="261" y="469"/>
                </a:cxn>
                <a:cxn ang="0">
                  <a:pos x="214" y="449"/>
                </a:cxn>
                <a:cxn ang="0">
                  <a:pos x="160" y="455"/>
                </a:cxn>
                <a:cxn ang="0">
                  <a:pos x="113" y="433"/>
                </a:cxn>
                <a:cxn ang="0">
                  <a:pos x="82" y="429"/>
                </a:cxn>
                <a:cxn ang="0">
                  <a:pos x="64" y="431"/>
                </a:cxn>
                <a:cxn ang="0">
                  <a:pos x="50" y="442"/>
                </a:cxn>
                <a:cxn ang="0">
                  <a:pos x="24" y="440"/>
                </a:cxn>
                <a:cxn ang="0">
                  <a:pos x="2" y="300"/>
                </a:cxn>
                <a:cxn ang="0">
                  <a:pos x="146" y="268"/>
                </a:cxn>
                <a:cxn ang="0">
                  <a:pos x="153" y="209"/>
                </a:cxn>
                <a:cxn ang="0">
                  <a:pos x="184" y="161"/>
                </a:cxn>
                <a:cxn ang="0">
                  <a:pos x="276" y="126"/>
                </a:cxn>
                <a:cxn ang="0">
                  <a:pos x="306" y="103"/>
                </a:cxn>
                <a:cxn ang="0">
                  <a:pos x="323" y="35"/>
                </a:cxn>
                <a:cxn ang="0">
                  <a:pos x="363" y="34"/>
                </a:cxn>
                <a:cxn ang="0">
                  <a:pos x="368" y="7"/>
                </a:cxn>
                <a:cxn ang="0">
                  <a:pos x="392" y="4"/>
                </a:cxn>
                <a:cxn ang="0">
                  <a:pos x="408" y="13"/>
                </a:cxn>
                <a:cxn ang="0">
                  <a:pos x="469" y="24"/>
                </a:cxn>
              </a:cxnLst>
              <a:rect l="0" t="0" r="r" b="b"/>
              <a:pathLst>
                <a:path w="647" h="677">
                  <a:moveTo>
                    <a:pt x="469" y="24"/>
                  </a:moveTo>
                  <a:lnTo>
                    <a:pt x="492" y="12"/>
                  </a:lnTo>
                  <a:lnTo>
                    <a:pt x="506" y="0"/>
                  </a:lnTo>
                  <a:lnTo>
                    <a:pt x="513" y="13"/>
                  </a:lnTo>
                  <a:lnTo>
                    <a:pt x="531" y="33"/>
                  </a:lnTo>
                  <a:lnTo>
                    <a:pt x="542" y="42"/>
                  </a:lnTo>
                  <a:lnTo>
                    <a:pt x="551" y="50"/>
                  </a:lnTo>
                  <a:lnTo>
                    <a:pt x="560" y="53"/>
                  </a:lnTo>
                  <a:lnTo>
                    <a:pt x="570" y="54"/>
                  </a:lnTo>
                  <a:lnTo>
                    <a:pt x="592" y="54"/>
                  </a:lnTo>
                  <a:lnTo>
                    <a:pt x="597" y="53"/>
                  </a:lnTo>
                  <a:lnTo>
                    <a:pt x="592" y="83"/>
                  </a:lnTo>
                  <a:lnTo>
                    <a:pt x="601" y="204"/>
                  </a:lnTo>
                  <a:lnTo>
                    <a:pt x="608" y="219"/>
                  </a:lnTo>
                  <a:lnTo>
                    <a:pt x="606" y="236"/>
                  </a:lnTo>
                  <a:lnTo>
                    <a:pt x="615" y="252"/>
                  </a:lnTo>
                  <a:lnTo>
                    <a:pt x="619" y="266"/>
                  </a:lnTo>
                  <a:lnTo>
                    <a:pt x="621" y="281"/>
                  </a:lnTo>
                  <a:lnTo>
                    <a:pt x="623" y="290"/>
                  </a:lnTo>
                  <a:lnTo>
                    <a:pt x="625" y="299"/>
                  </a:lnTo>
                  <a:lnTo>
                    <a:pt x="623" y="307"/>
                  </a:lnTo>
                  <a:lnTo>
                    <a:pt x="617" y="323"/>
                  </a:lnTo>
                  <a:lnTo>
                    <a:pt x="612" y="333"/>
                  </a:lnTo>
                  <a:lnTo>
                    <a:pt x="618" y="340"/>
                  </a:lnTo>
                  <a:lnTo>
                    <a:pt x="628" y="345"/>
                  </a:lnTo>
                  <a:lnTo>
                    <a:pt x="644" y="357"/>
                  </a:lnTo>
                  <a:lnTo>
                    <a:pt x="647" y="375"/>
                  </a:lnTo>
                  <a:lnTo>
                    <a:pt x="639" y="378"/>
                  </a:lnTo>
                  <a:lnTo>
                    <a:pt x="629" y="376"/>
                  </a:lnTo>
                  <a:lnTo>
                    <a:pt x="624" y="381"/>
                  </a:lnTo>
                  <a:lnTo>
                    <a:pt x="622" y="390"/>
                  </a:lnTo>
                  <a:lnTo>
                    <a:pt x="615" y="397"/>
                  </a:lnTo>
                  <a:lnTo>
                    <a:pt x="603" y="407"/>
                  </a:lnTo>
                  <a:lnTo>
                    <a:pt x="598" y="409"/>
                  </a:lnTo>
                  <a:lnTo>
                    <a:pt x="597" y="408"/>
                  </a:lnTo>
                  <a:lnTo>
                    <a:pt x="594" y="405"/>
                  </a:lnTo>
                  <a:lnTo>
                    <a:pt x="592" y="405"/>
                  </a:lnTo>
                  <a:lnTo>
                    <a:pt x="570" y="405"/>
                  </a:lnTo>
                  <a:lnTo>
                    <a:pt x="553" y="413"/>
                  </a:lnTo>
                  <a:lnTo>
                    <a:pt x="542" y="465"/>
                  </a:lnTo>
                  <a:lnTo>
                    <a:pt x="552" y="483"/>
                  </a:lnTo>
                  <a:lnTo>
                    <a:pt x="550" y="493"/>
                  </a:lnTo>
                  <a:lnTo>
                    <a:pt x="551" y="503"/>
                  </a:lnTo>
                  <a:lnTo>
                    <a:pt x="549" y="517"/>
                  </a:lnTo>
                  <a:lnTo>
                    <a:pt x="544" y="530"/>
                  </a:lnTo>
                  <a:lnTo>
                    <a:pt x="539" y="539"/>
                  </a:lnTo>
                  <a:lnTo>
                    <a:pt x="533" y="545"/>
                  </a:lnTo>
                  <a:lnTo>
                    <a:pt x="513" y="557"/>
                  </a:lnTo>
                  <a:lnTo>
                    <a:pt x="507" y="565"/>
                  </a:lnTo>
                  <a:lnTo>
                    <a:pt x="503" y="573"/>
                  </a:lnTo>
                  <a:lnTo>
                    <a:pt x="498" y="600"/>
                  </a:lnTo>
                  <a:lnTo>
                    <a:pt x="495" y="606"/>
                  </a:lnTo>
                  <a:lnTo>
                    <a:pt x="491" y="611"/>
                  </a:lnTo>
                  <a:lnTo>
                    <a:pt x="487" y="615"/>
                  </a:lnTo>
                  <a:lnTo>
                    <a:pt x="481" y="618"/>
                  </a:lnTo>
                  <a:lnTo>
                    <a:pt x="457" y="628"/>
                  </a:lnTo>
                  <a:lnTo>
                    <a:pt x="454" y="629"/>
                  </a:lnTo>
                  <a:lnTo>
                    <a:pt x="452" y="629"/>
                  </a:lnTo>
                  <a:lnTo>
                    <a:pt x="447" y="629"/>
                  </a:lnTo>
                  <a:lnTo>
                    <a:pt x="444" y="629"/>
                  </a:lnTo>
                  <a:lnTo>
                    <a:pt x="425" y="635"/>
                  </a:lnTo>
                  <a:lnTo>
                    <a:pt x="419" y="635"/>
                  </a:lnTo>
                  <a:lnTo>
                    <a:pt x="412" y="633"/>
                  </a:lnTo>
                  <a:lnTo>
                    <a:pt x="393" y="627"/>
                  </a:lnTo>
                  <a:lnTo>
                    <a:pt x="387" y="626"/>
                  </a:lnTo>
                  <a:lnTo>
                    <a:pt x="381" y="628"/>
                  </a:lnTo>
                  <a:lnTo>
                    <a:pt x="377" y="632"/>
                  </a:lnTo>
                  <a:lnTo>
                    <a:pt x="372" y="642"/>
                  </a:lnTo>
                  <a:lnTo>
                    <a:pt x="368" y="647"/>
                  </a:lnTo>
                  <a:lnTo>
                    <a:pt x="366" y="649"/>
                  </a:lnTo>
                  <a:lnTo>
                    <a:pt x="358" y="651"/>
                  </a:lnTo>
                  <a:lnTo>
                    <a:pt x="356" y="653"/>
                  </a:lnTo>
                  <a:lnTo>
                    <a:pt x="353" y="657"/>
                  </a:lnTo>
                  <a:lnTo>
                    <a:pt x="353" y="661"/>
                  </a:lnTo>
                  <a:lnTo>
                    <a:pt x="353" y="665"/>
                  </a:lnTo>
                  <a:lnTo>
                    <a:pt x="352" y="668"/>
                  </a:lnTo>
                  <a:lnTo>
                    <a:pt x="347" y="672"/>
                  </a:lnTo>
                  <a:lnTo>
                    <a:pt x="334" y="677"/>
                  </a:lnTo>
                  <a:lnTo>
                    <a:pt x="329" y="657"/>
                  </a:lnTo>
                  <a:lnTo>
                    <a:pt x="307" y="621"/>
                  </a:lnTo>
                  <a:lnTo>
                    <a:pt x="294" y="605"/>
                  </a:lnTo>
                  <a:lnTo>
                    <a:pt x="292" y="560"/>
                  </a:lnTo>
                  <a:lnTo>
                    <a:pt x="269" y="525"/>
                  </a:lnTo>
                  <a:lnTo>
                    <a:pt x="258" y="520"/>
                  </a:lnTo>
                  <a:lnTo>
                    <a:pt x="252" y="511"/>
                  </a:lnTo>
                  <a:lnTo>
                    <a:pt x="259" y="489"/>
                  </a:lnTo>
                  <a:lnTo>
                    <a:pt x="261" y="469"/>
                  </a:lnTo>
                  <a:lnTo>
                    <a:pt x="247" y="456"/>
                  </a:lnTo>
                  <a:lnTo>
                    <a:pt x="236" y="452"/>
                  </a:lnTo>
                  <a:lnTo>
                    <a:pt x="214" y="449"/>
                  </a:lnTo>
                  <a:lnTo>
                    <a:pt x="209" y="450"/>
                  </a:lnTo>
                  <a:lnTo>
                    <a:pt x="204" y="453"/>
                  </a:lnTo>
                  <a:lnTo>
                    <a:pt x="160" y="455"/>
                  </a:lnTo>
                  <a:lnTo>
                    <a:pt x="142" y="452"/>
                  </a:lnTo>
                  <a:lnTo>
                    <a:pt x="117" y="441"/>
                  </a:lnTo>
                  <a:lnTo>
                    <a:pt x="113" y="433"/>
                  </a:lnTo>
                  <a:lnTo>
                    <a:pt x="106" y="427"/>
                  </a:lnTo>
                  <a:lnTo>
                    <a:pt x="89" y="429"/>
                  </a:lnTo>
                  <a:lnTo>
                    <a:pt x="82" y="429"/>
                  </a:lnTo>
                  <a:lnTo>
                    <a:pt x="76" y="426"/>
                  </a:lnTo>
                  <a:lnTo>
                    <a:pt x="69" y="426"/>
                  </a:lnTo>
                  <a:lnTo>
                    <a:pt x="64" y="431"/>
                  </a:lnTo>
                  <a:lnTo>
                    <a:pt x="62" y="438"/>
                  </a:lnTo>
                  <a:lnTo>
                    <a:pt x="57" y="441"/>
                  </a:lnTo>
                  <a:lnTo>
                    <a:pt x="50" y="442"/>
                  </a:lnTo>
                  <a:lnTo>
                    <a:pt x="34" y="445"/>
                  </a:lnTo>
                  <a:lnTo>
                    <a:pt x="28" y="444"/>
                  </a:lnTo>
                  <a:lnTo>
                    <a:pt x="24" y="440"/>
                  </a:lnTo>
                  <a:lnTo>
                    <a:pt x="12" y="436"/>
                  </a:lnTo>
                  <a:lnTo>
                    <a:pt x="0" y="438"/>
                  </a:lnTo>
                  <a:lnTo>
                    <a:pt x="2" y="300"/>
                  </a:lnTo>
                  <a:lnTo>
                    <a:pt x="13" y="265"/>
                  </a:lnTo>
                  <a:lnTo>
                    <a:pt x="56" y="272"/>
                  </a:lnTo>
                  <a:lnTo>
                    <a:pt x="146" y="268"/>
                  </a:lnTo>
                  <a:lnTo>
                    <a:pt x="160" y="253"/>
                  </a:lnTo>
                  <a:lnTo>
                    <a:pt x="159" y="230"/>
                  </a:lnTo>
                  <a:lnTo>
                    <a:pt x="153" y="209"/>
                  </a:lnTo>
                  <a:lnTo>
                    <a:pt x="155" y="189"/>
                  </a:lnTo>
                  <a:lnTo>
                    <a:pt x="169" y="180"/>
                  </a:lnTo>
                  <a:lnTo>
                    <a:pt x="184" y="161"/>
                  </a:lnTo>
                  <a:lnTo>
                    <a:pt x="195" y="144"/>
                  </a:lnTo>
                  <a:lnTo>
                    <a:pt x="210" y="132"/>
                  </a:lnTo>
                  <a:lnTo>
                    <a:pt x="276" y="126"/>
                  </a:lnTo>
                  <a:lnTo>
                    <a:pt x="287" y="123"/>
                  </a:lnTo>
                  <a:lnTo>
                    <a:pt x="298" y="118"/>
                  </a:lnTo>
                  <a:lnTo>
                    <a:pt x="306" y="103"/>
                  </a:lnTo>
                  <a:lnTo>
                    <a:pt x="301" y="53"/>
                  </a:lnTo>
                  <a:lnTo>
                    <a:pt x="304" y="45"/>
                  </a:lnTo>
                  <a:lnTo>
                    <a:pt x="323" y="35"/>
                  </a:lnTo>
                  <a:lnTo>
                    <a:pt x="344" y="32"/>
                  </a:lnTo>
                  <a:lnTo>
                    <a:pt x="356" y="36"/>
                  </a:lnTo>
                  <a:lnTo>
                    <a:pt x="363" y="34"/>
                  </a:lnTo>
                  <a:lnTo>
                    <a:pt x="366" y="22"/>
                  </a:lnTo>
                  <a:lnTo>
                    <a:pt x="367" y="15"/>
                  </a:lnTo>
                  <a:lnTo>
                    <a:pt x="368" y="7"/>
                  </a:lnTo>
                  <a:lnTo>
                    <a:pt x="372" y="4"/>
                  </a:lnTo>
                  <a:lnTo>
                    <a:pt x="386" y="4"/>
                  </a:lnTo>
                  <a:lnTo>
                    <a:pt x="392" y="4"/>
                  </a:lnTo>
                  <a:lnTo>
                    <a:pt x="398" y="6"/>
                  </a:lnTo>
                  <a:lnTo>
                    <a:pt x="403" y="8"/>
                  </a:lnTo>
                  <a:lnTo>
                    <a:pt x="408" y="13"/>
                  </a:lnTo>
                  <a:lnTo>
                    <a:pt x="413" y="18"/>
                  </a:lnTo>
                  <a:lnTo>
                    <a:pt x="440" y="24"/>
                  </a:lnTo>
                  <a:lnTo>
                    <a:pt x="469" y="24"/>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Freeform 44"/>
            <p:cNvSpPr>
              <a:spLocks/>
            </p:cNvSpPr>
            <p:nvPr/>
          </p:nvSpPr>
          <p:spPr bwMode="auto">
            <a:xfrm>
              <a:off x="5094341" y="1539535"/>
              <a:ext cx="1320800" cy="1298575"/>
            </a:xfrm>
            <a:custGeom>
              <a:avLst/>
              <a:gdLst/>
              <a:ahLst/>
              <a:cxnLst>
                <a:cxn ang="0">
                  <a:pos x="0" y="161"/>
                </a:cxn>
                <a:cxn ang="0">
                  <a:pos x="65" y="91"/>
                </a:cxn>
                <a:cxn ang="0">
                  <a:pos x="74" y="88"/>
                </a:cxn>
                <a:cxn ang="0">
                  <a:pos x="77" y="75"/>
                </a:cxn>
                <a:cxn ang="0">
                  <a:pos x="151" y="34"/>
                </a:cxn>
                <a:cxn ang="0">
                  <a:pos x="383" y="6"/>
                </a:cxn>
                <a:cxn ang="0">
                  <a:pos x="646" y="41"/>
                </a:cxn>
                <a:cxn ang="0">
                  <a:pos x="706" y="78"/>
                </a:cxn>
                <a:cxn ang="0">
                  <a:pos x="737" y="81"/>
                </a:cxn>
                <a:cxn ang="0">
                  <a:pos x="763" y="81"/>
                </a:cxn>
                <a:cxn ang="0">
                  <a:pos x="768" y="86"/>
                </a:cxn>
                <a:cxn ang="0">
                  <a:pos x="772" y="87"/>
                </a:cxn>
                <a:cxn ang="0">
                  <a:pos x="778" y="84"/>
                </a:cxn>
                <a:cxn ang="0">
                  <a:pos x="785" y="89"/>
                </a:cxn>
                <a:cxn ang="0">
                  <a:pos x="803" y="89"/>
                </a:cxn>
                <a:cxn ang="0">
                  <a:pos x="801" y="164"/>
                </a:cxn>
                <a:cxn ang="0">
                  <a:pos x="832" y="208"/>
                </a:cxn>
                <a:cxn ang="0">
                  <a:pos x="780" y="273"/>
                </a:cxn>
                <a:cxn ang="0">
                  <a:pos x="779" y="445"/>
                </a:cxn>
                <a:cxn ang="0">
                  <a:pos x="758" y="504"/>
                </a:cxn>
                <a:cxn ang="0">
                  <a:pos x="788" y="509"/>
                </a:cxn>
                <a:cxn ang="0">
                  <a:pos x="803" y="540"/>
                </a:cxn>
                <a:cxn ang="0">
                  <a:pos x="754" y="606"/>
                </a:cxn>
                <a:cxn ang="0">
                  <a:pos x="747" y="665"/>
                </a:cxn>
                <a:cxn ang="0">
                  <a:pos x="651" y="721"/>
                </a:cxn>
                <a:cxn ang="0">
                  <a:pos x="632" y="787"/>
                </a:cxn>
                <a:cxn ang="0">
                  <a:pos x="613" y="814"/>
                </a:cxn>
                <a:cxn ang="0">
                  <a:pos x="570" y="816"/>
                </a:cxn>
                <a:cxn ang="0">
                  <a:pos x="569" y="719"/>
                </a:cxn>
                <a:cxn ang="0">
                  <a:pos x="530" y="671"/>
                </a:cxn>
                <a:cxn ang="0">
                  <a:pos x="481" y="621"/>
                </a:cxn>
                <a:cxn ang="0">
                  <a:pos x="387" y="610"/>
                </a:cxn>
                <a:cxn ang="0">
                  <a:pos x="387" y="530"/>
                </a:cxn>
                <a:cxn ang="0">
                  <a:pos x="343" y="377"/>
                </a:cxn>
                <a:cxn ang="0">
                  <a:pos x="329" y="344"/>
                </a:cxn>
                <a:cxn ang="0">
                  <a:pos x="323" y="298"/>
                </a:cxn>
                <a:cxn ang="0">
                  <a:pos x="282" y="258"/>
                </a:cxn>
                <a:cxn ang="0">
                  <a:pos x="262" y="178"/>
                </a:cxn>
                <a:cxn ang="0">
                  <a:pos x="233" y="170"/>
                </a:cxn>
                <a:cxn ang="0">
                  <a:pos x="193" y="170"/>
                </a:cxn>
                <a:cxn ang="0">
                  <a:pos x="170" y="132"/>
                </a:cxn>
                <a:cxn ang="0">
                  <a:pos x="137" y="121"/>
                </a:cxn>
                <a:cxn ang="0">
                  <a:pos x="75" y="143"/>
                </a:cxn>
                <a:cxn ang="0">
                  <a:pos x="61" y="162"/>
                </a:cxn>
              </a:cxnLst>
              <a:rect l="0" t="0" r="r" b="b"/>
              <a:pathLst>
                <a:path w="832" h="818">
                  <a:moveTo>
                    <a:pt x="36" y="172"/>
                  </a:moveTo>
                  <a:lnTo>
                    <a:pt x="8" y="164"/>
                  </a:lnTo>
                  <a:lnTo>
                    <a:pt x="0" y="161"/>
                  </a:lnTo>
                  <a:lnTo>
                    <a:pt x="50" y="104"/>
                  </a:lnTo>
                  <a:lnTo>
                    <a:pt x="60" y="95"/>
                  </a:lnTo>
                  <a:lnTo>
                    <a:pt x="65" y="91"/>
                  </a:lnTo>
                  <a:lnTo>
                    <a:pt x="69" y="90"/>
                  </a:lnTo>
                  <a:lnTo>
                    <a:pt x="70" y="90"/>
                  </a:lnTo>
                  <a:lnTo>
                    <a:pt x="74" y="88"/>
                  </a:lnTo>
                  <a:lnTo>
                    <a:pt x="75" y="85"/>
                  </a:lnTo>
                  <a:lnTo>
                    <a:pt x="76" y="78"/>
                  </a:lnTo>
                  <a:lnTo>
                    <a:pt x="77" y="75"/>
                  </a:lnTo>
                  <a:lnTo>
                    <a:pt x="83" y="70"/>
                  </a:lnTo>
                  <a:lnTo>
                    <a:pt x="138" y="39"/>
                  </a:lnTo>
                  <a:lnTo>
                    <a:pt x="151" y="34"/>
                  </a:lnTo>
                  <a:lnTo>
                    <a:pt x="301" y="2"/>
                  </a:lnTo>
                  <a:lnTo>
                    <a:pt x="329" y="0"/>
                  </a:lnTo>
                  <a:lnTo>
                    <a:pt x="383" y="6"/>
                  </a:lnTo>
                  <a:lnTo>
                    <a:pt x="525" y="5"/>
                  </a:lnTo>
                  <a:lnTo>
                    <a:pt x="614" y="27"/>
                  </a:lnTo>
                  <a:lnTo>
                    <a:pt x="646" y="41"/>
                  </a:lnTo>
                  <a:lnTo>
                    <a:pt x="687" y="65"/>
                  </a:lnTo>
                  <a:lnTo>
                    <a:pt x="700" y="75"/>
                  </a:lnTo>
                  <a:lnTo>
                    <a:pt x="706" y="78"/>
                  </a:lnTo>
                  <a:lnTo>
                    <a:pt x="724" y="82"/>
                  </a:lnTo>
                  <a:lnTo>
                    <a:pt x="733" y="81"/>
                  </a:lnTo>
                  <a:lnTo>
                    <a:pt x="737" y="81"/>
                  </a:lnTo>
                  <a:lnTo>
                    <a:pt x="744" y="77"/>
                  </a:lnTo>
                  <a:lnTo>
                    <a:pt x="748" y="76"/>
                  </a:lnTo>
                  <a:lnTo>
                    <a:pt x="763" y="81"/>
                  </a:lnTo>
                  <a:lnTo>
                    <a:pt x="766" y="83"/>
                  </a:lnTo>
                  <a:lnTo>
                    <a:pt x="768" y="85"/>
                  </a:lnTo>
                  <a:lnTo>
                    <a:pt x="768" y="86"/>
                  </a:lnTo>
                  <a:lnTo>
                    <a:pt x="768" y="87"/>
                  </a:lnTo>
                  <a:lnTo>
                    <a:pt x="770" y="88"/>
                  </a:lnTo>
                  <a:lnTo>
                    <a:pt x="772" y="87"/>
                  </a:lnTo>
                  <a:lnTo>
                    <a:pt x="773" y="85"/>
                  </a:lnTo>
                  <a:lnTo>
                    <a:pt x="775" y="84"/>
                  </a:lnTo>
                  <a:lnTo>
                    <a:pt x="778" y="84"/>
                  </a:lnTo>
                  <a:lnTo>
                    <a:pt x="780" y="85"/>
                  </a:lnTo>
                  <a:lnTo>
                    <a:pt x="783" y="88"/>
                  </a:lnTo>
                  <a:lnTo>
                    <a:pt x="785" y="89"/>
                  </a:lnTo>
                  <a:lnTo>
                    <a:pt x="788" y="88"/>
                  </a:lnTo>
                  <a:lnTo>
                    <a:pt x="792" y="89"/>
                  </a:lnTo>
                  <a:lnTo>
                    <a:pt x="803" y="89"/>
                  </a:lnTo>
                  <a:lnTo>
                    <a:pt x="803" y="90"/>
                  </a:lnTo>
                  <a:lnTo>
                    <a:pt x="796" y="145"/>
                  </a:lnTo>
                  <a:lnTo>
                    <a:pt x="801" y="164"/>
                  </a:lnTo>
                  <a:lnTo>
                    <a:pt x="814" y="178"/>
                  </a:lnTo>
                  <a:lnTo>
                    <a:pt x="830" y="190"/>
                  </a:lnTo>
                  <a:lnTo>
                    <a:pt x="832" y="208"/>
                  </a:lnTo>
                  <a:lnTo>
                    <a:pt x="825" y="226"/>
                  </a:lnTo>
                  <a:lnTo>
                    <a:pt x="812" y="243"/>
                  </a:lnTo>
                  <a:lnTo>
                    <a:pt x="780" y="273"/>
                  </a:lnTo>
                  <a:lnTo>
                    <a:pt x="786" y="317"/>
                  </a:lnTo>
                  <a:lnTo>
                    <a:pt x="772" y="416"/>
                  </a:lnTo>
                  <a:lnTo>
                    <a:pt x="779" y="445"/>
                  </a:lnTo>
                  <a:lnTo>
                    <a:pt x="778" y="458"/>
                  </a:lnTo>
                  <a:lnTo>
                    <a:pt x="760" y="492"/>
                  </a:lnTo>
                  <a:lnTo>
                    <a:pt x="758" y="504"/>
                  </a:lnTo>
                  <a:lnTo>
                    <a:pt x="766" y="506"/>
                  </a:lnTo>
                  <a:lnTo>
                    <a:pt x="776" y="505"/>
                  </a:lnTo>
                  <a:lnTo>
                    <a:pt x="788" y="509"/>
                  </a:lnTo>
                  <a:lnTo>
                    <a:pt x="797" y="518"/>
                  </a:lnTo>
                  <a:lnTo>
                    <a:pt x="802" y="529"/>
                  </a:lnTo>
                  <a:lnTo>
                    <a:pt x="803" y="540"/>
                  </a:lnTo>
                  <a:lnTo>
                    <a:pt x="774" y="576"/>
                  </a:lnTo>
                  <a:lnTo>
                    <a:pt x="762" y="597"/>
                  </a:lnTo>
                  <a:lnTo>
                    <a:pt x="754" y="606"/>
                  </a:lnTo>
                  <a:lnTo>
                    <a:pt x="747" y="615"/>
                  </a:lnTo>
                  <a:lnTo>
                    <a:pt x="746" y="640"/>
                  </a:lnTo>
                  <a:lnTo>
                    <a:pt x="747" y="665"/>
                  </a:lnTo>
                  <a:lnTo>
                    <a:pt x="738" y="685"/>
                  </a:lnTo>
                  <a:lnTo>
                    <a:pt x="720" y="698"/>
                  </a:lnTo>
                  <a:lnTo>
                    <a:pt x="651" y="721"/>
                  </a:lnTo>
                  <a:lnTo>
                    <a:pt x="634" y="739"/>
                  </a:lnTo>
                  <a:lnTo>
                    <a:pt x="630" y="763"/>
                  </a:lnTo>
                  <a:lnTo>
                    <a:pt x="632" y="787"/>
                  </a:lnTo>
                  <a:lnTo>
                    <a:pt x="629" y="798"/>
                  </a:lnTo>
                  <a:lnTo>
                    <a:pt x="622" y="807"/>
                  </a:lnTo>
                  <a:lnTo>
                    <a:pt x="613" y="814"/>
                  </a:lnTo>
                  <a:lnTo>
                    <a:pt x="602" y="817"/>
                  </a:lnTo>
                  <a:lnTo>
                    <a:pt x="590" y="818"/>
                  </a:lnTo>
                  <a:lnTo>
                    <a:pt x="570" y="816"/>
                  </a:lnTo>
                  <a:lnTo>
                    <a:pt x="567" y="807"/>
                  </a:lnTo>
                  <a:lnTo>
                    <a:pt x="565" y="786"/>
                  </a:lnTo>
                  <a:lnTo>
                    <a:pt x="569" y="719"/>
                  </a:lnTo>
                  <a:lnTo>
                    <a:pt x="567" y="709"/>
                  </a:lnTo>
                  <a:lnTo>
                    <a:pt x="561" y="702"/>
                  </a:lnTo>
                  <a:lnTo>
                    <a:pt x="530" y="671"/>
                  </a:lnTo>
                  <a:lnTo>
                    <a:pt x="516" y="652"/>
                  </a:lnTo>
                  <a:lnTo>
                    <a:pt x="500" y="635"/>
                  </a:lnTo>
                  <a:lnTo>
                    <a:pt x="481" y="621"/>
                  </a:lnTo>
                  <a:lnTo>
                    <a:pt x="441" y="602"/>
                  </a:lnTo>
                  <a:lnTo>
                    <a:pt x="400" y="612"/>
                  </a:lnTo>
                  <a:lnTo>
                    <a:pt x="387" y="610"/>
                  </a:lnTo>
                  <a:lnTo>
                    <a:pt x="379" y="600"/>
                  </a:lnTo>
                  <a:lnTo>
                    <a:pt x="389" y="555"/>
                  </a:lnTo>
                  <a:lnTo>
                    <a:pt x="387" y="530"/>
                  </a:lnTo>
                  <a:lnTo>
                    <a:pt x="352" y="444"/>
                  </a:lnTo>
                  <a:lnTo>
                    <a:pt x="343" y="397"/>
                  </a:lnTo>
                  <a:lnTo>
                    <a:pt x="343" y="377"/>
                  </a:lnTo>
                  <a:lnTo>
                    <a:pt x="341" y="364"/>
                  </a:lnTo>
                  <a:lnTo>
                    <a:pt x="335" y="353"/>
                  </a:lnTo>
                  <a:lnTo>
                    <a:pt x="329" y="344"/>
                  </a:lnTo>
                  <a:lnTo>
                    <a:pt x="328" y="333"/>
                  </a:lnTo>
                  <a:lnTo>
                    <a:pt x="327" y="321"/>
                  </a:lnTo>
                  <a:lnTo>
                    <a:pt x="323" y="298"/>
                  </a:lnTo>
                  <a:lnTo>
                    <a:pt x="319" y="287"/>
                  </a:lnTo>
                  <a:lnTo>
                    <a:pt x="302" y="271"/>
                  </a:lnTo>
                  <a:lnTo>
                    <a:pt x="282" y="258"/>
                  </a:lnTo>
                  <a:lnTo>
                    <a:pt x="276" y="238"/>
                  </a:lnTo>
                  <a:lnTo>
                    <a:pt x="271" y="197"/>
                  </a:lnTo>
                  <a:lnTo>
                    <a:pt x="262" y="178"/>
                  </a:lnTo>
                  <a:lnTo>
                    <a:pt x="253" y="172"/>
                  </a:lnTo>
                  <a:lnTo>
                    <a:pt x="243" y="172"/>
                  </a:lnTo>
                  <a:lnTo>
                    <a:pt x="233" y="170"/>
                  </a:lnTo>
                  <a:lnTo>
                    <a:pt x="222" y="165"/>
                  </a:lnTo>
                  <a:lnTo>
                    <a:pt x="213" y="164"/>
                  </a:lnTo>
                  <a:lnTo>
                    <a:pt x="193" y="170"/>
                  </a:lnTo>
                  <a:lnTo>
                    <a:pt x="181" y="168"/>
                  </a:lnTo>
                  <a:lnTo>
                    <a:pt x="177" y="161"/>
                  </a:lnTo>
                  <a:lnTo>
                    <a:pt x="170" y="132"/>
                  </a:lnTo>
                  <a:lnTo>
                    <a:pt x="162" y="121"/>
                  </a:lnTo>
                  <a:lnTo>
                    <a:pt x="150" y="117"/>
                  </a:lnTo>
                  <a:lnTo>
                    <a:pt x="137" y="121"/>
                  </a:lnTo>
                  <a:lnTo>
                    <a:pt x="109" y="131"/>
                  </a:lnTo>
                  <a:lnTo>
                    <a:pt x="95" y="135"/>
                  </a:lnTo>
                  <a:lnTo>
                    <a:pt x="75" y="143"/>
                  </a:lnTo>
                  <a:lnTo>
                    <a:pt x="69" y="146"/>
                  </a:lnTo>
                  <a:lnTo>
                    <a:pt x="66" y="154"/>
                  </a:lnTo>
                  <a:lnTo>
                    <a:pt x="61" y="162"/>
                  </a:lnTo>
                  <a:lnTo>
                    <a:pt x="36" y="172"/>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Freeform 45"/>
            <p:cNvSpPr>
              <a:spLocks/>
            </p:cNvSpPr>
            <p:nvPr/>
          </p:nvSpPr>
          <p:spPr bwMode="auto">
            <a:xfrm>
              <a:off x="2220966" y="1610973"/>
              <a:ext cx="1190625" cy="1455738"/>
            </a:xfrm>
            <a:custGeom>
              <a:avLst/>
              <a:gdLst/>
              <a:ahLst/>
              <a:cxnLst>
                <a:cxn ang="0">
                  <a:pos x="69" y="618"/>
                </a:cxn>
                <a:cxn ang="0">
                  <a:pos x="5" y="539"/>
                </a:cxn>
                <a:cxn ang="0">
                  <a:pos x="8" y="503"/>
                </a:cxn>
                <a:cxn ang="0">
                  <a:pos x="53" y="441"/>
                </a:cxn>
                <a:cxn ang="0">
                  <a:pos x="53" y="419"/>
                </a:cxn>
                <a:cxn ang="0">
                  <a:pos x="41" y="405"/>
                </a:cxn>
                <a:cxn ang="0">
                  <a:pos x="49" y="374"/>
                </a:cxn>
                <a:cxn ang="0">
                  <a:pos x="46" y="320"/>
                </a:cxn>
                <a:cxn ang="0">
                  <a:pos x="116" y="158"/>
                </a:cxn>
                <a:cxn ang="0">
                  <a:pos x="194" y="5"/>
                </a:cxn>
                <a:cxn ang="0">
                  <a:pos x="256" y="0"/>
                </a:cxn>
                <a:cxn ang="0">
                  <a:pos x="312" y="34"/>
                </a:cxn>
                <a:cxn ang="0">
                  <a:pos x="353" y="52"/>
                </a:cxn>
                <a:cxn ang="0">
                  <a:pos x="383" y="32"/>
                </a:cxn>
                <a:cxn ang="0">
                  <a:pos x="391" y="54"/>
                </a:cxn>
                <a:cxn ang="0">
                  <a:pos x="387" y="74"/>
                </a:cxn>
                <a:cxn ang="0">
                  <a:pos x="399" y="130"/>
                </a:cxn>
                <a:cxn ang="0">
                  <a:pos x="401" y="221"/>
                </a:cxn>
                <a:cxn ang="0">
                  <a:pos x="345" y="248"/>
                </a:cxn>
                <a:cxn ang="0">
                  <a:pos x="314" y="453"/>
                </a:cxn>
                <a:cxn ang="0">
                  <a:pos x="347" y="488"/>
                </a:cxn>
                <a:cxn ang="0">
                  <a:pos x="425" y="450"/>
                </a:cxn>
                <a:cxn ang="0">
                  <a:pos x="441" y="453"/>
                </a:cxn>
                <a:cxn ang="0">
                  <a:pos x="468" y="452"/>
                </a:cxn>
                <a:cxn ang="0">
                  <a:pos x="506" y="458"/>
                </a:cxn>
                <a:cxn ang="0">
                  <a:pos x="525" y="442"/>
                </a:cxn>
                <a:cxn ang="0">
                  <a:pos x="562" y="443"/>
                </a:cxn>
                <a:cxn ang="0">
                  <a:pos x="616" y="471"/>
                </a:cxn>
                <a:cxn ang="0">
                  <a:pos x="692" y="468"/>
                </a:cxn>
                <a:cxn ang="0">
                  <a:pos x="708" y="527"/>
                </a:cxn>
                <a:cxn ang="0">
                  <a:pos x="750" y="621"/>
                </a:cxn>
                <a:cxn ang="0">
                  <a:pos x="719" y="627"/>
                </a:cxn>
                <a:cxn ang="0">
                  <a:pos x="688" y="641"/>
                </a:cxn>
                <a:cxn ang="0">
                  <a:pos x="581" y="662"/>
                </a:cxn>
                <a:cxn ang="0">
                  <a:pos x="574" y="609"/>
                </a:cxn>
                <a:cxn ang="0">
                  <a:pos x="532" y="553"/>
                </a:cxn>
                <a:cxn ang="0">
                  <a:pos x="380" y="605"/>
                </a:cxn>
                <a:cxn ang="0">
                  <a:pos x="447" y="632"/>
                </a:cxn>
                <a:cxn ang="0">
                  <a:pos x="464" y="644"/>
                </a:cxn>
                <a:cxn ang="0">
                  <a:pos x="458" y="693"/>
                </a:cxn>
                <a:cxn ang="0">
                  <a:pos x="448" y="739"/>
                </a:cxn>
                <a:cxn ang="0">
                  <a:pos x="394" y="768"/>
                </a:cxn>
                <a:cxn ang="0">
                  <a:pos x="410" y="828"/>
                </a:cxn>
                <a:cxn ang="0">
                  <a:pos x="393" y="876"/>
                </a:cxn>
                <a:cxn ang="0">
                  <a:pos x="345" y="909"/>
                </a:cxn>
                <a:cxn ang="0">
                  <a:pos x="319" y="888"/>
                </a:cxn>
                <a:cxn ang="0">
                  <a:pos x="302" y="844"/>
                </a:cxn>
                <a:cxn ang="0">
                  <a:pos x="348" y="773"/>
                </a:cxn>
                <a:cxn ang="0">
                  <a:pos x="359" y="752"/>
                </a:cxn>
                <a:cxn ang="0">
                  <a:pos x="349" y="675"/>
                </a:cxn>
                <a:cxn ang="0">
                  <a:pos x="173" y="652"/>
                </a:cxn>
              </a:cxnLst>
              <a:rect l="0" t="0" r="r" b="b"/>
              <a:pathLst>
                <a:path w="750" h="917">
                  <a:moveTo>
                    <a:pt x="99" y="619"/>
                  </a:moveTo>
                  <a:lnTo>
                    <a:pt x="72" y="616"/>
                  </a:lnTo>
                  <a:lnTo>
                    <a:pt x="70" y="618"/>
                  </a:lnTo>
                  <a:lnTo>
                    <a:pt x="69" y="618"/>
                  </a:lnTo>
                  <a:lnTo>
                    <a:pt x="66" y="619"/>
                  </a:lnTo>
                  <a:lnTo>
                    <a:pt x="64" y="618"/>
                  </a:lnTo>
                  <a:lnTo>
                    <a:pt x="57" y="611"/>
                  </a:lnTo>
                  <a:lnTo>
                    <a:pt x="5" y="539"/>
                  </a:lnTo>
                  <a:lnTo>
                    <a:pt x="1" y="531"/>
                  </a:lnTo>
                  <a:lnTo>
                    <a:pt x="0" y="524"/>
                  </a:lnTo>
                  <a:lnTo>
                    <a:pt x="6" y="508"/>
                  </a:lnTo>
                  <a:lnTo>
                    <a:pt x="8" y="503"/>
                  </a:lnTo>
                  <a:lnTo>
                    <a:pt x="12" y="490"/>
                  </a:lnTo>
                  <a:lnTo>
                    <a:pt x="31" y="456"/>
                  </a:lnTo>
                  <a:lnTo>
                    <a:pt x="37" y="449"/>
                  </a:lnTo>
                  <a:lnTo>
                    <a:pt x="53" y="441"/>
                  </a:lnTo>
                  <a:lnTo>
                    <a:pt x="56" y="437"/>
                  </a:lnTo>
                  <a:lnTo>
                    <a:pt x="58" y="431"/>
                  </a:lnTo>
                  <a:lnTo>
                    <a:pt x="57" y="425"/>
                  </a:lnTo>
                  <a:lnTo>
                    <a:pt x="53" y="419"/>
                  </a:lnTo>
                  <a:lnTo>
                    <a:pt x="46" y="412"/>
                  </a:lnTo>
                  <a:lnTo>
                    <a:pt x="45" y="411"/>
                  </a:lnTo>
                  <a:lnTo>
                    <a:pt x="42" y="407"/>
                  </a:lnTo>
                  <a:lnTo>
                    <a:pt x="41" y="405"/>
                  </a:lnTo>
                  <a:lnTo>
                    <a:pt x="40" y="388"/>
                  </a:lnTo>
                  <a:lnTo>
                    <a:pt x="41" y="383"/>
                  </a:lnTo>
                  <a:lnTo>
                    <a:pt x="44" y="379"/>
                  </a:lnTo>
                  <a:lnTo>
                    <a:pt x="49" y="374"/>
                  </a:lnTo>
                  <a:lnTo>
                    <a:pt x="54" y="364"/>
                  </a:lnTo>
                  <a:lnTo>
                    <a:pt x="53" y="354"/>
                  </a:lnTo>
                  <a:lnTo>
                    <a:pt x="45" y="332"/>
                  </a:lnTo>
                  <a:lnTo>
                    <a:pt x="46" y="320"/>
                  </a:lnTo>
                  <a:lnTo>
                    <a:pt x="53" y="281"/>
                  </a:lnTo>
                  <a:lnTo>
                    <a:pt x="51" y="208"/>
                  </a:lnTo>
                  <a:lnTo>
                    <a:pt x="52" y="205"/>
                  </a:lnTo>
                  <a:lnTo>
                    <a:pt x="116" y="158"/>
                  </a:lnTo>
                  <a:lnTo>
                    <a:pt x="135" y="140"/>
                  </a:lnTo>
                  <a:lnTo>
                    <a:pt x="182" y="68"/>
                  </a:lnTo>
                  <a:lnTo>
                    <a:pt x="191" y="6"/>
                  </a:lnTo>
                  <a:lnTo>
                    <a:pt x="194" y="5"/>
                  </a:lnTo>
                  <a:lnTo>
                    <a:pt x="216" y="4"/>
                  </a:lnTo>
                  <a:lnTo>
                    <a:pt x="235" y="8"/>
                  </a:lnTo>
                  <a:lnTo>
                    <a:pt x="245" y="3"/>
                  </a:lnTo>
                  <a:lnTo>
                    <a:pt x="256" y="0"/>
                  </a:lnTo>
                  <a:lnTo>
                    <a:pt x="265" y="8"/>
                  </a:lnTo>
                  <a:lnTo>
                    <a:pt x="274" y="16"/>
                  </a:lnTo>
                  <a:lnTo>
                    <a:pt x="292" y="26"/>
                  </a:lnTo>
                  <a:lnTo>
                    <a:pt x="312" y="34"/>
                  </a:lnTo>
                  <a:lnTo>
                    <a:pt x="323" y="36"/>
                  </a:lnTo>
                  <a:lnTo>
                    <a:pt x="333" y="40"/>
                  </a:lnTo>
                  <a:lnTo>
                    <a:pt x="343" y="47"/>
                  </a:lnTo>
                  <a:lnTo>
                    <a:pt x="353" y="52"/>
                  </a:lnTo>
                  <a:lnTo>
                    <a:pt x="365" y="52"/>
                  </a:lnTo>
                  <a:lnTo>
                    <a:pt x="373" y="47"/>
                  </a:lnTo>
                  <a:lnTo>
                    <a:pt x="378" y="40"/>
                  </a:lnTo>
                  <a:lnTo>
                    <a:pt x="383" y="32"/>
                  </a:lnTo>
                  <a:lnTo>
                    <a:pt x="391" y="30"/>
                  </a:lnTo>
                  <a:lnTo>
                    <a:pt x="396" y="36"/>
                  </a:lnTo>
                  <a:lnTo>
                    <a:pt x="395" y="45"/>
                  </a:lnTo>
                  <a:lnTo>
                    <a:pt x="391" y="54"/>
                  </a:lnTo>
                  <a:lnTo>
                    <a:pt x="390" y="60"/>
                  </a:lnTo>
                  <a:lnTo>
                    <a:pt x="390" y="65"/>
                  </a:lnTo>
                  <a:lnTo>
                    <a:pt x="389" y="70"/>
                  </a:lnTo>
                  <a:lnTo>
                    <a:pt x="387" y="74"/>
                  </a:lnTo>
                  <a:lnTo>
                    <a:pt x="384" y="85"/>
                  </a:lnTo>
                  <a:lnTo>
                    <a:pt x="382" y="96"/>
                  </a:lnTo>
                  <a:lnTo>
                    <a:pt x="392" y="112"/>
                  </a:lnTo>
                  <a:lnTo>
                    <a:pt x="399" y="130"/>
                  </a:lnTo>
                  <a:lnTo>
                    <a:pt x="396" y="151"/>
                  </a:lnTo>
                  <a:lnTo>
                    <a:pt x="393" y="163"/>
                  </a:lnTo>
                  <a:lnTo>
                    <a:pt x="392" y="173"/>
                  </a:lnTo>
                  <a:lnTo>
                    <a:pt x="401" y="221"/>
                  </a:lnTo>
                  <a:lnTo>
                    <a:pt x="399" y="243"/>
                  </a:lnTo>
                  <a:lnTo>
                    <a:pt x="387" y="249"/>
                  </a:lnTo>
                  <a:lnTo>
                    <a:pt x="366" y="243"/>
                  </a:lnTo>
                  <a:lnTo>
                    <a:pt x="345" y="248"/>
                  </a:lnTo>
                  <a:lnTo>
                    <a:pt x="335" y="267"/>
                  </a:lnTo>
                  <a:lnTo>
                    <a:pt x="337" y="379"/>
                  </a:lnTo>
                  <a:lnTo>
                    <a:pt x="327" y="425"/>
                  </a:lnTo>
                  <a:lnTo>
                    <a:pt x="314" y="453"/>
                  </a:lnTo>
                  <a:lnTo>
                    <a:pt x="311" y="481"/>
                  </a:lnTo>
                  <a:lnTo>
                    <a:pt x="321" y="491"/>
                  </a:lnTo>
                  <a:lnTo>
                    <a:pt x="334" y="496"/>
                  </a:lnTo>
                  <a:lnTo>
                    <a:pt x="347" y="488"/>
                  </a:lnTo>
                  <a:lnTo>
                    <a:pt x="357" y="475"/>
                  </a:lnTo>
                  <a:lnTo>
                    <a:pt x="413" y="451"/>
                  </a:lnTo>
                  <a:lnTo>
                    <a:pt x="419" y="449"/>
                  </a:lnTo>
                  <a:lnTo>
                    <a:pt x="425" y="450"/>
                  </a:lnTo>
                  <a:lnTo>
                    <a:pt x="430" y="453"/>
                  </a:lnTo>
                  <a:lnTo>
                    <a:pt x="433" y="452"/>
                  </a:lnTo>
                  <a:lnTo>
                    <a:pt x="437" y="451"/>
                  </a:lnTo>
                  <a:lnTo>
                    <a:pt x="441" y="453"/>
                  </a:lnTo>
                  <a:lnTo>
                    <a:pt x="444" y="458"/>
                  </a:lnTo>
                  <a:lnTo>
                    <a:pt x="451" y="457"/>
                  </a:lnTo>
                  <a:lnTo>
                    <a:pt x="456" y="454"/>
                  </a:lnTo>
                  <a:lnTo>
                    <a:pt x="468" y="452"/>
                  </a:lnTo>
                  <a:lnTo>
                    <a:pt x="480" y="456"/>
                  </a:lnTo>
                  <a:lnTo>
                    <a:pt x="484" y="460"/>
                  </a:lnTo>
                  <a:lnTo>
                    <a:pt x="490" y="461"/>
                  </a:lnTo>
                  <a:lnTo>
                    <a:pt x="506" y="458"/>
                  </a:lnTo>
                  <a:lnTo>
                    <a:pt x="513" y="457"/>
                  </a:lnTo>
                  <a:lnTo>
                    <a:pt x="518" y="454"/>
                  </a:lnTo>
                  <a:lnTo>
                    <a:pt x="520" y="447"/>
                  </a:lnTo>
                  <a:lnTo>
                    <a:pt x="525" y="442"/>
                  </a:lnTo>
                  <a:lnTo>
                    <a:pt x="532" y="442"/>
                  </a:lnTo>
                  <a:lnTo>
                    <a:pt x="538" y="445"/>
                  </a:lnTo>
                  <a:lnTo>
                    <a:pt x="545" y="445"/>
                  </a:lnTo>
                  <a:lnTo>
                    <a:pt x="562" y="443"/>
                  </a:lnTo>
                  <a:lnTo>
                    <a:pt x="569" y="449"/>
                  </a:lnTo>
                  <a:lnTo>
                    <a:pt x="573" y="457"/>
                  </a:lnTo>
                  <a:lnTo>
                    <a:pt x="598" y="468"/>
                  </a:lnTo>
                  <a:lnTo>
                    <a:pt x="616" y="471"/>
                  </a:lnTo>
                  <a:lnTo>
                    <a:pt x="660" y="469"/>
                  </a:lnTo>
                  <a:lnTo>
                    <a:pt x="665" y="466"/>
                  </a:lnTo>
                  <a:lnTo>
                    <a:pt x="670" y="465"/>
                  </a:lnTo>
                  <a:lnTo>
                    <a:pt x="692" y="468"/>
                  </a:lnTo>
                  <a:lnTo>
                    <a:pt x="703" y="472"/>
                  </a:lnTo>
                  <a:lnTo>
                    <a:pt x="717" y="485"/>
                  </a:lnTo>
                  <a:lnTo>
                    <a:pt x="715" y="505"/>
                  </a:lnTo>
                  <a:lnTo>
                    <a:pt x="708" y="527"/>
                  </a:lnTo>
                  <a:lnTo>
                    <a:pt x="714" y="536"/>
                  </a:lnTo>
                  <a:lnTo>
                    <a:pt x="725" y="541"/>
                  </a:lnTo>
                  <a:lnTo>
                    <a:pt x="748" y="576"/>
                  </a:lnTo>
                  <a:lnTo>
                    <a:pt x="750" y="621"/>
                  </a:lnTo>
                  <a:lnTo>
                    <a:pt x="741" y="615"/>
                  </a:lnTo>
                  <a:lnTo>
                    <a:pt x="731" y="616"/>
                  </a:lnTo>
                  <a:lnTo>
                    <a:pt x="726" y="619"/>
                  </a:lnTo>
                  <a:lnTo>
                    <a:pt x="719" y="627"/>
                  </a:lnTo>
                  <a:lnTo>
                    <a:pt x="716" y="632"/>
                  </a:lnTo>
                  <a:lnTo>
                    <a:pt x="708" y="638"/>
                  </a:lnTo>
                  <a:lnTo>
                    <a:pt x="698" y="639"/>
                  </a:lnTo>
                  <a:lnTo>
                    <a:pt x="688" y="641"/>
                  </a:lnTo>
                  <a:lnTo>
                    <a:pt x="637" y="662"/>
                  </a:lnTo>
                  <a:lnTo>
                    <a:pt x="618" y="665"/>
                  </a:lnTo>
                  <a:lnTo>
                    <a:pt x="588" y="665"/>
                  </a:lnTo>
                  <a:lnTo>
                    <a:pt x="581" y="662"/>
                  </a:lnTo>
                  <a:lnTo>
                    <a:pt x="577" y="653"/>
                  </a:lnTo>
                  <a:lnTo>
                    <a:pt x="576" y="642"/>
                  </a:lnTo>
                  <a:lnTo>
                    <a:pt x="578" y="619"/>
                  </a:lnTo>
                  <a:lnTo>
                    <a:pt x="574" y="609"/>
                  </a:lnTo>
                  <a:lnTo>
                    <a:pt x="564" y="603"/>
                  </a:lnTo>
                  <a:lnTo>
                    <a:pt x="554" y="585"/>
                  </a:lnTo>
                  <a:lnTo>
                    <a:pt x="550" y="563"/>
                  </a:lnTo>
                  <a:lnTo>
                    <a:pt x="532" y="553"/>
                  </a:lnTo>
                  <a:lnTo>
                    <a:pt x="511" y="552"/>
                  </a:lnTo>
                  <a:lnTo>
                    <a:pt x="425" y="569"/>
                  </a:lnTo>
                  <a:lnTo>
                    <a:pt x="385" y="587"/>
                  </a:lnTo>
                  <a:lnTo>
                    <a:pt x="380" y="605"/>
                  </a:lnTo>
                  <a:lnTo>
                    <a:pt x="399" y="619"/>
                  </a:lnTo>
                  <a:lnTo>
                    <a:pt x="420" y="628"/>
                  </a:lnTo>
                  <a:lnTo>
                    <a:pt x="442" y="632"/>
                  </a:lnTo>
                  <a:lnTo>
                    <a:pt x="447" y="632"/>
                  </a:lnTo>
                  <a:lnTo>
                    <a:pt x="451" y="634"/>
                  </a:lnTo>
                  <a:lnTo>
                    <a:pt x="454" y="639"/>
                  </a:lnTo>
                  <a:lnTo>
                    <a:pt x="456" y="641"/>
                  </a:lnTo>
                  <a:lnTo>
                    <a:pt x="464" y="644"/>
                  </a:lnTo>
                  <a:lnTo>
                    <a:pt x="468" y="652"/>
                  </a:lnTo>
                  <a:lnTo>
                    <a:pt x="471" y="663"/>
                  </a:lnTo>
                  <a:lnTo>
                    <a:pt x="472" y="675"/>
                  </a:lnTo>
                  <a:lnTo>
                    <a:pt x="458" y="693"/>
                  </a:lnTo>
                  <a:lnTo>
                    <a:pt x="470" y="708"/>
                  </a:lnTo>
                  <a:lnTo>
                    <a:pt x="476" y="727"/>
                  </a:lnTo>
                  <a:lnTo>
                    <a:pt x="468" y="733"/>
                  </a:lnTo>
                  <a:lnTo>
                    <a:pt x="448" y="739"/>
                  </a:lnTo>
                  <a:lnTo>
                    <a:pt x="429" y="748"/>
                  </a:lnTo>
                  <a:lnTo>
                    <a:pt x="408" y="745"/>
                  </a:lnTo>
                  <a:lnTo>
                    <a:pt x="399" y="748"/>
                  </a:lnTo>
                  <a:lnTo>
                    <a:pt x="394" y="768"/>
                  </a:lnTo>
                  <a:lnTo>
                    <a:pt x="395" y="790"/>
                  </a:lnTo>
                  <a:lnTo>
                    <a:pt x="394" y="800"/>
                  </a:lnTo>
                  <a:lnTo>
                    <a:pt x="396" y="810"/>
                  </a:lnTo>
                  <a:lnTo>
                    <a:pt x="410" y="828"/>
                  </a:lnTo>
                  <a:lnTo>
                    <a:pt x="419" y="848"/>
                  </a:lnTo>
                  <a:lnTo>
                    <a:pt x="411" y="867"/>
                  </a:lnTo>
                  <a:lnTo>
                    <a:pt x="403" y="873"/>
                  </a:lnTo>
                  <a:lnTo>
                    <a:pt x="393" y="876"/>
                  </a:lnTo>
                  <a:lnTo>
                    <a:pt x="359" y="884"/>
                  </a:lnTo>
                  <a:lnTo>
                    <a:pt x="349" y="887"/>
                  </a:lnTo>
                  <a:lnTo>
                    <a:pt x="345" y="897"/>
                  </a:lnTo>
                  <a:lnTo>
                    <a:pt x="345" y="909"/>
                  </a:lnTo>
                  <a:lnTo>
                    <a:pt x="341" y="917"/>
                  </a:lnTo>
                  <a:lnTo>
                    <a:pt x="321" y="916"/>
                  </a:lnTo>
                  <a:lnTo>
                    <a:pt x="315" y="910"/>
                  </a:lnTo>
                  <a:lnTo>
                    <a:pt x="319" y="888"/>
                  </a:lnTo>
                  <a:lnTo>
                    <a:pt x="321" y="867"/>
                  </a:lnTo>
                  <a:lnTo>
                    <a:pt x="315" y="860"/>
                  </a:lnTo>
                  <a:lnTo>
                    <a:pt x="307" y="854"/>
                  </a:lnTo>
                  <a:lnTo>
                    <a:pt x="302" y="844"/>
                  </a:lnTo>
                  <a:lnTo>
                    <a:pt x="301" y="833"/>
                  </a:lnTo>
                  <a:lnTo>
                    <a:pt x="303" y="811"/>
                  </a:lnTo>
                  <a:lnTo>
                    <a:pt x="314" y="792"/>
                  </a:lnTo>
                  <a:lnTo>
                    <a:pt x="348" y="773"/>
                  </a:lnTo>
                  <a:lnTo>
                    <a:pt x="349" y="768"/>
                  </a:lnTo>
                  <a:lnTo>
                    <a:pt x="356" y="760"/>
                  </a:lnTo>
                  <a:lnTo>
                    <a:pt x="358" y="756"/>
                  </a:lnTo>
                  <a:lnTo>
                    <a:pt x="359" y="752"/>
                  </a:lnTo>
                  <a:lnTo>
                    <a:pt x="359" y="740"/>
                  </a:lnTo>
                  <a:lnTo>
                    <a:pt x="369" y="688"/>
                  </a:lnTo>
                  <a:lnTo>
                    <a:pt x="368" y="681"/>
                  </a:lnTo>
                  <a:lnTo>
                    <a:pt x="349" y="675"/>
                  </a:lnTo>
                  <a:lnTo>
                    <a:pt x="314" y="653"/>
                  </a:lnTo>
                  <a:lnTo>
                    <a:pt x="284" y="645"/>
                  </a:lnTo>
                  <a:lnTo>
                    <a:pt x="253" y="650"/>
                  </a:lnTo>
                  <a:lnTo>
                    <a:pt x="173" y="652"/>
                  </a:lnTo>
                  <a:lnTo>
                    <a:pt x="157" y="650"/>
                  </a:lnTo>
                  <a:lnTo>
                    <a:pt x="125" y="635"/>
                  </a:lnTo>
                  <a:lnTo>
                    <a:pt x="99" y="619"/>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Freeform 46"/>
            <p:cNvSpPr>
              <a:spLocks/>
            </p:cNvSpPr>
            <p:nvPr/>
          </p:nvSpPr>
          <p:spPr bwMode="auto">
            <a:xfrm>
              <a:off x="5910316" y="2674598"/>
              <a:ext cx="1092200" cy="1624013"/>
            </a:xfrm>
            <a:custGeom>
              <a:avLst/>
              <a:gdLst/>
              <a:ahLst/>
              <a:cxnLst>
                <a:cxn ang="0">
                  <a:pos x="686" y="3"/>
                </a:cxn>
                <a:cxn ang="0">
                  <a:pos x="605" y="186"/>
                </a:cxn>
                <a:cxn ang="0">
                  <a:pos x="601" y="217"/>
                </a:cxn>
                <a:cxn ang="0">
                  <a:pos x="586" y="240"/>
                </a:cxn>
                <a:cxn ang="0">
                  <a:pos x="541" y="253"/>
                </a:cxn>
                <a:cxn ang="0">
                  <a:pos x="540" y="284"/>
                </a:cxn>
                <a:cxn ang="0">
                  <a:pos x="530" y="314"/>
                </a:cxn>
                <a:cxn ang="0">
                  <a:pos x="544" y="339"/>
                </a:cxn>
                <a:cxn ang="0">
                  <a:pos x="533" y="390"/>
                </a:cxn>
                <a:cxn ang="0">
                  <a:pos x="463" y="430"/>
                </a:cxn>
                <a:cxn ang="0">
                  <a:pos x="445" y="449"/>
                </a:cxn>
                <a:cxn ang="0">
                  <a:pos x="425" y="465"/>
                </a:cxn>
                <a:cxn ang="0">
                  <a:pos x="438" y="493"/>
                </a:cxn>
                <a:cxn ang="0">
                  <a:pos x="415" y="541"/>
                </a:cxn>
                <a:cxn ang="0">
                  <a:pos x="407" y="631"/>
                </a:cxn>
                <a:cxn ang="0">
                  <a:pos x="390" y="640"/>
                </a:cxn>
                <a:cxn ang="0">
                  <a:pos x="377" y="653"/>
                </a:cxn>
                <a:cxn ang="0">
                  <a:pos x="333" y="685"/>
                </a:cxn>
                <a:cxn ang="0">
                  <a:pos x="312" y="680"/>
                </a:cxn>
                <a:cxn ang="0">
                  <a:pos x="296" y="687"/>
                </a:cxn>
                <a:cxn ang="0">
                  <a:pos x="293" y="704"/>
                </a:cxn>
                <a:cxn ang="0">
                  <a:pos x="282" y="725"/>
                </a:cxn>
                <a:cxn ang="0">
                  <a:pos x="272" y="738"/>
                </a:cxn>
                <a:cxn ang="0">
                  <a:pos x="242" y="749"/>
                </a:cxn>
                <a:cxn ang="0">
                  <a:pos x="245" y="804"/>
                </a:cxn>
                <a:cxn ang="0">
                  <a:pos x="229" y="846"/>
                </a:cxn>
                <a:cxn ang="0">
                  <a:pos x="232" y="874"/>
                </a:cxn>
                <a:cxn ang="0">
                  <a:pos x="179" y="951"/>
                </a:cxn>
                <a:cxn ang="0">
                  <a:pos x="181" y="987"/>
                </a:cxn>
                <a:cxn ang="0">
                  <a:pos x="147" y="1023"/>
                </a:cxn>
                <a:cxn ang="0">
                  <a:pos x="132" y="973"/>
                </a:cxn>
                <a:cxn ang="0">
                  <a:pos x="82" y="883"/>
                </a:cxn>
                <a:cxn ang="0">
                  <a:pos x="50" y="900"/>
                </a:cxn>
                <a:cxn ang="0">
                  <a:pos x="13" y="877"/>
                </a:cxn>
                <a:cxn ang="0">
                  <a:pos x="38" y="800"/>
                </a:cxn>
                <a:cxn ang="0">
                  <a:pos x="135" y="673"/>
                </a:cxn>
                <a:cxn ang="0">
                  <a:pos x="153" y="557"/>
                </a:cxn>
                <a:cxn ang="0">
                  <a:pos x="126" y="512"/>
                </a:cxn>
                <a:cxn ang="0">
                  <a:pos x="90" y="458"/>
                </a:cxn>
                <a:cxn ang="0">
                  <a:pos x="36" y="396"/>
                </a:cxn>
                <a:cxn ang="0">
                  <a:pos x="153" y="340"/>
                </a:cxn>
                <a:cxn ang="0">
                  <a:pos x="207" y="266"/>
                </a:cxn>
                <a:cxn ang="0">
                  <a:pos x="313" y="182"/>
                </a:cxn>
                <a:cxn ang="0">
                  <a:pos x="370" y="151"/>
                </a:cxn>
                <a:cxn ang="0">
                  <a:pos x="421" y="111"/>
                </a:cxn>
                <a:cxn ang="0">
                  <a:pos x="507" y="132"/>
                </a:cxn>
                <a:cxn ang="0">
                  <a:pos x="569" y="100"/>
                </a:cxn>
                <a:cxn ang="0">
                  <a:pos x="592" y="3"/>
                </a:cxn>
                <a:cxn ang="0">
                  <a:pos x="619" y="8"/>
                </a:cxn>
              </a:cxnLst>
              <a:rect l="0" t="0" r="r" b="b"/>
              <a:pathLst>
                <a:path w="688" h="1023">
                  <a:moveTo>
                    <a:pt x="628" y="10"/>
                  </a:moveTo>
                  <a:lnTo>
                    <a:pt x="671" y="0"/>
                  </a:lnTo>
                  <a:lnTo>
                    <a:pt x="688" y="0"/>
                  </a:lnTo>
                  <a:lnTo>
                    <a:pt x="686" y="3"/>
                  </a:lnTo>
                  <a:lnTo>
                    <a:pt x="634" y="77"/>
                  </a:lnTo>
                  <a:lnTo>
                    <a:pt x="626" y="94"/>
                  </a:lnTo>
                  <a:lnTo>
                    <a:pt x="615" y="130"/>
                  </a:lnTo>
                  <a:lnTo>
                    <a:pt x="605" y="186"/>
                  </a:lnTo>
                  <a:lnTo>
                    <a:pt x="598" y="204"/>
                  </a:lnTo>
                  <a:lnTo>
                    <a:pt x="598" y="208"/>
                  </a:lnTo>
                  <a:lnTo>
                    <a:pt x="600" y="214"/>
                  </a:lnTo>
                  <a:lnTo>
                    <a:pt x="601" y="217"/>
                  </a:lnTo>
                  <a:lnTo>
                    <a:pt x="600" y="221"/>
                  </a:lnTo>
                  <a:lnTo>
                    <a:pt x="595" y="231"/>
                  </a:lnTo>
                  <a:lnTo>
                    <a:pt x="592" y="236"/>
                  </a:lnTo>
                  <a:lnTo>
                    <a:pt x="586" y="240"/>
                  </a:lnTo>
                  <a:lnTo>
                    <a:pt x="579" y="244"/>
                  </a:lnTo>
                  <a:lnTo>
                    <a:pt x="573" y="247"/>
                  </a:lnTo>
                  <a:lnTo>
                    <a:pt x="550" y="249"/>
                  </a:lnTo>
                  <a:lnTo>
                    <a:pt x="541" y="253"/>
                  </a:lnTo>
                  <a:lnTo>
                    <a:pt x="535" y="263"/>
                  </a:lnTo>
                  <a:lnTo>
                    <a:pt x="535" y="269"/>
                  </a:lnTo>
                  <a:lnTo>
                    <a:pt x="539" y="278"/>
                  </a:lnTo>
                  <a:lnTo>
                    <a:pt x="540" y="284"/>
                  </a:lnTo>
                  <a:lnTo>
                    <a:pt x="539" y="291"/>
                  </a:lnTo>
                  <a:lnTo>
                    <a:pt x="532" y="302"/>
                  </a:lnTo>
                  <a:lnTo>
                    <a:pt x="530" y="308"/>
                  </a:lnTo>
                  <a:lnTo>
                    <a:pt x="530" y="314"/>
                  </a:lnTo>
                  <a:lnTo>
                    <a:pt x="533" y="319"/>
                  </a:lnTo>
                  <a:lnTo>
                    <a:pt x="542" y="328"/>
                  </a:lnTo>
                  <a:lnTo>
                    <a:pt x="545" y="334"/>
                  </a:lnTo>
                  <a:lnTo>
                    <a:pt x="544" y="339"/>
                  </a:lnTo>
                  <a:lnTo>
                    <a:pt x="541" y="344"/>
                  </a:lnTo>
                  <a:lnTo>
                    <a:pt x="539" y="351"/>
                  </a:lnTo>
                  <a:lnTo>
                    <a:pt x="535" y="371"/>
                  </a:lnTo>
                  <a:lnTo>
                    <a:pt x="533" y="390"/>
                  </a:lnTo>
                  <a:lnTo>
                    <a:pt x="525" y="410"/>
                  </a:lnTo>
                  <a:lnTo>
                    <a:pt x="506" y="418"/>
                  </a:lnTo>
                  <a:lnTo>
                    <a:pt x="483" y="422"/>
                  </a:lnTo>
                  <a:lnTo>
                    <a:pt x="463" y="430"/>
                  </a:lnTo>
                  <a:lnTo>
                    <a:pt x="459" y="434"/>
                  </a:lnTo>
                  <a:lnTo>
                    <a:pt x="450" y="444"/>
                  </a:lnTo>
                  <a:lnTo>
                    <a:pt x="447" y="448"/>
                  </a:lnTo>
                  <a:lnTo>
                    <a:pt x="445" y="449"/>
                  </a:lnTo>
                  <a:lnTo>
                    <a:pt x="427" y="457"/>
                  </a:lnTo>
                  <a:lnTo>
                    <a:pt x="425" y="459"/>
                  </a:lnTo>
                  <a:lnTo>
                    <a:pt x="423" y="464"/>
                  </a:lnTo>
                  <a:lnTo>
                    <a:pt x="425" y="465"/>
                  </a:lnTo>
                  <a:lnTo>
                    <a:pt x="433" y="466"/>
                  </a:lnTo>
                  <a:lnTo>
                    <a:pt x="436" y="472"/>
                  </a:lnTo>
                  <a:lnTo>
                    <a:pt x="438" y="481"/>
                  </a:lnTo>
                  <a:lnTo>
                    <a:pt x="438" y="493"/>
                  </a:lnTo>
                  <a:lnTo>
                    <a:pt x="437" y="498"/>
                  </a:lnTo>
                  <a:lnTo>
                    <a:pt x="435" y="503"/>
                  </a:lnTo>
                  <a:lnTo>
                    <a:pt x="421" y="527"/>
                  </a:lnTo>
                  <a:lnTo>
                    <a:pt x="415" y="541"/>
                  </a:lnTo>
                  <a:lnTo>
                    <a:pt x="415" y="552"/>
                  </a:lnTo>
                  <a:lnTo>
                    <a:pt x="417" y="563"/>
                  </a:lnTo>
                  <a:lnTo>
                    <a:pt x="411" y="618"/>
                  </a:lnTo>
                  <a:lnTo>
                    <a:pt x="407" y="631"/>
                  </a:lnTo>
                  <a:lnTo>
                    <a:pt x="401" y="639"/>
                  </a:lnTo>
                  <a:lnTo>
                    <a:pt x="397" y="641"/>
                  </a:lnTo>
                  <a:lnTo>
                    <a:pt x="393" y="641"/>
                  </a:lnTo>
                  <a:lnTo>
                    <a:pt x="390" y="640"/>
                  </a:lnTo>
                  <a:lnTo>
                    <a:pt x="386" y="640"/>
                  </a:lnTo>
                  <a:lnTo>
                    <a:pt x="382" y="642"/>
                  </a:lnTo>
                  <a:lnTo>
                    <a:pt x="380" y="645"/>
                  </a:lnTo>
                  <a:lnTo>
                    <a:pt x="377" y="653"/>
                  </a:lnTo>
                  <a:lnTo>
                    <a:pt x="373" y="663"/>
                  </a:lnTo>
                  <a:lnTo>
                    <a:pt x="368" y="669"/>
                  </a:lnTo>
                  <a:lnTo>
                    <a:pt x="338" y="685"/>
                  </a:lnTo>
                  <a:lnTo>
                    <a:pt x="333" y="685"/>
                  </a:lnTo>
                  <a:lnTo>
                    <a:pt x="329" y="685"/>
                  </a:lnTo>
                  <a:lnTo>
                    <a:pt x="321" y="680"/>
                  </a:lnTo>
                  <a:lnTo>
                    <a:pt x="317" y="679"/>
                  </a:lnTo>
                  <a:lnTo>
                    <a:pt x="312" y="680"/>
                  </a:lnTo>
                  <a:lnTo>
                    <a:pt x="308" y="682"/>
                  </a:lnTo>
                  <a:lnTo>
                    <a:pt x="304" y="684"/>
                  </a:lnTo>
                  <a:lnTo>
                    <a:pt x="300" y="686"/>
                  </a:lnTo>
                  <a:lnTo>
                    <a:pt x="296" y="687"/>
                  </a:lnTo>
                  <a:lnTo>
                    <a:pt x="292" y="686"/>
                  </a:lnTo>
                  <a:lnTo>
                    <a:pt x="284" y="683"/>
                  </a:lnTo>
                  <a:lnTo>
                    <a:pt x="286" y="687"/>
                  </a:lnTo>
                  <a:lnTo>
                    <a:pt x="293" y="704"/>
                  </a:lnTo>
                  <a:lnTo>
                    <a:pt x="294" y="708"/>
                  </a:lnTo>
                  <a:lnTo>
                    <a:pt x="294" y="717"/>
                  </a:lnTo>
                  <a:lnTo>
                    <a:pt x="291" y="719"/>
                  </a:lnTo>
                  <a:lnTo>
                    <a:pt x="282" y="725"/>
                  </a:lnTo>
                  <a:lnTo>
                    <a:pt x="280" y="728"/>
                  </a:lnTo>
                  <a:lnTo>
                    <a:pt x="278" y="732"/>
                  </a:lnTo>
                  <a:lnTo>
                    <a:pt x="276" y="735"/>
                  </a:lnTo>
                  <a:lnTo>
                    <a:pt x="272" y="738"/>
                  </a:lnTo>
                  <a:lnTo>
                    <a:pt x="266" y="739"/>
                  </a:lnTo>
                  <a:lnTo>
                    <a:pt x="255" y="737"/>
                  </a:lnTo>
                  <a:lnTo>
                    <a:pt x="248" y="739"/>
                  </a:lnTo>
                  <a:lnTo>
                    <a:pt x="242" y="749"/>
                  </a:lnTo>
                  <a:lnTo>
                    <a:pt x="240" y="761"/>
                  </a:lnTo>
                  <a:lnTo>
                    <a:pt x="240" y="775"/>
                  </a:lnTo>
                  <a:lnTo>
                    <a:pt x="245" y="799"/>
                  </a:lnTo>
                  <a:lnTo>
                    <a:pt x="245" y="804"/>
                  </a:lnTo>
                  <a:lnTo>
                    <a:pt x="242" y="811"/>
                  </a:lnTo>
                  <a:lnTo>
                    <a:pt x="230" y="828"/>
                  </a:lnTo>
                  <a:lnTo>
                    <a:pt x="229" y="835"/>
                  </a:lnTo>
                  <a:lnTo>
                    <a:pt x="229" y="846"/>
                  </a:lnTo>
                  <a:lnTo>
                    <a:pt x="230" y="857"/>
                  </a:lnTo>
                  <a:lnTo>
                    <a:pt x="232" y="865"/>
                  </a:lnTo>
                  <a:lnTo>
                    <a:pt x="233" y="869"/>
                  </a:lnTo>
                  <a:lnTo>
                    <a:pt x="232" y="874"/>
                  </a:lnTo>
                  <a:lnTo>
                    <a:pt x="220" y="885"/>
                  </a:lnTo>
                  <a:lnTo>
                    <a:pt x="191" y="926"/>
                  </a:lnTo>
                  <a:lnTo>
                    <a:pt x="181" y="945"/>
                  </a:lnTo>
                  <a:lnTo>
                    <a:pt x="179" y="951"/>
                  </a:lnTo>
                  <a:lnTo>
                    <a:pt x="178" y="957"/>
                  </a:lnTo>
                  <a:lnTo>
                    <a:pt x="178" y="963"/>
                  </a:lnTo>
                  <a:lnTo>
                    <a:pt x="182" y="981"/>
                  </a:lnTo>
                  <a:lnTo>
                    <a:pt x="181" y="987"/>
                  </a:lnTo>
                  <a:lnTo>
                    <a:pt x="178" y="990"/>
                  </a:lnTo>
                  <a:lnTo>
                    <a:pt x="173" y="993"/>
                  </a:lnTo>
                  <a:lnTo>
                    <a:pt x="165" y="1005"/>
                  </a:lnTo>
                  <a:lnTo>
                    <a:pt x="147" y="1023"/>
                  </a:lnTo>
                  <a:lnTo>
                    <a:pt x="147" y="1022"/>
                  </a:lnTo>
                  <a:lnTo>
                    <a:pt x="143" y="1007"/>
                  </a:lnTo>
                  <a:lnTo>
                    <a:pt x="136" y="992"/>
                  </a:lnTo>
                  <a:lnTo>
                    <a:pt x="132" y="973"/>
                  </a:lnTo>
                  <a:lnTo>
                    <a:pt x="132" y="953"/>
                  </a:lnTo>
                  <a:lnTo>
                    <a:pt x="118" y="919"/>
                  </a:lnTo>
                  <a:lnTo>
                    <a:pt x="90" y="892"/>
                  </a:lnTo>
                  <a:lnTo>
                    <a:pt x="82" y="883"/>
                  </a:lnTo>
                  <a:lnTo>
                    <a:pt x="72" y="879"/>
                  </a:lnTo>
                  <a:lnTo>
                    <a:pt x="62" y="883"/>
                  </a:lnTo>
                  <a:lnTo>
                    <a:pt x="57" y="892"/>
                  </a:lnTo>
                  <a:lnTo>
                    <a:pt x="50" y="900"/>
                  </a:lnTo>
                  <a:lnTo>
                    <a:pt x="43" y="907"/>
                  </a:lnTo>
                  <a:lnTo>
                    <a:pt x="33" y="906"/>
                  </a:lnTo>
                  <a:lnTo>
                    <a:pt x="25" y="897"/>
                  </a:lnTo>
                  <a:lnTo>
                    <a:pt x="13" y="877"/>
                  </a:lnTo>
                  <a:lnTo>
                    <a:pt x="0" y="845"/>
                  </a:lnTo>
                  <a:lnTo>
                    <a:pt x="3" y="836"/>
                  </a:lnTo>
                  <a:lnTo>
                    <a:pt x="19" y="817"/>
                  </a:lnTo>
                  <a:lnTo>
                    <a:pt x="38" y="800"/>
                  </a:lnTo>
                  <a:lnTo>
                    <a:pt x="114" y="710"/>
                  </a:lnTo>
                  <a:lnTo>
                    <a:pt x="134" y="694"/>
                  </a:lnTo>
                  <a:lnTo>
                    <a:pt x="137" y="684"/>
                  </a:lnTo>
                  <a:lnTo>
                    <a:pt x="135" y="673"/>
                  </a:lnTo>
                  <a:lnTo>
                    <a:pt x="138" y="653"/>
                  </a:lnTo>
                  <a:lnTo>
                    <a:pt x="167" y="593"/>
                  </a:lnTo>
                  <a:lnTo>
                    <a:pt x="165" y="572"/>
                  </a:lnTo>
                  <a:lnTo>
                    <a:pt x="153" y="557"/>
                  </a:lnTo>
                  <a:lnTo>
                    <a:pt x="134" y="548"/>
                  </a:lnTo>
                  <a:lnTo>
                    <a:pt x="124" y="532"/>
                  </a:lnTo>
                  <a:lnTo>
                    <a:pt x="124" y="522"/>
                  </a:lnTo>
                  <a:lnTo>
                    <a:pt x="126" y="512"/>
                  </a:lnTo>
                  <a:lnTo>
                    <a:pt x="123" y="502"/>
                  </a:lnTo>
                  <a:lnTo>
                    <a:pt x="117" y="494"/>
                  </a:lnTo>
                  <a:lnTo>
                    <a:pt x="107" y="473"/>
                  </a:lnTo>
                  <a:lnTo>
                    <a:pt x="90" y="458"/>
                  </a:lnTo>
                  <a:lnTo>
                    <a:pt x="80" y="455"/>
                  </a:lnTo>
                  <a:lnTo>
                    <a:pt x="70" y="453"/>
                  </a:lnTo>
                  <a:lnTo>
                    <a:pt x="63" y="446"/>
                  </a:lnTo>
                  <a:lnTo>
                    <a:pt x="36" y="396"/>
                  </a:lnTo>
                  <a:lnTo>
                    <a:pt x="63" y="392"/>
                  </a:lnTo>
                  <a:lnTo>
                    <a:pt x="88" y="381"/>
                  </a:lnTo>
                  <a:lnTo>
                    <a:pt x="142" y="348"/>
                  </a:lnTo>
                  <a:lnTo>
                    <a:pt x="153" y="340"/>
                  </a:lnTo>
                  <a:lnTo>
                    <a:pt x="158" y="327"/>
                  </a:lnTo>
                  <a:lnTo>
                    <a:pt x="156" y="288"/>
                  </a:lnTo>
                  <a:lnTo>
                    <a:pt x="160" y="263"/>
                  </a:lnTo>
                  <a:lnTo>
                    <a:pt x="207" y="266"/>
                  </a:lnTo>
                  <a:lnTo>
                    <a:pt x="244" y="240"/>
                  </a:lnTo>
                  <a:lnTo>
                    <a:pt x="274" y="201"/>
                  </a:lnTo>
                  <a:lnTo>
                    <a:pt x="291" y="187"/>
                  </a:lnTo>
                  <a:lnTo>
                    <a:pt x="313" y="182"/>
                  </a:lnTo>
                  <a:lnTo>
                    <a:pt x="335" y="180"/>
                  </a:lnTo>
                  <a:lnTo>
                    <a:pt x="357" y="170"/>
                  </a:lnTo>
                  <a:lnTo>
                    <a:pt x="365" y="161"/>
                  </a:lnTo>
                  <a:lnTo>
                    <a:pt x="370" y="151"/>
                  </a:lnTo>
                  <a:lnTo>
                    <a:pt x="377" y="145"/>
                  </a:lnTo>
                  <a:lnTo>
                    <a:pt x="388" y="145"/>
                  </a:lnTo>
                  <a:lnTo>
                    <a:pt x="405" y="129"/>
                  </a:lnTo>
                  <a:lnTo>
                    <a:pt x="421" y="111"/>
                  </a:lnTo>
                  <a:lnTo>
                    <a:pt x="445" y="106"/>
                  </a:lnTo>
                  <a:lnTo>
                    <a:pt x="471" y="109"/>
                  </a:lnTo>
                  <a:lnTo>
                    <a:pt x="491" y="117"/>
                  </a:lnTo>
                  <a:lnTo>
                    <a:pt x="507" y="132"/>
                  </a:lnTo>
                  <a:lnTo>
                    <a:pt x="524" y="143"/>
                  </a:lnTo>
                  <a:lnTo>
                    <a:pt x="544" y="147"/>
                  </a:lnTo>
                  <a:lnTo>
                    <a:pt x="559" y="139"/>
                  </a:lnTo>
                  <a:lnTo>
                    <a:pt x="569" y="100"/>
                  </a:lnTo>
                  <a:lnTo>
                    <a:pt x="585" y="60"/>
                  </a:lnTo>
                  <a:lnTo>
                    <a:pt x="589" y="40"/>
                  </a:lnTo>
                  <a:lnTo>
                    <a:pt x="589" y="20"/>
                  </a:lnTo>
                  <a:lnTo>
                    <a:pt x="592" y="3"/>
                  </a:lnTo>
                  <a:lnTo>
                    <a:pt x="602" y="2"/>
                  </a:lnTo>
                  <a:lnTo>
                    <a:pt x="606" y="2"/>
                  </a:lnTo>
                  <a:lnTo>
                    <a:pt x="609" y="5"/>
                  </a:lnTo>
                  <a:lnTo>
                    <a:pt x="619" y="8"/>
                  </a:lnTo>
                  <a:lnTo>
                    <a:pt x="628" y="10"/>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Freeform 47"/>
            <p:cNvSpPr>
              <a:spLocks/>
            </p:cNvSpPr>
            <p:nvPr/>
          </p:nvSpPr>
          <p:spPr bwMode="auto">
            <a:xfrm>
              <a:off x="3746554" y="3414373"/>
              <a:ext cx="409575" cy="439738"/>
            </a:xfrm>
            <a:custGeom>
              <a:avLst/>
              <a:gdLst/>
              <a:ahLst/>
              <a:cxnLst>
                <a:cxn ang="0">
                  <a:pos x="257" y="12"/>
                </a:cxn>
                <a:cxn ang="0">
                  <a:pos x="258" y="18"/>
                </a:cxn>
                <a:cxn ang="0">
                  <a:pos x="257" y="24"/>
                </a:cxn>
                <a:cxn ang="0">
                  <a:pos x="254" y="26"/>
                </a:cxn>
                <a:cxn ang="0">
                  <a:pos x="250" y="27"/>
                </a:cxn>
                <a:cxn ang="0">
                  <a:pos x="245" y="37"/>
                </a:cxn>
                <a:cxn ang="0">
                  <a:pos x="238" y="68"/>
                </a:cxn>
                <a:cxn ang="0">
                  <a:pos x="237" y="85"/>
                </a:cxn>
                <a:cxn ang="0">
                  <a:pos x="238" y="114"/>
                </a:cxn>
                <a:cxn ang="0">
                  <a:pos x="225" y="173"/>
                </a:cxn>
                <a:cxn ang="0">
                  <a:pos x="212" y="209"/>
                </a:cxn>
                <a:cxn ang="0">
                  <a:pos x="202" y="225"/>
                </a:cxn>
                <a:cxn ang="0">
                  <a:pos x="189" y="239"/>
                </a:cxn>
                <a:cxn ang="0">
                  <a:pos x="151" y="258"/>
                </a:cxn>
                <a:cxn ang="0">
                  <a:pos x="110" y="269"/>
                </a:cxn>
                <a:cxn ang="0">
                  <a:pos x="67" y="275"/>
                </a:cxn>
                <a:cxn ang="0">
                  <a:pos x="65" y="276"/>
                </a:cxn>
                <a:cxn ang="0">
                  <a:pos x="54" y="277"/>
                </a:cxn>
                <a:cxn ang="0">
                  <a:pos x="43" y="276"/>
                </a:cxn>
                <a:cxn ang="0">
                  <a:pos x="25" y="277"/>
                </a:cxn>
                <a:cxn ang="0">
                  <a:pos x="12" y="275"/>
                </a:cxn>
                <a:cxn ang="0">
                  <a:pos x="5" y="263"/>
                </a:cxn>
                <a:cxn ang="0">
                  <a:pos x="3" y="258"/>
                </a:cxn>
                <a:cxn ang="0">
                  <a:pos x="0" y="49"/>
                </a:cxn>
                <a:cxn ang="0">
                  <a:pos x="2" y="41"/>
                </a:cxn>
                <a:cxn ang="0">
                  <a:pos x="9" y="38"/>
                </a:cxn>
                <a:cxn ang="0">
                  <a:pos x="63" y="36"/>
                </a:cxn>
                <a:cxn ang="0">
                  <a:pos x="80" y="41"/>
                </a:cxn>
                <a:cxn ang="0">
                  <a:pos x="108" y="67"/>
                </a:cxn>
                <a:cxn ang="0">
                  <a:pos x="122" y="75"/>
                </a:cxn>
                <a:cxn ang="0">
                  <a:pos x="124" y="74"/>
                </a:cxn>
                <a:cxn ang="0">
                  <a:pos x="165" y="16"/>
                </a:cxn>
                <a:cxn ang="0">
                  <a:pos x="193" y="13"/>
                </a:cxn>
                <a:cxn ang="0">
                  <a:pos x="201" y="14"/>
                </a:cxn>
                <a:cxn ang="0">
                  <a:pos x="209" y="15"/>
                </a:cxn>
                <a:cxn ang="0">
                  <a:pos x="216" y="18"/>
                </a:cxn>
                <a:cxn ang="0">
                  <a:pos x="223" y="13"/>
                </a:cxn>
                <a:cxn ang="0">
                  <a:pos x="232" y="0"/>
                </a:cxn>
                <a:cxn ang="0">
                  <a:pos x="243" y="4"/>
                </a:cxn>
                <a:cxn ang="0">
                  <a:pos x="248" y="14"/>
                </a:cxn>
                <a:cxn ang="0">
                  <a:pos x="257" y="12"/>
                </a:cxn>
              </a:cxnLst>
              <a:rect l="0" t="0" r="r" b="b"/>
              <a:pathLst>
                <a:path w="258" h="277">
                  <a:moveTo>
                    <a:pt x="257" y="12"/>
                  </a:moveTo>
                  <a:lnTo>
                    <a:pt x="258" y="18"/>
                  </a:lnTo>
                  <a:lnTo>
                    <a:pt x="257" y="24"/>
                  </a:lnTo>
                  <a:lnTo>
                    <a:pt x="254" y="26"/>
                  </a:lnTo>
                  <a:lnTo>
                    <a:pt x="250" y="27"/>
                  </a:lnTo>
                  <a:lnTo>
                    <a:pt x="245" y="37"/>
                  </a:lnTo>
                  <a:lnTo>
                    <a:pt x="238" y="68"/>
                  </a:lnTo>
                  <a:lnTo>
                    <a:pt x="237" y="85"/>
                  </a:lnTo>
                  <a:lnTo>
                    <a:pt x="238" y="114"/>
                  </a:lnTo>
                  <a:lnTo>
                    <a:pt x="225" y="173"/>
                  </a:lnTo>
                  <a:lnTo>
                    <a:pt x="212" y="209"/>
                  </a:lnTo>
                  <a:lnTo>
                    <a:pt x="202" y="225"/>
                  </a:lnTo>
                  <a:lnTo>
                    <a:pt x="189" y="239"/>
                  </a:lnTo>
                  <a:lnTo>
                    <a:pt x="151" y="258"/>
                  </a:lnTo>
                  <a:lnTo>
                    <a:pt x="110" y="269"/>
                  </a:lnTo>
                  <a:lnTo>
                    <a:pt x="67" y="275"/>
                  </a:lnTo>
                  <a:lnTo>
                    <a:pt x="65" y="276"/>
                  </a:lnTo>
                  <a:lnTo>
                    <a:pt x="54" y="277"/>
                  </a:lnTo>
                  <a:lnTo>
                    <a:pt x="43" y="276"/>
                  </a:lnTo>
                  <a:lnTo>
                    <a:pt x="25" y="277"/>
                  </a:lnTo>
                  <a:lnTo>
                    <a:pt x="12" y="275"/>
                  </a:lnTo>
                  <a:lnTo>
                    <a:pt x="5" y="263"/>
                  </a:lnTo>
                  <a:lnTo>
                    <a:pt x="3" y="258"/>
                  </a:lnTo>
                  <a:lnTo>
                    <a:pt x="0" y="49"/>
                  </a:lnTo>
                  <a:lnTo>
                    <a:pt x="2" y="41"/>
                  </a:lnTo>
                  <a:lnTo>
                    <a:pt x="9" y="38"/>
                  </a:lnTo>
                  <a:lnTo>
                    <a:pt x="63" y="36"/>
                  </a:lnTo>
                  <a:lnTo>
                    <a:pt x="80" y="41"/>
                  </a:lnTo>
                  <a:lnTo>
                    <a:pt x="108" y="67"/>
                  </a:lnTo>
                  <a:lnTo>
                    <a:pt x="122" y="75"/>
                  </a:lnTo>
                  <a:lnTo>
                    <a:pt x="124" y="74"/>
                  </a:lnTo>
                  <a:lnTo>
                    <a:pt x="165" y="16"/>
                  </a:lnTo>
                  <a:lnTo>
                    <a:pt x="193" y="13"/>
                  </a:lnTo>
                  <a:lnTo>
                    <a:pt x="201" y="14"/>
                  </a:lnTo>
                  <a:lnTo>
                    <a:pt x="209" y="15"/>
                  </a:lnTo>
                  <a:lnTo>
                    <a:pt x="216" y="18"/>
                  </a:lnTo>
                  <a:lnTo>
                    <a:pt x="223" y="13"/>
                  </a:lnTo>
                  <a:lnTo>
                    <a:pt x="232" y="0"/>
                  </a:lnTo>
                  <a:lnTo>
                    <a:pt x="243" y="4"/>
                  </a:lnTo>
                  <a:lnTo>
                    <a:pt x="248" y="14"/>
                  </a:lnTo>
                  <a:lnTo>
                    <a:pt x="257" y="12"/>
                  </a:lnTo>
                  <a:close/>
                </a:path>
              </a:pathLst>
            </a:custGeom>
            <a:solidFill>
              <a:srgbClr val="00B05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0"/>
            <p:cNvSpPr>
              <a:spLocks/>
            </p:cNvSpPr>
            <p:nvPr/>
          </p:nvSpPr>
          <p:spPr bwMode="auto">
            <a:xfrm>
              <a:off x="4079929" y="5192373"/>
              <a:ext cx="414338" cy="479425"/>
            </a:xfrm>
            <a:custGeom>
              <a:avLst/>
              <a:gdLst/>
              <a:ahLst/>
              <a:cxnLst>
                <a:cxn ang="0">
                  <a:pos x="241" y="218"/>
                </a:cxn>
                <a:cxn ang="0">
                  <a:pos x="246" y="220"/>
                </a:cxn>
                <a:cxn ang="0">
                  <a:pos x="254" y="238"/>
                </a:cxn>
                <a:cxn ang="0">
                  <a:pos x="251" y="246"/>
                </a:cxn>
                <a:cxn ang="0">
                  <a:pos x="251" y="253"/>
                </a:cxn>
                <a:cxn ang="0">
                  <a:pos x="257" y="256"/>
                </a:cxn>
                <a:cxn ang="0">
                  <a:pos x="261" y="265"/>
                </a:cxn>
                <a:cxn ang="0">
                  <a:pos x="251" y="272"/>
                </a:cxn>
                <a:cxn ang="0">
                  <a:pos x="244" y="286"/>
                </a:cxn>
                <a:cxn ang="0">
                  <a:pos x="238" y="288"/>
                </a:cxn>
                <a:cxn ang="0">
                  <a:pos x="209" y="286"/>
                </a:cxn>
                <a:cxn ang="0">
                  <a:pos x="171" y="284"/>
                </a:cxn>
                <a:cxn ang="0">
                  <a:pos x="157" y="289"/>
                </a:cxn>
                <a:cxn ang="0">
                  <a:pos x="138" y="290"/>
                </a:cxn>
                <a:cxn ang="0">
                  <a:pos x="85" y="294"/>
                </a:cxn>
                <a:cxn ang="0">
                  <a:pos x="78" y="295"/>
                </a:cxn>
                <a:cxn ang="0">
                  <a:pos x="79" y="298"/>
                </a:cxn>
                <a:cxn ang="0">
                  <a:pos x="86" y="300"/>
                </a:cxn>
                <a:cxn ang="0">
                  <a:pos x="70" y="302"/>
                </a:cxn>
                <a:cxn ang="0">
                  <a:pos x="58" y="297"/>
                </a:cxn>
                <a:cxn ang="0">
                  <a:pos x="28" y="294"/>
                </a:cxn>
                <a:cxn ang="0">
                  <a:pos x="29" y="292"/>
                </a:cxn>
                <a:cxn ang="0">
                  <a:pos x="32" y="290"/>
                </a:cxn>
                <a:cxn ang="0">
                  <a:pos x="24" y="289"/>
                </a:cxn>
                <a:cxn ang="0">
                  <a:pos x="22" y="286"/>
                </a:cxn>
                <a:cxn ang="0">
                  <a:pos x="24" y="283"/>
                </a:cxn>
                <a:cxn ang="0">
                  <a:pos x="28" y="278"/>
                </a:cxn>
                <a:cxn ang="0">
                  <a:pos x="22" y="270"/>
                </a:cxn>
                <a:cxn ang="0">
                  <a:pos x="24" y="266"/>
                </a:cxn>
                <a:cxn ang="0">
                  <a:pos x="20" y="253"/>
                </a:cxn>
                <a:cxn ang="0">
                  <a:pos x="24" y="240"/>
                </a:cxn>
                <a:cxn ang="0">
                  <a:pos x="21" y="235"/>
                </a:cxn>
                <a:cxn ang="0">
                  <a:pos x="13" y="216"/>
                </a:cxn>
                <a:cxn ang="0">
                  <a:pos x="7" y="196"/>
                </a:cxn>
                <a:cxn ang="0">
                  <a:pos x="2" y="180"/>
                </a:cxn>
                <a:cxn ang="0">
                  <a:pos x="0" y="160"/>
                </a:cxn>
                <a:cxn ang="0">
                  <a:pos x="16" y="140"/>
                </a:cxn>
                <a:cxn ang="0">
                  <a:pos x="16" y="113"/>
                </a:cxn>
                <a:cxn ang="0">
                  <a:pos x="21" y="82"/>
                </a:cxn>
                <a:cxn ang="0">
                  <a:pos x="17" y="72"/>
                </a:cxn>
                <a:cxn ang="0">
                  <a:pos x="31" y="63"/>
                </a:cxn>
                <a:cxn ang="0">
                  <a:pos x="54" y="59"/>
                </a:cxn>
                <a:cxn ang="0">
                  <a:pos x="53" y="48"/>
                </a:cxn>
                <a:cxn ang="0">
                  <a:pos x="46" y="42"/>
                </a:cxn>
                <a:cxn ang="0">
                  <a:pos x="52" y="6"/>
                </a:cxn>
                <a:cxn ang="0">
                  <a:pos x="71" y="2"/>
                </a:cxn>
                <a:cxn ang="0">
                  <a:pos x="95" y="28"/>
                </a:cxn>
                <a:cxn ang="0">
                  <a:pos x="127" y="49"/>
                </a:cxn>
                <a:cxn ang="0">
                  <a:pos x="124" y="70"/>
                </a:cxn>
                <a:cxn ang="0">
                  <a:pos x="133" y="79"/>
                </a:cxn>
                <a:cxn ang="0">
                  <a:pos x="158" y="79"/>
                </a:cxn>
                <a:cxn ang="0">
                  <a:pos x="175" y="92"/>
                </a:cxn>
                <a:cxn ang="0">
                  <a:pos x="177" y="144"/>
                </a:cxn>
                <a:cxn ang="0">
                  <a:pos x="195" y="174"/>
                </a:cxn>
              </a:cxnLst>
              <a:rect l="0" t="0" r="r" b="b"/>
              <a:pathLst>
                <a:path w="261" h="302">
                  <a:moveTo>
                    <a:pt x="229" y="210"/>
                  </a:moveTo>
                  <a:lnTo>
                    <a:pt x="241" y="218"/>
                  </a:lnTo>
                  <a:lnTo>
                    <a:pt x="244" y="219"/>
                  </a:lnTo>
                  <a:lnTo>
                    <a:pt x="246" y="220"/>
                  </a:lnTo>
                  <a:lnTo>
                    <a:pt x="250" y="233"/>
                  </a:lnTo>
                  <a:lnTo>
                    <a:pt x="254" y="238"/>
                  </a:lnTo>
                  <a:lnTo>
                    <a:pt x="253" y="239"/>
                  </a:lnTo>
                  <a:lnTo>
                    <a:pt x="251" y="246"/>
                  </a:lnTo>
                  <a:lnTo>
                    <a:pt x="250" y="249"/>
                  </a:lnTo>
                  <a:lnTo>
                    <a:pt x="251" y="253"/>
                  </a:lnTo>
                  <a:lnTo>
                    <a:pt x="254" y="255"/>
                  </a:lnTo>
                  <a:lnTo>
                    <a:pt x="257" y="256"/>
                  </a:lnTo>
                  <a:lnTo>
                    <a:pt x="260" y="258"/>
                  </a:lnTo>
                  <a:lnTo>
                    <a:pt x="261" y="265"/>
                  </a:lnTo>
                  <a:lnTo>
                    <a:pt x="256" y="269"/>
                  </a:lnTo>
                  <a:lnTo>
                    <a:pt x="251" y="272"/>
                  </a:lnTo>
                  <a:lnTo>
                    <a:pt x="248" y="277"/>
                  </a:lnTo>
                  <a:lnTo>
                    <a:pt x="244" y="286"/>
                  </a:lnTo>
                  <a:lnTo>
                    <a:pt x="241" y="287"/>
                  </a:lnTo>
                  <a:lnTo>
                    <a:pt x="238" y="288"/>
                  </a:lnTo>
                  <a:lnTo>
                    <a:pt x="225" y="288"/>
                  </a:lnTo>
                  <a:lnTo>
                    <a:pt x="209" y="286"/>
                  </a:lnTo>
                  <a:lnTo>
                    <a:pt x="183" y="286"/>
                  </a:lnTo>
                  <a:lnTo>
                    <a:pt x="171" y="284"/>
                  </a:lnTo>
                  <a:lnTo>
                    <a:pt x="166" y="284"/>
                  </a:lnTo>
                  <a:lnTo>
                    <a:pt x="157" y="289"/>
                  </a:lnTo>
                  <a:lnTo>
                    <a:pt x="151" y="290"/>
                  </a:lnTo>
                  <a:lnTo>
                    <a:pt x="138" y="290"/>
                  </a:lnTo>
                  <a:lnTo>
                    <a:pt x="88" y="296"/>
                  </a:lnTo>
                  <a:lnTo>
                    <a:pt x="85" y="294"/>
                  </a:lnTo>
                  <a:lnTo>
                    <a:pt x="82" y="294"/>
                  </a:lnTo>
                  <a:lnTo>
                    <a:pt x="78" y="295"/>
                  </a:lnTo>
                  <a:lnTo>
                    <a:pt x="76" y="298"/>
                  </a:lnTo>
                  <a:lnTo>
                    <a:pt x="79" y="298"/>
                  </a:lnTo>
                  <a:lnTo>
                    <a:pt x="84" y="299"/>
                  </a:lnTo>
                  <a:lnTo>
                    <a:pt x="86" y="300"/>
                  </a:lnTo>
                  <a:lnTo>
                    <a:pt x="80" y="302"/>
                  </a:lnTo>
                  <a:lnTo>
                    <a:pt x="70" y="302"/>
                  </a:lnTo>
                  <a:lnTo>
                    <a:pt x="62" y="301"/>
                  </a:lnTo>
                  <a:lnTo>
                    <a:pt x="58" y="297"/>
                  </a:lnTo>
                  <a:lnTo>
                    <a:pt x="54" y="296"/>
                  </a:lnTo>
                  <a:lnTo>
                    <a:pt x="28" y="294"/>
                  </a:lnTo>
                  <a:lnTo>
                    <a:pt x="28" y="293"/>
                  </a:lnTo>
                  <a:lnTo>
                    <a:pt x="29" y="292"/>
                  </a:lnTo>
                  <a:lnTo>
                    <a:pt x="30" y="291"/>
                  </a:lnTo>
                  <a:lnTo>
                    <a:pt x="32" y="290"/>
                  </a:lnTo>
                  <a:lnTo>
                    <a:pt x="28" y="289"/>
                  </a:lnTo>
                  <a:lnTo>
                    <a:pt x="24" y="289"/>
                  </a:lnTo>
                  <a:lnTo>
                    <a:pt x="22" y="289"/>
                  </a:lnTo>
                  <a:lnTo>
                    <a:pt x="22" y="286"/>
                  </a:lnTo>
                  <a:lnTo>
                    <a:pt x="22" y="284"/>
                  </a:lnTo>
                  <a:lnTo>
                    <a:pt x="24" y="283"/>
                  </a:lnTo>
                  <a:lnTo>
                    <a:pt x="26" y="281"/>
                  </a:lnTo>
                  <a:lnTo>
                    <a:pt x="28" y="278"/>
                  </a:lnTo>
                  <a:lnTo>
                    <a:pt x="27" y="277"/>
                  </a:lnTo>
                  <a:lnTo>
                    <a:pt x="22" y="270"/>
                  </a:lnTo>
                  <a:lnTo>
                    <a:pt x="22" y="269"/>
                  </a:lnTo>
                  <a:lnTo>
                    <a:pt x="24" y="266"/>
                  </a:lnTo>
                  <a:lnTo>
                    <a:pt x="19" y="261"/>
                  </a:lnTo>
                  <a:lnTo>
                    <a:pt x="20" y="253"/>
                  </a:lnTo>
                  <a:lnTo>
                    <a:pt x="26" y="240"/>
                  </a:lnTo>
                  <a:lnTo>
                    <a:pt x="24" y="240"/>
                  </a:lnTo>
                  <a:lnTo>
                    <a:pt x="20" y="242"/>
                  </a:lnTo>
                  <a:lnTo>
                    <a:pt x="21" y="235"/>
                  </a:lnTo>
                  <a:lnTo>
                    <a:pt x="18" y="224"/>
                  </a:lnTo>
                  <a:lnTo>
                    <a:pt x="13" y="216"/>
                  </a:lnTo>
                  <a:lnTo>
                    <a:pt x="9" y="209"/>
                  </a:lnTo>
                  <a:lnTo>
                    <a:pt x="7" y="196"/>
                  </a:lnTo>
                  <a:lnTo>
                    <a:pt x="1" y="185"/>
                  </a:lnTo>
                  <a:lnTo>
                    <a:pt x="2" y="180"/>
                  </a:lnTo>
                  <a:lnTo>
                    <a:pt x="4" y="175"/>
                  </a:lnTo>
                  <a:lnTo>
                    <a:pt x="0" y="160"/>
                  </a:lnTo>
                  <a:lnTo>
                    <a:pt x="6" y="150"/>
                  </a:lnTo>
                  <a:lnTo>
                    <a:pt x="16" y="140"/>
                  </a:lnTo>
                  <a:lnTo>
                    <a:pt x="18" y="127"/>
                  </a:lnTo>
                  <a:lnTo>
                    <a:pt x="16" y="113"/>
                  </a:lnTo>
                  <a:lnTo>
                    <a:pt x="17" y="101"/>
                  </a:lnTo>
                  <a:lnTo>
                    <a:pt x="21" y="82"/>
                  </a:lnTo>
                  <a:lnTo>
                    <a:pt x="20" y="78"/>
                  </a:lnTo>
                  <a:lnTo>
                    <a:pt x="17" y="72"/>
                  </a:lnTo>
                  <a:lnTo>
                    <a:pt x="18" y="66"/>
                  </a:lnTo>
                  <a:lnTo>
                    <a:pt x="31" y="63"/>
                  </a:lnTo>
                  <a:lnTo>
                    <a:pt x="46" y="65"/>
                  </a:lnTo>
                  <a:lnTo>
                    <a:pt x="54" y="59"/>
                  </a:lnTo>
                  <a:lnTo>
                    <a:pt x="56" y="54"/>
                  </a:lnTo>
                  <a:lnTo>
                    <a:pt x="53" y="48"/>
                  </a:lnTo>
                  <a:lnTo>
                    <a:pt x="46" y="46"/>
                  </a:lnTo>
                  <a:lnTo>
                    <a:pt x="46" y="42"/>
                  </a:lnTo>
                  <a:lnTo>
                    <a:pt x="54" y="26"/>
                  </a:lnTo>
                  <a:lnTo>
                    <a:pt x="52" y="6"/>
                  </a:lnTo>
                  <a:lnTo>
                    <a:pt x="60" y="0"/>
                  </a:lnTo>
                  <a:lnTo>
                    <a:pt x="71" y="2"/>
                  </a:lnTo>
                  <a:lnTo>
                    <a:pt x="85" y="12"/>
                  </a:lnTo>
                  <a:lnTo>
                    <a:pt x="95" y="28"/>
                  </a:lnTo>
                  <a:lnTo>
                    <a:pt x="112" y="37"/>
                  </a:lnTo>
                  <a:lnTo>
                    <a:pt x="127" y="49"/>
                  </a:lnTo>
                  <a:lnTo>
                    <a:pt x="119" y="58"/>
                  </a:lnTo>
                  <a:lnTo>
                    <a:pt x="124" y="70"/>
                  </a:lnTo>
                  <a:lnTo>
                    <a:pt x="127" y="76"/>
                  </a:lnTo>
                  <a:lnTo>
                    <a:pt x="133" y="79"/>
                  </a:lnTo>
                  <a:lnTo>
                    <a:pt x="150" y="78"/>
                  </a:lnTo>
                  <a:lnTo>
                    <a:pt x="158" y="79"/>
                  </a:lnTo>
                  <a:lnTo>
                    <a:pt x="170" y="87"/>
                  </a:lnTo>
                  <a:lnTo>
                    <a:pt x="175" y="92"/>
                  </a:lnTo>
                  <a:lnTo>
                    <a:pt x="173" y="128"/>
                  </a:lnTo>
                  <a:lnTo>
                    <a:pt x="177" y="144"/>
                  </a:lnTo>
                  <a:lnTo>
                    <a:pt x="184" y="159"/>
                  </a:lnTo>
                  <a:lnTo>
                    <a:pt x="195" y="174"/>
                  </a:lnTo>
                  <a:lnTo>
                    <a:pt x="229" y="210"/>
                  </a:lnTo>
                  <a:close/>
                </a:path>
              </a:pathLst>
            </a:custGeom>
            <a:solidFill>
              <a:srgbClr val="FFC000"/>
            </a:solidFill>
            <a:ln w="12700">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TextBox 129"/>
            <p:cNvSpPr txBox="1"/>
            <p:nvPr/>
          </p:nvSpPr>
          <p:spPr>
            <a:xfrm>
              <a:off x="2932166" y="3060724"/>
              <a:ext cx="719931" cy="3078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Niger</a:t>
              </a:r>
            </a:p>
          </p:txBody>
        </p:sp>
        <p:sp>
          <p:nvSpPr>
            <p:cNvPr id="131" name="TextBox 130"/>
            <p:cNvSpPr txBox="1"/>
            <p:nvPr/>
          </p:nvSpPr>
          <p:spPr>
            <a:xfrm>
              <a:off x="2413837" y="4146847"/>
              <a:ext cx="684159" cy="3078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Osun</a:t>
              </a:r>
            </a:p>
          </p:txBody>
        </p:sp>
        <p:sp>
          <p:nvSpPr>
            <p:cNvPr id="135" name="TextBox 134"/>
            <p:cNvSpPr txBox="1"/>
            <p:nvPr/>
          </p:nvSpPr>
          <p:spPr>
            <a:xfrm>
              <a:off x="4706338" y="5472182"/>
              <a:ext cx="604063" cy="307806"/>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err="1">
                  <a:ln>
                    <a:noFill/>
                  </a:ln>
                  <a:solidFill>
                    <a:srgbClr val="70AD47">
                      <a:lumMod val="50000"/>
                    </a:srgbClr>
                  </a:solidFill>
                  <a:effectLst/>
                  <a:uLnTx/>
                  <a:uFillTx/>
                  <a:latin typeface="Arial" panose="020B0604020202020204" pitchFamily="34" charset="0"/>
                  <a:ea typeface="+mn-ea"/>
                  <a:cs typeface="Arial" panose="020B0604020202020204" pitchFamily="34" charset="0"/>
                </a:rPr>
                <a:t>Abia</a:t>
              </a:r>
              <a:endParaRPr kumimoji="0" lang="en-GB" sz="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grpSp>
      <p:sp>
        <p:nvSpPr>
          <p:cNvPr id="136" name="Rectangle 5"/>
          <p:cNvSpPr>
            <a:spLocks noChangeArrowheads="1"/>
          </p:cNvSpPr>
          <p:nvPr/>
        </p:nvSpPr>
        <p:spPr bwMode="gray">
          <a:xfrm>
            <a:off x="9158288" y="1450975"/>
            <a:ext cx="250825" cy="150813"/>
          </a:xfrm>
          <a:prstGeom prst="rect">
            <a:avLst/>
          </a:prstGeom>
          <a:solidFill>
            <a:srgbClr val="00B050"/>
          </a:solidFill>
          <a:ln>
            <a:noFill/>
          </a:ln>
          <a:effectLst/>
        </p:spPr>
        <p:txBody>
          <a:bodyPr wrap="square" lIns="0" tIns="0" rIns="0" bIns="0">
            <a:spAutoFit/>
          </a:bodyPr>
          <a:lstStyle>
            <a:lvl1pPr marL="342900" indent="-342900" defTabSz="785813" eaLnBrk="0" hangingPunct="0">
              <a:buClr>
                <a:schemeClr val="tx2"/>
              </a:buClr>
              <a:defRPr sz="1600">
                <a:solidFill>
                  <a:schemeClr val="tx1"/>
                </a:solidFill>
                <a:latin typeface="Arial" charset="0"/>
              </a:defRPr>
            </a:lvl1pPr>
            <a:lvl2pPr marL="133350" indent="-131763" defTabSz="785813" eaLnBrk="0" hangingPunct="0">
              <a:buClr>
                <a:schemeClr val="tx2"/>
              </a:buClr>
              <a:buSzPct val="125000"/>
              <a:buFont typeface="Arial" charset="0"/>
              <a:buChar char="▪"/>
              <a:defRPr sz="1600">
                <a:solidFill>
                  <a:schemeClr val="tx1"/>
                </a:solidFill>
                <a:latin typeface="Arial" charset="0"/>
              </a:defRPr>
            </a:lvl2pPr>
            <a:lvl3pPr marL="301625" indent="-166688" defTabSz="785813" eaLnBrk="0" hangingPunct="0">
              <a:buClr>
                <a:schemeClr val="tx2"/>
              </a:buClr>
              <a:buSzPct val="120000"/>
              <a:buFont typeface="Arial" charset="0"/>
              <a:buChar char="–"/>
              <a:defRPr sz="1600">
                <a:solidFill>
                  <a:schemeClr val="tx1"/>
                </a:solidFill>
                <a:latin typeface="Arial" charset="0"/>
              </a:defRPr>
            </a:lvl3pPr>
            <a:lvl4pPr marL="441325" indent="-138113" defTabSz="785813" eaLnBrk="0" hangingPunct="0">
              <a:buClr>
                <a:schemeClr val="tx2"/>
              </a:buClr>
              <a:buSzPct val="120000"/>
              <a:buFont typeface="Arial" charset="0"/>
              <a:buChar char="▫"/>
              <a:defRPr sz="1600">
                <a:solidFill>
                  <a:schemeClr val="tx1"/>
                </a:solidFill>
                <a:latin typeface="Arial" charset="0"/>
              </a:defRPr>
            </a:lvl4pPr>
            <a:lvl5pPr marL="601663" indent="-158750" defTabSz="785813" eaLnBrk="0" hangingPunct="0">
              <a:buClr>
                <a:schemeClr val="tx2"/>
              </a:buClr>
              <a:buSzPct val="89000"/>
              <a:buFont typeface="Arial" charset="0"/>
              <a:buChar char="-"/>
              <a:defRPr sz="1600">
                <a:solidFill>
                  <a:schemeClr val="tx1"/>
                </a:solidFill>
                <a:latin typeface="Arial" charset="0"/>
              </a:defRPr>
            </a:lvl5pPr>
            <a:lvl6pPr marL="10588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5160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19732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4304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0" marR="0" lvl="1" indent="0" algn="l" defTabSz="785813" rtl="0" eaLnBrk="0" fontAlgn="auto" latinLnBrk="0" hangingPunct="0">
              <a:lnSpc>
                <a:spcPct val="100000"/>
              </a:lnSpc>
              <a:spcBef>
                <a:spcPts val="450"/>
              </a:spcBef>
              <a:spcAft>
                <a:spcPts val="450"/>
              </a:spcAft>
              <a:buClrTx/>
              <a:buSzPct val="125000"/>
              <a:buFont typeface="Arial" charset="0"/>
              <a:buNone/>
              <a:tabLst/>
              <a:defRPr/>
            </a:pPr>
            <a:endParaRPr kumimoji="0" lang="en-GB" sz="975"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37" name="Rectangle 5"/>
          <p:cNvSpPr>
            <a:spLocks noChangeArrowheads="1"/>
          </p:cNvSpPr>
          <p:nvPr/>
        </p:nvSpPr>
        <p:spPr bwMode="gray">
          <a:xfrm>
            <a:off x="9158288" y="1631951"/>
            <a:ext cx="250825" cy="149225"/>
          </a:xfrm>
          <a:prstGeom prst="rect">
            <a:avLst/>
          </a:prstGeom>
          <a:solidFill>
            <a:srgbClr val="FFC000"/>
          </a:solidFill>
          <a:ln>
            <a:noFill/>
          </a:ln>
          <a:effectLst/>
        </p:spPr>
        <p:txBody>
          <a:bodyPr wrap="square" lIns="0" tIns="0" rIns="0" bIns="0">
            <a:spAutoFit/>
          </a:bodyPr>
          <a:lstStyle>
            <a:lvl1pPr marL="342900" indent="-342900" defTabSz="785813" eaLnBrk="0" hangingPunct="0">
              <a:buClr>
                <a:schemeClr val="tx2"/>
              </a:buClr>
              <a:defRPr sz="1600">
                <a:solidFill>
                  <a:schemeClr val="tx1"/>
                </a:solidFill>
                <a:latin typeface="Arial" charset="0"/>
              </a:defRPr>
            </a:lvl1pPr>
            <a:lvl2pPr marL="133350" indent="-131763" defTabSz="785813" eaLnBrk="0" hangingPunct="0">
              <a:buClr>
                <a:schemeClr val="tx2"/>
              </a:buClr>
              <a:buSzPct val="125000"/>
              <a:buFont typeface="Arial" charset="0"/>
              <a:buChar char="▪"/>
              <a:defRPr sz="1600">
                <a:solidFill>
                  <a:schemeClr val="tx1"/>
                </a:solidFill>
                <a:latin typeface="Arial" charset="0"/>
              </a:defRPr>
            </a:lvl2pPr>
            <a:lvl3pPr marL="301625" indent="-166688" defTabSz="785813" eaLnBrk="0" hangingPunct="0">
              <a:buClr>
                <a:schemeClr val="tx2"/>
              </a:buClr>
              <a:buSzPct val="120000"/>
              <a:buFont typeface="Arial" charset="0"/>
              <a:buChar char="–"/>
              <a:defRPr sz="1600">
                <a:solidFill>
                  <a:schemeClr val="tx1"/>
                </a:solidFill>
                <a:latin typeface="Arial" charset="0"/>
              </a:defRPr>
            </a:lvl3pPr>
            <a:lvl4pPr marL="441325" indent="-138113" defTabSz="785813" eaLnBrk="0" hangingPunct="0">
              <a:buClr>
                <a:schemeClr val="tx2"/>
              </a:buClr>
              <a:buSzPct val="120000"/>
              <a:buFont typeface="Arial" charset="0"/>
              <a:buChar char="▫"/>
              <a:defRPr sz="1600">
                <a:solidFill>
                  <a:schemeClr val="tx1"/>
                </a:solidFill>
                <a:latin typeface="Arial" charset="0"/>
              </a:defRPr>
            </a:lvl4pPr>
            <a:lvl5pPr marL="601663" indent="-158750" defTabSz="785813" eaLnBrk="0" hangingPunct="0">
              <a:buClr>
                <a:schemeClr val="tx2"/>
              </a:buClr>
              <a:buSzPct val="89000"/>
              <a:buFont typeface="Arial" charset="0"/>
              <a:buChar char="-"/>
              <a:defRPr sz="1600">
                <a:solidFill>
                  <a:schemeClr val="tx1"/>
                </a:solidFill>
                <a:latin typeface="Arial" charset="0"/>
              </a:defRPr>
            </a:lvl5pPr>
            <a:lvl6pPr marL="10588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5160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19732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4304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0" marR="0" lvl="1" indent="0" algn="l" defTabSz="785813" rtl="0" eaLnBrk="0" fontAlgn="auto" latinLnBrk="0" hangingPunct="0">
              <a:lnSpc>
                <a:spcPct val="100000"/>
              </a:lnSpc>
              <a:spcBef>
                <a:spcPts val="450"/>
              </a:spcBef>
              <a:spcAft>
                <a:spcPts val="450"/>
              </a:spcAft>
              <a:buClrTx/>
              <a:buSzPct val="125000"/>
              <a:buFont typeface="Arial" charset="0"/>
              <a:buNone/>
              <a:tabLst/>
              <a:defRPr/>
            </a:pPr>
            <a:endParaRPr kumimoji="0" lang="en-GB" sz="975"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40" name="Rectangle 5"/>
          <p:cNvSpPr>
            <a:spLocks noChangeArrowheads="1"/>
          </p:cNvSpPr>
          <p:nvPr/>
        </p:nvSpPr>
        <p:spPr bwMode="gray">
          <a:xfrm>
            <a:off x="9504363" y="1450975"/>
            <a:ext cx="2551113" cy="103188"/>
          </a:xfrm>
          <a:prstGeom prst="rect">
            <a:avLst/>
          </a:prstGeom>
          <a:noFill/>
          <a:ln>
            <a:noFill/>
          </a:ln>
          <a:effectLst/>
        </p:spPr>
        <p:txBody>
          <a:bodyPr wrap="square" lIns="0" tIns="0" rIns="0" bIns="0">
            <a:spAutoFit/>
          </a:bodyPr>
          <a:lstStyle>
            <a:lvl1pPr marL="342900" indent="-342900" defTabSz="785813" eaLnBrk="0" hangingPunct="0">
              <a:buClr>
                <a:schemeClr val="tx2"/>
              </a:buClr>
              <a:defRPr sz="1600">
                <a:solidFill>
                  <a:schemeClr val="tx1"/>
                </a:solidFill>
                <a:latin typeface="Arial" charset="0"/>
              </a:defRPr>
            </a:lvl1pPr>
            <a:lvl2pPr marL="133350" indent="-131763" defTabSz="785813" eaLnBrk="0" hangingPunct="0">
              <a:buClr>
                <a:schemeClr val="tx2"/>
              </a:buClr>
              <a:buSzPct val="125000"/>
              <a:buFont typeface="Arial" charset="0"/>
              <a:buChar char="▪"/>
              <a:defRPr sz="1600">
                <a:solidFill>
                  <a:schemeClr val="tx1"/>
                </a:solidFill>
                <a:latin typeface="Arial" charset="0"/>
              </a:defRPr>
            </a:lvl2pPr>
            <a:lvl3pPr marL="301625" indent="-166688" defTabSz="785813" eaLnBrk="0" hangingPunct="0">
              <a:buClr>
                <a:schemeClr val="tx2"/>
              </a:buClr>
              <a:buSzPct val="120000"/>
              <a:buFont typeface="Arial" charset="0"/>
              <a:buChar char="–"/>
              <a:defRPr sz="1600">
                <a:solidFill>
                  <a:schemeClr val="tx1"/>
                </a:solidFill>
                <a:latin typeface="Arial" charset="0"/>
              </a:defRPr>
            </a:lvl3pPr>
            <a:lvl4pPr marL="441325" indent="-138113" defTabSz="785813" eaLnBrk="0" hangingPunct="0">
              <a:buClr>
                <a:schemeClr val="tx2"/>
              </a:buClr>
              <a:buSzPct val="120000"/>
              <a:buFont typeface="Arial" charset="0"/>
              <a:buChar char="▫"/>
              <a:defRPr sz="1600">
                <a:solidFill>
                  <a:schemeClr val="tx1"/>
                </a:solidFill>
                <a:latin typeface="Arial" charset="0"/>
              </a:defRPr>
            </a:lvl4pPr>
            <a:lvl5pPr marL="601663" indent="-158750" defTabSz="785813" eaLnBrk="0" hangingPunct="0">
              <a:buClr>
                <a:schemeClr val="tx2"/>
              </a:buClr>
              <a:buSzPct val="89000"/>
              <a:buFont typeface="Arial" charset="0"/>
              <a:buChar char="-"/>
              <a:defRPr sz="1600">
                <a:solidFill>
                  <a:schemeClr val="tx1"/>
                </a:solidFill>
                <a:latin typeface="Arial" charset="0"/>
              </a:defRPr>
            </a:lvl5pPr>
            <a:lvl6pPr marL="10588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5160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19732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4304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0" marR="0" lvl="1" indent="0" algn="l" defTabSz="785813" rtl="0" eaLnBrk="0" fontAlgn="auto" latinLnBrk="0" hangingPunct="0">
              <a:lnSpc>
                <a:spcPct val="100000"/>
              </a:lnSpc>
              <a:spcBef>
                <a:spcPts val="450"/>
              </a:spcBef>
              <a:spcAft>
                <a:spcPts val="450"/>
              </a:spcAft>
              <a:buClrTx/>
              <a:buSzPct val="125000"/>
              <a:buFont typeface="Arial" charset="0"/>
              <a:buNone/>
              <a:tabLst/>
              <a:defRPr/>
            </a:pPr>
            <a:r>
              <a:rPr kumimoji="0" lang="en-US" sz="675" b="1" i="0" u="none" strike="noStrike" kern="1200" cap="none" spc="0" normalizeH="0" baseline="0" noProof="0" dirty="0">
                <a:ln>
                  <a:noFill/>
                </a:ln>
                <a:solidFill>
                  <a:prstClr val="black"/>
                </a:solidFill>
                <a:effectLst/>
                <a:uLnTx/>
                <a:uFillTx/>
                <a:latin typeface="Arial" charset="0"/>
                <a:ea typeface="+mn-ea"/>
                <a:cs typeface="+mn-cs"/>
              </a:rPr>
              <a:t>States have commenced disbursement to PHCs</a:t>
            </a:r>
          </a:p>
        </p:txBody>
      </p:sp>
      <p:sp>
        <p:nvSpPr>
          <p:cNvPr id="141" name="Rectangle 5"/>
          <p:cNvSpPr>
            <a:spLocks noChangeArrowheads="1"/>
          </p:cNvSpPr>
          <p:nvPr/>
        </p:nvSpPr>
        <p:spPr bwMode="gray">
          <a:xfrm>
            <a:off x="9504362" y="1617663"/>
            <a:ext cx="2541588" cy="207963"/>
          </a:xfrm>
          <a:prstGeom prst="rect">
            <a:avLst/>
          </a:prstGeom>
          <a:noFill/>
          <a:ln>
            <a:noFill/>
          </a:ln>
          <a:effectLst/>
        </p:spPr>
        <p:txBody>
          <a:bodyPr wrap="square" lIns="0" tIns="0" rIns="0" bIns="0">
            <a:spAutoFit/>
          </a:bodyPr>
          <a:lstStyle>
            <a:lvl1pPr marL="342900" indent="-342900" defTabSz="785813" eaLnBrk="0" hangingPunct="0">
              <a:buClr>
                <a:schemeClr val="tx2"/>
              </a:buClr>
              <a:defRPr sz="1600">
                <a:solidFill>
                  <a:schemeClr val="tx1"/>
                </a:solidFill>
                <a:latin typeface="Arial" charset="0"/>
              </a:defRPr>
            </a:lvl1pPr>
            <a:lvl2pPr marL="133350" indent="-131763" defTabSz="785813" eaLnBrk="0" hangingPunct="0">
              <a:buClr>
                <a:schemeClr val="tx2"/>
              </a:buClr>
              <a:buSzPct val="125000"/>
              <a:buFont typeface="Arial" charset="0"/>
              <a:buChar char="▪"/>
              <a:defRPr sz="1600">
                <a:solidFill>
                  <a:schemeClr val="tx1"/>
                </a:solidFill>
                <a:latin typeface="Arial" charset="0"/>
              </a:defRPr>
            </a:lvl2pPr>
            <a:lvl3pPr marL="301625" indent="-166688" defTabSz="785813" eaLnBrk="0" hangingPunct="0">
              <a:buClr>
                <a:schemeClr val="tx2"/>
              </a:buClr>
              <a:buSzPct val="120000"/>
              <a:buFont typeface="Arial" charset="0"/>
              <a:buChar char="–"/>
              <a:defRPr sz="1600">
                <a:solidFill>
                  <a:schemeClr val="tx1"/>
                </a:solidFill>
                <a:latin typeface="Arial" charset="0"/>
              </a:defRPr>
            </a:lvl3pPr>
            <a:lvl4pPr marL="441325" indent="-138113" defTabSz="785813" eaLnBrk="0" hangingPunct="0">
              <a:buClr>
                <a:schemeClr val="tx2"/>
              </a:buClr>
              <a:buSzPct val="120000"/>
              <a:buFont typeface="Arial" charset="0"/>
              <a:buChar char="▫"/>
              <a:defRPr sz="1600">
                <a:solidFill>
                  <a:schemeClr val="tx1"/>
                </a:solidFill>
                <a:latin typeface="Arial" charset="0"/>
              </a:defRPr>
            </a:lvl4pPr>
            <a:lvl5pPr marL="601663" indent="-158750" defTabSz="785813" eaLnBrk="0" hangingPunct="0">
              <a:buClr>
                <a:schemeClr val="tx2"/>
              </a:buClr>
              <a:buSzPct val="89000"/>
              <a:buFont typeface="Arial" charset="0"/>
              <a:buChar char="-"/>
              <a:defRPr sz="1600">
                <a:solidFill>
                  <a:schemeClr val="tx1"/>
                </a:solidFill>
                <a:latin typeface="Arial" charset="0"/>
              </a:defRPr>
            </a:lvl5pPr>
            <a:lvl6pPr marL="10588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5160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19732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430463"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0" marR="0" lvl="1" indent="0" algn="l" defTabSz="785813" rtl="0" eaLnBrk="0" fontAlgn="auto" latinLnBrk="0" hangingPunct="0">
              <a:lnSpc>
                <a:spcPct val="100000"/>
              </a:lnSpc>
              <a:spcBef>
                <a:spcPts val="450"/>
              </a:spcBef>
              <a:spcAft>
                <a:spcPts val="450"/>
              </a:spcAft>
              <a:buClrTx/>
              <a:buSzPct val="125000"/>
              <a:buFont typeface="Arial" charset="0"/>
              <a:buNone/>
              <a:tabLst/>
              <a:defRPr/>
            </a:pPr>
            <a:r>
              <a:rPr kumimoji="0" lang="en-US" sz="675" b="1" i="0" u="none" strike="noStrike" kern="1200" cap="none" spc="0" normalizeH="0" baseline="0" noProof="0" dirty="0">
                <a:ln>
                  <a:noFill/>
                </a:ln>
                <a:solidFill>
                  <a:prstClr val="black"/>
                </a:solidFill>
                <a:effectLst/>
                <a:uLnTx/>
                <a:uFillTx/>
                <a:latin typeface="Arial" charset="0"/>
                <a:ea typeface="+mn-ea"/>
                <a:cs typeface="+mn-cs"/>
              </a:rPr>
              <a:t>States have received Gateway funds, but have not commenced disbursement to PHCs</a:t>
            </a:r>
          </a:p>
        </p:txBody>
      </p:sp>
      <p:sp>
        <p:nvSpPr>
          <p:cNvPr id="142" name="Rectangle 13"/>
          <p:cNvSpPr>
            <a:spLocks noChangeArrowheads="1"/>
          </p:cNvSpPr>
          <p:nvPr/>
        </p:nvSpPr>
        <p:spPr bwMode="gray">
          <a:xfrm>
            <a:off x="6243638" y="1055687"/>
            <a:ext cx="3937000"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342900" indent="-342900" defTabSz="785813" eaLnBrk="0" hangingPunct="0">
              <a:buClr>
                <a:schemeClr val="tx2"/>
              </a:buClr>
              <a:defRPr sz="1600">
                <a:solidFill>
                  <a:schemeClr val="tx1"/>
                </a:solidFill>
                <a:latin typeface="Arial" charset="0"/>
              </a:defRPr>
            </a:lvl1pPr>
            <a:lvl2pPr marL="592138" indent="-130175" defTabSz="785813" eaLnBrk="0" hangingPunct="0">
              <a:buClr>
                <a:schemeClr val="tx2"/>
              </a:buClr>
              <a:buSzPct val="125000"/>
              <a:buFont typeface="Arial" charset="0"/>
              <a:buChar char="▪"/>
              <a:defRPr sz="1600">
                <a:solidFill>
                  <a:schemeClr val="tx1"/>
                </a:solidFill>
                <a:latin typeface="Arial" charset="0"/>
              </a:defRPr>
            </a:lvl2pPr>
            <a:lvl3pPr marL="876300" indent="-166688" defTabSz="785813" eaLnBrk="0" hangingPunct="0">
              <a:buClr>
                <a:schemeClr val="tx2"/>
              </a:buClr>
              <a:buSzPct val="120000"/>
              <a:buFont typeface="Arial" charset="0"/>
              <a:buChar char="–"/>
              <a:defRPr sz="1600">
                <a:solidFill>
                  <a:schemeClr val="tx1"/>
                </a:solidFill>
                <a:latin typeface="Arial" charset="0"/>
              </a:defRPr>
            </a:lvl3pPr>
            <a:lvl4pPr marL="1149350" indent="-136525" defTabSz="785813" eaLnBrk="0" hangingPunct="0">
              <a:buClr>
                <a:schemeClr val="tx2"/>
              </a:buClr>
              <a:buSzPct val="120000"/>
              <a:buFont typeface="Arial" charset="0"/>
              <a:buChar char="▫"/>
              <a:defRPr sz="1600">
                <a:solidFill>
                  <a:schemeClr val="tx1"/>
                </a:solidFill>
                <a:latin typeface="Arial" charset="0"/>
              </a:defRPr>
            </a:lvl4pPr>
            <a:lvl5pPr marL="1487488" indent="-158750" defTabSz="785813" eaLnBrk="0" hangingPunct="0">
              <a:buClr>
                <a:schemeClr val="tx2"/>
              </a:buClr>
              <a:buSzPct val="89000"/>
              <a:buFont typeface="Arial" charset="0"/>
              <a:buChar char="-"/>
              <a:defRPr sz="1600">
                <a:solidFill>
                  <a:schemeClr val="tx1"/>
                </a:solidFill>
                <a:latin typeface="Arial" charset="0"/>
              </a:defRPr>
            </a:lvl5pPr>
            <a:lvl6pPr marL="1944688"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2401888"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2859088"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3316288" indent="-158750" defTabSz="785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342900" marR="0" lvl="0" indent="-342900" algn="l" defTabSz="785813" rtl="0" eaLnBrk="1" fontAlgn="auto" latinLnBrk="0" hangingPunct="1">
              <a:lnSpc>
                <a:spcPct val="90000"/>
              </a:lnSpc>
              <a:spcBef>
                <a:spcPts val="0"/>
              </a:spcBef>
              <a:spcAft>
                <a:spcPct val="20000"/>
              </a:spcAft>
              <a:buClr>
                <a:srgbClr val="204024"/>
              </a:buClr>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Disbursements to States and PHCs</a:t>
            </a:r>
          </a:p>
        </p:txBody>
      </p:sp>
      <p:cxnSp>
        <p:nvCxnSpPr>
          <p:cNvPr id="143" name="Straight Connector 142"/>
          <p:cNvCxnSpPr/>
          <p:nvPr/>
        </p:nvCxnSpPr>
        <p:spPr>
          <a:xfrm>
            <a:off x="6196013" y="1314450"/>
            <a:ext cx="4027488" cy="0"/>
          </a:xfrm>
          <a:prstGeom prst="line">
            <a:avLst/>
          </a:prstGeom>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E578B367-D84B-4059-B35F-EF3E7D086761}"/>
              </a:ext>
            </a:extLst>
          </p:cNvPr>
          <p:cNvCxnSpPr/>
          <p:nvPr>
            <p:custDataLst>
              <p:tags r:id="rId3"/>
            </p:custDataLst>
          </p:nvPr>
        </p:nvCxnSpPr>
        <p:spPr bwMode="auto">
          <a:xfrm>
            <a:off x="3509963" y="4129088"/>
            <a:ext cx="69056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73D0C45-924E-458A-9A24-55B9E31BA146}"/>
              </a:ext>
            </a:extLst>
          </p:cNvPr>
          <p:cNvCxnSpPr/>
          <p:nvPr>
            <p:custDataLst>
              <p:tags r:id="rId4"/>
            </p:custDataLst>
          </p:nvPr>
        </p:nvCxnSpPr>
        <p:spPr bwMode="auto">
          <a:xfrm>
            <a:off x="1957388" y="1727200"/>
            <a:ext cx="688975"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3" name="Chart 82">
            <a:extLst>
              <a:ext uri="{FF2B5EF4-FFF2-40B4-BE49-F238E27FC236}">
                <a16:creationId xmlns:a16="http://schemas.microsoft.com/office/drawing/2014/main" id="{7F9AE480-C58C-4DC9-977A-038A2F1AAA6C}"/>
              </a:ext>
            </a:extLst>
          </p:cNvPr>
          <p:cNvGraphicFramePr/>
          <p:nvPr>
            <p:custDataLst>
              <p:tags r:id="rId5"/>
            </p:custDataLst>
          </p:nvPr>
        </p:nvGraphicFramePr>
        <p:xfrm>
          <a:off x="666750" y="1644650"/>
          <a:ext cx="4824413" cy="2852738"/>
        </p:xfrm>
        <a:graphic>
          <a:graphicData uri="http://schemas.openxmlformats.org/drawingml/2006/chart">
            <c:chart xmlns:c="http://schemas.openxmlformats.org/drawingml/2006/chart" xmlns:r="http://schemas.openxmlformats.org/officeDocument/2006/relationships" r:id="rId16"/>
          </a:graphicData>
        </a:graphic>
      </p:graphicFrame>
      <p:sp>
        <p:nvSpPr>
          <p:cNvPr id="138" name="Rectangle 137">
            <a:extLst>
              <a:ext uri="{FF2B5EF4-FFF2-40B4-BE49-F238E27FC236}">
                <a16:creationId xmlns:a16="http://schemas.microsoft.com/office/drawing/2014/main" id="{7F7C11F4-2989-41AF-8B1C-061B3CC6EB15}"/>
              </a:ext>
            </a:extLst>
          </p:cNvPr>
          <p:cNvSpPr>
            <a:spLocks noGrp="1" noChangeArrowheads="1"/>
          </p:cNvSpPr>
          <p:nvPr>
            <p:custDataLst>
              <p:tags r:id="rId6"/>
            </p:custDataLst>
          </p:nvPr>
        </p:nvSpPr>
        <p:spPr bwMode="auto">
          <a:xfrm>
            <a:off x="2784475" y="4465638"/>
            <a:ext cx="58737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44546A"/>
              </a:buClr>
              <a:buSzTx/>
              <a:buFontTx/>
              <a:buNone/>
              <a:tabLst/>
              <a:defRPr/>
            </a:pPr>
            <a:fld id="{4CB10185-586F-483F-8B15-8D8F87FE0021}" type="datetime'''1''''''%'''''''' ''''''''C''R''''''''''F'''''''''''''">
              <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1713" rtl="0" eaLnBrk="0" fontAlgn="base" latinLnBrk="0" hangingPunct="0">
                <a:lnSpc>
                  <a:spcPct val="100000"/>
                </a:lnSpc>
                <a:spcBef>
                  <a:spcPct val="0"/>
                </a:spcBef>
                <a:spcAft>
                  <a:spcPct val="0"/>
                </a:spcAft>
                <a:buClr>
                  <a:srgbClr val="44546A"/>
                </a:buClr>
                <a:buSzTx/>
                <a:buFontTx/>
                <a:buNone/>
                <a:tabLst/>
                <a:defRPr/>
              </a:pPr>
              <a:t>1% CRF</a:t>
            </a:fld>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6" name="Rectangle 155">
            <a:extLst>
              <a:ext uri="{FF2B5EF4-FFF2-40B4-BE49-F238E27FC236}">
                <a16:creationId xmlns:a16="http://schemas.microsoft.com/office/drawing/2014/main" id="{D1FE0253-F741-4BF8-9A10-9A81F2010A08}"/>
              </a:ext>
            </a:extLst>
          </p:cNvPr>
          <p:cNvSpPr>
            <a:spLocks noGrp="1" noChangeArrowheads="1"/>
          </p:cNvSpPr>
          <p:nvPr>
            <p:custDataLst>
              <p:tags r:id="rId7"/>
            </p:custDataLst>
          </p:nvPr>
        </p:nvSpPr>
        <p:spPr bwMode="gray">
          <a:xfrm>
            <a:off x="2913062" y="2836863"/>
            <a:ext cx="331788" cy="1825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anchor="ctr"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44546A"/>
              </a:buClr>
              <a:buSzTx/>
              <a:buFontTx/>
              <a:buNone/>
              <a:tabLst/>
              <a:defRPr/>
            </a:pPr>
            <a:fld id="{731FBE52-4D20-4FF5-A541-7790A523A78D}" type="datetime'''''''''''1''''''''''1''''''''''''''''''''.''''8'''''">
              <a:rPr kumimoji="0" lang="en-US" alt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1713" rtl="0" eaLnBrk="0" fontAlgn="base" latinLnBrk="0" hangingPunct="0">
                <a:lnSpc>
                  <a:spcPct val="100000"/>
                </a:lnSpc>
                <a:spcBef>
                  <a:spcPct val="0"/>
                </a:spcBef>
                <a:spcAft>
                  <a:spcPct val="0"/>
                </a:spcAft>
                <a:buClr>
                  <a:srgbClr val="44546A"/>
                </a:buClr>
                <a:buSzTx/>
                <a:buFontTx/>
                <a:buNone/>
                <a:tabLst/>
                <a:defRPr/>
              </a:pPr>
              <a:t>11.8</a:t>
            </a:fld>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4" name="Rectangle 83">
            <a:extLst>
              <a:ext uri="{FF2B5EF4-FFF2-40B4-BE49-F238E27FC236}">
                <a16:creationId xmlns:a16="http://schemas.microsoft.com/office/drawing/2014/main" id="{3EF834E9-49E6-4FBE-BB6A-CBDABD7F081F}"/>
              </a:ext>
            </a:extLst>
          </p:cNvPr>
          <p:cNvSpPr>
            <a:spLocks noGrp="1" noChangeArrowheads="1"/>
          </p:cNvSpPr>
          <p:nvPr>
            <p:custDataLst>
              <p:tags r:id="rId8"/>
            </p:custDataLst>
          </p:nvPr>
        </p:nvSpPr>
        <p:spPr bwMode="auto">
          <a:xfrm>
            <a:off x="801688" y="4465638"/>
            <a:ext cx="1449388" cy="3651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44546A"/>
              </a:buClr>
              <a:buSzTx/>
              <a:buFontTx/>
              <a:buNone/>
              <a:tabLst/>
              <a:defRPr/>
            </a:pPr>
            <a:fld id="{226446B8-3BB6-49F5-B126-DE798D3B67F2}" type="datetime'To''''tal'''''''' re''c''e''''''''ive''''d f''r''om ''BHCP''F'">
              <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1713" rtl="0" eaLnBrk="0" fontAlgn="base" latinLnBrk="0" hangingPunct="0">
                <a:lnSpc>
                  <a:spcPct val="100000"/>
                </a:lnSpc>
                <a:spcBef>
                  <a:spcPct val="0"/>
                </a:spcBef>
                <a:spcAft>
                  <a:spcPct val="0"/>
                </a:spcAft>
                <a:buClr>
                  <a:srgbClr val="44546A"/>
                </a:buClr>
                <a:buSzTx/>
                <a:buFontTx/>
                <a:buNone/>
                <a:tabLst/>
                <a:defRPr/>
              </a:pPr>
              <a:t>Total received from BHCPF</a:t>
            </a:fld>
            <a:r>
              <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by NPHCDA</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0" name="Rectangle 79">
            <a:extLst>
              <a:ext uri="{FF2B5EF4-FFF2-40B4-BE49-F238E27FC236}">
                <a16:creationId xmlns:a16="http://schemas.microsoft.com/office/drawing/2014/main" id="{267B3C01-0A41-4B13-BE9A-A0F1B5A8839C}"/>
              </a:ext>
            </a:extLst>
          </p:cNvPr>
          <p:cNvSpPr>
            <a:spLocks noGrp="1" noChangeArrowheads="1"/>
          </p:cNvSpPr>
          <p:nvPr>
            <p:custDataLst>
              <p:tags r:id="rId9"/>
            </p:custDataLst>
          </p:nvPr>
        </p:nvSpPr>
        <p:spPr bwMode="auto">
          <a:xfrm>
            <a:off x="4211639" y="4465638"/>
            <a:ext cx="841375" cy="3651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44546A"/>
              </a:buClr>
              <a:buSzTx/>
              <a:buFontTx/>
              <a:buNone/>
              <a:tabLst/>
              <a:defRPr/>
            </a:pPr>
            <a:fld id="{C110939C-3422-4902-8712-61C1E73B25F6}" type="datetime'''''''''GFF ''f''''r''''o''''''m'' ''''Wo''''''''''rld b''ank'">
              <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1713" rtl="0" eaLnBrk="0" fontAlgn="base" latinLnBrk="0" hangingPunct="0">
                <a:lnSpc>
                  <a:spcPct val="100000"/>
                </a:lnSpc>
                <a:spcBef>
                  <a:spcPct val="0"/>
                </a:spcBef>
                <a:spcAft>
                  <a:spcPct val="0"/>
                </a:spcAft>
                <a:buClr>
                  <a:srgbClr val="44546A"/>
                </a:buClr>
                <a:buSzTx/>
                <a:buFontTx/>
                <a:buNone/>
                <a:tabLst/>
                <a:defRPr/>
              </a:pPr>
              <a:t>GFF from World bank</a:t>
            </a:fld>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9" name="Rectangle 138">
            <a:extLst>
              <a:ext uri="{FF2B5EF4-FFF2-40B4-BE49-F238E27FC236}">
                <a16:creationId xmlns:a16="http://schemas.microsoft.com/office/drawing/2014/main" id="{69E0A968-A2C3-4D97-9EFD-18C50497446E}"/>
              </a:ext>
            </a:extLst>
          </p:cNvPr>
          <p:cNvSpPr>
            <a:spLocks noGrp="1" noChangeArrowheads="1"/>
          </p:cNvSpPr>
          <p:nvPr>
            <p:custDataLst>
              <p:tags r:id="rId10"/>
            </p:custDataLst>
          </p:nvPr>
        </p:nvSpPr>
        <p:spPr bwMode="gray">
          <a:xfrm>
            <a:off x="1355725" y="1519238"/>
            <a:ext cx="3397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44546A"/>
              </a:buClr>
              <a:buSzTx/>
              <a:buFontTx/>
              <a:buNone/>
              <a:tabLst/>
              <a:defRPr/>
            </a:pPr>
            <a:fld id="{BAF65F2F-8D20-41DE-B3B1-44570C534D33}" type="datetime'''''''''''''''''''''''''''''''1''''''''3''''.''''''''''''2'''">
              <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1713" rtl="0" eaLnBrk="0" fontAlgn="base" latinLnBrk="0" hangingPunct="0">
                <a:lnSpc>
                  <a:spcPct val="100000"/>
                </a:lnSpc>
                <a:spcBef>
                  <a:spcPct val="0"/>
                </a:spcBef>
                <a:spcAft>
                  <a:spcPct val="0"/>
                </a:spcAft>
                <a:buClr>
                  <a:srgbClr val="44546A"/>
                </a:buClr>
                <a:buSzTx/>
                <a:buFontTx/>
                <a:buNone/>
                <a:tabLst/>
                <a:defRPr/>
              </a:pPr>
              <a:t>13.2</a:t>
            </a:fld>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5" name="Rectangle 164">
            <a:extLst>
              <a:ext uri="{FF2B5EF4-FFF2-40B4-BE49-F238E27FC236}">
                <a16:creationId xmlns:a16="http://schemas.microsoft.com/office/drawing/2014/main" id="{92E91368-1A40-43FC-9CE7-28BE7937E15F}"/>
              </a:ext>
            </a:extLst>
          </p:cNvPr>
          <p:cNvSpPr>
            <a:spLocks noGrp="1" noChangeArrowheads="1"/>
          </p:cNvSpPr>
          <p:nvPr>
            <p:custDataLst>
              <p:tags r:id="rId11"/>
            </p:custDataLst>
          </p:nvPr>
        </p:nvSpPr>
        <p:spPr bwMode="gray">
          <a:xfrm>
            <a:off x="4505325" y="3921125"/>
            <a:ext cx="25558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348830" indent="-348830" algn="l" defTabSz="911713" rtl="0" eaLnBrk="0" fontAlgn="base" hangingPunct="0">
              <a:spcBef>
                <a:spcPct val="0"/>
              </a:spcBef>
              <a:spcAft>
                <a:spcPct val="0"/>
              </a:spcAft>
              <a:buClr>
                <a:schemeClr val="tx2"/>
              </a:buClr>
              <a:defRPr sz="1600">
                <a:solidFill>
                  <a:schemeClr val="tx1"/>
                </a:solidFill>
                <a:latin typeface="+mn-lt"/>
                <a:ea typeface="+mn-ea"/>
                <a:cs typeface="+mn-cs"/>
              </a:defRPr>
            </a:lvl1pPr>
            <a:lvl2pPr marL="196611" indent="-195030" algn="l" defTabSz="9117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4576" indent="-266380"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4722" indent="-156974" algn="l" defTabSz="9117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59497" indent="-131606" algn="l" defTabSz="9117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6016"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6pPr>
            <a:lvl7pPr marL="1691837"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7pPr>
            <a:lvl8pPr marL="215765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8pPr>
            <a:lvl9pPr marL="2623479" indent="-132631" algn="l" defTabSz="912233"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ctr" defTabSz="911713" rtl="0" eaLnBrk="0" fontAlgn="base" latinLnBrk="0" hangingPunct="0">
              <a:lnSpc>
                <a:spcPct val="100000"/>
              </a:lnSpc>
              <a:spcBef>
                <a:spcPct val="0"/>
              </a:spcBef>
              <a:spcAft>
                <a:spcPct val="0"/>
              </a:spcAft>
              <a:buClr>
                <a:srgbClr val="44546A"/>
              </a:buClr>
              <a:buSzTx/>
              <a:buFontTx/>
              <a:buNone/>
              <a:tabLst/>
              <a:defRPr/>
            </a:pPr>
            <a:fld id="{D03717EB-CDAC-42D1-B770-007363B57AB8}" type="datetime'''''''''''''''''''1''.4'''''''''''''''">
              <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1713" rtl="0" eaLnBrk="0" fontAlgn="base" latinLnBrk="0" hangingPunct="0">
                <a:lnSpc>
                  <a:spcPct val="100000"/>
                </a:lnSpc>
                <a:spcBef>
                  <a:spcPct val="0"/>
                </a:spcBef>
                <a:spcAft>
                  <a:spcPct val="0"/>
                </a:spcAft>
                <a:buClr>
                  <a:srgbClr val="44546A"/>
                </a:buClr>
                <a:buSzTx/>
                <a:buFontTx/>
                <a:buNone/>
                <a:tabLst/>
                <a:defRPr/>
              </a:pPr>
              <a:t>1.4</a:t>
            </a:fld>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8" name="Rectangle 30">
            <a:extLst>
              <a:ext uri="{FF2B5EF4-FFF2-40B4-BE49-F238E27FC236}">
                <a16:creationId xmlns:a16="http://schemas.microsoft.com/office/drawing/2014/main" id="{16FF4ACC-1503-4F22-9F0D-601EA38176F7}"/>
              </a:ext>
            </a:extLst>
          </p:cNvPr>
          <p:cNvSpPr txBox="1"/>
          <p:nvPr/>
        </p:nvSpPr>
        <p:spPr>
          <a:xfrm>
            <a:off x="554039" y="1049338"/>
            <a:ext cx="3794125"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0" marR="0" lvl="0" indent="0" algn="l" defTabSz="895350" rtl="0" eaLnBrk="1" fontAlgn="base" latinLnBrk="0" hangingPunct="1">
              <a:lnSpc>
                <a:spcPct val="100000"/>
              </a:lnSpc>
              <a:spcBef>
                <a:spcPct val="0"/>
              </a:spcBef>
              <a:spcAft>
                <a:spcPct val="0"/>
              </a:spcAft>
              <a:buClr>
                <a:srgbClr val="204024"/>
              </a:buClr>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Arial" charset="0"/>
              </a:rPr>
              <a:t>Total funds received by the NPHCDA </a:t>
            </a:r>
            <a:r>
              <a:rPr kumimoji="0" lang="en-GB" sz="1400" b="1" i="0" u="none" strike="noStrike" kern="1200" cap="none" spc="0" normalizeH="0" baseline="0" noProof="0" dirty="0">
                <a:ln>
                  <a:noFill/>
                </a:ln>
                <a:solidFill>
                  <a:prstClr val="white">
                    <a:lumMod val="50000"/>
                  </a:prstClr>
                </a:solidFill>
                <a:effectLst/>
                <a:uLnTx/>
                <a:uFillTx/>
                <a:latin typeface="Arial"/>
                <a:ea typeface="+mn-ea"/>
                <a:cs typeface="Arial" charset="0"/>
              </a:rPr>
              <a:t>(</a:t>
            </a:r>
            <a:r>
              <a:rPr kumimoji="0" lang="en-GB" sz="1400" b="1" i="0" u="none" strike="dblStrike" kern="1200" cap="none" spc="0" normalizeH="0" baseline="0" noProof="0" dirty="0">
                <a:ln>
                  <a:noFill/>
                </a:ln>
                <a:solidFill>
                  <a:prstClr val="white">
                    <a:lumMod val="50000"/>
                  </a:prstClr>
                </a:solidFill>
                <a:effectLst/>
                <a:uLnTx/>
                <a:uFillTx/>
                <a:latin typeface="Arial"/>
                <a:ea typeface="+mn-ea"/>
                <a:cs typeface="Arial" charset="0"/>
              </a:rPr>
              <a:t>N</a:t>
            </a:r>
            <a:r>
              <a:rPr kumimoji="0" lang="en-GB" sz="1400" b="1" i="0" u="none" strike="noStrike" kern="1200" cap="none" spc="0" normalizeH="0" baseline="0" noProof="0" dirty="0">
                <a:ln>
                  <a:noFill/>
                </a:ln>
                <a:solidFill>
                  <a:prstClr val="white">
                    <a:lumMod val="50000"/>
                  </a:prstClr>
                </a:solidFill>
                <a:effectLst/>
                <a:uLnTx/>
                <a:uFillTx/>
                <a:latin typeface="Arial"/>
                <a:ea typeface="+mn-ea"/>
                <a:cs typeface="Arial" charset="0"/>
              </a:rPr>
              <a:t>Billion)</a:t>
            </a:r>
          </a:p>
        </p:txBody>
      </p:sp>
      <p:cxnSp>
        <p:nvCxnSpPr>
          <p:cNvPr id="179" name="Straight Connector 178">
            <a:extLst>
              <a:ext uri="{FF2B5EF4-FFF2-40B4-BE49-F238E27FC236}">
                <a16:creationId xmlns:a16="http://schemas.microsoft.com/office/drawing/2014/main" id="{01DB5C7D-BBC5-4334-8A58-CFD141D3C4C6}"/>
              </a:ext>
            </a:extLst>
          </p:cNvPr>
          <p:cNvCxnSpPr>
            <a:cxnSpLocks/>
          </p:cNvCxnSpPr>
          <p:nvPr/>
        </p:nvCxnSpPr>
        <p:spPr>
          <a:xfrm flipV="1">
            <a:off x="533400" y="1327150"/>
            <a:ext cx="3814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itle 1">
            <a:extLst>
              <a:ext uri="{FF2B5EF4-FFF2-40B4-BE49-F238E27FC236}">
                <a16:creationId xmlns:a16="http://schemas.microsoft.com/office/drawing/2014/main" id="{72753CDA-C878-4676-BA57-419265A8C011}"/>
              </a:ext>
            </a:extLst>
          </p:cNvPr>
          <p:cNvSpPr txBox="1">
            <a:spLocks/>
          </p:cNvSpPr>
          <p:nvPr/>
        </p:nvSpPr>
        <p:spPr bwMode="gray">
          <a:xfrm>
            <a:off x="1080796" y="194139"/>
            <a:ext cx="10140482" cy="661456"/>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marL="89297" indent="0"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chemeClr val="bg1"/>
                </a:solidFill>
                <a:latin typeface="Verdana" pitchFamily="-109" charset="0"/>
                <a:ea typeface="Arial" pitchFamily="-109" charset="0"/>
                <a:cs typeface="Arial" pitchFamily="-109" charset="0"/>
              </a:defRPr>
            </a:lvl2pPr>
            <a:lvl3pPr algn="l" rtl="0" eaLnBrk="1" fontAlgn="base" hangingPunct="1">
              <a:spcBef>
                <a:spcPct val="0"/>
              </a:spcBef>
              <a:spcAft>
                <a:spcPct val="0"/>
              </a:spcAft>
              <a:defRPr sz="2400">
                <a:solidFill>
                  <a:schemeClr val="bg1"/>
                </a:solidFill>
                <a:latin typeface="Verdana" pitchFamily="-109" charset="0"/>
                <a:ea typeface="Arial" pitchFamily="-109" charset="0"/>
                <a:cs typeface="Arial" pitchFamily="-109" charset="0"/>
              </a:defRPr>
            </a:lvl3pPr>
            <a:lvl4pPr algn="l" rtl="0" eaLnBrk="1" fontAlgn="base" hangingPunct="1">
              <a:spcBef>
                <a:spcPct val="0"/>
              </a:spcBef>
              <a:spcAft>
                <a:spcPct val="0"/>
              </a:spcAft>
              <a:defRPr sz="2400">
                <a:solidFill>
                  <a:schemeClr val="bg1"/>
                </a:solidFill>
                <a:latin typeface="Verdana" pitchFamily="-109" charset="0"/>
                <a:ea typeface="Arial" pitchFamily="-109" charset="0"/>
                <a:cs typeface="Arial" pitchFamily="-109" charset="0"/>
              </a:defRPr>
            </a:lvl4pPr>
            <a:lvl5pPr algn="l" rtl="0" eaLnBrk="1" fontAlgn="base" hangingPunct="1">
              <a:spcBef>
                <a:spcPct val="0"/>
              </a:spcBef>
              <a:spcAft>
                <a:spcPct val="0"/>
              </a:spcAft>
              <a:defRPr sz="2400">
                <a:solidFill>
                  <a:schemeClr val="bg1"/>
                </a:solidFill>
                <a:latin typeface="Verdana" pitchFamily="-109" charset="0"/>
                <a:ea typeface="Arial" pitchFamily="-109" charset="0"/>
                <a:cs typeface="Arial" pitchFamily="-109" charset="0"/>
              </a:defRPr>
            </a:lvl5pPr>
            <a:lvl6pPr marL="342900" algn="l" rtl="0" eaLnBrk="1" fontAlgn="base" hangingPunct="1">
              <a:spcBef>
                <a:spcPct val="0"/>
              </a:spcBef>
              <a:spcAft>
                <a:spcPct val="0"/>
              </a:spcAft>
              <a:defRPr sz="2400">
                <a:solidFill>
                  <a:schemeClr val="bg1"/>
                </a:solidFill>
                <a:latin typeface="Verdana" pitchFamily="-109" charset="0"/>
                <a:ea typeface="Arial" pitchFamily="-109" charset="0"/>
                <a:cs typeface="Arial" pitchFamily="-109" charset="0"/>
              </a:defRPr>
            </a:lvl6pPr>
            <a:lvl7pPr marL="685800" algn="l" rtl="0" eaLnBrk="1" fontAlgn="base" hangingPunct="1">
              <a:spcBef>
                <a:spcPct val="0"/>
              </a:spcBef>
              <a:spcAft>
                <a:spcPct val="0"/>
              </a:spcAft>
              <a:defRPr sz="2400">
                <a:solidFill>
                  <a:schemeClr val="bg1"/>
                </a:solidFill>
                <a:latin typeface="Verdana" pitchFamily="-109" charset="0"/>
                <a:ea typeface="Arial" pitchFamily="-109" charset="0"/>
                <a:cs typeface="Arial" pitchFamily="-109" charset="0"/>
              </a:defRPr>
            </a:lvl7pPr>
            <a:lvl8pPr marL="1028700" algn="l" rtl="0" eaLnBrk="1" fontAlgn="base" hangingPunct="1">
              <a:spcBef>
                <a:spcPct val="0"/>
              </a:spcBef>
              <a:spcAft>
                <a:spcPct val="0"/>
              </a:spcAft>
              <a:defRPr sz="2400">
                <a:solidFill>
                  <a:schemeClr val="bg1"/>
                </a:solidFill>
                <a:latin typeface="Verdana" pitchFamily="-109" charset="0"/>
                <a:ea typeface="Arial" pitchFamily="-109" charset="0"/>
                <a:cs typeface="Arial" pitchFamily="-109" charset="0"/>
              </a:defRPr>
            </a:lvl8pPr>
            <a:lvl9pPr marL="1371600" algn="l" rtl="0" eaLnBrk="1" fontAlgn="base" hangingPunct="1">
              <a:spcBef>
                <a:spcPct val="0"/>
              </a:spcBef>
              <a:spcAft>
                <a:spcPct val="0"/>
              </a:spcAft>
              <a:defRPr sz="2400">
                <a:solidFill>
                  <a:schemeClr val="bg1"/>
                </a:solidFill>
                <a:latin typeface="Verdana" pitchFamily="-109" charset="0"/>
                <a:ea typeface="Arial" pitchFamily="-109" charset="0"/>
                <a:cs typeface="Arial" pitchFamily="-109" charset="0"/>
              </a:defRPr>
            </a:lvl9pPr>
          </a:lstStyle>
          <a:p>
            <a:pPr marL="89297" marR="0" lvl="0" indent="0" defTabSz="6858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70AD47">
                    <a:lumMod val="50000"/>
                  </a:srgbClr>
                </a:solidFill>
                <a:effectLst/>
                <a:uLnTx/>
                <a:uFillTx/>
                <a:latin typeface="Arial" panose="020B0604020202020204" pitchFamily="34" charset="0"/>
                <a:ea typeface="+mj-ea"/>
                <a:cs typeface="Arial" panose="020B0604020202020204" pitchFamily="34" charset="0"/>
              </a:rPr>
              <a:t>All the funds totaling NGN 13.2 Billion received by the NPHCDA Gateway have been disbursed to 36 states and the FCT (based on Year 2018 allocation and release)</a:t>
            </a:r>
          </a:p>
        </p:txBody>
      </p:sp>
      <p:sp>
        <p:nvSpPr>
          <p:cNvPr id="183" name="TextBox 182">
            <a:extLst>
              <a:ext uri="{FF2B5EF4-FFF2-40B4-BE49-F238E27FC236}">
                <a16:creationId xmlns:a16="http://schemas.microsoft.com/office/drawing/2014/main" id="{C5E43333-2366-4F81-853C-51E83B07400D}"/>
              </a:ext>
            </a:extLst>
          </p:cNvPr>
          <p:cNvSpPr txBox="1"/>
          <p:nvPr/>
        </p:nvSpPr>
        <p:spPr>
          <a:xfrm>
            <a:off x="7905750" y="4184650"/>
            <a:ext cx="411163" cy="1857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Delta</a:t>
            </a:r>
          </a:p>
        </p:txBody>
      </p:sp>
      <p:sp>
        <p:nvSpPr>
          <p:cNvPr id="185" name="TextBox 184">
            <a:extLst>
              <a:ext uri="{FF2B5EF4-FFF2-40B4-BE49-F238E27FC236}">
                <a16:creationId xmlns:a16="http://schemas.microsoft.com/office/drawing/2014/main" id="{0C4B46AC-D6C8-4EA3-B409-14273EA3AF58}"/>
              </a:ext>
            </a:extLst>
          </p:cNvPr>
          <p:cNvSpPr txBox="1"/>
          <p:nvPr/>
        </p:nvSpPr>
        <p:spPr>
          <a:xfrm>
            <a:off x="6940550" y="4364038"/>
            <a:ext cx="593725" cy="185738"/>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Anambra</a:t>
            </a:r>
          </a:p>
        </p:txBody>
      </p:sp>
      <p:cxnSp>
        <p:nvCxnSpPr>
          <p:cNvPr id="10" name="Connector: Elbow 9">
            <a:extLst>
              <a:ext uri="{FF2B5EF4-FFF2-40B4-BE49-F238E27FC236}">
                <a16:creationId xmlns:a16="http://schemas.microsoft.com/office/drawing/2014/main" id="{EE8F9D75-5F88-4366-BDBF-BD949164D1C0}"/>
              </a:ext>
            </a:extLst>
          </p:cNvPr>
          <p:cNvCxnSpPr>
            <a:cxnSpLocks/>
          </p:cNvCxnSpPr>
          <p:nvPr/>
        </p:nvCxnSpPr>
        <p:spPr>
          <a:xfrm flipV="1">
            <a:off x="7540625" y="4138613"/>
            <a:ext cx="849313" cy="295275"/>
          </a:xfrm>
          <a:prstGeom prst="bentConnector3">
            <a:avLst>
              <a:gd name="adj1" fmla="val 100599"/>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EBC2D711-8E4A-4A43-B0DA-86CFFF6831C1}"/>
              </a:ext>
            </a:extLst>
          </p:cNvPr>
          <p:cNvSpPr txBox="1"/>
          <p:nvPr/>
        </p:nvSpPr>
        <p:spPr>
          <a:xfrm>
            <a:off x="9102725" y="4151313"/>
            <a:ext cx="455613" cy="185738"/>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Ebonyi</a:t>
            </a:r>
          </a:p>
        </p:txBody>
      </p:sp>
      <p:cxnSp>
        <p:nvCxnSpPr>
          <p:cNvPr id="26" name="Straight Connector 25">
            <a:extLst>
              <a:ext uri="{FF2B5EF4-FFF2-40B4-BE49-F238E27FC236}">
                <a16:creationId xmlns:a16="http://schemas.microsoft.com/office/drawing/2014/main" id="{2CCF9308-883A-450F-8262-63C9034A25C1}"/>
              </a:ext>
            </a:extLst>
          </p:cNvPr>
          <p:cNvCxnSpPr>
            <a:cxnSpLocks/>
            <a:stCxn id="186" idx="1"/>
          </p:cNvCxnSpPr>
          <p:nvPr/>
        </p:nvCxnSpPr>
        <p:spPr>
          <a:xfrm flipH="1" flipV="1">
            <a:off x="8715375" y="4059238"/>
            <a:ext cx="387350" cy="1849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B04CB27-2CFF-47C8-85BA-FBB4BE7D0368}"/>
              </a:ext>
            </a:extLst>
          </p:cNvPr>
          <p:cNvCxnSpPr>
            <a:cxnSpLocks/>
            <a:stCxn id="135" idx="1"/>
            <a:endCxn id="127" idx="8"/>
          </p:cNvCxnSpPr>
          <p:nvPr/>
        </p:nvCxnSpPr>
        <p:spPr>
          <a:xfrm flipH="1" flipV="1">
            <a:off x="8510333" y="4261053"/>
            <a:ext cx="435961" cy="25989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CC042721-D1BF-4525-A778-1877A78AD55E}"/>
              </a:ext>
            </a:extLst>
          </p:cNvPr>
          <p:cNvSpPr txBox="1"/>
          <p:nvPr/>
        </p:nvSpPr>
        <p:spPr>
          <a:xfrm>
            <a:off x="491331" y="5265391"/>
            <a:ext cx="11209338" cy="738664"/>
          </a:xfrm>
          <a:prstGeom prst="rect">
            <a:avLst/>
          </a:prstGeom>
          <a:solidFill>
            <a:schemeClr val="accent6">
              <a:lumMod val="20000"/>
              <a:lumOff val="80000"/>
            </a:schemeClr>
          </a:solidFill>
        </p:spPr>
        <p:txBody>
          <a:bodyPr wrap="square" rtlCol="0">
            <a:spAutoFit/>
          </a:bodyPr>
          <a:lstStyle/>
          <a:p>
            <a:pPr marL="285750" marR="0" lvl="0" indent="-285750" algn="l" defTabSz="51435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the 36 states and FCT that have received funds, 19 have been authorized to disburse funds to the eligible PHCs, while 9 states have commenced disbursements to PHCs (Abia, Anambra, Delta, Ebonyi, FCT, Nasarawa, Niger, Kaduna and Osun)</a:t>
            </a:r>
          </a:p>
          <a:p>
            <a:pPr marL="285750" marR="0" lvl="0" indent="-285750" algn="l" defTabSz="51435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a:solidFill>
                  <a:srgbClr val="000000"/>
                </a:solidFill>
                <a:latin typeface="Arial" panose="020B0604020202020204" pitchFamily="34" charset="0"/>
                <a:cs typeface="Arial" panose="020B0604020202020204" pitchFamily="34" charset="0"/>
              </a:rPr>
              <a:t>The 10 remaining states are to be authorized to disburse to PHCs this January, having just completed their verification process</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9" name="TextBox 78">
            <a:extLst>
              <a:ext uri="{FF2B5EF4-FFF2-40B4-BE49-F238E27FC236}">
                <a16:creationId xmlns:a16="http://schemas.microsoft.com/office/drawing/2014/main" id="{077A4043-CB68-4559-BCF7-064BFF80B84A}"/>
              </a:ext>
            </a:extLst>
          </p:cNvPr>
          <p:cNvSpPr txBox="1"/>
          <p:nvPr/>
        </p:nvSpPr>
        <p:spPr>
          <a:xfrm>
            <a:off x="8399463" y="2798763"/>
            <a:ext cx="501650" cy="1857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Kaduna</a:t>
            </a:r>
          </a:p>
        </p:txBody>
      </p:sp>
      <p:sp>
        <p:nvSpPr>
          <p:cNvPr id="81" name="TextBox 80">
            <a:extLst>
              <a:ext uri="{FF2B5EF4-FFF2-40B4-BE49-F238E27FC236}">
                <a16:creationId xmlns:a16="http://schemas.microsoft.com/office/drawing/2014/main" id="{0870524C-1BC3-4A31-BE2F-9E8FC37109A3}"/>
              </a:ext>
            </a:extLst>
          </p:cNvPr>
          <p:cNvSpPr txBox="1"/>
          <p:nvPr/>
        </p:nvSpPr>
        <p:spPr>
          <a:xfrm>
            <a:off x="8469313" y="3376613"/>
            <a:ext cx="592138" cy="1841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Nasarawa</a:t>
            </a:r>
          </a:p>
        </p:txBody>
      </p:sp>
      <p:sp>
        <p:nvSpPr>
          <p:cNvPr id="82" name="TextBox 81">
            <a:extLst>
              <a:ext uri="{FF2B5EF4-FFF2-40B4-BE49-F238E27FC236}">
                <a16:creationId xmlns:a16="http://schemas.microsoft.com/office/drawing/2014/main" id="{5D1CE2D6-FFB5-4BC2-8FC8-8D16C00D60F6}"/>
              </a:ext>
            </a:extLst>
          </p:cNvPr>
          <p:cNvSpPr txBox="1"/>
          <p:nvPr/>
        </p:nvSpPr>
        <p:spPr>
          <a:xfrm>
            <a:off x="8232775" y="3260725"/>
            <a:ext cx="501650" cy="1841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FCT</a:t>
            </a:r>
          </a:p>
        </p:txBody>
      </p:sp>
      <p:sp>
        <p:nvSpPr>
          <p:cNvPr id="76" name="Rectangle 75">
            <a:extLst>
              <a:ext uri="{FF2B5EF4-FFF2-40B4-BE49-F238E27FC236}">
                <a16:creationId xmlns:a16="http://schemas.microsoft.com/office/drawing/2014/main" id="{6EF71655-47AF-49CD-83AE-7EE04EDD77B3}"/>
              </a:ext>
            </a:extLst>
          </p:cNvPr>
          <p:cNvSpPr/>
          <p:nvPr/>
        </p:nvSpPr>
        <p:spPr bwMode="auto">
          <a:xfrm>
            <a:off x="10968111" y="6065522"/>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359649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0820400" y="6143625"/>
            <a:ext cx="1371600" cy="71437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itle 1"/>
          <p:cNvSpPr>
            <a:spLocks noGrp="1"/>
          </p:cNvSpPr>
          <p:nvPr>
            <p:ph type="title"/>
          </p:nvPr>
        </p:nvSpPr>
        <p:spPr/>
        <p:txBody>
          <a:bodyPr/>
          <a:lstStyle/>
          <a:p>
            <a:r>
              <a:rPr lang="en-GB" dirty="0"/>
              <a:t>Background</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4F054A-1A36-443C-BE9A-7E62A227BE57}" type="slidenum">
              <a:rPr kumimoji="0" lang="en-US" sz="1000" b="0" i="1"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1"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4"/>
          <p:cNvSpPr/>
          <p:nvPr/>
        </p:nvSpPr>
        <p:spPr>
          <a:xfrm>
            <a:off x="270587" y="1380931"/>
            <a:ext cx="11504645" cy="415498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The Basic Health Care Provision Fund (BHCPF) is enshrined in the National Health Act 2014, as an irrevocable testament to Nigeria’s commitment to achieving Universal Health Coverage.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rPr>
              <a:t>Its implementation </a:t>
            </a:r>
            <a:r>
              <a:rPr kumimoji="0" lang="en-GB" sz="2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rPr>
              <a:t>started with a Presidential launch in January 2019 following which N55.1 Billion was made available from the 2018 statutory allocation</a:t>
            </a:r>
            <a:r>
              <a:rPr kumimoji="0" lang="en-GB" sz="2400" b="0" i="0" u="none" strike="noStrike" kern="1200" cap="none" spc="0" normalizeH="0" baseline="0" noProof="0" dirty="0">
                <a:ln>
                  <a:noFill/>
                </a:ln>
                <a:solidFill>
                  <a:srgbClr val="292526"/>
                </a:solidFill>
                <a:effectLst/>
                <a:uLnTx/>
                <a:uFillTx/>
                <a:latin typeface="Calibri"/>
                <a:ea typeface="Calibri" panose="020F0502020204030204" pitchFamily="34" charset="0"/>
                <a:cs typeface="Calibri" panose="020F0502020204030204" pitchFamily="34" charset="0"/>
              </a:rPr>
              <a:t>. </a:t>
            </a:r>
            <a:endParaRPr kumimoji="0" lang="en-GB" sz="2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92526"/>
              </a:solidFill>
              <a:effectLst/>
              <a:uLnTx/>
              <a:uFillTx/>
              <a:latin typeface="Calibri"/>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92526"/>
                </a:solidFill>
                <a:effectLst/>
                <a:uLnTx/>
                <a:uFillTx/>
                <a:latin typeface="Calibri"/>
                <a:ea typeface="Calibri" panose="020F0502020204030204" pitchFamily="34" charset="0"/>
                <a:cs typeface="Calibri" panose="020F0502020204030204" pitchFamily="34" charset="0"/>
              </a:rPr>
              <a:t>The implementation of the Fund was </a:t>
            </a:r>
            <a:r>
              <a:rPr kumimoji="0" lang="en-GB" sz="2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rPr>
              <a:t>suspended in January 2020 following observations by the Health Committees of the National Assembly that some portions of the earlier developed 2018 Operations Manual for the implementation of the Fund were not in compliance with the National Health Act.</a:t>
            </a:r>
            <a:r>
              <a:rPr kumimoji="0" lang="en-GB" sz="2400" b="0" i="0" u="none" strike="noStrike" kern="1200" cap="none" spc="0" normalizeH="0" baseline="0" noProof="0" dirty="0">
                <a:ln>
                  <a:noFill/>
                </a:ln>
                <a:solidFill>
                  <a:srgbClr val="292526"/>
                </a:solidFill>
                <a:effectLst/>
                <a:uLnTx/>
                <a:uFillTx/>
                <a:latin typeface="Calibri"/>
                <a:ea typeface="Calibri" panose="020F0502020204030204" pitchFamily="34" charset="0"/>
                <a:cs typeface="Calibri" panose="020F0502020204030204" pitchFamily="34" charset="0"/>
              </a:rPr>
              <a:t> </a:t>
            </a:r>
            <a:endParaRPr kumimoji="0" lang="en-GB" sz="24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endParaRPr>
          </a:p>
        </p:txBody>
      </p:sp>
    </p:spTree>
    <p:extLst>
      <p:ext uri="{BB962C8B-B14F-4D97-AF65-F5344CB8AC3E}">
        <p14:creationId xmlns:p14="http://schemas.microsoft.com/office/powerpoint/2010/main" val="2483700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0744200" y="6115195"/>
            <a:ext cx="1371600" cy="71437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29" name="Object 28" hidden="1"/>
          <p:cNvGraphicFramePr>
            <a:graphicFrameLocks noChangeAspect="1"/>
          </p:cNvGraphicFramePr>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9" name="Object 2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1"/>
            </p:custDataLst>
          </p:nvPr>
        </p:nvSpPr>
        <p:spPr bwMode="auto">
          <a:xfrm>
            <a:off x="1534126" y="-59124"/>
            <a:ext cx="138499" cy="276999"/>
          </a:xfrm>
          <a:prstGeom prst="rect">
            <a:avLst/>
          </a:prstGeom>
          <a:noFill/>
          <a:ln w="9525">
            <a:noFill/>
            <a:miter lim="800000"/>
            <a:headEnd/>
            <a:tailEnd/>
          </a:ln>
          <a:effectLst/>
        </p:spPr>
        <p:txBody>
          <a:bodyPr vert="horz" wrap="none" lIns="0" tIns="0" rIns="0" bIns="0" numCol="1" spcCol="0" rtlCol="0" anchor="ctr" anchorCtr="0">
            <a:noAutofit/>
          </a:bodyPr>
          <a:lstStyle/>
          <a:p>
            <a:pPr marL="0" marR="0" lvl="0" indent="0" algn="ctr" defTabSz="787400" rtl="0" eaLnBrk="1" fontAlgn="auto" latinLnBrk="0" hangingPunct="1">
              <a:lnSpc>
                <a:spcPct val="90000"/>
              </a:lnSpc>
              <a:spcBef>
                <a:spcPct val="0"/>
              </a:spcBef>
              <a:spcAft>
                <a:spcPct val="0"/>
              </a:spcAft>
              <a:buClr>
                <a:srgbClr val="44546A"/>
              </a:buClr>
              <a:buSzPct val="125000"/>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Title 1"/>
          <p:cNvSpPr>
            <a:spLocks noGrp="1"/>
          </p:cNvSpPr>
          <p:nvPr>
            <p:ph type="title"/>
          </p:nvPr>
        </p:nvSpPr>
        <p:spPr>
          <a:xfrm>
            <a:off x="147908" y="168990"/>
            <a:ext cx="9144000" cy="606639"/>
          </a:xfrm>
        </p:spPr>
        <p:txBody>
          <a:bodyPr>
            <a:normAutofit/>
          </a:bodyPr>
          <a:lstStyle/>
          <a:p>
            <a:r>
              <a:rPr lang="en-GB" altLang="en-US" sz="2800" dirty="0">
                <a:solidFill>
                  <a:schemeClr val="accent1">
                    <a:lumMod val="50000"/>
                  </a:schemeClr>
                </a:solidFill>
                <a:latin typeface="Arial" panose="020B0604020202020204" pitchFamily="34" charset="0"/>
                <a:cs typeface="Arial" panose="020B0604020202020204" pitchFamily="34" charset="0"/>
              </a:rPr>
              <a:t>EMT Gateway Operations</a:t>
            </a:r>
            <a:endParaRPr 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48" name="TextBox 47"/>
          <p:cNvSpPr txBox="1"/>
          <p:nvPr/>
        </p:nvSpPr>
        <p:spPr>
          <a:xfrm>
            <a:off x="485558" y="1148941"/>
            <a:ext cx="11340170" cy="64231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t" anchorCtr="0" compatLnSpc="1">
            <a:prstTxWarp prst="textNoShape">
              <a:avLst/>
            </a:prstTxWarp>
            <a:spAutoFit/>
          </a:bodyPr>
          <a:lstStyle/>
          <a:p>
            <a:pPr marL="176213" marR="0" lvl="1" indent="-174625" algn="just" defTabSz="895255" rtl="0" eaLnBrk="1" fontAlgn="auto" latinLnBrk="0" hangingPunct="1">
              <a:lnSpc>
                <a:spcPct val="100000"/>
              </a:lnSpc>
              <a:spcBef>
                <a:spcPts val="0"/>
              </a:spcBef>
              <a:spcAft>
                <a:spcPts val="0"/>
              </a:spcAft>
              <a:buClr>
                <a:srgbClr val="204024"/>
              </a:buClr>
              <a:buSzPct val="100000"/>
              <a:buFont typeface="Wingdings" panose="05000000000000000000" pitchFamily="2" charset="2"/>
              <a:buChar char="§"/>
              <a:tabLst/>
              <a:defRPr/>
            </a:pPr>
            <a:r>
              <a:rPr kumimoji="0" lang="en-US" altLang="zh-TW" sz="2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National Health Act states that 5% of Basic Health Care Provision Fund shall be used for Emergency Medical Treatment (EMT) to be administered by a committee appointed by the National Council on Health: The National Emergency Medical Treatment Committee (NEMTC)</a:t>
            </a:r>
          </a:p>
          <a:p>
            <a:pPr marL="176213" marR="0" lvl="1" indent="-174625" algn="just" defTabSz="895255" rtl="0" eaLnBrk="1" fontAlgn="auto" latinLnBrk="0" hangingPunct="1">
              <a:lnSpc>
                <a:spcPct val="100000"/>
              </a:lnSpc>
              <a:spcBef>
                <a:spcPts val="0"/>
              </a:spcBef>
              <a:spcAft>
                <a:spcPts val="0"/>
              </a:spcAft>
              <a:buClr>
                <a:srgbClr val="204024"/>
              </a:buClr>
              <a:buSzPct val="100000"/>
              <a:buFont typeface="Wingdings" panose="05000000000000000000" pitchFamily="2" charset="2"/>
              <a:buChar char="§"/>
              <a:tabLst/>
              <a:defRPr/>
            </a:pPr>
            <a:endParaRPr kumimoji="0" lang="en-US" altLang="zh-TW" sz="2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176213" marR="0" lvl="1" indent="-174625" algn="just" defTabSz="895255" rtl="0" eaLnBrk="1" fontAlgn="auto" latinLnBrk="0" hangingPunct="1">
              <a:lnSpc>
                <a:spcPct val="100000"/>
              </a:lnSpc>
              <a:spcBef>
                <a:spcPts val="0"/>
              </a:spcBef>
              <a:spcAft>
                <a:spcPts val="0"/>
              </a:spcAft>
              <a:buClr>
                <a:srgbClr val="204024"/>
              </a:buClr>
              <a:buSzPct val="100000"/>
              <a:buFont typeface="Wingdings" panose="05000000000000000000" pitchFamily="2" charset="2"/>
              <a:buChar char="§"/>
              <a:tabLst/>
              <a:defRPr/>
            </a:pPr>
            <a:r>
              <a:rPr kumimoji="0" lang="en-US" altLang="zh-TW" sz="2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NEMTC would operate through SEMTCs, working in synergy with any existing State level Emergency Agencies.</a:t>
            </a:r>
          </a:p>
          <a:p>
            <a:pPr marL="176213" marR="0" lvl="1" indent="-174625" algn="just" defTabSz="895255" rtl="0" eaLnBrk="1" fontAlgn="auto" latinLnBrk="0" hangingPunct="1">
              <a:lnSpc>
                <a:spcPct val="100000"/>
              </a:lnSpc>
              <a:spcBef>
                <a:spcPts val="0"/>
              </a:spcBef>
              <a:spcAft>
                <a:spcPts val="0"/>
              </a:spcAft>
              <a:buClr>
                <a:srgbClr val="204024"/>
              </a:buClr>
              <a:buSzPct val="100000"/>
              <a:buFont typeface="Wingdings" panose="05000000000000000000" pitchFamily="2" charset="2"/>
              <a:buChar char="§"/>
              <a:tabLst/>
              <a:defRPr/>
            </a:pPr>
            <a:endParaRPr kumimoji="0" lang="en-US" altLang="zh-TW" sz="2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176213" marR="0" lvl="1" indent="-174625" algn="just" defTabSz="895255" rtl="0" eaLnBrk="1" fontAlgn="auto" latinLnBrk="0" hangingPunct="1">
              <a:lnSpc>
                <a:spcPct val="100000"/>
              </a:lnSpc>
              <a:spcBef>
                <a:spcPts val="0"/>
              </a:spcBef>
              <a:spcAft>
                <a:spcPts val="0"/>
              </a:spcAft>
              <a:buClr>
                <a:srgbClr val="204024"/>
              </a:buClr>
              <a:buSzPct val="100000"/>
              <a:buFont typeface="Wingdings" panose="05000000000000000000" pitchFamily="2" charset="2"/>
              <a:buChar char="§"/>
              <a:tabLst/>
              <a:defRPr/>
            </a:pPr>
            <a:r>
              <a:rPr kumimoji="0" lang="en-US" altLang="zh-TW" sz="28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Core focus of the EMT Gateway would be the establishment and operationalization of a National Ambulance Service; and enabling capacity for emergency response at individual/client level inclusive of public health emergencies. </a:t>
            </a:r>
          </a:p>
          <a:p>
            <a:pPr marL="176213" marR="0" lvl="1" indent="-174625" algn="l" defTabSz="895255" rtl="0" eaLnBrk="1" fontAlgn="auto" latinLnBrk="0" hangingPunct="1">
              <a:lnSpc>
                <a:spcPct val="100000"/>
              </a:lnSpc>
              <a:spcBef>
                <a:spcPts val="0"/>
              </a:spcBef>
              <a:spcAft>
                <a:spcPts val="0"/>
              </a:spcAft>
              <a:buClr>
                <a:srgbClr val="204024"/>
              </a:buClr>
              <a:buSzPct val="100000"/>
              <a:buFont typeface="Wingdings" panose="05000000000000000000" pitchFamily="2" charset="2"/>
              <a:buChar char="§"/>
              <a:tabLst/>
              <a:defRPr/>
            </a:pPr>
            <a:endParaRPr kumimoji="0" lang="en-US" altLang="zh-TW" sz="195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176213" marR="0" lvl="1" indent="-174625" algn="l" defTabSz="895255" rtl="0" eaLnBrk="1" fontAlgn="auto" latinLnBrk="0" hangingPunct="1">
              <a:lnSpc>
                <a:spcPts val="2300"/>
              </a:lnSpc>
              <a:spcBef>
                <a:spcPts val="1200"/>
              </a:spcBef>
              <a:spcAft>
                <a:spcPts val="1200"/>
              </a:spcAft>
              <a:buClr>
                <a:srgbClr val="204024"/>
              </a:buClr>
              <a:buSzPct val="100000"/>
              <a:buFont typeface="Wingdings" panose="05000000000000000000" pitchFamily="2" charset="2"/>
              <a:buChar char="§"/>
              <a:tabLst/>
              <a:defRPr/>
            </a:pPr>
            <a:endParaRPr kumimoji="0" lang="en-US" altLang="zh-TW" sz="20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26372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293" y="398584"/>
            <a:ext cx="9696893" cy="1538067"/>
          </a:xfrm>
        </p:spPr>
        <p:txBody>
          <a:bodyPr>
            <a:noAutofit/>
          </a:bodyPr>
          <a:lstStyle/>
          <a:p>
            <a:pPr algn="ctr"/>
            <a:r>
              <a:rPr lang="en-US" sz="3200" dirty="0">
                <a:latin typeface="Poppins" panose="00000500000000000000" pitchFamily="50" charset="0"/>
                <a:cs typeface="Poppins" panose="00000500000000000000" pitchFamily="50" charset="0"/>
              </a:rPr>
              <a:t>    </a:t>
            </a:r>
            <a:br>
              <a:rPr lang="en-US" sz="3200" dirty="0">
                <a:latin typeface="Poppins" panose="00000500000000000000" pitchFamily="50" charset="0"/>
                <a:cs typeface="Poppins" panose="00000500000000000000" pitchFamily="50" charset="0"/>
              </a:rPr>
            </a:br>
            <a:br>
              <a:rPr lang="en-US" sz="3200" dirty="0">
                <a:latin typeface="Poppins" panose="00000500000000000000" pitchFamily="50" charset="0"/>
                <a:cs typeface="Poppins" panose="00000500000000000000" pitchFamily="50" charset="0"/>
              </a:rPr>
            </a:br>
            <a:br>
              <a:rPr lang="en-US" sz="3200" dirty="0">
                <a:latin typeface="Poppins" panose="00000500000000000000" pitchFamily="50" charset="0"/>
                <a:cs typeface="Poppins" panose="00000500000000000000" pitchFamily="50" charset="0"/>
              </a:rPr>
            </a:br>
            <a:br>
              <a:rPr lang="en-US" sz="3200" dirty="0">
                <a:latin typeface="Poppins" panose="00000500000000000000" pitchFamily="50" charset="0"/>
                <a:cs typeface="Poppins" panose="00000500000000000000" pitchFamily="50" charset="0"/>
              </a:rPr>
            </a:br>
            <a:br>
              <a:rPr lang="en-US" sz="3200" b="1" dirty="0">
                <a:latin typeface="Poppins" panose="00000500000000000000" pitchFamily="50" charset="0"/>
                <a:cs typeface="Poppins" panose="00000500000000000000" pitchFamily="50" charset="0"/>
              </a:rPr>
            </a:br>
            <a:br>
              <a:rPr lang="en-US" sz="3200" dirty="0">
                <a:latin typeface="Poppins" panose="00000500000000000000" pitchFamily="50" charset="0"/>
                <a:cs typeface="Poppins" panose="00000500000000000000" pitchFamily="50" charset="0"/>
              </a:rPr>
            </a:br>
            <a:r>
              <a:rPr lang="en-US" sz="4000" b="1" dirty="0">
                <a:latin typeface="Poppins" panose="00000500000000000000" pitchFamily="50" charset="0"/>
                <a:cs typeface="Poppins" panose="00000500000000000000" pitchFamily="50" charset="0"/>
              </a:rPr>
              <a:t>NATIONAL EMERGENCY MEDICAL SERVICES AND AMBULANCE SYSTEM (NEMSAS)</a:t>
            </a:r>
            <a:endParaRPr lang="en-US" sz="3200" b="1" dirty="0">
              <a:latin typeface="Poppins" panose="00000500000000000000" pitchFamily="50" charset="0"/>
              <a:cs typeface="Poppins" panose="00000500000000000000" pitchFamily="50" charset="0"/>
            </a:endParaRPr>
          </a:p>
        </p:txBody>
      </p:sp>
      <p:pic>
        <p:nvPicPr>
          <p:cNvPr id="4" name="Picture 3">
            <a:extLst>
              <a:ext uri="{FF2B5EF4-FFF2-40B4-BE49-F238E27FC236}">
                <a16:creationId xmlns:a16="http://schemas.microsoft.com/office/drawing/2014/main" id="{138E7E26-B2D9-434B-BAB9-52145B13D14A}"/>
              </a:ext>
            </a:extLst>
          </p:cNvPr>
          <p:cNvPicPr>
            <a:picLocks noChangeAspect="1"/>
          </p:cNvPicPr>
          <p:nvPr/>
        </p:nvPicPr>
        <p:blipFill>
          <a:blip r:embed="rId2"/>
          <a:stretch>
            <a:fillRect/>
          </a:stretch>
        </p:blipFill>
        <p:spPr>
          <a:xfrm>
            <a:off x="4555588" y="3671771"/>
            <a:ext cx="2865119" cy="1948703"/>
          </a:xfrm>
          <a:prstGeom prst="rect">
            <a:avLst/>
          </a:prstGeom>
        </p:spPr>
      </p:pic>
      <p:sp>
        <p:nvSpPr>
          <p:cNvPr id="6" name="Rectangle 5">
            <a:extLst>
              <a:ext uri="{FF2B5EF4-FFF2-40B4-BE49-F238E27FC236}">
                <a16:creationId xmlns:a16="http://schemas.microsoft.com/office/drawing/2014/main" id="{598D9D7D-4DCE-0D41-9988-30D28789E8FC}"/>
              </a:ext>
            </a:extLst>
          </p:cNvPr>
          <p:cNvSpPr/>
          <p:nvPr/>
        </p:nvSpPr>
        <p:spPr>
          <a:xfrm>
            <a:off x="5358601" y="4322958"/>
            <a:ext cx="1026278" cy="646331"/>
          </a:xfrm>
          <a:prstGeom prst="rect">
            <a:avLst/>
          </a:prstGeom>
        </p:spPr>
        <p:txBody>
          <a:bodyPr wrap="square">
            <a:spAutoFit/>
          </a:bodyPr>
          <a:lstStyle/>
          <a:p>
            <a:r>
              <a:rPr lang="en-NG" sz="3600" b="1" dirty="0"/>
              <a:t>112</a:t>
            </a:r>
          </a:p>
        </p:txBody>
      </p:sp>
      <p:sp>
        <p:nvSpPr>
          <p:cNvPr id="7" name="Slide Number Placeholder 5">
            <a:extLst>
              <a:ext uri="{FF2B5EF4-FFF2-40B4-BE49-F238E27FC236}">
                <a16:creationId xmlns:a16="http://schemas.microsoft.com/office/drawing/2014/main" id="{D4BBCEC4-ABA6-43D2-AD0C-045DF9773880}"/>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112</a:t>
            </a:r>
            <a:endParaRPr lang="en-US" dirty="0"/>
          </a:p>
        </p:txBody>
      </p:sp>
      <p:sp>
        <p:nvSpPr>
          <p:cNvPr id="3" name="Rectangle 2">
            <a:extLst>
              <a:ext uri="{FF2B5EF4-FFF2-40B4-BE49-F238E27FC236}">
                <a16:creationId xmlns:a16="http://schemas.microsoft.com/office/drawing/2014/main" id="{B7A1EDFB-35F8-448D-B605-02B1C33FEAF4}"/>
              </a:ext>
            </a:extLst>
          </p:cNvPr>
          <p:cNvSpPr/>
          <p:nvPr/>
        </p:nvSpPr>
        <p:spPr bwMode="auto">
          <a:xfrm>
            <a:off x="787791" y="614289"/>
            <a:ext cx="975360" cy="1144173"/>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
        <p:nvSpPr>
          <p:cNvPr id="5" name="Rectangle 4">
            <a:extLst>
              <a:ext uri="{FF2B5EF4-FFF2-40B4-BE49-F238E27FC236}">
                <a16:creationId xmlns:a16="http://schemas.microsoft.com/office/drawing/2014/main" id="{ACA48C8F-A2CF-44DA-AD57-F36BE305AC2D}"/>
              </a:ext>
            </a:extLst>
          </p:cNvPr>
          <p:cNvSpPr/>
          <p:nvPr/>
        </p:nvSpPr>
        <p:spPr bwMode="auto">
          <a:xfrm>
            <a:off x="9900458" y="4886178"/>
            <a:ext cx="2075837" cy="147241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2997950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0359-5F6A-C641-AED1-5DE2BF2AEB4B}"/>
              </a:ext>
            </a:extLst>
          </p:cNvPr>
          <p:cNvSpPr>
            <a:spLocks noGrp="1"/>
          </p:cNvSpPr>
          <p:nvPr>
            <p:ph type="title"/>
          </p:nvPr>
        </p:nvSpPr>
        <p:spPr>
          <a:xfrm>
            <a:off x="2266861" y="308422"/>
            <a:ext cx="7956343" cy="748454"/>
          </a:xfrm>
        </p:spPr>
        <p:txBody>
          <a:bodyPr>
            <a:normAutofit/>
          </a:bodyPr>
          <a:lstStyle/>
          <a:p>
            <a:r>
              <a:rPr lang="en-NG" sz="3200" b="1" dirty="0">
                <a:latin typeface="Poppins" panose="00000500000000000000" pitchFamily="50" charset="0"/>
                <a:cs typeface="Poppins" panose="00000500000000000000" pitchFamily="50" charset="0"/>
              </a:rPr>
              <a:t>FIXING EMERGENCY MEDICAL SERVICES</a:t>
            </a:r>
          </a:p>
        </p:txBody>
      </p:sp>
      <p:graphicFrame>
        <p:nvGraphicFramePr>
          <p:cNvPr id="6" name="Content Placeholder 2">
            <a:extLst>
              <a:ext uri="{FF2B5EF4-FFF2-40B4-BE49-F238E27FC236}">
                <a16:creationId xmlns:a16="http://schemas.microsoft.com/office/drawing/2014/main" id="{C19D5008-81C9-4F4F-B7C1-E1C90EF646DE}"/>
              </a:ext>
            </a:extLst>
          </p:cNvPr>
          <p:cNvGraphicFramePr>
            <a:graphicFrameLocks noGrp="1"/>
          </p:cNvGraphicFramePr>
          <p:nvPr>
            <p:ph idx="1"/>
          </p:nvPr>
        </p:nvGraphicFramePr>
        <p:xfrm>
          <a:off x="1097280" y="1633077"/>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5">
            <a:extLst>
              <a:ext uri="{FF2B5EF4-FFF2-40B4-BE49-F238E27FC236}">
                <a16:creationId xmlns:a16="http://schemas.microsoft.com/office/drawing/2014/main" id="{6AF13C3D-1E1A-4C6C-BC0E-758B7ADB1346}"/>
              </a:ext>
            </a:extLst>
          </p:cNvPr>
          <p:cNvSpPr txBox="1">
            <a:spLocks/>
          </p:cNvSpPr>
          <p:nvPr/>
        </p:nvSpPr>
        <p:spPr>
          <a:xfrm>
            <a:off x="9900458" y="643852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112</a:t>
            </a:r>
            <a:endParaRPr lang="en-US" dirty="0"/>
          </a:p>
        </p:txBody>
      </p:sp>
      <p:sp>
        <p:nvSpPr>
          <p:cNvPr id="5" name="Rectangle 4">
            <a:extLst>
              <a:ext uri="{FF2B5EF4-FFF2-40B4-BE49-F238E27FC236}">
                <a16:creationId xmlns:a16="http://schemas.microsoft.com/office/drawing/2014/main" id="{A4C764D2-D3D8-408D-AD96-0D9C9E68FE7F}"/>
              </a:ext>
            </a:extLst>
          </p:cNvPr>
          <p:cNvSpPr/>
          <p:nvPr/>
        </p:nvSpPr>
        <p:spPr bwMode="auto">
          <a:xfrm>
            <a:off x="10733650" y="308422"/>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3971626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id="{0CB1251B-0DA4-0446-B1C0-EFFB16143521}"/>
              </a:ext>
            </a:extLst>
          </p:cNvPr>
          <p:cNvSpPr/>
          <p:nvPr/>
        </p:nvSpPr>
        <p:spPr>
          <a:xfrm rot="16200000">
            <a:off x="1670630" y="1285193"/>
            <a:ext cx="801777" cy="1008635"/>
          </a:xfrm>
          <a:prstGeom prst="round2Same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extBox 6">
            <a:extLst>
              <a:ext uri="{FF2B5EF4-FFF2-40B4-BE49-F238E27FC236}">
                <a16:creationId xmlns:a16="http://schemas.microsoft.com/office/drawing/2014/main" id="{45996958-600E-5343-BB29-2CF283C8C220}"/>
              </a:ext>
            </a:extLst>
          </p:cNvPr>
          <p:cNvSpPr txBox="1"/>
          <p:nvPr/>
        </p:nvSpPr>
        <p:spPr>
          <a:xfrm>
            <a:off x="1902427" y="1489428"/>
            <a:ext cx="461986" cy="600164"/>
          </a:xfrm>
          <a:prstGeom prst="rect">
            <a:avLst/>
          </a:prstGeom>
          <a:noFill/>
        </p:spPr>
        <p:txBody>
          <a:bodyPr wrap="none" rtlCol="0" anchor="ctr" anchorCtr="0">
            <a:spAutoFit/>
          </a:bodyPr>
          <a:lstStyle/>
          <a:p>
            <a:pPr algn="ctr"/>
            <a:r>
              <a:rPr lang="en-US" sz="3300" b="1" dirty="0">
                <a:solidFill>
                  <a:schemeClr val="bg1"/>
                </a:solidFill>
                <a:latin typeface="Poppins" pitchFamily="2" charset="77"/>
                <a:ea typeface="League Spartan" charset="0"/>
                <a:cs typeface="Poppins" pitchFamily="2" charset="77"/>
              </a:rPr>
              <a:t>1.</a:t>
            </a:r>
          </a:p>
        </p:txBody>
      </p:sp>
      <p:sp>
        <p:nvSpPr>
          <p:cNvPr id="9" name="Rectangle 8">
            <a:extLst>
              <a:ext uri="{FF2B5EF4-FFF2-40B4-BE49-F238E27FC236}">
                <a16:creationId xmlns:a16="http://schemas.microsoft.com/office/drawing/2014/main" id="{3BB7A11C-4EFE-0F4A-9440-AB23587103D2}"/>
              </a:ext>
            </a:extLst>
          </p:cNvPr>
          <p:cNvSpPr/>
          <p:nvPr/>
        </p:nvSpPr>
        <p:spPr>
          <a:xfrm>
            <a:off x="2632987" y="1388622"/>
            <a:ext cx="5801507" cy="801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extBox 9">
            <a:extLst>
              <a:ext uri="{FF2B5EF4-FFF2-40B4-BE49-F238E27FC236}">
                <a16:creationId xmlns:a16="http://schemas.microsoft.com/office/drawing/2014/main" id="{73A16C9F-E417-3345-9677-B9CD0C14E0F7}"/>
              </a:ext>
            </a:extLst>
          </p:cNvPr>
          <p:cNvSpPr txBox="1"/>
          <p:nvPr/>
        </p:nvSpPr>
        <p:spPr>
          <a:xfrm>
            <a:off x="2814191" y="1557326"/>
            <a:ext cx="4135812" cy="400110"/>
          </a:xfrm>
          <a:prstGeom prst="rect">
            <a:avLst/>
          </a:prstGeom>
          <a:noFill/>
        </p:spPr>
        <p:txBody>
          <a:bodyPr wrap="none" rtlCol="0" anchor="b" anchorCtr="0">
            <a:spAutoFit/>
          </a:bodyPr>
          <a:lstStyle/>
          <a:p>
            <a:r>
              <a:rPr lang="en-GB" sz="2000" b="1" dirty="0">
                <a:solidFill>
                  <a:schemeClr val="bg1"/>
                </a:solidFill>
              </a:rPr>
              <a:t>S</a:t>
            </a:r>
            <a:r>
              <a:rPr lang="en-NG" sz="2000" b="1" dirty="0">
                <a:solidFill>
                  <a:schemeClr val="bg1"/>
                </a:solidFill>
              </a:rPr>
              <a:t>egmented, no </a:t>
            </a:r>
            <a:r>
              <a:rPr lang="en-CA" sz="2000" b="1" dirty="0">
                <a:solidFill>
                  <a:schemeClr val="bg1"/>
                </a:solidFill>
              </a:rPr>
              <a:t>n</a:t>
            </a:r>
            <a:r>
              <a:rPr lang="en-NG" sz="2000" b="1" dirty="0">
                <a:solidFill>
                  <a:schemeClr val="bg1"/>
                </a:solidFill>
              </a:rPr>
              <a:t>ational coordination</a:t>
            </a:r>
          </a:p>
        </p:txBody>
      </p:sp>
      <p:sp>
        <p:nvSpPr>
          <p:cNvPr id="20" name="Round Same Side Corner Rectangle 19">
            <a:extLst>
              <a:ext uri="{FF2B5EF4-FFF2-40B4-BE49-F238E27FC236}">
                <a16:creationId xmlns:a16="http://schemas.microsoft.com/office/drawing/2014/main" id="{22848F8D-767A-9D43-B7E2-3E702F637058}"/>
              </a:ext>
            </a:extLst>
          </p:cNvPr>
          <p:cNvSpPr/>
          <p:nvPr/>
        </p:nvSpPr>
        <p:spPr>
          <a:xfrm rot="16200000">
            <a:off x="1670630" y="2142513"/>
            <a:ext cx="801777" cy="100863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TextBox 20">
            <a:extLst>
              <a:ext uri="{FF2B5EF4-FFF2-40B4-BE49-F238E27FC236}">
                <a16:creationId xmlns:a16="http://schemas.microsoft.com/office/drawing/2014/main" id="{2637FF68-639C-2E4A-9992-E947E168DAAB}"/>
              </a:ext>
            </a:extLst>
          </p:cNvPr>
          <p:cNvSpPr txBox="1"/>
          <p:nvPr/>
        </p:nvSpPr>
        <p:spPr>
          <a:xfrm>
            <a:off x="1860749" y="2346748"/>
            <a:ext cx="545342" cy="600164"/>
          </a:xfrm>
          <a:prstGeom prst="rect">
            <a:avLst/>
          </a:prstGeom>
          <a:noFill/>
        </p:spPr>
        <p:txBody>
          <a:bodyPr wrap="none" rtlCol="0" anchor="ctr" anchorCtr="0">
            <a:spAutoFit/>
          </a:bodyPr>
          <a:lstStyle/>
          <a:p>
            <a:pPr algn="ctr"/>
            <a:r>
              <a:rPr lang="en-US" sz="3300" b="1" dirty="0">
                <a:solidFill>
                  <a:schemeClr val="bg1"/>
                </a:solidFill>
                <a:latin typeface="Poppins" pitchFamily="2" charset="77"/>
                <a:ea typeface="League Spartan" charset="0"/>
                <a:cs typeface="Poppins" pitchFamily="2" charset="77"/>
              </a:rPr>
              <a:t>2.</a:t>
            </a:r>
          </a:p>
        </p:txBody>
      </p:sp>
      <p:sp>
        <p:nvSpPr>
          <p:cNvPr id="16" name="Rectangle 15">
            <a:extLst>
              <a:ext uri="{FF2B5EF4-FFF2-40B4-BE49-F238E27FC236}">
                <a16:creationId xmlns:a16="http://schemas.microsoft.com/office/drawing/2014/main" id="{961E50D5-CD39-2643-B59A-A3234D2F9BDC}"/>
              </a:ext>
            </a:extLst>
          </p:cNvPr>
          <p:cNvSpPr/>
          <p:nvPr/>
        </p:nvSpPr>
        <p:spPr>
          <a:xfrm>
            <a:off x="2632987" y="2245942"/>
            <a:ext cx="5801507" cy="801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Box 17">
            <a:extLst>
              <a:ext uri="{FF2B5EF4-FFF2-40B4-BE49-F238E27FC236}">
                <a16:creationId xmlns:a16="http://schemas.microsoft.com/office/drawing/2014/main" id="{935B1EC9-1816-E346-918C-96A87880654C}"/>
              </a:ext>
            </a:extLst>
          </p:cNvPr>
          <p:cNvSpPr txBox="1"/>
          <p:nvPr/>
        </p:nvSpPr>
        <p:spPr>
          <a:xfrm>
            <a:off x="2814191" y="2430588"/>
            <a:ext cx="5108771" cy="400110"/>
          </a:xfrm>
          <a:prstGeom prst="rect">
            <a:avLst/>
          </a:prstGeom>
          <a:noFill/>
        </p:spPr>
        <p:txBody>
          <a:bodyPr wrap="none" rtlCol="0" anchor="b" anchorCtr="0">
            <a:spAutoFit/>
          </a:bodyPr>
          <a:lstStyle/>
          <a:p>
            <a:r>
              <a:rPr lang="en-NG" sz="2000" b="1" dirty="0">
                <a:solidFill>
                  <a:schemeClr val="bg1"/>
                </a:solidFill>
              </a:rPr>
              <a:t>No </a:t>
            </a:r>
            <a:r>
              <a:rPr lang="en-CA" sz="2000" b="1" dirty="0">
                <a:solidFill>
                  <a:schemeClr val="bg1"/>
                </a:solidFill>
              </a:rPr>
              <a:t>n</a:t>
            </a:r>
            <a:r>
              <a:rPr lang="en-NG" sz="2000" b="1" dirty="0">
                <a:solidFill>
                  <a:schemeClr val="bg1"/>
                </a:solidFill>
              </a:rPr>
              <a:t>ational 3 digit number, 112, 911, 999, 111</a:t>
            </a:r>
          </a:p>
        </p:txBody>
      </p:sp>
      <p:sp>
        <p:nvSpPr>
          <p:cNvPr id="28" name="Round Same Side Corner Rectangle 27">
            <a:extLst>
              <a:ext uri="{FF2B5EF4-FFF2-40B4-BE49-F238E27FC236}">
                <a16:creationId xmlns:a16="http://schemas.microsoft.com/office/drawing/2014/main" id="{704EC7A9-7FF0-A64F-8285-6FA6151E62A6}"/>
              </a:ext>
            </a:extLst>
          </p:cNvPr>
          <p:cNvSpPr/>
          <p:nvPr/>
        </p:nvSpPr>
        <p:spPr>
          <a:xfrm rot="16200000">
            <a:off x="1670630" y="2999834"/>
            <a:ext cx="801777" cy="1008635"/>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TextBox 28">
            <a:extLst>
              <a:ext uri="{FF2B5EF4-FFF2-40B4-BE49-F238E27FC236}">
                <a16:creationId xmlns:a16="http://schemas.microsoft.com/office/drawing/2014/main" id="{DDE19BF0-4E3A-9B4D-8BC7-5CD2626B94A7}"/>
              </a:ext>
            </a:extLst>
          </p:cNvPr>
          <p:cNvSpPr txBox="1"/>
          <p:nvPr/>
        </p:nvSpPr>
        <p:spPr>
          <a:xfrm>
            <a:off x="1853535" y="3204069"/>
            <a:ext cx="559769" cy="600164"/>
          </a:xfrm>
          <a:prstGeom prst="rect">
            <a:avLst/>
          </a:prstGeom>
          <a:noFill/>
        </p:spPr>
        <p:txBody>
          <a:bodyPr wrap="none" rtlCol="0" anchor="ctr" anchorCtr="0">
            <a:spAutoFit/>
          </a:bodyPr>
          <a:lstStyle/>
          <a:p>
            <a:pPr algn="ctr"/>
            <a:r>
              <a:rPr lang="en-US" sz="3300" b="1" dirty="0">
                <a:solidFill>
                  <a:schemeClr val="bg1"/>
                </a:solidFill>
                <a:latin typeface="Poppins" pitchFamily="2" charset="77"/>
                <a:ea typeface="League Spartan" charset="0"/>
                <a:cs typeface="Poppins" pitchFamily="2" charset="77"/>
              </a:rPr>
              <a:t>3.</a:t>
            </a:r>
          </a:p>
        </p:txBody>
      </p:sp>
      <p:sp>
        <p:nvSpPr>
          <p:cNvPr id="24" name="Rectangle 23">
            <a:extLst>
              <a:ext uri="{FF2B5EF4-FFF2-40B4-BE49-F238E27FC236}">
                <a16:creationId xmlns:a16="http://schemas.microsoft.com/office/drawing/2014/main" id="{7D3313C8-8F7E-A14F-815A-DD27198D5618}"/>
              </a:ext>
            </a:extLst>
          </p:cNvPr>
          <p:cNvSpPr/>
          <p:nvPr/>
        </p:nvSpPr>
        <p:spPr>
          <a:xfrm>
            <a:off x="2632987" y="3103263"/>
            <a:ext cx="5801507" cy="801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TextBox 25">
            <a:extLst>
              <a:ext uri="{FF2B5EF4-FFF2-40B4-BE49-F238E27FC236}">
                <a16:creationId xmlns:a16="http://schemas.microsoft.com/office/drawing/2014/main" id="{0F7C78D1-92AF-8B49-9FAD-994E15F2E4E6}"/>
              </a:ext>
            </a:extLst>
          </p:cNvPr>
          <p:cNvSpPr txBox="1"/>
          <p:nvPr/>
        </p:nvSpPr>
        <p:spPr>
          <a:xfrm>
            <a:off x="2814191" y="3287908"/>
            <a:ext cx="3639779" cy="400110"/>
          </a:xfrm>
          <a:prstGeom prst="rect">
            <a:avLst/>
          </a:prstGeom>
          <a:noFill/>
        </p:spPr>
        <p:txBody>
          <a:bodyPr wrap="none" rtlCol="0" anchor="b" anchorCtr="0">
            <a:spAutoFit/>
          </a:bodyPr>
          <a:lstStyle/>
          <a:p>
            <a:r>
              <a:rPr lang="en-GB" sz="2000" b="1" dirty="0">
                <a:solidFill>
                  <a:schemeClr val="bg1"/>
                </a:solidFill>
              </a:rPr>
              <a:t>N</a:t>
            </a:r>
            <a:r>
              <a:rPr lang="en-NG" sz="2000" b="1" dirty="0">
                <a:solidFill>
                  <a:schemeClr val="bg1"/>
                </a:solidFill>
              </a:rPr>
              <a:t>o </a:t>
            </a:r>
            <a:r>
              <a:rPr lang="en-CA" sz="2000" b="1" dirty="0">
                <a:solidFill>
                  <a:schemeClr val="bg1"/>
                </a:solidFill>
              </a:rPr>
              <a:t>n</a:t>
            </a:r>
            <a:r>
              <a:rPr lang="en-NG" sz="2000" b="1" dirty="0">
                <a:solidFill>
                  <a:schemeClr val="bg1"/>
                </a:solidFill>
              </a:rPr>
              <a:t>ational governance struture</a:t>
            </a:r>
          </a:p>
        </p:txBody>
      </p:sp>
      <p:sp>
        <p:nvSpPr>
          <p:cNvPr id="36" name="Round Same Side Corner Rectangle 35">
            <a:extLst>
              <a:ext uri="{FF2B5EF4-FFF2-40B4-BE49-F238E27FC236}">
                <a16:creationId xmlns:a16="http://schemas.microsoft.com/office/drawing/2014/main" id="{35182885-091E-8747-BCDE-CE8924278AFE}"/>
              </a:ext>
            </a:extLst>
          </p:cNvPr>
          <p:cNvSpPr/>
          <p:nvPr/>
        </p:nvSpPr>
        <p:spPr>
          <a:xfrm rot="16200000">
            <a:off x="1670630" y="3857154"/>
            <a:ext cx="801777" cy="1008635"/>
          </a:xfrm>
          <a:prstGeom prst="round2SameRect">
            <a:avLst>
              <a:gd name="adj1" fmla="val 50000"/>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TextBox 36">
            <a:extLst>
              <a:ext uri="{FF2B5EF4-FFF2-40B4-BE49-F238E27FC236}">
                <a16:creationId xmlns:a16="http://schemas.microsoft.com/office/drawing/2014/main" id="{E89F9F34-C496-0941-92C4-61CAA328FBAB}"/>
              </a:ext>
            </a:extLst>
          </p:cNvPr>
          <p:cNvSpPr txBox="1"/>
          <p:nvPr/>
        </p:nvSpPr>
        <p:spPr>
          <a:xfrm>
            <a:off x="1838307" y="4061389"/>
            <a:ext cx="590226" cy="600164"/>
          </a:xfrm>
          <a:prstGeom prst="rect">
            <a:avLst/>
          </a:prstGeom>
          <a:noFill/>
        </p:spPr>
        <p:txBody>
          <a:bodyPr wrap="none" rtlCol="0" anchor="ctr" anchorCtr="0">
            <a:spAutoFit/>
          </a:bodyPr>
          <a:lstStyle/>
          <a:p>
            <a:pPr algn="ctr"/>
            <a:r>
              <a:rPr lang="en-US" sz="3300" b="1" dirty="0">
                <a:solidFill>
                  <a:schemeClr val="bg1"/>
                </a:solidFill>
                <a:latin typeface="Poppins" pitchFamily="2" charset="77"/>
                <a:ea typeface="League Spartan" charset="0"/>
                <a:cs typeface="Poppins" pitchFamily="2" charset="77"/>
              </a:rPr>
              <a:t>4.</a:t>
            </a:r>
          </a:p>
        </p:txBody>
      </p:sp>
      <p:sp>
        <p:nvSpPr>
          <p:cNvPr id="32" name="Rectangle 31">
            <a:extLst>
              <a:ext uri="{FF2B5EF4-FFF2-40B4-BE49-F238E27FC236}">
                <a16:creationId xmlns:a16="http://schemas.microsoft.com/office/drawing/2014/main" id="{F8AE5335-96E9-D643-994D-0316ADE35181}"/>
              </a:ext>
            </a:extLst>
          </p:cNvPr>
          <p:cNvSpPr/>
          <p:nvPr/>
        </p:nvSpPr>
        <p:spPr>
          <a:xfrm>
            <a:off x="2632987" y="3960583"/>
            <a:ext cx="5801507" cy="8017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TextBox 33">
            <a:extLst>
              <a:ext uri="{FF2B5EF4-FFF2-40B4-BE49-F238E27FC236}">
                <a16:creationId xmlns:a16="http://schemas.microsoft.com/office/drawing/2014/main" id="{C4ADD0CD-B169-FA47-AB9D-E5915628335A}"/>
              </a:ext>
            </a:extLst>
          </p:cNvPr>
          <p:cNvSpPr txBox="1"/>
          <p:nvPr/>
        </p:nvSpPr>
        <p:spPr>
          <a:xfrm>
            <a:off x="2814191" y="4145229"/>
            <a:ext cx="3894849" cy="400110"/>
          </a:xfrm>
          <a:prstGeom prst="rect">
            <a:avLst/>
          </a:prstGeom>
          <a:noFill/>
        </p:spPr>
        <p:txBody>
          <a:bodyPr wrap="none" rtlCol="0" anchor="b" anchorCtr="0">
            <a:spAutoFit/>
          </a:bodyPr>
          <a:lstStyle/>
          <a:p>
            <a:r>
              <a:rPr lang="en-GB" sz="2000" b="1" dirty="0">
                <a:solidFill>
                  <a:schemeClr val="bg1"/>
                </a:solidFill>
              </a:rPr>
              <a:t>N</a:t>
            </a:r>
            <a:r>
              <a:rPr lang="en-NG" sz="2000" b="1" dirty="0">
                <a:solidFill>
                  <a:schemeClr val="bg1"/>
                </a:solidFill>
              </a:rPr>
              <a:t>o shared facilities between states</a:t>
            </a:r>
          </a:p>
        </p:txBody>
      </p:sp>
      <p:sp>
        <p:nvSpPr>
          <p:cNvPr id="44" name="Round Same Side Corner Rectangle 43">
            <a:extLst>
              <a:ext uri="{FF2B5EF4-FFF2-40B4-BE49-F238E27FC236}">
                <a16:creationId xmlns:a16="http://schemas.microsoft.com/office/drawing/2014/main" id="{AA0763D9-340D-5F43-9E56-BFF0F0889E69}"/>
              </a:ext>
            </a:extLst>
          </p:cNvPr>
          <p:cNvSpPr/>
          <p:nvPr/>
        </p:nvSpPr>
        <p:spPr>
          <a:xfrm rot="16200000">
            <a:off x="1670630" y="4714475"/>
            <a:ext cx="801777" cy="1008635"/>
          </a:xfrm>
          <a:prstGeom prst="round2SameRect">
            <a:avLst>
              <a:gd name="adj1" fmla="val 5000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Box 44">
            <a:extLst>
              <a:ext uri="{FF2B5EF4-FFF2-40B4-BE49-F238E27FC236}">
                <a16:creationId xmlns:a16="http://schemas.microsoft.com/office/drawing/2014/main" id="{19DFFF43-D308-BB4B-85CC-3B192A8BA96F}"/>
              </a:ext>
            </a:extLst>
          </p:cNvPr>
          <p:cNvSpPr txBox="1"/>
          <p:nvPr/>
        </p:nvSpPr>
        <p:spPr>
          <a:xfrm>
            <a:off x="1843917" y="4918710"/>
            <a:ext cx="579006" cy="600164"/>
          </a:xfrm>
          <a:prstGeom prst="rect">
            <a:avLst/>
          </a:prstGeom>
          <a:noFill/>
        </p:spPr>
        <p:txBody>
          <a:bodyPr wrap="none" rtlCol="0" anchor="ctr" anchorCtr="0">
            <a:spAutoFit/>
          </a:bodyPr>
          <a:lstStyle/>
          <a:p>
            <a:pPr algn="ctr"/>
            <a:r>
              <a:rPr lang="en-US" sz="3300" b="1" dirty="0">
                <a:solidFill>
                  <a:schemeClr val="bg1"/>
                </a:solidFill>
                <a:latin typeface="Poppins" pitchFamily="2" charset="77"/>
                <a:ea typeface="League Spartan" charset="0"/>
                <a:cs typeface="Poppins" pitchFamily="2" charset="77"/>
              </a:rPr>
              <a:t>5.</a:t>
            </a:r>
          </a:p>
        </p:txBody>
      </p:sp>
      <p:sp>
        <p:nvSpPr>
          <p:cNvPr id="40" name="Rectangle 39">
            <a:extLst>
              <a:ext uri="{FF2B5EF4-FFF2-40B4-BE49-F238E27FC236}">
                <a16:creationId xmlns:a16="http://schemas.microsoft.com/office/drawing/2014/main" id="{24E8B7D2-F812-9B48-BD46-D84AB11D10C0}"/>
              </a:ext>
            </a:extLst>
          </p:cNvPr>
          <p:cNvSpPr/>
          <p:nvPr/>
        </p:nvSpPr>
        <p:spPr>
          <a:xfrm>
            <a:off x="2632987" y="4817904"/>
            <a:ext cx="5801507" cy="8017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TextBox 41">
            <a:extLst>
              <a:ext uri="{FF2B5EF4-FFF2-40B4-BE49-F238E27FC236}">
                <a16:creationId xmlns:a16="http://schemas.microsoft.com/office/drawing/2014/main" id="{427A8897-577F-6145-8A02-EFC1DC8AC0D0}"/>
              </a:ext>
            </a:extLst>
          </p:cNvPr>
          <p:cNvSpPr txBox="1"/>
          <p:nvPr/>
        </p:nvSpPr>
        <p:spPr>
          <a:xfrm>
            <a:off x="2814191" y="5002549"/>
            <a:ext cx="2368725" cy="400110"/>
          </a:xfrm>
          <a:prstGeom prst="rect">
            <a:avLst/>
          </a:prstGeom>
          <a:noFill/>
        </p:spPr>
        <p:txBody>
          <a:bodyPr wrap="none" rtlCol="0" anchor="b" anchorCtr="0">
            <a:spAutoFit/>
          </a:bodyPr>
          <a:lstStyle/>
          <a:p>
            <a:r>
              <a:rPr lang="en-GB" sz="2000" b="1" dirty="0">
                <a:solidFill>
                  <a:schemeClr val="bg1"/>
                </a:solidFill>
              </a:rPr>
              <a:t>N</a:t>
            </a:r>
            <a:r>
              <a:rPr lang="en-NG" sz="2000" b="1" dirty="0">
                <a:solidFill>
                  <a:schemeClr val="bg1"/>
                </a:solidFill>
              </a:rPr>
              <a:t>o </a:t>
            </a:r>
            <a:r>
              <a:rPr lang="en-CA" sz="2000" b="1" dirty="0">
                <a:solidFill>
                  <a:schemeClr val="bg1"/>
                </a:solidFill>
              </a:rPr>
              <a:t>n</a:t>
            </a:r>
            <a:r>
              <a:rPr lang="en-NG" sz="2000" b="1" dirty="0">
                <a:solidFill>
                  <a:schemeClr val="bg1"/>
                </a:solidFill>
              </a:rPr>
              <a:t>ation</a:t>
            </a:r>
            <a:r>
              <a:rPr lang="en-CA" sz="2000" b="1" dirty="0">
                <a:solidFill>
                  <a:schemeClr val="bg1"/>
                </a:solidFill>
              </a:rPr>
              <a:t>-</a:t>
            </a:r>
            <a:r>
              <a:rPr lang="en-NG" sz="2000" b="1" dirty="0">
                <a:solidFill>
                  <a:schemeClr val="bg1"/>
                </a:solidFill>
              </a:rPr>
              <a:t>wide data</a:t>
            </a:r>
          </a:p>
        </p:txBody>
      </p:sp>
      <p:grpSp>
        <p:nvGrpSpPr>
          <p:cNvPr id="38" name="Graphic 2">
            <a:extLst>
              <a:ext uri="{FF2B5EF4-FFF2-40B4-BE49-F238E27FC236}">
                <a16:creationId xmlns:a16="http://schemas.microsoft.com/office/drawing/2014/main" id="{DDCB2142-1311-444B-8342-66DFCA85ADF6}"/>
              </a:ext>
            </a:extLst>
          </p:cNvPr>
          <p:cNvGrpSpPr/>
          <p:nvPr/>
        </p:nvGrpSpPr>
        <p:grpSpPr>
          <a:xfrm>
            <a:off x="8914488" y="2066694"/>
            <a:ext cx="2776111" cy="2718251"/>
            <a:chOff x="1499126" y="354806"/>
            <a:chExt cx="7299593" cy="6143981"/>
          </a:xfrm>
        </p:grpSpPr>
        <p:sp>
          <p:nvSpPr>
            <p:cNvPr id="39" name="Freeform: Shape 4">
              <a:extLst>
                <a:ext uri="{FF2B5EF4-FFF2-40B4-BE49-F238E27FC236}">
                  <a16:creationId xmlns:a16="http://schemas.microsoft.com/office/drawing/2014/main" id="{013A49C5-DC0B-47D6-BBD0-050924799CE3}"/>
                </a:ext>
              </a:extLst>
            </p:cNvPr>
            <p:cNvSpPr/>
            <p:nvPr/>
          </p:nvSpPr>
          <p:spPr>
            <a:xfrm>
              <a:off x="3678079" y="5225891"/>
              <a:ext cx="2828925" cy="1104900"/>
            </a:xfrm>
            <a:custGeom>
              <a:avLst/>
              <a:gdLst>
                <a:gd name="connsiteX0" fmla="*/ 7144 w 2828925"/>
                <a:gd name="connsiteY0" fmla="*/ 7144 h 1104900"/>
                <a:gd name="connsiteX1" fmla="*/ 2824639 w 2828925"/>
                <a:gd name="connsiteY1" fmla="*/ 7144 h 1104900"/>
                <a:gd name="connsiteX2" fmla="*/ 2824639 w 2828925"/>
                <a:gd name="connsiteY2" fmla="*/ 1097757 h 1104900"/>
                <a:gd name="connsiteX3" fmla="*/ 7144 w 2828925"/>
                <a:gd name="connsiteY3" fmla="*/ 1097757 h 1104900"/>
              </a:gdLst>
              <a:ahLst/>
              <a:cxnLst>
                <a:cxn ang="0">
                  <a:pos x="connsiteX0" y="connsiteY0"/>
                </a:cxn>
                <a:cxn ang="0">
                  <a:pos x="connsiteX1" y="connsiteY1"/>
                </a:cxn>
                <a:cxn ang="0">
                  <a:pos x="connsiteX2" y="connsiteY2"/>
                </a:cxn>
                <a:cxn ang="0">
                  <a:pos x="connsiteX3" y="connsiteY3"/>
                </a:cxn>
              </a:cxnLst>
              <a:rect l="l" t="t" r="r" b="b"/>
              <a:pathLst>
                <a:path w="2828925" h="1104900">
                  <a:moveTo>
                    <a:pt x="7144" y="7144"/>
                  </a:moveTo>
                  <a:lnTo>
                    <a:pt x="2824639" y="7144"/>
                  </a:lnTo>
                  <a:lnTo>
                    <a:pt x="2824639" y="1097757"/>
                  </a:lnTo>
                  <a:lnTo>
                    <a:pt x="7144" y="1097757"/>
                  </a:lnTo>
                  <a:close/>
                </a:path>
              </a:pathLst>
            </a:custGeom>
            <a:solidFill>
              <a:srgbClr val="E8B698"/>
            </a:solidFill>
            <a:ln w="9525" cap="flat">
              <a:noFill/>
              <a:prstDash val="solid"/>
              <a:miter/>
            </a:ln>
          </p:spPr>
          <p:txBody>
            <a:bodyPr rtlCol="0" anchor="ctr"/>
            <a:lstStyle/>
            <a:p>
              <a:endParaRPr lang="en-US" sz="7198" dirty="0"/>
            </a:p>
          </p:txBody>
        </p:sp>
        <p:sp>
          <p:nvSpPr>
            <p:cNvPr id="41" name="Freeform: Shape 5">
              <a:extLst>
                <a:ext uri="{FF2B5EF4-FFF2-40B4-BE49-F238E27FC236}">
                  <a16:creationId xmlns:a16="http://schemas.microsoft.com/office/drawing/2014/main" id="{B206D240-1D98-4AD2-A835-16B1340C0FC1}"/>
                </a:ext>
              </a:extLst>
            </p:cNvPr>
            <p:cNvSpPr/>
            <p:nvPr/>
          </p:nvSpPr>
          <p:spPr>
            <a:xfrm>
              <a:off x="5888064" y="5061601"/>
              <a:ext cx="1743075" cy="1419225"/>
            </a:xfrm>
            <a:custGeom>
              <a:avLst/>
              <a:gdLst>
                <a:gd name="connsiteX0" fmla="*/ 1145196 w 1743075"/>
                <a:gd name="connsiteY0" fmla="*/ 205724 h 1419225"/>
                <a:gd name="connsiteX1" fmla="*/ 253656 w 1743075"/>
                <a:gd name="connsiteY1" fmla="*/ 68564 h 1419225"/>
                <a:gd name="connsiteX2" fmla="*/ 255561 w 1743075"/>
                <a:gd name="connsiteY2" fmla="*/ 1262999 h 1419225"/>
                <a:gd name="connsiteX3" fmla="*/ 1362366 w 1743075"/>
                <a:gd name="connsiteY3" fmla="*/ 1401111 h 1419225"/>
                <a:gd name="connsiteX4" fmla="*/ 1661451 w 1743075"/>
                <a:gd name="connsiteY4" fmla="*/ 1192514 h 1419225"/>
                <a:gd name="connsiteX5" fmla="*/ 1145196 w 1743075"/>
                <a:gd name="connsiteY5" fmla="*/ 205724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3075" h="1419225">
                  <a:moveTo>
                    <a:pt x="1145196" y="205724"/>
                  </a:moveTo>
                  <a:cubicBezTo>
                    <a:pt x="947076" y="55229"/>
                    <a:pt x="547026" y="-73359"/>
                    <a:pt x="253656" y="68564"/>
                  </a:cubicBezTo>
                  <a:cubicBezTo>
                    <a:pt x="-39714" y="211438"/>
                    <a:pt x="-109247" y="962009"/>
                    <a:pt x="255561" y="1262999"/>
                  </a:cubicBezTo>
                  <a:cubicBezTo>
                    <a:pt x="497496" y="1463024"/>
                    <a:pt x="1032801" y="1420161"/>
                    <a:pt x="1362366" y="1401111"/>
                  </a:cubicBezTo>
                  <a:cubicBezTo>
                    <a:pt x="1607158" y="1386824"/>
                    <a:pt x="1550008" y="1311576"/>
                    <a:pt x="1661451" y="1192514"/>
                  </a:cubicBezTo>
                  <a:cubicBezTo>
                    <a:pt x="1967203" y="864854"/>
                    <a:pt x="1342363" y="356219"/>
                    <a:pt x="1145196" y="205724"/>
                  </a:cubicBezTo>
                  <a:close/>
                </a:path>
              </a:pathLst>
            </a:custGeom>
            <a:solidFill>
              <a:srgbClr val="DB9D77"/>
            </a:solidFill>
            <a:ln w="9525" cap="flat">
              <a:noFill/>
              <a:prstDash val="solid"/>
              <a:miter/>
            </a:ln>
          </p:spPr>
          <p:txBody>
            <a:bodyPr rtlCol="0" anchor="ctr"/>
            <a:lstStyle/>
            <a:p>
              <a:endParaRPr lang="en-US" sz="7198" dirty="0"/>
            </a:p>
          </p:txBody>
        </p:sp>
        <p:sp>
          <p:nvSpPr>
            <p:cNvPr id="46" name="Freeform: Shape 6">
              <a:extLst>
                <a:ext uri="{FF2B5EF4-FFF2-40B4-BE49-F238E27FC236}">
                  <a16:creationId xmlns:a16="http://schemas.microsoft.com/office/drawing/2014/main" id="{431A1527-6A1D-4842-8157-B83DC66F4E4C}"/>
                </a:ext>
              </a:extLst>
            </p:cNvPr>
            <p:cNvSpPr/>
            <p:nvPr/>
          </p:nvSpPr>
          <p:spPr>
            <a:xfrm>
              <a:off x="6068059" y="4949184"/>
              <a:ext cx="619125" cy="904875"/>
            </a:xfrm>
            <a:custGeom>
              <a:avLst/>
              <a:gdLst>
                <a:gd name="connsiteX0" fmla="*/ 538481 w 619125"/>
                <a:gd name="connsiteY0" fmla="*/ 127641 h 904875"/>
                <a:gd name="connsiteX1" fmla="*/ 131764 w 619125"/>
                <a:gd name="connsiteY1" fmla="*/ 171456 h 904875"/>
                <a:gd name="connsiteX2" fmla="*/ 69851 w 619125"/>
                <a:gd name="connsiteY2" fmla="*/ 762006 h 904875"/>
                <a:gd name="connsiteX3" fmla="*/ 505144 w 619125"/>
                <a:gd name="connsiteY3" fmla="*/ 767721 h 904875"/>
                <a:gd name="connsiteX4" fmla="*/ 538481 w 619125"/>
                <a:gd name="connsiteY4" fmla="*/ 127641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5" h="904875">
                  <a:moveTo>
                    <a:pt x="538481" y="127641"/>
                  </a:moveTo>
                  <a:cubicBezTo>
                    <a:pt x="433706" y="-60954"/>
                    <a:pt x="267019" y="-14282"/>
                    <a:pt x="131764" y="171456"/>
                  </a:cubicBezTo>
                  <a:cubicBezTo>
                    <a:pt x="-4444" y="357193"/>
                    <a:pt x="-34924" y="573411"/>
                    <a:pt x="69851" y="762006"/>
                  </a:cubicBezTo>
                  <a:cubicBezTo>
                    <a:pt x="174626" y="950601"/>
                    <a:pt x="368936" y="953458"/>
                    <a:pt x="505144" y="767721"/>
                  </a:cubicBezTo>
                  <a:cubicBezTo>
                    <a:pt x="641351" y="581983"/>
                    <a:pt x="643256" y="316236"/>
                    <a:pt x="538481" y="127641"/>
                  </a:cubicBezTo>
                  <a:close/>
                </a:path>
              </a:pathLst>
            </a:custGeom>
            <a:solidFill>
              <a:srgbClr val="DB9D77"/>
            </a:solidFill>
            <a:ln w="9525" cap="flat">
              <a:noFill/>
              <a:prstDash val="solid"/>
              <a:miter/>
            </a:ln>
          </p:spPr>
          <p:txBody>
            <a:bodyPr rtlCol="0" anchor="ctr"/>
            <a:lstStyle/>
            <a:p>
              <a:endParaRPr lang="en-US" sz="7198" dirty="0"/>
            </a:p>
          </p:txBody>
        </p:sp>
        <p:sp>
          <p:nvSpPr>
            <p:cNvPr id="47" name="Freeform: Shape 7">
              <a:extLst>
                <a:ext uri="{FF2B5EF4-FFF2-40B4-BE49-F238E27FC236}">
                  <a16:creationId xmlns:a16="http://schemas.microsoft.com/office/drawing/2014/main" id="{9AA7817E-587D-4A99-A135-C91C9348B739}"/>
                </a:ext>
              </a:extLst>
            </p:cNvPr>
            <p:cNvSpPr/>
            <p:nvPr/>
          </p:nvSpPr>
          <p:spPr>
            <a:xfrm>
              <a:off x="5929378" y="4157440"/>
              <a:ext cx="1733550" cy="2324100"/>
            </a:xfrm>
            <a:custGeom>
              <a:avLst/>
              <a:gdLst>
                <a:gd name="connsiteX0" fmla="*/ 1316290 w 1733550"/>
                <a:gd name="connsiteY0" fmla="*/ 1010825 h 2324100"/>
                <a:gd name="connsiteX1" fmla="*/ 880044 w 1733550"/>
                <a:gd name="connsiteY1" fmla="*/ 962248 h 2324100"/>
                <a:gd name="connsiteX2" fmla="*/ 929575 w 1733550"/>
                <a:gd name="connsiteY2" fmla="*/ 366935 h 2324100"/>
                <a:gd name="connsiteX3" fmla="*/ 748600 w 1733550"/>
                <a:gd name="connsiteY3" fmla="*/ 66898 h 2324100"/>
                <a:gd name="connsiteX4" fmla="*/ 607629 w 1733550"/>
                <a:gd name="connsiteY4" fmla="*/ 308833 h 2324100"/>
                <a:gd name="connsiteX5" fmla="*/ 223772 w 1733550"/>
                <a:gd name="connsiteY5" fmla="*/ 830803 h 2324100"/>
                <a:gd name="connsiteX6" fmla="*/ 98042 w 1733550"/>
                <a:gd name="connsiteY6" fmla="*/ 1090835 h 2324100"/>
                <a:gd name="connsiteX7" fmla="*/ 246632 w 1733550"/>
                <a:gd name="connsiteY7" fmla="*/ 2167160 h 2324100"/>
                <a:gd name="connsiteX8" fmla="*/ 1331529 w 1733550"/>
                <a:gd name="connsiteY8" fmla="*/ 2305273 h 2324100"/>
                <a:gd name="connsiteX9" fmla="*/ 1622042 w 1733550"/>
                <a:gd name="connsiteY9" fmla="*/ 2096675 h 2324100"/>
                <a:gd name="connsiteX10" fmla="*/ 1316290 w 1733550"/>
                <a:gd name="connsiteY10" fmla="*/ 1010825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3550" h="2324100">
                  <a:moveTo>
                    <a:pt x="1316290" y="1010825"/>
                  </a:moveTo>
                  <a:cubicBezTo>
                    <a:pt x="1142935" y="1007016"/>
                    <a:pt x="967675" y="1003205"/>
                    <a:pt x="880044" y="962248"/>
                  </a:cubicBezTo>
                  <a:cubicBezTo>
                    <a:pt x="598104" y="828898"/>
                    <a:pt x="863852" y="553625"/>
                    <a:pt x="929575" y="366935"/>
                  </a:cubicBezTo>
                  <a:cubicBezTo>
                    <a:pt x="1041969" y="44990"/>
                    <a:pt x="845754" y="-76930"/>
                    <a:pt x="748600" y="66898"/>
                  </a:cubicBezTo>
                  <a:cubicBezTo>
                    <a:pt x="704785" y="132620"/>
                    <a:pt x="662875" y="205963"/>
                    <a:pt x="607629" y="308833"/>
                  </a:cubicBezTo>
                  <a:cubicBezTo>
                    <a:pt x="500950" y="506953"/>
                    <a:pt x="298067" y="694595"/>
                    <a:pt x="223772" y="830803"/>
                  </a:cubicBezTo>
                  <a:cubicBezTo>
                    <a:pt x="178052" y="909860"/>
                    <a:pt x="129475" y="996538"/>
                    <a:pt x="98042" y="1090835"/>
                  </a:cubicBezTo>
                  <a:cubicBezTo>
                    <a:pt x="-50548" y="1402303"/>
                    <a:pt x="-27688" y="1934750"/>
                    <a:pt x="246632" y="2167160"/>
                  </a:cubicBezTo>
                  <a:cubicBezTo>
                    <a:pt x="482852" y="2367185"/>
                    <a:pt x="1009585" y="2324323"/>
                    <a:pt x="1331529" y="2305273"/>
                  </a:cubicBezTo>
                  <a:cubicBezTo>
                    <a:pt x="1570607" y="2290985"/>
                    <a:pt x="1513457" y="2215738"/>
                    <a:pt x="1622042" y="2096675"/>
                  </a:cubicBezTo>
                  <a:cubicBezTo>
                    <a:pt x="1922079" y="1769016"/>
                    <a:pt x="1537270" y="1015588"/>
                    <a:pt x="1316290" y="1010825"/>
                  </a:cubicBezTo>
                  <a:close/>
                </a:path>
              </a:pathLst>
            </a:custGeom>
            <a:solidFill>
              <a:srgbClr val="E8B698"/>
            </a:solidFill>
            <a:ln w="9525" cap="flat">
              <a:noFill/>
              <a:prstDash val="solid"/>
              <a:miter/>
            </a:ln>
          </p:spPr>
          <p:txBody>
            <a:bodyPr rtlCol="0" anchor="ctr"/>
            <a:lstStyle/>
            <a:p>
              <a:endParaRPr lang="en-US" sz="7198" dirty="0"/>
            </a:p>
          </p:txBody>
        </p:sp>
        <p:sp>
          <p:nvSpPr>
            <p:cNvPr id="49" name="Freeform: Shape 8">
              <a:extLst>
                <a:ext uri="{FF2B5EF4-FFF2-40B4-BE49-F238E27FC236}">
                  <a16:creationId xmlns:a16="http://schemas.microsoft.com/office/drawing/2014/main" id="{1A570619-D1F7-4A6B-BE24-87E9403105CB}"/>
                </a:ext>
              </a:extLst>
            </p:cNvPr>
            <p:cNvSpPr/>
            <p:nvPr/>
          </p:nvSpPr>
          <p:spPr>
            <a:xfrm>
              <a:off x="6886337" y="5158264"/>
              <a:ext cx="952500" cy="342900"/>
            </a:xfrm>
            <a:custGeom>
              <a:avLst/>
              <a:gdLst>
                <a:gd name="connsiteX0" fmla="*/ 787003 w 952500"/>
                <a:gd name="connsiteY0" fmla="*/ 342424 h 342900"/>
                <a:gd name="connsiteX1" fmla="*/ 173593 w 952500"/>
                <a:gd name="connsiteY1" fmla="*/ 342424 h 342900"/>
                <a:gd name="connsiteX2" fmla="*/ 173593 w 952500"/>
                <a:gd name="connsiteY2" fmla="*/ 7144 h 342900"/>
                <a:gd name="connsiteX3" fmla="*/ 787003 w 952500"/>
                <a:gd name="connsiteY3" fmla="*/ 7144 h 342900"/>
                <a:gd name="connsiteX4" fmla="*/ 787003 w 952500"/>
                <a:gd name="connsiteY4" fmla="*/ 342424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42900">
                  <a:moveTo>
                    <a:pt x="787003" y="342424"/>
                  </a:moveTo>
                  <a:lnTo>
                    <a:pt x="173593" y="342424"/>
                  </a:lnTo>
                  <a:cubicBezTo>
                    <a:pt x="-48339" y="342424"/>
                    <a:pt x="-48339" y="7144"/>
                    <a:pt x="173593" y="7144"/>
                  </a:cubicBezTo>
                  <a:lnTo>
                    <a:pt x="787003" y="7144"/>
                  </a:lnTo>
                  <a:cubicBezTo>
                    <a:pt x="1008936" y="7144"/>
                    <a:pt x="1008936" y="342424"/>
                    <a:pt x="787003" y="342424"/>
                  </a:cubicBezTo>
                  <a:close/>
                </a:path>
              </a:pathLst>
            </a:custGeom>
            <a:solidFill>
              <a:srgbClr val="DB9D77"/>
            </a:solidFill>
            <a:ln w="9525" cap="flat">
              <a:noFill/>
              <a:prstDash val="solid"/>
              <a:miter/>
            </a:ln>
          </p:spPr>
          <p:txBody>
            <a:bodyPr rtlCol="0" anchor="ctr"/>
            <a:lstStyle/>
            <a:p>
              <a:endParaRPr lang="en-US" sz="7198" dirty="0"/>
            </a:p>
          </p:txBody>
        </p:sp>
        <p:sp>
          <p:nvSpPr>
            <p:cNvPr id="54" name="Freeform: Shape 9">
              <a:extLst>
                <a:ext uri="{FF2B5EF4-FFF2-40B4-BE49-F238E27FC236}">
                  <a16:creationId xmlns:a16="http://schemas.microsoft.com/office/drawing/2014/main" id="{B35CE323-AFAE-4566-AB99-F4D1E144DD01}"/>
                </a:ext>
              </a:extLst>
            </p:cNvPr>
            <p:cNvSpPr/>
            <p:nvPr/>
          </p:nvSpPr>
          <p:spPr>
            <a:xfrm>
              <a:off x="6913245" y="5158264"/>
              <a:ext cx="933450" cy="323850"/>
            </a:xfrm>
            <a:custGeom>
              <a:avLst/>
              <a:gdLst>
                <a:gd name="connsiteX0" fmla="*/ 770573 w 933450"/>
                <a:gd name="connsiteY0" fmla="*/ 316706 h 323850"/>
                <a:gd name="connsiteX1" fmla="*/ 162877 w 933450"/>
                <a:gd name="connsiteY1" fmla="*/ 316706 h 323850"/>
                <a:gd name="connsiteX2" fmla="*/ 162877 w 933450"/>
                <a:gd name="connsiteY2" fmla="*/ 7144 h 323850"/>
                <a:gd name="connsiteX3" fmla="*/ 770573 w 933450"/>
                <a:gd name="connsiteY3" fmla="*/ 7144 h 323850"/>
                <a:gd name="connsiteX4" fmla="*/ 770573 w 933450"/>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0" h="323850">
                  <a:moveTo>
                    <a:pt x="770573" y="316706"/>
                  </a:moveTo>
                  <a:lnTo>
                    <a:pt x="162877" y="316706"/>
                  </a:lnTo>
                  <a:cubicBezTo>
                    <a:pt x="-44767" y="316706"/>
                    <a:pt x="-44767" y="7144"/>
                    <a:pt x="162877" y="7144"/>
                  </a:cubicBezTo>
                  <a:lnTo>
                    <a:pt x="770573" y="7144"/>
                  </a:lnTo>
                  <a:cubicBezTo>
                    <a:pt x="978218" y="7144"/>
                    <a:pt x="978218" y="316706"/>
                    <a:pt x="770573" y="316706"/>
                  </a:cubicBezTo>
                  <a:close/>
                </a:path>
              </a:pathLst>
            </a:custGeom>
            <a:solidFill>
              <a:srgbClr val="E8B698"/>
            </a:solidFill>
            <a:ln w="9525" cap="flat">
              <a:noFill/>
              <a:prstDash val="solid"/>
              <a:miter/>
            </a:ln>
          </p:spPr>
          <p:txBody>
            <a:bodyPr rtlCol="0" anchor="ctr"/>
            <a:lstStyle/>
            <a:p>
              <a:endParaRPr lang="en-US" sz="7198" dirty="0"/>
            </a:p>
          </p:txBody>
        </p:sp>
        <p:sp>
          <p:nvSpPr>
            <p:cNvPr id="55" name="Freeform: Shape 10">
              <a:extLst>
                <a:ext uri="{FF2B5EF4-FFF2-40B4-BE49-F238E27FC236}">
                  <a16:creationId xmlns:a16="http://schemas.microsoft.com/office/drawing/2014/main" id="{B0AB002F-3CEB-4BF3-B466-0B529283B768}"/>
                </a:ext>
              </a:extLst>
            </p:cNvPr>
            <p:cNvSpPr/>
            <p:nvPr/>
          </p:nvSpPr>
          <p:spPr>
            <a:xfrm>
              <a:off x="6941344" y="5177311"/>
              <a:ext cx="257175" cy="285750"/>
            </a:xfrm>
            <a:custGeom>
              <a:avLst/>
              <a:gdLst>
                <a:gd name="connsiteX0" fmla="*/ 197644 w 257175"/>
                <a:gd name="connsiteY0" fmla="*/ 282419 h 285750"/>
                <a:gd name="connsiteX1" fmla="*/ 135731 w 257175"/>
                <a:gd name="connsiteY1" fmla="*/ 282419 h 285750"/>
                <a:gd name="connsiteX2" fmla="*/ 135731 w 257175"/>
                <a:gd name="connsiteY2" fmla="*/ 7146 h 285750"/>
                <a:gd name="connsiteX3" fmla="*/ 198596 w 257175"/>
                <a:gd name="connsiteY3" fmla="*/ 7146 h 285750"/>
                <a:gd name="connsiteX4" fmla="*/ 197644 w 257175"/>
                <a:gd name="connsiteY4" fmla="*/ 282419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85750">
                  <a:moveTo>
                    <a:pt x="197644" y="282419"/>
                  </a:moveTo>
                  <a:lnTo>
                    <a:pt x="135731" y="282419"/>
                  </a:lnTo>
                  <a:cubicBezTo>
                    <a:pt x="-35719" y="282419"/>
                    <a:pt x="-35719" y="7146"/>
                    <a:pt x="135731" y="7146"/>
                  </a:cubicBezTo>
                  <a:lnTo>
                    <a:pt x="198596" y="7146"/>
                  </a:lnTo>
                  <a:cubicBezTo>
                    <a:pt x="278606" y="6194"/>
                    <a:pt x="274796" y="282419"/>
                    <a:pt x="197644" y="282419"/>
                  </a:cubicBezTo>
                  <a:close/>
                </a:path>
              </a:pathLst>
            </a:custGeom>
            <a:solidFill>
              <a:srgbClr val="FCDFCD"/>
            </a:solidFill>
            <a:ln w="9525" cap="flat">
              <a:noFill/>
              <a:prstDash val="solid"/>
              <a:miter/>
            </a:ln>
          </p:spPr>
          <p:txBody>
            <a:bodyPr rtlCol="0" anchor="ctr"/>
            <a:lstStyle/>
            <a:p>
              <a:endParaRPr lang="en-US" sz="7198" dirty="0"/>
            </a:p>
          </p:txBody>
        </p:sp>
        <p:sp>
          <p:nvSpPr>
            <p:cNvPr id="56" name="Freeform: Shape 11">
              <a:extLst>
                <a:ext uri="{FF2B5EF4-FFF2-40B4-BE49-F238E27FC236}">
                  <a16:creationId xmlns:a16="http://schemas.microsoft.com/office/drawing/2014/main" id="{EA0ABE01-B722-4049-AA50-812E03DA8D4A}"/>
                </a:ext>
              </a:extLst>
            </p:cNvPr>
            <p:cNvSpPr/>
            <p:nvPr/>
          </p:nvSpPr>
          <p:spPr>
            <a:xfrm>
              <a:off x="6745367" y="5490686"/>
              <a:ext cx="1171575" cy="342900"/>
            </a:xfrm>
            <a:custGeom>
              <a:avLst/>
              <a:gdLst>
                <a:gd name="connsiteX0" fmla="*/ 1001316 w 1171575"/>
                <a:gd name="connsiteY0" fmla="*/ 342424 h 342900"/>
                <a:gd name="connsiteX1" fmla="*/ 173593 w 1171575"/>
                <a:gd name="connsiteY1" fmla="*/ 342424 h 342900"/>
                <a:gd name="connsiteX2" fmla="*/ 173593 w 1171575"/>
                <a:gd name="connsiteY2" fmla="*/ 7144 h 342900"/>
                <a:gd name="connsiteX3" fmla="*/ 1001316 w 1171575"/>
                <a:gd name="connsiteY3" fmla="*/ 7144 h 342900"/>
                <a:gd name="connsiteX4" fmla="*/ 1001316 w 1171575"/>
                <a:gd name="connsiteY4" fmla="*/ 342424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342900">
                  <a:moveTo>
                    <a:pt x="1001316" y="342424"/>
                  </a:moveTo>
                  <a:lnTo>
                    <a:pt x="173593" y="342424"/>
                  </a:lnTo>
                  <a:cubicBezTo>
                    <a:pt x="-48339" y="342424"/>
                    <a:pt x="-48339" y="7144"/>
                    <a:pt x="173593" y="7144"/>
                  </a:cubicBezTo>
                  <a:lnTo>
                    <a:pt x="1001316" y="7144"/>
                  </a:lnTo>
                  <a:cubicBezTo>
                    <a:pt x="1223248" y="8096"/>
                    <a:pt x="1223248" y="342424"/>
                    <a:pt x="1001316" y="342424"/>
                  </a:cubicBezTo>
                  <a:close/>
                </a:path>
              </a:pathLst>
            </a:custGeom>
            <a:solidFill>
              <a:srgbClr val="DB9D77"/>
            </a:solidFill>
            <a:ln w="9525" cap="flat">
              <a:noFill/>
              <a:prstDash val="solid"/>
              <a:miter/>
            </a:ln>
          </p:spPr>
          <p:txBody>
            <a:bodyPr rtlCol="0" anchor="ctr"/>
            <a:lstStyle/>
            <a:p>
              <a:endParaRPr lang="en-US" sz="7198" dirty="0"/>
            </a:p>
          </p:txBody>
        </p:sp>
        <p:sp>
          <p:nvSpPr>
            <p:cNvPr id="57" name="Freeform: Shape 12">
              <a:extLst>
                <a:ext uri="{FF2B5EF4-FFF2-40B4-BE49-F238E27FC236}">
                  <a16:creationId xmlns:a16="http://schemas.microsoft.com/office/drawing/2014/main" id="{F89BCE91-D621-41CD-97E2-6C43CFF6A46A}"/>
                </a:ext>
              </a:extLst>
            </p:cNvPr>
            <p:cNvSpPr/>
            <p:nvPr/>
          </p:nvSpPr>
          <p:spPr>
            <a:xfrm>
              <a:off x="6773227" y="5491639"/>
              <a:ext cx="1143000" cy="323850"/>
            </a:xfrm>
            <a:custGeom>
              <a:avLst/>
              <a:gdLst>
                <a:gd name="connsiteX0" fmla="*/ 984885 w 1143000"/>
                <a:gd name="connsiteY0" fmla="*/ 316706 h 323850"/>
                <a:gd name="connsiteX1" fmla="*/ 162878 w 1143000"/>
                <a:gd name="connsiteY1" fmla="*/ 316706 h 323850"/>
                <a:gd name="connsiteX2" fmla="*/ 162878 w 1143000"/>
                <a:gd name="connsiteY2" fmla="*/ 7144 h 323850"/>
                <a:gd name="connsiteX3" fmla="*/ 984885 w 1143000"/>
                <a:gd name="connsiteY3" fmla="*/ 7144 h 323850"/>
                <a:gd name="connsiteX4" fmla="*/ 984885 w 1143000"/>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323850">
                  <a:moveTo>
                    <a:pt x="984885" y="316706"/>
                  </a:moveTo>
                  <a:lnTo>
                    <a:pt x="162878" y="316706"/>
                  </a:lnTo>
                  <a:cubicBezTo>
                    <a:pt x="-44768" y="316706"/>
                    <a:pt x="-44768" y="7144"/>
                    <a:pt x="162878" y="7144"/>
                  </a:cubicBezTo>
                  <a:lnTo>
                    <a:pt x="984885" y="7144"/>
                  </a:lnTo>
                  <a:cubicBezTo>
                    <a:pt x="1191578" y="7144"/>
                    <a:pt x="1191578" y="316706"/>
                    <a:pt x="984885" y="316706"/>
                  </a:cubicBezTo>
                  <a:close/>
                </a:path>
              </a:pathLst>
            </a:custGeom>
            <a:solidFill>
              <a:srgbClr val="E8B698"/>
            </a:solidFill>
            <a:ln w="9525" cap="flat">
              <a:noFill/>
              <a:prstDash val="solid"/>
              <a:miter/>
            </a:ln>
          </p:spPr>
          <p:txBody>
            <a:bodyPr rtlCol="0" anchor="ctr"/>
            <a:lstStyle/>
            <a:p>
              <a:endParaRPr lang="en-US" sz="7198" dirty="0"/>
            </a:p>
          </p:txBody>
        </p:sp>
        <p:sp>
          <p:nvSpPr>
            <p:cNvPr id="58" name="Freeform: Shape 13">
              <a:extLst>
                <a:ext uri="{FF2B5EF4-FFF2-40B4-BE49-F238E27FC236}">
                  <a16:creationId xmlns:a16="http://schemas.microsoft.com/office/drawing/2014/main" id="{3D44D649-1B9E-454B-A846-C070CD3EDFAE}"/>
                </a:ext>
              </a:extLst>
            </p:cNvPr>
            <p:cNvSpPr/>
            <p:nvPr/>
          </p:nvSpPr>
          <p:spPr>
            <a:xfrm>
              <a:off x="6790849" y="5509736"/>
              <a:ext cx="257175" cy="285750"/>
            </a:xfrm>
            <a:custGeom>
              <a:avLst/>
              <a:gdLst>
                <a:gd name="connsiteX0" fmla="*/ 198596 w 257175"/>
                <a:gd name="connsiteY0" fmla="*/ 282416 h 285750"/>
                <a:gd name="connsiteX1" fmla="*/ 135731 w 257175"/>
                <a:gd name="connsiteY1" fmla="*/ 282416 h 285750"/>
                <a:gd name="connsiteX2" fmla="*/ 135731 w 257175"/>
                <a:gd name="connsiteY2" fmla="*/ 7144 h 285750"/>
                <a:gd name="connsiteX3" fmla="*/ 198596 w 257175"/>
                <a:gd name="connsiteY3" fmla="*/ 7144 h 285750"/>
                <a:gd name="connsiteX4" fmla="*/ 198596 w 257175"/>
                <a:gd name="connsiteY4" fmla="*/ 282416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85750">
                  <a:moveTo>
                    <a:pt x="198596" y="282416"/>
                  </a:moveTo>
                  <a:lnTo>
                    <a:pt x="135731" y="282416"/>
                  </a:lnTo>
                  <a:cubicBezTo>
                    <a:pt x="-35719" y="282416"/>
                    <a:pt x="-35719" y="7144"/>
                    <a:pt x="135731" y="7144"/>
                  </a:cubicBezTo>
                  <a:lnTo>
                    <a:pt x="198596" y="7144"/>
                  </a:lnTo>
                  <a:cubicBezTo>
                    <a:pt x="278606" y="7144"/>
                    <a:pt x="275749" y="282416"/>
                    <a:pt x="198596" y="282416"/>
                  </a:cubicBezTo>
                  <a:close/>
                </a:path>
              </a:pathLst>
            </a:custGeom>
            <a:solidFill>
              <a:srgbClr val="FCDFCD"/>
            </a:solidFill>
            <a:ln w="9525" cap="flat">
              <a:noFill/>
              <a:prstDash val="solid"/>
              <a:miter/>
            </a:ln>
          </p:spPr>
          <p:txBody>
            <a:bodyPr rtlCol="0" anchor="ctr"/>
            <a:lstStyle/>
            <a:p>
              <a:endParaRPr lang="en-US" sz="7198" dirty="0"/>
            </a:p>
          </p:txBody>
        </p:sp>
        <p:sp>
          <p:nvSpPr>
            <p:cNvPr id="59" name="Freeform: Shape 14">
              <a:extLst>
                <a:ext uri="{FF2B5EF4-FFF2-40B4-BE49-F238E27FC236}">
                  <a16:creationId xmlns:a16="http://schemas.microsoft.com/office/drawing/2014/main" id="{1C5D8BED-F152-4ED5-AD31-795F726668E3}"/>
                </a:ext>
              </a:extLst>
            </p:cNvPr>
            <p:cNvSpPr/>
            <p:nvPr/>
          </p:nvSpPr>
          <p:spPr>
            <a:xfrm>
              <a:off x="6797754" y="5824061"/>
              <a:ext cx="1076325" cy="342900"/>
            </a:xfrm>
            <a:custGeom>
              <a:avLst/>
              <a:gdLst>
                <a:gd name="connsiteX0" fmla="*/ 911781 w 1076325"/>
                <a:gd name="connsiteY0" fmla="*/ 342424 h 342900"/>
                <a:gd name="connsiteX1" fmla="*/ 173593 w 1076325"/>
                <a:gd name="connsiteY1" fmla="*/ 342424 h 342900"/>
                <a:gd name="connsiteX2" fmla="*/ 173593 w 1076325"/>
                <a:gd name="connsiteY2" fmla="*/ 7144 h 342900"/>
                <a:gd name="connsiteX3" fmla="*/ 911781 w 1076325"/>
                <a:gd name="connsiteY3" fmla="*/ 7144 h 342900"/>
                <a:gd name="connsiteX4" fmla="*/ 911781 w 1076325"/>
                <a:gd name="connsiteY4" fmla="*/ 342424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325" h="342900">
                  <a:moveTo>
                    <a:pt x="911781" y="342424"/>
                  </a:moveTo>
                  <a:lnTo>
                    <a:pt x="173593" y="342424"/>
                  </a:lnTo>
                  <a:cubicBezTo>
                    <a:pt x="-48339" y="342424"/>
                    <a:pt x="-48339" y="7144"/>
                    <a:pt x="173593" y="7144"/>
                  </a:cubicBezTo>
                  <a:lnTo>
                    <a:pt x="911781" y="7144"/>
                  </a:lnTo>
                  <a:cubicBezTo>
                    <a:pt x="1133713" y="7144"/>
                    <a:pt x="1133713" y="342424"/>
                    <a:pt x="911781" y="342424"/>
                  </a:cubicBezTo>
                  <a:close/>
                </a:path>
              </a:pathLst>
            </a:custGeom>
            <a:solidFill>
              <a:srgbClr val="DB9D77"/>
            </a:solidFill>
            <a:ln w="9525" cap="flat">
              <a:noFill/>
              <a:prstDash val="solid"/>
              <a:miter/>
            </a:ln>
          </p:spPr>
          <p:txBody>
            <a:bodyPr rtlCol="0" anchor="ctr"/>
            <a:lstStyle/>
            <a:p>
              <a:endParaRPr lang="en-US" sz="7198" dirty="0"/>
            </a:p>
          </p:txBody>
        </p:sp>
        <p:sp>
          <p:nvSpPr>
            <p:cNvPr id="60" name="Freeform: Shape 15">
              <a:extLst>
                <a:ext uri="{FF2B5EF4-FFF2-40B4-BE49-F238E27FC236}">
                  <a16:creationId xmlns:a16="http://schemas.microsoft.com/office/drawing/2014/main" id="{6EE46080-9B38-450A-9AAD-032A3DED8012}"/>
                </a:ext>
              </a:extLst>
            </p:cNvPr>
            <p:cNvSpPr/>
            <p:nvPr/>
          </p:nvSpPr>
          <p:spPr>
            <a:xfrm>
              <a:off x="6825615" y="5824061"/>
              <a:ext cx="1057275" cy="323850"/>
            </a:xfrm>
            <a:custGeom>
              <a:avLst/>
              <a:gdLst>
                <a:gd name="connsiteX0" fmla="*/ 895350 w 1057275"/>
                <a:gd name="connsiteY0" fmla="*/ 316706 h 323850"/>
                <a:gd name="connsiteX1" fmla="*/ 162878 w 1057275"/>
                <a:gd name="connsiteY1" fmla="*/ 316706 h 323850"/>
                <a:gd name="connsiteX2" fmla="*/ 162878 w 1057275"/>
                <a:gd name="connsiteY2" fmla="*/ 7144 h 323850"/>
                <a:gd name="connsiteX3" fmla="*/ 895350 w 1057275"/>
                <a:gd name="connsiteY3" fmla="*/ 7144 h 323850"/>
                <a:gd name="connsiteX4" fmla="*/ 895350 w 105727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75" h="323850">
                  <a:moveTo>
                    <a:pt x="895350" y="316706"/>
                  </a:moveTo>
                  <a:lnTo>
                    <a:pt x="162878" y="316706"/>
                  </a:lnTo>
                  <a:cubicBezTo>
                    <a:pt x="-44768" y="316706"/>
                    <a:pt x="-44768" y="7144"/>
                    <a:pt x="162878" y="7144"/>
                  </a:cubicBezTo>
                  <a:lnTo>
                    <a:pt x="895350" y="7144"/>
                  </a:lnTo>
                  <a:cubicBezTo>
                    <a:pt x="1102042" y="7144"/>
                    <a:pt x="1102042" y="316706"/>
                    <a:pt x="895350" y="316706"/>
                  </a:cubicBezTo>
                  <a:close/>
                </a:path>
              </a:pathLst>
            </a:custGeom>
            <a:solidFill>
              <a:srgbClr val="E8B698"/>
            </a:solidFill>
            <a:ln w="9525" cap="flat">
              <a:noFill/>
              <a:prstDash val="solid"/>
              <a:miter/>
            </a:ln>
          </p:spPr>
          <p:txBody>
            <a:bodyPr rtlCol="0" anchor="ctr"/>
            <a:lstStyle/>
            <a:p>
              <a:endParaRPr lang="en-US" sz="7198" dirty="0"/>
            </a:p>
          </p:txBody>
        </p:sp>
        <p:sp>
          <p:nvSpPr>
            <p:cNvPr id="61" name="Freeform: Shape 16">
              <a:extLst>
                <a:ext uri="{FF2B5EF4-FFF2-40B4-BE49-F238E27FC236}">
                  <a16:creationId xmlns:a16="http://schemas.microsoft.com/office/drawing/2014/main" id="{A3EE5860-F899-457C-A0DF-B036E3292DE8}"/>
                </a:ext>
              </a:extLst>
            </p:cNvPr>
            <p:cNvSpPr/>
            <p:nvPr/>
          </p:nvSpPr>
          <p:spPr>
            <a:xfrm>
              <a:off x="6843236" y="5843111"/>
              <a:ext cx="257175" cy="285750"/>
            </a:xfrm>
            <a:custGeom>
              <a:avLst/>
              <a:gdLst>
                <a:gd name="connsiteX0" fmla="*/ 198596 w 257175"/>
                <a:gd name="connsiteY0" fmla="*/ 282416 h 285750"/>
                <a:gd name="connsiteX1" fmla="*/ 135731 w 257175"/>
                <a:gd name="connsiteY1" fmla="*/ 282416 h 285750"/>
                <a:gd name="connsiteX2" fmla="*/ 135731 w 257175"/>
                <a:gd name="connsiteY2" fmla="*/ 7144 h 285750"/>
                <a:gd name="connsiteX3" fmla="*/ 198596 w 257175"/>
                <a:gd name="connsiteY3" fmla="*/ 7144 h 285750"/>
                <a:gd name="connsiteX4" fmla="*/ 198596 w 257175"/>
                <a:gd name="connsiteY4" fmla="*/ 282416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85750">
                  <a:moveTo>
                    <a:pt x="198596" y="282416"/>
                  </a:moveTo>
                  <a:lnTo>
                    <a:pt x="135731" y="282416"/>
                  </a:lnTo>
                  <a:cubicBezTo>
                    <a:pt x="-35719" y="282416"/>
                    <a:pt x="-35719" y="7144"/>
                    <a:pt x="135731" y="7144"/>
                  </a:cubicBezTo>
                  <a:lnTo>
                    <a:pt x="198596" y="7144"/>
                  </a:lnTo>
                  <a:cubicBezTo>
                    <a:pt x="278606" y="7144"/>
                    <a:pt x="275749" y="282416"/>
                    <a:pt x="198596" y="282416"/>
                  </a:cubicBezTo>
                  <a:close/>
                </a:path>
              </a:pathLst>
            </a:custGeom>
            <a:solidFill>
              <a:srgbClr val="FCDFCD"/>
            </a:solidFill>
            <a:ln w="9525" cap="flat">
              <a:noFill/>
              <a:prstDash val="solid"/>
              <a:miter/>
            </a:ln>
          </p:spPr>
          <p:txBody>
            <a:bodyPr rtlCol="0" anchor="ctr"/>
            <a:lstStyle/>
            <a:p>
              <a:endParaRPr lang="en-US" sz="7198" dirty="0"/>
            </a:p>
          </p:txBody>
        </p:sp>
        <p:sp>
          <p:nvSpPr>
            <p:cNvPr id="62" name="Freeform: Shape 17">
              <a:extLst>
                <a:ext uri="{FF2B5EF4-FFF2-40B4-BE49-F238E27FC236}">
                  <a16:creationId xmlns:a16="http://schemas.microsoft.com/office/drawing/2014/main" id="{19629B5C-B547-489A-BC78-E3C36C3C2D22}"/>
                </a:ext>
              </a:extLst>
            </p:cNvPr>
            <p:cNvSpPr/>
            <p:nvPr/>
          </p:nvSpPr>
          <p:spPr>
            <a:xfrm>
              <a:off x="6954917" y="6160292"/>
              <a:ext cx="800100" cy="323850"/>
            </a:xfrm>
            <a:custGeom>
              <a:avLst/>
              <a:gdLst>
                <a:gd name="connsiteX0" fmla="*/ 641271 w 800100"/>
                <a:gd name="connsiteY0" fmla="*/ 318614 h 323850"/>
                <a:gd name="connsiteX1" fmla="*/ 162163 w 800100"/>
                <a:gd name="connsiteY1" fmla="*/ 318614 h 323850"/>
                <a:gd name="connsiteX2" fmla="*/ 162163 w 800100"/>
                <a:gd name="connsiteY2" fmla="*/ 7146 h 323850"/>
                <a:gd name="connsiteX3" fmla="*/ 641271 w 800100"/>
                <a:gd name="connsiteY3" fmla="*/ 7146 h 323850"/>
                <a:gd name="connsiteX4" fmla="*/ 641271 w 800100"/>
                <a:gd name="connsiteY4" fmla="*/ 318614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0" h="323850">
                  <a:moveTo>
                    <a:pt x="641271" y="318614"/>
                  </a:moveTo>
                  <a:lnTo>
                    <a:pt x="162163" y="318614"/>
                  </a:lnTo>
                  <a:cubicBezTo>
                    <a:pt x="-44529" y="318614"/>
                    <a:pt x="-44529" y="7146"/>
                    <a:pt x="162163" y="7146"/>
                  </a:cubicBezTo>
                  <a:lnTo>
                    <a:pt x="641271" y="7146"/>
                  </a:lnTo>
                  <a:cubicBezTo>
                    <a:pt x="847963" y="6194"/>
                    <a:pt x="847963" y="318614"/>
                    <a:pt x="641271" y="318614"/>
                  </a:cubicBezTo>
                  <a:close/>
                </a:path>
              </a:pathLst>
            </a:custGeom>
            <a:solidFill>
              <a:srgbClr val="DB9D77"/>
            </a:solidFill>
            <a:ln w="9525" cap="flat">
              <a:noFill/>
              <a:prstDash val="solid"/>
              <a:miter/>
            </a:ln>
          </p:spPr>
          <p:txBody>
            <a:bodyPr rtlCol="0" anchor="ctr"/>
            <a:lstStyle/>
            <a:p>
              <a:endParaRPr lang="en-US" sz="7198" dirty="0"/>
            </a:p>
          </p:txBody>
        </p:sp>
        <p:sp>
          <p:nvSpPr>
            <p:cNvPr id="63" name="Freeform: Shape 18">
              <a:extLst>
                <a:ext uri="{FF2B5EF4-FFF2-40B4-BE49-F238E27FC236}">
                  <a16:creationId xmlns:a16="http://schemas.microsoft.com/office/drawing/2014/main" id="{B5E5FF0F-5D43-4911-B133-76A3691EE680}"/>
                </a:ext>
              </a:extLst>
            </p:cNvPr>
            <p:cNvSpPr/>
            <p:nvPr/>
          </p:nvSpPr>
          <p:spPr>
            <a:xfrm>
              <a:off x="6981111" y="6160291"/>
              <a:ext cx="771525" cy="295275"/>
            </a:xfrm>
            <a:custGeom>
              <a:avLst/>
              <a:gdLst>
                <a:gd name="connsiteX0" fmla="*/ 625554 w 771525"/>
                <a:gd name="connsiteY0" fmla="*/ 294801 h 295275"/>
                <a:gd name="connsiteX1" fmla="*/ 152162 w 771525"/>
                <a:gd name="connsiteY1" fmla="*/ 294801 h 295275"/>
                <a:gd name="connsiteX2" fmla="*/ 152162 w 771525"/>
                <a:gd name="connsiteY2" fmla="*/ 7146 h 295275"/>
                <a:gd name="connsiteX3" fmla="*/ 625554 w 771525"/>
                <a:gd name="connsiteY3" fmla="*/ 7146 h 295275"/>
                <a:gd name="connsiteX4" fmla="*/ 625554 w 771525"/>
                <a:gd name="connsiteY4" fmla="*/ 294801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295275">
                  <a:moveTo>
                    <a:pt x="625554" y="294801"/>
                  </a:moveTo>
                  <a:lnTo>
                    <a:pt x="152162" y="294801"/>
                  </a:lnTo>
                  <a:cubicBezTo>
                    <a:pt x="-41196" y="294801"/>
                    <a:pt x="-41196" y="7146"/>
                    <a:pt x="152162" y="7146"/>
                  </a:cubicBezTo>
                  <a:lnTo>
                    <a:pt x="625554" y="7146"/>
                  </a:lnTo>
                  <a:cubicBezTo>
                    <a:pt x="818912" y="6194"/>
                    <a:pt x="818912" y="294801"/>
                    <a:pt x="625554" y="294801"/>
                  </a:cubicBezTo>
                  <a:close/>
                </a:path>
              </a:pathLst>
            </a:custGeom>
            <a:solidFill>
              <a:srgbClr val="E8B698"/>
            </a:solidFill>
            <a:ln w="9525" cap="flat">
              <a:noFill/>
              <a:prstDash val="solid"/>
              <a:miter/>
            </a:ln>
          </p:spPr>
          <p:txBody>
            <a:bodyPr rtlCol="0" anchor="ctr"/>
            <a:lstStyle/>
            <a:p>
              <a:endParaRPr lang="en-US" sz="7198" dirty="0"/>
            </a:p>
          </p:txBody>
        </p:sp>
        <p:sp>
          <p:nvSpPr>
            <p:cNvPr id="64" name="Freeform: Shape 66">
              <a:extLst>
                <a:ext uri="{FF2B5EF4-FFF2-40B4-BE49-F238E27FC236}">
                  <a16:creationId xmlns:a16="http://schemas.microsoft.com/office/drawing/2014/main" id="{50B3C374-50A9-47DE-AC59-398842F996A2}"/>
                </a:ext>
              </a:extLst>
            </p:cNvPr>
            <p:cNvSpPr/>
            <p:nvPr/>
          </p:nvSpPr>
          <p:spPr>
            <a:xfrm>
              <a:off x="4389121" y="3742372"/>
              <a:ext cx="1304925" cy="2066925"/>
            </a:xfrm>
            <a:custGeom>
              <a:avLst/>
              <a:gdLst>
                <a:gd name="connsiteX0" fmla="*/ 51435 w 1304925"/>
                <a:gd name="connsiteY0" fmla="*/ 2016442 h 2066925"/>
                <a:gd name="connsiteX1" fmla="*/ 795338 w 1304925"/>
                <a:gd name="connsiteY1" fmla="*/ 2016442 h 2066925"/>
                <a:gd name="connsiteX2" fmla="*/ 1261110 w 1304925"/>
                <a:gd name="connsiteY2" fmla="*/ 1543050 h 2066925"/>
                <a:gd name="connsiteX3" fmla="*/ 1261110 w 1304925"/>
                <a:gd name="connsiteY3" fmla="*/ 51435 h 2066925"/>
              </a:gdLst>
              <a:ahLst/>
              <a:cxnLst>
                <a:cxn ang="0">
                  <a:pos x="connsiteX0" y="connsiteY0"/>
                </a:cxn>
                <a:cxn ang="0">
                  <a:pos x="connsiteX1" y="connsiteY1"/>
                </a:cxn>
                <a:cxn ang="0">
                  <a:pos x="connsiteX2" y="connsiteY2"/>
                </a:cxn>
                <a:cxn ang="0">
                  <a:pos x="connsiteX3" y="connsiteY3"/>
                </a:cxn>
              </a:cxnLst>
              <a:rect l="l" t="t" r="r" b="b"/>
              <a:pathLst>
                <a:path w="1304925" h="2066925">
                  <a:moveTo>
                    <a:pt x="51435" y="2016442"/>
                  </a:moveTo>
                  <a:lnTo>
                    <a:pt x="795338" y="2016442"/>
                  </a:lnTo>
                  <a:cubicBezTo>
                    <a:pt x="1028700" y="2016442"/>
                    <a:pt x="1261110" y="1868805"/>
                    <a:pt x="1261110" y="1543050"/>
                  </a:cubicBezTo>
                  <a:lnTo>
                    <a:pt x="1261110" y="51435"/>
                  </a:lnTo>
                </a:path>
              </a:pathLst>
            </a:custGeom>
            <a:noFill/>
            <a:ln w="68580" cap="rnd">
              <a:solidFill>
                <a:schemeClr val="accent1"/>
              </a:solidFill>
              <a:prstDash val="solid"/>
              <a:round/>
            </a:ln>
          </p:spPr>
          <p:txBody>
            <a:bodyPr rtlCol="0" anchor="ctr"/>
            <a:lstStyle/>
            <a:p>
              <a:endParaRPr lang="en-US" sz="7198" dirty="0"/>
            </a:p>
          </p:txBody>
        </p:sp>
        <p:sp>
          <p:nvSpPr>
            <p:cNvPr id="65" name="Freeform: Shape 19">
              <a:extLst>
                <a:ext uri="{FF2B5EF4-FFF2-40B4-BE49-F238E27FC236}">
                  <a16:creationId xmlns:a16="http://schemas.microsoft.com/office/drawing/2014/main" id="{EF436C47-0DC8-4B08-9F65-5F61B4241609}"/>
                </a:ext>
              </a:extLst>
            </p:cNvPr>
            <p:cNvSpPr/>
            <p:nvPr/>
          </p:nvSpPr>
          <p:spPr>
            <a:xfrm>
              <a:off x="6997541" y="6176486"/>
              <a:ext cx="247650" cy="266700"/>
            </a:xfrm>
            <a:custGeom>
              <a:avLst/>
              <a:gdLst>
                <a:gd name="connsiteX0" fmla="*/ 185261 w 247650"/>
                <a:gd name="connsiteY0" fmla="*/ 263366 h 266700"/>
                <a:gd name="connsiteX1" fmla="*/ 127159 w 247650"/>
                <a:gd name="connsiteY1" fmla="*/ 263366 h 266700"/>
                <a:gd name="connsiteX2" fmla="*/ 127159 w 247650"/>
                <a:gd name="connsiteY2" fmla="*/ 7144 h 266700"/>
                <a:gd name="connsiteX3" fmla="*/ 185261 w 247650"/>
                <a:gd name="connsiteY3" fmla="*/ 7144 h 266700"/>
                <a:gd name="connsiteX4" fmla="*/ 185261 w 247650"/>
                <a:gd name="connsiteY4" fmla="*/ 263366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266700">
                  <a:moveTo>
                    <a:pt x="185261" y="263366"/>
                  </a:moveTo>
                  <a:lnTo>
                    <a:pt x="127159" y="263366"/>
                  </a:lnTo>
                  <a:cubicBezTo>
                    <a:pt x="-32861" y="263366"/>
                    <a:pt x="-32861" y="7144"/>
                    <a:pt x="127159" y="7144"/>
                  </a:cubicBezTo>
                  <a:lnTo>
                    <a:pt x="185261" y="7144"/>
                  </a:lnTo>
                  <a:cubicBezTo>
                    <a:pt x="260509" y="7144"/>
                    <a:pt x="257651" y="263366"/>
                    <a:pt x="185261" y="263366"/>
                  </a:cubicBezTo>
                  <a:close/>
                </a:path>
              </a:pathLst>
            </a:custGeom>
            <a:solidFill>
              <a:srgbClr val="FCDFCD"/>
            </a:solidFill>
            <a:ln w="9525" cap="flat">
              <a:noFill/>
              <a:prstDash val="solid"/>
              <a:miter/>
            </a:ln>
          </p:spPr>
          <p:txBody>
            <a:bodyPr rtlCol="0" anchor="ctr"/>
            <a:lstStyle/>
            <a:p>
              <a:endParaRPr lang="en-US" sz="7198" dirty="0"/>
            </a:p>
          </p:txBody>
        </p:sp>
        <p:sp>
          <p:nvSpPr>
            <p:cNvPr id="66" name="Freeform: Shape 20">
              <a:extLst>
                <a:ext uri="{FF2B5EF4-FFF2-40B4-BE49-F238E27FC236}">
                  <a16:creationId xmlns:a16="http://schemas.microsoft.com/office/drawing/2014/main" id="{8741731E-CCE7-4277-B2A1-97354D710521}"/>
                </a:ext>
              </a:extLst>
            </p:cNvPr>
            <p:cNvSpPr/>
            <p:nvPr/>
          </p:nvSpPr>
          <p:spPr>
            <a:xfrm>
              <a:off x="3393281" y="5050631"/>
              <a:ext cx="476250" cy="1447800"/>
            </a:xfrm>
            <a:custGeom>
              <a:avLst/>
              <a:gdLst>
                <a:gd name="connsiteX0" fmla="*/ 7144 w 476250"/>
                <a:gd name="connsiteY0" fmla="*/ 7144 h 1447800"/>
                <a:gd name="connsiteX1" fmla="*/ 471011 w 476250"/>
                <a:gd name="connsiteY1" fmla="*/ 7144 h 1447800"/>
                <a:gd name="connsiteX2" fmla="*/ 471011 w 476250"/>
                <a:gd name="connsiteY2" fmla="*/ 1447324 h 1447800"/>
                <a:gd name="connsiteX3" fmla="*/ 7144 w 476250"/>
                <a:gd name="connsiteY3" fmla="*/ 1447324 h 1447800"/>
              </a:gdLst>
              <a:ahLst/>
              <a:cxnLst>
                <a:cxn ang="0">
                  <a:pos x="connsiteX0" y="connsiteY0"/>
                </a:cxn>
                <a:cxn ang="0">
                  <a:pos x="connsiteX1" y="connsiteY1"/>
                </a:cxn>
                <a:cxn ang="0">
                  <a:pos x="connsiteX2" y="connsiteY2"/>
                </a:cxn>
                <a:cxn ang="0">
                  <a:pos x="connsiteX3" y="connsiteY3"/>
                </a:cxn>
              </a:cxnLst>
              <a:rect l="l" t="t" r="r" b="b"/>
              <a:pathLst>
                <a:path w="476250" h="1447800">
                  <a:moveTo>
                    <a:pt x="7144" y="7144"/>
                  </a:moveTo>
                  <a:lnTo>
                    <a:pt x="471011" y="7144"/>
                  </a:lnTo>
                  <a:lnTo>
                    <a:pt x="471011" y="1447324"/>
                  </a:lnTo>
                  <a:lnTo>
                    <a:pt x="7144" y="1447324"/>
                  </a:lnTo>
                  <a:close/>
                </a:path>
              </a:pathLst>
            </a:custGeom>
            <a:solidFill>
              <a:srgbClr val="CEC8C8"/>
            </a:solidFill>
            <a:ln w="9525" cap="flat">
              <a:noFill/>
              <a:prstDash val="solid"/>
              <a:miter/>
            </a:ln>
          </p:spPr>
          <p:txBody>
            <a:bodyPr rtlCol="0" anchor="ctr"/>
            <a:lstStyle/>
            <a:p>
              <a:endParaRPr lang="en-US" sz="7198" dirty="0"/>
            </a:p>
          </p:txBody>
        </p:sp>
        <p:sp>
          <p:nvSpPr>
            <p:cNvPr id="67" name="Freeform: Shape 21">
              <a:extLst>
                <a:ext uri="{FF2B5EF4-FFF2-40B4-BE49-F238E27FC236}">
                  <a16:creationId xmlns:a16="http://schemas.microsoft.com/office/drawing/2014/main" id="{F4604691-7E73-4B17-AC1F-482FD44C5C4F}"/>
                </a:ext>
              </a:extLst>
            </p:cNvPr>
            <p:cNvSpPr/>
            <p:nvPr/>
          </p:nvSpPr>
          <p:spPr>
            <a:xfrm>
              <a:off x="4174331" y="5347570"/>
              <a:ext cx="361950" cy="857250"/>
            </a:xfrm>
            <a:custGeom>
              <a:avLst/>
              <a:gdLst>
                <a:gd name="connsiteX0" fmla="*/ 354806 w 361950"/>
                <a:gd name="connsiteY0" fmla="*/ 43580 h 857250"/>
                <a:gd name="connsiteX1" fmla="*/ 354806 w 361950"/>
                <a:gd name="connsiteY1" fmla="*/ 817011 h 857250"/>
                <a:gd name="connsiteX2" fmla="*/ 7144 w 361950"/>
                <a:gd name="connsiteY2" fmla="*/ 817011 h 857250"/>
                <a:gd name="connsiteX3" fmla="*/ 7144 w 361950"/>
                <a:gd name="connsiteY3" fmla="*/ 43580 h 857250"/>
                <a:gd name="connsiteX4" fmla="*/ 354806 w 361950"/>
                <a:gd name="connsiteY4" fmla="*/ 43580 h 85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857250">
                  <a:moveTo>
                    <a:pt x="354806" y="43580"/>
                  </a:moveTo>
                  <a:cubicBezTo>
                    <a:pt x="354806" y="253130"/>
                    <a:pt x="354806" y="607461"/>
                    <a:pt x="354806" y="817011"/>
                  </a:cubicBezTo>
                  <a:cubicBezTo>
                    <a:pt x="228124" y="864636"/>
                    <a:pt x="111919" y="866541"/>
                    <a:pt x="7144" y="817011"/>
                  </a:cubicBezTo>
                  <a:cubicBezTo>
                    <a:pt x="7144" y="607461"/>
                    <a:pt x="7144" y="253130"/>
                    <a:pt x="7144" y="43580"/>
                  </a:cubicBezTo>
                  <a:cubicBezTo>
                    <a:pt x="111919" y="-5950"/>
                    <a:pt x="228124" y="-4045"/>
                    <a:pt x="354806" y="43580"/>
                  </a:cubicBezTo>
                  <a:close/>
                </a:path>
              </a:pathLst>
            </a:custGeom>
            <a:solidFill>
              <a:srgbClr val="D1926B"/>
            </a:solidFill>
            <a:ln w="9525" cap="flat">
              <a:noFill/>
              <a:prstDash val="solid"/>
              <a:miter/>
            </a:ln>
          </p:spPr>
          <p:txBody>
            <a:bodyPr rtlCol="0" anchor="ctr"/>
            <a:lstStyle/>
            <a:p>
              <a:endParaRPr lang="en-US" sz="7198" dirty="0"/>
            </a:p>
          </p:txBody>
        </p:sp>
        <p:sp>
          <p:nvSpPr>
            <p:cNvPr id="68" name="Freeform: Shape 22">
              <a:extLst>
                <a:ext uri="{FF2B5EF4-FFF2-40B4-BE49-F238E27FC236}">
                  <a16:creationId xmlns:a16="http://schemas.microsoft.com/office/drawing/2014/main" id="{710520D5-C537-4F3F-80F8-9EAC0F7BD3D6}"/>
                </a:ext>
              </a:extLst>
            </p:cNvPr>
            <p:cNvSpPr/>
            <p:nvPr/>
          </p:nvSpPr>
          <p:spPr>
            <a:xfrm>
              <a:off x="4174331" y="5593912"/>
              <a:ext cx="361950" cy="361950"/>
            </a:xfrm>
            <a:custGeom>
              <a:avLst/>
              <a:gdLst>
                <a:gd name="connsiteX0" fmla="*/ 354806 w 361950"/>
                <a:gd name="connsiteY0" fmla="*/ 32505 h 361950"/>
                <a:gd name="connsiteX1" fmla="*/ 354806 w 361950"/>
                <a:gd name="connsiteY1" fmla="*/ 335400 h 361950"/>
                <a:gd name="connsiteX2" fmla="*/ 7144 w 361950"/>
                <a:gd name="connsiteY2" fmla="*/ 335400 h 361950"/>
                <a:gd name="connsiteX3" fmla="*/ 7144 w 361950"/>
                <a:gd name="connsiteY3" fmla="*/ 32505 h 361950"/>
                <a:gd name="connsiteX4" fmla="*/ 354806 w 361950"/>
                <a:gd name="connsiteY4" fmla="*/ 3250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361950">
                  <a:moveTo>
                    <a:pt x="354806" y="32505"/>
                  </a:moveTo>
                  <a:cubicBezTo>
                    <a:pt x="354806" y="114420"/>
                    <a:pt x="354806" y="253486"/>
                    <a:pt x="354806" y="335400"/>
                  </a:cubicBezTo>
                  <a:cubicBezTo>
                    <a:pt x="228124" y="368738"/>
                    <a:pt x="111919" y="368738"/>
                    <a:pt x="7144" y="335400"/>
                  </a:cubicBezTo>
                  <a:cubicBezTo>
                    <a:pt x="7144" y="253486"/>
                    <a:pt x="7144" y="114420"/>
                    <a:pt x="7144" y="32505"/>
                  </a:cubicBezTo>
                  <a:cubicBezTo>
                    <a:pt x="110014" y="-832"/>
                    <a:pt x="226219" y="-1785"/>
                    <a:pt x="354806" y="32505"/>
                  </a:cubicBezTo>
                  <a:close/>
                </a:path>
              </a:pathLst>
            </a:custGeom>
            <a:solidFill>
              <a:srgbClr val="B87C57"/>
            </a:solidFill>
            <a:ln w="9525" cap="flat">
              <a:noFill/>
              <a:prstDash val="solid"/>
              <a:miter/>
            </a:ln>
          </p:spPr>
          <p:txBody>
            <a:bodyPr rtlCol="0" anchor="ctr"/>
            <a:lstStyle/>
            <a:p>
              <a:endParaRPr lang="en-US" sz="7198" dirty="0"/>
            </a:p>
          </p:txBody>
        </p:sp>
        <p:sp>
          <p:nvSpPr>
            <p:cNvPr id="69" name="Freeform: Shape 23">
              <a:extLst>
                <a:ext uri="{FF2B5EF4-FFF2-40B4-BE49-F238E27FC236}">
                  <a16:creationId xmlns:a16="http://schemas.microsoft.com/office/drawing/2014/main" id="{D058A4CA-F7E1-4C51-8419-0205121864BD}"/>
                </a:ext>
              </a:extLst>
            </p:cNvPr>
            <p:cNvSpPr/>
            <p:nvPr/>
          </p:nvSpPr>
          <p:spPr>
            <a:xfrm>
              <a:off x="4471511" y="56649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70" name="Freeform: Shape 24">
              <a:extLst>
                <a:ext uri="{FF2B5EF4-FFF2-40B4-BE49-F238E27FC236}">
                  <a16:creationId xmlns:a16="http://schemas.microsoft.com/office/drawing/2014/main" id="{285B97A2-D88B-4442-8345-6E9D2F68EF73}"/>
                </a:ext>
              </a:extLst>
            </p:cNvPr>
            <p:cNvSpPr/>
            <p:nvPr/>
          </p:nvSpPr>
          <p:spPr>
            <a:xfrm>
              <a:off x="4471511" y="572881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71" name="Freeform: Shape 25">
              <a:extLst>
                <a:ext uri="{FF2B5EF4-FFF2-40B4-BE49-F238E27FC236}">
                  <a16:creationId xmlns:a16="http://schemas.microsoft.com/office/drawing/2014/main" id="{13064D7D-B6FC-4A28-BDB2-7CC6D2308CF7}"/>
                </a:ext>
              </a:extLst>
            </p:cNvPr>
            <p:cNvSpPr/>
            <p:nvPr/>
          </p:nvSpPr>
          <p:spPr>
            <a:xfrm>
              <a:off x="4471511" y="5791676"/>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72" name="Freeform: Shape 26">
              <a:extLst>
                <a:ext uri="{FF2B5EF4-FFF2-40B4-BE49-F238E27FC236}">
                  <a16:creationId xmlns:a16="http://schemas.microsoft.com/office/drawing/2014/main" id="{9E6EECB3-9E70-44D0-B90F-7B7B5CEA382A}"/>
                </a:ext>
              </a:extLst>
            </p:cNvPr>
            <p:cNvSpPr/>
            <p:nvPr/>
          </p:nvSpPr>
          <p:spPr>
            <a:xfrm>
              <a:off x="4471511" y="58554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73" name="Freeform: Shape 27">
              <a:extLst>
                <a:ext uri="{FF2B5EF4-FFF2-40B4-BE49-F238E27FC236}">
                  <a16:creationId xmlns:a16="http://schemas.microsoft.com/office/drawing/2014/main" id="{9E51B4BF-0329-483C-B554-087B454EDB1E}"/>
                </a:ext>
              </a:extLst>
            </p:cNvPr>
            <p:cNvSpPr/>
            <p:nvPr/>
          </p:nvSpPr>
          <p:spPr>
            <a:xfrm>
              <a:off x="4426744" y="5758339"/>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74" name="Freeform: Shape 28">
              <a:extLst>
                <a:ext uri="{FF2B5EF4-FFF2-40B4-BE49-F238E27FC236}">
                  <a16:creationId xmlns:a16="http://schemas.microsoft.com/office/drawing/2014/main" id="{5D4C8962-2CC5-42A5-8FD3-59D67C0B10A4}"/>
                </a:ext>
              </a:extLst>
            </p:cNvPr>
            <p:cNvSpPr/>
            <p:nvPr/>
          </p:nvSpPr>
          <p:spPr>
            <a:xfrm>
              <a:off x="4426744" y="5631656"/>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75" name="Freeform: Shape 29">
              <a:extLst>
                <a:ext uri="{FF2B5EF4-FFF2-40B4-BE49-F238E27FC236}">
                  <a16:creationId xmlns:a16="http://schemas.microsoft.com/office/drawing/2014/main" id="{1B1E3259-1ACB-4CE6-967B-59481663BA85}"/>
                </a:ext>
              </a:extLst>
            </p:cNvPr>
            <p:cNvSpPr/>
            <p:nvPr/>
          </p:nvSpPr>
          <p:spPr>
            <a:xfrm>
              <a:off x="4426744" y="569452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76" name="Freeform: Shape 30">
              <a:extLst>
                <a:ext uri="{FF2B5EF4-FFF2-40B4-BE49-F238E27FC236}">
                  <a16:creationId xmlns:a16="http://schemas.microsoft.com/office/drawing/2014/main" id="{4434FC4A-E55E-4118-A578-E46D03EB2FBE}"/>
                </a:ext>
              </a:extLst>
            </p:cNvPr>
            <p:cNvSpPr/>
            <p:nvPr/>
          </p:nvSpPr>
          <p:spPr>
            <a:xfrm>
              <a:off x="4426744" y="588502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77" name="Freeform: Shape 31">
              <a:extLst>
                <a:ext uri="{FF2B5EF4-FFF2-40B4-BE49-F238E27FC236}">
                  <a16:creationId xmlns:a16="http://schemas.microsoft.com/office/drawing/2014/main" id="{62659370-8983-4EC2-8817-BFBC1E29C22A}"/>
                </a:ext>
              </a:extLst>
            </p:cNvPr>
            <p:cNvSpPr/>
            <p:nvPr/>
          </p:nvSpPr>
          <p:spPr>
            <a:xfrm>
              <a:off x="4426744" y="5822156"/>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78" name="Freeform: Shape 32">
              <a:extLst>
                <a:ext uri="{FF2B5EF4-FFF2-40B4-BE49-F238E27FC236}">
                  <a16:creationId xmlns:a16="http://schemas.microsoft.com/office/drawing/2014/main" id="{4A0D1C02-E5C3-4C0E-9B45-11BCC58E9FE1}"/>
                </a:ext>
              </a:extLst>
            </p:cNvPr>
            <p:cNvSpPr/>
            <p:nvPr/>
          </p:nvSpPr>
          <p:spPr>
            <a:xfrm>
              <a:off x="4381024" y="572881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79" name="Freeform: Shape 33">
              <a:extLst>
                <a:ext uri="{FF2B5EF4-FFF2-40B4-BE49-F238E27FC236}">
                  <a16:creationId xmlns:a16="http://schemas.microsoft.com/office/drawing/2014/main" id="{454DDEAB-174E-42B1-A035-3762ABBF9DD8}"/>
                </a:ext>
              </a:extLst>
            </p:cNvPr>
            <p:cNvSpPr/>
            <p:nvPr/>
          </p:nvSpPr>
          <p:spPr>
            <a:xfrm>
              <a:off x="4381024" y="56649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80" name="Freeform: Shape 34">
              <a:extLst>
                <a:ext uri="{FF2B5EF4-FFF2-40B4-BE49-F238E27FC236}">
                  <a16:creationId xmlns:a16="http://schemas.microsoft.com/office/drawing/2014/main" id="{AD1E9051-5671-4BCC-BE3C-BCBE17AB96FA}"/>
                </a:ext>
              </a:extLst>
            </p:cNvPr>
            <p:cNvSpPr/>
            <p:nvPr/>
          </p:nvSpPr>
          <p:spPr>
            <a:xfrm>
              <a:off x="4381024" y="58554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81" name="Freeform: Shape 35">
              <a:extLst>
                <a:ext uri="{FF2B5EF4-FFF2-40B4-BE49-F238E27FC236}">
                  <a16:creationId xmlns:a16="http://schemas.microsoft.com/office/drawing/2014/main" id="{198069F3-18B1-4004-ACFD-FEEA157B370E}"/>
                </a:ext>
              </a:extLst>
            </p:cNvPr>
            <p:cNvSpPr/>
            <p:nvPr/>
          </p:nvSpPr>
          <p:spPr>
            <a:xfrm>
              <a:off x="4381024" y="5791676"/>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82" name="Freeform: Shape 36">
              <a:extLst>
                <a:ext uri="{FF2B5EF4-FFF2-40B4-BE49-F238E27FC236}">
                  <a16:creationId xmlns:a16="http://schemas.microsoft.com/office/drawing/2014/main" id="{21CC3B33-D79C-4BE6-95D3-1E0786DCA2FA}"/>
                </a:ext>
              </a:extLst>
            </p:cNvPr>
            <p:cNvSpPr/>
            <p:nvPr/>
          </p:nvSpPr>
          <p:spPr>
            <a:xfrm>
              <a:off x="4335304" y="5758339"/>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83" name="Freeform: Shape 37">
              <a:extLst>
                <a:ext uri="{FF2B5EF4-FFF2-40B4-BE49-F238E27FC236}">
                  <a16:creationId xmlns:a16="http://schemas.microsoft.com/office/drawing/2014/main" id="{8CB805EF-F308-4A34-93C9-AD9BBF336A38}"/>
                </a:ext>
              </a:extLst>
            </p:cNvPr>
            <p:cNvSpPr/>
            <p:nvPr/>
          </p:nvSpPr>
          <p:spPr>
            <a:xfrm>
              <a:off x="4335304" y="5631656"/>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84" name="Freeform: Shape 38">
              <a:extLst>
                <a:ext uri="{FF2B5EF4-FFF2-40B4-BE49-F238E27FC236}">
                  <a16:creationId xmlns:a16="http://schemas.microsoft.com/office/drawing/2014/main" id="{5C2BB168-3430-424D-8073-991655205657}"/>
                </a:ext>
              </a:extLst>
            </p:cNvPr>
            <p:cNvSpPr/>
            <p:nvPr/>
          </p:nvSpPr>
          <p:spPr>
            <a:xfrm>
              <a:off x="4335304" y="569452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85" name="Freeform: Shape 39">
              <a:extLst>
                <a:ext uri="{FF2B5EF4-FFF2-40B4-BE49-F238E27FC236}">
                  <a16:creationId xmlns:a16="http://schemas.microsoft.com/office/drawing/2014/main" id="{57C633B1-018B-484A-9A82-14B6310E2FBE}"/>
                </a:ext>
              </a:extLst>
            </p:cNvPr>
            <p:cNvSpPr/>
            <p:nvPr/>
          </p:nvSpPr>
          <p:spPr>
            <a:xfrm>
              <a:off x="4335304" y="588502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86" name="Freeform: Shape 40">
              <a:extLst>
                <a:ext uri="{FF2B5EF4-FFF2-40B4-BE49-F238E27FC236}">
                  <a16:creationId xmlns:a16="http://schemas.microsoft.com/office/drawing/2014/main" id="{3E9727C7-385E-4735-A5F1-8BA5CBB4C3EB}"/>
                </a:ext>
              </a:extLst>
            </p:cNvPr>
            <p:cNvSpPr/>
            <p:nvPr/>
          </p:nvSpPr>
          <p:spPr>
            <a:xfrm>
              <a:off x="4335304" y="5822156"/>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87" name="Freeform: Shape 41">
              <a:extLst>
                <a:ext uri="{FF2B5EF4-FFF2-40B4-BE49-F238E27FC236}">
                  <a16:creationId xmlns:a16="http://schemas.microsoft.com/office/drawing/2014/main" id="{9550A1B1-A6E4-4D0F-851E-79AF412C741C}"/>
                </a:ext>
              </a:extLst>
            </p:cNvPr>
            <p:cNvSpPr/>
            <p:nvPr/>
          </p:nvSpPr>
          <p:spPr>
            <a:xfrm>
              <a:off x="4290536" y="572881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88" name="Freeform: Shape 42">
              <a:extLst>
                <a:ext uri="{FF2B5EF4-FFF2-40B4-BE49-F238E27FC236}">
                  <a16:creationId xmlns:a16="http://schemas.microsoft.com/office/drawing/2014/main" id="{0FD895FB-9E72-476E-8E96-4ADFE6EDA72A}"/>
                </a:ext>
              </a:extLst>
            </p:cNvPr>
            <p:cNvSpPr/>
            <p:nvPr/>
          </p:nvSpPr>
          <p:spPr>
            <a:xfrm>
              <a:off x="4290536" y="56649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89" name="Freeform: Shape 43">
              <a:extLst>
                <a:ext uri="{FF2B5EF4-FFF2-40B4-BE49-F238E27FC236}">
                  <a16:creationId xmlns:a16="http://schemas.microsoft.com/office/drawing/2014/main" id="{BD2A71F4-1473-4253-B492-7837BAA87F96}"/>
                </a:ext>
              </a:extLst>
            </p:cNvPr>
            <p:cNvSpPr/>
            <p:nvPr/>
          </p:nvSpPr>
          <p:spPr>
            <a:xfrm>
              <a:off x="4290536" y="58554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90" name="Freeform: Shape 44">
              <a:extLst>
                <a:ext uri="{FF2B5EF4-FFF2-40B4-BE49-F238E27FC236}">
                  <a16:creationId xmlns:a16="http://schemas.microsoft.com/office/drawing/2014/main" id="{2B4FD494-D47D-48CD-941F-E7026B2758AB}"/>
                </a:ext>
              </a:extLst>
            </p:cNvPr>
            <p:cNvSpPr/>
            <p:nvPr/>
          </p:nvSpPr>
          <p:spPr>
            <a:xfrm>
              <a:off x="4290536" y="5791676"/>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91" name="Freeform: Shape 45">
              <a:extLst>
                <a:ext uri="{FF2B5EF4-FFF2-40B4-BE49-F238E27FC236}">
                  <a16:creationId xmlns:a16="http://schemas.microsoft.com/office/drawing/2014/main" id="{2E9EE202-68AE-405B-95AE-46B2B1E0FBDB}"/>
                </a:ext>
              </a:extLst>
            </p:cNvPr>
            <p:cNvSpPr/>
            <p:nvPr/>
          </p:nvSpPr>
          <p:spPr>
            <a:xfrm>
              <a:off x="4244816" y="5758339"/>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92" name="Freeform: Shape 46">
              <a:extLst>
                <a:ext uri="{FF2B5EF4-FFF2-40B4-BE49-F238E27FC236}">
                  <a16:creationId xmlns:a16="http://schemas.microsoft.com/office/drawing/2014/main" id="{F0FCB6E5-A13E-44BC-8A39-13280CB99F2E}"/>
                </a:ext>
              </a:extLst>
            </p:cNvPr>
            <p:cNvSpPr/>
            <p:nvPr/>
          </p:nvSpPr>
          <p:spPr>
            <a:xfrm>
              <a:off x="4244816" y="5631656"/>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93" name="Freeform: Shape 47">
              <a:extLst>
                <a:ext uri="{FF2B5EF4-FFF2-40B4-BE49-F238E27FC236}">
                  <a16:creationId xmlns:a16="http://schemas.microsoft.com/office/drawing/2014/main" id="{B69DCB0B-C292-44ED-B93F-D0441803AB74}"/>
                </a:ext>
              </a:extLst>
            </p:cNvPr>
            <p:cNvSpPr/>
            <p:nvPr/>
          </p:nvSpPr>
          <p:spPr>
            <a:xfrm>
              <a:off x="4244816" y="569452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94" name="Freeform: Shape 48">
              <a:extLst>
                <a:ext uri="{FF2B5EF4-FFF2-40B4-BE49-F238E27FC236}">
                  <a16:creationId xmlns:a16="http://schemas.microsoft.com/office/drawing/2014/main" id="{854FB8D0-DC4F-4358-9C36-1512D4C45431}"/>
                </a:ext>
              </a:extLst>
            </p:cNvPr>
            <p:cNvSpPr/>
            <p:nvPr/>
          </p:nvSpPr>
          <p:spPr>
            <a:xfrm>
              <a:off x="4244816" y="588502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95" name="Freeform: Shape 49">
              <a:extLst>
                <a:ext uri="{FF2B5EF4-FFF2-40B4-BE49-F238E27FC236}">
                  <a16:creationId xmlns:a16="http://schemas.microsoft.com/office/drawing/2014/main" id="{5A18BAFA-DA46-4132-8C4A-03CC37BAAAB5}"/>
                </a:ext>
              </a:extLst>
            </p:cNvPr>
            <p:cNvSpPr/>
            <p:nvPr/>
          </p:nvSpPr>
          <p:spPr>
            <a:xfrm>
              <a:off x="4244816" y="5822156"/>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96" name="Freeform: Shape 50">
              <a:extLst>
                <a:ext uri="{FF2B5EF4-FFF2-40B4-BE49-F238E27FC236}">
                  <a16:creationId xmlns:a16="http://schemas.microsoft.com/office/drawing/2014/main" id="{08793855-CC9D-4044-986D-21F46F2F38E7}"/>
                </a:ext>
              </a:extLst>
            </p:cNvPr>
            <p:cNvSpPr/>
            <p:nvPr/>
          </p:nvSpPr>
          <p:spPr>
            <a:xfrm>
              <a:off x="4200049" y="572881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97" name="Freeform: Shape 51">
              <a:extLst>
                <a:ext uri="{FF2B5EF4-FFF2-40B4-BE49-F238E27FC236}">
                  <a16:creationId xmlns:a16="http://schemas.microsoft.com/office/drawing/2014/main" id="{DF03098B-86BB-48D6-9F15-913723AA907F}"/>
                </a:ext>
              </a:extLst>
            </p:cNvPr>
            <p:cNvSpPr/>
            <p:nvPr/>
          </p:nvSpPr>
          <p:spPr>
            <a:xfrm>
              <a:off x="4200049" y="56649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98" name="Freeform: Shape 52">
              <a:extLst>
                <a:ext uri="{FF2B5EF4-FFF2-40B4-BE49-F238E27FC236}">
                  <a16:creationId xmlns:a16="http://schemas.microsoft.com/office/drawing/2014/main" id="{BF7E51C3-0178-49FD-862C-DB97584A6E39}"/>
                </a:ext>
              </a:extLst>
            </p:cNvPr>
            <p:cNvSpPr/>
            <p:nvPr/>
          </p:nvSpPr>
          <p:spPr>
            <a:xfrm>
              <a:off x="4200049" y="58554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99" name="Freeform: Shape 53">
              <a:extLst>
                <a:ext uri="{FF2B5EF4-FFF2-40B4-BE49-F238E27FC236}">
                  <a16:creationId xmlns:a16="http://schemas.microsoft.com/office/drawing/2014/main" id="{733D752D-4BC3-4997-BECF-4DDA3A156EEA}"/>
                </a:ext>
              </a:extLst>
            </p:cNvPr>
            <p:cNvSpPr/>
            <p:nvPr/>
          </p:nvSpPr>
          <p:spPr>
            <a:xfrm>
              <a:off x="4200049" y="5791676"/>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endParaRPr lang="en-US" sz="7198" dirty="0"/>
            </a:p>
          </p:txBody>
        </p:sp>
        <p:sp>
          <p:nvSpPr>
            <p:cNvPr id="100" name="Freeform: Shape 54">
              <a:extLst>
                <a:ext uri="{FF2B5EF4-FFF2-40B4-BE49-F238E27FC236}">
                  <a16:creationId xmlns:a16="http://schemas.microsoft.com/office/drawing/2014/main" id="{C1DF30B4-EB7D-412C-82DE-BE99F21F7018}"/>
                </a:ext>
              </a:extLst>
            </p:cNvPr>
            <p:cNvSpPr/>
            <p:nvPr/>
          </p:nvSpPr>
          <p:spPr>
            <a:xfrm>
              <a:off x="6586061" y="4180046"/>
              <a:ext cx="200025" cy="257175"/>
            </a:xfrm>
            <a:custGeom>
              <a:avLst/>
              <a:gdLst>
                <a:gd name="connsiteX0" fmla="*/ 142399 w 200025"/>
                <a:gd name="connsiteY0" fmla="*/ 7144 h 257175"/>
                <a:gd name="connsiteX1" fmla="*/ 91916 w 200025"/>
                <a:gd name="connsiteY1" fmla="*/ 44291 h 257175"/>
                <a:gd name="connsiteX2" fmla="*/ 7144 w 200025"/>
                <a:gd name="connsiteY2" fmla="*/ 204311 h 257175"/>
                <a:gd name="connsiteX3" fmla="*/ 139541 w 200025"/>
                <a:gd name="connsiteY3" fmla="*/ 250031 h 257175"/>
                <a:gd name="connsiteX4" fmla="*/ 142399 w 200025"/>
                <a:gd name="connsiteY4" fmla="*/ 7144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257175">
                  <a:moveTo>
                    <a:pt x="142399" y="7144"/>
                  </a:moveTo>
                  <a:cubicBezTo>
                    <a:pt x="122396" y="12859"/>
                    <a:pt x="104299" y="25241"/>
                    <a:pt x="91916" y="44291"/>
                  </a:cubicBezTo>
                  <a:lnTo>
                    <a:pt x="7144" y="204311"/>
                  </a:lnTo>
                  <a:cubicBezTo>
                    <a:pt x="57626" y="237649"/>
                    <a:pt x="75724" y="243364"/>
                    <a:pt x="139541" y="250031"/>
                  </a:cubicBezTo>
                  <a:cubicBezTo>
                    <a:pt x="201454" y="169069"/>
                    <a:pt x="235744" y="54769"/>
                    <a:pt x="142399" y="7144"/>
                  </a:cubicBezTo>
                  <a:close/>
                </a:path>
              </a:pathLst>
            </a:custGeom>
            <a:solidFill>
              <a:srgbClr val="FCDFCD"/>
            </a:solidFill>
            <a:ln w="9525" cap="flat">
              <a:noFill/>
              <a:prstDash val="solid"/>
              <a:miter/>
            </a:ln>
          </p:spPr>
          <p:txBody>
            <a:bodyPr rtlCol="0" anchor="ctr"/>
            <a:lstStyle/>
            <a:p>
              <a:endParaRPr lang="en-US" sz="7198" dirty="0"/>
            </a:p>
          </p:txBody>
        </p:sp>
        <p:sp>
          <p:nvSpPr>
            <p:cNvPr id="101" name="Freeform: Shape 55">
              <a:extLst>
                <a:ext uri="{FF2B5EF4-FFF2-40B4-BE49-F238E27FC236}">
                  <a16:creationId xmlns:a16="http://schemas.microsoft.com/office/drawing/2014/main" id="{1CA4EE12-056B-4823-85DF-8A80FCB91C0D}"/>
                </a:ext>
              </a:extLst>
            </p:cNvPr>
            <p:cNvSpPr/>
            <p:nvPr/>
          </p:nvSpPr>
          <p:spPr>
            <a:xfrm>
              <a:off x="7195661" y="1477804"/>
              <a:ext cx="1485900" cy="1409700"/>
            </a:xfrm>
            <a:custGeom>
              <a:avLst/>
              <a:gdLst>
                <a:gd name="connsiteX0" fmla="*/ 7144 w 1485900"/>
                <a:gd name="connsiteY0" fmla="*/ 1303496 h 1409700"/>
                <a:gd name="connsiteX1" fmla="*/ 105251 w 1485900"/>
                <a:gd name="connsiteY1" fmla="*/ 7144 h 1409700"/>
                <a:gd name="connsiteX2" fmla="*/ 1386364 w 1485900"/>
                <a:gd name="connsiteY2" fmla="*/ 7144 h 1409700"/>
                <a:gd name="connsiteX3" fmla="*/ 1484471 w 1485900"/>
                <a:gd name="connsiteY3" fmla="*/ 1303496 h 1409700"/>
                <a:gd name="connsiteX4" fmla="*/ 7144 w 1485900"/>
                <a:gd name="connsiteY4" fmla="*/ 1303496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0" h="1409700">
                  <a:moveTo>
                    <a:pt x="7144" y="1303496"/>
                  </a:moveTo>
                  <a:cubicBezTo>
                    <a:pt x="73819" y="785336"/>
                    <a:pt x="108109" y="354806"/>
                    <a:pt x="105251" y="7144"/>
                  </a:cubicBezTo>
                  <a:lnTo>
                    <a:pt x="1386364" y="7144"/>
                  </a:lnTo>
                  <a:cubicBezTo>
                    <a:pt x="1383506" y="354806"/>
                    <a:pt x="1417796" y="785336"/>
                    <a:pt x="1484471" y="1303496"/>
                  </a:cubicBezTo>
                  <a:cubicBezTo>
                    <a:pt x="1010126" y="1439704"/>
                    <a:pt x="481489" y="1439704"/>
                    <a:pt x="7144" y="1303496"/>
                  </a:cubicBezTo>
                  <a:close/>
                </a:path>
              </a:pathLst>
            </a:custGeom>
            <a:solidFill>
              <a:srgbClr val="C00000"/>
            </a:solidFill>
            <a:ln w="9525" cap="flat">
              <a:solidFill>
                <a:srgbClr val="9E0003"/>
              </a:solidFill>
              <a:prstDash val="solid"/>
              <a:miter/>
            </a:ln>
          </p:spPr>
          <p:txBody>
            <a:bodyPr rtlCol="0" anchor="ctr"/>
            <a:lstStyle/>
            <a:p>
              <a:endParaRPr lang="en-US" sz="7198" dirty="0"/>
            </a:p>
          </p:txBody>
        </p:sp>
        <p:sp>
          <p:nvSpPr>
            <p:cNvPr id="102" name="Freeform: Shape 56">
              <a:extLst>
                <a:ext uri="{FF2B5EF4-FFF2-40B4-BE49-F238E27FC236}">
                  <a16:creationId xmlns:a16="http://schemas.microsoft.com/office/drawing/2014/main" id="{EDC6CC33-235D-4E98-9A3C-19982868602B}"/>
                </a:ext>
              </a:extLst>
            </p:cNvPr>
            <p:cNvSpPr/>
            <p:nvPr/>
          </p:nvSpPr>
          <p:spPr>
            <a:xfrm>
              <a:off x="7185184" y="2549366"/>
              <a:ext cx="514350" cy="66675"/>
            </a:xfrm>
            <a:custGeom>
              <a:avLst/>
              <a:gdLst>
                <a:gd name="connsiteX0" fmla="*/ 7144 w 514350"/>
                <a:gd name="connsiteY0" fmla="*/ 7144 h 66675"/>
                <a:gd name="connsiteX1" fmla="*/ 515779 w 514350"/>
                <a:gd name="connsiteY1" fmla="*/ 7144 h 66675"/>
                <a:gd name="connsiteX2" fmla="*/ 515779 w 514350"/>
                <a:gd name="connsiteY2" fmla="*/ 68104 h 66675"/>
                <a:gd name="connsiteX3" fmla="*/ 7144 w 514350"/>
                <a:gd name="connsiteY3" fmla="*/ 68104 h 66675"/>
              </a:gdLst>
              <a:ahLst/>
              <a:cxnLst>
                <a:cxn ang="0">
                  <a:pos x="connsiteX0" y="connsiteY0"/>
                </a:cxn>
                <a:cxn ang="0">
                  <a:pos x="connsiteX1" y="connsiteY1"/>
                </a:cxn>
                <a:cxn ang="0">
                  <a:pos x="connsiteX2" y="connsiteY2"/>
                </a:cxn>
                <a:cxn ang="0">
                  <a:pos x="connsiteX3" y="connsiteY3"/>
                </a:cxn>
              </a:cxnLst>
              <a:rect l="l" t="t" r="r" b="b"/>
              <a:pathLst>
                <a:path w="514350" h="66675">
                  <a:moveTo>
                    <a:pt x="7144" y="7144"/>
                  </a:moveTo>
                  <a:lnTo>
                    <a:pt x="515779" y="7144"/>
                  </a:lnTo>
                  <a:lnTo>
                    <a:pt x="515779" y="68104"/>
                  </a:lnTo>
                  <a:lnTo>
                    <a:pt x="7144" y="68104"/>
                  </a:lnTo>
                  <a:close/>
                </a:path>
              </a:pathLst>
            </a:custGeom>
            <a:solidFill>
              <a:srgbClr val="FFFFFF"/>
            </a:solidFill>
            <a:ln w="9525" cap="flat">
              <a:noFill/>
              <a:prstDash val="solid"/>
              <a:miter/>
            </a:ln>
          </p:spPr>
          <p:txBody>
            <a:bodyPr rtlCol="0" anchor="ctr"/>
            <a:lstStyle/>
            <a:p>
              <a:endParaRPr lang="en-US" sz="7198" dirty="0"/>
            </a:p>
          </p:txBody>
        </p:sp>
        <p:sp>
          <p:nvSpPr>
            <p:cNvPr id="103" name="Freeform: Shape 57">
              <a:extLst>
                <a:ext uri="{FF2B5EF4-FFF2-40B4-BE49-F238E27FC236}">
                  <a16:creationId xmlns:a16="http://schemas.microsoft.com/office/drawing/2014/main" id="{4CFA0FCF-90F4-4D41-87FE-4883454E3560}"/>
                </a:ext>
              </a:extLst>
            </p:cNvPr>
            <p:cNvSpPr/>
            <p:nvPr/>
          </p:nvSpPr>
          <p:spPr>
            <a:xfrm>
              <a:off x="7207091" y="2262664"/>
              <a:ext cx="495300" cy="66675"/>
            </a:xfrm>
            <a:custGeom>
              <a:avLst/>
              <a:gdLst>
                <a:gd name="connsiteX0" fmla="*/ 7144 w 495300"/>
                <a:gd name="connsiteY0" fmla="*/ 7144 h 66675"/>
                <a:gd name="connsiteX1" fmla="*/ 493871 w 495300"/>
                <a:gd name="connsiteY1" fmla="*/ 7144 h 66675"/>
                <a:gd name="connsiteX2" fmla="*/ 493871 w 495300"/>
                <a:gd name="connsiteY2" fmla="*/ 68104 h 66675"/>
                <a:gd name="connsiteX3" fmla="*/ 7144 w 495300"/>
                <a:gd name="connsiteY3" fmla="*/ 68104 h 66675"/>
              </a:gdLst>
              <a:ahLst/>
              <a:cxnLst>
                <a:cxn ang="0">
                  <a:pos x="connsiteX0" y="connsiteY0"/>
                </a:cxn>
                <a:cxn ang="0">
                  <a:pos x="connsiteX1" y="connsiteY1"/>
                </a:cxn>
                <a:cxn ang="0">
                  <a:pos x="connsiteX2" y="connsiteY2"/>
                </a:cxn>
                <a:cxn ang="0">
                  <a:pos x="connsiteX3" y="connsiteY3"/>
                </a:cxn>
              </a:cxnLst>
              <a:rect l="l" t="t" r="r" b="b"/>
              <a:pathLst>
                <a:path w="495300" h="66675">
                  <a:moveTo>
                    <a:pt x="7144" y="7144"/>
                  </a:moveTo>
                  <a:lnTo>
                    <a:pt x="493871" y="7144"/>
                  </a:lnTo>
                  <a:lnTo>
                    <a:pt x="493871" y="68104"/>
                  </a:lnTo>
                  <a:lnTo>
                    <a:pt x="7144" y="68104"/>
                  </a:lnTo>
                  <a:close/>
                </a:path>
              </a:pathLst>
            </a:custGeom>
            <a:solidFill>
              <a:srgbClr val="FFFFFF"/>
            </a:solidFill>
            <a:ln w="9525" cap="flat">
              <a:noFill/>
              <a:prstDash val="solid"/>
              <a:miter/>
            </a:ln>
          </p:spPr>
          <p:txBody>
            <a:bodyPr rtlCol="0" anchor="ctr"/>
            <a:lstStyle/>
            <a:p>
              <a:endParaRPr lang="en-US" sz="7198" dirty="0"/>
            </a:p>
          </p:txBody>
        </p:sp>
        <p:sp>
          <p:nvSpPr>
            <p:cNvPr id="104" name="Freeform: Shape 58">
              <a:extLst>
                <a:ext uri="{FF2B5EF4-FFF2-40B4-BE49-F238E27FC236}">
                  <a16:creationId xmlns:a16="http://schemas.microsoft.com/office/drawing/2014/main" id="{EE89508F-7D8F-422C-882F-69DE9081CCC2}"/>
                </a:ext>
              </a:extLst>
            </p:cNvPr>
            <p:cNvSpPr/>
            <p:nvPr/>
          </p:nvSpPr>
          <p:spPr>
            <a:xfrm>
              <a:off x="7239476" y="1975009"/>
              <a:ext cx="466725" cy="66675"/>
            </a:xfrm>
            <a:custGeom>
              <a:avLst/>
              <a:gdLst>
                <a:gd name="connsiteX0" fmla="*/ 7144 w 466725"/>
                <a:gd name="connsiteY0" fmla="*/ 7144 h 66675"/>
                <a:gd name="connsiteX1" fmla="*/ 462439 w 466725"/>
                <a:gd name="connsiteY1" fmla="*/ 7144 h 66675"/>
                <a:gd name="connsiteX2" fmla="*/ 462439 w 466725"/>
                <a:gd name="connsiteY2" fmla="*/ 68104 h 66675"/>
                <a:gd name="connsiteX3" fmla="*/ 7144 w 466725"/>
                <a:gd name="connsiteY3" fmla="*/ 68104 h 66675"/>
              </a:gdLst>
              <a:ahLst/>
              <a:cxnLst>
                <a:cxn ang="0">
                  <a:pos x="connsiteX0" y="connsiteY0"/>
                </a:cxn>
                <a:cxn ang="0">
                  <a:pos x="connsiteX1" y="connsiteY1"/>
                </a:cxn>
                <a:cxn ang="0">
                  <a:pos x="connsiteX2" y="connsiteY2"/>
                </a:cxn>
                <a:cxn ang="0">
                  <a:pos x="connsiteX3" y="connsiteY3"/>
                </a:cxn>
              </a:cxnLst>
              <a:rect l="l" t="t" r="r" b="b"/>
              <a:pathLst>
                <a:path w="466725" h="66675">
                  <a:moveTo>
                    <a:pt x="7144" y="7144"/>
                  </a:moveTo>
                  <a:lnTo>
                    <a:pt x="462439" y="7144"/>
                  </a:lnTo>
                  <a:lnTo>
                    <a:pt x="462439" y="68104"/>
                  </a:lnTo>
                  <a:lnTo>
                    <a:pt x="7144" y="68104"/>
                  </a:lnTo>
                  <a:close/>
                </a:path>
              </a:pathLst>
            </a:custGeom>
            <a:solidFill>
              <a:srgbClr val="FFFFFF"/>
            </a:solidFill>
            <a:ln w="9525" cap="flat">
              <a:noFill/>
              <a:prstDash val="solid"/>
              <a:miter/>
            </a:ln>
          </p:spPr>
          <p:txBody>
            <a:bodyPr rtlCol="0" anchor="ctr"/>
            <a:lstStyle/>
            <a:p>
              <a:endParaRPr lang="en-US" sz="7198" dirty="0"/>
            </a:p>
          </p:txBody>
        </p:sp>
        <p:sp>
          <p:nvSpPr>
            <p:cNvPr id="105" name="Freeform: Shape 59">
              <a:extLst>
                <a:ext uri="{FF2B5EF4-FFF2-40B4-BE49-F238E27FC236}">
                  <a16:creationId xmlns:a16="http://schemas.microsoft.com/office/drawing/2014/main" id="{31B3519E-5715-4C1E-AAD6-4C2629AE1A00}"/>
                </a:ext>
              </a:extLst>
            </p:cNvPr>
            <p:cNvSpPr/>
            <p:nvPr/>
          </p:nvSpPr>
          <p:spPr>
            <a:xfrm>
              <a:off x="7253764" y="1687354"/>
              <a:ext cx="447675" cy="66675"/>
            </a:xfrm>
            <a:custGeom>
              <a:avLst/>
              <a:gdLst>
                <a:gd name="connsiteX0" fmla="*/ 7144 w 447675"/>
                <a:gd name="connsiteY0" fmla="*/ 7144 h 66675"/>
                <a:gd name="connsiteX1" fmla="*/ 448151 w 447675"/>
                <a:gd name="connsiteY1" fmla="*/ 7144 h 66675"/>
                <a:gd name="connsiteX2" fmla="*/ 448151 w 447675"/>
                <a:gd name="connsiteY2" fmla="*/ 68104 h 66675"/>
                <a:gd name="connsiteX3" fmla="*/ 7144 w 447675"/>
                <a:gd name="connsiteY3" fmla="*/ 68104 h 66675"/>
              </a:gdLst>
              <a:ahLst/>
              <a:cxnLst>
                <a:cxn ang="0">
                  <a:pos x="connsiteX0" y="connsiteY0"/>
                </a:cxn>
                <a:cxn ang="0">
                  <a:pos x="connsiteX1" y="connsiteY1"/>
                </a:cxn>
                <a:cxn ang="0">
                  <a:pos x="connsiteX2" y="connsiteY2"/>
                </a:cxn>
                <a:cxn ang="0">
                  <a:pos x="connsiteX3" y="connsiteY3"/>
                </a:cxn>
              </a:cxnLst>
              <a:rect l="l" t="t" r="r" b="b"/>
              <a:pathLst>
                <a:path w="447675" h="66675">
                  <a:moveTo>
                    <a:pt x="7144" y="7144"/>
                  </a:moveTo>
                  <a:lnTo>
                    <a:pt x="448151" y="7144"/>
                  </a:lnTo>
                  <a:lnTo>
                    <a:pt x="448151" y="68104"/>
                  </a:lnTo>
                  <a:lnTo>
                    <a:pt x="7144" y="68104"/>
                  </a:lnTo>
                  <a:close/>
                </a:path>
              </a:pathLst>
            </a:custGeom>
            <a:solidFill>
              <a:srgbClr val="FFFFFF"/>
            </a:solidFill>
            <a:ln w="9525" cap="flat">
              <a:noFill/>
              <a:prstDash val="solid"/>
              <a:miter/>
            </a:ln>
          </p:spPr>
          <p:txBody>
            <a:bodyPr rtlCol="0" anchor="ctr"/>
            <a:lstStyle/>
            <a:p>
              <a:endParaRPr lang="en-US" sz="7198" dirty="0"/>
            </a:p>
          </p:txBody>
        </p:sp>
        <p:sp>
          <p:nvSpPr>
            <p:cNvPr id="106" name="Freeform: Shape 60">
              <a:extLst>
                <a:ext uri="{FF2B5EF4-FFF2-40B4-BE49-F238E27FC236}">
                  <a16:creationId xmlns:a16="http://schemas.microsoft.com/office/drawing/2014/main" id="{8EB08B94-9C0E-4BC6-B524-40DDEBD74F2E}"/>
                </a:ext>
              </a:extLst>
            </p:cNvPr>
            <p:cNvSpPr/>
            <p:nvPr/>
          </p:nvSpPr>
          <p:spPr>
            <a:xfrm>
              <a:off x="7084219" y="354806"/>
              <a:ext cx="1714500" cy="2600325"/>
            </a:xfrm>
            <a:custGeom>
              <a:avLst/>
              <a:gdLst>
                <a:gd name="connsiteX0" fmla="*/ 856774 w 1714500"/>
                <a:gd name="connsiteY0" fmla="*/ 7144 h 2600325"/>
                <a:gd name="connsiteX1" fmla="*/ 856774 w 1714500"/>
                <a:gd name="connsiteY1" fmla="*/ 7144 h 2600325"/>
                <a:gd name="connsiteX2" fmla="*/ 1126331 w 1714500"/>
                <a:gd name="connsiteY2" fmla="*/ 381476 h 2600325"/>
                <a:gd name="connsiteX3" fmla="*/ 1584484 w 1714500"/>
                <a:gd name="connsiteY3" fmla="*/ 333851 h 2600325"/>
                <a:gd name="connsiteX4" fmla="*/ 1708309 w 1714500"/>
                <a:gd name="connsiteY4" fmla="*/ 313849 h 2600325"/>
                <a:gd name="connsiteX5" fmla="*/ 1666399 w 1714500"/>
                <a:gd name="connsiteY5" fmla="*/ 431959 h 2600325"/>
                <a:gd name="connsiteX6" fmla="*/ 1573054 w 1714500"/>
                <a:gd name="connsiteY6" fmla="*/ 1197769 h 2600325"/>
                <a:gd name="connsiteX7" fmla="*/ 1598771 w 1714500"/>
                <a:gd name="connsiteY7" fmla="*/ 1750219 h 2600325"/>
                <a:gd name="connsiteX8" fmla="*/ 1670209 w 1714500"/>
                <a:gd name="connsiteY8" fmla="*/ 2416969 h 2600325"/>
                <a:gd name="connsiteX9" fmla="*/ 1677829 w 1714500"/>
                <a:gd name="connsiteY9" fmla="*/ 2479834 h 2600325"/>
                <a:gd name="connsiteX10" fmla="*/ 1616869 w 1714500"/>
                <a:gd name="connsiteY10" fmla="*/ 2496979 h 2600325"/>
                <a:gd name="connsiteX11" fmla="*/ 857726 w 1714500"/>
                <a:gd name="connsiteY11" fmla="*/ 2601754 h 2600325"/>
                <a:gd name="connsiteX12" fmla="*/ 857726 w 1714500"/>
                <a:gd name="connsiteY12" fmla="*/ 2527459 h 2600325"/>
                <a:gd name="connsiteX13" fmla="*/ 1595914 w 1714500"/>
                <a:gd name="connsiteY13" fmla="*/ 2425541 h 2600325"/>
                <a:gd name="connsiteX14" fmla="*/ 1595914 w 1714500"/>
                <a:gd name="connsiteY14" fmla="*/ 406241 h 2600325"/>
                <a:gd name="connsiteX15" fmla="*/ 857726 w 1714500"/>
                <a:gd name="connsiteY15" fmla="*/ 462439 h 2600325"/>
                <a:gd name="connsiteX16" fmla="*/ 857726 w 1714500"/>
                <a:gd name="connsiteY16" fmla="*/ 388144 h 2600325"/>
                <a:gd name="connsiteX17" fmla="*/ 857726 w 1714500"/>
                <a:gd name="connsiteY17" fmla="*/ 388144 h 2600325"/>
                <a:gd name="connsiteX18" fmla="*/ 1037749 w 1714500"/>
                <a:gd name="connsiteY18" fmla="*/ 385286 h 2600325"/>
                <a:gd name="connsiteX19" fmla="*/ 857726 w 1714500"/>
                <a:gd name="connsiteY19" fmla="*/ 134779 h 2600325"/>
                <a:gd name="connsiteX20" fmla="*/ 857726 w 1714500"/>
                <a:gd name="connsiteY20" fmla="*/ 134779 h 2600325"/>
                <a:gd name="connsiteX21" fmla="*/ 857726 w 1714500"/>
                <a:gd name="connsiteY21" fmla="*/ 7144 h 2600325"/>
                <a:gd name="connsiteX22" fmla="*/ 45244 w 1714500"/>
                <a:gd name="connsiteY22" fmla="*/ 2416969 h 2600325"/>
                <a:gd name="connsiteX23" fmla="*/ 116681 w 1714500"/>
                <a:gd name="connsiteY23" fmla="*/ 1750219 h 2600325"/>
                <a:gd name="connsiteX24" fmla="*/ 142399 w 1714500"/>
                <a:gd name="connsiteY24" fmla="*/ 1197769 h 2600325"/>
                <a:gd name="connsiteX25" fmla="*/ 49054 w 1714500"/>
                <a:gd name="connsiteY25" fmla="*/ 431959 h 2600325"/>
                <a:gd name="connsiteX26" fmla="*/ 7144 w 1714500"/>
                <a:gd name="connsiteY26" fmla="*/ 313849 h 2600325"/>
                <a:gd name="connsiteX27" fmla="*/ 130969 w 1714500"/>
                <a:gd name="connsiteY27" fmla="*/ 333851 h 2600325"/>
                <a:gd name="connsiteX28" fmla="*/ 589121 w 1714500"/>
                <a:gd name="connsiteY28" fmla="*/ 381476 h 2600325"/>
                <a:gd name="connsiteX29" fmla="*/ 856774 w 1714500"/>
                <a:gd name="connsiteY29" fmla="*/ 7144 h 2600325"/>
                <a:gd name="connsiteX30" fmla="*/ 856774 w 1714500"/>
                <a:gd name="connsiteY30" fmla="*/ 134779 h 2600325"/>
                <a:gd name="connsiteX31" fmla="*/ 676751 w 1714500"/>
                <a:gd name="connsiteY31" fmla="*/ 385286 h 2600325"/>
                <a:gd name="connsiteX32" fmla="*/ 856774 w 1714500"/>
                <a:gd name="connsiteY32" fmla="*/ 388144 h 2600325"/>
                <a:gd name="connsiteX33" fmla="*/ 856774 w 1714500"/>
                <a:gd name="connsiteY33" fmla="*/ 462439 h 2600325"/>
                <a:gd name="connsiteX34" fmla="*/ 118586 w 1714500"/>
                <a:gd name="connsiteY34" fmla="*/ 406241 h 2600325"/>
                <a:gd name="connsiteX35" fmla="*/ 118586 w 1714500"/>
                <a:gd name="connsiteY35" fmla="*/ 2425541 h 2600325"/>
                <a:gd name="connsiteX36" fmla="*/ 856774 w 1714500"/>
                <a:gd name="connsiteY36" fmla="*/ 2527459 h 2600325"/>
                <a:gd name="connsiteX37" fmla="*/ 856774 w 1714500"/>
                <a:gd name="connsiteY37" fmla="*/ 2601754 h 2600325"/>
                <a:gd name="connsiteX38" fmla="*/ 97631 w 1714500"/>
                <a:gd name="connsiteY38" fmla="*/ 2496979 h 2600325"/>
                <a:gd name="connsiteX39" fmla="*/ 36671 w 1714500"/>
                <a:gd name="connsiteY39" fmla="*/ 2479834 h 2600325"/>
                <a:gd name="connsiteX40" fmla="*/ 45244 w 1714500"/>
                <a:gd name="connsiteY40" fmla="*/ 2416969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4500" h="2600325">
                  <a:moveTo>
                    <a:pt x="856774" y="7144"/>
                  </a:moveTo>
                  <a:lnTo>
                    <a:pt x="856774" y="7144"/>
                  </a:lnTo>
                  <a:lnTo>
                    <a:pt x="1126331" y="381476"/>
                  </a:lnTo>
                  <a:cubicBezTo>
                    <a:pt x="1279684" y="372904"/>
                    <a:pt x="1433036" y="357664"/>
                    <a:pt x="1584484" y="333851"/>
                  </a:cubicBezTo>
                  <a:lnTo>
                    <a:pt x="1708309" y="313849"/>
                  </a:lnTo>
                  <a:lnTo>
                    <a:pt x="1666399" y="431959"/>
                  </a:lnTo>
                  <a:cubicBezTo>
                    <a:pt x="1584484" y="662464"/>
                    <a:pt x="1571149" y="954881"/>
                    <a:pt x="1573054" y="1197769"/>
                  </a:cubicBezTo>
                  <a:cubicBezTo>
                    <a:pt x="1574006" y="1381601"/>
                    <a:pt x="1584484" y="1566386"/>
                    <a:pt x="1598771" y="1750219"/>
                  </a:cubicBezTo>
                  <a:cubicBezTo>
                    <a:pt x="1616869" y="1973104"/>
                    <a:pt x="1641634" y="2195036"/>
                    <a:pt x="1670209" y="2416969"/>
                  </a:cubicBezTo>
                  <a:lnTo>
                    <a:pt x="1677829" y="2479834"/>
                  </a:lnTo>
                  <a:lnTo>
                    <a:pt x="1616869" y="2496979"/>
                  </a:lnTo>
                  <a:cubicBezTo>
                    <a:pt x="1373029" y="2567464"/>
                    <a:pt x="1115854" y="2601754"/>
                    <a:pt x="857726" y="2601754"/>
                  </a:cubicBezTo>
                  <a:lnTo>
                    <a:pt x="857726" y="2527459"/>
                  </a:lnTo>
                  <a:cubicBezTo>
                    <a:pt x="1108234" y="2527459"/>
                    <a:pt x="1358742" y="2493169"/>
                    <a:pt x="1595914" y="2425541"/>
                  </a:cubicBezTo>
                  <a:cubicBezTo>
                    <a:pt x="1471136" y="1455896"/>
                    <a:pt x="1458754" y="792956"/>
                    <a:pt x="1595914" y="406241"/>
                  </a:cubicBezTo>
                  <a:cubicBezTo>
                    <a:pt x="1366361" y="443389"/>
                    <a:pt x="1112044" y="462439"/>
                    <a:pt x="857726" y="462439"/>
                  </a:cubicBezTo>
                  <a:lnTo>
                    <a:pt x="857726" y="388144"/>
                  </a:lnTo>
                  <a:lnTo>
                    <a:pt x="857726" y="388144"/>
                  </a:lnTo>
                  <a:cubicBezTo>
                    <a:pt x="917734" y="388144"/>
                    <a:pt x="977741" y="387191"/>
                    <a:pt x="1037749" y="385286"/>
                  </a:cubicBezTo>
                  <a:lnTo>
                    <a:pt x="857726" y="134779"/>
                  </a:lnTo>
                  <a:lnTo>
                    <a:pt x="857726" y="134779"/>
                  </a:lnTo>
                  <a:lnTo>
                    <a:pt x="857726" y="7144"/>
                  </a:lnTo>
                  <a:close/>
                  <a:moveTo>
                    <a:pt x="45244" y="2416969"/>
                  </a:moveTo>
                  <a:cubicBezTo>
                    <a:pt x="73819" y="2195036"/>
                    <a:pt x="98584" y="1973104"/>
                    <a:pt x="116681" y="1750219"/>
                  </a:cubicBezTo>
                  <a:cubicBezTo>
                    <a:pt x="131921" y="1566386"/>
                    <a:pt x="141446" y="1381601"/>
                    <a:pt x="142399" y="1197769"/>
                  </a:cubicBezTo>
                  <a:cubicBezTo>
                    <a:pt x="143351" y="954881"/>
                    <a:pt x="130016" y="662464"/>
                    <a:pt x="49054" y="431959"/>
                  </a:cubicBezTo>
                  <a:lnTo>
                    <a:pt x="7144" y="313849"/>
                  </a:lnTo>
                  <a:lnTo>
                    <a:pt x="130969" y="333851"/>
                  </a:lnTo>
                  <a:cubicBezTo>
                    <a:pt x="281464" y="358616"/>
                    <a:pt x="434816" y="373856"/>
                    <a:pt x="589121" y="381476"/>
                  </a:cubicBezTo>
                  <a:lnTo>
                    <a:pt x="856774" y="7144"/>
                  </a:lnTo>
                  <a:lnTo>
                    <a:pt x="856774" y="134779"/>
                  </a:lnTo>
                  <a:lnTo>
                    <a:pt x="676751" y="385286"/>
                  </a:lnTo>
                  <a:cubicBezTo>
                    <a:pt x="736759" y="387191"/>
                    <a:pt x="796766" y="388144"/>
                    <a:pt x="856774" y="388144"/>
                  </a:cubicBezTo>
                  <a:lnTo>
                    <a:pt x="856774" y="462439"/>
                  </a:lnTo>
                  <a:cubicBezTo>
                    <a:pt x="602456" y="462439"/>
                    <a:pt x="348139" y="443389"/>
                    <a:pt x="118586" y="406241"/>
                  </a:cubicBezTo>
                  <a:cubicBezTo>
                    <a:pt x="255746" y="792956"/>
                    <a:pt x="243364" y="1455896"/>
                    <a:pt x="118586" y="2425541"/>
                  </a:cubicBezTo>
                  <a:cubicBezTo>
                    <a:pt x="355759" y="2494121"/>
                    <a:pt x="606266" y="2527459"/>
                    <a:pt x="856774" y="2527459"/>
                  </a:cubicBezTo>
                  <a:lnTo>
                    <a:pt x="856774" y="2601754"/>
                  </a:lnTo>
                  <a:cubicBezTo>
                    <a:pt x="599599" y="2601754"/>
                    <a:pt x="341471" y="2566511"/>
                    <a:pt x="97631" y="2496979"/>
                  </a:cubicBezTo>
                  <a:lnTo>
                    <a:pt x="36671" y="2479834"/>
                  </a:lnTo>
                  <a:lnTo>
                    <a:pt x="45244" y="2416969"/>
                  </a:lnTo>
                  <a:close/>
                </a:path>
              </a:pathLst>
            </a:custGeom>
            <a:solidFill>
              <a:schemeClr val="accent1">
                <a:lumMod val="75000"/>
              </a:schemeClr>
            </a:solidFill>
            <a:ln w="9525" cap="flat">
              <a:noFill/>
              <a:prstDash val="solid"/>
              <a:miter/>
            </a:ln>
          </p:spPr>
          <p:txBody>
            <a:bodyPr rtlCol="0" anchor="ctr"/>
            <a:lstStyle/>
            <a:p>
              <a:endParaRPr lang="en-US" sz="7198" dirty="0"/>
            </a:p>
          </p:txBody>
        </p:sp>
        <p:sp>
          <p:nvSpPr>
            <p:cNvPr id="107" name="Freeform: Shape 61">
              <a:extLst>
                <a:ext uri="{FF2B5EF4-FFF2-40B4-BE49-F238E27FC236}">
                  <a16:creationId xmlns:a16="http://schemas.microsoft.com/office/drawing/2014/main" id="{EC8D5ECB-C2C6-45FA-B475-CE685380FEB5}"/>
                </a:ext>
              </a:extLst>
            </p:cNvPr>
            <p:cNvSpPr/>
            <p:nvPr/>
          </p:nvSpPr>
          <p:spPr>
            <a:xfrm>
              <a:off x="7744301" y="3148489"/>
              <a:ext cx="104775" cy="66675"/>
            </a:xfrm>
            <a:custGeom>
              <a:avLst/>
              <a:gdLst>
                <a:gd name="connsiteX0" fmla="*/ 7144 w 104775"/>
                <a:gd name="connsiteY0" fmla="*/ 7144 h 66675"/>
                <a:gd name="connsiteX1" fmla="*/ 98584 w 104775"/>
                <a:gd name="connsiteY1" fmla="*/ 7144 h 66675"/>
                <a:gd name="connsiteX2" fmla="*/ 98584 w 104775"/>
                <a:gd name="connsiteY2" fmla="*/ 65246 h 66675"/>
                <a:gd name="connsiteX3" fmla="*/ 7144 w 104775"/>
                <a:gd name="connsiteY3" fmla="*/ 65246 h 66675"/>
              </a:gdLst>
              <a:ahLst/>
              <a:cxnLst>
                <a:cxn ang="0">
                  <a:pos x="connsiteX0" y="connsiteY0"/>
                </a:cxn>
                <a:cxn ang="0">
                  <a:pos x="connsiteX1" y="connsiteY1"/>
                </a:cxn>
                <a:cxn ang="0">
                  <a:pos x="connsiteX2" y="connsiteY2"/>
                </a:cxn>
                <a:cxn ang="0">
                  <a:pos x="connsiteX3" y="connsiteY3"/>
                </a:cxn>
              </a:cxnLst>
              <a:rect l="l" t="t" r="r" b="b"/>
              <a:pathLst>
                <a:path w="104775" h="66675">
                  <a:moveTo>
                    <a:pt x="7144" y="7144"/>
                  </a:moveTo>
                  <a:lnTo>
                    <a:pt x="98584" y="7144"/>
                  </a:lnTo>
                  <a:lnTo>
                    <a:pt x="98584" y="65246"/>
                  </a:lnTo>
                  <a:lnTo>
                    <a:pt x="7144" y="65246"/>
                  </a:lnTo>
                  <a:close/>
                </a:path>
              </a:pathLst>
            </a:custGeom>
            <a:solidFill>
              <a:srgbClr val="FFFFFF"/>
            </a:solidFill>
            <a:ln w="9525" cap="flat">
              <a:noFill/>
              <a:prstDash val="solid"/>
              <a:miter/>
            </a:ln>
          </p:spPr>
          <p:txBody>
            <a:bodyPr rtlCol="0" anchor="ctr"/>
            <a:lstStyle/>
            <a:p>
              <a:endParaRPr lang="en-US" sz="7198" dirty="0"/>
            </a:p>
          </p:txBody>
        </p:sp>
        <p:sp>
          <p:nvSpPr>
            <p:cNvPr id="108" name="Freeform: Shape 62">
              <a:extLst>
                <a:ext uri="{FF2B5EF4-FFF2-40B4-BE49-F238E27FC236}">
                  <a16:creationId xmlns:a16="http://schemas.microsoft.com/office/drawing/2014/main" id="{851B2422-F67D-43E1-B79D-D354FF7E7DE2}"/>
                </a:ext>
              </a:extLst>
            </p:cNvPr>
            <p:cNvSpPr/>
            <p:nvPr/>
          </p:nvSpPr>
          <p:spPr>
            <a:xfrm>
              <a:off x="7729061" y="2937986"/>
              <a:ext cx="133350" cy="476250"/>
            </a:xfrm>
            <a:custGeom>
              <a:avLst/>
              <a:gdLst>
                <a:gd name="connsiteX0" fmla="*/ 129064 w 133350"/>
                <a:gd name="connsiteY0" fmla="*/ 243364 h 476250"/>
                <a:gd name="connsiteX1" fmla="*/ 88106 w 133350"/>
                <a:gd name="connsiteY1" fmla="*/ 243364 h 476250"/>
                <a:gd name="connsiteX2" fmla="*/ 88106 w 133350"/>
                <a:gd name="connsiteY2" fmla="*/ 154781 h 476250"/>
                <a:gd name="connsiteX3" fmla="*/ 106204 w 133350"/>
                <a:gd name="connsiteY3" fmla="*/ 154781 h 476250"/>
                <a:gd name="connsiteX4" fmla="*/ 106204 w 133350"/>
                <a:gd name="connsiteY4" fmla="*/ 7144 h 476250"/>
                <a:gd name="connsiteX5" fmla="*/ 30004 w 133350"/>
                <a:gd name="connsiteY5" fmla="*/ 7144 h 476250"/>
                <a:gd name="connsiteX6" fmla="*/ 30004 w 133350"/>
                <a:gd name="connsiteY6" fmla="*/ 154781 h 476250"/>
                <a:gd name="connsiteX7" fmla="*/ 48101 w 133350"/>
                <a:gd name="connsiteY7" fmla="*/ 154781 h 476250"/>
                <a:gd name="connsiteX8" fmla="*/ 48101 w 133350"/>
                <a:gd name="connsiteY8" fmla="*/ 243364 h 476250"/>
                <a:gd name="connsiteX9" fmla="*/ 7144 w 133350"/>
                <a:gd name="connsiteY9" fmla="*/ 243364 h 476250"/>
                <a:gd name="connsiteX10" fmla="*/ 7144 w 133350"/>
                <a:gd name="connsiteY10" fmla="*/ 436721 h 476250"/>
                <a:gd name="connsiteX11" fmla="*/ 48101 w 133350"/>
                <a:gd name="connsiteY11" fmla="*/ 436721 h 476250"/>
                <a:gd name="connsiteX12" fmla="*/ 48101 w 133350"/>
                <a:gd name="connsiteY12" fmla="*/ 474821 h 476250"/>
                <a:gd name="connsiteX13" fmla="*/ 88106 w 133350"/>
                <a:gd name="connsiteY13" fmla="*/ 474821 h 476250"/>
                <a:gd name="connsiteX14" fmla="*/ 88106 w 133350"/>
                <a:gd name="connsiteY14" fmla="*/ 436721 h 476250"/>
                <a:gd name="connsiteX15" fmla="*/ 129064 w 133350"/>
                <a:gd name="connsiteY15" fmla="*/ 43672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476250">
                  <a:moveTo>
                    <a:pt x="129064" y="243364"/>
                  </a:moveTo>
                  <a:lnTo>
                    <a:pt x="88106" y="243364"/>
                  </a:lnTo>
                  <a:lnTo>
                    <a:pt x="88106" y="154781"/>
                  </a:lnTo>
                  <a:lnTo>
                    <a:pt x="106204" y="154781"/>
                  </a:lnTo>
                  <a:lnTo>
                    <a:pt x="106204" y="7144"/>
                  </a:lnTo>
                  <a:lnTo>
                    <a:pt x="30004" y="7144"/>
                  </a:lnTo>
                  <a:lnTo>
                    <a:pt x="30004" y="154781"/>
                  </a:lnTo>
                  <a:lnTo>
                    <a:pt x="48101" y="154781"/>
                  </a:lnTo>
                  <a:lnTo>
                    <a:pt x="48101" y="243364"/>
                  </a:lnTo>
                  <a:lnTo>
                    <a:pt x="7144" y="243364"/>
                  </a:lnTo>
                  <a:lnTo>
                    <a:pt x="7144" y="436721"/>
                  </a:lnTo>
                  <a:lnTo>
                    <a:pt x="48101" y="436721"/>
                  </a:lnTo>
                  <a:lnTo>
                    <a:pt x="48101" y="474821"/>
                  </a:lnTo>
                  <a:lnTo>
                    <a:pt x="88106" y="474821"/>
                  </a:lnTo>
                  <a:lnTo>
                    <a:pt x="88106" y="436721"/>
                  </a:lnTo>
                  <a:lnTo>
                    <a:pt x="129064" y="436721"/>
                  </a:lnTo>
                  <a:close/>
                </a:path>
              </a:pathLst>
            </a:custGeom>
            <a:solidFill>
              <a:schemeClr val="accent2"/>
            </a:solidFill>
            <a:ln w="9525" cap="flat">
              <a:noFill/>
              <a:prstDash val="solid"/>
              <a:miter/>
            </a:ln>
          </p:spPr>
          <p:txBody>
            <a:bodyPr rtlCol="0" anchor="ctr"/>
            <a:lstStyle/>
            <a:p>
              <a:endParaRPr lang="en-US" sz="7198" dirty="0"/>
            </a:p>
          </p:txBody>
        </p:sp>
        <p:sp>
          <p:nvSpPr>
            <p:cNvPr id="109" name="Freeform: Shape 63">
              <a:extLst>
                <a:ext uri="{FF2B5EF4-FFF2-40B4-BE49-F238E27FC236}">
                  <a16:creationId xmlns:a16="http://schemas.microsoft.com/office/drawing/2014/main" id="{6365C020-EAB4-4303-901C-5D79D39B2E92}"/>
                </a:ext>
              </a:extLst>
            </p:cNvPr>
            <p:cNvSpPr/>
            <p:nvPr/>
          </p:nvSpPr>
          <p:spPr>
            <a:xfrm>
              <a:off x="7954804" y="2937986"/>
              <a:ext cx="85725" cy="171450"/>
            </a:xfrm>
            <a:custGeom>
              <a:avLst/>
              <a:gdLst>
                <a:gd name="connsiteX0" fmla="*/ 84296 w 85725"/>
                <a:gd name="connsiteY0" fmla="*/ 7144 h 171450"/>
                <a:gd name="connsiteX1" fmla="*/ 7144 w 85725"/>
                <a:gd name="connsiteY1" fmla="*/ 7144 h 171450"/>
                <a:gd name="connsiteX2" fmla="*/ 7144 w 85725"/>
                <a:gd name="connsiteY2" fmla="*/ 154781 h 171450"/>
                <a:gd name="connsiteX3" fmla="*/ 25241 w 85725"/>
                <a:gd name="connsiteY3" fmla="*/ 154781 h 171450"/>
                <a:gd name="connsiteX4" fmla="*/ 25241 w 85725"/>
                <a:gd name="connsiteY4" fmla="*/ 171926 h 171450"/>
                <a:gd name="connsiteX5" fmla="*/ 66199 w 85725"/>
                <a:gd name="connsiteY5" fmla="*/ 171926 h 171450"/>
                <a:gd name="connsiteX6" fmla="*/ 66199 w 85725"/>
                <a:gd name="connsiteY6" fmla="*/ 154781 h 171450"/>
                <a:gd name="connsiteX7" fmla="*/ 84296 w 85725"/>
                <a:gd name="connsiteY7" fmla="*/ 15478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171450">
                  <a:moveTo>
                    <a:pt x="84296" y="7144"/>
                  </a:moveTo>
                  <a:lnTo>
                    <a:pt x="7144" y="7144"/>
                  </a:lnTo>
                  <a:lnTo>
                    <a:pt x="7144" y="154781"/>
                  </a:lnTo>
                  <a:lnTo>
                    <a:pt x="25241" y="154781"/>
                  </a:lnTo>
                  <a:lnTo>
                    <a:pt x="25241" y="171926"/>
                  </a:lnTo>
                  <a:lnTo>
                    <a:pt x="66199" y="171926"/>
                  </a:lnTo>
                  <a:lnTo>
                    <a:pt x="66199" y="154781"/>
                  </a:lnTo>
                  <a:lnTo>
                    <a:pt x="84296" y="154781"/>
                  </a:lnTo>
                  <a:close/>
                </a:path>
              </a:pathLst>
            </a:custGeom>
            <a:solidFill>
              <a:schemeClr val="accent1"/>
            </a:solidFill>
            <a:ln w="9525" cap="flat">
              <a:noFill/>
              <a:prstDash val="solid"/>
              <a:miter/>
            </a:ln>
          </p:spPr>
          <p:txBody>
            <a:bodyPr rtlCol="0" anchor="ctr"/>
            <a:lstStyle/>
            <a:p>
              <a:endParaRPr lang="en-US" sz="7198" dirty="0"/>
            </a:p>
          </p:txBody>
        </p:sp>
        <p:sp>
          <p:nvSpPr>
            <p:cNvPr id="110" name="Freeform: Shape 64">
              <a:extLst>
                <a:ext uri="{FF2B5EF4-FFF2-40B4-BE49-F238E27FC236}">
                  <a16:creationId xmlns:a16="http://schemas.microsoft.com/office/drawing/2014/main" id="{50326302-4CAA-440C-AFB0-CE221DCF6C28}"/>
                </a:ext>
              </a:extLst>
            </p:cNvPr>
            <p:cNvSpPr/>
            <p:nvPr/>
          </p:nvSpPr>
          <p:spPr>
            <a:xfrm>
              <a:off x="5598795" y="645422"/>
              <a:ext cx="1171575" cy="3686175"/>
            </a:xfrm>
            <a:custGeom>
              <a:avLst/>
              <a:gdLst>
                <a:gd name="connsiteX0" fmla="*/ 1124903 w 1171575"/>
                <a:gd name="connsiteY0" fmla="*/ 2231128 h 3686175"/>
                <a:gd name="connsiteX1" fmla="*/ 1124903 w 1171575"/>
                <a:gd name="connsiteY1" fmla="*/ 596638 h 3686175"/>
                <a:gd name="connsiteX2" fmla="*/ 51435 w 1171575"/>
                <a:gd name="connsiteY2" fmla="*/ 596638 h 3686175"/>
                <a:gd name="connsiteX3" fmla="*/ 51435 w 1171575"/>
                <a:gd name="connsiteY3" fmla="*/ 3639875 h 3686175"/>
              </a:gdLst>
              <a:ahLst/>
              <a:cxnLst>
                <a:cxn ang="0">
                  <a:pos x="connsiteX0" y="connsiteY0"/>
                </a:cxn>
                <a:cxn ang="0">
                  <a:pos x="connsiteX1" y="connsiteY1"/>
                </a:cxn>
                <a:cxn ang="0">
                  <a:pos x="connsiteX2" y="connsiteY2"/>
                </a:cxn>
                <a:cxn ang="0">
                  <a:pos x="connsiteX3" y="connsiteY3"/>
                </a:cxn>
              </a:cxnLst>
              <a:rect l="l" t="t" r="r" b="b"/>
              <a:pathLst>
                <a:path w="1171575" h="3686175">
                  <a:moveTo>
                    <a:pt x="1124903" y="2231128"/>
                  </a:moveTo>
                  <a:lnTo>
                    <a:pt x="1124903" y="596638"/>
                  </a:lnTo>
                  <a:cubicBezTo>
                    <a:pt x="1124903" y="-107260"/>
                    <a:pt x="51435" y="-152980"/>
                    <a:pt x="51435" y="596638"/>
                  </a:cubicBezTo>
                  <a:lnTo>
                    <a:pt x="51435" y="3639875"/>
                  </a:lnTo>
                </a:path>
              </a:pathLst>
            </a:custGeom>
            <a:noFill/>
            <a:ln w="68580" cap="rnd">
              <a:solidFill>
                <a:schemeClr val="accent1"/>
              </a:solidFill>
              <a:prstDash val="solid"/>
              <a:round/>
            </a:ln>
          </p:spPr>
          <p:txBody>
            <a:bodyPr rtlCol="0" anchor="ctr"/>
            <a:lstStyle/>
            <a:p>
              <a:endParaRPr lang="en-US" sz="7198" dirty="0"/>
            </a:p>
          </p:txBody>
        </p:sp>
        <p:sp>
          <p:nvSpPr>
            <p:cNvPr id="111" name="Freeform: Shape 65">
              <a:extLst>
                <a:ext uri="{FF2B5EF4-FFF2-40B4-BE49-F238E27FC236}">
                  <a16:creationId xmlns:a16="http://schemas.microsoft.com/office/drawing/2014/main" id="{9AB0EB70-F5A4-4636-88BE-725E3A848C81}"/>
                </a:ext>
              </a:extLst>
            </p:cNvPr>
            <p:cNvSpPr/>
            <p:nvPr/>
          </p:nvSpPr>
          <p:spPr>
            <a:xfrm>
              <a:off x="6672262" y="2384107"/>
              <a:ext cx="1171575" cy="1790700"/>
            </a:xfrm>
            <a:custGeom>
              <a:avLst/>
              <a:gdLst>
                <a:gd name="connsiteX0" fmla="*/ 51435 w 1171575"/>
                <a:gd name="connsiteY0" fmla="*/ 51435 h 1790700"/>
                <a:gd name="connsiteX1" fmla="*/ 51435 w 1171575"/>
                <a:gd name="connsiteY1" fmla="*/ 1197293 h 1790700"/>
                <a:gd name="connsiteX2" fmla="*/ 1124903 w 1171575"/>
                <a:gd name="connsiteY2" fmla="*/ 1197293 h 1790700"/>
                <a:gd name="connsiteX3" fmla="*/ 1124903 w 1171575"/>
                <a:gd name="connsiteY3" fmla="*/ 526733 h 1790700"/>
              </a:gdLst>
              <a:ahLst/>
              <a:cxnLst>
                <a:cxn ang="0">
                  <a:pos x="connsiteX0" y="connsiteY0"/>
                </a:cxn>
                <a:cxn ang="0">
                  <a:pos x="connsiteX1" y="connsiteY1"/>
                </a:cxn>
                <a:cxn ang="0">
                  <a:pos x="connsiteX2" y="connsiteY2"/>
                </a:cxn>
                <a:cxn ang="0">
                  <a:pos x="connsiteX3" y="connsiteY3"/>
                </a:cxn>
              </a:cxnLst>
              <a:rect l="l" t="t" r="r" b="b"/>
              <a:pathLst>
                <a:path w="1171575" h="1790700">
                  <a:moveTo>
                    <a:pt x="51435" y="51435"/>
                  </a:moveTo>
                  <a:lnTo>
                    <a:pt x="51435" y="1197293"/>
                  </a:lnTo>
                  <a:cubicBezTo>
                    <a:pt x="51435" y="1901190"/>
                    <a:pt x="1124903" y="1946910"/>
                    <a:pt x="1124903" y="1197293"/>
                  </a:cubicBezTo>
                  <a:lnTo>
                    <a:pt x="1124903" y="526733"/>
                  </a:lnTo>
                </a:path>
              </a:pathLst>
            </a:custGeom>
            <a:noFill/>
            <a:ln w="68580" cap="rnd">
              <a:solidFill>
                <a:schemeClr val="accent1"/>
              </a:solidFill>
              <a:prstDash val="solid"/>
              <a:round/>
            </a:ln>
          </p:spPr>
          <p:txBody>
            <a:bodyPr rtlCol="0" anchor="ctr"/>
            <a:lstStyle/>
            <a:p>
              <a:endParaRPr lang="en-US" sz="7198" dirty="0"/>
            </a:p>
          </p:txBody>
        </p:sp>
        <p:sp>
          <p:nvSpPr>
            <p:cNvPr id="112" name="Freeform: Shape 111">
              <a:extLst>
                <a:ext uri="{FF2B5EF4-FFF2-40B4-BE49-F238E27FC236}">
                  <a16:creationId xmlns:a16="http://schemas.microsoft.com/office/drawing/2014/main" id="{48D4A4B1-5162-4B7D-BD79-EB9C16B867F3}"/>
                </a:ext>
              </a:extLst>
            </p:cNvPr>
            <p:cNvSpPr/>
            <p:nvPr/>
          </p:nvSpPr>
          <p:spPr>
            <a:xfrm>
              <a:off x="1499126" y="5050987"/>
              <a:ext cx="1918168" cy="1447800"/>
            </a:xfrm>
            <a:custGeom>
              <a:avLst/>
              <a:gdLst>
                <a:gd name="connsiteX0" fmla="*/ 7144 w 476250"/>
                <a:gd name="connsiteY0" fmla="*/ 7144 h 1447800"/>
                <a:gd name="connsiteX1" fmla="*/ 471011 w 476250"/>
                <a:gd name="connsiteY1" fmla="*/ 7144 h 1447800"/>
                <a:gd name="connsiteX2" fmla="*/ 471011 w 476250"/>
                <a:gd name="connsiteY2" fmla="*/ 1447324 h 1447800"/>
                <a:gd name="connsiteX3" fmla="*/ 7144 w 476250"/>
                <a:gd name="connsiteY3" fmla="*/ 1447324 h 1447800"/>
              </a:gdLst>
              <a:ahLst/>
              <a:cxnLst>
                <a:cxn ang="0">
                  <a:pos x="connsiteX0" y="connsiteY0"/>
                </a:cxn>
                <a:cxn ang="0">
                  <a:pos x="connsiteX1" y="connsiteY1"/>
                </a:cxn>
                <a:cxn ang="0">
                  <a:pos x="connsiteX2" y="connsiteY2"/>
                </a:cxn>
                <a:cxn ang="0">
                  <a:pos x="connsiteX3" y="connsiteY3"/>
                </a:cxn>
              </a:cxnLst>
              <a:rect l="l" t="t" r="r" b="b"/>
              <a:pathLst>
                <a:path w="476250" h="1447800">
                  <a:moveTo>
                    <a:pt x="7144" y="7144"/>
                  </a:moveTo>
                  <a:lnTo>
                    <a:pt x="471011" y="7144"/>
                  </a:lnTo>
                  <a:lnTo>
                    <a:pt x="471011" y="1447324"/>
                  </a:lnTo>
                  <a:lnTo>
                    <a:pt x="7144" y="1447324"/>
                  </a:lnTo>
                  <a:close/>
                </a:path>
              </a:pathLst>
            </a:custGeom>
            <a:solidFill>
              <a:schemeClr val="accent4"/>
            </a:solidFill>
            <a:ln w="9525" cap="flat">
              <a:noFill/>
              <a:prstDash val="solid"/>
              <a:miter/>
            </a:ln>
          </p:spPr>
          <p:txBody>
            <a:bodyPr rtlCol="0" anchor="ctr"/>
            <a:lstStyle/>
            <a:p>
              <a:endParaRPr lang="en-US" sz="7198" dirty="0"/>
            </a:p>
          </p:txBody>
        </p:sp>
      </p:grpSp>
      <p:sp>
        <p:nvSpPr>
          <p:cNvPr id="113" name="Title 1">
            <a:extLst>
              <a:ext uri="{FF2B5EF4-FFF2-40B4-BE49-F238E27FC236}">
                <a16:creationId xmlns:a16="http://schemas.microsoft.com/office/drawing/2014/main" id="{ECBFEAE9-C0D1-447F-80C0-A98437AEE2D0}"/>
              </a:ext>
            </a:extLst>
          </p:cNvPr>
          <p:cNvSpPr txBox="1">
            <a:spLocks/>
          </p:cNvSpPr>
          <p:nvPr/>
        </p:nvSpPr>
        <p:spPr>
          <a:xfrm>
            <a:off x="1767131" y="496487"/>
            <a:ext cx="8434808" cy="60022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NG" sz="3200" b="1">
                <a:latin typeface="Poppins" panose="00000500000000000000" pitchFamily="50" charset="0"/>
                <a:cs typeface="Poppins" panose="00000500000000000000" pitchFamily="50" charset="0"/>
              </a:rPr>
              <a:t>EXISTING EMERGENCY MEDICAL SERVICES</a:t>
            </a:r>
            <a:endParaRPr lang="en-NG" sz="3200" b="1" dirty="0">
              <a:latin typeface="Poppins" panose="00000500000000000000" pitchFamily="50" charset="0"/>
              <a:cs typeface="Poppins" panose="00000500000000000000" pitchFamily="50" charset="0"/>
            </a:endParaRPr>
          </a:p>
        </p:txBody>
      </p:sp>
      <p:sp>
        <p:nvSpPr>
          <p:cNvPr id="114" name="Slide Number Placeholder 5">
            <a:extLst>
              <a:ext uri="{FF2B5EF4-FFF2-40B4-BE49-F238E27FC236}">
                <a16:creationId xmlns:a16="http://schemas.microsoft.com/office/drawing/2014/main" id="{11BF8F88-344C-4065-AFA0-8054C6C6AD8A}"/>
              </a:ext>
            </a:extLst>
          </p:cNvPr>
          <p:cNvSpPr txBox="1">
            <a:spLocks/>
          </p:cNvSpPr>
          <p:nvPr/>
        </p:nvSpPr>
        <p:spPr>
          <a:xfrm>
            <a:off x="9900458" y="643852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112</a:t>
            </a:r>
            <a:endParaRPr lang="en-US" dirty="0"/>
          </a:p>
        </p:txBody>
      </p:sp>
      <p:sp>
        <p:nvSpPr>
          <p:cNvPr id="115" name="Rectangle 114">
            <a:extLst>
              <a:ext uri="{FF2B5EF4-FFF2-40B4-BE49-F238E27FC236}">
                <a16:creationId xmlns:a16="http://schemas.microsoft.com/office/drawing/2014/main" id="{23C285DA-D31C-454C-B146-F520F5C620E0}"/>
              </a:ext>
            </a:extLst>
          </p:cNvPr>
          <p:cNvSpPr/>
          <p:nvPr/>
        </p:nvSpPr>
        <p:spPr bwMode="auto">
          <a:xfrm>
            <a:off x="10817029" y="285633"/>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126342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9CB5532-C03F-4751-9279-136392FFEF28}"/>
              </a:ext>
            </a:extLst>
          </p:cNvPr>
          <p:cNvGrpSpPr/>
          <p:nvPr/>
        </p:nvGrpSpPr>
        <p:grpSpPr>
          <a:xfrm>
            <a:off x="1165166" y="744280"/>
            <a:ext cx="10414531" cy="5554124"/>
            <a:chOff x="1165166" y="305754"/>
            <a:chExt cx="10550311" cy="6269647"/>
          </a:xfrm>
        </p:grpSpPr>
        <p:sp>
          <p:nvSpPr>
            <p:cNvPr id="4" name="Pentagon 3">
              <a:extLst>
                <a:ext uri="{FF2B5EF4-FFF2-40B4-BE49-F238E27FC236}">
                  <a16:creationId xmlns:a16="http://schemas.microsoft.com/office/drawing/2014/main" id="{3996D78A-955D-844C-93CA-CF602F57F875}"/>
                </a:ext>
              </a:extLst>
            </p:cNvPr>
            <p:cNvSpPr/>
            <p:nvPr/>
          </p:nvSpPr>
          <p:spPr>
            <a:xfrm>
              <a:off x="1182889" y="305754"/>
              <a:ext cx="1303166" cy="877330"/>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TextBox 4">
              <a:extLst>
                <a:ext uri="{FF2B5EF4-FFF2-40B4-BE49-F238E27FC236}">
                  <a16:creationId xmlns:a16="http://schemas.microsoft.com/office/drawing/2014/main" id="{D227D659-611C-9A4A-BA07-99369EA46213}"/>
                </a:ext>
              </a:extLst>
            </p:cNvPr>
            <p:cNvSpPr txBox="1"/>
            <p:nvPr/>
          </p:nvSpPr>
          <p:spPr>
            <a:xfrm>
              <a:off x="1446114" y="467420"/>
              <a:ext cx="579006"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01</a:t>
              </a:r>
            </a:p>
          </p:txBody>
        </p:sp>
        <p:sp>
          <p:nvSpPr>
            <p:cNvPr id="8" name="Pentagon 7">
              <a:extLst>
                <a:ext uri="{FF2B5EF4-FFF2-40B4-BE49-F238E27FC236}">
                  <a16:creationId xmlns:a16="http://schemas.microsoft.com/office/drawing/2014/main" id="{393B9FBF-B46D-E44E-8AE2-8CB48BB0642C}"/>
                </a:ext>
              </a:extLst>
            </p:cNvPr>
            <p:cNvSpPr/>
            <p:nvPr/>
          </p:nvSpPr>
          <p:spPr>
            <a:xfrm>
              <a:off x="1182889" y="1586738"/>
              <a:ext cx="1303166" cy="877330"/>
            </a:xfrm>
            <a:prstGeom prst="homePlate">
              <a:avLst>
                <a:gd name="adj" fmla="val 260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TextBox 8">
              <a:extLst>
                <a:ext uri="{FF2B5EF4-FFF2-40B4-BE49-F238E27FC236}">
                  <a16:creationId xmlns:a16="http://schemas.microsoft.com/office/drawing/2014/main" id="{599A2C5C-A4A3-0F41-AFF7-145D54DFB15E}"/>
                </a:ext>
              </a:extLst>
            </p:cNvPr>
            <p:cNvSpPr txBox="1"/>
            <p:nvPr/>
          </p:nvSpPr>
          <p:spPr>
            <a:xfrm>
              <a:off x="1408444" y="1748404"/>
              <a:ext cx="654346"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02</a:t>
              </a:r>
            </a:p>
          </p:txBody>
        </p:sp>
        <p:sp>
          <p:nvSpPr>
            <p:cNvPr id="11" name="Pentagon 10">
              <a:extLst>
                <a:ext uri="{FF2B5EF4-FFF2-40B4-BE49-F238E27FC236}">
                  <a16:creationId xmlns:a16="http://schemas.microsoft.com/office/drawing/2014/main" id="{8E66C177-9FBA-2543-AEDB-FB95A50D37A9}"/>
                </a:ext>
              </a:extLst>
            </p:cNvPr>
            <p:cNvSpPr/>
            <p:nvPr/>
          </p:nvSpPr>
          <p:spPr>
            <a:xfrm>
              <a:off x="1182889" y="2867722"/>
              <a:ext cx="1303166" cy="877330"/>
            </a:xfrm>
            <a:prstGeom prst="homePlate">
              <a:avLst>
                <a:gd name="adj" fmla="val 2605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TextBox 11">
              <a:extLst>
                <a:ext uri="{FF2B5EF4-FFF2-40B4-BE49-F238E27FC236}">
                  <a16:creationId xmlns:a16="http://schemas.microsoft.com/office/drawing/2014/main" id="{E114E45C-0DEE-994D-9942-2F87AFB198A3}"/>
                </a:ext>
              </a:extLst>
            </p:cNvPr>
            <p:cNvSpPr txBox="1"/>
            <p:nvPr/>
          </p:nvSpPr>
          <p:spPr>
            <a:xfrm>
              <a:off x="1402031" y="3029388"/>
              <a:ext cx="667170"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03</a:t>
              </a:r>
            </a:p>
          </p:txBody>
        </p:sp>
        <p:sp>
          <p:nvSpPr>
            <p:cNvPr id="14" name="Pentagon 13">
              <a:extLst>
                <a:ext uri="{FF2B5EF4-FFF2-40B4-BE49-F238E27FC236}">
                  <a16:creationId xmlns:a16="http://schemas.microsoft.com/office/drawing/2014/main" id="{E30B43AA-3479-5C40-B992-20C7FD121AEA}"/>
                </a:ext>
              </a:extLst>
            </p:cNvPr>
            <p:cNvSpPr/>
            <p:nvPr/>
          </p:nvSpPr>
          <p:spPr>
            <a:xfrm>
              <a:off x="1182889" y="4148706"/>
              <a:ext cx="1303166" cy="877330"/>
            </a:xfrm>
            <a:prstGeom prst="homePlate">
              <a:avLst>
                <a:gd name="adj" fmla="val 260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TextBox 14">
              <a:extLst>
                <a:ext uri="{FF2B5EF4-FFF2-40B4-BE49-F238E27FC236}">
                  <a16:creationId xmlns:a16="http://schemas.microsoft.com/office/drawing/2014/main" id="{79C76324-FB2A-4B41-A31E-92D06C5954B7}"/>
                </a:ext>
              </a:extLst>
            </p:cNvPr>
            <p:cNvSpPr txBox="1"/>
            <p:nvPr/>
          </p:nvSpPr>
          <p:spPr>
            <a:xfrm>
              <a:off x="1388405" y="4310372"/>
              <a:ext cx="694422"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04</a:t>
              </a:r>
            </a:p>
          </p:txBody>
        </p:sp>
        <p:sp>
          <p:nvSpPr>
            <p:cNvPr id="17" name="Subtitle 2">
              <a:extLst>
                <a:ext uri="{FF2B5EF4-FFF2-40B4-BE49-F238E27FC236}">
                  <a16:creationId xmlns:a16="http://schemas.microsoft.com/office/drawing/2014/main" id="{61B7AA36-773F-034C-B76F-48B15B30C02F}"/>
                </a:ext>
              </a:extLst>
            </p:cNvPr>
            <p:cNvSpPr txBox="1">
              <a:spLocks/>
            </p:cNvSpPr>
            <p:nvPr/>
          </p:nvSpPr>
          <p:spPr>
            <a:xfrm>
              <a:off x="2795044" y="679541"/>
              <a:ext cx="3555283" cy="63579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N</a:t>
              </a:r>
              <a:r>
                <a:rPr lang="en-NG" sz="1400" dirty="0">
                  <a:solidFill>
                    <a:schemeClr val="tx1"/>
                  </a:solidFill>
                  <a:latin typeface="Poppins" panose="00000500000000000000" pitchFamily="50" charset="0"/>
                  <a:cs typeface="Poppins" panose="00000500000000000000" pitchFamily="50" charset="0"/>
                </a:rPr>
                <a:t>ationally coordinated, with provision of governance and guidelines</a:t>
              </a:r>
            </a:p>
          </p:txBody>
        </p:sp>
        <p:sp>
          <p:nvSpPr>
            <p:cNvPr id="21" name="Subtitle 2">
              <a:extLst>
                <a:ext uri="{FF2B5EF4-FFF2-40B4-BE49-F238E27FC236}">
                  <a16:creationId xmlns:a16="http://schemas.microsoft.com/office/drawing/2014/main" id="{B397CDFE-8F5C-6C47-BC24-857E13873088}"/>
                </a:ext>
              </a:extLst>
            </p:cNvPr>
            <p:cNvSpPr txBox="1">
              <a:spLocks/>
            </p:cNvSpPr>
            <p:nvPr/>
          </p:nvSpPr>
          <p:spPr>
            <a:xfrm>
              <a:off x="2795044" y="1960525"/>
              <a:ext cx="3555283" cy="63579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I</a:t>
              </a:r>
              <a:r>
                <a:rPr lang="en-NG" sz="1400" dirty="0">
                  <a:solidFill>
                    <a:schemeClr val="tx1"/>
                  </a:solidFill>
                  <a:latin typeface="Poppins" panose="00000500000000000000" pitchFamily="50" charset="0"/>
                  <a:cs typeface="Poppins" panose="00000500000000000000" pitchFamily="50" charset="0"/>
                </a:rPr>
                <a:t>ntegrated software, communication and monitoring &amp; evaluation components</a:t>
              </a:r>
            </a:p>
          </p:txBody>
        </p:sp>
        <p:sp>
          <p:nvSpPr>
            <p:cNvPr id="24" name="Subtitle 2">
              <a:extLst>
                <a:ext uri="{FF2B5EF4-FFF2-40B4-BE49-F238E27FC236}">
                  <a16:creationId xmlns:a16="http://schemas.microsoft.com/office/drawing/2014/main" id="{A83E213A-74D0-724D-A93C-4075A52F23D3}"/>
                </a:ext>
              </a:extLst>
            </p:cNvPr>
            <p:cNvSpPr txBox="1">
              <a:spLocks/>
            </p:cNvSpPr>
            <p:nvPr/>
          </p:nvSpPr>
          <p:spPr>
            <a:xfrm>
              <a:off x="2795044" y="3241509"/>
              <a:ext cx="3555283" cy="34395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S</a:t>
              </a:r>
              <a:r>
                <a:rPr lang="en-NG" sz="1400" dirty="0">
                  <a:solidFill>
                    <a:schemeClr val="tx1"/>
                  </a:solidFill>
                  <a:latin typeface="Poppins" panose="00000500000000000000" pitchFamily="50" charset="0"/>
                  <a:cs typeface="Poppins" panose="00000500000000000000" pitchFamily="50" charset="0"/>
                </a:rPr>
                <a:t>tate based</a:t>
              </a:r>
            </a:p>
          </p:txBody>
        </p:sp>
        <p:sp>
          <p:nvSpPr>
            <p:cNvPr id="27" name="Subtitle 2">
              <a:extLst>
                <a:ext uri="{FF2B5EF4-FFF2-40B4-BE49-F238E27FC236}">
                  <a16:creationId xmlns:a16="http://schemas.microsoft.com/office/drawing/2014/main" id="{2EE0B0ED-BC61-0A4A-A626-5BF4902F9A02}"/>
                </a:ext>
              </a:extLst>
            </p:cNvPr>
            <p:cNvSpPr txBox="1">
              <a:spLocks/>
            </p:cNvSpPr>
            <p:nvPr/>
          </p:nvSpPr>
          <p:spPr>
            <a:xfrm>
              <a:off x="2795044" y="4522493"/>
              <a:ext cx="3555283" cy="63579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U</a:t>
              </a:r>
              <a:r>
                <a:rPr lang="en-NG" sz="1400" dirty="0">
                  <a:solidFill>
                    <a:schemeClr val="tx1"/>
                  </a:solidFill>
                  <a:latin typeface="Poppins" panose="00000500000000000000" pitchFamily="50" charset="0"/>
                  <a:cs typeface="Poppins" panose="00000500000000000000" pitchFamily="50" charset="0"/>
                </a:rPr>
                <a:t>se of existing ambulance services and emergency healthcare facilities</a:t>
              </a:r>
            </a:p>
          </p:txBody>
        </p:sp>
        <p:sp>
          <p:nvSpPr>
            <p:cNvPr id="29" name="Pentagon 28">
              <a:extLst>
                <a:ext uri="{FF2B5EF4-FFF2-40B4-BE49-F238E27FC236}">
                  <a16:creationId xmlns:a16="http://schemas.microsoft.com/office/drawing/2014/main" id="{34550F90-49E2-D640-A121-35847D165EAF}"/>
                </a:ext>
              </a:extLst>
            </p:cNvPr>
            <p:cNvSpPr/>
            <p:nvPr/>
          </p:nvSpPr>
          <p:spPr>
            <a:xfrm>
              <a:off x="6548039" y="305754"/>
              <a:ext cx="1303166" cy="877330"/>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TextBox 29">
              <a:extLst>
                <a:ext uri="{FF2B5EF4-FFF2-40B4-BE49-F238E27FC236}">
                  <a16:creationId xmlns:a16="http://schemas.microsoft.com/office/drawing/2014/main" id="{D92BCFBB-7B8E-274E-A457-AC9BD5A71497}"/>
                </a:ext>
              </a:extLst>
            </p:cNvPr>
            <p:cNvSpPr txBox="1"/>
            <p:nvPr/>
          </p:nvSpPr>
          <p:spPr>
            <a:xfrm>
              <a:off x="6756337" y="431736"/>
              <a:ext cx="688859" cy="62536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06</a:t>
              </a:r>
            </a:p>
          </p:txBody>
        </p:sp>
        <p:sp>
          <p:nvSpPr>
            <p:cNvPr id="32" name="Pentagon 31">
              <a:extLst>
                <a:ext uri="{FF2B5EF4-FFF2-40B4-BE49-F238E27FC236}">
                  <a16:creationId xmlns:a16="http://schemas.microsoft.com/office/drawing/2014/main" id="{9A0B86CC-A522-8A41-AFE0-2CBE7D21BB3F}"/>
                </a:ext>
              </a:extLst>
            </p:cNvPr>
            <p:cNvSpPr/>
            <p:nvPr/>
          </p:nvSpPr>
          <p:spPr>
            <a:xfrm>
              <a:off x="6548039" y="1586738"/>
              <a:ext cx="1303166" cy="877330"/>
            </a:xfrm>
            <a:prstGeom prst="homePlate">
              <a:avLst>
                <a:gd name="adj" fmla="val 260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TextBox 32">
              <a:extLst>
                <a:ext uri="{FF2B5EF4-FFF2-40B4-BE49-F238E27FC236}">
                  <a16:creationId xmlns:a16="http://schemas.microsoft.com/office/drawing/2014/main" id="{8AF5F8CA-74A5-3B43-AFF7-653B31A994F9}"/>
                </a:ext>
              </a:extLst>
            </p:cNvPr>
            <p:cNvSpPr txBox="1"/>
            <p:nvPr/>
          </p:nvSpPr>
          <p:spPr>
            <a:xfrm>
              <a:off x="6776635" y="1712719"/>
              <a:ext cx="648263" cy="62536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07</a:t>
              </a:r>
            </a:p>
          </p:txBody>
        </p:sp>
        <p:sp>
          <p:nvSpPr>
            <p:cNvPr id="35" name="Pentagon 34">
              <a:extLst>
                <a:ext uri="{FF2B5EF4-FFF2-40B4-BE49-F238E27FC236}">
                  <a16:creationId xmlns:a16="http://schemas.microsoft.com/office/drawing/2014/main" id="{B55D73A0-2928-5C4D-895E-FE7D13B717C9}"/>
                </a:ext>
              </a:extLst>
            </p:cNvPr>
            <p:cNvSpPr/>
            <p:nvPr/>
          </p:nvSpPr>
          <p:spPr>
            <a:xfrm>
              <a:off x="6548039" y="2867722"/>
              <a:ext cx="1303166" cy="877330"/>
            </a:xfrm>
            <a:prstGeom prst="homePlate">
              <a:avLst>
                <a:gd name="adj" fmla="val 2605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 name="TextBox 35">
              <a:extLst>
                <a:ext uri="{FF2B5EF4-FFF2-40B4-BE49-F238E27FC236}">
                  <a16:creationId xmlns:a16="http://schemas.microsoft.com/office/drawing/2014/main" id="{1438D83F-B915-2444-89A7-ED30D970C9D0}"/>
                </a:ext>
              </a:extLst>
            </p:cNvPr>
            <p:cNvSpPr txBox="1"/>
            <p:nvPr/>
          </p:nvSpPr>
          <p:spPr>
            <a:xfrm>
              <a:off x="6753900" y="2993703"/>
              <a:ext cx="693732" cy="62536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08</a:t>
              </a:r>
            </a:p>
          </p:txBody>
        </p:sp>
        <p:sp>
          <p:nvSpPr>
            <p:cNvPr id="38" name="Pentagon 37">
              <a:extLst>
                <a:ext uri="{FF2B5EF4-FFF2-40B4-BE49-F238E27FC236}">
                  <a16:creationId xmlns:a16="http://schemas.microsoft.com/office/drawing/2014/main" id="{63071D5F-7D8B-7A49-8AB8-66969B47EE75}"/>
                </a:ext>
              </a:extLst>
            </p:cNvPr>
            <p:cNvSpPr/>
            <p:nvPr/>
          </p:nvSpPr>
          <p:spPr>
            <a:xfrm>
              <a:off x="6548039" y="4148706"/>
              <a:ext cx="1303166" cy="877330"/>
            </a:xfrm>
            <a:prstGeom prst="homePlate">
              <a:avLst>
                <a:gd name="adj" fmla="val 260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Box 38">
              <a:extLst>
                <a:ext uri="{FF2B5EF4-FFF2-40B4-BE49-F238E27FC236}">
                  <a16:creationId xmlns:a16="http://schemas.microsoft.com/office/drawing/2014/main" id="{E68EA20F-9E3D-1147-A0DF-EE7B8E08E7BB}"/>
                </a:ext>
              </a:extLst>
            </p:cNvPr>
            <p:cNvSpPr txBox="1"/>
            <p:nvPr/>
          </p:nvSpPr>
          <p:spPr>
            <a:xfrm>
              <a:off x="6760396" y="4274688"/>
              <a:ext cx="680741" cy="62536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09</a:t>
              </a:r>
            </a:p>
          </p:txBody>
        </p:sp>
        <p:sp>
          <p:nvSpPr>
            <p:cNvPr id="42" name="Subtitle 2">
              <a:extLst>
                <a:ext uri="{FF2B5EF4-FFF2-40B4-BE49-F238E27FC236}">
                  <a16:creationId xmlns:a16="http://schemas.microsoft.com/office/drawing/2014/main" id="{B4BE47DA-A876-3A48-BF6C-F013B2E40039}"/>
                </a:ext>
              </a:extLst>
            </p:cNvPr>
            <p:cNvSpPr txBox="1">
              <a:spLocks/>
            </p:cNvSpPr>
            <p:nvPr/>
          </p:nvSpPr>
          <p:spPr>
            <a:xfrm>
              <a:off x="8160194" y="679541"/>
              <a:ext cx="3555283" cy="63579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A</a:t>
              </a:r>
              <a:r>
                <a:rPr lang="en-NG" sz="1400" dirty="0">
                  <a:solidFill>
                    <a:schemeClr val="tx1"/>
                  </a:solidFill>
                  <a:latin typeface="Poppins" panose="00000500000000000000" pitchFamily="50" charset="0"/>
                  <a:cs typeface="Poppins" panose="00000500000000000000" pitchFamily="50" charset="0"/>
                </a:rPr>
                <a:t>ll disease conditions resulting in emergencies catered for</a:t>
              </a:r>
            </a:p>
          </p:txBody>
        </p:sp>
        <p:sp>
          <p:nvSpPr>
            <p:cNvPr id="45" name="Subtitle 2">
              <a:extLst>
                <a:ext uri="{FF2B5EF4-FFF2-40B4-BE49-F238E27FC236}">
                  <a16:creationId xmlns:a16="http://schemas.microsoft.com/office/drawing/2014/main" id="{8E4C5D82-3084-9048-8070-8B46BC9C4D1D}"/>
                </a:ext>
              </a:extLst>
            </p:cNvPr>
            <p:cNvSpPr txBox="1">
              <a:spLocks/>
            </p:cNvSpPr>
            <p:nvPr/>
          </p:nvSpPr>
          <p:spPr>
            <a:xfrm>
              <a:off x="8160194" y="1960525"/>
              <a:ext cx="3555283" cy="31268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GB" sz="1400" dirty="0">
                  <a:solidFill>
                    <a:schemeClr val="tx1"/>
                  </a:solidFill>
                  <a:latin typeface="Poppins" panose="00000500000000000000" pitchFamily="50" charset="0"/>
                  <a:cs typeface="Poppins" panose="00000500000000000000" pitchFamily="50" charset="0"/>
                </a:rPr>
                <a:t>G</a:t>
              </a:r>
              <a:r>
                <a:rPr lang="en-NG" sz="1400" dirty="0">
                  <a:solidFill>
                    <a:schemeClr val="tx1"/>
                  </a:solidFill>
                  <a:latin typeface="Poppins" panose="00000500000000000000" pitchFamily="50" charset="0"/>
                  <a:cs typeface="Poppins" panose="00000500000000000000" pitchFamily="50" charset="0"/>
                </a:rPr>
                <a:t>uaranteed payment to providers</a:t>
              </a:r>
            </a:p>
          </p:txBody>
        </p:sp>
        <p:sp>
          <p:nvSpPr>
            <p:cNvPr id="48" name="Subtitle 2">
              <a:extLst>
                <a:ext uri="{FF2B5EF4-FFF2-40B4-BE49-F238E27FC236}">
                  <a16:creationId xmlns:a16="http://schemas.microsoft.com/office/drawing/2014/main" id="{21A64AE1-D0AB-3A44-ADF0-976FD8BC311F}"/>
                </a:ext>
              </a:extLst>
            </p:cNvPr>
            <p:cNvSpPr txBox="1">
              <a:spLocks/>
            </p:cNvSpPr>
            <p:nvPr/>
          </p:nvSpPr>
          <p:spPr>
            <a:xfrm>
              <a:off x="8160194" y="3241509"/>
              <a:ext cx="3555283" cy="34395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P</a:t>
              </a:r>
              <a:r>
                <a:rPr lang="en-NG" sz="1400" dirty="0">
                  <a:solidFill>
                    <a:schemeClr val="tx1"/>
                  </a:solidFill>
                  <a:latin typeface="Poppins" panose="00000500000000000000" pitchFamily="50" charset="0"/>
                  <a:cs typeface="Poppins" panose="00000500000000000000" pitchFamily="50" charset="0"/>
                </a:rPr>
                <a:t>ayments for services provided</a:t>
              </a:r>
            </a:p>
          </p:txBody>
        </p:sp>
        <p:sp>
          <p:nvSpPr>
            <p:cNvPr id="51" name="Subtitle 2">
              <a:extLst>
                <a:ext uri="{FF2B5EF4-FFF2-40B4-BE49-F238E27FC236}">
                  <a16:creationId xmlns:a16="http://schemas.microsoft.com/office/drawing/2014/main" id="{9D7B5F70-36BA-7B49-988D-E6304877045E}"/>
                </a:ext>
              </a:extLst>
            </p:cNvPr>
            <p:cNvSpPr txBox="1">
              <a:spLocks/>
            </p:cNvSpPr>
            <p:nvPr/>
          </p:nvSpPr>
          <p:spPr>
            <a:xfrm>
              <a:off x="8160194" y="4522493"/>
              <a:ext cx="3555283" cy="63579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N</a:t>
              </a:r>
              <a:r>
                <a:rPr lang="en-NG" sz="1400" dirty="0">
                  <a:solidFill>
                    <a:schemeClr val="tx1"/>
                  </a:solidFill>
                  <a:latin typeface="Poppins" panose="00000500000000000000" pitchFamily="50" charset="0"/>
                  <a:cs typeface="Poppins" panose="00000500000000000000" pitchFamily="50" charset="0"/>
                </a:rPr>
                <a:t>o prepayments required from patients</a:t>
              </a:r>
            </a:p>
          </p:txBody>
        </p:sp>
        <p:sp>
          <p:nvSpPr>
            <p:cNvPr id="37" name="Pentagon 13">
              <a:extLst>
                <a:ext uri="{FF2B5EF4-FFF2-40B4-BE49-F238E27FC236}">
                  <a16:creationId xmlns:a16="http://schemas.microsoft.com/office/drawing/2014/main" id="{67619C8E-559D-4631-BACF-1645F75207C9}"/>
                </a:ext>
              </a:extLst>
            </p:cNvPr>
            <p:cNvSpPr/>
            <p:nvPr/>
          </p:nvSpPr>
          <p:spPr>
            <a:xfrm>
              <a:off x="1165166" y="5273985"/>
              <a:ext cx="1303166" cy="877330"/>
            </a:xfrm>
            <a:prstGeom prst="homePlate">
              <a:avLst>
                <a:gd name="adj" fmla="val 260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TextBox 39">
              <a:extLst>
                <a:ext uri="{FF2B5EF4-FFF2-40B4-BE49-F238E27FC236}">
                  <a16:creationId xmlns:a16="http://schemas.microsoft.com/office/drawing/2014/main" id="{0D86983C-C9A1-4D8A-B1C6-1DD81096E64A}"/>
                </a:ext>
              </a:extLst>
            </p:cNvPr>
            <p:cNvSpPr txBox="1"/>
            <p:nvPr/>
          </p:nvSpPr>
          <p:spPr>
            <a:xfrm>
              <a:off x="1371026" y="5399966"/>
              <a:ext cx="693732" cy="62536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05</a:t>
              </a:r>
            </a:p>
          </p:txBody>
        </p:sp>
        <p:sp>
          <p:nvSpPr>
            <p:cNvPr id="43" name="Subtitle 2">
              <a:extLst>
                <a:ext uri="{FF2B5EF4-FFF2-40B4-BE49-F238E27FC236}">
                  <a16:creationId xmlns:a16="http://schemas.microsoft.com/office/drawing/2014/main" id="{4C75008F-C057-4D10-B373-C5737FE9C30A}"/>
                </a:ext>
              </a:extLst>
            </p:cNvPr>
            <p:cNvSpPr txBox="1">
              <a:spLocks/>
            </p:cNvSpPr>
            <p:nvPr/>
          </p:nvSpPr>
          <p:spPr>
            <a:xfrm>
              <a:off x="2777321" y="5647772"/>
              <a:ext cx="3555283" cy="34395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S</a:t>
              </a:r>
              <a:r>
                <a:rPr lang="en-NG" sz="1400" dirty="0">
                  <a:solidFill>
                    <a:schemeClr val="tx1"/>
                  </a:solidFill>
                  <a:latin typeface="Poppins" panose="00000500000000000000" pitchFamily="50" charset="0"/>
                  <a:cs typeface="Poppins" panose="00000500000000000000" pitchFamily="50" charset="0"/>
                </a:rPr>
                <a:t>trong public</a:t>
              </a:r>
              <a:r>
                <a:rPr lang="en-CA" sz="1400" dirty="0">
                  <a:solidFill>
                    <a:schemeClr val="tx1"/>
                  </a:solidFill>
                  <a:latin typeface="Poppins" panose="00000500000000000000" pitchFamily="50" charset="0"/>
                  <a:cs typeface="Poppins" panose="00000500000000000000" pitchFamily="50" charset="0"/>
                </a:rPr>
                <a:t>-</a:t>
              </a:r>
              <a:r>
                <a:rPr lang="en-NG" sz="1400" dirty="0">
                  <a:solidFill>
                    <a:schemeClr val="tx1"/>
                  </a:solidFill>
                  <a:latin typeface="Poppins" panose="00000500000000000000" pitchFamily="50" charset="0"/>
                  <a:cs typeface="Poppins" panose="00000500000000000000" pitchFamily="50" charset="0"/>
                </a:rPr>
                <a:t>private partnership</a:t>
              </a:r>
            </a:p>
          </p:txBody>
        </p:sp>
        <p:sp>
          <p:nvSpPr>
            <p:cNvPr id="46" name="Pentagon 37">
              <a:extLst>
                <a:ext uri="{FF2B5EF4-FFF2-40B4-BE49-F238E27FC236}">
                  <a16:creationId xmlns:a16="http://schemas.microsoft.com/office/drawing/2014/main" id="{B54FE6A3-77C2-45A4-A653-CDEE02DCC72C}"/>
                </a:ext>
              </a:extLst>
            </p:cNvPr>
            <p:cNvSpPr/>
            <p:nvPr/>
          </p:nvSpPr>
          <p:spPr>
            <a:xfrm>
              <a:off x="6530316" y="5273985"/>
              <a:ext cx="1303166" cy="877330"/>
            </a:xfrm>
            <a:prstGeom prst="homePlate">
              <a:avLst>
                <a:gd name="adj" fmla="val 260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TextBox 48">
              <a:extLst>
                <a:ext uri="{FF2B5EF4-FFF2-40B4-BE49-F238E27FC236}">
                  <a16:creationId xmlns:a16="http://schemas.microsoft.com/office/drawing/2014/main" id="{EFCF0F82-830A-4E4E-A847-36C92A7129C5}"/>
                </a:ext>
              </a:extLst>
            </p:cNvPr>
            <p:cNvSpPr txBox="1"/>
            <p:nvPr/>
          </p:nvSpPr>
          <p:spPr>
            <a:xfrm>
              <a:off x="6789766" y="5399966"/>
              <a:ext cx="586555" cy="62536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10</a:t>
              </a:r>
            </a:p>
          </p:txBody>
        </p:sp>
        <p:sp>
          <p:nvSpPr>
            <p:cNvPr id="52" name="Subtitle 2">
              <a:extLst>
                <a:ext uri="{FF2B5EF4-FFF2-40B4-BE49-F238E27FC236}">
                  <a16:creationId xmlns:a16="http://schemas.microsoft.com/office/drawing/2014/main" id="{6050B61A-0CCE-4645-BBC5-91A57839CC27}"/>
                </a:ext>
              </a:extLst>
            </p:cNvPr>
            <p:cNvSpPr txBox="1">
              <a:spLocks/>
            </p:cNvSpPr>
            <p:nvPr/>
          </p:nvSpPr>
          <p:spPr>
            <a:xfrm>
              <a:off x="8142471" y="5647772"/>
              <a:ext cx="3555283" cy="9276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NG" sz="1400" dirty="0">
                  <a:solidFill>
                    <a:schemeClr val="tx1"/>
                  </a:solidFill>
                  <a:latin typeface="Poppins" panose="00000500000000000000" pitchFamily="50" charset="0"/>
                  <a:cs typeface="Poppins" panose="00000500000000000000" pitchFamily="50" charset="0"/>
                </a:rPr>
                <a:t>Enhanced community and citizen emergency medical services awarenes</a:t>
              </a:r>
              <a:r>
                <a:rPr lang="en-CA" sz="1400" dirty="0">
                  <a:solidFill>
                    <a:schemeClr val="tx1"/>
                  </a:solidFill>
                  <a:latin typeface="Poppins" panose="00000500000000000000" pitchFamily="50" charset="0"/>
                  <a:cs typeface="Poppins" panose="00000500000000000000" pitchFamily="50" charset="0"/>
                </a:rPr>
                <a:t>s</a:t>
              </a:r>
              <a:endParaRPr lang="en-NG" sz="1400" dirty="0">
                <a:solidFill>
                  <a:schemeClr val="tx1"/>
                </a:solidFill>
                <a:latin typeface="Poppins" panose="00000500000000000000" pitchFamily="50" charset="0"/>
                <a:cs typeface="Poppins" panose="00000500000000000000" pitchFamily="50" charset="0"/>
              </a:endParaRPr>
            </a:p>
          </p:txBody>
        </p:sp>
      </p:grpSp>
      <p:sp>
        <p:nvSpPr>
          <p:cNvPr id="53" name="Title 1">
            <a:extLst>
              <a:ext uri="{FF2B5EF4-FFF2-40B4-BE49-F238E27FC236}">
                <a16:creationId xmlns:a16="http://schemas.microsoft.com/office/drawing/2014/main" id="{81CB031E-5EE3-4FCE-B4A7-1ECE1BD1D698}"/>
              </a:ext>
            </a:extLst>
          </p:cNvPr>
          <p:cNvSpPr txBox="1">
            <a:spLocks/>
          </p:cNvSpPr>
          <p:nvPr/>
        </p:nvSpPr>
        <p:spPr>
          <a:xfrm>
            <a:off x="3301172" y="155733"/>
            <a:ext cx="5178293" cy="59749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NG" sz="3200" b="1">
                <a:latin typeface="Poppins" panose="00000500000000000000" pitchFamily="50" charset="0"/>
                <a:cs typeface="Poppins" panose="00000500000000000000" pitchFamily="50" charset="0"/>
              </a:rPr>
              <a:t>THE NEMSAS APPROACH</a:t>
            </a:r>
            <a:endParaRPr lang="en-NG" sz="3200" b="1" dirty="0">
              <a:latin typeface="Poppins" panose="00000500000000000000" pitchFamily="50" charset="0"/>
              <a:cs typeface="Poppins" panose="00000500000000000000" pitchFamily="50" charset="0"/>
            </a:endParaRPr>
          </a:p>
        </p:txBody>
      </p:sp>
      <p:sp>
        <p:nvSpPr>
          <p:cNvPr id="54" name="Slide Number Placeholder 5">
            <a:extLst>
              <a:ext uri="{FF2B5EF4-FFF2-40B4-BE49-F238E27FC236}">
                <a16:creationId xmlns:a16="http://schemas.microsoft.com/office/drawing/2014/main" id="{903FB74B-56F3-478D-8D47-279160DCF15D}"/>
              </a:ext>
            </a:extLst>
          </p:cNvPr>
          <p:cNvSpPr txBox="1">
            <a:spLocks/>
          </p:cNvSpPr>
          <p:nvPr/>
        </p:nvSpPr>
        <p:spPr>
          <a:xfrm>
            <a:off x="9900458" y="643852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112</a:t>
            </a:r>
          </a:p>
        </p:txBody>
      </p:sp>
      <p:sp>
        <p:nvSpPr>
          <p:cNvPr id="41" name="Rectangle 40">
            <a:extLst>
              <a:ext uri="{FF2B5EF4-FFF2-40B4-BE49-F238E27FC236}">
                <a16:creationId xmlns:a16="http://schemas.microsoft.com/office/drawing/2014/main" id="{B22A0173-7B05-42C6-8069-12DB62CBA22D}"/>
              </a:ext>
            </a:extLst>
          </p:cNvPr>
          <p:cNvSpPr/>
          <p:nvPr/>
        </p:nvSpPr>
        <p:spPr bwMode="auto">
          <a:xfrm>
            <a:off x="10817029" y="285633"/>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3914110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154CB98-1623-4D46-B86F-EB48A884FD12}"/>
              </a:ext>
            </a:extLst>
          </p:cNvPr>
          <p:cNvGrpSpPr/>
          <p:nvPr/>
        </p:nvGrpSpPr>
        <p:grpSpPr>
          <a:xfrm>
            <a:off x="489099" y="1026327"/>
            <a:ext cx="11028669" cy="5262833"/>
            <a:chOff x="1157981" y="559156"/>
            <a:chExt cx="9959140" cy="6226424"/>
          </a:xfrm>
        </p:grpSpPr>
        <p:grpSp>
          <p:nvGrpSpPr>
            <p:cNvPr id="6" name="Group 5">
              <a:extLst>
                <a:ext uri="{FF2B5EF4-FFF2-40B4-BE49-F238E27FC236}">
                  <a16:creationId xmlns:a16="http://schemas.microsoft.com/office/drawing/2014/main" id="{61E4BC50-A67F-4569-9C71-3410535646C1}"/>
                </a:ext>
              </a:extLst>
            </p:cNvPr>
            <p:cNvGrpSpPr/>
            <p:nvPr/>
          </p:nvGrpSpPr>
          <p:grpSpPr>
            <a:xfrm>
              <a:off x="1165068" y="559156"/>
              <a:ext cx="9952053" cy="4968240"/>
              <a:chOff x="1165068" y="1508760"/>
              <a:chExt cx="9952053" cy="4968240"/>
            </a:xfrm>
          </p:grpSpPr>
          <p:sp>
            <p:nvSpPr>
              <p:cNvPr id="18" name="Rectangle 17">
                <a:extLst>
                  <a:ext uri="{FF2B5EF4-FFF2-40B4-BE49-F238E27FC236}">
                    <a16:creationId xmlns:a16="http://schemas.microsoft.com/office/drawing/2014/main" id="{39AEBDBC-C655-D944-904D-F3F47E43173E}"/>
                  </a:ext>
                </a:extLst>
              </p:cNvPr>
              <p:cNvSpPr/>
              <p:nvPr/>
            </p:nvSpPr>
            <p:spPr>
              <a:xfrm>
                <a:off x="6499068" y="1508760"/>
                <a:ext cx="4527867"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4" name="Rectangle 3">
                <a:extLst>
                  <a:ext uri="{FF2B5EF4-FFF2-40B4-BE49-F238E27FC236}">
                    <a16:creationId xmlns:a16="http://schemas.microsoft.com/office/drawing/2014/main" id="{E3E0933C-730B-134E-93BC-F3F1809DC5D6}"/>
                  </a:ext>
                </a:extLst>
              </p:cNvPr>
              <p:cNvSpPr/>
              <p:nvPr/>
            </p:nvSpPr>
            <p:spPr>
              <a:xfrm>
                <a:off x="1165068" y="1508760"/>
                <a:ext cx="4527868"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5" name="Rectangle 4">
                <a:extLst>
                  <a:ext uri="{FF2B5EF4-FFF2-40B4-BE49-F238E27FC236}">
                    <a16:creationId xmlns:a16="http://schemas.microsoft.com/office/drawing/2014/main" id="{E39D60C1-2B35-5842-AFC5-6CB80EED2E2D}"/>
                  </a:ext>
                </a:extLst>
              </p:cNvPr>
              <p:cNvSpPr/>
              <p:nvPr/>
            </p:nvSpPr>
            <p:spPr>
              <a:xfrm>
                <a:off x="1165068" y="1508760"/>
                <a:ext cx="106680"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8" name="Rectangle 7">
                <a:extLst>
                  <a:ext uri="{FF2B5EF4-FFF2-40B4-BE49-F238E27FC236}">
                    <a16:creationId xmlns:a16="http://schemas.microsoft.com/office/drawing/2014/main" id="{35963F27-EB2E-284F-8D10-B3E39224D6AF}"/>
                  </a:ext>
                </a:extLst>
              </p:cNvPr>
              <p:cNvSpPr/>
              <p:nvPr/>
            </p:nvSpPr>
            <p:spPr>
              <a:xfrm>
                <a:off x="1165068" y="2829560"/>
                <a:ext cx="4527867"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9" name="Rectangle 8">
                <a:extLst>
                  <a:ext uri="{FF2B5EF4-FFF2-40B4-BE49-F238E27FC236}">
                    <a16:creationId xmlns:a16="http://schemas.microsoft.com/office/drawing/2014/main" id="{ED6D64D4-C9B2-E24E-A2F7-D5D6C47C394A}"/>
                  </a:ext>
                </a:extLst>
              </p:cNvPr>
              <p:cNvSpPr/>
              <p:nvPr/>
            </p:nvSpPr>
            <p:spPr>
              <a:xfrm>
                <a:off x="1165068" y="2829560"/>
                <a:ext cx="106680" cy="1005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11" name="Rectangle 10">
                <a:extLst>
                  <a:ext uri="{FF2B5EF4-FFF2-40B4-BE49-F238E27FC236}">
                    <a16:creationId xmlns:a16="http://schemas.microsoft.com/office/drawing/2014/main" id="{258371CE-2710-C04C-8781-370237E90F51}"/>
                  </a:ext>
                </a:extLst>
              </p:cNvPr>
              <p:cNvSpPr/>
              <p:nvPr/>
            </p:nvSpPr>
            <p:spPr>
              <a:xfrm>
                <a:off x="1165068" y="4150360"/>
                <a:ext cx="4527867"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12" name="Rectangle 11">
                <a:extLst>
                  <a:ext uri="{FF2B5EF4-FFF2-40B4-BE49-F238E27FC236}">
                    <a16:creationId xmlns:a16="http://schemas.microsoft.com/office/drawing/2014/main" id="{1BC96A62-31FD-3C46-94AC-259FFD2CFBE7}"/>
                  </a:ext>
                </a:extLst>
              </p:cNvPr>
              <p:cNvSpPr/>
              <p:nvPr/>
            </p:nvSpPr>
            <p:spPr>
              <a:xfrm>
                <a:off x="1165068" y="4150360"/>
                <a:ext cx="106680" cy="100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14" name="Rectangle 13">
                <a:extLst>
                  <a:ext uri="{FF2B5EF4-FFF2-40B4-BE49-F238E27FC236}">
                    <a16:creationId xmlns:a16="http://schemas.microsoft.com/office/drawing/2014/main" id="{9E509B6F-17C4-5547-930F-B60276CD0E32}"/>
                  </a:ext>
                </a:extLst>
              </p:cNvPr>
              <p:cNvSpPr/>
              <p:nvPr/>
            </p:nvSpPr>
            <p:spPr>
              <a:xfrm>
                <a:off x="1165068" y="5471160"/>
                <a:ext cx="4527867"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15" name="Rectangle 14">
                <a:extLst>
                  <a:ext uri="{FF2B5EF4-FFF2-40B4-BE49-F238E27FC236}">
                    <a16:creationId xmlns:a16="http://schemas.microsoft.com/office/drawing/2014/main" id="{DEE74253-5B48-D44A-9BCB-98D35DE8D49F}"/>
                  </a:ext>
                </a:extLst>
              </p:cNvPr>
              <p:cNvSpPr/>
              <p:nvPr/>
            </p:nvSpPr>
            <p:spPr>
              <a:xfrm>
                <a:off x="1165068" y="5471160"/>
                <a:ext cx="106680" cy="1005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19" name="Rectangle 18">
                <a:extLst>
                  <a:ext uri="{FF2B5EF4-FFF2-40B4-BE49-F238E27FC236}">
                    <a16:creationId xmlns:a16="http://schemas.microsoft.com/office/drawing/2014/main" id="{75A4132A-D29A-FD4B-A8F7-A75A3CE05515}"/>
                  </a:ext>
                </a:extLst>
              </p:cNvPr>
              <p:cNvSpPr/>
              <p:nvPr/>
            </p:nvSpPr>
            <p:spPr>
              <a:xfrm>
                <a:off x="6499068" y="1508760"/>
                <a:ext cx="106680" cy="100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20" name="Rectangle 19">
                <a:extLst>
                  <a:ext uri="{FF2B5EF4-FFF2-40B4-BE49-F238E27FC236}">
                    <a16:creationId xmlns:a16="http://schemas.microsoft.com/office/drawing/2014/main" id="{806D2A4F-99BA-7849-AD5E-F70A11DBFD5A}"/>
                  </a:ext>
                </a:extLst>
              </p:cNvPr>
              <p:cNvSpPr/>
              <p:nvPr/>
            </p:nvSpPr>
            <p:spPr>
              <a:xfrm>
                <a:off x="6499068" y="2829560"/>
                <a:ext cx="4527867"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21" name="Rectangle 20">
                <a:extLst>
                  <a:ext uri="{FF2B5EF4-FFF2-40B4-BE49-F238E27FC236}">
                    <a16:creationId xmlns:a16="http://schemas.microsoft.com/office/drawing/2014/main" id="{2EC580BA-0EFB-0D46-8738-FE9719B711D1}"/>
                  </a:ext>
                </a:extLst>
              </p:cNvPr>
              <p:cNvSpPr/>
              <p:nvPr/>
            </p:nvSpPr>
            <p:spPr>
              <a:xfrm>
                <a:off x="6499068" y="2829560"/>
                <a:ext cx="106680" cy="1005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22" name="Rectangle 21">
                <a:extLst>
                  <a:ext uri="{FF2B5EF4-FFF2-40B4-BE49-F238E27FC236}">
                    <a16:creationId xmlns:a16="http://schemas.microsoft.com/office/drawing/2014/main" id="{12DFC44C-9202-2648-BFF0-ADE5EA92CB26}"/>
                  </a:ext>
                </a:extLst>
              </p:cNvPr>
              <p:cNvSpPr/>
              <p:nvPr/>
            </p:nvSpPr>
            <p:spPr>
              <a:xfrm>
                <a:off x="6499068" y="4150360"/>
                <a:ext cx="4527867"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23" name="Rectangle 22">
                <a:extLst>
                  <a:ext uri="{FF2B5EF4-FFF2-40B4-BE49-F238E27FC236}">
                    <a16:creationId xmlns:a16="http://schemas.microsoft.com/office/drawing/2014/main" id="{5EE33211-F490-9047-A864-73933ED5AC02}"/>
                  </a:ext>
                </a:extLst>
              </p:cNvPr>
              <p:cNvSpPr/>
              <p:nvPr/>
            </p:nvSpPr>
            <p:spPr>
              <a:xfrm>
                <a:off x="6499068" y="4150360"/>
                <a:ext cx="106680" cy="1005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24" name="Rectangle 23">
                <a:extLst>
                  <a:ext uri="{FF2B5EF4-FFF2-40B4-BE49-F238E27FC236}">
                    <a16:creationId xmlns:a16="http://schemas.microsoft.com/office/drawing/2014/main" id="{20CBF8F5-2712-644F-9AB9-43528AC44B52}"/>
                  </a:ext>
                </a:extLst>
              </p:cNvPr>
              <p:cNvSpPr/>
              <p:nvPr/>
            </p:nvSpPr>
            <p:spPr>
              <a:xfrm>
                <a:off x="6499068" y="5471160"/>
                <a:ext cx="4527867"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25" name="Rectangle 24">
                <a:extLst>
                  <a:ext uri="{FF2B5EF4-FFF2-40B4-BE49-F238E27FC236}">
                    <a16:creationId xmlns:a16="http://schemas.microsoft.com/office/drawing/2014/main" id="{90E74D86-C365-9746-B05E-38F227DB4361}"/>
                  </a:ext>
                </a:extLst>
              </p:cNvPr>
              <p:cNvSpPr/>
              <p:nvPr/>
            </p:nvSpPr>
            <p:spPr>
              <a:xfrm>
                <a:off x="6499068" y="5471160"/>
                <a:ext cx="106680" cy="1005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27" name="TextBox 26">
                <a:extLst>
                  <a:ext uri="{FF2B5EF4-FFF2-40B4-BE49-F238E27FC236}">
                    <a16:creationId xmlns:a16="http://schemas.microsoft.com/office/drawing/2014/main" id="{87CE4E5F-27C1-A743-8058-463CE2E25E8C}"/>
                  </a:ext>
                </a:extLst>
              </p:cNvPr>
              <p:cNvSpPr txBox="1"/>
              <p:nvPr/>
            </p:nvSpPr>
            <p:spPr>
              <a:xfrm>
                <a:off x="2147321" y="2037117"/>
                <a:ext cx="3494940" cy="344017"/>
              </a:xfrm>
              <a:prstGeom prst="rect">
                <a:avLst/>
              </a:prstGeom>
              <a:noFill/>
            </p:spPr>
            <p:txBody>
              <a:bodyPr wrap="none" rtlCol="0" anchor="b" anchorCtr="0">
                <a:spAutoFit/>
              </a:bodyPr>
              <a:lstStyle/>
              <a:p>
                <a:r>
                  <a:rPr lang="en-GB" sz="1400" b="1" dirty="0">
                    <a:latin typeface="Poppins" panose="00000500000000000000" pitchFamily="50" charset="0"/>
                    <a:cs typeface="Poppins" panose="00000500000000000000" pitchFamily="50" charset="0"/>
                  </a:rPr>
                  <a:t>G</a:t>
                </a:r>
                <a:r>
                  <a:rPr lang="en-NG" sz="1400" b="1" dirty="0">
                    <a:latin typeface="Poppins" panose="00000500000000000000" pitchFamily="50" charset="0"/>
                    <a:cs typeface="Poppins" panose="00000500000000000000" pitchFamily="50" charset="0"/>
                  </a:rPr>
                  <a:t>overnance and </a:t>
                </a:r>
                <a:r>
                  <a:rPr lang="en-CA" sz="1400" b="1" dirty="0">
                    <a:latin typeface="Poppins" panose="00000500000000000000" pitchFamily="50" charset="0"/>
                    <a:cs typeface="Poppins" panose="00000500000000000000" pitchFamily="50" charset="0"/>
                  </a:rPr>
                  <a:t>I</a:t>
                </a:r>
                <a:r>
                  <a:rPr lang="en-NG" sz="1400" b="1" dirty="0">
                    <a:latin typeface="Poppins" panose="00000500000000000000" pitchFamily="50" charset="0"/>
                    <a:cs typeface="Poppins" panose="00000500000000000000" pitchFamily="50" charset="0"/>
                  </a:rPr>
                  <a:t>nstitutional </a:t>
                </a:r>
                <a:r>
                  <a:rPr lang="en-CA" sz="1400" b="1" dirty="0">
                    <a:latin typeface="Poppins" panose="00000500000000000000" pitchFamily="50" charset="0"/>
                    <a:cs typeface="Poppins" panose="00000500000000000000" pitchFamily="50" charset="0"/>
                  </a:rPr>
                  <a:t>L</a:t>
                </a:r>
                <a:r>
                  <a:rPr lang="en-NG" sz="1400" b="1" dirty="0">
                    <a:latin typeface="Poppins" panose="00000500000000000000" pitchFamily="50" charset="0"/>
                    <a:cs typeface="Poppins" panose="00000500000000000000" pitchFamily="50" charset="0"/>
                  </a:rPr>
                  <a:t>eadership</a:t>
                </a:r>
              </a:p>
            </p:txBody>
          </p:sp>
          <p:sp>
            <p:nvSpPr>
              <p:cNvPr id="31" name="TextBox 30">
                <a:extLst>
                  <a:ext uri="{FF2B5EF4-FFF2-40B4-BE49-F238E27FC236}">
                    <a16:creationId xmlns:a16="http://schemas.microsoft.com/office/drawing/2014/main" id="{DD010922-A32C-0041-BC78-7D9528E8E59F}"/>
                  </a:ext>
                </a:extLst>
              </p:cNvPr>
              <p:cNvSpPr txBox="1"/>
              <p:nvPr/>
            </p:nvSpPr>
            <p:spPr>
              <a:xfrm>
                <a:off x="2254186" y="3112841"/>
                <a:ext cx="2897208" cy="584827"/>
              </a:xfrm>
              <a:prstGeom prst="rect">
                <a:avLst/>
              </a:prstGeom>
              <a:noFill/>
            </p:spPr>
            <p:txBody>
              <a:bodyPr wrap="none" rtlCol="0" anchor="b" anchorCtr="0">
                <a:spAutoFit/>
              </a:bodyPr>
              <a:lstStyle/>
              <a:p>
                <a:r>
                  <a:rPr lang="en-NG" sz="1400" b="1" dirty="0">
                    <a:latin typeface="Poppins" panose="00000500000000000000" pitchFamily="50" charset="0"/>
                    <a:cs typeface="Poppins" panose="00000500000000000000" pitchFamily="50" charset="0"/>
                  </a:rPr>
                  <a:t>Information and Communication</a:t>
                </a:r>
                <a:endParaRPr lang="en-CA" sz="1400" b="1" dirty="0">
                  <a:latin typeface="Poppins" panose="00000500000000000000" pitchFamily="50" charset="0"/>
                  <a:cs typeface="Poppins" panose="00000500000000000000" pitchFamily="50" charset="0"/>
                </a:endParaRPr>
              </a:p>
              <a:p>
                <a:r>
                  <a:rPr lang="en-NG" sz="1400" b="1" dirty="0">
                    <a:latin typeface="Poppins" panose="00000500000000000000" pitchFamily="50" charset="0"/>
                    <a:cs typeface="Poppins" panose="00000500000000000000" pitchFamily="50" charset="0"/>
                  </a:rPr>
                  <a:t> Technology</a:t>
                </a:r>
              </a:p>
            </p:txBody>
          </p:sp>
          <p:sp>
            <p:nvSpPr>
              <p:cNvPr id="34" name="TextBox 33">
                <a:extLst>
                  <a:ext uri="{FF2B5EF4-FFF2-40B4-BE49-F238E27FC236}">
                    <a16:creationId xmlns:a16="http://schemas.microsoft.com/office/drawing/2014/main" id="{995EADA0-511C-5C46-A9B5-198F0F946519}"/>
                  </a:ext>
                </a:extLst>
              </p:cNvPr>
              <p:cNvSpPr txBox="1"/>
              <p:nvPr/>
            </p:nvSpPr>
            <p:spPr>
              <a:xfrm>
                <a:off x="2286968" y="4525091"/>
                <a:ext cx="2474352" cy="344017"/>
              </a:xfrm>
              <a:prstGeom prst="rect">
                <a:avLst/>
              </a:prstGeom>
              <a:noFill/>
            </p:spPr>
            <p:txBody>
              <a:bodyPr wrap="none" rtlCol="0" anchor="b" anchorCtr="0">
                <a:spAutoFit/>
              </a:bodyPr>
              <a:lstStyle/>
              <a:p>
                <a:r>
                  <a:rPr lang="en-US" sz="1400" b="1" dirty="0">
                    <a:solidFill>
                      <a:schemeClr val="accent4">
                        <a:lumMod val="50000"/>
                      </a:schemeClr>
                    </a:solidFill>
                    <a:latin typeface="Poppins" panose="00000500000000000000" pitchFamily="50" charset="0"/>
                    <a:ea typeface="League Spartan" charset="0"/>
                    <a:cs typeface="Poppins" panose="00000500000000000000" pitchFamily="50" charset="0"/>
                  </a:rPr>
                  <a:t>Emergency Care Equipment</a:t>
                </a:r>
              </a:p>
            </p:txBody>
          </p:sp>
          <p:sp>
            <p:nvSpPr>
              <p:cNvPr id="37" name="TextBox 36">
                <a:extLst>
                  <a:ext uri="{FF2B5EF4-FFF2-40B4-BE49-F238E27FC236}">
                    <a16:creationId xmlns:a16="http://schemas.microsoft.com/office/drawing/2014/main" id="{7020B1E2-A084-6C42-A3FE-AE12B75DAFBC}"/>
                  </a:ext>
                </a:extLst>
              </p:cNvPr>
              <p:cNvSpPr txBox="1"/>
              <p:nvPr/>
            </p:nvSpPr>
            <p:spPr>
              <a:xfrm>
                <a:off x="2393007" y="5859678"/>
                <a:ext cx="2343911" cy="344017"/>
              </a:xfrm>
              <a:prstGeom prst="rect">
                <a:avLst/>
              </a:prstGeom>
              <a:noFill/>
            </p:spPr>
            <p:txBody>
              <a:bodyPr wrap="none" rtlCol="0" anchor="b" anchorCtr="0">
                <a:spAutoFit/>
              </a:bodyPr>
              <a:lstStyle/>
              <a:p>
                <a:r>
                  <a:rPr lang="en-US" sz="1400" b="1" dirty="0">
                    <a:solidFill>
                      <a:schemeClr val="accent4">
                        <a:lumMod val="50000"/>
                      </a:schemeClr>
                    </a:solidFill>
                    <a:latin typeface="Poppins" panose="00000500000000000000" pitchFamily="50" charset="0"/>
                    <a:ea typeface="League Spartan" charset="0"/>
                    <a:cs typeface="Poppins" panose="00000500000000000000" pitchFamily="50" charset="0"/>
                  </a:rPr>
                  <a:t>Monitoring and Evaluation</a:t>
                </a:r>
              </a:p>
            </p:txBody>
          </p:sp>
          <p:sp>
            <p:nvSpPr>
              <p:cNvPr id="40" name="TextBox 39">
                <a:extLst>
                  <a:ext uri="{FF2B5EF4-FFF2-40B4-BE49-F238E27FC236}">
                    <a16:creationId xmlns:a16="http://schemas.microsoft.com/office/drawing/2014/main" id="{EAB19635-C2B9-6B48-9D36-8101FC031C87}"/>
                  </a:ext>
                </a:extLst>
              </p:cNvPr>
              <p:cNvSpPr txBox="1"/>
              <p:nvPr/>
            </p:nvSpPr>
            <p:spPr>
              <a:xfrm>
                <a:off x="7427237" y="1852670"/>
                <a:ext cx="3689884" cy="344017"/>
              </a:xfrm>
              <a:prstGeom prst="rect">
                <a:avLst/>
              </a:prstGeom>
              <a:noFill/>
            </p:spPr>
            <p:txBody>
              <a:bodyPr wrap="none" rtlCol="0" anchor="b" anchorCtr="0">
                <a:spAutoFit/>
              </a:bodyPr>
              <a:lstStyle/>
              <a:p>
                <a:r>
                  <a:rPr lang="en-GB" sz="1400" b="1" dirty="0">
                    <a:latin typeface="Poppins" panose="00000500000000000000" pitchFamily="50" charset="0"/>
                    <a:cs typeface="Poppins" panose="00000500000000000000" pitchFamily="50" charset="0"/>
                  </a:rPr>
                  <a:t>C</a:t>
                </a:r>
                <a:r>
                  <a:rPr lang="en-NG" sz="1400" b="1" dirty="0">
                    <a:latin typeface="Poppins" panose="00000500000000000000" pitchFamily="50" charset="0"/>
                    <a:cs typeface="Poppins" panose="00000500000000000000" pitchFamily="50" charset="0"/>
                  </a:rPr>
                  <a:t>urrent </a:t>
                </a:r>
                <a:r>
                  <a:rPr lang="en-CA" sz="1400" b="1" dirty="0">
                    <a:latin typeface="Poppins" panose="00000500000000000000" pitchFamily="50" charset="0"/>
                    <a:cs typeface="Poppins" panose="00000500000000000000" pitchFamily="50" charset="0"/>
                  </a:rPr>
                  <a:t>H</a:t>
                </a:r>
                <a:r>
                  <a:rPr lang="en-NG" sz="1400" b="1" dirty="0">
                    <a:latin typeface="Poppins" panose="00000500000000000000" pitchFamily="50" charset="0"/>
                    <a:cs typeface="Poppins" panose="00000500000000000000" pitchFamily="50" charset="0"/>
                  </a:rPr>
                  <a:t>ealth </a:t>
                </a:r>
                <a:r>
                  <a:rPr lang="en-CA" sz="1400" b="1" dirty="0">
                    <a:latin typeface="Poppins" panose="00000500000000000000" pitchFamily="50" charset="0"/>
                    <a:cs typeface="Poppins" panose="00000500000000000000" pitchFamily="50" charset="0"/>
                  </a:rPr>
                  <a:t>S</a:t>
                </a:r>
                <a:r>
                  <a:rPr lang="en-NG" sz="1400" b="1" dirty="0">
                    <a:latin typeface="Poppins" panose="00000500000000000000" pitchFamily="50" charset="0"/>
                    <a:cs typeface="Poppins" panose="00000500000000000000" pitchFamily="50" charset="0"/>
                  </a:rPr>
                  <a:t>ystem and </a:t>
                </a:r>
                <a:r>
                  <a:rPr lang="en-CA" sz="1400" b="1" dirty="0">
                    <a:latin typeface="Poppins" panose="00000500000000000000" pitchFamily="50" charset="0"/>
                    <a:cs typeface="Poppins" panose="00000500000000000000" pitchFamily="50" charset="0"/>
                  </a:rPr>
                  <a:t>D</a:t>
                </a:r>
                <a:r>
                  <a:rPr lang="en-NG" sz="1400" b="1" dirty="0">
                    <a:latin typeface="Poppins" panose="00000500000000000000" pitchFamily="50" charset="0"/>
                    <a:cs typeface="Poppins" panose="00000500000000000000" pitchFamily="50" charset="0"/>
                  </a:rPr>
                  <a:t>isease </a:t>
                </a:r>
                <a:r>
                  <a:rPr lang="en-CA" sz="1400" b="1" dirty="0">
                    <a:latin typeface="Poppins" panose="00000500000000000000" pitchFamily="50" charset="0"/>
                    <a:cs typeface="Poppins" panose="00000500000000000000" pitchFamily="50" charset="0"/>
                  </a:rPr>
                  <a:t>B</a:t>
                </a:r>
                <a:r>
                  <a:rPr lang="en-NG" sz="1400" b="1" dirty="0">
                    <a:latin typeface="Poppins" panose="00000500000000000000" pitchFamily="50" charset="0"/>
                    <a:cs typeface="Poppins" panose="00000500000000000000" pitchFamily="50" charset="0"/>
                  </a:rPr>
                  <a:t>urden</a:t>
                </a:r>
              </a:p>
            </p:txBody>
          </p:sp>
          <p:sp>
            <p:nvSpPr>
              <p:cNvPr id="43" name="TextBox 42">
                <a:extLst>
                  <a:ext uri="{FF2B5EF4-FFF2-40B4-BE49-F238E27FC236}">
                    <a16:creationId xmlns:a16="http://schemas.microsoft.com/office/drawing/2014/main" id="{145FD60B-7342-9B4F-B46C-1BF37DB200D7}"/>
                  </a:ext>
                </a:extLst>
              </p:cNvPr>
              <p:cNvSpPr txBox="1"/>
              <p:nvPr/>
            </p:nvSpPr>
            <p:spPr>
              <a:xfrm>
                <a:off x="7618443" y="3224653"/>
                <a:ext cx="2663563" cy="344017"/>
              </a:xfrm>
              <a:prstGeom prst="rect">
                <a:avLst/>
              </a:prstGeom>
              <a:noFill/>
            </p:spPr>
            <p:txBody>
              <a:bodyPr wrap="none" rtlCol="0" anchor="b" anchorCtr="0">
                <a:spAutoFit/>
              </a:bodyPr>
              <a:lstStyle/>
              <a:p>
                <a:r>
                  <a:rPr lang="en-GB" sz="1400" b="1" dirty="0">
                    <a:latin typeface="Poppins" panose="00000500000000000000" pitchFamily="50" charset="0"/>
                    <a:cs typeface="Poppins" panose="00000500000000000000" pitchFamily="50" charset="0"/>
                  </a:rPr>
                  <a:t>H</a:t>
                </a:r>
                <a:r>
                  <a:rPr lang="en-NG" sz="1400" b="1" dirty="0">
                    <a:latin typeface="Poppins" panose="00000500000000000000" pitchFamily="50" charset="0"/>
                    <a:cs typeface="Poppins" panose="00000500000000000000" pitchFamily="50" charset="0"/>
                  </a:rPr>
                  <a:t>uman </a:t>
                </a:r>
                <a:r>
                  <a:rPr lang="en-CA" sz="1400" b="1" dirty="0">
                    <a:latin typeface="Poppins" panose="00000500000000000000" pitchFamily="50" charset="0"/>
                    <a:cs typeface="Poppins" panose="00000500000000000000" pitchFamily="50" charset="0"/>
                  </a:rPr>
                  <a:t>R</a:t>
                </a:r>
                <a:r>
                  <a:rPr lang="en-NG" sz="1400" b="1" dirty="0">
                    <a:latin typeface="Poppins" panose="00000500000000000000" pitchFamily="50" charset="0"/>
                    <a:cs typeface="Poppins" panose="00000500000000000000" pitchFamily="50" charset="0"/>
                  </a:rPr>
                  <a:t>esource and </a:t>
                </a:r>
                <a:r>
                  <a:rPr lang="en-CA" sz="1400" b="1" dirty="0">
                    <a:latin typeface="Poppins" panose="00000500000000000000" pitchFamily="50" charset="0"/>
                    <a:cs typeface="Poppins" panose="00000500000000000000" pitchFamily="50" charset="0"/>
                  </a:rPr>
                  <a:t>T</a:t>
                </a:r>
                <a:r>
                  <a:rPr lang="en-NG" sz="1400" b="1" dirty="0">
                    <a:latin typeface="Poppins" panose="00000500000000000000" pitchFamily="50" charset="0"/>
                    <a:cs typeface="Poppins" panose="00000500000000000000" pitchFamily="50" charset="0"/>
                  </a:rPr>
                  <a:t>raining</a:t>
                </a:r>
              </a:p>
            </p:txBody>
          </p:sp>
          <p:sp>
            <p:nvSpPr>
              <p:cNvPr id="46" name="TextBox 45">
                <a:extLst>
                  <a:ext uri="{FF2B5EF4-FFF2-40B4-BE49-F238E27FC236}">
                    <a16:creationId xmlns:a16="http://schemas.microsoft.com/office/drawing/2014/main" id="{836BF0C5-601C-9A40-97BE-0BFFC5D9ADA9}"/>
                  </a:ext>
                </a:extLst>
              </p:cNvPr>
              <p:cNvSpPr txBox="1"/>
              <p:nvPr/>
            </p:nvSpPr>
            <p:spPr>
              <a:xfrm>
                <a:off x="7742350" y="4543542"/>
                <a:ext cx="2027128" cy="344017"/>
              </a:xfrm>
              <a:prstGeom prst="rect">
                <a:avLst/>
              </a:prstGeom>
              <a:noFill/>
            </p:spPr>
            <p:txBody>
              <a:bodyPr wrap="none" rtlCol="0" anchor="b" anchorCtr="0">
                <a:spAutoFit/>
              </a:bodyPr>
              <a:lstStyle/>
              <a:p>
                <a:r>
                  <a:rPr lang="en-US" sz="1400" b="1" dirty="0">
                    <a:solidFill>
                      <a:schemeClr val="accent4">
                        <a:lumMod val="50000"/>
                      </a:schemeClr>
                    </a:solidFill>
                    <a:latin typeface="Poppins" panose="00000500000000000000" pitchFamily="50" charset="0"/>
                    <a:ea typeface="League Spartan" charset="0"/>
                    <a:cs typeface="Poppins" panose="00000500000000000000" pitchFamily="50" charset="0"/>
                  </a:rPr>
                  <a:t>Provider Accreditation</a:t>
                </a:r>
              </a:p>
            </p:txBody>
          </p:sp>
          <p:sp>
            <p:nvSpPr>
              <p:cNvPr id="49" name="TextBox 48">
                <a:extLst>
                  <a:ext uri="{FF2B5EF4-FFF2-40B4-BE49-F238E27FC236}">
                    <a16:creationId xmlns:a16="http://schemas.microsoft.com/office/drawing/2014/main" id="{7F8A340E-DAFC-4641-99FF-F49E04426629}"/>
                  </a:ext>
                </a:extLst>
              </p:cNvPr>
              <p:cNvSpPr txBox="1"/>
              <p:nvPr/>
            </p:nvSpPr>
            <p:spPr>
              <a:xfrm>
                <a:off x="7648083" y="5848745"/>
                <a:ext cx="2045762" cy="344017"/>
              </a:xfrm>
              <a:prstGeom prst="rect">
                <a:avLst/>
              </a:prstGeom>
              <a:noFill/>
            </p:spPr>
            <p:txBody>
              <a:bodyPr wrap="none" rtlCol="0" anchor="b" anchorCtr="0">
                <a:spAutoFit/>
              </a:bodyPr>
              <a:lstStyle/>
              <a:p>
                <a:r>
                  <a:rPr lang="en-US" sz="1400" b="1" dirty="0">
                    <a:solidFill>
                      <a:schemeClr val="accent4">
                        <a:lumMod val="50000"/>
                      </a:schemeClr>
                    </a:solidFill>
                    <a:latin typeface="Poppins" panose="00000500000000000000" pitchFamily="50" charset="0"/>
                    <a:ea typeface="League Spartan" charset="0"/>
                    <a:cs typeface="Poppins" panose="00000500000000000000" pitchFamily="50" charset="0"/>
                  </a:rPr>
                  <a:t>Branding and Publicity</a:t>
                </a:r>
              </a:p>
            </p:txBody>
          </p:sp>
          <p:sp>
            <p:nvSpPr>
              <p:cNvPr id="51" name="TextBox 50">
                <a:extLst>
                  <a:ext uri="{FF2B5EF4-FFF2-40B4-BE49-F238E27FC236}">
                    <a16:creationId xmlns:a16="http://schemas.microsoft.com/office/drawing/2014/main" id="{05AFFAC4-0981-DD4F-9BB4-0B7561B8157F}"/>
                  </a:ext>
                </a:extLst>
              </p:cNvPr>
              <p:cNvSpPr txBox="1"/>
              <p:nvPr/>
            </p:nvSpPr>
            <p:spPr>
              <a:xfrm>
                <a:off x="1605170" y="1719267"/>
                <a:ext cx="585118" cy="584827"/>
              </a:xfrm>
              <a:prstGeom prst="rect">
                <a:avLst/>
              </a:prstGeom>
              <a:noFill/>
            </p:spPr>
            <p:txBody>
              <a:bodyPr wrap="none" rtlCol="0" anchor="ctr" anchorCtr="0">
                <a:spAutoFit/>
              </a:bodyPr>
              <a:lstStyle/>
              <a:p>
                <a:pPr algn="ctr"/>
                <a:r>
                  <a:rPr lang="en-US" sz="2800" b="1" dirty="0">
                    <a:solidFill>
                      <a:schemeClr val="accent1"/>
                    </a:solidFill>
                    <a:latin typeface="Poppins" panose="00000500000000000000" pitchFamily="50" charset="0"/>
                    <a:ea typeface="League Spartan" charset="0"/>
                    <a:cs typeface="Poppins" panose="00000500000000000000" pitchFamily="50" charset="0"/>
                  </a:rPr>
                  <a:t>01.</a:t>
                </a:r>
              </a:p>
            </p:txBody>
          </p:sp>
          <p:sp>
            <p:nvSpPr>
              <p:cNvPr id="52" name="TextBox 51">
                <a:extLst>
                  <a:ext uri="{FF2B5EF4-FFF2-40B4-BE49-F238E27FC236}">
                    <a16:creationId xmlns:a16="http://schemas.microsoft.com/office/drawing/2014/main" id="{440BAA21-A40B-434E-9BFE-D373C969A63E}"/>
                  </a:ext>
                </a:extLst>
              </p:cNvPr>
              <p:cNvSpPr txBox="1"/>
              <p:nvPr/>
            </p:nvSpPr>
            <p:spPr>
              <a:xfrm>
                <a:off x="1567902" y="3040067"/>
                <a:ext cx="659654" cy="584827"/>
              </a:xfrm>
              <a:prstGeom prst="rect">
                <a:avLst/>
              </a:prstGeom>
              <a:noFill/>
            </p:spPr>
            <p:txBody>
              <a:bodyPr wrap="none" rtlCol="0" anchor="ctr" anchorCtr="0">
                <a:spAutoFit/>
              </a:bodyPr>
              <a:lstStyle/>
              <a:p>
                <a:pPr algn="ctr"/>
                <a:r>
                  <a:rPr lang="en-US" sz="2800" b="1" dirty="0">
                    <a:solidFill>
                      <a:schemeClr val="accent2"/>
                    </a:solidFill>
                    <a:latin typeface="Poppins" panose="00000500000000000000" pitchFamily="50" charset="0"/>
                    <a:ea typeface="League Spartan" charset="0"/>
                    <a:cs typeface="Poppins" panose="00000500000000000000" pitchFamily="50" charset="0"/>
                  </a:rPr>
                  <a:t>03.</a:t>
                </a:r>
              </a:p>
            </p:txBody>
          </p:sp>
          <p:sp>
            <p:nvSpPr>
              <p:cNvPr id="53" name="TextBox 52">
                <a:extLst>
                  <a:ext uri="{FF2B5EF4-FFF2-40B4-BE49-F238E27FC236}">
                    <a16:creationId xmlns:a16="http://schemas.microsoft.com/office/drawing/2014/main" id="{3911BDDE-2F6B-4B48-AF5D-039CAB3F1E92}"/>
                  </a:ext>
                </a:extLst>
              </p:cNvPr>
              <p:cNvSpPr txBox="1"/>
              <p:nvPr/>
            </p:nvSpPr>
            <p:spPr>
              <a:xfrm>
                <a:off x="1560734" y="4360867"/>
                <a:ext cx="673989" cy="584827"/>
              </a:xfrm>
              <a:prstGeom prst="rect">
                <a:avLst/>
              </a:prstGeom>
              <a:noFill/>
            </p:spPr>
            <p:txBody>
              <a:bodyPr wrap="none" rtlCol="0" anchor="ctr" anchorCtr="0">
                <a:spAutoFit/>
              </a:bodyPr>
              <a:lstStyle/>
              <a:p>
                <a:pPr algn="ctr"/>
                <a:r>
                  <a:rPr lang="en-US" sz="2800" b="1" dirty="0">
                    <a:solidFill>
                      <a:schemeClr val="accent3"/>
                    </a:solidFill>
                    <a:latin typeface="Poppins" panose="00000500000000000000" pitchFamily="50" charset="0"/>
                    <a:ea typeface="League Spartan" charset="0"/>
                    <a:cs typeface="Poppins" panose="00000500000000000000" pitchFamily="50" charset="0"/>
                  </a:rPr>
                  <a:t>05.</a:t>
                </a:r>
              </a:p>
            </p:txBody>
          </p:sp>
          <p:sp>
            <p:nvSpPr>
              <p:cNvPr id="54" name="TextBox 53">
                <a:extLst>
                  <a:ext uri="{FF2B5EF4-FFF2-40B4-BE49-F238E27FC236}">
                    <a16:creationId xmlns:a16="http://schemas.microsoft.com/office/drawing/2014/main" id="{16FCD7FD-49A6-D945-BF7A-61E542D8BC86}"/>
                  </a:ext>
                </a:extLst>
              </p:cNvPr>
              <p:cNvSpPr txBox="1"/>
              <p:nvPr/>
            </p:nvSpPr>
            <p:spPr>
              <a:xfrm>
                <a:off x="1579368" y="5681667"/>
                <a:ext cx="636721" cy="584827"/>
              </a:xfrm>
              <a:prstGeom prst="rect">
                <a:avLst/>
              </a:prstGeom>
              <a:noFill/>
            </p:spPr>
            <p:txBody>
              <a:bodyPr wrap="none" rtlCol="0" anchor="ctr" anchorCtr="0">
                <a:spAutoFit/>
              </a:bodyPr>
              <a:lstStyle/>
              <a:p>
                <a:pPr algn="ctr"/>
                <a:r>
                  <a:rPr lang="en-US" sz="2800" b="1" dirty="0">
                    <a:solidFill>
                      <a:schemeClr val="accent4"/>
                    </a:solidFill>
                    <a:latin typeface="Poppins" panose="00000500000000000000" pitchFamily="50" charset="0"/>
                    <a:ea typeface="League Spartan" charset="0"/>
                    <a:cs typeface="Poppins" panose="00000500000000000000" pitchFamily="50" charset="0"/>
                  </a:rPr>
                  <a:t>07.</a:t>
                </a:r>
              </a:p>
            </p:txBody>
          </p:sp>
          <p:sp>
            <p:nvSpPr>
              <p:cNvPr id="58" name="TextBox 57">
                <a:extLst>
                  <a:ext uri="{FF2B5EF4-FFF2-40B4-BE49-F238E27FC236}">
                    <a16:creationId xmlns:a16="http://schemas.microsoft.com/office/drawing/2014/main" id="{1EA304F3-6D55-1A4B-B794-4A2A79050B76}"/>
                  </a:ext>
                </a:extLst>
              </p:cNvPr>
              <p:cNvSpPr txBox="1"/>
              <p:nvPr/>
            </p:nvSpPr>
            <p:spPr>
              <a:xfrm>
                <a:off x="6897339" y="1719267"/>
                <a:ext cx="648187" cy="584827"/>
              </a:xfrm>
              <a:prstGeom prst="rect">
                <a:avLst/>
              </a:prstGeom>
              <a:noFill/>
            </p:spPr>
            <p:txBody>
              <a:bodyPr wrap="none" rtlCol="0" anchor="ctr" anchorCtr="0">
                <a:spAutoFit/>
              </a:bodyPr>
              <a:lstStyle/>
              <a:p>
                <a:pPr algn="ctr"/>
                <a:r>
                  <a:rPr lang="en-US" sz="2800" b="1" dirty="0">
                    <a:solidFill>
                      <a:schemeClr val="accent3"/>
                    </a:solidFill>
                    <a:latin typeface="Poppins" panose="00000500000000000000" pitchFamily="50" charset="0"/>
                    <a:ea typeface="League Spartan" charset="0"/>
                    <a:cs typeface="Poppins" panose="00000500000000000000" pitchFamily="50" charset="0"/>
                  </a:rPr>
                  <a:t>02.</a:t>
                </a:r>
              </a:p>
            </p:txBody>
          </p:sp>
          <p:sp>
            <p:nvSpPr>
              <p:cNvPr id="59" name="TextBox 58">
                <a:extLst>
                  <a:ext uri="{FF2B5EF4-FFF2-40B4-BE49-F238E27FC236}">
                    <a16:creationId xmlns:a16="http://schemas.microsoft.com/office/drawing/2014/main" id="{3E1175E7-3E64-6644-AFC0-205E69F36128}"/>
                  </a:ext>
                </a:extLst>
              </p:cNvPr>
              <p:cNvSpPr txBox="1"/>
              <p:nvPr/>
            </p:nvSpPr>
            <p:spPr>
              <a:xfrm>
                <a:off x="6880136" y="3040067"/>
                <a:ext cx="682591" cy="584827"/>
              </a:xfrm>
              <a:prstGeom prst="rect">
                <a:avLst/>
              </a:prstGeom>
              <a:noFill/>
            </p:spPr>
            <p:txBody>
              <a:bodyPr wrap="none" rtlCol="0" anchor="ctr" anchorCtr="0">
                <a:spAutoFit/>
              </a:bodyPr>
              <a:lstStyle/>
              <a:p>
                <a:pPr algn="ctr"/>
                <a:r>
                  <a:rPr lang="en-US" sz="2800" b="1" dirty="0">
                    <a:solidFill>
                      <a:schemeClr val="accent4"/>
                    </a:solidFill>
                    <a:latin typeface="Poppins" panose="00000500000000000000" pitchFamily="50" charset="0"/>
                    <a:ea typeface="League Spartan" charset="0"/>
                    <a:cs typeface="Poppins" panose="00000500000000000000" pitchFamily="50" charset="0"/>
                  </a:rPr>
                  <a:t>04.</a:t>
                </a:r>
              </a:p>
            </p:txBody>
          </p:sp>
          <p:sp>
            <p:nvSpPr>
              <p:cNvPr id="60" name="TextBox 59">
                <a:extLst>
                  <a:ext uri="{FF2B5EF4-FFF2-40B4-BE49-F238E27FC236}">
                    <a16:creationId xmlns:a16="http://schemas.microsoft.com/office/drawing/2014/main" id="{12050EC7-A12D-844A-A685-09C3C832AD9A}"/>
                  </a:ext>
                </a:extLst>
              </p:cNvPr>
              <p:cNvSpPr txBox="1"/>
              <p:nvPr/>
            </p:nvSpPr>
            <p:spPr>
              <a:xfrm>
                <a:off x="6886588" y="4360867"/>
                <a:ext cx="669689" cy="584827"/>
              </a:xfrm>
              <a:prstGeom prst="rect">
                <a:avLst/>
              </a:prstGeom>
              <a:noFill/>
            </p:spPr>
            <p:txBody>
              <a:bodyPr wrap="none" rtlCol="0" anchor="ctr" anchorCtr="0">
                <a:spAutoFit/>
              </a:bodyPr>
              <a:lstStyle/>
              <a:p>
                <a:pPr algn="ctr"/>
                <a:r>
                  <a:rPr lang="en-US" sz="2800" b="1" dirty="0">
                    <a:solidFill>
                      <a:schemeClr val="accent5"/>
                    </a:solidFill>
                    <a:latin typeface="Poppins" panose="00000500000000000000" pitchFamily="50" charset="0"/>
                    <a:ea typeface="League Spartan" charset="0"/>
                    <a:cs typeface="Poppins" panose="00000500000000000000" pitchFamily="50" charset="0"/>
                  </a:rPr>
                  <a:t>06.</a:t>
                </a:r>
              </a:p>
            </p:txBody>
          </p:sp>
          <p:sp>
            <p:nvSpPr>
              <p:cNvPr id="61" name="TextBox 60">
                <a:extLst>
                  <a:ext uri="{FF2B5EF4-FFF2-40B4-BE49-F238E27FC236}">
                    <a16:creationId xmlns:a16="http://schemas.microsoft.com/office/drawing/2014/main" id="{EE9A6554-1B5C-DC42-AFCB-532AC9646808}"/>
                  </a:ext>
                </a:extLst>
              </p:cNvPr>
              <p:cNvSpPr txBox="1"/>
              <p:nvPr/>
            </p:nvSpPr>
            <p:spPr>
              <a:xfrm>
                <a:off x="6885153" y="5681667"/>
                <a:ext cx="672556" cy="584827"/>
              </a:xfrm>
              <a:prstGeom prst="rect">
                <a:avLst/>
              </a:prstGeom>
              <a:noFill/>
            </p:spPr>
            <p:txBody>
              <a:bodyPr wrap="none" rtlCol="0" anchor="ctr" anchorCtr="0">
                <a:spAutoFit/>
              </a:bodyPr>
              <a:lstStyle/>
              <a:p>
                <a:pPr algn="ctr"/>
                <a:r>
                  <a:rPr lang="en-US" sz="2800" b="1" dirty="0">
                    <a:solidFill>
                      <a:schemeClr val="accent6"/>
                    </a:solidFill>
                    <a:latin typeface="Poppins" panose="00000500000000000000" pitchFamily="50" charset="0"/>
                    <a:ea typeface="League Spartan" charset="0"/>
                    <a:cs typeface="Poppins" panose="00000500000000000000" pitchFamily="50" charset="0"/>
                  </a:rPr>
                  <a:t>08.</a:t>
                </a:r>
              </a:p>
            </p:txBody>
          </p:sp>
        </p:grpSp>
        <p:sp>
          <p:nvSpPr>
            <p:cNvPr id="45" name="Rectangle 44">
              <a:extLst>
                <a:ext uri="{FF2B5EF4-FFF2-40B4-BE49-F238E27FC236}">
                  <a16:creationId xmlns:a16="http://schemas.microsoft.com/office/drawing/2014/main" id="{26CDE874-99E6-4CD0-8DC4-081FC24FD7E6}"/>
                </a:ext>
              </a:extLst>
            </p:cNvPr>
            <p:cNvSpPr/>
            <p:nvPr/>
          </p:nvSpPr>
          <p:spPr>
            <a:xfrm>
              <a:off x="1157981" y="5779740"/>
              <a:ext cx="4527867"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48" name="Rectangle 47">
              <a:extLst>
                <a:ext uri="{FF2B5EF4-FFF2-40B4-BE49-F238E27FC236}">
                  <a16:creationId xmlns:a16="http://schemas.microsoft.com/office/drawing/2014/main" id="{4805CA93-2D50-4B35-9C0C-AD15EAEBDEF0}"/>
                </a:ext>
              </a:extLst>
            </p:cNvPr>
            <p:cNvSpPr/>
            <p:nvPr/>
          </p:nvSpPr>
          <p:spPr>
            <a:xfrm>
              <a:off x="1157981" y="5779740"/>
              <a:ext cx="106680" cy="10058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55" name="Rectangle 54">
              <a:extLst>
                <a:ext uri="{FF2B5EF4-FFF2-40B4-BE49-F238E27FC236}">
                  <a16:creationId xmlns:a16="http://schemas.microsoft.com/office/drawing/2014/main" id="{053DE7F2-A7B3-4BFE-8DE4-42E28126A0F5}"/>
                </a:ext>
              </a:extLst>
            </p:cNvPr>
            <p:cNvSpPr/>
            <p:nvPr/>
          </p:nvSpPr>
          <p:spPr>
            <a:xfrm>
              <a:off x="6491981" y="5779740"/>
              <a:ext cx="4527867"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accent1"/>
                </a:solidFill>
                <a:latin typeface="Poppins" panose="00000500000000000000" pitchFamily="50" charset="0"/>
                <a:cs typeface="Poppins" panose="00000500000000000000" pitchFamily="50" charset="0"/>
              </a:endParaRPr>
            </a:p>
          </p:txBody>
        </p:sp>
        <p:sp>
          <p:nvSpPr>
            <p:cNvPr id="56" name="Rectangle 55">
              <a:extLst>
                <a:ext uri="{FF2B5EF4-FFF2-40B4-BE49-F238E27FC236}">
                  <a16:creationId xmlns:a16="http://schemas.microsoft.com/office/drawing/2014/main" id="{EF33E80C-F081-43D6-97FB-91B210B7C755}"/>
                </a:ext>
              </a:extLst>
            </p:cNvPr>
            <p:cNvSpPr/>
            <p:nvPr/>
          </p:nvSpPr>
          <p:spPr>
            <a:xfrm>
              <a:off x="6491981" y="5779740"/>
              <a:ext cx="106680"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Poppins" panose="00000500000000000000" pitchFamily="50" charset="0"/>
                <a:cs typeface="Poppins" panose="00000500000000000000" pitchFamily="50" charset="0"/>
              </a:endParaRPr>
            </a:p>
          </p:txBody>
        </p:sp>
        <p:sp>
          <p:nvSpPr>
            <p:cNvPr id="62" name="TextBox 61">
              <a:extLst>
                <a:ext uri="{FF2B5EF4-FFF2-40B4-BE49-F238E27FC236}">
                  <a16:creationId xmlns:a16="http://schemas.microsoft.com/office/drawing/2014/main" id="{F5409047-ED2E-47BF-9304-ACDA0A1BEAAD}"/>
                </a:ext>
              </a:extLst>
            </p:cNvPr>
            <p:cNvSpPr txBox="1"/>
            <p:nvPr/>
          </p:nvSpPr>
          <p:spPr>
            <a:xfrm>
              <a:off x="7687417" y="6139179"/>
              <a:ext cx="1905288" cy="344017"/>
            </a:xfrm>
            <a:prstGeom prst="rect">
              <a:avLst/>
            </a:prstGeom>
            <a:noFill/>
          </p:spPr>
          <p:txBody>
            <a:bodyPr wrap="none" rtlCol="0" anchor="b" anchorCtr="0">
              <a:spAutoFit/>
            </a:bodyPr>
            <a:lstStyle/>
            <a:p>
              <a:r>
                <a:rPr lang="en-US" sz="1400" b="1" dirty="0">
                  <a:solidFill>
                    <a:schemeClr val="accent4">
                      <a:lumMod val="50000"/>
                    </a:schemeClr>
                  </a:solidFill>
                  <a:latin typeface="Poppins" panose="00000500000000000000" pitchFamily="50" charset="0"/>
                  <a:ea typeface="League Spartan" charset="0"/>
                  <a:cs typeface="Poppins" panose="00000500000000000000" pitchFamily="50" charset="0"/>
                </a:rPr>
                <a:t>User Reimbursement</a:t>
              </a:r>
            </a:p>
          </p:txBody>
        </p:sp>
        <p:sp>
          <p:nvSpPr>
            <p:cNvPr id="64" name="TextBox 63">
              <a:extLst>
                <a:ext uri="{FF2B5EF4-FFF2-40B4-BE49-F238E27FC236}">
                  <a16:creationId xmlns:a16="http://schemas.microsoft.com/office/drawing/2014/main" id="{3F2A265C-E356-4ADF-8246-BA8025227A06}"/>
                </a:ext>
              </a:extLst>
            </p:cNvPr>
            <p:cNvSpPr txBox="1"/>
            <p:nvPr/>
          </p:nvSpPr>
          <p:spPr>
            <a:xfrm>
              <a:off x="1559381" y="5990246"/>
              <a:ext cx="662522" cy="584827"/>
            </a:xfrm>
            <a:prstGeom prst="rect">
              <a:avLst/>
            </a:prstGeom>
            <a:noFill/>
          </p:spPr>
          <p:txBody>
            <a:bodyPr wrap="none" rtlCol="0" anchor="ctr" anchorCtr="0">
              <a:spAutoFit/>
            </a:bodyPr>
            <a:lstStyle/>
            <a:p>
              <a:pPr algn="ctr"/>
              <a:r>
                <a:rPr lang="en-US" sz="2800" b="1" dirty="0">
                  <a:solidFill>
                    <a:schemeClr val="accent4">
                      <a:lumMod val="50000"/>
                    </a:schemeClr>
                  </a:solidFill>
                  <a:latin typeface="Poppins" panose="00000500000000000000" pitchFamily="50" charset="0"/>
                  <a:ea typeface="League Spartan" charset="0"/>
                  <a:cs typeface="Poppins" panose="00000500000000000000" pitchFamily="50" charset="0"/>
                </a:rPr>
                <a:t>09.</a:t>
              </a:r>
            </a:p>
          </p:txBody>
        </p:sp>
        <p:sp>
          <p:nvSpPr>
            <p:cNvPr id="65" name="TextBox 64">
              <a:extLst>
                <a:ext uri="{FF2B5EF4-FFF2-40B4-BE49-F238E27FC236}">
                  <a16:creationId xmlns:a16="http://schemas.microsoft.com/office/drawing/2014/main" id="{F01218AA-FFC6-436F-8615-393413E2BB71}"/>
                </a:ext>
              </a:extLst>
            </p:cNvPr>
            <p:cNvSpPr txBox="1"/>
            <p:nvPr/>
          </p:nvSpPr>
          <p:spPr>
            <a:xfrm>
              <a:off x="6921784" y="5990246"/>
              <a:ext cx="585118" cy="584827"/>
            </a:xfrm>
            <a:prstGeom prst="rect">
              <a:avLst/>
            </a:prstGeom>
            <a:noFill/>
          </p:spPr>
          <p:txBody>
            <a:bodyPr wrap="none" rtlCol="0" anchor="ctr" anchorCtr="0">
              <a:spAutoFit/>
            </a:bodyPr>
            <a:lstStyle/>
            <a:p>
              <a:pPr algn="ctr"/>
              <a:r>
                <a:rPr lang="en-US" sz="2800" b="1" dirty="0">
                  <a:solidFill>
                    <a:schemeClr val="accent1"/>
                  </a:solidFill>
                  <a:latin typeface="Poppins" panose="00000500000000000000" pitchFamily="50" charset="0"/>
                  <a:ea typeface="League Spartan" charset="0"/>
                  <a:cs typeface="Poppins" panose="00000500000000000000" pitchFamily="50" charset="0"/>
                </a:rPr>
                <a:t>10.</a:t>
              </a:r>
            </a:p>
          </p:txBody>
        </p:sp>
      </p:grpSp>
      <p:sp>
        <p:nvSpPr>
          <p:cNvPr id="66" name="Title 1">
            <a:extLst>
              <a:ext uri="{FF2B5EF4-FFF2-40B4-BE49-F238E27FC236}">
                <a16:creationId xmlns:a16="http://schemas.microsoft.com/office/drawing/2014/main" id="{85701E07-0DFB-4B59-B539-BD0A08B4CEBD}"/>
              </a:ext>
            </a:extLst>
          </p:cNvPr>
          <p:cNvSpPr txBox="1">
            <a:spLocks/>
          </p:cNvSpPr>
          <p:nvPr/>
        </p:nvSpPr>
        <p:spPr>
          <a:xfrm>
            <a:off x="3370457" y="294691"/>
            <a:ext cx="5317866" cy="468102"/>
          </a:xfrm>
          <a:prstGeom prst="rect">
            <a:avLst/>
          </a:prstGeom>
        </p:spPr>
        <p:txBody>
          <a:bodyPr>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NG" sz="3200" b="1" dirty="0">
                <a:latin typeface="Poppins" panose="00000500000000000000" pitchFamily="50" charset="0"/>
                <a:cs typeface="Poppins" panose="00000500000000000000" pitchFamily="50" charset="0"/>
              </a:rPr>
              <a:t>BASIC BUILDING BLOCKS</a:t>
            </a:r>
          </a:p>
        </p:txBody>
      </p:sp>
      <p:sp>
        <p:nvSpPr>
          <p:cNvPr id="67" name="TextBox 66">
            <a:extLst>
              <a:ext uri="{FF2B5EF4-FFF2-40B4-BE49-F238E27FC236}">
                <a16:creationId xmlns:a16="http://schemas.microsoft.com/office/drawing/2014/main" id="{52B910C1-1166-4428-AE06-E2E307B70C85}"/>
              </a:ext>
            </a:extLst>
          </p:cNvPr>
          <p:cNvSpPr txBox="1"/>
          <p:nvPr/>
        </p:nvSpPr>
        <p:spPr>
          <a:xfrm>
            <a:off x="1820629" y="5736504"/>
            <a:ext cx="917239" cy="307777"/>
          </a:xfrm>
          <a:prstGeom prst="rect">
            <a:avLst/>
          </a:prstGeom>
          <a:noFill/>
        </p:spPr>
        <p:txBody>
          <a:bodyPr wrap="none" rtlCol="0" anchor="b" anchorCtr="0">
            <a:spAutoFit/>
          </a:bodyPr>
          <a:lstStyle/>
          <a:p>
            <a:r>
              <a:rPr lang="en-US" sz="1400" b="1" dirty="0">
                <a:solidFill>
                  <a:schemeClr val="accent4">
                    <a:lumMod val="50000"/>
                  </a:schemeClr>
                </a:solidFill>
                <a:latin typeface="Poppins" pitchFamily="2" charset="77"/>
                <a:ea typeface="League Spartan" charset="0"/>
                <a:cs typeface="Poppins" pitchFamily="2" charset="77"/>
              </a:rPr>
              <a:t>Finance</a:t>
            </a:r>
          </a:p>
        </p:txBody>
      </p:sp>
      <p:sp>
        <p:nvSpPr>
          <p:cNvPr id="68" name="Slide Number Placeholder 5">
            <a:extLst>
              <a:ext uri="{FF2B5EF4-FFF2-40B4-BE49-F238E27FC236}">
                <a16:creationId xmlns:a16="http://schemas.microsoft.com/office/drawing/2014/main" id="{94D80168-B719-4B41-95DB-F54086AE417E}"/>
              </a:ext>
            </a:extLst>
          </p:cNvPr>
          <p:cNvSpPr txBox="1">
            <a:spLocks/>
          </p:cNvSpPr>
          <p:nvPr/>
        </p:nvSpPr>
        <p:spPr>
          <a:xfrm>
            <a:off x="9900458" y="643852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112</a:t>
            </a:r>
          </a:p>
        </p:txBody>
      </p:sp>
      <p:sp>
        <p:nvSpPr>
          <p:cNvPr id="47" name="Rectangle 46">
            <a:extLst>
              <a:ext uri="{FF2B5EF4-FFF2-40B4-BE49-F238E27FC236}">
                <a16:creationId xmlns:a16="http://schemas.microsoft.com/office/drawing/2014/main" id="{A9DFE8CE-DAC6-47E4-8471-10771703C762}"/>
              </a:ext>
            </a:extLst>
          </p:cNvPr>
          <p:cNvSpPr/>
          <p:nvPr/>
        </p:nvSpPr>
        <p:spPr bwMode="auto">
          <a:xfrm>
            <a:off x="10817029" y="285633"/>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1545810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a:extLst>
              <a:ext uri="{FF2B5EF4-FFF2-40B4-BE49-F238E27FC236}">
                <a16:creationId xmlns:a16="http://schemas.microsoft.com/office/drawing/2014/main" id="{5D97D32A-AED8-B645-981A-25AA2A1E1501}"/>
              </a:ext>
            </a:extLst>
          </p:cNvPr>
          <p:cNvSpPr/>
          <p:nvPr/>
        </p:nvSpPr>
        <p:spPr>
          <a:xfrm>
            <a:off x="5240530" y="1159597"/>
            <a:ext cx="1709140" cy="1733749"/>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Poppins" panose="00000500000000000000" pitchFamily="50" charset="0"/>
              <a:cs typeface="Poppins" panose="00000500000000000000" pitchFamily="50" charset="0"/>
            </a:endParaRPr>
          </a:p>
        </p:txBody>
      </p:sp>
      <p:sp>
        <p:nvSpPr>
          <p:cNvPr id="43" name="Freeform 42">
            <a:extLst>
              <a:ext uri="{FF2B5EF4-FFF2-40B4-BE49-F238E27FC236}">
                <a16:creationId xmlns:a16="http://schemas.microsoft.com/office/drawing/2014/main" id="{77076E00-D2B9-E345-8BC9-9DEE336D6612}"/>
              </a:ext>
            </a:extLst>
          </p:cNvPr>
          <p:cNvSpPr/>
          <p:nvPr/>
        </p:nvSpPr>
        <p:spPr>
          <a:xfrm>
            <a:off x="6569882" y="1930880"/>
            <a:ext cx="1553783" cy="1599997"/>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Poppins" panose="00000500000000000000" pitchFamily="50" charset="0"/>
              <a:cs typeface="Poppins" panose="00000500000000000000" pitchFamily="50" charset="0"/>
            </a:endParaRPr>
          </a:p>
        </p:txBody>
      </p:sp>
      <p:sp>
        <p:nvSpPr>
          <p:cNvPr id="42" name="Freeform 41">
            <a:extLst>
              <a:ext uri="{FF2B5EF4-FFF2-40B4-BE49-F238E27FC236}">
                <a16:creationId xmlns:a16="http://schemas.microsoft.com/office/drawing/2014/main" id="{E33C931E-D06D-A44C-8DDC-63E1FE31B3D1}"/>
              </a:ext>
            </a:extLst>
          </p:cNvPr>
          <p:cNvSpPr/>
          <p:nvPr/>
        </p:nvSpPr>
        <p:spPr>
          <a:xfrm>
            <a:off x="4068336" y="1931370"/>
            <a:ext cx="1553001" cy="1606744"/>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Poppins" panose="00000500000000000000" pitchFamily="50" charset="0"/>
              <a:cs typeface="Poppins" panose="00000500000000000000" pitchFamily="50" charset="0"/>
            </a:endParaRPr>
          </a:p>
        </p:txBody>
      </p:sp>
      <p:sp>
        <p:nvSpPr>
          <p:cNvPr id="38" name="Freeform 37">
            <a:extLst>
              <a:ext uri="{FF2B5EF4-FFF2-40B4-BE49-F238E27FC236}">
                <a16:creationId xmlns:a16="http://schemas.microsoft.com/office/drawing/2014/main" id="{7BB1213C-A5D8-5D43-AB5A-0B0602FC2578}"/>
              </a:ext>
            </a:extLst>
          </p:cNvPr>
          <p:cNvSpPr/>
          <p:nvPr/>
        </p:nvSpPr>
        <p:spPr>
          <a:xfrm>
            <a:off x="6915959" y="3384800"/>
            <a:ext cx="1708510" cy="1715247"/>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Poppins" panose="00000500000000000000" pitchFamily="50" charset="0"/>
              <a:cs typeface="Poppins" panose="00000500000000000000" pitchFamily="50" charset="0"/>
            </a:endParaRPr>
          </a:p>
        </p:txBody>
      </p:sp>
      <p:sp>
        <p:nvSpPr>
          <p:cNvPr id="37" name="Freeform 36">
            <a:extLst>
              <a:ext uri="{FF2B5EF4-FFF2-40B4-BE49-F238E27FC236}">
                <a16:creationId xmlns:a16="http://schemas.microsoft.com/office/drawing/2014/main" id="{F9F495D2-3A70-C74C-929F-08D93706EFEB}"/>
              </a:ext>
            </a:extLst>
          </p:cNvPr>
          <p:cNvSpPr/>
          <p:nvPr/>
        </p:nvSpPr>
        <p:spPr>
          <a:xfrm>
            <a:off x="3567533" y="3398497"/>
            <a:ext cx="1710798" cy="1705142"/>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Poppins" panose="00000500000000000000" pitchFamily="50" charset="0"/>
              <a:cs typeface="Poppins" panose="00000500000000000000" pitchFamily="50" charset="0"/>
            </a:endParaRPr>
          </a:p>
        </p:txBody>
      </p:sp>
      <p:sp>
        <p:nvSpPr>
          <p:cNvPr id="36" name="Freeform 35">
            <a:extLst>
              <a:ext uri="{FF2B5EF4-FFF2-40B4-BE49-F238E27FC236}">
                <a16:creationId xmlns:a16="http://schemas.microsoft.com/office/drawing/2014/main" id="{2E5FA6D5-C6A3-C247-AA9A-E483B1D19511}"/>
              </a:ext>
            </a:extLst>
          </p:cNvPr>
          <p:cNvSpPr/>
          <p:nvPr/>
        </p:nvSpPr>
        <p:spPr>
          <a:xfrm>
            <a:off x="6148579" y="4501480"/>
            <a:ext cx="1534652" cy="1715051"/>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Poppins" panose="00000500000000000000" pitchFamily="50" charset="0"/>
              <a:cs typeface="Poppins" panose="00000500000000000000" pitchFamily="50" charset="0"/>
            </a:endParaRPr>
          </a:p>
        </p:txBody>
      </p:sp>
      <p:sp>
        <p:nvSpPr>
          <p:cNvPr id="35" name="Freeform 34">
            <a:extLst>
              <a:ext uri="{FF2B5EF4-FFF2-40B4-BE49-F238E27FC236}">
                <a16:creationId xmlns:a16="http://schemas.microsoft.com/office/drawing/2014/main" id="{A40613C7-384A-3A41-A4D4-CB64A36263F3}"/>
              </a:ext>
            </a:extLst>
          </p:cNvPr>
          <p:cNvSpPr/>
          <p:nvPr/>
        </p:nvSpPr>
        <p:spPr>
          <a:xfrm>
            <a:off x="4511172" y="4503041"/>
            <a:ext cx="1532251" cy="1713490"/>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Poppins" panose="00000500000000000000" pitchFamily="50" charset="0"/>
              <a:cs typeface="Poppins" panose="00000500000000000000" pitchFamily="50" charset="0"/>
            </a:endParaRPr>
          </a:p>
        </p:txBody>
      </p:sp>
      <p:sp>
        <p:nvSpPr>
          <p:cNvPr id="61" name="Freeform 990">
            <a:extLst>
              <a:ext uri="{FF2B5EF4-FFF2-40B4-BE49-F238E27FC236}">
                <a16:creationId xmlns:a16="http://schemas.microsoft.com/office/drawing/2014/main" id="{10B3339F-E5D5-264F-8F32-313169B879D9}"/>
              </a:ext>
            </a:extLst>
          </p:cNvPr>
          <p:cNvSpPr>
            <a:spLocks noChangeAspect="1" noChangeArrowheads="1"/>
          </p:cNvSpPr>
          <p:nvPr/>
        </p:nvSpPr>
        <p:spPr bwMode="auto">
          <a:xfrm>
            <a:off x="7195427" y="2467514"/>
            <a:ext cx="525119" cy="526728"/>
          </a:xfrm>
          <a:custGeom>
            <a:avLst/>
            <a:gdLst>
              <a:gd name="T0" fmla="*/ 2409900 w 285390"/>
              <a:gd name="T1" fmla="*/ 5366980 h 285390"/>
              <a:gd name="T2" fmla="*/ 427775 w 285390"/>
              <a:gd name="T3" fmla="*/ 5543878 h 285390"/>
              <a:gd name="T4" fmla="*/ 5022379 w 285390"/>
              <a:gd name="T5" fmla="*/ 4483888 h 285390"/>
              <a:gd name="T6" fmla="*/ 4575050 w 285390"/>
              <a:gd name="T7" fmla="*/ 4483888 h 285390"/>
              <a:gd name="T8" fmla="*/ 4142788 w 285390"/>
              <a:gd name="T9" fmla="*/ 4483888 h 285390"/>
              <a:gd name="T10" fmla="*/ 3703019 w 285390"/>
              <a:gd name="T11" fmla="*/ 4483888 h 285390"/>
              <a:gd name="T12" fmla="*/ 3263218 w 285390"/>
              <a:gd name="T13" fmla="*/ 4483888 h 285390"/>
              <a:gd name="T14" fmla="*/ 2823434 w 285390"/>
              <a:gd name="T15" fmla="*/ 4483888 h 285390"/>
              <a:gd name="T16" fmla="*/ 2383656 w 285390"/>
              <a:gd name="T17" fmla="*/ 4483888 h 285390"/>
              <a:gd name="T18" fmla="*/ 1943864 w 285390"/>
              <a:gd name="T19" fmla="*/ 4483888 h 285390"/>
              <a:gd name="T20" fmla="*/ 1504043 w 285390"/>
              <a:gd name="T21" fmla="*/ 4483888 h 285390"/>
              <a:gd name="T22" fmla="*/ 1071809 w 285390"/>
              <a:gd name="T23" fmla="*/ 4483888 h 285390"/>
              <a:gd name="T24" fmla="*/ 628227 w 285390"/>
              <a:gd name="T25" fmla="*/ 4483888 h 285390"/>
              <a:gd name="T26" fmla="*/ 4878256 w 285390"/>
              <a:gd name="T27" fmla="*/ 4134079 h 285390"/>
              <a:gd name="T28" fmla="*/ 4425531 w 285390"/>
              <a:gd name="T29" fmla="*/ 4134079 h 285390"/>
              <a:gd name="T30" fmla="*/ 3954320 w 285390"/>
              <a:gd name="T31" fmla="*/ 4134079 h 285390"/>
              <a:gd name="T32" fmla="*/ 3514531 w 285390"/>
              <a:gd name="T33" fmla="*/ 4134079 h 285390"/>
              <a:gd name="T34" fmla="*/ 3043326 w 285390"/>
              <a:gd name="T35" fmla="*/ 4134079 h 285390"/>
              <a:gd name="T36" fmla="*/ 2603548 w 285390"/>
              <a:gd name="T37" fmla="*/ 4134079 h 285390"/>
              <a:gd name="T38" fmla="*/ 2132328 w 285390"/>
              <a:gd name="T39" fmla="*/ 4134079 h 285390"/>
              <a:gd name="T40" fmla="*/ 1692547 w 285390"/>
              <a:gd name="T41" fmla="*/ 4134079 h 285390"/>
              <a:gd name="T42" fmla="*/ 1221342 w 285390"/>
              <a:gd name="T43" fmla="*/ 4134079 h 285390"/>
              <a:gd name="T44" fmla="*/ 757664 w 285390"/>
              <a:gd name="T45" fmla="*/ 4134079 h 285390"/>
              <a:gd name="T46" fmla="*/ 4771080 w 285390"/>
              <a:gd name="T47" fmla="*/ 3816083 h 285390"/>
              <a:gd name="T48" fmla="*/ 4362716 w 285390"/>
              <a:gd name="T49" fmla="*/ 3816083 h 285390"/>
              <a:gd name="T50" fmla="*/ 3922912 w 285390"/>
              <a:gd name="T51" fmla="*/ 3816083 h 285390"/>
              <a:gd name="T52" fmla="*/ 3483127 w 285390"/>
              <a:gd name="T53" fmla="*/ 3816083 h 285390"/>
              <a:gd name="T54" fmla="*/ 3043326 w 285390"/>
              <a:gd name="T55" fmla="*/ 3816083 h 285390"/>
              <a:gd name="T56" fmla="*/ 2611098 w 285390"/>
              <a:gd name="T57" fmla="*/ 3816083 h 285390"/>
              <a:gd name="T58" fmla="*/ 2171293 w 285390"/>
              <a:gd name="T59" fmla="*/ 3816083 h 285390"/>
              <a:gd name="T60" fmla="*/ 1723966 w 285390"/>
              <a:gd name="T61" fmla="*/ 3816083 h 285390"/>
              <a:gd name="T62" fmla="*/ 1284171 w 285390"/>
              <a:gd name="T63" fmla="*/ 3816083 h 285390"/>
              <a:gd name="T64" fmla="*/ 875794 w 285390"/>
              <a:gd name="T65" fmla="*/ 3816083 h 285390"/>
              <a:gd name="T66" fmla="*/ 598910 w 285390"/>
              <a:gd name="T67" fmla="*/ 3640658 h 285390"/>
              <a:gd name="T68" fmla="*/ 3832458 w 285390"/>
              <a:gd name="T69" fmla="*/ 1637736 h 285390"/>
              <a:gd name="T70" fmla="*/ 1821960 w 285390"/>
              <a:gd name="T71" fmla="*/ 1637736 h 285390"/>
              <a:gd name="T72" fmla="*/ 3832458 w 285390"/>
              <a:gd name="T73" fmla="*/ 1462816 h 285390"/>
              <a:gd name="T74" fmla="*/ 1821960 w 285390"/>
              <a:gd name="T75" fmla="*/ 1462816 h 285390"/>
              <a:gd name="T76" fmla="*/ 2807913 w 285390"/>
              <a:gd name="T77" fmla="*/ 1081211 h 285390"/>
              <a:gd name="T78" fmla="*/ 2979603 w 285390"/>
              <a:gd name="T79" fmla="*/ 1501272 h 285390"/>
              <a:gd name="T80" fmla="*/ 2893753 w 285390"/>
              <a:gd name="T81" fmla="*/ 2384737 h 285390"/>
              <a:gd name="T82" fmla="*/ 2478868 w 285390"/>
              <a:gd name="T83" fmla="*/ 2181975 h 285390"/>
              <a:gd name="T84" fmla="*/ 2807913 w 285390"/>
              <a:gd name="T85" fmla="*/ 1892286 h 285390"/>
              <a:gd name="T86" fmla="*/ 1543544 w 285390"/>
              <a:gd name="T87" fmla="*/ 744466 h 285390"/>
              <a:gd name="T88" fmla="*/ 4463594 w 285390"/>
              <a:gd name="T89" fmla="*/ 2536702 h 285390"/>
              <a:gd name="T90" fmla="*/ 4206556 w 285390"/>
              <a:gd name="T91" fmla="*/ 572391 h 285390"/>
              <a:gd name="T92" fmla="*/ 4549237 w 285390"/>
              <a:gd name="T93" fmla="*/ 2701583 h 285390"/>
              <a:gd name="T94" fmla="*/ 1122323 w 285390"/>
              <a:gd name="T95" fmla="*/ 2701583 h 285390"/>
              <a:gd name="T96" fmla="*/ 1465026 w 285390"/>
              <a:gd name="T97" fmla="*/ 572391 h 285390"/>
              <a:gd name="T98" fmla="*/ 5019827 w 285390"/>
              <a:gd name="T99" fmla="*/ 432510 h 285390"/>
              <a:gd name="T100" fmla="*/ 5198079 w 285390"/>
              <a:gd name="T101" fmla="*/ 432510 h 285390"/>
              <a:gd name="T102" fmla="*/ 5226600 w 285390"/>
              <a:gd name="T103" fmla="*/ 5716886 h 285390"/>
              <a:gd name="T104" fmla="*/ 456332 w 285390"/>
              <a:gd name="T105" fmla="*/ 3539722 h 2853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5390" h="285390">
                <a:moveTo>
                  <a:pt x="121785" y="258763"/>
                </a:moveTo>
                <a:lnTo>
                  <a:pt x="162017" y="258763"/>
                </a:lnTo>
                <a:cubicBezTo>
                  <a:pt x="164531" y="258763"/>
                  <a:pt x="166328" y="260961"/>
                  <a:pt x="166328" y="263159"/>
                </a:cubicBezTo>
                <a:cubicBezTo>
                  <a:pt x="166328" y="265724"/>
                  <a:pt x="164531" y="267922"/>
                  <a:pt x="162017" y="267922"/>
                </a:cubicBezTo>
                <a:lnTo>
                  <a:pt x="121785" y="267922"/>
                </a:lnTo>
                <a:cubicBezTo>
                  <a:pt x="119271" y="267922"/>
                  <a:pt x="117475" y="265724"/>
                  <a:pt x="117475" y="263159"/>
                </a:cubicBezTo>
                <a:cubicBezTo>
                  <a:pt x="117475" y="260961"/>
                  <a:pt x="119271" y="258763"/>
                  <a:pt x="121785" y="258763"/>
                </a:cubicBezTo>
                <a:close/>
                <a:moveTo>
                  <a:pt x="8648" y="250841"/>
                </a:moveTo>
                <a:lnTo>
                  <a:pt x="8648" y="263797"/>
                </a:lnTo>
                <a:cubicBezTo>
                  <a:pt x="8648" y="270995"/>
                  <a:pt x="14413" y="276753"/>
                  <a:pt x="21620" y="276753"/>
                </a:cubicBezTo>
                <a:lnTo>
                  <a:pt x="264130" y="276753"/>
                </a:lnTo>
                <a:cubicBezTo>
                  <a:pt x="271337" y="276753"/>
                  <a:pt x="276742" y="270995"/>
                  <a:pt x="276742" y="263797"/>
                </a:cubicBezTo>
                <a:lnTo>
                  <a:pt x="276742" y="250841"/>
                </a:lnTo>
                <a:lnTo>
                  <a:pt x="8648" y="250841"/>
                </a:lnTo>
                <a:close/>
                <a:moveTo>
                  <a:pt x="253809" y="223838"/>
                </a:moveTo>
                <a:cubicBezTo>
                  <a:pt x="256476" y="223838"/>
                  <a:pt x="258381" y="225743"/>
                  <a:pt x="258381" y="228410"/>
                </a:cubicBezTo>
                <a:cubicBezTo>
                  <a:pt x="258381" y="231077"/>
                  <a:pt x="256476" y="232982"/>
                  <a:pt x="253809" y="232982"/>
                </a:cubicBezTo>
                <a:cubicBezTo>
                  <a:pt x="251523" y="232982"/>
                  <a:pt x="249237" y="231077"/>
                  <a:pt x="249237" y="228410"/>
                </a:cubicBezTo>
                <a:cubicBezTo>
                  <a:pt x="249237" y="225743"/>
                  <a:pt x="251523" y="223838"/>
                  <a:pt x="253809" y="223838"/>
                </a:cubicBezTo>
                <a:close/>
                <a:moveTo>
                  <a:pt x="231203" y="223838"/>
                </a:moveTo>
                <a:cubicBezTo>
                  <a:pt x="234251" y="223838"/>
                  <a:pt x="236156" y="225743"/>
                  <a:pt x="236156" y="228410"/>
                </a:cubicBezTo>
                <a:cubicBezTo>
                  <a:pt x="236156" y="231077"/>
                  <a:pt x="234251" y="232982"/>
                  <a:pt x="231203" y="232982"/>
                </a:cubicBezTo>
                <a:cubicBezTo>
                  <a:pt x="228917" y="232982"/>
                  <a:pt x="227012" y="231077"/>
                  <a:pt x="227012" y="228410"/>
                </a:cubicBezTo>
                <a:cubicBezTo>
                  <a:pt x="227012" y="225743"/>
                  <a:pt x="228917" y="223838"/>
                  <a:pt x="231203" y="223838"/>
                </a:cubicBezTo>
                <a:close/>
                <a:moveTo>
                  <a:pt x="209359" y="223838"/>
                </a:moveTo>
                <a:cubicBezTo>
                  <a:pt x="212026" y="223838"/>
                  <a:pt x="213931" y="225743"/>
                  <a:pt x="213931" y="228410"/>
                </a:cubicBezTo>
                <a:cubicBezTo>
                  <a:pt x="213931" y="231077"/>
                  <a:pt x="212026" y="232982"/>
                  <a:pt x="209359" y="232982"/>
                </a:cubicBezTo>
                <a:cubicBezTo>
                  <a:pt x="206692" y="232982"/>
                  <a:pt x="204787" y="231077"/>
                  <a:pt x="204787" y="228410"/>
                </a:cubicBezTo>
                <a:cubicBezTo>
                  <a:pt x="204787" y="225743"/>
                  <a:pt x="206692" y="223838"/>
                  <a:pt x="209359" y="223838"/>
                </a:cubicBezTo>
                <a:close/>
                <a:moveTo>
                  <a:pt x="187134" y="223838"/>
                </a:moveTo>
                <a:cubicBezTo>
                  <a:pt x="189420" y="223838"/>
                  <a:pt x="191706" y="225743"/>
                  <a:pt x="191706" y="228410"/>
                </a:cubicBezTo>
                <a:cubicBezTo>
                  <a:pt x="191706" y="231077"/>
                  <a:pt x="189420" y="232982"/>
                  <a:pt x="187134" y="232982"/>
                </a:cubicBezTo>
                <a:cubicBezTo>
                  <a:pt x="184467" y="232982"/>
                  <a:pt x="182562" y="231077"/>
                  <a:pt x="182562" y="228410"/>
                </a:cubicBezTo>
                <a:cubicBezTo>
                  <a:pt x="182562" y="225743"/>
                  <a:pt x="184467" y="223838"/>
                  <a:pt x="187134" y="223838"/>
                </a:cubicBezTo>
                <a:close/>
                <a:moveTo>
                  <a:pt x="164909" y="223838"/>
                </a:moveTo>
                <a:cubicBezTo>
                  <a:pt x="167576" y="223838"/>
                  <a:pt x="169481" y="225743"/>
                  <a:pt x="169481" y="228410"/>
                </a:cubicBezTo>
                <a:cubicBezTo>
                  <a:pt x="169481" y="231077"/>
                  <a:pt x="167576" y="232982"/>
                  <a:pt x="164909" y="232982"/>
                </a:cubicBezTo>
                <a:cubicBezTo>
                  <a:pt x="162623" y="232982"/>
                  <a:pt x="160337" y="231077"/>
                  <a:pt x="160337" y="228410"/>
                </a:cubicBezTo>
                <a:cubicBezTo>
                  <a:pt x="160337" y="225743"/>
                  <a:pt x="162623" y="223838"/>
                  <a:pt x="164909" y="223838"/>
                </a:cubicBezTo>
                <a:close/>
                <a:moveTo>
                  <a:pt x="142684" y="223838"/>
                </a:moveTo>
                <a:cubicBezTo>
                  <a:pt x="144970" y="223838"/>
                  <a:pt x="147256" y="225743"/>
                  <a:pt x="147256" y="228410"/>
                </a:cubicBezTo>
                <a:cubicBezTo>
                  <a:pt x="147256" y="231077"/>
                  <a:pt x="144970" y="232982"/>
                  <a:pt x="142684" y="232982"/>
                </a:cubicBezTo>
                <a:cubicBezTo>
                  <a:pt x="140017" y="232982"/>
                  <a:pt x="138112" y="231077"/>
                  <a:pt x="138112" y="228410"/>
                </a:cubicBezTo>
                <a:cubicBezTo>
                  <a:pt x="138112" y="225743"/>
                  <a:pt x="140017" y="223838"/>
                  <a:pt x="142684" y="223838"/>
                </a:cubicBezTo>
                <a:close/>
                <a:moveTo>
                  <a:pt x="120459" y="223838"/>
                </a:moveTo>
                <a:cubicBezTo>
                  <a:pt x="122745" y="223838"/>
                  <a:pt x="125031" y="225743"/>
                  <a:pt x="125031" y="228410"/>
                </a:cubicBezTo>
                <a:cubicBezTo>
                  <a:pt x="125031" y="231077"/>
                  <a:pt x="122745" y="232982"/>
                  <a:pt x="120459" y="232982"/>
                </a:cubicBezTo>
                <a:cubicBezTo>
                  <a:pt x="117792" y="232982"/>
                  <a:pt x="115887" y="231077"/>
                  <a:pt x="115887" y="228410"/>
                </a:cubicBezTo>
                <a:cubicBezTo>
                  <a:pt x="115887" y="225743"/>
                  <a:pt x="117792" y="223838"/>
                  <a:pt x="120459" y="223838"/>
                </a:cubicBezTo>
                <a:close/>
                <a:moveTo>
                  <a:pt x="98234" y="223838"/>
                </a:moveTo>
                <a:cubicBezTo>
                  <a:pt x="100901" y="223838"/>
                  <a:pt x="102806" y="225743"/>
                  <a:pt x="102806" y="228410"/>
                </a:cubicBezTo>
                <a:cubicBezTo>
                  <a:pt x="102806" y="231077"/>
                  <a:pt x="100901" y="232982"/>
                  <a:pt x="98234" y="232982"/>
                </a:cubicBezTo>
                <a:cubicBezTo>
                  <a:pt x="95567" y="232982"/>
                  <a:pt x="93662" y="231077"/>
                  <a:pt x="93662" y="228410"/>
                </a:cubicBezTo>
                <a:cubicBezTo>
                  <a:pt x="93662" y="225743"/>
                  <a:pt x="95567" y="223838"/>
                  <a:pt x="98234" y="223838"/>
                </a:cubicBezTo>
                <a:close/>
                <a:moveTo>
                  <a:pt x="76009" y="223838"/>
                </a:moveTo>
                <a:cubicBezTo>
                  <a:pt x="78295" y="223838"/>
                  <a:pt x="80581" y="225743"/>
                  <a:pt x="80581" y="228410"/>
                </a:cubicBezTo>
                <a:cubicBezTo>
                  <a:pt x="80581" y="231077"/>
                  <a:pt x="78295" y="232982"/>
                  <a:pt x="76009" y="232982"/>
                </a:cubicBezTo>
                <a:cubicBezTo>
                  <a:pt x="73342" y="232982"/>
                  <a:pt x="71437" y="231077"/>
                  <a:pt x="71437" y="228410"/>
                </a:cubicBezTo>
                <a:cubicBezTo>
                  <a:pt x="71437" y="225743"/>
                  <a:pt x="73342" y="223838"/>
                  <a:pt x="76009" y="223838"/>
                </a:cubicBezTo>
                <a:close/>
                <a:moveTo>
                  <a:pt x="54165" y="223838"/>
                </a:moveTo>
                <a:cubicBezTo>
                  <a:pt x="56451" y="223838"/>
                  <a:pt x="58356" y="225743"/>
                  <a:pt x="58356" y="228410"/>
                </a:cubicBezTo>
                <a:cubicBezTo>
                  <a:pt x="58356" y="231077"/>
                  <a:pt x="56451" y="232982"/>
                  <a:pt x="54165" y="232982"/>
                </a:cubicBezTo>
                <a:cubicBezTo>
                  <a:pt x="51498" y="232982"/>
                  <a:pt x="49212" y="231077"/>
                  <a:pt x="49212" y="228410"/>
                </a:cubicBezTo>
                <a:cubicBezTo>
                  <a:pt x="49212" y="225743"/>
                  <a:pt x="51498" y="223838"/>
                  <a:pt x="54165" y="223838"/>
                </a:cubicBezTo>
                <a:close/>
                <a:moveTo>
                  <a:pt x="31749" y="223838"/>
                </a:moveTo>
                <a:cubicBezTo>
                  <a:pt x="33947" y="223838"/>
                  <a:pt x="36145" y="225743"/>
                  <a:pt x="36145" y="228410"/>
                </a:cubicBezTo>
                <a:cubicBezTo>
                  <a:pt x="36145" y="231077"/>
                  <a:pt x="33947" y="232982"/>
                  <a:pt x="31749" y="232982"/>
                </a:cubicBezTo>
                <a:cubicBezTo>
                  <a:pt x="29185" y="232982"/>
                  <a:pt x="26987" y="231077"/>
                  <a:pt x="26987" y="228410"/>
                </a:cubicBezTo>
                <a:cubicBezTo>
                  <a:pt x="26987" y="225743"/>
                  <a:pt x="29185" y="223838"/>
                  <a:pt x="31749" y="223838"/>
                </a:cubicBezTo>
                <a:close/>
                <a:moveTo>
                  <a:pt x="246525" y="206375"/>
                </a:moveTo>
                <a:cubicBezTo>
                  <a:pt x="248841" y="206375"/>
                  <a:pt x="250494" y="208280"/>
                  <a:pt x="250494" y="210947"/>
                </a:cubicBezTo>
                <a:cubicBezTo>
                  <a:pt x="250494" y="213614"/>
                  <a:pt x="248841" y="215519"/>
                  <a:pt x="246525" y="215519"/>
                </a:cubicBezTo>
                <a:cubicBezTo>
                  <a:pt x="244541" y="215519"/>
                  <a:pt x="242887" y="213614"/>
                  <a:pt x="242887" y="210947"/>
                </a:cubicBezTo>
                <a:cubicBezTo>
                  <a:pt x="242887" y="208280"/>
                  <a:pt x="244541" y="206375"/>
                  <a:pt x="246525" y="206375"/>
                </a:cubicBezTo>
                <a:close/>
                <a:moveTo>
                  <a:pt x="223647" y="206375"/>
                </a:moveTo>
                <a:cubicBezTo>
                  <a:pt x="226314" y="206375"/>
                  <a:pt x="228219" y="208280"/>
                  <a:pt x="228219" y="210947"/>
                </a:cubicBezTo>
                <a:cubicBezTo>
                  <a:pt x="228219" y="213614"/>
                  <a:pt x="226314" y="215519"/>
                  <a:pt x="223647" y="215519"/>
                </a:cubicBezTo>
                <a:cubicBezTo>
                  <a:pt x="220980" y="215519"/>
                  <a:pt x="219075" y="213614"/>
                  <a:pt x="219075" y="210947"/>
                </a:cubicBezTo>
                <a:cubicBezTo>
                  <a:pt x="219075" y="208280"/>
                  <a:pt x="220980" y="206375"/>
                  <a:pt x="223647" y="206375"/>
                </a:cubicBezTo>
                <a:close/>
                <a:moveTo>
                  <a:pt x="199834" y="206375"/>
                </a:moveTo>
                <a:cubicBezTo>
                  <a:pt x="202501" y="206375"/>
                  <a:pt x="204406" y="208280"/>
                  <a:pt x="204406" y="210947"/>
                </a:cubicBezTo>
                <a:cubicBezTo>
                  <a:pt x="204406" y="213614"/>
                  <a:pt x="202501" y="215519"/>
                  <a:pt x="199834" y="215519"/>
                </a:cubicBezTo>
                <a:cubicBezTo>
                  <a:pt x="197167" y="215519"/>
                  <a:pt x="195262" y="213614"/>
                  <a:pt x="195262" y="210947"/>
                </a:cubicBezTo>
                <a:cubicBezTo>
                  <a:pt x="195262" y="208280"/>
                  <a:pt x="197167" y="206375"/>
                  <a:pt x="199834" y="206375"/>
                </a:cubicBezTo>
                <a:close/>
                <a:moveTo>
                  <a:pt x="177609" y="206375"/>
                </a:moveTo>
                <a:cubicBezTo>
                  <a:pt x="180276" y="206375"/>
                  <a:pt x="182181" y="208280"/>
                  <a:pt x="182181" y="210947"/>
                </a:cubicBezTo>
                <a:cubicBezTo>
                  <a:pt x="182181" y="213614"/>
                  <a:pt x="180276" y="215519"/>
                  <a:pt x="177609" y="215519"/>
                </a:cubicBezTo>
                <a:cubicBezTo>
                  <a:pt x="174942" y="215519"/>
                  <a:pt x="173037" y="213614"/>
                  <a:pt x="173037" y="210947"/>
                </a:cubicBezTo>
                <a:cubicBezTo>
                  <a:pt x="173037" y="208280"/>
                  <a:pt x="174942" y="206375"/>
                  <a:pt x="177609" y="206375"/>
                </a:cubicBezTo>
                <a:close/>
                <a:moveTo>
                  <a:pt x="153797" y="206375"/>
                </a:moveTo>
                <a:cubicBezTo>
                  <a:pt x="156464" y="206375"/>
                  <a:pt x="158369" y="208280"/>
                  <a:pt x="158369" y="210947"/>
                </a:cubicBezTo>
                <a:cubicBezTo>
                  <a:pt x="158369" y="213614"/>
                  <a:pt x="156464" y="215519"/>
                  <a:pt x="153797" y="215519"/>
                </a:cubicBezTo>
                <a:cubicBezTo>
                  <a:pt x="151130" y="215519"/>
                  <a:pt x="149225" y="213614"/>
                  <a:pt x="149225" y="210947"/>
                </a:cubicBezTo>
                <a:cubicBezTo>
                  <a:pt x="149225" y="208280"/>
                  <a:pt x="151130" y="206375"/>
                  <a:pt x="153797" y="206375"/>
                </a:cubicBezTo>
                <a:close/>
                <a:moveTo>
                  <a:pt x="131572" y="206375"/>
                </a:moveTo>
                <a:cubicBezTo>
                  <a:pt x="134239" y="206375"/>
                  <a:pt x="136144" y="208280"/>
                  <a:pt x="136144" y="210947"/>
                </a:cubicBezTo>
                <a:cubicBezTo>
                  <a:pt x="136144" y="213614"/>
                  <a:pt x="134239" y="215519"/>
                  <a:pt x="131572" y="215519"/>
                </a:cubicBezTo>
                <a:cubicBezTo>
                  <a:pt x="128905" y="215519"/>
                  <a:pt x="127000" y="213614"/>
                  <a:pt x="127000" y="210947"/>
                </a:cubicBezTo>
                <a:cubicBezTo>
                  <a:pt x="127000" y="208280"/>
                  <a:pt x="128905" y="206375"/>
                  <a:pt x="131572" y="206375"/>
                </a:cubicBezTo>
                <a:close/>
                <a:moveTo>
                  <a:pt x="107759" y="206375"/>
                </a:moveTo>
                <a:cubicBezTo>
                  <a:pt x="110045" y="206375"/>
                  <a:pt x="112331" y="208280"/>
                  <a:pt x="112331" y="210947"/>
                </a:cubicBezTo>
                <a:cubicBezTo>
                  <a:pt x="112331" y="213614"/>
                  <a:pt x="110045" y="215519"/>
                  <a:pt x="107759" y="215519"/>
                </a:cubicBezTo>
                <a:cubicBezTo>
                  <a:pt x="105092" y="215519"/>
                  <a:pt x="103187" y="213614"/>
                  <a:pt x="103187" y="210947"/>
                </a:cubicBezTo>
                <a:cubicBezTo>
                  <a:pt x="103187" y="208280"/>
                  <a:pt x="105092" y="206375"/>
                  <a:pt x="107759" y="206375"/>
                </a:cubicBezTo>
                <a:close/>
                <a:moveTo>
                  <a:pt x="85534" y="206375"/>
                </a:moveTo>
                <a:cubicBezTo>
                  <a:pt x="87820" y="206375"/>
                  <a:pt x="90106" y="208280"/>
                  <a:pt x="90106" y="210947"/>
                </a:cubicBezTo>
                <a:cubicBezTo>
                  <a:pt x="90106" y="213614"/>
                  <a:pt x="87820" y="215519"/>
                  <a:pt x="85534" y="215519"/>
                </a:cubicBezTo>
                <a:cubicBezTo>
                  <a:pt x="82867" y="215519"/>
                  <a:pt x="80962" y="213614"/>
                  <a:pt x="80962" y="210947"/>
                </a:cubicBezTo>
                <a:cubicBezTo>
                  <a:pt x="80962" y="208280"/>
                  <a:pt x="82867" y="206375"/>
                  <a:pt x="85534" y="206375"/>
                </a:cubicBezTo>
                <a:close/>
                <a:moveTo>
                  <a:pt x="61722" y="206375"/>
                </a:moveTo>
                <a:cubicBezTo>
                  <a:pt x="64008" y="206375"/>
                  <a:pt x="66294" y="208280"/>
                  <a:pt x="66294" y="210947"/>
                </a:cubicBezTo>
                <a:cubicBezTo>
                  <a:pt x="66294" y="213614"/>
                  <a:pt x="64008" y="215519"/>
                  <a:pt x="61722" y="215519"/>
                </a:cubicBezTo>
                <a:cubicBezTo>
                  <a:pt x="59055" y="215519"/>
                  <a:pt x="57150" y="213614"/>
                  <a:pt x="57150" y="210947"/>
                </a:cubicBezTo>
                <a:cubicBezTo>
                  <a:pt x="57150" y="208280"/>
                  <a:pt x="59055" y="206375"/>
                  <a:pt x="61722" y="206375"/>
                </a:cubicBezTo>
                <a:close/>
                <a:moveTo>
                  <a:pt x="38290" y="206375"/>
                </a:moveTo>
                <a:cubicBezTo>
                  <a:pt x="40576" y="206375"/>
                  <a:pt x="42481" y="208280"/>
                  <a:pt x="42481" y="210947"/>
                </a:cubicBezTo>
                <a:cubicBezTo>
                  <a:pt x="42481" y="213614"/>
                  <a:pt x="40576" y="215519"/>
                  <a:pt x="38290" y="215519"/>
                </a:cubicBezTo>
                <a:cubicBezTo>
                  <a:pt x="35623" y="215519"/>
                  <a:pt x="33337" y="213614"/>
                  <a:pt x="33337" y="210947"/>
                </a:cubicBezTo>
                <a:cubicBezTo>
                  <a:pt x="33337" y="208280"/>
                  <a:pt x="35623" y="206375"/>
                  <a:pt x="38290" y="206375"/>
                </a:cubicBezTo>
                <a:close/>
                <a:moveTo>
                  <a:pt x="241109" y="190500"/>
                </a:moveTo>
                <a:cubicBezTo>
                  <a:pt x="243776" y="190500"/>
                  <a:pt x="245681" y="192405"/>
                  <a:pt x="245681" y="195072"/>
                </a:cubicBezTo>
                <a:cubicBezTo>
                  <a:pt x="245681" y="197358"/>
                  <a:pt x="243776" y="199644"/>
                  <a:pt x="241109" y="199644"/>
                </a:cubicBezTo>
                <a:cubicBezTo>
                  <a:pt x="238442" y="199644"/>
                  <a:pt x="236537" y="197358"/>
                  <a:pt x="236537" y="195072"/>
                </a:cubicBezTo>
                <a:cubicBezTo>
                  <a:pt x="236537" y="192405"/>
                  <a:pt x="238442" y="190500"/>
                  <a:pt x="241109" y="190500"/>
                </a:cubicBezTo>
                <a:close/>
                <a:moveTo>
                  <a:pt x="220472" y="190500"/>
                </a:moveTo>
                <a:cubicBezTo>
                  <a:pt x="223139" y="190500"/>
                  <a:pt x="225044" y="192405"/>
                  <a:pt x="225044" y="195072"/>
                </a:cubicBezTo>
                <a:cubicBezTo>
                  <a:pt x="225044" y="197358"/>
                  <a:pt x="223139" y="199644"/>
                  <a:pt x="220472" y="199644"/>
                </a:cubicBezTo>
                <a:cubicBezTo>
                  <a:pt x="217805" y="199644"/>
                  <a:pt x="215900" y="197358"/>
                  <a:pt x="215900" y="195072"/>
                </a:cubicBezTo>
                <a:cubicBezTo>
                  <a:pt x="215900" y="192405"/>
                  <a:pt x="217805" y="190500"/>
                  <a:pt x="220472" y="190500"/>
                </a:cubicBezTo>
                <a:close/>
                <a:moveTo>
                  <a:pt x="198247" y="190500"/>
                </a:moveTo>
                <a:cubicBezTo>
                  <a:pt x="200914" y="190500"/>
                  <a:pt x="202819" y="192405"/>
                  <a:pt x="202819" y="195072"/>
                </a:cubicBezTo>
                <a:cubicBezTo>
                  <a:pt x="202819" y="197358"/>
                  <a:pt x="200914" y="199644"/>
                  <a:pt x="198247" y="199644"/>
                </a:cubicBezTo>
                <a:cubicBezTo>
                  <a:pt x="195580" y="199644"/>
                  <a:pt x="193675" y="197358"/>
                  <a:pt x="193675" y="195072"/>
                </a:cubicBezTo>
                <a:cubicBezTo>
                  <a:pt x="193675" y="192405"/>
                  <a:pt x="195580" y="190500"/>
                  <a:pt x="198247" y="190500"/>
                </a:cubicBezTo>
                <a:close/>
                <a:moveTo>
                  <a:pt x="176022" y="190500"/>
                </a:moveTo>
                <a:cubicBezTo>
                  <a:pt x="178308" y="190500"/>
                  <a:pt x="180594" y="192405"/>
                  <a:pt x="180594" y="195072"/>
                </a:cubicBezTo>
                <a:cubicBezTo>
                  <a:pt x="180594" y="197358"/>
                  <a:pt x="178308" y="199644"/>
                  <a:pt x="176022" y="199644"/>
                </a:cubicBezTo>
                <a:cubicBezTo>
                  <a:pt x="173355" y="199644"/>
                  <a:pt x="171450" y="197358"/>
                  <a:pt x="171450" y="195072"/>
                </a:cubicBezTo>
                <a:cubicBezTo>
                  <a:pt x="171450" y="192405"/>
                  <a:pt x="173355" y="190500"/>
                  <a:pt x="176022" y="190500"/>
                </a:cubicBezTo>
                <a:close/>
                <a:moveTo>
                  <a:pt x="153797" y="190500"/>
                </a:moveTo>
                <a:cubicBezTo>
                  <a:pt x="156083" y="190500"/>
                  <a:pt x="158369" y="192405"/>
                  <a:pt x="158369" y="195072"/>
                </a:cubicBezTo>
                <a:cubicBezTo>
                  <a:pt x="158369" y="197358"/>
                  <a:pt x="156083" y="199644"/>
                  <a:pt x="153797" y="199644"/>
                </a:cubicBezTo>
                <a:cubicBezTo>
                  <a:pt x="151130" y="199644"/>
                  <a:pt x="149225" y="197358"/>
                  <a:pt x="149225" y="195072"/>
                </a:cubicBezTo>
                <a:cubicBezTo>
                  <a:pt x="149225" y="192405"/>
                  <a:pt x="151130" y="190500"/>
                  <a:pt x="153797" y="190500"/>
                </a:cubicBezTo>
                <a:close/>
                <a:moveTo>
                  <a:pt x="131953" y="190500"/>
                </a:moveTo>
                <a:cubicBezTo>
                  <a:pt x="134239" y="190500"/>
                  <a:pt x="136144" y="192405"/>
                  <a:pt x="136144" y="195072"/>
                </a:cubicBezTo>
                <a:cubicBezTo>
                  <a:pt x="136144" y="197358"/>
                  <a:pt x="134239" y="199644"/>
                  <a:pt x="131953" y="199644"/>
                </a:cubicBezTo>
                <a:cubicBezTo>
                  <a:pt x="129286" y="199644"/>
                  <a:pt x="127000" y="197358"/>
                  <a:pt x="127000" y="195072"/>
                </a:cubicBezTo>
                <a:cubicBezTo>
                  <a:pt x="127000" y="192405"/>
                  <a:pt x="129286" y="190500"/>
                  <a:pt x="131953" y="190500"/>
                </a:cubicBezTo>
                <a:close/>
                <a:moveTo>
                  <a:pt x="109728" y="190500"/>
                </a:moveTo>
                <a:cubicBezTo>
                  <a:pt x="112014" y="190500"/>
                  <a:pt x="113919" y="192405"/>
                  <a:pt x="113919" y="195072"/>
                </a:cubicBezTo>
                <a:cubicBezTo>
                  <a:pt x="113919" y="197358"/>
                  <a:pt x="112014" y="199644"/>
                  <a:pt x="109728" y="199644"/>
                </a:cubicBezTo>
                <a:cubicBezTo>
                  <a:pt x="106680" y="199644"/>
                  <a:pt x="104775" y="197358"/>
                  <a:pt x="104775" y="195072"/>
                </a:cubicBezTo>
                <a:cubicBezTo>
                  <a:pt x="104775" y="192405"/>
                  <a:pt x="106680" y="190500"/>
                  <a:pt x="109728" y="190500"/>
                </a:cubicBezTo>
                <a:close/>
                <a:moveTo>
                  <a:pt x="87122" y="190500"/>
                </a:moveTo>
                <a:cubicBezTo>
                  <a:pt x="89789" y="190500"/>
                  <a:pt x="91694" y="192405"/>
                  <a:pt x="91694" y="195072"/>
                </a:cubicBezTo>
                <a:cubicBezTo>
                  <a:pt x="91694" y="197358"/>
                  <a:pt x="89789" y="199644"/>
                  <a:pt x="87122" y="199644"/>
                </a:cubicBezTo>
                <a:cubicBezTo>
                  <a:pt x="84455" y="199644"/>
                  <a:pt x="82550" y="197358"/>
                  <a:pt x="82550" y="195072"/>
                </a:cubicBezTo>
                <a:cubicBezTo>
                  <a:pt x="82550" y="192405"/>
                  <a:pt x="84455" y="190500"/>
                  <a:pt x="87122" y="190500"/>
                </a:cubicBezTo>
                <a:close/>
                <a:moveTo>
                  <a:pt x="64897" y="190500"/>
                </a:moveTo>
                <a:cubicBezTo>
                  <a:pt x="67564" y="190500"/>
                  <a:pt x="69469" y="192405"/>
                  <a:pt x="69469" y="195072"/>
                </a:cubicBezTo>
                <a:cubicBezTo>
                  <a:pt x="69469" y="197358"/>
                  <a:pt x="67564" y="199644"/>
                  <a:pt x="64897" y="199644"/>
                </a:cubicBezTo>
                <a:cubicBezTo>
                  <a:pt x="62230" y="199644"/>
                  <a:pt x="60325" y="197358"/>
                  <a:pt x="60325" y="195072"/>
                </a:cubicBezTo>
                <a:cubicBezTo>
                  <a:pt x="60325" y="192405"/>
                  <a:pt x="62230" y="190500"/>
                  <a:pt x="64897" y="190500"/>
                </a:cubicBezTo>
                <a:close/>
                <a:moveTo>
                  <a:pt x="44259" y="190500"/>
                </a:moveTo>
                <a:cubicBezTo>
                  <a:pt x="46545" y="190500"/>
                  <a:pt x="48831" y="192405"/>
                  <a:pt x="48831" y="195072"/>
                </a:cubicBezTo>
                <a:cubicBezTo>
                  <a:pt x="48831" y="197358"/>
                  <a:pt x="46545" y="199644"/>
                  <a:pt x="44259" y="199644"/>
                </a:cubicBezTo>
                <a:cubicBezTo>
                  <a:pt x="41592" y="199644"/>
                  <a:pt x="39687" y="197358"/>
                  <a:pt x="39687" y="195072"/>
                </a:cubicBezTo>
                <a:cubicBezTo>
                  <a:pt x="39687" y="192405"/>
                  <a:pt x="41592" y="190500"/>
                  <a:pt x="44259" y="190500"/>
                </a:cubicBezTo>
                <a:close/>
                <a:moveTo>
                  <a:pt x="30268" y="181743"/>
                </a:moveTo>
                <a:lnTo>
                  <a:pt x="10089" y="242204"/>
                </a:lnTo>
                <a:lnTo>
                  <a:pt x="275300" y="242204"/>
                </a:lnTo>
                <a:lnTo>
                  <a:pt x="255121" y="181743"/>
                </a:lnTo>
                <a:lnTo>
                  <a:pt x="30268" y="181743"/>
                </a:lnTo>
                <a:close/>
                <a:moveTo>
                  <a:pt x="193675" y="81756"/>
                </a:moveTo>
                <a:cubicBezTo>
                  <a:pt x="188685" y="81756"/>
                  <a:pt x="184765" y="85394"/>
                  <a:pt x="184765" y="90488"/>
                </a:cubicBezTo>
                <a:cubicBezTo>
                  <a:pt x="184765" y="95217"/>
                  <a:pt x="188685" y="99219"/>
                  <a:pt x="193675" y="99219"/>
                </a:cubicBezTo>
                <a:cubicBezTo>
                  <a:pt x="197951" y="99219"/>
                  <a:pt x="201871" y="95217"/>
                  <a:pt x="201871" y="90488"/>
                </a:cubicBezTo>
                <a:cubicBezTo>
                  <a:pt x="201871" y="85394"/>
                  <a:pt x="197951" y="81756"/>
                  <a:pt x="193675" y="81756"/>
                </a:cubicBezTo>
                <a:close/>
                <a:moveTo>
                  <a:pt x="92074" y="81756"/>
                </a:moveTo>
                <a:cubicBezTo>
                  <a:pt x="87441" y="81756"/>
                  <a:pt x="83521" y="85394"/>
                  <a:pt x="83521" y="90488"/>
                </a:cubicBezTo>
                <a:cubicBezTo>
                  <a:pt x="83521" y="95217"/>
                  <a:pt x="87441" y="99219"/>
                  <a:pt x="92074" y="99219"/>
                </a:cubicBezTo>
                <a:cubicBezTo>
                  <a:pt x="96707" y="99219"/>
                  <a:pt x="100627" y="95217"/>
                  <a:pt x="100627" y="90488"/>
                </a:cubicBezTo>
                <a:cubicBezTo>
                  <a:pt x="100627" y="85394"/>
                  <a:pt x="96707" y="81756"/>
                  <a:pt x="92074" y="81756"/>
                </a:cubicBezTo>
                <a:close/>
                <a:moveTo>
                  <a:pt x="193675" y="73025"/>
                </a:moveTo>
                <a:cubicBezTo>
                  <a:pt x="202941" y="73025"/>
                  <a:pt x="210781" y="80665"/>
                  <a:pt x="210781" y="90488"/>
                </a:cubicBezTo>
                <a:cubicBezTo>
                  <a:pt x="210781" y="99946"/>
                  <a:pt x="202941" y="107586"/>
                  <a:pt x="193675" y="107586"/>
                </a:cubicBezTo>
                <a:cubicBezTo>
                  <a:pt x="184053" y="107586"/>
                  <a:pt x="176212" y="99946"/>
                  <a:pt x="176212" y="90488"/>
                </a:cubicBezTo>
                <a:cubicBezTo>
                  <a:pt x="176212" y="80665"/>
                  <a:pt x="184053" y="73025"/>
                  <a:pt x="193675" y="73025"/>
                </a:cubicBezTo>
                <a:close/>
                <a:moveTo>
                  <a:pt x="92074" y="73025"/>
                </a:moveTo>
                <a:cubicBezTo>
                  <a:pt x="101340" y="73025"/>
                  <a:pt x="109180" y="80665"/>
                  <a:pt x="109180" y="90488"/>
                </a:cubicBezTo>
                <a:cubicBezTo>
                  <a:pt x="109180" y="99946"/>
                  <a:pt x="101340" y="107586"/>
                  <a:pt x="92074" y="107586"/>
                </a:cubicBezTo>
                <a:cubicBezTo>
                  <a:pt x="82452" y="107586"/>
                  <a:pt x="74612" y="99946"/>
                  <a:pt x="74612" y="90488"/>
                </a:cubicBezTo>
                <a:cubicBezTo>
                  <a:pt x="74612" y="80665"/>
                  <a:pt x="82452" y="73025"/>
                  <a:pt x="92074" y="73025"/>
                </a:cubicBezTo>
                <a:close/>
                <a:moveTo>
                  <a:pt x="141900" y="53975"/>
                </a:moveTo>
                <a:cubicBezTo>
                  <a:pt x="144069" y="53975"/>
                  <a:pt x="146238" y="56144"/>
                  <a:pt x="146238" y="58675"/>
                </a:cubicBezTo>
                <a:lnTo>
                  <a:pt x="146238" y="61567"/>
                </a:lnTo>
                <a:cubicBezTo>
                  <a:pt x="152022" y="62651"/>
                  <a:pt x="156722" y="66266"/>
                  <a:pt x="158529" y="71689"/>
                </a:cubicBezTo>
                <a:cubicBezTo>
                  <a:pt x="159614" y="73858"/>
                  <a:pt x="158529" y="76389"/>
                  <a:pt x="156360" y="77473"/>
                </a:cubicBezTo>
                <a:cubicBezTo>
                  <a:pt x="154191" y="78196"/>
                  <a:pt x="151661" y="77112"/>
                  <a:pt x="150576" y="74943"/>
                </a:cubicBezTo>
                <a:cubicBezTo>
                  <a:pt x="149492" y="72050"/>
                  <a:pt x="145877" y="69520"/>
                  <a:pt x="141900" y="69520"/>
                </a:cubicBezTo>
                <a:cubicBezTo>
                  <a:pt x="136477" y="69520"/>
                  <a:pt x="132501" y="73497"/>
                  <a:pt x="132501" y="77835"/>
                </a:cubicBezTo>
                <a:cubicBezTo>
                  <a:pt x="132501" y="83257"/>
                  <a:pt x="135393" y="85788"/>
                  <a:pt x="141900" y="85788"/>
                </a:cubicBezTo>
                <a:cubicBezTo>
                  <a:pt x="153107" y="85788"/>
                  <a:pt x="159975" y="92657"/>
                  <a:pt x="159975" y="102779"/>
                </a:cubicBezTo>
                <a:cubicBezTo>
                  <a:pt x="159975" y="110732"/>
                  <a:pt x="154191" y="117239"/>
                  <a:pt x="146238" y="119047"/>
                </a:cubicBezTo>
                <a:lnTo>
                  <a:pt x="146238" y="122301"/>
                </a:lnTo>
                <a:cubicBezTo>
                  <a:pt x="146238" y="124470"/>
                  <a:pt x="144069" y="126639"/>
                  <a:pt x="141900" y="126639"/>
                </a:cubicBezTo>
                <a:cubicBezTo>
                  <a:pt x="139369" y="126639"/>
                  <a:pt x="137562" y="124470"/>
                  <a:pt x="137562" y="122301"/>
                </a:cubicBezTo>
                <a:lnTo>
                  <a:pt x="137562" y="119047"/>
                </a:lnTo>
                <a:cubicBezTo>
                  <a:pt x="131778" y="117962"/>
                  <a:pt x="127440" y="114347"/>
                  <a:pt x="125271" y="108925"/>
                </a:cubicBezTo>
                <a:cubicBezTo>
                  <a:pt x="124186" y="106756"/>
                  <a:pt x="125271" y="104225"/>
                  <a:pt x="127440" y="103502"/>
                </a:cubicBezTo>
                <a:cubicBezTo>
                  <a:pt x="129609" y="102417"/>
                  <a:pt x="132139" y="103502"/>
                  <a:pt x="132862" y="105671"/>
                </a:cubicBezTo>
                <a:cubicBezTo>
                  <a:pt x="134670" y="108925"/>
                  <a:pt x="138285" y="111094"/>
                  <a:pt x="141900" y="111094"/>
                </a:cubicBezTo>
                <a:cubicBezTo>
                  <a:pt x="146961" y="111094"/>
                  <a:pt x="151299" y="107479"/>
                  <a:pt x="151299" y="102779"/>
                </a:cubicBezTo>
                <a:cubicBezTo>
                  <a:pt x="151299" y="97356"/>
                  <a:pt x="148046" y="94464"/>
                  <a:pt x="141900" y="94464"/>
                </a:cubicBezTo>
                <a:cubicBezTo>
                  <a:pt x="128524" y="94464"/>
                  <a:pt x="123825" y="85788"/>
                  <a:pt x="123825" y="77835"/>
                </a:cubicBezTo>
                <a:cubicBezTo>
                  <a:pt x="123825" y="69881"/>
                  <a:pt x="129609" y="63374"/>
                  <a:pt x="137562" y="61567"/>
                </a:cubicBezTo>
                <a:lnTo>
                  <a:pt x="137562" y="58675"/>
                </a:lnTo>
                <a:cubicBezTo>
                  <a:pt x="137562" y="56144"/>
                  <a:pt x="139369" y="53975"/>
                  <a:pt x="141900" y="53975"/>
                </a:cubicBezTo>
                <a:close/>
                <a:moveTo>
                  <a:pt x="78003" y="37164"/>
                </a:moveTo>
                <a:cubicBezTo>
                  <a:pt x="76199" y="45753"/>
                  <a:pt x="69344" y="52553"/>
                  <a:pt x="60685" y="53984"/>
                </a:cubicBezTo>
                <a:lnTo>
                  <a:pt x="60685" y="126633"/>
                </a:lnTo>
                <a:cubicBezTo>
                  <a:pt x="69344" y="128422"/>
                  <a:pt x="76199" y="134864"/>
                  <a:pt x="78003" y="143453"/>
                </a:cubicBezTo>
                <a:lnTo>
                  <a:pt x="208973" y="143453"/>
                </a:lnTo>
                <a:cubicBezTo>
                  <a:pt x="210416" y="134864"/>
                  <a:pt x="217271" y="128422"/>
                  <a:pt x="225570" y="126633"/>
                </a:cubicBezTo>
                <a:lnTo>
                  <a:pt x="225570" y="53984"/>
                </a:lnTo>
                <a:cubicBezTo>
                  <a:pt x="217271" y="52553"/>
                  <a:pt x="210416" y="45753"/>
                  <a:pt x="208973" y="37164"/>
                </a:cubicBezTo>
                <a:lnTo>
                  <a:pt x="78003" y="37164"/>
                </a:lnTo>
                <a:close/>
                <a:moveTo>
                  <a:pt x="74035" y="28575"/>
                </a:moveTo>
                <a:lnTo>
                  <a:pt x="212581" y="28575"/>
                </a:lnTo>
                <a:cubicBezTo>
                  <a:pt x="215106" y="28575"/>
                  <a:pt x="216910" y="30722"/>
                  <a:pt x="216910" y="32869"/>
                </a:cubicBezTo>
                <a:cubicBezTo>
                  <a:pt x="216910" y="40027"/>
                  <a:pt x="222683" y="45753"/>
                  <a:pt x="229899" y="45753"/>
                </a:cubicBezTo>
                <a:cubicBezTo>
                  <a:pt x="232425" y="45753"/>
                  <a:pt x="234589" y="47542"/>
                  <a:pt x="234589" y="50405"/>
                </a:cubicBezTo>
                <a:lnTo>
                  <a:pt x="234589" y="130570"/>
                </a:lnTo>
                <a:cubicBezTo>
                  <a:pt x="234589" y="132717"/>
                  <a:pt x="232425" y="134864"/>
                  <a:pt x="229899" y="134864"/>
                </a:cubicBezTo>
                <a:cubicBezTo>
                  <a:pt x="222683" y="134864"/>
                  <a:pt x="216910" y="140590"/>
                  <a:pt x="216910" y="147748"/>
                </a:cubicBezTo>
                <a:cubicBezTo>
                  <a:pt x="216910" y="150253"/>
                  <a:pt x="215106" y="152042"/>
                  <a:pt x="212581" y="152042"/>
                </a:cubicBezTo>
                <a:lnTo>
                  <a:pt x="74035" y="152042"/>
                </a:lnTo>
                <a:cubicBezTo>
                  <a:pt x="71509" y="152042"/>
                  <a:pt x="69705" y="150253"/>
                  <a:pt x="69705" y="147748"/>
                </a:cubicBezTo>
                <a:cubicBezTo>
                  <a:pt x="69705" y="140590"/>
                  <a:pt x="63932" y="134864"/>
                  <a:pt x="56716" y="134864"/>
                </a:cubicBezTo>
                <a:cubicBezTo>
                  <a:pt x="54191" y="134864"/>
                  <a:pt x="52387" y="132717"/>
                  <a:pt x="52387" y="130570"/>
                </a:cubicBezTo>
                <a:lnTo>
                  <a:pt x="52387" y="50405"/>
                </a:lnTo>
                <a:cubicBezTo>
                  <a:pt x="52387" y="47542"/>
                  <a:pt x="54191" y="45753"/>
                  <a:pt x="56716" y="45753"/>
                </a:cubicBezTo>
                <a:cubicBezTo>
                  <a:pt x="63932" y="45753"/>
                  <a:pt x="69705" y="40027"/>
                  <a:pt x="69705" y="32869"/>
                </a:cubicBezTo>
                <a:cubicBezTo>
                  <a:pt x="69705" y="30722"/>
                  <a:pt x="71509" y="28575"/>
                  <a:pt x="74035" y="28575"/>
                </a:cubicBezTo>
                <a:close/>
                <a:moveTo>
                  <a:pt x="44682" y="8637"/>
                </a:moveTo>
                <a:cubicBezTo>
                  <a:pt x="37475" y="8637"/>
                  <a:pt x="31710" y="14395"/>
                  <a:pt x="31710" y="21593"/>
                </a:cubicBezTo>
                <a:lnTo>
                  <a:pt x="31710" y="173106"/>
                </a:lnTo>
                <a:lnTo>
                  <a:pt x="253680" y="173106"/>
                </a:lnTo>
                <a:lnTo>
                  <a:pt x="253680" y="21593"/>
                </a:lnTo>
                <a:cubicBezTo>
                  <a:pt x="253680" y="14395"/>
                  <a:pt x="248275" y="8637"/>
                  <a:pt x="241068" y="8637"/>
                </a:cubicBezTo>
                <a:lnTo>
                  <a:pt x="44682" y="8637"/>
                </a:lnTo>
                <a:close/>
                <a:moveTo>
                  <a:pt x="44682" y="0"/>
                </a:moveTo>
                <a:lnTo>
                  <a:pt x="241068" y="0"/>
                </a:lnTo>
                <a:cubicBezTo>
                  <a:pt x="252599" y="0"/>
                  <a:pt x="262688" y="9717"/>
                  <a:pt x="262688" y="21593"/>
                </a:cubicBezTo>
                <a:lnTo>
                  <a:pt x="262688" y="176705"/>
                </a:lnTo>
                <a:lnTo>
                  <a:pt x="285390" y="245083"/>
                </a:lnTo>
                <a:cubicBezTo>
                  <a:pt x="285390" y="245803"/>
                  <a:pt x="285390" y="246163"/>
                  <a:pt x="285390" y="246523"/>
                </a:cubicBezTo>
                <a:lnTo>
                  <a:pt x="285390" y="263797"/>
                </a:lnTo>
                <a:cubicBezTo>
                  <a:pt x="285390" y="275673"/>
                  <a:pt x="275661" y="285390"/>
                  <a:pt x="264130" y="285390"/>
                </a:cubicBezTo>
                <a:lnTo>
                  <a:pt x="21620" y="285390"/>
                </a:lnTo>
                <a:cubicBezTo>
                  <a:pt x="9729" y="285390"/>
                  <a:pt x="0" y="275673"/>
                  <a:pt x="0" y="263797"/>
                </a:cubicBezTo>
                <a:lnTo>
                  <a:pt x="0" y="246523"/>
                </a:lnTo>
                <a:cubicBezTo>
                  <a:pt x="0" y="246163"/>
                  <a:pt x="0" y="245803"/>
                  <a:pt x="0" y="245083"/>
                </a:cubicBezTo>
                <a:lnTo>
                  <a:pt x="23062" y="176705"/>
                </a:lnTo>
                <a:lnTo>
                  <a:pt x="23062" y="21593"/>
                </a:lnTo>
                <a:cubicBezTo>
                  <a:pt x="23062" y="9717"/>
                  <a:pt x="32791" y="0"/>
                  <a:pt x="44682" y="0"/>
                </a:cubicBezTo>
                <a:close/>
              </a:path>
            </a:pathLst>
          </a:custGeom>
          <a:solidFill>
            <a:schemeClr val="bg1"/>
          </a:solidFill>
          <a:ln>
            <a:noFill/>
          </a:ln>
          <a:effectLst/>
        </p:spPr>
        <p:txBody>
          <a:bodyPr anchor="ctr"/>
          <a:lstStyle/>
          <a:p>
            <a:endParaRPr lang="en-US" sz="1600">
              <a:latin typeface="Poppins" panose="00000500000000000000" pitchFamily="50" charset="0"/>
              <a:cs typeface="Poppins" panose="00000500000000000000" pitchFamily="50" charset="0"/>
            </a:endParaRPr>
          </a:p>
        </p:txBody>
      </p:sp>
      <p:sp>
        <p:nvSpPr>
          <p:cNvPr id="62" name="Freeform 989">
            <a:extLst>
              <a:ext uri="{FF2B5EF4-FFF2-40B4-BE49-F238E27FC236}">
                <a16:creationId xmlns:a16="http://schemas.microsoft.com/office/drawing/2014/main" id="{16B7AC32-3BF4-264B-A3F2-F69540945006}"/>
              </a:ext>
            </a:extLst>
          </p:cNvPr>
          <p:cNvSpPr>
            <a:spLocks noChangeAspect="1" noChangeArrowheads="1"/>
          </p:cNvSpPr>
          <p:nvPr/>
        </p:nvSpPr>
        <p:spPr bwMode="auto">
          <a:xfrm>
            <a:off x="7507654" y="3989529"/>
            <a:ext cx="525118" cy="505789"/>
          </a:xfrm>
          <a:custGeom>
            <a:avLst/>
            <a:gdLst>
              <a:gd name="T0" fmla="*/ 3388874 w 285390"/>
              <a:gd name="T1" fmla="*/ 5033961 h 274274"/>
              <a:gd name="T2" fmla="*/ 530264 w 285390"/>
              <a:gd name="T3" fmla="*/ 4851321 h 274274"/>
              <a:gd name="T4" fmla="*/ 439777 w 285390"/>
              <a:gd name="T5" fmla="*/ 4942655 h 274274"/>
              <a:gd name="T6" fmla="*/ 3036469 w 285390"/>
              <a:gd name="T7" fmla="*/ 4926976 h 274274"/>
              <a:gd name="T8" fmla="*/ 3407980 w 285390"/>
              <a:gd name="T9" fmla="*/ 4549787 h 274274"/>
              <a:gd name="T10" fmla="*/ 543014 w 285390"/>
              <a:gd name="T11" fmla="*/ 5304131 h 274274"/>
              <a:gd name="T12" fmla="*/ 543014 w 285390"/>
              <a:gd name="T13" fmla="*/ 4375702 h 274274"/>
              <a:gd name="T14" fmla="*/ 3407980 w 285390"/>
              <a:gd name="T15" fmla="*/ 4375702 h 274274"/>
              <a:gd name="T16" fmla="*/ 2872118 w 285390"/>
              <a:gd name="T17" fmla="*/ 5014007 h 274274"/>
              <a:gd name="T18" fmla="*/ 0 w 285390"/>
              <a:gd name="T19" fmla="*/ 4926976 h 274274"/>
              <a:gd name="T20" fmla="*/ 3297553 w 285390"/>
              <a:gd name="T21" fmla="*/ 2441505 h 274274"/>
              <a:gd name="T22" fmla="*/ 2946413 w 285390"/>
              <a:gd name="T23" fmla="*/ 2624159 h 274274"/>
              <a:gd name="T24" fmla="*/ 1187245 w 285390"/>
              <a:gd name="T25" fmla="*/ 2441505 h 274274"/>
              <a:gd name="T26" fmla="*/ 1538398 w 285390"/>
              <a:gd name="T27" fmla="*/ 2624159 h 274274"/>
              <a:gd name="T28" fmla="*/ 1187245 w 285390"/>
              <a:gd name="T29" fmla="*/ 2441505 h 274274"/>
              <a:gd name="T30" fmla="*/ 2389802 w 285390"/>
              <a:gd name="T31" fmla="*/ 1934508 h 274274"/>
              <a:gd name="T32" fmla="*/ 2453800 w 285390"/>
              <a:gd name="T33" fmla="*/ 2208881 h 274274"/>
              <a:gd name="T34" fmla="*/ 2091076 w 285390"/>
              <a:gd name="T35" fmla="*/ 2237772 h 274274"/>
              <a:gd name="T36" fmla="*/ 2524936 w 285390"/>
              <a:gd name="T37" fmla="*/ 2541033 h 274274"/>
              <a:gd name="T38" fmla="*/ 2297326 w 285390"/>
              <a:gd name="T39" fmla="*/ 3082609 h 274274"/>
              <a:gd name="T40" fmla="*/ 2197759 w 285390"/>
              <a:gd name="T41" fmla="*/ 3227002 h 274274"/>
              <a:gd name="T42" fmla="*/ 1891914 w 285390"/>
              <a:gd name="T43" fmla="*/ 2851513 h 274274"/>
              <a:gd name="T44" fmla="*/ 2226210 w 285390"/>
              <a:gd name="T45" fmla="*/ 2916539 h 274274"/>
              <a:gd name="T46" fmla="*/ 2389802 w 285390"/>
              <a:gd name="T47" fmla="*/ 2649358 h 274274"/>
              <a:gd name="T48" fmla="*/ 1920375 w 285390"/>
              <a:gd name="T49" fmla="*/ 2223324 h 274274"/>
              <a:gd name="T50" fmla="*/ 2219085 w 285390"/>
              <a:gd name="T51" fmla="*/ 1862303 h 274274"/>
              <a:gd name="T52" fmla="*/ 736507 w 285390"/>
              <a:gd name="T53" fmla="*/ 2116335 h 274274"/>
              <a:gd name="T54" fmla="*/ 3010159 w 285390"/>
              <a:gd name="T55" fmla="*/ 3339685 h 274274"/>
              <a:gd name="T56" fmla="*/ 3516194 w 285390"/>
              <a:gd name="T57" fmla="*/ 1936404 h 274274"/>
              <a:gd name="T58" fmla="*/ 1107140 w 285390"/>
              <a:gd name="T59" fmla="*/ 1490265 h 274274"/>
              <a:gd name="T60" fmla="*/ 3608870 w 285390"/>
              <a:gd name="T61" fmla="*/ 1598203 h 274274"/>
              <a:gd name="T62" fmla="*/ 3929596 w 285390"/>
              <a:gd name="T63" fmla="*/ 1950818 h 274274"/>
              <a:gd name="T64" fmla="*/ 3630233 w 285390"/>
              <a:gd name="T65" fmla="*/ 3066221 h 274274"/>
              <a:gd name="T66" fmla="*/ 1107140 w 285390"/>
              <a:gd name="T67" fmla="*/ 3512396 h 274274"/>
              <a:gd name="T68" fmla="*/ 565422 w 285390"/>
              <a:gd name="T69" fmla="*/ 2965480 h 274274"/>
              <a:gd name="T70" fmla="*/ 1021582 w 285390"/>
              <a:gd name="T71" fmla="*/ 1576621 h 274274"/>
              <a:gd name="T72" fmla="*/ 170922 w 285390"/>
              <a:gd name="T73" fmla="*/ 1463907 h 274274"/>
              <a:gd name="T74" fmla="*/ 3518000 w 285390"/>
              <a:gd name="T75" fmla="*/ 3910924 h 274274"/>
              <a:gd name="T76" fmla="*/ 541264 w 285390"/>
              <a:gd name="T77" fmla="*/ 1090751 h 274274"/>
              <a:gd name="T78" fmla="*/ 5647299 w 285390"/>
              <a:gd name="T79" fmla="*/ 86137 h 274274"/>
              <a:gd name="T80" fmla="*/ 4151808 w 285390"/>
              <a:gd name="T81" fmla="*/ 3573645 h 274274"/>
              <a:gd name="T82" fmla="*/ 0 w 285390"/>
              <a:gd name="T83" fmla="*/ 3537783 h 274274"/>
              <a:gd name="T84" fmla="*/ 4593348 w 285390"/>
              <a:gd name="T85" fmla="*/ 918511 h 2742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5390" h="274274">
                <a:moveTo>
                  <a:pt x="171259" y="242887"/>
                </a:moveTo>
                <a:cubicBezTo>
                  <a:pt x="173926" y="242887"/>
                  <a:pt x="175831" y="245173"/>
                  <a:pt x="175831" y="247459"/>
                </a:cubicBezTo>
                <a:cubicBezTo>
                  <a:pt x="175831" y="250126"/>
                  <a:pt x="173926" y="252031"/>
                  <a:pt x="171259" y="252031"/>
                </a:cubicBezTo>
                <a:cubicBezTo>
                  <a:pt x="168592" y="252031"/>
                  <a:pt x="166687" y="250126"/>
                  <a:pt x="166687" y="247459"/>
                </a:cubicBezTo>
                <a:cubicBezTo>
                  <a:pt x="166687" y="245173"/>
                  <a:pt x="168592" y="242887"/>
                  <a:pt x="171259" y="242887"/>
                </a:cubicBezTo>
                <a:close/>
                <a:moveTo>
                  <a:pt x="26797" y="242887"/>
                </a:moveTo>
                <a:cubicBezTo>
                  <a:pt x="29464" y="242887"/>
                  <a:pt x="31369" y="245173"/>
                  <a:pt x="31369" y="247459"/>
                </a:cubicBezTo>
                <a:cubicBezTo>
                  <a:pt x="31369" y="250126"/>
                  <a:pt x="29464" y="252031"/>
                  <a:pt x="26797" y="252031"/>
                </a:cubicBezTo>
                <a:cubicBezTo>
                  <a:pt x="24511" y="252031"/>
                  <a:pt x="22225" y="250126"/>
                  <a:pt x="22225" y="247459"/>
                </a:cubicBezTo>
                <a:cubicBezTo>
                  <a:pt x="22225" y="245173"/>
                  <a:pt x="24511" y="242887"/>
                  <a:pt x="26797" y="242887"/>
                </a:cubicBezTo>
                <a:close/>
                <a:moveTo>
                  <a:pt x="172224" y="227791"/>
                </a:moveTo>
                <a:cubicBezTo>
                  <a:pt x="161753" y="227791"/>
                  <a:pt x="153449" y="236506"/>
                  <a:pt x="153449" y="246675"/>
                </a:cubicBezTo>
                <a:cubicBezTo>
                  <a:pt x="153449" y="257206"/>
                  <a:pt x="161753" y="265558"/>
                  <a:pt x="172224" y="265558"/>
                </a:cubicBezTo>
                <a:cubicBezTo>
                  <a:pt x="182694" y="265558"/>
                  <a:pt x="190999" y="257206"/>
                  <a:pt x="190999" y="246675"/>
                </a:cubicBezTo>
                <a:cubicBezTo>
                  <a:pt x="190999" y="236506"/>
                  <a:pt x="182694" y="227791"/>
                  <a:pt x="172224" y="227791"/>
                </a:cubicBezTo>
                <a:close/>
                <a:moveTo>
                  <a:pt x="27440" y="227791"/>
                </a:moveTo>
                <a:cubicBezTo>
                  <a:pt x="16970" y="227791"/>
                  <a:pt x="8665" y="236506"/>
                  <a:pt x="8665" y="246675"/>
                </a:cubicBezTo>
                <a:cubicBezTo>
                  <a:pt x="8665" y="257206"/>
                  <a:pt x="16970" y="265558"/>
                  <a:pt x="27440" y="265558"/>
                </a:cubicBezTo>
                <a:cubicBezTo>
                  <a:pt x="37911" y="265558"/>
                  <a:pt x="46215" y="257206"/>
                  <a:pt x="46215" y="246675"/>
                </a:cubicBezTo>
                <a:cubicBezTo>
                  <a:pt x="46215" y="236506"/>
                  <a:pt x="37911" y="227791"/>
                  <a:pt x="27440" y="227791"/>
                </a:cubicBezTo>
                <a:close/>
                <a:moveTo>
                  <a:pt x="27440" y="219075"/>
                </a:moveTo>
                <a:cubicBezTo>
                  <a:pt x="41160" y="219075"/>
                  <a:pt x="52353" y="229243"/>
                  <a:pt x="54519" y="242317"/>
                </a:cubicBezTo>
                <a:lnTo>
                  <a:pt x="145144" y="242317"/>
                </a:lnTo>
                <a:cubicBezTo>
                  <a:pt x="147311" y="229243"/>
                  <a:pt x="158504" y="219075"/>
                  <a:pt x="172224" y="219075"/>
                </a:cubicBezTo>
                <a:cubicBezTo>
                  <a:pt x="187388" y="219075"/>
                  <a:pt x="199664" y="231422"/>
                  <a:pt x="199664" y="246675"/>
                </a:cubicBezTo>
                <a:cubicBezTo>
                  <a:pt x="199664" y="261927"/>
                  <a:pt x="187388" y="274274"/>
                  <a:pt x="172224" y="274274"/>
                </a:cubicBezTo>
                <a:cubicBezTo>
                  <a:pt x="158504" y="274274"/>
                  <a:pt x="147311" y="264469"/>
                  <a:pt x="145144" y="251032"/>
                </a:cubicBezTo>
                <a:lnTo>
                  <a:pt x="54519" y="251032"/>
                </a:lnTo>
                <a:cubicBezTo>
                  <a:pt x="52353" y="264469"/>
                  <a:pt x="41160" y="274274"/>
                  <a:pt x="27440" y="274274"/>
                </a:cubicBezTo>
                <a:cubicBezTo>
                  <a:pt x="12276" y="274274"/>
                  <a:pt x="0" y="261927"/>
                  <a:pt x="0" y="246675"/>
                </a:cubicBezTo>
                <a:cubicBezTo>
                  <a:pt x="0" y="231422"/>
                  <a:pt x="12276" y="219075"/>
                  <a:pt x="27440" y="219075"/>
                </a:cubicBezTo>
                <a:close/>
                <a:moveTo>
                  <a:pt x="148898" y="122237"/>
                </a:moveTo>
                <a:lnTo>
                  <a:pt x="166644" y="122237"/>
                </a:lnTo>
                <a:cubicBezTo>
                  <a:pt x="169232" y="122237"/>
                  <a:pt x="171080" y="124142"/>
                  <a:pt x="171080" y="126809"/>
                </a:cubicBezTo>
                <a:cubicBezTo>
                  <a:pt x="171080" y="129095"/>
                  <a:pt x="169232" y="131381"/>
                  <a:pt x="166644" y="131381"/>
                </a:cubicBezTo>
                <a:lnTo>
                  <a:pt x="148898" y="131381"/>
                </a:lnTo>
                <a:cubicBezTo>
                  <a:pt x="146680" y="131381"/>
                  <a:pt x="144462" y="129095"/>
                  <a:pt x="144462" y="126809"/>
                </a:cubicBezTo>
                <a:cubicBezTo>
                  <a:pt x="144462" y="124142"/>
                  <a:pt x="146680" y="122237"/>
                  <a:pt x="148898" y="122237"/>
                </a:cubicBezTo>
                <a:close/>
                <a:moveTo>
                  <a:pt x="59998" y="122237"/>
                </a:moveTo>
                <a:lnTo>
                  <a:pt x="77744" y="122237"/>
                </a:lnTo>
                <a:cubicBezTo>
                  <a:pt x="79962" y="122237"/>
                  <a:pt x="82180" y="124142"/>
                  <a:pt x="82180" y="126809"/>
                </a:cubicBezTo>
                <a:cubicBezTo>
                  <a:pt x="82180" y="129095"/>
                  <a:pt x="79962" y="131381"/>
                  <a:pt x="77744" y="131381"/>
                </a:cubicBezTo>
                <a:lnTo>
                  <a:pt x="59998" y="131381"/>
                </a:lnTo>
                <a:cubicBezTo>
                  <a:pt x="57410" y="131381"/>
                  <a:pt x="55562" y="129095"/>
                  <a:pt x="55562" y="126809"/>
                </a:cubicBezTo>
                <a:cubicBezTo>
                  <a:pt x="55562" y="124142"/>
                  <a:pt x="57410" y="122237"/>
                  <a:pt x="59998" y="122237"/>
                </a:cubicBezTo>
                <a:close/>
                <a:moveTo>
                  <a:pt x="117175" y="89261"/>
                </a:moveTo>
                <a:cubicBezTo>
                  <a:pt x="119332" y="89623"/>
                  <a:pt x="121129" y="91430"/>
                  <a:pt x="120770" y="93961"/>
                </a:cubicBezTo>
                <a:lnTo>
                  <a:pt x="120770" y="96853"/>
                </a:lnTo>
                <a:cubicBezTo>
                  <a:pt x="126161" y="98661"/>
                  <a:pt x="130475" y="102637"/>
                  <a:pt x="132272" y="108060"/>
                </a:cubicBezTo>
                <a:cubicBezTo>
                  <a:pt x="132991" y="110229"/>
                  <a:pt x="131553" y="112760"/>
                  <a:pt x="129396" y="113483"/>
                </a:cubicBezTo>
                <a:cubicBezTo>
                  <a:pt x="127240" y="114206"/>
                  <a:pt x="124724" y="113121"/>
                  <a:pt x="124005" y="110590"/>
                </a:cubicBezTo>
                <a:cubicBezTo>
                  <a:pt x="122926" y="107337"/>
                  <a:pt x="119692" y="105168"/>
                  <a:pt x="115738" y="104806"/>
                </a:cubicBezTo>
                <a:cubicBezTo>
                  <a:pt x="113222" y="104445"/>
                  <a:pt x="110706" y="105168"/>
                  <a:pt x="108908" y="106614"/>
                </a:cubicBezTo>
                <a:cubicBezTo>
                  <a:pt x="106752" y="108060"/>
                  <a:pt x="106033" y="109867"/>
                  <a:pt x="105674" y="112037"/>
                </a:cubicBezTo>
                <a:cubicBezTo>
                  <a:pt x="105674" y="113844"/>
                  <a:pt x="105674" y="116375"/>
                  <a:pt x="107111" y="117821"/>
                </a:cubicBezTo>
                <a:cubicBezTo>
                  <a:pt x="108549" y="119628"/>
                  <a:pt x="111065" y="120713"/>
                  <a:pt x="114300" y="121074"/>
                </a:cubicBezTo>
                <a:cubicBezTo>
                  <a:pt x="121489" y="121436"/>
                  <a:pt x="125442" y="124690"/>
                  <a:pt x="127599" y="127220"/>
                </a:cubicBezTo>
                <a:cubicBezTo>
                  <a:pt x="130115" y="130112"/>
                  <a:pt x="131553" y="134450"/>
                  <a:pt x="131193" y="139150"/>
                </a:cubicBezTo>
                <a:cubicBezTo>
                  <a:pt x="130475" y="143850"/>
                  <a:pt x="128318" y="147826"/>
                  <a:pt x="124724" y="150718"/>
                </a:cubicBezTo>
                <a:cubicBezTo>
                  <a:pt x="122208" y="152888"/>
                  <a:pt x="119332" y="153972"/>
                  <a:pt x="116097" y="154334"/>
                </a:cubicBezTo>
                <a:lnTo>
                  <a:pt x="115738" y="157587"/>
                </a:lnTo>
                <a:cubicBezTo>
                  <a:pt x="115738" y="159756"/>
                  <a:pt x="113581" y="161564"/>
                  <a:pt x="111425" y="161564"/>
                </a:cubicBezTo>
                <a:lnTo>
                  <a:pt x="111065" y="161564"/>
                </a:lnTo>
                <a:cubicBezTo>
                  <a:pt x="108549" y="161202"/>
                  <a:pt x="106752" y="159033"/>
                  <a:pt x="107111" y="156503"/>
                </a:cubicBezTo>
                <a:lnTo>
                  <a:pt x="107471" y="153611"/>
                </a:lnTo>
                <a:cubicBezTo>
                  <a:pt x="102079" y="151803"/>
                  <a:pt x="97766" y="147826"/>
                  <a:pt x="95609" y="142765"/>
                </a:cubicBezTo>
                <a:cubicBezTo>
                  <a:pt x="95250" y="140235"/>
                  <a:pt x="96328" y="137704"/>
                  <a:pt x="98485" y="136981"/>
                </a:cubicBezTo>
                <a:cubicBezTo>
                  <a:pt x="100642" y="136258"/>
                  <a:pt x="103158" y="137343"/>
                  <a:pt x="103876" y="139873"/>
                </a:cubicBezTo>
                <a:cubicBezTo>
                  <a:pt x="104955" y="143127"/>
                  <a:pt x="108549" y="145657"/>
                  <a:pt x="112503" y="146019"/>
                </a:cubicBezTo>
                <a:cubicBezTo>
                  <a:pt x="115019" y="146380"/>
                  <a:pt x="117535" y="145296"/>
                  <a:pt x="119332" y="143850"/>
                </a:cubicBezTo>
                <a:cubicBezTo>
                  <a:pt x="121129" y="142765"/>
                  <a:pt x="122208" y="140596"/>
                  <a:pt x="122208" y="138427"/>
                </a:cubicBezTo>
                <a:cubicBezTo>
                  <a:pt x="122567" y="136981"/>
                  <a:pt x="122208" y="134450"/>
                  <a:pt x="120770" y="132643"/>
                </a:cubicBezTo>
                <a:cubicBezTo>
                  <a:pt x="119332" y="130835"/>
                  <a:pt x="117175" y="129751"/>
                  <a:pt x="113581" y="129751"/>
                </a:cubicBezTo>
                <a:cubicBezTo>
                  <a:pt x="106392" y="129028"/>
                  <a:pt x="102439" y="126136"/>
                  <a:pt x="100642" y="123605"/>
                </a:cubicBezTo>
                <a:cubicBezTo>
                  <a:pt x="97766" y="120351"/>
                  <a:pt x="96688" y="116013"/>
                  <a:pt x="97047" y="111313"/>
                </a:cubicBezTo>
                <a:cubicBezTo>
                  <a:pt x="97407" y="106614"/>
                  <a:pt x="99563" y="102637"/>
                  <a:pt x="103517" y="99745"/>
                </a:cubicBezTo>
                <a:cubicBezTo>
                  <a:pt x="106033" y="97938"/>
                  <a:pt x="108908" y="96853"/>
                  <a:pt x="112143" y="96130"/>
                </a:cubicBezTo>
                <a:lnTo>
                  <a:pt x="112143" y="93238"/>
                </a:lnTo>
                <a:cubicBezTo>
                  <a:pt x="112503" y="90707"/>
                  <a:pt x="114659" y="88900"/>
                  <a:pt x="117175" y="89261"/>
                </a:cubicBezTo>
                <a:close/>
                <a:moveTo>
                  <a:pt x="60272" y="83619"/>
                </a:moveTo>
                <a:cubicBezTo>
                  <a:pt x="58471" y="95148"/>
                  <a:pt x="48746" y="104515"/>
                  <a:pt x="37220" y="105957"/>
                </a:cubicBezTo>
                <a:lnTo>
                  <a:pt x="37220" y="144507"/>
                </a:lnTo>
                <a:cubicBezTo>
                  <a:pt x="48746" y="146309"/>
                  <a:pt x="58471" y="155316"/>
                  <a:pt x="60272" y="167205"/>
                </a:cubicBezTo>
                <a:lnTo>
                  <a:pt x="152120" y="167205"/>
                </a:lnTo>
                <a:cubicBezTo>
                  <a:pt x="156442" y="154956"/>
                  <a:pt x="167248" y="146309"/>
                  <a:pt x="180215" y="145228"/>
                </a:cubicBezTo>
                <a:lnTo>
                  <a:pt x="189580" y="104155"/>
                </a:lnTo>
                <a:cubicBezTo>
                  <a:pt x="184897" y="103074"/>
                  <a:pt x="180575" y="100552"/>
                  <a:pt x="177693" y="96949"/>
                </a:cubicBezTo>
                <a:cubicBezTo>
                  <a:pt x="174812" y="92986"/>
                  <a:pt x="173011" y="88303"/>
                  <a:pt x="173371" y="83619"/>
                </a:cubicBezTo>
                <a:lnTo>
                  <a:pt x="60272" y="83619"/>
                </a:lnTo>
                <a:close/>
                <a:moveTo>
                  <a:pt x="55949" y="74612"/>
                </a:moveTo>
                <a:lnTo>
                  <a:pt x="178414" y="74612"/>
                </a:lnTo>
                <a:cubicBezTo>
                  <a:pt x="179494" y="74612"/>
                  <a:pt x="180575" y="75332"/>
                  <a:pt x="181655" y="76413"/>
                </a:cubicBezTo>
                <a:cubicBezTo>
                  <a:pt x="182376" y="77494"/>
                  <a:pt x="182736" y="78935"/>
                  <a:pt x="182376" y="80016"/>
                </a:cubicBezTo>
                <a:cubicBezTo>
                  <a:pt x="181295" y="84700"/>
                  <a:pt x="182016" y="88663"/>
                  <a:pt x="184537" y="91545"/>
                </a:cubicBezTo>
                <a:cubicBezTo>
                  <a:pt x="186698" y="94427"/>
                  <a:pt x="190300" y="95869"/>
                  <a:pt x="194982" y="95869"/>
                </a:cubicBezTo>
                <a:cubicBezTo>
                  <a:pt x="196423" y="95869"/>
                  <a:pt x="197504" y="96589"/>
                  <a:pt x="198584" y="97670"/>
                </a:cubicBezTo>
                <a:cubicBezTo>
                  <a:pt x="199305" y="98751"/>
                  <a:pt x="199665" y="100192"/>
                  <a:pt x="199305" y="101633"/>
                </a:cubicBezTo>
                <a:lnTo>
                  <a:pt x="187779" y="150272"/>
                </a:lnTo>
                <a:cubicBezTo>
                  <a:pt x="187418" y="152434"/>
                  <a:pt x="185617" y="153514"/>
                  <a:pt x="183456" y="153514"/>
                </a:cubicBezTo>
                <a:cubicBezTo>
                  <a:pt x="171930" y="153514"/>
                  <a:pt x="162205" y="161441"/>
                  <a:pt x="159684" y="172609"/>
                </a:cubicBezTo>
                <a:cubicBezTo>
                  <a:pt x="159324" y="174411"/>
                  <a:pt x="157523" y="175852"/>
                  <a:pt x="155362" y="175852"/>
                </a:cubicBezTo>
                <a:lnTo>
                  <a:pt x="55949" y="175852"/>
                </a:lnTo>
                <a:cubicBezTo>
                  <a:pt x="53788" y="175852"/>
                  <a:pt x="51627" y="173690"/>
                  <a:pt x="51627" y="171529"/>
                </a:cubicBezTo>
                <a:cubicBezTo>
                  <a:pt x="51627" y="161080"/>
                  <a:pt x="43343" y="152794"/>
                  <a:pt x="33257" y="152794"/>
                </a:cubicBezTo>
                <a:cubicBezTo>
                  <a:pt x="30376" y="152794"/>
                  <a:pt x="28575" y="150632"/>
                  <a:pt x="28575" y="148470"/>
                </a:cubicBezTo>
                <a:lnTo>
                  <a:pt x="28575" y="101993"/>
                </a:lnTo>
                <a:cubicBezTo>
                  <a:pt x="28575" y="99832"/>
                  <a:pt x="30376" y="98030"/>
                  <a:pt x="33257" y="98030"/>
                </a:cubicBezTo>
                <a:cubicBezTo>
                  <a:pt x="43343" y="98030"/>
                  <a:pt x="51627" y="89384"/>
                  <a:pt x="51627" y="78935"/>
                </a:cubicBezTo>
                <a:cubicBezTo>
                  <a:pt x="51627" y="76774"/>
                  <a:pt x="53788" y="74612"/>
                  <a:pt x="55949" y="74612"/>
                </a:cubicBezTo>
                <a:close/>
                <a:moveTo>
                  <a:pt x="27351" y="54610"/>
                </a:moveTo>
                <a:cubicBezTo>
                  <a:pt x="16915" y="54610"/>
                  <a:pt x="8637" y="63232"/>
                  <a:pt x="8637" y="73292"/>
                </a:cubicBezTo>
                <a:lnTo>
                  <a:pt x="8637" y="177123"/>
                </a:lnTo>
                <a:cubicBezTo>
                  <a:pt x="8637" y="187183"/>
                  <a:pt x="16915" y="195805"/>
                  <a:pt x="27351" y="195805"/>
                </a:cubicBezTo>
                <a:lnTo>
                  <a:pt x="177784" y="195805"/>
                </a:lnTo>
                <a:cubicBezTo>
                  <a:pt x="189300" y="195805"/>
                  <a:pt x="198657" y="187901"/>
                  <a:pt x="201537" y="176764"/>
                </a:cubicBezTo>
                <a:lnTo>
                  <a:pt x="230327" y="54610"/>
                </a:lnTo>
                <a:lnTo>
                  <a:pt x="27351" y="54610"/>
                </a:lnTo>
                <a:close/>
                <a:moveTo>
                  <a:pt x="246522" y="0"/>
                </a:moveTo>
                <a:lnTo>
                  <a:pt x="281071" y="0"/>
                </a:lnTo>
                <a:cubicBezTo>
                  <a:pt x="283591" y="0"/>
                  <a:pt x="285390" y="1796"/>
                  <a:pt x="285390" y="4311"/>
                </a:cubicBezTo>
                <a:cubicBezTo>
                  <a:pt x="285390" y="6826"/>
                  <a:pt x="283591" y="8622"/>
                  <a:pt x="281071" y="8622"/>
                </a:cubicBezTo>
                <a:lnTo>
                  <a:pt x="249761" y="8622"/>
                </a:lnTo>
                <a:lnTo>
                  <a:pt x="209814" y="178919"/>
                </a:lnTo>
                <a:cubicBezTo>
                  <a:pt x="206575" y="194009"/>
                  <a:pt x="193259" y="204428"/>
                  <a:pt x="177784" y="204428"/>
                </a:cubicBezTo>
                <a:lnTo>
                  <a:pt x="27351" y="204428"/>
                </a:lnTo>
                <a:cubicBezTo>
                  <a:pt x="12236" y="204428"/>
                  <a:pt x="0" y="192213"/>
                  <a:pt x="0" y="177123"/>
                </a:cubicBezTo>
                <a:lnTo>
                  <a:pt x="0" y="73292"/>
                </a:lnTo>
                <a:cubicBezTo>
                  <a:pt x="0" y="58562"/>
                  <a:pt x="12236" y="45987"/>
                  <a:pt x="27351" y="45987"/>
                </a:cubicBezTo>
                <a:lnTo>
                  <a:pt x="232127" y="45987"/>
                </a:lnTo>
                <a:lnTo>
                  <a:pt x="242204" y="3593"/>
                </a:lnTo>
                <a:cubicBezTo>
                  <a:pt x="242923" y="1437"/>
                  <a:pt x="244723" y="0"/>
                  <a:pt x="246522" y="0"/>
                </a:cubicBezTo>
                <a:close/>
              </a:path>
            </a:pathLst>
          </a:custGeom>
          <a:solidFill>
            <a:schemeClr val="bg1"/>
          </a:solidFill>
          <a:ln>
            <a:noFill/>
          </a:ln>
          <a:effectLst/>
        </p:spPr>
        <p:txBody>
          <a:bodyPr anchor="ctr"/>
          <a:lstStyle/>
          <a:p>
            <a:endParaRPr lang="en-US" sz="1600">
              <a:latin typeface="Poppins" panose="00000500000000000000" pitchFamily="50" charset="0"/>
              <a:cs typeface="Poppins" panose="00000500000000000000" pitchFamily="50" charset="0"/>
            </a:endParaRPr>
          </a:p>
        </p:txBody>
      </p:sp>
      <p:sp>
        <p:nvSpPr>
          <p:cNvPr id="63" name="Freeform 1005">
            <a:extLst>
              <a:ext uri="{FF2B5EF4-FFF2-40B4-BE49-F238E27FC236}">
                <a16:creationId xmlns:a16="http://schemas.microsoft.com/office/drawing/2014/main" id="{9C44E65A-C1F1-1F49-AA8B-E0E78CD0E0A0}"/>
              </a:ext>
            </a:extLst>
          </p:cNvPr>
          <p:cNvSpPr>
            <a:spLocks noChangeAspect="1" noChangeArrowheads="1"/>
          </p:cNvSpPr>
          <p:nvPr/>
        </p:nvSpPr>
        <p:spPr bwMode="auto">
          <a:xfrm>
            <a:off x="4507138" y="2472182"/>
            <a:ext cx="517065" cy="525119"/>
          </a:xfrm>
          <a:custGeom>
            <a:avLst/>
            <a:gdLst>
              <a:gd name="T0" fmla="*/ 1415018 w 280627"/>
              <a:gd name="T1" fmla="*/ 5217954 h 285391"/>
              <a:gd name="T2" fmla="*/ 1283401 w 280627"/>
              <a:gd name="T3" fmla="*/ 5273784 h 285391"/>
              <a:gd name="T4" fmla="*/ 2144420 w 280627"/>
              <a:gd name="T5" fmla="*/ 5151636 h 285391"/>
              <a:gd name="T6" fmla="*/ 2053437 w 280627"/>
              <a:gd name="T7" fmla="*/ 5242090 h 285391"/>
              <a:gd name="T8" fmla="*/ 172254 w 280627"/>
              <a:gd name="T9" fmla="*/ 5099447 h 285391"/>
              <a:gd name="T10" fmla="*/ 2878396 w 280627"/>
              <a:gd name="T11" fmla="*/ 5334177 h 285391"/>
              <a:gd name="T12" fmla="*/ 172254 w 280627"/>
              <a:gd name="T13" fmla="*/ 4871884 h 285391"/>
              <a:gd name="T14" fmla="*/ 4077676 w 280627"/>
              <a:gd name="T15" fmla="*/ 4202994 h 285391"/>
              <a:gd name="T16" fmla="*/ 4382360 w 280627"/>
              <a:gd name="T17" fmla="*/ 4816288 h 285391"/>
              <a:gd name="T18" fmla="*/ 4396519 w 280627"/>
              <a:gd name="T19" fmla="*/ 4046100 h 285391"/>
              <a:gd name="T20" fmla="*/ 4573675 w 280627"/>
              <a:gd name="T21" fmla="*/ 4046100 h 285391"/>
              <a:gd name="T22" fmla="*/ 4552407 w 280627"/>
              <a:gd name="T23" fmla="*/ 4958898 h 285391"/>
              <a:gd name="T24" fmla="*/ 3850931 w 280627"/>
              <a:gd name="T25" fmla="*/ 4958898 h 285391"/>
              <a:gd name="T26" fmla="*/ 3829639 w 280627"/>
              <a:gd name="T27" fmla="*/ 4046100 h 285391"/>
              <a:gd name="T28" fmla="*/ 3050648 w 280627"/>
              <a:gd name="T29" fmla="*/ 3278722 h 285391"/>
              <a:gd name="T30" fmla="*/ 5268695 w 280627"/>
              <a:gd name="T31" fmla="*/ 5476394 h 285391"/>
              <a:gd name="T32" fmla="*/ 5268695 w 280627"/>
              <a:gd name="T33" fmla="*/ 3143610 h 285391"/>
              <a:gd name="T34" fmla="*/ 2231859 w 280627"/>
              <a:gd name="T35" fmla="*/ 1876588 h 285391"/>
              <a:gd name="T36" fmla="*/ 2566400 w 280627"/>
              <a:gd name="T37" fmla="*/ 2400284 h 285391"/>
              <a:gd name="T38" fmla="*/ 1817300 w 280627"/>
              <a:gd name="T39" fmla="*/ 2450502 h 285391"/>
              <a:gd name="T40" fmla="*/ 2231859 w 280627"/>
              <a:gd name="T41" fmla="*/ 3648501 h 285391"/>
              <a:gd name="T42" fmla="*/ 2057292 w 280627"/>
              <a:gd name="T43" fmla="*/ 3777633 h 285391"/>
              <a:gd name="T44" fmla="*/ 1722745 w 280627"/>
              <a:gd name="T45" fmla="*/ 3253959 h 285391"/>
              <a:gd name="T46" fmla="*/ 2471849 w 280627"/>
              <a:gd name="T47" fmla="*/ 3196534 h 285391"/>
              <a:gd name="T48" fmla="*/ 2057292 w 280627"/>
              <a:gd name="T49" fmla="*/ 2005736 h 285391"/>
              <a:gd name="T50" fmla="*/ 4113020 w 280627"/>
              <a:gd name="T51" fmla="*/ 1770951 h 285391"/>
              <a:gd name="T52" fmla="*/ 4945662 w 280627"/>
              <a:gd name="T53" fmla="*/ 2965804 h 285391"/>
              <a:gd name="T54" fmla="*/ 4113020 w 280627"/>
              <a:gd name="T55" fmla="*/ 1770951 h 285391"/>
              <a:gd name="T56" fmla="*/ 3235552 w 280627"/>
              <a:gd name="T57" fmla="*/ 1996402 h 285391"/>
              <a:gd name="T58" fmla="*/ 866273 w 280627"/>
              <a:gd name="T59" fmla="*/ 2846379 h 285391"/>
              <a:gd name="T60" fmla="*/ 2678929 w 280627"/>
              <a:gd name="T61" fmla="*/ 4110644 h 285391"/>
              <a:gd name="T62" fmla="*/ 695020 w 280627"/>
              <a:gd name="T63" fmla="*/ 2846379 h 285391"/>
              <a:gd name="T64" fmla="*/ 172254 w 280627"/>
              <a:gd name="T65" fmla="*/ 1116585 h 285391"/>
              <a:gd name="T66" fmla="*/ 2878396 w 280627"/>
              <a:gd name="T67" fmla="*/ 4793657 h 285391"/>
              <a:gd name="T68" fmla="*/ 3337771 w 280627"/>
              <a:gd name="T69" fmla="*/ 2965804 h 285391"/>
              <a:gd name="T70" fmla="*/ 4148880 w 280627"/>
              <a:gd name="T71" fmla="*/ 1600225 h 285391"/>
              <a:gd name="T72" fmla="*/ 437824 w 280627"/>
              <a:gd name="T73" fmla="*/ 860578 h 285391"/>
              <a:gd name="T74" fmla="*/ 2081247 w 280627"/>
              <a:gd name="T75" fmla="*/ 526790 h 285391"/>
              <a:gd name="T76" fmla="*/ 552743 w 280627"/>
              <a:gd name="T77" fmla="*/ 177774 h 285391"/>
              <a:gd name="T78" fmla="*/ 437824 w 280627"/>
              <a:gd name="T79" fmla="*/ 689886 h 285391"/>
              <a:gd name="T80" fmla="*/ 4148880 w 280627"/>
              <a:gd name="T81" fmla="*/ 547635 h 285391"/>
              <a:gd name="T82" fmla="*/ 552743 w 280627"/>
              <a:gd name="T83" fmla="*/ 0 h 285391"/>
              <a:gd name="T84" fmla="*/ 4313990 w 280627"/>
              <a:gd name="T85" fmla="*/ 1600225 h 285391"/>
              <a:gd name="T86" fmla="*/ 5117934 w 280627"/>
              <a:gd name="T87" fmla="*/ 2965804 h 285391"/>
              <a:gd name="T88" fmla="*/ 5584498 w 280627"/>
              <a:gd name="T89" fmla="*/ 5334177 h 285391"/>
              <a:gd name="T90" fmla="*/ 0 w 280627"/>
              <a:gd name="T91" fmla="*/ 5099447 h 2853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0627" h="285391">
                <a:moveTo>
                  <a:pt x="64492" y="260527"/>
                </a:moveTo>
                <a:cubicBezTo>
                  <a:pt x="66145" y="258763"/>
                  <a:pt x="68791" y="258763"/>
                  <a:pt x="70114" y="260527"/>
                </a:cubicBezTo>
                <a:cubicBezTo>
                  <a:pt x="70775" y="261233"/>
                  <a:pt x="71106" y="262291"/>
                  <a:pt x="71106" y="263702"/>
                </a:cubicBezTo>
                <a:cubicBezTo>
                  <a:pt x="71106" y="264760"/>
                  <a:pt x="70775" y="265819"/>
                  <a:pt x="70114" y="266524"/>
                </a:cubicBezTo>
                <a:cubicBezTo>
                  <a:pt x="69453" y="267583"/>
                  <a:pt x="68460" y="267935"/>
                  <a:pt x="67468" y="267935"/>
                </a:cubicBezTo>
                <a:cubicBezTo>
                  <a:pt x="66476" y="267935"/>
                  <a:pt x="65153" y="267583"/>
                  <a:pt x="64492" y="266524"/>
                </a:cubicBezTo>
                <a:cubicBezTo>
                  <a:pt x="63830" y="265819"/>
                  <a:pt x="63500" y="264760"/>
                  <a:pt x="63500" y="263702"/>
                </a:cubicBezTo>
                <a:cubicBezTo>
                  <a:pt x="63500" y="262291"/>
                  <a:pt x="63830" y="261233"/>
                  <a:pt x="64492" y="260527"/>
                </a:cubicBezTo>
                <a:close/>
                <a:moveTo>
                  <a:pt x="107759" y="260350"/>
                </a:moveTo>
                <a:cubicBezTo>
                  <a:pt x="110426" y="260350"/>
                  <a:pt x="112331" y="262255"/>
                  <a:pt x="112331" y="264922"/>
                </a:cubicBezTo>
                <a:cubicBezTo>
                  <a:pt x="112331" y="267208"/>
                  <a:pt x="110426" y="269494"/>
                  <a:pt x="107759" y="269494"/>
                </a:cubicBezTo>
                <a:cubicBezTo>
                  <a:pt x="105092" y="269494"/>
                  <a:pt x="103187" y="267208"/>
                  <a:pt x="103187" y="264922"/>
                </a:cubicBezTo>
                <a:cubicBezTo>
                  <a:pt x="103187" y="262255"/>
                  <a:pt x="105092" y="260350"/>
                  <a:pt x="107759" y="260350"/>
                </a:cubicBezTo>
                <a:close/>
                <a:moveTo>
                  <a:pt x="8657" y="246213"/>
                </a:moveTo>
                <a:lnTo>
                  <a:pt x="8657" y="257714"/>
                </a:lnTo>
                <a:cubicBezTo>
                  <a:pt x="8657" y="268138"/>
                  <a:pt x="17313" y="276764"/>
                  <a:pt x="27774" y="276764"/>
                </a:cubicBezTo>
                <a:lnTo>
                  <a:pt x="146445" y="276764"/>
                </a:lnTo>
                <a:cubicBezTo>
                  <a:pt x="145363" y="274608"/>
                  <a:pt x="144641" y="272092"/>
                  <a:pt x="144641" y="269576"/>
                </a:cubicBezTo>
                <a:lnTo>
                  <a:pt x="144641" y="250526"/>
                </a:lnTo>
                <a:lnTo>
                  <a:pt x="22003" y="250526"/>
                </a:lnTo>
                <a:cubicBezTo>
                  <a:pt x="16953" y="250526"/>
                  <a:pt x="12264" y="249088"/>
                  <a:pt x="8657" y="246213"/>
                </a:cubicBezTo>
                <a:close/>
                <a:moveTo>
                  <a:pt x="210959" y="194388"/>
                </a:moveTo>
                <a:cubicBezTo>
                  <a:pt x="205262" y="194388"/>
                  <a:pt x="200989" y="199073"/>
                  <a:pt x="200989" y="204479"/>
                </a:cubicBezTo>
                <a:cubicBezTo>
                  <a:pt x="200989" y="207723"/>
                  <a:pt x="202413" y="210606"/>
                  <a:pt x="204906" y="212408"/>
                </a:cubicBezTo>
                <a:cubicBezTo>
                  <a:pt x="206330" y="213489"/>
                  <a:pt x="207042" y="214931"/>
                  <a:pt x="206330" y="216733"/>
                </a:cubicBezTo>
                <a:lnTo>
                  <a:pt x="201701" y="243403"/>
                </a:lnTo>
                <a:lnTo>
                  <a:pt x="220217" y="243403"/>
                </a:lnTo>
                <a:lnTo>
                  <a:pt x="215588" y="216733"/>
                </a:lnTo>
                <a:cubicBezTo>
                  <a:pt x="215232" y="214931"/>
                  <a:pt x="215944" y="213489"/>
                  <a:pt x="217012" y="212408"/>
                </a:cubicBezTo>
                <a:cubicBezTo>
                  <a:pt x="219505" y="210606"/>
                  <a:pt x="220929" y="207723"/>
                  <a:pt x="220929" y="204479"/>
                </a:cubicBezTo>
                <a:cubicBezTo>
                  <a:pt x="220929" y="199073"/>
                  <a:pt x="216656" y="194388"/>
                  <a:pt x="210959" y="194388"/>
                </a:cubicBezTo>
                <a:close/>
                <a:moveTo>
                  <a:pt x="210959" y="185738"/>
                </a:moveTo>
                <a:cubicBezTo>
                  <a:pt x="221285" y="185738"/>
                  <a:pt x="229831" y="194028"/>
                  <a:pt x="229831" y="204479"/>
                </a:cubicBezTo>
                <a:cubicBezTo>
                  <a:pt x="229831" y="209525"/>
                  <a:pt x="227695" y="214210"/>
                  <a:pt x="224490" y="217454"/>
                </a:cubicBezTo>
                <a:lnTo>
                  <a:pt x="229831" y="247007"/>
                </a:lnTo>
                <a:cubicBezTo>
                  <a:pt x="229831" y="248088"/>
                  <a:pt x="229475" y="249530"/>
                  <a:pt x="228763" y="250611"/>
                </a:cubicBezTo>
                <a:cubicBezTo>
                  <a:pt x="227695" y="251332"/>
                  <a:pt x="226627" y="252053"/>
                  <a:pt x="225558" y="252053"/>
                </a:cubicBezTo>
                <a:lnTo>
                  <a:pt x="196716" y="252053"/>
                </a:lnTo>
                <a:cubicBezTo>
                  <a:pt x="195292" y="252053"/>
                  <a:pt x="194224" y="251332"/>
                  <a:pt x="193512" y="250611"/>
                </a:cubicBezTo>
                <a:cubicBezTo>
                  <a:pt x="192799" y="249530"/>
                  <a:pt x="192087" y="248088"/>
                  <a:pt x="192443" y="247007"/>
                </a:cubicBezTo>
                <a:lnTo>
                  <a:pt x="197784" y="217454"/>
                </a:lnTo>
                <a:cubicBezTo>
                  <a:pt x="194224" y="214210"/>
                  <a:pt x="192443" y="209525"/>
                  <a:pt x="192443" y="204479"/>
                </a:cubicBezTo>
                <a:cubicBezTo>
                  <a:pt x="192443" y="194028"/>
                  <a:pt x="200989" y="185738"/>
                  <a:pt x="210959" y="185738"/>
                </a:cubicBezTo>
                <a:close/>
                <a:moveTo>
                  <a:pt x="160512" y="158870"/>
                </a:moveTo>
                <a:cubicBezTo>
                  <a:pt x="156545" y="158870"/>
                  <a:pt x="153298" y="161745"/>
                  <a:pt x="153298" y="165699"/>
                </a:cubicBezTo>
                <a:lnTo>
                  <a:pt x="153298" y="269576"/>
                </a:lnTo>
                <a:cubicBezTo>
                  <a:pt x="153298" y="273529"/>
                  <a:pt x="156545" y="276764"/>
                  <a:pt x="160512" y="276764"/>
                </a:cubicBezTo>
                <a:lnTo>
                  <a:pt x="264756" y="276764"/>
                </a:lnTo>
                <a:cubicBezTo>
                  <a:pt x="268363" y="276764"/>
                  <a:pt x="271970" y="273529"/>
                  <a:pt x="271970" y="269576"/>
                </a:cubicBezTo>
                <a:lnTo>
                  <a:pt x="271970" y="165699"/>
                </a:lnTo>
                <a:cubicBezTo>
                  <a:pt x="271970" y="161745"/>
                  <a:pt x="268363" y="158870"/>
                  <a:pt x="264756" y="158870"/>
                </a:cubicBezTo>
                <a:lnTo>
                  <a:pt x="160512" y="158870"/>
                </a:lnTo>
                <a:close/>
                <a:moveTo>
                  <a:pt x="107767" y="90488"/>
                </a:moveTo>
                <a:cubicBezTo>
                  <a:pt x="110325" y="90488"/>
                  <a:pt x="112153" y="92300"/>
                  <a:pt x="112153" y="94838"/>
                </a:cubicBezTo>
                <a:lnTo>
                  <a:pt x="112153" y="101002"/>
                </a:lnTo>
                <a:cubicBezTo>
                  <a:pt x="120558" y="102814"/>
                  <a:pt x="127868" y="107890"/>
                  <a:pt x="131157" y="115503"/>
                </a:cubicBezTo>
                <a:cubicBezTo>
                  <a:pt x="132253" y="117678"/>
                  <a:pt x="131157" y="120216"/>
                  <a:pt x="128964" y="121304"/>
                </a:cubicBezTo>
                <a:cubicBezTo>
                  <a:pt x="126771" y="122029"/>
                  <a:pt x="124213" y="121304"/>
                  <a:pt x="123117" y="119129"/>
                </a:cubicBezTo>
                <a:cubicBezTo>
                  <a:pt x="120558" y="113328"/>
                  <a:pt x="114711" y="109703"/>
                  <a:pt x="107767" y="109703"/>
                </a:cubicBezTo>
                <a:cubicBezTo>
                  <a:pt x="98630" y="109703"/>
                  <a:pt x="91321" y="115866"/>
                  <a:pt x="91321" y="123842"/>
                </a:cubicBezTo>
                <a:cubicBezTo>
                  <a:pt x="91321" y="130368"/>
                  <a:pt x="93879" y="138343"/>
                  <a:pt x="107767" y="138343"/>
                </a:cubicBezTo>
                <a:cubicBezTo>
                  <a:pt x="126406" y="138343"/>
                  <a:pt x="132984" y="150307"/>
                  <a:pt x="132984" y="161546"/>
                </a:cubicBezTo>
                <a:cubicBezTo>
                  <a:pt x="132984" y="172785"/>
                  <a:pt x="123848" y="182574"/>
                  <a:pt x="112153" y="184386"/>
                </a:cubicBezTo>
                <a:lnTo>
                  <a:pt x="112153" y="190913"/>
                </a:lnTo>
                <a:cubicBezTo>
                  <a:pt x="112153" y="193088"/>
                  <a:pt x="110325" y="194901"/>
                  <a:pt x="107767" y="194901"/>
                </a:cubicBezTo>
                <a:cubicBezTo>
                  <a:pt x="105209" y="194901"/>
                  <a:pt x="103381" y="193088"/>
                  <a:pt x="103381" y="190913"/>
                </a:cubicBezTo>
                <a:lnTo>
                  <a:pt x="103381" y="184386"/>
                </a:lnTo>
                <a:cubicBezTo>
                  <a:pt x="94610" y="182936"/>
                  <a:pt x="87666" y="177498"/>
                  <a:pt x="84012" y="169885"/>
                </a:cubicBezTo>
                <a:cubicBezTo>
                  <a:pt x="83281" y="167709"/>
                  <a:pt x="84377" y="165172"/>
                  <a:pt x="86570" y="164447"/>
                </a:cubicBezTo>
                <a:cubicBezTo>
                  <a:pt x="88763" y="163359"/>
                  <a:pt x="91321" y="164447"/>
                  <a:pt x="92417" y="166622"/>
                </a:cubicBezTo>
                <a:cubicBezTo>
                  <a:pt x="94610" y="172423"/>
                  <a:pt x="100823" y="176048"/>
                  <a:pt x="107767" y="176048"/>
                </a:cubicBezTo>
                <a:cubicBezTo>
                  <a:pt x="116904" y="176048"/>
                  <a:pt x="124213" y="169522"/>
                  <a:pt x="124213" y="161546"/>
                </a:cubicBezTo>
                <a:cubicBezTo>
                  <a:pt x="124213" y="155020"/>
                  <a:pt x="121289" y="147044"/>
                  <a:pt x="107767" y="147044"/>
                </a:cubicBezTo>
                <a:cubicBezTo>
                  <a:pt x="89128" y="147044"/>
                  <a:pt x="82550" y="135081"/>
                  <a:pt x="82550" y="123842"/>
                </a:cubicBezTo>
                <a:cubicBezTo>
                  <a:pt x="82550" y="112603"/>
                  <a:pt x="91321" y="103177"/>
                  <a:pt x="103381" y="101364"/>
                </a:cubicBezTo>
                <a:lnTo>
                  <a:pt x="103381" y="94838"/>
                </a:lnTo>
                <a:cubicBezTo>
                  <a:pt x="103381" y="92300"/>
                  <a:pt x="105209" y="90488"/>
                  <a:pt x="107767" y="90488"/>
                </a:cubicBezTo>
                <a:close/>
                <a:moveTo>
                  <a:pt x="206683" y="89499"/>
                </a:moveTo>
                <a:cubicBezTo>
                  <a:pt x="190090" y="89499"/>
                  <a:pt x="176383" y="103157"/>
                  <a:pt x="176383" y="119691"/>
                </a:cubicBezTo>
                <a:lnTo>
                  <a:pt x="176383" y="149884"/>
                </a:lnTo>
                <a:lnTo>
                  <a:pt x="248524" y="149884"/>
                </a:lnTo>
                <a:lnTo>
                  <a:pt x="248524" y="119691"/>
                </a:lnTo>
                <a:cubicBezTo>
                  <a:pt x="248524" y="103157"/>
                  <a:pt x="235178" y="89499"/>
                  <a:pt x="218225" y="89499"/>
                </a:cubicBezTo>
                <a:lnTo>
                  <a:pt x="206683" y="89499"/>
                </a:lnTo>
                <a:close/>
                <a:moveTo>
                  <a:pt x="108081" y="69850"/>
                </a:moveTo>
                <a:cubicBezTo>
                  <a:pt x="129239" y="69850"/>
                  <a:pt x="148962" y="78874"/>
                  <a:pt x="162948" y="94757"/>
                </a:cubicBezTo>
                <a:cubicBezTo>
                  <a:pt x="164741" y="96923"/>
                  <a:pt x="164383" y="99450"/>
                  <a:pt x="162589" y="100893"/>
                </a:cubicBezTo>
                <a:cubicBezTo>
                  <a:pt x="160796" y="102337"/>
                  <a:pt x="158286" y="102337"/>
                  <a:pt x="156493" y="100532"/>
                </a:cubicBezTo>
                <a:cubicBezTo>
                  <a:pt x="144300" y="86455"/>
                  <a:pt x="126729" y="78513"/>
                  <a:pt x="108081" y="78513"/>
                </a:cubicBezTo>
                <a:cubicBezTo>
                  <a:pt x="72579" y="78513"/>
                  <a:pt x="43531" y="107752"/>
                  <a:pt x="43531" y="143849"/>
                </a:cubicBezTo>
                <a:cubicBezTo>
                  <a:pt x="43531" y="179586"/>
                  <a:pt x="72579" y="208825"/>
                  <a:pt x="108081" y="208825"/>
                </a:cubicBezTo>
                <a:cubicBezTo>
                  <a:pt x="115253" y="208825"/>
                  <a:pt x="122425" y="207381"/>
                  <a:pt x="129239" y="205215"/>
                </a:cubicBezTo>
                <a:cubicBezTo>
                  <a:pt x="131391" y="204132"/>
                  <a:pt x="133901" y="205576"/>
                  <a:pt x="134618" y="207742"/>
                </a:cubicBezTo>
                <a:cubicBezTo>
                  <a:pt x="135335" y="209908"/>
                  <a:pt x="134259" y="212435"/>
                  <a:pt x="132108" y="213157"/>
                </a:cubicBezTo>
                <a:cubicBezTo>
                  <a:pt x="124218" y="216044"/>
                  <a:pt x="116329" y="217127"/>
                  <a:pt x="108081" y="217127"/>
                </a:cubicBezTo>
                <a:cubicBezTo>
                  <a:pt x="67558" y="217127"/>
                  <a:pt x="34925" y="184278"/>
                  <a:pt x="34925" y="143849"/>
                </a:cubicBezTo>
                <a:cubicBezTo>
                  <a:pt x="34925" y="103059"/>
                  <a:pt x="67558" y="69850"/>
                  <a:pt x="108081" y="69850"/>
                </a:cubicBezTo>
                <a:close/>
                <a:moveTo>
                  <a:pt x="22003" y="43491"/>
                </a:moveTo>
                <a:cubicBezTo>
                  <a:pt x="14789" y="43491"/>
                  <a:pt x="8657" y="49242"/>
                  <a:pt x="8657" y="56431"/>
                </a:cubicBezTo>
                <a:lnTo>
                  <a:pt x="8657" y="229319"/>
                </a:lnTo>
                <a:cubicBezTo>
                  <a:pt x="8657" y="236508"/>
                  <a:pt x="14789" y="242259"/>
                  <a:pt x="22003" y="242259"/>
                </a:cubicBezTo>
                <a:lnTo>
                  <a:pt x="144641" y="242259"/>
                </a:lnTo>
                <a:lnTo>
                  <a:pt x="144641" y="165699"/>
                </a:lnTo>
                <a:cubicBezTo>
                  <a:pt x="144641" y="157072"/>
                  <a:pt x="151855" y="149884"/>
                  <a:pt x="160512" y="149884"/>
                </a:cubicBezTo>
                <a:lnTo>
                  <a:pt x="167726" y="149884"/>
                </a:lnTo>
                <a:lnTo>
                  <a:pt x="167726" y="119691"/>
                </a:lnTo>
                <a:cubicBezTo>
                  <a:pt x="167726" y="98125"/>
                  <a:pt x="185040" y="80872"/>
                  <a:pt x="206683" y="80872"/>
                </a:cubicBezTo>
                <a:lnTo>
                  <a:pt x="208486" y="80872"/>
                </a:lnTo>
                <a:lnTo>
                  <a:pt x="208486" y="56431"/>
                </a:lnTo>
                <a:cubicBezTo>
                  <a:pt x="208486" y="49242"/>
                  <a:pt x="202354" y="43491"/>
                  <a:pt x="195140" y="43491"/>
                </a:cubicBezTo>
                <a:lnTo>
                  <a:pt x="22003" y="43491"/>
                </a:lnTo>
                <a:close/>
                <a:moveTo>
                  <a:pt x="104584" y="17463"/>
                </a:moveTo>
                <a:cubicBezTo>
                  <a:pt x="107251" y="17463"/>
                  <a:pt x="109156" y="19661"/>
                  <a:pt x="109156" y="22225"/>
                </a:cubicBezTo>
                <a:cubicBezTo>
                  <a:pt x="109156" y="24423"/>
                  <a:pt x="107251" y="26621"/>
                  <a:pt x="104584" y="26621"/>
                </a:cubicBezTo>
                <a:cubicBezTo>
                  <a:pt x="101917" y="26621"/>
                  <a:pt x="100012" y="24423"/>
                  <a:pt x="100012" y="22225"/>
                </a:cubicBezTo>
                <a:cubicBezTo>
                  <a:pt x="100012" y="19661"/>
                  <a:pt x="101917" y="17463"/>
                  <a:pt x="104584" y="17463"/>
                </a:cubicBezTo>
                <a:close/>
                <a:moveTo>
                  <a:pt x="27774" y="8986"/>
                </a:moveTo>
                <a:cubicBezTo>
                  <a:pt x="17313" y="8986"/>
                  <a:pt x="8657" y="17253"/>
                  <a:pt x="8657" y="27676"/>
                </a:cubicBezTo>
                <a:lnTo>
                  <a:pt x="8657" y="39178"/>
                </a:lnTo>
                <a:cubicBezTo>
                  <a:pt x="12264" y="36303"/>
                  <a:pt x="16953" y="34865"/>
                  <a:pt x="22003" y="34865"/>
                </a:cubicBezTo>
                <a:lnTo>
                  <a:pt x="195140" y="34865"/>
                </a:lnTo>
                <a:cubicBezTo>
                  <a:pt x="200190" y="34865"/>
                  <a:pt x="204518" y="36303"/>
                  <a:pt x="208486" y="39178"/>
                </a:cubicBezTo>
                <a:lnTo>
                  <a:pt x="208486" y="27676"/>
                </a:lnTo>
                <a:cubicBezTo>
                  <a:pt x="208486" y="17253"/>
                  <a:pt x="199829" y="8986"/>
                  <a:pt x="189368" y="8986"/>
                </a:cubicBezTo>
                <a:lnTo>
                  <a:pt x="27774" y="8986"/>
                </a:lnTo>
                <a:close/>
                <a:moveTo>
                  <a:pt x="27774" y="0"/>
                </a:moveTo>
                <a:lnTo>
                  <a:pt x="189368" y="0"/>
                </a:lnTo>
                <a:cubicBezTo>
                  <a:pt x="204518" y="0"/>
                  <a:pt x="216782" y="12580"/>
                  <a:pt x="216782" y="27676"/>
                </a:cubicBezTo>
                <a:lnTo>
                  <a:pt x="216782" y="80872"/>
                </a:lnTo>
                <a:lnTo>
                  <a:pt x="218225" y="80872"/>
                </a:lnTo>
                <a:cubicBezTo>
                  <a:pt x="239867" y="80872"/>
                  <a:pt x="257181" y="98125"/>
                  <a:pt x="257181" y="119691"/>
                </a:cubicBezTo>
                <a:lnTo>
                  <a:pt x="257181" y="149884"/>
                </a:lnTo>
                <a:lnTo>
                  <a:pt x="264756" y="149884"/>
                </a:lnTo>
                <a:cubicBezTo>
                  <a:pt x="273412" y="149884"/>
                  <a:pt x="280627" y="157072"/>
                  <a:pt x="280627" y="165699"/>
                </a:cubicBezTo>
                <a:lnTo>
                  <a:pt x="280627" y="269576"/>
                </a:lnTo>
                <a:cubicBezTo>
                  <a:pt x="280627" y="278202"/>
                  <a:pt x="273412" y="285391"/>
                  <a:pt x="264756" y="285391"/>
                </a:cubicBezTo>
                <a:lnTo>
                  <a:pt x="27774" y="285391"/>
                </a:lnTo>
                <a:cubicBezTo>
                  <a:pt x="12264" y="285391"/>
                  <a:pt x="0" y="273170"/>
                  <a:pt x="0" y="257714"/>
                </a:cubicBezTo>
                <a:lnTo>
                  <a:pt x="0" y="27676"/>
                </a:lnTo>
                <a:cubicBezTo>
                  <a:pt x="0" y="12580"/>
                  <a:pt x="12264" y="0"/>
                  <a:pt x="27774" y="0"/>
                </a:cubicBezTo>
                <a:close/>
              </a:path>
            </a:pathLst>
          </a:custGeom>
          <a:solidFill>
            <a:schemeClr val="bg1"/>
          </a:solidFill>
          <a:ln>
            <a:noFill/>
          </a:ln>
          <a:effectLst/>
        </p:spPr>
        <p:txBody>
          <a:bodyPr anchor="ctr"/>
          <a:lstStyle/>
          <a:p>
            <a:endParaRPr lang="en-US" sz="1600">
              <a:latin typeface="Poppins" panose="00000500000000000000" pitchFamily="50" charset="0"/>
              <a:cs typeface="Poppins" panose="00000500000000000000" pitchFamily="50" charset="0"/>
            </a:endParaRPr>
          </a:p>
        </p:txBody>
      </p:sp>
      <p:sp>
        <p:nvSpPr>
          <p:cNvPr id="64" name="Freeform 1006">
            <a:extLst>
              <a:ext uri="{FF2B5EF4-FFF2-40B4-BE49-F238E27FC236}">
                <a16:creationId xmlns:a16="http://schemas.microsoft.com/office/drawing/2014/main" id="{E7FDA980-1940-F240-A20F-2F1FE8CEBCD7}"/>
              </a:ext>
            </a:extLst>
          </p:cNvPr>
          <p:cNvSpPr>
            <a:spLocks noChangeAspect="1" noChangeArrowheads="1"/>
          </p:cNvSpPr>
          <p:nvPr/>
        </p:nvSpPr>
        <p:spPr bwMode="auto">
          <a:xfrm>
            <a:off x="6569882" y="5096446"/>
            <a:ext cx="505790" cy="525119"/>
          </a:xfrm>
          <a:custGeom>
            <a:avLst/>
            <a:gdLst>
              <a:gd name="T0" fmla="*/ 3163398 w 274278"/>
              <a:gd name="T1" fmla="*/ 5147839 h 285391"/>
              <a:gd name="T2" fmla="*/ 2821633 w 274278"/>
              <a:gd name="T3" fmla="*/ 5147839 h 285391"/>
              <a:gd name="T4" fmla="*/ 2377380 w 274278"/>
              <a:gd name="T5" fmla="*/ 5057409 h 285391"/>
              <a:gd name="T6" fmla="*/ 1958682 w 274278"/>
              <a:gd name="T7" fmla="*/ 5238316 h 285391"/>
              <a:gd name="T8" fmla="*/ 1256767 w 274278"/>
              <a:gd name="T9" fmla="*/ 5057409 h 285391"/>
              <a:gd name="T10" fmla="*/ 1424152 w 274278"/>
              <a:gd name="T11" fmla="*/ 5238316 h 285391"/>
              <a:gd name="T12" fmla="*/ 1256767 w 274278"/>
              <a:gd name="T13" fmla="*/ 5057409 h 285391"/>
              <a:gd name="T14" fmla="*/ 1936219 w 274278"/>
              <a:gd name="T15" fmla="*/ 4793657 h 285391"/>
              <a:gd name="T16" fmla="*/ 518219 w 274278"/>
              <a:gd name="T17" fmla="*/ 5476394 h 285391"/>
              <a:gd name="T18" fmla="*/ 4153159 w 274278"/>
              <a:gd name="T19" fmla="*/ 4793657 h 285391"/>
              <a:gd name="T20" fmla="*/ 2627223 w 274278"/>
              <a:gd name="T21" fmla="*/ 4615828 h 285391"/>
              <a:gd name="T22" fmla="*/ 3663682 w 274278"/>
              <a:gd name="T23" fmla="*/ 4302912 h 285391"/>
              <a:gd name="T24" fmla="*/ 4589446 w 274278"/>
              <a:gd name="T25" fmla="*/ 2516763 h 285391"/>
              <a:gd name="T26" fmla="*/ 4498141 w 274278"/>
              <a:gd name="T27" fmla="*/ 2418766 h 285391"/>
              <a:gd name="T28" fmla="*/ 2881242 w 274278"/>
              <a:gd name="T29" fmla="*/ 2599673 h 285391"/>
              <a:gd name="T30" fmla="*/ 4506565 w 274278"/>
              <a:gd name="T31" fmla="*/ 1567528 h 285391"/>
              <a:gd name="T32" fmla="*/ 4564683 w 274278"/>
              <a:gd name="T33" fmla="*/ 3479678 h 285391"/>
              <a:gd name="T34" fmla="*/ 4506565 w 274278"/>
              <a:gd name="T35" fmla="*/ 1695009 h 285391"/>
              <a:gd name="T36" fmla="*/ 2848327 w 274278"/>
              <a:gd name="T37" fmla="*/ 1567528 h 285391"/>
              <a:gd name="T38" fmla="*/ 2848327 w 274278"/>
              <a:gd name="T39" fmla="*/ 3451386 h 285391"/>
              <a:gd name="T40" fmla="*/ 2723507 w 274278"/>
              <a:gd name="T41" fmla="*/ 1567528 h 285391"/>
              <a:gd name="T42" fmla="*/ 3748513 w 274278"/>
              <a:gd name="T43" fmla="*/ 1714525 h 285391"/>
              <a:gd name="T44" fmla="*/ 3950852 w 274278"/>
              <a:gd name="T45" fmla="*/ 2056724 h 285391"/>
              <a:gd name="T46" fmla="*/ 3661782 w 274278"/>
              <a:gd name="T47" fmla="*/ 2420320 h 285391"/>
              <a:gd name="T48" fmla="*/ 3748513 w 274278"/>
              <a:gd name="T49" fmla="*/ 3425516 h 285391"/>
              <a:gd name="T50" fmla="*/ 3575074 w 274278"/>
              <a:gd name="T51" fmla="*/ 3304309 h 285391"/>
              <a:gd name="T52" fmla="*/ 3365478 w 274278"/>
              <a:gd name="T53" fmla="*/ 2962104 h 285391"/>
              <a:gd name="T54" fmla="*/ 3661782 w 274278"/>
              <a:gd name="T55" fmla="*/ 2591408 h 285391"/>
              <a:gd name="T56" fmla="*/ 3575074 w 274278"/>
              <a:gd name="T57" fmla="*/ 1593338 h 285391"/>
              <a:gd name="T58" fmla="*/ 2015391 w 274278"/>
              <a:gd name="T59" fmla="*/ 2510614 h 285391"/>
              <a:gd name="T60" fmla="*/ 2763976 w 274278"/>
              <a:gd name="T61" fmla="*/ 3861946 h 285391"/>
              <a:gd name="T62" fmla="*/ 3663682 w 274278"/>
              <a:gd name="T63" fmla="*/ 881891 h 285391"/>
              <a:gd name="T64" fmla="*/ 2964321 w 274278"/>
              <a:gd name="T65" fmla="*/ 620738 h 285391"/>
              <a:gd name="T66" fmla="*/ 1766410 w 274278"/>
              <a:gd name="T67" fmla="*/ 439774 h 285391"/>
              <a:gd name="T68" fmla="*/ 2569860 w 274278"/>
              <a:gd name="T69" fmla="*/ 620738 h 285391"/>
              <a:gd name="T70" fmla="*/ 1766410 w 274278"/>
              <a:gd name="T71" fmla="*/ 439774 h 285391"/>
              <a:gd name="T72" fmla="*/ 172703 w 274278"/>
              <a:gd name="T73" fmla="*/ 4615828 h 285391"/>
              <a:gd name="T74" fmla="*/ 3663682 w 274278"/>
              <a:gd name="T75" fmla="*/ 711168 h 285391"/>
              <a:gd name="T76" fmla="*/ 3778864 w 274278"/>
              <a:gd name="T77" fmla="*/ 177774 h 285391"/>
              <a:gd name="T78" fmla="*/ 3778864 w 274278"/>
              <a:gd name="T79" fmla="*/ 0 h 285391"/>
              <a:gd name="T80" fmla="*/ 5477542 w 274278"/>
              <a:gd name="T81" fmla="*/ 2510614 h 285391"/>
              <a:gd name="T82" fmla="*/ 3807679 w 274278"/>
              <a:gd name="T83" fmla="*/ 5647101 h 285391"/>
              <a:gd name="T84" fmla="*/ 0 w 274278"/>
              <a:gd name="T85" fmla="*/ 547635 h 2853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4278" h="285391">
                <a:moveTo>
                  <a:pt x="145828" y="255588"/>
                </a:moveTo>
                <a:lnTo>
                  <a:pt x="154210" y="255588"/>
                </a:lnTo>
                <a:cubicBezTo>
                  <a:pt x="156305" y="255588"/>
                  <a:pt x="158401" y="257493"/>
                  <a:pt x="158401" y="260160"/>
                </a:cubicBezTo>
                <a:cubicBezTo>
                  <a:pt x="158401" y="262446"/>
                  <a:pt x="156305" y="264732"/>
                  <a:pt x="154210" y="264732"/>
                </a:cubicBezTo>
                <a:lnTo>
                  <a:pt x="145828" y="264732"/>
                </a:lnTo>
                <a:cubicBezTo>
                  <a:pt x="143733" y="264732"/>
                  <a:pt x="141288" y="262446"/>
                  <a:pt x="141288" y="260160"/>
                </a:cubicBezTo>
                <a:cubicBezTo>
                  <a:pt x="141288" y="257493"/>
                  <a:pt x="143733" y="255588"/>
                  <a:pt x="145828" y="255588"/>
                </a:cubicBezTo>
                <a:close/>
                <a:moveTo>
                  <a:pt x="98077" y="255588"/>
                </a:moveTo>
                <a:lnTo>
                  <a:pt x="119043" y="255588"/>
                </a:lnTo>
                <a:cubicBezTo>
                  <a:pt x="121618" y="255588"/>
                  <a:pt x="123457" y="257493"/>
                  <a:pt x="123457" y="260160"/>
                </a:cubicBezTo>
                <a:cubicBezTo>
                  <a:pt x="123457" y="262446"/>
                  <a:pt x="121618" y="264732"/>
                  <a:pt x="119043" y="264732"/>
                </a:cubicBezTo>
                <a:lnTo>
                  <a:pt x="98077" y="264732"/>
                </a:lnTo>
                <a:cubicBezTo>
                  <a:pt x="95870" y="264732"/>
                  <a:pt x="93663" y="262446"/>
                  <a:pt x="93663" y="260160"/>
                </a:cubicBezTo>
                <a:cubicBezTo>
                  <a:pt x="93663" y="257493"/>
                  <a:pt x="95870" y="255588"/>
                  <a:pt x="98077" y="255588"/>
                </a:cubicBezTo>
                <a:close/>
                <a:moveTo>
                  <a:pt x="62929" y="255588"/>
                </a:moveTo>
                <a:lnTo>
                  <a:pt x="71311" y="255588"/>
                </a:lnTo>
                <a:cubicBezTo>
                  <a:pt x="73755" y="255588"/>
                  <a:pt x="75851" y="257493"/>
                  <a:pt x="75851" y="260160"/>
                </a:cubicBezTo>
                <a:cubicBezTo>
                  <a:pt x="75851" y="262446"/>
                  <a:pt x="73755" y="264732"/>
                  <a:pt x="71311" y="264732"/>
                </a:cubicBezTo>
                <a:lnTo>
                  <a:pt x="62929" y="264732"/>
                </a:lnTo>
                <a:cubicBezTo>
                  <a:pt x="60833" y="264732"/>
                  <a:pt x="58738" y="262446"/>
                  <a:pt x="58738" y="260160"/>
                </a:cubicBezTo>
                <a:cubicBezTo>
                  <a:pt x="58738" y="257493"/>
                  <a:pt x="60833" y="255588"/>
                  <a:pt x="62929" y="255588"/>
                </a:cubicBezTo>
                <a:close/>
                <a:moveTo>
                  <a:pt x="136598" y="204159"/>
                </a:moveTo>
                <a:lnTo>
                  <a:pt x="99836" y="240821"/>
                </a:lnTo>
                <a:cubicBezTo>
                  <a:pt x="99115" y="241540"/>
                  <a:pt x="97673" y="242259"/>
                  <a:pt x="96952" y="242259"/>
                </a:cubicBezTo>
                <a:lnTo>
                  <a:pt x="8650" y="242259"/>
                </a:lnTo>
                <a:lnTo>
                  <a:pt x="8650" y="259512"/>
                </a:lnTo>
                <a:cubicBezTo>
                  <a:pt x="8650" y="268857"/>
                  <a:pt x="16579" y="276764"/>
                  <a:pt x="25950" y="276764"/>
                </a:cubicBezTo>
                <a:lnTo>
                  <a:pt x="190661" y="276764"/>
                </a:lnTo>
                <a:cubicBezTo>
                  <a:pt x="200392" y="276764"/>
                  <a:pt x="207961" y="268857"/>
                  <a:pt x="207961" y="259512"/>
                </a:cubicBezTo>
                <a:lnTo>
                  <a:pt x="207961" y="242259"/>
                </a:lnTo>
                <a:lnTo>
                  <a:pt x="131552" y="242259"/>
                </a:lnTo>
                <a:cubicBezTo>
                  <a:pt x="129029" y="242259"/>
                  <a:pt x="126867" y="240102"/>
                  <a:pt x="126867" y="237946"/>
                </a:cubicBezTo>
                <a:cubicBezTo>
                  <a:pt x="126867" y="235429"/>
                  <a:pt x="129029" y="233273"/>
                  <a:pt x="131552" y="233273"/>
                </a:cubicBezTo>
                <a:lnTo>
                  <a:pt x="207961" y="233273"/>
                </a:lnTo>
                <a:lnTo>
                  <a:pt x="207961" y="213863"/>
                </a:lnTo>
                <a:cubicBezTo>
                  <a:pt x="200032" y="216020"/>
                  <a:pt x="191742" y="217458"/>
                  <a:pt x="183452" y="217458"/>
                </a:cubicBezTo>
                <a:cubicBezTo>
                  <a:pt x="166873" y="217458"/>
                  <a:pt x="150654" y="213145"/>
                  <a:pt x="136598" y="204159"/>
                </a:cubicBezTo>
                <a:close/>
                <a:moveTo>
                  <a:pt x="225235" y="122238"/>
                </a:moveTo>
                <a:cubicBezTo>
                  <a:pt x="227902" y="122238"/>
                  <a:pt x="229807" y="124524"/>
                  <a:pt x="229807" y="127191"/>
                </a:cubicBezTo>
                <a:cubicBezTo>
                  <a:pt x="229807" y="129477"/>
                  <a:pt x="227902" y="131382"/>
                  <a:pt x="225235" y="131382"/>
                </a:cubicBezTo>
                <a:cubicBezTo>
                  <a:pt x="222568" y="131382"/>
                  <a:pt x="220663" y="129477"/>
                  <a:pt x="220663" y="127191"/>
                </a:cubicBezTo>
                <a:cubicBezTo>
                  <a:pt x="220663" y="124524"/>
                  <a:pt x="222568" y="122238"/>
                  <a:pt x="225235" y="122238"/>
                </a:cubicBezTo>
                <a:close/>
                <a:moveTo>
                  <a:pt x="144272" y="122238"/>
                </a:moveTo>
                <a:cubicBezTo>
                  <a:pt x="146939" y="122238"/>
                  <a:pt x="148844" y="124524"/>
                  <a:pt x="148844" y="127191"/>
                </a:cubicBezTo>
                <a:cubicBezTo>
                  <a:pt x="148844" y="129477"/>
                  <a:pt x="146939" y="131382"/>
                  <a:pt x="144272" y="131382"/>
                </a:cubicBezTo>
                <a:cubicBezTo>
                  <a:pt x="141605" y="131382"/>
                  <a:pt x="139700" y="129477"/>
                  <a:pt x="139700" y="127191"/>
                </a:cubicBezTo>
                <a:cubicBezTo>
                  <a:pt x="139700" y="124524"/>
                  <a:pt x="141605" y="122238"/>
                  <a:pt x="144272" y="122238"/>
                </a:cubicBezTo>
                <a:close/>
                <a:moveTo>
                  <a:pt x="225657" y="79219"/>
                </a:moveTo>
                <a:cubicBezTo>
                  <a:pt x="227476" y="77788"/>
                  <a:pt x="230023" y="77788"/>
                  <a:pt x="231842" y="79219"/>
                </a:cubicBezTo>
                <a:cubicBezTo>
                  <a:pt x="258399" y="105705"/>
                  <a:pt x="258399" y="148296"/>
                  <a:pt x="231842" y="174424"/>
                </a:cubicBezTo>
                <a:cubicBezTo>
                  <a:pt x="231114" y="175497"/>
                  <a:pt x="230023" y="175855"/>
                  <a:pt x="228567" y="175855"/>
                </a:cubicBezTo>
                <a:cubicBezTo>
                  <a:pt x="227476" y="175855"/>
                  <a:pt x="226385" y="175497"/>
                  <a:pt x="225657" y="174424"/>
                </a:cubicBezTo>
                <a:cubicBezTo>
                  <a:pt x="223838" y="172992"/>
                  <a:pt x="223838" y="170129"/>
                  <a:pt x="225657" y="168697"/>
                </a:cubicBezTo>
                <a:cubicBezTo>
                  <a:pt x="248940" y="145433"/>
                  <a:pt x="248940" y="108568"/>
                  <a:pt x="225657" y="85662"/>
                </a:cubicBezTo>
                <a:cubicBezTo>
                  <a:pt x="223838" y="83872"/>
                  <a:pt x="223838" y="81009"/>
                  <a:pt x="225657" y="79219"/>
                </a:cubicBezTo>
                <a:close/>
                <a:moveTo>
                  <a:pt x="136375" y="79219"/>
                </a:moveTo>
                <a:cubicBezTo>
                  <a:pt x="138213" y="77788"/>
                  <a:pt x="140787" y="77788"/>
                  <a:pt x="142625" y="79219"/>
                </a:cubicBezTo>
                <a:cubicBezTo>
                  <a:pt x="144095" y="81009"/>
                  <a:pt x="144095" y="83872"/>
                  <a:pt x="142625" y="85662"/>
                </a:cubicBezTo>
                <a:cubicBezTo>
                  <a:pt x="119096" y="108568"/>
                  <a:pt x="119096" y="145433"/>
                  <a:pt x="142625" y="168697"/>
                </a:cubicBezTo>
                <a:cubicBezTo>
                  <a:pt x="144095" y="170129"/>
                  <a:pt x="144095" y="172992"/>
                  <a:pt x="142625" y="174424"/>
                </a:cubicBezTo>
                <a:cubicBezTo>
                  <a:pt x="141890" y="175497"/>
                  <a:pt x="140419" y="175855"/>
                  <a:pt x="139316" y="175855"/>
                </a:cubicBezTo>
                <a:cubicBezTo>
                  <a:pt x="138213" y="175855"/>
                  <a:pt x="137478" y="175497"/>
                  <a:pt x="136375" y="174424"/>
                </a:cubicBezTo>
                <a:cubicBezTo>
                  <a:pt x="109538" y="148296"/>
                  <a:pt x="109538" y="105705"/>
                  <a:pt x="136375" y="79219"/>
                </a:cubicBezTo>
                <a:close/>
                <a:moveTo>
                  <a:pt x="183356" y="76200"/>
                </a:moveTo>
                <a:cubicBezTo>
                  <a:pt x="185890" y="76200"/>
                  <a:pt x="187699" y="78361"/>
                  <a:pt x="187699" y="80523"/>
                </a:cubicBezTo>
                <a:lnTo>
                  <a:pt x="187699" y="86648"/>
                </a:lnTo>
                <a:cubicBezTo>
                  <a:pt x="196022" y="88089"/>
                  <a:pt x="202897" y="93133"/>
                  <a:pt x="206154" y="100699"/>
                </a:cubicBezTo>
                <a:cubicBezTo>
                  <a:pt x="206877" y="102861"/>
                  <a:pt x="205792" y="105383"/>
                  <a:pt x="203621" y="106103"/>
                </a:cubicBezTo>
                <a:cubicBezTo>
                  <a:pt x="201450" y="107184"/>
                  <a:pt x="198916" y="106103"/>
                  <a:pt x="197831" y="103942"/>
                </a:cubicBezTo>
                <a:cubicBezTo>
                  <a:pt x="195660" y="98537"/>
                  <a:pt x="189870" y="94935"/>
                  <a:pt x="183356" y="94935"/>
                </a:cubicBezTo>
                <a:cubicBezTo>
                  <a:pt x="174672" y="94935"/>
                  <a:pt x="167435" y="101059"/>
                  <a:pt x="167435" y="108625"/>
                </a:cubicBezTo>
                <a:cubicBezTo>
                  <a:pt x="167435" y="115110"/>
                  <a:pt x="170330" y="122317"/>
                  <a:pt x="183356" y="122317"/>
                </a:cubicBezTo>
                <a:cubicBezTo>
                  <a:pt x="201450" y="122317"/>
                  <a:pt x="207601" y="134206"/>
                  <a:pt x="207601" y="145014"/>
                </a:cubicBezTo>
                <a:cubicBezTo>
                  <a:pt x="207601" y="155823"/>
                  <a:pt x="198916" y="165190"/>
                  <a:pt x="187699" y="166992"/>
                </a:cubicBezTo>
                <a:lnTo>
                  <a:pt x="187699" y="173117"/>
                </a:lnTo>
                <a:cubicBezTo>
                  <a:pt x="187699" y="175278"/>
                  <a:pt x="185890" y="177440"/>
                  <a:pt x="183356" y="177440"/>
                </a:cubicBezTo>
                <a:cubicBezTo>
                  <a:pt x="180823" y="177440"/>
                  <a:pt x="179014" y="175278"/>
                  <a:pt x="179014" y="173117"/>
                </a:cubicBezTo>
                <a:lnTo>
                  <a:pt x="179014" y="166992"/>
                </a:lnTo>
                <a:cubicBezTo>
                  <a:pt x="170691" y="165551"/>
                  <a:pt x="163816" y="160507"/>
                  <a:pt x="160921" y="153301"/>
                </a:cubicBezTo>
                <a:cubicBezTo>
                  <a:pt x="159836" y="150779"/>
                  <a:pt x="160921" y="148257"/>
                  <a:pt x="162730" y="147536"/>
                </a:cubicBezTo>
                <a:cubicBezTo>
                  <a:pt x="165263" y="146816"/>
                  <a:pt x="167797" y="147536"/>
                  <a:pt x="168520" y="149698"/>
                </a:cubicBezTo>
                <a:cubicBezTo>
                  <a:pt x="171053" y="155102"/>
                  <a:pt x="176843" y="158705"/>
                  <a:pt x="183356" y="158705"/>
                </a:cubicBezTo>
                <a:cubicBezTo>
                  <a:pt x="192041" y="158705"/>
                  <a:pt x="198916" y="152580"/>
                  <a:pt x="198916" y="145014"/>
                </a:cubicBezTo>
                <a:cubicBezTo>
                  <a:pt x="198916" y="138890"/>
                  <a:pt x="196383" y="130963"/>
                  <a:pt x="183356" y="130963"/>
                </a:cubicBezTo>
                <a:cubicBezTo>
                  <a:pt x="165625" y="130963"/>
                  <a:pt x="158750" y="119434"/>
                  <a:pt x="158750" y="108625"/>
                </a:cubicBezTo>
                <a:cubicBezTo>
                  <a:pt x="158750" y="97817"/>
                  <a:pt x="167435" y="88810"/>
                  <a:pt x="179014" y="86648"/>
                </a:cubicBezTo>
                <a:lnTo>
                  <a:pt x="179014" y="80523"/>
                </a:lnTo>
                <a:cubicBezTo>
                  <a:pt x="179014" y="78361"/>
                  <a:pt x="180823" y="76200"/>
                  <a:pt x="183356" y="76200"/>
                </a:cubicBezTo>
                <a:close/>
                <a:moveTo>
                  <a:pt x="183452" y="44570"/>
                </a:moveTo>
                <a:cubicBezTo>
                  <a:pt x="138040" y="44570"/>
                  <a:pt x="100917" y="81591"/>
                  <a:pt x="100917" y="126880"/>
                </a:cubicBezTo>
                <a:lnTo>
                  <a:pt x="100917" y="227163"/>
                </a:lnTo>
                <a:lnTo>
                  <a:pt x="132994" y="195892"/>
                </a:lnTo>
                <a:cubicBezTo>
                  <a:pt x="134075" y="194454"/>
                  <a:pt x="136598" y="194095"/>
                  <a:pt x="138400" y="195173"/>
                </a:cubicBezTo>
                <a:cubicBezTo>
                  <a:pt x="151736" y="204159"/>
                  <a:pt x="167234" y="208831"/>
                  <a:pt x="183452" y="208831"/>
                </a:cubicBezTo>
                <a:cubicBezTo>
                  <a:pt x="228865" y="208831"/>
                  <a:pt x="265628" y="172169"/>
                  <a:pt x="265628" y="126880"/>
                </a:cubicBezTo>
                <a:cubicBezTo>
                  <a:pt x="265628" y="81591"/>
                  <a:pt x="228865" y="44570"/>
                  <a:pt x="183452" y="44570"/>
                </a:cubicBezTo>
                <a:close/>
                <a:moveTo>
                  <a:pt x="148432" y="22225"/>
                </a:moveTo>
                <a:cubicBezTo>
                  <a:pt x="150416" y="22225"/>
                  <a:pt x="152069" y="24130"/>
                  <a:pt x="152069" y="26797"/>
                </a:cubicBezTo>
                <a:cubicBezTo>
                  <a:pt x="152069" y="29083"/>
                  <a:pt x="150416" y="31369"/>
                  <a:pt x="148432" y="31369"/>
                </a:cubicBezTo>
                <a:cubicBezTo>
                  <a:pt x="146117" y="31369"/>
                  <a:pt x="144463" y="29083"/>
                  <a:pt x="144463" y="26797"/>
                </a:cubicBezTo>
                <a:cubicBezTo>
                  <a:pt x="144463" y="24130"/>
                  <a:pt x="146117" y="22225"/>
                  <a:pt x="148432" y="22225"/>
                </a:cubicBezTo>
                <a:close/>
                <a:moveTo>
                  <a:pt x="88449" y="22225"/>
                </a:moveTo>
                <a:lnTo>
                  <a:pt x="128680" y="22225"/>
                </a:lnTo>
                <a:cubicBezTo>
                  <a:pt x="130836" y="22225"/>
                  <a:pt x="132991" y="24130"/>
                  <a:pt x="132991" y="26797"/>
                </a:cubicBezTo>
                <a:cubicBezTo>
                  <a:pt x="132991" y="29083"/>
                  <a:pt x="130836" y="31369"/>
                  <a:pt x="128680" y="31369"/>
                </a:cubicBezTo>
                <a:lnTo>
                  <a:pt x="88449" y="31369"/>
                </a:lnTo>
                <a:cubicBezTo>
                  <a:pt x="85934" y="31369"/>
                  <a:pt x="84138" y="29083"/>
                  <a:pt x="84138" y="26797"/>
                </a:cubicBezTo>
                <a:cubicBezTo>
                  <a:pt x="84138" y="24130"/>
                  <a:pt x="85934" y="22225"/>
                  <a:pt x="88449" y="22225"/>
                </a:cubicBezTo>
                <a:close/>
                <a:moveTo>
                  <a:pt x="27752" y="8986"/>
                </a:moveTo>
                <a:cubicBezTo>
                  <a:pt x="17300" y="8986"/>
                  <a:pt x="8650" y="17253"/>
                  <a:pt x="8650" y="27676"/>
                </a:cubicBezTo>
                <a:lnTo>
                  <a:pt x="8650" y="233273"/>
                </a:lnTo>
                <a:lnTo>
                  <a:pt x="92627" y="233273"/>
                </a:lnTo>
                <a:lnTo>
                  <a:pt x="92627" y="126880"/>
                </a:lnTo>
                <a:cubicBezTo>
                  <a:pt x="92627" y="76919"/>
                  <a:pt x="133354" y="35943"/>
                  <a:pt x="183452" y="35943"/>
                </a:cubicBezTo>
                <a:cubicBezTo>
                  <a:pt x="191742" y="35943"/>
                  <a:pt x="200032" y="37381"/>
                  <a:pt x="207961" y="39537"/>
                </a:cubicBezTo>
                <a:lnTo>
                  <a:pt x="207961" y="27676"/>
                </a:lnTo>
                <a:cubicBezTo>
                  <a:pt x="207961" y="17253"/>
                  <a:pt x="199311" y="8986"/>
                  <a:pt x="189219" y="8986"/>
                </a:cubicBezTo>
                <a:lnTo>
                  <a:pt x="27752" y="8986"/>
                </a:lnTo>
                <a:close/>
                <a:moveTo>
                  <a:pt x="27752" y="0"/>
                </a:moveTo>
                <a:lnTo>
                  <a:pt x="189219" y="0"/>
                </a:lnTo>
                <a:cubicBezTo>
                  <a:pt x="204357" y="0"/>
                  <a:pt x="216611" y="12580"/>
                  <a:pt x="216611" y="27676"/>
                </a:cubicBezTo>
                <a:lnTo>
                  <a:pt x="216611" y="42413"/>
                </a:lnTo>
                <a:cubicBezTo>
                  <a:pt x="250490" y="55712"/>
                  <a:pt x="274278" y="88421"/>
                  <a:pt x="274278" y="126880"/>
                </a:cubicBezTo>
                <a:cubicBezTo>
                  <a:pt x="274278" y="164980"/>
                  <a:pt x="250490" y="197689"/>
                  <a:pt x="216611" y="210988"/>
                </a:cubicBezTo>
                <a:lnTo>
                  <a:pt x="216611" y="259512"/>
                </a:lnTo>
                <a:cubicBezTo>
                  <a:pt x="216611" y="273889"/>
                  <a:pt x="205077" y="285391"/>
                  <a:pt x="190661" y="285391"/>
                </a:cubicBezTo>
                <a:lnTo>
                  <a:pt x="25950" y="285391"/>
                </a:lnTo>
                <a:cubicBezTo>
                  <a:pt x="11894" y="285391"/>
                  <a:pt x="0" y="273889"/>
                  <a:pt x="0" y="259512"/>
                </a:cubicBezTo>
                <a:lnTo>
                  <a:pt x="0" y="27676"/>
                </a:lnTo>
                <a:cubicBezTo>
                  <a:pt x="0" y="12580"/>
                  <a:pt x="12254" y="0"/>
                  <a:pt x="27752" y="0"/>
                </a:cubicBezTo>
                <a:close/>
              </a:path>
            </a:pathLst>
          </a:custGeom>
          <a:solidFill>
            <a:schemeClr val="bg1"/>
          </a:solidFill>
          <a:ln>
            <a:noFill/>
          </a:ln>
          <a:effectLst/>
        </p:spPr>
        <p:txBody>
          <a:bodyPr anchor="ctr"/>
          <a:lstStyle/>
          <a:p>
            <a:endParaRPr lang="en-US" sz="1600">
              <a:latin typeface="Poppins" panose="00000500000000000000" pitchFamily="50" charset="0"/>
              <a:cs typeface="Poppins" panose="00000500000000000000" pitchFamily="50" charset="0"/>
            </a:endParaRPr>
          </a:p>
        </p:txBody>
      </p:sp>
      <p:sp>
        <p:nvSpPr>
          <p:cNvPr id="65" name="Freeform 1011">
            <a:extLst>
              <a:ext uri="{FF2B5EF4-FFF2-40B4-BE49-F238E27FC236}">
                <a16:creationId xmlns:a16="http://schemas.microsoft.com/office/drawing/2014/main" id="{932547E0-7731-484C-A839-C5F0A997B83B}"/>
              </a:ext>
            </a:extLst>
          </p:cNvPr>
          <p:cNvSpPr>
            <a:spLocks noChangeAspect="1" noChangeArrowheads="1"/>
          </p:cNvSpPr>
          <p:nvPr/>
        </p:nvSpPr>
        <p:spPr bwMode="auto">
          <a:xfrm>
            <a:off x="5144485" y="5107697"/>
            <a:ext cx="525119" cy="504178"/>
          </a:xfrm>
          <a:custGeom>
            <a:avLst/>
            <a:gdLst>
              <a:gd name="T0" fmla="*/ 4189006 w 285390"/>
              <a:gd name="T1" fmla="*/ 4938274 h 274277"/>
              <a:gd name="T2" fmla="*/ 2945600 w 285390"/>
              <a:gd name="T3" fmla="*/ 4757981 h 274277"/>
              <a:gd name="T4" fmla="*/ 2945600 w 285390"/>
              <a:gd name="T5" fmla="*/ 4938274 h 274277"/>
              <a:gd name="T6" fmla="*/ 2444283 w 285390"/>
              <a:gd name="T7" fmla="*/ 4757981 h 274277"/>
              <a:gd name="T8" fmla="*/ 1979031 w 285390"/>
              <a:gd name="T9" fmla="*/ 4848124 h 274277"/>
              <a:gd name="T10" fmla="*/ 1689066 w 285390"/>
              <a:gd name="T11" fmla="*/ 4848124 h 274277"/>
              <a:gd name="T12" fmla="*/ 1217897 w 285390"/>
              <a:gd name="T13" fmla="*/ 4757981 h 274277"/>
              <a:gd name="T14" fmla="*/ 4871666 w 285390"/>
              <a:gd name="T15" fmla="*/ 4938769 h 274277"/>
              <a:gd name="T16" fmla="*/ 4787055 w 285390"/>
              <a:gd name="T17" fmla="*/ 4770128 h 274277"/>
              <a:gd name="T18" fmla="*/ 609042 w 285390"/>
              <a:gd name="T19" fmla="*/ 4685786 h 274277"/>
              <a:gd name="T20" fmla="*/ 693606 w 285390"/>
              <a:gd name="T21" fmla="*/ 4938769 h 274277"/>
              <a:gd name="T22" fmla="*/ 524414 w 285390"/>
              <a:gd name="T23" fmla="*/ 4601446 h 274277"/>
              <a:gd name="T24" fmla="*/ 530264 w 285390"/>
              <a:gd name="T25" fmla="*/ 4281418 h 274277"/>
              <a:gd name="T26" fmla="*/ 4429282 w 285390"/>
              <a:gd name="T27" fmla="*/ 3395867 h 274277"/>
              <a:gd name="T28" fmla="*/ 4429282 w 285390"/>
              <a:gd name="T29" fmla="*/ 3395867 h 274277"/>
              <a:gd name="T30" fmla="*/ 4052330 w 285390"/>
              <a:gd name="T31" fmla="*/ 3596196 h 274277"/>
              <a:gd name="T32" fmla="*/ 4422430 w 285390"/>
              <a:gd name="T33" fmla="*/ 4208771 h 274277"/>
              <a:gd name="T34" fmla="*/ 530264 w 285390"/>
              <a:gd name="T35" fmla="*/ 2911129 h 274277"/>
              <a:gd name="T36" fmla="*/ 439777 w 285390"/>
              <a:gd name="T37" fmla="*/ 3358136 h 274277"/>
              <a:gd name="T38" fmla="*/ 4871666 w 285390"/>
              <a:gd name="T39" fmla="*/ 2253778 h 274277"/>
              <a:gd name="T40" fmla="*/ 4787055 w 285390"/>
              <a:gd name="T41" fmla="*/ 2506743 h 274277"/>
              <a:gd name="T42" fmla="*/ 4702423 w 285390"/>
              <a:gd name="T43" fmla="*/ 2253778 h 274277"/>
              <a:gd name="T44" fmla="*/ 4189006 w 285390"/>
              <a:gd name="T45" fmla="*/ 2434071 h 274277"/>
              <a:gd name="T46" fmla="*/ 2945600 w 285390"/>
              <a:gd name="T47" fmla="*/ 2253778 h 274277"/>
              <a:gd name="T48" fmla="*/ 2945600 w 285390"/>
              <a:gd name="T49" fmla="*/ 2434071 h 274277"/>
              <a:gd name="T50" fmla="*/ 2444283 w 285390"/>
              <a:gd name="T51" fmla="*/ 2253778 h 274277"/>
              <a:gd name="T52" fmla="*/ 1979031 w 285390"/>
              <a:gd name="T53" fmla="*/ 2343926 h 274277"/>
              <a:gd name="T54" fmla="*/ 1689066 w 285390"/>
              <a:gd name="T55" fmla="*/ 2343926 h 274277"/>
              <a:gd name="T56" fmla="*/ 1217897 w 285390"/>
              <a:gd name="T57" fmla="*/ 2253778 h 274277"/>
              <a:gd name="T58" fmla="*/ 693606 w 285390"/>
              <a:gd name="T59" fmla="*/ 2422415 h 274277"/>
              <a:gd name="T60" fmla="*/ 439777 w 285390"/>
              <a:gd name="T61" fmla="*/ 2506743 h 274277"/>
              <a:gd name="T62" fmla="*/ 170922 w 285390"/>
              <a:gd name="T63" fmla="*/ 2129212 h 274277"/>
              <a:gd name="T64" fmla="*/ 5248520 w 285390"/>
              <a:gd name="T65" fmla="*/ 5088859 h 274277"/>
              <a:gd name="T66" fmla="*/ 4422430 w 285390"/>
              <a:gd name="T67" fmla="*/ 2846056 h 274277"/>
              <a:gd name="T68" fmla="*/ 313335 w 285390"/>
              <a:gd name="T69" fmla="*/ 1987257 h 274277"/>
              <a:gd name="T70" fmla="*/ 1751867 w 285390"/>
              <a:gd name="T71" fmla="*/ 1596930 h 274277"/>
              <a:gd name="T72" fmla="*/ 3643966 w 285390"/>
              <a:gd name="T73" fmla="*/ 1522554 h 274277"/>
              <a:gd name="T74" fmla="*/ 3726896 w 285390"/>
              <a:gd name="T75" fmla="*/ 1213557 h 274277"/>
              <a:gd name="T76" fmla="*/ 4429542 w 285390"/>
              <a:gd name="T77" fmla="*/ 958159 h 274277"/>
              <a:gd name="T78" fmla="*/ 4735772 w 285390"/>
              <a:gd name="T79" fmla="*/ 943962 h 274277"/>
              <a:gd name="T80" fmla="*/ 3824901 w 285390"/>
              <a:gd name="T81" fmla="*/ 747780 h 274277"/>
              <a:gd name="T82" fmla="*/ 3643966 w 285390"/>
              <a:gd name="T83" fmla="*/ 747780 h 274277"/>
              <a:gd name="T84" fmla="*/ 4258622 w 285390"/>
              <a:gd name="T85" fmla="*/ 1816933 h 274277"/>
              <a:gd name="T86" fmla="*/ 2663410 w 285390"/>
              <a:gd name="T87" fmla="*/ 170273 h 274277"/>
              <a:gd name="T88" fmla="*/ 2663410 w 285390"/>
              <a:gd name="T89" fmla="*/ 170273 h 274277"/>
              <a:gd name="T90" fmla="*/ 2492489 w 285390"/>
              <a:gd name="T91" fmla="*/ 1816933 h 274277"/>
              <a:gd name="T92" fmla="*/ 4116198 w 285390"/>
              <a:gd name="T93" fmla="*/ 0 h 274277"/>
              <a:gd name="T94" fmla="*/ 4842590 w 285390"/>
              <a:gd name="T95" fmla="*/ 809099 h 274277"/>
              <a:gd name="T96" fmla="*/ 5419418 w 285390"/>
              <a:gd name="T97" fmla="*/ 2129212 h 274277"/>
              <a:gd name="T98" fmla="*/ 5647299 w 285390"/>
              <a:gd name="T99" fmla="*/ 4293932 h 274277"/>
              <a:gd name="T100" fmla="*/ 5106085 w 285390"/>
              <a:gd name="T101" fmla="*/ 5408191 h 274277"/>
              <a:gd name="T102" fmla="*/ 0 w 285390"/>
              <a:gd name="T103" fmla="*/ 2115024 h 274277"/>
              <a:gd name="T104" fmla="*/ 2065217 w 285390"/>
              <a:gd name="T105" fmla="*/ 0 h 274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5390" h="274277">
                <a:moveTo>
                  <a:pt x="193118" y="241300"/>
                </a:moveTo>
                <a:lnTo>
                  <a:pt x="211694" y="241300"/>
                </a:lnTo>
                <a:cubicBezTo>
                  <a:pt x="213797" y="241300"/>
                  <a:pt x="215550" y="243586"/>
                  <a:pt x="215550" y="245872"/>
                </a:cubicBezTo>
                <a:cubicBezTo>
                  <a:pt x="215550" y="248539"/>
                  <a:pt x="213797" y="250444"/>
                  <a:pt x="211694" y="250444"/>
                </a:cubicBezTo>
                <a:lnTo>
                  <a:pt x="193118" y="250444"/>
                </a:lnTo>
                <a:cubicBezTo>
                  <a:pt x="190665" y="250444"/>
                  <a:pt x="188912" y="248539"/>
                  <a:pt x="188912" y="245872"/>
                </a:cubicBezTo>
                <a:cubicBezTo>
                  <a:pt x="188912" y="243586"/>
                  <a:pt x="190665" y="241300"/>
                  <a:pt x="193118" y="241300"/>
                </a:cubicBezTo>
                <a:close/>
                <a:moveTo>
                  <a:pt x="148858" y="241300"/>
                </a:moveTo>
                <a:lnTo>
                  <a:pt x="168274" y="241300"/>
                </a:lnTo>
                <a:cubicBezTo>
                  <a:pt x="170472" y="241300"/>
                  <a:pt x="172670" y="243586"/>
                  <a:pt x="172670" y="245872"/>
                </a:cubicBezTo>
                <a:cubicBezTo>
                  <a:pt x="172670" y="248539"/>
                  <a:pt x="170472" y="250444"/>
                  <a:pt x="168274" y="250444"/>
                </a:cubicBezTo>
                <a:lnTo>
                  <a:pt x="148858" y="250444"/>
                </a:lnTo>
                <a:cubicBezTo>
                  <a:pt x="146660" y="250444"/>
                  <a:pt x="144462" y="248539"/>
                  <a:pt x="144462" y="245872"/>
                </a:cubicBezTo>
                <a:cubicBezTo>
                  <a:pt x="144462" y="243586"/>
                  <a:pt x="146660" y="241300"/>
                  <a:pt x="148858" y="241300"/>
                </a:cubicBezTo>
                <a:close/>
                <a:moveTo>
                  <a:pt x="104714" y="241300"/>
                </a:moveTo>
                <a:lnTo>
                  <a:pt x="123523" y="241300"/>
                </a:lnTo>
                <a:cubicBezTo>
                  <a:pt x="126055" y="241300"/>
                  <a:pt x="128225" y="243586"/>
                  <a:pt x="128225" y="245872"/>
                </a:cubicBezTo>
                <a:cubicBezTo>
                  <a:pt x="128225" y="248539"/>
                  <a:pt x="126055" y="250444"/>
                  <a:pt x="123523" y="250444"/>
                </a:cubicBezTo>
                <a:lnTo>
                  <a:pt x="104714" y="250444"/>
                </a:lnTo>
                <a:cubicBezTo>
                  <a:pt x="102182" y="250444"/>
                  <a:pt x="100012" y="248539"/>
                  <a:pt x="100012" y="245872"/>
                </a:cubicBezTo>
                <a:cubicBezTo>
                  <a:pt x="100012" y="243586"/>
                  <a:pt x="102182" y="241300"/>
                  <a:pt x="104714" y="241300"/>
                </a:cubicBezTo>
                <a:close/>
                <a:moveTo>
                  <a:pt x="61546" y="241300"/>
                </a:moveTo>
                <a:lnTo>
                  <a:pt x="80596" y="241300"/>
                </a:lnTo>
                <a:cubicBezTo>
                  <a:pt x="83160" y="241300"/>
                  <a:pt x="85358" y="243586"/>
                  <a:pt x="85358" y="245872"/>
                </a:cubicBezTo>
                <a:cubicBezTo>
                  <a:pt x="85358" y="248539"/>
                  <a:pt x="83160" y="250444"/>
                  <a:pt x="80596" y="250444"/>
                </a:cubicBezTo>
                <a:lnTo>
                  <a:pt x="61546" y="250444"/>
                </a:lnTo>
                <a:cubicBezTo>
                  <a:pt x="58981" y="250444"/>
                  <a:pt x="57150" y="248539"/>
                  <a:pt x="57150" y="245872"/>
                </a:cubicBezTo>
                <a:cubicBezTo>
                  <a:pt x="57150" y="243586"/>
                  <a:pt x="58981" y="241300"/>
                  <a:pt x="61546" y="241300"/>
                </a:cubicBezTo>
                <a:close/>
                <a:moveTo>
                  <a:pt x="246192" y="233362"/>
                </a:moveTo>
                <a:cubicBezTo>
                  <a:pt x="248331" y="233362"/>
                  <a:pt x="250469" y="235144"/>
                  <a:pt x="250469" y="237639"/>
                </a:cubicBezTo>
                <a:lnTo>
                  <a:pt x="250469" y="246192"/>
                </a:lnTo>
                <a:cubicBezTo>
                  <a:pt x="250469" y="248687"/>
                  <a:pt x="248331" y="250469"/>
                  <a:pt x="246192" y="250469"/>
                </a:cubicBezTo>
                <a:lnTo>
                  <a:pt x="237639" y="250469"/>
                </a:lnTo>
                <a:cubicBezTo>
                  <a:pt x="235144" y="250469"/>
                  <a:pt x="233362" y="248687"/>
                  <a:pt x="233362" y="246192"/>
                </a:cubicBezTo>
                <a:cubicBezTo>
                  <a:pt x="233362" y="244054"/>
                  <a:pt x="235144" y="241916"/>
                  <a:pt x="237639" y="241916"/>
                </a:cubicBezTo>
                <a:lnTo>
                  <a:pt x="241916" y="241916"/>
                </a:lnTo>
                <a:lnTo>
                  <a:pt x="241916" y="237639"/>
                </a:lnTo>
                <a:cubicBezTo>
                  <a:pt x="241916" y="235144"/>
                  <a:pt x="243697" y="233362"/>
                  <a:pt x="246192" y="233362"/>
                </a:cubicBezTo>
                <a:close/>
                <a:moveTo>
                  <a:pt x="26501" y="233362"/>
                </a:moveTo>
                <a:cubicBezTo>
                  <a:pt x="28996" y="233362"/>
                  <a:pt x="30778" y="235144"/>
                  <a:pt x="30778" y="237639"/>
                </a:cubicBezTo>
                <a:lnTo>
                  <a:pt x="30778" y="241916"/>
                </a:lnTo>
                <a:lnTo>
                  <a:pt x="35054" y="241916"/>
                </a:lnTo>
                <a:cubicBezTo>
                  <a:pt x="37549" y="241916"/>
                  <a:pt x="39330" y="244054"/>
                  <a:pt x="39330" y="246192"/>
                </a:cubicBezTo>
                <a:cubicBezTo>
                  <a:pt x="39330" y="248687"/>
                  <a:pt x="37549" y="250469"/>
                  <a:pt x="35054" y="250469"/>
                </a:cubicBezTo>
                <a:lnTo>
                  <a:pt x="26501" y="250469"/>
                </a:lnTo>
                <a:cubicBezTo>
                  <a:pt x="24007" y="250469"/>
                  <a:pt x="22225" y="248687"/>
                  <a:pt x="22225" y="246192"/>
                </a:cubicBezTo>
                <a:lnTo>
                  <a:pt x="22225" y="237639"/>
                </a:lnTo>
                <a:cubicBezTo>
                  <a:pt x="22225" y="235144"/>
                  <a:pt x="24007" y="233362"/>
                  <a:pt x="26501" y="233362"/>
                </a:cubicBezTo>
                <a:close/>
                <a:moveTo>
                  <a:pt x="26797" y="190500"/>
                </a:moveTo>
                <a:cubicBezTo>
                  <a:pt x="29464" y="190500"/>
                  <a:pt x="31369" y="192276"/>
                  <a:pt x="31369" y="194761"/>
                </a:cubicBezTo>
                <a:lnTo>
                  <a:pt x="31369" y="212516"/>
                </a:lnTo>
                <a:cubicBezTo>
                  <a:pt x="31369" y="215002"/>
                  <a:pt x="29464" y="217132"/>
                  <a:pt x="26797" y="217132"/>
                </a:cubicBezTo>
                <a:cubicBezTo>
                  <a:pt x="24130" y="217132"/>
                  <a:pt x="22225" y="215002"/>
                  <a:pt x="22225" y="212516"/>
                </a:cubicBezTo>
                <a:lnTo>
                  <a:pt x="22225" y="194761"/>
                </a:lnTo>
                <a:cubicBezTo>
                  <a:pt x="22225" y="192276"/>
                  <a:pt x="24130" y="190500"/>
                  <a:pt x="26797" y="190500"/>
                </a:cubicBezTo>
                <a:close/>
                <a:moveTo>
                  <a:pt x="223837" y="172221"/>
                </a:moveTo>
                <a:cubicBezTo>
                  <a:pt x="218086" y="172221"/>
                  <a:pt x="213414" y="176938"/>
                  <a:pt x="213414" y="182381"/>
                </a:cubicBezTo>
                <a:cubicBezTo>
                  <a:pt x="213414" y="187824"/>
                  <a:pt x="218086" y="192541"/>
                  <a:pt x="223837" y="192541"/>
                </a:cubicBezTo>
                <a:cubicBezTo>
                  <a:pt x="229229" y="192541"/>
                  <a:pt x="233901" y="187824"/>
                  <a:pt x="233901" y="182381"/>
                </a:cubicBezTo>
                <a:cubicBezTo>
                  <a:pt x="233901" y="176938"/>
                  <a:pt x="229229" y="172221"/>
                  <a:pt x="223837" y="172221"/>
                </a:cubicBezTo>
                <a:close/>
                <a:moveTo>
                  <a:pt x="223837" y="163512"/>
                </a:moveTo>
                <a:cubicBezTo>
                  <a:pt x="233901" y="163512"/>
                  <a:pt x="242528" y="171858"/>
                  <a:pt x="242528" y="182381"/>
                </a:cubicBezTo>
                <a:cubicBezTo>
                  <a:pt x="242528" y="192904"/>
                  <a:pt x="233901" y="201249"/>
                  <a:pt x="223837" y="201249"/>
                </a:cubicBezTo>
                <a:cubicBezTo>
                  <a:pt x="213414" y="201249"/>
                  <a:pt x="204787" y="192904"/>
                  <a:pt x="204787" y="182381"/>
                </a:cubicBezTo>
                <a:cubicBezTo>
                  <a:pt x="204787" y="171858"/>
                  <a:pt x="213414" y="163512"/>
                  <a:pt x="223837" y="163512"/>
                </a:cubicBezTo>
                <a:close/>
                <a:moveTo>
                  <a:pt x="223490" y="152976"/>
                </a:moveTo>
                <a:cubicBezTo>
                  <a:pt x="206575" y="152976"/>
                  <a:pt x="193259" y="166294"/>
                  <a:pt x="193259" y="183212"/>
                </a:cubicBezTo>
                <a:cubicBezTo>
                  <a:pt x="193259" y="199769"/>
                  <a:pt x="206575" y="213447"/>
                  <a:pt x="223490" y="213447"/>
                </a:cubicBezTo>
                <a:lnTo>
                  <a:pt x="276393" y="213447"/>
                </a:lnTo>
                <a:lnTo>
                  <a:pt x="276393" y="152976"/>
                </a:lnTo>
                <a:lnTo>
                  <a:pt x="223490" y="152976"/>
                </a:lnTo>
                <a:close/>
                <a:moveTo>
                  <a:pt x="26797" y="147637"/>
                </a:moveTo>
                <a:cubicBezTo>
                  <a:pt x="29464" y="147637"/>
                  <a:pt x="31369" y="149436"/>
                  <a:pt x="31369" y="151595"/>
                </a:cubicBezTo>
                <a:lnTo>
                  <a:pt x="31369" y="170307"/>
                </a:lnTo>
                <a:cubicBezTo>
                  <a:pt x="31369" y="172466"/>
                  <a:pt x="29464" y="174265"/>
                  <a:pt x="26797" y="174265"/>
                </a:cubicBezTo>
                <a:cubicBezTo>
                  <a:pt x="24130" y="174265"/>
                  <a:pt x="22225" y="172466"/>
                  <a:pt x="22225" y="170307"/>
                </a:cubicBezTo>
                <a:lnTo>
                  <a:pt x="22225" y="151595"/>
                </a:lnTo>
                <a:cubicBezTo>
                  <a:pt x="22225" y="149436"/>
                  <a:pt x="24130" y="147637"/>
                  <a:pt x="26797" y="147637"/>
                </a:cubicBezTo>
                <a:close/>
                <a:moveTo>
                  <a:pt x="237639" y="114300"/>
                </a:moveTo>
                <a:lnTo>
                  <a:pt x="246192" y="114300"/>
                </a:lnTo>
                <a:cubicBezTo>
                  <a:pt x="248331" y="114300"/>
                  <a:pt x="250469" y="116082"/>
                  <a:pt x="250469" y="118577"/>
                </a:cubicBezTo>
                <a:lnTo>
                  <a:pt x="250469" y="127129"/>
                </a:lnTo>
                <a:cubicBezTo>
                  <a:pt x="250469" y="129268"/>
                  <a:pt x="248331" y="131406"/>
                  <a:pt x="246192" y="131406"/>
                </a:cubicBezTo>
                <a:cubicBezTo>
                  <a:pt x="243697" y="131406"/>
                  <a:pt x="241916" y="129268"/>
                  <a:pt x="241916" y="127129"/>
                </a:cubicBezTo>
                <a:lnTo>
                  <a:pt x="241916" y="122853"/>
                </a:lnTo>
                <a:lnTo>
                  <a:pt x="237639" y="122853"/>
                </a:lnTo>
                <a:cubicBezTo>
                  <a:pt x="235144" y="122853"/>
                  <a:pt x="233362" y="120715"/>
                  <a:pt x="233362" y="118577"/>
                </a:cubicBezTo>
                <a:cubicBezTo>
                  <a:pt x="233362" y="116082"/>
                  <a:pt x="235144" y="114300"/>
                  <a:pt x="237639" y="114300"/>
                </a:cubicBezTo>
                <a:close/>
                <a:moveTo>
                  <a:pt x="193118" y="114300"/>
                </a:moveTo>
                <a:lnTo>
                  <a:pt x="211694" y="114300"/>
                </a:lnTo>
                <a:cubicBezTo>
                  <a:pt x="213797" y="114300"/>
                  <a:pt x="215550" y="116205"/>
                  <a:pt x="215550" y="118872"/>
                </a:cubicBezTo>
                <a:cubicBezTo>
                  <a:pt x="215550" y="121158"/>
                  <a:pt x="213797" y="123444"/>
                  <a:pt x="211694" y="123444"/>
                </a:cubicBezTo>
                <a:lnTo>
                  <a:pt x="193118" y="123444"/>
                </a:lnTo>
                <a:cubicBezTo>
                  <a:pt x="190665" y="123444"/>
                  <a:pt x="188912" y="121158"/>
                  <a:pt x="188912" y="118872"/>
                </a:cubicBezTo>
                <a:cubicBezTo>
                  <a:pt x="188912" y="116205"/>
                  <a:pt x="190665" y="114300"/>
                  <a:pt x="193118" y="114300"/>
                </a:cubicBezTo>
                <a:close/>
                <a:moveTo>
                  <a:pt x="148858" y="114300"/>
                </a:moveTo>
                <a:lnTo>
                  <a:pt x="168274" y="114300"/>
                </a:lnTo>
                <a:cubicBezTo>
                  <a:pt x="170472" y="114300"/>
                  <a:pt x="172670" y="116205"/>
                  <a:pt x="172670" y="118872"/>
                </a:cubicBezTo>
                <a:cubicBezTo>
                  <a:pt x="172670" y="121158"/>
                  <a:pt x="170472" y="123444"/>
                  <a:pt x="168274" y="123444"/>
                </a:cubicBezTo>
                <a:lnTo>
                  <a:pt x="148858" y="123444"/>
                </a:lnTo>
                <a:cubicBezTo>
                  <a:pt x="146660" y="123444"/>
                  <a:pt x="144462" y="121158"/>
                  <a:pt x="144462" y="118872"/>
                </a:cubicBezTo>
                <a:cubicBezTo>
                  <a:pt x="144462" y="116205"/>
                  <a:pt x="146660" y="114300"/>
                  <a:pt x="148858" y="114300"/>
                </a:cubicBezTo>
                <a:close/>
                <a:moveTo>
                  <a:pt x="104714" y="114300"/>
                </a:moveTo>
                <a:lnTo>
                  <a:pt x="123523" y="114300"/>
                </a:lnTo>
                <a:cubicBezTo>
                  <a:pt x="126055" y="114300"/>
                  <a:pt x="128225" y="116205"/>
                  <a:pt x="128225" y="118872"/>
                </a:cubicBezTo>
                <a:cubicBezTo>
                  <a:pt x="128225" y="121158"/>
                  <a:pt x="126055" y="123444"/>
                  <a:pt x="123523" y="123444"/>
                </a:cubicBezTo>
                <a:lnTo>
                  <a:pt x="104714" y="123444"/>
                </a:lnTo>
                <a:cubicBezTo>
                  <a:pt x="102182" y="123444"/>
                  <a:pt x="100012" y="121158"/>
                  <a:pt x="100012" y="118872"/>
                </a:cubicBezTo>
                <a:cubicBezTo>
                  <a:pt x="100012" y="116205"/>
                  <a:pt x="102182" y="114300"/>
                  <a:pt x="104714" y="114300"/>
                </a:cubicBezTo>
                <a:close/>
                <a:moveTo>
                  <a:pt x="61546" y="114300"/>
                </a:moveTo>
                <a:lnTo>
                  <a:pt x="80596" y="114300"/>
                </a:lnTo>
                <a:cubicBezTo>
                  <a:pt x="83160" y="114300"/>
                  <a:pt x="85358" y="116205"/>
                  <a:pt x="85358" y="118872"/>
                </a:cubicBezTo>
                <a:cubicBezTo>
                  <a:pt x="85358" y="121158"/>
                  <a:pt x="83160" y="123444"/>
                  <a:pt x="80596" y="123444"/>
                </a:cubicBezTo>
                <a:lnTo>
                  <a:pt x="61546" y="123444"/>
                </a:lnTo>
                <a:cubicBezTo>
                  <a:pt x="58981" y="123444"/>
                  <a:pt x="57150" y="121158"/>
                  <a:pt x="57150" y="118872"/>
                </a:cubicBezTo>
                <a:cubicBezTo>
                  <a:pt x="57150" y="116205"/>
                  <a:pt x="58981" y="114300"/>
                  <a:pt x="61546" y="114300"/>
                </a:cubicBezTo>
                <a:close/>
                <a:moveTo>
                  <a:pt x="26501" y="114300"/>
                </a:moveTo>
                <a:lnTo>
                  <a:pt x="35054" y="114300"/>
                </a:lnTo>
                <a:cubicBezTo>
                  <a:pt x="37549" y="114300"/>
                  <a:pt x="39330" y="116082"/>
                  <a:pt x="39330" y="118577"/>
                </a:cubicBezTo>
                <a:cubicBezTo>
                  <a:pt x="39330" y="120715"/>
                  <a:pt x="37549" y="122853"/>
                  <a:pt x="35054" y="122853"/>
                </a:cubicBezTo>
                <a:lnTo>
                  <a:pt x="30778" y="122853"/>
                </a:lnTo>
                <a:lnTo>
                  <a:pt x="30778" y="127129"/>
                </a:lnTo>
                <a:cubicBezTo>
                  <a:pt x="30778" y="129268"/>
                  <a:pt x="28996" y="131406"/>
                  <a:pt x="26501" y="131406"/>
                </a:cubicBezTo>
                <a:cubicBezTo>
                  <a:pt x="24007" y="131406"/>
                  <a:pt x="22225" y="129268"/>
                  <a:pt x="22225" y="127129"/>
                </a:cubicBezTo>
                <a:lnTo>
                  <a:pt x="22225" y="118577"/>
                </a:lnTo>
                <a:cubicBezTo>
                  <a:pt x="22225" y="116082"/>
                  <a:pt x="24007" y="114300"/>
                  <a:pt x="26501" y="114300"/>
                </a:cubicBezTo>
                <a:close/>
                <a:moveTo>
                  <a:pt x="15835" y="100784"/>
                </a:moveTo>
                <a:cubicBezTo>
                  <a:pt x="11876" y="100784"/>
                  <a:pt x="8637" y="104384"/>
                  <a:pt x="8637" y="107983"/>
                </a:cubicBezTo>
                <a:lnTo>
                  <a:pt x="8637" y="258080"/>
                </a:lnTo>
                <a:cubicBezTo>
                  <a:pt x="8637" y="262399"/>
                  <a:pt x="11876" y="265279"/>
                  <a:pt x="15835" y="265279"/>
                </a:cubicBezTo>
                <a:lnTo>
                  <a:pt x="258039" y="265279"/>
                </a:lnTo>
                <a:cubicBezTo>
                  <a:pt x="261638" y="265279"/>
                  <a:pt x="265237" y="262399"/>
                  <a:pt x="265237" y="258080"/>
                </a:cubicBezTo>
                <a:lnTo>
                  <a:pt x="265237" y="222085"/>
                </a:lnTo>
                <a:lnTo>
                  <a:pt x="223490" y="222085"/>
                </a:lnTo>
                <a:cubicBezTo>
                  <a:pt x="201897" y="222085"/>
                  <a:pt x="184622" y="204808"/>
                  <a:pt x="184622" y="183212"/>
                </a:cubicBezTo>
                <a:cubicBezTo>
                  <a:pt x="184622" y="161975"/>
                  <a:pt x="201897" y="144338"/>
                  <a:pt x="223490" y="144338"/>
                </a:cubicBezTo>
                <a:lnTo>
                  <a:pt x="265237" y="144338"/>
                </a:lnTo>
                <a:lnTo>
                  <a:pt x="265237" y="107983"/>
                </a:lnTo>
                <a:cubicBezTo>
                  <a:pt x="265237" y="104384"/>
                  <a:pt x="261638" y="100784"/>
                  <a:pt x="258039" y="100784"/>
                </a:cubicBezTo>
                <a:lnTo>
                  <a:pt x="15835" y="100784"/>
                </a:lnTo>
                <a:close/>
                <a:moveTo>
                  <a:pt x="88532" y="80988"/>
                </a:moveTo>
                <a:lnTo>
                  <a:pt x="41027" y="92146"/>
                </a:lnTo>
                <a:lnTo>
                  <a:pt x="88532" y="92146"/>
                </a:lnTo>
                <a:lnTo>
                  <a:pt x="88532" y="80988"/>
                </a:lnTo>
                <a:close/>
                <a:moveTo>
                  <a:pt x="188341" y="73025"/>
                </a:moveTo>
                <a:cubicBezTo>
                  <a:pt x="191008" y="73025"/>
                  <a:pt x="193294" y="74930"/>
                  <a:pt x="193294" y="77216"/>
                </a:cubicBezTo>
                <a:cubicBezTo>
                  <a:pt x="193294" y="79883"/>
                  <a:pt x="191008" y="82169"/>
                  <a:pt x="188341" y="82169"/>
                </a:cubicBezTo>
                <a:cubicBezTo>
                  <a:pt x="186055" y="82169"/>
                  <a:pt x="184150" y="79883"/>
                  <a:pt x="184150" y="77216"/>
                </a:cubicBezTo>
                <a:cubicBezTo>
                  <a:pt x="184150" y="74930"/>
                  <a:pt x="186055" y="73025"/>
                  <a:pt x="188341" y="73025"/>
                </a:cubicBezTo>
                <a:close/>
                <a:moveTo>
                  <a:pt x="188341" y="52387"/>
                </a:moveTo>
                <a:cubicBezTo>
                  <a:pt x="191008" y="52387"/>
                  <a:pt x="193294" y="54585"/>
                  <a:pt x="193294" y="57150"/>
                </a:cubicBezTo>
                <a:cubicBezTo>
                  <a:pt x="193294" y="59348"/>
                  <a:pt x="191008" y="61546"/>
                  <a:pt x="188341" y="61546"/>
                </a:cubicBezTo>
                <a:cubicBezTo>
                  <a:pt x="186055" y="61546"/>
                  <a:pt x="184150" y="59348"/>
                  <a:pt x="184150" y="57150"/>
                </a:cubicBezTo>
                <a:cubicBezTo>
                  <a:pt x="184150" y="54585"/>
                  <a:pt x="186055" y="52387"/>
                  <a:pt x="188341" y="52387"/>
                </a:cubicBezTo>
                <a:close/>
                <a:moveTo>
                  <a:pt x="233207" y="46433"/>
                </a:moveTo>
                <a:lnTo>
                  <a:pt x="223850" y="48593"/>
                </a:lnTo>
                <a:lnTo>
                  <a:pt x="223850" y="92146"/>
                </a:lnTo>
                <a:lnTo>
                  <a:pt x="242204" y="92146"/>
                </a:lnTo>
                <a:lnTo>
                  <a:pt x="242204" y="53632"/>
                </a:lnTo>
                <a:cubicBezTo>
                  <a:pt x="242204" y="51472"/>
                  <a:pt x="241124" y="49313"/>
                  <a:pt x="239325" y="47873"/>
                </a:cubicBezTo>
                <a:cubicBezTo>
                  <a:pt x="237525" y="46433"/>
                  <a:pt x="235366" y="46073"/>
                  <a:pt x="233207" y="46433"/>
                </a:cubicBezTo>
                <a:close/>
                <a:moveTo>
                  <a:pt x="185293" y="35101"/>
                </a:moveTo>
                <a:cubicBezTo>
                  <a:pt x="186817" y="33337"/>
                  <a:pt x="189865" y="33337"/>
                  <a:pt x="191770" y="35101"/>
                </a:cubicBezTo>
                <a:cubicBezTo>
                  <a:pt x="192532" y="35807"/>
                  <a:pt x="193294" y="36865"/>
                  <a:pt x="193294" y="37923"/>
                </a:cubicBezTo>
                <a:cubicBezTo>
                  <a:pt x="193294" y="39334"/>
                  <a:pt x="192532" y="40393"/>
                  <a:pt x="191770" y="41098"/>
                </a:cubicBezTo>
                <a:cubicBezTo>
                  <a:pt x="191008" y="41804"/>
                  <a:pt x="189865" y="42509"/>
                  <a:pt x="188341" y="42509"/>
                </a:cubicBezTo>
                <a:cubicBezTo>
                  <a:pt x="187198" y="42509"/>
                  <a:pt x="186055" y="41804"/>
                  <a:pt x="185293" y="41098"/>
                </a:cubicBezTo>
                <a:cubicBezTo>
                  <a:pt x="184531" y="40393"/>
                  <a:pt x="184150" y="39334"/>
                  <a:pt x="184150" y="37923"/>
                </a:cubicBezTo>
                <a:cubicBezTo>
                  <a:pt x="184150" y="36865"/>
                  <a:pt x="184531" y="35807"/>
                  <a:pt x="185293" y="35101"/>
                </a:cubicBezTo>
                <a:close/>
                <a:moveTo>
                  <a:pt x="163388" y="8638"/>
                </a:moveTo>
                <a:lnTo>
                  <a:pt x="163388" y="92146"/>
                </a:lnTo>
                <a:lnTo>
                  <a:pt x="215212" y="92146"/>
                </a:lnTo>
                <a:lnTo>
                  <a:pt x="215212" y="15837"/>
                </a:lnTo>
                <a:cubicBezTo>
                  <a:pt x="215212" y="11878"/>
                  <a:pt x="212333" y="8638"/>
                  <a:pt x="208015" y="8638"/>
                </a:cubicBezTo>
                <a:lnTo>
                  <a:pt x="163388" y="8638"/>
                </a:lnTo>
                <a:close/>
                <a:moveTo>
                  <a:pt x="134597" y="8638"/>
                </a:moveTo>
                <a:lnTo>
                  <a:pt x="134597" y="92146"/>
                </a:lnTo>
                <a:lnTo>
                  <a:pt x="154751" y="92146"/>
                </a:lnTo>
                <a:lnTo>
                  <a:pt x="154751" y="8638"/>
                </a:lnTo>
                <a:lnTo>
                  <a:pt x="134597" y="8638"/>
                </a:lnTo>
                <a:close/>
                <a:moveTo>
                  <a:pt x="104367" y="8638"/>
                </a:moveTo>
                <a:cubicBezTo>
                  <a:pt x="100408" y="8638"/>
                  <a:pt x="97169" y="11878"/>
                  <a:pt x="97169" y="15837"/>
                </a:cubicBezTo>
                <a:lnTo>
                  <a:pt x="97169" y="92146"/>
                </a:lnTo>
                <a:lnTo>
                  <a:pt x="125960" y="92146"/>
                </a:lnTo>
                <a:lnTo>
                  <a:pt x="125960" y="8638"/>
                </a:lnTo>
                <a:lnTo>
                  <a:pt x="104367" y="8638"/>
                </a:lnTo>
                <a:close/>
                <a:moveTo>
                  <a:pt x="104367" y="0"/>
                </a:moveTo>
                <a:lnTo>
                  <a:pt x="208015" y="0"/>
                </a:lnTo>
                <a:cubicBezTo>
                  <a:pt x="216652" y="0"/>
                  <a:pt x="223850" y="7199"/>
                  <a:pt x="223850" y="15837"/>
                </a:cubicBezTo>
                <a:lnTo>
                  <a:pt x="223850" y="39954"/>
                </a:lnTo>
                <a:lnTo>
                  <a:pt x="231047" y="38154"/>
                </a:lnTo>
                <a:cubicBezTo>
                  <a:pt x="236086" y="37074"/>
                  <a:pt x="240764" y="38154"/>
                  <a:pt x="244723" y="41034"/>
                </a:cubicBezTo>
                <a:cubicBezTo>
                  <a:pt x="248682" y="44273"/>
                  <a:pt x="250841" y="48593"/>
                  <a:pt x="250841" y="53632"/>
                </a:cubicBezTo>
                <a:lnTo>
                  <a:pt x="250841" y="92146"/>
                </a:lnTo>
                <a:lnTo>
                  <a:pt x="258039" y="92146"/>
                </a:lnTo>
                <a:cubicBezTo>
                  <a:pt x="266676" y="92146"/>
                  <a:pt x="273874" y="99345"/>
                  <a:pt x="273874" y="107983"/>
                </a:cubicBezTo>
                <a:lnTo>
                  <a:pt x="273874" y="144338"/>
                </a:lnTo>
                <a:lnTo>
                  <a:pt x="281072" y="144338"/>
                </a:lnTo>
                <a:cubicBezTo>
                  <a:pt x="283231" y="144338"/>
                  <a:pt x="285390" y="146137"/>
                  <a:pt x="285390" y="148657"/>
                </a:cubicBezTo>
                <a:lnTo>
                  <a:pt x="285390" y="217766"/>
                </a:lnTo>
                <a:cubicBezTo>
                  <a:pt x="285390" y="220286"/>
                  <a:pt x="283231" y="222085"/>
                  <a:pt x="281072" y="222085"/>
                </a:cubicBezTo>
                <a:lnTo>
                  <a:pt x="273874" y="222085"/>
                </a:lnTo>
                <a:lnTo>
                  <a:pt x="273874" y="258080"/>
                </a:lnTo>
                <a:cubicBezTo>
                  <a:pt x="273874" y="267078"/>
                  <a:pt x="266676" y="274277"/>
                  <a:pt x="258039" y="274277"/>
                </a:cubicBezTo>
                <a:lnTo>
                  <a:pt x="15835" y="274277"/>
                </a:lnTo>
                <a:cubicBezTo>
                  <a:pt x="6838" y="274277"/>
                  <a:pt x="0" y="267078"/>
                  <a:pt x="0" y="258080"/>
                </a:cubicBezTo>
                <a:lnTo>
                  <a:pt x="0" y="125981"/>
                </a:lnTo>
                <a:lnTo>
                  <a:pt x="0" y="107263"/>
                </a:lnTo>
                <a:cubicBezTo>
                  <a:pt x="0" y="98985"/>
                  <a:pt x="6118" y="91786"/>
                  <a:pt x="14395" y="89626"/>
                </a:cubicBezTo>
                <a:lnTo>
                  <a:pt x="88532" y="72349"/>
                </a:lnTo>
                <a:lnTo>
                  <a:pt x="88532" y="15837"/>
                </a:lnTo>
                <a:cubicBezTo>
                  <a:pt x="88532" y="7199"/>
                  <a:pt x="95730" y="0"/>
                  <a:pt x="104367" y="0"/>
                </a:cubicBezTo>
                <a:close/>
              </a:path>
            </a:pathLst>
          </a:custGeom>
          <a:solidFill>
            <a:schemeClr val="bg1"/>
          </a:solidFill>
          <a:ln>
            <a:noFill/>
          </a:ln>
          <a:effectLst/>
        </p:spPr>
        <p:txBody>
          <a:bodyPr anchor="ctr"/>
          <a:lstStyle/>
          <a:p>
            <a:endParaRPr lang="en-US" sz="1600">
              <a:latin typeface="Poppins" panose="00000500000000000000" pitchFamily="50" charset="0"/>
              <a:cs typeface="Poppins" panose="00000500000000000000" pitchFamily="50" charset="0"/>
            </a:endParaRPr>
          </a:p>
        </p:txBody>
      </p:sp>
      <p:sp>
        <p:nvSpPr>
          <p:cNvPr id="66" name="Freeform 1008">
            <a:extLst>
              <a:ext uri="{FF2B5EF4-FFF2-40B4-BE49-F238E27FC236}">
                <a16:creationId xmlns:a16="http://schemas.microsoft.com/office/drawing/2014/main" id="{E14FD2FA-6824-7346-BADA-11CC295529A0}"/>
              </a:ext>
            </a:extLst>
          </p:cNvPr>
          <p:cNvSpPr>
            <a:spLocks noChangeAspect="1" noChangeArrowheads="1"/>
          </p:cNvSpPr>
          <p:nvPr/>
        </p:nvSpPr>
        <p:spPr bwMode="auto">
          <a:xfrm>
            <a:off x="4202253" y="3987703"/>
            <a:ext cx="441358" cy="526730"/>
          </a:xfrm>
          <a:custGeom>
            <a:avLst/>
            <a:gdLst>
              <a:gd name="T0" fmla="*/ 4785376 w 239352"/>
              <a:gd name="T1" fmla="*/ 5629475 h 285369"/>
              <a:gd name="T2" fmla="*/ 0 w 239352"/>
              <a:gd name="T3" fmla="*/ 5629475 h 285369"/>
              <a:gd name="T4" fmla="*/ 4317731 w 239352"/>
              <a:gd name="T5" fmla="*/ 5128981 h 285369"/>
              <a:gd name="T6" fmla="*/ 4249202 w 239352"/>
              <a:gd name="T7" fmla="*/ 5275874 h 285369"/>
              <a:gd name="T8" fmla="*/ 4188257 w 239352"/>
              <a:gd name="T9" fmla="*/ 5128981 h 285369"/>
              <a:gd name="T10" fmla="*/ 658919 w 239352"/>
              <a:gd name="T11" fmla="*/ 5187723 h 285369"/>
              <a:gd name="T12" fmla="*/ 498966 w 239352"/>
              <a:gd name="T13" fmla="*/ 5253841 h 285369"/>
              <a:gd name="T14" fmla="*/ 3519219 w 239352"/>
              <a:gd name="T15" fmla="*/ 5092251 h 285369"/>
              <a:gd name="T16" fmla="*/ 3427792 w 239352"/>
              <a:gd name="T17" fmla="*/ 5183937 h 285369"/>
              <a:gd name="T18" fmla="*/ 2849883 w 239352"/>
              <a:gd name="T19" fmla="*/ 5183937 h 285369"/>
              <a:gd name="T20" fmla="*/ 2770521 w 239352"/>
              <a:gd name="T21" fmla="*/ 5092251 h 285369"/>
              <a:gd name="T22" fmla="*/ 2027475 w 239352"/>
              <a:gd name="T23" fmla="*/ 5275580 h 285369"/>
              <a:gd name="T24" fmla="*/ 1297489 w 239352"/>
              <a:gd name="T25" fmla="*/ 5092251 h 285369"/>
              <a:gd name="T26" fmla="*/ 1206076 w 239352"/>
              <a:gd name="T27" fmla="*/ 5183937 h 285369"/>
              <a:gd name="T28" fmla="*/ 2612783 w 239352"/>
              <a:gd name="T29" fmla="*/ 4073797 h 285369"/>
              <a:gd name="T30" fmla="*/ 1989357 w 239352"/>
              <a:gd name="T31" fmla="*/ 4257134 h 285369"/>
              <a:gd name="T32" fmla="*/ 656802 w 239352"/>
              <a:gd name="T33" fmla="*/ 4073797 h 285369"/>
              <a:gd name="T34" fmla="*/ 1526031 w 239352"/>
              <a:gd name="T35" fmla="*/ 4257134 h 285369"/>
              <a:gd name="T36" fmla="*/ 656802 w 239352"/>
              <a:gd name="T37" fmla="*/ 4073797 h 285369"/>
              <a:gd name="T38" fmla="*/ 4182500 w 239352"/>
              <a:gd name="T39" fmla="*/ 3624406 h 285369"/>
              <a:gd name="T40" fmla="*/ 3491285 w 239352"/>
              <a:gd name="T41" fmla="*/ 3624406 h 285369"/>
              <a:gd name="T42" fmla="*/ 3152731 w 239352"/>
              <a:gd name="T43" fmla="*/ 3532764 h 285369"/>
              <a:gd name="T44" fmla="*/ 2623741 w 239352"/>
              <a:gd name="T45" fmla="*/ 3716049 h 285369"/>
              <a:gd name="T46" fmla="*/ 1639825 w 239352"/>
              <a:gd name="T47" fmla="*/ 3532764 h 285369"/>
              <a:gd name="T48" fmla="*/ 2161780 w 239352"/>
              <a:gd name="T49" fmla="*/ 3716049 h 285369"/>
              <a:gd name="T50" fmla="*/ 1639825 w 239352"/>
              <a:gd name="T51" fmla="*/ 3532764 h 285369"/>
              <a:gd name="T52" fmla="*/ 1262496 w 239352"/>
              <a:gd name="T53" fmla="*/ 3624406 h 285369"/>
              <a:gd name="T54" fmla="*/ 571282 w 239352"/>
              <a:gd name="T55" fmla="*/ 3624406 h 285369"/>
              <a:gd name="T56" fmla="*/ 743647 w 239352"/>
              <a:gd name="T57" fmla="*/ 2677160 h 285369"/>
              <a:gd name="T58" fmla="*/ 1289456 w 239352"/>
              <a:gd name="T59" fmla="*/ 2971403 h 285369"/>
              <a:gd name="T60" fmla="*/ 1289456 w 239352"/>
              <a:gd name="T61" fmla="*/ 2591057 h 285369"/>
              <a:gd name="T62" fmla="*/ 1289456 w 239352"/>
              <a:gd name="T63" fmla="*/ 2418825 h 285369"/>
              <a:gd name="T64" fmla="*/ 1289456 w 239352"/>
              <a:gd name="T65" fmla="*/ 3143634 h 285369"/>
              <a:gd name="T66" fmla="*/ 571282 w 239352"/>
              <a:gd name="T67" fmla="*/ 2677160 h 285369"/>
              <a:gd name="T68" fmla="*/ 172689 w 239352"/>
              <a:gd name="T69" fmla="*/ 2171998 h 285369"/>
              <a:gd name="T70" fmla="*/ 4461567 w 239352"/>
              <a:gd name="T71" fmla="*/ 4625401 h 285369"/>
              <a:gd name="T72" fmla="*/ 4461567 w 239352"/>
              <a:gd name="T73" fmla="*/ 2027686 h 285369"/>
              <a:gd name="T74" fmla="*/ 1439189 w 239352"/>
              <a:gd name="T75" fmla="*/ 1132901 h 285369"/>
              <a:gd name="T76" fmla="*/ 3338954 w 239352"/>
              <a:gd name="T77" fmla="*/ 1132901 h 285369"/>
              <a:gd name="T78" fmla="*/ 1698277 w 239352"/>
              <a:gd name="T79" fmla="*/ 180396 h 285369"/>
              <a:gd name="T80" fmla="*/ 1266500 w 239352"/>
              <a:gd name="T81" fmla="*/ 1847266 h 285369"/>
              <a:gd name="T82" fmla="*/ 2964753 w 239352"/>
              <a:gd name="T83" fmla="*/ 577282 h 285369"/>
              <a:gd name="T84" fmla="*/ 3914635 w 239352"/>
              <a:gd name="T85" fmla="*/ 1847266 h 285369"/>
              <a:gd name="T86" fmla="*/ 1698277 w 239352"/>
              <a:gd name="T87" fmla="*/ 180396 h 285369"/>
              <a:gd name="T88" fmla="*/ 4087337 w 239352"/>
              <a:gd name="T89" fmla="*/ 1010230 h 285369"/>
              <a:gd name="T90" fmla="*/ 4785376 w 239352"/>
              <a:gd name="T91" fmla="*/ 2171998 h 285369"/>
              <a:gd name="T92" fmla="*/ 316643 w 239352"/>
              <a:gd name="T93" fmla="*/ 4798590 h 285369"/>
              <a:gd name="T94" fmla="*/ 316643 w 239352"/>
              <a:gd name="T95" fmla="*/ 1847266 h 285369"/>
              <a:gd name="T96" fmla="*/ 1698277 w 239352"/>
              <a:gd name="T97" fmla="*/ 0 h 2853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352" h="285369">
                <a:moveTo>
                  <a:pt x="3959" y="276225"/>
                </a:moveTo>
                <a:lnTo>
                  <a:pt x="235033" y="276225"/>
                </a:lnTo>
                <a:cubicBezTo>
                  <a:pt x="237193" y="276225"/>
                  <a:pt x="239352" y="278511"/>
                  <a:pt x="239352" y="280797"/>
                </a:cubicBezTo>
                <a:cubicBezTo>
                  <a:pt x="239352" y="283464"/>
                  <a:pt x="237193" y="285369"/>
                  <a:pt x="235033" y="285369"/>
                </a:cubicBezTo>
                <a:lnTo>
                  <a:pt x="3959" y="285369"/>
                </a:lnTo>
                <a:cubicBezTo>
                  <a:pt x="1799" y="285369"/>
                  <a:pt x="0" y="283464"/>
                  <a:pt x="0" y="280797"/>
                </a:cubicBezTo>
                <a:cubicBezTo>
                  <a:pt x="0" y="278511"/>
                  <a:pt x="1799" y="276225"/>
                  <a:pt x="3959" y="276225"/>
                </a:cubicBezTo>
                <a:close/>
                <a:moveTo>
                  <a:pt x="209486" y="255832"/>
                </a:moveTo>
                <a:cubicBezTo>
                  <a:pt x="211391" y="254000"/>
                  <a:pt x="214058" y="254000"/>
                  <a:pt x="215963" y="255832"/>
                </a:cubicBezTo>
                <a:cubicBezTo>
                  <a:pt x="216725" y="256565"/>
                  <a:pt x="217106" y="257664"/>
                  <a:pt x="217106" y="258763"/>
                </a:cubicBezTo>
                <a:cubicBezTo>
                  <a:pt x="217106" y="259862"/>
                  <a:pt x="216725" y="260961"/>
                  <a:pt x="215963" y="262060"/>
                </a:cubicBezTo>
                <a:cubicBezTo>
                  <a:pt x="215201" y="262793"/>
                  <a:pt x="214058" y="263159"/>
                  <a:pt x="212534" y="263159"/>
                </a:cubicBezTo>
                <a:cubicBezTo>
                  <a:pt x="211391" y="263159"/>
                  <a:pt x="210248" y="262793"/>
                  <a:pt x="209486" y="262060"/>
                </a:cubicBezTo>
                <a:cubicBezTo>
                  <a:pt x="208343" y="260961"/>
                  <a:pt x="207962" y="259862"/>
                  <a:pt x="207962" y="258763"/>
                </a:cubicBezTo>
                <a:cubicBezTo>
                  <a:pt x="207962" y="257664"/>
                  <a:pt x="208343" y="256565"/>
                  <a:pt x="209486" y="255832"/>
                </a:cubicBezTo>
                <a:close/>
                <a:moveTo>
                  <a:pt x="24955" y="255832"/>
                </a:moveTo>
                <a:cubicBezTo>
                  <a:pt x="26860" y="254000"/>
                  <a:pt x="29908" y="254000"/>
                  <a:pt x="31432" y="255832"/>
                </a:cubicBezTo>
                <a:cubicBezTo>
                  <a:pt x="32575" y="256565"/>
                  <a:pt x="32956" y="257664"/>
                  <a:pt x="32956" y="258763"/>
                </a:cubicBezTo>
                <a:cubicBezTo>
                  <a:pt x="32956" y="259862"/>
                  <a:pt x="32575" y="260961"/>
                  <a:pt x="31432" y="262060"/>
                </a:cubicBezTo>
                <a:cubicBezTo>
                  <a:pt x="30670" y="262793"/>
                  <a:pt x="29527" y="263159"/>
                  <a:pt x="28003" y="263159"/>
                </a:cubicBezTo>
                <a:cubicBezTo>
                  <a:pt x="26860" y="263159"/>
                  <a:pt x="26098" y="262793"/>
                  <a:pt x="24955" y="262060"/>
                </a:cubicBezTo>
                <a:cubicBezTo>
                  <a:pt x="24193" y="260961"/>
                  <a:pt x="23812" y="259862"/>
                  <a:pt x="23812" y="258763"/>
                </a:cubicBezTo>
                <a:cubicBezTo>
                  <a:pt x="23812" y="257664"/>
                  <a:pt x="24193" y="256565"/>
                  <a:pt x="24955" y="255832"/>
                </a:cubicBezTo>
                <a:close/>
                <a:moveTo>
                  <a:pt x="176022" y="254000"/>
                </a:moveTo>
                <a:cubicBezTo>
                  <a:pt x="178308" y="254000"/>
                  <a:pt x="180594" y="255905"/>
                  <a:pt x="180594" y="258572"/>
                </a:cubicBezTo>
                <a:cubicBezTo>
                  <a:pt x="180594" y="261239"/>
                  <a:pt x="178308" y="263144"/>
                  <a:pt x="176022" y="263144"/>
                </a:cubicBezTo>
                <a:cubicBezTo>
                  <a:pt x="173355" y="263144"/>
                  <a:pt x="171450" y="261239"/>
                  <a:pt x="171450" y="258572"/>
                </a:cubicBezTo>
                <a:cubicBezTo>
                  <a:pt x="171450" y="255905"/>
                  <a:pt x="173355" y="254000"/>
                  <a:pt x="176022" y="254000"/>
                </a:cubicBezTo>
                <a:close/>
                <a:moveTo>
                  <a:pt x="138575" y="254000"/>
                </a:moveTo>
                <a:cubicBezTo>
                  <a:pt x="140890" y="254000"/>
                  <a:pt x="142544" y="255905"/>
                  <a:pt x="142544" y="258572"/>
                </a:cubicBezTo>
                <a:cubicBezTo>
                  <a:pt x="142544" y="261239"/>
                  <a:pt x="140890" y="263144"/>
                  <a:pt x="138575" y="263144"/>
                </a:cubicBezTo>
                <a:cubicBezTo>
                  <a:pt x="136591" y="263144"/>
                  <a:pt x="134937" y="261239"/>
                  <a:pt x="134937" y="258572"/>
                </a:cubicBezTo>
                <a:cubicBezTo>
                  <a:pt x="134937" y="255905"/>
                  <a:pt x="136591" y="254000"/>
                  <a:pt x="138575" y="254000"/>
                </a:cubicBezTo>
                <a:close/>
                <a:moveTo>
                  <a:pt x="101409" y="254000"/>
                </a:moveTo>
                <a:cubicBezTo>
                  <a:pt x="103695" y="254000"/>
                  <a:pt x="105981" y="255905"/>
                  <a:pt x="105981" y="258572"/>
                </a:cubicBezTo>
                <a:cubicBezTo>
                  <a:pt x="105981" y="261239"/>
                  <a:pt x="103695" y="263144"/>
                  <a:pt x="101409" y="263144"/>
                </a:cubicBezTo>
                <a:cubicBezTo>
                  <a:pt x="98742" y="263144"/>
                  <a:pt x="96837" y="261239"/>
                  <a:pt x="96837" y="258572"/>
                </a:cubicBezTo>
                <a:cubicBezTo>
                  <a:pt x="96837" y="255905"/>
                  <a:pt x="98742" y="254000"/>
                  <a:pt x="101409" y="254000"/>
                </a:cubicBezTo>
                <a:close/>
                <a:moveTo>
                  <a:pt x="64897" y="254000"/>
                </a:moveTo>
                <a:cubicBezTo>
                  <a:pt x="67183" y="254000"/>
                  <a:pt x="69469" y="255905"/>
                  <a:pt x="69469" y="258572"/>
                </a:cubicBezTo>
                <a:cubicBezTo>
                  <a:pt x="69469" y="261239"/>
                  <a:pt x="67183" y="263144"/>
                  <a:pt x="64897" y="263144"/>
                </a:cubicBezTo>
                <a:cubicBezTo>
                  <a:pt x="62611" y="263144"/>
                  <a:pt x="60325" y="261239"/>
                  <a:pt x="60325" y="258572"/>
                </a:cubicBezTo>
                <a:cubicBezTo>
                  <a:pt x="60325" y="255905"/>
                  <a:pt x="62611" y="254000"/>
                  <a:pt x="64897" y="254000"/>
                </a:cubicBezTo>
                <a:close/>
                <a:moveTo>
                  <a:pt x="99502" y="203200"/>
                </a:moveTo>
                <a:lnTo>
                  <a:pt x="130685" y="203200"/>
                </a:lnTo>
                <a:cubicBezTo>
                  <a:pt x="132811" y="203200"/>
                  <a:pt x="134582" y="205105"/>
                  <a:pt x="134582" y="207772"/>
                </a:cubicBezTo>
                <a:cubicBezTo>
                  <a:pt x="134582" y="210439"/>
                  <a:pt x="132811" y="212344"/>
                  <a:pt x="130685" y="212344"/>
                </a:cubicBezTo>
                <a:lnTo>
                  <a:pt x="99502" y="212344"/>
                </a:lnTo>
                <a:cubicBezTo>
                  <a:pt x="97021" y="212344"/>
                  <a:pt x="95250" y="210439"/>
                  <a:pt x="95250" y="207772"/>
                </a:cubicBezTo>
                <a:cubicBezTo>
                  <a:pt x="95250" y="205105"/>
                  <a:pt x="97021" y="203200"/>
                  <a:pt x="99502" y="203200"/>
                </a:cubicBezTo>
                <a:close/>
                <a:moveTo>
                  <a:pt x="32851" y="203200"/>
                </a:moveTo>
                <a:lnTo>
                  <a:pt x="76329" y="203200"/>
                </a:lnTo>
                <a:cubicBezTo>
                  <a:pt x="78824" y="203200"/>
                  <a:pt x="80605" y="205105"/>
                  <a:pt x="80605" y="207772"/>
                </a:cubicBezTo>
                <a:cubicBezTo>
                  <a:pt x="80605" y="210439"/>
                  <a:pt x="78824" y="212344"/>
                  <a:pt x="76329" y="212344"/>
                </a:cubicBezTo>
                <a:lnTo>
                  <a:pt x="32851" y="212344"/>
                </a:lnTo>
                <a:cubicBezTo>
                  <a:pt x="30357" y="212344"/>
                  <a:pt x="28575" y="210439"/>
                  <a:pt x="28575" y="207772"/>
                </a:cubicBezTo>
                <a:cubicBezTo>
                  <a:pt x="28575" y="205105"/>
                  <a:pt x="30357" y="203200"/>
                  <a:pt x="32851" y="203200"/>
                </a:cubicBezTo>
                <a:close/>
                <a:moveTo>
                  <a:pt x="178858" y="176212"/>
                </a:moveTo>
                <a:lnTo>
                  <a:pt x="204964" y="176212"/>
                </a:lnTo>
                <a:cubicBezTo>
                  <a:pt x="207433" y="176212"/>
                  <a:pt x="209197" y="178117"/>
                  <a:pt x="209197" y="180784"/>
                </a:cubicBezTo>
                <a:cubicBezTo>
                  <a:pt x="209197" y="183451"/>
                  <a:pt x="207433" y="185356"/>
                  <a:pt x="204964" y="185356"/>
                </a:cubicBezTo>
                <a:lnTo>
                  <a:pt x="178858" y="185356"/>
                </a:lnTo>
                <a:cubicBezTo>
                  <a:pt x="176389" y="185356"/>
                  <a:pt x="174625" y="183451"/>
                  <a:pt x="174625" y="180784"/>
                </a:cubicBezTo>
                <a:cubicBezTo>
                  <a:pt x="174625" y="178117"/>
                  <a:pt x="176389" y="176212"/>
                  <a:pt x="178858" y="176212"/>
                </a:cubicBezTo>
                <a:close/>
                <a:moveTo>
                  <a:pt x="131233" y="176212"/>
                </a:moveTo>
                <a:lnTo>
                  <a:pt x="157691" y="176212"/>
                </a:lnTo>
                <a:cubicBezTo>
                  <a:pt x="159808" y="176212"/>
                  <a:pt x="161572" y="178117"/>
                  <a:pt x="161572" y="180784"/>
                </a:cubicBezTo>
                <a:cubicBezTo>
                  <a:pt x="161572" y="183451"/>
                  <a:pt x="159808" y="185356"/>
                  <a:pt x="157691" y="185356"/>
                </a:cubicBezTo>
                <a:lnTo>
                  <a:pt x="131233" y="185356"/>
                </a:lnTo>
                <a:cubicBezTo>
                  <a:pt x="128764" y="185356"/>
                  <a:pt x="127000" y="183451"/>
                  <a:pt x="127000" y="180784"/>
                </a:cubicBezTo>
                <a:cubicBezTo>
                  <a:pt x="127000" y="178117"/>
                  <a:pt x="128764" y="176212"/>
                  <a:pt x="131233" y="176212"/>
                </a:cubicBezTo>
                <a:close/>
                <a:moveTo>
                  <a:pt x="82020" y="176212"/>
                </a:moveTo>
                <a:lnTo>
                  <a:pt x="108126" y="176212"/>
                </a:lnTo>
                <a:cubicBezTo>
                  <a:pt x="110595" y="176212"/>
                  <a:pt x="112359" y="178117"/>
                  <a:pt x="112359" y="180784"/>
                </a:cubicBezTo>
                <a:cubicBezTo>
                  <a:pt x="112359" y="183451"/>
                  <a:pt x="110595" y="185356"/>
                  <a:pt x="108126" y="185356"/>
                </a:cubicBezTo>
                <a:lnTo>
                  <a:pt x="82020" y="185356"/>
                </a:lnTo>
                <a:cubicBezTo>
                  <a:pt x="79551" y="185356"/>
                  <a:pt x="77787" y="183451"/>
                  <a:pt x="77787" y="180784"/>
                </a:cubicBezTo>
                <a:cubicBezTo>
                  <a:pt x="77787" y="178117"/>
                  <a:pt x="79551" y="176212"/>
                  <a:pt x="82020" y="176212"/>
                </a:cubicBezTo>
                <a:close/>
                <a:moveTo>
                  <a:pt x="32808" y="176212"/>
                </a:moveTo>
                <a:lnTo>
                  <a:pt x="58914" y="176212"/>
                </a:lnTo>
                <a:cubicBezTo>
                  <a:pt x="61383" y="176212"/>
                  <a:pt x="63147" y="178117"/>
                  <a:pt x="63147" y="180784"/>
                </a:cubicBezTo>
                <a:cubicBezTo>
                  <a:pt x="63147" y="183451"/>
                  <a:pt x="61383" y="185356"/>
                  <a:pt x="58914" y="185356"/>
                </a:cubicBezTo>
                <a:lnTo>
                  <a:pt x="32808" y="185356"/>
                </a:lnTo>
                <a:cubicBezTo>
                  <a:pt x="30339" y="185356"/>
                  <a:pt x="28575" y="183451"/>
                  <a:pt x="28575" y="180784"/>
                </a:cubicBezTo>
                <a:cubicBezTo>
                  <a:pt x="28575" y="178117"/>
                  <a:pt x="30339" y="176212"/>
                  <a:pt x="32808" y="176212"/>
                </a:cubicBezTo>
                <a:close/>
                <a:moveTo>
                  <a:pt x="41147" y="129241"/>
                </a:moveTo>
                <a:cubicBezTo>
                  <a:pt x="38992" y="129241"/>
                  <a:pt x="37196" y="131389"/>
                  <a:pt x="37196" y="133536"/>
                </a:cubicBezTo>
                <a:lnTo>
                  <a:pt x="37196" y="143917"/>
                </a:lnTo>
                <a:cubicBezTo>
                  <a:pt x="37196" y="146423"/>
                  <a:pt x="38992" y="148213"/>
                  <a:pt x="41147" y="148213"/>
                </a:cubicBezTo>
                <a:lnTo>
                  <a:pt x="64496" y="148213"/>
                </a:lnTo>
                <a:cubicBezTo>
                  <a:pt x="66651" y="148213"/>
                  <a:pt x="68806" y="146423"/>
                  <a:pt x="68806" y="143917"/>
                </a:cubicBezTo>
                <a:lnTo>
                  <a:pt x="68806" y="133536"/>
                </a:lnTo>
                <a:cubicBezTo>
                  <a:pt x="68806" y="131389"/>
                  <a:pt x="66651" y="129241"/>
                  <a:pt x="64496" y="129241"/>
                </a:cubicBezTo>
                <a:lnTo>
                  <a:pt x="41147" y="129241"/>
                </a:lnTo>
                <a:close/>
                <a:moveTo>
                  <a:pt x="41147" y="120650"/>
                </a:moveTo>
                <a:lnTo>
                  <a:pt x="64496" y="120650"/>
                </a:lnTo>
                <a:cubicBezTo>
                  <a:pt x="71680" y="120650"/>
                  <a:pt x="77428" y="126735"/>
                  <a:pt x="77428" y="133536"/>
                </a:cubicBezTo>
                <a:lnTo>
                  <a:pt x="77428" y="143917"/>
                </a:lnTo>
                <a:cubicBezTo>
                  <a:pt x="77428" y="151076"/>
                  <a:pt x="71680" y="156804"/>
                  <a:pt x="64496" y="156804"/>
                </a:cubicBezTo>
                <a:lnTo>
                  <a:pt x="41147" y="156804"/>
                </a:lnTo>
                <a:cubicBezTo>
                  <a:pt x="34322" y="156804"/>
                  <a:pt x="28575" y="151076"/>
                  <a:pt x="28575" y="143917"/>
                </a:cubicBezTo>
                <a:lnTo>
                  <a:pt x="28575" y="133536"/>
                </a:lnTo>
                <a:cubicBezTo>
                  <a:pt x="28575" y="126735"/>
                  <a:pt x="34322" y="120650"/>
                  <a:pt x="41147" y="120650"/>
                </a:cubicBezTo>
                <a:close/>
                <a:moveTo>
                  <a:pt x="15837" y="101140"/>
                </a:moveTo>
                <a:cubicBezTo>
                  <a:pt x="11517" y="101140"/>
                  <a:pt x="8638" y="104379"/>
                  <a:pt x="8638" y="108338"/>
                </a:cubicBezTo>
                <a:lnTo>
                  <a:pt x="8638" y="223515"/>
                </a:lnTo>
                <a:cubicBezTo>
                  <a:pt x="8638" y="227474"/>
                  <a:pt x="11517" y="230714"/>
                  <a:pt x="15837" y="230714"/>
                </a:cubicBezTo>
                <a:lnTo>
                  <a:pt x="223156" y="230714"/>
                </a:lnTo>
                <a:cubicBezTo>
                  <a:pt x="227475" y="230714"/>
                  <a:pt x="230354" y="227474"/>
                  <a:pt x="230354" y="223515"/>
                </a:cubicBezTo>
                <a:lnTo>
                  <a:pt x="230354" y="108338"/>
                </a:lnTo>
                <a:cubicBezTo>
                  <a:pt x="230354" y="104379"/>
                  <a:pt x="227475" y="101140"/>
                  <a:pt x="223156" y="101140"/>
                </a:cubicBezTo>
                <a:lnTo>
                  <a:pt x="15837" y="101140"/>
                </a:lnTo>
                <a:close/>
                <a:moveTo>
                  <a:pt x="90702" y="37432"/>
                </a:moveTo>
                <a:cubicBezTo>
                  <a:pt x="80264" y="37432"/>
                  <a:pt x="71985" y="46071"/>
                  <a:pt x="71985" y="56508"/>
                </a:cubicBezTo>
                <a:lnTo>
                  <a:pt x="71985" y="92141"/>
                </a:lnTo>
                <a:lnTo>
                  <a:pt x="167006" y="92141"/>
                </a:lnTo>
                <a:lnTo>
                  <a:pt x="167006" y="56508"/>
                </a:lnTo>
                <a:cubicBezTo>
                  <a:pt x="167006" y="46071"/>
                  <a:pt x="158728" y="37432"/>
                  <a:pt x="148290" y="37432"/>
                </a:cubicBezTo>
                <a:lnTo>
                  <a:pt x="90702" y="37432"/>
                </a:lnTo>
                <a:close/>
                <a:moveTo>
                  <a:pt x="84943" y="8998"/>
                </a:moveTo>
                <a:cubicBezTo>
                  <a:pt x="61907" y="8998"/>
                  <a:pt x="43191" y="27354"/>
                  <a:pt x="43191" y="50390"/>
                </a:cubicBezTo>
                <a:lnTo>
                  <a:pt x="43191" y="92141"/>
                </a:lnTo>
                <a:lnTo>
                  <a:pt x="63347" y="92141"/>
                </a:lnTo>
                <a:lnTo>
                  <a:pt x="63347" y="56508"/>
                </a:lnTo>
                <a:cubicBezTo>
                  <a:pt x="63347" y="41032"/>
                  <a:pt x="75585" y="28794"/>
                  <a:pt x="90702" y="28794"/>
                </a:cubicBezTo>
                <a:lnTo>
                  <a:pt x="148290" y="28794"/>
                </a:lnTo>
                <a:cubicBezTo>
                  <a:pt x="163407" y="28794"/>
                  <a:pt x="175645" y="41032"/>
                  <a:pt x="175645" y="56508"/>
                </a:cubicBezTo>
                <a:lnTo>
                  <a:pt x="175645" y="92141"/>
                </a:lnTo>
                <a:lnTo>
                  <a:pt x="195801" y="92141"/>
                </a:lnTo>
                <a:lnTo>
                  <a:pt x="195801" y="50390"/>
                </a:lnTo>
                <a:cubicBezTo>
                  <a:pt x="195801" y="27354"/>
                  <a:pt x="177084" y="8998"/>
                  <a:pt x="154049" y="8998"/>
                </a:cubicBezTo>
                <a:lnTo>
                  <a:pt x="84943" y="8998"/>
                </a:lnTo>
                <a:close/>
                <a:moveTo>
                  <a:pt x="84943" y="0"/>
                </a:moveTo>
                <a:lnTo>
                  <a:pt x="154049" y="0"/>
                </a:lnTo>
                <a:cubicBezTo>
                  <a:pt x="181763" y="0"/>
                  <a:pt x="204439" y="22675"/>
                  <a:pt x="204439" y="50390"/>
                </a:cubicBezTo>
                <a:lnTo>
                  <a:pt x="204439" y="92141"/>
                </a:lnTo>
                <a:lnTo>
                  <a:pt x="223156" y="92141"/>
                </a:lnTo>
                <a:cubicBezTo>
                  <a:pt x="232154" y="92141"/>
                  <a:pt x="239352" y="99340"/>
                  <a:pt x="239352" y="108338"/>
                </a:cubicBezTo>
                <a:lnTo>
                  <a:pt x="239352" y="223515"/>
                </a:lnTo>
                <a:cubicBezTo>
                  <a:pt x="239352" y="232153"/>
                  <a:pt x="232154" y="239352"/>
                  <a:pt x="223156" y="239352"/>
                </a:cubicBezTo>
                <a:lnTo>
                  <a:pt x="15837" y="239352"/>
                </a:lnTo>
                <a:cubicBezTo>
                  <a:pt x="7198" y="239352"/>
                  <a:pt x="0" y="232153"/>
                  <a:pt x="0" y="223515"/>
                </a:cubicBezTo>
                <a:lnTo>
                  <a:pt x="0" y="108338"/>
                </a:lnTo>
                <a:cubicBezTo>
                  <a:pt x="0" y="99340"/>
                  <a:pt x="7198" y="92141"/>
                  <a:pt x="15837" y="92141"/>
                </a:cubicBezTo>
                <a:lnTo>
                  <a:pt x="34553" y="92141"/>
                </a:lnTo>
                <a:lnTo>
                  <a:pt x="34553" y="50390"/>
                </a:lnTo>
                <a:cubicBezTo>
                  <a:pt x="34553" y="22675"/>
                  <a:pt x="57228" y="0"/>
                  <a:pt x="84943" y="0"/>
                </a:cubicBezTo>
                <a:close/>
              </a:path>
            </a:pathLst>
          </a:custGeom>
          <a:solidFill>
            <a:schemeClr val="bg1"/>
          </a:solidFill>
          <a:ln>
            <a:noFill/>
          </a:ln>
          <a:effectLst/>
        </p:spPr>
        <p:txBody>
          <a:bodyPr anchor="ctr"/>
          <a:lstStyle/>
          <a:p>
            <a:endParaRPr lang="en-US" sz="1600">
              <a:latin typeface="Poppins" panose="00000500000000000000" pitchFamily="50" charset="0"/>
              <a:cs typeface="Poppins" panose="00000500000000000000" pitchFamily="50" charset="0"/>
            </a:endParaRPr>
          </a:p>
        </p:txBody>
      </p:sp>
      <p:sp>
        <p:nvSpPr>
          <p:cNvPr id="67" name="Freeform 1007">
            <a:extLst>
              <a:ext uri="{FF2B5EF4-FFF2-40B4-BE49-F238E27FC236}">
                <a16:creationId xmlns:a16="http://schemas.microsoft.com/office/drawing/2014/main" id="{5D2E4E66-721C-284E-9D51-4DB2277A13F5}"/>
              </a:ext>
            </a:extLst>
          </p:cNvPr>
          <p:cNvSpPr>
            <a:spLocks noChangeAspect="1" noChangeArrowheads="1"/>
          </p:cNvSpPr>
          <p:nvPr/>
        </p:nvSpPr>
        <p:spPr bwMode="auto">
          <a:xfrm>
            <a:off x="5832540" y="1836973"/>
            <a:ext cx="525119" cy="502567"/>
          </a:xfrm>
          <a:custGeom>
            <a:avLst/>
            <a:gdLst>
              <a:gd name="T0" fmla="*/ 2160287 w 285390"/>
              <a:gd name="T1" fmla="*/ 4619449 h 272691"/>
              <a:gd name="T2" fmla="*/ 1979031 w 285390"/>
              <a:gd name="T3" fmla="*/ 4008439 h 272691"/>
              <a:gd name="T4" fmla="*/ 2160287 w 285390"/>
              <a:gd name="T5" fmla="*/ 2774841 h 272691"/>
              <a:gd name="T6" fmla="*/ 1979031 w 285390"/>
              <a:gd name="T7" fmla="*/ 3544018 h 272691"/>
              <a:gd name="T8" fmla="*/ 4507862 w 285390"/>
              <a:gd name="T9" fmla="*/ 2449124 h 272691"/>
              <a:gd name="T10" fmla="*/ 5476397 w 285390"/>
              <a:gd name="T11" fmla="*/ 2935740 h 272691"/>
              <a:gd name="T12" fmla="*/ 3710289 w 285390"/>
              <a:gd name="T13" fmla="*/ 2449124 h 272691"/>
              <a:gd name="T14" fmla="*/ 4336964 w 285390"/>
              <a:gd name="T15" fmla="*/ 5111254 h 272691"/>
              <a:gd name="T16" fmla="*/ 3026617 w 285390"/>
              <a:gd name="T17" fmla="*/ 2449124 h 272691"/>
              <a:gd name="T18" fmla="*/ 3539366 w 285390"/>
              <a:gd name="T19" fmla="*/ 2449124 h 272691"/>
              <a:gd name="T20" fmla="*/ 1310372 w 285390"/>
              <a:gd name="T21" fmla="*/ 5111254 h 272691"/>
              <a:gd name="T22" fmla="*/ 2855719 w 285390"/>
              <a:gd name="T23" fmla="*/ 2449124 h 272691"/>
              <a:gd name="T24" fmla="*/ 170922 w 285390"/>
              <a:gd name="T25" fmla="*/ 2935740 h 272691"/>
              <a:gd name="T26" fmla="*/ 1146545 w 285390"/>
              <a:gd name="T27" fmla="*/ 2449124 h 272691"/>
              <a:gd name="T28" fmla="*/ 4992139 w 285390"/>
              <a:gd name="T29" fmla="*/ 2277364 h 272691"/>
              <a:gd name="T30" fmla="*/ 4507862 w 285390"/>
              <a:gd name="T31" fmla="*/ 3594108 h 272691"/>
              <a:gd name="T32" fmla="*/ 1459900 w 285390"/>
              <a:gd name="T33" fmla="*/ 5433237 h 272691"/>
              <a:gd name="T34" fmla="*/ 662245 w 285390"/>
              <a:gd name="T35" fmla="*/ 3594108 h 272691"/>
              <a:gd name="T36" fmla="*/ 4307306 w 285390"/>
              <a:gd name="T37" fmla="*/ 446898 h 272691"/>
              <a:gd name="T38" fmla="*/ 4833418 w 285390"/>
              <a:gd name="T39" fmla="*/ 446898 h 272691"/>
              <a:gd name="T40" fmla="*/ 4749247 w 285390"/>
              <a:gd name="T41" fmla="*/ 774922 h 272691"/>
              <a:gd name="T42" fmla="*/ 4896538 w 285390"/>
              <a:gd name="T43" fmla="*/ 1131561 h 272691"/>
              <a:gd name="T44" fmla="*/ 4426581 w 285390"/>
              <a:gd name="T45" fmla="*/ 1110172 h 272691"/>
              <a:gd name="T46" fmla="*/ 4307306 w 285390"/>
              <a:gd name="T47" fmla="*/ 988938 h 272691"/>
              <a:gd name="T48" fmla="*/ 4307306 w 285390"/>
              <a:gd name="T49" fmla="*/ 446898 h 272691"/>
              <a:gd name="T50" fmla="*/ 3436258 w 285390"/>
              <a:gd name="T51" fmla="*/ 653650 h 272691"/>
              <a:gd name="T52" fmla="*/ 3765966 w 285390"/>
              <a:gd name="T53" fmla="*/ 568148 h 272691"/>
              <a:gd name="T54" fmla="*/ 3765966 w 285390"/>
              <a:gd name="T55" fmla="*/ 1110172 h 272691"/>
              <a:gd name="T56" fmla="*/ 3436258 w 285390"/>
              <a:gd name="T57" fmla="*/ 896183 h 272691"/>
              <a:gd name="T58" fmla="*/ 3113573 w 285390"/>
              <a:gd name="T59" fmla="*/ 1110172 h 272691"/>
              <a:gd name="T60" fmla="*/ 3113573 w 285390"/>
              <a:gd name="T61" fmla="*/ 568148 h 272691"/>
              <a:gd name="T62" fmla="*/ 2039133 w 285390"/>
              <a:gd name="T63" fmla="*/ 446898 h 272691"/>
              <a:gd name="T64" fmla="*/ 2572253 w 285390"/>
              <a:gd name="T65" fmla="*/ 446898 h 272691"/>
              <a:gd name="T66" fmla="*/ 2572253 w 285390"/>
              <a:gd name="T67" fmla="*/ 988938 h 272691"/>
              <a:gd name="T68" fmla="*/ 2452979 w 285390"/>
              <a:gd name="T69" fmla="*/ 1110172 h 272691"/>
              <a:gd name="T70" fmla="*/ 1975988 w 285390"/>
              <a:gd name="T71" fmla="*/ 1131561 h 272691"/>
              <a:gd name="T72" fmla="*/ 2123325 w 285390"/>
              <a:gd name="T73" fmla="*/ 774922 h 272691"/>
              <a:gd name="T74" fmla="*/ 726142 w 285390"/>
              <a:gd name="T75" fmla="*/ 446898 h 272691"/>
              <a:gd name="T76" fmla="*/ 1252253 w 285390"/>
              <a:gd name="T77" fmla="*/ 446898 h 272691"/>
              <a:gd name="T78" fmla="*/ 1168110 w 285390"/>
              <a:gd name="T79" fmla="*/ 774922 h 272691"/>
              <a:gd name="T80" fmla="*/ 1315376 w 285390"/>
              <a:gd name="T81" fmla="*/ 1131561 h 272691"/>
              <a:gd name="T82" fmla="*/ 845420 w 285390"/>
              <a:gd name="T83" fmla="*/ 1110172 h 272691"/>
              <a:gd name="T84" fmla="*/ 726142 w 285390"/>
              <a:gd name="T85" fmla="*/ 988938 h 272691"/>
              <a:gd name="T86" fmla="*/ 726142 w 285390"/>
              <a:gd name="T87" fmla="*/ 446898 h 272691"/>
              <a:gd name="T88" fmla="*/ 170922 w 285390"/>
              <a:gd name="T89" fmla="*/ 1235634 h 272691"/>
              <a:gd name="T90" fmla="*/ 5476397 w 285390"/>
              <a:gd name="T91" fmla="*/ 1235634 h 272691"/>
              <a:gd name="T92" fmla="*/ 313335 w 285390"/>
              <a:gd name="T93" fmla="*/ 171368 h 272691"/>
              <a:gd name="T94" fmla="*/ 5647299 w 285390"/>
              <a:gd name="T95" fmla="*/ 314265 h 272691"/>
              <a:gd name="T96" fmla="*/ 313335 w 285390"/>
              <a:gd name="T97" fmla="*/ 1542726 h 272691"/>
              <a:gd name="T98" fmla="*/ 313335 w 285390"/>
              <a:gd name="T99" fmla="*/ 0 h 2726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390" h="272691">
                <a:moveTo>
                  <a:pt x="104774" y="196850"/>
                </a:moveTo>
                <a:cubicBezTo>
                  <a:pt x="106973" y="196850"/>
                  <a:pt x="109171" y="198654"/>
                  <a:pt x="109171" y="201180"/>
                </a:cubicBezTo>
                <a:lnTo>
                  <a:pt x="109171" y="231847"/>
                </a:lnTo>
                <a:cubicBezTo>
                  <a:pt x="109171" y="234373"/>
                  <a:pt x="106973" y="236176"/>
                  <a:pt x="104774" y="236176"/>
                </a:cubicBezTo>
                <a:cubicBezTo>
                  <a:pt x="102210" y="236176"/>
                  <a:pt x="100012" y="234373"/>
                  <a:pt x="100012" y="231847"/>
                </a:cubicBezTo>
                <a:lnTo>
                  <a:pt x="100012" y="201180"/>
                </a:lnTo>
                <a:cubicBezTo>
                  <a:pt x="100012" y="198654"/>
                  <a:pt x="102210" y="196850"/>
                  <a:pt x="104774" y="196850"/>
                </a:cubicBezTo>
                <a:close/>
                <a:moveTo>
                  <a:pt x="104774" y="134937"/>
                </a:moveTo>
                <a:cubicBezTo>
                  <a:pt x="106973" y="134937"/>
                  <a:pt x="109171" y="136741"/>
                  <a:pt x="109171" y="139267"/>
                </a:cubicBezTo>
                <a:lnTo>
                  <a:pt x="109171" y="177872"/>
                </a:lnTo>
                <a:cubicBezTo>
                  <a:pt x="109171" y="180037"/>
                  <a:pt x="106973" y="182201"/>
                  <a:pt x="104774" y="182201"/>
                </a:cubicBezTo>
                <a:cubicBezTo>
                  <a:pt x="102210" y="182201"/>
                  <a:pt x="100012" y="180037"/>
                  <a:pt x="100012" y="177872"/>
                </a:cubicBezTo>
                <a:lnTo>
                  <a:pt x="100012" y="139267"/>
                </a:lnTo>
                <a:cubicBezTo>
                  <a:pt x="100012" y="136741"/>
                  <a:pt x="102210" y="134937"/>
                  <a:pt x="104774" y="134937"/>
                </a:cubicBezTo>
                <a:close/>
                <a:moveTo>
                  <a:pt x="227808" y="122920"/>
                </a:moveTo>
                <a:lnTo>
                  <a:pt x="227808" y="171766"/>
                </a:lnTo>
                <a:lnTo>
                  <a:pt x="252281" y="171766"/>
                </a:lnTo>
                <a:cubicBezTo>
                  <a:pt x="265956" y="171766"/>
                  <a:pt x="276753" y="160632"/>
                  <a:pt x="276753" y="147343"/>
                </a:cubicBezTo>
                <a:cubicBezTo>
                  <a:pt x="276753" y="133695"/>
                  <a:pt x="265956" y="122920"/>
                  <a:pt x="252281" y="122920"/>
                </a:cubicBezTo>
                <a:lnTo>
                  <a:pt x="227808" y="122920"/>
                </a:lnTo>
                <a:close/>
                <a:moveTo>
                  <a:pt x="187501" y="122920"/>
                </a:moveTo>
                <a:lnTo>
                  <a:pt x="187501" y="263712"/>
                </a:lnTo>
                <a:lnTo>
                  <a:pt x="211973" y="263712"/>
                </a:lnTo>
                <a:cubicBezTo>
                  <a:pt x="215932" y="263712"/>
                  <a:pt x="219171" y="260839"/>
                  <a:pt x="219171" y="256529"/>
                </a:cubicBezTo>
                <a:lnTo>
                  <a:pt x="219171" y="122920"/>
                </a:lnTo>
                <a:lnTo>
                  <a:pt x="187501" y="122920"/>
                </a:lnTo>
                <a:close/>
                <a:moveTo>
                  <a:pt x="152952" y="122920"/>
                </a:moveTo>
                <a:lnTo>
                  <a:pt x="152952" y="263712"/>
                </a:lnTo>
                <a:lnTo>
                  <a:pt x="178864" y="263712"/>
                </a:lnTo>
                <a:lnTo>
                  <a:pt x="178864" y="122920"/>
                </a:lnTo>
                <a:lnTo>
                  <a:pt x="152952" y="122920"/>
                </a:lnTo>
                <a:close/>
                <a:moveTo>
                  <a:pt x="66219" y="122920"/>
                </a:moveTo>
                <a:lnTo>
                  <a:pt x="66219" y="256529"/>
                </a:lnTo>
                <a:cubicBezTo>
                  <a:pt x="66219" y="260839"/>
                  <a:pt x="69818" y="263712"/>
                  <a:pt x="73777" y="263712"/>
                </a:cubicBezTo>
                <a:lnTo>
                  <a:pt x="144315" y="263712"/>
                </a:lnTo>
                <a:lnTo>
                  <a:pt x="144315" y="122920"/>
                </a:lnTo>
                <a:lnTo>
                  <a:pt x="66219" y="122920"/>
                </a:lnTo>
                <a:close/>
                <a:moveTo>
                  <a:pt x="33469" y="122920"/>
                </a:moveTo>
                <a:cubicBezTo>
                  <a:pt x="19794" y="122920"/>
                  <a:pt x="8637" y="133695"/>
                  <a:pt x="8637" y="147343"/>
                </a:cubicBezTo>
                <a:cubicBezTo>
                  <a:pt x="8637" y="160632"/>
                  <a:pt x="19794" y="171766"/>
                  <a:pt x="33469" y="171766"/>
                </a:cubicBezTo>
                <a:lnTo>
                  <a:pt x="57942" y="171766"/>
                </a:lnTo>
                <a:lnTo>
                  <a:pt x="57942" y="122920"/>
                </a:lnTo>
                <a:lnTo>
                  <a:pt x="33469" y="122920"/>
                </a:lnTo>
                <a:close/>
                <a:moveTo>
                  <a:pt x="33469" y="114300"/>
                </a:moveTo>
                <a:lnTo>
                  <a:pt x="252281" y="114300"/>
                </a:lnTo>
                <a:cubicBezTo>
                  <a:pt x="270635" y="114300"/>
                  <a:pt x="285390" y="129026"/>
                  <a:pt x="285390" y="147343"/>
                </a:cubicBezTo>
                <a:cubicBezTo>
                  <a:pt x="285390" y="165661"/>
                  <a:pt x="270635" y="180386"/>
                  <a:pt x="252281" y="180386"/>
                </a:cubicBezTo>
                <a:lnTo>
                  <a:pt x="227808" y="180386"/>
                </a:lnTo>
                <a:lnTo>
                  <a:pt x="227808" y="256529"/>
                </a:lnTo>
                <a:cubicBezTo>
                  <a:pt x="227808" y="265508"/>
                  <a:pt x="220611" y="272691"/>
                  <a:pt x="211973" y="272691"/>
                </a:cubicBezTo>
                <a:lnTo>
                  <a:pt x="73777" y="272691"/>
                </a:lnTo>
                <a:cubicBezTo>
                  <a:pt x="64780" y="272691"/>
                  <a:pt x="57942" y="265508"/>
                  <a:pt x="57942" y="256529"/>
                </a:cubicBezTo>
                <a:lnTo>
                  <a:pt x="57942" y="180386"/>
                </a:lnTo>
                <a:lnTo>
                  <a:pt x="33469" y="180386"/>
                </a:lnTo>
                <a:cubicBezTo>
                  <a:pt x="14755" y="180386"/>
                  <a:pt x="0" y="165661"/>
                  <a:pt x="0" y="147343"/>
                </a:cubicBezTo>
                <a:cubicBezTo>
                  <a:pt x="0" y="129026"/>
                  <a:pt x="14755" y="114300"/>
                  <a:pt x="33469" y="114300"/>
                </a:cubicBezTo>
                <a:close/>
                <a:moveTo>
                  <a:pt x="217672" y="22427"/>
                </a:moveTo>
                <a:cubicBezTo>
                  <a:pt x="219090" y="20637"/>
                  <a:pt x="221926" y="20637"/>
                  <a:pt x="223699" y="22427"/>
                </a:cubicBezTo>
                <a:lnTo>
                  <a:pt x="233979" y="32808"/>
                </a:lnTo>
                <a:lnTo>
                  <a:pt x="244259" y="22427"/>
                </a:lnTo>
                <a:cubicBezTo>
                  <a:pt x="246031" y="20637"/>
                  <a:pt x="248867" y="20637"/>
                  <a:pt x="250640" y="22427"/>
                </a:cubicBezTo>
                <a:cubicBezTo>
                  <a:pt x="252058" y="24217"/>
                  <a:pt x="252058" y="26723"/>
                  <a:pt x="250640" y="28513"/>
                </a:cubicBezTo>
                <a:lnTo>
                  <a:pt x="240005" y="38894"/>
                </a:lnTo>
                <a:lnTo>
                  <a:pt x="250640" y="49633"/>
                </a:lnTo>
                <a:cubicBezTo>
                  <a:pt x="252058" y="51423"/>
                  <a:pt x="252058" y="53929"/>
                  <a:pt x="250640" y="55718"/>
                </a:cubicBezTo>
                <a:cubicBezTo>
                  <a:pt x="249576" y="56434"/>
                  <a:pt x="248513" y="56792"/>
                  <a:pt x="247449" y="56792"/>
                </a:cubicBezTo>
                <a:cubicBezTo>
                  <a:pt x="246386" y="56792"/>
                  <a:pt x="245322" y="56434"/>
                  <a:pt x="244259" y="55718"/>
                </a:cubicBezTo>
                <a:lnTo>
                  <a:pt x="233979" y="44979"/>
                </a:lnTo>
                <a:lnTo>
                  <a:pt x="223699" y="55718"/>
                </a:lnTo>
                <a:cubicBezTo>
                  <a:pt x="222635" y="56434"/>
                  <a:pt x="221926" y="56792"/>
                  <a:pt x="220508" y="56792"/>
                </a:cubicBezTo>
                <a:cubicBezTo>
                  <a:pt x="219445" y="56792"/>
                  <a:pt x="218381" y="56434"/>
                  <a:pt x="217672" y="55718"/>
                </a:cubicBezTo>
                <a:cubicBezTo>
                  <a:pt x="215900" y="53929"/>
                  <a:pt x="215900" y="51423"/>
                  <a:pt x="217672" y="49633"/>
                </a:cubicBezTo>
                <a:lnTo>
                  <a:pt x="227953" y="38894"/>
                </a:lnTo>
                <a:lnTo>
                  <a:pt x="217672" y="28513"/>
                </a:lnTo>
                <a:cubicBezTo>
                  <a:pt x="215900" y="26723"/>
                  <a:pt x="215900" y="24217"/>
                  <a:pt x="217672" y="22427"/>
                </a:cubicBezTo>
                <a:close/>
                <a:moveTo>
                  <a:pt x="157347" y="22427"/>
                </a:moveTo>
                <a:cubicBezTo>
                  <a:pt x="159120" y="20637"/>
                  <a:pt x="161601" y="20637"/>
                  <a:pt x="163374" y="22427"/>
                </a:cubicBezTo>
                <a:lnTo>
                  <a:pt x="173654" y="32808"/>
                </a:lnTo>
                <a:lnTo>
                  <a:pt x="184288" y="22427"/>
                </a:lnTo>
                <a:cubicBezTo>
                  <a:pt x="185706" y="20637"/>
                  <a:pt x="188542" y="20637"/>
                  <a:pt x="190315" y="22427"/>
                </a:cubicBezTo>
                <a:cubicBezTo>
                  <a:pt x="191733" y="24217"/>
                  <a:pt x="191733" y="26723"/>
                  <a:pt x="190315" y="28513"/>
                </a:cubicBezTo>
                <a:lnTo>
                  <a:pt x="179680" y="38894"/>
                </a:lnTo>
                <a:lnTo>
                  <a:pt x="190315" y="49633"/>
                </a:lnTo>
                <a:cubicBezTo>
                  <a:pt x="191733" y="51423"/>
                  <a:pt x="191733" y="53929"/>
                  <a:pt x="190315" y="55718"/>
                </a:cubicBezTo>
                <a:cubicBezTo>
                  <a:pt x="189251" y="56434"/>
                  <a:pt x="188542" y="56792"/>
                  <a:pt x="187124" y="56792"/>
                </a:cubicBezTo>
                <a:cubicBezTo>
                  <a:pt x="186061" y="56792"/>
                  <a:pt x="184997" y="56434"/>
                  <a:pt x="184288" y="55718"/>
                </a:cubicBezTo>
                <a:lnTo>
                  <a:pt x="173654" y="44979"/>
                </a:lnTo>
                <a:lnTo>
                  <a:pt x="163374" y="55718"/>
                </a:lnTo>
                <a:cubicBezTo>
                  <a:pt x="162665" y="56434"/>
                  <a:pt x="161601" y="56792"/>
                  <a:pt x="160183" y="56792"/>
                </a:cubicBezTo>
                <a:cubicBezTo>
                  <a:pt x="159120" y="56792"/>
                  <a:pt x="158056" y="56434"/>
                  <a:pt x="157347" y="55718"/>
                </a:cubicBezTo>
                <a:cubicBezTo>
                  <a:pt x="155575" y="53929"/>
                  <a:pt x="155575" y="51423"/>
                  <a:pt x="157347" y="49633"/>
                </a:cubicBezTo>
                <a:lnTo>
                  <a:pt x="167628" y="38894"/>
                </a:lnTo>
                <a:lnTo>
                  <a:pt x="157347" y="28513"/>
                </a:lnTo>
                <a:cubicBezTo>
                  <a:pt x="155575" y="26723"/>
                  <a:pt x="155575" y="24217"/>
                  <a:pt x="157347" y="22427"/>
                </a:cubicBezTo>
                <a:close/>
                <a:moveTo>
                  <a:pt x="97022" y="22427"/>
                </a:moveTo>
                <a:cubicBezTo>
                  <a:pt x="98795" y="20637"/>
                  <a:pt x="101276" y="20637"/>
                  <a:pt x="103049" y="22427"/>
                </a:cubicBezTo>
                <a:lnTo>
                  <a:pt x="113329" y="32808"/>
                </a:lnTo>
                <a:lnTo>
                  <a:pt x="123963" y="22427"/>
                </a:lnTo>
                <a:cubicBezTo>
                  <a:pt x="125736" y="20637"/>
                  <a:pt x="128217" y="20637"/>
                  <a:pt x="129990" y="22427"/>
                </a:cubicBezTo>
                <a:cubicBezTo>
                  <a:pt x="131408" y="24217"/>
                  <a:pt x="131408" y="26723"/>
                  <a:pt x="129990" y="28513"/>
                </a:cubicBezTo>
                <a:lnTo>
                  <a:pt x="119709" y="38894"/>
                </a:lnTo>
                <a:lnTo>
                  <a:pt x="129990" y="49633"/>
                </a:lnTo>
                <a:cubicBezTo>
                  <a:pt x="131408" y="51423"/>
                  <a:pt x="131408" y="53929"/>
                  <a:pt x="129990" y="55718"/>
                </a:cubicBezTo>
                <a:cubicBezTo>
                  <a:pt x="129281" y="56434"/>
                  <a:pt x="127863" y="56792"/>
                  <a:pt x="126799" y="56792"/>
                </a:cubicBezTo>
                <a:cubicBezTo>
                  <a:pt x="125736" y="56792"/>
                  <a:pt x="124672" y="56434"/>
                  <a:pt x="123963" y="55718"/>
                </a:cubicBezTo>
                <a:lnTo>
                  <a:pt x="113329" y="44979"/>
                </a:lnTo>
                <a:lnTo>
                  <a:pt x="103049" y="55718"/>
                </a:lnTo>
                <a:cubicBezTo>
                  <a:pt x="102340" y="56434"/>
                  <a:pt x="100922" y="56792"/>
                  <a:pt x="99858" y="56792"/>
                </a:cubicBezTo>
                <a:cubicBezTo>
                  <a:pt x="98795" y="56792"/>
                  <a:pt x="98086" y="56434"/>
                  <a:pt x="97022" y="55718"/>
                </a:cubicBezTo>
                <a:cubicBezTo>
                  <a:pt x="95250" y="53929"/>
                  <a:pt x="95250" y="51423"/>
                  <a:pt x="97022" y="49633"/>
                </a:cubicBezTo>
                <a:lnTo>
                  <a:pt x="107303" y="38894"/>
                </a:lnTo>
                <a:lnTo>
                  <a:pt x="97022" y="28513"/>
                </a:lnTo>
                <a:cubicBezTo>
                  <a:pt x="95250" y="26723"/>
                  <a:pt x="95250" y="24217"/>
                  <a:pt x="97022" y="22427"/>
                </a:cubicBezTo>
                <a:close/>
                <a:moveTo>
                  <a:pt x="36697" y="22427"/>
                </a:moveTo>
                <a:cubicBezTo>
                  <a:pt x="38115" y="20637"/>
                  <a:pt x="40951" y="20637"/>
                  <a:pt x="42724" y="22427"/>
                </a:cubicBezTo>
                <a:lnTo>
                  <a:pt x="53004" y="32808"/>
                </a:lnTo>
                <a:lnTo>
                  <a:pt x="63284" y="22427"/>
                </a:lnTo>
                <a:cubicBezTo>
                  <a:pt x="65056" y="20637"/>
                  <a:pt x="67892" y="20637"/>
                  <a:pt x="69310" y="22427"/>
                </a:cubicBezTo>
                <a:cubicBezTo>
                  <a:pt x="71083" y="24217"/>
                  <a:pt x="71083" y="26723"/>
                  <a:pt x="69310" y="28513"/>
                </a:cubicBezTo>
                <a:lnTo>
                  <a:pt x="59030" y="38894"/>
                </a:lnTo>
                <a:lnTo>
                  <a:pt x="69310" y="49633"/>
                </a:lnTo>
                <a:cubicBezTo>
                  <a:pt x="71083" y="51423"/>
                  <a:pt x="71083" y="53929"/>
                  <a:pt x="69310" y="55718"/>
                </a:cubicBezTo>
                <a:cubicBezTo>
                  <a:pt x="68601" y="56434"/>
                  <a:pt x="67538" y="56792"/>
                  <a:pt x="66474" y="56792"/>
                </a:cubicBezTo>
                <a:cubicBezTo>
                  <a:pt x="65411" y="56792"/>
                  <a:pt x="64347" y="56434"/>
                  <a:pt x="63284" y="55718"/>
                </a:cubicBezTo>
                <a:lnTo>
                  <a:pt x="53004" y="44979"/>
                </a:lnTo>
                <a:lnTo>
                  <a:pt x="42724" y="55718"/>
                </a:lnTo>
                <a:cubicBezTo>
                  <a:pt x="41660" y="56434"/>
                  <a:pt x="40597" y="56792"/>
                  <a:pt x="39888" y="56792"/>
                </a:cubicBezTo>
                <a:cubicBezTo>
                  <a:pt x="38470" y="56792"/>
                  <a:pt x="37406" y="56434"/>
                  <a:pt x="36697" y="55718"/>
                </a:cubicBezTo>
                <a:cubicBezTo>
                  <a:pt x="34925" y="53929"/>
                  <a:pt x="34925" y="51423"/>
                  <a:pt x="36697" y="49633"/>
                </a:cubicBezTo>
                <a:lnTo>
                  <a:pt x="46978" y="38894"/>
                </a:lnTo>
                <a:lnTo>
                  <a:pt x="36697" y="28513"/>
                </a:lnTo>
                <a:cubicBezTo>
                  <a:pt x="34925" y="26723"/>
                  <a:pt x="34925" y="24217"/>
                  <a:pt x="36697" y="22427"/>
                </a:cubicBezTo>
                <a:close/>
                <a:moveTo>
                  <a:pt x="15835" y="8603"/>
                </a:moveTo>
                <a:cubicBezTo>
                  <a:pt x="11876" y="8603"/>
                  <a:pt x="8637" y="11829"/>
                  <a:pt x="8637" y="15772"/>
                </a:cubicBezTo>
                <a:lnTo>
                  <a:pt x="8637" y="62015"/>
                </a:lnTo>
                <a:cubicBezTo>
                  <a:pt x="8637" y="65958"/>
                  <a:pt x="11876" y="68826"/>
                  <a:pt x="15835" y="68826"/>
                </a:cubicBezTo>
                <a:lnTo>
                  <a:pt x="269555" y="68826"/>
                </a:lnTo>
                <a:cubicBezTo>
                  <a:pt x="273514" y="68826"/>
                  <a:pt x="276753" y="65958"/>
                  <a:pt x="276753" y="62015"/>
                </a:cubicBezTo>
                <a:lnTo>
                  <a:pt x="276753" y="15772"/>
                </a:lnTo>
                <a:cubicBezTo>
                  <a:pt x="276753" y="11829"/>
                  <a:pt x="273514" y="8603"/>
                  <a:pt x="269555" y="8603"/>
                </a:cubicBezTo>
                <a:lnTo>
                  <a:pt x="15835" y="8603"/>
                </a:lnTo>
                <a:close/>
                <a:moveTo>
                  <a:pt x="15835" y="0"/>
                </a:moveTo>
                <a:lnTo>
                  <a:pt x="269555" y="0"/>
                </a:lnTo>
                <a:cubicBezTo>
                  <a:pt x="278552" y="0"/>
                  <a:pt x="285390" y="7169"/>
                  <a:pt x="285390" y="15772"/>
                </a:cubicBezTo>
                <a:lnTo>
                  <a:pt x="285390" y="62015"/>
                </a:lnTo>
                <a:cubicBezTo>
                  <a:pt x="285390" y="70618"/>
                  <a:pt x="278552" y="77429"/>
                  <a:pt x="269555" y="77429"/>
                </a:cubicBezTo>
                <a:lnTo>
                  <a:pt x="15835" y="77429"/>
                </a:lnTo>
                <a:cubicBezTo>
                  <a:pt x="7198" y="77429"/>
                  <a:pt x="0" y="70618"/>
                  <a:pt x="0" y="62015"/>
                </a:cubicBezTo>
                <a:lnTo>
                  <a:pt x="0" y="15772"/>
                </a:lnTo>
                <a:cubicBezTo>
                  <a:pt x="0" y="7169"/>
                  <a:pt x="7198" y="0"/>
                  <a:pt x="15835" y="0"/>
                </a:cubicBezTo>
                <a:close/>
              </a:path>
            </a:pathLst>
          </a:custGeom>
          <a:solidFill>
            <a:schemeClr val="bg1"/>
          </a:solidFill>
          <a:ln>
            <a:noFill/>
          </a:ln>
          <a:effectLst/>
        </p:spPr>
        <p:txBody>
          <a:bodyPr anchor="ctr"/>
          <a:lstStyle/>
          <a:p>
            <a:endParaRPr lang="en-US" sz="1600">
              <a:latin typeface="Poppins" panose="00000500000000000000" pitchFamily="50" charset="0"/>
              <a:cs typeface="Poppins" panose="00000500000000000000" pitchFamily="50" charset="0"/>
            </a:endParaRPr>
          </a:p>
        </p:txBody>
      </p:sp>
      <p:sp>
        <p:nvSpPr>
          <p:cNvPr id="74" name="TextBox 73">
            <a:extLst>
              <a:ext uri="{FF2B5EF4-FFF2-40B4-BE49-F238E27FC236}">
                <a16:creationId xmlns:a16="http://schemas.microsoft.com/office/drawing/2014/main" id="{C427668B-44B0-044A-B34A-E1EF2D5EFD7B}"/>
              </a:ext>
            </a:extLst>
          </p:cNvPr>
          <p:cNvSpPr txBox="1"/>
          <p:nvPr/>
        </p:nvSpPr>
        <p:spPr>
          <a:xfrm>
            <a:off x="616187" y="3687827"/>
            <a:ext cx="3180679" cy="584775"/>
          </a:xfrm>
          <a:prstGeom prst="rect">
            <a:avLst/>
          </a:prstGeom>
          <a:noFill/>
        </p:spPr>
        <p:txBody>
          <a:bodyPr wrap="none" rtlCol="0" anchor="b" anchorCtr="0">
            <a:spAutoFit/>
          </a:bodyPr>
          <a:lstStyle/>
          <a:p>
            <a:r>
              <a:rPr lang="en-GB" sz="1600" dirty="0">
                <a:latin typeface="Poppins" panose="00000500000000000000" pitchFamily="50" charset="0"/>
                <a:cs typeface="Poppins" panose="00000500000000000000" pitchFamily="50" charset="0"/>
              </a:rPr>
              <a:t>O</a:t>
            </a:r>
            <a:r>
              <a:rPr lang="en-NG" sz="1600" dirty="0">
                <a:latin typeface="Poppins" panose="00000500000000000000" pitchFamily="50" charset="0"/>
                <a:cs typeface="Poppins" panose="00000500000000000000" pitchFamily="50" charset="0"/>
              </a:rPr>
              <a:t>ngoing Re-evaluation of all </a:t>
            </a:r>
            <a:endParaRPr lang="en-CA" sz="1600" dirty="0">
              <a:latin typeface="Poppins" panose="00000500000000000000" pitchFamily="50" charset="0"/>
              <a:cs typeface="Poppins" panose="00000500000000000000" pitchFamily="50" charset="0"/>
            </a:endParaRPr>
          </a:p>
          <a:p>
            <a:r>
              <a:rPr lang="en-NG" sz="1600" dirty="0">
                <a:latin typeface="Poppins" panose="00000500000000000000" pitchFamily="50" charset="0"/>
                <a:cs typeface="Poppins" panose="00000500000000000000" pitchFamily="50" charset="0"/>
              </a:rPr>
              <a:t>Providers</a:t>
            </a:r>
          </a:p>
        </p:txBody>
      </p:sp>
      <p:sp>
        <p:nvSpPr>
          <p:cNvPr id="78" name="TextBox 77">
            <a:extLst>
              <a:ext uri="{FF2B5EF4-FFF2-40B4-BE49-F238E27FC236}">
                <a16:creationId xmlns:a16="http://schemas.microsoft.com/office/drawing/2014/main" id="{C2E5D6E3-1BD3-6D46-B5FB-E81162E14645}"/>
              </a:ext>
            </a:extLst>
          </p:cNvPr>
          <p:cNvSpPr txBox="1"/>
          <p:nvPr/>
        </p:nvSpPr>
        <p:spPr>
          <a:xfrm>
            <a:off x="1635697" y="2447011"/>
            <a:ext cx="2194832" cy="338554"/>
          </a:xfrm>
          <a:prstGeom prst="rect">
            <a:avLst/>
          </a:prstGeom>
          <a:noFill/>
        </p:spPr>
        <p:txBody>
          <a:bodyPr wrap="none" rtlCol="0" anchor="b" anchorCtr="0">
            <a:spAutoFit/>
          </a:bodyPr>
          <a:lstStyle/>
          <a:p>
            <a:r>
              <a:rPr lang="en-NG" sz="1600" dirty="0">
                <a:latin typeface="Poppins" panose="00000500000000000000" pitchFamily="50" charset="0"/>
                <a:cs typeface="Poppins" panose="00000500000000000000" pitchFamily="50" charset="0"/>
              </a:rPr>
              <a:t>Acute Care </a:t>
            </a:r>
            <a:r>
              <a:rPr lang="en-CA" sz="1600" dirty="0">
                <a:latin typeface="Poppins" panose="00000500000000000000" pitchFamily="50" charset="0"/>
                <a:cs typeface="Poppins" panose="00000500000000000000" pitchFamily="50" charset="0"/>
              </a:rPr>
              <a:t>C</a:t>
            </a:r>
            <a:r>
              <a:rPr lang="en-NG" sz="1600" dirty="0">
                <a:latin typeface="Poppins" panose="00000500000000000000" pitchFamily="50" charset="0"/>
                <a:cs typeface="Poppins" panose="00000500000000000000" pitchFamily="50" charset="0"/>
              </a:rPr>
              <a:t>entres</a:t>
            </a:r>
          </a:p>
        </p:txBody>
      </p:sp>
      <p:sp>
        <p:nvSpPr>
          <p:cNvPr id="39" name="TextBox 38">
            <a:extLst>
              <a:ext uri="{FF2B5EF4-FFF2-40B4-BE49-F238E27FC236}">
                <a16:creationId xmlns:a16="http://schemas.microsoft.com/office/drawing/2014/main" id="{3C445CC4-0B73-5741-B5AB-DC523AC40A86}"/>
              </a:ext>
            </a:extLst>
          </p:cNvPr>
          <p:cNvSpPr txBox="1"/>
          <p:nvPr/>
        </p:nvSpPr>
        <p:spPr>
          <a:xfrm>
            <a:off x="7770213" y="1741926"/>
            <a:ext cx="3493264" cy="338554"/>
          </a:xfrm>
          <a:prstGeom prst="rect">
            <a:avLst/>
          </a:prstGeom>
          <a:noFill/>
        </p:spPr>
        <p:txBody>
          <a:bodyPr wrap="none" rtlCol="0" anchor="b" anchorCtr="0">
            <a:spAutoFit/>
          </a:bodyPr>
          <a:lstStyle/>
          <a:p>
            <a:r>
              <a:rPr lang="en-GB" sz="1600" dirty="0">
                <a:latin typeface="Poppins" panose="00000500000000000000" pitchFamily="50" charset="0"/>
                <a:cs typeface="Poppins" panose="00000500000000000000" pitchFamily="50" charset="0"/>
              </a:rPr>
              <a:t>E</a:t>
            </a:r>
            <a:r>
              <a:rPr lang="en-NG" sz="1600" dirty="0">
                <a:latin typeface="Poppins" panose="00000500000000000000" pitchFamily="50" charset="0"/>
                <a:cs typeface="Poppins" panose="00000500000000000000" pitchFamily="50" charset="0"/>
              </a:rPr>
              <a:t>me</a:t>
            </a:r>
            <a:r>
              <a:rPr lang="en-CA" sz="1600" dirty="0">
                <a:latin typeface="Poppins" panose="00000500000000000000" pitchFamily="50" charset="0"/>
                <a:cs typeface="Poppins" panose="00000500000000000000" pitchFamily="50" charset="0"/>
              </a:rPr>
              <a:t>r</a:t>
            </a:r>
            <a:r>
              <a:rPr lang="en-NG" sz="1600" dirty="0">
                <a:latin typeface="Poppins" panose="00000500000000000000" pitchFamily="50" charset="0"/>
                <a:cs typeface="Poppins" panose="00000500000000000000" pitchFamily="50" charset="0"/>
              </a:rPr>
              <a:t>gency Ambulance Services</a:t>
            </a:r>
          </a:p>
        </p:txBody>
      </p:sp>
      <p:sp>
        <p:nvSpPr>
          <p:cNvPr id="44" name="TextBox 43">
            <a:extLst>
              <a:ext uri="{FF2B5EF4-FFF2-40B4-BE49-F238E27FC236}">
                <a16:creationId xmlns:a16="http://schemas.microsoft.com/office/drawing/2014/main" id="{BCE640E4-402E-614D-B930-6AFEAFB12B7A}"/>
              </a:ext>
            </a:extLst>
          </p:cNvPr>
          <p:cNvSpPr txBox="1"/>
          <p:nvPr/>
        </p:nvSpPr>
        <p:spPr>
          <a:xfrm>
            <a:off x="8104534" y="4905302"/>
            <a:ext cx="3723446" cy="584775"/>
          </a:xfrm>
          <a:prstGeom prst="rect">
            <a:avLst/>
          </a:prstGeom>
          <a:noFill/>
        </p:spPr>
        <p:txBody>
          <a:bodyPr wrap="square" rtlCol="0" anchor="b" anchorCtr="0">
            <a:spAutoFit/>
          </a:bodyPr>
          <a:lstStyle/>
          <a:p>
            <a:r>
              <a:rPr lang="en-NG" sz="1600" dirty="0">
                <a:latin typeface="Poppins" panose="00000500000000000000" pitchFamily="50" charset="0"/>
                <a:cs typeface="Poppins" panose="00000500000000000000" pitchFamily="50" charset="0"/>
              </a:rPr>
              <a:t>Payment as per agreed work based tariff using existing mechanisms </a:t>
            </a:r>
          </a:p>
        </p:txBody>
      </p:sp>
      <p:sp>
        <p:nvSpPr>
          <p:cNvPr id="48" name="TextBox 47">
            <a:extLst>
              <a:ext uri="{FF2B5EF4-FFF2-40B4-BE49-F238E27FC236}">
                <a16:creationId xmlns:a16="http://schemas.microsoft.com/office/drawing/2014/main" id="{CBA7B54E-CA07-F64A-AEE4-A4A821679E3C}"/>
              </a:ext>
            </a:extLst>
          </p:cNvPr>
          <p:cNvSpPr txBox="1"/>
          <p:nvPr/>
        </p:nvSpPr>
        <p:spPr>
          <a:xfrm>
            <a:off x="8403679" y="3350892"/>
            <a:ext cx="2629246" cy="338554"/>
          </a:xfrm>
          <a:prstGeom prst="rect">
            <a:avLst/>
          </a:prstGeom>
          <a:noFill/>
        </p:spPr>
        <p:txBody>
          <a:bodyPr wrap="none" rtlCol="0" anchor="b" anchorCtr="0">
            <a:spAutoFit/>
          </a:bodyPr>
          <a:lstStyle/>
          <a:p>
            <a:r>
              <a:rPr lang="en-NG" sz="1600" dirty="0">
                <a:latin typeface="Poppins" panose="00000500000000000000" pitchFamily="50" charset="0"/>
                <a:cs typeface="Poppins" panose="00000500000000000000" pitchFamily="50" charset="0"/>
              </a:rPr>
              <a:t>Hub and Spoke Method </a:t>
            </a:r>
          </a:p>
        </p:txBody>
      </p:sp>
      <p:sp>
        <p:nvSpPr>
          <p:cNvPr id="50" name="TextBox 49">
            <a:extLst>
              <a:ext uri="{FF2B5EF4-FFF2-40B4-BE49-F238E27FC236}">
                <a16:creationId xmlns:a16="http://schemas.microsoft.com/office/drawing/2014/main" id="{312EBAEF-8FCC-9E46-90F5-CF2DDF5603F2}"/>
              </a:ext>
            </a:extLst>
          </p:cNvPr>
          <p:cNvSpPr txBox="1"/>
          <p:nvPr/>
        </p:nvSpPr>
        <p:spPr>
          <a:xfrm>
            <a:off x="364020" y="5334883"/>
            <a:ext cx="4195379" cy="584775"/>
          </a:xfrm>
          <a:prstGeom prst="rect">
            <a:avLst/>
          </a:prstGeom>
          <a:noFill/>
        </p:spPr>
        <p:txBody>
          <a:bodyPr wrap="none" rtlCol="0" anchor="b" anchorCtr="0">
            <a:spAutoFit/>
          </a:bodyPr>
          <a:lstStyle/>
          <a:p>
            <a:r>
              <a:rPr lang="en-GB" sz="1600" dirty="0">
                <a:latin typeface="Poppins" panose="00000500000000000000" pitchFamily="50" charset="0"/>
                <a:cs typeface="Poppins" panose="00000500000000000000" pitchFamily="50" charset="0"/>
              </a:rPr>
              <a:t>U</a:t>
            </a:r>
            <a:r>
              <a:rPr lang="en-NG" sz="1600" dirty="0">
                <a:latin typeface="Poppins" panose="00000500000000000000" pitchFamily="50" charset="0"/>
                <a:cs typeface="Poppins" panose="00000500000000000000" pitchFamily="50" charset="0"/>
              </a:rPr>
              <a:t>se of N</a:t>
            </a:r>
            <a:r>
              <a:rPr lang="en-GB" sz="1600" dirty="0">
                <a:latin typeface="Poppins" panose="00000500000000000000" pitchFamily="50" charset="0"/>
                <a:cs typeface="Poppins" panose="00000500000000000000" pitchFamily="50" charset="0"/>
              </a:rPr>
              <a:t>e</a:t>
            </a:r>
            <a:r>
              <a:rPr lang="en-NG" sz="1600" dirty="0">
                <a:latin typeface="Poppins" panose="00000500000000000000" pitchFamily="50" charset="0"/>
                <a:cs typeface="Poppins" panose="00000500000000000000" pitchFamily="50" charset="0"/>
              </a:rPr>
              <a:t>arest Appropriate Ambulance</a:t>
            </a:r>
            <a:endParaRPr lang="en-CA" sz="1600" dirty="0">
              <a:latin typeface="Poppins" panose="00000500000000000000" pitchFamily="50" charset="0"/>
              <a:cs typeface="Poppins" panose="00000500000000000000" pitchFamily="50" charset="0"/>
            </a:endParaRPr>
          </a:p>
          <a:p>
            <a:r>
              <a:rPr lang="en-NG" sz="1600" dirty="0">
                <a:latin typeface="Poppins" panose="00000500000000000000" pitchFamily="50" charset="0"/>
                <a:cs typeface="Poppins" panose="00000500000000000000" pitchFamily="50" charset="0"/>
              </a:rPr>
              <a:t> and Acute Care Centre</a:t>
            </a:r>
          </a:p>
        </p:txBody>
      </p:sp>
      <p:sp>
        <p:nvSpPr>
          <p:cNvPr id="52" name="TextBox 51">
            <a:extLst>
              <a:ext uri="{FF2B5EF4-FFF2-40B4-BE49-F238E27FC236}">
                <a16:creationId xmlns:a16="http://schemas.microsoft.com/office/drawing/2014/main" id="{7C09B699-8484-024D-9AA4-89218389AB57}"/>
              </a:ext>
            </a:extLst>
          </p:cNvPr>
          <p:cNvSpPr txBox="1"/>
          <p:nvPr/>
        </p:nvSpPr>
        <p:spPr>
          <a:xfrm>
            <a:off x="2822682" y="1285765"/>
            <a:ext cx="2475358" cy="338554"/>
          </a:xfrm>
          <a:prstGeom prst="rect">
            <a:avLst/>
          </a:prstGeom>
          <a:noFill/>
        </p:spPr>
        <p:txBody>
          <a:bodyPr wrap="none" rtlCol="0" anchor="b" anchorCtr="0">
            <a:spAutoFit/>
          </a:bodyPr>
          <a:lstStyle/>
          <a:p>
            <a:r>
              <a:rPr lang="en-NG" sz="1600" dirty="0">
                <a:latin typeface="Poppins" panose="00000500000000000000" pitchFamily="50" charset="0"/>
                <a:cs typeface="Poppins" panose="00000500000000000000" pitchFamily="50" charset="0"/>
              </a:rPr>
              <a:t>New/Exisitng Providers</a:t>
            </a:r>
          </a:p>
        </p:txBody>
      </p:sp>
      <p:sp>
        <p:nvSpPr>
          <p:cNvPr id="32" name="Title 1">
            <a:extLst>
              <a:ext uri="{FF2B5EF4-FFF2-40B4-BE49-F238E27FC236}">
                <a16:creationId xmlns:a16="http://schemas.microsoft.com/office/drawing/2014/main" id="{A8DA70CF-B302-45C1-B30D-FBBF70C5D085}"/>
              </a:ext>
            </a:extLst>
          </p:cNvPr>
          <p:cNvSpPr txBox="1">
            <a:spLocks/>
          </p:cNvSpPr>
          <p:nvPr/>
        </p:nvSpPr>
        <p:spPr>
          <a:xfrm>
            <a:off x="4372107" y="308345"/>
            <a:ext cx="3288651" cy="711318"/>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NG" sz="3200" b="1">
                <a:latin typeface="Poppins" panose="00000500000000000000" pitchFamily="50" charset="0"/>
                <a:cs typeface="Poppins" panose="00000500000000000000" pitchFamily="50" charset="0"/>
              </a:rPr>
              <a:t>PROVIDERS</a:t>
            </a:r>
            <a:endParaRPr lang="en-NG" sz="3200" b="1" dirty="0">
              <a:latin typeface="Poppins" panose="00000500000000000000" pitchFamily="50" charset="0"/>
              <a:cs typeface="Poppins" panose="00000500000000000000" pitchFamily="50" charset="0"/>
            </a:endParaRPr>
          </a:p>
        </p:txBody>
      </p:sp>
      <p:sp>
        <p:nvSpPr>
          <p:cNvPr id="34" name="Slide Number Placeholder 5">
            <a:extLst>
              <a:ext uri="{FF2B5EF4-FFF2-40B4-BE49-F238E27FC236}">
                <a16:creationId xmlns:a16="http://schemas.microsoft.com/office/drawing/2014/main" id="{388C070B-FB5C-4616-B349-98A440B974A6}"/>
              </a:ext>
            </a:extLst>
          </p:cNvPr>
          <p:cNvSpPr txBox="1">
            <a:spLocks/>
          </p:cNvSpPr>
          <p:nvPr/>
        </p:nvSpPr>
        <p:spPr>
          <a:xfrm>
            <a:off x="9900458" y="643852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112</a:t>
            </a:r>
            <a:endParaRPr lang="en-US" dirty="0"/>
          </a:p>
        </p:txBody>
      </p:sp>
      <p:sp>
        <p:nvSpPr>
          <p:cNvPr id="25" name="Rectangle 24">
            <a:extLst>
              <a:ext uri="{FF2B5EF4-FFF2-40B4-BE49-F238E27FC236}">
                <a16:creationId xmlns:a16="http://schemas.microsoft.com/office/drawing/2014/main" id="{F7CDA90C-D075-404D-9B81-5B551F93C2D4}"/>
              </a:ext>
            </a:extLst>
          </p:cNvPr>
          <p:cNvSpPr/>
          <p:nvPr/>
        </p:nvSpPr>
        <p:spPr bwMode="auto">
          <a:xfrm>
            <a:off x="10817029" y="285633"/>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1650892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F2CC39-D069-254A-AD00-E783E55B8B3D}"/>
              </a:ext>
            </a:extLst>
          </p:cNvPr>
          <p:cNvSpPr txBox="1"/>
          <p:nvPr/>
        </p:nvSpPr>
        <p:spPr>
          <a:xfrm>
            <a:off x="2953303" y="306186"/>
            <a:ext cx="6285440" cy="584775"/>
          </a:xfrm>
          <a:prstGeom prst="rect">
            <a:avLst/>
          </a:prstGeom>
          <a:noFill/>
        </p:spPr>
        <p:txBody>
          <a:bodyPr wrap="none" rtlCol="0">
            <a:spAutoFit/>
          </a:bodyPr>
          <a:lstStyle/>
          <a:p>
            <a:pPr algn="ctr"/>
            <a:r>
              <a:rPr lang="en-US" sz="3200" b="1" dirty="0">
                <a:latin typeface="Poppins" pitchFamily="2" charset="77"/>
                <a:cs typeface="Poppins" pitchFamily="2" charset="77"/>
              </a:rPr>
              <a:t>MAIN STEPS FOR NEMSAS SERVICES</a:t>
            </a:r>
          </a:p>
        </p:txBody>
      </p:sp>
      <p:sp>
        <p:nvSpPr>
          <p:cNvPr id="4" name="Freeform 2">
            <a:extLst>
              <a:ext uri="{FF2B5EF4-FFF2-40B4-BE49-F238E27FC236}">
                <a16:creationId xmlns:a16="http://schemas.microsoft.com/office/drawing/2014/main" id="{1D74DBBB-E8C9-1F4E-965E-58A74944FB60}"/>
              </a:ext>
            </a:extLst>
          </p:cNvPr>
          <p:cNvSpPr>
            <a:spLocks noChangeArrowheads="1"/>
          </p:cNvSpPr>
          <p:nvPr/>
        </p:nvSpPr>
        <p:spPr bwMode="auto">
          <a:xfrm>
            <a:off x="1489260" y="3138552"/>
            <a:ext cx="1436605" cy="1436603"/>
          </a:xfrm>
          <a:custGeom>
            <a:avLst/>
            <a:gdLst>
              <a:gd name="T0" fmla="*/ 1883 w 1884"/>
              <a:gd name="T1" fmla="*/ 942 h 1885"/>
              <a:gd name="T2" fmla="*/ 942 w 1884"/>
              <a:gd name="T3" fmla="*/ 1884 h 1885"/>
              <a:gd name="T4" fmla="*/ 0 w 1884"/>
              <a:gd name="T5" fmla="*/ 942 h 1885"/>
              <a:gd name="T6" fmla="*/ 942 w 1884"/>
              <a:gd name="T7" fmla="*/ 0 h 1885"/>
              <a:gd name="T8" fmla="*/ 1883 w 1884"/>
              <a:gd name="T9" fmla="*/ 942 h 1885"/>
            </a:gdLst>
            <a:ahLst/>
            <a:cxnLst>
              <a:cxn ang="0">
                <a:pos x="T0" y="T1"/>
              </a:cxn>
              <a:cxn ang="0">
                <a:pos x="T2" y="T3"/>
              </a:cxn>
              <a:cxn ang="0">
                <a:pos x="T4" y="T5"/>
              </a:cxn>
              <a:cxn ang="0">
                <a:pos x="T6" y="T7"/>
              </a:cxn>
              <a:cxn ang="0">
                <a:pos x="T8" y="T9"/>
              </a:cxn>
            </a:cxnLst>
            <a:rect l="0" t="0" r="r" b="b"/>
            <a:pathLst>
              <a:path w="1884" h="1885">
                <a:moveTo>
                  <a:pt x="1883" y="942"/>
                </a:moveTo>
                <a:cubicBezTo>
                  <a:pt x="1883" y="1462"/>
                  <a:pt x="1462" y="1884"/>
                  <a:pt x="942" y="1884"/>
                </a:cubicBezTo>
                <a:cubicBezTo>
                  <a:pt x="421" y="1884"/>
                  <a:pt x="0" y="1462"/>
                  <a:pt x="0" y="942"/>
                </a:cubicBezTo>
                <a:cubicBezTo>
                  <a:pt x="0" y="422"/>
                  <a:pt x="421" y="0"/>
                  <a:pt x="942" y="0"/>
                </a:cubicBezTo>
                <a:cubicBezTo>
                  <a:pt x="1462" y="0"/>
                  <a:pt x="1883" y="422"/>
                  <a:pt x="1883" y="942"/>
                </a:cubicBezTo>
              </a:path>
            </a:pathLst>
          </a:custGeom>
          <a:solidFill>
            <a:schemeClr val="accent1"/>
          </a:solidFill>
          <a:ln>
            <a:noFill/>
          </a:ln>
          <a:effectLst/>
        </p:spPr>
        <p:txBody>
          <a:bodyPr wrap="none" anchor="ctr"/>
          <a:lstStyle/>
          <a:p>
            <a:endParaRPr lang="en-US" sz="900"/>
          </a:p>
        </p:txBody>
      </p:sp>
      <p:sp>
        <p:nvSpPr>
          <p:cNvPr id="5" name="Freeform 3">
            <a:extLst>
              <a:ext uri="{FF2B5EF4-FFF2-40B4-BE49-F238E27FC236}">
                <a16:creationId xmlns:a16="http://schemas.microsoft.com/office/drawing/2014/main" id="{C3F2F0B0-92F6-0E49-BB12-242234F57226}"/>
              </a:ext>
            </a:extLst>
          </p:cNvPr>
          <p:cNvSpPr>
            <a:spLocks noChangeArrowheads="1"/>
          </p:cNvSpPr>
          <p:nvPr/>
        </p:nvSpPr>
        <p:spPr bwMode="auto">
          <a:xfrm>
            <a:off x="1061982" y="2711271"/>
            <a:ext cx="2294528" cy="1147266"/>
          </a:xfrm>
          <a:custGeom>
            <a:avLst/>
            <a:gdLst>
              <a:gd name="T0" fmla="*/ 1503 w 3006"/>
              <a:gd name="T1" fmla="*/ 0 h 1503"/>
              <a:gd name="T2" fmla="*/ 0 w 3006"/>
              <a:gd name="T3" fmla="*/ 1502 h 1503"/>
              <a:gd name="T4" fmla="*/ 455 w 3006"/>
              <a:gd name="T5" fmla="*/ 1502 h 1503"/>
              <a:gd name="T6" fmla="*/ 1503 w 3006"/>
              <a:gd name="T7" fmla="*/ 455 h 1503"/>
              <a:gd name="T8" fmla="*/ 2549 w 3006"/>
              <a:gd name="T9" fmla="*/ 1502 h 1503"/>
              <a:gd name="T10" fmla="*/ 3005 w 3006"/>
              <a:gd name="T11" fmla="*/ 1502 h 1503"/>
              <a:gd name="T12" fmla="*/ 1503 w 3006"/>
              <a:gd name="T13" fmla="*/ 0 h 1503"/>
            </a:gdLst>
            <a:ahLst/>
            <a:cxnLst>
              <a:cxn ang="0">
                <a:pos x="T0" y="T1"/>
              </a:cxn>
              <a:cxn ang="0">
                <a:pos x="T2" y="T3"/>
              </a:cxn>
              <a:cxn ang="0">
                <a:pos x="T4" y="T5"/>
              </a:cxn>
              <a:cxn ang="0">
                <a:pos x="T6" y="T7"/>
              </a:cxn>
              <a:cxn ang="0">
                <a:pos x="T8" y="T9"/>
              </a:cxn>
              <a:cxn ang="0">
                <a:pos x="T10" y="T11"/>
              </a:cxn>
              <a:cxn ang="0">
                <a:pos x="T12" y="T13"/>
              </a:cxn>
            </a:cxnLst>
            <a:rect l="0" t="0" r="r" b="b"/>
            <a:pathLst>
              <a:path w="3006" h="1503">
                <a:moveTo>
                  <a:pt x="1503" y="0"/>
                </a:moveTo>
                <a:cubicBezTo>
                  <a:pt x="672" y="0"/>
                  <a:pt x="0" y="673"/>
                  <a:pt x="0" y="1502"/>
                </a:cubicBezTo>
                <a:lnTo>
                  <a:pt x="455" y="1502"/>
                </a:lnTo>
                <a:cubicBezTo>
                  <a:pt x="455" y="924"/>
                  <a:pt x="924" y="455"/>
                  <a:pt x="1503" y="455"/>
                </a:cubicBezTo>
                <a:cubicBezTo>
                  <a:pt x="2081" y="455"/>
                  <a:pt x="2549" y="924"/>
                  <a:pt x="2549" y="1502"/>
                </a:cubicBezTo>
                <a:lnTo>
                  <a:pt x="3005" y="1502"/>
                </a:lnTo>
                <a:cubicBezTo>
                  <a:pt x="3005" y="673"/>
                  <a:pt x="2332" y="0"/>
                  <a:pt x="1503" y="0"/>
                </a:cubicBezTo>
              </a:path>
            </a:pathLst>
          </a:custGeom>
          <a:solidFill>
            <a:schemeClr val="accent1"/>
          </a:solidFill>
          <a:ln>
            <a:noFill/>
          </a:ln>
          <a:effectLst/>
        </p:spPr>
        <p:txBody>
          <a:bodyPr wrap="none" anchor="ctr"/>
          <a:lstStyle/>
          <a:p>
            <a:endParaRPr lang="en-US" sz="900"/>
          </a:p>
        </p:txBody>
      </p:sp>
      <p:sp>
        <p:nvSpPr>
          <p:cNvPr id="6" name="Freeform 4">
            <a:extLst>
              <a:ext uri="{FF2B5EF4-FFF2-40B4-BE49-F238E27FC236}">
                <a16:creationId xmlns:a16="http://schemas.microsoft.com/office/drawing/2014/main" id="{BCBAB736-0344-A345-892B-F9D793A8493A}"/>
              </a:ext>
            </a:extLst>
          </p:cNvPr>
          <p:cNvSpPr>
            <a:spLocks noChangeArrowheads="1"/>
          </p:cNvSpPr>
          <p:nvPr/>
        </p:nvSpPr>
        <p:spPr bwMode="auto">
          <a:xfrm>
            <a:off x="3433890" y="3138552"/>
            <a:ext cx="1436605" cy="1436603"/>
          </a:xfrm>
          <a:custGeom>
            <a:avLst/>
            <a:gdLst>
              <a:gd name="T0" fmla="*/ 1884 w 1885"/>
              <a:gd name="T1" fmla="*/ 942 h 1885"/>
              <a:gd name="T2" fmla="*/ 942 w 1885"/>
              <a:gd name="T3" fmla="*/ 1884 h 1885"/>
              <a:gd name="T4" fmla="*/ 0 w 1885"/>
              <a:gd name="T5" fmla="*/ 942 h 1885"/>
              <a:gd name="T6" fmla="*/ 942 w 1885"/>
              <a:gd name="T7" fmla="*/ 0 h 1885"/>
              <a:gd name="T8" fmla="*/ 1884 w 1885"/>
              <a:gd name="T9" fmla="*/ 942 h 1885"/>
            </a:gdLst>
            <a:ahLst/>
            <a:cxnLst>
              <a:cxn ang="0">
                <a:pos x="T0" y="T1"/>
              </a:cxn>
              <a:cxn ang="0">
                <a:pos x="T2" y="T3"/>
              </a:cxn>
              <a:cxn ang="0">
                <a:pos x="T4" y="T5"/>
              </a:cxn>
              <a:cxn ang="0">
                <a:pos x="T6" y="T7"/>
              </a:cxn>
              <a:cxn ang="0">
                <a:pos x="T8" y="T9"/>
              </a:cxn>
            </a:cxnLst>
            <a:rect l="0" t="0" r="r" b="b"/>
            <a:pathLst>
              <a:path w="1885" h="1885">
                <a:moveTo>
                  <a:pt x="1884" y="942"/>
                </a:moveTo>
                <a:cubicBezTo>
                  <a:pt x="1884" y="1462"/>
                  <a:pt x="1462" y="1884"/>
                  <a:pt x="942" y="1884"/>
                </a:cubicBezTo>
                <a:cubicBezTo>
                  <a:pt x="421" y="1884"/>
                  <a:pt x="0" y="1462"/>
                  <a:pt x="0" y="942"/>
                </a:cubicBezTo>
                <a:cubicBezTo>
                  <a:pt x="0" y="422"/>
                  <a:pt x="421" y="0"/>
                  <a:pt x="942" y="0"/>
                </a:cubicBezTo>
                <a:cubicBezTo>
                  <a:pt x="1462" y="0"/>
                  <a:pt x="1884" y="422"/>
                  <a:pt x="1884" y="942"/>
                </a:cubicBezTo>
              </a:path>
            </a:pathLst>
          </a:custGeom>
          <a:solidFill>
            <a:schemeClr val="accent2"/>
          </a:solidFill>
          <a:ln>
            <a:noFill/>
          </a:ln>
          <a:effectLst/>
        </p:spPr>
        <p:txBody>
          <a:bodyPr wrap="none" anchor="ctr"/>
          <a:lstStyle/>
          <a:p>
            <a:endParaRPr lang="en-US" sz="900"/>
          </a:p>
        </p:txBody>
      </p:sp>
      <p:sp>
        <p:nvSpPr>
          <p:cNvPr id="7" name="Freeform 5">
            <a:extLst>
              <a:ext uri="{FF2B5EF4-FFF2-40B4-BE49-F238E27FC236}">
                <a16:creationId xmlns:a16="http://schemas.microsoft.com/office/drawing/2014/main" id="{1B118C8D-D872-6D46-A14B-F7CDEE60EEBA}"/>
              </a:ext>
            </a:extLst>
          </p:cNvPr>
          <p:cNvSpPr>
            <a:spLocks noChangeArrowheads="1"/>
          </p:cNvSpPr>
          <p:nvPr/>
        </p:nvSpPr>
        <p:spPr bwMode="auto">
          <a:xfrm>
            <a:off x="3006611" y="3855170"/>
            <a:ext cx="2294528" cy="1147266"/>
          </a:xfrm>
          <a:custGeom>
            <a:avLst/>
            <a:gdLst>
              <a:gd name="T0" fmla="*/ 2550 w 3006"/>
              <a:gd name="T1" fmla="*/ 0 h 1504"/>
              <a:gd name="T2" fmla="*/ 1503 w 3006"/>
              <a:gd name="T3" fmla="*/ 1047 h 1504"/>
              <a:gd name="T4" fmla="*/ 456 w 3006"/>
              <a:gd name="T5" fmla="*/ 0 h 1504"/>
              <a:gd name="T6" fmla="*/ 0 w 3006"/>
              <a:gd name="T7" fmla="*/ 0 h 1504"/>
              <a:gd name="T8" fmla="*/ 1503 w 3006"/>
              <a:gd name="T9" fmla="*/ 1503 h 1504"/>
              <a:gd name="T10" fmla="*/ 3005 w 3006"/>
              <a:gd name="T11" fmla="*/ 0 h 1504"/>
              <a:gd name="T12" fmla="*/ 2550 w 3006"/>
              <a:gd name="T13" fmla="*/ 0 h 1504"/>
            </a:gdLst>
            <a:ahLst/>
            <a:cxnLst>
              <a:cxn ang="0">
                <a:pos x="T0" y="T1"/>
              </a:cxn>
              <a:cxn ang="0">
                <a:pos x="T2" y="T3"/>
              </a:cxn>
              <a:cxn ang="0">
                <a:pos x="T4" y="T5"/>
              </a:cxn>
              <a:cxn ang="0">
                <a:pos x="T6" y="T7"/>
              </a:cxn>
              <a:cxn ang="0">
                <a:pos x="T8" y="T9"/>
              </a:cxn>
              <a:cxn ang="0">
                <a:pos x="T10" y="T11"/>
              </a:cxn>
              <a:cxn ang="0">
                <a:pos x="T12" y="T13"/>
              </a:cxn>
            </a:cxnLst>
            <a:rect l="0" t="0" r="r" b="b"/>
            <a:pathLst>
              <a:path w="3006" h="1504">
                <a:moveTo>
                  <a:pt x="2550" y="0"/>
                </a:moveTo>
                <a:cubicBezTo>
                  <a:pt x="2550" y="578"/>
                  <a:pt x="2081" y="1047"/>
                  <a:pt x="1503" y="1047"/>
                </a:cubicBezTo>
                <a:cubicBezTo>
                  <a:pt x="924" y="1047"/>
                  <a:pt x="456" y="578"/>
                  <a:pt x="456" y="0"/>
                </a:cubicBezTo>
                <a:lnTo>
                  <a:pt x="0" y="0"/>
                </a:lnTo>
                <a:cubicBezTo>
                  <a:pt x="0" y="830"/>
                  <a:pt x="673" y="1503"/>
                  <a:pt x="1503" y="1503"/>
                </a:cubicBezTo>
                <a:cubicBezTo>
                  <a:pt x="2333" y="1503"/>
                  <a:pt x="3005" y="830"/>
                  <a:pt x="3005" y="0"/>
                </a:cubicBezTo>
                <a:lnTo>
                  <a:pt x="2550" y="0"/>
                </a:lnTo>
              </a:path>
            </a:pathLst>
          </a:custGeom>
          <a:solidFill>
            <a:schemeClr val="accent2"/>
          </a:solidFill>
          <a:ln>
            <a:noFill/>
          </a:ln>
          <a:effectLst/>
        </p:spPr>
        <p:txBody>
          <a:bodyPr wrap="none" anchor="ctr"/>
          <a:lstStyle/>
          <a:p>
            <a:endParaRPr lang="en-US" sz="900"/>
          </a:p>
        </p:txBody>
      </p:sp>
      <p:sp>
        <p:nvSpPr>
          <p:cNvPr id="8" name="Freeform 6">
            <a:extLst>
              <a:ext uri="{FF2B5EF4-FFF2-40B4-BE49-F238E27FC236}">
                <a16:creationId xmlns:a16="http://schemas.microsoft.com/office/drawing/2014/main" id="{9B4B962A-B756-0E4C-8BAB-F3935856E468}"/>
              </a:ext>
            </a:extLst>
          </p:cNvPr>
          <p:cNvSpPr>
            <a:spLocks noChangeArrowheads="1"/>
          </p:cNvSpPr>
          <p:nvPr/>
        </p:nvSpPr>
        <p:spPr bwMode="auto">
          <a:xfrm>
            <a:off x="5378519" y="3138552"/>
            <a:ext cx="1436605" cy="1436603"/>
          </a:xfrm>
          <a:custGeom>
            <a:avLst/>
            <a:gdLst>
              <a:gd name="T0" fmla="*/ 1884 w 1885"/>
              <a:gd name="T1" fmla="*/ 942 h 1885"/>
              <a:gd name="T2" fmla="*/ 942 w 1885"/>
              <a:gd name="T3" fmla="*/ 1884 h 1885"/>
              <a:gd name="T4" fmla="*/ 0 w 1885"/>
              <a:gd name="T5" fmla="*/ 942 h 1885"/>
              <a:gd name="T6" fmla="*/ 942 w 1885"/>
              <a:gd name="T7" fmla="*/ 0 h 1885"/>
              <a:gd name="T8" fmla="*/ 1884 w 1885"/>
              <a:gd name="T9" fmla="*/ 942 h 1885"/>
            </a:gdLst>
            <a:ahLst/>
            <a:cxnLst>
              <a:cxn ang="0">
                <a:pos x="T0" y="T1"/>
              </a:cxn>
              <a:cxn ang="0">
                <a:pos x="T2" y="T3"/>
              </a:cxn>
              <a:cxn ang="0">
                <a:pos x="T4" y="T5"/>
              </a:cxn>
              <a:cxn ang="0">
                <a:pos x="T6" y="T7"/>
              </a:cxn>
              <a:cxn ang="0">
                <a:pos x="T8" y="T9"/>
              </a:cxn>
            </a:cxnLst>
            <a:rect l="0" t="0" r="r" b="b"/>
            <a:pathLst>
              <a:path w="1885" h="1885">
                <a:moveTo>
                  <a:pt x="1884" y="942"/>
                </a:moveTo>
                <a:cubicBezTo>
                  <a:pt x="1884" y="1462"/>
                  <a:pt x="1463" y="1884"/>
                  <a:pt x="942" y="1884"/>
                </a:cubicBezTo>
                <a:cubicBezTo>
                  <a:pt x="422" y="1884"/>
                  <a:pt x="0" y="1462"/>
                  <a:pt x="0" y="942"/>
                </a:cubicBezTo>
                <a:cubicBezTo>
                  <a:pt x="0" y="422"/>
                  <a:pt x="422" y="0"/>
                  <a:pt x="942" y="0"/>
                </a:cubicBezTo>
                <a:cubicBezTo>
                  <a:pt x="1463" y="0"/>
                  <a:pt x="1884" y="422"/>
                  <a:pt x="1884" y="942"/>
                </a:cubicBezTo>
              </a:path>
            </a:pathLst>
          </a:custGeom>
          <a:solidFill>
            <a:schemeClr val="accent3"/>
          </a:solidFill>
          <a:ln>
            <a:noFill/>
          </a:ln>
          <a:effectLst/>
        </p:spPr>
        <p:txBody>
          <a:bodyPr wrap="none" anchor="ctr"/>
          <a:lstStyle/>
          <a:p>
            <a:endParaRPr lang="en-US" sz="900"/>
          </a:p>
        </p:txBody>
      </p:sp>
      <p:sp>
        <p:nvSpPr>
          <p:cNvPr id="9" name="Freeform 7">
            <a:extLst>
              <a:ext uri="{FF2B5EF4-FFF2-40B4-BE49-F238E27FC236}">
                <a16:creationId xmlns:a16="http://schemas.microsoft.com/office/drawing/2014/main" id="{FFA0FCAE-AC70-5941-8A6D-4CF421A14DEA}"/>
              </a:ext>
            </a:extLst>
          </p:cNvPr>
          <p:cNvSpPr>
            <a:spLocks noChangeArrowheads="1"/>
          </p:cNvSpPr>
          <p:nvPr/>
        </p:nvSpPr>
        <p:spPr bwMode="auto">
          <a:xfrm>
            <a:off x="4951240" y="2711271"/>
            <a:ext cx="2294528" cy="1147266"/>
          </a:xfrm>
          <a:custGeom>
            <a:avLst/>
            <a:gdLst>
              <a:gd name="T0" fmla="*/ 1502 w 3006"/>
              <a:gd name="T1" fmla="*/ 0 h 1503"/>
              <a:gd name="T2" fmla="*/ 0 w 3006"/>
              <a:gd name="T3" fmla="*/ 1502 h 1503"/>
              <a:gd name="T4" fmla="*/ 456 w 3006"/>
              <a:gd name="T5" fmla="*/ 1502 h 1503"/>
              <a:gd name="T6" fmla="*/ 1503 w 3006"/>
              <a:gd name="T7" fmla="*/ 455 h 1503"/>
              <a:gd name="T8" fmla="*/ 2550 w 3006"/>
              <a:gd name="T9" fmla="*/ 1502 h 1503"/>
              <a:gd name="T10" fmla="*/ 3005 w 3006"/>
              <a:gd name="T11" fmla="*/ 1502 h 1503"/>
              <a:gd name="T12" fmla="*/ 1502 w 3006"/>
              <a:gd name="T13" fmla="*/ 0 h 1503"/>
            </a:gdLst>
            <a:ahLst/>
            <a:cxnLst>
              <a:cxn ang="0">
                <a:pos x="T0" y="T1"/>
              </a:cxn>
              <a:cxn ang="0">
                <a:pos x="T2" y="T3"/>
              </a:cxn>
              <a:cxn ang="0">
                <a:pos x="T4" y="T5"/>
              </a:cxn>
              <a:cxn ang="0">
                <a:pos x="T6" y="T7"/>
              </a:cxn>
              <a:cxn ang="0">
                <a:pos x="T8" y="T9"/>
              </a:cxn>
              <a:cxn ang="0">
                <a:pos x="T10" y="T11"/>
              </a:cxn>
              <a:cxn ang="0">
                <a:pos x="T12" y="T13"/>
              </a:cxn>
            </a:cxnLst>
            <a:rect l="0" t="0" r="r" b="b"/>
            <a:pathLst>
              <a:path w="3006" h="1503">
                <a:moveTo>
                  <a:pt x="1502" y="0"/>
                </a:moveTo>
                <a:cubicBezTo>
                  <a:pt x="673" y="0"/>
                  <a:pt x="0" y="673"/>
                  <a:pt x="0" y="1502"/>
                </a:cubicBezTo>
                <a:lnTo>
                  <a:pt x="456" y="1502"/>
                </a:lnTo>
                <a:cubicBezTo>
                  <a:pt x="456" y="924"/>
                  <a:pt x="924" y="455"/>
                  <a:pt x="1503" y="455"/>
                </a:cubicBezTo>
                <a:cubicBezTo>
                  <a:pt x="2081" y="455"/>
                  <a:pt x="2550" y="924"/>
                  <a:pt x="2550" y="1502"/>
                </a:cubicBezTo>
                <a:lnTo>
                  <a:pt x="3005" y="1502"/>
                </a:lnTo>
                <a:cubicBezTo>
                  <a:pt x="3005" y="673"/>
                  <a:pt x="2332" y="0"/>
                  <a:pt x="1502" y="0"/>
                </a:cubicBezTo>
              </a:path>
            </a:pathLst>
          </a:custGeom>
          <a:solidFill>
            <a:schemeClr val="accent3"/>
          </a:solidFill>
          <a:ln>
            <a:noFill/>
          </a:ln>
          <a:effectLst/>
        </p:spPr>
        <p:txBody>
          <a:bodyPr wrap="none" anchor="ctr"/>
          <a:lstStyle/>
          <a:p>
            <a:endParaRPr lang="en-US" sz="900"/>
          </a:p>
        </p:txBody>
      </p:sp>
      <p:sp>
        <p:nvSpPr>
          <p:cNvPr id="10" name="Freeform 8">
            <a:extLst>
              <a:ext uri="{FF2B5EF4-FFF2-40B4-BE49-F238E27FC236}">
                <a16:creationId xmlns:a16="http://schemas.microsoft.com/office/drawing/2014/main" id="{3BB63C2D-0683-1940-B68B-40AEBFA92BF4}"/>
              </a:ext>
            </a:extLst>
          </p:cNvPr>
          <p:cNvSpPr>
            <a:spLocks noChangeArrowheads="1"/>
          </p:cNvSpPr>
          <p:nvPr/>
        </p:nvSpPr>
        <p:spPr bwMode="auto">
          <a:xfrm>
            <a:off x="6895869" y="3855170"/>
            <a:ext cx="2294528" cy="1147266"/>
          </a:xfrm>
          <a:custGeom>
            <a:avLst/>
            <a:gdLst>
              <a:gd name="T0" fmla="*/ 2550 w 3006"/>
              <a:gd name="T1" fmla="*/ 0 h 1504"/>
              <a:gd name="T2" fmla="*/ 1503 w 3006"/>
              <a:gd name="T3" fmla="*/ 1047 h 1504"/>
              <a:gd name="T4" fmla="*/ 456 w 3006"/>
              <a:gd name="T5" fmla="*/ 0 h 1504"/>
              <a:gd name="T6" fmla="*/ 0 w 3006"/>
              <a:gd name="T7" fmla="*/ 0 h 1504"/>
              <a:gd name="T8" fmla="*/ 1503 w 3006"/>
              <a:gd name="T9" fmla="*/ 1503 h 1504"/>
              <a:gd name="T10" fmla="*/ 3005 w 3006"/>
              <a:gd name="T11" fmla="*/ 0 h 1504"/>
              <a:gd name="T12" fmla="*/ 2550 w 3006"/>
              <a:gd name="T13" fmla="*/ 0 h 1504"/>
            </a:gdLst>
            <a:ahLst/>
            <a:cxnLst>
              <a:cxn ang="0">
                <a:pos x="T0" y="T1"/>
              </a:cxn>
              <a:cxn ang="0">
                <a:pos x="T2" y="T3"/>
              </a:cxn>
              <a:cxn ang="0">
                <a:pos x="T4" y="T5"/>
              </a:cxn>
              <a:cxn ang="0">
                <a:pos x="T6" y="T7"/>
              </a:cxn>
              <a:cxn ang="0">
                <a:pos x="T8" y="T9"/>
              </a:cxn>
              <a:cxn ang="0">
                <a:pos x="T10" y="T11"/>
              </a:cxn>
              <a:cxn ang="0">
                <a:pos x="T12" y="T13"/>
              </a:cxn>
            </a:cxnLst>
            <a:rect l="0" t="0" r="r" b="b"/>
            <a:pathLst>
              <a:path w="3006" h="1504">
                <a:moveTo>
                  <a:pt x="2550" y="0"/>
                </a:moveTo>
                <a:cubicBezTo>
                  <a:pt x="2550" y="578"/>
                  <a:pt x="2081" y="1047"/>
                  <a:pt x="1503" y="1047"/>
                </a:cubicBezTo>
                <a:cubicBezTo>
                  <a:pt x="924" y="1047"/>
                  <a:pt x="456" y="578"/>
                  <a:pt x="456" y="0"/>
                </a:cubicBezTo>
                <a:lnTo>
                  <a:pt x="0" y="0"/>
                </a:lnTo>
                <a:cubicBezTo>
                  <a:pt x="0" y="830"/>
                  <a:pt x="673" y="1503"/>
                  <a:pt x="1503" y="1503"/>
                </a:cubicBezTo>
                <a:cubicBezTo>
                  <a:pt x="2333" y="1503"/>
                  <a:pt x="3005" y="830"/>
                  <a:pt x="3005" y="0"/>
                </a:cubicBezTo>
                <a:lnTo>
                  <a:pt x="2550" y="0"/>
                </a:lnTo>
              </a:path>
            </a:pathLst>
          </a:custGeom>
          <a:solidFill>
            <a:schemeClr val="accent4"/>
          </a:solidFill>
          <a:ln>
            <a:noFill/>
          </a:ln>
          <a:effectLst/>
        </p:spPr>
        <p:txBody>
          <a:bodyPr wrap="none" anchor="ctr"/>
          <a:lstStyle/>
          <a:p>
            <a:endParaRPr lang="en-US" sz="900"/>
          </a:p>
        </p:txBody>
      </p:sp>
      <p:sp>
        <p:nvSpPr>
          <p:cNvPr id="11" name="Freeform 9">
            <a:extLst>
              <a:ext uri="{FF2B5EF4-FFF2-40B4-BE49-F238E27FC236}">
                <a16:creationId xmlns:a16="http://schemas.microsoft.com/office/drawing/2014/main" id="{3BF8B743-F883-CE42-8217-04250D9889F3}"/>
              </a:ext>
            </a:extLst>
          </p:cNvPr>
          <p:cNvSpPr>
            <a:spLocks noChangeArrowheads="1"/>
          </p:cNvSpPr>
          <p:nvPr/>
        </p:nvSpPr>
        <p:spPr bwMode="auto">
          <a:xfrm>
            <a:off x="9271142" y="3138552"/>
            <a:ext cx="1436602" cy="1436603"/>
          </a:xfrm>
          <a:custGeom>
            <a:avLst/>
            <a:gdLst>
              <a:gd name="T0" fmla="*/ 1884 w 1885"/>
              <a:gd name="T1" fmla="*/ 942 h 1885"/>
              <a:gd name="T2" fmla="*/ 942 w 1885"/>
              <a:gd name="T3" fmla="*/ 1884 h 1885"/>
              <a:gd name="T4" fmla="*/ 0 w 1885"/>
              <a:gd name="T5" fmla="*/ 942 h 1885"/>
              <a:gd name="T6" fmla="*/ 942 w 1885"/>
              <a:gd name="T7" fmla="*/ 0 h 1885"/>
              <a:gd name="T8" fmla="*/ 1884 w 1885"/>
              <a:gd name="T9" fmla="*/ 942 h 1885"/>
            </a:gdLst>
            <a:ahLst/>
            <a:cxnLst>
              <a:cxn ang="0">
                <a:pos x="T0" y="T1"/>
              </a:cxn>
              <a:cxn ang="0">
                <a:pos x="T2" y="T3"/>
              </a:cxn>
              <a:cxn ang="0">
                <a:pos x="T4" y="T5"/>
              </a:cxn>
              <a:cxn ang="0">
                <a:pos x="T6" y="T7"/>
              </a:cxn>
              <a:cxn ang="0">
                <a:pos x="T8" y="T9"/>
              </a:cxn>
            </a:cxnLst>
            <a:rect l="0" t="0" r="r" b="b"/>
            <a:pathLst>
              <a:path w="1885" h="1885">
                <a:moveTo>
                  <a:pt x="1884" y="942"/>
                </a:moveTo>
                <a:cubicBezTo>
                  <a:pt x="1884" y="1462"/>
                  <a:pt x="1462" y="1884"/>
                  <a:pt x="942" y="1884"/>
                </a:cubicBezTo>
                <a:cubicBezTo>
                  <a:pt x="422" y="1884"/>
                  <a:pt x="0" y="1462"/>
                  <a:pt x="0" y="942"/>
                </a:cubicBezTo>
                <a:cubicBezTo>
                  <a:pt x="0" y="422"/>
                  <a:pt x="422" y="0"/>
                  <a:pt x="942" y="0"/>
                </a:cubicBezTo>
                <a:cubicBezTo>
                  <a:pt x="1462" y="0"/>
                  <a:pt x="1884" y="422"/>
                  <a:pt x="1884" y="942"/>
                </a:cubicBezTo>
              </a:path>
            </a:pathLst>
          </a:custGeom>
          <a:solidFill>
            <a:schemeClr val="accent5"/>
          </a:solidFill>
          <a:ln>
            <a:noFill/>
          </a:ln>
          <a:effectLst/>
        </p:spPr>
        <p:txBody>
          <a:bodyPr wrap="none" anchor="ctr"/>
          <a:lstStyle/>
          <a:p>
            <a:endParaRPr lang="en-US" sz="900"/>
          </a:p>
        </p:txBody>
      </p:sp>
      <p:sp>
        <p:nvSpPr>
          <p:cNvPr id="12" name="Freeform 10">
            <a:extLst>
              <a:ext uri="{FF2B5EF4-FFF2-40B4-BE49-F238E27FC236}">
                <a16:creationId xmlns:a16="http://schemas.microsoft.com/office/drawing/2014/main" id="{6D9831C3-0ACE-A342-A9AB-BF50922FFC68}"/>
              </a:ext>
            </a:extLst>
          </p:cNvPr>
          <p:cNvSpPr>
            <a:spLocks noChangeArrowheads="1"/>
          </p:cNvSpPr>
          <p:nvPr/>
        </p:nvSpPr>
        <p:spPr bwMode="auto">
          <a:xfrm>
            <a:off x="8843861" y="2711271"/>
            <a:ext cx="2291165" cy="1147266"/>
          </a:xfrm>
          <a:custGeom>
            <a:avLst/>
            <a:gdLst>
              <a:gd name="T0" fmla="*/ 1502 w 3005"/>
              <a:gd name="T1" fmla="*/ 0 h 1503"/>
              <a:gd name="T2" fmla="*/ 0 w 3005"/>
              <a:gd name="T3" fmla="*/ 1502 h 1503"/>
              <a:gd name="T4" fmla="*/ 455 w 3005"/>
              <a:gd name="T5" fmla="*/ 1502 h 1503"/>
              <a:gd name="T6" fmla="*/ 1502 w 3005"/>
              <a:gd name="T7" fmla="*/ 455 h 1503"/>
              <a:gd name="T8" fmla="*/ 2549 w 3005"/>
              <a:gd name="T9" fmla="*/ 1502 h 1503"/>
              <a:gd name="T10" fmla="*/ 3004 w 3005"/>
              <a:gd name="T11" fmla="*/ 1502 h 1503"/>
              <a:gd name="T12" fmla="*/ 1502 w 3005"/>
              <a:gd name="T13" fmla="*/ 0 h 1503"/>
            </a:gdLst>
            <a:ahLst/>
            <a:cxnLst>
              <a:cxn ang="0">
                <a:pos x="T0" y="T1"/>
              </a:cxn>
              <a:cxn ang="0">
                <a:pos x="T2" y="T3"/>
              </a:cxn>
              <a:cxn ang="0">
                <a:pos x="T4" y="T5"/>
              </a:cxn>
              <a:cxn ang="0">
                <a:pos x="T6" y="T7"/>
              </a:cxn>
              <a:cxn ang="0">
                <a:pos x="T8" y="T9"/>
              </a:cxn>
              <a:cxn ang="0">
                <a:pos x="T10" y="T11"/>
              </a:cxn>
              <a:cxn ang="0">
                <a:pos x="T12" y="T13"/>
              </a:cxn>
            </a:cxnLst>
            <a:rect l="0" t="0" r="r" b="b"/>
            <a:pathLst>
              <a:path w="3005" h="1503">
                <a:moveTo>
                  <a:pt x="1502" y="0"/>
                </a:moveTo>
                <a:cubicBezTo>
                  <a:pt x="673" y="0"/>
                  <a:pt x="0" y="673"/>
                  <a:pt x="0" y="1502"/>
                </a:cubicBezTo>
                <a:lnTo>
                  <a:pt x="455" y="1502"/>
                </a:lnTo>
                <a:cubicBezTo>
                  <a:pt x="455" y="924"/>
                  <a:pt x="924" y="455"/>
                  <a:pt x="1502" y="455"/>
                </a:cubicBezTo>
                <a:cubicBezTo>
                  <a:pt x="2080" y="455"/>
                  <a:pt x="2549" y="924"/>
                  <a:pt x="2549" y="1502"/>
                </a:cubicBezTo>
                <a:lnTo>
                  <a:pt x="3004" y="1502"/>
                </a:lnTo>
                <a:cubicBezTo>
                  <a:pt x="3004" y="673"/>
                  <a:pt x="2332" y="0"/>
                  <a:pt x="1502" y="0"/>
                </a:cubicBezTo>
              </a:path>
            </a:pathLst>
          </a:custGeom>
          <a:solidFill>
            <a:schemeClr val="accent5"/>
          </a:solidFill>
          <a:ln>
            <a:noFill/>
          </a:ln>
          <a:effectLst/>
        </p:spPr>
        <p:txBody>
          <a:bodyPr wrap="none" anchor="ctr"/>
          <a:lstStyle/>
          <a:p>
            <a:endParaRPr lang="en-US" sz="900"/>
          </a:p>
        </p:txBody>
      </p:sp>
      <p:sp>
        <p:nvSpPr>
          <p:cNvPr id="13" name="Freeform 11">
            <a:extLst>
              <a:ext uri="{FF2B5EF4-FFF2-40B4-BE49-F238E27FC236}">
                <a16:creationId xmlns:a16="http://schemas.microsoft.com/office/drawing/2014/main" id="{EB47C18B-861E-FB4B-8941-81547D4EDA47}"/>
              </a:ext>
            </a:extLst>
          </p:cNvPr>
          <p:cNvSpPr>
            <a:spLocks noChangeArrowheads="1"/>
          </p:cNvSpPr>
          <p:nvPr/>
        </p:nvSpPr>
        <p:spPr bwMode="auto">
          <a:xfrm>
            <a:off x="7323148" y="3138552"/>
            <a:ext cx="1436605" cy="1436603"/>
          </a:xfrm>
          <a:custGeom>
            <a:avLst/>
            <a:gdLst>
              <a:gd name="T0" fmla="*/ 1883 w 1884"/>
              <a:gd name="T1" fmla="*/ 942 h 1885"/>
              <a:gd name="T2" fmla="*/ 942 w 1884"/>
              <a:gd name="T3" fmla="*/ 1884 h 1885"/>
              <a:gd name="T4" fmla="*/ 0 w 1884"/>
              <a:gd name="T5" fmla="*/ 942 h 1885"/>
              <a:gd name="T6" fmla="*/ 942 w 1884"/>
              <a:gd name="T7" fmla="*/ 0 h 1885"/>
              <a:gd name="T8" fmla="*/ 1883 w 1884"/>
              <a:gd name="T9" fmla="*/ 942 h 1885"/>
            </a:gdLst>
            <a:ahLst/>
            <a:cxnLst>
              <a:cxn ang="0">
                <a:pos x="T0" y="T1"/>
              </a:cxn>
              <a:cxn ang="0">
                <a:pos x="T2" y="T3"/>
              </a:cxn>
              <a:cxn ang="0">
                <a:pos x="T4" y="T5"/>
              </a:cxn>
              <a:cxn ang="0">
                <a:pos x="T6" y="T7"/>
              </a:cxn>
              <a:cxn ang="0">
                <a:pos x="T8" y="T9"/>
              </a:cxn>
            </a:cxnLst>
            <a:rect l="0" t="0" r="r" b="b"/>
            <a:pathLst>
              <a:path w="1884" h="1885">
                <a:moveTo>
                  <a:pt x="1883" y="942"/>
                </a:moveTo>
                <a:cubicBezTo>
                  <a:pt x="1883" y="1462"/>
                  <a:pt x="1462" y="1884"/>
                  <a:pt x="942" y="1884"/>
                </a:cubicBezTo>
                <a:cubicBezTo>
                  <a:pt x="421" y="1884"/>
                  <a:pt x="0" y="1462"/>
                  <a:pt x="0" y="942"/>
                </a:cubicBezTo>
                <a:cubicBezTo>
                  <a:pt x="0" y="422"/>
                  <a:pt x="421" y="0"/>
                  <a:pt x="942" y="0"/>
                </a:cubicBezTo>
                <a:cubicBezTo>
                  <a:pt x="1462" y="0"/>
                  <a:pt x="1883" y="422"/>
                  <a:pt x="1883" y="942"/>
                </a:cubicBezTo>
              </a:path>
            </a:pathLst>
          </a:custGeom>
          <a:solidFill>
            <a:schemeClr val="accent4"/>
          </a:solidFill>
          <a:ln>
            <a:noFill/>
          </a:ln>
          <a:effectLst/>
        </p:spPr>
        <p:txBody>
          <a:bodyPr wrap="none" anchor="ctr"/>
          <a:lstStyle/>
          <a:p>
            <a:endParaRPr lang="en-US" sz="900"/>
          </a:p>
        </p:txBody>
      </p:sp>
      <p:sp>
        <p:nvSpPr>
          <p:cNvPr id="25" name="TextBox 24">
            <a:extLst>
              <a:ext uri="{FF2B5EF4-FFF2-40B4-BE49-F238E27FC236}">
                <a16:creationId xmlns:a16="http://schemas.microsoft.com/office/drawing/2014/main" id="{CEEB48F6-01DC-984D-BD4B-C5AE77847950}"/>
              </a:ext>
            </a:extLst>
          </p:cNvPr>
          <p:cNvSpPr txBox="1"/>
          <p:nvPr/>
        </p:nvSpPr>
        <p:spPr>
          <a:xfrm>
            <a:off x="1626314" y="4830884"/>
            <a:ext cx="1162498" cy="369332"/>
          </a:xfrm>
          <a:prstGeom prst="rect">
            <a:avLst/>
          </a:prstGeom>
          <a:noFill/>
        </p:spPr>
        <p:txBody>
          <a:bodyPr wrap="none" rtlCol="0" anchor="b" anchorCtr="0">
            <a:spAutoFit/>
          </a:bodyPr>
          <a:lstStyle/>
          <a:p>
            <a:pPr algn="ctr"/>
            <a:r>
              <a:rPr lang="en-US" b="1" dirty="0">
                <a:solidFill>
                  <a:schemeClr val="tx2"/>
                </a:solidFill>
                <a:latin typeface="Poppins" pitchFamily="2" charset="77"/>
                <a:ea typeface="League Spartan" charset="0"/>
                <a:cs typeface="Poppins" pitchFamily="2" charset="77"/>
              </a:rPr>
              <a:t>Incident</a:t>
            </a:r>
          </a:p>
        </p:txBody>
      </p:sp>
      <p:sp>
        <p:nvSpPr>
          <p:cNvPr id="27" name="TextBox 26">
            <a:extLst>
              <a:ext uri="{FF2B5EF4-FFF2-40B4-BE49-F238E27FC236}">
                <a16:creationId xmlns:a16="http://schemas.microsoft.com/office/drawing/2014/main" id="{C0308527-309D-2146-914D-8631C2B058C1}"/>
              </a:ext>
            </a:extLst>
          </p:cNvPr>
          <p:cNvSpPr txBox="1"/>
          <p:nvPr/>
        </p:nvSpPr>
        <p:spPr>
          <a:xfrm>
            <a:off x="5483717" y="4915943"/>
            <a:ext cx="1250663" cy="369332"/>
          </a:xfrm>
          <a:prstGeom prst="rect">
            <a:avLst/>
          </a:prstGeom>
          <a:noFill/>
        </p:spPr>
        <p:txBody>
          <a:bodyPr wrap="none" rtlCol="0" anchor="b" anchorCtr="0">
            <a:spAutoFit/>
          </a:bodyPr>
          <a:lstStyle/>
          <a:p>
            <a:pPr algn="ctr"/>
            <a:r>
              <a:rPr lang="en-US" b="1" dirty="0">
                <a:solidFill>
                  <a:schemeClr val="tx2"/>
                </a:solidFill>
                <a:latin typeface="Poppins" pitchFamily="2" charset="77"/>
                <a:ea typeface="League Spartan" charset="0"/>
                <a:cs typeface="Poppins" pitchFamily="2" charset="77"/>
              </a:rPr>
              <a:t>Dispatch</a:t>
            </a:r>
          </a:p>
        </p:txBody>
      </p:sp>
      <p:sp>
        <p:nvSpPr>
          <p:cNvPr id="29" name="TextBox 28">
            <a:extLst>
              <a:ext uri="{FF2B5EF4-FFF2-40B4-BE49-F238E27FC236}">
                <a16:creationId xmlns:a16="http://schemas.microsoft.com/office/drawing/2014/main" id="{BC45D450-342E-074C-9945-DC84409AAA1E}"/>
              </a:ext>
            </a:extLst>
          </p:cNvPr>
          <p:cNvSpPr txBox="1"/>
          <p:nvPr/>
        </p:nvSpPr>
        <p:spPr>
          <a:xfrm>
            <a:off x="8746958" y="4937207"/>
            <a:ext cx="2484976" cy="369332"/>
          </a:xfrm>
          <a:prstGeom prst="rect">
            <a:avLst/>
          </a:prstGeom>
          <a:noFill/>
        </p:spPr>
        <p:txBody>
          <a:bodyPr wrap="none" rtlCol="0" anchor="b" anchorCtr="0">
            <a:spAutoFit/>
          </a:bodyPr>
          <a:lstStyle/>
          <a:p>
            <a:pPr algn="ctr"/>
            <a:r>
              <a:rPr lang="en-US" b="1" dirty="0">
                <a:solidFill>
                  <a:schemeClr val="tx2"/>
                </a:solidFill>
                <a:latin typeface="Poppins" pitchFamily="2" charset="77"/>
                <a:ea typeface="League Spartan" charset="0"/>
                <a:cs typeface="Poppins" pitchFamily="2" charset="77"/>
              </a:rPr>
              <a:t>Hospital Admission</a:t>
            </a:r>
          </a:p>
        </p:txBody>
      </p:sp>
      <p:sp>
        <p:nvSpPr>
          <p:cNvPr id="31" name="TextBox 30">
            <a:extLst>
              <a:ext uri="{FF2B5EF4-FFF2-40B4-BE49-F238E27FC236}">
                <a16:creationId xmlns:a16="http://schemas.microsoft.com/office/drawing/2014/main" id="{3DE84B52-743E-3349-AE25-A59E1E226ECB}"/>
              </a:ext>
            </a:extLst>
          </p:cNvPr>
          <p:cNvSpPr txBox="1"/>
          <p:nvPr/>
        </p:nvSpPr>
        <p:spPr>
          <a:xfrm>
            <a:off x="3316866" y="2563103"/>
            <a:ext cx="1670650" cy="369332"/>
          </a:xfrm>
          <a:prstGeom prst="rect">
            <a:avLst/>
          </a:prstGeom>
          <a:noFill/>
        </p:spPr>
        <p:txBody>
          <a:bodyPr wrap="none" rtlCol="0" anchor="b" anchorCtr="0">
            <a:spAutoFit/>
          </a:bodyPr>
          <a:lstStyle/>
          <a:p>
            <a:pPr algn="ctr"/>
            <a:r>
              <a:rPr lang="en-US" b="1" dirty="0">
                <a:solidFill>
                  <a:schemeClr val="tx2"/>
                </a:solidFill>
                <a:latin typeface="Poppins" pitchFamily="2" charset="77"/>
                <a:ea typeface="League Spartan" charset="0"/>
                <a:cs typeface="Poppins" pitchFamily="2" charset="77"/>
              </a:rPr>
              <a:t>SOS Request</a:t>
            </a:r>
          </a:p>
        </p:txBody>
      </p:sp>
      <p:sp>
        <p:nvSpPr>
          <p:cNvPr id="33" name="TextBox 32">
            <a:extLst>
              <a:ext uri="{FF2B5EF4-FFF2-40B4-BE49-F238E27FC236}">
                <a16:creationId xmlns:a16="http://schemas.microsoft.com/office/drawing/2014/main" id="{A4DFD54C-A110-4748-AA74-DA4A83C48376}"/>
              </a:ext>
            </a:extLst>
          </p:cNvPr>
          <p:cNvSpPr txBox="1"/>
          <p:nvPr/>
        </p:nvSpPr>
        <p:spPr>
          <a:xfrm>
            <a:off x="6434647" y="2179847"/>
            <a:ext cx="3185488" cy="646331"/>
          </a:xfrm>
          <a:prstGeom prst="rect">
            <a:avLst/>
          </a:prstGeom>
          <a:noFill/>
        </p:spPr>
        <p:txBody>
          <a:bodyPr wrap="none" rtlCol="0" anchor="b" anchorCtr="0">
            <a:spAutoFit/>
          </a:bodyPr>
          <a:lstStyle/>
          <a:p>
            <a:pPr algn="ctr"/>
            <a:r>
              <a:rPr lang="en-US" b="1" dirty="0">
                <a:solidFill>
                  <a:schemeClr val="tx2"/>
                </a:solidFill>
                <a:latin typeface="Poppins" pitchFamily="2" charset="77"/>
                <a:ea typeface="League Spartan" charset="0"/>
                <a:cs typeface="Poppins" pitchFamily="2" charset="77"/>
              </a:rPr>
              <a:t>On-scene &amp; in-transport </a:t>
            </a:r>
          </a:p>
          <a:p>
            <a:pPr algn="ctr"/>
            <a:r>
              <a:rPr lang="en-US" b="1" dirty="0">
                <a:solidFill>
                  <a:schemeClr val="tx2"/>
                </a:solidFill>
                <a:latin typeface="Poppins" pitchFamily="2" charset="77"/>
                <a:ea typeface="League Spartan" charset="0"/>
                <a:cs typeface="Poppins" pitchFamily="2" charset="77"/>
              </a:rPr>
              <a:t>treatment</a:t>
            </a:r>
          </a:p>
        </p:txBody>
      </p:sp>
      <p:sp>
        <p:nvSpPr>
          <p:cNvPr id="34" name="TextBox 33">
            <a:extLst>
              <a:ext uri="{FF2B5EF4-FFF2-40B4-BE49-F238E27FC236}">
                <a16:creationId xmlns:a16="http://schemas.microsoft.com/office/drawing/2014/main" id="{61CB8CEE-E904-0E4F-B127-06B4B85FBAFC}"/>
              </a:ext>
            </a:extLst>
          </p:cNvPr>
          <p:cNvSpPr txBox="1"/>
          <p:nvPr/>
        </p:nvSpPr>
        <p:spPr>
          <a:xfrm>
            <a:off x="1818676" y="3468466"/>
            <a:ext cx="777777"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01</a:t>
            </a:r>
          </a:p>
        </p:txBody>
      </p:sp>
      <p:sp>
        <p:nvSpPr>
          <p:cNvPr id="35" name="TextBox 34">
            <a:extLst>
              <a:ext uri="{FF2B5EF4-FFF2-40B4-BE49-F238E27FC236}">
                <a16:creationId xmlns:a16="http://schemas.microsoft.com/office/drawing/2014/main" id="{EAEE939D-FA88-ED4D-A8E5-488B13D9D631}"/>
              </a:ext>
            </a:extLst>
          </p:cNvPr>
          <p:cNvSpPr txBox="1"/>
          <p:nvPr/>
        </p:nvSpPr>
        <p:spPr>
          <a:xfrm>
            <a:off x="3706396" y="3468466"/>
            <a:ext cx="891591"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02</a:t>
            </a:r>
          </a:p>
        </p:txBody>
      </p:sp>
      <p:sp>
        <p:nvSpPr>
          <p:cNvPr id="36" name="TextBox 35">
            <a:extLst>
              <a:ext uri="{FF2B5EF4-FFF2-40B4-BE49-F238E27FC236}">
                <a16:creationId xmlns:a16="http://schemas.microsoft.com/office/drawing/2014/main" id="{CEABA39B-5674-EB4B-9A35-B18B001EC8AF}"/>
              </a:ext>
            </a:extLst>
          </p:cNvPr>
          <p:cNvSpPr txBox="1"/>
          <p:nvPr/>
        </p:nvSpPr>
        <p:spPr>
          <a:xfrm>
            <a:off x="5640586" y="3468466"/>
            <a:ext cx="910827"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03</a:t>
            </a:r>
          </a:p>
        </p:txBody>
      </p:sp>
      <p:sp>
        <p:nvSpPr>
          <p:cNvPr id="37" name="TextBox 36">
            <a:extLst>
              <a:ext uri="{FF2B5EF4-FFF2-40B4-BE49-F238E27FC236}">
                <a16:creationId xmlns:a16="http://schemas.microsoft.com/office/drawing/2014/main" id="{7599B2E7-EE4D-AA49-82A0-D7D788B1B3AF}"/>
              </a:ext>
            </a:extLst>
          </p:cNvPr>
          <p:cNvSpPr txBox="1"/>
          <p:nvPr/>
        </p:nvSpPr>
        <p:spPr>
          <a:xfrm>
            <a:off x="7565197" y="3468466"/>
            <a:ext cx="952505"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04</a:t>
            </a:r>
          </a:p>
        </p:txBody>
      </p:sp>
      <p:sp>
        <p:nvSpPr>
          <p:cNvPr id="38" name="TextBox 37">
            <a:extLst>
              <a:ext uri="{FF2B5EF4-FFF2-40B4-BE49-F238E27FC236}">
                <a16:creationId xmlns:a16="http://schemas.microsoft.com/office/drawing/2014/main" id="{9437E644-02F3-D849-ACA1-218A219006A9}"/>
              </a:ext>
            </a:extLst>
          </p:cNvPr>
          <p:cNvSpPr txBox="1"/>
          <p:nvPr/>
        </p:nvSpPr>
        <p:spPr>
          <a:xfrm>
            <a:off x="9521205" y="3468466"/>
            <a:ext cx="936475" cy="784830"/>
          </a:xfrm>
          <a:prstGeom prst="rect">
            <a:avLst/>
          </a:prstGeom>
          <a:noFill/>
        </p:spPr>
        <p:txBody>
          <a:bodyPr wrap="none" rtlCol="0" anchor="ctr">
            <a:spAutoFit/>
          </a:bodyPr>
          <a:lstStyle/>
          <a:p>
            <a:pPr algn="ctr"/>
            <a:r>
              <a:rPr lang="en-US" sz="4500" b="1" dirty="0">
                <a:solidFill>
                  <a:schemeClr val="bg1"/>
                </a:solidFill>
                <a:latin typeface="Poppins" pitchFamily="2" charset="77"/>
                <a:cs typeface="Poppins" pitchFamily="2" charset="77"/>
              </a:rPr>
              <a:t>05</a:t>
            </a:r>
          </a:p>
        </p:txBody>
      </p:sp>
      <p:sp>
        <p:nvSpPr>
          <p:cNvPr id="39" name="Slide Number Placeholder 5">
            <a:extLst>
              <a:ext uri="{FF2B5EF4-FFF2-40B4-BE49-F238E27FC236}">
                <a16:creationId xmlns:a16="http://schemas.microsoft.com/office/drawing/2014/main" id="{69B024AD-8141-45A5-A636-FC2216E64182}"/>
              </a:ext>
            </a:extLst>
          </p:cNvPr>
          <p:cNvSpPr txBox="1">
            <a:spLocks/>
          </p:cNvSpPr>
          <p:nvPr/>
        </p:nvSpPr>
        <p:spPr>
          <a:xfrm>
            <a:off x="9900458" y="643852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112</a:t>
            </a:r>
          </a:p>
        </p:txBody>
      </p:sp>
      <p:sp>
        <p:nvSpPr>
          <p:cNvPr id="24" name="Rectangle 23">
            <a:extLst>
              <a:ext uri="{FF2B5EF4-FFF2-40B4-BE49-F238E27FC236}">
                <a16:creationId xmlns:a16="http://schemas.microsoft.com/office/drawing/2014/main" id="{F3243488-DF84-4A75-A829-C1B6DDC874EF}"/>
              </a:ext>
            </a:extLst>
          </p:cNvPr>
          <p:cNvSpPr/>
          <p:nvPr/>
        </p:nvSpPr>
        <p:spPr bwMode="auto">
          <a:xfrm>
            <a:off x="10817029" y="285633"/>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4254621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49565D9-CAC5-E540-9C37-AF10D1D47A1B}"/>
              </a:ext>
            </a:extLst>
          </p:cNvPr>
          <p:cNvSpPr txBox="1"/>
          <p:nvPr/>
        </p:nvSpPr>
        <p:spPr>
          <a:xfrm>
            <a:off x="5059505" y="306186"/>
            <a:ext cx="2073003" cy="584775"/>
          </a:xfrm>
          <a:prstGeom prst="rect">
            <a:avLst/>
          </a:prstGeom>
          <a:noFill/>
        </p:spPr>
        <p:txBody>
          <a:bodyPr wrap="none" rtlCol="0">
            <a:spAutoFit/>
          </a:bodyPr>
          <a:lstStyle/>
          <a:p>
            <a:pPr algn="ctr"/>
            <a:r>
              <a:rPr lang="en-US" sz="3200" b="1" dirty="0">
                <a:latin typeface="Poppins" pitchFamily="2" charset="77"/>
                <a:cs typeface="Poppins" pitchFamily="2" charset="77"/>
              </a:rPr>
              <a:t>FINANCE </a:t>
            </a:r>
          </a:p>
        </p:txBody>
      </p:sp>
      <p:sp>
        <p:nvSpPr>
          <p:cNvPr id="11" name="Subtitle 2">
            <a:extLst>
              <a:ext uri="{FF2B5EF4-FFF2-40B4-BE49-F238E27FC236}">
                <a16:creationId xmlns:a16="http://schemas.microsoft.com/office/drawing/2014/main" id="{EA4C4022-98F3-B24D-8561-AB8CD054D20C}"/>
              </a:ext>
            </a:extLst>
          </p:cNvPr>
          <p:cNvSpPr txBox="1">
            <a:spLocks/>
          </p:cNvSpPr>
          <p:nvPr/>
        </p:nvSpPr>
        <p:spPr>
          <a:xfrm>
            <a:off x="9697726" y="4763825"/>
            <a:ext cx="2274534" cy="3046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H</a:t>
            </a:r>
            <a:r>
              <a:rPr lang="en-NG" sz="1400" dirty="0">
                <a:solidFill>
                  <a:schemeClr val="tx1"/>
                </a:solidFill>
                <a:latin typeface="Poppins" panose="00000500000000000000" pitchFamily="50" charset="0"/>
                <a:cs typeface="Poppins" panose="00000500000000000000" pitchFamily="50" charset="0"/>
              </a:rPr>
              <a:t>uge economic impact</a:t>
            </a:r>
          </a:p>
        </p:txBody>
      </p:sp>
      <p:sp>
        <p:nvSpPr>
          <p:cNvPr id="15" name="Subtitle 2">
            <a:extLst>
              <a:ext uri="{FF2B5EF4-FFF2-40B4-BE49-F238E27FC236}">
                <a16:creationId xmlns:a16="http://schemas.microsoft.com/office/drawing/2014/main" id="{AEC437FF-B4B7-FA47-B2CF-59EE77065D29}"/>
              </a:ext>
            </a:extLst>
          </p:cNvPr>
          <p:cNvSpPr txBox="1">
            <a:spLocks/>
          </p:cNvSpPr>
          <p:nvPr/>
        </p:nvSpPr>
        <p:spPr>
          <a:xfrm>
            <a:off x="9649882" y="1229225"/>
            <a:ext cx="2380860" cy="5632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F</a:t>
            </a:r>
            <a:r>
              <a:rPr lang="en-NG" sz="1400" dirty="0">
                <a:solidFill>
                  <a:schemeClr val="tx1"/>
                </a:solidFill>
                <a:latin typeface="Poppins" panose="00000500000000000000" pitchFamily="50" charset="0"/>
                <a:cs typeface="Poppins" panose="00000500000000000000" pitchFamily="50" charset="0"/>
              </a:rPr>
              <a:t>unds raised will be used to pay for poor people</a:t>
            </a:r>
            <a:r>
              <a:rPr lang="en-CA" sz="1400" dirty="0">
                <a:solidFill>
                  <a:schemeClr val="tx1"/>
                </a:solidFill>
                <a:latin typeface="Poppins" panose="00000500000000000000" pitchFamily="50" charset="0"/>
                <a:cs typeface="Poppins" panose="00000500000000000000" pitchFamily="50" charset="0"/>
              </a:rPr>
              <a:t>.</a:t>
            </a:r>
            <a:endParaRPr lang="en-NG" sz="1400" dirty="0">
              <a:solidFill>
                <a:schemeClr val="tx1"/>
              </a:solidFill>
              <a:latin typeface="Poppins" panose="00000500000000000000" pitchFamily="50" charset="0"/>
              <a:cs typeface="Poppins" panose="00000500000000000000" pitchFamily="50" charset="0"/>
            </a:endParaRPr>
          </a:p>
        </p:txBody>
      </p:sp>
      <p:sp>
        <p:nvSpPr>
          <p:cNvPr id="16" name="Oval 15">
            <a:extLst>
              <a:ext uri="{FF2B5EF4-FFF2-40B4-BE49-F238E27FC236}">
                <a16:creationId xmlns:a16="http://schemas.microsoft.com/office/drawing/2014/main" id="{4174C2BB-6497-094F-8A6C-9315838768E3}"/>
              </a:ext>
            </a:extLst>
          </p:cNvPr>
          <p:cNvSpPr/>
          <p:nvPr/>
        </p:nvSpPr>
        <p:spPr>
          <a:xfrm>
            <a:off x="8818402" y="1060181"/>
            <a:ext cx="693825" cy="6938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Oval 16">
            <a:extLst>
              <a:ext uri="{FF2B5EF4-FFF2-40B4-BE49-F238E27FC236}">
                <a16:creationId xmlns:a16="http://schemas.microsoft.com/office/drawing/2014/main" id="{7DD606FE-2CF0-4342-B9F2-49FCC1967B8C}"/>
              </a:ext>
            </a:extLst>
          </p:cNvPr>
          <p:cNvSpPr/>
          <p:nvPr/>
        </p:nvSpPr>
        <p:spPr>
          <a:xfrm>
            <a:off x="8818402" y="4508777"/>
            <a:ext cx="693825" cy="6938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Freeform 991">
            <a:extLst>
              <a:ext uri="{FF2B5EF4-FFF2-40B4-BE49-F238E27FC236}">
                <a16:creationId xmlns:a16="http://schemas.microsoft.com/office/drawing/2014/main" id="{96B7FF66-FBD8-FD42-864D-3C298F850C97}"/>
              </a:ext>
            </a:extLst>
          </p:cNvPr>
          <p:cNvSpPr>
            <a:spLocks noChangeAspect="1" noChangeArrowheads="1"/>
          </p:cNvSpPr>
          <p:nvPr/>
        </p:nvSpPr>
        <p:spPr bwMode="auto">
          <a:xfrm>
            <a:off x="8985245" y="1227023"/>
            <a:ext cx="360140" cy="360140"/>
          </a:xfrm>
          <a:custGeom>
            <a:avLst/>
            <a:gdLst>
              <a:gd name="T0" fmla="*/ 532423 w 285390"/>
              <a:gd name="T1" fmla="*/ 729203 h 285390"/>
              <a:gd name="T2" fmla="*/ 501981 w 285390"/>
              <a:gd name="T3" fmla="*/ 680424 h 285390"/>
              <a:gd name="T4" fmla="*/ 447878 w 285390"/>
              <a:gd name="T5" fmla="*/ 680424 h 285390"/>
              <a:gd name="T6" fmla="*/ 417440 w 285390"/>
              <a:gd name="T7" fmla="*/ 729203 h 285390"/>
              <a:gd name="T8" fmla="*/ 474375 w 285390"/>
              <a:gd name="T9" fmla="*/ 620606 h 285390"/>
              <a:gd name="T10" fmla="*/ 603100 w 285390"/>
              <a:gd name="T11" fmla="*/ 702181 h 285390"/>
              <a:gd name="T12" fmla="*/ 632895 w 285390"/>
              <a:gd name="T13" fmla="*/ 702181 h 285390"/>
              <a:gd name="T14" fmla="*/ 474375 w 285390"/>
              <a:gd name="T15" fmla="*/ 591816 h 285390"/>
              <a:gd name="T16" fmla="*/ 612317 w 285390"/>
              <a:gd name="T17" fmla="*/ 490152 h 285390"/>
              <a:gd name="T18" fmla="*/ 342246 w 285390"/>
              <a:gd name="T19" fmla="*/ 459714 h 285390"/>
              <a:gd name="T20" fmla="*/ 327610 w 285390"/>
              <a:gd name="T21" fmla="*/ 474933 h 285390"/>
              <a:gd name="T22" fmla="*/ 556895 w 285390"/>
              <a:gd name="T23" fmla="*/ 472319 h 285390"/>
              <a:gd name="T24" fmla="*/ 610309 w 285390"/>
              <a:gd name="T25" fmla="*/ 409465 h 285390"/>
              <a:gd name="T26" fmla="*/ 340223 w 285390"/>
              <a:gd name="T27" fmla="*/ 535179 h 285390"/>
              <a:gd name="T28" fmla="*/ 610309 w 285390"/>
              <a:gd name="T29" fmla="*/ 380453 h 285390"/>
              <a:gd name="T30" fmla="*/ 528409 w 285390"/>
              <a:gd name="T31" fmla="*/ 472319 h 285390"/>
              <a:gd name="T32" fmla="*/ 421532 w 285390"/>
              <a:gd name="T33" fmla="*/ 472319 h 285390"/>
              <a:gd name="T34" fmla="*/ 340223 w 285390"/>
              <a:gd name="T35" fmla="*/ 380453 h 285390"/>
              <a:gd name="T36" fmla="*/ 105414 w 285390"/>
              <a:gd name="T37" fmla="*/ 921181 h 285390"/>
              <a:gd name="T38" fmla="*/ 265931 w 285390"/>
              <a:gd name="T39" fmla="*/ 844509 h 285390"/>
              <a:gd name="T40" fmla="*/ 727126 w 285390"/>
              <a:gd name="T41" fmla="*/ 921181 h 285390"/>
              <a:gd name="T42" fmla="*/ 579785 w 285390"/>
              <a:gd name="T43" fmla="*/ 316171 h 285390"/>
              <a:gd name="T44" fmla="*/ 721136 w 285390"/>
              <a:gd name="T45" fmla="*/ 328156 h 285390"/>
              <a:gd name="T46" fmla="*/ 143750 w 285390"/>
              <a:gd name="T47" fmla="*/ 298200 h 285390"/>
              <a:gd name="T48" fmla="*/ 143750 w 285390"/>
              <a:gd name="T49" fmla="*/ 298200 h 285390"/>
              <a:gd name="T50" fmla="*/ 693590 w 285390"/>
              <a:gd name="T51" fmla="*/ 313777 h 285390"/>
              <a:gd name="T52" fmla="*/ 800199 w 285390"/>
              <a:gd name="T53" fmla="*/ 397638 h 285390"/>
              <a:gd name="T54" fmla="*/ 921185 w 285390"/>
              <a:gd name="T55" fmla="*/ 181988 h 285390"/>
              <a:gd name="T56" fmla="*/ 28750 w 285390"/>
              <a:gd name="T57" fmla="*/ 282628 h 285390"/>
              <a:gd name="T58" fmla="*/ 115004 w 285390"/>
              <a:gd name="T59" fmla="*/ 282628 h 285390"/>
              <a:gd name="T60" fmla="*/ 295882 w 285390"/>
              <a:gd name="T61" fmla="*/ 299400 h 285390"/>
              <a:gd name="T62" fmla="*/ 406269 w 285390"/>
              <a:gd name="T63" fmla="*/ 162305 h 285390"/>
              <a:gd name="T64" fmla="*/ 440087 w 285390"/>
              <a:gd name="T65" fmla="*/ 196120 h 285390"/>
              <a:gd name="T66" fmla="*/ 129370 w 285390"/>
              <a:gd name="T67" fmla="*/ 153234 h 285390"/>
              <a:gd name="T68" fmla="*/ 579785 w 285390"/>
              <a:gd name="T69" fmla="*/ 287419 h 285390"/>
              <a:gd name="T70" fmla="*/ 935562 w 285390"/>
              <a:gd name="T71" fmla="*/ 153234 h 285390"/>
              <a:gd name="T72" fmla="*/ 840927 w 285390"/>
              <a:gd name="T73" fmla="*/ 464731 h 285390"/>
              <a:gd name="T74" fmla="*/ 858895 w 285390"/>
              <a:gd name="T75" fmla="*/ 949932 h 285390"/>
              <a:gd name="T76" fmla="*/ 674418 w 285390"/>
              <a:gd name="T77" fmla="*/ 873261 h 285390"/>
              <a:gd name="T78" fmla="*/ 231197 w 285390"/>
              <a:gd name="T79" fmla="*/ 949932 h 285390"/>
              <a:gd name="T80" fmla="*/ 76660 w 285390"/>
              <a:gd name="T81" fmla="*/ 609694 h 285390"/>
              <a:gd name="T82" fmla="*/ 0 w 285390"/>
              <a:gd name="T83" fmla="*/ 168810 h 285390"/>
              <a:gd name="T84" fmla="*/ 469073 w 285390"/>
              <a:gd name="T85" fmla="*/ 196120 h 285390"/>
              <a:gd name="T86" fmla="*/ 406269 w 285390"/>
              <a:gd name="T87" fmla="*/ 132098 h 285390"/>
              <a:gd name="T88" fmla="*/ 544863 w 285390"/>
              <a:gd name="T89" fmla="*/ 192020 h 285390"/>
              <a:gd name="T90" fmla="*/ 544863 w 285390"/>
              <a:gd name="T91" fmla="*/ 95110 h 285390"/>
              <a:gd name="T92" fmla="*/ 480847 w 285390"/>
              <a:gd name="T93" fmla="*/ 157331 h 285390"/>
              <a:gd name="T94" fmla="*/ 409442 w 285390"/>
              <a:gd name="T95" fmla="*/ 62809 h 285390"/>
              <a:gd name="T96" fmla="*/ 443260 w 285390"/>
              <a:gd name="T97" fmla="*/ 28989 h 285390"/>
              <a:gd name="T98" fmla="*/ 443260 w 285390"/>
              <a:gd name="T99" fmla="*/ 125613 h 285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390" h="285390">
                <a:moveTo>
                  <a:pt x="155765" y="200025"/>
                </a:moveTo>
                <a:cubicBezTo>
                  <a:pt x="158051" y="200025"/>
                  <a:pt x="159956" y="201857"/>
                  <a:pt x="159956" y="204421"/>
                </a:cubicBezTo>
                <a:lnTo>
                  <a:pt x="159956" y="219076"/>
                </a:lnTo>
                <a:cubicBezTo>
                  <a:pt x="159956" y="221640"/>
                  <a:pt x="158051" y="223472"/>
                  <a:pt x="155765" y="223472"/>
                </a:cubicBezTo>
                <a:cubicBezTo>
                  <a:pt x="153098" y="223472"/>
                  <a:pt x="150812" y="221640"/>
                  <a:pt x="150812" y="219076"/>
                </a:cubicBezTo>
                <a:lnTo>
                  <a:pt x="150812" y="204421"/>
                </a:lnTo>
                <a:cubicBezTo>
                  <a:pt x="150812" y="201857"/>
                  <a:pt x="153098" y="200025"/>
                  <a:pt x="155765" y="200025"/>
                </a:cubicBezTo>
                <a:close/>
                <a:moveTo>
                  <a:pt x="129984" y="200025"/>
                </a:moveTo>
                <a:cubicBezTo>
                  <a:pt x="132651" y="200025"/>
                  <a:pt x="134556" y="201857"/>
                  <a:pt x="134556" y="204421"/>
                </a:cubicBezTo>
                <a:lnTo>
                  <a:pt x="134556" y="219076"/>
                </a:lnTo>
                <a:cubicBezTo>
                  <a:pt x="134556" y="221640"/>
                  <a:pt x="132651" y="223472"/>
                  <a:pt x="129984" y="223472"/>
                </a:cubicBezTo>
                <a:cubicBezTo>
                  <a:pt x="127317" y="223472"/>
                  <a:pt x="125412" y="221640"/>
                  <a:pt x="125412" y="219076"/>
                </a:cubicBezTo>
                <a:lnTo>
                  <a:pt x="125412" y="204421"/>
                </a:lnTo>
                <a:cubicBezTo>
                  <a:pt x="125412" y="201857"/>
                  <a:pt x="127317" y="200025"/>
                  <a:pt x="129984" y="200025"/>
                </a:cubicBezTo>
                <a:close/>
                <a:moveTo>
                  <a:pt x="142517" y="186450"/>
                </a:moveTo>
                <a:cubicBezTo>
                  <a:pt x="121748" y="186450"/>
                  <a:pt x="103844" y="197623"/>
                  <a:pt x="103844" y="210958"/>
                </a:cubicBezTo>
                <a:cubicBezTo>
                  <a:pt x="103844" y="224293"/>
                  <a:pt x="121748" y="235465"/>
                  <a:pt x="142517" y="235465"/>
                </a:cubicBezTo>
                <a:cubicBezTo>
                  <a:pt x="163644" y="235465"/>
                  <a:pt x="181190" y="224293"/>
                  <a:pt x="181190" y="210958"/>
                </a:cubicBezTo>
                <a:cubicBezTo>
                  <a:pt x="181190" y="197623"/>
                  <a:pt x="163644" y="186450"/>
                  <a:pt x="142517" y="186450"/>
                </a:cubicBezTo>
                <a:close/>
                <a:moveTo>
                  <a:pt x="142517" y="177800"/>
                </a:moveTo>
                <a:cubicBezTo>
                  <a:pt x="168657" y="177800"/>
                  <a:pt x="190142" y="192577"/>
                  <a:pt x="190142" y="210958"/>
                </a:cubicBezTo>
                <a:cubicBezTo>
                  <a:pt x="190142" y="229338"/>
                  <a:pt x="168657" y="244115"/>
                  <a:pt x="142517" y="244115"/>
                </a:cubicBezTo>
                <a:cubicBezTo>
                  <a:pt x="116377" y="244115"/>
                  <a:pt x="95250" y="229338"/>
                  <a:pt x="95250" y="210958"/>
                </a:cubicBezTo>
                <a:cubicBezTo>
                  <a:pt x="95250" y="192577"/>
                  <a:pt x="116377" y="177800"/>
                  <a:pt x="142517" y="177800"/>
                </a:cubicBezTo>
                <a:close/>
                <a:moveTo>
                  <a:pt x="183959" y="138113"/>
                </a:moveTo>
                <a:cubicBezTo>
                  <a:pt x="186245" y="138113"/>
                  <a:pt x="188531" y="140018"/>
                  <a:pt x="188531" y="142685"/>
                </a:cubicBezTo>
                <a:cubicBezTo>
                  <a:pt x="188531" y="144971"/>
                  <a:pt x="186245" y="147257"/>
                  <a:pt x="183959" y="147257"/>
                </a:cubicBezTo>
                <a:cubicBezTo>
                  <a:pt x="181292" y="147257"/>
                  <a:pt x="179387" y="144971"/>
                  <a:pt x="179387" y="142685"/>
                </a:cubicBezTo>
                <a:cubicBezTo>
                  <a:pt x="179387" y="140018"/>
                  <a:pt x="181292" y="138113"/>
                  <a:pt x="183959" y="138113"/>
                </a:cubicBezTo>
                <a:close/>
                <a:moveTo>
                  <a:pt x="102821" y="138113"/>
                </a:moveTo>
                <a:cubicBezTo>
                  <a:pt x="105019" y="138113"/>
                  <a:pt x="107583" y="140018"/>
                  <a:pt x="107583" y="142685"/>
                </a:cubicBezTo>
                <a:cubicBezTo>
                  <a:pt x="107583" y="144971"/>
                  <a:pt x="105019" y="147257"/>
                  <a:pt x="102821" y="147257"/>
                </a:cubicBezTo>
                <a:cubicBezTo>
                  <a:pt x="100623" y="147257"/>
                  <a:pt x="98425" y="144971"/>
                  <a:pt x="98425" y="142685"/>
                </a:cubicBezTo>
                <a:cubicBezTo>
                  <a:pt x="98425" y="140018"/>
                  <a:pt x="100623" y="138113"/>
                  <a:pt x="102821" y="138113"/>
                </a:cubicBezTo>
                <a:close/>
                <a:moveTo>
                  <a:pt x="183356" y="123016"/>
                </a:moveTo>
                <a:cubicBezTo>
                  <a:pt x="174441" y="123016"/>
                  <a:pt x="167309" y="131369"/>
                  <a:pt x="167309" y="141900"/>
                </a:cubicBezTo>
                <a:cubicBezTo>
                  <a:pt x="167309" y="152069"/>
                  <a:pt x="174441" y="160784"/>
                  <a:pt x="183356" y="160784"/>
                </a:cubicBezTo>
                <a:cubicBezTo>
                  <a:pt x="191915" y="160784"/>
                  <a:pt x="198690" y="152069"/>
                  <a:pt x="198690" y="141900"/>
                </a:cubicBezTo>
                <a:cubicBezTo>
                  <a:pt x="198690" y="131369"/>
                  <a:pt x="191915" y="123016"/>
                  <a:pt x="183356" y="123016"/>
                </a:cubicBezTo>
                <a:close/>
                <a:moveTo>
                  <a:pt x="102214" y="123016"/>
                </a:moveTo>
                <a:cubicBezTo>
                  <a:pt x="93592" y="123016"/>
                  <a:pt x="86408" y="131369"/>
                  <a:pt x="86408" y="141900"/>
                </a:cubicBezTo>
                <a:cubicBezTo>
                  <a:pt x="86408" y="152069"/>
                  <a:pt x="93592" y="160784"/>
                  <a:pt x="102214" y="160784"/>
                </a:cubicBezTo>
                <a:cubicBezTo>
                  <a:pt x="111194" y="160784"/>
                  <a:pt x="118020" y="152069"/>
                  <a:pt x="118020" y="141900"/>
                </a:cubicBezTo>
                <a:cubicBezTo>
                  <a:pt x="118020" y="131369"/>
                  <a:pt x="111194" y="123016"/>
                  <a:pt x="102214" y="123016"/>
                </a:cubicBezTo>
                <a:close/>
                <a:moveTo>
                  <a:pt x="183356" y="114300"/>
                </a:moveTo>
                <a:cubicBezTo>
                  <a:pt x="196551" y="114300"/>
                  <a:pt x="207606" y="126647"/>
                  <a:pt x="207606" y="141900"/>
                </a:cubicBezTo>
                <a:cubicBezTo>
                  <a:pt x="207606" y="157153"/>
                  <a:pt x="196551" y="169500"/>
                  <a:pt x="183356" y="169500"/>
                </a:cubicBezTo>
                <a:cubicBezTo>
                  <a:pt x="169805" y="169500"/>
                  <a:pt x="158750" y="157153"/>
                  <a:pt x="158750" y="141900"/>
                </a:cubicBezTo>
                <a:cubicBezTo>
                  <a:pt x="158750" y="126647"/>
                  <a:pt x="169805" y="114300"/>
                  <a:pt x="183356" y="114300"/>
                </a:cubicBezTo>
                <a:close/>
                <a:moveTo>
                  <a:pt x="102214" y="114300"/>
                </a:moveTo>
                <a:cubicBezTo>
                  <a:pt x="115864" y="114300"/>
                  <a:pt x="126641" y="126647"/>
                  <a:pt x="126641" y="141900"/>
                </a:cubicBezTo>
                <a:cubicBezTo>
                  <a:pt x="126641" y="157153"/>
                  <a:pt x="115864" y="169500"/>
                  <a:pt x="102214" y="169500"/>
                </a:cubicBezTo>
                <a:cubicBezTo>
                  <a:pt x="88923" y="169500"/>
                  <a:pt x="77787" y="157153"/>
                  <a:pt x="77787" y="141900"/>
                </a:cubicBezTo>
                <a:cubicBezTo>
                  <a:pt x="77787" y="126647"/>
                  <a:pt x="88923" y="114300"/>
                  <a:pt x="102214" y="114300"/>
                </a:cubicBezTo>
                <a:close/>
                <a:moveTo>
                  <a:pt x="111205" y="94988"/>
                </a:moveTo>
                <a:cubicBezTo>
                  <a:pt x="67299" y="94988"/>
                  <a:pt x="31670" y="134581"/>
                  <a:pt x="31670" y="183171"/>
                </a:cubicBezTo>
                <a:lnTo>
                  <a:pt x="31670" y="276752"/>
                </a:lnTo>
                <a:lnTo>
                  <a:pt x="66939" y="276752"/>
                </a:lnTo>
                <a:lnTo>
                  <a:pt x="75936" y="256236"/>
                </a:lnTo>
                <a:cubicBezTo>
                  <a:pt x="76296" y="254796"/>
                  <a:pt x="78095" y="253717"/>
                  <a:pt x="79895" y="253717"/>
                </a:cubicBezTo>
                <a:lnTo>
                  <a:pt x="205496" y="253717"/>
                </a:lnTo>
                <a:cubicBezTo>
                  <a:pt x="207295" y="253717"/>
                  <a:pt x="208734" y="254796"/>
                  <a:pt x="209454" y="256236"/>
                </a:cubicBezTo>
                <a:lnTo>
                  <a:pt x="218451" y="276752"/>
                </a:lnTo>
                <a:lnTo>
                  <a:pt x="253720" y="276752"/>
                </a:lnTo>
                <a:lnTo>
                  <a:pt x="253720" y="183171"/>
                </a:lnTo>
                <a:cubicBezTo>
                  <a:pt x="253720" y="134581"/>
                  <a:pt x="217732" y="94988"/>
                  <a:pt x="174185" y="94988"/>
                </a:cubicBezTo>
                <a:lnTo>
                  <a:pt x="111205" y="94988"/>
                </a:lnTo>
                <a:close/>
                <a:moveTo>
                  <a:pt x="241844" y="89589"/>
                </a:moveTo>
                <a:cubicBezTo>
                  <a:pt x="232487" y="90309"/>
                  <a:pt x="223850" y="93549"/>
                  <a:pt x="216652" y="98588"/>
                </a:cubicBezTo>
                <a:cubicBezTo>
                  <a:pt x="223130" y="102547"/>
                  <a:pt x="228888" y="107226"/>
                  <a:pt x="234286" y="112625"/>
                </a:cubicBezTo>
                <a:cubicBezTo>
                  <a:pt x="238245" y="105786"/>
                  <a:pt x="241484" y="98228"/>
                  <a:pt x="241844" y="89589"/>
                </a:cubicBezTo>
                <a:close/>
                <a:moveTo>
                  <a:pt x="43186" y="89589"/>
                </a:moveTo>
                <a:cubicBezTo>
                  <a:pt x="44266" y="98228"/>
                  <a:pt x="46785" y="105786"/>
                  <a:pt x="51104" y="112625"/>
                </a:cubicBezTo>
                <a:cubicBezTo>
                  <a:pt x="56502" y="107226"/>
                  <a:pt x="62260" y="102547"/>
                  <a:pt x="68378" y="98588"/>
                </a:cubicBezTo>
                <a:cubicBezTo>
                  <a:pt x="61180" y="93549"/>
                  <a:pt x="52543" y="90309"/>
                  <a:pt x="43186" y="89589"/>
                </a:cubicBezTo>
                <a:close/>
                <a:moveTo>
                  <a:pt x="246523" y="54676"/>
                </a:moveTo>
                <a:cubicBezTo>
                  <a:pt x="223490" y="54676"/>
                  <a:pt x="204056" y="69433"/>
                  <a:pt x="196498" y="89949"/>
                </a:cubicBezTo>
                <a:cubicBezTo>
                  <a:pt x="200457" y="91029"/>
                  <a:pt x="204416" y="92469"/>
                  <a:pt x="208375" y="94268"/>
                </a:cubicBezTo>
                <a:cubicBezTo>
                  <a:pt x="218811" y="85990"/>
                  <a:pt x="232127" y="80591"/>
                  <a:pt x="246523" y="80591"/>
                </a:cubicBezTo>
                <a:cubicBezTo>
                  <a:pt x="249042" y="80591"/>
                  <a:pt x="250841" y="82751"/>
                  <a:pt x="250841" y="84910"/>
                </a:cubicBezTo>
                <a:cubicBezTo>
                  <a:pt x="250841" y="97868"/>
                  <a:pt x="246882" y="109385"/>
                  <a:pt x="240405" y="119463"/>
                </a:cubicBezTo>
                <a:cubicBezTo>
                  <a:pt x="243284" y="123423"/>
                  <a:pt x="246163" y="127382"/>
                  <a:pt x="248682" y="131701"/>
                </a:cubicBezTo>
                <a:cubicBezTo>
                  <a:pt x="265237" y="122703"/>
                  <a:pt x="276753" y="105426"/>
                  <a:pt x="276753" y="84910"/>
                </a:cubicBezTo>
                <a:lnTo>
                  <a:pt x="276753" y="54676"/>
                </a:lnTo>
                <a:lnTo>
                  <a:pt x="246523" y="54676"/>
                </a:lnTo>
                <a:close/>
                <a:moveTo>
                  <a:pt x="8637" y="54676"/>
                </a:moveTo>
                <a:lnTo>
                  <a:pt x="8637" y="84910"/>
                </a:lnTo>
                <a:cubicBezTo>
                  <a:pt x="8637" y="105426"/>
                  <a:pt x="20153" y="122703"/>
                  <a:pt x="36348" y="131701"/>
                </a:cubicBezTo>
                <a:cubicBezTo>
                  <a:pt x="38868" y="127382"/>
                  <a:pt x="42106" y="123423"/>
                  <a:pt x="45345" y="119463"/>
                </a:cubicBezTo>
                <a:cubicBezTo>
                  <a:pt x="38508" y="109385"/>
                  <a:pt x="34549" y="97868"/>
                  <a:pt x="34549" y="84910"/>
                </a:cubicBezTo>
                <a:cubicBezTo>
                  <a:pt x="34549" y="82751"/>
                  <a:pt x="36348" y="80591"/>
                  <a:pt x="38868" y="80591"/>
                </a:cubicBezTo>
                <a:cubicBezTo>
                  <a:pt x="53263" y="80591"/>
                  <a:pt x="66579" y="85990"/>
                  <a:pt x="77015" y="94268"/>
                </a:cubicBezTo>
                <a:cubicBezTo>
                  <a:pt x="80974" y="92469"/>
                  <a:pt x="84933" y="91029"/>
                  <a:pt x="88892" y="89949"/>
                </a:cubicBezTo>
                <a:cubicBezTo>
                  <a:pt x="81334" y="69433"/>
                  <a:pt x="61900" y="54676"/>
                  <a:pt x="38868" y="54676"/>
                </a:cubicBezTo>
                <a:lnTo>
                  <a:pt x="8637" y="54676"/>
                </a:lnTo>
                <a:close/>
                <a:moveTo>
                  <a:pt x="122056" y="48760"/>
                </a:moveTo>
                <a:cubicBezTo>
                  <a:pt x="116613" y="48760"/>
                  <a:pt x="111895" y="53114"/>
                  <a:pt x="111895" y="58920"/>
                </a:cubicBezTo>
                <a:cubicBezTo>
                  <a:pt x="111895" y="64362"/>
                  <a:pt x="116613" y="68717"/>
                  <a:pt x="122056" y="68717"/>
                </a:cubicBezTo>
                <a:cubicBezTo>
                  <a:pt x="127862" y="68717"/>
                  <a:pt x="132216" y="64362"/>
                  <a:pt x="132216" y="58920"/>
                </a:cubicBezTo>
                <a:cubicBezTo>
                  <a:pt x="132216" y="53114"/>
                  <a:pt x="127862" y="48760"/>
                  <a:pt x="122056" y="48760"/>
                </a:cubicBezTo>
                <a:close/>
                <a:moveTo>
                  <a:pt x="4318" y="46038"/>
                </a:moveTo>
                <a:lnTo>
                  <a:pt x="38868" y="46038"/>
                </a:lnTo>
                <a:cubicBezTo>
                  <a:pt x="65859" y="46038"/>
                  <a:pt x="88892" y="63675"/>
                  <a:pt x="97529" y="87790"/>
                </a:cubicBezTo>
                <a:cubicBezTo>
                  <a:pt x="101848" y="87070"/>
                  <a:pt x="106526" y="86350"/>
                  <a:pt x="111205" y="86350"/>
                </a:cubicBezTo>
                <a:lnTo>
                  <a:pt x="174185" y="86350"/>
                </a:lnTo>
                <a:cubicBezTo>
                  <a:pt x="178864" y="86350"/>
                  <a:pt x="183542" y="87070"/>
                  <a:pt x="188221" y="87790"/>
                </a:cubicBezTo>
                <a:cubicBezTo>
                  <a:pt x="196138" y="63675"/>
                  <a:pt x="219531" y="46038"/>
                  <a:pt x="246523" y="46038"/>
                </a:cubicBezTo>
                <a:lnTo>
                  <a:pt x="281072" y="46038"/>
                </a:lnTo>
                <a:cubicBezTo>
                  <a:pt x="283231" y="46038"/>
                  <a:pt x="285390" y="47838"/>
                  <a:pt x="285390" y="50717"/>
                </a:cubicBezTo>
                <a:lnTo>
                  <a:pt x="285390" y="84910"/>
                </a:lnTo>
                <a:cubicBezTo>
                  <a:pt x="285390" y="108666"/>
                  <a:pt x="272075" y="129181"/>
                  <a:pt x="252641" y="139620"/>
                </a:cubicBezTo>
                <a:cubicBezTo>
                  <a:pt x="258759" y="152577"/>
                  <a:pt x="262358" y="167334"/>
                  <a:pt x="262358" y="183171"/>
                </a:cubicBezTo>
                <a:lnTo>
                  <a:pt x="262358" y="281071"/>
                </a:lnTo>
                <a:cubicBezTo>
                  <a:pt x="262358" y="283591"/>
                  <a:pt x="260198" y="285390"/>
                  <a:pt x="258039" y="285390"/>
                </a:cubicBezTo>
                <a:lnTo>
                  <a:pt x="215932" y="285390"/>
                </a:lnTo>
                <a:cubicBezTo>
                  <a:pt x="214133" y="285390"/>
                  <a:pt x="212693" y="284670"/>
                  <a:pt x="211614" y="282871"/>
                </a:cubicBezTo>
                <a:lnTo>
                  <a:pt x="202616" y="262355"/>
                </a:lnTo>
                <a:lnTo>
                  <a:pt x="82414" y="262355"/>
                </a:lnTo>
                <a:lnTo>
                  <a:pt x="73417" y="282871"/>
                </a:lnTo>
                <a:cubicBezTo>
                  <a:pt x="72697" y="284670"/>
                  <a:pt x="71257" y="285390"/>
                  <a:pt x="69458" y="285390"/>
                </a:cubicBezTo>
                <a:lnTo>
                  <a:pt x="27351" y="285390"/>
                </a:lnTo>
                <a:cubicBezTo>
                  <a:pt x="24832" y="285390"/>
                  <a:pt x="23032" y="283591"/>
                  <a:pt x="23032" y="281071"/>
                </a:cubicBezTo>
                <a:lnTo>
                  <a:pt x="23032" y="183171"/>
                </a:lnTo>
                <a:cubicBezTo>
                  <a:pt x="23032" y="167334"/>
                  <a:pt x="26631" y="152577"/>
                  <a:pt x="32390" y="139620"/>
                </a:cubicBezTo>
                <a:cubicBezTo>
                  <a:pt x="13316" y="129181"/>
                  <a:pt x="0" y="108666"/>
                  <a:pt x="0" y="84910"/>
                </a:cubicBezTo>
                <a:lnTo>
                  <a:pt x="0" y="50717"/>
                </a:lnTo>
                <a:cubicBezTo>
                  <a:pt x="0" y="47838"/>
                  <a:pt x="1799" y="46038"/>
                  <a:pt x="4318" y="46038"/>
                </a:cubicBezTo>
                <a:close/>
                <a:moveTo>
                  <a:pt x="122056" y="39688"/>
                </a:moveTo>
                <a:cubicBezTo>
                  <a:pt x="132579" y="39688"/>
                  <a:pt x="140924" y="48397"/>
                  <a:pt x="140924" y="58920"/>
                </a:cubicBezTo>
                <a:cubicBezTo>
                  <a:pt x="140924" y="69080"/>
                  <a:pt x="132579" y="77425"/>
                  <a:pt x="122056" y="77425"/>
                </a:cubicBezTo>
                <a:cubicBezTo>
                  <a:pt x="111895" y="77425"/>
                  <a:pt x="103187" y="69080"/>
                  <a:pt x="103187" y="58920"/>
                </a:cubicBezTo>
                <a:cubicBezTo>
                  <a:pt x="103187" y="48397"/>
                  <a:pt x="111895" y="39688"/>
                  <a:pt x="122056" y="39688"/>
                </a:cubicBezTo>
                <a:close/>
                <a:moveTo>
                  <a:pt x="163694" y="37202"/>
                </a:moveTo>
                <a:cubicBezTo>
                  <a:pt x="157888" y="37202"/>
                  <a:pt x="153171" y="41874"/>
                  <a:pt x="153171" y="47266"/>
                </a:cubicBezTo>
                <a:cubicBezTo>
                  <a:pt x="153171" y="53017"/>
                  <a:pt x="157888" y="57689"/>
                  <a:pt x="163694" y="57689"/>
                </a:cubicBezTo>
                <a:cubicBezTo>
                  <a:pt x="169137" y="57689"/>
                  <a:pt x="173491" y="53017"/>
                  <a:pt x="173491" y="47266"/>
                </a:cubicBezTo>
                <a:cubicBezTo>
                  <a:pt x="173491" y="41874"/>
                  <a:pt x="169137" y="37202"/>
                  <a:pt x="163694" y="37202"/>
                </a:cubicBezTo>
                <a:close/>
                <a:moveTo>
                  <a:pt x="163694" y="28575"/>
                </a:moveTo>
                <a:cubicBezTo>
                  <a:pt x="173854" y="28575"/>
                  <a:pt x="182199" y="37202"/>
                  <a:pt x="182199" y="47266"/>
                </a:cubicBezTo>
                <a:cubicBezTo>
                  <a:pt x="182199" y="57689"/>
                  <a:pt x="173854" y="66316"/>
                  <a:pt x="163694" y="66316"/>
                </a:cubicBezTo>
                <a:cubicBezTo>
                  <a:pt x="153171" y="66316"/>
                  <a:pt x="144462" y="57689"/>
                  <a:pt x="144462" y="47266"/>
                </a:cubicBezTo>
                <a:cubicBezTo>
                  <a:pt x="144462" y="37202"/>
                  <a:pt x="153171" y="28575"/>
                  <a:pt x="163694" y="28575"/>
                </a:cubicBezTo>
                <a:close/>
                <a:moveTo>
                  <a:pt x="133169" y="8709"/>
                </a:moveTo>
                <a:cubicBezTo>
                  <a:pt x="127726" y="8709"/>
                  <a:pt x="123009" y="13426"/>
                  <a:pt x="123009" y="18869"/>
                </a:cubicBezTo>
                <a:cubicBezTo>
                  <a:pt x="123009" y="24674"/>
                  <a:pt x="127726" y="29029"/>
                  <a:pt x="133169" y="29029"/>
                </a:cubicBezTo>
                <a:cubicBezTo>
                  <a:pt x="138975" y="29029"/>
                  <a:pt x="143329" y="24674"/>
                  <a:pt x="143329" y="18869"/>
                </a:cubicBezTo>
                <a:cubicBezTo>
                  <a:pt x="143329" y="13426"/>
                  <a:pt x="138975" y="8709"/>
                  <a:pt x="133169" y="8709"/>
                </a:cubicBezTo>
                <a:close/>
                <a:moveTo>
                  <a:pt x="133169" y="0"/>
                </a:moveTo>
                <a:cubicBezTo>
                  <a:pt x="143692" y="0"/>
                  <a:pt x="152037" y="8709"/>
                  <a:pt x="152037" y="18869"/>
                </a:cubicBezTo>
                <a:cubicBezTo>
                  <a:pt x="152037" y="29392"/>
                  <a:pt x="143692" y="37737"/>
                  <a:pt x="133169" y="37737"/>
                </a:cubicBezTo>
                <a:cubicBezTo>
                  <a:pt x="122646" y="37737"/>
                  <a:pt x="114300" y="29392"/>
                  <a:pt x="114300" y="18869"/>
                </a:cubicBezTo>
                <a:cubicBezTo>
                  <a:pt x="114300" y="8709"/>
                  <a:pt x="122646" y="0"/>
                  <a:pt x="133169"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0" name="Freeform 1004">
            <a:extLst>
              <a:ext uri="{FF2B5EF4-FFF2-40B4-BE49-F238E27FC236}">
                <a16:creationId xmlns:a16="http://schemas.microsoft.com/office/drawing/2014/main" id="{CED6F830-FB0A-B64D-93E8-02973A14917C}"/>
              </a:ext>
            </a:extLst>
          </p:cNvPr>
          <p:cNvSpPr>
            <a:spLocks noChangeAspect="1" noChangeArrowheads="1"/>
          </p:cNvSpPr>
          <p:nvPr/>
        </p:nvSpPr>
        <p:spPr bwMode="auto">
          <a:xfrm>
            <a:off x="8985245" y="4697438"/>
            <a:ext cx="360140" cy="359039"/>
          </a:xfrm>
          <a:custGeom>
            <a:avLst/>
            <a:gdLst>
              <a:gd name="T0" fmla="*/ 540477 w 285390"/>
              <a:gd name="T1" fmla="*/ 863917 h 285391"/>
              <a:gd name="T2" fmla="*/ 540477 w 285390"/>
              <a:gd name="T3" fmla="*/ 894255 h 285391"/>
              <a:gd name="T4" fmla="*/ 391021 w 285390"/>
              <a:gd name="T5" fmla="*/ 879086 h 285391"/>
              <a:gd name="T6" fmla="*/ 28750 w 285390"/>
              <a:gd name="T7" fmla="*/ 831316 h 285391"/>
              <a:gd name="T8" fmla="*/ 71867 w 285390"/>
              <a:gd name="T9" fmla="*/ 918378 h 285391"/>
              <a:gd name="T10" fmla="*/ 921185 w 285390"/>
              <a:gd name="T11" fmla="*/ 875446 h 285391"/>
              <a:gd name="T12" fmla="*/ 28750 w 285390"/>
              <a:gd name="T13" fmla="*/ 831316 h 285391"/>
              <a:gd name="T14" fmla="*/ 35943 w 285390"/>
              <a:gd name="T15" fmla="*/ 803885 h 285391"/>
              <a:gd name="T16" fmla="*/ 849311 w 285390"/>
              <a:gd name="T17" fmla="*/ 660757 h 285391"/>
              <a:gd name="T18" fmla="*/ 678282 w 285390"/>
              <a:gd name="T19" fmla="*/ 431942 h 285391"/>
              <a:gd name="T20" fmla="*/ 703503 w 285390"/>
              <a:gd name="T21" fmla="*/ 517977 h 285391"/>
              <a:gd name="T22" fmla="*/ 703503 w 285390"/>
              <a:gd name="T23" fmla="*/ 431942 h 285391"/>
              <a:gd name="T24" fmla="*/ 241146 w 285390"/>
              <a:gd name="T25" fmla="*/ 431942 h 285391"/>
              <a:gd name="T26" fmla="*/ 241146 w 285390"/>
              <a:gd name="T27" fmla="*/ 517977 h 285391"/>
              <a:gd name="T28" fmla="*/ 265162 w 285390"/>
              <a:gd name="T29" fmla="*/ 431942 h 285391"/>
              <a:gd name="T30" fmla="*/ 579345 w 285390"/>
              <a:gd name="T31" fmla="*/ 374012 h 285391"/>
              <a:gd name="T32" fmla="*/ 579345 w 285390"/>
              <a:gd name="T33" fmla="*/ 404353 h 285391"/>
              <a:gd name="T34" fmla="*/ 579345 w 285390"/>
              <a:gd name="T35" fmla="*/ 374012 h 285391"/>
              <a:gd name="T36" fmla="*/ 595830 w 285390"/>
              <a:gd name="T37" fmla="*/ 320703 h 285391"/>
              <a:gd name="T38" fmla="*/ 565395 w 285390"/>
              <a:gd name="T39" fmla="*/ 320703 h 285391"/>
              <a:gd name="T40" fmla="*/ 579345 w 285390"/>
              <a:gd name="T41" fmla="*/ 242314 h 285391"/>
              <a:gd name="T42" fmla="*/ 579345 w 285390"/>
              <a:gd name="T43" fmla="*/ 272659 h 285391"/>
              <a:gd name="T44" fmla="*/ 579345 w 285390"/>
              <a:gd name="T45" fmla="*/ 242314 h 285391"/>
              <a:gd name="T46" fmla="*/ 495742 w 285390"/>
              <a:gd name="T47" fmla="*/ 517977 h 285391"/>
              <a:gd name="T48" fmla="*/ 564193 w 285390"/>
              <a:gd name="T49" fmla="*/ 455839 h 285391"/>
              <a:gd name="T50" fmla="*/ 593018 w 285390"/>
              <a:gd name="T51" fmla="*/ 455839 h 285391"/>
              <a:gd name="T52" fmla="*/ 650664 w 285390"/>
              <a:gd name="T53" fmla="*/ 517977 h 285391"/>
              <a:gd name="T54" fmla="*/ 625443 w 285390"/>
              <a:gd name="T55" fmla="*/ 202514 h 285391"/>
              <a:gd name="T56" fmla="*/ 400865 w 285390"/>
              <a:gd name="T57" fmla="*/ 202514 h 285391"/>
              <a:gd name="T58" fmla="*/ 466919 w 285390"/>
              <a:gd name="T59" fmla="*/ 517977 h 285391"/>
              <a:gd name="T60" fmla="*/ 400865 w 285390"/>
              <a:gd name="T61" fmla="*/ 202514 h 285391"/>
              <a:gd name="T62" fmla="*/ 293985 w 285390"/>
              <a:gd name="T63" fmla="*/ 226411 h 285391"/>
              <a:gd name="T64" fmla="*/ 370843 w 285390"/>
              <a:gd name="T65" fmla="*/ 517977 h 285391"/>
              <a:gd name="T66" fmla="*/ 318005 w 285390"/>
              <a:gd name="T67" fmla="*/ 202514 h 285391"/>
              <a:gd name="T68" fmla="*/ 625443 w 285390"/>
              <a:gd name="T69" fmla="*/ 173835 h 285391"/>
              <a:gd name="T70" fmla="*/ 678282 w 285390"/>
              <a:gd name="T71" fmla="*/ 403263 h 285391"/>
              <a:gd name="T72" fmla="*/ 775554 w 285390"/>
              <a:gd name="T73" fmla="*/ 476154 h 285391"/>
              <a:gd name="T74" fmla="*/ 241146 w 285390"/>
              <a:gd name="T75" fmla="*/ 546652 h 285391"/>
              <a:gd name="T76" fmla="*/ 241146 w 285390"/>
              <a:gd name="T77" fmla="*/ 403263 h 285391"/>
              <a:gd name="T78" fmla="*/ 265162 w 285390"/>
              <a:gd name="T79" fmla="*/ 226411 h 285391"/>
              <a:gd name="T80" fmla="*/ 148540 w 285390"/>
              <a:gd name="T81" fmla="*/ 29812 h 285391"/>
              <a:gd name="T82" fmla="*/ 105414 w 285390"/>
              <a:gd name="T83" fmla="*/ 632135 h 285391"/>
              <a:gd name="T84" fmla="*/ 844518 w 285390"/>
              <a:gd name="T85" fmla="*/ 72760 h 285391"/>
              <a:gd name="T86" fmla="*/ 148540 w 285390"/>
              <a:gd name="T87" fmla="*/ 29812 h 285391"/>
              <a:gd name="T88" fmla="*/ 801394 w 285390"/>
              <a:gd name="T89" fmla="*/ 0 h 285391"/>
              <a:gd name="T90" fmla="*/ 873272 w 285390"/>
              <a:gd name="T91" fmla="*/ 642866 h 285391"/>
              <a:gd name="T92" fmla="*/ 949932 w 285390"/>
              <a:gd name="T93" fmla="*/ 818196 h 285391"/>
              <a:gd name="T94" fmla="*/ 878061 w 285390"/>
              <a:gd name="T95" fmla="*/ 947005 h 285391"/>
              <a:gd name="T96" fmla="*/ 0 w 285390"/>
              <a:gd name="T97" fmla="*/ 875446 h 285391"/>
              <a:gd name="T98" fmla="*/ 1190 w 285390"/>
              <a:gd name="T99" fmla="*/ 812232 h 285391"/>
              <a:gd name="T100" fmla="*/ 76660 w 285390"/>
              <a:gd name="T101" fmla="*/ 72760 h 2853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90" h="285391">
                <a:moveTo>
                  <a:pt x="121785" y="260350"/>
                </a:moveTo>
                <a:lnTo>
                  <a:pt x="162376" y="260350"/>
                </a:lnTo>
                <a:cubicBezTo>
                  <a:pt x="164531" y="260350"/>
                  <a:pt x="166328" y="262255"/>
                  <a:pt x="166328" y="264922"/>
                </a:cubicBezTo>
                <a:cubicBezTo>
                  <a:pt x="166328" y="267208"/>
                  <a:pt x="164531" y="269494"/>
                  <a:pt x="162376" y="269494"/>
                </a:cubicBezTo>
                <a:lnTo>
                  <a:pt x="121785" y="269494"/>
                </a:lnTo>
                <a:cubicBezTo>
                  <a:pt x="119271" y="269494"/>
                  <a:pt x="117475" y="267208"/>
                  <a:pt x="117475" y="264922"/>
                </a:cubicBezTo>
                <a:cubicBezTo>
                  <a:pt x="117475" y="262255"/>
                  <a:pt x="119271" y="260350"/>
                  <a:pt x="121785" y="260350"/>
                </a:cubicBezTo>
                <a:close/>
                <a:moveTo>
                  <a:pt x="8637" y="250526"/>
                </a:moveTo>
                <a:lnTo>
                  <a:pt x="8637" y="263825"/>
                </a:lnTo>
                <a:cubicBezTo>
                  <a:pt x="8637" y="270654"/>
                  <a:pt x="14395" y="276764"/>
                  <a:pt x="21593" y="276764"/>
                </a:cubicBezTo>
                <a:lnTo>
                  <a:pt x="263797" y="276764"/>
                </a:lnTo>
                <a:cubicBezTo>
                  <a:pt x="270995" y="276764"/>
                  <a:pt x="276753" y="270654"/>
                  <a:pt x="276753" y="263825"/>
                </a:cubicBezTo>
                <a:lnTo>
                  <a:pt x="276753" y="250526"/>
                </a:lnTo>
                <a:lnTo>
                  <a:pt x="8637" y="250526"/>
                </a:lnTo>
                <a:close/>
                <a:moveTo>
                  <a:pt x="30230" y="199127"/>
                </a:moveTo>
                <a:lnTo>
                  <a:pt x="10796" y="242259"/>
                </a:lnTo>
                <a:lnTo>
                  <a:pt x="274234" y="242259"/>
                </a:lnTo>
                <a:lnTo>
                  <a:pt x="255160" y="199127"/>
                </a:lnTo>
                <a:lnTo>
                  <a:pt x="30230" y="199127"/>
                </a:lnTo>
                <a:close/>
                <a:moveTo>
                  <a:pt x="203777" y="130170"/>
                </a:moveTo>
                <a:lnTo>
                  <a:pt x="203777" y="156098"/>
                </a:lnTo>
                <a:lnTo>
                  <a:pt x="211354" y="156098"/>
                </a:lnTo>
                <a:cubicBezTo>
                  <a:pt x="218209" y="156098"/>
                  <a:pt x="224342" y="150336"/>
                  <a:pt x="224342" y="143494"/>
                </a:cubicBezTo>
                <a:cubicBezTo>
                  <a:pt x="224342" y="136292"/>
                  <a:pt x="218209" y="130170"/>
                  <a:pt x="211354" y="130170"/>
                </a:cubicBezTo>
                <a:lnTo>
                  <a:pt x="203777" y="130170"/>
                </a:lnTo>
                <a:close/>
                <a:moveTo>
                  <a:pt x="72447" y="130170"/>
                </a:moveTo>
                <a:cubicBezTo>
                  <a:pt x="65232" y="130170"/>
                  <a:pt x="59459" y="136292"/>
                  <a:pt x="59459" y="143494"/>
                </a:cubicBezTo>
                <a:cubicBezTo>
                  <a:pt x="59459" y="150336"/>
                  <a:pt x="65232" y="156098"/>
                  <a:pt x="72447" y="156098"/>
                </a:cubicBezTo>
                <a:lnTo>
                  <a:pt x="79663" y="156098"/>
                </a:lnTo>
                <a:lnTo>
                  <a:pt x="79663" y="130170"/>
                </a:lnTo>
                <a:lnTo>
                  <a:pt x="72447" y="130170"/>
                </a:lnTo>
                <a:close/>
                <a:moveTo>
                  <a:pt x="174053" y="112713"/>
                </a:moveTo>
                <a:cubicBezTo>
                  <a:pt x="176720" y="112713"/>
                  <a:pt x="179006" y="114999"/>
                  <a:pt x="179006" y="117285"/>
                </a:cubicBezTo>
                <a:cubicBezTo>
                  <a:pt x="179006" y="119952"/>
                  <a:pt x="176720" y="121857"/>
                  <a:pt x="174053" y="121857"/>
                </a:cubicBezTo>
                <a:cubicBezTo>
                  <a:pt x="171767" y="121857"/>
                  <a:pt x="169862" y="119952"/>
                  <a:pt x="169862" y="117285"/>
                </a:cubicBezTo>
                <a:cubicBezTo>
                  <a:pt x="169862" y="114999"/>
                  <a:pt x="171767" y="112713"/>
                  <a:pt x="174053" y="112713"/>
                </a:cubicBezTo>
                <a:close/>
                <a:moveTo>
                  <a:pt x="174053" y="92075"/>
                </a:moveTo>
                <a:cubicBezTo>
                  <a:pt x="176720" y="92075"/>
                  <a:pt x="179006" y="93980"/>
                  <a:pt x="179006" y="96647"/>
                </a:cubicBezTo>
                <a:cubicBezTo>
                  <a:pt x="179006" y="99314"/>
                  <a:pt x="176720" y="101219"/>
                  <a:pt x="174053" y="101219"/>
                </a:cubicBezTo>
                <a:cubicBezTo>
                  <a:pt x="171767" y="101219"/>
                  <a:pt x="169862" y="99314"/>
                  <a:pt x="169862" y="96647"/>
                </a:cubicBezTo>
                <a:cubicBezTo>
                  <a:pt x="169862" y="93980"/>
                  <a:pt x="171767" y="92075"/>
                  <a:pt x="174053" y="92075"/>
                </a:cubicBezTo>
                <a:close/>
                <a:moveTo>
                  <a:pt x="174053" y="73025"/>
                </a:moveTo>
                <a:cubicBezTo>
                  <a:pt x="176720" y="73025"/>
                  <a:pt x="179006" y="75311"/>
                  <a:pt x="179006" y="77597"/>
                </a:cubicBezTo>
                <a:cubicBezTo>
                  <a:pt x="179006" y="79883"/>
                  <a:pt x="176720" y="82169"/>
                  <a:pt x="174053" y="82169"/>
                </a:cubicBezTo>
                <a:cubicBezTo>
                  <a:pt x="171767" y="82169"/>
                  <a:pt x="169862" y="79883"/>
                  <a:pt x="169862" y="77597"/>
                </a:cubicBezTo>
                <a:cubicBezTo>
                  <a:pt x="169862" y="75311"/>
                  <a:pt x="171767" y="73025"/>
                  <a:pt x="174053" y="73025"/>
                </a:cubicBezTo>
                <a:close/>
                <a:moveTo>
                  <a:pt x="148936" y="61030"/>
                </a:moveTo>
                <a:lnTo>
                  <a:pt x="148936" y="156098"/>
                </a:lnTo>
                <a:lnTo>
                  <a:pt x="169501" y="156098"/>
                </a:lnTo>
                <a:lnTo>
                  <a:pt x="169501" y="137372"/>
                </a:lnTo>
                <a:cubicBezTo>
                  <a:pt x="169501" y="134852"/>
                  <a:pt x="171306" y="133051"/>
                  <a:pt x="173470" y="133051"/>
                </a:cubicBezTo>
                <a:cubicBezTo>
                  <a:pt x="175996" y="133051"/>
                  <a:pt x="178161" y="134852"/>
                  <a:pt x="178161" y="137372"/>
                </a:cubicBezTo>
                <a:lnTo>
                  <a:pt x="178161" y="156098"/>
                </a:lnTo>
                <a:lnTo>
                  <a:pt x="195479" y="156098"/>
                </a:lnTo>
                <a:lnTo>
                  <a:pt x="195479" y="68232"/>
                </a:lnTo>
                <a:cubicBezTo>
                  <a:pt x="195479" y="64271"/>
                  <a:pt x="191871" y="61030"/>
                  <a:pt x="187902" y="61030"/>
                </a:cubicBezTo>
                <a:lnTo>
                  <a:pt x="148936" y="61030"/>
                </a:lnTo>
                <a:close/>
                <a:moveTo>
                  <a:pt x="120433" y="61030"/>
                </a:moveTo>
                <a:lnTo>
                  <a:pt x="120433" y="156098"/>
                </a:lnTo>
                <a:lnTo>
                  <a:pt x="140277" y="156098"/>
                </a:lnTo>
                <a:lnTo>
                  <a:pt x="140277" y="61030"/>
                </a:lnTo>
                <a:lnTo>
                  <a:pt x="120433" y="61030"/>
                </a:lnTo>
                <a:close/>
                <a:moveTo>
                  <a:pt x="95538" y="61030"/>
                </a:moveTo>
                <a:cubicBezTo>
                  <a:pt x="91570" y="61030"/>
                  <a:pt x="88322" y="64271"/>
                  <a:pt x="88322" y="68232"/>
                </a:cubicBezTo>
                <a:lnTo>
                  <a:pt x="88322" y="156098"/>
                </a:lnTo>
                <a:lnTo>
                  <a:pt x="111413" y="156098"/>
                </a:lnTo>
                <a:lnTo>
                  <a:pt x="111413" y="61030"/>
                </a:lnTo>
                <a:lnTo>
                  <a:pt x="95538" y="61030"/>
                </a:lnTo>
                <a:close/>
                <a:moveTo>
                  <a:pt x="95538" y="52388"/>
                </a:moveTo>
                <a:lnTo>
                  <a:pt x="187902" y="52388"/>
                </a:lnTo>
                <a:cubicBezTo>
                  <a:pt x="196922" y="52388"/>
                  <a:pt x="203777" y="59590"/>
                  <a:pt x="203777" y="68232"/>
                </a:cubicBezTo>
                <a:lnTo>
                  <a:pt x="203777" y="121528"/>
                </a:lnTo>
                <a:lnTo>
                  <a:pt x="211354" y="121528"/>
                </a:lnTo>
                <a:cubicBezTo>
                  <a:pt x="223260" y="121528"/>
                  <a:pt x="233001" y="131251"/>
                  <a:pt x="233001" y="143494"/>
                </a:cubicBezTo>
                <a:cubicBezTo>
                  <a:pt x="233001" y="155017"/>
                  <a:pt x="223260" y="164740"/>
                  <a:pt x="211354" y="164740"/>
                </a:cubicBezTo>
                <a:lnTo>
                  <a:pt x="72447" y="164740"/>
                </a:lnTo>
                <a:cubicBezTo>
                  <a:pt x="60541" y="164740"/>
                  <a:pt x="50800" y="155017"/>
                  <a:pt x="50800" y="143494"/>
                </a:cubicBezTo>
                <a:cubicBezTo>
                  <a:pt x="50800" y="131251"/>
                  <a:pt x="60541" y="121528"/>
                  <a:pt x="72447" y="121528"/>
                </a:cubicBezTo>
                <a:lnTo>
                  <a:pt x="79663" y="121528"/>
                </a:lnTo>
                <a:lnTo>
                  <a:pt x="79663" y="68232"/>
                </a:lnTo>
                <a:cubicBezTo>
                  <a:pt x="79663" y="59590"/>
                  <a:pt x="86879" y="52388"/>
                  <a:pt x="95538" y="52388"/>
                </a:cubicBezTo>
                <a:close/>
                <a:moveTo>
                  <a:pt x="44626" y="8986"/>
                </a:moveTo>
                <a:cubicBezTo>
                  <a:pt x="37788" y="8986"/>
                  <a:pt x="31670" y="14737"/>
                  <a:pt x="31670" y="21925"/>
                </a:cubicBezTo>
                <a:lnTo>
                  <a:pt x="31670" y="190500"/>
                </a:lnTo>
                <a:lnTo>
                  <a:pt x="253720" y="190500"/>
                </a:lnTo>
                <a:lnTo>
                  <a:pt x="253720" y="21925"/>
                </a:lnTo>
                <a:cubicBezTo>
                  <a:pt x="253720" y="14737"/>
                  <a:pt x="247962" y="8986"/>
                  <a:pt x="240764" y="8986"/>
                </a:cubicBezTo>
                <a:lnTo>
                  <a:pt x="44626" y="8986"/>
                </a:lnTo>
                <a:close/>
                <a:moveTo>
                  <a:pt x="44626" y="0"/>
                </a:moveTo>
                <a:lnTo>
                  <a:pt x="240764" y="0"/>
                </a:lnTo>
                <a:cubicBezTo>
                  <a:pt x="252641" y="0"/>
                  <a:pt x="262358" y="9704"/>
                  <a:pt x="262358" y="21925"/>
                </a:cubicBezTo>
                <a:lnTo>
                  <a:pt x="262358" y="193735"/>
                </a:lnTo>
                <a:lnTo>
                  <a:pt x="285030" y="244775"/>
                </a:lnTo>
                <a:cubicBezTo>
                  <a:pt x="285390" y="245134"/>
                  <a:pt x="285390" y="245853"/>
                  <a:pt x="285390" y="246572"/>
                </a:cubicBezTo>
                <a:lnTo>
                  <a:pt x="285390" y="263825"/>
                </a:lnTo>
                <a:cubicBezTo>
                  <a:pt x="285390" y="275686"/>
                  <a:pt x="275673" y="285391"/>
                  <a:pt x="263797" y="285391"/>
                </a:cubicBezTo>
                <a:lnTo>
                  <a:pt x="21593" y="285391"/>
                </a:lnTo>
                <a:cubicBezTo>
                  <a:pt x="9717" y="285391"/>
                  <a:pt x="0" y="275686"/>
                  <a:pt x="0" y="263825"/>
                </a:cubicBezTo>
                <a:lnTo>
                  <a:pt x="0" y="246572"/>
                </a:lnTo>
                <a:cubicBezTo>
                  <a:pt x="0" y="245853"/>
                  <a:pt x="0" y="245134"/>
                  <a:pt x="360" y="244775"/>
                </a:cubicBezTo>
                <a:lnTo>
                  <a:pt x="23032" y="193735"/>
                </a:lnTo>
                <a:lnTo>
                  <a:pt x="23032" y="21925"/>
                </a:lnTo>
                <a:cubicBezTo>
                  <a:pt x="23032" y="9704"/>
                  <a:pt x="32749" y="0"/>
                  <a:pt x="4462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3" name="Subtitle 2">
            <a:extLst>
              <a:ext uri="{FF2B5EF4-FFF2-40B4-BE49-F238E27FC236}">
                <a16:creationId xmlns:a16="http://schemas.microsoft.com/office/drawing/2014/main" id="{30C2F0E5-382C-1B4D-BDC2-3D230200B50D}"/>
              </a:ext>
            </a:extLst>
          </p:cNvPr>
          <p:cNvSpPr txBox="1">
            <a:spLocks/>
          </p:cNvSpPr>
          <p:nvPr/>
        </p:nvSpPr>
        <p:spPr>
          <a:xfrm>
            <a:off x="1513736" y="3164003"/>
            <a:ext cx="2829664" cy="108029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F</a:t>
            </a:r>
            <a:r>
              <a:rPr lang="en-NG" sz="1400" dirty="0">
                <a:solidFill>
                  <a:schemeClr val="tx1"/>
                </a:solidFill>
                <a:latin typeface="Poppins" panose="00000500000000000000" pitchFamily="50" charset="0"/>
                <a:cs typeface="Poppins" panose="00000500000000000000" pitchFamily="50" charset="0"/>
              </a:rPr>
              <a:t>unds to be raised from donors including corporate organisations and private citizens</a:t>
            </a:r>
            <a:r>
              <a:rPr lang="en-CA" sz="1400" dirty="0">
                <a:solidFill>
                  <a:schemeClr val="tx1"/>
                </a:solidFill>
                <a:latin typeface="Poppins" panose="00000500000000000000" pitchFamily="50" charset="0"/>
                <a:cs typeface="Poppins" panose="00000500000000000000" pitchFamily="50" charset="0"/>
              </a:rPr>
              <a:t>.</a:t>
            </a:r>
            <a:endParaRPr lang="en-NG" sz="1400" dirty="0">
              <a:solidFill>
                <a:schemeClr val="tx1"/>
              </a:solidFill>
              <a:latin typeface="Poppins" panose="00000500000000000000" pitchFamily="50" charset="0"/>
              <a:cs typeface="Poppins" panose="00000500000000000000" pitchFamily="50" charset="0"/>
            </a:endParaRPr>
          </a:p>
        </p:txBody>
      </p:sp>
      <p:sp>
        <p:nvSpPr>
          <p:cNvPr id="25" name="Subtitle 2">
            <a:extLst>
              <a:ext uri="{FF2B5EF4-FFF2-40B4-BE49-F238E27FC236}">
                <a16:creationId xmlns:a16="http://schemas.microsoft.com/office/drawing/2014/main" id="{8A30D42E-007F-A44E-A573-69E9A658764B}"/>
              </a:ext>
            </a:extLst>
          </p:cNvPr>
          <p:cNvSpPr txBox="1">
            <a:spLocks/>
          </p:cNvSpPr>
          <p:nvPr/>
        </p:nvSpPr>
        <p:spPr>
          <a:xfrm>
            <a:off x="1641324" y="4933600"/>
            <a:ext cx="2545197" cy="82176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R</a:t>
            </a:r>
            <a:r>
              <a:rPr lang="en-NG" sz="1400" dirty="0">
                <a:solidFill>
                  <a:schemeClr val="tx1"/>
                </a:solidFill>
                <a:latin typeface="Poppins" panose="00000500000000000000" pitchFamily="50" charset="0"/>
                <a:cs typeface="Poppins" panose="00000500000000000000" pitchFamily="50" charset="0"/>
              </a:rPr>
              <a:t>einbursement by individuals who can afford care</a:t>
            </a:r>
            <a:r>
              <a:rPr lang="en-CA" sz="1400" dirty="0">
                <a:solidFill>
                  <a:schemeClr val="tx1"/>
                </a:solidFill>
                <a:latin typeface="Poppins" panose="00000500000000000000" pitchFamily="50" charset="0"/>
                <a:cs typeface="Poppins" panose="00000500000000000000" pitchFamily="50" charset="0"/>
              </a:rPr>
              <a:t>.</a:t>
            </a:r>
            <a:endParaRPr lang="en-NG" sz="1400" dirty="0">
              <a:solidFill>
                <a:schemeClr val="tx1"/>
              </a:solidFill>
              <a:latin typeface="Poppins" panose="00000500000000000000" pitchFamily="50" charset="0"/>
              <a:cs typeface="Poppins" panose="00000500000000000000" pitchFamily="50" charset="0"/>
            </a:endParaRPr>
          </a:p>
        </p:txBody>
      </p:sp>
      <p:sp>
        <p:nvSpPr>
          <p:cNvPr id="27" name="Subtitle 2">
            <a:extLst>
              <a:ext uri="{FF2B5EF4-FFF2-40B4-BE49-F238E27FC236}">
                <a16:creationId xmlns:a16="http://schemas.microsoft.com/office/drawing/2014/main" id="{D25A4903-C8B5-F746-80D7-E1D190C0FA43}"/>
              </a:ext>
            </a:extLst>
          </p:cNvPr>
          <p:cNvSpPr txBox="1">
            <a:spLocks/>
          </p:cNvSpPr>
          <p:nvPr/>
        </p:nvSpPr>
        <p:spPr>
          <a:xfrm>
            <a:off x="1534999" y="1213653"/>
            <a:ext cx="3313448" cy="5632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NG" sz="1400" dirty="0">
                <a:solidFill>
                  <a:schemeClr val="tx1"/>
                </a:solidFill>
                <a:latin typeface="Poppins" panose="00000500000000000000" pitchFamily="50" charset="0"/>
                <a:cs typeface="Poppins" panose="00000500000000000000" pitchFamily="50" charset="0"/>
              </a:rPr>
              <a:t>Seed money from 5% Basic Health Care Provision Fund (BHCPF)</a:t>
            </a:r>
          </a:p>
        </p:txBody>
      </p:sp>
      <p:sp>
        <p:nvSpPr>
          <p:cNvPr id="28" name="Oval 27">
            <a:extLst>
              <a:ext uri="{FF2B5EF4-FFF2-40B4-BE49-F238E27FC236}">
                <a16:creationId xmlns:a16="http://schemas.microsoft.com/office/drawing/2014/main" id="{1A169859-6A7B-9948-94C3-221724A928DC}"/>
              </a:ext>
            </a:extLst>
          </p:cNvPr>
          <p:cNvSpPr/>
          <p:nvPr/>
        </p:nvSpPr>
        <p:spPr>
          <a:xfrm>
            <a:off x="762000" y="1140306"/>
            <a:ext cx="693825" cy="693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Oval 28">
            <a:extLst>
              <a:ext uri="{FF2B5EF4-FFF2-40B4-BE49-F238E27FC236}">
                <a16:creationId xmlns:a16="http://schemas.microsoft.com/office/drawing/2014/main" id="{BD6C88E8-B581-4343-854C-0074A8B7ACF4}"/>
              </a:ext>
            </a:extLst>
          </p:cNvPr>
          <p:cNvSpPr/>
          <p:nvPr/>
        </p:nvSpPr>
        <p:spPr>
          <a:xfrm>
            <a:off x="762000" y="2908955"/>
            <a:ext cx="693825" cy="6938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0" name="Oval 29">
            <a:extLst>
              <a:ext uri="{FF2B5EF4-FFF2-40B4-BE49-F238E27FC236}">
                <a16:creationId xmlns:a16="http://schemas.microsoft.com/office/drawing/2014/main" id="{492F6E52-022F-5B43-A7D2-6EF3187B66F4}"/>
              </a:ext>
            </a:extLst>
          </p:cNvPr>
          <p:cNvSpPr/>
          <p:nvPr/>
        </p:nvSpPr>
        <p:spPr>
          <a:xfrm>
            <a:off x="762000" y="4677604"/>
            <a:ext cx="693825" cy="6938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1" name="Freeform 991">
            <a:extLst>
              <a:ext uri="{FF2B5EF4-FFF2-40B4-BE49-F238E27FC236}">
                <a16:creationId xmlns:a16="http://schemas.microsoft.com/office/drawing/2014/main" id="{AB953777-9FF3-E24B-B86A-8204764948F8}"/>
              </a:ext>
            </a:extLst>
          </p:cNvPr>
          <p:cNvSpPr>
            <a:spLocks noChangeAspect="1" noChangeArrowheads="1"/>
          </p:cNvSpPr>
          <p:nvPr/>
        </p:nvSpPr>
        <p:spPr bwMode="auto">
          <a:xfrm>
            <a:off x="928843" y="1307149"/>
            <a:ext cx="360140" cy="360140"/>
          </a:xfrm>
          <a:custGeom>
            <a:avLst/>
            <a:gdLst>
              <a:gd name="T0" fmla="*/ 532423 w 285390"/>
              <a:gd name="T1" fmla="*/ 729203 h 285390"/>
              <a:gd name="T2" fmla="*/ 501981 w 285390"/>
              <a:gd name="T3" fmla="*/ 680424 h 285390"/>
              <a:gd name="T4" fmla="*/ 447878 w 285390"/>
              <a:gd name="T5" fmla="*/ 680424 h 285390"/>
              <a:gd name="T6" fmla="*/ 417440 w 285390"/>
              <a:gd name="T7" fmla="*/ 729203 h 285390"/>
              <a:gd name="T8" fmla="*/ 474375 w 285390"/>
              <a:gd name="T9" fmla="*/ 620606 h 285390"/>
              <a:gd name="T10" fmla="*/ 603100 w 285390"/>
              <a:gd name="T11" fmla="*/ 702181 h 285390"/>
              <a:gd name="T12" fmla="*/ 632895 w 285390"/>
              <a:gd name="T13" fmla="*/ 702181 h 285390"/>
              <a:gd name="T14" fmla="*/ 474375 w 285390"/>
              <a:gd name="T15" fmla="*/ 591816 h 285390"/>
              <a:gd name="T16" fmla="*/ 612317 w 285390"/>
              <a:gd name="T17" fmla="*/ 490152 h 285390"/>
              <a:gd name="T18" fmla="*/ 342246 w 285390"/>
              <a:gd name="T19" fmla="*/ 459714 h 285390"/>
              <a:gd name="T20" fmla="*/ 327610 w 285390"/>
              <a:gd name="T21" fmla="*/ 474933 h 285390"/>
              <a:gd name="T22" fmla="*/ 556895 w 285390"/>
              <a:gd name="T23" fmla="*/ 472319 h 285390"/>
              <a:gd name="T24" fmla="*/ 610309 w 285390"/>
              <a:gd name="T25" fmla="*/ 409465 h 285390"/>
              <a:gd name="T26" fmla="*/ 340223 w 285390"/>
              <a:gd name="T27" fmla="*/ 535179 h 285390"/>
              <a:gd name="T28" fmla="*/ 610309 w 285390"/>
              <a:gd name="T29" fmla="*/ 380453 h 285390"/>
              <a:gd name="T30" fmla="*/ 528409 w 285390"/>
              <a:gd name="T31" fmla="*/ 472319 h 285390"/>
              <a:gd name="T32" fmla="*/ 421532 w 285390"/>
              <a:gd name="T33" fmla="*/ 472319 h 285390"/>
              <a:gd name="T34" fmla="*/ 340223 w 285390"/>
              <a:gd name="T35" fmla="*/ 380453 h 285390"/>
              <a:gd name="T36" fmla="*/ 105414 w 285390"/>
              <a:gd name="T37" fmla="*/ 921181 h 285390"/>
              <a:gd name="T38" fmla="*/ 265931 w 285390"/>
              <a:gd name="T39" fmla="*/ 844509 h 285390"/>
              <a:gd name="T40" fmla="*/ 727126 w 285390"/>
              <a:gd name="T41" fmla="*/ 921181 h 285390"/>
              <a:gd name="T42" fmla="*/ 579785 w 285390"/>
              <a:gd name="T43" fmla="*/ 316171 h 285390"/>
              <a:gd name="T44" fmla="*/ 721136 w 285390"/>
              <a:gd name="T45" fmla="*/ 328156 h 285390"/>
              <a:gd name="T46" fmla="*/ 143750 w 285390"/>
              <a:gd name="T47" fmla="*/ 298200 h 285390"/>
              <a:gd name="T48" fmla="*/ 143750 w 285390"/>
              <a:gd name="T49" fmla="*/ 298200 h 285390"/>
              <a:gd name="T50" fmla="*/ 693590 w 285390"/>
              <a:gd name="T51" fmla="*/ 313777 h 285390"/>
              <a:gd name="T52" fmla="*/ 800199 w 285390"/>
              <a:gd name="T53" fmla="*/ 397638 h 285390"/>
              <a:gd name="T54" fmla="*/ 921185 w 285390"/>
              <a:gd name="T55" fmla="*/ 181988 h 285390"/>
              <a:gd name="T56" fmla="*/ 28750 w 285390"/>
              <a:gd name="T57" fmla="*/ 282628 h 285390"/>
              <a:gd name="T58" fmla="*/ 115004 w 285390"/>
              <a:gd name="T59" fmla="*/ 282628 h 285390"/>
              <a:gd name="T60" fmla="*/ 295882 w 285390"/>
              <a:gd name="T61" fmla="*/ 299400 h 285390"/>
              <a:gd name="T62" fmla="*/ 406269 w 285390"/>
              <a:gd name="T63" fmla="*/ 162305 h 285390"/>
              <a:gd name="T64" fmla="*/ 440087 w 285390"/>
              <a:gd name="T65" fmla="*/ 196120 h 285390"/>
              <a:gd name="T66" fmla="*/ 129370 w 285390"/>
              <a:gd name="T67" fmla="*/ 153234 h 285390"/>
              <a:gd name="T68" fmla="*/ 579785 w 285390"/>
              <a:gd name="T69" fmla="*/ 287419 h 285390"/>
              <a:gd name="T70" fmla="*/ 935562 w 285390"/>
              <a:gd name="T71" fmla="*/ 153234 h 285390"/>
              <a:gd name="T72" fmla="*/ 840927 w 285390"/>
              <a:gd name="T73" fmla="*/ 464731 h 285390"/>
              <a:gd name="T74" fmla="*/ 858895 w 285390"/>
              <a:gd name="T75" fmla="*/ 949932 h 285390"/>
              <a:gd name="T76" fmla="*/ 674418 w 285390"/>
              <a:gd name="T77" fmla="*/ 873261 h 285390"/>
              <a:gd name="T78" fmla="*/ 231197 w 285390"/>
              <a:gd name="T79" fmla="*/ 949932 h 285390"/>
              <a:gd name="T80" fmla="*/ 76660 w 285390"/>
              <a:gd name="T81" fmla="*/ 609694 h 285390"/>
              <a:gd name="T82" fmla="*/ 0 w 285390"/>
              <a:gd name="T83" fmla="*/ 168810 h 285390"/>
              <a:gd name="T84" fmla="*/ 469073 w 285390"/>
              <a:gd name="T85" fmla="*/ 196120 h 285390"/>
              <a:gd name="T86" fmla="*/ 406269 w 285390"/>
              <a:gd name="T87" fmla="*/ 132098 h 285390"/>
              <a:gd name="T88" fmla="*/ 544863 w 285390"/>
              <a:gd name="T89" fmla="*/ 192020 h 285390"/>
              <a:gd name="T90" fmla="*/ 544863 w 285390"/>
              <a:gd name="T91" fmla="*/ 95110 h 285390"/>
              <a:gd name="T92" fmla="*/ 480847 w 285390"/>
              <a:gd name="T93" fmla="*/ 157331 h 285390"/>
              <a:gd name="T94" fmla="*/ 409442 w 285390"/>
              <a:gd name="T95" fmla="*/ 62809 h 285390"/>
              <a:gd name="T96" fmla="*/ 443260 w 285390"/>
              <a:gd name="T97" fmla="*/ 28989 h 285390"/>
              <a:gd name="T98" fmla="*/ 443260 w 285390"/>
              <a:gd name="T99" fmla="*/ 125613 h 285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390" h="285390">
                <a:moveTo>
                  <a:pt x="155765" y="200025"/>
                </a:moveTo>
                <a:cubicBezTo>
                  <a:pt x="158051" y="200025"/>
                  <a:pt x="159956" y="201857"/>
                  <a:pt x="159956" y="204421"/>
                </a:cubicBezTo>
                <a:lnTo>
                  <a:pt x="159956" y="219076"/>
                </a:lnTo>
                <a:cubicBezTo>
                  <a:pt x="159956" y="221640"/>
                  <a:pt x="158051" y="223472"/>
                  <a:pt x="155765" y="223472"/>
                </a:cubicBezTo>
                <a:cubicBezTo>
                  <a:pt x="153098" y="223472"/>
                  <a:pt x="150812" y="221640"/>
                  <a:pt x="150812" y="219076"/>
                </a:cubicBezTo>
                <a:lnTo>
                  <a:pt x="150812" y="204421"/>
                </a:lnTo>
                <a:cubicBezTo>
                  <a:pt x="150812" y="201857"/>
                  <a:pt x="153098" y="200025"/>
                  <a:pt x="155765" y="200025"/>
                </a:cubicBezTo>
                <a:close/>
                <a:moveTo>
                  <a:pt x="129984" y="200025"/>
                </a:moveTo>
                <a:cubicBezTo>
                  <a:pt x="132651" y="200025"/>
                  <a:pt x="134556" y="201857"/>
                  <a:pt x="134556" y="204421"/>
                </a:cubicBezTo>
                <a:lnTo>
                  <a:pt x="134556" y="219076"/>
                </a:lnTo>
                <a:cubicBezTo>
                  <a:pt x="134556" y="221640"/>
                  <a:pt x="132651" y="223472"/>
                  <a:pt x="129984" y="223472"/>
                </a:cubicBezTo>
                <a:cubicBezTo>
                  <a:pt x="127317" y="223472"/>
                  <a:pt x="125412" y="221640"/>
                  <a:pt x="125412" y="219076"/>
                </a:cubicBezTo>
                <a:lnTo>
                  <a:pt x="125412" y="204421"/>
                </a:lnTo>
                <a:cubicBezTo>
                  <a:pt x="125412" y="201857"/>
                  <a:pt x="127317" y="200025"/>
                  <a:pt x="129984" y="200025"/>
                </a:cubicBezTo>
                <a:close/>
                <a:moveTo>
                  <a:pt x="142517" y="186450"/>
                </a:moveTo>
                <a:cubicBezTo>
                  <a:pt x="121748" y="186450"/>
                  <a:pt x="103844" y="197623"/>
                  <a:pt x="103844" y="210958"/>
                </a:cubicBezTo>
                <a:cubicBezTo>
                  <a:pt x="103844" y="224293"/>
                  <a:pt x="121748" y="235465"/>
                  <a:pt x="142517" y="235465"/>
                </a:cubicBezTo>
                <a:cubicBezTo>
                  <a:pt x="163644" y="235465"/>
                  <a:pt x="181190" y="224293"/>
                  <a:pt x="181190" y="210958"/>
                </a:cubicBezTo>
                <a:cubicBezTo>
                  <a:pt x="181190" y="197623"/>
                  <a:pt x="163644" y="186450"/>
                  <a:pt x="142517" y="186450"/>
                </a:cubicBezTo>
                <a:close/>
                <a:moveTo>
                  <a:pt x="142517" y="177800"/>
                </a:moveTo>
                <a:cubicBezTo>
                  <a:pt x="168657" y="177800"/>
                  <a:pt x="190142" y="192577"/>
                  <a:pt x="190142" y="210958"/>
                </a:cubicBezTo>
                <a:cubicBezTo>
                  <a:pt x="190142" y="229338"/>
                  <a:pt x="168657" y="244115"/>
                  <a:pt x="142517" y="244115"/>
                </a:cubicBezTo>
                <a:cubicBezTo>
                  <a:pt x="116377" y="244115"/>
                  <a:pt x="95250" y="229338"/>
                  <a:pt x="95250" y="210958"/>
                </a:cubicBezTo>
                <a:cubicBezTo>
                  <a:pt x="95250" y="192577"/>
                  <a:pt x="116377" y="177800"/>
                  <a:pt x="142517" y="177800"/>
                </a:cubicBezTo>
                <a:close/>
                <a:moveTo>
                  <a:pt x="183959" y="138113"/>
                </a:moveTo>
                <a:cubicBezTo>
                  <a:pt x="186245" y="138113"/>
                  <a:pt x="188531" y="140018"/>
                  <a:pt x="188531" y="142685"/>
                </a:cubicBezTo>
                <a:cubicBezTo>
                  <a:pt x="188531" y="144971"/>
                  <a:pt x="186245" y="147257"/>
                  <a:pt x="183959" y="147257"/>
                </a:cubicBezTo>
                <a:cubicBezTo>
                  <a:pt x="181292" y="147257"/>
                  <a:pt x="179387" y="144971"/>
                  <a:pt x="179387" y="142685"/>
                </a:cubicBezTo>
                <a:cubicBezTo>
                  <a:pt x="179387" y="140018"/>
                  <a:pt x="181292" y="138113"/>
                  <a:pt x="183959" y="138113"/>
                </a:cubicBezTo>
                <a:close/>
                <a:moveTo>
                  <a:pt x="102821" y="138113"/>
                </a:moveTo>
                <a:cubicBezTo>
                  <a:pt x="105019" y="138113"/>
                  <a:pt x="107583" y="140018"/>
                  <a:pt x="107583" y="142685"/>
                </a:cubicBezTo>
                <a:cubicBezTo>
                  <a:pt x="107583" y="144971"/>
                  <a:pt x="105019" y="147257"/>
                  <a:pt x="102821" y="147257"/>
                </a:cubicBezTo>
                <a:cubicBezTo>
                  <a:pt x="100623" y="147257"/>
                  <a:pt x="98425" y="144971"/>
                  <a:pt x="98425" y="142685"/>
                </a:cubicBezTo>
                <a:cubicBezTo>
                  <a:pt x="98425" y="140018"/>
                  <a:pt x="100623" y="138113"/>
                  <a:pt x="102821" y="138113"/>
                </a:cubicBezTo>
                <a:close/>
                <a:moveTo>
                  <a:pt x="183356" y="123016"/>
                </a:moveTo>
                <a:cubicBezTo>
                  <a:pt x="174441" y="123016"/>
                  <a:pt x="167309" y="131369"/>
                  <a:pt x="167309" y="141900"/>
                </a:cubicBezTo>
                <a:cubicBezTo>
                  <a:pt x="167309" y="152069"/>
                  <a:pt x="174441" y="160784"/>
                  <a:pt x="183356" y="160784"/>
                </a:cubicBezTo>
                <a:cubicBezTo>
                  <a:pt x="191915" y="160784"/>
                  <a:pt x="198690" y="152069"/>
                  <a:pt x="198690" y="141900"/>
                </a:cubicBezTo>
                <a:cubicBezTo>
                  <a:pt x="198690" y="131369"/>
                  <a:pt x="191915" y="123016"/>
                  <a:pt x="183356" y="123016"/>
                </a:cubicBezTo>
                <a:close/>
                <a:moveTo>
                  <a:pt x="102214" y="123016"/>
                </a:moveTo>
                <a:cubicBezTo>
                  <a:pt x="93592" y="123016"/>
                  <a:pt x="86408" y="131369"/>
                  <a:pt x="86408" y="141900"/>
                </a:cubicBezTo>
                <a:cubicBezTo>
                  <a:pt x="86408" y="152069"/>
                  <a:pt x="93592" y="160784"/>
                  <a:pt x="102214" y="160784"/>
                </a:cubicBezTo>
                <a:cubicBezTo>
                  <a:pt x="111194" y="160784"/>
                  <a:pt x="118020" y="152069"/>
                  <a:pt x="118020" y="141900"/>
                </a:cubicBezTo>
                <a:cubicBezTo>
                  <a:pt x="118020" y="131369"/>
                  <a:pt x="111194" y="123016"/>
                  <a:pt x="102214" y="123016"/>
                </a:cubicBezTo>
                <a:close/>
                <a:moveTo>
                  <a:pt x="183356" y="114300"/>
                </a:moveTo>
                <a:cubicBezTo>
                  <a:pt x="196551" y="114300"/>
                  <a:pt x="207606" y="126647"/>
                  <a:pt x="207606" y="141900"/>
                </a:cubicBezTo>
                <a:cubicBezTo>
                  <a:pt x="207606" y="157153"/>
                  <a:pt x="196551" y="169500"/>
                  <a:pt x="183356" y="169500"/>
                </a:cubicBezTo>
                <a:cubicBezTo>
                  <a:pt x="169805" y="169500"/>
                  <a:pt x="158750" y="157153"/>
                  <a:pt x="158750" y="141900"/>
                </a:cubicBezTo>
                <a:cubicBezTo>
                  <a:pt x="158750" y="126647"/>
                  <a:pt x="169805" y="114300"/>
                  <a:pt x="183356" y="114300"/>
                </a:cubicBezTo>
                <a:close/>
                <a:moveTo>
                  <a:pt x="102214" y="114300"/>
                </a:moveTo>
                <a:cubicBezTo>
                  <a:pt x="115864" y="114300"/>
                  <a:pt x="126641" y="126647"/>
                  <a:pt x="126641" y="141900"/>
                </a:cubicBezTo>
                <a:cubicBezTo>
                  <a:pt x="126641" y="157153"/>
                  <a:pt x="115864" y="169500"/>
                  <a:pt x="102214" y="169500"/>
                </a:cubicBezTo>
                <a:cubicBezTo>
                  <a:pt x="88923" y="169500"/>
                  <a:pt x="77787" y="157153"/>
                  <a:pt x="77787" y="141900"/>
                </a:cubicBezTo>
                <a:cubicBezTo>
                  <a:pt x="77787" y="126647"/>
                  <a:pt x="88923" y="114300"/>
                  <a:pt x="102214" y="114300"/>
                </a:cubicBezTo>
                <a:close/>
                <a:moveTo>
                  <a:pt x="111205" y="94988"/>
                </a:moveTo>
                <a:cubicBezTo>
                  <a:pt x="67299" y="94988"/>
                  <a:pt x="31670" y="134581"/>
                  <a:pt x="31670" y="183171"/>
                </a:cubicBezTo>
                <a:lnTo>
                  <a:pt x="31670" y="276752"/>
                </a:lnTo>
                <a:lnTo>
                  <a:pt x="66939" y="276752"/>
                </a:lnTo>
                <a:lnTo>
                  <a:pt x="75936" y="256236"/>
                </a:lnTo>
                <a:cubicBezTo>
                  <a:pt x="76296" y="254796"/>
                  <a:pt x="78095" y="253717"/>
                  <a:pt x="79895" y="253717"/>
                </a:cubicBezTo>
                <a:lnTo>
                  <a:pt x="205496" y="253717"/>
                </a:lnTo>
                <a:cubicBezTo>
                  <a:pt x="207295" y="253717"/>
                  <a:pt x="208734" y="254796"/>
                  <a:pt x="209454" y="256236"/>
                </a:cubicBezTo>
                <a:lnTo>
                  <a:pt x="218451" y="276752"/>
                </a:lnTo>
                <a:lnTo>
                  <a:pt x="253720" y="276752"/>
                </a:lnTo>
                <a:lnTo>
                  <a:pt x="253720" y="183171"/>
                </a:lnTo>
                <a:cubicBezTo>
                  <a:pt x="253720" y="134581"/>
                  <a:pt x="217732" y="94988"/>
                  <a:pt x="174185" y="94988"/>
                </a:cubicBezTo>
                <a:lnTo>
                  <a:pt x="111205" y="94988"/>
                </a:lnTo>
                <a:close/>
                <a:moveTo>
                  <a:pt x="241844" y="89589"/>
                </a:moveTo>
                <a:cubicBezTo>
                  <a:pt x="232487" y="90309"/>
                  <a:pt x="223850" y="93549"/>
                  <a:pt x="216652" y="98588"/>
                </a:cubicBezTo>
                <a:cubicBezTo>
                  <a:pt x="223130" y="102547"/>
                  <a:pt x="228888" y="107226"/>
                  <a:pt x="234286" y="112625"/>
                </a:cubicBezTo>
                <a:cubicBezTo>
                  <a:pt x="238245" y="105786"/>
                  <a:pt x="241484" y="98228"/>
                  <a:pt x="241844" y="89589"/>
                </a:cubicBezTo>
                <a:close/>
                <a:moveTo>
                  <a:pt x="43186" y="89589"/>
                </a:moveTo>
                <a:cubicBezTo>
                  <a:pt x="44266" y="98228"/>
                  <a:pt x="46785" y="105786"/>
                  <a:pt x="51104" y="112625"/>
                </a:cubicBezTo>
                <a:cubicBezTo>
                  <a:pt x="56502" y="107226"/>
                  <a:pt x="62260" y="102547"/>
                  <a:pt x="68378" y="98588"/>
                </a:cubicBezTo>
                <a:cubicBezTo>
                  <a:pt x="61180" y="93549"/>
                  <a:pt x="52543" y="90309"/>
                  <a:pt x="43186" y="89589"/>
                </a:cubicBezTo>
                <a:close/>
                <a:moveTo>
                  <a:pt x="246523" y="54676"/>
                </a:moveTo>
                <a:cubicBezTo>
                  <a:pt x="223490" y="54676"/>
                  <a:pt x="204056" y="69433"/>
                  <a:pt x="196498" y="89949"/>
                </a:cubicBezTo>
                <a:cubicBezTo>
                  <a:pt x="200457" y="91029"/>
                  <a:pt x="204416" y="92469"/>
                  <a:pt x="208375" y="94268"/>
                </a:cubicBezTo>
                <a:cubicBezTo>
                  <a:pt x="218811" y="85990"/>
                  <a:pt x="232127" y="80591"/>
                  <a:pt x="246523" y="80591"/>
                </a:cubicBezTo>
                <a:cubicBezTo>
                  <a:pt x="249042" y="80591"/>
                  <a:pt x="250841" y="82751"/>
                  <a:pt x="250841" y="84910"/>
                </a:cubicBezTo>
                <a:cubicBezTo>
                  <a:pt x="250841" y="97868"/>
                  <a:pt x="246882" y="109385"/>
                  <a:pt x="240405" y="119463"/>
                </a:cubicBezTo>
                <a:cubicBezTo>
                  <a:pt x="243284" y="123423"/>
                  <a:pt x="246163" y="127382"/>
                  <a:pt x="248682" y="131701"/>
                </a:cubicBezTo>
                <a:cubicBezTo>
                  <a:pt x="265237" y="122703"/>
                  <a:pt x="276753" y="105426"/>
                  <a:pt x="276753" y="84910"/>
                </a:cubicBezTo>
                <a:lnTo>
                  <a:pt x="276753" y="54676"/>
                </a:lnTo>
                <a:lnTo>
                  <a:pt x="246523" y="54676"/>
                </a:lnTo>
                <a:close/>
                <a:moveTo>
                  <a:pt x="8637" y="54676"/>
                </a:moveTo>
                <a:lnTo>
                  <a:pt x="8637" y="84910"/>
                </a:lnTo>
                <a:cubicBezTo>
                  <a:pt x="8637" y="105426"/>
                  <a:pt x="20153" y="122703"/>
                  <a:pt x="36348" y="131701"/>
                </a:cubicBezTo>
                <a:cubicBezTo>
                  <a:pt x="38868" y="127382"/>
                  <a:pt x="42106" y="123423"/>
                  <a:pt x="45345" y="119463"/>
                </a:cubicBezTo>
                <a:cubicBezTo>
                  <a:pt x="38508" y="109385"/>
                  <a:pt x="34549" y="97868"/>
                  <a:pt x="34549" y="84910"/>
                </a:cubicBezTo>
                <a:cubicBezTo>
                  <a:pt x="34549" y="82751"/>
                  <a:pt x="36348" y="80591"/>
                  <a:pt x="38868" y="80591"/>
                </a:cubicBezTo>
                <a:cubicBezTo>
                  <a:pt x="53263" y="80591"/>
                  <a:pt x="66579" y="85990"/>
                  <a:pt x="77015" y="94268"/>
                </a:cubicBezTo>
                <a:cubicBezTo>
                  <a:pt x="80974" y="92469"/>
                  <a:pt x="84933" y="91029"/>
                  <a:pt x="88892" y="89949"/>
                </a:cubicBezTo>
                <a:cubicBezTo>
                  <a:pt x="81334" y="69433"/>
                  <a:pt x="61900" y="54676"/>
                  <a:pt x="38868" y="54676"/>
                </a:cubicBezTo>
                <a:lnTo>
                  <a:pt x="8637" y="54676"/>
                </a:lnTo>
                <a:close/>
                <a:moveTo>
                  <a:pt x="122056" y="48760"/>
                </a:moveTo>
                <a:cubicBezTo>
                  <a:pt x="116613" y="48760"/>
                  <a:pt x="111895" y="53114"/>
                  <a:pt x="111895" y="58920"/>
                </a:cubicBezTo>
                <a:cubicBezTo>
                  <a:pt x="111895" y="64362"/>
                  <a:pt x="116613" y="68717"/>
                  <a:pt x="122056" y="68717"/>
                </a:cubicBezTo>
                <a:cubicBezTo>
                  <a:pt x="127862" y="68717"/>
                  <a:pt x="132216" y="64362"/>
                  <a:pt x="132216" y="58920"/>
                </a:cubicBezTo>
                <a:cubicBezTo>
                  <a:pt x="132216" y="53114"/>
                  <a:pt x="127862" y="48760"/>
                  <a:pt x="122056" y="48760"/>
                </a:cubicBezTo>
                <a:close/>
                <a:moveTo>
                  <a:pt x="4318" y="46038"/>
                </a:moveTo>
                <a:lnTo>
                  <a:pt x="38868" y="46038"/>
                </a:lnTo>
                <a:cubicBezTo>
                  <a:pt x="65859" y="46038"/>
                  <a:pt x="88892" y="63675"/>
                  <a:pt x="97529" y="87790"/>
                </a:cubicBezTo>
                <a:cubicBezTo>
                  <a:pt x="101848" y="87070"/>
                  <a:pt x="106526" y="86350"/>
                  <a:pt x="111205" y="86350"/>
                </a:cubicBezTo>
                <a:lnTo>
                  <a:pt x="174185" y="86350"/>
                </a:lnTo>
                <a:cubicBezTo>
                  <a:pt x="178864" y="86350"/>
                  <a:pt x="183542" y="87070"/>
                  <a:pt x="188221" y="87790"/>
                </a:cubicBezTo>
                <a:cubicBezTo>
                  <a:pt x="196138" y="63675"/>
                  <a:pt x="219531" y="46038"/>
                  <a:pt x="246523" y="46038"/>
                </a:cubicBezTo>
                <a:lnTo>
                  <a:pt x="281072" y="46038"/>
                </a:lnTo>
                <a:cubicBezTo>
                  <a:pt x="283231" y="46038"/>
                  <a:pt x="285390" y="47838"/>
                  <a:pt x="285390" y="50717"/>
                </a:cubicBezTo>
                <a:lnTo>
                  <a:pt x="285390" y="84910"/>
                </a:lnTo>
                <a:cubicBezTo>
                  <a:pt x="285390" y="108666"/>
                  <a:pt x="272075" y="129181"/>
                  <a:pt x="252641" y="139620"/>
                </a:cubicBezTo>
                <a:cubicBezTo>
                  <a:pt x="258759" y="152577"/>
                  <a:pt x="262358" y="167334"/>
                  <a:pt x="262358" y="183171"/>
                </a:cubicBezTo>
                <a:lnTo>
                  <a:pt x="262358" y="281071"/>
                </a:lnTo>
                <a:cubicBezTo>
                  <a:pt x="262358" y="283591"/>
                  <a:pt x="260198" y="285390"/>
                  <a:pt x="258039" y="285390"/>
                </a:cubicBezTo>
                <a:lnTo>
                  <a:pt x="215932" y="285390"/>
                </a:lnTo>
                <a:cubicBezTo>
                  <a:pt x="214133" y="285390"/>
                  <a:pt x="212693" y="284670"/>
                  <a:pt x="211614" y="282871"/>
                </a:cubicBezTo>
                <a:lnTo>
                  <a:pt x="202616" y="262355"/>
                </a:lnTo>
                <a:lnTo>
                  <a:pt x="82414" y="262355"/>
                </a:lnTo>
                <a:lnTo>
                  <a:pt x="73417" y="282871"/>
                </a:lnTo>
                <a:cubicBezTo>
                  <a:pt x="72697" y="284670"/>
                  <a:pt x="71257" y="285390"/>
                  <a:pt x="69458" y="285390"/>
                </a:cubicBezTo>
                <a:lnTo>
                  <a:pt x="27351" y="285390"/>
                </a:lnTo>
                <a:cubicBezTo>
                  <a:pt x="24832" y="285390"/>
                  <a:pt x="23032" y="283591"/>
                  <a:pt x="23032" y="281071"/>
                </a:cubicBezTo>
                <a:lnTo>
                  <a:pt x="23032" y="183171"/>
                </a:lnTo>
                <a:cubicBezTo>
                  <a:pt x="23032" y="167334"/>
                  <a:pt x="26631" y="152577"/>
                  <a:pt x="32390" y="139620"/>
                </a:cubicBezTo>
                <a:cubicBezTo>
                  <a:pt x="13316" y="129181"/>
                  <a:pt x="0" y="108666"/>
                  <a:pt x="0" y="84910"/>
                </a:cubicBezTo>
                <a:lnTo>
                  <a:pt x="0" y="50717"/>
                </a:lnTo>
                <a:cubicBezTo>
                  <a:pt x="0" y="47838"/>
                  <a:pt x="1799" y="46038"/>
                  <a:pt x="4318" y="46038"/>
                </a:cubicBezTo>
                <a:close/>
                <a:moveTo>
                  <a:pt x="122056" y="39688"/>
                </a:moveTo>
                <a:cubicBezTo>
                  <a:pt x="132579" y="39688"/>
                  <a:pt x="140924" y="48397"/>
                  <a:pt x="140924" y="58920"/>
                </a:cubicBezTo>
                <a:cubicBezTo>
                  <a:pt x="140924" y="69080"/>
                  <a:pt x="132579" y="77425"/>
                  <a:pt x="122056" y="77425"/>
                </a:cubicBezTo>
                <a:cubicBezTo>
                  <a:pt x="111895" y="77425"/>
                  <a:pt x="103187" y="69080"/>
                  <a:pt x="103187" y="58920"/>
                </a:cubicBezTo>
                <a:cubicBezTo>
                  <a:pt x="103187" y="48397"/>
                  <a:pt x="111895" y="39688"/>
                  <a:pt x="122056" y="39688"/>
                </a:cubicBezTo>
                <a:close/>
                <a:moveTo>
                  <a:pt x="163694" y="37202"/>
                </a:moveTo>
                <a:cubicBezTo>
                  <a:pt x="157888" y="37202"/>
                  <a:pt x="153171" y="41874"/>
                  <a:pt x="153171" y="47266"/>
                </a:cubicBezTo>
                <a:cubicBezTo>
                  <a:pt x="153171" y="53017"/>
                  <a:pt x="157888" y="57689"/>
                  <a:pt x="163694" y="57689"/>
                </a:cubicBezTo>
                <a:cubicBezTo>
                  <a:pt x="169137" y="57689"/>
                  <a:pt x="173491" y="53017"/>
                  <a:pt x="173491" y="47266"/>
                </a:cubicBezTo>
                <a:cubicBezTo>
                  <a:pt x="173491" y="41874"/>
                  <a:pt x="169137" y="37202"/>
                  <a:pt x="163694" y="37202"/>
                </a:cubicBezTo>
                <a:close/>
                <a:moveTo>
                  <a:pt x="163694" y="28575"/>
                </a:moveTo>
                <a:cubicBezTo>
                  <a:pt x="173854" y="28575"/>
                  <a:pt x="182199" y="37202"/>
                  <a:pt x="182199" y="47266"/>
                </a:cubicBezTo>
                <a:cubicBezTo>
                  <a:pt x="182199" y="57689"/>
                  <a:pt x="173854" y="66316"/>
                  <a:pt x="163694" y="66316"/>
                </a:cubicBezTo>
                <a:cubicBezTo>
                  <a:pt x="153171" y="66316"/>
                  <a:pt x="144462" y="57689"/>
                  <a:pt x="144462" y="47266"/>
                </a:cubicBezTo>
                <a:cubicBezTo>
                  <a:pt x="144462" y="37202"/>
                  <a:pt x="153171" y="28575"/>
                  <a:pt x="163694" y="28575"/>
                </a:cubicBezTo>
                <a:close/>
                <a:moveTo>
                  <a:pt x="133169" y="8709"/>
                </a:moveTo>
                <a:cubicBezTo>
                  <a:pt x="127726" y="8709"/>
                  <a:pt x="123009" y="13426"/>
                  <a:pt x="123009" y="18869"/>
                </a:cubicBezTo>
                <a:cubicBezTo>
                  <a:pt x="123009" y="24674"/>
                  <a:pt x="127726" y="29029"/>
                  <a:pt x="133169" y="29029"/>
                </a:cubicBezTo>
                <a:cubicBezTo>
                  <a:pt x="138975" y="29029"/>
                  <a:pt x="143329" y="24674"/>
                  <a:pt x="143329" y="18869"/>
                </a:cubicBezTo>
                <a:cubicBezTo>
                  <a:pt x="143329" y="13426"/>
                  <a:pt x="138975" y="8709"/>
                  <a:pt x="133169" y="8709"/>
                </a:cubicBezTo>
                <a:close/>
                <a:moveTo>
                  <a:pt x="133169" y="0"/>
                </a:moveTo>
                <a:cubicBezTo>
                  <a:pt x="143692" y="0"/>
                  <a:pt x="152037" y="8709"/>
                  <a:pt x="152037" y="18869"/>
                </a:cubicBezTo>
                <a:cubicBezTo>
                  <a:pt x="152037" y="29392"/>
                  <a:pt x="143692" y="37737"/>
                  <a:pt x="133169" y="37737"/>
                </a:cubicBezTo>
                <a:cubicBezTo>
                  <a:pt x="122646" y="37737"/>
                  <a:pt x="114300" y="29392"/>
                  <a:pt x="114300" y="18869"/>
                </a:cubicBezTo>
                <a:cubicBezTo>
                  <a:pt x="114300" y="8709"/>
                  <a:pt x="122646" y="0"/>
                  <a:pt x="133169"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2" name="Freeform 1004">
            <a:extLst>
              <a:ext uri="{FF2B5EF4-FFF2-40B4-BE49-F238E27FC236}">
                <a16:creationId xmlns:a16="http://schemas.microsoft.com/office/drawing/2014/main" id="{4D9AD02F-BCC9-6C4F-A674-F560E2E50DB9}"/>
              </a:ext>
            </a:extLst>
          </p:cNvPr>
          <p:cNvSpPr>
            <a:spLocks noChangeAspect="1" noChangeArrowheads="1"/>
          </p:cNvSpPr>
          <p:nvPr/>
        </p:nvSpPr>
        <p:spPr bwMode="auto">
          <a:xfrm>
            <a:off x="928843" y="3076348"/>
            <a:ext cx="360140" cy="359039"/>
          </a:xfrm>
          <a:custGeom>
            <a:avLst/>
            <a:gdLst>
              <a:gd name="T0" fmla="*/ 540477 w 285390"/>
              <a:gd name="T1" fmla="*/ 863917 h 285391"/>
              <a:gd name="T2" fmla="*/ 540477 w 285390"/>
              <a:gd name="T3" fmla="*/ 894255 h 285391"/>
              <a:gd name="T4" fmla="*/ 391021 w 285390"/>
              <a:gd name="T5" fmla="*/ 879086 h 285391"/>
              <a:gd name="T6" fmla="*/ 28750 w 285390"/>
              <a:gd name="T7" fmla="*/ 831316 h 285391"/>
              <a:gd name="T8" fmla="*/ 71867 w 285390"/>
              <a:gd name="T9" fmla="*/ 918378 h 285391"/>
              <a:gd name="T10" fmla="*/ 921185 w 285390"/>
              <a:gd name="T11" fmla="*/ 875446 h 285391"/>
              <a:gd name="T12" fmla="*/ 28750 w 285390"/>
              <a:gd name="T13" fmla="*/ 831316 h 285391"/>
              <a:gd name="T14" fmla="*/ 35943 w 285390"/>
              <a:gd name="T15" fmla="*/ 803885 h 285391"/>
              <a:gd name="T16" fmla="*/ 849311 w 285390"/>
              <a:gd name="T17" fmla="*/ 660757 h 285391"/>
              <a:gd name="T18" fmla="*/ 678282 w 285390"/>
              <a:gd name="T19" fmla="*/ 431942 h 285391"/>
              <a:gd name="T20" fmla="*/ 703503 w 285390"/>
              <a:gd name="T21" fmla="*/ 517977 h 285391"/>
              <a:gd name="T22" fmla="*/ 703503 w 285390"/>
              <a:gd name="T23" fmla="*/ 431942 h 285391"/>
              <a:gd name="T24" fmla="*/ 241146 w 285390"/>
              <a:gd name="T25" fmla="*/ 431942 h 285391"/>
              <a:gd name="T26" fmla="*/ 241146 w 285390"/>
              <a:gd name="T27" fmla="*/ 517977 h 285391"/>
              <a:gd name="T28" fmla="*/ 265162 w 285390"/>
              <a:gd name="T29" fmla="*/ 431942 h 285391"/>
              <a:gd name="T30" fmla="*/ 579345 w 285390"/>
              <a:gd name="T31" fmla="*/ 374012 h 285391"/>
              <a:gd name="T32" fmla="*/ 579345 w 285390"/>
              <a:gd name="T33" fmla="*/ 404353 h 285391"/>
              <a:gd name="T34" fmla="*/ 579345 w 285390"/>
              <a:gd name="T35" fmla="*/ 374012 h 285391"/>
              <a:gd name="T36" fmla="*/ 595830 w 285390"/>
              <a:gd name="T37" fmla="*/ 320703 h 285391"/>
              <a:gd name="T38" fmla="*/ 565395 w 285390"/>
              <a:gd name="T39" fmla="*/ 320703 h 285391"/>
              <a:gd name="T40" fmla="*/ 579345 w 285390"/>
              <a:gd name="T41" fmla="*/ 242314 h 285391"/>
              <a:gd name="T42" fmla="*/ 579345 w 285390"/>
              <a:gd name="T43" fmla="*/ 272659 h 285391"/>
              <a:gd name="T44" fmla="*/ 579345 w 285390"/>
              <a:gd name="T45" fmla="*/ 242314 h 285391"/>
              <a:gd name="T46" fmla="*/ 495742 w 285390"/>
              <a:gd name="T47" fmla="*/ 517977 h 285391"/>
              <a:gd name="T48" fmla="*/ 564193 w 285390"/>
              <a:gd name="T49" fmla="*/ 455839 h 285391"/>
              <a:gd name="T50" fmla="*/ 593018 w 285390"/>
              <a:gd name="T51" fmla="*/ 455839 h 285391"/>
              <a:gd name="T52" fmla="*/ 650664 w 285390"/>
              <a:gd name="T53" fmla="*/ 517977 h 285391"/>
              <a:gd name="T54" fmla="*/ 625443 w 285390"/>
              <a:gd name="T55" fmla="*/ 202514 h 285391"/>
              <a:gd name="T56" fmla="*/ 400865 w 285390"/>
              <a:gd name="T57" fmla="*/ 202514 h 285391"/>
              <a:gd name="T58" fmla="*/ 466919 w 285390"/>
              <a:gd name="T59" fmla="*/ 517977 h 285391"/>
              <a:gd name="T60" fmla="*/ 400865 w 285390"/>
              <a:gd name="T61" fmla="*/ 202514 h 285391"/>
              <a:gd name="T62" fmla="*/ 293985 w 285390"/>
              <a:gd name="T63" fmla="*/ 226411 h 285391"/>
              <a:gd name="T64" fmla="*/ 370843 w 285390"/>
              <a:gd name="T65" fmla="*/ 517977 h 285391"/>
              <a:gd name="T66" fmla="*/ 318005 w 285390"/>
              <a:gd name="T67" fmla="*/ 202514 h 285391"/>
              <a:gd name="T68" fmla="*/ 625443 w 285390"/>
              <a:gd name="T69" fmla="*/ 173835 h 285391"/>
              <a:gd name="T70" fmla="*/ 678282 w 285390"/>
              <a:gd name="T71" fmla="*/ 403263 h 285391"/>
              <a:gd name="T72" fmla="*/ 775554 w 285390"/>
              <a:gd name="T73" fmla="*/ 476154 h 285391"/>
              <a:gd name="T74" fmla="*/ 241146 w 285390"/>
              <a:gd name="T75" fmla="*/ 546652 h 285391"/>
              <a:gd name="T76" fmla="*/ 241146 w 285390"/>
              <a:gd name="T77" fmla="*/ 403263 h 285391"/>
              <a:gd name="T78" fmla="*/ 265162 w 285390"/>
              <a:gd name="T79" fmla="*/ 226411 h 285391"/>
              <a:gd name="T80" fmla="*/ 148540 w 285390"/>
              <a:gd name="T81" fmla="*/ 29812 h 285391"/>
              <a:gd name="T82" fmla="*/ 105414 w 285390"/>
              <a:gd name="T83" fmla="*/ 632135 h 285391"/>
              <a:gd name="T84" fmla="*/ 844518 w 285390"/>
              <a:gd name="T85" fmla="*/ 72760 h 285391"/>
              <a:gd name="T86" fmla="*/ 148540 w 285390"/>
              <a:gd name="T87" fmla="*/ 29812 h 285391"/>
              <a:gd name="T88" fmla="*/ 801394 w 285390"/>
              <a:gd name="T89" fmla="*/ 0 h 285391"/>
              <a:gd name="T90" fmla="*/ 873272 w 285390"/>
              <a:gd name="T91" fmla="*/ 642866 h 285391"/>
              <a:gd name="T92" fmla="*/ 949932 w 285390"/>
              <a:gd name="T93" fmla="*/ 818196 h 285391"/>
              <a:gd name="T94" fmla="*/ 878061 w 285390"/>
              <a:gd name="T95" fmla="*/ 947005 h 285391"/>
              <a:gd name="T96" fmla="*/ 0 w 285390"/>
              <a:gd name="T97" fmla="*/ 875446 h 285391"/>
              <a:gd name="T98" fmla="*/ 1190 w 285390"/>
              <a:gd name="T99" fmla="*/ 812232 h 285391"/>
              <a:gd name="T100" fmla="*/ 76660 w 285390"/>
              <a:gd name="T101" fmla="*/ 72760 h 2853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90" h="285391">
                <a:moveTo>
                  <a:pt x="121785" y="260350"/>
                </a:moveTo>
                <a:lnTo>
                  <a:pt x="162376" y="260350"/>
                </a:lnTo>
                <a:cubicBezTo>
                  <a:pt x="164531" y="260350"/>
                  <a:pt x="166328" y="262255"/>
                  <a:pt x="166328" y="264922"/>
                </a:cubicBezTo>
                <a:cubicBezTo>
                  <a:pt x="166328" y="267208"/>
                  <a:pt x="164531" y="269494"/>
                  <a:pt x="162376" y="269494"/>
                </a:cubicBezTo>
                <a:lnTo>
                  <a:pt x="121785" y="269494"/>
                </a:lnTo>
                <a:cubicBezTo>
                  <a:pt x="119271" y="269494"/>
                  <a:pt x="117475" y="267208"/>
                  <a:pt x="117475" y="264922"/>
                </a:cubicBezTo>
                <a:cubicBezTo>
                  <a:pt x="117475" y="262255"/>
                  <a:pt x="119271" y="260350"/>
                  <a:pt x="121785" y="260350"/>
                </a:cubicBezTo>
                <a:close/>
                <a:moveTo>
                  <a:pt x="8637" y="250526"/>
                </a:moveTo>
                <a:lnTo>
                  <a:pt x="8637" y="263825"/>
                </a:lnTo>
                <a:cubicBezTo>
                  <a:pt x="8637" y="270654"/>
                  <a:pt x="14395" y="276764"/>
                  <a:pt x="21593" y="276764"/>
                </a:cubicBezTo>
                <a:lnTo>
                  <a:pt x="263797" y="276764"/>
                </a:lnTo>
                <a:cubicBezTo>
                  <a:pt x="270995" y="276764"/>
                  <a:pt x="276753" y="270654"/>
                  <a:pt x="276753" y="263825"/>
                </a:cubicBezTo>
                <a:lnTo>
                  <a:pt x="276753" y="250526"/>
                </a:lnTo>
                <a:lnTo>
                  <a:pt x="8637" y="250526"/>
                </a:lnTo>
                <a:close/>
                <a:moveTo>
                  <a:pt x="30230" y="199127"/>
                </a:moveTo>
                <a:lnTo>
                  <a:pt x="10796" y="242259"/>
                </a:lnTo>
                <a:lnTo>
                  <a:pt x="274234" y="242259"/>
                </a:lnTo>
                <a:lnTo>
                  <a:pt x="255160" y="199127"/>
                </a:lnTo>
                <a:lnTo>
                  <a:pt x="30230" y="199127"/>
                </a:lnTo>
                <a:close/>
                <a:moveTo>
                  <a:pt x="203777" y="130170"/>
                </a:moveTo>
                <a:lnTo>
                  <a:pt x="203777" y="156098"/>
                </a:lnTo>
                <a:lnTo>
                  <a:pt x="211354" y="156098"/>
                </a:lnTo>
                <a:cubicBezTo>
                  <a:pt x="218209" y="156098"/>
                  <a:pt x="224342" y="150336"/>
                  <a:pt x="224342" y="143494"/>
                </a:cubicBezTo>
                <a:cubicBezTo>
                  <a:pt x="224342" y="136292"/>
                  <a:pt x="218209" y="130170"/>
                  <a:pt x="211354" y="130170"/>
                </a:cubicBezTo>
                <a:lnTo>
                  <a:pt x="203777" y="130170"/>
                </a:lnTo>
                <a:close/>
                <a:moveTo>
                  <a:pt x="72447" y="130170"/>
                </a:moveTo>
                <a:cubicBezTo>
                  <a:pt x="65232" y="130170"/>
                  <a:pt x="59459" y="136292"/>
                  <a:pt x="59459" y="143494"/>
                </a:cubicBezTo>
                <a:cubicBezTo>
                  <a:pt x="59459" y="150336"/>
                  <a:pt x="65232" y="156098"/>
                  <a:pt x="72447" y="156098"/>
                </a:cubicBezTo>
                <a:lnTo>
                  <a:pt x="79663" y="156098"/>
                </a:lnTo>
                <a:lnTo>
                  <a:pt x="79663" y="130170"/>
                </a:lnTo>
                <a:lnTo>
                  <a:pt x="72447" y="130170"/>
                </a:lnTo>
                <a:close/>
                <a:moveTo>
                  <a:pt x="174053" y="112713"/>
                </a:moveTo>
                <a:cubicBezTo>
                  <a:pt x="176720" y="112713"/>
                  <a:pt x="179006" y="114999"/>
                  <a:pt x="179006" y="117285"/>
                </a:cubicBezTo>
                <a:cubicBezTo>
                  <a:pt x="179006" y="119952"/>
                  <a:pt x="176720" y="121857"/>
                  <a:pt x="174053" y="121857"/>
                </a:cubicBezTo>
                <a:cubicBezTo>
                  <a:pt x="171767" y="121857"/>
                  <a:pt x="169862" y="119952"/>
                  <a:pt x="169862" y="117285"/>
                </a:cubicBezTo>
                <a:cubicBezTo>
                  <a:pt x="169862" y="114999"/>
                  <a:pt x="171767" y="112713"/>
                  <a:pt x="174053" y="112713"/>
                </a:cubicBezTo>
                <a:close/>
                <a:moveTo>
                  <a:pt x="174053" y="92075"/>
                </a:moveTo>
                <a:cubicBezTo>
                  <a:pt x="176720" y="92075"/>
                  <a:pt x="179006" y="93980"/>
                  <a:pt x="179006" y="96647"/>
                </a:cubicBezTo>
                <a:cubicBezTo>
                  <a:pt x="179006" y="99314"/>
                  <a:pt x="176720" y="101219"/>
                  <a:pt x="174053" y="101219"/>
                </a:cubicBezTo>
                <a:cubicBezTo>
                  <a:pt x="171767" y="101219"/>
                  <a:pt x="169862" y="99314"/>
                  <a:pt x="169862" y="96647"/>
                </a:cubicBezTo>
                <a:cubicBezTo>
                  <a:pt x="169862" y="93980"/>
                  <a:pt x="171767" y="92075"/>
                  <a:pt x="174053" y="92075"/>
                </a:cubicBezTo>
                <a:close/>
                <a:moveTo>
                  <a:pt x="174053" y="73025"/>
                </a:moveTo>
                <a:cubicBezTo>
                  <a:pt x="176720" y="73025"/>
                  <a:pt x="179006" y="75311"/>
                  <a:pt x="179006" y="77597"/>
                </a:cubicBezTo>
                <a:cubicBezTo>
                  <a:pt x="179006" y="79883"/>
                  <a:pt x="176720" y="82169"/>
                  <a:pt x="174053" y="82169"/>
                </a:cubicBezTo>
                <a:cubicBezTo>
                  <a:pt x="171767" y="82169"/>
                  <a:pt x="169862" y="79883"/>
                  <a:pt x="169862" y="77597"/>
                </a:cubicBezTo>
                <a:cubicBezTo>
                  <a:pt x="169862" y="75311"/>
                  <a:pt x="171767" y="73025"/>
                  <a:pt x="174053" y="73025"/>
                </a:cubicBezTo>
                <a:close/>
                <a:moveTo>
                  <a:pt x="148936" y="61030"/>
                </a:moveTo>
                <a:lnTo>
                  <a:pt x="148936" y="156098"/>
                </a:lnTo>
                <a:lnTo>
                  <a:pt x="169501" y="156098"/>
                </a:lnTo>
                <a:lnTo>
                  <a:pt x="169501" y="137372"/>
                </a:lnTo>
                <a:cubicBezTo>
                  <a:pt x="169501" y="134852"/>
                  <a:pt x="171306" y="133051"/>
                  <a:pt x="173470" y="133051"/>
                </a:cubicBezTo>
                <a:cubicBezTo>
                  <a:pt x="175996" y="133051"/>
                  <a:pt x="178161" y="134852"/>
                  <a:pt x="178161" y="137372"/>
                </a:cubicBezTo>
                <a:lnTo>
                  <a:pt x="178161" y="156098"/>
                </a:lnTo>
                <a:lnTo>
                  <a:pt x="195479" y="156098"/>
                </a:lnTo>
                <a:lnTo>
                  <a:pt x="195479" y="68232"/>
                </a:lnTo>
                <a:cubicBezTo>
                  <a:pt x="195479" y="64271"/>
                  <a:pt x="191871" y="61030"/>
                  <a:pt x="187902" y="61030"/>
                </a:cubicBezTo>
                <a:lnTo>
                  <a:pt x="148936" y="61030"/>
                </a:lnTo>
                <a:close/>
                <a:moveTo>
                  <a:pt x="120433" y="61030"/>
                </a:moveTo>
                <a:lnTo>
                  <a:pt x="120433" y="156098"/>
                </a:lnTo>
                <a:lnTo>
                  <a:pt x="140277" y="156098"/>
                </a:lnTo>
                <a:lnTo>
                  <a:pt x="140277" y="61030"/>
                </a:lnTo>
                <a:lnTo>
                  <a:pt x="120433" y="61030"/>
                </a:lnTo>
                <a:close/>
                <a:moveTo>
                  <a:pt x="95538" y="61030"/>
                </a:moveTo>
                <a:cubicBezTo>
                  <a:pt x="91570" y="61030"/>
                  <a:pt x="88322" y="64271"/>
                  <a:pt x="88322" y="68232"/>
                </a:cubicBezTo>
                <a:lnTo>
                  <a:pt x="88322" y="156098"/>
                </a:lnTo>
                <a:lnTo>
                  <a:pt x="111413" y="156098"/>
                </a:lnTo>
                <a:lnTo>
                  <a:pt x="111413" y="61030"/>
                </a:lnTo>
                <a:lnTo>
                  <a:pt x="95538" y="61030"/>
                </a:lnTo>
                <a:close/>
                <a:moveTo>
                  <a:pt x="95538" y="52388"/>
                </a:moveTo>
                <a:lnTo>
                  <a:pt x="187902" y="52388"/>
                </a:lnTo>
                <a:cubicBezTo>
                  <a:pt x="196922" y="52388"/>
                  <a:pt x="203777" y="59590"/>
                  <a:pt x="203777" y="68232"/>
                </a:cubicBezTo>
                <a:lnTo>
                  <a:pt x="203777" y="121528"/>
                </a:lnTo>
                <a:lnTo>
                  <a:pt x="211354" y="121528"/>
                </a:lnTo>
                <a:cubicBezTo>
                  <a:pt x="223260" y="121528"/>
                  <a:pt x="233001" y="131251"/>
                  <a:pt x="233001" y="143494"/>
                </a:cubicBezTo>
                <a:cubicBezTo>
                  <a:pt x="233001" y="155017"/>
                  <a:pt x="223260" y="164740"/>
                  <a:pt x="211354" y="164740"/>
                </a:cubicBezTo>
                <a:lnTo>
                  <a:pt x="72447" y="164740"/>
                </a:lnTo>
                <a:cubicBezTo>
                  <a:pt x="60541" y="164740"/>
                  <a:pt x="50800" y="155017"/>
                  <a:pt x="50800" y="143494"/>
                </a:cubicBezTo>
                <a:cubicBezTo>
                  <a:pt x="50800" y="131251"/>
                  <a:pt x="60541" y="121528"/>
                  <a:pt x="72447" y="121528"/>
                </a:cubicBezTo>
                <a:lnTo>
                  <a:pt x="79663" y="121528"/>
                </a:lnTo>
                <a:lnTo>
                  <a:pt x="79663" y="68232"/>
                </a:lnTo>
                <a:cubicBezTo>
                  <a:pt x="79663" y="59590"/>
                  <a:pt x="86879" y="52388"/>
                  <a:pt x="95538" y="52388"/>
                </a:cubicBezTo>
                <a:close/>
                <a:moveTo>
                  <a:pt x="44626" y="8986"/>
                </a:moveTo>
                <a:cubicBezTo>
                  <a:pt x="37788" y="8986"/>
                  <a:pt x="31670" y="14737"/>
                  <a:pt x="31670" y="21925"/>
                </a:cubicBezTo>
                <a:lnTo>
                  <a:pt x="31670" y="190500"/>
                </a:lnTo>
                <a:lnTo>
                  <a:pt x="253720" y="190500"/>
                </a:lnTo>
                <a:lnTo>
                  <a:pt x="253720" y="21925"/>
                </a:lnTo>
                <a:cubicBezTo>
                  <a:pt x="253720" y="14737"/>
                  <a:pt x="247962" y="8986"/>
                  <a:pt x="240764" y="8986"/>
                </a:cubicBezTo>
                <a:lnTo>
                  <a:pt x="44626" y="8986"/>
                </a:lnTo>
                <a:close/>
                <a:moveTo>
                  <a:pt x="44626" y="0"/>
                </a:moveTo>
                <a:lnTo>
                  <a:pt x="240764" y="0"/>
                </a:lnTo>
                <a:cubicBezTo>
                  <a:pt x="252641" y="0"/>
                  <a:pt x="262358" y="9704"/>
                  <a:pt x="262358" y="21925"/>
                </a:cubicBezTo>
                <a:lnTo>
                  <a:pt x="262358" y="193735"/>
                </a:lnTo>
                <a:lnTo>
                  <a:pt x="285030" y="244775"/>
                </a:lnTo>
                <a:cubicBezTo>
                  <a:pt x="285390" y="245134"/>
                  <a:pt x="285390" y="245853"/>
                  <a:pt x="285390" y="246572"/>
                </a:cubicBezTo>
                <a:lnTo>
                  <a:pt x="285390" y="263825"/>
                </a:lnTo>
                <a:cubicBezTo>
                  <a:pt x="285390" y="275686"/>
                  <a:pt x="275673" y="285391"/>
                  <a:pt x="263797" y="285391"/>
                </a:cubicBezTo>
                <a:lnTo>
                  <a:pt x="21593" y="285391"/>
                </a:lnTo>
                <a:cubicBezTo>
                  <a:pt x="9717" y="285391"/>
                  <a:pt x="0" y="275686"/>
                  <a:pt x="0" y="263825"/>
                </a:cubicBezTo>
                <a:lnTo>
                  <a:pt x="0" y="246572"/>
                </a:lnTo>
                <a:cubicBezTo>
                  <a:pt x="0" y="245853"/>
                  <a:pt x="0" y="245134"/>
                  <a:pt x="360" y="244775"/>
                </a:cubicBezTo>
                <a:lnTo>
                  <a:pt x="23032" y="193735"/>
                </a:lnTo>
                <a:lnTo>
                  <a:pt x="23032" y="21925"/>
                </a:lnTo>
                <a:cubicBezTo>
                  <a:pt x="23032" y="9704"/>
                  <a:pt x="32749" y="0"/>
                  <a:pt x="4462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3" name="Freeform 1009">
            <a:extLst>
              <a:ext uri="{FF2B5EF4-FFF2-40B4-BE49-F238E27FC236}">
                <a16:creationId xmlns:a16="http://schemas.microsoft.com/office/drawing/2014/main" id="{38921088-A55B-9F41-8D26-BD40863A840C}"/>
              </a:ext>
            </a:extLst>
          </p:cNvPr>
          <p:cNvSpPr>
            <a:spLocks noChangeAspect="1" noChangeArrowheads="1"/>
          </p:cNvSpPr>
          <p:nvPr/>
        </p:nvSpPr>
        <p:spPr bwMode="auto">
          <a:xfrm>
            <a:off x="928843" y="4844446"/>
            <a:ext cx="360140" cy="360141"/>
          </a:xfrm>
          <a:custGeom>
            <a:avLst/>
            <a:gdLst>
              <a:gd name="T0" fmla="*/ 716343 w 285390"/>
              <a:gd name="T1" fmla="*/ 905477 h 284852"/>
              <a:gd name="T2" fmla="*/ 701970 w 285390"/>
              <a:gd name="T3" fmla="*/ 784020 h 284852"/>
              <a:gd name="T4" fmla="*/ 595903 w 285390"/>
              <a:gd name="T5" fmla="*/ 614444 h 284852"/>
              <a:gd name="T6" fmla="*/ 306476 w 285390"/>
              <a:gd name="T7" fmla="*/ 614444 h 284852"/>
              <a:gd name="T8" fmla="*/ 243373 w 285390"/>
              <a:gd name="T9" fmla="*/ 599000 h 284852"/>
              <a:gd name="T10" fmla="*/ 109467 w 285390"/>
              <a:gd name="T11" fmla="*/ 629893 h 284852"/>
              <a:gd name="T12" fmla="*/ 701970 w 285390"/>
              <a:gd name="T13" fmla="*/ 550815 h 284852"/>
              <a:gd name="T14" fmla="*/ 688792 w 285390"/>
              <a:gd name="T15" fmla="*/ 757300 h 284852"/>
              <a:gd name="T16" fmla="*/ 759471 w 285390"/>
              <a:gd name="T17" fmla="*/ 565387 h 284852"/>
              <a:gd name="T18" fmla="*/ 433012 w 285390"/>
              <a:gd name="T19" fmla="*/ 486343 h 284852"/>
              <a:gd name="T20" fmla="*/ 581526 w 285390"/>
              <a:gd name="T21" fmla="*/ 517243 h 284852"/>
              <a:gd name="T22" fmla="*/ 433012 w 285390"/>
              <a:gd name="T23" fmla="*/ 486343 h 284852"/>
              <a:gd name="T24" fmla="*/ 368677 w 285390"/>
              <a:gd name="T25" fmla="*/ 500501 h 284852"/>
              <a:gd name="T26" fmla="*/ 227213 w 285390"/>
              <a:gd name="T27" fmla="*/ 500501 h 284852"/>
              <a:gd name="T28" fmla="*/ 486489 w 285390"/>
              <a:gd name="T29" fmla="*/ 368328 h 284852"/>
              <a:gd name="T30" fmla="*/ 283797 w 285390"/>
              <a:gd name="T31" fmla="*/ 399221 h 284852"/>
              <a:gd name="T32" fmla="*/ 283797 w 285390"/>
              <a:gd name="T33" fmla="*/ 250306 h 284852"/>
              <a:gd name="T34" fmla="*/ 486489 w 285390"/>
              <a:gd name="T35" fmla="*/ 276011 h 284852"/>
              <a:gd name="T36" fmla="*/ 283797 w 285390"/>
              <a:gd name="T37" fmla="*/ 250306 h 284852"/>
              <a:gd name="T38" fmla="*/ 164536 w 285390"/>
              <a:gd name="T39" fmla="*/ 235122 h 284852"/>
              <a:gd name="T40" fmla="*/ 183927 w 285390"/>
              <a:gd name="T41" fmla="*/ 282149 h 284852"/>
              <a:gd name="T42" fmla="*/ 149991 w 285390"/>
              <a:gd name="T43" fmla="*/ 324352 h 284852"/>
              <a:gd name="T44" fmla="*/ 164536 w 285390"/>
              <a:gd name="T45" fmla="*/ 454573 h 284852"/>
              <a:gd name="T46" fmla="*/ 135445 w 285390"/>
              <a:gd name="T47" fmla="*/ 441311 h 284852"/>
              <a:gd name="T48" fmla="*/ 116055 w 285390"/>
              <a:gd name="T49" fmla="*/ 394284 h 284852"/>
              <a:gd name="T50" fmla="*/ 149991 w 285390"/>
              <a:gd name="T51" fmla="*/ 353295 h 284852"/>
              <a:gd name="T52" fmla="*/ 135445 w 285390"/>
              <a:gd name="T53" fmla="*/ 221860 h 284852"/>
              <a:gd name="T54" fmla="*/ 673219 w 285390"/>
              <a:gd name="T55" fmla="*/ 119637 h 284852"/>
              <a:gd name="T56" fmla="*/ 745094 w 285390"/>
              <a:gd name="T57" fmla="*/ 525311 h 284852"/>
              <a:gd name="T58" fmla="*/ 731915 w 285390"/>
              <a:gd name="T59" fmla="*/ 103846 h 284852"/>
              <a:gd name="T60" fmla="*/ 700775 w 285390"/>
              <a:gd name="T61" fmla="*/ 33399 h 284852"/>
              <a:gd name="T62" fmla="*/ 733118 w 285390"/>
              <a:gd name="T63" fmla="*/ 33399 h 284852"/>
              <a:gd name="T64" fmla="*/ 689988 w 285390"/>
              <a:gd name="T65" fmla="*/ 5462 h 284852"/>
              <a:gd name="T66" fmla="*/ 761864 w 285390"/>
              <a:gd name="T67" fmla="*/ 23678 h 284852"/>
              <a:gd name="T68" fmla="*/ 788219 w 285390"/>
              <a:gd name="T69" fmla="*/ 109923 h 284852"/>
              <a:gd name="T70" fmla="*/ 949932 w 285390"/>
              <a:gd name="T71" fmla="*/ 147574 h 284852"/>
              <a:gd name="T72" fmla="*/ 832542 w 285390"/>
              <a:gd name="T73" fmla="*/ 765802 h 284852"/>
              <a:gd name="T74" fmla="*/ 921185 w 285390"/>
              <a:gd name="T75" fmla="*/ 736651 h 284852"/>
              <a:gd name="T76" fmla="*/ 788219 w 285390"/>
              <a:gd name="T77" fmla="*/ 790090 h 284852"/>
              <a:gd name="T78" fmla="*/ 716343 w 285390"/>
              <a:gd name="T79" fmla="*/ 962567 h 284852"/>
              <a:gd name="T80" fmla="*/ 645670 w 285390"/>
              <a:gd name="T81" fmla="*/ 790090 h 284852"/>
              <a:gd name="T82" fmla="*/ 0 w 285390"/>
              <a:gd name="T83" fmla="*/ 751224 h 284852"/>
              <a:gd name="T84" fmla="*/ 524683 w 285390"/>
              <a:gd name="T85" fmla="*/ 132997 h 284852"/>
              <a:gd name="T86" fmla="*/ 28750 w 285390"/>
              <a:gd name="T87" fmla="*/ 162148 h 284852"/>
              <a:gd name="T88" fmla="*/ 645670 w 285390"/>
              <a:gd name="T89" fmla="*/ 125709 h 284852"/>
              <a:gd name="T90" fmla="*/ 582179 w 285390"/>
              <a:gd name="T91" fmla="*/ 391704 h 284852"/>
              <a:gd name="T92" fmla="*/ 655252 w 285390"/>
              <a:gd name="T93" fmla="*/ 95344 h 284852"/>
              <a:gd name="T94" fmla="*/ 679209 w 285390"/>
              <a:gd name="T95" fmla="*/ 10329 h 2848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390" h="284852">
                <a:moveTo>
                  <a:pt x="210894" y="232015"/>
                </a:moveTo>
                <a:lnTo>
                  <a:pt x="203336" y="235969"/>
                </a:lnTo>
                <a:lnTo>
                  <a:pt x="215212" y="267958"/>
                </a:lnTo>
                <a:lnTo>
                  <a:pt x="227089" y="235969"/>
                </a:lnTo>
                <a:lnTo>
                  <a:pt x="219891" y="232015"/>
                </a:lnTo>
                <a:cubicBezTo>
                  <a:pt x="217012" y="230577"/>
                  <a:pt x="213773" y="230577"/>
                  <a:pt x="210894" y="232015"/>
                </a:cubicBezTo>
                <a:close/>
                <a:moveTo>
                  <a:pt x="96387" y="177261"/>
                </a:moveTo>
                <a:lnTo>
                  <a:pt x="174716" y="177261"/>
                </a:lnTo>
                <a:cubicBezTo>
                  <a:pt x="177231" y="177261"/>
                  <a:pt x="179028" y="179166"/>
                  <a:pt x="179028" y="181833"/>
                </a:cubicBezTo>
                <a:cubicBezTo>
                  <a:pt x="179028" y="184119"/>
                  <a:pt x="177231" y="186405"/>
                  <a:pt x="174716" y="186405"/>
                </a:cubicBezTo>
                <a:lnTo>
                  <a:pt x="96387" y="186405"/>
                </a:lnTo>
                <a:cubicBezTo>
                  <a:pt x="94231" y="186405"/>
                  <a:pt x="92075" y="184119"/>
                  <a:pt x="92075" y="181833"/>
                </a:cubicBezTo>
                <a:cubicBezTo>
                  <a:pt x="92075" y="179166"/>
                  <a:pt x="94231" y="177261"/>
                  <a:pt x="96387" y="177261"/>
                </a:cubicBezTo>
                <a:close/>
                <a:moveTo>
                  <a:pt x="32886" y="177261"/>
                </a:moveTo>
                <a:lnTo>
                  <a:pt x="73117" y="177261"/>
                </a:lnTo>
                <a:cubicBezTo>
                  <a:pt x="75632" y="177261"/>
                  <a:pt x="77428" y="179166"/>
                  <a:pt x="77428" y="181833"/>
                </a:cubicBezTo>
                <a:cubicBezTo>
                  <a:pt x="77428" y="184119"/>
                  <a:pt x="75632" y="186405"/>
                  <a:pt x="73117" y="186405"/>
                </a:cubicBezTo>
                <a:lnTo>
                  <a:pt x="32886" y="186405"/>
                </a:lnTo>
                <a:cubicBezTo>
                  <a:pt x="30731" y="186405"/>
                  <a:pt x="28575" y="184119"/>
                  <a:pt x="28575" y="181833"/>
                </a:cubicBezTo>
                <a:cubicBezTo>
                  <a:pt x="28575" y="179166"/>
                  <a:pt x="30731" y="177261"/>
                  <a:pt x="32886" y="177261"/>
                </a:cubicBezTo>
                <a:close/>
                <a:moveTo>
                  <a:pt x="210894" y="163003"/>
                </a:moveTo>
                <a:lnTo>
                  <a:pt x="202257" y="167316"/>
                </a:lnTo>
                <a:lnTo>
                  <a:pt x="202257" y="226624"/>
                </a:lnTo>
                <a:lnTo>
                  <a:pt x="206935" y="224107"/>
                </a:lnTo>
                <a:cubicBezTo>
                  <a:pt x="212333" y="221591"/>
                  <a:pt x="218451" y="221591"/>
                  <a:pt x="223850" y="224107"/>
                </a:cubicBezTo>
                <a:lnTo>
                  <a:pt x="228168" y="226624"/>
                </a:lnTo>
                <a:lnTo>
                  <a:pt x="228168" y="167316"/>
                </a:lnTo>
                <a:lnTo>
                  <a:pt x="219891" y="163003"/>
                </a:lnTo>
                <a:cubicBezTo>
                  <a:pt x="217012" y="161565"/>
                  <a:pt x="213773" y="161565"/>
                  <a:pt x="210894" y="163003"/>
                </a:cubicBezTo>
                <a:close/>
                <a:moveTo>
                  <a:pt x="130090" y="143923"/>
                </a:moveTo>
                <a:lnTo>
                  <a:pt x="174709" y="143923"/>
                </a:lnTo>
                <a:cubicBezTo>
                  <a:pt x="177228" y="143923"/>
                  <a:pt x="179027" y="145828"/>
                  <a:pt x="179027" y="148114"/>
                </a:cubicBezTo>
                <a:cubicBezTo>
                  <a:pt x="179027" y="150781"/>
                  <a:pt x="177228" y="153067"/>
                  <a:pt x="174709" y="153067"/>
                </a:cubicBezTo>
                <a:lnTo>
                  <a:pt x="130090" y="153067"/>
                </a:lnTo>
                <a:cubicBezTo>
                  <a:pt x="127571" y="153067"/>
                  <a:pt x="125412" y="150781"/>
                  <a:pt x="125412" y="148114"/>
                </a:cubicBezTo>
                <a:cubicBezTo>
                  <a:pt x="125412" y="145828"/>
                  <a:pt x="127571" y="143923"/>
                  <a:pt x="130090" y="143923"/>
                </a:cubicBezTo>
                <a:close/>
                <a:moveTo>
                  <a:pt x="72621" y="143923"/>
                </a:moveTo>
                <a:lnTo>
                  <a:pt x="106766" y="143923"/>
                </a:lnTo>
                <a:cubicBezTo>
                  <a:pt x="108946" y="143923"/>
                  <a:pt x="110762" y="145828"/>
                  <a:pt x="110762" y="148114"/>
                </a:cubicBezTo>
                <a:cubicBezTo>
                  <a:pt x="110762" y="150781"/>
                  <a:pt x="108946" y="153067"/>
                  <a:pt x="106766" y="153067"/>
                </a:cubicBezTo>
                <a:lnTo>
                  <a:pt x="72621" y="153067"/>
                </a:lnTo>
                <a:cubicBezTo>
                  <a:pt x="70442" y="153067"/>
                  <a:pt x="68262" y="150781"/>
                  <a:pt x="68262" y="148114"/>
                </a:cubicBezTo>
                <a:cubicBezTo>
                  <a:pt x="68262" y="145828"/>
                  <a:pt x="70442" y="143923"/>
                  <a:pt x="72621" y="143923"/>
                </a:cubicBezTo>
                <a:close/>
                <a:moveTo>
                  <a:pt x="85261" y="108998"/>
                </a:moveTo>
                <a:lnTo>
                  <a:pt x="146156" y="108998"/>
                </a:lnTo>
                <a:cubicBezTo>
                  <a:pt x="148663" y="108998"/>
                  <a:pt x="150454" y="111284"/>
                  <a:pt x="150454" y="113951"/>
                </a:cubicBezTo>
                <a:cubicBezTo>
                  <a:pt x="150454" y="116237"/>
                  <a:pt x="148663" y="118142"/>
                  <a:pt x="146156" y="118142"/>
                </a:cubicBezTo>
                <a:lnTo>
                  <a:pt x="85261" y="118142"/>
                </a:lnTo>
                <a:cubicBezTo>
                  <a:pt x="82753" y="118142"/>
                  <a:pt x="80962" y="116237"/>
                  <a:pt x="80962" y="113951"/>
                </a:cubicBezTo>
                <a:cubicBezTo>
                  <a:pt x="80962" y="111284"/>
                  <a:pt x="82753" y="108998"/>
                  <a:pt x="85261" y="108998"/>
                </a:cubicBezTo>
                <a:close/>
                <a:moveTo>
                  <a:pt x="85261" y="74073"/>
                </a:moveTo>
                <a:lnTo>
                  <a:pt x="146156" y="74073"/>
                </a:lnTo>
                <a:cubicBezTo>
                  <a:pt x="148663" y="74073"/>
                  <a:pt x="150454" y="75727"/>
                  <a:pt x="150454" y="77711"/>
                </a:cubicBezTo>
                <a:cubicBezTo>
                  <a:pt x="150454" y="80026"/>
                  <a:pt x="148663" y="81680"/>
                  <a:pt x="146156" y="81680"/>
                </a:cubicBezTo>
                <a:lnTo>
                  <a:pt x="85261" y="81680"/>
                </a:lnTo>
                <a:cubicBezTo>
                  <a:pt x="82753" y="81680"/>
                  <a:pt x="80962" y="80026"/>
                  <a:pt x="80962" y="77711"/>
                </a:cubicBezTo>
                <a:cubicBezTo>
                  <a:pt x="80962" y="75727"/>
                  <a:pt x="82753" y="74073"/>
                  <a:pt x="85261" y="74073"/>
                </a:cubicBezTo>
                <a:close/>
                <a:moveTo>
                  <a:pt x="45062" y="61373"/>
                </a:moveTo>
                <a:cubicBezTo>
                  <a:pt x="47610" y="61373"/>
                  <a:pt x="49431" y="63514"/>
                  <a:pt x="49431" y="65655"/>
                </a:cubicBezTo>
                <a:lnTo>
                  <a:pt x="49431" y="69580"/>
                </a:lnTo>
                <a:cubicBezTo>
                  <a:pt x="55621" y="70650"/>
                  <a:pt x="60718" y="74575"/>
                  <a:pt x="63267" y="80285"/>
                </a:cubicBezTo>
                <a:cubicBezTo>
                  <a:pt x="64359" y="82069"/>
                  <a:pt x="63267" y="84923"/>
                  <a:pt x="60718" y="85637"/>
                </a:cubicBezTo>
                <a:cubicBezTo>
                  <a:pt x="58533" y="86707"/>
                  <a:pt x="55985" y="85637"/>
                  <a:pt x="55257" y="83496"/>
                </a:cubicBezTo>
                <a:cubicBezTo>
                  <a:pt x="53436" y="79928"/>
                  <a:pt x="49431" y="77430"/>
                  <a:pt x="45062" y="77430"/>
                </a:cubicBezTo>
                <a:cubicBezTo>
                  <a:pt x="39236" y="77430"/>
                  <a:pt x="34503" y="81712"/>
                  <a:pt x="34503" y="86707"/>
                </a:cubicBezTo>
                <a:cubicBezTo>
                  <a:pt x="34503" y="92773"/>
                  <a:pt x="38144" y="95985"/>
                  <a:pt x="45062" y="95985"/>
                </a:cubicBezTo>
                <a:cubicBezTo>
                  <a:pt x="59626" y="95985"/>
                  <a:pt x="64723" y="104905"/>
                  <a:pt x="64723" y="113469"/>
                </a:cubicBezTo>
                <a:cubicBezTo>
                  <a:pt x="64723" y="121676"/>
                  <a:pt x="57805" y="128813"/>
                  <a:pt x="49431" y="130954"/>
                </a:cubicBezTo>
                <a:lnTo>
                  <a:pt x="49431" y="134522"/>
                </a:lnTo>
                <a:cubicBezTo>
                  <a:pt x="49431" y="136663"/>
                  <a:pt x="47610" y="138804"/>
                  <a:pt x="45062" y="138804"/>
                </a:cubicBezTo>
                <a:cubicBezTo>
                  <a:pt x="42513" y="138804"/>
                  <a:pt x="40692" y="136663"/>
                  <a:pt x="40692" y="134522"/>
                </a:cubicBezTo>
                <a:lnTo>
                  <a:pt x="40692" y="130597"/>
                </a:lnTo>
                <a:cubicBezTo>
                  <a:pt x="34503" y="129526"/>
                  <a:pt x="29405" y="125601"/>
                  <a:pt x="27220" y="119892"/>
                </a:cubicBezTo>
                <a:cubicBezTo>
                  <a:pt x="26128" y="117751"/>
                  <a:pt x="27220" y="115253"/>
                  <a:pt x="29405" y="114183"/>
                </a:cubicBezTo>
                <a:cubicBezTo>
                  <a:pt x="31590" y="113469"/>
                  <a:pt x="34139" y="114540"/>
                  <a:pt x="34867" y="116681"/>
                </a:cubicBezTo>
                <a:cubicBezTo>
                  <a:pt x="36687" y="120249"/>
                  <a:pt x="40692" y="122747"/>
                  <a:pt x="45062" y="122747"/>
                </a:cubicBezTo>
                <a:cubicBezTo>
                  <a:pt x="50887" y="122747"/>
                  <a:pt x="55985" y="118465"/>
                  <a:pt x="55985" y="113469"/>
                </a:cubicBezTo>
                <a:cubicBezTo>
                  <a:pt x="55985" y="107403"/>
                  <a:pt x="52344" y="104549"/>
                  <a:pt x="45062" y="104549"/>
                </a:cubicBezTo>
                <a:cubicBezTo>
                  <a:pt x="30862" y="104549"/>
                  <a:pt x="25400" y="95271"/>
                  <a:pt x="25400" y="86707"/>
                </a:cubicBezTo>
                <a:cubicBezTo>
                  <a:pt x="25400" y="78144"/>
                  <a:pt x="31954" y="71007"/>
                  <a:pt x="40692" y="69580"/>
                </a:cubicBezTo>
                <a:lnTo>
                  <a:pt x="40692" y="65655"/>
                </a:lnTo>
                <a:cubicBezTo>
                  <a:pt x="40692" y="63514"/>
                  <a:pt x="42513" y="61373"/>
                  <a:pt x="45062" y="61373"/>
                </a:cubicBezTo>
                <a:close/>
                <a:moveTo>
                  <a:pt x="210894" y="30732"/>
                </a:moveTo>
                <a:lnTo>
                  <a:pt x="202257" y="35404"/>
                </a:lnTo>
                <a:lnTo>
                  <a:pt x="202257" y="157612"/>
                </a:lnTo>
                <a:lnTo>
                  <a:pt x="206935" y="155455"/>
                </a:lnTo>
                <a:cubicBezTo>
                  <a:pt x="212333" y="152580"/>
                  <a:pt x="218451" y="152580"/>
                  <a:pt x="223850" y="155455"/>
                </a:cubicBezTo>
                <a:lnTo>
                  <a:pt x="228168" y="157612"/>
                </a:lnTo>
                <a:lnTo>
                  <a:pt x="228168" y="35404"/>
                </a:lnTo>
                <a:lnTo>
                  <a:pt x="219891" y="30732"/>
                </a:lnTo>
                <a:cubicBezTo>
                  <a:pt x="217012" y="29294"/>
                  <a:pt x="213773" y="29294"/>
                  <a:pt x="210894" y="30732"/>
                </a:cubicBezTo>
                <a:close/>
                <a:moveTo>
                  <a:pt x="211254" y="9525"/>
                </a:moveTo>
                <a:lnTo>
                  <a:pt x="210534" y="9884"/>
                </a:lnTo>
                <a:lnTo>
                  <a:pt x="210534" y="21746"/>
                </a:lnTo>
                <a:cubicBezTo>
                  <a:pt x="213773" y="21027"/>
                  <a:pt x="217012" y="21027"/>
                  <a:pt x="220251" y="21746"/>
                </a:cubicBezTo>
                <a:lnTo>
                  <a:pt x="220251" y="9884"/>
                </a:lnTo>
                <a:lnTo>
                  <a:pt x="219531" y="9525"/>
                </a:lnTo>
                <a:cubicBezTo>
                  <a:pt x="216652" y="8087"/>
                  <a:pt x="213773" y="8087"/>
                  <a:pt x="211254" y="9525"/>
                </a:cubicBezTo>
                <a:close/>
                <a:moveTo>
                  <a:pt x="207295" y="1617"/>
                </a:moveTo>
                <a:cubicBezTo>
                  <a:pt x="212333" y="-539"/>
                  <a:pt x="218451" y="-539"/>
                  <a:pt x="223490" y="1617"/>
                </a:cubicBezTo>
                <a:lnTo>
                  <a:pt x="226369" y="3055"/>
                </a:lnTo>
                <a:cubicBezTo>
                  <a:pt x="228168" y="3774"/>
                  <a:pt x="228888" y="5571"/>
                  <a:pt x="228888" y="7009"/>
                </a:cubicBezTo>
                <a:lnTo>
                  <a:pt x="228888" y="25699"/>
                </a:lnTo>
                <a:lnTo>
                  <a:pt x="234646" y="28575"/>
                </a:lnTo>
                <a:cubicBezTo>
                  <a:pt x="236086" y="29653"/>
                  <a:pt x="236806" y="31091"/>
                  <a:pt x="236806" y="32529"/>
                </a:cubicBezTo>
                <a:lnTo>
                  <a:pt x="236806" y="39358"/>
                </a:lnTo>
                <a:lnTo>
                  <a:pt x="281072" y="39358"/>
                </a:lnTo>
                <a:cubicBezTo>
                  <a:pt x="283231" y="39358"/>
                  <a:pt x="285390" y="41515"/>
                  <a:pt x="285390" y="43671"/>
                </a:cubicBezTo>
                <a:lnTo>
                  <a:pt x="285390" y="222310"/>
                </a:lnTo>
                <a:cubicBezTo>
                  <a:pt x="285390" y="224467"/>
                  <a:pt x="283231" y="226624"/>
                  <a:pt x="281072" y="226624"/>
                </a:cubicBezTo>
                <a:lnTo>
                  <a:pt x="250121" y="226624"/>
                </a:lnTo>
                <a:cubicBezTo>
                  <a:pt x="247602" y="226624"/>
                  <a:pt x="245443" y="224467"/>
                  <a:pt x="245443" y="222310"/>
                </a:cubicBezTo>
                <a:cubicBezTo>
                  <a:pt x="245443" y="219794"/>
                  <a:pt x="247602" y="217997"/>
                  <a:pt x="250121" y="217997"/>
                </a:cubicBezTo>
                <a:lnTo>
                  <a:pt x="276753" y="217997"/>
                </a:lnTo>
                <a:lnTo>
                  <a:pt x="276753" y="47984"/>
                </a:lnTo>
                <a:lnTo>
                  <a:pt x="236806" y="47984"/>
                </a:lnTo>
                <a:lnTo>
                  <a:pt x="236806" y="233812"/>
                </a:lnTo>
                <a:cubicBezTo>
                  <a:pt x="236806" y="234172"/>
                  <a:pt x="236806" y="234890"/>
                  <a:pt x="236806" y="235250"/>
                </a:cubicBezTo>
                <a:lnTo>
                  <a:pt x="219531" y="282336"/>
                </a:lnTo>
                <a:cubicBezTo>
                  <a:pt x="218811" y="283773"/>
                  <a:pt x="217012" y="284852"/>
                  <a:pt x="215212" y="284852"/>
                </a:cubicBezTo>
                <a:cubicBezTo>
                  <a:pt x="213413" y="284852"/>
                  <a:pt x="211973" y="283773"/>
                  <a:pt x="211254" y="282336"/>
                </a:cubicBezTo>
                <a:lnTo>
                  <a:pt x="193979" y="235250"/>
                </a:lnTo>
                <a:cubicBezTo>
                  <a:pt x="193979" y="234890"/>
                  <a:pt x="193979" y="234172"/>
                  <a:pt x="193979" y="233812"/>
                </a:cubicBezTo>
                <a:lnTo>
                  <a:pt x="193979" y="226624"/>
                </a:lnTo>
                <a:lnTo>
                  <a:pt x="4318" y="226624"/>
                </a:lnTo>
                <a:cubicBezTo>
                  <a:pt x="1799" y="226624"/>
                  <a:pt x="0" y="224467"/>
                  <a:pt x="0" y="222310"/>
                </a:cubicBezTo>
                <a:lnTo>
                  <a:pt x="0" y="43671"/>
                </a:lnTo>
                <a:cubicBezTo>
                  <a:pt x="0" y="41515"/>
                  <a:pt x="1799" y="39358"/>
                  <a:pt x="4318" y="39358"/>
                </a:cubicBezTo>
                <a:lnTo>
                  <a:pt x="157631" y="39358"/>
                </a:lnTo>
                <a:cubicBezTo>
                  <a:pt x="159790" y="39358"/>
                  <a:pt x="161949" y="41515"/>
                  <a:pt x="161949" y="43671"/>
                </a:cubicBezTo>
                <a:cubicBezTo>
                  <a:pt x="161949" y="46187"/>
                  <a:pt x="159790" y="47984"/>
                  <a:pt x="157631" y="47984"/>
                </a:cubicBezTo>
                <a:lnTo>
                  <a:pt x="8637" y="47984"/>
                </a:lnTo>
                <a:lnTo>
                  <a:pt x="8637" y="217997"/>
                </a:lnTo>
                <a:lnTo>
                  <a:pt x="193979" y="217997"/>
                </a:lnTo>
                <a:lnTo>
                  <a:pt x="193979" y="37201"/>
                </a:lnTo>
                <a:cubicBezTo>
                  <a:pt x="185342" y="38998"/>
                  <a:pt x="179224" y="45109"/>
                  <a:pt x="179224" y="52657"/>
                </a:cubicBezTo>
                <a:lnTo>
                  <a:pt x="179224" y="111604"/>
                </a:lnTo>
                <a:cubicBezTo>
                  <a:pt x="179224" y="114120"/>
                  <a:pt x="177424" y="115917"/>
                  <a:pt x="174905" y="115917"/>
                </a:cubicBezTo>
                <a:cubicBezTo>
                  <a:pt x="172746" y="115917"/>
                  <a:pt x="170587" y="114120"/>
                  <a:pt x="170587" y="111604"/>
                </a:cubicBezTo>
                <a:lnTo>
                  <a:pt x="170587" y="52657"/>
                </a:lnTo>
                <a:cubicBezTo>
                  <a:pt x="170587" y="39358"/>
                  <a:pt x="182103" y="28934"/>
                  <a:pt x="196858" y="28215"/>
                </a:cubicBezTo>
                <a:lnTo>
                  <a:pt x="201897" y="25699"/>
                </a:lnTo>
                <a:lnTo>
                  <a:pt x="201897" y="7009"/>
                </a:lnTo>
                <a:cubicBezTo>
                  <a:pt x="201897" y="5571"/>
                  <a:pt x="202616" y="3774"/>
                  <a:pt x="204056" y="3055"/>
                </a:cubicBezTo>
                <a:lnTo>
                  <a:pt x="207295" y="1617"/>
                </a:ln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pic>
        <p:nvPicPr>
          <p:cNvPr id="4" name="Picture 3" descr="&#10;Description automatically generated">
            <a:extLst>
              <a:ext uri="{FF2B5EF4-FFF2-40B4-BE49-F238E27FC236}">
                <a16:creationId xmlns:a16="http://schemas.microsoft.com/office/drawing/2014/main" id="{5AA56BCD-EE43-4D45-AD66-D6EBE3266F89}"/>
              </a:ext>
            </a:extLst>
          </p:cNvPr>
          <p:cNvPicPr>
            <a:picLocks noChangeAspect="1"/>
          </p:cNvPicPr>
          <p:nvPr/>
        </p:nvPicPr>
        <p:blipFill>
          <a:blip r:embed="rId2"/>
          <a:stretch>
            <a:fillRect/>
          </a:stretch>
        </p:blipFill>
        <p:spPr>
          <a:xfrm>
            <a:off x="4244432" y="1536407"/>
            <a:ext cx="4407128" cy="3530010"/>
          </a:xfrm>
          <a:prstGeom prst="rect">
            <a:avLst/>
          </a:prstGeom>
        </p:spPr>
      </p:pic>
      <p:sp>
        <p:nvSpPr>
          <p:cNvPr id="12" name="TextBox 11">
            <a:extLst>
              <a:ext uri="{FF2B5EF4-FFF2-40B4-BE49-F238E27FC236}">
                <a16:creationId xmlns:a16="http://schemas.microsoft.com/office/drawing/2014/main" id="{0D512558-79FD-4EB0-9824-031683D7D0C8}"/>
              </a:ext>
            </a:extLst>
          </p:cNvPr>
          <p:cNvSpPr txBox="1"/>
          <p:nvPr/>
        </p:nvSpPr>
        <p:spPr>
          <a:xfrm>
            <a:off x="3779873" y="5740209"/>
            <a:ext cx="5205371" cy="369332"/>
          </a:xfrm>
          <a:prstGeom prst="rect">
            <a:avLst/>
          </a:prstGeom>
          <a:noFill/>
        </p:spPr>
        <p:txBody>
          <a:bodyPr wrap="square" rtlCol="0">
            <a:spAutoFit/>
          </a:bodyPr>
          <a:lstStyle/>
          <a:p>
            <a:r>
              <a:rPr lang="en-CA" b="1" dirty="0">
                <a:solidFill>
                  <a:schemeClr val="accent2"/>
                </a:solidFill>
                <a:latin typeface="Poppins" panose="00000500000000000000" pitchFamily="50" charset="0"/>
                <a:cs typeface="Poppins" panose="00000500000000000000" pitchFamily="50" charset="0"/>
              </a:rPr>
              <a:t>**No Payment at the point of treatment</a:t>
            </a:r>
          </a:p>
        </p:txBody>
      </p:sp>
      <p:sp>
        <p:nvSpPr>
          <p:cNvPr id="34" name="Subtitle 2">
            <a:extLst>
              <a:ext uri="{FF2B5EF4-FFF2-40B4-BE49-F238E27FC236}">
                <a16:creationId xmlns:a16="http://schemas.microsoft.com/office/drawing/2014/main" id="{18BB86AE-996E-4725-BAEA-FDDF338362D8}"/>
              </a:ext>
            </a:extLst>
          </p:cNvPr>
          <p:cNvSpPr txBox="1">
            <a:spLocks/>
          </p:cNvSpPr>
          <p:nvPr/>
        </p:nvSpPr>
        <p:spPr>
          <a:xfrm>
            <a:off x="9727851" y="2992458"/>
            <a:ext cx="2180616" cy="82176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400" dirty="0">
                <a:solidFill>
                  <a:schemeClr val="tx1"/>
                </a:solidFill>
                <a:latin typeface="Poppins" panose="00000500000000000000" pitchFamily="50" charset="0"/>
                <a:cs typeface="Poppins" panose="00000500000000000000" pitchFamily="50" charset="0"/>
              </a:rPr>
              <a:t>H</a:t>
            </a:r>
            <a:r>
              <a:rPr lang="en-NG" sz="1400" dirty="0">
                <a:solidFill>
                  <a:schemeClr val="tx1"/>
                </a:solidFill>
                <a:latin typeface="Poppins" panose="00000500000000000000" pitchFamily="50" charset="0"/>
                <a:cs typeface="Poppins" panose="00000500000000000000" pitchFamily="50" charset="0"/>
              </a:rPr>
              <a:t>uge expansion of healthcare fiscal space envisaged</a:t>
            </a:r>
            <a:r>
              <a:rPr lang="en-CA" sz="1400" dirty="0">
                <a:solidFill>
                  <a:schemeClr val="tx1"/>
                </a:solidFill>
                <a:latin typeface="Poppins" panose="00000500000000000000" pitchFamily="50" charset="0"/>
                <a:cs typeface="Poppins" panose="00000500000000000000" pitchFamily="50" charset="0"/>
              </a:rPr>
              <a:t>.</a:t>
            </a:r>
            <a:endParaRPr lang="en-NG" sz="1400" dirty="0">
              <a:solidFill>
                <a:schemeClr val="tx1"/>
              </a:solidFill>
              <a:latin typeface="Poppins" panose="00000500000000000000" pitchFamily="50" charset="0"/>
              <a:cs typeface="Poppins" panose="00000500000000000000" pitchFamily="50" charset="0"/>
            </a:endParaRPr>
          </a:p>
        </p:txBody>
      </p:sp>
      <p:sp>
        <p:nvSpPr>
          <p:cNvPr id="35" name="Oval 34">
            <a:extLst>
              <a:ext uri="{FF2B5EF4-FFF2-40B4-BE49-F238E27FC236}">
                <a16:creationId xmlns:a16="http://schemas.microsoft.com/office/drawing/2014/main" id="{1BA9FDA8-E7A9-4298-A3CA-47ECB41C43A7}"/>
              </a:ext>
            </a:extLst>
          </p:cNvPr>
          <p:cNvSpPr/>
          <p:nvPr/>
        </p:nvSpPr>
        <p:spPr>
          <a:xfrm>
            <a:off x="8970802" y="2961640"/>
            <a:ext cx="693825" cy="6938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6" name="Freeform 991">
            <a:extLst>
              <a:ext uri="{FF2B5EF4-FFF2-40B4-BE49-F238E27FC236}">
                <a16:creationId xmlns:a16="http://schemas.microsoft.com/office/drawing/2014/main" id="{84B9B450-5DCD-4601-8B9D-D3F56B377ECB}"/>
              </a:ext>
            </a:extLst>
          </p:cNvPr>
          <p:cNvSpPr>
            <a:spLocks noChangeAspect="1" noChangeArrowheads="1"/>
          </p:cNvSpPr>
          <p:nvPr/>
        </p:nvSpPr>
        <p:spPr bwMode="auto">
          <a:xfrm>
            <a:off x="9137645" y="3128482"/>
            <a:ext cx="360140" cy="360140"/>
          </a:xfrm>
          <a:custGeom>
            <a:avLst/>
            <a:gdLst>
              <a:gd name="T0" fmla="*/ 532423 w 285390"/>
              <a:gd name="T1" fmla="*/ 729203 h 285390"/>
              <a:gd name="T2" fmla="*/ 501981 w 285390"/>
              <a:gd name="T3" fmla="*/ 680424 h 285390"/>
              <a:gd name="T4" fmla="*/ 447878 w 285390"/>
              <a:gd name="T5" fmla="*/ 680424 h 285390"/>
              <a:gd name="T6" fmla="*/ 417440 w 285390"/>
              <a:gd name="T7" fmla="*/ 729203 h 285390"/>
              <a:gd name="T8" fmla="*/ 474375 w 285390"/>
              <a:gd name="T9" fmla="*/ 620606 h 285390"/>
              <a:gd name="T10" fmla="*/ 603100 w 285390"/>
              <a:gd name="T11" fmla="*/ 702181 h 285390"/>
              <a:gd name="T12" fmla="*/ 632895 w 285390"/>
              <a:gd name="T13" fmla="*/ 702181 h 285390"/>
              <a:gd name="T14" fmla="*/ 474375 w 285390"/>
              <a:gd name="T15" fmla="*/ 591816 h 285390"/>
              <a:gd name="T16" fmla="*/ 612317 w 285390"/>
              <a:gd name="T17" fmla="*/ 490152 h 285390"/>
              <a:gd name="T18" fmla="*/ 342246 w 285390"/>
              <a:gd name="T19" fmla="*/ 459714 h 285390"/>
              <a:gd name="T20" fmla="*/ 327610 w 285390"/>
              <a:gd name="T21" fmla="*/ 474933 h 285390"/>
              <a:gd name="T22" fmla="*/ 556895 w 285390"/>
              <a:gd name="T23" fmla="*/ 472319 h 285390"/>
              <a:gd name="T24" fmla="*/ 610309 w 285390"/>
              <a:gd name="T25" fmla="*/ 409465 h 285390"/>
              <a:gd name="T26" fmla="*/ 340223 w 285390"/>
              <a:gd name="T27" fmla="*/ 535179 h 285390"/>
              <a:gd name="T28" fmla="*/ 610309 w 285390"/>
              <a:gd name="T29" fmla="*/ 380453 h 285390"/>
              <a:gd name="T30" fmla="*/ 528409 w 285390"/>
              <a:gd name="T31" fmla="*/ 472319 h 285390"/>
              <a:gd name="T32" fmla="*/ 421532 w 285390"/>
              <a:gd name="T33" fmla="*/ 472319 h 285390"/>
              <a:gd name="T34" fmla="*/ 340223 w 285390"/>
              <a:gd name="T35" fmla="*/ 380453 h 285390"/>
              <a:gd name="T36" fmla="*/ 105414 w 285390"/>
              <a:gd name="T37" fmla="*/ 921181 h 285390"/>
              <a:gd name="T38" fmla="*/ 265931 w 285390"/>
              <a:gd name="T39" fmla="*/ 844509 h 285390"/>
              <a:gd name="T40" fmla="*/ 727126 w 285390"/>
              <a:gd name="T41" fmla="*/ 921181 h 285390"/>
              <a:gd name="T42" fmla="*/ 579785 w 285390"/>
              <a:gd name="T43" fmla="*/ 316171 h 285390"/>
              <a:gd name="T44" fmla="*/ 721136 w 285390"/>
              <a:gd name="T45" fmla="*/ 328156 h 285390"/>
              <a:gd name="T46" fmla="*/ 143750 w 285390"/>
              <a:gd name="T47" fmla="*/ 298200 h 285390"/>
              <a:gd name="T48" fmla="*/ 143750 w 285390"/>
              <a:gd name="T49" fmla="*/ 298200 h 285390"/>
              <a:gd name="T50" fmla="*/ 693590 w 285390"/>
              <a:gd name="T51" fmla="*/ 313777 h 285390"/>
              <a:gd name="T52" fmla="*/ 800199 w 285390"/>
              <a:gd name="T53" fmla="*/ 397638 h 285390"/>
              <a:gd name="T54" fmla="*/ 921185 w 285390"/>
              <a:gd name="T55" fmla="*/ 181988 h 285390"/>
              <a:gd name="T56" fmla="*/ 28750 w 285390"/>
              <a:gd name="T57" fmla="*/ 282628 h 285390"/>
              <a:gd name="T58" fmla="*/ 115004 w 285390"/>
              <a:gd name="T59" fmla="*/ 282628 h 285390"/>
              <a:gd name="T60" fmla="*/ 295882 w 285390"/>
              <a:gd name="T61" fmla="*/ 299400 h 285390"/>
              <a:gd name="T62" fmla="*/ 406269 w 285390"/>
              <a:gd name="T63" fmla="*/ 162305 h 285390"/>
              <a:gd name="T64" fmla="*/ 440087 w 285390"/>
              <a:gd name="T65" fmla="*/ 196120 h 285390"/>
              <a:gd name="T66" fmla="*/ 129370 w 285390"/>
              <a:gd name="T67" fmla="*/ 153234 h 285390"/>
              <a:gd name="T68" fmla="*/ 579785 w 285390"/>
              <a:gd name="T69" fmla="*/ 287419 h 285390"/>
              <a:gd name="T70" fmla="*/ 935562 w 285390"/>
              <a:gd name="T71" fmla="*/ 153234 h 285390"/>
              <a:gd name="T72" fmla="*/ 840927 w 285390"/>
              <a:gd name="T73" fmla="*/ 464731 h 285390"/>
              <a:gd name="T74" fmla="*/ 858895 w 285390"/>
              <a:gd name="T75" fmla="*/ 949932 h 285390"/>
              <a:gd name="T76" fmla="*/ 674418 w 285390"/>
              <a:gd name="T77" fmla="*/ 873261 h 285390"/>
              <a:gd name="T78" fmla="*/ 231197 w 285390"/>
              <a:gd name="T79" fmla="*/ 949932 h 285390"/>
              <a:gd name="T80" fmla="*/ 76660 w 285390"/>
              <a:gd name="T81" fmla="*/ 609694 h 285390"/>
              <a:gd name="T82" fmla="*/ 0 w 285390"/>
              <a:gd name="T83" fmla="*/ 168810 h 285390"/>
              <a:gd name="T84" fmla="*/ 469073 w 285390"/>
              <a:gd name="T85" fmla="*/ 196120 h 285390"/>
              <a:gd name="T86" fmla="*/ 406269 w 285390"/>
              <a:gd name="T87" fmla="*/ 132098 h 285390"/>
              <a:gd name="T88" fmla="*/ 544863 w 285390"/>
              <a:gd name="T89" fmla="*/ 192020 h 285390"/>
              <a:gd name="T90" fmla="*/ 544863 w 285390"/>
              <a:gd name="T91" fmla="*/ 95110 h 285390"/>
              <a:gd name="T92" fmla="*/ 480847 w 285390"/>
              <a:gd name="T93" fmla="*/ 157331 h 285390"/>
              <a:gd name="T94" fmla="*/ 409442 w 285390"/>
              <a:gd name="T95" fmla="*/ 62809 h 285390"/>
              <a:gd name="T96" fmla="*/ 443260 w 285390"/>
              <a:gd name="T97" fmla="*/ 28989 h 285390"/>
              <a:gd name="T98" fmla="*/ 443260 w 285390"/>
              <a:gd name="T99" fmla="*/ 125613 h 285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390" h="285390">
                <a:moveTo>
                  <a:pt x="155765" y="200025"/>
                </a:moveTo>
                <a:cubicBezTo>
                  <a:pt x="158051" y="200025"/>
                  <a:pt x="159956" y="201857"/>
                  <a:pt x="159956" y="204421"/>
                </a:cubicBezTo>
                <a:lnTo>
                  <a:pt x="159956" y="219076"/>
                </a:lnTo>
                <a:cubicBezTo>
                  <a:pt x="159956" y="221640"/>
                  <a:pt x="158051" y="223472"/>
                  <a:pt x="155765" y="223472"/>
                </a:cubicBezTo>
                <a:cubicBezTo>
                  <a:pt x="153098" y="223472"/>
                  <a:pt x="150812" y="221640"/>
                  <a:pt x="150812" y="219076"/>
                </a:cubicBezTo>
                <a:lnTo>
                  <a:pt x="150812" y="204421"/>
                </a:lnTo>
                <a:cubicBezTo>
                  <a:pt x="150812" y="201857"/>
                  <a:pt x="153098" y="200025"/>
                  <a:pt x="155765" y="200025"/>
                </a:cubicBezTo>
                <a:close/>
                <a:moveTo>
                  <a:pt x="129984" y="200025"/>
                </a:moveTo>
                <a:cubicBezTo>
                  <a:pt x="132651" y="200025"/>
                  <a:pt x="134556" y="201857"/>
                  <a:pt x="134556" y="204421"/>
                </a:cubicBezTo>
                <a:lnTo>
                  <a:pt x="134556" y="219076"/>
                </a:lnTo>
                <a:cubicBezTo>
                  <a:pt x="134556" y="221640"/>
                  <a:pt x="132651" y="223472"/>
                  <a:pt x="129984" y="223472"/>
                </a:cubicBezTo>
                <a:cubicBezTo>
                  <a:pt x="127317" y="223472"/>
                  <a:pt x="125412" y="221640"/>
                  <a:pt x="125412" y="219076"/>
                </a:cubicBezTo>
                <a:lnTo>
                  <a:pt x="125412" y="204421"/>
                </a:lnTo>
                <a:cubicBezTo>
                  <a:pt x="125412" y="201857"/>
                  <a:pt x="127317" y="200025"/>
                  <a:pt x="129984" y="200025"/>
                </a:cubicBezTo>
                <a:close/>
                <a:moveTo>
                  <a:pt x="142517" y="186450"/>
                </a:moveTo>
                <a:cubicBezTo>
                  <a:pt x="121748" y="186450"/>
                  <a:pt x="103844" y="197623"/>
                  <a:pt x="103844" y="210958"/>
                </a:cubicBezTo>
                <a:cubicBezTo>
                  <a:pt x="103844" y="224293"/>
                  <a:pt x="121748" y="235465"/>
                  <a:pt x="142517" y="235465"/>
                </a:cubicBezTo>
                <a:cubicBezTo>
                  <a:pt x="163644" y="235465"/>
                  <a:pt x="181190" y="224293"/>
                  <a:pt x="181190" y="210958"/>
                </a:cubicBezTo>
                <a:cubicBezTo>
                  <a:pt x="181190" y="197623"/>
                  <a:pt x="163644" y="186450"/>
                  <a:pt x="142517" y="186450"/>
                </a:cubicBezTo>
                <a:close/>
                <a:moveTo>
                  <a:pt x="142517" y="177800"/>
                </a:moveTo>
                <a:cubicBezTo>
                  <a:pt x="168657" y="177800"/>
                  <a:pt x="190142" y="192577"/>
                  <a:pt x="190142" y="210958"/>
                </a:cubicBezTo>
                <a:cubicBezTo>
                  <a:pt x="190142" y="229338"/>
                  <a:pt x="168657" y="244115"/>
                  <a:pt x="142517" y="244115"/>
                </a:cubicBezTo>
                <a:cubicBezTo>
                  <a:pt x="116377" y="244115"/>
                  <a:pt x="95250" y="229338"/>
                  <a:pt x="95250" y="210958"/>
                </a:cubicBezTo>
                <a:cubicBezTo>
                  <a:pt x="95250" y="192577"/>
                  <a:pt x="116377" y="177800"/>
                  <a:pt x="142517" y="177800"/>
                </a:cubicBezTo>
                <a:close/>
                <a:moveTo>
                  <a:pt x="183959" y="138113"/>
                </a:moveTo>
                <a:cubicBezTo>
                  <a:pt x="186245" y="138113"/>
                  <a:pt x="188531" y="140018"/>
                  <a:pt x="188531" y="142685"/>
                </a:cubicBezTo>
                <a:cubicBezTo>
                  <a:pt x="188531" y="144971"/>
                  <a:pt x="186245" y="147257"/>
                  <a:pt x="183959" y="147257"/>
                </a:cubicBezTo>
                <a:cubicBezTo>
                  <a:pt x="181292" y="147257"/>
                  <a:pt x="179387" y="144971"/>
                  <a:pt x="179387" y="142685"/>
                </a:cubicBezTo>
                <a:cubicBezTo>
                  <a:pt x="179387" y="140018"/>
                  <a:pt x="181292" y="138113"/>
                  <a:pt x="183959" y="138113"/>
                </a:cubicBezTo>
                <a:close/>
                <a:moveTo>
                  <a:pt x="102821" y="138113"/>
                </a:moveTo>
                <a:cubicBezTo>
                  <a:pt x="105019" y="138113"/>
                  <a:pt x="107583" y="140018"/>
                  <a:pt x="107583" y="142685"/>
                </a:cubicBezTo>
                <a:cubicBezTo>
                  <a:pt x="107583" y="144971"/>
                  <a:pt x="105019" y="147257"/>
                  <a:pt x="102821" y="147257"/>
                </a:cubicBezTo>
                <a:cubicBezTo>
                  <a:pt x="100623" y="147257"/>
                  <a:pt x="98425" y="144971"/>
                  <a:pt x="98425" y="142685"/>
                </a:cubicBezTo>
                <a:cubicBezTo>
                  <a:pt x="98425" y="140018"/>
                  <a:pt x="100623" y="138113"/>
                  <a:pt x="102821" y="138113"/>
                </a:cubicBezTo>
                <a:close/>
                <a:moveTo>
                  <a:pt x="183356" y="123016"/>
                </a:moveTo>
                <a:cubicBezTo>
                  <a:pt x="174441" y="123016"/>
                  <a:pt x="167309" y="131369"/>
                  <a:pt x="167309" y="141900"/>
                </a:cubicBezTo>
                <a:cubicBezTo>
                  <a:pt x="167309" y="152069"/>
                  <a:pt x="174441" y="160784"/>
                  <a:pt x="183356" y="160784"/>
                </a:cubicBezTo>
                <a:cubicBezTo>
                  <a:pt x="191915" y="160784"/>
                  <a:pt x="198690" y="152069"/>
                  <a:pt x="198690" y="141900"/>
                </a:cubicBezTo>
                <a:cubicBezTo>
                  <a:pt x="198690" y="131369"/>
                  <a:pt x="191915" y="123016"/>
                  <a:pt x="183356" y="123016"/>
                </a:cubicBezTo>
                <a:close/>
                <a:moveTo>
                  <a:pt x="102214" y="123016"/>
                </a:moveTo>
                <a:cubicBezTo>
                  <a:pt x="93592" y="123016"/>
                  <a:pt x="86408" y="131369"/>
                  <a:pt x="86408" y="141900"/>
                </a:cubicBezTo>
                <a:cubicBezTo>
                  <a:pt x="86408" y="152069"/>
                  <a:pt x="93592" y="160784"/>
                  <a:pt x="102214" y="160784"/>
                </a:cubicBezTo>
                <a:cubicBezTo>
                  <a:pt x="111194" y="160784"/>
                  <a:pt x="118020" y="152069"/>
                  <a:pt x="118020" y="141900"/>
                </a:cubicBezTo>
                <a:cubicBezTo>
                  <a:pt x="118020" y="131369"/>
                  <a:pt x="111194" y="123016"/>
                  <a:pt x="102214" y="123016"/>
                </a:cubicBezTo>
                <a:close/>
                <a:moveTo>
                  <a:pt x="183356" y="114300"/>
                </a:moveTo>
                <a:cubicBezTo>
                  <a:pt x="196551" y="114300"/>
                  <a:pt x="207606" y="126647"/>
                  <a:pt x="207606" y="141900"/>
                </a:cubicBezTo>
                <a:cubicBezTo>
                  <a:pt x="207606" y="157153"/>
                  <a:pt x="196551" y="169500"/>
                  <a:pt x="183356" y="169500"/>
                </a:cubicBezTo>
                <a:cubicBezTo>
                  <a:pt x="169805" y="169500"/>
                  <a:pt x="158750" y="157153"/>
                  <a:pt x="158750" y="141900"/>
                </a:cubicBezTo>
                <a:cubicBezTo>
                  <a:pt x="158750" y="126647"/>
                  <a:pt x="169805" y="114300"/>
                  <a:pt x="183356" y="114300"/>
                </a:cubicBezTo>
                <a:close/>
                <a:moveTo>
                  <a:pt x="102214" y="114300"/>
                </a:moveTo>
                <a:cubicBezTo>
                  <a:pt x="115864" y="114300"/>
                  <a:pt x="126641" y="126647"/>
                  <a:pt x="126641" y="141900"/>
                </a:cubicBezTo>
                <a:cubicBezTo>
                  <a:pt x="126641" y="157153"/>
                  <a:pt x="115864" y="169500"/>
                  <a:pt x="102214" y="169500"/>
                </a:cubicBezTo>
                <a:cubicBezTo>
                  <a:pt x="88923" y="169500"/>
                  <a:pt x="77787" y="157153"/>
                  <a:pt x="77787" y="141900"/>
                </a:cubicBezTo>
                <a:cubicBezTo>
                  <a:pt x="77787" y="126647"/>
                  <a:pt x="88923" y="114300"/>
                  <a:pt x="102214" y="114300"/>
                </a:cubicBezTo>
                <a:close/>
                <a:moveTo>
                  <a:pt x="111205" y="94988"/>
                </a:moveTo>
                <a:cubicBezTo>
                  <a:pt x="67299" y="94988"/>
                  <a:pt x="31670" y="134581"/>
                  <a:pt x="31670" y="183171"/>
                </a:cubicBezTo>
                <a:lnTo>
                  <a:pt x="31670" y="276752"/>
                </a:lnTo>
                <a:lnTo>
                  <a:pt x="66939" y="276752"/>
                </a:lnTo>
                <a:lnTo>
                  <a:pt x="75936" y="256236"/>
                </a:lnTo>
                <a:cubicBezTo>
                  <a:pt x="76296" y="254796"/>
                  <a:pt x="78095" y="253717"/>
                  <a:pt x="79895" y="253717"/>
                </a:cubicBezTo>
                <a:lnTo>
                  <a:pt x="205496" y="253717"/>
                </a:lnTo>
                <a:cubicBezTo>
                  <a:pt x="207295" y="253717"/>
                  <a:pt x="208734" y="254796"/>
                  <a:pt x="209454" y="256236"/>
                </a:cubicBezTo>
                <a:lnTo>
                  <a:pt x="218451" y="276752"/>
                </a:lnTo>
                <a:lnTo>
                  <a:pt x="253720" y="276752"/>
                </a:lnTo>
                <a:lnTo>
                  <a:pt x="253720" y="183171"/>
                </a:lnTo>
                <a:cubicBezTo>
                  <a:pt x="253720" y="134581"/>
                  <a:pt x="217732" y="94988"/>
                  <a:pt x="174185" y="94988"/>
                </a:cubicBezTo>
                <a:lnTo>
                  <a:pt x="111205" y="94988"/>
                </a:lnTo>
                <a:close/>
                <a:moveTo>
                  <a:pt x="241844" y="89589"/>
                </a:moveTo>
                <a:cubicBezTo>
                  <a:pt x="232487" y="90309"/>
                  <a:pt x="223850" y="93549"/>
                  <a:pt x="216652" y="98588"/>
                </a:cubicBezTo>
                <a:cubicBezTo>
                  <a:pt x="223130" y="102547"/>
                  <a:pt x="228888" y="107226"/>
                  <a:pt x="234286" y="112625"/>
                </a:cubicBezTo>
                <a:cubicBezTo>
                  <a:pt x="238245" y="105786"/>
                  <a:pt x="241484" y="98228"/>
                  <a:pt x="241844" y="89589"/>
                </a:cubicBezTo>
                <a:close/>
                <a:moveTo>
                  <a:pt x="43186" y="89589"/>
                </a:moveTo>
                <a:cubicBezTo>
                  <a:pt x="44266" y="98228"/>
                  <a:pt x="46785" y="105786"/>
                  <a:pt x="51104" y="112625"/>
                </a:cubicBezTo>
                <a:cubicBezTo>
                  <a:pt x="56502" y="107226"/>
                  <a:pt x="62260" y="102547"/>
                  <a:pt x="68378" y="98588"/>
                </a:cubicBezTo>
                <a:cubicBezTo>
                  <a:pt x="61180" y="93549"/>
                  <a:pt x="52543" y="90309"/>
                  <a:pt x="43186" y="89589"/>
                </a:cubicBezTo>
                <a:close/>
                <a:moveTo>
                  <a:pt x="246523" y="54676"/>
                </a:moveTo>
                <a:cubicBezTo>
                  <a:pt x="223490" y="54676"/>
                  <a:pt x="204056" y="69433"/>
                  <a:pt x="196498" y="89949"/>
                </a:cubicBezTo>
                <a:cubicBezTo>
                  <a:pt x="200457" y="91029"/>
                  <a:pt x="204416" y="92469"/>
                  <a:pt x="208375" y="94268"/>
                </a:cubicBezTo>
                <a:cubicBezTo>
                  <a:pt x="218811" y="85990"/>
                  <a:pt x="232127" y="80591"/>
                  <a:pt x="246523" y="80591"/>
                </a:cubicBezTo>
                <a:cubicBezTo>
                  <a:pt x="249042" y="80591"/>
                  <a:pt x="250841" y="82751"/>
                  <a:pt x="250841" y="84910"/>
                </a:cubicBezTo>
                <a:cubicBezTo>
                  <a:pt x="250841" y="97868"/>
                  <a:pt x="246882" y="109385"/>
                  <a:pt x="240405" y="119463"/>
                </a:cubicBezTo>
                <a:cubicBezTo>
                  <a:pt x="243284" y="123423"/>
                  <a:pt x="246163" y="127382"/>
                  <a:pt x="248682" y="131701"/>
                </a:cubicBezTo>
                <a:cubicBezTo>
                  <a:pt x="265237" y="122703"/>
                  <a:pt x="276753" y="105426"/>
                  <a:pt x="276753" y="84910"/>
                </a:cubicBezTo>
                <a:lnTo>
                  <a:pt x="276753" y="54676"/>
                </a:lnTo>
                <a:lnTo>
                  <a:pt x="246523" y="54676"/>
                </a:lnTo>
                <a:close/>
                <a:moveTo>
                  <a:pt x="8637" y="54676"/>
                </a:moveTo>
                <a:lnTo>
                  <a:pt x="8637" y="84910"/>
                </a:lnTo>
                <a:cubicBezTo>
                  <a:pt x="8637" y="105426"/>
                  <a:pt x="20153" y="122703"/>
                  <a:pt x="36348" y="131701"/>
                </a:cubicBezTo>
                <a:cubicBezTo>
                  <a:pt x="38868" y="127382"/>
                  <a:pt x="42106" y="123423"/>
                  <a:pt x="45345" y="119463"/>
                </a:cubicBezTo>
                <a:cubicBezTo>
                  <a:pt x="38508" y="109385"/>
                  <a:pt x="34549" y="97868"/>
                  <a:pt x="34549" y="84910"/>
                </a:cubicBezTo>
                <a:cubicBezTo>
                  <a:pt x="34549" y="82751"/>
                  <a:pt x="36348" y="80591"/>
                  <a:pt x="38868" y="80591"/>
                </a:cubicBezTo>
                <a:cubicBezTo>
                  <a:pt x="53263" y="80591"/>
                  <a:pt x="66579" y="85990"/>
                  <a:pt x="77015" y="94268"/>
                </a:cubicBezTo>
                <a:cubicBezTo>
                  <a:pt x="80974" y="92469"/>
                  <a:pt x="84933" y="91029"/>
                  <a:pt x="88892" y="89949"/>
                </a:cubicBezTo>
                <a:cubicBezTo>
                  <a:pt x="81334" y="69433"/>
                  <a:pt x="61900" y="54676"/>
                  <a:pt x="38868" y="54676"/>
                </a:cubicBezTo>
                <a:lnTo>
                  <a:pt x="8637" y="54676"/>
                </a:lnTo>
                <a:close/>
                <a:moveTo>
                  <a:pt x="122056" y="48760"/>
                </a:moveTo>
                <a:cubicBezTo>
                  <a:pt x="116613" y="48760"/>
                  <a:pt x="111895" y="53114"/>
                  <a:pt x="111895" y="58920"/>
                </a:cubicBezTo>
                <a:cubicBezTo>
                  <a:pt x="111895" y="64362"/>
                  <a:pt x="116613" y="68717"/>
                  <a:pt x="122056" y="68717"/>
                </a:cubicBezTo>
                <a:cubicBezTo>
                  <a:pt x="127862" y="68717"/>
                  <a:pt x="132216" y="64362"/>
                  <a:pt x="132216" y="58920"/>
                </a:cubicBezTo>
                <a:cubicBezTo>
                  <a:pt x="132216" y="53114"/>
                  <a:pt x="127862" y="48760"/>
                  <a:pt x="122056" y="48760"/>
                </a:cubicBezTo>
                <a:close/>
                <a:moveTo>
                  <a:pt x="4318" y="46038"/>
                </a:moveTo>
                <a:lnTo>
                  <a:pt x="38868" y="46038"/>
                </a:lnTo>
                <a:cubicBezTo>
                  <a:pt x="65859" y="46038"/>
                  <a:pt x="88892" y="63675"/>
                  <a:pt x="97529" y="87790"/>
                </a:cubicBezTo>
                <a:cubicBezTo>
                  <a:pt x="101848" y="87070"/>
                  <a:pt x="106526" y="86350"/>
                  <a:pt x="111205" y="86350"/>
                </a:cubicBezTo>
                <a:lnTo>
                  <a:pt x="174185" y="86350"/>
                </a:lnTo>
                <a:cubicBezTo>
                  <a:pt x="178864" y="86350"/>
                  <a:pt x="183542" y="87070"/>
                  <a:pt x="188221" y="87790"/>
                </a:cubicBezTo>
                <a:cubicBezTo>
                  <a:pt x="196138" y="63675"/>
                  <a:pt x="219531" y="46038"/>
                  <a:pt x="246523" y="46038"/>
                </a:cubicBezTo>
                <a:lnTo>
                  <a:pt x="281072" y="46038"/>
                </a:lnTo>
                <a:cubicBezTo>
                  <a:pt x="283231" y="46038"/>
                  <a:pt x="285390" y="47838"/>
                  <a:pt x="285390" y="50717"/>
                </a:cubicBezTo>
                <a:lnTo>
                  <a:pt x="285390" y="84910"/>
                </a:lnTo>
                <a:cubicBezTo>
                  <a:pt x="285390" y="108666"/>
                  <a:pt x="272075" y="129181"/>
                  <a:pt x="252641" y="139620"/>
                </a:cubicBezTo>
                <a:cubicBezTo>
                  <a:pt x="258759" y="152577"/>
                  <a:pt x="262358" y="167334"/>
                  <a:pt x="262358" y="183171"/>
                </a:cubicBezTo>
                <a:lnTo>
                  <a:pt x="262358" y="281071"/>
                </a:lnTo>
                <a:cubicBezTo>
                  <a:pt x="262358" y="283591"/>
                  <a:pt x="260198" y="285390"/>
                  <a:pt x="258039" y="285390"/>
                </a:cubicBezTo>
                <a:lnTo>
                  <a:pt x="215932" y="285390"/>
                </a:lnTo>
                <a:cubicBezTo>
                  <a:pt x="214133" y="285390"/>
                  <a:pt x="212693" y="284670"/>
                  <a:pt x="211614" y="282871"/>
                </a:cubicBezTo>
                <a:lnTo>
                  <a:pt x="202616" y="262355"/>
                </a:lnTo>
                <a:lnTo>
                  <a:pt x="82414" y="262355"/>
                </a:lnTo>
                <a:lnTo>
                  <a:pt x="73417" y="282871"/>
                </a:lnTo>
                <a:cubicBezTo>
                  <a:pt x="72697" y="284670"/>
                  <a:pt x="71257" y="285390"/>
                  <a:pt x="69458" y="285390"/>
                </a:cubicBezTo>
                <a:lnTo>
                  <a:pt x="27351" y="285390"/>
                </a:lnTo>
                <a:cubicBezTo>
                  <a:pt x="24832" y="285390"/>
                  <a:pt x="23032" y="283591"/>
                  <a:pt x="23032" y="281071"/>
                </a:cubicBezTo>
                <a:lnTo>
                  <a:pt x="23032" y="183171"/>
                </a:lnTo>
                <a:cubicBezTo>
                  <a:pt x="23032" y="167334"/>
                  <a:pt x="26631" y="152577"/>
                  <a:pt x="32390" y="139620"/>
                </a:cubicBezTo>
                <a:cubicBezTo>
                  <a:pt x="13316" y="129181"/>
                  <a:pt x="0" y="108666"/>
                  <a:pt x="0" y="84910"/>
                </a:cubicBezTo>
                <a:lnTo>
                  <a:pt x="0" y="50717"/>
                </a:lnTo>
                <a:cubicBezTo>
                  <a:pt x="0" y="47838"/>
                  <a:pt x="1799" y="46038"/>
                  <a:pt x="4318" y="46038"/>
                </a:cubicBezTo>
                <a:close/>
                <a:moveTo>
                  <a:pt x="122056" y="39688"/>
                </a:moveTo>
                <a:cubicBezTo>
                  <a:pt x="132579" y="39688"/>
                  <a:pt x="140924" y="48397"/>
                  <a:pt x="140924" y="58920"/>
                </a:cubicBezTo>
                <a:cubicBezTo>
                  <a:pt x="140924" y="69080"/>
                  <a:pt x="132579" y="77425"/>
                  <a:pt x="122056" y="77425"/>
                </a:cubicBezTo>
                <a:cubicBezTo>
                  <a:pt x="111895" y="77425"/>
                  <a:pt x="103187" y="69080"/>
                  <a:pt x="103187" y="58920"/>
                </a:cubicBezTo>
                <a:cubicBezTo>
                  <a:pt x="103187" y="48397"/>
                  <a:pt x="111895" y="39688"/>
                  <a:pt x="122056" y="39688"/>
                </a:cubicBezTo>
                <a:close/>
                <a:moveTo>
                  <a:pt x="163694" y="37202"/>
                </a:moveTo>
                <a:cubicBezTo>
                  <a:pt x="157888" y="37202"/>
                  <a:pt x="153171" y="41874"/>
                  <a:pt x="153171" y="47266"/>
                </a:cubicBezTo>
                <a:cubicBezTo>
                  <a:pt x="153171" y="53017"/>
                  <a:pt x="157888" y="57689"/>
                  <a:pt x="163694" y="57689"/>
                </a:cubicBezTo>
                <a:cubicBezTo>
                  <a:pt x="169137" y="57689"/>
                  <a:pt x="173491" y="53017"/>
                  <a:pt x="173491" y="47266"/>
                </a:cubicBezTo>
                <a:cubicBezTo>
                  <a:pt x="173491" y="41874"/>
                  <a:pt x="169137" y="37202"/>
                  <a:pt x="163694" y="37202"/>
                </a:cubicBezTo>
                <a:close/>
                <a:moveTo>
                  <a:pt x="163694" y="28575"/>
                </a:moveTo>
                <a:cubicBezTo>
                  <a:pt x="173854" y="28575"/>
                  <a:pt x="182199" y="37202"/>
                  <a:pt x="182199" y="47266"/>
                </a:cubicBezTo>
                <a:cubicBezTo>
                  <a:pt x="182199" y="57689"/>
                  <a:pt x="173854" y="66316"/>
                  <a:pt x="163694" y="66316"/>
                </a:cubicBezTo>
                <a:cubicBezTo>
                  <a:pt x="153171" y="66316"/>
                  <a:pt x="144462" y="57689"/>
                  <a:pt x="144462" y="47266"/>
                </a:cubicBezTo>
                <a:cubicBezTo>
                  <a:pt x="144462" y="37202"/>
                  <a:pt x="153171" y="28575"/>
                  <a:pt x="163694" y="28575"/>
                </a:cubicBezTo>
                <a:close/>
                <a:moveTo>
                  <a:pt x="133169" y="8709"/>
                </a:moveTo>
                <a:cubicBezTo>
                  <a:pt x="127726" y="8709"/>
                  <a:pt x="123009" y="13426"/>
                  <a:pt x="123009" y="18869"/>
                </a:cubicBezTo>
                <a:cubicBezTo>
                  <a:pt x="123009" y="24674"/>
                  <a:pt x="127726" y="29029"/>
                  <a:pt x="133169" y="29029"/>
                </a:cubicBezTo>
                <a:cubicBezTo>
                  <a:pt x="138975" y="29029"/>
                  <a:pt x="143329" y="24674"/>
                  <a:pt x="143329" y="18869"/>
                </a:cubicBezTo>
                <a:cubicBezTo>
                  <a:pt x="143329" y="13426"/>
                  <a:pt x="138975" y="8709"/>
                  <a:pt x="133169" y="8709"/>
                </a:cubicBezTo>
                <a:close/>
                <a:moveTo>
                  <a:pt x="133169" y="0"/>
                </a:moveTo>
                <a:cubicBezTo>
                  <a:pt x="143692" y="0"/>
                  <a:pt x="152037" y="8709"/>
                  <a:pt x="152037" y="18869"/>
                </a:cubicBezTo>
                <a:cubicBezTo>
                  <a:pt x="152037" y="29392"/>
                  <a:pt x="143692" y="37737"/>
                  <a:pt x="133169" y="37737"/>
                </a:cubicBezTo>
                <a:cubicBezTo>
                  <a:pt x="122646" y="37737"/>
                  <a:pt x="114300" y="29392"/>
                  <a:pt x="114300" y="18869"/>
                </a:cubicBezTo>
                <a:cubicBezTo>
                  <a:pt x="114300" y="8709"/>
                  <a:pt x="122646" y="0"/>
                  <a:pt x="133169"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7" name="Slide Number Placeholder 5">
            <a:extLst>
              <a:ext uri="{FF2B5EF4-FFF2-40B4-BE49-F238E27FC236}">
                <a16:creationId xmlns:a16="http://schemas.microsoft.com/office/drawing/2014/main" id="{CEB11861-14CC-427A-96BE-16E2A458E1C7}"/>
              </a:ext>
            </a:extLst>
          </p:cNvPr>
          <p:cNvSpPr txBox="1">
            <a:spLocks/>
          </p:cNvSpPr>
          <p:nvPr/>
        </p:nvSpPr>
        <p:spPr>
          <a:xfrm>
            <a:off x="9900458" y="643852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112</a:t>
            </a:r>
          </a:p>
        </p:txBody>
      </p:sp>
      <p:sp>
        <p:nvSpPr>
          <p:cNvPr id="24" name="Rectangle 23">
            <a:extLst>
              <a:ext uri="{FF2B5EF4-FFF2-40B4-BE49-F238E27FC236}">
                <a16:creationId xmlns:a16="http://schemas.microsoft.com/office/drawing/2014/main" id="{647F4DAE-C009-4087-B515-A2720D7D8215}"/>
              </a:ext>
            </a:extLst>
          </p:cNvPr>
          <p:cNvSpPr/>
          <p:nvPr/>
        </p:nvSpPr>
        <p:spPr bwMode="auto">
          <a:xfrm>
            <a:off x="10817029" y="285633"/>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321600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4437-ABE2-8544-9F82-D267DCD6D06B}"/>
              </a:ext>
            </a:extLst>
          </p:cNvPr>
          <p:cNvSpPr>
            <a:spLocks noGrp="1"/>
          </p:cNvSpPr>
          <p:nvPr>
            <p:ph type="title"/>
          </p:nvPr>
        </p:nvSpPr>
        <p:spPr>
          <a:xfrm>
            <a:off x="3946805" y="366823"/>
            <a:ext cx="3783064" cy="801695"/>
          </a:xfrm>
        </p:spPr>
        <p:txBody>
          <a:bodyPr>
            <a:normAutofit/>
          </a:bodyPr>
          <a:lstStyle/>
          <a:p>
            <a:r>
              <a:rPr lang="en-NG" sz="3200" b="1" dirty="0">
                <a:latin typeface="Poppins" panose="00000500000000000000" pitchFamily="50" charset="0"/>
                <a:cs typeface="Poppins" panose="00000500000000000000" pitchFamily="50" charset="0"/>
              </a:rPr>
              <a:t>IMPLEMENTATION</a:t>
            </a:r>
          </a:p>
        </p:txBody>
      </p:sp>
      <p:graphicFrame>
        <p:nvGraphicFramePr>
          <p:cNvPr id="8" name="Content Placeholder 2">
            <a:extLst>
              <a:ext uri="{FF2B5EF4-FFF2-40B4-BE49-F238E27FC236}">
                <a16:creationId xmlns:a16="http://schemas.microsoft.com/office/drawing/2014/main" id="{6987A7F3-6E7A-438A-8525-4485FFFF96F9}"/>
              </a:ext>
            </a:extLst>
          </p:cNvPr>
          <p:cNvGraphicFramePr>
            <a:graphicFrameLocks noGrp="1"/>
          </p:cNvGraphicFramePr>
          <p:nvPr>
            <p:ph idx="1"/>
          </p:nvPr>
        </p:nvGraphicFramePr>
        <p:xfrm>
          <a:off x="1097280" y="1526757"/>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5">
            <a:extLst>
              <a:ext uri="{FF2B5EF4-FFF2-40B4-BE49-F238E27FC236}">
                <a16:creationId xmlns:a16="http://schemas.microsoft.com/office/drawing/2014/main" id="{FA3D827C-04A1-4366-B56C-CAE702471CEB}"/>
              </a:ext>
            </a:extLst>
          </p:cNvPr>
          <p:cNvSpPr txBox="1">
            <a:spLocks/>
          </p:cNvSpPr>
          <p:nvPr/>
        </p:nvSpPr>
        <p:spPr>
          <a:xfrm>
            <a:off x="9900458" y="643852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112</a:t>
            </a:r>
          </a:p>
        </p:txBody>
      </p:sp>
      <p:sp>
        <p:nvSpPr>
          <p:cNvPr id="5" name="Rectangle 4">
            <a:extLst>
              <a:ext uri="{FF2B5EF4-FFF2-40B4-BE49-F238E27FC236}">
                <a16:creationId xmlns:a16="http://schemas.microsoft.com/office/drawing/2014/main" id="{D71F6DB1-24DB-48F3-9C38-0871FC9ECDCB}"/>
              </a:ext>
            </a:extLst>
          </p:cNvPr>
          <p:cNvSpPr/>
          <p:nvPr/>
        </p:nvSpPr>
        <p:spPr bwMode="auto">
          <a:xfrm>
            <a:off x="10817029" y="285633"/>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94330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E834-19DB-433A-9DF0-5DA617D1F87C}"/>
              </a:ext>
            </a:extLst>
          </p:cNvPr>
          <p:cNvSpPr>
            <a:spLocks noGrp="1"/>
          </p:cNvSpPr>
          <p:nvPr>
            <p:ph type="title"/>
          </p:nvPr>
        </p:nvSpPr>
        <p:spPr/>
        <p:txBody>
          <a:bodyPr/>
          <a:lstStyle/>
          <a:p>
            <a:r>
              <a:rPr lang="en-US" sz="3600" dirty="0">
                <a:solidFill>
                  <a:schemeClr val="accent1">
                    <a:lumMod val="50000"/>
                  </a:schemeClr>
                </a:solidFill>
                <a:latin typeface="Arial" panose="020B0604020202020204" pitchFamily="34" charset="0"/>
                <a:cs typeface="Arial" panose="020B0604020202020204" pitchFamily="34" charset="0"/>
              </a:rPr>
              <a:t>Overview of the Fund</a:t>
            </a:r>
            <a:endParaRPr lang="aa-ET" sz="3600" dirty="0">
              <a:solidFill>
                <a:schemeClr val="accent1">
                  <a:lumMod val="50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656B34A-07AC-4259-AE47-57636376538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4F054A-1A36-443C-BE9A-7E62A227BE57}" type="slidenum">
              <a:rPr kumimoji="0" lang="en-US" sz="1000" b="0" i="1"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1"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5"/>
          <p:cNvSpPr/>
          <p:nvPr/>
        </p:nvSpPr>
        <p:spPr bwMode="auto">
          <a:xfrm>
            <a:off x="10744200" y="6115195"/>
            <a:ext cx="1371600" cy="71437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3"/>
          <p:cNvSpPr/>
          <p:nvPr/>
        </p:nvSpPr>
        <p:spPr>
          <a:xfrm>
            <a:off x="284672" y="1406222"/>
            <a:ext cx="11119449" cy="3046988"/>
          </a:xfrm>
          <a:prstGeom prst="rect">
            <a:avLst/>
          </a:prstGeom>
          <a:ln w="12700">
            <a:solidFill>
              <a:schemeClr val="accent1">
                <a:lumMod val="60000"/>
                <a:lumOff val="4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In accordance with the National Health Act, the BHCPF is derived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from three 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 (a) An annual grant from the Federal Government of Nigeria of not less than one  per cent (1%) of its Consolidated Revenue Fund (CRF)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(b) Grants by international donor 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(c) Funds from any other sources, inclusive of the private sector.</a:t>
            </a:r>
            <a:endParaRPr kumimoji="0" lang="en-GB"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Rectangle 6"/>
          <p:cNvSpPr/>
          <p:nvPr/>
        </p:nvSpPr>
        <p:spPr>
          <a:xfrm>
            <a:off x="284673" y="4797005"/>
            <a:ext cx="11119448" cy="1200329"/>
          </a:xfrm>
          <a:prstGeom prst="rect">
            <a:avLst/>
          </a:prstGeom>
          <a:solidFill>
            <a:schemeClr val="bg1">
              <a:lumMod val="85000"/>
            </a:schemeClr>
          </a:solidFill>
          <a:ln>
            <a:solidFill>
              <a:schemeClr val="accent1">
                <a:lumMod val="60000"/>
                <a:lumOff val="40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The overall objective of the BHCPF is to ensure the provision of a Basic Minimum Package of Health Services (BMPHS) to all Nigerians, strengthen the Primary Health Care (PHC) system and provide emergency medical treatment.</a:t>
            </a:r>
            <a:endParaRPr kumimoji="0" lang="en-GB"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72922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9F67-0FE9-BA44-90D8-073824E50363}"/>
              </a:ext>
            </a:extLst>
          </p:cNvPr>
          <p:cNvSpPr>
            <a:spLocks noGrp="1"/>
          </p:cNvSpPr>
          <p:nvPr>
            <p:ph type="title"/>
          </p:nvPr>
        </p:nvSpPr>
        <p:spPr>
          <a:xfrm>
            <a:off x="3741073" y="175436"/>
            <a:ext cx="4793327" cy="790627"/>
          </a:xfrm>
        </p:spPr>
        <p:txBody>
          <a:bodyPr>
            <a:normAutofit fontScale="90000"/>
          </a:bodyPr>
          <a:lstStyle/>
          <a:p>
            <a:r>
              <a:rPr lang="en-NG" sz="3200" b="1" dirty="0">
                <a:latin typeface="Poppins" panose="00000500000000000000" pitchFamily="50" charset="0"/>
                <a:cs typeface="Poppins" panose="00000500000000000000" pitchFamily="50" charset="0"/>
              </a:rPr>
              <a:t>EXPECTED GAINS</a:t>
            </a:r>
            <a:r>
              <a:rPr lang="en-US" sz="3200" b="1" dirty="0">
                <a:latin typeface="Poppins" panose="00000500000000000000" pitchFamily="50" charset="0"/>
                <a:cs typeface="Poppins" panose="00000500000000000000" pitchFamily="50" charset="0"/>
              </a:rPr>
              <a:t> OF NEMSAS</a:t>
            </a:r>
            <a:endParaRPr lang="en-NG" sz="3200" b="1" dirty="0">
              <a:latin typeface="Poppins" panose="00000500000000000000" pitchFamily="50" charset="0"/>
              <a:cs typeface="Poppins" panose="00000500000000000000" pitchFamily="50" charset="0"/>
            </a:endParaRPr>
          </a:p>
        </p:txBody>
      </p:sp>
      <p:graphicFrame>
        <p:nvGraphicFramePr>
          <p:cNvPr id="6" name="Content Placeholder 2">
            <a:extLst>
              <a:ext uri="{FF2B5EF4-FFF2-40B4-BE49-F238E27FC236}">
                <a16:creationId xmlns:a16="http://schemas.microsoft.com/office/drawing/2014/main" id="{A21431A4-B3CB-47D0-99EA-D234BB1D6262}"/>
              </a:ext>
            </a:extLst>
          </p:cNvPr>
          <p:cNvGraphicFramePr>
            <a:graphicFrameLocks noGrp="1"/>
          </p:cNvGraphicFramePr>
          <p:nvPr>
            <p:ph idx="1"/>
          </p:nvPr>
        </p:nvGraphicFramePr>
        <p:xfrm>
          <a:off x="430620" y="972736"/>
          <a:ext cx="11398102" cy="5087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5">
            <a:extLst>
              <a:ext uri="{FF2B5EF4-FFF2-40B4-BE49-F238E27FC236}">
                <a16:creationId xmlns:a16="http://schemas.microsoft.com/office/drawing/2014/main" id="{09EC4A6A-5E7A-4E05-841D-1C89DB9DEA8F}"/>
              </a:ext>
            </a:extLst>
          </p:cNvPr>
          <p:cNvSpPr txBox="1">
            <a:spLocks/>
          </p:cNvSpPr>
          <p:nvPr/>
        </p:nvSpPr>
        <p:spPr>
          <a:xfrm>
            <a:off x="9900458" y="6438521"/>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112</a:t>
            </a:r>
          </a:p>
        </p:txBody>
      </p:sp>
      <p:sp>
        <p:nvSpPr>
          <p:cNvPr id="5" name="Rectangle 4">
            <a:extLst>
              <a:ext uri="{FF2B5EF4-FFF2-40B4-BE49-F238E27FC236}">
                <a16:creationId xmlns:a16="http://schemas.microsoft.com/office/drawing/2014/main" id="{7DA05824-00EF-4185-BDF3-19746A959905}"/>
              </a:ext>
            </a:extLst>
          </p:cNvPr>
          <p:cNvSpPr/>
          <p:nvPr/>
        </p:nvSpPr>
        <p:spPr bwMode="auto">
          <a:xfrm>
            <a:off x="10817029" y="285633"/>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1711496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0744200" y="6115195"/>
            <a:ext cx="1371600" cy="71437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29" name="Object 28" hidden="1"/>
          <p:cNvGraphicFramePr>
            <a:graphicFrameLocks noChangeAspect="1"/>
          </p:cNvGraphicFramePr>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9" name="Object 2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1"/>
            </p:custDataLst>
          </p:nvPr>
        </p:nvSpPr>
        <p:spPr bwMode="auto">
          <a:xfrm>
            <a:off x="1534126" y="-59124"/>
            <a:ext cx="138499" cy="276999"/>
          </a:xfrm>
          <a:prstGeom prst="rect">
            <a:avLst/>
          </a:prstGeom>
          <a:noFill/>
          <a:ln w="9525">
            <a:noFill/>
            <a:miter lim="800000"/>
            <a:headEnd/>
            <a:tailEnd/>
          </a:ln>
          <a:effectLst/>
        </p:spPr>
        <p:txBody>
          <a:bodyPr vert="horz" wrap="none" lIns="0" tIns="0" rIns="0" bIns="0" numCol="1" spcCol="0" rtlCol="0" anchor="ctr" anchorCtr="0">
            <a:noAutofit/>
          </a:bodyPr>
          <a:lstStyle/>
          <a:p>
            <a:pPr marL="0" marR="0" lvl="0" indent="0" algn="ctr" defTabSz="787400" rtl="0" eaLnBrk="1" fontAlgn="auto" latinLnBrk="0" hangingPunct="1">
              <a:lnSpc>
                <a:spcPct val="90000"/>
              </a:lnSpc>
              <a:spcBef>
                <a:spcPct val="0"/>
              </a:spcBef>
              <a:spcAft>
                <a:spcPct val="0"/>
              </a:spcAft>
              <a:buClr>
                <a:srgbClr val="44546A"/>
              </a:buClr>
              <a:buSzPct val="125000"/>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Title 1"/>
          <p:cNvSpPr>
            <a:spLocks noGrp="1"/>
          </p:cNvSpPr>
          <p:nvPr>
            <p:ph type="title"/>
          </p:nvPr>
        </p:nvSpPr>
        <p:spPr>
          <a:xfrm>
            <a:off x="147908" y="168990"/>
            <a:ext cx="9144000" cy="606639"/>
          </a:xfrm>
        </p:spPr>
        <p:txBody>
          <a:bodyPr>
            <a:normAutofit/>
          </a:bodyPr>
          <a:lstStyle/>
          <a:p>
            <a:r>
              <a:rPr lang="en-GB" altLang="en-US" sz="2800" dirty="0">
                <a:solidFill>
                  <a:schemeClr val="accent1">
                    <a:lumMod val="50000"/>
                  </a:schemeClr>
                </a:solidFill>
                <a:latin typeface="Arial" panose="020B0604020202020204" pitchFamily="34" charset="0"/>
                <a:cs typeface="Arial" panose="020B0604020202020204" pitchFamily="34" charset="0"/>
              </a:rPr>
              <a:t>CHALLENGES</a:t>
            </a:r>
            <a:endParaRPr 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48" name="TextBox 47"/>
          <p:cNvSpPr txBox="1"/>
          <p:nvPr/>
        </p:nvSpPr>
        <p:spPr>
          <a:xfrm>
            <a:off x="485558" y="1276799"/>
            <a:ext cx="10384275" cy="934478"/>
          </a:xfrm>
          <a:prstGeom prst="rect">
            <a:avLst/>
          </a:prstGeom>
          <a:solidFill>
            <a:schemeClr val="accent2">
              <a:lumMod val="90000"/>
            </a:schemeClr>
          </a:solidFill>
          <a:ln w="9525">
            <a:solidFill>
              <a:srgbClr val="727272"/>
            </a:solidFill>
            <a:miter lim="800000"/>
            <a:headEnd/>
            <a:tailEnd/>
          </a:ln>
          <a:effectLst/>
        </p:spPr>
        <p:txBody>
          <a:bodyPr vert="horz" wrap="square" lIns="36000" tIns="36000" rIns="36000" bIns="36000" numCol="1" rtlCol="0" anchor="t" anchorCtr="0" compatLnSpc="1">
            <a:prstTxWarp prst="textNoShape">
              <a:avLst/>
            </a:prstTxWarp>
            <a:spAutoFit/>
          </a:bodyPr>
          <a:lstStyle/>
          <a:p>
            <a:pPr marL="1588" marR="0" lvl="1" algn="l" defTabSz="895255" rtl="0" eaLnBrk="1" fontAlgn="auto" latinLnBrk="0" hangingPunct="1">
              <a:lnSpc>
                <a:spcPct val="100000"/>
              </a:lnSpc>
              <a:spcBef>
                <a:spcPts val="0"/>
              </a:spcBef>
              <a:spcAft>
                <a:spcPts val="0"/>
              </a:spcAft>
              <a:buClr>
                <a:srgbClr val="204024"/>
              </a:buClr>
              <a:buSzPct val="100000"/>
              <a:tabLst/>
              <a:defRPr/>
            </a:pPr>
            <a:r>
              <a:rPr kumimoji="0" lang="en-US" altLang="zh-TW" sz="2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Many States have not been able to access their TSA Accounts and this has slowed down implementation  </a:t>
            </a:r>
            <a:endParaRPr kumimoji="0" lang="en-US" altLang="zh-TW" sz="20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8" name="TextBox 7">
            <a:extLst>
              <a:ext uri="{FF2B5EF4-FFF2-40B4-BE49-F238E27FC236}">
                <a16:creationId xmlns:a16="http://schemas.microsoft.com/office/drawing/2014/main" id="{D6F381CD-2051-4ED8-9CD8-93C180D4FD0E}"/>
              </a:ext>
            </a:extLst>
          </p:cNvPr>
          <p:cNvSpPr txBox="1"/>
          <p:nvPr/>
        </p:nvSpPr>
        <p:spPr>
          <a:xfrm>
            <a:off x="485558" y="2397989"/>
            <a:ext cx="10384275" cy="1012066"/>
          </a:xfrm>
          <a:prstGeom prst="rect">
            <a:avLst/>
          </a:prstGeom>
          <a:solidFill>
            <a:srgbClr val="CCFFFF"/>
          </a:solidFill>
          <a:ln w="9525">
            <a:noFill/>
            <a:miter lim="800000"/>
          </a:ln>
          <a:effectLst>
            <a:outerShdw blurRad="50800" dist="38100" dir="2700000" algn="tl" rotWithShape="0">
              <a:prstClr val="black">
                <a:alpha val="40000"/>
              </a:prstClr>
            </a:outerShdw>
          </a:effectLst>
        </p:spPr>
        <p:txBody>
          <a:bodyPr vert="horz" wrap="square" lIns="91440" tIns="0" rIns="45720" bIns="36000" numCol="1" rtlCol="0" anchor="t" anchorCtr="0" compatLnSpc="1">
            <a:noAutofit/>
          </a:bodyPr>
          <a:lstStyle/>
          <a:p>
            <a:pPr algn="just">
              <a:spcBef>
                <a:spcPts val="600"/>
              </a:spcBef>
              <a:defRPr/>
            </a:pPr>
            <a:r>
              <a:rPr lang="en-US" sz="2800" b="1" dirty="0">
                <a:solidFill>
                  <a:srgbClr val="000000"/>
                </a:solidFill>
                <a:latin typeface="Arial" panose="020B0604020202020204" pitchFamily="34" charset="0"/>
                <a:cs typeface="Arial" panose="020B0604020202020204" pitchFamily="34" charset="0"/>
                <a:sym typeface="Arial" panose="020B0604020202020204"/>
              </a:rPr>
              <a:t>Reluctance of States to Meet the 25% Counterpart funding as required by law</a:t>
            </a:r>
          </a:p>
        </p:txBody>
      </p:sp>
      <p:sp>
        <p:nvSpPr>
          <p:cNvPr id="13" name="TextBox 12">
            <a:extLst>
              <a:ext uri="{FF2B5EF4-FFF2-40B4-BE49-F238E27FC236}">
                <a16:creationId xmlns:a16="http://schemas.microsoft.com/office/drawing/2014/main" id="{EC107336-6C41-4596-B23A-1EA57FE32458}"/>
              </a:ext>
            </a:extLst>
          </p:cNvPr>
          <p:cNvSpPr txBox="1"/>
          <p:nvPr/>
        </p:nvSpPr>
        <p:spPr>
          <a:xfrm>
            <a:off x="485557" y="3606838"/>
            <a:ext cx="10384275" cy="2056581"/>
          </a:xfrm>
          <a:prstGeom prst="rect">
            <a:avLst/>
          </a:prstGeom>
          <a:solidFill>
            <a:schemeClr val="accent2">
              <a:lumMod val="90000"/>
            </a:schemeClr>
          </a:solidFill>
          <a:ln w="9525">
            <a:noFill/>
            <a:miter lim="800000"/>
          </a:ln>
          <a:effectLst>
            <a:outerShdw blurRad="50800" dist="38100" dir="2700000" algn="tl" rotWithShape="0">
              <a:prstClr val="black">
                <a:alpha val="40000"/>
              </a:prstClr>
            </a:outerShdw>
          </a:effectLst>
        </p:spPr>
        <p:txBody>
          <a:bodyPr vert="horz" wrap="square" lIns="91440" tIns="0" rIns="45720" bIns="36000" numCol="1" rtlCol="0" anchor="t" anchorCtr="0" compatLnSpc="1">
            <a:noAutofit/>
          </a:bodyPr>
          <a:lstStyle/>
          <a:p>
            <a:pPr algn="just">
              <a:defRPr/>
            </a:pPr>
            <a:r>
              <a:rPr lang="en-US" sz="2800" b="1" dirty="0">
                <a:solidFill>
                  <a:srgbClr val="000000"/>
                </a:solidFill>
                <a:latin typeface="Arial" panose="020B0604020202020204" pitchFamily="34" charset="0"/>
                <a:cs typeface="Arial" panose="020B0604020202020204" pitchFamily="34" charset="0"/>
                <a:sym typeface="Arial" panose="020B0604020202020204"/>
              </a:rPr>
              <a:t>Relative slow pace of implementation in some states as a result of Non-completion of prerequisite activities (i.e. baseline assessment, capacity building) which are state funded activities and COVID-19 pandemic related challenges in 2020</a:t>
            </a:r>
            <a:endParaRPr lang="en-US" sz="4800" b="1" dirty="0">
              <a:solidFill>
                <a:srgbClr val="000000"/>
              </a:solidFill>
              <a:latin typeface="Arial" panose="020B0604020202020204" pitchFamily="34" charset="0"/>
              <a:cs typeface="Arial" panose="020B0604020202020204" pitchFamily="34" charset="0"/>
              <a:sym typeface="Arial" panose="020B0604020202020204"/>
            </a:endParaRPr>
          </a:p>
        </p:txBody>
      </p:sp>
      <p:sp>
        <p:nvSpPr>
          <p:cNvPr id="16" name="TextBox 15">
            <a:extLst>
              <a:ext uri="{FF2B5EF4-FFF2-40B4-BE49-F238E27FC236}">
                <a16:creationId xmlns:a16="http://schemas.microsoft.com/office/drawing/2014/main" id="{A1A77548-9E51-495B-B30C-023CBFB525CB}"/>
              </a:ext>
            </a:extLst>
          </p:cNvPr>
          <p:cNvSpPr txBox="1"/>
          <p:nvPr/>
        </p:nvSpPr>
        <p:spPr>
          <a:xfrm>
            <a:off x="485556" y="5808561"/>
            <a:ext cx="10384275" cy="1012066"/>
          </a:xfrm>
          <a:prstGeom prst="rect">
            <a:avLst/>
          </a:prstGeom>
          <a:solidFill>
            <a:srgbClr val="CCFFFF"/>
          </a:solidFill>
          <a:ln w="9525">
            <a:noFill/>
            <a:miter lim="800000"/>
          </a:ln>
          <a:effectLst>
            <a:outerShdw blurRad="50800" dist="38100" dir="2700000" algn="tl" rotWithShape="0">
              <a:prstClr val="black">
                <a:alpha val="40000"/>
              </a:prstClr>
            </a:outerShdw>
          </a:effectLst>
        </p:spPr>
        <p:txBody>
          <a:bodyPr vert="horz" wrap="square" lIns="91440" tIns="0" rIns="45720" bIns="36000" numCol="1" rtlCol="0" anchor="t" anchorCtr="0" compatLnSpc="1">
            <a:noAutofit/>
          </a:bodyPr>
          <a:lstStyle/>
          <a:p>
            <a:pPr algn="just">
              <a:spcBef>
                <a:spcPts val="600"/>
              </a:spcBef>
              <a:defRPr/>
            </a:pPr>
            <a:r>
              <a:rPr lang="en-US" sz="2800" b="1" dirty="0">
                <a:solidFill>
                  <a:srgbClr val="000000"/>
                </a:solidFill>
                <a:latin typeface="Arial" panose="020B0604020202020204" pitchFamily="34" charset="0"/>
                <a:cs typeface="Arial" panose="020B0604020202020204" pitchFamily="34" charset="0"/>
                <a:sym typeface="Arial" panose="020B0604020202020204"/>
              </a:rPr>
              <a:t>Non release of 2019 and 2020 Allocation for adequate funding of the gateways</a:t>
            </a:r>
          </a:p>
        </p:txBody>
      </p:sp>
    </p:spTree>
    <p:extLst>
      <p:ext uri="{BB962C8B-B14F-4D97-AF65-F5344CB8AC3E}">
        <p14:creationId xmlns:p14="http://schemas.microsoft.com/office/powerpoint/2010/main" val="1514834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3" name="Object 2" hidden="1"/>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90000"/>
              </a:lnSpc>
              <a:spcBef>
                <a:spcPct val="0"/>
              </a:spcBef>
              <a:spcAft>
                <a:spcPct val="0"/>
              </a:spcAft>
              <a:buClrTx/>
              <a:buSzTx/>
              <a:buFontTx/>
              <a:buNone/>
              <a:tabLst/>
              <a:defRPr/>
            </a:pP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5" name="Rectangle 4"/>
          <p:cNvSpPr/>
          <p:nvPr/>
        </p:nvSpPr>
        <p:spPr bwMode="auto">
          <a:xfrm>
            <a:off x="10744200" y="6115195"/>
            <a:ext cx="1371600" cy="71437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descr="Image result for thank you">
            <a:extLst>
              <a:ext uri="{FF2B5EF4-FFF2-40B4-BE49-F238E27FC236}">
                <a16:creationId xmlns:a16="http://schemas.microsoft.com/office/drawing/2014/main" id="{139847E7-41A5-4888-8054-57C6D29320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556" y="1559325"/>
            <a:ext cx="8271803" cy="46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94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srgbClr val="000000"/>
                </a:solidFill>
                <a:effectLst/>
                <a:uLnTx/>
                <a:uFillTx/>
                <a:latin typeface="Calibri"/>
                <a:ea typeface="+mn-ea"/>
                <a:cs typeface="+mn-cs"/>
              </a:rPr>
              <a:t>Basic Healthcare Provision Fund</a:t>
            </a:r>
            <a:endParaRPr kumimoji="0" lang="en-GB" sz="1000" b="0" i="1" u="none" strike="noStrike" kern="1200" cap="none" spc="0" normalizeH="0" baseline="0" noProof="0" dirty="0">
              <a:ln>
                <a:noFill/>
              </a:ln>
              <a:solidFill>
                <a:srgbClr val="000000"/>
              </a:solidFill>
              <a:effectLst/>
              <a:uLnTx/>
              <a:uFillTx/>
              <a:latin typeface="Calibri"/>
              <a:ea typeface="+mn-ea"/>
              <a:cs typeface="+mn-cs"/>
            </a:endParaRPr>
          </a:p>
        </p:txBody>
      </p:sp>
      <p:sp>
        <p:nvSpPr>
          <p:cNvPr id="7" name="Title 8">
            <a:extLst>
              <a:ext uri="{FF2B5EF4-FFF2-40B4-BE49-F238E27FC236}">
                <a16:creationId xmlns:a16="http://schemas.microsoft.com/office/drawing/2014/main" id="{1C5B4913-A463-4F3E-A2E7-AF70E568CF90}"/>
              </a:ext>
            </a:extLst>
          </p:cNvPr>
          <p:cNvSpPr>
            <a:spLocks noGrp="1"/>
          </p:cNvSpPr>
          <p:nvPr>
            <p:ph type="title"/>
          </p:nvPr>
        </p:nvSpPr>
        <p:spPr bwMode="auto">
          <a:xfrm>
            <a:off x="1775294" y="260632"/>
            <a:ext cx="8852687"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a:solidFill>
                  <a:schemeClr val="tx2"/>
                </a:solidFill>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t" anchorCtr="0">
            <a:spAutoFit/>
          </a:bodyPr>
          <a:lstStyle/>
          <a:p>
            <a:r>
              <a:rPr lang="en-GB" sz="2000" dirty="0">
                <a:solidFill>
                  <a:srgbClr val="007E39"/>
                </a:solidFill>
                <a:cs typeface="Arial"/>
              </a:rPr>
              <a:t>The Basic Health Care Fund is premised on four key levers that address the drivers of poor health outcomes in Nigeria</a:t>
            </a:r>
          </a:p>
        </p:txBody>
      </p:sp>
      <p:sp>
        <p:nvSpPr>
          <p:cNvPr id="21" name="1. On-page tracker">
            <a:extLst>
              <a:ext uri="{FF2B5EF4-FFF2-40B4-BE49-F238E27FC236}">
                <a16:creationId xmlns:a16="http://schemas.microsoft.com/office/drawing/2014/main" id="{A3FF9925-6C7A-40DD-BA1C-E56A927BC8F8}"/>
              </a:ext>
            </a:extLst>
          </p:cNvPr>
          <p:cNvSpPr>
            <a:spLocks noChangeArrowheads="1"/>
          </p:cNvSpPr>
          <p:nvPr/>
        </p:nvSpPr>
        <p:spPr bwMode="auto">
          <a:xfrm>
            <a:off x="1915438" y="117399"/>
            <a:ext cx="1214243" cy="2197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08080"/>
                </a:solidFill>
                <a:effectLst/>
                <a:uLnTx/>
                <a:uFillTx/>
                <a:latin typeface="Calibri"/>
                <a:ea typeface="+mn-ea"/>
                <a:cs typeface="+mn-cs"/>
              </a:rPr>
              <a:t>SCHEME LEVERS</a:t>
            </a:r>
          </a:p>
        </p:txBody>
      </p:sp>
      <p:sp>
        <p:nvSpPr>
          <p:cNvPr id="10" name="Marvinfilledtextbox">
            <a:extLst>
              <a:ext uri="{FF2B5EF4-FFF2-40B4-BE49-F238E27FC236}">
                <a16:creationId xmlns:a16="http://schemas.microsoft.com/office/drawing/2014/main" id="{2189659B-7CA2-45B4-ACD3-EA4068C53397}"/>
              </a:ext>
            </a:extLst>
          </p:cNvPr>
          <p:cNvSpPr txBox="1">
            <a:spLocks/>
          </p:cNvSpPr>
          <p:nvPr>
            <p:custDataLst>
              <p:tags r:id="rId1"/>
            </p:custDataLst>
          </p:nvPr>
        </p:nvSpPr>
        <p:spPr>
          <a:xfrm>
            <a:off x="1942963" y="1514077"/>
            <a:ext cx="1975251" cy="1237592"/>
          </a:xfrm>
          <a:prstGeom prst="rect">
            <a:avLst/>
          </a:prstGeom>
          <a:solidFill>
            <a:srgbClr val="007E39"/>
          </a:solidFill>
          <a:ln>
            <a:noFill/>
          </a:ln>
        </p:spPr>
        <p:txBody>
          <a:bodyPr vert="horz" wrap="square" lIns="73451" tIns="73451" rIns="73451" bIns="73451" rtlCol="0" anchor="ctr" anchorCtr="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Dedicated</a:t>
            </a: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funding</a:t>
            </a: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mechanism</a:t>
            </a:r>
          </a:p>
        </p:txBody>
      </p:sp>
      <p:sp>
        <p:nvSpPr>
          <p:cNvPr id="12" name="Marvinfilledtextbox">
            <a:extLst>
              <a:ext uri="{FF2B5EF4-FFF2-40B4-BE49-F238E27FC236}">
                <a16:creationId xmlns:a16="http://schemas.microsoft.com/office/drawing/2014/main" id="{25B09B8D-C1FB-42A0-B9B0-A301E9F6BCC5}"/>
              </a:ext>
            </a:extLst>
          </p:cNvPr>
          <p:cNvSpPr txBox="1">
            <a:spLocks/>
          </p:cNvSpPr>
          <p:nvPr>
            <p:custDataLst>
              <p:tags r:id="rId2"/>
            </p:custDataLst>
          </p:nvPr>
        </p:nvSpPr>
        <p:spPr>
          <a:xfrm>
            <a:off x="1942963" y="2932448"/>
            <a:ext cx="1975251" cy="976075"/>
          </a:xfrm>
          <a:prstGeom prst="rect">
            <a:avLst/>
          </a:prstGeom>
          <a:solidFill>
            <a:srgbClr val="007E39"/>
          </a:solidFill>
          <a:ln>
            <a:noFill/>
          </a:ln>
        </p:spPr>
        <p:txBody>
          <a:bodyPr vert="horz" wrap="square" lIns="73451" tIns="73451" rIns="73451" bIns="73451" rtlCol="0" anchor="ctr" anchorCtr="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Demand and</a:t>
            </a: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supply side</a:t>
            </a: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financing </a:t>
            </a:r>
          </a:p>
        </p:txBody>
      </p:sp>
      <p:cxnSp>
        <p:nvCxnSpPr>
          <p:cNvPr id="13" name="Straight Connector 12">
            <a:extLst>
              <a:ext uri="{FF2B5EF4-FFF2-40B4-BE49-F238E27FC236}">
                <a16:creationId xmlns:a16="http://schemas.microsoft.com/office/drawing/2014/main" id="{E413D39F-5F59-47DF-8136-980AF9AF9BC6}"/>
              </a:ext>
            </a:extLst>
          </p:cNvPr>
          <p:cNvCxnSpPr>
            <a:cxnSpLocks/>
          </p:cNvCxnSpPr>
          <p:nvPr/>
        </p:nvCxnSpPr>
        <p:spPr>
          <a:xfrm>
            <a:off x="1963453" y="2805341"/>
            <a:ext cx="8449354"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35F93286-38DE-451C-9399-A23D975978D6}"/>
              </a:ext>
            </a:extLst>
          </p:cNvPr>
          <p:cNvCxnSpPr>
            <a:cxnSpLocks/>
          </p:cNvCxnSpPr>
          <p:nvPr/>
        </p:nvCxnSpPr>
        <p:spPr>
          <a:xfrm>
            <a:off x="1963453" y="3978996"/>
            <a:ext cx="8449354"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Marvinfilledtextbox">
            <a:extLst>
              <a:ext uri="{FF2B5EF4-FFF2-40B4-BE49-F238E27FC236}">
                <a16:creationId xmlns:a16="http://schemas.microsoft.com/office/drawing/2014/main" id="{12460771-DA41-461F-8DCF-F0514C96751F}"/>
              </a:ext>
            </a:extLst>
          </p:cNvPr>
          <p:cNvSpPr txBox="1">
            <a:spLocks/>
          </p:cNvSpPr>
          <p:nvPr>
            <p:custDataLst>
              <p:tags r:id="rId3"/>
            </p:custDataLst>
          </p:nvPr>
        </p:nvSpPr>
        <p:spPr>
          <a:xfrm>
            <a:off x="1943219" y="4051504"/>
            <a:ext cx="1974995" cy="835657"/>
          </a:xfrm>
          <a:prstGeom prst="rect">
            <a:avLst/>
          </a:prstGeom>
          <a:solidFill>
            <a:srgbClr val="007E39"/>
          </a:solidFill>
          <a:ln>
            <a:noFill/>
          </a:ln>
        </p:spPr>
        <p:txBody>
          <a:bodyPr vert="horz" wrap="square" lIns="73451" tIns="73451" rIns="73451" bIns="73451" rtlCol="0" anchor="ctr" anchorCtr="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Strong</a:t>
            </a: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coordination</a:t>
            </a: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Rectangle 6">
            <a:extLst>
              <a:ext uri="{FF2B5EF4-FFF2-40B4-BE49-F238E27FC236}">
                <a16:creationId xmlns:a16="http://schemas.microsoft.com/office/drawing/2014/main" id="{AE214742-E30D-41D3-A7C3-AB6D49C0FF2E}"/>
              </a:ext>
            </a:extLst>
          </p:cNvPr>
          <p:cNvSpPr txBox="1">
            <a:spLocks/>
          </p:cNvSpPr>
          <p:nvPr>
            <p:custDataLst>
              <p:tags r:id="rId4"/>
            </p:custDataLst>
          </p:nvPr>
        </p:nvSpPr>
        <p:spPr bwMode="gray">
          <a:xfrm>
            <a:off x="1943218" y="1235276"/>
            <a:ext cx="1975251" cy="174708"/>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5121" rtl="0" eaLnBrk="1" fontAlgn="auto" latinLnBrk="0" hangingPunct="1">
              <a:lnSpc>
                <a:spcPct val="100000"/>
              </a:lnSpc>
              <a:spcBef>
                <a:spcPts val="0"/>
              </a:spcBef>
              <a:spcAft>
                <a:spcPts val="0"/>
              </a:spcAft>
              <a:buClr>
                <a:srgbClr val="000000"/>
              </a:buClr>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Arial Unicode MS" pitchFamily="34" charset="-128"/>
              </a:rPr>
              <a:t>Levers</a:t>
            </a:r>
          </a:p>
        </p:txBody>
      </p:sp>
      <p:cxnSp>
        <p:nvCxnSpPr>
          <p:cNvPr id="20" name="Straight Connector 19">
            <a:extLst>
              <a:ext uri="{FF2B5EF4-FFF2-40B4-BE49-F238E27FC236}">
                <a16:creationId xmlns:a16="http://schemas.microsoft.com/office/drawing/2014/main" id="{B27330D8-C9A5-4ABC-B314-A171BDF7700C}"/>
              </a:ext>
            </a:extLst>
          </p:cNvPr>
          <p:cNvCxnSpPr>
            <a:cxnSpLocks/>
          </p:cNvCxnSpPr>
          <p:nvPr/>
        </p:nvCxnSpPr>
        <p:spPr>
          <a:xfrm>
            <a:off x="1942963" y="1434995"/>
            <a:ext cx="197525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45">
            <a:extLst>
              <a:ext uri="{FF2B5EF4-FFF2-40B4-BE49-F238E27FC236}">
                <a16:creationId xmlns:a16="http://schemas.microsoft.com/office/drawing/2014/main" id="{20D4FE5A-6057-49C9-9537-A44C29CA8CBC}"/>
              </a:ext>
            </a:extLst>
          </p:cNvPr>
          <p:cNvSpPr txBox="1">
            <a:spLocks/>
          </p:cNvSpPr>
          <p:nvPr>
            <p:custDataLst>
              <p:tags r:id="rId5"/>
            </p:custDataLst>
          </p:nvPr>
        </p:nvSpPr>
        <p:spPr>
          <a:xfrm>
            <a:off x="4055166" y="1511105"/>
            <a:ext cx="6382139" cy="119109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26" marR="0" lvl="1" indent="-192039" algn="l" defTabSz="895121" rtl="0" eaLnBrk="1" fontAlgn="auto" latinLnBrk="0" hangingPunct="1">
              <a:lnSpc>
                <a:spcPct val="100000"/>
              </a:lnSpc>
              <a:spcBef>
                <a:spcPct val="30000"/>
              </a:spcBef>
              <a:spcAft>
                <a:spcPts val="0"/>
              </a:spcAft>
              <a:buClr>
                <a:srgbClr val="000000"/>
              </a:buClr>
              <a:buSzPct val="125000"/>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alibri"/>
                <a:ea typeface="+mn-ea"/>
                <a:cs typeface="+mn-cs"/>
              </a:rPr>
              <a:t>Additional fiscal space: </a:t>
            </a:r>
            <a:r>
              <a:rPr kumimoji="0" lang="en-GB" altLang="en-US" sz="1800" b="1" i="0" u="none" strike="noStrike" kern="1200" cap="none" spc="0" normalizeH="0" baseline="0" noProof="0" dirty="0">
                <a:ln>
                  <a:noFill/>
                </a:ln>
                <a:solidFill>
                  <a:srgbClr val="007E39"/>
                </a:solidFill>
                <a:effectLst/>
                <a:uLnTx/>
                <a:uFillTx/>
                <a:latin typeface="Calibri"/>
                <a:ea typeface="+mn-ea"/>
                <a:cs typeface="+mn-cs"/>
              </a:rPr>
              <a:t>1% of the Consolidated Revenue Fund (CRF) is statutorily allocated to health </a:t>
            </a:r>
          </a:p>
          <a:p>
            <a:pPr marL="193626" marR="0" lvl="1" indent="-192039" algn="l" defTabSz="895121" rtl="0" eaLnBrk="1" fontAlgn="auto" latinLnBrk="0" hangingPunct="1">
              <a:lnSpc>
                <a:spcPct val="100000"/>
              </a:lnSpc>
              <a:spcBef>
                <a:spcPct val="30000"/>
              </a:spcBef>
              <a:spcAft>
                <a:spcPts val="0"/>
              </a:spcAft>
              <a:buClr>
                <a:srgbClr val="000000"/>
              </a:buClr>
              <a:buSzPct val="125000"/>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alibri"/>
                <a:ea typeface="+mn-ea"/>
                <a:cs typeface="+mn-cs"/>
              </a:rPr>
              <a:t>Funding expected to be channelled towards delivery of primary care services</a:t>
            </a:r>
          </a:p>
        </p:txBody>
      </p:sp>
      <p:sp>
        <p:nvSpPr>
          <p:cNvPr id="11" name="Rectangle 45">
            <a:extLst>
              <a:ext uri="{FF2B5EF4-FFF2-40B4-BE49-F238E27FC236}">
                <a16:creationId xmlns:a16="http://schemas.microsoft.com/office/drawing/2014/main" id="{0236352D-20CD-49CE-B10A-2AC794041EEC}"/>
              </a:ext>
            </a:extLst>
          </p:cNvPr>
          <p:cNvSpPr txBox="1">
            <a:spLocks/>
          </p:cNvSpPr>
          <p:nvPr>
            <p:custDataLst>
              <p:tags r:id="rId6"/>
            </p:custDataLst>
          </p:nvPr>
        </p:nvSpPr>
        <p:spPr>
          <a:xfrm>
            <a:off x="4055166" y="2921883"/>
            <a:ext cx="6382139" cy="914096"/>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26" marR="0" lvl="1" indent="-192039" algn="l" defTabSz="895121" rtl="0" eaLnBrk="1" fontAlgn="auto" latinLnBrk="0" hangingPunct="1">
              <a:lnSpc>
                <a:spcPct val="100000"/>
              </a:lnSpc>
              <a:spcBef>
                <a:spcPct val="30000"/>
              </a:spcBef>
              <a:spcAft>
                <a:spcPts val="0"/>
              </a:spcAft>
              <a:buClr>
                <a:srgbClr val="000000"/>
              </a:buClr>
              <a:buSzPct val="125000"/>
              <a:buFont typeface="Arial" charset="0"/>
              <a:buChar char="▪"/>
              <a:tabLst/>
              <a:defRPr/>
            </a:pPr>
            <a:r>
              <a:rPr kumimoji="0" lang="en-GB" altLang="en-US" sz="1800" b="1" i="0" u="none" strike="noStrike" kern="1200" cap="none" spc="0" normalizeH="0" baseline="0" noProof="0" dirty="0">
                <a:ln>
                  <a:noFill/>
                </a:ln>
                <a:solidFill>
                  <a:srgbClr val="007E39"/>
                </a:solidFill>
                <a:effectLst/>
                <a:uLnTx/>
                <a:uFillTx/>
                <a:latin typeface="Calibri"/>
                <a:ea typeface="+mn-ea"/>
                <a:cs typeface="+mn-cs"/>
              </a:rPr>
              <a:t>Strategic purchasing of a minimum package </a:t>
            </a:r>
            <a:r>
              <a:rPr kumimoji="0" lang="en-GB" altLang="en-US" sz="1800" b="0" i="0" u="none" strike="noStrike" kern="1200" cap="none" spc="0" normalizeH="0" baseline="0" noProof="0" dirty="0">
                <a:ln>
                  <a:noFill/>
                </a:ln>
                <a:solidFill>
                  <a:srgbClr val="000000"/>
                </a:solidFill>
                <a:effectLst/>
                <a:uLnTx/>
                <a:uFillTx/>
                <a:latin typeface="Calibri"/>
                <a:ea typeface="+mn-ea"/>
                <a:cs typeface="+mn-cs"/>
              </a:rPr>
              <a:t>of health services </a:t>
            </a:r>
          </a:p>
          <a:p>
            <a:pPr marL="193626" marR="0" lvl="1" indent="-192039" algn="l" defTabSz="895121" rtl="0" eaLnBrk="1" fontAlgn="auto" latinLnBrk="0" hangingPunct="1">
              <a:lnSpc>
                <a:spcPct val="100000"/>
              </a:lnSpc>
              <a:spcBef>
                <a:spcPct val="30000"/>
              </a:spcBef>
              <a:spcAft>
                <a:spcPts val="0"/>
              </a:spcAft>
              <a:buClr>
                <a:srgbClr val="000000"/>
              </a:buClr>
              <a:buSzPct val="125000"/>
              <a:buFont typeface="Arial" charset="0"/>
              <a:buChar char="▪"/>
              <a:tabLst/>
              <a:defRPr/>
            </a:pPr>
            <a:r>
              <a:rPr kumimoji="0" lang="en-GB" altLang="en-US" sz="1800" b="1" i="0" u="none" strike="noStrike" kern="1200" cap="none" spc="0" normalizeH="0" baseline="0" noProof="0" dirty="0">
                <a:ln>
                  <a:noFill/>
                </a:ln>
                <a:solidFill>
                  <a:srgbClr val="007E39"/>
                </a:solidFill>
                <a:effectLst/>
                <a:uLnTx/>
                <a:uFillTx/>
                <a:latin typeface="Calibri"/>
                <a:ea typeface="+mn-ea"/>
                <a:cs typeface="+mn-cs"/>
              </a:rPr>
              <a:t>Investments in the building blocks of the health system </a:t>
            </a:r>
            <a:r>
              <a:rPr kumimoji="0" lang="en-GB" altLang="en-US" sz="1800" b="0" i="0" u="none" strike="noStrike" kern="1200" cap="none" spc="0" normalizeH="0" baseline="0" noProof="0" dirty="0">
                <a:ln>
                  <a:noFill/>
                </a:ln>
                <a:solidFill>
                  <a:srgbClr val="000000"/>
                </a:solidFill>
                <a:effectLst/>
                <a:uLnTx/>
                <a:uFillTx/>
                <a:latin typeface="Calibri"/>
                <a:ea typeface="+mn-ea"/>
                <a:cs typeface="+mn-cs"/>
              </a:rPr>
              <a:t>in a manner that improves the quality of care</a:t>
            </a:r>
          </a:p>
        </p:txBody>
      </p:sp>
      <p:sp>
        <p:nvSpPr>
          <p:cNvPr id="15" name="Rectangle 45">
            <a:extLst>
              <a:ext uri="{FF2B5EF4-FFF2-40B4-BE49-F238E27FC236}">
                <a16:creationId xmlns:a16="http://schemas.microsoft.com/office/drawing/2014/main" id="{80CF9305-0F0B-44BA-94B4-CCB923FDD6F8}"/>
              </a:ext>
            </a:extLst>
          </p:cNvPr>
          <p:cNvSpPr txBox="1">
            <a:spLocks/>
          </p:cNvSpPr>
          <p:nvPr>
            <p:custDataLst>
              <p:tags r:id="rId7"/>
            </p:custDataLst>
          </p:nvPr>
        </p:nvSpPr>
        <p:spPr>
          <a:xfrm>
            <a:off x="4055166" y="4127652"/>
            <a:ext cx="6382139" cy="637097"/>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26" marR="0" lvl="1" indent="-192039" algn="l" defTabSz="895121" rtl="0" eaLnBrk="1" fontAlgn="auto" latinLnBrk="0" hangingPunct="1">
              <a:lnSpc>
                <a:spcPct val="100000"/>
              </a:lnSpc>
              <a:spcBef>
                <a:spcPct val="30000"/>
              </a:spcBef>
              <a:spcAft>
                <a:spcPts val="0"/>
              </a:spcAft>
              <a:buClr>
                <a:srgbClr val="000000"/>
              </a:buClr>
              <a:buSzPct val="125000"/>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alibri"/>
                <a:ea typeface="+mn-ea"/>
                <a:cs typeface="+mn-cs"/>
              </a:rPr>
              <a:t>Roles for government at federal, state, LGA and community levels </a:t>
            </a:r>
          </a:p>
          <a:p>
            <a:pPr marL="193626" marR="0" lvl="1" indent="-192039" algn="l" defTabSz="895121" rtl="0" eaLnBrk="1" fontAlgn="auto" latinLnBrk="0" hangingPunct="1">
              <a:lnSpc>
                <a:spcPct val="100000"/>
              </a:lnSpc>
              <a:spcBef>
                <a:spcPct val="30000"/>
              </a:spcBef>
              <a:spcAft>
                <a:spcPts val="0"/>
              </a:spcAft>
              <a:buClr>
                <a:srgbClr val="000000"/>
              </a:buClr>
              <a:buSzPct val="125000"/>
              <a:buFont typeface="Arial" charset="0"/>
              <a:buChar char="▪"/>
              <a:tabLst/>
              <a:defRPr/>
            </a:pPr>
            <a:r>
              <a:rPr kumimoji="0" lang="en-GB" altLang="en-US" sz="1800" b="1" i="0" u="none" strike="noStrike" kern="1200" cap="none" spc="0" normalizeH="0" baseline="0" noProof="0" dirty="0">
                <a:ln>
                  <a:noFill/>
                </a:ln>
                <a:solidFill>
                  <a:srgbClr val="007E39"/>
                </a:solidFill>
                <a:effectLst/>
                <a:uLnTx/>
                <a:uFillTx/>
                <a:latin typeface="Calibri"/>
                <a:ea typeface="+mn-ea"/>
                <a:cs typeface="+mn-cs"/>
              </a:rPr>
              <a:t>Organized delivery of health care services</a:t>
            </a:r>
          </a:p>
        </p:txBody>
      </p:sp>
      <p:sp>
        <p:nvSpPr>
          <p:cNvPr id="17" name="AutoShape 250">
            <a:extLst>
              <a:ext uri="{FF2B5EF4-FFF2-40B4-BE49-F238E27FC236}">
                <a16:creationId xmlns:a16="http://schemas.microsoft.com/office/drawing/2014/main" id="{F4602652-8072-4532-AB21-315762648D27}"/>
              </a:ext>
            </a:extLst>
          </p:cNvPr>
          <p:cNvSpPr>
            <a:spLocks noChangeArrowheads="1"/>
          </p:cNvSpPr>
          <p:nvPr/>
        </p:nvSpPr>
        <p:spPr bwMode="auto">
          <a:xfrm>
            <a:off x="4028660" y="1213789"/>
            <a:ext cx="6408650" cy="20956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652" anchor="b">
            <a:noAutofit/>
          </a:bodyPr>
          <a:lstStyle/>
          <a:p>
            <a:pPr marL="0" marR="0" lvl="0" indent="0" algn="l" defTabSz="91416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Description</a:t>
            </a:r>
          </a:p>
        </p:txBody>
      </p:sp>
      <p:cxnSp>
        <p:nvCxnSpPr>
          <p:cNvPr id="18" name="Straight Connector 17">
            <a:extLst>
              <a:ext uri="{FF2B5EF4-FFF2-40B4-BE49-F238E27FC236}">
                <a16:creationId xmlns:a16="http://schemas.microsoft.com/office/drawing/2014/main" id="{A32DD6D8-1214-4C32-BE29-B83A74912240}"/>
              </a:ext>
            </a:extLst>
          </p:cNvPr>
          <p:cNvCxnSpPr>
            <a:cxnSpLocks/>
          </p:cNvCxnSpPr>
          <p:nvPr/>
        </p:nvCxnSpPr>
        <p:spPr>
          <a:xfrm flipV="1">
            <a:off x="4028662" y="1434995"/>
            <a:ext cx="6408649" cy="355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45">
            <a:extLst>
              <a:ext uri="{FF2B5EF4-FFF2-40B4-BE49-F238E27FC236}">
                <a16:creationId xmlns:a16="http://schemas.microsoft.com/office/drawing/2014/main" id="{A017BACB-0AD7-4477-A3F8-CEA847534230}"/>
              </a:ext>
            </a:extLst>
          </p:cNvPr>
          <p:cNvSpPr txBox="1">
            <a:spLocks/>
          </p:cNvSpPr>
          <p:nvPr>
            <p:custDataLst>
              <p:tags r:id="rId8"/>
            </p:custDataLst>
          </p:nvPr>
        </p:nvSpPr>
        <p:spPr>
          <a:xfrm>
            <a:off x="4055166" y="5029371"/>
            <a:ext cx="6382139" cy="127419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26" marR="0" lvl="1" indent="-192039" algn="l" defTabSz="895121" rtl="0" eaLnBrk="1" fontAlgn="auto" latinLnBrk="0" hangingPunct="1">
              <a:lnSpc>
                <a:spcPct val="100000"/>
              </a:lnSpc>
              <a:spcBef>
                <a:spcPct val="30000"/>
              </a:spcBef>
              <a:spcAft>
                <a:spcPts val="0"/>
              </a:spcAft>
              <a:buClr>
                <a:srgbClr val="000000"/>
              </a:buClr>
              <a:buSzPct val="125000"/>
              <a:buFont typeface="Arial" charset="0"/>
              <a:buChar char="▪"/>
              <a:tabLst/>
              <a:defRPr/>
            </a:pPr>
            <a:r>
              <a:rPr kumimoji="0" lang="en-GB" altLang="en-US" sz="1800" b="1" i="0" u="none" strike="noStrike" kern="1200" cap="none" spc="0" normalizeH="0" baseline="0" noProof="0" dirty="0">
                <a:ln>
                  <a:noFill/>
                </a:ln>
                <a:solidFill>
                  <a:srgbClr val="007E39"/>
                </a:solidFill>
                <a:effectLst/>
                <a:uLnTx/>
                <a:uFillTx/>
                <a:latin typeface="Calibri"/>
                <a:ea typeface="+mn-ea"/>
                <a:cs typeface="+mn-cs"/>
              </a:rPr>
              <a:t>Clearly established lines of accountability</a:t>
            </a:r>
          </a:p>
          <a:p>
            <a:pPr marL="193626" marR="0" lvl="1" indent="-192039" algn="l" defTabSz="895121" rtl="0" eaLnBrk="1" fontAlgn="auto" latinLnBrk="0" hangingPunct="1">
              <a:lnSpc>
                <a:spcPct val="100000"/>
              </a:lnSpc>
              <a:spcBef>
                <a:spcPct val="30000"/>
              </a:spcBef>
              <a:spcAft>
                <a:spcPts val="0"/>
              </a:spcAft>
              <a:buClr>
                <a:srgbClr val="000000"/>
              </a:buClr>
              <a:buSzPct val="125000"/>
              <a:buFont typeface="Arial" charset="0"/>
              <a:buChar char="▪"/>
              <a:tabLst/>
              <a:defRPr/>
            </a:pPr>
            <a:r>
              <a:rPr kumimoji="0" lang="en-GB" altLang="en-US" sz="1800" b="0" i="0" u="none" strike="noStrike" kern="1200" cap="none" spc="0" normalizeH="0" baseline="0" noProof="0" dirty="0">
                <a:ln>
                  <a:noFill/>
                </a:ln>
                <a:solidFill>
                  <a:srgbClr val="000000"/>
                </a:solidFill>
                <a:effectLst/>
                <a:uLnTx/>
                <a:uFillTx/>
                <a:latin typeface="Calibri"/>
                <a:ea typeface="+mn-ea"/>
                <a:cs typeface="+mn-cs"/>
              </a:rPr>
              <a:t>Funds to address critical needs</a:t>
            </a:r>
          </a:p>
          <a:p>
            <a:pPr marL="193626" marR="0" lvl="1" indent="-192039" algn="l" defTabSz="895121" rtl="0" eaLnBrk="1" fontAlgn="auto" latinLnBrk="0" hangingPunct="1">
              <a:lnSpc>
                <a:spcPct val="100000"/>
              </a:lnSpc>
              <a:spcBef>
                <a:spcPct val="30000"/>
              </a:spcBef>
              <a:spcAft>
                <a:spcPts val="0"/>
              </a:spcAft>
              <a:buClr>
                <a:srgbClr val="000000"/>
              </a:buClr>
              <a:buSzPct val="125000"/>
              <a:buFont typeface="Arial" charset="0"/>
              <a:buChar char="▪"/>
              <a:tabLst/>
              <a:defRPr/>
            </a:pPr>
            <a:r>
              <a:rPr kumimoji="0" lang="en-GB" altLang="en-US" sz="1800" b="1" i="0" u="none" strike="noStrike" kern="1200" cap="none" spc="0" normalizeH="0" baseline="0" noProof="0" dirty="0">
                <a:ln>
                  <a:noFill/>
                </a:ln>
                <a:solidFill>
                  <a:srgbClr val="007E39"/>
                </a:solidFill>
                <a:effectLst/>
                <a:uLnTx/>
                <a:uFillTx/>
                <a:latin typeface="Calibri"/>
                <a:ea typeface="+mn-ea"/>
                <a:cs typeface="+mn-cs"/>
              </a:rPr>
              <a:t>Robust data and performance frameworks</a:t>
            </a:r>
            <a:r>
              <a:rPr kumimoji="0" lang="en-GB" altLang="en-US" sz="1800" b="0" i="0" u="none" strike="noStrike" kern="1200" cap="none" spc="0" normalizeH="0" baseline="0" noProof="0" dirty="0">
                <a:ln>
                  <a:noFill/>
                </a:ln>
                <a:solidFill>
                  <a:srgbClr val="000000"/>
                </a:solidFill>
                <a:effectLst/>
                <a:uLnTx/>
                <a:uFillTx/>
                <a:latin typeface="Calibri"/>
                <a:ea typeface="+mn-ea"/>
                <a:cs typeface="+mn-cs"/>
              </a:rPr>
              <a:t> for continuous evaluation </a:t>
            </a:r>
            <a:endParaRPr kumimoji="0" lang="en-US" alt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Marvinfilledtextbox">
            <a:extLst>
              <a:ext uri="{FF2B5EF4-FFF2-40B4-BE49-F238E27FC236}">
                <a16:creationId xmlns:a16="http://schemas.microsoft.com/office/drawing/2014/main" id="{B7A093F5-0F3F-4E74-B30B-7B200DB9B377}"/>
              </a:ext>
            </a:extLst>
          </p:cNvPr>
          <p:cNvSpPr txBox="1">
            <a:spLocks/>
          </p:cNvSpPr>
          <p:nvPr>
            <p:custDataLst>
              <p:tags r:id="rId9"/>
            </p:custDataLst>
          </p:nvPr>
        </p:nvSpPr>
        <p:spPr>
          <a:xfrm>
            <a:off x="1942964" y="5029370"/>
            <a:ext cx="1974995" cy="1283612"/>
          </a:xfrm>
          <a:prstGeom prst="rect">
            <a:avLst/>
          </a:prstGeom>
          <a:solidFill>
            <a:srgbClr val="007E39"/>
          </a:solidFill>
          <a:ln>
            <a:noFill/>
          </a:ln>
        </p:spPr>
        <p:txBody>
          <a:bodyPr vert="horz" wrap="square" lIns="73451" tIns="73451" rIns="73451" bIns="73451" rtlCol="0" anchor="ctr" anchorCtr="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Robust</a:t>
            </a: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governance and</a:t>
            </a: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accountability</a:t>
            </a: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framework </a:t>
            </a: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a:p>
            <a:pPr marL="148977" marR="0" lvl="0" indent="0" algn="l" defTabSz="895121" rtl="0" eaLnBrk="1" fontAlgn="auto" latinLnBrk="0" hangingPunct="1">
              <a:lnSpc>
                <a:spcPct val="100000"/>
              </a:lnSpc>
              <a:spcBef>
                <a:spcPts val="0"/>
              </a:spcBef>
              <a:spcAft>
                <a:spcPts val="0"/>
              </a:spcAft>
              <a:buClr>
                <a:srgbClr val="FFFFFF"/>
              </a:buClr>
              <a:buSzPct val="100000"/>
              <a:buFontTx/>
              <a:buNone/>
              <a:tabLst/>
              <a:defRPr/>
            </a:pPr>
            <a:endParaRPr kumimoji="0" lang="en-GB"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25" name="Straight Connector 24">
            <a:extLst>
              <a:ext uri="{FF2B5EF4-FFF2-40B4-BE49-F238E27FC236}">
                <a16:creationId xmlns:a16="http://schemas.microsoft.com/office/drawing/2014/main" id="{1E981A88-9668-4B64-9A87-1A44F3984757}"/>
              </a:ext>
            </a:extLst>
          </p:cNvPr>
          <p:cNvCxnSpPr>
            <a:cxnSpLocks/>
          </p:cNvCxnSpPr>
          <p:nvPr/>
        </p:nvCxnSpPr>
        <p:spPr>
          <a:xfrm>
            <a:off x="1963453" y="4957634"/>
            <a:ext cx="8449354"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 name="Rectangle 21">
            <a:extLst>
              <a:ext uri="{FF2B5EF4-FFF2-40B4-BE49-F238E27FC236}">
                <a16:creationId xmlns:a16="http://schemas.microsoft.com/office/drawing/2014/main" id="{88751338-208C-4027-B13E-021085FDC95A}"/>
              </a:ext>
            </a:extLst>
          </p:cNvPr>
          <p:cNvSpPr/>
          <p:nvPr/>
        </p:nvSpPr>
        <p:spPr bwMode="auto">
          <a:xfrm>
            <a:off x="10968111" y="6065522"/>
            <a:ext cx="1223889" cy="797169"/>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algn="ctr" eaLnBrk="1" hangingPunct="1"/>
            <a:endParaRPr lang="en-US" sz="900" b="0" i="0" dirty="0">
              <a:solidFill>
                <a:srgbClr val="000000"/>
              </a:solidFill>
              <a:latin typeface="+mj-lt"/>
            </a:endParaRPr>
          </a:p>
        </p:txBody>
      </p:sp>
    </p:spTree>
    <p:extLst>
      <p:ext uri="{BB962C8B-B14F-4D97-AF65-F5344CB8AC3E}">
        <p14:creationId xmlns:p14="http://schemas.microsoft.com/office/powerpoint/2010/main" val="40580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bwMode="auto">
          <a:xfrm>
            <a:off x="10744200" y="6115195"/>
            <a:ext cx="1371600" cy="71437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0" name="Title 1">
            <a:extLst>
              <a:ext uri="{FF2B5EF4-FFF2-40B4-BE49-F238E27FC236}">
                <a16:creationId xmlns:a16="http://schemas.microsoft.com/office/drawing/2014/main" id="{75800CFC-D1B6-40F9-84DC-538EE90851F0}"/>
              </a:ext>
            </a:extLst>
          </p:cNvPr>
          <p:cNvSpPr txBox="1">
            <a:spLocks/>
          </p:cNvSpPr>
          <p:nvPr/>
        </p:nvSpPr>
        <p:spPr>
          <a:xfrm>
            <a:off x="141490" y="259954"/>
            <a:ext cx="1048296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1713" rtl="0" eaLnBrk="0" fontAlgn="base" hangingPunct="0">
              <a:spcBef>
                <a:spcPct val="0"/>
              </a:spcBef>
              <a:spcAft>
                <a:spcPct val="0"/>
              </a:spcAft>
              <a:defRPr sz="2000" b="1">
                <a:solidFill>
                  <a:srgbClr val="336600"/>
                </a:solidFill>
                <a:latin typeface="+mj-lt"/>
                <a:ea typeface="+mj-ea"/>
                <a:cs typeface="+mj-cs"/>
              </a:defRPr>
            </a:lvl1pPr>
            <a:lvl2pPr algn="l" defTabSz="911713" rtl="0" eaLnBrk="0" fontAlgn="base" hangingPunct="0">
              <a:spcBef>
                <a:spcPct val="0"/>
              </a:spcBef>
              <a:spcAft>
                <a:spcPct val="0"/>
              </a:spcAft>
              <a:defRPr sz="2000" b="1">
                <a:solidFill>
                  <a:srgbClr val="336600"/>
                </a:solidFill>
                <a:latin typeface="Arial" charset="0"/>
              </a:defRPr>
            </a:lvl2pPr>
            <a:lvl3pPr algn="l" defTabSz="911713" rtl="0" eaLnBrk="0" fontAlgn="base" hangingPunct="0">
              <a:spcBef>
                <a:spcPct val="0"/>
              </a:spcBef>
              <a:spcAft>
                <a:spcPct val="0"/>
              </a:spcAft>
              <a:defRPr sz="2000" b="1">
                <a:solidFill>
                  <a:srgbClr val="336600"/>
                </a:solidFill>
                <a:latin typeface="Arial" charset="0"/>
              </a:defRPr>
            </a:lvl3pPr>
            <a:lvl4pPr algn="l" defTabSz="911713" rtl="0" eaLnBrk="0" fontAlgn="base" hangingPunct="0">
              <a:spcBef>
                <a:spcPct val="0"/>
              </a:spcBef>
              <a:spcAft>
                <a:spcPct val="0"/>
              </a:spcAft>
              <a:defRPr sz="2000" b="1">
                <a:solidFill>
                  <a:srgbClr val="336600"/>
                </a:solidFill>
                <a:latin typeface="Arial" charset="0"/>
              </a:defRPr>
            </a:lvl4pPr>
            <a:lvl5pPr algn="l" defTabSz="911713" rtl="0" eaLnBrk="0" fontAlgn="base" hangingPunct="0">
              <a:spcBef>
                <a:spcPct val="0"/>
              </a:spcBef>
              <a:spcAft>
                <a:spcPct val="0"/>
              </a:spcAft>
              <a:defRPr sz="2000" b="1">
                <a:solidFill>
                  <a:srgbClr val="336600"/>
                </a:solidFill>
                <a:latin typeface="Arial" charset="0"/>
              </a:defRPr>
            </a:lvl5pPr>
            <a:lvl6pPr marL="465822" algn="l" defTabSz="912233" rtl="0" fontAlgn="base">
              <a:spcBef>
                <a:spcPct val="0"/>
              </a:spcBef>
              <a:spcAft>
                <a:spcPct val="0"/>
              </a:spcAft>
              <a:defRPr sz="2000" b="1">
                <a:solidFill>
                  <a:srgbClr val="336600"/>
                </a:solidFill>
                <a:latin typeface="Arial" charset="0"/>
              </a:defRPr>
            </a:lvl6pPr>
            <a:lvl7pPr marL="931640" algn="l" defTabSz="912233" rtl="0" fontAlgn="base">
              <a:spcBef>
                <a:spcPct val="0"/>
              </a:spcBef>
              <a:spcAft>
                <a:spcPct val="0"/>
              </a:spcAft>
              <a:defRPr sz="2000" b="1">
                <a:solidFill>
                  <a:srgbClr val="336600"/>
                </a:solidFill>
                <a:latin typeface="Arial" charset="0"/>
              </a:defRPr>
            </a:lvl7pPr>
            <a:lvl8pPr marL="1397463" algn="l" defTabSz="912233" rtl="0" fontAlgn="base">
              <a:spcBef>
                <a:spcPct val="0"/>
              </a:spcBef>
              <a:spcAft>
                <a:spcPct val="0"/>
              </a:spcAft>
              <a:defRPr sz="2000" b="1">
                <a:solidFill>
                  <a:srgbClr val="336600"/>
                </a:solidFill>
                <a:latin typeface="Arial" charset="0"/>
              </a:defRPr>
            </a:lvl8pPr>
            <a:lvl9pPr marL="1863285" algn="l" defTabSz="912233" rtl="0" fontAlgn="base">
              <a:spcBef>
                <a:spcPct val="0"/>
              </a:spcBef>
              <a:spcAft>
                <a:spcPct val="0"/>
              </a:spcAft>
              <a:defRPr sz="2000" b="1">
                <a:solidFill>
                  <a:srgbClr val="336600"/>
                </a:solidFill>
                <a:latin typeface="Arial" charset="0"/>
              </a:defRPr>
            </a:lvl9pPr>
          </a:lstStyle>
          <a:p>
            <a:pPr marL="0" marR="0" lvl="0" indent="0" algn="l" defTabSz="911713" rtl="0" eaLnBrk="0" fontAlgn="base" latinLnBrk="0" hangingPunct="0">
              <a:lnSpc>
                <a:spcPct val="100000"/>
              </a:lnSpc>
              <a:spcBef>
                <a:spcPct val="0"/>
              </a:spcBef>
              <a:spcAft>
                <a:spcPct val="0"/>
              </a:spcAft>
              <a:buClrTx/>
              <a:buSzTx/>
              <a:buFontTx/>
              <a:buNone/>
              <a:tabLst>
                <a:tab pos="368985" algn="l"/>
              </a:tabLst>
              <a:defRPr/>
            </a:pPr>
            <a:r>
              <a:rPr kumimoji="0" lang="en-US" sz="2800" b="1" i="0" u="none" strike="noStrike" kern="1200" cap="none" spc="0" normalizeH="0" baseline="0" noProof="0" dirty="0">
                <a:ln>
                  <a:noFill/>
                </a:ln>
                <a:solidFill>
                  <a:srgbClr val="008753">
                    <a:lumMod val="50000"/>
                  </a:srgbClr>
                </a:solidFill>
                <a:effectLst/>
                <a:uLnTx/>
                <a:uFillTx/>
                <a:latin typeface="Arial"/>
                <a:ea typeface="+mj-ea"/>
                <a:cs typeface="+mj-cs"/>
              </a:rPr>
              <a:t>Governance and Operational framework for BHCPF</a:t>
            </a:r>
          </a:p>
        </p:txBody>
      </p:sp>
      <p:grpSp>
        <p:nvGrpSpPr>
          <p:cNvPr id="15" name="Group 14">
            <a:extLst>
              <a:ext uri="{FF2B5EF4-FFF2-40B4-BE49-F238E27FC236}">
                <a16:creationId xmlns:a16="http://schemas.microsoft.com/office/drawing/2014/main" id="{FF79324E-BCD7-4D7F-9D7C-E10078B593CC}"/>
              </a:ext>
            </a:extLst>
          </p:cNvPr>
          <p:cNvGrpSpPr/>
          <p:nvPr/>
        </p:nvGrpSpPr>
        <p:grpSpPr>
          <a:xfrm>
            <a:off x="85871" y="1145668"/>
            <a:ext cx="3137727" cy="634267"/>
            <a:chOff x="8130200" y="5685880"/>
            <a:chExt cx="3123453" cy="628317"/>
          </a:xfrm>
        </p:grpSpPr>
        <p:cxnSp>
          <p:nvCxnSpPr>
            <p:cNvPr id="138" name="Straight Arrow Connector 137">
              <a:extLst>
                <a:ext uri="{FF2B5EF4-FFF2-40B4-BE49-F238E27FC236}">
                  <a16:creationId xmlns:a16="http://schemas.microsoft.com/office/drawing/2014/main" id="{839CAE92-E3F3-43B9-BCDD-4854C910C914}"/>
                </a:ext>
              </a:extLst>
            </p:cNvPr>
            <p:cNvCxnSpPr>
              <a:cxnSpLocks/>
            </p:cNvCxnSpPr>
            <p:nvPr/>
          </p:nvCxnSpPr>
          <p:spPr>
            <a:xfrm>
              <a:off x="8130200" y="5840537"/>
              <a:ext cx="749501" cy="0"/>
            </a:xfrm>
            <a:prstGeom prst="straightConnector1">
              <a:avLst/>
            </a:prstGeom>
            <a:noFill/>
            <a:ln w="38100" cap="flat" cmpd="sng" algn="ctr">
              <a:solidFill>
                <a:srgbClr val="4472C4"/>
              </a:solidFill>
              <a:prstDash val="sysDash"/>
              <a:miter lim="800000"/>
              <a:tailEnd type="triangle"/>
            </a:ln>
            <a:effectLst/>
          </p:spPr>
        </p:cxnSp>
        <p:sp>
          <p:nvSpPr>
            <p:cNvPr id="139" name="TextBox 138">
              <a:extLst>
                <a:ext uri="{FF2B5EF4-FFF2-40B4-BE49-F238E27FC236}">
                  <a16:creationId xmlns:a16="http://schemas.microsoft.com/office/drawing/2014/main" id="{516C0E05-EB0D-42BD-86AE-DFBEA462737D}"/>
                </a:ext>
              </a:extLst>
            </p:cNvPr>
            <p:cNvSpPr txBox="1"/>
            <p:nvPr/>
          </p:nvSpPr>
          <p:spPr>
            <a:xfrm>
              <a:off x="8971356" y="5685880"/>
              <a:ext cx="2282297" cy="2744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Reporting and Feedback</a:t>
              </a:r>
              <a:endParaRPr kumimoji="0" lang="aa-ET"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0" name="TextBox 139">
              <a:extLst>
                <a:ext uri="{FF2B5EF4-FFF2-40B4-BE49-F238E27FC236}">
                  <a16:creationId xmlns:a16="http://schemas.microsoft.com/office/drawing/2014/main" id="{1EC590C5-E3B5-4135-9AE3-1C40F5F3F117}"/>
                </a:ext>
              </a:extLst>
            </p:cNvPr>
            <p:cNvSpPr txBox="1"/>
            <p:nvPr/>
          </p:nvSpPr>
          <p:spPr>
            <a:xfrm>
              <a:off x="8971356" y="6039796"/>
              <a:ext cx="2282297" cy="2744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Programmatic and financial</a:t>
              </a:r>
              <a:endParaRPr kumimoji="0" lang="aa-ET"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41" name="Straight Arrow Connector 140">
              <a:extLst>
                <a:ext uri="{FF2B5EF4-FFF2-40B4-BE49-F238E27FC236}">
                  <a16:creationId xmlns:a16="http://schemas.microsoft.com/office/drawing/2014/main" id="{210AF234-A590-4395-B1B1-CB8E6CD2750C}"/>
                </a:ext>
              </a:extLst>
            </p:cNvPr>
            <p:cNvCxnSpPr>
              <a:cxnSpLocks/>
            </p:cNvCxnSpPr>
            <p:nvPr/>
          </p:nvCxnSpPr>
          <p:spPr>
            <a:xfrm>
              <a:off x="8130200" y="6187295"/>
              <a:ext cx="749501" cy="0"/>
            </a:xfrm>
            <a:prstGeom prst="straightConnector1">
              <a:avLst/>
            </a:prstGeom>
            <a:noFill/>
            <a:ln w="38100" cap="flat" cmpd="sng" algn="ctr">
              <a:solidFill>
                <a:srgbClr val="FF0000"/>
              </a:solidFill>
              <a:prstDash val="solid"/>
              <a:miter lim="800000"/>
              <a:tailEnd type="triangle"/>
            </a:ln>
            <a:effectLst/>
          </p:spPr>
        </p:cxnSp>
      </p:grpSp>
      <p:grpSp>
        <p:nvGrpSpPr>
          <p:cNvPr id="16" name="Group 15">
            <a:extLst>
              <a:ext uri="{FF2B5EF4-FFF2-40B4-BE49-F238E27FC236}">
                <a16:creationId xmlns:a16="http://schemas.microsoft.com/office/drawing/2014/main" id="{7C06CB0F-40E3-4993-9F2B-87324FCDF453}"/>
              </a:ext>
            </a:extLst>
          </p:cNvPr>
          <p:cNvGrpSpPr/>
          <p:nvPr/>
        </p:nvGrpSpPr>
        <p:grpSpPr>
          <a:xfrm>
            <a:off x="716287" y="1145669"/>
            <a:ext cx="10759426" cy="4653817"/>
            <a:chOff x="-804481" y="985099"/>
            <a:chExt cx="11987297" cy="5386414"/>
          </a:xfrm>
        </p:grpSpPr>
        <p:sp>
          <p:nvSpPr>
            <p:cNvPr id="142" name="Rectangle 141">
              <a:extLst>
                <a:ext uri="{FF2B5EF4-FFF2-40B4-BE49-F238E27FC236}">
                  <a16:creationId xmlns:a16="http://schemas.microsoft.com/office/drawing/2014/main" id="{A59B044D-BD10-4D1E-ADA8-C30A0C15922F}"/>
                </a:ext>
              </a:extLst>
            </p:cNvPr>
            <p:cNvSpPr/>
            <p:nvPr/>
          </p:nvSpPr>
          <p:spPr>
            <a:xfrm>
              <a:off x="968979" y="5978725"/>
              <a:ext cx="959476" cy="306261"/>
            </a:xfrm>
            <a:prstGeom prst="rect">
              <a:avLst/>
            </a:prstGeom>
            <a:solidFill>
              <a:srgbClr val="ED7D31"/>
            </a:solidFill>
            <a:ln w="12700" cap="flat" cmpd="sng" algn="ctr">
              <a:solidFill>
                <a:srgbClr val="ED7D3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200" b="0" i="0" u="none" strike="noStrike" kern="0" cap="none" spc="0" normalizeH="0" baseline="0" noProof="0">
                <a:ln>
                  <a:noFill/>
                </a:ln>
                <a:solidFill>
                  <a:prstClr val="white"/>
                </a:solidFill>
                <a:effectLst/>
                <a:uLnTx/>
                <a:uFillTx/>
                <a:latin typeface="Calibri"/>
                <a:ea typeface="+mn-ea"/>
                <a:cs typeface="+mn-cs"/>
              </a:endParaRPr>
            </a:p>
          </p:txBody>
        </p:sp>
        <p:sp>
          <p:nvSpPr>
            <p:cNvPr id="143" name="Oval 142">
              <a:extLst>
                <a:ext uri="{FF2B5EF4-FFF2-40B4-BE49-F238E27FC236}">
                  <a16:creationId xmlns:a16="http://schemas.microsoft.com/office/drawing/2014/main" id="{4460F17C-3CC7-4422-B0F7-FF63A0E64BCA}"/>
                </a:ext>
              </a:extLst>
            </p:cNvPr>
            <p:cNvSpPr/>
            <p:nvPr/>
          </p:nvSpPr>
          <p:spPr>
            <a:xfrm>
              <a:off x="2259352" y="5885190"/>
              <a:ext cx="1624701" cy="486323"/>
            </a:xfrm>
            <a:prstGeom prst="ellipse">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4" name="Rectangle: Rounded Corners 143">
              <a:extLst>
                <a:ext uri="{FF2B5EF4-FFF2-40B4-BE49-F238E27FC236}">
                  <a16:creationId xmlns:a16="http://schemas.microsoft.com/office/drawing/2014/main" id="{3F8457E2-6B6F-45CE-A3BF-124AE6065644}"/>
                </a:ext>
              </a:extLst>
            </p:cNvPr>
            <p:cNvSpPr/>
            <p:nvPr/>
          </p:nvSpPr>
          <p:spPr>
            <a:xfrm>
              <a:off x="4929638" y="2154258"/>
              <a:ext cx="2922656" cy="357587"/>
            </a:xfrm>
            <a:prstGeom prst="round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5" name="TextBox 144">
              <a:extLst>
                <a:ext uri="{FF2B5EF4-FFF2-40B4-BE49-F238E27FC236}">
                  <a16:creationId xmlns:a16="http://schemas.microsoft.com/office/drawing/2014/main" id="{EE9BFF12-C7F9-450B-9ECB-D1AF15FE78A8}"/>
                </a:ext>
              </a:extLst>
            </p:cNvPr>
            <p:cNvSpPr txBox="1"/>
            <p:nvPr/>
          </p:nvSpPr>
          <p:spPr>
            <a:xfrm>
              <a:off x="5093861" y="2206471"/>
              <a:ext cx="2594213" cy="3206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NHIS</a:t>
              </a:r>
              <a:endParaRPr kumimoji="0" lang="aa-ET"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6" name="TextBox 145">
              <a:extLst>
                <a:ext uri="{FF2B5EF4-FFF2-40B4-BE49-F238E27FC236}">
                  <a16:creationId xmlns:a16="http://schemas.microsoft.com/office/drawing/2014/main" id="{90060597-37F4-41FF-9F3C-6D5311D6DC84}"/>
                </a:ext>
              </a:extLst>
            </p:cNvPr>
            <p:cNvSpPr txBox="1"/>
            <p:nvPr/>
          </p:nvSpPr>
          <p:spPr>
            <a:xfrm>
              <a:off x="2635275" y="5957453"/>
              <a:ext cx="1214121" cy="3206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PHC</a:t>
              </a:r>
              <a:endParaRPr kumimoji="0" lang="aa-ET"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7" name="Rectangle: Rounded Corners 146">
              <a:extLst>
                <a:ext uri="{FF2B5EF4-FFF2-40B4-BE49-F238E27FC236}">
                  <a16:creationId xmlns:a16="http://schemas.microsoft.com/office/drawing/2014/main" id="{843EDF29-A414-4FCD-88A1-06AA755DAB96}"/>
                </a:ext>
              </a:extLst>
            </p:cNvPr>
            <p:cNvSpPr/>
            <p:nvPr/>
          </p:nvSpPr>
          <p:spPr>
            <a:xfrm>
              <a:off x="8260160" y="2154258"/>
              <a:ext cx="2922656" cy="357587"/>
            </a:xfrm>
            <a:prstGeom prst="round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8" name="TextBox 147">
              <a:extLst>
                <a:ext uri="{FF2B5EF4-FFF2-40B4-BE49-F238E27FC236}">
                  <a16:creationId xmlns:a16="http://schemas.microsoft.com/office/drawing/2014/main" id="{61E6562B-0CF0-4556-9171-CB39B25F13D6}"/>
                </a:ext>
              </a:extLst>
            </p:cNvPr>
            <p:cNvSpPr txBox="1"/>
            <p:nvPr/>
          </p:nvSpPr>
          <p:spPr>
            <a:xfrm>
              <a:off x="8424383" y="2206471"/>
              <a:ext cx="2594213" cy="3206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NEMTC</a:t>
              </a:r>
              <a:endParaRPr kumimoji="0" lang="aa-ET"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9" name="Rectangle: Rounded Corners 148">
              <a:extLst>
                <a:ext uri="{FF2B5EF4-FFF2-40B4-BE49-F238E27FC236}">
                  <a16:creationId xmlns:a16="http://schemas.microsoft.com/office/drawing/2014/main" id="{58485145-6B28-47A0-9DD1-CADC9AD67ECF}"/>
                </a:ext>
              </a:extLst>
            </p:cNvPr>
            <p:cNvSpPr/>
            <p:nvPr/>
          </p:nvSpPr>
          <p:spPr>
            <a:xfrm>
              <a:off x="1646725" y="2147869"/>
              <a:ext cx="2922656" cy="357587"/>
            </a:xfrm>
            <a:prstGeom prst="round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0" name="TextBox 149">
              <a:extLst>
                <a:ext uri="{FF2B5EF4-FFF2-40B4-BE49-F238E27FC236}">
                  <a16:creationId xmlns:a16="http://schemas.microsoft.com/office/drawing/2014/main" id="{B4BEC4B3-CAB7-4F14-A2D7-02D7B46B635C}"/>
                </a:ext>
              </a:extLst>
            </p:cNvPr>
            <p:cNvSpPr txBox="1"/>
            <p:nvPr/>
          </p:nvSpPr>
          <p:spPr>
            <a:xfrm>
              <a:off x="1763338" y="2200082"/>
              <a:ext cx="2594213" cy="3206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NPHCDA</a:t>
              </a:r>
              <a:endParaRPr kumimoji="0" lang="aa-ET"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1" name="Rectangle 150">
              <a:extLst>
                <a:ext uri="{FF2B5EF4-FFF2-40B4-BE49-F238E27FC236}">
                  <a16:creationId xmlns:a16="http://schemas.microsoft.com/office/drawing/2014/main" id="{F2EF5F54-D958-4C33-A084-97F3745CD4C2}"/>
                </a:ext>
              </a:extLst>
            </p:cNvPr>
            <p:cNvSpPr/>
            <p:nvPr/>
          </p:nvSpPr>
          <p:spPr>
            <a:xfrm>
              <a:off x="2182655" y="4398930"/>
              <a:ext cx="1976485" cy="429104"/>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2" name="TextBox 151">
              <a:extLst>
                <a:ext uri="{FF2B5EF4-FFF2-40B4-BE49-F238E27FC236}">
                  <a16:creationId xmlns:a16="http://schemas.microsoft.com/office/drawing/2014/main" id="{719B56F0-AA5B-496B-B3ED-88FD5DE88EFF}"/>
                </a:ext>
              </a:extLst>
            </p:cNvPr>
            <p:cNvSpPr txBox="1"/>
            <p:nvPr/>
          </p:nvSpPr>
          <p:spPr>
            <a:xfrm>
              <a:off x="2590318" y="4473945"/>
              <a:ext cx="975480" cy="32060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SPHCB/A</a:t>
              </a:r>
              <a:endParaRPr kumimoji="0" lang="aa-ET"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 name="Rectangle 152">
              <a:extLst>
                <a:ext uri="{FF2B5EF4-FFF2-40B4-BE49-F238E27FC236}">
                  <a16:creationId xmlns:a16="http://schemas.microsoft.com/office/drawing/2014/main" id="{6617C6FC-019D-45D5-9E02-82C859745776}"/>
                </a:ext>
              </a:extLst>
            </p:cNvPr>
            <p:cNvSpPr/>
            <p:nvPr/>
          </p:nvSpPr>
          <p:spPr>
            <a:xfrm>
              <a:off x="5405782" y="4397470"/>
              <a:ext cx="1976485" cy="429104"/>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4" name="TextBox 153">
              <a:extLst>
                <a:ext uri="{FF2B5EF4-FFF2-40B4-BE49-F238E27FC236}">
                  <a16:creationId xmlns:a16="http://schemas.microsoft.com/office/drawing/2014/main" id="{87D9989F-05D9-4CBC-9F5D-9C49F782EA10}"/>
                </a:ext>
              </a:extLst>
            </p:cNvPr>
            <p:cNvSpPr txBox="1"/>
            <p:nvPr/>
          </p:nvSpPr>
          <p:spPr>
            <a:xfrm>
              <a:off x="6036127" y="4483142"/>
              <a:ext cx="729020" cy="32060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SSHIA</a:t>
              </a:r>
              <a:endParaRPr kumimoji="0" lang="aa-ET"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5" name="Rectangle 154">
              <a:extLst>
                <a:ext uri="{FF2B5EF4-FFF2-40B4-BE49-F238E27FC236}">
                  <a16:creationId xmlns:a16="http://schemas.microsoft.com/office/drawing/2014/main" id="{30FFFF7C-F26D-48DD-8DCC-2E6BB3A6CF35}"/>
                </a:ext>
              </a:extLst>
            </p:cNvPr>
            <p:cNvSpPr/>
            <p:nvPr/>
          </p:nvSpPr>
          <p:spPr>
            <a:xfrm>
              <a:off x="8991893" y="4397680"/>
              <a:ext cx="1976485" cy="429104"/>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6" name="TextBox 155">
              <a:extLst>
                <a:ext uri="{FF2B5EF4-FFF2-40B4-BE49-F238E27FC236}">
                  <a16:creationId xmlns:a16="http://schemas.microsoft.com/office/drawing/2014/main" id="{7E29F623-A43C-4F89-A4F4-8879A652033B}"/>
                </a:ext>
              </a:extLst>
            </p:cNvPr>
            <p:cNvSpPr txBox="1"/>
            <p:nvPr/>
          </p:nvSpPr>
          <p:spPr>
            <a:xfrm>
              <a:off x="9218149" y="4473945"/>
              <a:ext cx="1311236" cy="32060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SEMTC (TSA)</a:t>
              </a:r>
              <a:endParaRPr kumimoji="0" lang="aa-ET"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7" name="Rectangle 156">
              <a:extLst>
                <a:ext uri="{FF2B5EF4-FFF2-40B4-BE49-F238E27FC236}">
                  <a16:creationId xmlns:a16="http://schemas.microsoft.com/office/drawing/2014/main" id="{88D6C620-E121-4E90-94C2-E9B902FA8BA7}"/>
                </a:ext>
              </a:extLst>
            </p:cNvPr>
            <p:cNvSpPr/>
            <p:nvPr/>
          </p:nvSpPr>
          <p:spPr>
            <a:xfrm>
              <a:off x="2198171" y="5156894"/>
              <a:ext cx="1835510" cy="474643"/>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2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8" name="TextBox 157">
              <a:extLst>
                <a:ext uri="{FF2B5EF4-FFF2-40B4-BE49-F238E27FC236}">
                  <a16:creationId xmlns:a16="http://schemas.microsoft.com/office/drawing/2014/main" id="{B96B8A8A-5E98-42CD-8F9C-A4BBC0A18C2F}"/>
                </a:ext>
              </a:extLst>
            </p:cNvPr>
            <p:cNvSpPr txBox="1"/>
            <p:nvPr/>
          </p:nvSpPr>
          <p:spPr>
            <a:xfrm>
              <a:off x="2198171" y="5194382"/>
              <a:ext cx="1835510" cy="3206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LGHA</a:t>
              </a:r>
              <a:endParaRPr kumimoji="0" lang="aa-ET"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9" name="Rectangle 158">
              <a:extLst>
                <a:ext uri="{FF2B5EF4-FFF2-40B4-BE49-F238E27FC236}">
                  <a16:creationId xmlns:a16="http://schemas.microsoft.com/office/drawing/2014/main" id="{9450BEC4-3209-4806-A634-51DD8513298A}"/>
                </a:ext>
              </a:extLst>
            </p:cNvPr>
            <p:cNvSpPr/>
            <p:nvPr/>
          </p:nvSpPr>
          <p:spPr>
            <a:xfrm>
              <a:off x="4982340" y="985099"/>
              <a:ext cx="2746200" cy="737457"/>
            </a:xfrm>
            <a:prstGeom prst="rect">
              <a:avLst/>
            </a:prstGeom>
            <a:solidFill>
              <a:srgbClr val="ED7D31"/>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Honourable Minister of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8753">
                      <a:lumMod val="60000"/>
                      <a:lumOff val="40000"/>
                    </a:srgbClr>
                  </a:solidFill>
                  <a:effectLst/>
                  <a:uLnTx/>
                  <a:uFillTx/>
                  <a:latin typeface="Arial" panose="020B0604020202020204" pitchFamily="34" charset="0"/>
                  <a:ea typeface="+mn-ea"/>
                  <a:cs typeface="Arial" panose="020B0604020202020204" pitchFamily="34" charset="0"/>
                </a:rPr>
                <a:t>[MOC]</a:t>
              </a:r>
              <a:endParaRPr kumimoji="0" lang="aa-ET" sz="1400" b="1" i="0" u="none" strike="noStrike" kern="0" cap="none" spc="0" normalizeH="0" baseline="0" noProof="0" dirty="0">
                <a:ln>
                  <a:noFill/>
                </a:ln>
                <a:solidFill>
                  <a:srgbClr val="008753">
                    <a:lumMod val="60000"/>
                    <a:lumOff val="40000"/>
                  </a:srgbClr>
                </a:solidFill>
                <a:effectLst/>
                <a:uLnTx/>
                <a:uFillTx/>
                <a:latin typeface="Arial" panose="020B0604020202020204" pitchFamily="34" charset="0"/>
                <a:ea typeface="+mn-ea"/>
                <a:cs typeface="Arial" panose="020B0604020202020204" pitchFamily="34" charset="0"/>
              </a:endParaRPr>
            </a:p>
          </p:txBody>
        </p:sp>
        <p:grpSp>
          <p:nvGrpSpPr>
            <p:cNvPr id="160" name="Group 159">
              <a:extLst>
                <a:ext uri="{FF2B5EF4-FFF2-40B4-BE49-F238E27FC236}">
                  <a16:creationId xmlns:a16="http://schemas.microsoft.com/office/drawing/2014/main" id="{B4B12A07-A202-4F29-BD54-8FD76655D22D}"/>
                </a:ext>
              </a:extLst>
            </p:cNvPr>
            <p:cNvGrpSpPr/>
            <p:nvPr/>
          </p:nvGrpSpPr>
          <p:grpSpPr>
            <a:xfrm>
              <a:off x="3060443" y="1722557"/>
              <a:ext cx="6661046" cy="477526"/>
              <a:chOff x="2145135" y="2292811"/>
              <a:chExt cx="4853011" cy="480748"/>
            </a:xfrm>
          </p:grpSpPr>
          <p:cxnSp>
            <p:nvCxnSpPr>
              <p:cNvPr id="172" name="Connector: Elbow 171">
                <a:extLst>
                  <a:ext uri="{FF2B5EF4-FFF2-40B4-BE49-F238E27FC236}">
                    <a16:creationId xmlns:a16="http://schemas.microsoft.com/office/drawing/2014/main" id="{E8574A86-4491-44C8-8FED-7F62CF377E1C}"/>
                  </a:ext>
                </a:extLst>
              </p:cNvPr>
              <p:cNvCxnSpPr>
                <a:cxnSpLocks/>
                <a:stCxn id="150" idx="0"/>
                <a:endCxn id="159" idx="2"/>
              </p:cNvCxnSpPr>
              <p:nvPr/>
            </p:nvCxnSpPr>
            <p:spPr>
              <a:xfrm rot="5400000" flipH="1" flipV="1">
                <a:off x="3105072" y="1332874"/>
                <a:ext cx="480748" cy="2400621"/>
              </a:xfrm>
              <a:prstGeom prst="bentConnector3">
                <a:avLst/>
              </a:prstGeom>
              <a:noFill/>
              <a:ln w="38100" cap="flat" cmpd="sng" algn="ctr">
                <a:solidFill>
                  <a:srgbClr val="0070C0"/>
                </a:solidFill>
                <a:prstDash val="sysDash"/>
                <a:miter lim="800000"/>
                <a:headEnd type="triangle" w="med" len="med"/>
                <a:tailEnd type="triangle" w="med" len="med"/>
              </a:ln>
              <a:effectLst/>
            </p:spPr>
          </p:cxnSp>
          <p:cxnSp>
            <p:nvCxnSpPr>
              <p:cNvPr id="173" name="Connector: Elbow 172">
                <a:extLst>
                  <a:ext uri="{FF2B5EF4-FFF2-40B4-BE49-F238E27FC236}">
                    <a16:creationId xmlns:a16="http://schemas.microsoft.com/office/drawing/2014/main" id="{5D20BE02-0C89-47F7-A325-23FA5D7196D9}"/>
                  </a:ext>
                </a:extLst>
              </p:cNvPr>
              <p:cNvCxnSpPr>
                <a:stCxn id="147" idx="0"/>
              </p:cNvCxnSpPr>
              <p:nvPr/>
            </p:nvCxnSpPr>
            <p:spPr>
              <a:xfrm rot="16200000" flipV="1">
                <a:off x="5666690" y="1395968"/>
                <a:ext cx="211142" cy="2451771"/>
              </a:xfrm>
              <a:prstGeom prst="bentConnector2">
                <a:avLst/>
              </a:prstGeom>
              <a:noFill/>
              <a:ln w="38100" cap="flat" cmpd="sng" algn="ctr">
                <a:solidFill>
                  <a:srgbClr val="0070C0"/>
                </a:solidFill>
                <a:prstDash val="sysDash"/>
                <a:miter lim="800000"/>
                <a:headEnd type="triangle" w="med" len="med"/>
                <a:tailEnd type="none" w="med" len="med"/>
              </a:ln>
              <a:effectLst/>
            </p:spPr>
          </p:cxnSp>
          <p:cxnSp>
            <p:nvCxnSpPr>
              <p:cNvPr id="174" name="Straight Connector 173">
                <a:extLst>
                  <a:ext uri="{FF2B5EF4-FFF2-40B4-BE49-F238E27FC236}">
                    <a16:creationId xmlns:a16="http://schemas.microsoft.com/office/drawing/2014/main" id="{08C4B8BA-D12C-4832-8EB8-3C30C2876E80}"/>
                  </a:ext>
                </a:extLst>
              </p:cNvPr>
              <p:cNvCxnSpPr>
                <a:cxnSpLocks/>
              </p:cNvCxnSpPr>
              <p:nvPr/>
            </p:nvCxnSpPr>
            <p:spPr>
              <a:xfrm flipH="1" flipV="1">
                <a:off x="4547591" y="2516283"/>
                <a:ext cx="0" cy="211143"/>
              </a:xfrm>
              <a:prstGeom prst="line">
                <a:avLst/>
              </a:prstGeom>
              <a:noFill/>
              <a:ln w="38100" cap="flat" cmpd="sng" algn="ctr">
                <a:solidFill>
                  <a:srgbClr val="0070C0"/>
                </a:solidFill>
                <a:prstDash val="sysDash"/>
                <a:miter lim="800000"/>
                <a:headEnd type="triangle" w="med" len="med"/>
                <a:tailEnd type="none" w="med" len="med"/>
              </a:ln>
              <a:effectLst/>
            </p:spPr>
          </p:cxnSp>
        </p:grpSp>
        <p:sp>
          <p:nvSpPr>
            <p:cNvPr id="161" name="Rectangle 160">
              <a:extLst>
                <a:ext uri="{FF2B5EF4-FFF2-40B4-BE49-F238E27FC236}">
                  <a16:creationId xmlns:a16="http://schemas.microsoft.com/office/drawing/2014/main" id="{36AA0118-984B-4B0B-B786-576B4E0CF7D9}"/>
                </a:ext>
              </a:extLst>
            </p:cNvPr>
            <p:cNvSpPr/>
            <p:nvPr/>
          </p:nvSpPr>
          <p:spPr>
            <a:xfrm>
              <a:off x="5085881" y="3419741"/>
              <a:ext cx="2594214" cy="537236"/>
            </a:xfrm>
            <a:prstGeom prst="rect">
              <a:avLst/>
            </a:prstGeom>
            <a:solidFill>
              <a:srgbClr val="ED7D31"/>
            </a:solidFill>
            <a:ln w="12700" cap="flat" cmpd="sng" algn="ctr">
              <a:solidFill>
                <a:srgbClr val="ED7D3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200" b="0" i="0" u="none" strike="noStrike" kern="0" cap="none" spc="0" normalizeH="0" baseline="0" noProof="0">
                <a:ln>
                  <a:noFill/>
                </a:ln>
                <a:solidFill>
                  <a:prstClr val="white"/>
                </a:solidFill>
                <a:effectLst/>
                <a:uLnTx/>
                <a:uFillTx/>
                <a:latin typeface="Calibri"/>
                <a:ea typeface="+mn-ea"/>
                <a:cs typeface="+mn-cs"/>
              </a:endParaRPr>
            </a:p>
          </p:txBody>
        </p:sp>
        <p:sp>
          <p:nvSpPr>
            <p:cNvPr id="162" name="TextBox 161">
              <a:extLst>
                <a:ext uri="{FF2B5EF4-FFF2-40B4-BE49-F238E27FC236}">
                  <a16:creationId xmlns:a16="http://schemas.microsoft.com/office/drawing/2014/main" id="{C565E0EE-6168-4F78-BE27-B460CDC2E375}"/>
                </a:ext>
              </a:extLst>
            </p:cNvPr>
            <p:cNvSpPr txBox="1"/>
            <p:nvPr/>
          </p:nvSpPr>
          <p:spPr>
            <a:xfrm>
              <a:off x="5103531" y="3414273"/>
              <a:ext cx="2594214" cy="60558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Hon Commissioner of Health </a:t>
              </a:r>
              <a:r>
                <a:rPr kumimoji="0" lang="en-US" sz="1600" b="1" i="0" u="none" strike="noStrike" kern="0" cap="none" spc="0" normalizeH="0" baseline="0" noProof="0" dirty="0">
                  <a:ln>
                    <a:noFill/>
                  </a:ln>
                  <a:solidFill>
                    <a:srgbClr val="008753">
                      <a:lumMod val="60000"/>
                      <a:lumOff val="40000"/>
                    </a:srgbClr>
                  </a:solidFill>
                  <a:effectLst/>
                  <a:uLnTx/>
                  <a:uFillTx/>
                  <a:latin typeface="Arial" panose="020B0604020202020204" pitchFamily="34" charset="0"/>
                  <a:ea typeface="+mn-ea"/>
                  <a:cs typeface="Arial" panose="020B0604020202020204" pitchFamily="34" charset="0"/>
                </a:rPr>
                <a:t>[soc]</a:t>
              </a:r>
              <a:endParaRPr kumimoji="0" lang="aa-ET" sz="1600" b="1" i="0" u="none" strike="noStrike" kern="0" cap="none" spc="0" normalizeH="0" baseline="0" noProof="0" dirty="0">
                <a:ln>
                  <a:noFill/>
                </a:ln>
                <a:solidFill>
                  <a:srgbClr val="008753">
                    <a:lumMod val="60000"/>
                    <a:lumOff val="40000"/>
                  </a:srgbClr>
                </a:solidFill>
                <a:effectLst/>
                <a:uLnTx/>
                <a:uFillTx/>
                <a:latin typeface="Arial" panose="020B0604020202020204" pitchFamily="34" charset="0"/>
                <a:ea typeface="+mn-ea"/>
                <a:cs typeface="Arial" panose="020B0604020202020204" pitchFamily="34" charset="0"/>
              </a:endParaRPr>
            </a:p>
          </p:txBody>
        </p:sp>
        <p:grpSp>
          <p:nvGrpSpPr>
            <p:cNvPr id="163" name="Group 162">
              <a:extLst>
                <a:ext uri="{FF2B5EF4-FFF2-40B4-BE49-F238E27FC236}">
                  <a16:creationId xmlns:a16="http://schemas.microsoft.com/office/drawing/2014/main" id="{B9D7ED10-7196-4205-849E-1B0A585CA16D}"/>
                </a:ext>
              </a:extLst>
            </p:cNvPr>
            <p:cNvGrpSpPr/>
            <p:nvPr/>
          </p:nvGrpSpPr>
          <p:grpSpPr>
            <a:xfrm>
              <a:off x="3078058" y="3947997"/>
              <a:ext cx="6661044" cy="489374"/>
              <a:chOff x="2145136" y="2280882"/>
              <a:chExt cx="4853010" cy="492676"/>
            </a:xfrm>
          </p:grpSpPr>
          <p:cxnSp>
            <p:nvCxnSpPr>
              <p:cNvPr id="169" name="Connector: Elbow 168">
                <a:extLst>
                  <a:ext uri="{FF2B5EF4-FFF2-40B4-BE49-F238E27FC236}">
                    <a16:creationId xmlns:a16="http://schemas.microsoft.com/office/drawing/2014/main" id="{6C6B8D07-C453-40B2-BAD5-E84FC7767B3C}"/>
                  </a:ext>
                </a:extLst>
              </p:cNvPr>
              <p:cNvCxnSpPr/>
              <p:nvPr/>
            </p:nvCxnSpPr>
            <p:spPr>
              <a:xfrm rot="5400000" flipH="1" flipV="1">
                <a:off x="3102111" y="1323907"/>
                <a:ext cx="492676" cy="2406626"/>
              </a:xfrm>
              <a:prstGeom prst="bentConnector3">
                <a:avLst/>
              </a:prstGeom>
              <a:noFill/>
              <a:ln w="38100" cap="flat" cmpd="sng" algn="ctr">
                <a:solidFill>
                  <a:srgbClr val="0070C0"/>
                </a:solidFill>
                <a:prstDash val="sysDash"/>
                <a:miter lim="800000"/>
                <a:headEnd type="triangle" w="med" len="med"/>
                <a:tailEnd type="triangle" w="med" len="med"/>
              </a:ln>
              <a:effectLst/>
            </p:spPr>
          </p:cxnSp>
          <p:cxnSp>
            <p:nvCxnSpPr>
              <p:cNvPr id="170" name="Connector: Elbow 169">
                <a:extLst>
                  <a:ext uri="{FF2B5EF4-FFF2-40B4-BE49-F238E27FC236}">
                    <a16:creationId xmlns:a16="http://schemas.microsoft.com/office/drawing/2014/main" id="{91285AE3-4CFC-4FD8-8BA5-9D4EF4ABAE03}"/>
                  </a:ext>
                </a:extLst>
              </p:cNvPr>
              <p:cNvCxnSpPr/>
              <p:nvPr/>
            </p:nvCxnSpPr>
            <p:spPr>
              <a:xfrm rot="16200000" flipV="1">
                <a:off x="5666690" y="1395968"/>
                <a:ext cx="211142" cy="2451771"/>
              </a:xfrm>
              <a:prstGeom prst="bentConnector2">
                <a:avLst/>
              </a:prstGeom>
              <a:noFill/>
              <a:ln w="38100" cap="flat" cmpd="sng" algn="ctr">
                <a:solidFill>
                  <a:srgbClr val="0070C0"/>
                </a:solidFill>
                <a:prstDash val="sysDash"/>
                <a:miter lim="800000"/>
                <a:headEnd type="triangle" w="med" len="med"/>
                <a:tailEnd type="none" w="med" len="med"/>
              </a:ln>
              <a:effectLst/>
            </p:spPr>
          </p:cxnSp>
          <p:cxnSp>
            <p:nvCxnSpPr>
              <p:cNvPr id="171" name="Straight Connector 170">
                <a:extLst>
                  <a:ext uri="{FF2B5EF4-FFF2-40B4-BE49-F238E27FC236}">
                    <a16:creationId xmlns:a16="http://schemas.microsoft.com/office/drawing/2014/main" id="{4E690F6C-BC57-4F17-A8B3-6EE0C3F1B862}"/>
                  </a:ext>
                </a:extLst>
              </p:cNvPr>
              <p:cNvCxnSpPr/>
              <p:nvPr/>
            </p:nvCxnSpPr>
            <p:spPr>
              <a:xfrm flipH="1" flipV="1">
                <a:off x="4556723" y="2516282"/>
                <a:ext cx="0" cy="211143"/>
              </a:xfrm>
              <a:prstGeom prst="line">
                <a:avLst/>
              </a:prstGeom>
              <a:noFill/>
              <a:ln w="38100" cap="flat" cmpd="sng" algn="ctr">
                <a:solidFill>
                  <a:srgbClr val="0070C0"/>
                </a:solidFill>
                <a:prstDash val="sysDash"/>
                <a:miter lim="800000"/>
                <a:headEnd type="triangle" w="med" len="med"/>
                <a:tailEnd type="none" w="med" len="med"/>
              </a:ln>
              <a:effectLst/>
            </p:spPr>
          </p:cxnSp>
        </p:grpSp>
        <p:cxnSp>
          <p:nvCxnSpPr>
            <p:cNvPr id="164" name="Straight Arrow Connector 163">
              <a:extLst>
                <a:ext uri="{FF2B5EF4-FFF2-40B4-BE49-F238E27FC236}">
                  <a16:creationId xmlns:a16="http://schemas.microsoft.com/office/drawing/2014/main" id="{2885DAF1-1FA4-4C92-B6A3-894FE2F90788}"/>
                </a:ext>
              </a:extLst>
            </p:cNvPr>
            <p:cNvCxnSpPr>
              <a:cxnSpLocks/>
            </p:cNvCxnSpPr>
            <p:nvPr/>
          </p:nvCxnSpPr>
          <p:spPr>
            <a:xfrm flipV="1">
              <a:off x="3084389" y="4814390"/>
              <a:ext cx="0" cy="321828"/>
            </a:xfrm>
            <a:prstGeom prst="straightConnector1">
              <a:avLst/>
            </a:prstGeom>
            <a:noFill/>
            <a:ln w="38100" cap="flat" cmpd="sng" algn="ctr">
              <a:solidFill>
                <a:srgbClr val="FF0000"/>
              </a:solidFill>
              <a:prstDash val="solid"/>
              <a:miter lim="800000"/>
              <a:headEnd type="triangle" w="med" len="med"/>
              <a:tailEnd type="none" w="med" len="med"/>
            </a:ln>
            <a:effectLst/>
          </p:spPr>
        </p:cxnSp>
        <p:cxnSp>
          <p:nvCxnSpPr>
            <p:cNvPr id="166" name="Connector: Elbow 165">
              <a:extLst>
                <a:ext uri="{FF2B5EF4-FFF2-40B4-BE49-F238E27FC236}">
                  <a16:creationId xmlns:a16="http://schemas.microsoft.com/office/drawing/2014/main" id="{11504A2B-5B6D-44BC-B22B-5763B9BD5193}"/>
                </a:ext>
              </a:extLst>
            </p:cNvPr>
            <p:cNvCxnSpPr>
              <a:cxnSpLocks/>
            </p:cNvCxnSpPr>
            <p:nvPr/>
          </p:nvCxnSpPr>
          <p:spPr>
            <a:xfrm rot="5400000">
              <a:off x="4106905" y="4573136"/>
              <a:ext cx="1351993" cy="1889141"/>
            </a:xfrm>
            <a:prstGeom prst="bentConnector2">
              <a:avLst/>
            </a:prstGeom>
            <a:noFill/>
            <a:ln w="38100" cap="flat" cmpd="sng" algn="ctr">
              <a:solidFill>
                <a:srgbClr val="FF0000"/>
              </a:solidFill>
              <a:prstDash val="solid"/>
              <a:miter lim="800000"/>
              <a:tailEnd type="triangle"/>
            </a:ln>
            <a:effectLst/>
          </p:spPr>
        </p:cxnSp>
        <p:sp>
          <p:nvSpPr>
            <p:cNvPr id="167" name="TextBox 166">
              <a:extLst>
                <a:ext uri="{FF2B5EF4-FFF2-40B4-BE49-F238E27FC236}">
                  <a16:creationId xmlns:a16="http://schemas.microsoft.com/office/drawing/2014/main" id="{CD561821-B2DD-4518-A75D-9665EC17AE34}"/>
                </a:ext>
              </a:extLst>
            </p:cNvPr>
            <p:cNvSpPr txBox="1"/>
            <p:nvPr/>
          </p:nvSpPr>
          <p:spPr>
            <a:xfrm>
              <a:off x="773711" y="5943816"/>
              <a:ext cx="1342226" cy="3562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8753">
                      <a:lumMod val="60000"/>
                      <a:lumOff val="40000"/>
                    </a:srgbClr>
                  </a:solidFill>
                  <a:effectLst/>
                  <a:uLnTx/>
                  <a:uFillTx/>
                  <a:latin typeface="Calibri"/>
                  <a:ea typeface="+mn-ea"/>
                  <a:cs typeface="+mn-cs"/>
                </a:rPr>
                <a:t>WDC</a:t>
              </a:r>
              <a:endParaRPr kumimoji="0" lang="aa-ET" sz="1400" b="1" i="0" u="none" strike="noStrike" kern="0" cap="none" spc="0" normalizeH="0" baseline="0" noProof="0" dirty="0">
                <a:ln>
                  <a:noFill/>
                </a:ln>
                <a:solidFill>
                  <a:srgbClr val="008753">
                    <a:lumMod val="60000"/>
                    <a:lumOff val="40000"/>
                  </a:srgbClr>
                </a:solidFill>
                <a:effectLst/>
                <a:uLnTx/>
                <a:uFillTx/>
                <a:latin typeface="Calibri"/>
                <a:ea typeface="+mn-ea"/>
                <a:cs typeface="+mn-cs"/>
              </a:endParaRPr>
            </a:p>
          </p:txBody>
        </p:sp>
        <p:cxnSp>
          <p:nvCxnSpPr>
            <p:cNvPr id="137" name="Straight Arrow Connector 136">
              <a:extLst>
                <a:ext uri="{FF2B5EF4-FFF2-40B4-BE49-F238E27FC236}">
                  <a16:creationId xmlns:a16="http://schemas.microsoft.com/office/drawing/2014/main" id="{3090C814-3640-4B4B-A9D4-72C4307EBBA3}"/>
                </a:ext>
              </a:extLst>
            </p:cNvPr>
            <p:cNvCxnSpPr>
              <a:cxnSpLocks/>
            </p:cNvCxnSpPr>
            <p:nvPr/>
          </p:nvCxnSpPr>
          <p:spPr>
            <a:xfrm>
              <a:off x="2407466" y="2515316"/>
              <a:ext cx="0" cy="1908000"/>
            </a:xfrm>
            <a:prstGeom prst="straightConnector1">
              <a:avLst/>
            </a:prstGeom>
            <a:noFill/>
            <a:ln w="38100" cap="flat" cmpd="sng" algn="ctr">
              <a:solidFill>
                <a:srgbClr val="FF0000"/>
              </a:solidFill>
              <a:prstDash val="solid"/>
              <a:miter lim="800000"/>
              <a:tailEnd type="triangle"/>
            </a:ln>
            <a:effectLst/>
          </p:spPr>
        </p:cxnSp>
        <p:cxnSp>
          <p:nvCxnSpPr>
            <p:cNvPr id="130" name="Straight Arrow Connector 129">
              <a:extLst>
                <a:ext uri="{FF2B5EF4-FFF2-40B4-BE49-F238E27FC236}">
                  <a16:creationId xmlns:a16="http://schemas.microsoft.com/office/drawing/2014/main" id="{7728EA8C-2602-45BE-B5A0-59A3714909E3}"/>
                </a:ext>
              </a:extLst>
            </p:cNvPr>
            <p:cNvCxnSpPr>
              <a:cxnSpLocks/>
            </p:cNvCxnSpPr>
            <p:nvPr/>
          </p:nvCxnSpPr>
          <p:spPr>
            <a:xfrm>
              <a:off x="10397106" y="2526618"/>
              <a:ext cx="0" cy="1908000"/>
            </a:xfrm>
            <a:prstGeom prst="straightConnector1">
              <a:avLst/>
            </a:prstGeom>
            <a:noFill/>
            <a:ln w="38100" cap="flat" cmpd="sng" algn="ctr">
              <a:solidFill>
                <a:srgbClr val="FF0000"/>
              </a:solidFill>
              <a:prstDash val="solid"/>
              <a:miter lim="800000"/>
              <a:tailEnd type="triangle"/>
            </a:ln>
            <a:effectLst/>
          </p:spPr>
        </p:cxnSp>
        <p:cxnSp>
          <p:nvCxnSpPr>
            <p:cNvPr id="131" name="Connector: Elbow 130">
              <a:extLst>
                <a:ext uri="{FF2B5EF4-FFF2-40B4-BE49-F238E27FC236}">
                  <a16:creationId xmlns:a16="http://schemas.microsoft.com/office/drawing/2014/main" id="{05F8C9A4-42A8-4F78-A0A5-6CB70F24B1FD}"/>
                </a:ext>
              </a:extLst>
            </p:cNvPr>
            <p:cNvCxnSpPr>
              <a:cxnSpLocks/>
            </p:cNvCxnSpPr>
            <p:nvPr/>
          </p:nvCxnSpPr>
          <p:spPr>
            <a:xfrm flipH="1">
              <a:off x="7401991" y="2333052"/>
              <a:ext cx="470028" cy="2304000"/>
            </a:xfrm>
            <a:prstGeom prst="bentConnector3">
              <a:avLst>
                <a:gd name="adj1" fmla="val -56716"/>
              </a:avLst>
            </a:prstGeom>
            <a:noFill/>
            <a:ln w="38100" cap="flat" cmpd="sng" algn="ctr">
              <a:solidFill>
                <a:srgbClr val="FF0000"/>
              </a:solidFill>
              <a:prstDash val="solid"/>
              <a:miter lim="800000"/>
              <a:tailEnd type="triangle"/>
            </a:ln>
            <a:effectLst/>
          </p:spPr>
        </p:cxnSp>
        <p:cxnSp>
          <p:nvCxnSpPr>
            <p:cNvPr id="132" name="Connector: Elbow 131">
              <a:extLst>
                <a:ext uri="{FF2B5EF4-FFF2-40B4-BE49-F238E27FC236}">
                  <a16:creationId xmlns:a16="http://schemas.microsoft.com/office/drawing/2014/main" id="{168C7BF8-C53F-44E4-A671-A562D60D9C17}"/>
                </a:ext>
              </a:extLst>
            </p:cNvPr>
            <p:cNvCxnSpPr>
              <a:stCxn id="144" idx="1"/>
              <a:endCxn id="153" idx="1"/>
            </p:cNvCxnSpPr>
            <p:nvPr/>
          </p:nvCxnSpPr>
          <p:spPr>
            <a:xfrm rot="10800000" flipH="1" flipV="1">
              <a:off x="4929638" y="2333052"/>
              <a:ext cx="476144" cy="2278970"/>
            </a:xfrm>
            <a:prstGeom prst="bentConnector3">
              <a:avLst>
                <a:gd name="adj1" fmla="val -48011"/>
              </a:avLst>
            </a:prstGeom>
            <a:noFill/>
            <a:ln w="38100" cap="flat" cmpd="sng" algn="ctr">
              <a:solidFill>
                <a:srgbClr val="4472C4"/>
              </a:solidFill>
              <a:prstDash val="dash"/>
              <a:miter lim="800000"/>
              <a:headEnd type="triangle" w="med" len="med"/>
              <a:tailEnd type="none" w="med" len="med"/>
            </a:ln>
            <a:effectLst/>
          </p:spPr>
        </p:cxnSp>
        <p:cxnSp>
          <p:nvCxnSpPr>
            <p:cNvPr id="133" name="Connector: Elbow 132">
              <a:extLst>
                <a:ext uri="{FF2B5EF4-FFF2-40B4-BE49-F238E27FC236}">
                  <a16:creationId xmlns:a16="http://schemas.microsoft.com/office/drawing/2014/main" id="{4DE1784B-EB03-4B3D-AF26-EBCE1C17475A}"/>
                </a:ext>
              </a:extLst>
            </p:cNvPr>
            <p:cNvCxnSpPr>
              <a:cxnSpLocks/>
            </p:cNvCxnSpPr>
            <p:nvPr/>
          </p:nvCxnSpPr>
          <p:spPr>
            <a:xfrm rot="5400000">
              <a:off x="4106566" y="4276921"/>
              <a:ext cx="1547885" cy="2602817"/>
            </a:xfrm>
            <a:prstGeom prst="bentConnector2">
              <a:avLst/>
            </a:prstGeom>
            <a:noFill/>
            <a:ln w="38100" cap="flat" cmpd="sng" algn="ctr">
              <a:solidFill>
                <a:srgbClr val="4472C4"/>
              </a:solidFill>
              <a:prstDash val="dash"/>
              <a:miter lim="800000"/>
              <a:headEnd type="triangle" w="med" len="med"/>
              <a:tailEnd type="none" w="med" len="med"/>
            </a:ln>
            <a:effectLst/>
          </p:spPr>
        </p:cxnSp>
        <p:cxnSp>
          <p:nvCxnSpPr>
            <p:cNvPr id="3" name="Straight Arrow Connector 2">
              <a:extLst>
                <a:ext uri="{FF2B5EF4-FFF2-40B4-BE49-F238E27FC236}">
                  <a16:creationId xmlns:a16="http://schemas.microsoft.com/office/drawing/2014/main" id="{DE10C81B-8BBB-45A2-AEAE-23C21710DCD7}"/>
                </a:ext>
              </a:extLst>
            </p:cNvPr>
            <p:cNvCxnSpPr>
              <a:cxnSpLocks/>
            </p:cNvCxnSpPr>
            <p:nvPr/>
          </p:nvCxnSpPr>
          <p:spPr bwMode="auto">
            <a:xfrm>
              <a:off x="10634087" y="2496527"/>
              <a:ext cx="0" cy="1908000"/>
            </a:xfrm>
            <a:prstGeom prst="straightConnector1">
              <a:avLst/>
            </a:prstGeom>
            <a:noFill/>
            <a:ln w="38100" cap="flat" cmpd="sng" algn="ctr">
              <a:solidFill>
                <a:srgbClr val="0070C0"/>
              </a:solidFill>
              <a:prstDash val="dash"/>
              <a:round/>
              <a:headEnd type="triangle"/>
              <a:tailEnd type="triangle"/>
            </a:ln>
            <a:effectLst/>
          </p:spPr>
        </p:cxnSp>
        <p:cxnSp>
          <p:nvCxnSpPr>
            <p:cNvPr id="56" name="Straight Arrow Connector 55">
              <a:extLst>
                <a:ext uri="{FF2B5EF4-FFF2-40B4-BE49-F238E27FC236}">
                  <a16:creationId xmlns:a16="http://schemas.microsoft.com/office/drawing/2014/main" id="{9D5EDB7C-8C30-4D39-8DB7-5DFB494318E1}"/>
                </a:ext>
              </a:extLst>
            </p:cNvPr>
            <p:cNvCxnSpPr>
              <a:cxnSpLocks/>
            </p:cNvCxnSpPr>
            <p:nvPr/>
          </p:nvCxnSpPr>
          <p:spPr bwMode="auto">
            <a:xfrm>
              <a:off x="1576365" y="5390934"/>
              <a:ext cx="585675" cy="0"/>
            </a:xfrm>
            <a:prstGeom prst="straightConnector1">
              <a:avLst/>
            </a:prstGeom>
            <a:noFill/>
            <a:ln w="38100" cap="flat" cmpd="sng" algn="ctr">
              <a:solidFill>
                <a:srgbClr val="0070C0"/>
              </a:solidFill>
              <a:prstDash val="dash"/>
              <a:round/>
              <a:headEnd type="triangle"/>
              <a:tailEnd type="triangle"/>
            </a:ln>
            <a:effectLst/>
          </p:spPr>
        </p:cxnSp>
        <p:cxnSp>
          <p:nvCxnSpPr>
            <p:cNvPr id="57" name="Straight Arrow Connector 56">
              <a:extLst>
                <a:ext uri="{FF2B5EF4-FFF2-40B4-BE49-F238E27FC236}">
                  <a16:creationId xmlns:a16="http://schemas.microsoft.com/office/drawing/2014/main" id="{D56C7486-E7A2-455D-B4D5-E080F48E3BFE}"/>
                </a:ext>
              </a:extLst>
            </p:cNvPr>
            <p:cNvCxnSpPr>
              <a:cxnSpLocks/>
            </p:cNvCxnSpPr>
            <p:nvPr/>
          </p:nvCxnSpPr>
          <p:spPr bwMode="auto">
            <a:xfrm flipH="1" flipV="1">
              <a:off x="1938250" y="6102590"/>
              <a:ext cx="390029" cy="10893"/>
            </a:xfrm>
            <a:prstGeom prst="straightConnector1">
              <a:avLst/>
            </a:prstGeom>
            <a:noFill/>
            <a:ln w="38100" cap="flat" cmpd="sng" algn="ctr">
              <a:solidFill>
                <a:srgbClr val="0070C0"/>
              </a:solidFill>
              <a:prstDash val="dash"/>
              <a:round/>
              <a:headEnd type="triangle"/>
              <a:tailEnd type="triangle"/>
            </a:ln>
            <a:effectLst/>
          </p:spPr>
        </p:cxnSp>
        <p:cxnSp>
          <p:nvCxnSpPr>
            <p:cNvPr id="58" name="Straight Arrow Connector 57">
              <a:extLst>
                <a:ext uri="{FF2B5EF4-FFF2-40B4-BE49-F238E27FC236}">
                  <a16:creationId xmlns:a16="http://schemas.microsoft.com/office/drawing/2014/main" id="{0978D851-A22D-48A5-AF04-D61CC1211938}"/>
                </a:ext>
              </a:extLst>
            </p:cNvPr>
            <p:cNvCxnSpPr>
              <a:cxnSpLocks/>
            </p:cNvCxnSpPr>
            <p:nvPr/>
          </p:nvCxnSpPr>
          <p:spPr bwMode="auto">
            <a:xfrm>
              <a:off x="3252053" y="5544309"/>
              <a:ext cx="0" cy="346921"/>
            </a:xfrm>
            <a:prstGeom prst="straightConnector1">
              <a:avLst/>
            </a:prstGeom>
            <a:noFill/>
            <a:ln w="38100" cap="flat" cmpd="sng" algn="ctr">
              <a:solidFill>
                <a:srgbClr val="0070C0"/>
              </a:solidFill>
              <a:prstDash val="dash"/>
              <a:round/>
              <a:headEnd type="triangle"/>
              <a:tailEnd type="triangle"/>
            </a:ln>
            <a:effectLst/>
          </p:spPr>
        </p:cxnSp>
        <p:cxnSp>
          <p:nvCxnSpPr>
            <p:cNvPr id="59" name="Straight Arrow Connector 58">
              <a:extLst>
                <a:ext uri="{FF2B5EF4-FFF2-40B4-BE49-F238E27FC236}">
                  <a16:creationId xmlns:a16="http://schemas.microsoft.com/office/drawing/2014/main" id="{32A10211-DCF8-42AE-B82B-4E2472372ABA}"/>
                </a:ext>
              </a:extLst>
            </p:cNvPr>
            <p:cNvCxnSpPr>
              <a:cxnSpLocks/>
            </p:cNvCxnSpPr>
            <p:nvPr/>
          </p:nvCxnSpPr>
          <p:spPr bwMode="auto">
            <a:xfrm>
              <a:off x="2644521" y="2496527"/>
              <a:ext cx="0" cy="1908000"/>
            </a:xfrm>
            <a:prstGeom prst="straightConnector1">
              <a:avLst/>
            </a:prstGeom>
            <a:noFill/>
            <a:ln w="38100" cap="flat" cmpd="sng" algn="ctr">
              <a:solidFill>
                <a:srgbClr val="0070C0"/>
              </a:solidFill>
              <a:prstDash val="dash"/>
              <a:round/>
              <a:headEnd type="triangle"/>
              <a:tailEnd type="triangle"/>
            </a:ln>
            <a:effectLst/>
          </p:spPr>
        </p:cxnSp>
        <p:cxnSp>
          <p:nvCxnSpPr>
            <p:cNvPr id="62" name="Straight Arrow Connector 61">
              <a:extLst>
                <a:ext uri="{FF2B5EF4-FFF2-40B4-BE49-F238E27FC236}">
                  <a16:creationId xmlns:a16="http://schemas.microsoft.com/office/drawing/2014/main" id="{4E8EB459-0E66-4E5A-834D-57377B8DDC38}"/>
                </a:ext>
              </a:extLst>
            </p:cNvPr>
            <p:cNvCxnSpPr>
              <a:cxnSpLocks/>
            </p:cNvCxnSpPr>
            <p:nvPr/>
          </p:nvCxnSpPr>
          <p:spPr bwMode="auto">
            <a:xfrm>
              <a:off x="3252053" y="4802678"/>
              <a:ext cx="0" cy="346921"/>
            </a:xfrm>
            <a:prstGeom prst="straightConnector1">
              <a:avLst/>
            </a:prstGeom>
            <a:noFill/>
            <a:ln w="38100" cap="flat" cmpd="sng" algn="ctr">
              <a:solidFill>
                <a:srgbClr val="0070C0"/>
              </a:solidFill>
              <a:prstDash val="dash"/>
              <a:round/>
              <a:headEnd type="triangle"/>
              <a:tailEnd type="triangle"/>
            </a:ln>
            <a:effectLst/>
          </p:spPr>
        </p:cxnSp>
        <p:sp>
          <p:nvSpPr>
            <p:cNvPr id="64" name="TextBox 63">
              <a:extLst>
                <a:ext uri="{FF2B5EF4-FFF2-40B4-BE49-F238E27FC236}">
                  <a16:creationId xmlns:a16="http://schemas.microsoft.com/office/drawing/2014/main" id="{50DABA98-ADC7-42C1-8222-D71C7F0C638C}"/>
                </a:ext>
              </a:extLst>
            </p:cNvPr>
            <p:cNvSpPr txBox="1"/>
            <p:nvPr/>
          </p:nvSpPr>
          <p:spPr>
            <a:xfrm>
              <a:off x="-804481" y="4990808"/>
              <a:ext cx="2418027" cy="819320"/>
            </a:xfrm>
            <a:prstGeom prst="rect">
              <a:avLst/>
            </a:prstGeom>
            <a:solidFill>
              <a:srgbClr val="FF9933"/>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LGA Chairman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8753">
                      <a:lumMod val="60000"/>
                      <a:lumOff val="40000"/>
                    </a:srgbClr>
                  </a:solidFill>
                  <a:effectLst/>
                  <a:uLnTx/>
                  <a:uFillTx/>
                  <a:latin typeface="Arial" panose="020B0604020202020204" pitchFamily="34" charset="0"/>
                  <a:ea typeface="+mn-ea"/>
                  <a:cs typeface="Arial" panose="020B0604020202020204" pitchFamily="34" charset="0"/>
                </a:rPr>
                <a:t>[LGA PHC Advisory Comm]</a:t>
              </a:r>
              <a:endParaRPr kumimoji="0" lang="aa-ET" sz="1400" b="1" i="0" u="none" strike="noStrike" kern="0" cap="none" spc="0" normalizeH="0" baseline="0" noProof="0" dirty="0">
                <a:ln>
                  <a:noFill/>
                </a:ln>
                <a:solidFill>
                  <a:srgbClr val="008753">
                    <a:lumMod val="60000"/>
                    <a:lumOff val="40000"/>
                  </a:srgbClr>
                </a:solidFill>
                <a:effectLst/>
                <a:uLnTx/>
                <a:uFillTx/>
                <a:latin typeface="Arial" panose="020B0604020202020204" pitchFamily="34" charset="0"/>
                <a:ea typeface="+mn-ea"/>
                <a:cs typeface="Arial" panose="020B0604020202020204" pitchFamily="34" charset="0"/>
              </a:endParaRPr>
            </a:p>
          </p:txBody>
        </p:sp>
        <p:cxnSp>
          <p:nvCxnSpPr>
            <p:cNvPr id="69" name="Connector: Elbow 68">
              <a:extLst>
                <a:ext uri="{FF2B5EF4-FFF2-40B4-BE49-F238E27FC236}">
                  <a16:creationId xmlns:a16="http://schemas.microsoft.com/office/drawing/2014/main" id="{8015BECB-694F-4220-BB20-B9474715C008}"/>
                </a:ext>
              </a:extLst>
            </p:cNvPr>
            <p:cNvCxnSpPr/>
            <p:nvPr/>
          </p:nvCxnSpPr>
          <p:spPr>
            <a:xfrm flipH="1">
              <a:off x="3760849" y="4509636"/>
              <a:ext cx="425486" cy="1487192"/>
            </a:xfrm>
            <a:prstGeom prst="bentConnector3">
              <a:avLst>
                <a:gd name="adj1" fmla="val -56716"/>
              </a:avLst>
            </a:prstGeom>
            <a:noFill/>
            <a:ln w="38100" cap="flat" cmpd="sng" algn="ctr">
              <a:solidFill>
                <a:srgbClr val="FF0000"/>
              </a:solidFill>
              <a:prstDash val="solid"/>
              <a:miter lim="800000"/>
              <a:tailEnd type="triangle"/>
            </a:ln>
            <a:effectLst/>
          </p:spPr>
        </p:cxnSp>
        <p:sp>
          <p:nvSpPr>
            <p:cNvPr id="4" name="Rectangle 3">
              <a:extLst>
                <a:ext uri="{FF2B5EF4-FFF2-40B4-BE49-F238E27FC236}">
                  <a16:creationId xmlns:a16="http://schemas.microsoft.com/office/drawing/2014/main" id="{867BCAFE-44EF-481D-A75E-77F2B9AF4EAE}"/>
                </a:ext>
              </a:extLst>
            </p:cNvPr>
            <p:cNvSpPr/>
            <p:nvPr/>
          </p:nvSpPr>
          <p:spPr bwMode="auto">
            <a:xfrm>
              <a:off x="5581797" y="2868579"/>
              <a:ext cx="1598996" cy="288000"/>
            </a:xfrm>
            <a:prstGeom prst="rect">
              <a:avLst/>
            </a:prstGeom>
            <a:solidFill>
              <a:schemeClr val="accent1">
                <a:lumMod val="50000"/>
              </a:schemeClr>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Gateways Forum</a:t>
              </a:r>
              <a:endParaRPr kumimoji="0" lang="aa-E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6" name="Straight Arrow Connector 5">
              <a:extLst>
                <a:ext uri="{FF2B5EF4-FFF2-40B4-BE49-F238E27FC236}">
                  <a16:creationId xmlns:a16="http://schemas.microsoft.com/office/drawing/2014/main" id="{FDC443BE-B606-4810-A926-6CD24582FA76}"/>
                </a:ext>
              </a:extLst>
            </p:cNvPr>
            <p:cNvCxnSpPr>
              <a:cxnSpLocks/>
            </p:cNvCxnSpPr>
            <p:nvPr/>
          </p:nvCxnSpPr>
          <p:spPr bwMode="auto">
            <a:xfrm>
              <a:off x="6337423" y="2511845"/>
              <a:ext cx="0" cy="360000"/>
            </a:xfrm>
            <a:prstGeom prst="straightConnector1">
              <a:avLst/>
            </a:prstGeom>
            <a:noFill/>
            <a:ln w="19050" cap="flat" cmpd="sng" algn="ctr">
              <a:solidFill>
                <a:schemeClr val="accent4"/>
              </a:solidFill>
              <a:prstDash val="solid"/>
              <a:round/>
              <a:headEnd type="none" w="med" len="med"/>
              <a:tailEnd type="triangle"/>
            </a:ln>
            <a:effectLst/>
          </p:spPr>
        </p:cxnSp>
        <p:cxnSp>
          <p:nvCxnSpPr>
            <p:cNvPr id="10" name="Connector: Elbow 9">
              <a:extLst>
                <a:ext uri="{FF2B5EF4-FFF2-40B4-BE49-F238E27FC236}">
                  <a16:creationId xmlns:a16="http://schemas.microsoft.com/office/drawing/2014/main" id="{C289E1A8-6D6E-482F-879A-8448D3CE7AAA}"/>
                </a:ext>
              </a:extLst>
            </p:cNvPr>
            <p:cNvCxnSpPr>
              <a:cxnSpLocks/>
            </p:cNvCxnSpPr>
            <p:nvPr/>
          </p:nvCxnSpPr>
          <p:spPr bwMode="auto">
            <a:xfrm rot="5400000">
              <a:off x="8248351" y="1446657"/>
              <a:ext cx="468000" cy="2664000"/>
            </a:xfrm>
            <a:prstGeom prst="bentConnector2">
              <a:avLst/>
            </a:prstGeom>
            <a:noFill/>
            <a:ln w="19050" cap="flat" cmpd="sng" algn="ctr">
              <a:solidFill>
                <a:schemeClr val="accent4"/>
              </a:solidFill>
              <a:prstDash val="solid"/>
              <a:round/>
              <a:headEnd type="none" w="med" len="med"/>
              <a:tailEnd type="triangle" w="med" len="med"/>
            </a:ln>
            <a:effectLst/>
          </p:spPr>
        </p:cxnSp>
        <p:sp>
          <p:nvSpPr>
            <p:cNvPr id="63" name="Rectangle 62">
              <a:extLst>
                <a:ext uri="{FF2B5EF4-FFF2-40B4-BE49-F238E27FC236}">
                  <a16:creationId xmlns:a16="http://schemas.microsoft.com/office/drawing/2014/main" id="{256901FC-1B04-4CF2-8461-3AACC5CCF906}"/>
                </a:ext>
              </a:extLst>
            </p:cNvPr>
            <p:cNvSpPr/>
            <p:nvPr/>
          </p:nvSpPr>
          <p:spPr bwMode="auto">
            <a:xfrm>
              <a:off x="6415763" y="4960974"/>
              <a:ext cx="1598996" cy="291669"/>
            </a:xfrm>
            <a:prstGeom prst="rect">
              <a:avLst/>
            </a:prstGeom>
            <a:solidFill>
              <a:schemeClr val="accent1">
                <a:lumMod val="50000"/>
              </a:schemeClr>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Gateways Forum</a:t>
              </a:r>
              <a:endParaRPr kumimoji="0" lang="aa-ET"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2" name="Straight Arrow Connector 11">
              <a:extLst>
                <a:ext uri="{FF2B5EF4-FFF2-40B4-BE49-F238E27FC236}">
                  <a16:creationId xmlns:a16="http://schemas.microsoft.com/office/drawing/2014/main" id="{3AF93837-4BC6-483C-9E42-CEDAAC27DE09}"/>
                </a:ext>
              </a:extLst>
            </p:cNvPr>
            <p:cNvCxnSpPr>
              <a:cxnSpLocks/>
            </p:cNvCxnSpPr>
            <p:nvPr/>
          </p:nvCxnSpPr>
          <p:spPr bwMode="auto">
            <a:xfrm>
              <a:off x="6968579" y="4841709"/>
              <a:ext cx="0" cy="144000"/>
            </a:xfrm>
            <a:prstGeom prst="straightConnector1">
              <a:avLst/>
            </a:prstGeom>
            <a:noFill/>
            <a:ln w="19050" cap="flat" cmpd="sng" algn="ctr">
              <a:solidFill>
                <a:schemeClr val="accent4"/>
              </a:solidFill>
              <a:prstDash val="solid"/>
              <a:round/>
              <a:headEnd type="none" w="med" len="med"/>
              <a:tailEnd type="triangle"/>
            </a:ln>
            <a:effectLst/>
          </p:spPr>
        </p:cxnSp>
        <p:cxnSp>
          <p:nvCxnSpPr>
            <p:cNvPr id="24" name="Connector: Elbow 23">
              <a:extLst>
                <a:ext uri="{FF2B5EF4-FFF2-40B4-BE49-F238E27FC236}">
                  <a16:creationId xmlns:a16="http://schemas.microsoft.com/office/drawing/2014/main" id="{E5BD4B55-E198-44DB-B625-3459073316EF}"/>
                </a:ext>
              </a:extLst>
            </p:cNvPr>
            <p:cNvCxnSpPr>
              <a:cxnSpLocks/>
            </p:cNvCxnSpPr>
            <p:nvPr/>
          </p:nvCxnSpPr>
          <p:spPr bwMode="auto">
            <a:xfrm rot="16200000" flipH="1">
              <a:off x="4867470" y="3509892"/>
              <a:ext cx="252000" cy="2880000"/>
            </a:xfrm>
            <a:prstGeom prst="bentConnector2">
              <a:avLst/>
            </a:prstGeom>
            <a:noFill/>
            <a:ln w="19050" cap="flat" cmpd="sng" algn="ctr">
              <a:solidFill>
                <a:schemeClr val="accent4"/>
              </a:solidFill>
              <a:prstDash val="solid"/>
              <a:round/>
              <a:headEnd type="none" w="med" len="med"/>
              <a:tailEnd type="triangle" w="med" len="med"/>
            </a:ln>
            <a:effectLst/>
          </p:spPr>
        </p:cxnSp>
        <p:cxnSp>
          <p:nvCxnSpPr>
            <p:cNvPr id="9" name="Connector: Elbow 8">
              <a:extLst>
                <a:ext uri="{FF2B5EF4-FFF2-40B4-BE49-F238E27FC236}">
                  <a16:creationId xmlns:a16="http://schemas.microsoft.com/office/drawing/2014/main" id="{5AFEFE43-9EE7-4440-98EE-CD8C97681AAC}"/>
                </a:ext>
              </a:extLst>
            </p:cNvPr>
            <p:cNvCxnSpPr>
              <a:stCxn id="150" idx="2"/>
              <a:endCxn id="4" idx="1"/>
            </p:cNvCxnSpPr>
            <p:nvPr/>
          </p:nvCxnSpPr>
          <p:spPr bwMode="auto">
            <a:xfrm rot="16200000" flipH="1">
              <a:off x="4075174" y="1505956"/>
              <a:ext cx="491894" cy="2521352"/>
            </a:xfrm>
            <a:prstGeom prst="bentConnector2">
              <a:avLst/>
            </a:prstGeom>
            <a:noFill/>
            <a:ln w="19050" cap="flat" cmpd="sng" algn="ctr">
              <a:solidFill>
                <a:schemeClr val="accent4"/>
              </a:solidFill>
              <a:prstDash val="solid"/>
              <a:round/>
              <a:headEnd type="none" w="med" len="med"/>
              <a:tailEnd type="triangle"/>
            </a:ln>
            <a:effectLst/>
          </p:spPr>
        </p:cxnSp>
        <p:cxnSp>
          <p:nvCxnSpPr>
            <p:cNvPr id="71" name="Connector: Elbow 70">
              <a:extLst>
                <a:ext uri="{FF2B5EF4-FFF2-40B4-BE49-F238E27FC236}">
                  <a16:creationId xmlns:a16="http://schemas.microsoft.com/office/drawing/2014/main" id="{CD98BC8C-4323-46EF-B2B6-B6F5D93021B2}"/>
                </a:ext>
              </a:extLst>
            </p:cNvPr>
            <p:cNvCxnSpPr>
              <a:cxnSpLocks/>
            </p:cNvCxnSpPr>
            <p:nvPr/>
          </p:nvCxnSpPr>
          <p:spPr bwMode="auto">
            <a:xfrm rot="5400000">
              <a:off x="8713664" y="4112381"/>
              <a:ext cx="288000" cy="1692000"/>
            </a:xfrm>
            <a:prstGeom prst="bentConnector2">
              <a:avLst/>
            </a:prstGeom>
            <a:noFill/>
            <a:ln w="19050" cap="flat" cmpd="sng" algn="ctr">
              <a:solidFill>
                <a:schemeClr val="accent4"/>
              </a:solidFill>
              <a:prstDash val="solid"/>
              <a:round/>
              <a:headEnd type="none" w="med" len="med"/>
              <a:tailEnd type="triangle" w="med" len="med"/>
            </a:ln>
            <a:effectLst/>
          </p:spPr>
        </p:cxnSp>
      </p:grpSp>
      <p:sp>
        <p:nvSpPr>
          <p:cNvPr id="17" name="TextBox 16">
            <a:extLst>
              <a:ext uri="{FF2B5EF4-FFF2-40B4-BE49-F238E27FC236}">
                <a16:creationId xmlns:a16="http://schemas.microsoft.com/office/drawing/2014/main" id="{EF04319B-209A-4AFB-84CB-C2954A3EB96D}"/>
              </a:ext>
            </a:extLst>
          </p:cNvPr>
          <p:cNvSpPr txBox="1"/>
          <p:nvPr/>
        </p:nvSpPr>
        <p:spPr>
          <a:xfrm>
            <a:off x="617151" y="5934038"/>
            <a:ext cx="10366040" cy="584775"/>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 Gateways Forum is the periodic meeting of the 3 Gateways to ensure synergy, resolve operational conflict and to facilitate common public communication and messaging.  </a:t>
            </a:r>
            <a:endParaRPr kumimoji="0" lang="aa-ET"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65" name="Connector: Elbow 171">
            <a:extLst>
              <a:ext uri="{FF2B5EF4-FFF2-40B4-BE49-F238E27FC236}">
                <a16:creationId xmlns:a16="http://schemas.microsoft.com/office/drawing/2014/main" id="{E8574A86-4491-44C8-8FED-7F62CF377E1C}"/>
              </a:ext>
            </a:extLst>
          </p:cNvPr>
          <p:cNvCxnSpPr>
            <a:cxnSpLocks/>
          </p:cNvCxnSpPr>
          <p:nvPr/>
        </p:nvCxnSpPr>
        <p:spPr>
          <a:xfrm rot="5400000" flipH="1" flipV="1">
            <a:off x="5609674" y="587231"/>
            <a:ext cx="412579" cy="2957485"/>
          </a:xfrm>
          <a:prstGeom prst="bentConnector3">
            <a:avLst/>
          </a:prstGeom>
          <a:ln>
            <a:solidFill>
              <a:srgbClr val="FF0000"/>
            </a:solidFill>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66" name="Connector: Elbow 172">
            <a:extLst>
              <a:ext uri="{FF2B5EF4-FFF2-40B4-BE49-F238E27FC236}">
                <a16:creationId xmlns:a16="http://schemas.microsoft.com/office/drawing/2014/main" id="{5D20BE02-0C89-47F7-A325-23FA5D7196D9}"/>
              </a:ext>
            </a:extLst>
          </p:cNvPr>
          <p:cNvCxnSpPr/>
          <p:nvPr/>
        </p:nvCxnSpPr>
        <p:spPr>
          <a:xfrm rot="16200000" flipV="1">
            <a:off x="8709858" y="659417"/>
            <a:ext cx="181203" cy="3020500"/>
          </a:xfrm>
          <a:prstGeom prst="bentConnector2">
            <a:avLst/>
          </a:prstGeom>
          <a:ln>
            <a:solidFill>
              <a:srgbClr val="FF0000"/>
            </a:solidFill>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123" name="Connector: Elbow 171">
            <a:extLst>
              <a:ext uri="{FF2B5EF4-FFF2-40B4-BE49-F238E27FC236}">
                <a16:creationId xmlns:a16="http://schemas.microsoft.com/office/drawing/2014/main" id="{E8574A86-4491-44C8-8FED-7F62CF377E1C}"/>
              </a:ext>
            </a:extLst>
          </p:cNvPr>
          <p:cNvCxnSpPr>
            <a:cxnSpLocks/>
          </p:cNvCxnSpPr>
          <p:nvPr/>
        </p:nvCxnSpPr>
        <p:spPr>
          <a:xfrm rot="5400000" flipH="1" flipV="1">
            <a:off x="5809043" y="2368459"/>
            <a:ext cx="412579" cy="2957485"/>
          </a:xfrm>
          <a:prstGeom prst="bentConnector3">
            <a:avLst/>
          </a:prstGeom>
          <a:ln>
            <a:solidFill>
              <a:srgbClr val="FF0000"/>
            </a:solidFill>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124" name="Connector: Elbow 172">
            <a:extLst>
              <a:ext uri="{FF2B5EF4-FFF2-40B4-BE49-F238E27FC236}">
                <a16:creationId xmlns:a16="http://schemas.microsoft.com/office/drawing/2014/main" id="{5D20BE02-0C89-47F7-A325-23FA5D7196D9}"/>
              </a:ext>
            </a:extLst>
          </p:cNvPr>
          <p:cNvCxnSpPr/>
          <p:nvPr/>
        </p:nvCxnSpPr>
        <p:spPr>
          <a:xfrm rot="16200000" flipV="1">
            <a:off x="8909227" y="2440645"/>
            <a:ext cx="181203" cy="3020500"/>
          </a:xfrm>
          <a:prstGeom prst="bentConnector2">
            <a:avLst/>
          </a:prstGeom>
          <a:ln>
            <a:solidFill>
              <a:srgbClr val="FF0000"/>
            </a:solidFill>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127" name="Straight Arrow Connector 126">
            <a:extLst>
              <a:ext uri="{FF2B5EF4-FFF2-40B4-BE49-F238E27FC236}">
                <a16:creationId xmlns:a16="http://schemas.microsoft.com/office/drawing/2014/main" id="{2885DAF1-1FA4-4C92-B6A3-894FE2F90788}"/>
              </a:ext>
            </a:extLst>
          </p:cNvPr>
          <p:cNvCxnSpPr>
            <a:cxnSpLocks/>
          </p:cNvCxnSpPr>
          <p:nvPr/>
        </p:nvCxnSpPr>
        <p:spPr>
          <a:xfrm flipV="1">
            <a:off x="7286975" y="1994206"/>
            <a:ext cx="0" cy="278057"/>
          </a:xfrm>
          <a:prstGeom prst="straightConnector1">
            <a:avLst/>
          </a:prstGeom>
          <a:noFill/>
          <a:ln w="38100" cap="flat" cmpd="sng" algn="ctr">
            <a:solidFill>
              <a:srgbClr val="FF0000"/>
            </a:solidFill>
            <a:prstDash val="solid"/>
            <a:miter lim="800000"/>
            <a:headEnd type="triangle" w="med" len="med"/>
            <a:tailEnd type="none" w="med" len="med"/>
          </a:ln>
          <a:effectLst/>
        </p:spPr>
      </p:cxnSp>
      <p:cxnSp>
        <p:nvCxnSpPr>
          <p:cNvPr id="128" name="Straight Arrow Connector 127">
            <a:extLst>
              <a:ext uri="{FF2B5EF4-FFF2-40B4-BE49-F238E27FC236}">
                <a16:creationId xmlns:a16="http://schemas.microsoft.com/office/drawing/2014/main" id="{2885DAF1-1FA4-4C92-B6A3-894FE2F90788}"/>
              </a:ext>
            </a:extLst>
          </p:cNvPr>
          <p:cNvCxnSpPr>
            <a:cxnSpLocks/>
          </p:cNvCxnSpPr>
          <p:nvPr/>
        </p:nvCxnSpPr>
        <p:spPr>
          <a:xfrm flipV="1">
            <a:off x="7507317" y="3817134"/>
            <a:ext cx="0" cy="278057"/>
          </a:xfrm>
          <a:prstGeom prst="straightConnector1">
            <a:avLst/>
          </a:prstGeom>
          <a:noFill/>
          <a:ln w="38100" cap="flat" cmpd="sng" algn="ctr">
            <a:solidFill>
              <a:srgbClr val="FF0000"/>
            </a:solidFill>
            <a:prstDash val="solid"/>
            <a:miter lim="800000"/>
            <a:headEnd type="triangle" w="med" len="med"/>
            <a:tailEnd type="none" w="med" len="med"/>
          </a:ln>
          <a:effectLst/>
        </p:spPr>
      </p:cxnSp>
    </p:spTree>
    <p:extLst>
      <p:ext uri="{BB962C8B-B14F-4D97-AF65-F5344CB8AC3E}">
        <p14:creationId xmlns:p14="http://schemas.microsoft.com/office/powerpoint/2010/main" val="262484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FC46AF-97E8-48CE-ABB6-827CE12B9FA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8603C5-498D-FF4C-9808-010DB3C08050}" type="slidenum">
              <a:rPr kumimoji="0" lang="en-US" sz="1000" b="0" i="1"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1" u="none" strike="noStrike" kern="1200" cap="none" spc="0" normalizeH="0" baseline="0" noProof="0">
              <a:ln>
                <a:noFill/>
              </a:ln>
              <a:solidFill>
                <a:srgbClr val="000000"/>
              </a:solidFill>
              <a:effectLst/>
              <a:uLnTx/>
              <a:uFillTx/>
              <a:latin typeface="Calibri"/>
              <a:ea typeface="+mn-ea"/>
              <a:cs typeface="+mn-cs"/>
            </a:endParaRPr>
          </a:p>
        </p:txBody>
      </p:sp>
      <p:pic>
        <p:nvPicPr>
          <p:cNvPr id="41" name="Picture 40">
            <a:extLst>
              <a:ext uri="{FF2B5EF4-FFF2-40B4-BE49-F238E27FC236}">
                <a16:creationId xmlns:a16="http://schemas.microsoft.com/office/drawing/2014/main" id="{84804133-2DB0-490A-8C42-7BD289EC5B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865" y="1475128"/>
            <a:ext cx="6649278" cy="4790661"/>
          </a:xfrm>
          <a:prstGeom prst="rect">
            <a:avLst/>
          </a:prstGeom>
          <a:noFill/>
        </p:spPr>
      </p:pic>
      <p:sp>
        <p:nvSpPr>
          <p:cNvPr id="43" name="Oval 42">
            <a:extLst>
              <a:ext uri="{FF2B5EF4-FFF2-40B4-BE49-F238E27FC236}">
                <a16:creationId xmlns:a16="http://schemas.microsoft.com/office/drawing/2014/main" id="{D957389E-2BD9-4C18-9F91-B01B4C0671E4}"/>
              </a:ext>
            </a:extLst>
          </p:cNvPr>
          <p:cNvSpPr/>
          <p:nvPr/>
        </p:nvSpPr>
        <p:spPr bwMode="auto">
          <a:xfrm>
            <a:off x="6593911" y="1213922"/>
            <a:ext cx="2442409" cy="1246735"/>
          </a:xfrm>
          <a:prstGeom prst="ellipse">
            <a:avLst/>
          </a:prstGeom>
          <a:solidFill>
            <a:srgbClr val="FFC000"/>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least 1% CRF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Donors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Partners</a:t>
            </a:r>
            <a:endParaRPr kumimoji="0" lang="aa-ET"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Title 1">
            <a:extLst>
              <a:ext uri="{FF2B5EF4-FFF2-40B4-BE49-F238E27FC236}">
                <a16:creationId xmlns:a16="http://schemas.microsoft.com/office/drawing/2014/main" id="{D07FC4D9-4161-483E-93AA-11BED431BC50}"/>
              </a:ext>
            </a:extLst>
          </p:cNvPr>
          <p:cNvSpPr txBox="1">
            <a:spLocks/>
          </p:cNvSpPr>
          <p:nvPr/>
        </p:nvSpPr>
        <p:spPr>
          <a:xfrm>
            <a:off x="0" y="193874"/>
            <a:ext cx="11270974" cy="667709"/>
          </a:xfrm>
          <a:prstGeom prst="rect">
            <a:avLst/>
          </a:prstGeom>
        </p:spPr>
        <p:txBody>
          <a:bodyPr/>
          <a:lstStyle>
            <a:lvl1pPr marL="119063" indent="0"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eaLnBrk="1" fontAlgn="base" hangingPunct="1">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marL="119063"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8753">
                    <a:lumMod val="50000"/>
                  </a:srgbClr>
                </a:solidFill>
                <a:effectLst/>
                <a:uLnTx/>
                <a:uFillTx/>
                <a:latin typeface="Arial" panose="020B0604020202020204" pitchFamily="34" charset="0"/>
                <a:ea typeface="+mj-ea"/>
                <a:cs typeface="Arial" panose="020B0604020202020204" pitchFamily="34" charset="0"/>
              </a:rPr>
              <a:t>Financial Arrangement for BHCPF</a:t>
            </a:r>
          </a:p>
        </p:txBody>
      </p:sp>
      <p:sp>
        <p:nvSpPr>
          <p:cNvPr id="46" name="Rectangle 45">
            <a:extLst>
              <a:ext uri="{FF2B5EF4-FFF2-40B4-BE49-F238E27FC236}">
                <a16:creationId xmlns:a16="http://schemas.microsoft.com/office/drawing/2014/main" id="{0518987E-894D-49E3-9185-232C2BC5825F}"/>
              </a:ext>
            </a:extLst>
          </p:cNvPr>
          <p:cNvSpPr/>
          <p:nvPr/>
        </p:nvSpPr>
        <p:spPr bwMode="auto">
          <a:xfrm>
            <a:off x="2428155" y="3978743"/>
            <a:ext cx="1520123" cy="613681"/>
          </a:xfrm>
          <a:prstGeom prst="rect">
            <a:avLst/>
          </a:prstGeom>
          <a:solidFill>
            <a:srgbClr val="FFFF00"/>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HRH and Infrastructure</a:t>
            </a:r>
            <a:endParaRPr kumimoji="0" lang="aa-ET"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48" name="Straight Arrow Connector 47">
            <a:extLst>
              <a:ext uri="{FF2B5EF4-FFF2-40B4-BE49-F238E27FC236}">
                <a16:creationId xmlns:a16="http://schemas.microsoft.com/office/drawing/2014/main" id="{63D403DD-C6BF-41AD-9BBF-9ECF5E0ACAD3}"/>
              </a:ext>
            </a:extLst>
          </p:cNvPr>
          <p:cNvCxnSpPr>
            <a:cxnSpLocks/>
          </p:cNvCxnSpPr>
          <p:nvPr/>
        </p:nvCxnSpPr>
        <p:spPr bwMode="auto">
          <a:xfrm flipH="1">
            <a:off x="3936771" y="4214405"/>
            <a:ext cx="966187" cy="0"/>
          </a:xfrm>
          <a:prstGeom prst="straightConnector1">
            <a:avLst/>
          </a:prstGeom>
          <a:noFill/>
          <a:ln w="38100" cap="flat" cmpd="sng" algn="ctr">
            <a:solidFill>
              <a:schemeClr val="accent1"/>
            </a:solidFill>
            <a:prstDash val="solid"/>
            <a:round/>
            <a:headEnd type="none" w="med" len="med"/>
            <a:tailEnd type="triangle"/>
          </a:ln>
          <a:effectLst/>
        </p:spPr>
      </p:cxnSp>
      <p:sp>
        <p:nvSpPr>
          <p:cNvPr id="3" name="TextBox 2">
            <a:extLst>
              <a:ext uri="{FF2B5EF4-FFF2-40B4-BE49-F238E27FC236}">
                <a16:creationId xmlns:a16="http://schemas.microsoft.com/office/drawing/2014/main" id="{78A579D9-F948-4D36-AF90-1EAE036C4921}"/>
              </a:ext>
            </a:extLst>
          </p:cNvPr>
          <p:cNvSpPr txBox="1"/>
          <p:nvPr/>
        </p:nvSpPr>
        <p:spPr>
          <a:xfrm>
            <a:off x="130627" y="5048469"/>
            <a:ext cx="3488552" cy="1569660"/>
          </a:xfrm>
          <a:prstGeom prst="rect">
            <a:avLst/>
          </a:prstGeom>
          <a:solidFill>
            <a:srgbClr val="CCFFFF"/>
          </a:solidFill>
          <a:ln>
            <a:solidFill>
              <a:schemeClr val="tx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25% to be remitted by states as funding or prorated as new or scaled-up investments in HR, Infrastructure and Equipment</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Financial management to be based on FGN Public Financial Regulations</a:t>
            </a:r>
          </a:p>
        </p:txBody>
      </p:sp>
      <p:sp>
        <p:nvSpPr>
          <p:cNvPr id="9" name="Rectangle 8"/>
          <p:cNvSpPr/>
          <p:nvPr/>
        </p:nvSpPr>
        <p:spPr bwMode="auto">
          <a:xfrm>
            <a:off x="11069142" y="6115195"/>
            <a:ext cx="1046657" cy="71437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026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9" name="Object 2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1"/>
            </p:custDataLst>
          </p:nvPr>
        </p:nvSpPr>
        <p:spPr bwMode="auto">
          <a:xfrm>
            <a:off x="1534126" y="-59124"/>
            <a:ext cx="138499" cy="276999"/>
          </a:xfrm>
          <a:prstGeom prst="rect">
            <a:avLst/>
          </a:prstGeom>
          <a:noFill/>
          <a:ln w="9525">
            <a:noFill/>
            <a:miter lim="800000"/>
            <a:headEnd/>
            <a:tailEnd/>
          </a:ln>
          <a:effectLst/>
        </p:spPr>
        <p:txBody>
          <a:bodyPr vert="horz" wrap="none" lIns="0" tIns="0" rIns="0" bIns="0" numCol="1" spcCol="0" rtlCol="0" anchor="ctr" anchorCtr="0">
            <a:noAutofit/>
          </a:bodyPr>
          <a:lstStyle/>
          <a:p>
            <a:pPr marL="0" marR="0" lvl="0" indent="0" algn="ctr" defTabSz="787400" rtl="0" eaLnBrk="1" fontAlgn="auto" latinLnBrk="0" hangingPunct="1">
              <a:lnSpc>
                <a:spcPct val="90000"/>
              </a:lnSpc>
              <a:spcBef>
                <a:spcPct val="0"/>
              </a:spcBef>
              <a:spcAft>
                <a:spcPct val="0"/>
              </a:spcAft>
              <a:buClr>
                <a:srgbClr val="44546A"/>
              </a:buClr>
              <a:buSzPct val="125000"/>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Title 1"/>
          <p:cNvSpPr>
            <a:spLocks noGrp="1"/>
          </p:cNvSpPr>
          <p:nvPr>
            <p:ph type="title"/>
          </p:nvPr>
        </p:nvSpPr>
        <p:spPr>
          <a:xfrm>
            <a:off x="147908" y="168990"/>
            <a:ext cx="9144000" cy="606639"/>
          </a:xfrm>
        </p:spPr>
        <p:txBody>
          <a:bodyPr>
            <a:normAutofit fontScale="90000"/>
          </a:bodyPr>
          <a:lstStyle/>
          <a:p>
            <a:r>
              <a:rPr lang="en-GB" altLang="en-US" sz="3600" dirty="0">
                <a:solidFill>
                  <a:schemeClr val="accent1">
                    <a:lumMod val="50000"/>
                  </a:schemeClr>
                </a:solidFill>
                <a:latin typeface="Arial" panose="020B0604020202020204" pitchFamily="34" charset="0"/>
                <a:cs typeface="Arial" panose="020B0604020202020204" pitchFamily="34" charset="0"/>
              </a:rPr>
              <a:t>Accountability</a:t>
            </a:r>
            <a:endParaRPr lang="en-US" sz="3600" dirty="0">
              <a:solidFill>
                <a:schemeClr val="accent1">
                  <a:lumMod val="50000"/>
                </a:schemeClr>
              </a:solidFill>
              <a:latin typeface="Arial" panose="020B0604020202020204" pitchFamily="34" charset="0"/>
              <a:cs typeface="Arial" panose="020B0604020202020204" pitchFamily="34" charset="0"/>
            </a:endParaRPr>
          </a:p>
        </p:txBody>
      </p:sp>
      <p:sp>
        <p:nvSpPr>
          <p:cNvPr id="48" name="TextBox 47"/>
          <p:cNvSpPr txBox="1"/>
          <p:nvPr/>
        </p:nvSpPr>
        <p:spPr>
          <a:xfrm>
            <a:off x="147908" y="1125414"/>
            <a:ext cx="11713166" cy="4945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rtlCol="0" anchor="t" anchorCtr="0" compatLnSpc="1">
            <a:prstTxWarp prst="textNoShape">
              <a:avLst/>
            </a:prstTxWarp>
            <a:spAutoFit/>
          </a:bodyPr>
          <a:lstStyle/>
          <a:p>
            <a:pPr marL="176213" marR="0" lvl="1" indent="-174625" algn="just" defTabSz="895255" rtl="0" eaLnBrk="1" fontAlgn="auto" latinLnBrk="0" hangingPunct="1">
              <a:lnSpc>
                <a:spcPts val="2000"/>
              </a:lnSpc>
              <a:spcBef>
                <a:spcPts val="0"/>
              </a:spcBef>
              <a:spcAft>
                <a:spcPts val="0"/>
              </a:spcAft>
              <a:buClr>
                <a:srgbClr val="204024"/>
              </a:buClr>
              <a:buSzPct val="100000"/>
              <a:buFont typeface="Wingdings" panose="05000000000000000000" pitchFamily="2" charset="2"/>
              <a:buChar char="§"/>
              <a:tabLst/>
              <a:defRPr/>
            </a:pPr>
            <a:r>
              <a:rPr kumimoji="0" lang="en-US" altLang="zh-TW" sz="24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The HMH and the States HCs will maintain leadership and oversight over the BHCPF</a:t>
            </a:r>
          </a:p>
          <a:p>
            <a:pPr marL="1588" marR="0" lvl="1" indent="0" algn="just" defTabSz="895255" rtl="0" eaLnBrk="1" fontAlgn="auto" latinLnBrk="0" hangingPunct="1">
              <a:lnSpc>
                <a:spcPts val="2000"/>
              </a:lnSpc>
              <a:spcBef>
                <a:spcPts val="0"/>
              </a:spcBef>
              <a:spcAft>
                <a:spcPts val="0"/>
              </a:spcAft>
              <a:buClr>
                <a:srgbClr val="204024"/>
              </a:buClr>
              <a:buSzPct val="100000"/>
              <a:buFontTx/>
              <a:buNone/>
              <a:tabLst/>
              <a:defRPr/>
            </a:pPr>
            <a:endParaRPr kumimoji="0" lang="en-US" altLang="zh-TW" sz="24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endParaRPr>
          </a:p>
          <a:p>
            <a:pPr marL="176213" marR="0" lvl="1" indent="-174625" algn="just" defTabSz="895255" rtl="0" eaLnBrk="1" fontAlgn="auto" latinLnBrk="0" hangingPunct="1">
              <a:lnSpc>
                <a:spcPts val="2000"/>
              </a:lnSpc>
              <a:spcBef>
                <a:spcPts val="0"/>
              </a:spcBef>
              <a:spcAft>
                <a:spcPts val="0"/>
              </a:spcAft>
              <a:buClr>
                <a:srgbClr val="204024"/>
              </a:buClr>
              <a:buSzPct val="100000"/>
              <a:buFont typeface="Wingdings" panose="05000000000000000000" pitchFamily="2" charset="2"/>
              <a:buChar char="§"/>
              <a:tabLst/>
              <a:defRPr/>
            </a:pPr>
            <a:r>
              <a:rPr kumimoji="0" lang="en-US" altLang="zh-TW" sz="2400" b="0" i="0" u="none" strike="noStrike" kern="1200" cap="none" spc="0" normalizeH="0" baseline="0" noProof="0" dirty="0">
                <a:ln>
                  <a:noFill/>
                </a:ln>
                <a:solidFill>
                  <a:srgbClr val="000000"/>
                </a:solidFill>
                <a:effectLst/>
                <a:uLnTx/>
                <a:uFillTx/>
                <a:latin typeface="Calibri"/>
                <a:ea typeface="微軟正黑體" panose="020B0604030504040204" pitchFamily="34" charset="-120"/>
                <a:cs typeface="Arial" panose="020B0604020202020204" pitchFamily="34" charset="0"/>
              </a:rPr>
              <a:t>The use of TSA is expected to enhance transparency as it can be viewed across all level by authorized persons. </a:t>
            </a:r>
          </a:p>
          <a:p>
            <a:pPr marL="176213" marR="0" lvl="1" indent="-174625" algn="just" defTabSz="895255" rtl="0" eaLnBrk="1" fontAlgn="auto" latinLnBrk="0" hangingPunct="1">
              <a:lnSpc>
                <a:spcPts val="2000"/>
              </a:lnSpc>
              <a:spcBef>
                <a:spcPts val="0"/>
              </a:spcBef>
              <a:spcAft>
                <a:spcPts val="0"/>
              </a:spcAft>
              <a:buClr>
                <a:srgbClr val="204024"/>
              </a:buClr>
              <a:buSzPct val="100000"/>
              <a:buFont typeface="Wingdings" panose="05000000000000000000" pitchFamily="2" charset="2"/>
              <a:buChar char="§"/>
              <a:tabLst/>
              <a:defRPr/>
            </a:pPr>
            <a:endParaRPr kumimoji="0" lang="en-US" altLang="zh-TW" sz="2400" b="0" i="0" u="none" strike="noStrike" kern="1200" cap="none" spc="0" normalizeH="0" baseline="0" noProof="0" dirty="0">
              <a:ln>
                <a:noFill/>
              </a:ln>
              <a:solidFill>
                <a:srgbClr val="000000"/>
              </a:solidFill>
              <a:effectLst/>
              <a:uLnTx/>
              <a:uFillTx/>
              <a:latin typeface="Calibri"/>
              <a:ea typeface="微軟正黑體" panose="020B0604030504040204" pitchFamily="34" charset="-120"/>
              <a:cs typeface="Arial" panose="020B0604020202020204" pitchFamily="34" charset="0"/>
            </a:endParaRPr>
          </a:p>
          <a:p>
            <a:pPr marL="176213" marR="0" lvl="1" indent="-174625" algn="just" defTabSz="895255" rtl="0" eaLnBrk="1" fontAlgn="auto" latinLnBrk="0" hangingPunct="1">
              <a:lnSpc>
                <a:spcPts val="2000"/>
              </a:lnSpc>
              <a:spcBef>
                <a:spcPts val="0"/>
              </a:spcBef>
              <a:spcAft>
                <a:spcPts val="0"/>
              </a:spcAft>
              <a:buClr>
                <a:srgbClr val="204024"/>
              </a:buClr>
              <a:buSzPct val="100000"/>
              <a:buFont typeface="Wingdings" panose="05000000000000000000" pitchFamily="2" charset="2"/>
              <a:buChar char="§"/>
              <a:tabLst/>
              <a:defRPr/>
            </a:pPr>
            <a:r>
              <a:rPr kumimoji="0" lang="en-US" altLang="zh-TW" sz="2400" b="0" i="0" u="none" strike="noStrike" kern="1200" cap="none" spc="0" normalizeH="0" baseline="0" noProof="0" dirty="0">
                <a:ln>
                  <a:noFill/>
                </a:ln>
                <a:solidFill>
                  <a:srgbClr val="000000"/>
                </a:solidFill>
                <a:effectLst/>
                <a:uLnTx/>
                <a:uFillTx/>
                <a:latin typeface="Calibri"/>
                <a:ea typeface="微軟正黑體" panose="020B0604030504040204" pitchFamily="34" charset="-120"/>
                <a:cs typeface="Arial" panose="020B0604020202020204" pitchFamily="34" charset="0"/>
              </a:rPr>
              <a:t>Financial and programmatic reports are due quarterly and reviewed in line with the governance and operational structure of the BHCPF</a:t>
            </a:r>
          </a:p>
          <a:p>
            <a:pPr marL="176213" marR="0" lvl="1" indent="-174625" algn="just" defTabSz="895255" rtl="0" eaLnBrk="1" fontAlgn="auto" latinLnBrk="0" hangingPunct="1">
              <a:lnSpc>
                <a:spcPts val="2000"/>
              </a:lnSpc>
              <a:spcBef>
                <a:spcPts val="0"/>
              </a:spcBef>
              <a:spcAft>
                <a:spcPts val="0"/>
              </a:spcAft>
              <a:buClr>
                <a:srgbClr val="204024"/>
              </a:buClr>
              <a:buSzPct val="100000"/>
              <a:buFont typeface="Wingdings" panose="05000000000000000000" pitchFamily="2" charset="2"/>
              <a:buChar char="§"/>
              <a:tabLst/>
              <a:defRPr/>
            </a:pPr>
            <a:endParaRPr kumimoji="0" lang="en-US" altLang="zh-TW" sz="2400" b="0" i="0" u="none" strike="noStrike" kern="1200" cap="none" spc="0" normalizeH="0" baseline="0" noProof="0" dirty="0">
              <a:ln>
                <a:noFill/>
              </a:ln>
              <a:solidFill>
                <a:srgbClr val="000000"/>
              </a:solidFill>
              <a:effectLst/>
              <a:uLnTx/>
              <a:uFillTx/>
              <a:latin typeface="Calibri"/>
              <a:ea typeface="微軟正黑體" panose="020B0604030504040204" pitchFamily="34" charset="-120"/>
              <a:cs typeface="Arial" panose="020B0604020202020204" pitchFamily="34" charset="0"/>
            </a:endParaRPr>
          </a:p>
          <a:p>
            <a:pPr marL="176213" marR="0" lvl="1" indent="-174625" algn="just" defTabSz="895255" rtl="0" eaLnBrk="1" fontAlgn="auto" latinLnBrk="0" hangingPunct="1">
              <a:lnSpc>
                <a:spcPts val="2000"/>
              </a:lnSpc>
              <a:spcBef>
                <a:spcPts val="0"/>
              </a:spcBef>
              <a:spcAft>
                <a:spcPts val="0"/>
              </a:spcAft>
              <a:buClr>
                <a:srgbClr val="204024"/>
              </a:buClr>
              <a:buSzPct val="100000"/>
              <a:buFont typeface="Wingdings" panose="05000000000000000000" pitchFamily="2" charset="2"/>
              <a:buChar char="§"/>
              <a:tabLst/>
              <a:defRPr/>
            </a:pPr>
            <a:r>
              <a:rPr kumimoji="0" lang="en-US" altLang="zh-TW" sz="2400" b="0" i="0" u="none" strike="noStrike" kern="1200" cap="none" spc="0" normalizeH="0" baseline="0" noProof="0" dirty="0">
                <a:ln>
                  <a:noFill/>
                </a:ln>
                <a:solidFill>
                  <a:srgbClr val="000000"/>
                </a:solidFill>
                <a:effectLst/>
                <a:uLnTx/>
                <a:uFillTx/>
                <a:latin typeface="Calibri"/>
                <a:ea typeface="微軟正黑體" panose="020B0604030504040204" pitchFamily="34" charset="-120"/>
                <a:cs typeface="Arial" panose="020B0604020202020204" pitchFamily="34" charset="0"/>
              </a:rPr>
              <a:t>An Accountability Framework is incorporated in the Guideline and reporting at all levels would contain sections reflecting actions taken based on the framework. </a:t>
            </a:r>
          </a:p>
          <a:p>
            <a:pPr marL="176213" marR="0" lvl="1" indent="-174625" algn="just" defTabSz="895255" rtl="0" eaLnBrk="1" fontAlgn="auto" latinLnBrk="0" hangingPunct="1">
              <a:lnSpc>
                <a:spcPts val="2000"/>
              </a:lnSpc>
              <a:spcBef>
                <a:spcPts val="0"/>
              </a:spcBef>
              <a:spcAft>
                <a:spcPts val="0"/>
              </a:spcAft>
              <a:buClr>
                <a:srgbClr val="204024"/>
              </a:buClr>
              <a:buSzPct val="100000"/>
              <a:buFont typeface="Wingdings" panose="05000000000000000000" pitchFamily="2" charset="2"/>
              <a:buChar char="§"/>
              <a:tabLst/>
              <a:defRPr/>
            </a:pPr>
            <a:endParaRPr kumimoji="0" lang="en-US" altLang="zh-TW" sz="2400" b="0" i="0" u="none" strike="noStrike" kern="1200" cap="none" spc="0" normalizeH="0" baseline="0" noProof="0" dirty="0">
              <a:ln>
                <a:noFill/>
              </a:ln>
              <a:solidFill>
                <a:srgbClr val="000000"/>
              </a:solidFill>
              <a:effectLst/>
              <a:uLnTx/>
              <a:uFillTx/>
              <a:latin typeface="Calibri"/>
              <a:ea typeface="微軟正黑體" panose="020B0604030504040204" pitchFamily="34" charset="-120"/>
              <a:cs typeface="Arial" panose="020B0604020202020204" pitchFamily="34" charset="0"/>
            </a:endParaRPr>
          </a:p>
          <a:p>
            <a:pPr marL="176213" marR="0" lvl="1" indent="-174625" algn="just" defTabSz="895255" rtl="0" eaLnBrk="1" fontAlgn="auto" latinLnBrk="0" hangingPunct="1">
              <a:lnSpc>
                <a:spcPts val="2000"/>
              </a:lnSpc>
              <a:spcBef>
                <a:spcPts val="0"/>
              </a:spcBef>
              <a:spcAft>
                <a:spcPts val="0"/>
              </a:spcAft>
              <a:buClr>
                <a:srgbClr val="204024"/>
              </a:buClr>
              <a:buSzPct val="100000"/>
              <a:buFont typeface="Wingdings" panose="05000000000000000000" pitchFamily="2" charset="2"/>
              <a:buChar char="§"/>
              <a:tabLst/>
              <a:defRPr/>
            </a:pPr>
            <a:r>
              <a:rPr kumimoji="0" lang="en-US" altLang="zh-TW" sz="2400" b="0" i="0" u="none" strike="noStrike" kern="1200" cap="none" spc="0" normalizeH="0" baseline="0" noProof="0" dirty="0">
                <a:ln>
                  <a:noFill/>
                </a:ln>
                <a:solidFill>
                  <a:srgbClr val="000000"/>
                </a:solidFill>
                <a:effectLst/>
                <a:uLnTx/>
                <a:uFillTx/>
                <a:latin typeface="Calibri"/>
                <a:ea typeface="微軟正黑體" panose="020B0604030504040204" pitchFamily="34" charset="-120"/>
                <a:cs typeface="Arial" panose="020B0604020202020204" pitchFamily="34" charset="0"/>
              </a:rPr>
              <a:t>Oversight committee and gateways to routinely make public press releases on funding and implementation status. </a:t>
            </a:r>
          </a:p>
          <a:p>
            <a:pPr marL="176213" marR="0" lvl="1" indent="-174625" algn="just" defTabSz="895255" rtl="0" eaLnBrk="1" fontAlgn="auto" latinLnBrk="0" hangingPunct="1">
              <a:lnSpc>
                <a:spcPts val="2000"/>
              </a:lnSpc>
              <a:spcBef>
                <a:spcPts val="0"/>
              </a:spcBef>
              <a:spcAft>
                <a:spcPts val="0"/>
              </a:spcAft>
              <a:buClr>
                <a:srgbClr val="204024"/>
              </a:buClr>
              <a:buSzPct val="100000"/>
              <a:buFont typeface="Wingdings" panose="05000000000000000000" pitchFamily="2" charset="2"/>
              <a:buChar char="§"/>
              <a:tabLst/>
              <a:defRPr/>
            </a:pPr>
            <a:endParaRPr kumimoji="0" lang="en-US" altLang="zh-TW" sz="2400" b="0" i="0" u="none" strike="noStrike" kern="1200" cap="none" spc="0" normalizeH="0" baseline="0" noProof="0" dirty="0">
              <a:ln>
                <a:noFill/>
              </a:ln>
              <a:solidFill>
                <a:srgbClr val="000000"/>
              </a:solidFill>
              <a:effectLst/>
              <a:uLnTx/>
              <a:uFillTx/>
              <a:latin typeface="Calibri"/>
              <a:ea typeface="微軟正黑體" panose="020B0604030504040204" pitchFamily="34" charset="-120"/>
              <a:cs typeface="Arial" panose="020B0604020202020204" pitchFamily="34" charset="0"/>
            </a:endParaRPr>
          </a:p>
          <a:p>
            <a:pPr marL="176213" marR="0" lvl="1" indent="-174625" algn="just" defTabSz="895255" rtl="0" eaLnBrk="1" fontAlgn="auto" latinLnBrk="0" hangingPunct="1">
              <a:lnSpc>
                <a:spcPts val="2000"/>
              </a:lnSpc>
              <a:spcBef>
                <a:spcPts val="0"/>
              </a:spcBef>
              <a:spcAft>
                <a:spcPts val="0"/>
              </a:spcAft>
              <a:buClr>
                <a:srgbClr val="204024"/>
              </a:buClr>
              <a:buSzPct val="100000"/>
              <a:buFont typeface="Wingdings" panose="05000000000000000000" pitchFamily="2" charset="2"/>
              <a:buChar char="§"/>
              <a:tabLst/>
              <a:defRPr/>
            </a:pPr>
            <a:r>
              <a:rPr kumimoji="0" lang="en-US" altLang="zh-TW" sz="2400" b="0" i="0" u="none" strike="noStrike" kern="1200" cap="none" spc="0" normalizeH="0" baseline="0" noProof="0" dirty="0">
                <a:ln>
                  <a:noFill/>
                </a:ln>
                <a:solidFill>
                  <a:srgbClr val="000000"/>
                </a:solidFill>
                <a:effectLst/>
                <a:uLnTx/>
                <a:uFillTx/>
                <a:latin typeface="Calibri"/>
                <a:ea typeface="微軟正黑體" panose="020B0604030504040204" pitchFamily="34" charset="-120"/>
                <a:cs typeface="Arial" panose="020B0604020202020204" pitchFamily="34" charset="0"/>
              </a:rPr>
              <a:t>Regular supervision, monitoring and quality assessment at all operational levels and by the MOC. </a:t>
            </a:r>
          </a:p>
          <a:p>
            <a:pPr marL="176213" marR="0" lvl="1" indent="-174625" algn="just" defTabSz="895255" rtl="0" eaLnBrk="1" fontAlgn="auto" latinLnBrk="0" hangingPunct="1">
              <a:lnSpc>
                <a:spcPts val="2000"/>
              </a:lnSpc>
              <a:spcBef>
                <a:spcPts val="0"/>
              </a:spcBef>
              <a:spcAft>
                <a:spcPts val="0"/>
              </a:spcAft>
              <a:buClr>
                <a:srgbClr val="204024"/>
              </a:buClr>
              <a:buSzPct val="100000"/>
              <a:buFont typeface="Wingdings" panose="05000000000000000000" pitchFamily="2" charset="2"/>
              <a:buChar char="§"/>
              <a:tabLst/>
              <a:defRPr/>
            </a:pPr>
            <a:endParaRPr kumimoji="0" lang="en-US" altLang="zh-TW" sz="2400" b="0" i="0" u="none" strike="noStrike" kern="1200" cap="none" spc="0" normalizeH="0" baseline="0" noProof="0" dirty="0">
              <a:ln>
                <a:noFill/>
              </a:ln>
              <a:solidFill>
                <a:srgbClr val="000000"/>
              </a:solidFill>
              <a:effectLst/>
              <a:uLnTx/>
              <a:uFillTx/>
              <a:latin typeface="Calibri"/>
              <a:ea typeface="微軟正黑體" panose="020B0604030504040204" pitchFamily="34" charset="-120"/>
              <a:cs typeface="Arial" panose="020B0604020202020204" pitchFamily="34" charset="0"/>
            </a:endParaRPr>
          </a:p>
          <a:p>
            <a:pPr marL="176213" marR="0" lvl="1" indent="-174625" algn="just" defTabSz="895255" rtl="0" eaLnBrk="1" fontAlgn="auto" latinLnBrk="0" hangingPunct="1">
              <a:lnSpc>
                <a:spcPts val="2000"/>
              </a:lnSpc>
              <a:spcBef>
                <a:spcPts val="0"/>
              </a:spcBef>
              <a:spcAft>
                <a:spcPts val="0"/>
              </a:spcAft>
              <a:buClr>
                <a:srgbClr val="204024"/>
              </a:buClr>
              <a:buSzPct val="100000"/>
              <a:buFont typeface="Wingdings" panose="05000000000000000000" pitchFamily="2" charset="2"/>
              <a:buChar char="§"/>
              <a:tabLst/>
              <a:defRPr/>
            </a:pPr>
            <a:r>
              <a:rPr kumimoji="0" lang="en-US" altLang="zh-TW" sz="2400" b="0" i="0" u="none" strike="noStrike" kern="1200" cap="none" spc="0" normalizeH="0" baseline="0" noProof="0" dirty="0">
                <a:ln>
                  <a:noFill/>
                </a:ln>
                <a:solidFill>
                  <a:srgbClr val="000000"/>
                </a:solidFill>
                <a:effectLst/>
                <a:uLnTx/>
                <a:uFillTx/>
                <a:latin typeface="Calibri"/>
                <a:ea typeface="微軟正黑體" panose="020B0604030504040204" pitchFamily="34" charset="-120"/>
                <a:cs typeface="Arial" panose="020B0604020202020204" pitchFamily="34" charset="0"/>
              </a:rPr>
              <a:t>Regular audits to be done by the office of the Auditor General; and financially contributing Donors     and Partners may also commission audits.</a:t>
            </a:r>
          </a:p>
        </p:txBody>
      </p:sp>
      <p:sp>
        <p:nvSpPr>
          <p:cNvPr id="6" name="Rectangle 5"/>
          <p:cNvSpPr/>
          <p:nvPr/>
        </p:nvSpPr>
        <p:spPr bwMode="auto">
          <a:xfrm>
            <a:off x="10744200" y="6115195"/>
            <a:ext cx="1371600" cy="71437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2824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BCB9-1A1A-4A22-9112-62BB817684E7}"/>
              </a:ext>
            </a:extLst>
          </p:cNvPr>
          <p:cNvSpPr>
            <a:spLocks noGrp="1"/>
          </p:cNvSpPr>
          <p:nvPr>
            <p:ph type="title"/>
          </p:nvPr>
        </p:nvSpPr>
        <p:spPr/>
        <p:txBody>
          <a:bodyPr/>
          <a:lstStyle/>
          <a:p>
            <a:r>
              <a:rPr lang="en-GB" sz="3200" dirty="0">
                <a:solidFill>
                  <a:srgbClr val="008753">
                    <a:lumMod val="50000"/>
                  </a:srgbClr>
                </a:solidFill>
                <a:latin typeface="Arial" panose="020B0604020202020204" pitchFamily="34" charset="0"/>
                <a:cs typeface="Arial" panose="020B0604020202020204" pitchFamily="34" charset="0"/>
              </a:rPr>
              <a:t>Payment and Implementation Gateways</a:t>
            </a:r>
            <a:endParaRPr lang="en-US" dirty="0"/>
          </a:p>
        </p:txBody>
      </p:sp>
      <p:sp>
        <p:nvSpPr>
          <p:cNvPr id="4" name="Slide Number Placeholder 3">
            <a:extLst>
              <a:ext uri="{FF2B5EF4-FFF2-40B4-BE49-F238E27FC236}">
                <a16:creationId xmlns:a16="http://schemas.microsoft.com/office/drawing/2014/main" id="{2F95E70E-EED5-4C2C-859A-5CC6C9632FE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488AE2-2149-41B9-BDAB-86D1134409E9}" type="slidenum">
              <a:rPr kumimoji="0" lang="en-US" sz="1000" b="0" i="1"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1" u="none" strike="noStrike" kern="1200" cap="none" spc="0" normalizeH="0" baseline="0" noProof="0">
              <a:ln>
                <a:noFill/>
              </a:ln>
              <a:solidFill>
                <a:srgbClr val="000000"/>
              </a:solidFill>
              <a:effectLst/>
              <a:uLnTx/>
              <a:uFillTx/>
              <a:latin typeface="Calibri"/>
              <a:ea typeface="+mn-ea"/>
              <a:cs typeface="+mn-cs"/>
            </a:endParaRPr>
          </a:p>
        </p:txBody>
      </p:sp>
      <p:sp>
        <p:nvSpPr>
          <p:cNvPr id="7" name="Content Placeholder 6">
            <a:extLst>
              <a:ext uri="{FF2B5EF4-FFF2-40B4-BE49-F238E27FC236}">
                <a16:creationId xmlns:a16="http://schemas.microsoft.com/office/drawing/2014/main" id="{13616AC8-331B-46CD-9517-DCF7D9CB85AE}"/>
              </a:ext>
            </a:extLst>
          </p:cNvPr>
          <p:cNvSpPr>
            <a:spLocks noGrp="1"/>
          </p:cNvSpPr>
          <p:nvPr>
            <p:ph sz="half" idx="14"/>
          </p:nvPr>
        </p:nvSpPr>
        <p:spPr>
          <a:xfrm>
            <a:off x="6424083" y="1499559"/>
            <a:ext cx="5691717" cy="4107611"/>
          </a:xfrm>
          <a:solidFill>
            <a:schemeClr val="bg2">
              <a:lumMod val="90000"/>
            </a:schemeClr>
          </a:solidFill>
        </p:spPr>
        <p:txBody>
          <a:bodyPr/>
          <a:lstStyle/>
          <a:p>
            <a:pPr marL="0" indent="0" algn="just">
              <a:buNone/>
            </a:pPr>
            <a:r>
              <a:rPr lang="en-US" sz="2400" dirty="0"/>
              <a:t>Disbursement of 45% of BHCPF through the National Primary Health Care Development Agency (NPHCDA Gateway) for the provision of essential drugs, vaccines and consumables for eligible primary health care facilities (20%), the provision and maintenance of facilities, laboratory, equipment and transport for eligible primary healthcare facilities (15%) and the development of Human Resources for Primary Health Care (10%)</a:t>
            </a:r>
            <a:endParaRPr lang="en-GB" sz="2400" b="1" dirty="0"/>
          </a:p>
          <a:p>
            <a:pPr algn="just">
              <a:buFont typeface="Wingdings" panose="05000000000000000000" pitchFamily="2" charset="2"/>
              <a:buChar char="§"/>
            </a:pPr>
            <a:endParaRPr lang="en-US" sz="2400" b="1" dirty="0"/>
          </a:p>
        </p:txBody>
      </p:sp>
      <p:sp>
        <p:nvSpPr>
          <p:cNvPr id="6" name="Rectangle 5"/>
          <p:cNvSpPr/>
          <p:nvPr/>
        </p:nvSpPr>
        <p:spPr bwMode="auto">
          <a:xfrm>
            <a:off x="10744200" y="6115195"/>
            <a:ext cx="1371600" cy="71437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p:cNvSpPr>
            <a:spLocks noGrp="1"/>
          </p:cNvSpPr>
          <p:nvPr>
            <p:ph sz="half" idx="1"/>
          </p:nvPr>
        </p:nvSpPr>
        <p:spPr>
          <a:xfrm>
            <a:off x="85405" y="1499559"/>
            <a:ext cx="6096000" cy="2252932"/>
          </a:xfrm>
          <a:solidFill>
            <a:srgbClr val="CCFFCC"/>
          </a:solidFill>
        </p:spPr>
        <p:txBody>
          <a:bodyPr/>
          <a:lstStyle/>
          <a:p>
            <a:pPr marL="0" lvl="0" indent="0" algn="just">
              <a:buNone/>
            </a:pPr>
            <a:r>
              <a:rPr lang="en-US" sz="2400" dirty="0"/>
              <a:t>Disbursing 50% of the BHCPF through the National Health Insurance Scheme (NHIS) via a pathway to be called the NHIS Gateway, for the provision of BMPHS to citizens in eligible primary and secondary health care facilities.</a:t>
            </a:r>
            <a:endParaRPr lang="en-GB" sz="2400" dirty="0"/>
          </a:p>
        </p:txBody>
      </p:sp>
      <p:sp>
        <p:nvSpPr>
          <p:cNvPr id="8" name="Rectangle 7"/>
          <p:cNvSpPr/>
          <p:nvPr/>
        </p:nvSpPr>
        <p:spPr>
          <a:xfrm>
            <a:off x="85405" y="4037510"/>
            <a:ext cx="6096000" cy="1569660"/>
          </a:xfrm>
          <a:prstGeom prst="rect">
            <a:avLst/>
          </a:prstGeom>
          <a:solidFill>
            <a:schemeClr val="accent1">
              <a:lumMod val="20000"/>
              <a:lumOff val="80000"/>
            </a:schemeClr>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Utilization of 5% for the provision of Emergency Medical Treatment (EMT Gateway) through the National Emergency Medical Treatment Committee. </a:t>
            </a:r>
            <a:endParaRPr kumimoji="0" lang="en-GB"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68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5" grpId="0" uiExpand="1" build="p"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E834-19DB-433A-9DF0-5DA617D1F87C}"/>
              </a:ext>
            </a:extLst>
          </p:cNvPr>
          <p:cNvSpPr>
            <a:spLocks noGrp="1"/>
          </p:cNvSpPr>
          <p:nvPr>
            <p:ph type="title"/>
          </p:nvPr>
        </p:nvSpPr>
        <p:spPr/>
        <p:txBody>
          <a:bodyPr/>
          <a:lstStyle/>
          <a:p>
            <a:r>
              <a:rPr lang="en-US" sz="3600" dirty="0">
                <a:solidFill>
                  <a:schemeClr val="accent1">
                    <a:lumMod val="50000"/>
                  </a:schemeClr>
                </a:solidFill>
                <a:latin typeface="Arial" panose="020B0604020202020204" pitchFamily="34" charset="0"/>
                <a:cs typeface="Arial" panose="020B0604020202020204" pitchFamily="34" charset="0"/>
              </a:rPr>
              <a:t>Updates on the Implementation of the Fund</a:t>
            </a:r>
            <a:endParaRPr lang="aa-ET" sz="3600" dirty="0">
              <a:solidFill>
                <a:schemeClr val="accent1">
                  <a:lumMod val="50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656B34A-07AC-4259-AE47-57636376538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4F054A-1A36-443C-BE9A-7E62A227BE57}" type="slidenum">
              <a:rPr kumimoji="0" lang="en-US" sz="1000" b="0" i="1"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1"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5"/>
          <p:cNvSpPr/>
          <p:nvPr/>
        </p:nvSpPr>
        <p:spPr bwMode="auto">
          <a:xfrm>
            <a:off x="10744200" y="6115195"/>
            <a:ext cx="1371600" cy="71437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3"/>
          <p:cNvSpPr/>
          <p:nvPr/>
        </p:nvSpPr>
        <p:spPr>
          <a:xfrm>
            <a:off x="310551" y="1443736"/>
            <a:ext cx="11119449" cy="1077218"/>
          </a:xfrm>
          <a:prstGeom prst="rect">
            <a:avLst/>
          </a:prstGeom>
          <a:ln w="12700">
            <a:solidFill>
              <a:schemeClr val="accent1">
                <a:lumMod val="60000"/>
                <a:lumOff val="4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Arial" panose="020B0604020202020204" pitchFamily="34" charset="0"/>
                <a:ea typeface="Arial" panose="020B0604020202020204" pitchFamily="34" charset="0"/>
              </a:rPr>
              <a:t>F</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mn-cs"/>
              </a:rPr>
              <a:t>unds</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 have been disbursed to all the states and the FCT for both the NPHCDA and NHIS Gateways</a:t>
            </a:r>
          </a:p>
        </p:txBody>
      </p:sp>
      <p:sp>
        <p:nvSpPr>
          <p:cNvPr id="7" name="Rectangle 6"/>
          <p:cNvSpPr/>
          <p:nvPr/>
        </p:nvSpPr>
        <p:spPr>
          <a:xfrm>
            <a:off x="310551" y="2672959"/>
            <a:ext cx="11119448" cy="1077218"/>
          </a:xfrm>
          <a:prstGeom prst="rect">
            <a:avLst/>
          </a:prstGeom>
          <a:solidFill>
            <a:schemeClr val="bg1">
              <a:lumMod val="85000"/>
            </a:schemeClr>
          </a:solidFill>
          <a:ln>
            <a:solidFill>
              <a:schemeClr val="accent1">
                <a:lumMod val="60000"/>
                <a:lumOff val="4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a:ea typeface="+mn-ea"/>
                <a:cs typeface="+mn-cs"/>
              </a:rPr>
              <a:t>Of the N55.1bn appropriated in 2018, 50% was released (N27.55b) in addition to donor funds </a:t>
            </a:r>
            <a:endParaRPr kumimoji="0" lang="en-GB"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16EDB9FF-EC15-4FE4-9164-7935FFB1D7EA}"/>
              </a:ext>
            </a:extLst>
          </p:cNvPr>
          <p:cNvSpPr/>
          <p:nvPr/>
        </p:nvSpPr>
        <p:spPr>
          <a:xfrm>
            <a:off x="310551" y="3887622"/>
            <a:ext cx="11119448" cy="584775"/>
          </a:xfrm>
          <a:prstGeom prst="rect">
            <a:avLst/>
          </a:prstGeom>
          <a:solidFill>
            <a:schemeClr val="bg1">
              <a:lumMod val="85000"/>
            </a:schemeClr>
          </a:solidFill>
          <a:ln>
            <a:solidFill>
              <a:schemeClr val="accent1">
                <a:lumMod val="60000"/>
                <a:lumOff val="4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a:ea typeface="+mn-ea"/>
                <a:cs typeface="+mn-cs"/>
              </a:rPr>
              <a:t>There were no disbursements in 2019 and 2020 to the BHCPF</a:t>
            </a:r>
            <a:endParaRPr kumimoji="0" lang="en-GB"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0264D94-8E16-4801-8F7A-AA86E7B5920A}"/>
              </a:ext>
            </a:extLst>
          </p:cNvPr>
          <p:cNvSpPr/>
          <p:nvPr/>
        </p:nvSpPr>
        <p:spPr>
          <a:xfrm>
            <a:off x="310551" y="4733982"/>
            <a:ext cx="11119448" cy="584775"/>
          </a:xfrm>
          <a:prstGeom prst="rect">
            <a:avLst/>
          </a:prstGeom>
          <a:solidFill>
            <a:schemeClr val="bg1">
              <a:lumMod val="85000"/>
            </a:schemeClr>
          </a:solidFill>
          <a:ln>
            <a:solidFill>
              <a:schemeClr val="accent1">
                <a:lumMod val="60000"/>
                <a:lumOff val="4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a:ea typeface="+mn-ea"/>
                <a:cs typeface="+mn-cs"/>
              </a:rPr>
              <a:t>For 2021, the FMB&amp;NP allocated N35billion</a:t>
            </a:r>
            <a:endParaRPr kumimoji="0" lang="en-GB"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72856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arvinfilledtextbox"/>
</p:tagLst>
</file>

<file path=ppt/tags/tag11.xml><?xml version="1.0" encoding="utf-8"?>
<p:tagLst xmlns:a="http://schemas.openxmlformats.org/drawingml/2006/main" xmlns:r="http://schemas.openxmlformats.org/officeDocument/2006/relationships" xmlns:p="http://schemas.openxmlformats.org/presentationml/2006/main">
  <p:tag name="NAME" val="Rectangl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hn3BIUEuEahEQApIh5Tjw"/>
  <p:tag name="1LEVEL" val="0.6"/>
  <p:tag name="2LEVEL" val="0.3"/>
  <p:tag name="3LEVEL" val="0.15"/>
  <p:tag name="4LEVEL" val="0.08"/>
  <p:tag name="5LEVEL" val="0.04"/>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8hn3BIUEuEahEQApIh5Tjw"/>
  <p:tag name="1LEVEL" val="0.6"/>
  <p:tag name="2LEVEL" val="0.3"/>
  <p:tag name="3LEVEL" val="0.15"/>
  <p:tag name="4LEVEL" val="0.08"/>
  <p:tag name="5LEVEL" val="0.0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8hn3BIUEuEahEQApIh5Tjw"/>
  <p:tag name="1LEVEL" val="0.6"/>
  <p:tag name="2LEVEL" val="0.3"/>
  <p:tag name="3LEVEL" val="0.15"/>
  <p:tag name="4LEVEL" val="0.08"/>
  <p:tag name="5LEVEL" val="0.04"/>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8hn3BIUEuEahEQApIh5Tjw"/>
  <p:tag name="1LEVEL" val="0.6"/>
  <p:tag name="2LEVEL" val="0.3"/>
  <p:tag name="3LEVEL" val="0.15"/>
  <p:tag name="4LEVEL" val="0.08"/>
  <p:tag name="5LEVEL" val="0.04"/>
</p:tagLst>
</file>

<file path=ppt/tags/tag16.xml><?xml version="1.0" encoding="utf-8"?>
<p:tagLst xmlns:a="http://schemas.openxmlformats.org/drawingml/2006/main" xmlns:r="http://schemas.openxmlformats.org/officeDocument/2006/relationships" xmlns:p="http://schemas.openxmlformats.org/presentationml/2006/main">
  <p:tag name="NAME" val="Marvinfilledtextbox"/>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gN7ulMvSASmkZ3NoBZF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gN7ulMvSASmkZ3NoBZFY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gN7ulMvSASmkZ3NoBZFY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o.dA2TmoAQklWXrdCrWz8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f5RbqaOK2K6nD1EOU0uq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REziEYrJLak3hm8BvuKGq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_aSLMv3v5Hb30X4TcCcdA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MbpbfzUZ7wx_XGD.54hX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UTgR9wFFJ5j138R9kpjT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AJmf2BCAxmUxL7p5omG8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RcoAeh4wJe8HZi5ith8h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MDRvff34Nm.xkUNKJDESv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cOgisthX5Q1iWUL6fkC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f5RbqaOK2K6nD1EOU0u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4bEztO8bzShsiX8vckMw.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nFaUUnF05Qh.d.1kvo76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1hC3zk.pOSFGlORgXDzH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17x5px7P.NqhUZFvtdTb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NhrfDbOl9scQoy_x_7TeQ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Sl5Dvcl5NMdJlwUR1sbW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8xcHZtGc9NVJx1xVQhJfP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jeOkxxvBnp.OYdZ06lHl5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f5RbqaOK2K6nD1EOU0uq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sAMvwsM2tN3kkvJDAC1b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jjcPq6WNaqYHTYcS80XF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XXzQRDTLhWNRuVbRwupns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5Dy4w0ql.E2Hpr6Wq4.DF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4S3fayOjHuhtLpcwNRiB2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j5Bqd3VElcdT9s_Y1MSd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R7CuJ_bCblyAWrwUd2_YBg"/>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5qqkrZ3o5ALAoR8lf.3UI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qLbncUard6kiHL0e1tjud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pjvHKxsTMg7p0kaQeNTfe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L8tuO1boT0N7aLk.eo2fQ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HwKh8GzY1fi_348HLCIf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ffleDS6q.ehgesXzTXSo9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mLfvsm0ihyJBKPvDjPF.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mXYFuVn2C0S6O6js9ZNzX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rf1_hNUIeoswUXDJ0oK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8bEWFbdJbC_Dlp8jv_ul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YshXlVu_SftmdwbvS7R8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EK3CaQlUA5C.T_kEC0vvm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gvBT4g3YoumOsDs9bdhuj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WkIJFn9BnpoVUCmY2v.0r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NkY_5bg3OgrOvX8N8JdiN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RfDVZjORfflU.36_Eb3iD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c5xj_YP9yqtBFz81BPkz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gN7ulMvSASmkZ3NoBZFY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cgN7ulMvSASmkZ3NoBZFY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CcIkzsj3RlO1CTcgqXpJ6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_BNJs.IRQCFaQfWeNthyw"/>
</p:tagLst>
</file>

<file path=ppt/tags/tag8.xml><?xml version="1.0" encoding="utf-8"?>
<p:tagLst xmlns:a="http://schemas.openxmlformats.org/drawingml/2006/main" xmlns:r="http://schemas.openxmlformats.org/officeDocument/2006/relationships" xmlns:p="http://schemas.openxmlformats.org/presentationml/2006/main">
  <p:tag name="NAME" val="Marvinfilledtextbox"/>
</p:tagLst>
</file>

<file path=ppt/tags/tag9.xml><?xml version="1.0" encoding="utf-8"?>
<p:tagLst xmlns:a="http://schemas.openxmlformats.org/drawingml/2006/main" xmlns:r="http://schemas.openxmlformats.org/officeDocument/2006/relationships" xmlns:p="http://schemas.openxmlformats.org/presentationml/2006/main">
  <p:tag name="NAME" val="Marvinfilledtextbox"/>
</p:tagLst>
</file>

<file path=ppt/theme/theme1.xml><?xml version="1.0" encoding="utf-8"?>
<a:theme xmlns:a="http://schemas.openxmlformats.org/drawingml/2006/main" name="3_VAN_Nigeria">
  <a:themeElements>
    <a:clrScheme name="Nigeria VAN">
      <a:dk1>
        <a:srgbClr val="000000"/>
      </a:dk1>
      <a:lt1>
        <a:srgbClr val="FFFFFF"/>
      </a:lt1>
      <a:dk2>
        <a:srgbClr val="000000"/>
      </a:dk2>
      <a:lt2>
        <a:srgbClr val="E5E5E5"/>
      </a:lt2>
      <a:accent1>
        <a:srgbClr val="008753"/>
      </a:accent1>
      <a:accent2>
        <a:srgbClr val="F2F2F2"/>
      </a:accent2>
      <a:accent3>
        <a:srgbClr val="BFBFBF"/>
      </a:accent3>
      <a:accent4>
        <a:srgbClr val="7F7F7F"/>
      </a:accent4>
      <a:accent5>
        <a:srgbClr val="595959"/>
      </a:accent5>
      <a:accent6>
        <a:srgbClr val="262626"/>
      </a:accent6>
      <a:hlink>
        <a:srgbClr val="44969F"/>
      </a:hlink>
      <a:folHlink>
        <a:srgbClr val="4496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eaLnBrk="1" hangingPunct="1">
          <a:defRPr sz="900" b="0" i="0" dirty="0" smtClean="0">
            <a:solidFill>
              <a:srgbClr val="000000"/>
            </a:solidFill>
            <a:latin typeface="+mj-lt"/>
          </a:defRPr>
        </a:defPPr>
      </a:lstStyle>
    </a:spDef>
    <a:lnDef>
      <a:spPr bwMode="auto">
        <a:noFill/>
        <a:ln w="9525" cap="flat" cmpd="sng" algn="ctr">
          <a:solidFill>
            <a:schemeClr val="accent4"/>
          </a:solidFill>
          <a:prstDash val="solid"/>
          <a:round/>
          <a:headEnd type="none" w="med" len="med"/>
          <a:tailEnd type="none" w="med" len="med"/>
        </a:ln>
        <a:effectLst/>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TotalTime>
  <Words>2945</Words>
  <Application>Microsoft Office PowerPoint</Application>
  <PresentationFormat>Widescreen</PresentationFormat>
  <Paragraphs>426</Paragraphs>
  <Slides>32</Slides>
  <Notes>15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3" baseType="lpstr">
      <vt:lpstr>Arial</vt:lpstr>
      <vt:lpstr>Calibri</vt:lpstr>
      <vt:lpstr>Calibri Light</vt:lpstr>
      <vt:lpstr>Courier New</vt:lpstr>
      <vt:lpstr>Lato Light</vt:lpstr>
      <vt:lpstr>Poppins</vt:lpstr>
      <vt:lpstr>Verdana</vt:lpstr>
      <vt:lpstr>Wingdings</vt:lpstr>
      <vt:lpstr>3_VAN_Nigeria</vt:lpstr>
      <vt:lpstr>Retrospect</vt:lpstr>
      <vt:lpstr>think-cell Slide</vt:lpstr>
      <vt:lpstr>UPDATE ON IMPLEMENTATION OF THE BASIC HEALTH CARE PROVISION FUND  (BHCPF)        by  Dr. Osagie Ehanire Honourable Minister of Health   National Economic Council Meeting</vt:lpstr>
      <vt:lpstr>Background</vt:lpstr>
      <vt:lpstr>Overview of the Fund</vt:lpstr>
      <vt:lpstr>The Basic Health Care Fund is premised on four key levers that address the drivers of poor health outcomes in Nigeria</vt:lpstr>
      <vt:lpstr>PowerPoint Presentation</vt:lpstr>
      <vt:lpstr>PowerPoint Presentation</vt:lpstr>
      <vt:lpstr>Accountability</vt:lpstr>
      <vt:lpstr>Payment and Implementation Gateways</vt:lpstr>
      <vt:lpstr>Updates on the Implementation of the Fund</vt:lpstr>
      <vt:lpstr>NHIS Gateway Operations</vt:lpstr>
      <vt:lpstr>PowerPoint Presentation</vt:lpstr>
      <vt:lpstr>Target Beneficiaries</vt:lpstr>
      <vt:lpstr>States enrolling for BHCPF as at 18th January, 2021</vt:lpstr>
      <vt:lpstr>NPHCDA Gateway Operations</vt:lpstr>
      <vt:lpstr>PowerPoint Presentation</vt:lpstr>
      <vt:lpstr>PowerPoint Presentation</vt:lpstr>
      <vt:lpstr>PowerPoint Presentation</vt:lpstr>
      <vt:lpstr>PowerPoint Presentation</vt:lpstr>
      <vt:lpstr>PowerPoint Presentation</vt:lpstr>
      <vt:lpstr>EMT Gateway Operations</vt:lpstr>
      <vt:lpstr>          NATIONAL EMERGENCY MEDICAL SERVICES AND AMBULANCE SYSTEM (NEMSAS)</vt:lpstr>
      <vt:lpstr>FIXING EMERGENCY MEDICAL SERVICES</vt:lpstr>
      <vt:lpstr>PowerPoint Presentation</vt:lpstr>
      <vt:lpstr>PowerPoint Presentation</vt:lpstr>
      <vt:lpstr>PowerPoint Presentation</vt:lpstr>
      <vt:lpstr>PowerPoint Presentation</vt:lpstr>
      <vt:lpstr>PowerPoint Presentation</vt:lpstr>
      <vt:lpstr>PowerPoint Presentation</vt:lpstr>
      <vt:lpstr>IMPLEMENTATION</vt:lpstr>
      <vt:lpstr>EXPECTED GAINS OF NEMSAS</vt:lpstr>
      <vt:lpstr>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IMPLEMENTATION OF THE BASIC HEALTH CARE PROVISION FUND  (BHCPF)        by  Dr. Osagie Ehanire Honourable Minister of Health   National Economic Council Meeting</dc:title>
  <dc:creator>Chris Osa</dc:creator>
  <cp:lastModifiedBy>Naomi Tietie</cp:lastModifiedBy>
  <cp:revision>4</cp:revision>
  <cp:lastPrinted>2021-01-20T16:49:33Z</cp:lastPrinted>
  <dcterms:created xsi:type="dcterms:W3CDTF">2021-01-19T08:37:06Z</dcterms:created>
  <dcterms:modified xsi:type="dcterms:W3CDTF">2021-01-28T13:59:07Z</dcterms:modified>
</cp:coreProperties>
</file>