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theme/themeOverride12.xml" ContentType="application/vnd.openxmlformats-officedocument.themeOverride+xml"/>
  <Override PartName="/ppt/charts/chart16.xml" ContentType="application/vnd.openxmlformats-officedocument.drawingml.chart+xml"/>
  <Override PartName="/ppt/theme/themeOverride13.xml" ContentType="application/vnd.openxmlformats-officedocument.themeOverride+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theme/themeOverride15.xml" ContentType="application/vnd.openxmlformats-officedocument.themeOverride+xml"/>
  <Override PartName="/ppt/charts/chart19.xml" ContentType="application/vnd.openxmlformats-officedocument.drawingml.chart+xml"/>
  <Override PartName="/ppt/theme/themeOverride16.xml" ContentType="application/vnd.openxmlformats-officedocument.themeOverride+xml"/>
  <Override PartName="/ppt/charts/chart20.xml" ContentType="application/vnd.openxmlformats-officedocument.drawingml.chart+xml"/>
  <Override PartName="/ppt/theme/themeOverride17.xml" ContentType="application/vnd.openxmlformats-officedocument.themeOverride+xml"/>
  <Override PartName="/ppt/charts/chart21.xml" ContentType="application/vnd.openxmlformats-officedocument.drawingml.chart+xml"/>
  <Override PartName="/ppt/theme/themeOverride18.xml" ContentType="application/vnd.openxmlformats-officedocument.themeOverride+xml"/>
  <Override PartName="/ppt/charts/chart22.xml" ContentType="application/vnd.openxmlformats-officedocument.drawingml.chart+xml"/>
  <Override PartName="/ppt/theme/themeOverride19.xml" ContentType="application/vnd.openxmlformats-officedocument.themeOverride+xml"/>
  <Override PartName="/ppt/charts/chart23.xml" ContentType="application/vnd.openxmlformats-officedocument.drawingml.chart+xml"/>
  <Override PartName="/ppt/theme/themeOverride20.xml" ContentType="application/vnd.openxmlformats-officedocument.themeOverride+xml"/>
  <Override PartName="/ppt/charts/chart24.xml" ContentType="application/vnd.openxmlformats-officedocument.drawingml.chart+xml"/>
  <Override PartName="/ppt/theme/themeOverride21.xml" ContentType="application/vnd.openxmlformats-officedocument.themeOverride+xml"/>
  <Override PartName="/ppt/charts/chart25.xml" ContentType="application/vnd.openxmlformats-officedocument.drawingml.chart+xml"/>
  <Override PartName="/ppt/theme/themeOverride22.xml" ContentType="application/vnd.openxmlformats-officedocument.themeOverride+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charts/chart29.xml" ContentType="application/vnd.openxmlformats-officedocument.drawingml.chart+xml"/>
  <Override PartName="/ppt/theme/themeOverride26.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ppt/charts/chart31.xml" ContentType="application/vnd.openxmlformats-officedocument.drawingml.chart+xml"/>
  <Override PartName="/ppt/theme/themeOverride28.xml" ContentType="application/vnd.openxmlformats-officedocument.themeOverride+xml"/>
  <Override PartName="/ppt/charts/chart32.xml" ContentType="application/vnd.openxmlformats-officedocument.drawingml.chart+xml"/>
  <Override PartName="/ppt/theme/themeOverride29.xml" ContentType="application/vnd.openxmlformats-officedocument.themeOverride+xml"/>
  <Override PartName="/ppt/charts/chart33.xml" ContentType="application/vnd.openxmlformats-officedocument.drawingml.chart+xml"/>
  <Override PartName="/ppt/theme/themeOverride30.xml" ContentType="application/vnd.openxmlformats-officedocument.themeOverride+xml"/>
  <Override PartName="/ppt/charts/chart34.xml" ContentType="application/vnd.openxmlformats-officedocument.drawingml.chart+xml"/>
  <Override PartName="/ppt/theme/themeOverride31.xml" ContentType="application/vnd.openxmlformats-officedocument.themeOverride+xml"/>
  <Override PartName="/ppt/charts/chart35.xml" ContentType="application/vnd.openxmlformats-officedocument.drawingml.chart+xml"/>
  <Override PartName="/ppt/theme/themeOverride32.xml" ContentType="application/vnd.openxmlformats-officedocument.themeOverride+xml"/>
  <Override PartName="/ppt/charts/chart36.xml" ContentType="application/vnd.openxmlformats-officedocument.drawingml.chart+xml"/>
  <Override PartName="/ppt/theme/themeOverride33.xml" ContentType="application/vnd.openxmlformats-officedocument.themeOverride+xml"/>
  <Override PartName="/ppt/charts/chart37.xml" ContentType="application/vnd.openxmlformats-officedocument.drawingml.chart+xml"/>
  <Override PartName="/ppt/theme/themeOverride34.xml" ContentType="application/vnd.openxmlformats-officedocument.themeOverride+xml"/>
  <Override PartName="/ppt/charts/chart38.xml" ContentType="application/vnd.openxmlformats-officedocument.drawingml.chart+xml"/>
  <Override PartName="/ppt/theme/themeOverride35.xml" ContentType="application/vnd.openxmlformats-officedocument.themeOverride+xml"/>
  <Override PartName="/ppt/charts/chart39.xml" ContentType="application/vnd.openxmlformats-officedocument.drawingml.chart+xml"/>
  <Override PartName="/ppt/theme/themeOverride36.xml" ContentType="application/vnd.openxmlformats-officedocument.themeOverride+xml"/>
  <Override PartName="/ppt/charts/chart40.xml" ContentType="application/vnd.openxmlformats-officedocument.drawingml.chart+xml"/>
  <Override PartName="/ppt/theme/themeOverride37.xml" ContentType="application/vnd.openxmlformats-officedocument.themeOverride+xml"/>
  <Override PartName="/ppt/charts/chart41.xml" ContentType="application/vnd.openxmlformats-officedocument.drawingml.chart+xml"/>
  <Override PartName="/ppt/theme/themeOverride38.xml" ContentType="application/vnd.openxmlformats-officedocument.themeOverride+xml"/>
  <Override PartName="/ppt/charts/chart42.xml" ContentType="application/vnd.openxmlformats-officedocument.drawingml.chart+xml"/>
  <Override PartName="/ppt/theme/themeOverride39.xml" ContentType="application/vnd.openxmlformats-officedocument.themeOverride+xml"/>
  <Override PartName="/ppt/charts/chart43.xml" ContentType="application/vnd.openxmlformats-officedocument.drawingml.chart+xml"/>
  <Override PartName="/ppt/theme/themeOverride40.xml" ContentType="application/vnd.openxmlformats-officedocument.themeOverride+xml"/>
  <Override PartName="/ppt/charts/chart44.xml" ContentType="application/vnd.openxmlformats-officedocument.drawingml.chart+xml"/>
  <Override PartName="/ppt/theme/themeOverride41.xml" ContentType="application/vnd.openxmlformats-officedocument.themeOverride+xml"/>
  <Override PartName="/ppt/charts/chart45.xml" ContentType="application/vnd.openxmlformats-officedocument.drawingml.chart+xml"/>
  <Override PartName="/ppt/theme/themeOverride42.xml" ContentType="application/vnd.openxmlformats-officedocument.themeOverride+xml"/>
  <Override PartName="/ppt/charts/chart46.xml" ContentType="application/vnd.openxmlformats-officedocument.drawingml.chart+xml"/>
  <Override PartName="/ppt/theme/themeOverride43.xml" ContentType="application/vnd.openxmlformats-officedocument.themeOverr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4.xml" ContentType="application/vnd.ms-office.chartstyle+xml"/>
  <Override PartName="/ppt/charts/colors4.xml" ContentType="application/vnd.ms-office.chartcolorstyl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style5.xml" ContentType="application/vnd.ms-office.chartstyle+xml"/>
  <Override PartName="/ppt/charts/colors5.xml" ContentType="application/vnd.ms-office.chartcolorstyle+xml"/>
  <Override PartName="/ppt/charts/chart62.xml" ContentType="application/vnd.openxmlformats-officedocument.drawingml.chart+xml"/>
  <Override PartName="/ppt/charts/style6.xml" ContentType="application/vnd.ms-office.chartstyle+xml"/>
  <Override PartName="/ppt/charts/colors6.xml" ContentType="application/vnd.ms-office.chartcolorstyle+xml"/>
  <Override PartName="/ppt/charts/chart63.xml" ContentType="application/vnd.openxmlformats-officedocument.drawingml.chart+xml"/>
  <Override PartName="/ppt/charts/style7.xml" ContentType="application/vnd.ms-office.chartstyle+xml"/>
  <Override PartName="/ppt/charts/colors7.xml" ContentType="application/vnd.ms-office.chartcolorstyle+xml"/>
  <Override PartName="/ppt/charts/chart64.xml" ContentType="application/vnd.openxmlformats-officedocument.drawingml.chart+xml"/>
  <Override PartName="/ppt/charts/style8.xml" ContentType="application/vnd.ms-office.chartstyle+xml"/>
  <Override PartName="/ppt/charts/colors8.xml" ContentType="application/vnd.ms-office.chartcolorstyle+xml"/>
  <Override PartName="/ppt/charts/chart65.xml" ContentType="application/vnd.openxmlformats-officedocument.drawingml.chart+xml"/>
  <Override PartName="/ppt/charts/style9.xml" ContentType="application/vnd.ms-office.chartstyle+xml"/>
  <Override PartName="/ppt/charts/colors9.xml" ContentType="application/vnd.ms-office.chartcolorstyle+xml"/>
  <Override PartName="/ppt/charts/chart6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6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6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6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7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7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7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7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7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7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7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7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7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8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8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8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8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8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8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8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8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9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9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9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9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0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0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0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10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0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09.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sldIdLst>
    <p:sldId id="3315" r:id="rId5"/>
    <p:sldId id="1448941869" r:id="rId6"/>
    <p:sldId id="1448941858" r:id="rId7"/>
    <p:sldId id="3368" r:id="rId8"/>
    <p:sldId id="1448941863" r:id="rId9"/>
    <p:sldId id="1448941864" r:id="rId10"/>
    <p:sldId id="1448941861" r:id="rId11"/>
    <p:sldId id="4098" r:id="rId12"/>
    <p:sldId id="4099" r:id="rId13"/>
    <p:sldId id="4100" r:id="rId14"/>
    <p:sldId id="1448941860" r:id="rId15"/>
    <p:sldId id="3374" r:id="rId16"/>
    <p:sldId id="3386" r:id="rId17"/>
    <p:sldId id="3387" r:id="rId18"/>
    <p:sldId id="3363" r:id="rId19"/>
    <p:sldId id="263" r:id="rId20"/>
    <p:sldId id="269" r:id="rId21"/>
    <p:sldId id="270" r:id="rId22"/>
    <p:sldId id="271" r:id="rId23"/>
    <p:sldId id="272" r:id="rId24"/>
    <p:sldId id="273" r:id="rId25"/>
    <p:sldId id="294" r:id="rId26"/>
    <p:sldId id="274" r:id="rId27"/>
    <p:sldId id="275" r:id="rId28"/>
    <p:sldId id="276" r:id="rId29"/>
    <p:sldId id="277" r:id="rId30"/>
    <p:sldId id="282" r:id="rId31"/>
    <p:sldId id="283" r:id="rId32"/>
    <p:sldId id="278" r:id="rId33"/>
    <p:sldId id="279" r:id="rId34"/>
    <p:sldId id="280" r:id="rId35"/>
    <p:sldId id="1448941870" r:id="rId36"/>
    <p:sldId id="257" r:id="rId37"/>
    <p:sldId id="258" r:id="rId38"/>
    <p:sldId id="259" r:id="rId39"/>
    <p:sldId id="285" r:id="rId40"/>
    <p:sldId id="260" r:id="rId41"/>
    <p:sldId id="261" r:id="rId42"/>
    <p:sldId id="262" r:id="rId43"/>
    <p:sldId id="264" r:id="rId44"/>
    <p:sldId id="265" r:id="rId45"/>
    <p:sldId id="266" r:id="rId46"/>
    <p:sldId id="1448941871" r:id="rId47"/>
    <p:sldId id="284" r:id="rId48"/>
    <p:sldId id="3316" r:id="rId49"/>
    <p:sldId id="286" r:id="rId50"/>
    <p:sldId id="287" r:id="rId51"/>
    <p:sldId id="288" r:id="rId52"/>
    <p:sldId id="289" r:id="rId53"/>
    <p:sldId id="290" r:id="rId54"/>
    <p:sldId id="1448941868" r:id="rId55"/>
    <p:sldId id="3318" r:id="rId56"/>
    <p:sldId id="3319" r:id="rId57"/>
    <p:sldId id="296" r:id="rId58"/>
    <p:sldId id="297" r:id="rId59"/>
    <p:sldId id="298" r:id="rId60"/>
    <p:sldId id="1448941872" r:id="rId61"/>
    <p:sldId id="299" r:id="rId62"/>
    <p:sldId id="300" r:id="rId63"/>
    <p:sldId id="302" r:id="rId64"/>
    <p:sldId id="303" r:id="rId65"/>
    <p:sldId id="304" r:id="rId66"/>
    <p:sldId id="301" r:id="rId67"/>
    <p:sldId id="305" r:id="rId68"/>
    <p:sldId id="306" r:id="rId69"/>
    <p:sldId id="307" r:id="rId70"/>
    <p:sldId id="309" r:id="rId71"/>
    <p:sldId id="310" r:id="rId72"/>
    <p:sldId id="311" r:id="rId73"/>
    <p:sldId id="1448941866" r:id="rId74"/>
    <p:sldId id="3378" r:id="rId75"/>
    <p:sldId id="3379" r:id="rId76"/>
    <p:sldId id="4096" r:id="rId77"/>
    <p:sldId id="3380" r:id="rId78"/>
    <p:sldId id="3381" r:id="rId79"/>
    <p:sldId id="3382" r:id="rId80"/>
    <p:sldId id="3383" r:id="rId81"/>
    <p:sldId id="1448941867" r:id="rId82"/>
    <p:sldId id="1448941857" r:id="rId83"/>
    <p:sldId id="3357" r:id="rId8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E7F549-14D5-4211-8343-3663E89ABB83}">
          <p14:sldIdLst>
            <p14:sldId id="3315"/>
            <p14:sldId id="1448941869"/>
            <p14:sldId id="1448941858"/>
            <p14:sldId id="3368"/>
            <p14:sldId id="1448941863"/>
            <p14:sldId id="1448941864"/>
            <p14:sldId id="1448941861"/>
            <p14:sldId id="4098"/>
            <p14:sldId id="4099"/>
            <p14:sldId id="4100"/>
            <p14:sldId id="1448941860"/>
            <p14:sldId id="3374"/>
            <p14:sldId id="3386"/>
            <p14:sldId id="3387"/>
            <p14:sldId id="3363"/>
            <p14:sldId id="263"/>
            <p14:sldId id="269"/>
            <p14:sldId id="270"/>
            <p14:sldId id="271"/>
            <p14:sldId id="272"/>
            <p14:sldId id="273"/>
            <p14:sldId id="294"/>
            <p14:sldId id="274"/>
            <p14:sldId id="275"/>
            <p14:sldId id="276"/>
            <p14:sldId id="277"/>
            <p14:sldId id="282"/>
            <p14:sldId id="283"/>
            <p14:sldId id="278"/>
            <p14:sldId id="279"/>
            <p14:sldId id="280"/>
            <p14:sldId id="1448941870"/>
            <p14:sldId id="257"/>
            <p14:sldId id="258"/>
            <p14:sldId id="259"/>
            <p14:sldId id="285"/>
            <p14:sldId id="260"/>
            <p14:sldId id="261"/>
            <p14:sldId id="262"/>
            <p14:sldId id="264"/>
            <p14:sldId id="265"/>
            <p14:sldId id="266"/>
            <p14:sldId id="1448941871"/>
            <p14:sldId id="284"/>
            <p14:sldId id="3316"/>
            <p14:sldId id="286"/>
            <p14:sldId id="287"/>
            <p14:sldId id="288"/>
            <p14:sldId id="289"/>
            <p14:sldId id="290"/>
            <p14:sldId id="1448941868"/>
            <p14:sldId id="3318"/>
            <p14:sldId id="3319"/>
            <p14:sldId id="296"/>
            <p14:sldId id="297"/>
            <p14:sldId id="298"/>
            <p14:sldId id="1448941872"/>
            <p14:sldId id="299"/>
            <p14:sldId id="300"/>
            <p14:sldId id="302"/>
            <p14:sldId id="303"/>
            <p14:sldId id="304"/>
            <p14:sldId id="301"/>
            <p14:sldId id="305"/>
            <p14:sldId id="306"/>
            <p14:sldId id="307"/>
            <p14:sldId id="309"/>
            <p14:sldId id="310"/>
            <p14:sldId id="311"/>
            <p14:sldId id="1448941866"/>
            <p14:sldId id="3378"/>
            <p14:sldId id="3379"/>
            <p14:sldId id="4096"/>
            <p14:sldId id="3380"/>
            <p14:sldId id="3381"/>
            <p14:sldId id="3382"/>
            <p14:sldId id="3383"/>
            <p14:sldId id="1448941867"/>
            <p14:sldId id="1448941857"/>
            <p14:sldId id="33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72" d="100"/>
          <a:sy n="72" d="100"/>
        </p:scale>
        <p:origin x="53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orldbank%20-%2003\Desktop\New%20folder%20(4)\Documents\IGR%20&amp;%20FAAC%2020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100.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44.xml"/><Relationship Id="rId1" Type="http://schemas.microsoft.com/office/2011/relationships/chartStyle" Target="style44.xml"/></Relationships>
</file>

<file path=ppt/charts/_rels/chart101.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45.xml"/><Relationship Id="rId1" Type="http://schemas.microsoft.com/office/2011/relationships/chartStyle" Target="style45.xml"/></Relationships>
</file>

<file path=ppt/charts/_rels/chart102.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46.xml"/><Relationship Id="rId1" Type="http://schemas.microsoft.com/office/2011/relationships/chartStyle" Target="style46.xml"/></Relationships>
</file>

<file path=ppt/charts/_rels/chart103.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47.xml"/><Relationship Id="rId1" Type="http://schemas.microsoft.com/office/2011/relationships/chartStyle" Target="style47.xml"/></Relationships>
</file>

<file path=ppt/charts/_rels/chart104.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48.xml"/><Relationship Id="rId1" Type="http://schemas.microsoft.com/office/2011/relationships/chartStyle" Target="style48.xml"/></Relationships>
</file>

<file path=ppt/charts/_rels/chart105.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49.xml"/><Relationship Id="rId1" Type="http://schemas.microsoft.com/office/2011/relationships/chartStyle" Target="style49.xml"/></Relationships>
</file>

<file path=ppt/charts/_rels/chart106.xml.rels><?xml version="1.0" encoding="UTF-8" standalone="yes"?>
<Relationships xmlns="http://schemas.openxmlformats.org/package/2006/relationships"><Relationship Id="rId3" Type="http://schemas.openxmlformats.org/officeDocument/2006/relationships/oleObject" Target="file:///C:\Users\dnabena.NGF.000\Documents\DASHBOARD\2020\IGR%20Data%20updated%20to%20May%202020.xlsx" TargetMode="External"/><Relationship Id="rId2" Type="http://schemas.microsoft.com/office/2011/relationships/chartColorStyle" Target="colors50.xml"/><Relationship Id="rId1" Type="http://schemas.microsoft.com/office/2011/relationships/chartStyle" Target="style50.xml"/></Relationships>
</file>

<file path=ppt/charts/_rels/chart107.xml.rels><?xml version="1.0" encoding="UTF-8" standalone="yes"?>
<Relationships xmlns="http://schemas.openxmlformats.org/package/2006/relationships"><Relationship Id="rId3" Type="http://schemas.openxmlformats.org/officeDocument/2006/relationships/oleObject" Target="file:///C:\Users\dnabena.NGF.000\Documents\DASHBOARD\2020\IGR%20Data%20updated%20to%20May%202020.xlsx" TargetMode="External"/><Relationship Id="rId2" Type="http://schemas.microsoft.com/office/2011/relationships/chartColorStyle" Target="colors51.xml"/><Relationship Id="rId1" Type="http://schemas.microsoft.com/office/2011/relationships/chartStyle" Target="style51.xml"/></Relationships>
</file>

<file path=ppt/charts/_rels/chart108.xml.rels><?xml version="1.0" encoding="UTF-8" standalone="yes"?>
<Relationships xmlns="http://schemas.openxmlformats.org/package/2006/relationships"><Relationship Id="rId3" Type="http://schemas.openxmlformats.org/officeDocument/2006/relationships/oleObject" Target="file:///C:\Users\dnabena.NGF.000\Documents\DASHBOARD\2020\IGR%20Data%20updated%20to%20May%202020.xlsx" TargetMode="External"/><Relationship Id="rId2" Type="http://schemas.microsoft.com/office/2011/relationships/chartColorStyle" Target="colors52.xml"/><Relationship Id="rId1" Type="http://schemas.microsoft.com/office/2011/relationships/chartStyle" Target="style52.xml"/></Relationships>
</file>

<file path=ppt/charts/_rels/chart109.xml.rels><?xml version="1.0" encoding="UTF-8" standalone="yes"?>
<Relationships xmlns="http://schemas.openxmlformats.org/package/2006/relationships"><Relationship Id="rId3" Type="http://schemas.openxmlformats.org/officeDocument/2006/relationships/oleObject" Target="file:///C:\Users\dnabena.NGF.000\Documents\DASHBOARD\2020\IGR%20Data%20updated%20to%20May%202020.xlsx" TargetMode="External"/><Relationship Id="rId2" Type="http://schemas.microsoft.com/office/2011/relationships/chartColorStyle" Target="colors53.xml"/><Relationship Id="rId1" Type="http://schemas.microsoft.com/office/2011/relationships/chartStyle" Target="style53.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orldbank%20-%2003\Desktop\New%20folder%20(4)\Documents\IGR%20&amp;%20FAAC%202019.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orldbank%20-%2003\Desktop\New%20folder%20(4)\Documents\IGR%20&amp;%20FAAC%202019.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7.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50.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5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9.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60.xml.rels><?xml version="1.0" encoding="UTF-8" standalone="yes"?>
<Relationships xmlns="http://schemas.openxmlformats.org/package/2006/relationships"><Relationship Id="rId1" Type="http://schemas.openxmlformats.org/officeDocument/2006/relationships/oleObject" Target="file:///C:\Users\user\Desktop\Chart%20in%20Microsoft%20Office%20PowerPoint.xlsx" TargetMode="External"/></Relationships>
</file>

<file path=ppt/charts/_rels/chart61.xml.rels><?xml version="1.0" encoding="UTF-8" standalone="yes"?>
<Relationships xmlns="http://schemas.openxmlformats.org/package/2006/relationships"><Relationship Id="rId3" Type="http://schemas.openxmlformats.org/officeDocument/2006/relationships/oleObject" Target="file:///C:\Users\Oakanbi.NGF\Documents\BMGF%20TfS\Research\Group_report%20-%20IGR%20DASHBOARD.xlsx" TargetMode="External"/><Relationship Id="rId2" Type="http://schemas.microsoft.com/office/2011/relationships/chartColorStyle" Target="colors5.xml"/><Relationship Id="rId1" Type="http://schemas.microsoft.com/office/2011/relationships/chartStyle" Target="style5.xml"/></Relationships>
</file>

<file path=ppt/charts/_rels/chart6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6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6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6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Assessment_Collation.xlsx" TargetMode="External"/><Relationship Id="rId2" Type="http://schemas.microsoft.com/office/2011/relationships/chartColorStyle" Target="colors10.xml"/><Relationship Id="rId1" Type="http://schemas.microsoft.com/office/2011/relationships/chartStyle" Target="style10.xml"/></Relationships>
</file>

<file path=ppt/charts/_rels/chart67.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Assessment_Collation.xlsx" TargetMode="External"/><Relationship Id="rId2" Type="http://schemas.microsoft.com/office/2011/relationships/chartColorStyle" Target="colors11.xml"/><Relationship Id="rId1" Type="http://schemas.microsoft.com/office/2011/relationships/chartStyle" Target="style11.xml"/></Relationships>
</file>

<file path=ppt/charts/_rels/chart6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2.xml"/><Relationship Id="rId1" Type="http://schemas.microsoft.com/office/2011/relationships/chartStyle" Target="style12.xml"/></Relationships>
</file>

<file path=ppt/charts/_rels/chart6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3.xml"/><Relationship Id="rId1" Type="http://schemas.microsoft.com/office/2011/relationships/chartStyle" Target="style1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70.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Assessment_Collation.xlsx" TargetMode="External"/><Relationship Id="rId2" Type="http://schemas.microsoft.com/office/2011/relationships/chartColorStyle" Target="colors14.xml"/><Relationship Id="rId1" Type="http://schemas.microsoft.com/office/2011/relationships/chartStyle" Target="style14.xml"/></Relationships>
</file>

<file path=ppt/charts/_rels/chart7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5.xml"/><Relationship Id="rId1" Type="http://schemas.microsoft.com/office/2011/relationships/chartStyle" Target="style15.xml"/></Relationships>
</file>

<file path=ppt/charts/_rels/chart72.xml.rels><?xml version="1.0" encoding="UTF-8" standalone="yes"?>
<Relationships xmlns="http://schemas.openxmlformats.org/package/2006/relationships"><Relationship Id="rId3" Type="http://schemas.openxmlformats.org/officeDocument/2006/relationships/oleObject" Target="file:///C:\Users\Oakanbi.NGF\Downloads\Group_report%20complete.xlsx" TargetMode="External"/><Relationship Id="rId2" Type="http://schemas.microsoft.com/office/2011/relationships/chartColorStyle" Target="colors16.xml"/><Relationship Id="rId1" Type="http://schemas.microsoft.com/office/2011/relationships/chartStyle" Target="style16.xml"/></Relationships>
</file>

<file path=ppt/charts/_rels/chart7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7.xml"/><Relationship Id="rId1" Type="http://schemas.microsoft.com/office/2011/relationships/chartStyle" Target="style17.xml"/></Relationships>
</file>

<file path=ppt/charts/_rels/chart7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8.xml"/><Relationship Id="rId1" Type="http://schemas.microsoft.com/office/2011/relationships/chartStyle" Target="style18.xml"/></Relationships>
</file>

<file path=ppt/charts/_rels/chart75.xml.rels><?xml version="1.0" encoding="UTF-8" standalone="yes"?>
<Relationships xmlns="http://schemas.openxmlformats.org/package/2006/relationships"><Relationship Id="rId3" Type="http://schemas.openxmlformats.org/officeDocument/2006/relationships/oleObject" Target="file:///C:\Users\Oakanbi.NGF\Downloads\Group_report%20complete.xlsx" TargetMode="External"/><Relationship Id="rId2" Type="http://schemas.microsoft.com/office/2011/relationships/chartColorStyle" Target="colors19.xml"/><Relationship Id="rId1" Type="http://schemas.microsoft.com/office/2011/relationships/chartStyle" Target="style19.xml"/></Relationships>
</file>

<file path=ppt/charts/_rels/chart76.xml.rels><?xml version="1.0" encoding="UTF-8" standalone="yes"?>
<Relationships xmlns="http://schemas.openxmlformats.org/package/2006/relationships"><Relationship Id="rId3" Type="http://schemas.openxmlformats.org/officeDocument/2006/relationships/oleObject" Target="file:///C:\Users\Oakanbi.NGF\Downloads\Group_report%20complete.xlsx" TargetMode="External"/><Relationship Id="rId2" Type="http://schemas.microsoft.com/office/2011/relationships/chartColorStyle" Target="colors20.xml"/><Relationship Id="rId1" Type="http://schemas.microsoft.com/office/2011/relationships/chartStyle" Target="style20.xml"/></Relationships>
</file>

<file path=ppt/charts/_rels/chart77.xml.rels><?xml version="1.0" encoding="UTF-8" standalone="yes"?>
<Relationships xmlns="http://schemas.openxmlformats.org/package/2006/relationships"><Relationship Id="rId3" Type="http://schemas.openxmlformats.org/officeDocument/2006/relationships/oleObject" Target="file:///C:\Users\Oakanbi.NGF\Downloads\Group_report%20complete.xlsx" TargetMode="External"/><Relationship Id="rId2" Type="http://schemas.microsoft.com/office/2011/relationships/chartColorStyle" Target="colors21.xml"/><Relationship Id="rId1" Type="http://schemas.microsoft.com/office/2011/relationships/chartStyle" Target="style21.xml"/></Relationships>
</file>

<file path=ppt/charts/_rels/chart7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2.xml"/><Relationship Id="rId1" Type="http://schemas.microsoft.com/office/2011/relationships/chartStyle" Target="style22.xml"/></Relationships>
</file>

<file path=ppt/charts/_rels/chart7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3.xml"/><Relationship Id="rId1" Type="http://schemas.microsoft.com/office/2011/relationships/chartStyle" Target="style2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8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4.xml"/><Relationship Id="rId1" Type="http://schemas.microsoft.com/office/2011/relationships/chartStyle" Target="style24.xml"/></Relationships>
</file>

<file path=ppt/charts/_rels/chart8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5.xml"/><Relationship Id="rId1" Type="http://schemas.microsoft.com/office/2011/relationships/chartStyle" Target="style25.xml"/></Relationships>
</file>

<file path=ppt/charts/_rels/chart8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6.xml"/><Relationship Id="rId1" Type="http://schemas.microsoft.com/office/2011/relationships/chartStyle" Target="style26.xml"/></Relationships>
</file>

<file path=ppt/charts/_rels/chart8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7.xml"/><Relationship Id="rId1" Type="http://schemas.microsoft.com/office/2011/relationships/chartStyle" Target="style27.xml"/></Relationships>
</file>

<file path=ppt/charts/_rels/chart8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8.xml"/><Relationship Id="rId1" Type="http://schemas.microsoft.com/office/2011/relationships/chartStyle" Target="style28.xml"/></Relationships>
</file>

<file path=ppt/charts/_rels/chart8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9.xml"/><Relationship Id="rId1" Type="http://schemas.microsoft.com/office/2011/relationships/chartStyle" Target="style29.xml"/></Relationships>
</file>

<file path=ppt/charts/_rels/chart86.xml.rels><?xml version="1.0" encoding="UTF-8" standalone="yes"?>
<Relationships xmlns="http://schemas.openxmlformats.org/package/2006/relationships"><Relationship Id="rId3" Type="http://schemas.openxmlformats.org/officeDocument/2006/relationships/oleObject" Target="file:///C:\Users\Oakanbi.NGF\Downloads\Group_report%20complete.xlsx" TargetMode="External"/><Relationship Id="rId2" Type="http://schemas.microsoft.com/office/2011/relationships/chartColorStyle" Target="colors30.xml"/><Relationship Id="rId1" Type="http://schemas.microsoft.com/office/2011/relationships/chartStyle" Target="style30.xml"/></Relationships>
</file>

<file path=ppt/charts/_rels/chart87.xml.rels><?xml version="1.0" encoding="UTF-8" standalone="yes"?>
<Relationships xmlns="http://schemas.openxmlformats.org/package/2006/relationships"><Relationship Id="rId3" Type="http://schemas.openxmlformats.org/officeDocument/2006/relationships/oleObject" Target="file:///C:\Users\Oakanbi.NGF\Downloads\Group_report%20complete.xlsx" TargetMode="External"/><Relationship Id="rId2" Type="http://schemas.microsoft.com/office/2011/relationships/chartColorStyle" Target="colors31.xml"/><Relationship Id="rId1" Type="http://schemas.microsoft.com/office/2011/relationships/chartStyle" Target="style31.xml"/></Relationships>
</file>

<file path=ppt/charts/_rels/chart88.xml.rels><?xml version="1.0" encoding="UTF-8" standalone="yes"?>
<Relationships xmlns="http://schemas.openxmlformats.org/package/2006/relationships"><Relationship Id="rId3" Type="http://schemas.openxmlformats.org/officeDocument/2006/relationships/oleObject" Target="file:///C:\Users\Oakanbi.NGF\Downloads\Group_report%20complete.xlsx" TargetMode="External"/><Relationship Id="rId2" Type="http://schemas.microsoft.com/office/2011/relationships/chartColorStyle" Target="colors32.xml"/><Relationship Id="rId1" Type="http://schemas.microsoft.com/office/2011/relationships/chartStyle" Target="style32.xml"/></Relationships>
</file>

<file path=ppt/charts/_rels/chart89.xml.rels><?xml version="1.0" encoding="UTF-8" standalone="yes"?>
<Relationships xmlns="http://schemas.openxmlformats.org/package/2006/relationships"><Relationship Id="rId3" Type="http://schemas.openxmlformats.org/officeDocument/2006/relationships/oleObject" Target="file:///C:\Users\Oakanbi.NGF\Downloads\Group_report%20complete.xlsx" TargetMode="External"/><Relationship Id="rId2" Type="http://schemas.microsoft.com/office/2011/relationships/chartColorStyle" Target="colors33.xml"/><Relationship Id="rId1" Type="http://schemas.microsoft.com/office/2011/relationships/chartStyle" Target="style3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9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4.xml"/><Relationship Id="rId1" Type="http://schemas.microsoft.com/office/2011/relationships/chartStyle" Target="style34.xml"/></Relationships>
</file>

<file path=ppt/charts/_rels/chart91.xml.rels><?xml version="1.0" encoding="UTF-8" standalone="yes"?>
<Relationships xmlns="http://schemas.openxmlformats.org/package/2006/relationships"><Relationship Id="rId3" Type="http://schemas.openxmlformats.org/officeDocument/2006/relationships/oleObject" Target="file:///C:\Users\Oakanbi.NGF\Documents\BMGF%20TfS\Research\IGR%20DASHBOARD\Group_report%20complete.xlsx" TargetMode="External"/><Relationship Id="rId2" Type="http://schemas.microsoft.com/office/2011/relationships/chartColorStyle" Target="colors35.xml"/><Relationship Id="rId1" Type="http://schemas.microsoft.com/office/2011/relationships/chartStyle" Target="style35.xml"/></Relationships>
</file>

<file path=ppt/charts/_rels/chart9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6.xml"/><Relationship Id="rId1" Type="http://schemas.microsoft.com/office/2011/relationships/chartStyle" Target="style36.xml"/></Relationships>
</file>

<file path=ppt/charts/_rels/chart9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7.xml"/><Relationship Id="rId1" Type="http://schemas.microsoft.com/office/2011/relationships/chartStyle" Target="style37.xml"/></Relationships>
</file>

<file path=ppt/charts/_rels/chart9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8.xml"/><Relationship Id="rId1" Type="http://schemas.microsoft.com/office/2011/relationships/chartStyle" Target="style38.xml"/></Relationships>
</file>

<file path=ppt/charts/_rels/chart95.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39.xml"/><Relationship Id="rId1" Type="http://schemas.microsoft.com/office/2011/relationships/chartStyle" Target="style39.xml"/></Relationships>
</file>

<file path=ppt/charts/_rels/chart96.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40.xml"/><Relationship Id="rId1" Type="http://schemas.microsoft.com/office/2011/relationships/chartStyle" Target="style40.xml"/></Relationships>
</file>

<file path=ppt/charts/_rels/chart97.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41.xml"/><Relationship Id="rId1" Type="http://schemas.microsoft.com/office/2011/relationships/chartStyle" Target="style41.xml"/></Relationships>
</file>

<file path=ppt/charts/_rels/chart98.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42.xml"/><Relationship Id="rId1" Type="http://schemas.microsoft.com/office/2011/relationships/chartStyle" Target="style42.xml"/></Relationships>
</file>

<file path=ppt/charts/_rels/chart99.xml.rels><?xml version="1.0" encoding="UTF-8" standalone="yes"?>
<Relationships xmlns="http://schemas.openxmlformats.org/package/2006/relationships"><Relationship Id="rId3" Type="http://schemas.openxmlformats.org/officeDocument/2006/relationships/oleObject" Target="file:///C:\Users\Worldbank%20-%2003\Desktop\New%20folder%20(4)\Documents\DASHBOARD\2020\Dashboard%20Summary%20Rough%202.xlsx" TargetMode="External"/><Relationship Id="rId2" Type="http://schemas.microsoft.com/office/2011/relationships/chartColorStyle" Target="colors43.xml"/><Relationship Id="rId1" Type="http://schemas.microsoft.com/office/2011/relationships/chartStyle" Target="style4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Sheet2!$A$3:$A$38</c:f>
              <c:strCache>
                <c:ptCount val="36"/>
                <c:pt idx="0">
                  <c:v>DELTA</c:v>
                </c:pt>
                <c:pt idx="1">
                  <c:v>AKWA IBOM</c:v>
                </c:pt>
                <c:pt idx="2">
                  <c:v>RIVERS</c:v>
                </c:pt>
                <c:pt idx="3">
                  <c:v>LAGOS</c:v>
                </c:pt>
                <c:pt idx="4">
                  <c:v>BAYELSA</c:v>
                </c:pt>
                <c:pt idx="5">
                  <c:v>KANO</c:v>
                </c:pt>
                <c:pt idx="6">
                  <c:v>KADUNA</c:v>
                </c:pt>
                <c:pt idx="7">
                  <c:v>EDO</c:v>
                </c:pt>
                <c:pt idx="8">
                  <c:v>KATSINA</c:v>
                </c:pt>
                <c:pt idx="9">
                  <c:v>IMO</c:v>
                </c:pt>
                <c:pt idx="10">
                  <c:v>OYO</c:v>
                </c:pt>
                <c:pt idx="11">
                  <c:v>ONDO</c:v>
                </c:pt>
                <c:pt idx="12">
                  <c:v>BORNO</c:v>
                </c:pt>
                <c:pt idx="13">
                  <c:v>BAUCHI</c:v>
                </c:pt>
                <c:pt idx="14">
                  <c:v>NIGER</c:v>
                </c:pt>
                <c:pt idx="15">
                  <c:v>JIGAWA</c:v>
                </c:pt>
                <c:pt idx="16">
                  <c:v>BENUE</c:v>
                </c:pt>
                <c:pt idx="17">
                  <c:v>SOKOTO</c:v>
                </c:pt>
                <c:pt idx="18">
                  <c:v>KOGI</c:v>
                </c:pt>
                <c:pt idx="19">
                  <c:v>ABIA</c:v>
                </c:pt>
                <c:pt idx="20">
                  <c:v>KEBBI</c:v>
                </c:pt>
                <c:pt idx="21">
                  <c:v>PLATEAU</c:v>
                </c:pt>
                <c:pt idx="22">
                  <c:v>ANAMBRA</c:v>
                </c:pt>
                <c:pt idx="23">
                  <c:v>ENUGU</c:v>
                </c:pt>
                <c:pt idx="24">
                  <c:v>CROSS RIVER</c:v>
                </c:pt>
                <c:pt idx="25">
                  <c:v>ADAMAWA</c:v>
                </c:pt>
                <c:pt idx="26">
                  <c:v>ZAMFARA</c:v>
                </c:pt>
                <c:pt idx="27">
                  <c:v>OGUN</c:v>
                </c:pt>
                <c:pt idx="28">
                  <c:v>YOBE</c:v>
                </c:pt>
                <c:pt idx="29">
                  <c:v>TARABA</c:v>
                </c:pt>
                <c:pt idx="30">
                  <c:v>GOMBE</c:v>
                </c:pt>
                <c:pt idx="31">
                  <c:v>OSUN</c:v>
                </c:pt>
                <c:pt idx="32">
                  <c:v>NASARAWA</c:v>
                </c:pt>
                <c:pt idx="33">
                  <c:v>EBONYI</c:v>
                </c:pt>
                <c:pt idx="34">
                  <c:v>EKITI</c:v>
                </c:pt>
                <c:pt idx="35">
                  <c:v>KWARA</c:v>
                </c:pt>
              </c:strCache>
            </c:strRef>
          </c:cat>
          <c:val>
            <c:numRef>
              <c:f>Sheet2!$B$3:$B$38</c:f>
            </c:numRef>
          </c:val>
          <c:extLst>
            <c:ext xmlns:c16="http://schemas.microsoft.com/office/drawing/2014/chart" uri="{C3380CC4-5D6E-409C-BE32-E72D297353CC}">
              <c16:uniqueId val="{00000000-BEE7-4CC5-A594-0BDAE5098AFF}"/>
            </c:ext>
          </c:extLst>
        </c:ser>
        <c:ser>
          <c:idx val="1"/>
          <c:order val="1"/>
          <c:spPr>
            <a:solidFill>
              <a:schemeClr val="accent2"/>
            </a:solidFill>
            <a:ln>
              <a:noFill/>
            </a:ln>
            <a:effectLst/>
          </c:spPr>
          <c:invertIfNegative val="0"/>
          <c:cat>
            <c:strRef>
              <c:f>Sheet2!$A$3:$A$38</c:f>
              <c:strCache>
                <c:ptCount val="36"/>
                <c:pt idx="0">
                  <c:v>DELTA</c:v>
                </c:pt>
                <c:pt idx="1">
                  <c:v>AKWA IBOM</c:v>
                </c:pt>
                <c:pt idx="2">
                  <c:v>RIVERS</c:v>
                </c:pt>
                <c:pt idx="3">
                  <c:v>LAGOS</c:v>
                </c:pt>
                <c:pt idx="4">
                  <c:v>BAYELSA</c:v>
                </c:pt>
                <c:pt idx="5">
                  <c:v>KANO</c:v>
                </c:pt>
                <c:pt idx="6">
                  <c:v>KADUNA</c:v>
                </c:pt>
                <c:pt idx="7">
                  <c:v>EDO</c:v>
                </c:pt>
                <c:pt idx="8">
                  <c:v>KATSINA</c:v>
                </c:pt>
                <c:pt idx="9">
                  <c:v>IMO</c:v>
                </c:pt>
                <c:pt idx="10">
                  <c:v>OYO</c:v>
                </c:pt>
                <c:pt idx="11">
                  <c:v>ONDO</c:v>
                </c:pt>
                <c:pt idx="12">
                  <c:v>BORNO</c:v>
                </c:pt>
                <c:pt idx="13">
                  <c:v>BAUCHI</c:v>
                </c:pt>
                <c:pt idx="14">
                  <c:v>NIGER</c:v>
                </c:pt>
                <c:pt idx="15">
                  <c:v>JIGAWA</c:v>
                </c:pt>
                <c:pt idx="16">
                  <c:v>BENUE</c:v>
                </c:pt>
                <c:pt idx="17">
                  <c:v>SOKOTO</c:v>
                </c:pt>
                <c:pt idx="18">
                  <c:v>KOGI</c:v>
                </c:pt>
                <c:pt idx="19">
                  <c:v>ABIA</c:v>
                </c:pt>
                <c:pt idx="20">
                  <c:v>KEBBI</c:v>
                </c:pt>
                <c:pt idx="21">
                  <c:v>PLATEAU</c:v>
                </c:pt>
                <c:pt idx="22">
                  <c:v>ANAMBRA</c:v>
                </c:pt>
                <c:pt idx="23">
                  <c:v>ENUGU</c:v>
                </c:pt>
                <c:pt idx="24">
                  <c:v>CROSS RIVER</c:v>
                </c:pt>
                <c:pt idx="25">
                  <c:v>ADAMAWA</c:v>
                </c:pt>
                <c:pt idx="26">
                  <c:v>ZAMFARA</c:v>
                </c:pt>
                <c:pt idx="27">
                  <c:v>OGUN</c:v>
                </c:pt>
                <c:pt idx="28">
                  <c:v>YOBE</c:v>
                </c:pt>
                <c:pt idx="29">
                  <c:v>TARABA</c:v>
                </c:pt>
                <c:pt idx="30">
                  <c:v>GOMBE</c:v>
                </c:pt>
                <c:pt idx="31">
                  <c:v>OSUN</c:v>
                </c:pt>
                <c:pt idx="32">
                  <c:v>NASARAWA</c:v>
                </c:pt>
                <c:pt idx="33">
                  <c:v>EBONYI</c:v>
                </c:pt>
                <c:pt idx="34">
                  <c:v>EKITI</c:v>
                </c:pt>
                <c:pt idx="35">
                  <c:v>KWARA</c:v>
                </c:pt>
              </c:strCache>
            </c:strRef>
          </c:cat>
          <c:val>
            <c:numRef>
              <c:f>Sheet2!$C$3:$C$38</c:f>
            </c:numRef>
          </c:val>
          <c:extLst>
            <c:ext xmlns:c16="http://schemas.microsoft.com/office/drawing/2014/chart" uri="{C3380CC4-5D6E-409C-BE32-E72D297353CC}">
              <c16:uniqueId val="{00000001-BEE7-4CC5-A594-0BDAE5098AFF}"/>
            </c:ext>
          </c:extLst>
        </c:ser>
        <c:ser>
          <c:idx val="2"/>
          <c:order val="2"/>
          <c:spPr>
            <a:solidFill>
              <a:schemeClr val="accent3"/>
            </a:solidFill>
            <a:ln>
              <a:noFill/>
            </a:ln>
            <a:effectLst/>
          </c:spPr>
          <c:invertIfNegative val="0"/>
          <c:cat>
            <c:strRef>
              <c:f>Sheet2!$A$3:$A$38</c:f>
              <c:strCache>
                <c:ptCount val="36"/>
                <c:pt idx="0">
                  <c:v>DELTA</c:v>
                </c:pt>
                <c:pt idx="1">
                  <c:v>AKWA IBOM</c:v>
                </c:pt>
                <c:pt idx="2">
                  <c:v>RIVERS</c:v>
                </c:pt>
                <c:pt idx="3">
                  <c:v>LAGOS</c:v>
                </c:pt>
                <c:pt idx="4">
                  <c:v>BAYELSA</c:v>
                </c:pt>
                <c:pt idx="5">
                  <c:v>KANO</c:v>
                </c:pt>
                <c:pt idx="6">
                  <c:v>KADUNA</c:v>
                </c:pt>
                <c:pt idx="7">
                  <c:v>EDO</c:v>
                </c:pt>
                <c:pt idx="8">
                  <c:v>KATSINA</c:v>
                </c:pt>
                <c:pt idx="9">
                  <c:v>IMO</c:v>
                </c:pt>
                <c:pt idx="10">
                  <c:v>OYO</c:v>
                </c:pt>
                <c:pt idx="11">
                  <c:v>ONDO</c:v>
                </c:pt>
                <c:pt idx="12">
                  <c:v>BORNO</c:v>
                </c:pt>
                <c:pt idx="13">
                  <c:v>BAUCHI</c:v>
                </c:pt>
                <c:pt idx="14">
                  <c:v>NIGER</c:v>
                </c:pt>
                <c:pt idx="15">
                  <c:v>JIGAWA</c:v>
                </c:pt>
                <c:pt idx="16">
                  <c:v>BENUE</c:v>
                </c:pt>
                <c:pt idx="17">
                  <c:v>SOKOTO</c:v>
                </c:pt>
                <c:pt idx="18">
                  <c:v>KOGI</c:v>
                </c:pt>
                <c:pt idx="19">
                  <c:v>ABIA</c:v>
                </c:pt>
                <c:pt idx="20">
                  <c:v>KEBBI</c:v>
                </c:pt>
                <c:pt idx="21">
                  <c:v>PLATEAU</c:v>
                </c:pt>
                <c:pt idx="22">
                  <c:v>ANAMBRA</c:v>
                </c:pt>
                <c:pt idx="23">
                  <c:v>ENUGU</c:v>
                </c:pt>
                <c:pt idx="24">
                  <c:v>CROSS RIVER</c:v>
                </c:pt>
                <c:pt idx="25">
                  <c:v>ADAMAWA</c:v>
                </c:pt>
                <c:pt idx="26">
                  <c:v>ZAMFARA</c:v>
                </c:pt>
                <c:pt idx="27">
                  <c:v>OGUN</c:v>
                </c:pt>
                <c:pt idx="28">
                  <c:v>YOBE</c:v>
                </c:pt>
                <c:pt idx="29">
                  <c:v>TARABA</c:v>
                </c:pt>
                <c:pt idx="30">
                  <c:v>GOMBE</c:v>
                </c:pt>
                <c:pt idx="31">
                  <c:v>OSUN</c:v>
                </c:pt>
                <c:pt idx="32">
                  <c:v>NASARAWA</c:v>
                </c:pt>
                <c:pt idx="33">
                  <c:v>EBONYI</c:v>
                </c:pt>
                <c:pt idx="34">
                  <c:v>EKITI</c:v>
                </c:pt>
                <c:pt idx="35">
                  <c:v>KWARA</c:v>
                </c:pt>
              </c:strCache>
            </c:strRef>
          </c:cat>
          <c:val>
            <c:numRef>
              <c:f>Sheet2!$D$3:$D$38</c:f>
            </c:numRef>
          </c:val>
          <c:extLst>
            <c:ext xmlns:c16="http://schemas.microsoft.com/office/drawing/2014/chart" uri="{C3380CC4-5D6E-409C-BE32-E72D297353CC}">
              <c16:uniqueId val="{00000002-BEE7-4CC5-A594-0BDAE5098AFF}"/>
            </c:ext>
          </c:extLst>
        </c:ser>
        <c:ser>
          <c:idx val="3"/>
          <c:order val="3"/>
          <c:spPr>
            <a:solidFill>
              <a:schemeClr val="accent4"/>
            </a:solidFill>
            <a:ln>
              <a:noFill/>
            </a:ln>
            <a:effectLst/>
          </c:spPr>
          <c:invertIfNegative val="0"/>
          <c:cat>
            <c:strRef>
              <c:f>Sheet2!$A$3:$A$38</c:f>
              <c:strCache>
                <c:ptCount val="36"/>
                <c:pt idx="0">
                  <c:v>DELTA</c:v>
                </c:pt>
                <c:pt idx="1">
                  <c:v>AKWA IBOM</c:v>
                </c:pt>
                <c:pt idx="2">
                  <c:v>RIVERS</c:v>
                </c:pt>
                <c:pt idx="3">
                  <c:v>LAGOS</c:v>
                </c:pt>
                <c:pt idx="4">
                  <c:v>BAYELSA</c:v>
                </c:pt>
                <c:pt idx="5">
                  <c:v>KANO</c:v>
                </c:pt>
                <c:pt idx="6">
                  <c:v>KADUNA</c:v>
                </c:pt>
                <c:pt idx="7">
                  <c:v>EDO</c:v>
                </c:pt>
                <c:pt idx="8">
                  <c:v>KATSINA</c:v>
                </c:pt>
                <c:pt idx="9">
                  <c:v>IMO</c:v>
                </c:pt>
                <c:pt idx="10">
                  <c:v>OYO</c:v>
                </c:pt>
                <c:pt idx="11">
                  <c:v>ONDO</c:v>
                </c:pt>
                <c:pt idx="12">
                  <c:v>BORNO</c:v>
                </c:pt>
                <c:pt idx="13">
                  <c:v>BAUCHI</c:v>
                </c:pt>
                <c:pt idx="14">
                  <c:v>NIGER</c:v>
                </c:pt>
                <c:pt idx="15">
                  <c:v>JIGAWA</c:v>
                </c:pt>
                <c:pt idx="16">
                  <c:v>BENUE</c:v>
                </c:pt>
                <c:pt idx="17">
                  <c:v>SOKOTO</c:v>
                </c:pt>
                <c:pt idx="18">
                  <c:v>KOGI</c:v>
                </c:pt>
                <c:pt idx="19">
                  <c:v>ABIA</c:v>
                </c:pt>
                <c:pt idx="20">
                  <c:v>KEBBI</c:v>
                </c:pt>
                <c:pt idx="21">
                  <c:v>PLATEAU</c:v>
                </c:pt>
                <c:pt idx="22">
                  <c:v>ANAMBRA</c:v>
                </c:pt>
                <c:pt idx="23">
                  <c:v>ENUGU</c:v>
                </c:pt>
                <c:pt idx="24">
                  <c:v>CROSS RIVER</c:v>
                </c:pt>
                <c:pt idx="25">
                  <c:v>ADAMAWA</c:v>
                </c:pt>
                <c:pt idx="26">
                  <c:v>ZAMFARA</c:v>
                </c:pt>
                <c:pt idx="27">
                  <c:v>OGUN</c:v>
                </c:pt>
                <c:pt idx="28">
                  <c:v>YOBE</c:v>
                </c:pt>
                <c:pt idx="29">
                  <c:v>TARABA</c:v>
                </c:pt>
                <c:pt idx="30">
                  <c:v>GOMBE</c:v>
                </c:pt>
                <c:pt idx="31">
                  <c:v>OSUN</c:v>
                </c:pt>
                <c:pt idx="32">
                  <c:v>NASARAWA</c:v>
                </c:pt>
                <c:pt idx="33">
                  <c:v>EBONYI</c:v>
                </c:pt>
                <c:pt idx="34">
                  <c:v>EKITI</c:v>
                </c:pt>
                <c:pt idx="35">
                  <c:v>KWARA</c:v>
                </c:pt>
              </c:strCache>
            </c:strRef>
          </c:cat>
          <c:val>
            <c:numRef>
              <c:f>Sheet2!$E$3:$E$38</c:f>
            </c:numRef>
          </c:val>
          <c:extLst>
            <c:ext xmlns:c16="http://schemas.microsoft.com/office/drawing/2014/chart" uri="{C3380CC4-5D6E-409C-BE32-E72D297353CC}">
              <c16:uniqueId val="{00000003-BEE7-4CC5-A594-0BDAE5098AFF}"/>
            </c:ext>
          </c:extLst>
        </c:ser>
        <c:ser>
          <c:idx val="4"/>
          <c:order val="4"/>
          <c:spPr>
            <a:solidFill>
              <a:schemeClr val="accent5"/>
            </a:solidFill>
            <a:ln>
              <a:noFill/>
            </a:ln>
            <a:effectLst/>
          </c:spPr>
          <c:invertIfNegative val="0"/>
          <c:cat>
            <c:strRef>
              <c:f>Sheet2!$A$3:$A$38</c:f>
              <c:strCache>
                <c:ptCount val="36"/>
                <c:pt idx="0">
                  <c:v>DELTA</c:v>
                </c:pt>
                <c:pt idx="1">
                  <c:v>AKWA IBOM</c:v>
                </c:pt>
                <c:pt idx="2">
                  <c:v>RIVERS</c:v>
                </c:pt>
                <c:pt idx="3">
                  <c:v>LAGOS</c:v>
                </c:pt>
                <c:pt idx="4">
                  <c:v>BAYELSA</c:v>
                </c:pt>
                <c:pt idx="5">
                  <c:v>KANO</c:v>
                </c:pt>
                <c:pt idx="6">
                  <c:v>KADUNA</c:v>
                </c:pt>
                <c:pt idx="7">
                  <c:v>EDO</c:v>
                </c:pt>
                <c:pt idx="8">
                  <c:v>KATSINA</c:v>
                </c:pt>
                <c:pt idx="9">
                  <c:v>IMO</c:v>
                </c:pt>
                <c:pt idx="10">
                  <c:v>OYO</c:v>
                </c:pt>
                <c:pt idx="11">
                  <c:v>ONDO</c:v>
                </c:pt>
                <c:pt idx="12">
                  <c:v>BORNO</c:v>
                </c:pt>
                <c:pt idx="13">
                  <c:v>BAUCHI</c:v>
                </c:pt>
                <c:pt idx="14">
                  <c:v>NIGER</c:v>
                </c:pt>
                <c:pt idx="15">
                  <c:v>JIGAWA</c:v>
                </c:pt>
                <c:pt idx="16">
                  <c:v>BENUE</c:v>
                </c:pt>
                <c:pt idx="17">
                  <c:v>SOKOTO</c:v>
                </c:pt>
                <c:pt idx="18">
                  <c:v>KOGI</c:v>
                </c:pt>
                <c:pt idx="19">
                  <c:v>ABIA</c:v>
                </c:pt>
                <c:pt idx="20">
                  <c:v>KEBBI</c:v>
                </c:pt>
                <c:pt idx="21">
                  <c:v>PLATEAU</c:v>
                </c:pt>
                <c:pt idx="22">
                  <c:v>ANAMBRA</c:v>
                </c:pt>
                <c:pt idx="23">
                  <c:v>ENUGU</c:v>
                </c:pt>
                <c:pt idx="24">
                  <c:v>CROSS RIVER</c:v>
                </c:pt>
                <c:pt idx="25">
                  <c:v>ADAMAWA</c:v>
                </c:pt>
                <c:pt idx="26">
                  <c:v>ZAMFARA</c:v>
                </c:pt>
                <c:pt idx="27">
                  <c:v>OGUN</c:v>
                </c:pt>
                <c:pt idx="28">
                  <c:v>YOBE</c:v>
                </c:pt>
                <c:pt idx="29">
                  <c:v>TARABA</c:v>
                </c:pt>
                <c:pt idx="30">
                  <c:v>GOMBE</c:v>
                </c:pt>
                <c:pt idx="31">
                  <c:v>OSUN</c:v>
                </c:pt>
                <c:pt idx="32">
                  <c:v>NASARAWA</c:v>
                </c:pt>
                <c:pt idx="33">
                  <c:v>EBONYI</c:v>
                </c:pt>
                <c:pt idx="34">
                  <c:v>EKITI</c:v>
                </c:pt>
                <c:pt idx="35">
                  <c:v>KWARA</c:v>
                </c:pt>
              </c:strCache>
            </c:strRef>
          </c:cat>
          <c:val>
            <c:numRef>
              <c:f>Sheet2!$F$3:$F$38</c:f>
            </c:numRef>
          </c:val>
          <c:extLst>
            <c:ext xmlns:c16="http://schemas.microsoft.com/office/drawing/2014/chart" uri="{C3380CC4-5D6E-409C-BE32-E72D297353CC}">
              <c16:uniqueId val="{00000004-BEE7-4CC5-A594-0BDAE5098AFF}"/>
            </c:ext>
          </c:extLst>
        </c:ser>
        <c:ser>
          <c:idx val="5"/>
          <c:order val="5"/>
          <c:spPr>
            <a:solidFill>
              <a:schemeClr val="accent6"/>
            </a:solidFill>
            <a:ln>
              <a:noFill/>
            </a:ln>
            <a:effectLst/>
          </c:spPr>
          <c:invertIfNegative val="0"/>
          <c:cat>
            <c:strRef>
              <c:f>Sheet2!$A$3:$A$38</c:f>
              <c:strCache>
                <c:ptCount val="36"/>
                <c:pt idx="0">
                  <c:v>DELTA</c:v>
                </c:pt>
                <c:pt idx="1">
                  <c:v>AKWA IBOM</c:v>
                </c:pt>
                <c:pt idx="2">
                  <c:v>RIVERS</c:v>
                </c:pt>
                <c:pt idx="3">
                  <c:v>LAGOS</c:v>
                </c:pt>
                <c:pt idx="4">
                  <c:v>BAYELSA</c:v>
                </c:pt>
                <c:pt idx="5">
                  <c:v>KANO</c:v>
                </c:pt>
                <c:pt idx="6">
                  <c:v>KADUNA</c:v>
                </c:pt>
                <c:pt idx="7">
                  <c:v>EDO</c:v>
                </c:pt>
                <c:pt idx="8">
                  <c:v>KATSINA</c:v>
                </c:pt>
                <c:pt idx="9">
                  <c:v>IMO</c:v>
                </c:pt>
                <c:pt idx="10">
                  <c:v>OYO</c:v>
                </c:pt>
                <c:pt idx="11">
                  <c:v>ONDO</c:v>
                </c:pt>
                <c:pt idx="12">
                  <c:v>BORNO</c:v>
                </c:pt>
                <c:pt idx="13">
                  <c:v>BAUCHI</c:v>
                </c:pt>
                <c:pt idx="14">
                  <c:v>NIGER</c:v>
                </c:pt>
                <c:pt idx="15">
                  <c:v>JIGAWA</c:v>
                </c:pt>
                <c:pt idx="16">
                  <c:v>BENUE</c:v>
                </c:pt>
                <c:pt idx="17">
                  <c:v>SOKOTO</c:v>
                </c:pt>
                <c:pt idx="18">
                  <c:v>KOGI</c:v>
                </c:pt>
                <c:pt idx="19">
                  <c:v>ABIA</c:v>
                </c:pt>
                <c:pt idx="20">
                  <c:v>KEBBI</c:v>
                </c:pt>
                <c:pt idx="21">
                  <c:v>PLATEAU</c:v>
                </c:pt>
                <c:pt idx="22">
                  <c:v>ANAMBRA</c:v>
                </c:pt>
                <c:pt idx="23">
                  <c:v>ENUGU</c:v>
                </c:pt>
                <c:pt idx="24">
                  <c:v>CROSS RIVER</c:v>
                </c:pt>
                <c:pt idx="25">
                  <c:v>ADAMAWA</c:v>
                </c:pt>
                <c:pt idx="26">
                  <c:v>ZAMFARA</c:v>
                </c:pt>
                <c:pt idx="27">
                  <c:v>OGUN</c:v>
                </c:pt>
                <c:pt idx="28">
                  <c:v>YOBE</c:v>
                </c:pt>
                <c:pt idx="29">
                  <c:v>TARABA</c:v>
                </c:pt>
                <c:pt idx="30">
                  <c:v>GOMBE</c:v>
                </c:pt>
                <c:pt idx="31">
                  <c:v>OSUN</c:v>
                </c:pt>
                <c:pt idx="32">
                  <c:v>NASARAWA</c:v>
                </c:pt>
                <c:pt idx="33">
                  <c:v>EBONYI</c:v>
                </c:pt>
                <c:pt idx="34">
                  <c:v>EKITI</c:v>
                </c:pt>
                <c:pt idx="35">
                  <c:v>KWARA</c:v>
                </c:pt>
              </c:strCache>
            </c:strRef>
          </c:cat>
          <c:val>
            <c:numRef>
              <c:f>Sheet2!$G$3:$G$38</c:f>
            </c:numRef>
          </c:val>
          <c:extLst>
            <c:ext xmlns:c16="http://schemas.microsoft.com/office/drawing/2014/chart" uri="{C3380CC4-5D6E-409C-BE32-E72D297353CC}">
              <c16:uniqueId val="{00000005-BEE7-4CC5-A594-0BDAE5098AFF}"/>
            </c:ext>
          </c:extLst>
        </c:ser>
        <c:ser>
          <c:idx val="6"/>
          <c:order val="6"/>
          <c:tx>
            <c:strRef>
              <c:f>Sheet2!$H$2</c:f>
              <c:strCache>
                <c:ptCount val="1"/>
                <c:pt idx="0">
                  <c:v>2017</c:v>
                </c:pt>
              </c:strCache>
            </c:strRef>
          </c:tx>
          <c:spPr>
            <a:solidFill>
              <a:schemeClr val="accent1">
                <a:lumMod val="60000"/>
              </a:schemeClr>
            </a:solidFill>
            <a:ln>
              <a:noFill/>
            </a:ln>
            <a:effectLst/>
          </c:spPr>
          <c:invertIfNegative val="0"/>
          <c:cat>
            <c:strRef>
              <c:f>Sheet2!$A$3:$A$38</c:f>
              <c:strCache>
                <c:ptCount val="36"/>
                <c:pt idx="0">
                  <c:v>DELTA</c:v>
                </c:pt>
                <c:pt idx="1">
                  <c:v>AKWA IBOM</c:v>
                </c:pt>
                <c:pt idx="2">
                  <c:v>RIVERS</c:v>
                </c:pt>
                <c:pt idx="3">
                  <c:v>LAGOS</c:v>
                </c:pt>
                <c:pt idx="4">
                  <c:v>BAYELSA</c:v>
                </c:pt>
                <c:pt idx="5">
                  <c:v>KANO</c:v>
                </c:pt>
                <c:pt idx="6">
                  <c:v>KADUNA</c:v>
                </c:pt>
                <c:pt idx="7">
                  <c:v>EDO</c:v>
                </c:pt>
                <c:pt idx="8">
                  <c:v>KATSINA</c:v>
                </c:pt>
                <c:pt idx="9">
                  <c:v>IMO</c:v>
                </c:pt>
                <c:pt idx="10">
                  <c:v>OYO</c:v>
                </c:pt>
                <c:pt idx="11">
                  <c:v>ONDO</c:v>
                </c:pt>
                <c:pt idx="12">
                  <c:v>BORNO</c:v>
                </c:pt>
                <c:pt idx="13">
                  <c:v>BAUCHI</c:v>
                </c:pt>
                <c:pt idx="14">
                  <c:v>NIGER</c:v>
                </c:pt>
                <c:pt idx="15">
                  <c:v>JIGAWA</c:v>
                </c:pt>
                <c:pt idx="16">
                  <c:v>BENUE</c:v>
                </c:pt>
                <c:pt idx="17">
                  <c:v>SOKOTO</c:v>
                </c:pt>
                <c:pt idx="18">
                  <c:v>KOGI</c:v>
                </c:pt>
                <c:pt idx="19">
                  <c:v>ABIA</c:v>
                </c:pt>
                <c:pt idx="20">
                  <c:v>KEBBI</c:v>
                </c:pt>
                <c:pt idx="21">
                  <c:v>PLATEAU</c:v>
                </c:pt>
                <c:pt idx="22">
                  <c:v>ANAMBRA</c:v>
                </c:pt>
                <c:pt idx="23">
                  <c:v>ENUGU</c:v>
                </c:pt>
                <c:pt idx="24">
                  <c:v>CROSS RIVER</c:v>
                </c:pt>
                <c:pt idx="25">
                  <c:v>ADAMAWA</c:v>
                </c:pt>
                <c:pt idx="26">
                  <c:v>ZAMFARA</c:v>
                </c:pt>
                <c:pt idx="27">
                  <c:v>OGUN</c:v>
                </c:pt>
                <c:pt idx="28">
                  <c:v>YOBE</c:v>
                </c:pt>
                <c:pt idx="29">
                  <c:v>TARABA</c:v>
                </c:pt>
                <c:pt idx="30">
                  <c:v>GOMBE</c:v>
                </c:pt>
                <c:pt idx="31">
                  <c:v>OSUN</c:v>
                </c:pt>
                <c:pt idx="32">
                  <c:v>NASARAWA</c:v>
                </c:pt>
                <c:pt idx="33">
                  <c:v>EBONYI</c:v>
                </c:pt>
                <c:pt idx="34">
                  <c:v>EKITI</c:v>
                </c:pt>
                <c:pt idx="35">
                  <c:v>KWARA</c:v>
                </c:pt>
              </c:strCache>
            </c:strRef>
          </c:cat>
          <c:val>
            <c:numRef>
              <c:f>Sheet2!$H$3:$H$38</c:f>
              <c:numCache>
                <c:formatCode>#,##0</c:formatCode>
                <c:ptCount val="36"/>
                <c:pt idx="0">
                  <c:v>139.48032772036998</c:v>
                </c:pt>
                <c:pt idx="1">
                  <c:v>156.68532047679</c:v>
                </c:pt>
                <c:pt idx="2">
                  <c:v>138.14696767242998</c:v>
                </c:pt>
                <c:pt idx="3">
                  <c:v>123.42182899947001</c:v>
                </c:pt>
                <c:pt idx="4">
                  <c:v>124.15681175758</c:v>
                </c:pt>
                <c:pt idx="5">
                  <c:v>71.573414286740004</c:v>
                </c:pt>
                <c:pt idx="6">
                  <c:v>55.726950027939992</c:v>
                </c:pt>
                <c:pt idx="7">
                  <c:v>48.714041300750004</c:v>
                </c:pt>
                <c:pt idx="8">
                  <c:v>52.031151883469995</c:v>
                </c:pt>
                <c:pt idx="9">
                  <c:v>48.583755723659998</c:v>
                </c:pt>
                <c:pt idx="10">
                  <c:v>52.175272110660003</c:v>
                </c:pt>
                <c:pt idx="11">
                  <c:v>58.575809015430011</c:v>
                </c:pt>
                <c:pt idx="12">
                  <c:v>50.636475021540001</c:v>
                </c:pt>
                <c:pt idx="13">
                  <c:v>49.754094666759997</c:v>
                </c:pt>
                <c:pt idx="14">
                  <c:v>48.725186987739995</c:v>
                </c:pt>
                <c:pt idx="15">
                  <c:v>47.18064323429001</c:v>
                </c:pt>
                <c:pt idx="16">
                  <c:v>46.861550275009996</c:v>
                </c:pt>
                <c:pt idx="17">
                  <c:v>45.687555678110002</c:v>
                </c:pt>
                <c:pt idx="18">
                  <c:v>45.484670911419997</c:v>
                </c:pt>
                <c:pt idx="19">
                  <c:v>44.33385072734</c:v>
                </c:pt>
                <c:pt idx="20">
                  <c:v>43.811680596870012</c:v>
                </c:pt>
                <c:pt idx="21">
                  <c:v>43.555783577490011</c:v>
                </c:pt>
                <c:pt idx="22">
                  <c:v>43.089159428869991</c:v>
                </c:pt>
                <c:pt idx="23">
                  <c:v>42.716616458080004</c:v>
                </c:pt>
                <c:pt idx="24">
                  <c:v>41.963126084709998</c:v>
                </c:pt>
                <c:pt idx="25">
                  <c:v>41.931969504370009</c:v>
                </c:pt>
                <c:pt idx="26">
                  <c:v>41.746252856079998</c:v>
                </c:pt>
                <c:pt idx="27">
                  <c:v>40.708133204840003</c:v>
                </c:pt>
                <c:pt idx="28">
                  <c:v>40.97307535118</c:v>
                </c:pt>
                <c:pt idx="29">
                  <c:v>40.038808118090003</c:v>
                </c:pt>
                <c:pt idx="30">
                  <c:v>39.302668694089995</c:v>
                </c:pt>
                <c:pt idx="31">
                  <c:v>39.427491639620008</c:v>
                </c:pt>
                <c:pt idx="32">
                  <c:v>38.228892610250007</c:v>
                </c:pt>
                <c:pt idx="33">
                  <c:v>37.773046846290001</c:v>
                </c:pt>
                <c:pt idx="34">
                  <c:v>37.754966137459995</c:v>
                </c:pt>
                <c:pt idx="35">
                  <c:v>37.658120654650006</c:v>
                </c:pt>
              </c:numCache>
            </c:numRef>
          </c:val>
          <c:extLst>
            <c:ext xmlns:c16="http://schemas.microsoft.com/office/drawing/2014/chart" uri="{C3380CC4-5D6E-409C-BE32-E72D297353CC}">
              <c16:uniqueId val="{00000006-BEE7-4CC5-A594-0BDAE5098AFF}"/>
            </c:ext>
          </c:extLst>
        </c:ser>
        <c:ser>
          <c:idx val="7"/>
          <c:order val="7"/>
          <c:tx>
            <c:strRef>
              <c:f>Sheet2!$I$2</c:f>
              <c:strCache>
                <c:ptCount val="1"/>
                <c:pt idx="0">
                  <c:v>2018</c:v>
                </c:pt>
              </c:strCache>
            </c:strRef>
          </c:tx>
          <c:spPr>
            <a:solidFill>
              <a:schemeClr val="accent2">
                <a:lumMod val="60000"/>
              </a:schemeClr>
            </a:solidFill>
            <a:ln>
              <a:noFill/>
            </a:ln>
            <a:effectLst/>
          </c:spPr>
          <c:invertIfNegative val="0"/>
          <c:cat>
            <c:strRef>
              <c:f>Sheet2!$A$3:$A$38</c:f>
              <c:strCache>
                <c:ptCount val="36"/>
                <c:pt idx="0">
                  <c:v>DELTA</c:v>
                </c:pt>
                <c:pt idx="1">
                  <c:v>AKWA IBOM</c:v>
                </c:pt>
                <c:pt idx="2">
                  <c:v>RIVERS</c:v>
                </c:pt>
                <c:pt idx="3">
                  <c:v>LAGOS</c:v>
                </c:pt>
                <c:pt idx="4">
                  <c:v>BAYELSA</c:v>
                </c:pt>
                <c:pt idx="5">
                  <c:v>KANO</c:v>
                </c:pt>
                <c:pt idx="6">
                  <c:v>KADUNA</c:v>
                </c:pt>
                <c:pt idx="7">
                  <c:v>EDO</c:v>
                </c:pt>
                <c:pt idx="8">
                  <c:v>KATSINA</c:v>
                </c:pt>
                <c:pt idx="9">
                  <c:v>IMO</c:v>
                </c:pt>
                <c:pt idx="10">
                  <c:v>OYO</c:v>
                </c:pt>
                <c:pt idx="11">
                  <c:v>ONDO</c:v>
                </c:pt>
                <c:pt idx="12">
                  <c:v>BORNO</c:v>
                </c:pt>
                <c:pt idx="13">
                  <c:v>BAUCHI</c:v>
                </c:pt>
                <c:pt idx="14">
                  <c:v>NIGER</c:v>
                </c:pt>
                <c:pt idx="15">
                  <c:v>JIGAWA</c:v>
                </c:pt>
                <c:pt idx="16">
                  <c:v>BENUE</c:v>
                </c:pt>
                <c:pt idx="17">
                  <c:v>SOKOTO</c:v>
                </c:pt>
                <c:pt idx="18">
                  <c:v>KOGI</c:v>
                </c:pt>
                <c:pt idx="19">
                  <c:v>ABIA</c:v>
                </c:pt>
                <c:pt idx="20">
                  <c:v>KEBBI</c:v>
                </c:pt>
                <c:pt idx="21">
                  <c:v>PLATEAU</c:v>
                </c:pt>
                <c:pt idx="22">
                  <c:v>ANAMBRA</c:v>
                </c:pt>
                <c:pt idx="23">
                  <c:v>ENUGU</c:v>
                </c:pt>
                <c:pt idx="24">
                  <c:v>CROSS RIVER</c:v>
                </c:pt>
                <c:pt idx="25">
                  <c:v>ADAMAWA</c:v>
                </c:pt>
                <c:pt idx="26">
                  <c:v>ZAMFARA</c:v>
                </c:pt>
                <c:pt idx="27">
                  <c:v>OGUN</c:v>
                </c:pt>
                <c:pt idx="28">
                  <c:v>YOBE</c:v>
                </c:pt>
                <c:pt idx="29">
                  <c:v>TARABA</c:v>
                </c:pt>
                <c:pt idx="30">
                  <c:v>GOMBE</c:v>
                </c:pt>
                <c:pt idx="31">
                  <c:v>OSUN</c:v>
                </c:pt>
                <c:pt idx="32">
                  <c:v>NASARAWA</c:v>
                </c:pt>
                <c:pt idx="33">
                  <c:v>EBONYI</c:v>
                </c:pt>
                <c:pt idx="34">
                  <c:v>EKITI</c:v>
                </c:pt>
                <c:pt idx="35">
                  <c:v>KWARA</c:v>
                </c:pt>
              </c:strCache>
            </c:strRef>
          </c:cat>
          <c:val>
            <c:numRef>
              <c:f>Sheet2!$I$3:$I$38</c:f>
              <c:numCache>
                <c:formatCode>#,##0</c:formatCode>
                <c:ptCount val="36"/>
                <c:pt idx="0">
                  <c:v>237.80826834045004</c:v>
                </c:pt>
                <c:pt idx="1">
                  <c:v>216.28754566738999</c:v>
                </c:pt>
                <c:pt idx="2">
                  <c:v>186.52682851352</c:v>
                </c:pt>
                <c:pt idx="3">
                  <c:v>158.79826167539997</c:v>
                </c:pt>
                <c:pt idx="4">
                  <c:v>172.61109821361998</c:v>
                </c:pt>
                <c:pt idx="5">
                  <c:v>90.287277773059998</c:v>
                </c:pt>
                <c:pt idx="6">
                  <c:v>73.647068169449994</c:v>
                </c:pt>
                <c:pt idx="7">
                  <c:v>75.785017349230003</c:v>
                </c:pt>
                <c:pt idx="8">
                  <c:v>68.864714183420006</c:v>
                </c:pt>
                <c:pt idx="9">
                  <c:v>64.638388810429987</c:v>
                </c:pt>
                <c:pt idx="10">
                  <c:v>67.18475632932001</c:v>
                </c:pt>
                <c:pt idx="11">
                  <c:v>72.333709444920004</c:v>
                </c:pt>
                <c:pt idx="12">
                  <c:v>67.353384073880008</c:v>
                </c:pt>
                <c:pt idx="13">
                  <c:v>65.975087827610011</c:v>
                </c:pt>
                <c:pt idx="14">
                  <c:v>64.743138543819995</c:v>
                </c:pt>
                <c:pt idx="15">
                  <c:v>62.621862392729994</c:v>
                </c:pt>
                <c:pt idx="16">
                  <c:v>62.054098751490002</c:v>
                </c:pt>
                <c:pt idx="17">
                  <c:v>60.593707312819994</c:v>
                </c:pt>
                <c:pt idx="18">
                  <c:v>60.44171534257999</c:v>
                </c:pt>
                <c:pt idx="19">
                  <c:v>60.96368664005</c:v>
                </c:pt>
                <c:pt idx="20">
                  <c:v>58.232738761629996</c:v>
                </c:pt>
                <c:pt idx="21">
                  <c:v>57.692574211710003</c:v>
                </c:pt>
                <c:pt idx="22">
                  <c:v>56.825281004179999</c:v>
                </c:pt>
                <c:pt idx="23">
                  <c:v>56.329695830620004</c:v>
                </c:pt>
                <c:pt idx="24">
                  <c:v>55.514844894280003</c:v>
                </c:pt>
                <c:pt idx="25">
                  <c:v>55.500468391790001</c:v>
                </c:pt>
                <c:pt idx="26">
                  <c:v>55.306069684489998</c:v>
                </c:pt>
                <c:pt idx="27">
                  <c:v>54.118855953249998</c:v>
                </c:pt>
                <c:pt idx="28">
                  <c:v>54.37015507305</c:v>
                </c:pt>
                <c:pt idx="29">
                  <c:v>52.943837201369995</c:v>
                </c:pt>
                <c:pt idx="30">
                  <c:v>52.060826117480005</c:v>
                </c:pt>
                <c:pt idx="31">
                  <c:v>51.916660002999997</c:v>
                </c:pt>
                <c:pt idx="32">
                  <c:v>50.638809979569999</c:v>
                </c:pt>
                <c:pt idx="33">
                  <c:v>50.026884511390001</c:v>
                </c:pt>
                <c:pt idx="34">
                  <c:v>50.003480632859997</c:v>
                </c:pt>
                <c:pt idx="35">
                  <c:v>49.859910786900002</c:v>
                </c:pt>
              </c:numCache>
            </c:numRef>
          </c:val>
          <c:extLst>
            <c:ext xmlns:c16="http://schemas.microsoft.com/office/drawing/2014/chart" uri="{C3380CC4-5D6E-409C-BE32-E72D297353CC}">
              <c16:uniqueId val="{00000007-BEE7-4CC5-A594-0BDAE5098AFF}"/>
            </c:ext>
          </c:extLst>
        </c:ser>
        <c:ser>
          <c:idx val="8"/>
          <c:order val="8"/>
          <c:tx>
            <c:strRef>
              <c:f>Sheet2!$J$2</c:f>
              <c:strCache>
                <c:ptCount val="1"/>
                <c:pt idx="0">
                  <c:v>2019</c:v>
                </c:pt>
              </c:strCache>
            </c:strRef>
          </c:tx>
          <c:spPr>
            <a:solidFill>
              <a:schemeClr val="accent3">
                <a:lumMod val="60000"/>
              </a:schemeClr>
            </a:solidFill>
            <a:ln>
              <a:noFill/>
            </a:ln>
            <a:effectLst/>
          </c:spPr>
          <c:invertIfNegative val="0"/>
          <c:cat>
            <c:strRef>
              <c:f>Sheet2!$A$3:$A$38</c:f>
              <c:strCache>
                <c:ptCount val="36"/>
                <c:pt idx="0">
                  <c:v>DELTA</c:v>
                </c:pt>
                <c:pt idx="1">
                  <c:v>AKWA IBOM</c:v>
                </c:pt>
                <c:pt idx="2">
                  <c:v>RIVERS</c:v>
                </c:pt>
                <c:pt idx="3">
                  <c:v>LAGOS</c:v>
                </c:pt>
                <c:pt idx="4">
                  <c:v>BAYELSA</c:v>
                </c:pt>
                <c:pt idx="5">
                  <c:v>KANO</c:v>
                </c:pt>
                <c:pt idx="6">
                  <c:v>KADUNA</c:v>
                </c:pt>
                <c:pt idx="7">
                  <c:v>EDO</c:v>
                </c:pt>
                <c:pt idx="8">
                  <c:v>KATSINA</c:v>
                </c:pt>
                <c:pt idx="9">
                  <c:v>IMO</c:v>
                </c:pt>
                <c:pt idx="10">
                  <c:v>OYO</c:v>
                </c:pt>
                <c:pt idx="11">
                  <c:v>ONDO</c:v>
                </c:pt>
                <c:pt idx="12">
                  <c:v>BORNO</c:v>
                </c:pt>
                <c:pt idx="13">
                  <c:v>BAUCHI</c:v>
                </c:pt>
                <c:pt idx="14">
                  <c:v>NIGER</c:v>
                </c:pt>
                <c:pt idx="15">
                  <c:v>JIGAWA</c:v>
                </c:pt>
                <c:pt idx="16">
                  <c:v>BENUE</c:v>
                </c:pt>
                <c:pt idx="17">
                  <c:v>SOKOTO</c:v>
                </c:pt>
                <c:pt idx="18">
                  <c:v>KOGI</c:v>
                </c:pt>
                <c:pt idx="19">
                  <c:v>ABIA</c:v>
                </c:pt>
                <c:pt idx="20">
                  <c:v>KEBBI</c:v>
                </c:pt>
                <c:pt idx="21">
                  <c:v>PLATEAU</c:v>
                </c:pt>
                <c:pt idx="22">
                  <c:v>ANAMBRA</c:v>
                </c:pt>
                <c:pt idx="23">
                  <c:v>ENUGU</c:v>
                </c:pt>
                <c:pt idx="24">
                  <c:v>CROSS RIVER</c:v>
                </c:pt>
                <c:pt idx="25">
                  <c:v>ADAMAWA</c:v>
                </c:pt>
                <c:pt idx="26">
                  <c:v>ZAMFARA</c:v>
                </c:pt>
                <c:pt idx="27">
                  <c:v>OGUN</c:v>
                </c:pt>
                <c:pt idx="28">
                  <c:v>YOBE</c:v>
                </c:pt>
                <c:pt idx="29">
                  <c:v>TARABA</c:v>
                </c:pt>
                <c:pt idx="30">
                  <c:v>GOMBE</c:v>
                </c:pt>
                <c:pt idx="31">
                  <c:v>OSUN</c:v>
                </c:pt>
                <c:pt idx="32">
                  <c:v>NASARAWA</c:v>
                </c:pt>
                <c:pt idx="33">
                  <c:v>EBONYI</c:v>
                </c:pt>
                <c:pt idx="34">
                  <c:v>EKITI</c:v>
                </c:pt>
                <c:pt idx="35">
                  <c:v>KWARA</c:v>
                </c:pt>
              </c:strCache>
            </c:strRef>
          </c:cat>
          <c:val>
            <c:numRef>
              <c:f>Sheet2!$J$3:$J$38</c:f>
              <c:numCache>
                <c:formatCode>#,##0</c:formatCode>
                <c:ptCount val="36"/>
                <c:pt idx="0">
                  <c:v>234.64772650903834</c:v>
                </c:pt>
                <c:pt idx="1">
                  <c:v>185.84882754425891</c:v>
                </c:pt>
                <c:pt idx="2">
                  <c:v>169.13452145601948</c:v>
                </c:pt>
                <c:pt idx="3">
                  <c:v>165.33022059117698</c:v>
                </c:pt>
                <c:pt idx="4">
                  <c:v>157.58236913190572</c:v>
                </c:pt>
                <c:pt idx="5">
                  <c:v>89.582960851300797</c:v>
                </c:pt>
                <c:pt idx="6">
                  <c:v>72.792091002781888</c:v>
                </c:pt>
                <c:pt idx="7">
                  <c:v>72.441343118536196</c:v>
                </c:pt>
                <c:pt idx="8">
                  <c:v>67.986798054484595</c:v>
                </c:pt>
                <c:pt idx="9">
                  <c:v>67.876092217304389</c:v>
                </c:pt>
                <c:pt idx="10">
                  <c:v>67.185057533771499</c:v>
                </c:pt>
                <c:pt idx="11">
                  <c:v>67.115746371258496</c:v>
                </c:pt>
                <c:pt idx="12">
                  <c:v>66.487864533389001</c:v>
                </c:pt>
                <c:pt idx="13">
                  <c:v>65.176658184270906</c:v>
                </c:pt>
                <c:pt idx="14">
                  <c:v>63.988722925939101</c:v>
                </c:pt>
                <c:pt idx="15">
                  <c:v>61.835139057238209</c:v>
                </c:pt>
                <c:pt idx="16">
                  <c:v>61.371289442264299</c:v>
                </c:pt>
                <c:pt idx="17">
                  <c:v>59.914057332087403</c:v>
                </c:pt>
                <c:pt idx="18">
                  <c:v>59.796319790543194</c:v>
                </c:pt>
                <c:pt idx="19">
                  <c:v>59.152422578502907</c:v>
                </c:pt>
                <c:pt idx="20">
                  <c:v>57.410588819144699</c:v>
                </c:pt>
                <c:pt idx="21">
                  <c:v>56.952780538350702</c:v>
                </c:pt>
                <c:pt idx="22">
                  <c:v>56.274793306045098</c:v>
                </c:pt>
                <c:pt idx="23">
                  <c:v>55.956504568516912</c:v>
                </c:pt>
                <c:pt idx="24">
                  <c:v>54.861214791027102</c:v>
                </c:pt>
                <c:pt idx="25">
                  <c:v>54.791266908615498</c:v>
                </c:pt>
                <c:pt idx="26">
                  <c:v>54.669289465379109</c:v>
                </c:pt>
                <c:pt idx="27">
                  <c:v>53.866246788727999</c:v>
                </c:pt>
                <c:pt idx="28">
                  <c:v>53.769724960863101</c:v>
                </c:pt>
                <c:pt idx="29">
                  <c:v>52.2436730699755</c:v>
                </c:pt>
                <c:pt idx="30">
                  <c:v>51.464472523376507</c:v>
                </c:pt>
                <c:pt idx="31">
                  <c:v>51.408463351899101</c:v>
                </c:pt>
                <c:pt idx="32">
                  <c:v>50.027041847686995</c:v>
                </c:pt>
                <c:pt idx="33">
                  <c:v>49.493938935081083</c:v>
                </c:pt>
                <c:pt idx="34">
                  <c:v>49.491194860761603</c:v>
                </c:pt>
                <c:pt idx="35">
                  <c:v>49.202175888844302</c:v>
                </c:pt>
              </c:numCache>
            </c:numRef>
          </c:val>
          <c:extLst>
            <c:ext xmlns:c16="http://schemas.microsoft.com/office/drawing/2014/chart" uri="{C3380CC4-5D6E-409C-BE32-E72D297353CC}">
              <c16:uniqueId val="{00000008-BEE7-4CC5-A594-0BDAE5098AFF}"/>
            </c:ext>
          </c:extLst>
        </c:ser>
        <c:dLbls>
          <c:showLegendKey val="0"/>
          <c:showVal val="0"/>
          <c:showCatName val="0"/>
          <c:showSerName val="0"/>
          <c:showPercent val="0"/>
          <c:showBubbleSize val="0"/>
        </c:dLbls>
        <c:gapWidth val="219"/>
        <c:overlap val="-27"/>
        <c:axId val="1615228352"/>
        <c:axId val="1455661536"/>
      </c:barChart>
      <c:catAx>
        <c:axId val="161522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455661536"/>
        <c:crosses val="autoZero"/>
        <c:auto val="1"/>
        <c:lblAlgn val="ctr"/>
        <c:lblOffset val="100"/>
        <c:noMultiLvlLbl val="0"/>
      </c:catAx>
      <c:valAx>
        <c:axId val="1455661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615228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ndara" panose="020E0502030303020204" pitchFamily="34" charset="0"/>
        </a:defRPr>
      </a:pPr>
      <a:endParaRPr lang="en-NG"/>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4. The Board/SIRS reports to the Governor</a:t>
            </a:r>
          </a:p>
        </c:rich>
      </c:tx>
      <c:layout>
        <c:manualLayout>
          <c:xMode val="edge"/>
          <c:yMode val="edge"/>
          <c:x val="0.1700345581802275"/>
          <c:y val="1.8518518518518521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Sheet1!$B$191:$B$195</c:f>
              <c:strCache>
                <c:ptCount val="5"/>
                <c:pt idx="0">
                  <c:v>Monthly</c:v>
                </c:pt>
                <c:pt idx="1">
                  <c:v>Weekly</c:v>
                </c:pt>
                <c:pt idx="2">
                  <c:v>Quarterly</c:v>
                </c:pt>
                <c:pt idx="3">
                  <c:v>Never</c:v>
                </c:pt>
                <c:pt idx="4">
                  <c:v>Annually</c:v>
                </c:pt>
              </c:strCache>
            </c:strRef>
          </c:cat>
          <c:val>
            <c:numRef>
              <c:f>Sheet1!$C$191:$C$195</c:f>
              <c:numCache>
                <c:formatCode>General</c:formatCode>
                <c:ptCount val="5"/>
                <c:pt idx="0">
                  <c:v>11</c:v>
                </c:pt>
                <c:pt idx="1">
                  <c:v>4</c:v>
                </c:pt>
                <c:pt idx="2">
                  <c:v>5</c:v>
                </c:pt>
                <c:pt idx="3">
                  <c:v>3</c:v>
                </c:pt>
                <c:pt idx="4">
                  <c:v>2</c:v>
                </c:pt>
              </c:numCache>
            </c:numRef>
          </c:val>
          <c:extLst>
            <c:ext xmlns:c16="http://schemas.microsoft.com/office/drawing/2014/chart" uri="{C3380CC4-5D6E-409C-BE32-E72D297353CC}">
              <c16:uniqueId val="{00000000-09F6-4AD0-BA47-5E35712F960C}"/>
            </c:ext>
          </c:extLst>
        </c:ser>
        <c:dLbls>
          <c:showLegendKey val="0"/>
          <c:showVal val="0"/>
          <c:showCatName val="0"/>
          <c:showSerName val="0"/>
          <c:showPercent val="0"/>
          <c:showBubbleSize val="0"/>
        </c:dLbls>
        <c:gapWidth val="219"/>
        <c:axId val="113737728"/>
        <c:axId val="113739264"/>
      </c:barChart>
      <c:catAx>
        <c:axId val="11373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3739264"/>
        <c:crosses val="autoZero"/>
        <c:auto val="1"/>
        <c:lblAlgn val="ctr"/>
        <c:lblOffset val="100"/>
        <c:noMultiLvlLbl val="0"/>
      </c:catAx>
      <c:valAx>
        <c:axId val="113739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3737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Sheet23!$G$7</c:f>
              <c:strCache>
                <c:ptCount val="1"/>
                <c:pt idx="0">
                  <c:v>65. Are the State taxpayers aware of the taxes they have to pay, the rates of tax and the procedures for making a return and self-assessment?*</c:v>
                </c:pt>
              </c:strCache>
            </c:strRef>
          </c:tx>
          <c:spPr>
            <a:solidFill>
              <a:schemeClr val="accent1"/>
            </a:solidFill>
            <a:ln>
              <a:noFill/>
            </a:ln>
            <a:effectLst/>
          </c:spPr>
          <c:invertIfNegative val="0"/>
          <c:cat>
            <c:strRef>
              <c:f>Sheet23!$F$8:$F$9</c:f>
              <c:strCache>
                <c:ptCount val="2"/>
                <c:pt idx="0">
                  <c:v>Partially</c:v>
                </c:pt>
                <c:pt idx="1">
                  <c:v>Yes</c:v>
                </c:pt>
              </c:strCache>
            </c:strRef>
          </c:cat>
          <c:val>
            <c:numRef>
              <c:f>Sheet23!$G$8:$G$9</c:f>
              <c:numCache>
                <c:formatCode>General</c:formatCode>
                <c:ptCount val="2"/>
                <c:pt idx="0">
                  <c:v>13</c:v>
                </c:pt>
                <c:pt idx="1">
                  <c:v>12</c:v>
                </c:pt>
              </c:numCache>
            </c:numRef>
          </c:val>
          <c:extLst>
            <c:ext xmlns:c16="http://schemas.microsoft.com/office/drawing/2014/chart" uri="{C3380CC4-5D6E-409C-BE32-E72D297353CC}">
              <c16:uniqueId val="{00000000-24F5-4642-AB85-50E169B47958}"/>
            </c:ext>
          </c:extLst>
        </c:ser>
        <c:dLbls>
          <c:showLegendKey val="0"/>
          <c:showVal val="0"/>
          <c:showCatName val="0"/>
          <c:showSerName val="0"/>
          <c:showPercent val="0"/>
          <c:showBubbleSize val="0"/>
        </c:dLbls>
        <c:gapWidth val="219"/>
        <c:overlap val="-27"/>
        <c:axId val="1728302704"/>
        <c:axId val="1794324432"/>
      </c:barChart>
      <c:catAx>
        <c:axId val="172830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24432"/>
        <c:crosses val="autoZero"/>
        <c:auto val="1"/>
        <c:lblAlgn val="ctr"/>
        <c:lblOffset val="100"/>
        <c:noMultiLvlLbl val="0"/>
      </c:catAx>
      <c:valAx>
        <c:axId val="179432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28302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Sheet24!$G$7</c:f>
              <c:strCache>
                <c:ptCount val="1"/>
                <c:pt idx="0">
                  <c:v>68. Do you use SERVICOM?*</c:v>
                </c:pt>
              </c:strCache>
            </c:strRef>
          </c:tx>
          <c:spPr>
            <a:solidFill>
              <a:schemeClr val="accent1"/>
            </a:solidFill>
            <a:ln>
              <a:noFill/>
            </a:ln>
            <a:effectLst/>
          </c:spPr>
          <c:invertIfNegative val="0"/>
          <c:cat>
            <c:strRef>
              <c:f>Sheet24!$F$8:$F$10</c:f>
              <c:strCache>
                <c:ptCount val="3"/>
                <c:pt idx="0">
                  <c:v>No Response</c:v>
                </c:pt>
                <c:pt idx="1">
                  <c:v>No</c:v>
                </c:pt>
                <c:pt idx="2">
                  <c:v>Yes</c:v>
                </c:pt>
              </c:strCache>
            </c:strRef>
          </c:cat>
          <c:val>
            <c:numRef>
              <c:f>Sheet24!$G$8:$G$10</c:f>
              <c:numCache>
                <c:formatCode>General</c:formatCode>
                <c:ptCount val="3"/>
                <c:pt idx="0">
                  <c:v>4</c:v>
                </c:pt>
                <c:pt idx="1">
                  <c:v>17</c:v>
                </c:pt>
                <c:pt idx="2">
                  <c:v>4</c:v>
                </c:pt>
              </c:numCache>
            </c:numRef>
          </c:val>
          <c:extLst>
            <c:ext xmlns:c16="http://schemas.microsoft.com/office/drawing/2014/chart" uri="{C3380CC4-5D6E-409C-BE32-E72D297353CC}">
              <c16:uniqueId val="{00000000-17B9-4E1B-8841-13C1D90F421F}"/>
            </c:ext>
          </c:extLst>
        </c:ser>
        <c:dLbls>
          <c:showLegendKey val="0"/>
          <c:showVal val="0"/>
          <c:showCatName val="0"/>
          <c:showSerName val="0"/>
          <c:showPercent val="0"/>
          <c:showBubbleSize val="0"/>
        </c:dLbls>
        <c:gapWidth val="219"/>
        <c:overlap val="-27"/>
        <c:axId val="1786826112"/>
        <c:axId val="1794331920"/>
      </c:barChart>
      <c:catAx>
        <c:axId val="178682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31920"/>
        <c:crosses val="autoZero"/>
        <c:auto val="1"/>
        <c:lblAlgn val="ctr"/>
        <c:lblOffset val="100"/>
        <c:noMultiLvlLbl val="0"/>
      </c:catAx>
      <c:valAx>
        <c:axId val="1794331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8682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Sheet28!$F$8</c:f>
              <c:strCache>
                <c:ptCount val="1"/>
                <c:pt idx="0">
                  <c:v>70. Number of process changes as a result of complaints in last six months* (Please note this does not include changes to assessments as a result of Objections)</c:v>
                </c:pt>
              </c:strCache>
            </c:strRef>
          </c:tx>
          <c:spPr>
            <a:solidFill>
              <a:schemeClr val="accent1"/>
            </a:solidFill>
            <a:ln>
              <a:noFill/>
            </a:ln>
            <a:effectLst/>
          </c:spPr>
          <c:invertIfNegative val="0"/>
          <c:cat>
            <c:strRef>
              <c:f>Sheet28!$E$9:$E$12</c:f>
              <c:strCache>
                <c:ptCount val="4"/>
                <c:pt idx="0">
                  <c:v>0</c:v>
                </c:pt>
                <c:pt idx="1">
                  <c:v>1</c:v>
                </c:pt>
                <c:pt idx="2">
                  <c:v>3</c:v>
                </c:pt>
                <c:pt idx="3">
                  <c:v>3+</c:v>
                </c:pt>
              </c:strCache>
            </c:strRef>
          </c:cat>
          <c:val>
            <c:numRef>
              <c:f>Sheet28!$F$9:$F$12</c:f>
              <c:numCache>
                <c:formatCode>General</c:formatCode>
                <c:ptCount val="4"/>
                <c:pt idx="0">
                  <c:v>8</c:v>
                </c:pt>
                <c:pt idx="1">
                  <c:v>1</c:v>
                </c:pt>
                <c:pt idx="2">
                  <c:v>3</c:v>
                </c:pt>
                <c:pt idx="3">
                  <c:v>13</c:v>
                </c:pt>
              </c:numCache>
            </c:numRef>
          </c:val>
          <c:extLst>
            <c:ext xmlns:c16="http://schemas.microsoft.com/office/drawing/2014/chart" uri="{C3380CC4-5D6E-409C-BE32-E72D297353CC}">
              <c16:uniqueId val="{00000000-866A-4ABE-8BA5-82B79278AD63}"/>
            </c:ext>
          </c:extLst>
        </c:ser>
        <c:dLbls>
          <c:showLegendKey val="0"/>
          <c:showVal val="0"/>
          <c:showCatName val="0"/>
          <c:showSerName val="0"/>
          <c:showPercent val="0"/>
          <c:showBubbleSize val="0"/>
        </c:dLbls>
        <c:gapWidth val="219"/>
        <c:overlap val="-27"/>
        <c:axId val="1735401760"/>
        <c:axId val="1794335248"/>
      </c:barChart>
      <c:catAx>
        <c:axId val="173540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35248"/>
        <c:crosses val="autoZero"/>
        <c:auto val="1"/>
        <c:lblAlgn val="ctr"/>
        <c:lblOffset val="100"/>
        <c:noMultiLvlLbl val="0"/>
      </c:catAx>
      <c:valAx>
        <c:axId val="179433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3540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Sheet29!$F$5</c:f>
              <c:strCache>
                <c:ptCount val="1"/>
                <c:pt idx="0">
                  <c:v>71. Is the statutory Joint State Revenue Committee functioning?*</c:v>
                </c:pt>
              </c:strCache>
            </c:strRef>
          </c:tx>
          <c:spPr>
            <a:solidFill>
              <a:schemeClr val="accent1"/>
            </a:solidFill>
            <a:ln>
              <a:noFill/>
            </a:ln>
            <a:effectLst/>
          </c:spPr>
          <c:invertIfNegative val="0"/>
          <c:cat>
            <c:strRef>
              <c:f>Sheet29!$E$6:$E$8</c:f>
              <c:strCache>
                <c:ptCount val="3"/>
                <c:pt idx="0">
                  <c:v>No Response </c:v>
                </c:pt>
                <c:pt idx="1">
                  <c:v>No</c:v>
                </c:pt>
                <c:pt idx="2">
                  <c:v>Yes</c:v>
                </c:pt>
              </c:strCache>
            </c:strRef>
          </c:cat>
          <c:val>
            <c:numRef>
              <c:f>Sheet29!$F$6:$F$8</c:f>
              <c:numCache>
                <c:formatCode>General</c:formatCode>
                <c:ptCount val="3"/>
                <c:pt idx="0">
                  <c:v>0</c:v>
                </c:pt>
                <c:pt idx="1">
                  <c:v>9</c:v>
                </c:pt>
                <c:pt idx="2">
                  <c:v>15</c:v>
                </c:pt>
              </c:numCache>
            </c:numRef>
          </c:val>
          <c:extLst>
            <c:ext xmlns:c16="http://schemas.microsoft.com/office/drawing/2014/chart" uri="{C3380CC4-5D6E-409C-BE32-E72D297353CC}">
              <c16:uniqueId val="{00000000-B29A-49C8-A73A-543D0A605BED}"/>
            </c:ext>
          </c:extLst>
        </c:ser>
        <c:dLbls>
          <c:showLegendKey val="0"/>
          <c:showVal val="0"/>
          <c:showCatName val="0"/>
          <c:showSerName val="0"/>
          <c:showPercent val="0"/>
          <c:showBubbleSize val="0"/>
        </c:dLbls>
        <c:gapWidth val="219"/>
        <c:overlap val="-27"/>
        <c:axId val="1796451424"/>
        <c:axId val="1794334832"/>
      </c:barChart>
      <c:catAx>
        <c:axId val="179645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34832"/>
        <c:crosses val="autoZero"/>
        <c:auto val="1"/>
        <c:lblAlgn val="ctr"/>
        <c:lblOffset val="100"/>
        <c:noMultiLvlLbl val="0"/>
      </c:catAx>
      <c:valAx>
        <c:axId val="179433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645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Sheet30!$F$9</c:f>
              <c:strCache>
                <c:ptCount val="1"/>
                <c:pt idx="0">
                  <c:v>73. Does the State have charges for education?*</c:v>
                </c:pt>
              </c:strCache>
            </c:strRef>
          </c:tx>
          <c:spPr>
            <a:solidFill>
              <a:schemeClr val="accent1"/>
            </a:solidFill>
            <a:ln>
              <a:noFill/>
            </a:ln>
            <a:effectLst/>
          </c:spPr>
          <c:invertIfNegative val="0"/>
          <c:cat>
            <c:strRef>
              <c:f>Sheet30!$E$10:$E$11</c:f>
              <c:strCache>
                <c:ptCount val="2"/>
                <c:pt idx="0">
                  <c:v>No</c:v>
                </c:pt>
                <c:pt idx="1">
                  <c:v>Yes</c:v>
                </c:pt>
              </c:strCache>
            </c:strRef>
          </c:cat>
          <c:val>
            <c:numRef>
              <c:f>Sheet30!$F$10:$F$11</c:f>
              <c:numCache>
                <c:formatCode>General</c:formatCode>
                <c:ptCount val="2"/>
                <c:pt idx="0">
                  <c:v>7</c:v>
                </c:pt>
                <c:pt idx="1">
                  <c:v>17</c:v>
                </c:pt>
              </c:numCache>
            </c:numRef>
          </c:val>
          <c:extLst>
            <c:ext xmlns:c16="http://schemas.microsoft.com/office/drawing/2014/chart" uri="{C3380CC4-5D6E-409C-BE32-E72D297353CC}">
              <c16:uniqueId val="{00000000-EB30-487B-B91A-20430C5168FF}"/>
            </c:ext>
          </c:extLst>
        </c:ser>
        <c:dLbls>
          <c:showLegendKey val="0"/>
          <c:showVal val="0"/>
          <c:showCatName val="0"/>
          <c:showSerName val="0"/>
          <c:showPercent val="0"/>
          <c:showBubbleSize val="0"/>
        </c:dLbls>
        <c:gapWidth val="219"/>
        <c:overlap val="-27"/>
        <c:axId val="1796447424"/>
        <c:axId val="1794349392"/>
      </c:barChart>
      <c:catAx>
        <c:axId val="179644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49392"/>
        <c:crosses val="autoZero"/>
        <c:auto val="1"/>
        <c:lblAlgn val="ctr"/>
        <c:lblOffset val="100"/>
        <c:noMultiLvlLbl val="0"/>
      </c:catAx>
      <c:valAx>
        <c:axId val="179434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644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Sheet31!$E$3</c:f>
              <c:strCache>
                <c:ptCount val="1"/>
                <c:pt idx="0">
                  <c:v>74. Does the State have charges for health?*</c:v>
                </c:pt>
              </c:strCache>
            </c:strRef>
          </c:tx>
          <c:spPr>
            <a:solidFill>
              <a:schemeClr val="accent1"/>
            </a:solidFill>
            <a:ln>
              <a:noFill/>
            </a:ln>
            <a:effectLst/>
          </c:spPr>
          <c:invertIfNegative val="0"/>
          <c:cat>
            <c:strRef>
              <c:f>Sheet31!$D$4:$D$6</c:f>
              <c:strCache>
                <c:ptCount val="2"/>
                <c:pt idx="0">
                  <c:v>No</c:v>
                </c:pt>
                <c:pt idx="1">
                  <c:v>Yes</c:v>
                </c:pt>
              </c:strCache>
            </c:strRef>
          </c:cat>
          <c:val>
            <c:numRef>
              <c:f>Sheet31!$E$4:$E$6</c:f>
              <c:numCache>
                <c:formatCode>General</c:formatCode>
                <c:ptCount val="3"/>
                <c:pt idx="0">
                  <c:v>3</c:v>
                </c:pt>
                <c:pt idx="1">
                  <c:v>22</c:v>
                </c:pt>
              </c:numCache>
            </c:numRef>
          </c:val>
          <c:extLst>
            <c:ext xmlns:c16="http://schemas.microsoft.com/office/drawing/2014/chart" uri="{C3380CC4-5D6E-409C-BE32-E72D297353CC}">
              <c16:uniqueId val="{00000000-B205-45DC-860F-087363DB6E5E}"/>
            </c:ext>
          </c:extLst>
        </c:ser>
        <c:dLbls>
          <c:showLegendKey val="0"/>
          <c:showVal val="0"/>
          <c:showCatName val="0"/>
          <c:showSerName val="0"/>
          <c:showPercent val="0"/>
          <c:showBubbleSize val="0"/>
        </c:dLbls>
        <c:gapWidth val="219"/>
        <c:overlap val="-27"/>
        <c:axId val="1796267168"/>
        <c:axId val="1794357712"/>
      </c:barChart>
      <c:catAx>
        <c:axId val="179626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57712"/>
        <c:crosses val="autoZero"/>
        <c:auto val="1"/>
        <c:lblAlgn val="ctr"/>
        <c:lblOffset val="100"/>
        <c:noMultiLvlLbl val="0"/>
      </c:catAx>
      <c:valAx>
        <c:axId val="179435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6267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IGR (billion Naira)</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ndara" panose="020E0502030303020204" pitchFamily="34"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Sheet1!$B$2:$K$2</c:f>
              <c:numCache>
                <c:formatCode>#,##0</c:formatCode>
                <c:ptCount val="10"/>
                <c:pt idx="0">
                  <c:v>401.43400000000003</c:v>
                </c:pt>
                <c:pt idx="1">
                  <c:v>487.45188031307003</c:v>
                </c:pt>
                <c:pt idx="2">
                  <c:v>584.39787093921984</c:v>
                </c:pt>
                <c:pt idx="3">
                  <c:v>662.04572523727995</c:v>
                </c:pt>
                <c:pt idx="4">
                  <c:v>707.85799839587992</c:v>
                </c:pt>
                <c:pt idx="5">
                  <c:v>687.05978213200001</c:v>
                </c:pt>
                <c:pt idx="6">
                  <c:v>820.73977597929979</c:v>
                </c:pt>
                <c:pt idx="7">
                  <c:v>936.47140736812992</c:v>
                </c:pt>
                <c:pt idx="8">
                  <c:v>1110.81041436653</c:v>
                </c:pt>
                <c:pt idx="9">
                  <c:v>1270.1593700574599</c:v>
                </c:pt>
              </c:numCache>
            </c:numRef>
          </c:val>
          <c:extLst>
            <c:ext xmlns:c16="http://schemas.microsoft.com/office/drawing/2014/chart" uri="{C3380CC4-5D6E-409C-BE32-E72D297353CC}">
              <c16:uniqueId val="{00000000-1B01-432F-BE50-3F94A2DCE461}"/>
            </c:ext>
          </c:extLst>
        </c:ser>
        <c:dLbls>
          <c:showLegendKey val="0"/>
          <c:showVal val="0"/>
          <c:showCatName val="0"/>
          <c:showSerName val="0"/>
          <c:showPercent val="0"/>
          <c:showBubbleSize val="0"/>
        </c:dLbls>
        <c:gapWidth val="269"/>
        <c:axId val="303239680"/>
        <c:axId val="303240008"/>
      </c:barChart>
      <c:lineChart>
        <c:grouping val="standard"/>
        <c:varyColors val="0"/>
        <c:ser>
          <c:idx val="1"/>
          <c:order val="1"/>
          <c:tx>
            <c:strRef>
              <c:f>Sheet1!$A$3</c:f>
              <c:strCache>
                <c:ptCount val="1"/>
                <c:pt idx="0">
                  <c:v>growth (%)</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ndara" panose="020E0502030303020204" pitchFamily="34"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Sheet1!$B$3:$K$3</c:f>
              <c:numCache>
                <c:formatCode>0.0%</c:formatCode>
                <c:ptCount val="10"/>
                <c:pt idx="1">
                  <c:v>0.21427651946040943</c:v>
                </c:pt>
                <c:pt idx="2">
                  <c:v>0.19888320168933482</c:v>
                </c:pt>
                <c:pt idx="3">
                  <c:v>0.13286813344009574</c:v>
                </c:pt>
                <c:pt idx="4">
                  <c:v>6.9198049941611897E-2</c:v>
                </c:pt>
                <c:pt idx="5">
                  <c:v>-2.938190471960762E-2</c:v>
                </c:pt>
                <c:pt idx="6">
                  <c:v>0.19456821272885505</c:v>
                </c:pt>
                <c:pt idx="7">
                  <c:v>0.14100892240873802</c:v>
                </c:pt>
                <c:pt idx="8">
                  <c:v>0.18616586222142595</c:v>
                </c:pt>
                <c:pt idx="9">
                  <c:v>0.14345288235508932</c:v>
                </c:pt>
              </c:numCache>
            </c:numRef>
          </c:val>
          <c:smooth val="0"/>
          <c:extLst>
            <c:ext xmlns:c16="http://schemas.microsoft.com/office/drawing/2014/chart" uri="{C3380CC4-5D6E-409C-BE32-E72D297353CC}">
              <c16:uniqueId val="{00000001-1B01-432F-BE50-3F94A2DCE461}"/>
            </c:ext>
          </c:extLst>
        </c:ser>
        <c:dLbls>
          <c:showLegendKey val="0"/>
          <c:showVal val="0"/>
          <c:showCatName val="0"/>
          <c:showSerName val="0"/>
          <c:showPercent val="0"/>
          <c:showBubbleSize val="0"/>
        </c:dLbls>
        <c:marker val="1"/>
        <c:smooth val="0"/>
        <c:axId val="460138688"/>
        <c:axId val="460138360"/>
      </c:lineChart>
      <c:catAx>
        <c:axId val="30323968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ndara" panose="020E0502030303020204" pitchFamily="34" charset="0"/>
                <a:ea typeface="+mn-ea"/>
                <a:cs typeface="+mn-cs"/>
              </a:defRPr>
            </a:pPr>
            <a:endParaRPr lang="en-NG"/>
          </a:p>
        </c:txPr>
        <c:crossAx val="303240008"/>
        <c:crosses val="autoZero"/>
        <c:auto val="1"/>
        <c:lblAlgn val="ctr"/>
        <c:lblOffset val="100"/>
        <c:noMultiLvlLbl val="0"/>
      </c:catAx>
      <c:valAx>
        <c:axId val="303240008"/>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Candara" panose="020E0502030303020204" pitchFamily="34" charset="0"/>
                    <a:ea typeface="+mn-ea"/>
                    <a:cs typeface="+mn-cs"/>
                  </a:defRPr>
                </a:pPr>
                <a:r>
                  <a:rPr lang="en-US"/>
                  <a:t>IGR (billion Naira)</a:t>
                </a:r>
              </a:p>
            </c:rich>
          </c:tx>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Candara" panose="020E0502030303020204" pitchFamily="34" charset="0"/>
                  <a:ea typeface="+mn-ea"/>
                  <a:cs typeface="+mn-cs"/>
                </a:defRPr>
              </a:pPr>
              <a:endParaRPr lang="en-NG"/>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ndara" panose="020E0502030303020204" pitchFamily="34" charset="0"/>
                <a:ea typeface="+mn-ea"/>
                <a:cs typeface="+mn-cs"/>
              </a:defRPr>
            </a:pPr>
            <a:endParaRPr lang="en-NG"/>
          </a:p>
        </c:txPr>
        <c:crossAx val="303239680"/>
        <c:crosses val="autoZero"/>
        <c:crossBetween val="between"/>
      </c:valAx>
      <c:valAx>
        <c:axId val="460138360"/>
        <c:scaling>
          <c:orientation val="minMax"/>
        </c:scaling>
        <c:delete val="0"/>
        <c:axPos val="r"/>
        <c:title>
          <c:tx>
            <c:rich>
              <a:bodyPr rot="-5400000" spcFirstLastPara="1" vertOverflow="ellipsis" vert="horz" wrap="square" anchor="ctr" anchorCtr="1"/>
              <a:lstStyle/>
              <a:p>
                <a:pPr>
                  <a:defRPr sz="900" b="1" i="0" u="none" strike="noStrike" kern="1200" baseline="0">
                    <a:solidFill>
                      <a:sysClr val="windowText" lastClr="000000"/>
                    </a:solidFill>
                    <a:latin typeface="Candara" panose="020E0502030303020204" pitchFamily="34" charset="0"/>
                    <a:ea typeface="+mn-ea"/>
                    <a:cs typeface="+mn-cs"/>
                  </a:defRPr>
                </a:pPr>
                <a:r>
                  <a:rPr lang="en-US"/>
                  <a:t>IGR growth (%)</a:t>
                </a:r>
              </a:p>
            </c:rich>
          </c:tx>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Candara" panose="020E0502030303020204" pitchFamily="34" charset="0"/>
                  <a:ea typeface="+mn-ea"/>
                  <a:cs typeface="+mn-cs"/>
                </a:defRPr>
              </a:pPr>
              <a:endParaRPr lang="en-NG"/>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ndara" panose="020E0502030303020204" pitchFamily="34" charset="0"/>
                <a:ea typeface="+mn-ea"/>
                <a:cs typeface="+mn-cs"/>
              </a:defRPr>
            </a:pPr>
            <a:endParaRPr lang="en-NG"/>
          </a:p>
        </c:txPr>
        <c:crossAx val="460138688"/>
        <c:crosses val="max"/>
        <c:crossBetween val="between"/>
      </c:valAx>
      <c:catAx>
        <c:axId val="460138688"/>
        <c:scaling>
          <c:orientation val="minMax"/>
        </c:scaling>
        <c:delete val="1"/>
        <c:axPos val="b"/>
        <c:numFmt formatCode="General" sourceLinked="1"/>
        <c:majorTickMark val="none"/>
        <c:minorTickMark val="none"/>
        <c:tickLblPos val="nextTo"/>
        <c:crossAx val="46013836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Candara" panose="020E0502030303020204" pitchFamily="34" charset="0"/>
        </a:defRPr>
      </a:pPr>
      <a:endParaRPr lang="en-NG"/>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'Consolidated data'!$B$2</c:f>
              <c:strCache>
                <c:ptCount val="1"/>
                <c:pt idx="0">
                  <c:v>PAYE</c:v>
                </c:pt>
              </c:strCache>
            </c:strRef>
          </c:tx>
          <c:spPr>
            <a:pattFill prst="narHorz">
              <a:fgClr>
                <a:schemeClr val="accent5">
                  <a:shade val="53000"/>
                </a:schemeClr>
              </a:fgClr>
              <a:bgClr>
                <a:schemeClr val="accent5">
                  <a:shade val="53000"/>
                  <a:lumMod val="20000"/>
                  <a:lumOff val="80000"/>
                </a:schemeClr>
              </a:bgClr>
            </a:pattFill>
            <a:ln>
              <a:noFill/>
            </a:ln>
            <a:effectLst>
              <a:innerShdw blurRad="114300">
                <a:schemeClr val="accent5">
                  <a:shade val="53000"/>
                </a:schemeClr>
              </a:innerShdw>
            </a:effectLst>
          </c:spPr>
          <c:invertIfNegative val="0"/>
          <c:cat>
            <c:numRef>
              <c:f>'Consolidated data'!$A$3:$A$19</c:f>
              <c:numCache>
                <c:formatCode>mmm\-yy</c:formatCode>
                <c:ptCount val="17"/>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numCache>
            </c:numRef>
          </c:cat>
          <c:val>
            <c:numRef>
              <c:f>'Consolidated data'!$B$3:$B$19</c:f>
              <c:numCache>
                <c:formatCode>_(* #,##0_);_(* \(#,##0\);_(* "-"??_);_(@_)</c:formatCode>
                <c:ptCount val="17"/>
                <c:pt idx="0">
                  <c:v>65479729228.773323</c:v>
                </c:pt>
                <c:pt idx="1">
                  <c:v>53676278787.283325</c:v>
                </c:pt>
                <c:pt idx="2">
                  <c:v>54007910042.833336</c:v>
                </c:pt>
                <c:pt idx="3">
                  <c:v>56883427573.776657</c:v>
                </c:pt>
                <c:pt idx="4">
                  <c:v>89972059692.166656</c:v>
                </c:pt>
                <c:pt idx="5">
                  <c:v>70697210173.71666</c:v>
                </c:pt>
                <c:pt idx="6">
                  <c:v>53425551204.389999</c:v>
                </c:pt>
                <c:pt idx="7">
                  <c:v>57982894709.389999</c:v>
                </c:pt>
                <c:pt idx="8">
                  <c:v>48752669234.980003</c:v>
                </c:pt>
                <c:pt idx="9">
                  <c:v>64921690242.266663</c:v>
                </c:pt>
                <c:pt idx="10">
                  <c:v>59616115410.876671</c:v>
                </c:pt>
                <c:pt idx="11">
                  <c:v>59682310801.086678</c:v>
                </c:pt>
                <c:pt idx="12">
                  <c:v>72779182123.296661</c:v>
                </c:pt>
                <c:pt idx="13">
                  <c:v>61643002090.446663</c:v>
                </c:pt>
                <c:pt idx="14">
                  <c:v>86052799158.176682</c:v>
                </c:pt>
                <c:pt idx="15">
                  <c:v>53579863221.046661</c:v>
                </c:pt>
                <c:pt idx="16">
                  <c:v>51006952489.706657</c:v>
                </c:pt>
              </c:numCache>
            </c:numRef>
          </c:val>
          <c:extLst>
            <c:ext xmlns:c16="http://schemas.microsoft.com/office/drawing/2014/chart" uri="{C3380CC4-5D6E-409C-BE32-E72D297353CC}">
              <c16:uniqueId val="{00000000-3304-4DCD-8499-29C34A577616}"/>
            </c:ext>
          </c:extLst>
        </c:ser>
        <c:ser>
          <c:idx val="1"/>
          <c:order val="1"/>
          <c:tx>
            <c:strRef>
              <c:f>'Consolidated data'!$C$2</c:f>
              <c:strCache>
                <c:ptCount val="1"/>
                <c:pt idx="0">
                  <c:v>Direct Assessment</c:v>
                </c:pt>
              </c:strCache>
            </c:strRef>
          </c:tx>
          <c:spPr>
            <a:pattFill prst="narHorz">
              <a:fgClr>
                <a:schemeClr val="accent5">
                  <a:shade val="76000"/>
                </a:schemeClr>
              </a:fgClr>
              <a:bgClr>
                <a:schemeClr val="accent5">
                  <a:shade val="76000"/>
                  <a:lumMod val="20000"/>
                  <a:lumOff val="80000"/>
                </a:schemeClr>
              </a:bgClr>
            </a:pattFill>
            <a:ln>
              <a:noFill/>
            </a:ln>
            <a:effectLst>
              <a:innerShdw blurRad="114300">
                <a:schemeClr val="accent5">
                  <a:shade val="76000"/>
                </a:schemeClr>
              </a:innerShdw>
            </a:effectLst>
          </c:spPr>
          <c:invertIfNegative val="0"/>
          <c:cat>
            <c:numRef>
              <c:f>'Consolidated data'!$A$3:$A$19</c:f>
              <c:numCache>
                <c:formatCode>mmm\-yy</c:formatCode>
                <c:ptCount val="17"/>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numCache>
            </c:numRef>
          </c:cat>
          <c:val>
            <c:numRef>
              <c:f>'Consolidated data'!$C$3:$C$19</c:f>
              <c:numCache>
                <c:formatCode>_(* #,##0_);_(* \(#,##0\);_(* "-"??_);_(@_)</c:formatCode>
                <c:ptCount val="17"/>
                <c:pt idx="0">
                  <c:v>4511044023.333334</c:v>
                </c:pt>
                <c:pt idx="1">
                  <c:v>3365018046.813333</c:v>
                </c:pt>
                <c:pt idx="2">
                  <c:v>4792038085.9033327</c:v>
                </c:pt>
                <c:pt idx="3">
                  <c:v>3640575750.9966674</c:v>
                </c:pt>
                <c:pt idx="4">
                  <c:v>3960645834.8566666</c:v>
                </c:pt>
                <c:pt idx="5">
                  <c:v>4045352242.2566667</c:v>
                </c:pt>
                <c:pt idx="6">
                  <c:v>3199382649.0333343</c:v>
                </c:pt>
                <c:pt idx="7">
                  <c:v>2676451122.8533335</c:v>
                </c:pt>
                <c:pt idx="8">
                  <c:v>3584438327.9733334</c:v>
                </c:pt>
                <c:pt idx="9">
                  <c:v>4185788549.6233335</c:v>
                </c:pt>
                <c:pt idx="10">
                  <c:v>3634092424.1733336</c:v>
                </c:pt>
                <c:pt idx="11">
                  <c:v>3969862091.2333331</c:v>
                </c:pt>
                <c:pt idx="12">
                  <c:v>2922335117.6533337</c:v>
                </c:pt>
                <c:pt idx="13">
                  <c:v>2934056057.1933331</c:v>
                </c:pt>
                <c:pt idx="14">
                  <c:v>3480887741.373333</c:v>
                </c:pt>
                <c:pt idx="15">
                  <c:v>761693853.24333322</c:v>
                </c:pt>
                <c:pt idx="16">
                  <c:v>1634013419.8633332</c:v>
                </c:pt>
              </c:numCache>
            </c:numRef>
          </c:val>
          <c:extLst>
            <c:ext xmlns:c16="http://schemas.microsoft.com/office/drawing/2014/chart" uri="{C3380CC4-5D6E-409C-BE32-E72D297353CC}">
              <c16:uniqueId val="{00000001-3304-4DCD-8499-29C34A577616}"/>
            </c:ext>
          </c:extLst>
        </c:ser>
        <c:ser>
          <c:idx val="2"/>
          <c:order val="2"/>
          <c:tx>
            <c:strRef>
              <c:f>'Consolidated data'!$D$2</c:f>
              <c:strCache>
                <c:ptCount val="1"/>
                <c:pt idx="0">
                  <c:v>Road Taxes</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numRef>
              <c:f>'Consolidated data'!$A$3:$A$19</c:f>
              <c:numCache>
                <c:formatCode>mmm\-yy</c:formatCode>
                <c:ptCount val="17"/>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numCache>
            </c:numRef>
          </c:cat>
          <c:val>
            <c:numRef>
              <c:f>'Consolidated data'!$D$3:$D$19</c:f>
              <c:numCache>
                <c:formatCode>_(* #,##0_);_(* \(#,##0\);_(* "-"??_);_(@_)</c:formatCode>
                <c:ptCount val="17"/>
                <c:pt idx="0">
                  <c:v>2327458357.7166667</c:v>
                </c:pt>
                <c:pt idx="1">
                  <c:v>2185459819.9966669</c:v>
                </c:pt>
                <c:pt idx="2">
                  <c:v>2397328674.2666664</c:v>
                </c:pt>
                <c:pt idx="3">
                  <c:v>3109866920.8866668</c:v>
                </c:pt>
                <c:pt idx="4">
                  <c:v>2693441432.5266666</c:v>
                </c:pt>
                <c:pt idx="5">
                  <c:v>2816576078.7166667</c:v>
                </c:pt>
                <c:pt idx="6">
                  <c:v>3470083901.3833332</c:v>
                </c:pt>
                <c:pt idx="7">
                  <c:v>2795975486.5933332</c:v>
                </c:pt>
                <c:pt idx="8">
                  <c:v>2780746035.7233338</c:v>
                </c:pt>
                <c:pt idx="9">
                  <c:v>2354642983.3733335</c:v>
                </c:pt>
                <c:pt idx="10">
                  <c:v>2200221125.833333</c:v>
                </c:pt>
                <c:pt idx="11">
                  <c:v>2618734215.5233335</c:v>
                </c:pt>
                <c:pt idx="12">
                  <c:v>2312158794.4966669</c:v>
                </c:pt>
                <c:pt idx="13">
                  <c:v>2529257522.1766667</c:v>
                </c:pt>
                <c:pt idx="14">
                  <c:v>2705908006.2066665</c:v>
                </c:pt>
                <c:pt idx="15">
                  <c:v>517670550.94999999</c:v>
                </c:pt>
                <c:pt idx="16">
                  <c:v>1691926208.3900001</c:v>
                </c:pt>
              </c:numCache>
            </c:numRef>
          </c:val>
          <c:extLst>
            <c:ext xmlns:c16="http://schemas.microsoft.com/office/drawing/2014/chart" uri="{C3380CC4-5D6E-409C-BE32-E72D297353CC}">
              <c16:uniqueId val="{00000002-3304-4DCD-8499-29C34A577616}"/>
            </c:ext>
          </c:extLst>
        </c:ser>
        <c:ser>
          <c:idx val="3"/>
          <c:order val="3"/>
          <c:tx>
            <c:strRef>
              <c:f>'Consolidated data'!$E$2</c:f>
              <c:strCache>
                <c:ptCount val="1"/>
                <c:pt idx="0">
                  <c:v> Other Taxes </c:v>
                </c:pt>
              </c:strCache>
            </c:strRef>
          </c:tx>
          <c:spPr>
            <a:pattFill prst="narHorz">
              <a:fgClr>
                <a:schemeClr val="accent5">
                  <a:tint val="77000"/>
                </a:schemeClr>
              </a:fgClr>
              <a:bgClr>
                <a:schemeClr val="accent5">
                  <a:tint val="77000"/>
                  <a:lumMod val="20000"/>
                  <a:lumOff val="80000"/>
                </a:schemeClr>
              </a:bgClr>
            </a:pattFill>
            <a:ln>
              <a:noFill/>
            </a:ln>
            <a:effectLst>
              <a:innerShdw blurRad="114300">
                <a:schemeClr val="accent5">
                  <a:tint val="77000"/>
                </a:schemeClr>
              </a:innerShdw>
            </a:effectLst>
          </c:spPr>
          <c:invertIfNegative val="0"/>
          <c:cat>
            <c:numRef>
              <c:f>'Consolidated data'!$A$3:$A$19</c:f>
              <c:numCache>
                <c:formatCode>mmm\-yy</c:formatCode>
                <c:ptCount val="17"/>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numCache>
            </c:numRef>
          </c:cat>
          <c:val>
            <c:numRef>
              <c:f>'Consolidated data'!$E$3:$E$19</c:f>
              <c:numCache>
                <c:formatCode>_(* #,##0_);_(* \(#,##0\);_(* "-"??_);_(@_)</c:formatCode>
                <c:ptCount val="17"/>
                <c:pt idx="0">
                  <c:v>11071803507.449999</c:v>
                </c:pt>
                <c:pt idx="1">
                  <c:v>10803075390.169998</c:v>
                </c:pt>
                <c:pt idx="2">
                  <c:v>13770772114.119997</c:v>
                </c:pt>
                <c:pt idx="3">
                  <c:v>17365192425.579998</c:v>
                </c:pt>
                <c:pt idx="4">
                  <c:v>26780664111.100002</c:v>
                </c:pt>
                <c:pt idx="5">
                  <c:v>36880270120.779991</c:v>
                </c:pt>
                <c:pt idx="6">
                  <c:v>15987663406.573328</c:v>
                </c:pt>
                <c:pt idx="7">
                  <c:v>22423828884.75333</c:v>
                </c:pt>
                <c:pt idx="8">
                  <c:v>13146137691.753334</c:v>
                </c:pt>
                <c:pt idx="9">
                  <c:v>12083520640.520002</c:v>
                </c:pt>
                <c:pt idx="10">
                  <c:v>12625079531.040003</c:v>
                </c:pt>
                <c:pt idx="11">
                  <c:v>30945640574.370003</c:v>
                </c:pt>
                <c:pt idx="12">
                  <c:v>11303867479.660002</c:v>
                </c:pt>
                <c:pt idx="13">
                  <c:v>9974744918.1900005</c:v>
                </c:pt>
                <c:pt idx="14">
                  <c:v>16329856262.520004</c:v>
                </c:pt>
                <c:pt idx="15">
                  <c:v>15448297023.966663</c:v>
                </c:pt>
                <c:pt idx="16">
                  <c:v>8800559393.6466675</c:v>
                </c:pt>
              </c:numCache>
            </c:numRef>
          </c:val>
          <c:extLst>
            <c:ext xmlns:c16="http://schemas.microsoft.com/office/drawing/2014/chart" uri="{C3380CC4-5D6E-409C-BE32-E72D297353CC}">
              <c16:uniqueId val="{00000003-3304-4DCD-8499-29C34A577616}"/>
            </c:ext>
          </c:extLst>
        </c:ser>
        <c:ser>
          <c:idx val="4"/>
          <c:order val="4"/>
          <c:tx>
            <c:strRef>
              <c:f>'Consolidated data'!$F$2</c:f>
              <c:strCache>
                <c:ptCount val="1"/>
                <c:pt idx="0">
                  <c:v>MDA Revenues</c:v>
                </c:pt>
              </c:strCache>
            </c:strRef>
          </c:tx>
          <c:spPr>
            <a:pattFill prst="narHorz">
              <a:fgClr>
                <a:schemeClr val="accent5">
                  <a:tint val="54000"/>
                </a:schemeClr>
              </a:fgClr>
              <a:bgClr>
                <a:schemeClr val="accent5">
                  <a:tint val="54000"/>
                  <a:lumMod val="20000"/>
                  <a:lumOff val="80000"/>
                </a:schemeClr>
              </a:bgClr>
            </a:pattFill>
            <a:ln>
              <a:noFill/>
            </a:ln>
            <a:effectLst>
              <a:innerShdw blurRad="114300">
                <a:schemeClr val="accent5">
                  <a:tint val="54000"/>
                </a:schemeClr>
              </a:innerShdw>
            </a:effectLst>
          </c:spPr>
          <c:invertIfNegative val="0"/>
          <c:cat>
            <c:numRef>
              <c:f>'Consolidated data'!$A$3:$A$19</c:f>
              <c:numCache>
                <c:formatCode>mmm\-yy</c:formatCode>
                <c:ptCount val="17"/>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numCache>
            </c:numRef>
          </c:cat>
          <c:val>
            <c:numRef>
              <c:f>'Consolidated data'!$F$3:$F$19</c:f>
              <c:numCache>
                <c:formatCode>_(* #,##0_);_(* \(#,##0\);_(* "-"??_);_(@_)</c:formatCode>
                <c:ptCount val="17"/>
                <c:pt idx="0">
                  <c:v>15057188460.806671</c:v>
                </c:pt>
                <c:pt idx="1">
                  <c:v>15471417202.806667</c:v>
                </c:pt>
                <c:pt idx="2">
                  <c:v>20161313087.32666</c:v>
                </c:pt>
                <c:pt idx="3">
                  <c:v>16518408916.273331</c:v>
                </c:pt>
                <c:pt idx="4">
                  <c:v>17699150029.643333</c:v>
                </c:pt>
                <c:pt idx="5">
                  <c:v>14953153794.973333</c:v>
                </c:pt>
                <c:pt idx="6">
                  <c:v>17768936284.290001</c:v>
                </c:pt>
                <c:pt idx="7">
                  <c:v>16325963850.070002</c:v>
                </c:pt>
                <c:pt idx="8">
                  <c:v>16308181375.630003</c:v>
                </c:pt>
                <c:pt idx="9">
                  <c:v>22931849805.620007</c:v>
                </c:pt>
                <c:pt idx="10">
                  <c:v>25013200032.049995</c:v>
                </c:pt>
                <c:pt idx="11">
                  <c:v>23570585791.400002</c:v>
                </c:pt>
                <c:pt idx="12">
                  <c:v>19971809775.320007</c:v>
                </c:pt>
                <c:pt idx="13">
                  <c:v>19218123846.93</c:v>
                </c:pt>
                <c:pt idx="14">
                  <c:v>16316136159.550001</c:v>
                </c:pt>
                <c:pt idx="15">
                  <c:v>6665482404.3000011</c:v>
                </c:pt>
                <c:pt idx="16">
                  <c:v>7529678764.6299992</c:v>
                </c:pt>
              </c:numCache>
            </c:numRef>
          </c:val>
          <c:extLst>
            <c:ext xmlns:c16="http://schemas.microsoft.com/office/drawing/2014/chart" uri="{C3380CC4-5D6E-409C-BE32-E72D297353CC}">
              <c16:uniqueId val="{00000004-3304-4DCD-8499-29C34A577616}"/>
            </c:ext>
          </c:extLst>
        </c:ser>
        <c:dLbls>
          <c:showLegendKey val="0"/>
          <c:showVal val="0"/>
          <c:showCatName val="0"/>
          <c:showSerName val="0"/>
          <c:showPercent val="0"/>
          <c:showBubbleSize val="0"/>
        </c:dLbls>
        <c:gapWidth val="150"/>
        <c:overlap val="100"/>
        <c:axId val="523085064"/>
        <c:axId val="531202680"/>
      </c:barChart>
      <c:dateAx>
        <c:axId val="523085064"/>
        <c:scaling>
          <c:orientation val="minMax"/>
        </c:scaling>
        <c:delete val="0"/>
        <c:axPos val="b"/>
        <c:numFmt formatCode="mmm\-yy"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ndara" panose="020E0502030303020204" pitchFamily="34" charset="0"/>
                <a:ea typeface="+mn-ea"/>
                <a:cs typeface="+mn-cs"/>
              </a:defRPr>
            </a:pPr>
            <a:endParaRPr lang="en-NG"/>
          </a:p>
        </c:txPr>
        <c:crossAx val="531202680"/>
        <c:crosses val="autoZero"/>
        <c:auto val="1"/>
        <c:lblOffset val="100"/>
        <c:baseTimeUnit val="months"/>
      </c:dateAx>
      <c:valAx>
        <c:axId val="531202680"/>
        <c:scaling>
          <c:orientation val="minMax"/>
        </c:scaling>
        <c:delete val="0"/>
        <c:axPos val="l"/>
        <c:majorGridlines>
          <c:spPr>
            <a:ln>
              <a:solidFill>
                <a:schemeClr val="tx1">
                  <a:lumMod val="15000"/>
                  <a:lumOff val="85000"/>
                </a:schemeClr>
              </a:solidFill>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ndara" panose="020E0502030303020204" pitchFamily="34" charset="0"/>
                <a:ea typeface="+mn-ea"/>
                <a:cs typeface="+mn-cs"/>
              </a:defRPr>
            </a:pPr>
            <a:endParaRPr lang="en-NG"/>
          </a:p>
        </c:txPr>
        <c:crossAx val="523085064"/>
        <c:crosses val="autoZero"/>
        <c:crossBetween val="between"/>
        <c:dispUnits>
          <c:builtInUnit val="billions"/>
          <c:dispUnitsLbl>
            <c:tx>
              <c:rich>
                <a:bodyPr rot="-5400000" spcFirstLastPara="1" vertOverflow="ellipsis" vert="horz" wrap="square" anchor="ctr" anchorCtr="1"/>
                <a:lstStyle/>
                <a:p>
                  <a:pPr>
                    <a:defRPr sz="1000" b="1" i="0" u="none" strike="noStrike" kern="1200" baseline="0">
                      <a:solidFill>
                        <a:sysClr val="windowText" lastClr="000000"/>
                      </a:solidFill>
                      <a:latin typeface="Candara" panose="020E0502030303020204" pitchFamily="34" charset="0"/>
                      <a:ea typeface="+mn-ea"/>
                      <a:cs typeface="+mn-cs"/>
                    </a:defRPr>
                  </a:pPr>
                  <a:r>
                    <a:rPr lang="en-US"/>
                    <a:t>NGN Billion</a:t>
                  </a:r>
                </a:p>
              </c:rich>
            </c:tx>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Candara" panose="020E0502030303020204" pitchFamily="34" charset="0"/>
                    <a:ea typeface="+mn-ea"/>
                    <a:cs typeface="+mn-cs"/>
                  </a:defRPr>
                </a:pPr>
                <a:endParaRPr lang="en-NG"/>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ndara" panose="020E0502030303020204" pitchFamily="34" charset="0"/>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latin typeface="Candara" panose="020E0502030303020204" pitchFamily="34" charset="0"/>
        </a:defRPr>
      </a:pPr>
      <a:endParaRPr lang="en-NG"/>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'Consolidated data'!$A$44</c:f>
              <c:strCache>
                <c:ptCount val="1"/>
                <c:pt idx="0">
                  <c:v>Year-on-Year decline</c:v>
                </c:pt>
              </c:strCache>
            </c:strRef>
          </c:tx>
          <c:spPr>
            <a:pattFill prst="narHorz">
              <a:fgClr>
                <a:schemeClr val="accent5">
                  <a:shade val="76000"/>
                </a:schemeClr>
              </a:fgClr>
              <a:bgClr>
                <a:schemeClr val="accent5">
                  <a:shade val="76000"/>
                  <a:lumMod val="20000"/>
                  <a:lumOff val="80000"/>
                </a:schemeClr>
              </a:bgClr>
            </a:pattFill>
            <a:ln>
              <a:noFill/>
            </a:ln>
            <a:effectLst>
              <a:innerShdw blurRad="114300">
                <a:schemeClr val="accent5">
                  <a:shade val="76000"/>
                </a:schemeClr>
              </a:innerShdw>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ndara" panose="020E0502030303020204" pitchFamily="34"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'Consolidated data'!$B$43:$F$43</c:f>
              <c:strCache>
                <c:ptCount val="5"/>
                <c:pt idx="0">
                  <c:v>PAYE</c:v>
                </c:pt>
                <c:pt idx="1">
                  <c:v>Direct Assessment</c:v>
                </c:pt>
                <c:pt idx="2">
                  <c:v>Road Taxes</c:v>
                </c:pt>
                <c:pt idx="3">
                  <c:v>Other Taxes</c:v>
                </c:pt>
                <c:pt idx="4">
                  <c:v>MDA Reveneus</c:v>
                </c:pt>
              </c:strCache>
            </c:strRef>
          </c:cat>
          <c:val>
            <c:numRef>
              <c:f>'Consolidated data'!$B$44:$F$44</c:f>
              <c:numCache>
                <c:formatCode>0.0%</c:formatCode>
                <c:ptCount val="5"/>
                <c:pt idx="0">
                  <c:v>-0.28782493825814542</c:v>
                </c:pt>
                <c:pt idx="1">
                  <c:v>-0.68482601828562295</c:v>
                </c:pt>
                <c:pt idx="2">
                  <c:v>-0.619252222219007</c:v>
                </c:pt>
                <c:pt idx="3">
                  <c:v>-0.45071047840094819</c:v>
                </c:pt>
                <c:pt idx="4">
                  <c:v>-0.58514980009630491</c:v>
                </c:pt>
              </c:numCache>
            </c:numRef>
          </c:val>
          <c:extLst>
            <c:ext xmlns:c16="http://schemas.microsoft.com/office/drawing/2014/chart" uri="{C3380CC4-5D6E-409C-BE32-E72D297353CC}">
              <c16:uniqueId val="{00000000-8FBD-49EA-A51C-2DB07F4C82A0}"/>
            </c:ext>
          </c:extLst>
        </c:ser>
        <c:ser>
          <c:idx val="1"/>
          <c:order val="1"/>
          <c:tx>
            <c:strRef>
              <c:f>'Consolidated data'!$A$45</c:f>
              <c:strCache>
                <c:ptCount val="1"/>
                <c:pt idx="0">
                  <c:v>Month-on-Month decline</c:v>
                </c:pt>
              </c:strCache>
            </c:strRef>
          </c:tx>
          <c:spPr>
            <a:pattFill prst="narHorz">
              <a:fgClr>
                <a:schemeClr val="accent5">
                  <a:tint val="77000"/>
                </a:schemeClr>
              </a:fgClr>
              <a:bgClr>
                <a:schemeClr val="accent5">
                  <a:tint val="77000"/>
                  <a:lumMod val="20000"/>
                  <a:lumOff val="80000"/>
                </a:schemeClr>
              </a:bgClr>
            </a:pattFill>
            <a:ln>
              <a:noFill/>
            </a:ln>
            <a:effectLst>
              <a:innerShdw blurRad="114300">
                <a:schemeClr val="accent5">
                  <a:tint val="77000"/>
                </a:schemeClr>
              </a:innerShdw>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ndara" panose="020E0502030303020204" pitchFamily="34"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'Consolidated data'!$B$43:$F$43</c:f>
              <c:strCache>
                <c:ptCount val="5"/>
                <c:pt idx="0">
                  <c:v>PAYE</c:v>
                </c:pt>
                <c:pt idx="1">
                  <c:v>Direct Assessment</c:v>
                </c:pt>
                <c:pt idx="2">
                  <c:v>Road Taxes</c:v>
                </c:pt>
                <c:pt idx="3">
                  <c:v>Other Taxes</c:v>
                </c:pt>
                <c:pt idx="4">
                  <c:v>MDA Reveneus</c:v>
                </c:pt>
              </c:strCache>
            </c:strRef>
          </c:cat>
          <c:val>
            <c:numRef>
              <c:f>'Consolidated data'!$B$45:$F$45</c:f>
              <c:numCache>
                <c:formatCode>0.0%</c:formatCode>
                <c:ptCount val="5"/>
                <c:pt idx="0">
                  <c:v>-0.29187685210700498</c:v>
                </c:pt>
                <c:pt idx="1">
                  <c:v>-0.62654274950281641</c:v>
                </c:pt>
                <c:pt idx="2">
                  <c:v>-0.57793182520012054</c:v>
                </c:pt>
                <c:pt idx="3">
                  <c:v>-7.8151527520752231E-2</c:v>
                </c:pt>
                <c:pt idx="4">
                  <c:v>-0.60052182974004864</c:v>
                </c:pt>
              </c:numCache>
            </c:numRef>
          </c:val>
          <c:extLst>
            <c:ext xmlns:c16="http://schemas.microsoft.com/office/drawing/2014/chart" uri="{C3380CC4-5D6E-409C-BE32-E72D297353CC}">
              <c16:uniqueId val="{00000001-8FBD-49EA-A51C-2DB07F4C82A0}"/>
            </c:ext>
          </c:extLst>
        </c:ser>
        <c:dLbls>
          <c:dLblPos val="outEnd"/>
          <c:showLegendKey val="0"/>
          <c:showVal val="1"/>
          <c:showCatName val="0"/>
          <c:showSerName val="0"/>
          <c:showPercent val="0"/>
          <c:showBubbleSize val="0"/>
        </c:dLbls>
        <c:gapWidth val="164"/>
        <c:overlap val="-22"/>
        <c:axId val="511720432"/>
        <c:axId val="511720760"/>
      </c:barChart>
      <c:catAx>
        <c:axId val="51172043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Candara" panose="020E0502030303020204" pitchFamily="34" charset="0"/>
                <a:ea typeface="+mn-ea"/>
                <a:cs typeface="+mn-cs"/>
              </a:defRPr>
            </a:pPr>
            <a:endParaRPr lang="en-NG"/>
          </a:p>
        </c:txPr>
        <c:crossAx val="511720760"/>
        <c:crosses val="autoZero"/>
        <c:auto val="0"/>
        <c:lblAlgn val="ctr"/>
        <c:lblOffset val="100"/>
        <c:noMultiLvlLbl val="0"/>
      </c:catAx>
      <c:valAx>
        <c:axId val="5117207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Candara" panose="020E0502030303020204" pitchFamily="34" charset="0"/>
                <a:ea typeface="+mn-ea"/>
                <a:cs typeface="+mn-cs"/>
              </a:defRPr>
            </a:pPr>
            <a:endParaRPr lang="en-NG"/>
          </a:p>
        </c:txPr>
        <c:crossAx val="511720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Candara" panose="020E0502030303020204" pitchFamily="34" charset="0"/>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latin typeface="Candara" panose="020E0502030303020204" pitchFamily="34" charset="0"/>
        </a:defRPr>
      </a:pPr>
      <a:endParaRPr lang="en-NG"/>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forecast!$A$2</c:f>
              <c:strCache>
                <c:ptCount val="1"/>
                <c:pt idx="0">
                  <c:v>IGR (N, billion)</c:v>
                </c:pt>
              </c:strCache>
            </c:strRef>
          </c:tx>
          <c:spPr>
            <a:ln w="38100" cap="flat" cmpd="dbl" algn="ctr">
              <a:solidFill>
                <a:schemeClr val="accent5"/>
              </a:solidFill>
              <a:miter lim="800000"/>
            </a:ln>
            <a:effectLst/>
          </c:spPr>
          <c:marker>
            <c:symbol val="none"/>
          </c:marker>
          <c:cat>
            <c:strRef>
              <c:f>forecast!$B$1:$L$1</c:f>
              <c:strCache>
                <c:ptCount val="11"/>
                <c:pt idx="0">
                  <c:v>2010</c:v>
                </c:pt>
                <c:pt idx="1">
                  <c:v>2011</c:v>
                </c:pt>
                <c:pt idx="2">
                  <c:v>2012</c:v>
                </c:pt>
                <c:pt idx="3">
                  <c:v>2013</c:v>
                </c:pt>
                <c:pt idx="4">
                  <c:v>2014</c:v>
                </c:pt>
                <c:pt idx="5">
                  <c:v>2015</c:v>
                </c:pt>
                <c:pt idx="6">
                  <c:v>2016</c:v>
                </c:pt>
                <c:pt idx="7">
                  <c:v>2017</c:v>
                </c:pt>
                <c:pt idx="8">
                  <c:v>2018</c:v>
                </c:pt>
                <c:pt idx="9">
                  <c:v>2019</c:v>
                </c:pt>
                <c:pt idx="10">
                  <c:v>2020F</c:v>
                </c:pt>
              </c:strCache>
            </c:strRef>
          </c:cat>
          <c:val>
            <c:numRef>
              <c:f>forecast!$B$2:$L$2</c:f>
              <c:numCache>
                <c:formatCode>_(* #,##0.00_);_(* \(#,##0.00\);_(* "-"??_);_(@_)</c:formatCode>
                <c:ptCount val="11"/>
                <c:pt idx="0">
                  <c:v>401.43400000000003</c:v>
                </c:pt>
                <c:pt idx="1">
                  <c:v>487.45188031307003</c:v>
                </c:pt>
                <c:pt idx="2">
                  <c:v>584.39787093921984</c:v>
                </c:pt>
                <c:pt idx="3">
                  <c:v>662.04572523727995</c:v>
                </c:pt>
                <c:pt idx="4">
                  <c:v>707.85799839587992</c:v>
                </c:pt>
                <c:pt idx="5">
                  <c:v>687.05978213200001</c:v>
                </c:pt>
                <c:pt idx="6">
                  <c:v>820.73977597929979</c:v>
                </c:pt>
                <c:pt idx="7">
                  <c:v>936.47140736812992</c:v>
                </c:pt>
                <c:pt idx="8">
                  <c:v>1110.81041436653</c:v>
                </c:pt>
                <c:pt idx="9">
                  <c:v>1270.1593700574599</c:v>
                </c:pt>
                <c:pt idx="10">
                  <c:v>988.99799317356496</c:v>
                </c:pt>
              </c:numCache>
            </c:numRef>
          </c:val>
          <c:smooth val="0"/>
          <c:extLst>
            <c:ext xmlns:c16="http://schemas.microsoft.com/office/drawing/2014/chart" uri="{C3380CC4-5D6E-409C-BE32-E72D297353CC}">
              <c16:uniqueId val="{00000000-FA96-470A-AFA9-DEDD8F413E7F}"/>
            </c:ext>
          </c:extLst>
        </c:ser>
        <c:dLbls>
          <c:showLegendKey val="0"/>
          <c:showVal val="0"/>
          <c:showCatName val="0"/>
          <c:showSerName val="0"/>
          <c:showPercent val="0"/>
          <c:showBubbleSize val="0"/>
        </c:dLbls>
        <c:smooth val="0"/>
        <c:axId val="403079856"/>
        <c:axId val="403079528"/>
      </c:lineChart>
      <c:catAx>
        <c:axId val="403079856"/>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Candara" panose="020E0502030303020204" pitchFamily="34" charset="0"/>
                <a:ea typeface="+mn-ea"/>
                <a:cs typeface="+mn-cs"/>
              </a:defRPr>
            </a:pPr>
            <a:endParaRPr lang="en-NG"/>
          </a:p>
        </c:txPr>
        <c:crossAx val="403079528"/>
        <c:crosses val="autoZero"/>
        <c:auto val="1"/>
        <c:lblAlgn val="ctr"/>
        <c:lblOffset val="100"/>
        <c:noMultiLvlLbl val="0"/>
      </c:catAx>
      <c:valAx>
        <c:axId val="403079528"/>
        <c:scaling>
          <c:orientation val="minMax"/>
        </c:scaling>
        <c:delete val="0"/>
        <c:axPos val="l"/>
        <c:majorGridlines>
          <c:spPr>
            <a:ln w="9525" cap="flat" cmpd="sng" algn="ctr">
              <a:solidFill>
                <a:schemeClr val="tx1">
                  <a:lumMod val="15000"/>
                  <a:lumOff val="85000"/>
                  <a:alpha val="32000"/>
                </a:schemeClr>
              </a:solidFill>
              <a:round/>
            </a:ln>
            <a:effectLst/>
          </c:spPr>
        </c:majorGridlines>
        <c:title>
          <c:tx>
            <c:rich>
              <a:bodyPr rot="-5400000" spcFirstLastPara="1" vertOverflow="ellipsis" vert="horz" wrap="square" anchor="ctr" anchorCtr="1"/>
              <a:lstStyle/>
              <a:p>
                <a:pPr>
                  <a:defRPr sz="1000" b="0" i="0" u="none" strike="noStrike" kern="1200" cap="all" baseline="0">
                    <a:solidFill>
                      <a:sysClr val="windowText" lastClr="000000"/>
                    </a:solidFill>
                    <a:latin typeface="Candara" panose="020E0502030303020204" pitchFamily="34" charset="0"/>
                    <a:ea typeface="+mn-ea"/>
                    <a:cs typeface="+mn-cs"/>
                  </a:defRPr>
                </a:pPr>
                <a:r>
                  <a:rPr lang="en-US"/>
                  <a:t>IGR (in billion Naira)</a:t>
                </a:r>
              </a:p>
            </c:rich>
          </c:tx>
          <c:overlay val="0"/>
          <c:spPr>
            <a:noFill/>
            <a:ln>
              <a:noFill/>
            </a:ln>
            <a:effectLst/>
          </c:spPr>
          <c:txPr>
            <a:bodyPr rot="-5400000" spcFirstLastPara="1" vertOverflow="ellipsis" vert="horz" wrap="square" anchor="ctr" anchorCtr="1"/>
            <a:lstStyle/>
            <a:p>
              <a:pPr>
                <a:defRPr sz="1000" b="0" i="0" u="none" strike="noStrike" kern="1200" cap="all" baseline="0">
                  <a:solidFill>
                    <a:sysClr val="windowText" lastClr="000000"/>
                  </a:solidFill>
                  <a:latin typeface="Candara" panose="020E0502030303020204" pitchFamily="34" charset="0"/>
                  <a:ea typeface="+mn-ea"/>
                  <a:cs typeface="+mn-cs"/>
                </a:defRPr>
              </a:pPr>
              <a:endParaRPr lang="en-NG"/>
            </a:p>
          </c:txPr>
        </c:title>
        <c:numFmt formatCode="_(* #,##0_);_(* \(#,##0\);_(* &quot;-&quot;_);_(@_)"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Candara" panose="020E0502030303020204" pitchFamily="34" charset="0"/>
                <a:ea typeface="+mn-ea"/>
                <a:cs typeface="+mn-cs"/>
              </a:defRPr>
            </a:pPr>
            <a:endParaRPr lang="en-NG"/>
          </a:p>
        </c:txPr>
        <c:crossAx val="403079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latin typeface="Candara" panose="020E0502030303020204" pitchFamily="34" charset="0"/>
        </a:defRPr>
      </a:pPr>
      <a:endParaRPr lang="en-NG"/>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5. The Board/SIRS reports to the State Commissioner of Finance</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Sheet1!$B$220:$B$223</c:f>
              <c:strCache>
                <c:ptCount val="4"/>
                <c:pt idx="0">
                  <c:v>Monthly</c:v>
                </c:pt>
                <c:pt idx="1">
                  <c:v>Never</c:v>
                </c:pt>
                <c:pt idx="2">
                  <c:v>Quarterly</c:v>
                </c:pt>
                <c:pt idx="3">
                  <c:v>Weekly</c:v>
                </c:pt>
              </c:strCache>
            </c:strRef>
          </c:cat>
          <c:val>
            <c:numRef>
              <c:f>Sheet1!$C$220:$C$223</c:f>
              <c:numCache>
                <c:formatCode>General</c:formatCode>
                <c:ptCount val="4"/>
                <c:pt idx="0">
                  <c:v>16</c:v>
                </c:pt>
                <c:pt idx="1">
                  <c:v>5</c:v>
                </c:pt>
                <c:pt idx="2">
                  <c:v>2</c:v>
                </c:pt>
                <c:pt idx="3">
                  <c:v>2</c:v>
                </c:pt>
              </c:numCache>
            </c:numRef>
          </c:val>
          <c:extLst>
            <c:ext xmlns:c16="http://schemas.microsoft.com/office/drawing/2014/chart" uri="{C3380CC4-5D6E-409C-BE32-E72D297353CC}">
              <c16:uniqueId val="{00000000-4352-4F9B-894E-D9264BB551DA}"/>
            </c:ext>
          </c:extLst>
        </c:ser>
        <c:dLbls>
          <c:showLegendKey val="0"/>
          <c:showVal val="0"/>
          <c:showCatName val="0"/>
          <c:showSerName val="0"/>
          <c:showPercent val="0"/>
          <c:showBubbleSize val="0"/>
        </c:dLbls>
        <c:gapWidth val="219"/>
        <c:overlap val="-27"/>
        <c:axId val="113957120"/>
        <c:axId val="113958912"/>
      </c:barChart>
      <c:catAx>
        <c:axId val="11395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3958912"/>
        <c:crosses val="autoZero"/>
        <c:auto val="1"/>
        <c:lblAlgn val="ctr"/>
        <c:lblOffset val="100"/>
        <c:noMultiLvlLbl val="0"/>
      </c:catAx>
      <c:valAx>
        <c:axId val="11395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395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6. The Board/SIRS reports to the State House of Assembly:*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Sheet1!$B$248:$B$252</c:f>
              <c:strCache>
                <c:ptCount val="5"/>
                <c:pt idx="0">
                  <c:v>Ad hoc</c:v>
                </c:pt>
                <c:pt idx="1">
                  <c:v>Annually</c:v>
                </c:pt>
                <c:pt idx="2">
                  <c:v>Quarterly</c:v>
                </c:pt>
                <c:pt idx="3">
                  <c:v>Never</c:v>
                </c:pt>
                <c:pt idx="4">
                  <c:v>Monthly</c:v>
                </c:pt>
              </c:strCache>
            </c:strRef>
          </c:cat>
          <c:val>
            <c:numRef>
              <c:f>Sheet1!$C$248:$C$252</c:f>
              <c:numCache>
                <c:formatCode>General</c:formatCode>
                <c:ptCount val="5"/>
                <c:pt idx="0">
                  <c:v>0</c:v>
                </c:pt>
                <c:pt idx="1">
                  <c:v>0</c:v>
                </c:pt>
                <c:pt idx="2">
                  <c:v>0</c:v>
                </c:pt>
                <c:pt idx="3">
                  <c:v>25</c:v>
                </c:pt>
                <c:pt idx="4">
                  <c:v>0</c:v>
                </c:pt>
              </c:numCache>
            </c:numRef>
          </c:val>
          <c:extLst>
            <c:ext xmlns:c16="http://schemas.microsoft.com/office/drawing/2014/chart" uri="{C3380CC4-5D6E-409C-BE32-E72D297353CC}">
              <c16:uniqueId val="{00000000-03A9-41EB-8A56-BEFBDE402BD5}"/>
            </c:ext>
          </c:extLst>
        </c:ser>
        <c:dLbls>
          <c:showLegendKey val="0"/>
          <c:showVal val="0"/>
          <c:showCatName val="0"/>
          <c:showSerName val="0"/>
          <c:showPercent val="0"/>
          <c:showBubbleSize val="0"/>
        </c:dLbls>
        <c:gapWidth val="219"/>
        <c:overlap val="-27"/>
        <c:axId val="114595328"/>
        <c:axId val="114596864"/>
      </c:barChart>
      <c:catAx>
        <c:axId val="11459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4596864"/>
        <c:crosses val="autoZero"/>
        <c:auto val="1"/>
        <c:lblAlgn val="ctr"/>
        <c:lblOffset val="100"/>
        <c:noMultiLvlLbl val="0"/>
      </c:catAx>
      <c:valAx>
        <c:axId val="11459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459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7. The Executive Chairman of the SIRS has a relevant professional qualification and/or experience</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Sheet1!$B$277:$B$278</c:f>
              <c:strCache>
                <c:ptCount val="2"/>
                <c:pt idx="0">
                  <c:v>yes</c:v>
                </c:pt>
                <c:pt idx="1">
                  <c:v>Others</c:v>
                </c:pt>
              </c:strCache>
            </c:strRef>
          </c:cat>
          <c:val>
            <c:numRef>
              <c:f>Sheet1!$C$277:$C$278</c:f>
              <c:numCache>
                <c:formatCode>General</c:formatCode>
                <c:ptCount val="2"/>
                <c:pt idx="0">
                  <c:v>25</c:v>
                </c:pt>
                <c:pt idx="1">
                  <c:v>0</c:v>
                </c:pt>
              </c:numCache>
            </c:numRef>
          </c:val>
          <c:extLst>
            <c:ext xmlns:c16="http://schemas.microsoft.com/office/drawing/2014/chart" uri="{C3380CC4-5D6E-409C-BE32-E72D297353CC}">
              <c16:uniqueId val="{00000000-6101-42D0-A233-B31E0EA888F9}"/>
            </c:ext>
          </c:extLst>
        </c:ser>
        <c:dLbls>
          <c:showLegendKey val="0"/>
          <c:showVal val="0"/>
          <c:showCatName val="0"/>
          <c:showSerName val="0"/>
          <c:showPercent val="0"/>
          <c:showBubbleSize val="0"/>
        </c:dLbls>
        <c:gapWidth val="219"/>
        <c:overlap val="-27"/>
        <c:axId val="115113984"/>
        <c:axId val="115115520"/>
      </c:barChart>
      <c:catAx>
        <c:axId val="11511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5115520"/>
        <c:crosses val="autoZero"/>
        <c:auto val="1"/>
        <c:lblAlgn val="ctr"/>
        <c:lblOffset val="100"/>
        <c:noMultiLvlLbl val="0"/>
      </c:catAx>
      <c:valAx>
        <c:axId val="115115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511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8 The SIRS is:</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Sheet1!$B$303:$B$305</c:f>
              <c:strCache>
                <c:ptCount val="3"/>
                <c:pt idx="0">
                  <c:v>Semi-autonomous</c:v>
                </c:pt>
                <c:pt idx="1">
                  <c:v>Autonomous </c:v>
                </c:pt>
                <c:pt idx="2">
                  <c:v>A department</c:v>
                </c:pt>
              </c:strCache>
            </c:strRef>
          </c:cat>
          <c:val>
            <c:numRef>
              <c:f>Sheet1!$C$303:$C$305</c:f>
              <c:numCache>
                <c:formatCode>General</c:formatCode>
                <c:ptCount val="3"/>
                <c:pt idx="0">
                  <c:v>17</c:v>
                </c:pt>
                <c:pt idx="1">
                  <c:v>6</c:v>
                </c:pt>
                <c:pt idx="2">
                  <c:v>2</c:v>
                </c:pt>
              </c:numCache>
            </c:numRef>
          </c:val>
          <c:extLst>
            <c:ext xmlns:c16="http://schemas.microsoft.com/office/drawing/2014/chart" uri="{C3380CC4-5D6E-409C-BE32-E72D297353CC}">
              <c16:uniqueId val="{00000000-6BA9-4786-B69E-556D94B5A88F}"/>
            </c:ext>
          </c:extLst>
        </c:ser>
        <c:dLbls>
          <c:showLegendKey val="0"/>
          <c:showVal val="0"/>
          <c:showCatName val="0"/>
          <c:showSerName val="0"/>
          <c:showPercent val="0"/>
          <c:showBubbleSize val="0"/>
        </c:dLbls>
        <c:gapWidth val="219"/>
        <c:overlap val="-27"/>
        <c:axId val="115169920"/>
        <c:axId val="115474816"/>
      </c:barChart>
      <c:catAx>
        <c:axId val="11516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5474816"/>
        <c:crosses val="autoZero"/>
        <c:auto val="1"/>
        <c:lblAlgn val="ctr"/>
        <c:lblOffset val="100"/>
        <c:noMultiLvlLbl val="0"/>
      </c:catAx>
      <c:valAx>
        <c:axId val="11547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5169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9a The SIRS is funded:</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Sheet1!$B$330:$B$334</c:f>
              <c:strCache>
                <c:ptCount val="5"/>
                <c:pt idx="0">
                  <c:v>With a combination of income </c:v>
                </c:pt>
                <c:pt idx="1">
                  <c:v>By appropriation in the state budget</c:v>
                </c:pt>
                <c:pt idx="2">
                  <c:v>With a fixed sum of collection</c:v>
                </c:pt>
                <c:pt idx="3">
                  <c:v>With a percentage of collection</c:v>
                </c:pt>
                <c:pt idx="4">
                  <c:v>Others</c:v>
                </c:pt>
              </c:strCache>
            </c:strRef>
          </c:cat>
          <c:val>
            <c:numRef>
              <c:f>Sheet1!$C$330:$C$334</c:f>
              <c:numCache>
                <c:formatCode>General</c:formatCode>
                <c:ptCount val="5"/>
                <c:pt idx="0">
                  <c:v>8</c:v>
                </c:pt>
                <c:pt idx="1">
                  <c:v>5</c:v>
                </c:pt>
                <c:pt idx="2">
                  <c:v>1</c:v>
                </c:pt>
                <c:pt idx="3">
                  <c:v>9</c:v>
                </c:pt>
                <c:pt idx="4">
                  <c:v>1</c:v>
                </c:pt>
              </c:numCache>
            </c:numRef>
          </c:val>
          <c:extLst>
            <c:ext xmlns:c16="http://schemas.microsoft.com/office/drawing/2014/chart" uri="{C3380CC4-5D6E-409C-BE32-E72D297353CC}">
              <c16:uniqueId val="{00000000-90B9-4758-8948-8396B2E07FD8}"/>
            </c:ext>
          </c:extLst>
        </c:ser>
        <c:dLbls>
          <c:showLegendKey val="0"/>
          <c:showVal val="0"/>
          <c:showCatName val="0"/>
          <c:showSerName val="0"/>
          <c:showPercent val="0"/>
          <c:showBubbleSize val="0"/>
        </c:dLbls>
        <c:gapWidth val="219"/>
        <c:overlap val="-27"/>
        <c:axId val="115767168"/>
        <c:axId val="115768704"/>
      </c:barChart>
      <c:catAx>
        <c:axId val="11576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5768704"/>
        <c:crosses val="autoZero"/>
        <c:auto val="1"/>
        <c:lblAlgn val="ctr"/>
        <c:lblOffset val="100"/>
        <c:noMultiLvlLbl val="0"/>
      </c:catAx>
      <c:valAx>
        <c:axId val="11576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5767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9b. The funding covers operating costs:*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Sheet1!$B$359:$B$361</c:f>
              <c:strCache>
                <c:ptCount val="3"/>
                <c:pt idx="0">
                  <c:v>Yes</c:v>
                </c:pt>
                <c:pt idx="1">
                  <c:v>No</c:v>
                </c:pt>
                <c:pt idx="2">
                  <c:v>Partially</c:v>
                </c:pt>
              </c:strCache>
            </c:strRef>
          </c:cat>
          <c:val>
            <c:numRef>
              <c:f>Sheet1!$C$359:$C$361</c:f>
              <c:numCache>
                <c:formatCode>General</c:formatCode>
                <c:ptCount val="3"/>
                <c:pt idx="0">
                  <c:v>17</c:v>
                </c:pt>
                <c:pt idx="1">
                  <c:v>1</c:v>
                </c:pt>
                <c:pt idx="2">
                  <c:v>7</c:v>
                </c:pt>
              </c:numCache>
            </c:numRef>
          </c:val>
          <c:extLst>
            <c:ext xmlns:c16="http://schemas.microsoft.com/office/drawing/2014/chart" uri="{C3380CC4-5D6E-409C-BE32-E72D297353CC}">
              <c16:uniqueId val="{00000000-7546-4CBB-9031-6832D8E58E6E}"/>
            </c:ext>
          </c:extLst>
        </c:ser>
        <c:dLbls>
          <c:showLegendKey val="0"/>
          <c:showVal val="0"/>
          <c:showCatName val="0"/>
          <c:showSerName val="0"/>
          <c:showPercent val="0"/>
          <c:showBubbleSize val="0"/>
        </c:dLbls>
        <c:gapWidth val="219"/>
        <c:overlap val="-27"/>
        <c:axId val="116412800"/>
        <c:axId val="116414336"/>
      </c:barChart>
      <c:catAx>
        <c:axId val="11641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6414336"/>
        <c:crosses val="autoZero"/>
        <c:auto val="1"/>
        <c:lblAlgn val="ctr"/>
        <c:lblOffset val="100"/>
        <c:noMultiLvlLbl val="0"/>
      </c:catAx>
      <c:valAx>
        <c:axId val="11641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6412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10. How are capital costs covered?*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Sheet1!$B$385:$B$387</c:f>
              <c:strCache>
                <c:ptCount val="3"/>
                <c:pt idx="0">
                  <c:v>None</c:v>
                </c:pt>
                <c:pt idx="1">
                  <c:v>Regular funding from budget/cost of collection?</c:v>
                </c:pt>
                <c:pt idx="2">
                  <c:v>Special funding by State government?</c:v>
                </c:pt>
              </c:strCache>
            </c:strRef>
          </c:cat>
          <c:val>
            <c:numRef>
              <c:f>Sheet1!$C$385:$C$387</c:f>
              <c:numCache>
                <c:formatCode>General</c:formatCode>
                <c:ptCount val="3"/>
                <c:pt idx="0">
                  <c:v>1</c:v>
                </c:pt>
                <c:pt idx="1">
                  <c:v>20</c:v>
                </c:pt>
                <c:pt idx="2">
                  <c:v>4</c:v>
                </c:pt>
              </c:numCache>
            </c:numRef>
          </c:val>
          <c:extLst>
            <c:ext xmlns:c16="http://schemas.microsoft.com/office/drawing/2014/chart" uri="{C3380CC4-5D6E-409C-BE32-E72D297353CC}">
              <c16:uniqueId val="{00000000-5BCC-415E-A64B-19F49AF398AB}"/>
            </c:ext>
          </c:extLst>
        </c:ser>
        <c:dLbls>
          <c:showLegendKey val="0"/>
          <c:showVal val="0"/>
          <c:showCatName val="0"/>
          <c:showSerName val="0"/>
          <c:showPercent val="0"/>
          <c:showBubbleSize val="0"/>
        </c:dLbls>
        <c:gapWidth val="219"/>
        <c:overlap val="-27"/>
        <c:axId val="116526464"/>
        <c:axId val="117052544"/>
      </c:barChart>
      <c:catAx>
        <c:axId val="11652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7052544"/>
        <c:crosses val="autoZero"/>
        <c:auto val="1"/>
        <c:lblAlgn val="ctr"/>
        <c:lblOffset val="100"/>
        <c:noMultiLvlLbl val="0"/>
      </c:catAx>
      <c:valAx>
        <c:axId val="117052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652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11a. What is the number of the SIRS employees?*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Sheet1!$B$414:$B$418</c:f>
              <c:strCache>
                <c:ptCount val="5"/>
                <c:pt idx="0">
                  <c:v>100 - 200</c:v>
                </c:pt>
                <c:pt idx="1">
                  <c:v>200 - 400</c:v>
                </c:pt>
                <c:pt idx="2">
                  <c:v>400 - 600</c:v>
                </c:pt>
                <c:pt idx="3">
                  <c:v>600 - 1000</c:v>
                </c:pt>
                <c:pt idx="4">
                  <c:v>1000+</c:v>
                </c:pt>
              </c:strCache>
            </c:strRef>
          </c:cat>
          <c:val>
            <c:numRef>
              <c:f>Sheet1!$C$414:$C$418</c:f>
              <c:numCache>
                <c:formatCode>General</c:formatCode>
                <c:ptCount val="5"/>
                <c:pt idx="0">
                  <c:v>6</c:v>
                </c:pt>
                <c:pt idx="1">
                  <c:v>10</c:v>
                </c:pt>
                <c:pt idx="2">
                  <c:v>4</c:v>
                </c:pt>
                <c:pt idx="3">
                  <c:v>3</c:v>
                </c:pt>
                <c:pt idx="4">
                  <c:v>2</c:v>
                </c:pt>
              </c:numCache>
            </c:numRef>
          </c:val>
          <c:extLst>
            <c:ext xmlns:c16="http://schemas.microsoft.com/office/drawing/2014/chart" uri="{C3380CC4-5D6E-409C-BE32-E72D297353CC}">
              <c16:uniqueId val="{00000000-2E20-4796-A74E-B384A578E342}"/>
            </c:ext>
          </c:extLst>
        </c:ser>
        <c:dLbls>
          <c:showLegendKey val="0"/>
          <c:showVal val="0"/>
          <c:showCatName val="0"/>
          <c:showSerName val="0"/>
          <c:showPercent val="0"/>
          <c:showBubbleSize val="0"/>
        </c:dLbls>
        <c:gapWidth val="219"/>
        <c:overlap val="-27"/>
        <c:axId val="117406336"/>
        <c:axId val="117408128"/>
      </c:barChart>
      <c:catAx>
        <c:axId val="11740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7408128"/>
        <c:crosses val="autoZero"/>
        <c:auto val="1"/>
        <c:lblAlgn val="ctr"/>
        <c:lblOffset val="100"/>
        <c:noMultiLvlLbl val="0"/>
      </c:catAx>
      <c:valAx>
        <c:axId val="11740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7406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11b. How many of the staff are in core tax roles?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Sheet1!$A$420:$A$440</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Sheet1!$B$420:$B$440</c:f>
              <c:numCache>
                <c:formatCode>General</c:formatCode>
                <c:ptCount val="21"/>
                <c:pt idx="0">
                  <c:v>314</c:v>
                </c:pt>
                <c:pt idx="1">
                  <c:v>212</c:v>
                </c:pt>
                <c:pt idx="2">
                  <c:v>94</c:v>
                </c:pt>
                <c:pt idx="3">
                  <c:v>666</c:v>
                </c:pt>
                <c:pt idx="4">
                  <c:v>57</c:v>
                </c:pt>
                <c:pt idx="5">
                  <c:v>10</c:v>
                </c:pt>
                <c:pt idx="6">
                  <c:v>103</c:v>
                </c:pt>
                <c:pt idx="7">
                  <c:v>105</c:v>
                </c:pt>
                <c:pt idx="8">
                  <c:v>457</c:v>
                </c:pt>
                <c:pt idx="9">
                  <c:v>140</c:v>
                </c:pt>
                <c:pt idx="10">
                  <c:v>150</c:v>
                </c:pt>
                <c:pt idx="11">
                  <c:v>116</c:v>
                </c:pt>
                <c:pt idx="12">
                  <c:v>99</c:v>
                </c:pt>
                <c:pt idx="13">
                  <c:v>163</c:v>
                </c:pt>
                <c:pt idx="14">
                  <c:v>420</c:v>
                </c:pt>
                <c:pt idx="15">
                  <c:v>269</c:v>
                </c:pt>
                <c:pt idx="16">
                  <c:v>174</c:v>
                </c:pt>
                <c:pt idx="17">
                  <c:v>216</c:v>
                </c:pt>
                <c:pt idx="18">
                  <c:v>512</c:v>
                </c:pt>
                <c:pt idx="19">
                  <c:v>87</c:v>
                </c:pt>
                <c:pt idx="20">
                  <c:v>219</c:v>
                </c:pt>
              </c:numCache>
            </c:numRef>
          </c:val>
          <c:extLst>
            <c:ext xmlns:c16="http://schemas.microsoft.com/office/drawing/2014/chart" uri="{C3380CC4-5D6E-409C-BE32-E72D297353CC}">
              <c16:uniqueId val="{00000000-2B57-45FF-8D3A-0A5F1283C3BA}"/>
            </c:ext>
          </c:extLst>
        </c:ser>
        <c:dLbls>
          <c:showLegendKey val="0"/>
          <c:showVal val="0"/>
          <c:showCatName val="0"/>
          <c:showSerName val="0"/>
          <c:showPercent val="0"/>
          <c:showBubbleSize val="0"/>
        </c:dLbls>
        <c:gapWidth val="219"/>
        <c:overlap val="-27"/>
        <c:axId val="117724672"/>
        <c:axId val="117726208"/>
      </c:barChart>
      <c:catAx>
        <c:axId val="11772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7726208"/>
        <c:crosses val="autoZero"/>
        <c:auto val="1"/>
        <c:lblAlgn val="ctr"/>
        <c:lblOffset val="100"/>
        <c:noMultiLvlLbl val="0"/>
      </c:catAx>
      <c:valAx>
        <c:axId val="11772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772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Sheet2!$M$2</c:f>
              <c:strCache>
                <c:ptCount val="1"/>
                <c:pt idx="0">
                  <c:v>2011</c:v>
                </c:pt>
              </c:strCache>
            </c:strRef>
          </c:tx>
          <c:spPr>
            <a:solidFill>
              <a:schemeClr val="accent1"/>
            </a:solidFill>
            <a:ln>
              <a:noFill/>
            </a:ln>
            <a:effectLst/>
          </c:spPr>
          <c:invertIfNegative val="0"/>
          <c:cat>
            <c:strRef>
              <c:f>Sheet2!$L$3:$L$38</c:f>
              <c:strCache>
                <c:ptCount val="36"/>
                <c:pt idx="0">
                  <c:v>LAGOS</c:v>
                </c:pt>
                <c:pt idx="1">
                  <c:v>RIVERS</c:v>
                </c:pt>
                <c:pt idx="2">
                  <c:v>OGUN</c:v>
                </c:pt>
                <c:pt idx="3">
                  <c:v>DELTA</c:v>
                </c:pt>
                <c:pt idx="4">
                  <c:v>KADUNA</c:v>
                </c:pt>
                <c:pt idx="5">
                  <c:v>KANO</c:v>
                </c:pt>
                <c:pt idx="6">
                  <c:v>AKWA IBOM</c:v>
                </c:pt>
                <c:pt idx="7">
                  <c:v>ENUGU</c:v>
                </c:pt>
                <c:pt idx="8">
                  <c:v>KWARA</c:v>
                </c:pt>
                <c:pt idx="9">
                  <c:v>ONDO</c:v>
                </c:pt>
                <c:pt idx="10">
                  <c:v>EDO</c:v>
                </c:pt>
                <c:pt idx="11">
                  <c:v>OYO</c:v>
                </c:pt>
                <c:pt idx="12">
                  <c:v>ANAMBRA</c:v>
                </c:pt>
                <c:pt idx="13">
                  <c:v>CROSS RIVER</c:v>
                </c:pt>
                <c:pt idx="14">
                  <c:v>SOKOTO</c:v>
                </c:pt>
                <c:pt idx="15">
                  <c:v>OSUN</c:v>
                </c:pt>
                <c:pt idx="16">
                  <c:v>BENUE</c:v>
                </c:pt>
                <c:pt idx="17">
                  <c:v>PLATEAU</c:v>
                </c:pt>
                <c:pt idx="18">
                  <c:v>KOGI</c:v>
                </c:pt>
                <c:pt idx="19">
                  <c:v>BAYELSA</c:v>
                </c:pt>
                <c:pt idx="20">
                  <c:v>IMO</c:v>
                </c:pt>
                <c:pt idx="21">
                  <c:v>ZAMFARA</c:v>
                </c:pt>
                <c:pt idx="22">
                  <c:v>ABIA</c:v>
                </c:pt>
                <c:pt idx="23">
                  <c:v>JIGAWA</c:v>
                </c:pt>
                <c:pt idx="24">
                  <c:v>NIGER</c:v>
                </c:pt>
                <c:pt idx="25">
                  <c:v>BAUCHI</c:v>
                </c:pt>
                <c:pt idx="26">
                  <c:v>NASARAWA</c:v>
                </c:pt>
                <c:pt idx="27">
                  <c:v>ADAMAWA</c:v>
                </c:pt>
                <c:pt idx="28">
                  <c:v>EKITI</c:v>
                </c:pt>
                <c:pt idx="29">
                  <c:v>KATSINA</c:v>
                </c:pt>
                <c:pt idx="30">
                  <c:v>YOBE</c:v>
                </c:pt>
                <c:pt idx="31">
                  <c:v>BORNO</c:v>
                </c:pt>
                <c:pt idx="32">
                  <c:v>EBONYI</c:v>
                </c:pt>
                <c:pt idx="33">
                  <c:v>KEBBI</c:v>
                </c:pt>
                <c:pt idx="34">
                  <c:v>GOMBE</c:v>
                </c:pt>
                <c:pt idx="35">
                  <c:v>TARABA</c:v>
                </c:pt>
              </c:strCache>
            </c:strRef>
          </c:cat>
          <c:val>
            <c:numRef>
              <c:f>Sheet2!$M$3:$M$38</c:f>
            </c:numRef>
          </c:val>
          <c:extLst>
            <c:ext xmlns:c16="http://schemas.microsoft.com/office/drawing/2014/chart" uri="{C3380CC4-5D6E-409C-BE32-E72D297353CC}">
              <c16:uniqueId val="{00000000-B5E5-4A9B-A68F-D543BA98C615}"/>
            </c:ext>
          </c:extLst>
        </c:ser>
        <c:ser>
          <c:idx val="1"/>
          <c:order val="1"/>
          <c:tx>
            <c:strRef>
              <c:f>Sheet2!$N$2</c:f>
              <c:strCache>
                <c:ptCount val="1"/>
                <c:pt idx="0">
                  <c:v>2012</c:v>
                </c:pt>
              </c:strCache>
            </c:strRef>
          </c:tx>
          <c:spPr>
            <a:solidFill>
              <a:schemeClr val="accent2"/>
            </a:solidFill>
            <a:ln>
              <a:noFill/>
            </a:ln>
            <a:effectLst/>
          </c:spPr>
          <c:invertIfNegative val="0"/>
          <c:cat>
            <c:strRef>
              <c:f>Sheet2!$L$3:$L$38</c:f>
              <c:strCache>
                <c:ptCount val="36"/>
                <c:pt idx="0">
                  <c:v>LAGOS</c:v>
                </c:pt>
                <c:pt idx="1">
                  <c:v>RIVERS</c:v>
                </c:pt>
                <c:pt idx="2">
                  <c:v>OGUN</c:v>
                </c:pt>
                <c:pt idx="3">
                  <c:v>DELTA</c:v>
                </c:pt>
                <c:pt idx="4">
                  <c:v>KADUNA</c:v>
                </c:pt>
                <c:pt idx="5">
                  <c:v>KANO</c:v>
                </c:pt>
                <c:pt idx="6">
                  <c:v>AKWA IBOM</c:v>
                </c:pt>
                <c:pt idx="7">
                  <c:v>ENUGU</c:v>
                </c:pt>
                <c:pt idx="8">
                  <c:v>KWARA</c:v>
                </c:pt>
                <c:pt idx="9">
                  <c:v>ONDO</c:v>
                </c:pt>
                <c:pt idx="10">
                  <c:v>EDO</c:v>
                </c:pt>
                <c:pt idx="11">
                  <c:v>OYO</c:v>
                </c:pt>
                <c:pt idx="12">
                  <c:v>ANAMBRA</c:v>
                </c:pt>
                <c:pt idx="13">
                  <c:v>CROSS RIVER</c:v>
                </c:pt>
                <c:pt idx="14">
                  <c:v>SOKOTO</c:v>
                </c:pt>
                <c:pt idx="15">
                  <c:v>OSUN</c:v>
                </c:pt>
                <c:pt idx="16">
                  <c:v>BENUE</c:v>
                </c:pt>
                <c:pt idx="17">
                  <c:v>PLATEAU</c:v>
                </c:pt>
                <c:pt idx="18">
                  <c:v>KOGI</c:v>
                </c:pt>
                <c:pt idx="19">
                  <c:v>BAYELSA</c:v>
                </c:pt>
                <c:pt idx="20">
                  <c:v>IMO</c:v>
                </c:pt>
                <c:pt idx="21">
                  <c:v>ZAMFARA</c:v>
                </c:pt>
                <c:pt idx="22">
                  <c:v>ABIA</c:v>
                </c:pt>
                <c:pt idx="23">
                  <c:v>JIGAWA</c:v>
                </c:pt>
                <c:pt idx="24">
                  <c:v>NIGER</c:v>
                </c:pt>
                <c:pt idx="25">
                  <c:v>BAUCHI</c:v>
                </c:pt>
                <c:pt idx="26">
                  <c:v>NASARAWA</c:v>
                </c:pt>
                <c:pt idx="27">
                  <c:v>ADAMAWA</c:v>
                </c:pt>
                <c:pt idx="28">
                  <c:v>EKITI</c:v>
                </c:pt>
                <c:pt idx="29">
                  <c:v>KATSINA</c:v>
                </c:pt>
                <c:pt idx="30">
                  <c:v>YOBE</c:v>
                </c:pt>
                <c:pt idx="31">
                  <c:v>BORNO</c:v>
                </c:pt>
                <c:pt idx="32">
                  <c:v>EBONYI</c:v>
                </c:pt>
                <c:pt idx="33">
                  <c:v>KEBBI</c:v>
                </c:pt>
                <c:pt idx="34">
                  <c:v>GOMBE</c:v>
                </c:pt>
                <c:pt idx="35">
                  <c:v>TARABA</c:v>
                </c:pt>
              </c:strCache>
            </c:strRef>
          </c:cat>
          <c:val>
            <c:numRef>
              <c:f>Sheet2!$N$3:$N$38</c:f>
            </c:numRef>
          </c:val>
          <c:extLst>
            <c:ext xmlns:c16="http://schemas.microsoft.com/office/drawing/2014/chart" uri="{C3380CC4-5D6E-409C-BE32-E72D297353CC}">
              <c16:uniqueId val="{00000001-B5E5-4A9B-A68F-D543BA98C615}"/>
            </c:ext>
          </c:extLst>
        </c:ser>
        <c:ser>
          <c:idx val="2"/>
          <c:order val="2"/>
          <c:tx>
            <c:strRef>
              <c:f>Sheet2!$O$2</c:f>
              <c:strCache>
                <c:ptCount val="1"/>
                <c:pt idx="0">
                  <c:v>2013</c:v>
                </c:pt>
              </c:strCache>
            </c:strRef>
          </c:tx>
          <c:spPr>
            <a:solidFill>
              <a:schemeClr val="accent3"/>
            </a:solidFill>
            <a:ln>
              <a:noFill/>
            </a:ln>
            <a:effectLst/>
          </c:spPr>
          <c:invertIfNegative val="0"/>
          <c:cat>
            <c:strRef>
              <c:f>Sheet2!$L$3:$L$38</c:f>
              <c:strCache>
                <c:ptCount val="36"/>
                <c:pt idx="0">
                  <c:v>LAGOS</c:v>
                </c:pt>
                <c:pt idx="1">
                  <c:v>RIVERS</c:v>
                </c:pt>
                <c:pt idx="2">
                  <c:v>OGUN</c:v>
                </c:pt>
                <c:pt idx="3">
                  <c:v>DELTA</c:v>
                </c:pt>
                <c:pt idx="4">
                  <c:v>KADUNA</c:v>
                </c:pt>
                <c:pt idx="5">
                  <c:v>KANO</c:v>
                </c:pt>
                <c:pt idx="6">
                  <c:v>AKWA IBOM</c:v>
                </c:pt>
                <c:pt idx="7">
                  <c:v>ENUGU</c:v>
                </c:pt>
                <c:pt idx="8">
                  <c:v>KWARA</c:v>
                </c:pt>
                <c:pt idx="9">
                  <c:v>ONDO</c:v>
                </c:pt>
                <c:pt idx="10">
                  <c:v>EDO</c:v>
                </c:pt>
                <c:pt idx="11">
                  <c:v>OYO</c:v>
                </c:pt>
                <c:pt idx="12">
                  <c:v>ANAMBRA</c:v>
                </c:pt>
                <c:pt idx="13">
                  <c:v>CROSS RIVER</c:v>
                </c:pt>
                <c:pt idx="14">
                  <c:v>SOKOTO</c:v>
                </c:pt>
                <c:pt idx="15">
                  <c:v>OSUN</c:v>
                </c:pt>
                <c:pt idx="16">
                  <c:v>BENUE</c:v>
                </c:pt>
                <c:pt idx="17">
                  <c:v>PLATEAU</c:v>
                </c:pt>
                <c:pt idx="18">
                  <c:v>KOGI</c:v>
                </c:pt>
                <c:pt idx="19">
                  <c:v>BAYELSA</c:v>
                </c:pt>
                <c:pt idx="20">
                  <c:v>IMO</c:v>
                </c:pt>
                <c:pt idx="21">
                  <c:v>ZAMFARA</c:v>
                </c:pt>
                <c:pt idx="22">
                  <c:v>ABIA</c:v>
                </c:pt>
                <c:pt idx="23">
                  <c:v>JIGAWA</c:v>
                </c:pt>
                <c:pt idx="24">
                  <c:v>NIGER</c:v>
                </c:pt>
                <c:pt idx="25">
                  <c:v>BAUCHI</c:v>
                </c:pt>
                <c:pt idx="26">
                  <c:v>NASARAWA</c:v>
                </c:pt>
                <c:pt idx="27">
                  <c:v>ADAMAWA</c:v>
                </c:pt>
                <c:pt idx="28">
                  <c:v>EKITI</c:v>
                </c:pt>
                <c:pt idx="29">
                  <c:v>KATSINA</c:v>
                </c:pt>
                <c:pt idx="30">
                  <c:v>YOBE</c:v>
                </c:pt>
                <c:pt idx="31">
                  <c:v>BORNO</c:v>
                </c:pt>
                <c:pt idx="32">
                  <c:v>EBONYI</c:v>
                </c:pt>
                <c:pt idx="33">
                  <c:v>KEBBI</c:v>
                </c:pt>
                <c:pt idx="34">
                  <c:v>GOMBE</c:v>
                </c:pt>
                <c:pt idx="35">
                  <c:v>TARABA</c:v>
                </c:pt>
              </c:strCache>
            </c:strRef>
          </c:cat>
          <c:val>
            <c:numRef>
              <c:f>Sheet2!$O$3:$O$38</c:f>
            </c:numRef>
          </c:val>
          <c:extLst>
            <c:ext xmlns:c16="http://schemas.microsoft.com/office/drawing/2014/chart" uri="{C3380CC4-5D6E-409C-BE32-E72D297353CC}">
              <c16:uniqueId val="{00000002-B5E5-4A9B-A68F-D543BA98C615}"/>
            </c:ext>
          </c:extLst>
        </c:ser>
        <c:ser>
          <c:idx val="3"/>
          <c:order val="3"/>
          <c:tx>
            <c:strRef>
              <c:f>Sheet2!$P$2</c:f>
              <c:strCache>
                <c:ptCount val="1"/>
                <c:pt idx="0">
                  <c:v>2014</c:v>
                </c:pt>
              </c:strCache>
            </c:strRef>
          </c:tx>
          <c:spPr>
            <a:solidFill>
              <a:schemeClr val="accent4"/>
            </a:solidFill>
            <a:ln>
              <a:noFill/>
            </a:ln>
            <a:effectLst/>
          </c:spPr>
          <c:invertIfNegative val="0"/>
          <c:cat>
            <c:strRef>
              <c:f>Sheet2!$L$3:$L$38</c:f>
              <c:strCache>
                <c:ptCount val="36"/>
                <c:pt idx="0">
                  <c:v>LAGOS</c:v>
                </c:pt>
                <c:pt idx="1">
                  <c:v>RIVERS</c:v>
                </c:pt>
                <c:pt idx="2">
                  <c:v>OGUN</c:v>
                </c:pt>
                <c:pt idx="3">
                  <c:v>DELTA</c:v>
                </c:pt>
                <c:pt idx="4">
                  <c:v>KADUNA</c:v>
                </c:pt>
                <c:pt idx="5">
                  <c:v>KANO</c:v>
                </c:pt>
                <c:pt idx="6">
                  <c:v>AKWA IBOM</c:v>
                </c:pt>
                <c:pt idx="7">
                  <c:v>ENUGU</c:v>
                </c:pt>
                <c:pt idx="8">
                  <c:v>KWARA</c:v>
                </c:pt>
                <c:pt idx="9">
                  <c:v>ONDO</c:v>
                </c:pt>
                <c:pt idx="10">
                  <c:v>EDO</c:v>
                </c:pt>
                <c:pt idx="11">
                  <c:v>OYO</c:v>
                </c:pt>
                <c:pt idx="12">
                  <c:v>ANAMBRA</c:v>
                </c:pt>
                <c:pt idx="13">
                  <c:v>CROSS RIVER</c:v>
                </c:pt>
                <c:pt idx="14">
                  <c:v>SOKOTO</c:v>
                </c:pt>
                <c:pt idx="15">
                  <c:v>OSUN</c:v>
                </c:pt>
                <c:pt idx="16">
                  <c:v>BENUE</c:v>
                </c:pt>
                <c:pt idx="17">
                  <c:v>PLATEAU</c:v>
                </c:pt>
                <c:pt idx="18">
                  <c:v>KOGI</c:v>
                </c:pt>
                <c:pt idx="19">
                  <c:v>BAYELSA</c:v>
                </c:pt>
                <c:pt idx="20">
                  <c:v>IMO</c:v>
                </c:pt>
                <c:pt idx="21">
                  <c:v>ZAMFARA</c:v>
                </c:pt>
                <c:pt idx="22">
                  <c:v>ABIA</c:v>
                </c:pt>
                <c:pt idx="23">
                  <c:v>JIGAWA</c:v>
                </c:pt>
                <c:pt idx="24">
                  <c:v>NIGER</c:v>
                </c:pt>
                <c:pt idx="25">
                  <c:v>BAUCHI</c:v>
                </c:pt>
                <c:pt idx="26">
                  <c:v>NASARAWA</c:v>
                </c:pt>
                <c:pt idx="27">
                  <c:v>ADAMAWA</c:v>
                </c:pt>
                <c:pt idx="28">
                  <c:v>EKITI</c:v>
                </c:pt>
                <c:pt idx="29">
                  <c:v>KATSINA</c:v>
                </c:pt>
                <c:pt idx="30">
                  <c:v>YOBE</c:v>
                </c:pt>
                <c:pt idx="31">
                  <c:v>BORNO</c:v>
                </c:pt>
                <c:pt idx="32">
                  <c:v>EBONYI</c:v>
                </c:pt>
                <c:pt idx="33">
                  <c:v>KEBBI</c:v>
                </c:pt>
                <c:pt idx="34">
                  <c:v>GOMBE</c:v>
                </c:pt>
                <c:pt idx="35">
                  <c:v>TARABA</c:v>
                </c:pt>
              </c:strCache>
            </c:strRef>
          </c:cat>
          <c:val>
            <c:numRef>
              <c:f>Sheet2!$P$3:$P$38</c:f>
            </c:numRef>
          </c:val>
          <c:extLst>
            <c:ext xmlns:c16="http://schemas.microsoft.com/office/drawing/2014/chart" uri="{C3380CC4-5D6E-409C-BE32-E72D297353CC}">
              <c16:uniqueId val="{00000003-B5E5-4A9B-A68F-D543BA98C615}"/>
            </c:ext>
          </c:extLst>
        </c:ser>
        <c:ser>
          <c:idx val="4"/>
          <c:order val="4"/>
          <c:tx>
            <c:strRef>
              <c:f>Sheet2!$Q$2</c:f>
              <c:strCache>
                <c:ptCount val="1"/>
                <c:pt idx="0">
                  <c:v>2015</c:v>
                </c:pt>
              </c:strCache>
            </c:strRef>
          </c:tx>
          <c:spPr>
            <a:solidFill>
              <a:schemeClr val="accent5"/>
            </a:solidFill>
            <a:ln>
              <a:noFill/>
            </a:ln>
            <a:effectLst/>
          </c:spPr>
          <c:invertIfNegative val="0"/>
          <c:cat>
            <c:strRef>
              <c:f>Sheet2!$L$3:$L$38</c:f>
              <c:strCache>
                <c:ptCount val="36"/>
                <c:pt idx="0">
                  <c:v>LAGOS</c:v>
                </c:pt>
                <c:pt idx="1">
                  <c:v>RIVERS</c:v>
                </c:pt>
                <c:pt idx="2">
                  <c:v>OGUN</c:v>
                </c:pt>
                <c:pt idx="3">
                  <c:v>DELTA</c:v>
                </c:pt>
                <c:pt idx="4">
                  <c:v>KADUNA</c:v>
                </c:pt>
                <c:pt idx="5">
                  <c:v>KANO</c:v>
                </c:pt>
                <c:pt idx="6">
                  <c:v>AKWA IBOM</c:v>
                </c:pt>
                <c:pt idx="7">
                  <c:v>ENUGU</c:v>
                </c:pt>
                <c:pt idx="8">
                  <c:v>KWARA</c:v>
                </c:pt>
                <c:pt idx="9">
                  <c:v>ONDO</c:v>
                </c:pt>
                <c:pt idx="10">
                  <c:v>EDO</c:v>
                </c:pt>
                <c:pt idx="11">
                  <c:v>OYO</c:v>
                </c:pt>
                <c:pt idx="12">
                  <c:v>ANAMBRA</c:v>
                </c:pt>
                <c:pt idx="13">
                  <c:v>CROSS RIVER</c:v>
                </c:pt>
                <c:pt idx="14">
                  <c:v>SOKOTO</c:v>
                </c:pt>
                <c:pt idx="15">
                  <c:v>OSUN</c:v>
                </c:pt>
                <c:pt idx="16">
                  <c:v>BENUE</c:v>
                </c:pt>
                <c:pt idx="17">
                  <c:v>PLATEAU</c:v>
                </c:pt>
                <c:pt idx="18">
                  <c:v>KOGI</c:v>
                </c:pt>
                <c:pt idx="19">
                  <c:v>BAYELSA</c:v>
                </c:pt>
                <c:pt idx="20">
                  <c:v>IMO</c:v>
                </c:pt>
                <c:pt idx="21">
                  <c:v>ZAMFARA</c:v>
                </c:pt>
                <c:pt idx="22">
                  <c:v>ABIA</c:v>
                </c:pt>
                <c:pt idx="23">
                  <c:v>JIGAWA</c:v>
                </c:pt>
                <c:pt idx="24">
                  <c:v>NIGER</c:v>
                </c:pt>
                <c:pt idx="25">
                  <c:v>BAUCHI</c:v>
                </c:pt>
                <c:pt idx="26">
                  <c:v>NASARAWA</c:v>
                </c:pt>
                <c:pt idx="27">
                  <c:v>ADAMAWA</c:v>
                </c:pt>
                <c:pt idx="28">
                  <c:v>EKITI</c:v>
                </c:pt>
                <c:pt idx="29">
                  <c:v>KATSINA</c:v>
                </c:pt>
                <c:pt idx="30">
                  <c:v>YOBE</c:v>
                </c:pt>
                <c:pt idx="31">
                  <c:v>BORNO</c:v>
                </c:pt>
                <c:pt idx="32">
                  <c:v>EBONYI</c:v>
                </c:pt>
                <c:pt idx="33">
                  <c:v>KEBBI</c:v>
                </c:pt>
                <c:pt idx="34">
                  <c:v>GOMBE</c:v>
                </c:pt>
                <c:pt idx="35">
                  <c:v>TARABA</c:v>
                </c:pt>
              </c:strCache>
            </c:strRef>
          </c:cat>
          <c:val>
            <c:numRef>
              <c:f>Sheet2!$Q$3:$Q$38</c:f>
            </c:numRef>
          </c:val>
          <c:extLst>
            <c:ext xmlns:c16="http://schemas.microsoft.com/office/drawing/2014/chart" uri="{C3380CC4-5D6E-409C-BE32-E72D297353CC}">
              <c16:uniqueId val="{00000004-B5E5-4A9B-A68F-D543BA98C615}"/>
            </c:ext>
          </c:extLst>
        </c:ser>
        <c:ser>
          <c:idx val="5"/>
          <c:order val="5"/>
          <c:tx>
            <c:strRef>
              <c:f>Sheet2!$R$2</c:f>
              <c:strCache>
                <c:ptCount val="1"/>
                <c:pt idx="0">
                  <c:v>2016</c:v>
                </c:pt>
              </c:strCache>
            </c:strRef>
          </c:tx>
          <c:spPr>
            <a:solidFill>
              <a:schemeClr val="accent6"/>
            </a:solidFill>
            <a:ln>
              <a:noFill/>
            </a:ln>
            <a:effectLst/>
          </c:spPr>
          <c:invertIfNegative val="0"/>
          <c:cat>
            <c:strRef>
              <c:f>Sheet2!$L$3:$L$38</c:f>
              <c:strCache>
                <c:ptCount val="36"/>
                <c:pt idx="0">
                  <c:v>LAGOS</c:v>
                </c:pt>
                <c:pt idx="1">
                  <c:v>RIVERS</c:v>
                </c:pt>
                <c:pt idx="2">
                  <c:v>OGUN</c:v>
                </c:pt>
                <c:pt idx="3">
                  <c:v>DELTA</c:v>
                </c:pt>
                <c:pt idx="4">
                  <c:v>KADUNA</c:v>
                </c:pt>
                <c:pt idx="5">
                  <c:v>KANO</c:v>
                </c:pt>
                <c:pt idx="6">
                  <c:v>AKWA IBOM</c:v>
                </c:pt>
                <c:pt idx="7">
                  <c:v>ENUGU</c:v>
                </c:pt>
                <c:pt idx="8">
                  <c:v>KWARA</c:v>
                </c:pt>
                <c:pt idx="9">
                  <c:v>ONDO</c:v>
                </c:pt>
                <c:pt idx="10">
                  <c:v>EDO</c:v>
                </c:pt>
                <c:pt idx="11">
                  <c:v>OYO</c:v>
                </c:pt>
                <c:pt idx="12">
                  <c:v>ANAMBRA</c:v>
                </c:pt>
                <c:pt idx="13">
                  <c:v>CROSS RIVER</c:v>
                </c:pt>
                <c:pt idx="14">
                  <c:v>SOKOTO</c:v>
                </c:pt>
                <c:pt idx="15">
                  <c:v>OSUN</c:v>
                </c:pt>
                <c:pt idx="16">
                  <c:v>BENUE</c:v>
                </c:pt>
                <c:pt idx="17">
                  <c:v>PLATEAU</c:v>
                </c:pt>
                <c:pt idx="18">
                  <c:v>KOGI</c:v>
                </c:pt>
                <c:pt idx="19">
                  <c:v>BAYELSA</c:v>
                </c:pt>
                <c:pt idx="20">
                  <c:v>IMO</c:v>
                </c:pt>
                <c:pt idx="21">
                  <c:v>ZAMFARA</c:v>
                </c:pt>
                <c:pt idx="22">
                  <c:v>ABIA</c:v>
                </c:pt>
                <c:pt idx="23">
                  <c:v>JIGAWA</c:v>
                </c:pt>
                <c:pt idx="24">
                  <c:v>NIGER</c:v>
                </c:pt>
                <c:pt idx="25">
                  <c:v>BAUCHI</c:v>
                </c:pt>
                <c:pt idx="26">
                  <c:v>NASARAWA</c:v>
                </c:pt>
                <c:pt idx="27">
                  <c:v>ADAMAWA</c:v>
                </c:pt>
                <c:pt idx="28">
                  <c:v>EKITI</c:v>
                </c:pt>
                <c:pt idx="29">
                  <c:v>KATSINA</c:v>
                </c:pt>
                <c:pt idx="30">
                  <c:v>YOBE</c:v>
                </c:pt>
                <c:pt idx="31">
                  <c:v>BORNO</c:v>
                </c:pt>
                <c:pt idx="32">
                  <c:v>EBONYI</c:v>
                </c:pt>
                <c:pt idx="33">
                  <c:v>KEBBI</c:v>
                </c:pt>
                <c:pt idx="34">
                  <c:v>GOMBE</c:v>
                </c:pt>
                <c:pt idx="35">
                  <c:v>TARABA</c:v>
                </c:pt>
              </c:strCache>
            </c:strRef>
          </c:cat>
          <c:val>
            <c:numRef>
              <c:f>Sheet2!$R$3:$R$38</c:f>
            </c:numRef>
          </c:val>
          <c:extLst>
            <c:ext xmlns:c16="http://schemas.microsoft.com/office/drawing/2014/chart" uri="{C3380CC4-5D6E-409C-BE32-E72D297353CC}">
              <c16:uniqueId val="{00000005-B5E5-4A9B-A68F-D543BA98C615}"/>
            </c:ext>
          </c:extLst>
        </c:ser>
        <c:ser>
          <c:idx val="6"/>
          <c:order val="6"/>
          <c:tx>
            <c:strRef>
              <c:f>Sheet2!$S$2</c:f>
              <c:strCache>
                <c:ptCount val="1"/>
                <c:pt idx="0">
                  <c:v>2017</c:v>
                </c:pt>
              </c:strCache>
            </c:strRef>
          </c:tx>
          <c:spPr>
            <a:solidFill>
              <a:schemeClr val="accent1">
                <a:lumMod val="60000"/>
              </a:schemeClr>
            </a:solidFill>
            <a:ln>
              <a:noFill/>
            </a:ln>
            <a:effectLst/>
          </c:spPr>
          <c:invertIfNegative val="0"/>
          <c:cat>
            <c:strRef>
              <c:f>Sheet2!$L$3:$L$38</c:f>
              <c:strCache>
                <c:ptCount val="36"/>
                <c:pt idx="0">
                  <c:v>LAGOS</c:v>
                </c:pt>
                <c:pt idx="1">
                  <c:v>RIVERS</c:v>
                </c:pt>
                <c:pt idx="2">
                  <c:v>OGUN</c:v>
                </c:pt>
                <c:pt idx="3">
                  <c:v>DELTA</c:v>
                </c:pt>
                <c:pt idx="4">
                  <c:v>KADUNA</c:v>
                </c:pt>
                <c:pt idx="5">
                  <c:v>KANO</c:v>
                </c:pt>
                <c:pt idx="6">
                  <c:v>AKWA IBOM</c:v>
                </c:pt>
                <c:pt idx="7">
                  <c:v>ENUGU</c:v>
                </c:pt>
                <c:pt idx="8">
                  <c:v>KWARA</c:v>
                </c:pt>
                <c:pt idx="9">
                  <c:v>ONDO</c:v>
                </c:pt>
                <c:pt idx="10">
                  <c:v>EDO</c:v>
                </c:pt>
                <c:pt idx="11">
                  <c:v>OYO</c:v>
                </c:pt>
                <c:pt idx="12">
                  <c:v>ANAMBRA</c:v>
                </c:pt>
                <c:pt idx="13">
                  <c:v>CROSS RIVER</c:v>
                </c:pt>
                <c:pt idx="14">
                  <c:v>SOKOTO</c:v>
                </c:pt>
                <c:pt idx="15">
                  <c:v>OSUN</c:v>
                </c:pt>
                <c:pt idx="16">
                  <c:v>BENUE</c:v>
                </c:pt>
                <c:pt idx="17">
                  <c:v>PLATEAU</c:v>
                </c:pt>
                <c:pt idx="18">
                  <c:v>KOGI</c:v>
                </c:pt>
                <c:pt idx="19">
                  <c:v>BAYELSA</c:v>
                </c:pt>
                <c:pt idx="20">
                  <c:v>IMO</c:v>
                </c:pt>
                <c:pt idx="21">
                  <c:v>ZAMFARA</c:v>
                </c:pt>
                <c:pt idx="22">
                  <c:v>ABIA</c:v>
                </c:pt>
                <c:pt idx="23">
                  <c:v>JIGAWA</c:v>
                </c:pt>
                <c:pt idx="24">
                  <c:v>NIGER</c:v>
                </c:pt>
                <c:pt idx="25">
                  <c:v>BAUCHI</c:v>
                </c:pt>
                <c:pt idx="26">
                  <c:v>NASARAWA</c:v>
                </c:pt>
                <c:pt idx="27">
                  <c:v>ADAMAWA</c:v>
                </c:pt>
                <c:pt idx="28">
                  <c:v>EKITI</c:v>
                </c:pt>
                <c:pt idx="29">
                  <c:v>KATSINA</c:v>
                </c:pt>
                <c:pt idx="30">
                  <c:v>YOBE</c:v>
                </c:pt>
                <c:pt idx="31">
                  <c:v>BORNO</c:v>
                </c:pt>
                <c:pt idx="32">
                  <c:v>EBONYI</c:v>
                </c:pt>
                <c:pt idx="33">
                  <c:v>KEBBI</c:v>
                </c:pt>
                <c:pt idx="34">
                  <c:v>GOMBE</c:v>
                </c:pt>
                <c:pt idx="35">
                  <c:v>TARABA</c:v>
                </c:pt>
              </c:strCache>
            </c:strRef>
          </c:cat>
          <c:val>
            <c:numRef>
              <c:f>Sheet2!$S$3:$S$38</c:f>
              <c:numCache>
                <c:formatCode>#,##0</c:formatCode>
                <c:ptCount val="36"/>
                <c:pt idx="0">
                  <c:v>333.96797888044</c:v>
                </c:pt>
                <c:pt idx="1">
                  <c:v>89.48498340910001</c:v>
                </c:pt>
                <c:pt idx="2">
                  <c:v>74.835979000509994</c:v>
                </c:pt>
                <c:pt idx="3">
                  <c:v>51.888005338330004</c:v>
                </c:pt>
                <c:pt idx="4">
                  <c:v>26.530562880889999</c:v>
                </c:pt>
                <c:pt idx="5">
                  <c:v>42.418811470640001</c:v>
                </c:pt>
                <c:pt idx="6">
                  <c:v>15.956354036370001</c:v>
                </c:pt>
                <c:pt idx="7">
                  <c:v>22.039222902860001</c:v>
                </c:pt>
                <c:pt idx="8">
                  <c:v>19.637873512220001</c:v>
                </c:pt>
                <c:pt idx="9">
                  <c:v>10.92787147976</c:v>
                </c:pt>
                <c:pt idx="10">
                  <c:v>25.34282921222</c:v>
                </c:pt>
                <c:pt idx="11">
                  <c:v>22.448338824610001</c:v>
                </c:pt>
                <c:pt idx="12">
                  <c:v>17.365385830509997</c:v>
                </c:pt>
                <c:pt idx="13">
                  <c:v>18.104562225620001</c:v>
                </c:pt>
                <c:pt idx="14">
                  <c:v>9.0188443072900011</c:v>
                </c:pt>
                <c:pt idx="15">
                  <c:v>11.731026444379999</c:v>
                </c:pt>
                <c:pt idx="16">
                  <c:v>12.399414557790001</c:v>
                </c:pt>
                <c:pt idx="17">
                  <c:v>10.788283409450001</c:v>
                </c:pt>
                <c:pt idx="18">
                  <c:v>11.244260974749999</c:v>
                </c:pt>
                <c:pt idx="19">
                  <c:v>12.52381245059</c:v>
                </c:pt>
                <c:pt idx="20">
                  <c:v>6.8507968660699996</c:v>
                </c:pt>
                <c:pt idx="21">
                  <c:v>6.0239949309399998</c:v>
                </c:pt>
                <c:pt idx="22">
                  <c:v>14.9171418058</c:v>
                </c:pt>
                <c:pt idx="23">
                  <c:v>6.6502009801099993</c:v>
                </c:pt>
                <c:pt idx="24">
                  <c:v>6.5179390330700002</c:v>
                </c:pt>
                <c:pt idx="25">
                  <c:v>4.3694114502700003</c:v>
                </c:pt>
                <c:pt idx="26">
                  <c:v>6.1741369525899996</c:v>
                </c:pt>
                <c:pt idx="27">
                  <c:v>6.2013695672299995</c:v>
                </c:pt>
                <c:pt idx="28">
                  <c:v>4.9674998157900001</c:v>
                </c:pt>
                <c:pt idx="29">
                  <c:v>6.0298508577600005</c:v>
                </c:pt>
                <c:pt idx="30">
                  <c:v>3.5981319365900002</c:v>
                </c:pt>
                <c:pt idx="31">
                  <c:v>4.9833310492399994</c:v>
                </c:pt>
                <c:pt idx="32">
                  <c:v>5.1029023668199995</c:v>
                </c:pt>
                <c:pt idx="33">
                  <c:v>4.3937739653900003</c:v>
                </c:pt>
                <c:pt idx="34">
                  <c:v>5.2722734082799994</c:v>
                </c:pt>
                <c:pt idx="35">
                  <c:v>5.7642512338500005</c:v>
                </c:pt>
              </c:numCache>
            </c:numRef>
          </c:val>
          <c:extLst>
            <c:ext xmlns:c16="http://schemas.microsoft.com/office/drawing/2014/chart" uri="{C3380CC4-5D6E-409C-BE32-E72D297353CC}">
              <c16:uniqueId val="{00000006-B5E5-4A9B-A68F-D543BA98C615}"/>
            </c:ext>
          </c:extLst>
        </c:ser>
        <c:ser>
          <c:idx val="7"/>
          <c:order val="7"/>
          <c:tx>
            <c:strRef>
              <c:f>Sheet2!$T$2</c:f>
              <c:strCache>
                <c:ptCount val="1"/>
                <c:pt idx="0">
                  <c:v>2018</c:v>
                </c:pt>
              </c:strCache>
            </c:strRef>
          </c:tx>
          <c:spPr>
            <a:solidFill>
              <a:schemeClr val="accent2">
                <a:lumMod val="60000"/>
              </a:schemeClr>
            </a:solidFill>
            <a:ln>
              <a:noFill/>
            </a:ln>
            <a:effectLst/>
          </c:spPr>
          <c:invertIfNegative val="0"/>
          <c:cat>
            <c:strRef>
              <c:f>Sheet2!$L$3:$L$38</c:f>
              <c:strCache>
                <c:ptCount val="36"/>
                <c:pt idx="0">
                  <c:v>LAGOS</c:v>
                </c:pt>
                <c:pt idx="1">
                  <c:v>RIVERS</c:v>
                </c:pt>
                <c:pt idx="2">
                  <c:v>OGUN</c:v>
                </c:pt>
                <c:pt idx="3">
                  <c:v>DELTA</c:v>
                </c:pt>
                <c:pt idx="4">
                  <c:v>KADUNA</c:v>
                </c:pt>
                <c:pt idx="5">
                  <c:v>KANO</c:v>
                </c:pt>
                <c:pt idx="6">
                  <c:v>AKWA IBOM</c:v>
                </c:pt>
                <c:pt idx="7">
                  <c:v>ENUGU</c:v>
                </c:pt>
                <c:pt idx="8">
                  <c:v>KWARA</c:v>
                </c:pt>
                <c:pt idx="9">
                  <c:v>ONDO</c:v>
                </c:pt>
                <c:pt idx="10">
                  <c:v>EDO</c:v>
                </c:pt>
                <c:pt idx="11">
                  <c:v>OYO</c:v>
                </c:pt>
                <c:pt idx="12">
                  <c:v>ANAMBRA</c:v>
                </c:pt>
                <c:pt idx="13">
                  <c:v>CROSS RIVER</c:v>
                </c:pt>
                <c:pt idx="14">
                  <c:v>SOKOTO</c:v>
                </c:pt>
                <c:pt idx="15">
                  <c:v>OSUN</c:v>
                </c:pt>
                <c:pt idx="16">
                  <c:v>BENUE</c:v>
                </c:pt>
                <c:pt idx="17">
                  <c:v>PLATEAU</c:v>
                </c:pt>
                <c:pt idx="18">
                  <c:v>KOGI</c:v>
                </c:pt>
                <c:pt idx="19">
                  <c:v>BAYELSA</c:v>
                </c:pt>
                <c:pt idx="20">
                  <c:v>IMO</c:v>
                </c:pt>
                <c:pt idx="21">
                  <c:v>ZAMFARA</c:v>
                </c:pt>
                <c:pt idx="22">
                  <c:v>ABIA</c:v>
                </c:pt>
                <c:pt idx="23">
                  <c:v>JIGAWA</c:v>
                </c:pt>
                <c:pt idx="24">
                  <c:v>NIGER</c:v>
                </c:pt>
                <c:pt idx="25">
                  <c:v>BAUCHI</c:v>
                </c:pt>
                <c:pt idx="26">
                  <c:v>NASARAWA</c:v>
                </c:pt>
                <c:pt idx="27">
                  <c:v>ADAMAWA</c:v>
                </c:pt>
                <c:pt idx="28">
                  <c:v>EKITI</c:v>
                </c:pt>
                <c:pt idx="29">
                  <c:v>KATSINA</c:v>
                </c:pt>
                <c:pt idx="30">
                  <c:v>YOBE</c:v>
                </c:pt>
                <c:pt idx="31">
                  <c:v>BORNO</c:v>
                </c:pt>
                <c:pt idx="32">
                  <c:v>EBONYI</c:v>
                </c:pt>
                <c:pt idx="33">
                  <c:v>KEBBI</c:v>
                </c:pt>
                <c:pt idx="34">
                  <c:v>GOMBE</c:v>
                </c:pt>
                <c:pt idx="35">
                  <c:v>TARABA</c:v>
                </c:pt>
              </c:strCache>
            </c:strRef>
          </c:cat>
          <c:val>
            <c:numRef>
              <c:f>Sheet2!$T$3:$T$38</c:f>
              <c:numCache>
                <c:formatCode>#,##0</c:formatCode>
                <c:ptCount val="36"/>
                <c:pt idx="0">
                  <c:v>382.18154862712998</c:v>
                </c:pt>
                <c:pt idx="1">
                  <c:v>112.78037391222999</c:v>
                </c:pt>
                <c:pt idx="2">
                  <c:v>84.554199593669992</c:v>
                </c:pt>
                <c:pt idx="3">
                  <c:v>58.439598672309998</c:v>
                </c:pt>
                <c:pt idx="4">
                  <c:v>29.446386924740004</c:v>
                </c:pt>
                <c:pt idx="5">
                  <c:v>44.107375284250004</c:v>
                </c:pt>
                <c:pt idx="6">
                  <c:v>24.210810102720004</c:v>
                </c:pt>
                <c:pt idx="7">
                  <c:v>22.145937216</c:v>
                </c:pt>
                <c:pt idx="8">
                  <c:v>23.046944295599999</c:v>
                </c:pt>
                <c:pt idx="9">
                  <c:v>24.788059725529997</c:v>
                </c:pt>
                <c:pt idx="10">
                  <c:v>28.42549684223</c:v>
                </c:pt>
                <c:pt idx="11">
                  <c:v>24.635074074490003</c:v>
                </c:pt>
                <c:pt idx="12">
                  <c:v>19.305267646939999</c:v>
                </c:pt>
                <c:pt idx="13">
                  <c:v>17.552112937090001</c:v>
                </c:pt>
                <c:pt idx="14">
                  <c:v>18.762009020049998</c:v>
                </c:pt>
                <c:pt idx="15">
                  <c:v>10.381663677979999</c:v>
                </c:pt>
                <c:pt idx="16">
                  <c:v>11.215482725159999</c:v>
                </c:pt>
                <c:pt idx="17">
                  <c:v>12.72647954841</c:v>
                </c:pt>
                <c:pt idx="18">
                  <c:v>19.311789037160001</c:v>
                </c:pt>
                <c:pt idx="19">
                  <c:v>13.636545716780001</c:v>
                </c:pt>
                <c:pt idx="20">
                  <c:v>14.88427181031</c:v>
                </c:pt>
                <c:pt idx="21">
                  <c:v>8.2066955921400009</c:v>
                </c:pt>
                <c:pt idx="22">
                  <c:v>14.83490444749</c:v>
                </c:pt>
                <c:pt idx="23">
                  <c:v>9.2462508360300006</c:v>
                </c:pt>
                <c:pt idx="24">
                  <c:v>10.432190956629999</c:v>
                </c:pt>
                <c:pt idx="25">
                  <c:v>9.690832177579999</c:v>
                </c:pt>
                <c:pt idx="26">
                  <c:v>7.5669206569099998</c:v>
                </c:pt>
                <c:pt idx="27">
                  <c:v>6.2048766656199996</c:v>
                </c:pt>
                <c:pt idx="28">
                  <c:v>6.4653742506499992</c:v>
                </c:pt>
                <c:pt idx="29">
                  <c:v>6.9618703289999999</c:v>
                </c:pt>
                <c:pt idx="30">
                  <c:v>4.3822594560499999</c:v>
                </c:pt>
                <c:pt idx="31">
                  <c:v>6.5243009040600004</c:v>
                </c:pt>
                <c:pt idx="32">
                  <c:v>5.5621904931700001</c:v>
                </c:pt>
                <c:pt idx="33">
                  <c:v>4.88196100578</c:v>
                </c:pt>
                <c:pt idx="34">
                  <c:v>7.3435496215300002</c:v>
                </c:pt>
                <c:pt idx="35">
                  <c:v>5.9688095831099997</c:v>
                </c:pt>
              </c:numCache>
            </c:numRef>
          </c:val>
          <c:extLst>
            <c:ext xmlns:c16="http://schemas.microsoft.com/office/drawing/2014/chart" uri="{C3380CC4-5D6E-409C-BE32-E72D297353CC}">
              <c16:uniqueId val="{00000007-B5E5-4A9B-A68F-D543BA98C615}"/>
            </c:ext>
          </c:extLst>
        </c:ser>
        <c:ser>
          <c:idx val="8"/>
          <c:order val="8"/>
          <c:tx>
            <c:strRef>
              <c:f>Sheet2!$U$2</c:f>
              <c:strCache>
                <c:ptCount val="1"/>
                <c:pt idx="0">
                  <c:v>2019</c:v>
                </c:pt>
              </c:strCache>
            </c:strRef>
          </c:tx>
          <c:spPr>
            <a:solidFill>
              <a:schemeClr val="accent3">
                <a:lumMod val="60000"/>
              </a:schemeClr>
            </a:solidFill>
            <a:ln>
              <a:noFill/>
            </a:ln>
            <a:effectLst/>
          </c:spPr>
          <c:invertIfNegative val="0"/>
          <c:cat>
            <c:strRef>
              <c:f>Sheet2!$L$3:$L$38</c:f>
              <c:strCache>
                <c:ptCount val="36"/>
                <c:pt idx="0">
                  <c:v>LAGOS</c:v>
                </c:pt>
                <c:pt idx="1">
                  <c:v>RIVERS</c:v>
                </c:pt>
                <c:pt idx="2">
                  <c:v>OGUN</c:v>
                </c:pt>
                <c:pt idx="3">
                  <c:v>DELTA</c:v>
                </c:pt>
                <c:pt idx="4">
                  <c:v>KADUNA</c:v>
                </c:pt>
                <c:pt idx="5">
                  <c:v>KANO</c:v>
                </c:pt>
                <c:pt idx="6">
                  <c:v>AKWA IBOM</c:v>
                </c:pt>
                <c:pt idx="7">
                  <c:v>ENUGU</c:v>
                </c:pt>
                <c:pt idx="8">
                  <c:v>KWARA</c:v>
                </c:pt>
                <c:pt idx="9">
                  <c:v>ONDO</c:v>
                </c:pt>
                <c:pt idx="10">
                  <c:v>EDO</c:v>
                </c:pt>
                <c:pt idx="11">
                  <c:v>OYO</c:v>
                </c:pt>
                <c:pt idx="12">
                  <c:v>ANAMBRA</c:v>
                </c:pt>
                <c:pt idx="13">
                  <c:v>CROSS RIVER</c:v>
                </c:pt>
                <c:pt idx="14">
                  <c:v>SOKOTO</c:v>
                </c:pt>
                <c:pt idx="15">
                  <c:v>OSUN</c:v>
                </c:pt>
                <c:pt idx="16">
                  <c:v>BENUE</c:v>
                </c:pt>
                <c:pt idx="17">
                  <c:v>PLATEAU</c:v>
                </c:pt>
                <c:pt idx="18">
                  <c:v>KOGI</c:v>
                </c:pt>
                <c:pt idx="19">
                  <c:v>BAYELSA</c:v>
                </c:pt>
                <c:pt idx="20">
                  <c:v>IMO</c:v>
                </c:pt>
                <c:pt idx="21">
                  <c:v>ZAMFARA</c:v>
                </c:pt>
                <c:pt idx="22">
                  <c:v>ABIA</c:v>
                </c:pt>
                <c:pt idx="23">
                  <c:v>JIGAWA</c:v>
                </c:pt>
                <c:pt idx="24">
                  <c:v>NIGER</c:v>
                </c:pt>
                <c:pt idx="25">
                  <c:v>BAUCHI</c:v>
                </c:pt>
                <c:pt idx="26">
                  <c:v>NASARAWA</c:v>
                </c:pt>
                <c:pt idx="27">
                  <c:v>ADAMAWA</c:v>
                </c:pt>
                <c:pt idx="28">
                  <c:v>EKITI</c:v>
                </c:pt>
                <c:pt idx="29">
                  <c:v>KATSINA</c:v>
                </c:pt>
                <c:pt idx="30">
                  <c:v>YOBE</c:v>
                </c:pt>
                <c:pt idx="31">
                  <c:v>BORNO</c:v>
                </c:pt>
                <c:pt idx="32">
                  <c:v>EBONYI</c:v>
                </c:pt>
                <c:pt idx="33">
                  <c:v>KEBBI</c:v>
                </c:pt>
                <c:pt idx="34">
                  <c:v>GOMBE</c:v>
                </c:pt>
                <c:pt idx="35">
                  <c:v>TARABA</c:v>
                </c:pt>
              </c:strCache>
            </c:strRef>
          </c:cat>
          <c:val>
            <c:numRef>
              <c:f>Sheet2!$U$3:$U$38</c:f>
              <c:numCache>
                <c:formatCode>#,##0</c:formatCode>
                <c:ptCount val="36"/>
                <c:pt idx="0">
                  <c:v>398.73224649337999</c:v>
                </c:pt>
                <c:pt idx="1">
                  <c:v>140.39874430269998</c:v>
                </c:pt>
                <c:pt idx="2">
                  <c:v>81.420131107299994</c:v>
                </c:pt>
                <c:pt idx="3">
                  <c:v>64.678796991569996</c:v>
                </c:pt>
                <c:pt idx="4">
                  <c:v>44.956576583379999</c:v>
                </c:pt>
                <c:pt idx="5">
                  <c:v>40.593701332480009</c:v>
                </c:pt>
                <c:pt idx="6">
                  <c:v>32.291014771519997</c:v>
                </c:pt>
                <c:pt idx="7">
                  <c:v>31.069466912999999</c:v>
                </c:pt>
                <c:pt idx="8">
                  <c:v>30.646731408919997</c:v>
                </c:pt>
                <c:pt idx="9">
                  <c:v>30.135881918260001</c:v>
                </c:pt>
                <c:pt idx="10">
                  <c:v>29.478406024310004</c:v>
                </c:pt>
                <c:pt idx="11">
                  <c:v>26.746460235930002</c:v>
                </c:pt>
                <c:pt idx="12">
                  <c:v>26.369195864889999</c:v>
                </c:pt>
                <c:pt idx="13">
                  <c:v>22.597063882550003</c:v>
                </c:pt>
                <c:pt idx="14">
                  <c:v>19.00509354111</c:v>
                </c:pt>
                <c:pt idx="15">
                  <c:v>17.92239452343</c:v>
                </c:pt>
                <c:pt idx="16">
                  <c:v>17.850480389569999</c:v>
                </c:pt>
                <c:pt idx="17">
                  <c:v>16.480111593829999</c:v>
                </c:pt>
                <c:pt idx="18">
                  <c:v>16.389026388860003</c:v>
                </c:pt>
                <c:pt idx="19">
                  <c:v>16.34276253198</c:v>
                </c:pt>
                <c:pt idx="20">
                  <c:v>16.095299620590001</c:v>
                </c:pt>
                <c:pt idx="21">
                  <c:v>15.416043399759998</c:v>
                </c:pt>
                <c:pt idx="22">
                  <c:v>14.769307658559997</c:v>
                </c:pt>
                <c:pt idx="23">
                  <c:v>12.926658146289999</c:v>
                </c:pt>
                <c:pt idx="24">
                  <c:v>12.765034972300001</c:v>
                </c:pt>
                <c:pt idx="25">
                  <c:v>11.69695588475</c:v>
                </c:pt>
                <c:pt idx="26">
                  <c:v>10.858822422980001</c:v>
                </c:pt>
                <c:pt idx="27">
                  <c:v>9.7046601854199999</c:v>
                </c:pt>
                <c:pt idx="28">
                  <c:v>8.5468756482399986</c:v>
                </c:pt>
                <c:pt idx="29">
                  <c:v>8.4967421190000003</c:v>
                </c:pt>
                <c:pt idx="30">
                  <c:v>8.4446340990900008</c:v>
                </c:pt>
                <c:pt idx="31">
                  <c:v>8.1752483264200002</c:v>
                </c:pt>
                <c:pt idx="32">
                  <c:v>7.4552946765900012</c:v>
                </c:pt>
                <c:pt idx="33">
                  <c:v>7.3673348371299996</c:v>
                </c:pt>
                <c:pt idx="34">
                  <c:v>6.8030648140999999</c:v>
                </c:pt>
                <c:pt idx="35">
                  <c:v>6.5331064472700007</c:v>
                </c:pt>
              </c:numCache>
            </c:numRef>
          </c:val>
          <c:extLst>
            <c:ext xmlns:c16="http://schemas.microsoft.com/office/drawing/2014/chart" uri="{C3380CC4-5D6E-409C-BE32-E72D297353CC}">
              <c16:uniqueId val="{00000008-B5E5-4A9B-A68F-D543BA98C615}"/>
            </c:ext>
          </c:extLst>
        </c:ser>
        <c:dLbls>
          <c:showLegendKey val="0"/>
          <c:showVal val="0"/>
          <c:showCatName val="0"/>
          <c:showSerName val="0"/>
          <c:showPercent val="0"/>
          <c:showBubbleSize val="0"/>
        </c:dLbls>
        <c:gapWidth val="219"/>
        <c:overlap val="-27"/>
        <c:axId val="1647952816"/>
        <c:axId val="1455664448"/>
      </c:barChart>
      <c:catAx>
        <c:axId val="164795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455664448"/>
        <c:crosses val="autoZero"/>
        <c:auto val="1"/>
        <c:lblAlgn val="ctr"/>
        <c:lblOffset val="100"/>
        <c:noMultiLvlLbl val="0"/>
      </c:catAx>
      <c:valAx>
        <c:axId val="1455664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647952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ndara" panose="020E0502030303020204" pitchFamily="34" charset="0"/>
        </a:defRPr>
      </a:pPr>
      <a:endParaRPr lang="en-NG"/>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11c. How many are in support roles (i.e.. non-tax)?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Sheet1!$A$440:$A$460</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Sheet1!$B$440:$B$460</c:f>
              <c:numCache>
                <c:formatCode>General</c:formatCode>
                <c:ptCount val="21"/>
                <c:pt idx="0">
                  <c:v>64</c:v>
                </c:pt>
                <c:pt idx="1">
                  <c:v>104</c:v>
                </c:pt>
                <c:pt idx="2">
                  <c:v>42</c:v>
                </c:pt>
                <c:pt idx="3">
                  <c:v>259</c:v>
                </c:pt>
                <c:pt idx="4">
                  <c:v>38</c:v>
                </c:pt>
                <c:pt idx="5">
                  <c:v>20</c:v>
                </c:pt>
                <c:pt idx="6">
                  <c:v>6</c:v>
                </c:pt>
                <c:pt idx="7">
                  <c:v>45</c:v>
                </c:pt>
                <c:pt idx="8">
                  <c:v>275</c:v>
                </c:pt>
                <c:pt idx="9">
                  <c:v>89</c:v>
                </c:pt>
                <c:pt idx="10">
                  <c:v>70</c:v>
                </c:pt>
                <c:pt idx="11">
                  <c:v>38</c:v>
                </c:pt>
                <c:pt idx="12">
                  <c:v>139</c:v>
                </c:pt>
                <c:pt idx="13">
                  <c:v>115</c:v>
                </c:pt>
                <c:pt idx="14">
                  <c:v>110</c:v>
                </c:pt>
                <c:pt idx="15">
                  <c:v>15</c:v>
                </c:pt>
                <c:pt idx="16">
                  <c:v>259</c:v>
                </c:pt>
                <c:pt idx="17">
                  <c:v>100</c:v>
                </c:pt>
                <c:pt idx="18">
                  <c:v>13</c:v>
                </c:pt>
                <c:pt idx="19">
                  <c:v>27</c:v>
                </c:pt>
                <c:pt idx="20">
                  <c:v>22</c:v>
                </c:pt>
              </c:numCache>
            </c:numRef>
          </c:val>
          <c:extLst>
            <c:ext xmlns:c16="http://schemas.microsoft.com/office/drawing/2014/chart" uri="{C3380CC4-5D6E-409C-BE32-E72D297353CC}">
              <c16:uniqueId val="{00000000-1CF2-468D-B736-F72CBE8B3527}"/>
            </c:ext>
          </c:extLst>
        </c:ser>
        <c:dLbls>
          <c:showLegendKey val="0"/>
          <c:showVal val="0"/>
          <c:showCatName val="0"/>
          <c:showSerName val="0"/>
          <c:showPercent val="0"/>
          <c:showBubbleSize val="0"/>
        </c:dLbls>
        <c:gapWidth val="219"/>
        <c:overlap val="-27"/>
        <c:axId val="117706112"/>
        <c:axId val="117826688"/>
      </c:barChart>
      <c:catAx>
        <c:axId val="11770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7826688"/>
        <c:crosses val="autoZero"/>
        <c:auto val="1"/>
        <c:lblAlgn val="ctr"/>
        <c:lblOffset val="100"/>
        <c:noMultiLvlLbl val="0"/>
      </c:catAx>
      <c:valAx>
        <c:axId val="11782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770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11d. Number of staff with professional tax qualification (certified by FIRS, JTB, CITN etc):* </a:t>
            </a:r>
          </a:p>
        </c:rich>
      </c:tx>
      <c:layout>
        <c:manualLayout>
          <c:xMode val="edge"/>
          <c:yMode val="edge"/>
          <c:x val="0.13275526720672759"/>
          <c:y val="3.7312989589990873E-2"/>
        </c:manualLayout>
      </c:layout>
      <c:overlay val="0"/>
      <c:spPr>
        <a:noFill/>
        <a:ln>
          <a:noFill/>
        </a:ln>
        <a:effectLst/>
      </c:spPr>
    </c:title>
    <c:autoTitleDeleted val="0"/>
    <c:plotArea>
      <c:layout>
        <c:manualLayout>
          <c:layoutTarget val="inner"/>
          <c:xMode val="edge"/>
          <c:yMode val="edge"/>
          <c:x val="8.3997594050743668E-2"/>
          <c:y val="0.26072125107050581"/>
          <c:w val="0.88544685039370064"/>
          <c:h val="0.62949003916262858"/>
        </c:manualLayout>
      </c:layout>
      <c:barChart>
        <c:barDir val="col"/>
        <c:grouping val="clustered"/>
        <c:varyColors val="0"/>
        <c:ser>
          <c:idx val="0"/>
          <c:order val="0"/>
          <c:spPr>
            <a:solidFill>
              <a:schemeClr val="accent1"/>
            </a:solidFill>
            <a:ln>
              <a:noFill/>
            </a:ln>
            <a:effectLst/>
          </c:spPr>
          <c:invertIfNegative val="0"/>
          <c:cat>
            <c:strRef>
              <c:f>Sheet1!$B$489:$B$493</c:f>
              <c:strCache>
                <c:ptCount val="5"/>
                <c:pt idx="0">
                  <c:v>1 to 10</c:v>
                </c:pt>
                <c:pt idx="1">
                  <c:v>11 to 25</c:v>
                </c:pt>
                <c:pt idx="2">
                  <c:v>26 to 50</c:v>
                </c:pt>
                <c:pt idx="3">
                  <c:v>51 to 100</c:v>
                </c:pt>
                <c:pt idx="4">
                  <c:v>100+</c:v>
                </c:pt>
              </c:strCache>
            </c:strRef>
          </c:cat>
          <c:val>
            <c:numRef>
              <c:f>Sheet1!$C$489:$C$493</c:f>
              <c:numCache>
                <c:formatCode>General</c:formatCode>
                <c:ptCount val="5"/>
                <c:pt idx="0">
                  <c:v>2</c:v>
                </c:pt>
                <c:pt idx="1">
                  <c:v>4</c:v>
                </c:pt>
                <c:pt idx="2">
                  <c:v>9</c:v>
                </c:pt>
                <c:pt idx="3">
                  <c:v>3</c:v>
                </c:pt>
                <c:pt idx="4">
                  <c:v>7</c:v>
                </c:pt>
              </c:numCache>
            </c:numRef>
          </c:val>
          <c:extLst>
            <c:ext xmlns:c16="http://schemas.microsoft.com/office/drawing/2014/chart" uri="{C3380CC4-5D6E-409C-BE32-E72D297353CC}">
              <c16:uniqueId val="{00000000-8ADB-440C-A559-F2AC189920CF}"/>
            </c:ext>
          </c:extLst>
        </c:ser>
        <c:dLbls>
          <c:showLegendKey val="0"/>
          <c:showVal val="0"/>
          <c:showCatName val="0"/>
          <c:showSerName val="0"/>
          <c:showPercent val="0"/>
          <c:showBubbleSize val="0"/>
        </c:dLbls>
        <c:gapWidth val="219"/>
        <c:overlap val="-27"/>
        <c:axId val="118183808"/>
        <c:axId val="118185344"/>
      </c:barChart>
      <c:catAx>
        <c:axId val="11818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8185344"/>
        <c:crosses val="autoZero"/>
        <c:auto val="1"/>
        <c:lblAlgn val="ctr"/>
        <c:lblOffset val="100"/>
        <c:noMultiLvlLbl val="0"/>
      </c:catAx>
      <c:valAx>
        <c:axId val="11818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818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12. Has the SIRS undertaken any capacity building programme facilitated by experts?* </a:t>
            </a:r>
          </a:p>
        </c:rich>
      </c:tx>
      <c:overlay val="0"/>
      <c:spPr>
        <a:noFill/>
        <a:ln>
          <a:noFill/>
        </a:ln>
        <a:effectLst/>
      </c:spPr>
    </c:title>
    <c:autoTitleDeleted val="0"/>
    <c:plotArea>
      <c:layout>
        <c:manualLayout>
          <c:layoutTarget val="inner"/>
          <c:xMode val="edge"/>
          <c:yMode val="edge"/>
          <c:x val="5.7980306604312824E-2"/>
          <c:y val="0.22243902137170199"/>
          <c:w val="0.89311472427055894"/>
          <c:h val="0.62330286769301402"/>
        </c:manualLayout>
      </c:layout>
      <c:barChart>
        <c:barDir val="col"/>
        <c:grouping val="clustered"/>
        <c:varyColors val="0"/>
        <c:ser>
          <c:idx val="0"/>
          <c:order val="0"/>
          <c:spPr>
            <a:solidFill>
              <a:schemeClr val="accent1"/>
            </a:solidFill>
            <a:ln>
              <a:noFill/>
            </a:ln>
            <a:effectLst/>
          </c:spPr>
          <c:invertIfNegative val="0"/>
          <c:cat>
            <c:strRef>
              <c:f>Sheet1!$B$519:$B$522</c:f>
              <c:strCache>
                <c:ptCount val="4"/>
                <c:pt idx="1">
                  <c:v>In the last year</c:v>
                </c:pt>
                <c:pt idx="2">
                  <c:v>In the last 6months</c:v>
                </c:pt>
                <c:pt idx="3">
                  <c:v>More than 1year year ago</c:v>
                </c:pt>
              </c:strCache>
            </c:strRef>
          </c:cat>
          <c:val>
            <c:numRef>
              <c:f>Sheet1!$C$519:$C$522</c:f>
              <c:numCache>
                <c:formatCode>General</c:formatCode>
                <c:ptCount val="4"/>
                <c:pt idx="1">
                  <c:v>4</c:v>
                </c:pt>
                <c:pt idx="2">
                  <c:v>15</c:v>
                </c:pt>
                <c:pt idx="3">
                  <c:v>6</c:v>
                </c:pt>
              </c:numCache>
            </c:numRef>
          </c:val>
          <c:extLst>
            <c:ext xmlns:c16="http://schemas.microsoft.com/office/drawing/2014/chart" uri="{C3380CC4-5D6E-409C-BE32-E72D297353CC}">
              <c16:uniqueId val="{00000000-D7C3-4561-9B4F-07AEDDDDA351}"/>
            </c:ext>
          </c:extLst>
        </c:ser>
        <c:dLbls>
          <c:showLegendKey val="0"/>
          <c:showVal val="0"/>
          <c:showCatName val="0"/>
          <c:showSerName val="0"/>
          <c:showPercent val="0"/>
          <c:showBubbleSize val="0"/>
        </c:dLbls>
        <c:gapWidth val="219"/>
        <c:overlap val="-27"/>
        <c:axId val="118808960"/>
        <c:axId val="118810496"/>
      </c:barChart>
      <c:catAx>
        <c:axId val="11880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8810496"/>
        <c:crosses val="autoZero"/>
        <c:auto val="1"/>
        <c:lblAlgn val="ctr"/>
        <c:lblOffset val="100"/>
        <c:noMultiLvlLbl val="0"/>
      </c:catAx>
      <c:valAx>
        <c:axId val="11881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880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13. When was the last JTB Inspector of Taxes training conducted for the SIRS technical staff?*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Sheet1!$B$547:$B$549</c:f>
              <c:strCache>
                <c:ptCount val="3"/>
                <c:pt idx="0">
                  <c:v>Last year</c:v>
                </c:pt>
                <c:pt idx="1">
                  <c:v>Last 2 years</c:v>
                </c:pt>
                <c:pt idx="2">
                  <c:v>Last 5 years</c:v>
                </c:pt>
              </c:strCache>
            </c:strRef>
          </c:cat>
          <c:val>
            <c:numRef>
              <c:f>Sheet1!$C$547:$C$549</c:f>
              <c:numCache>
                <c:formatCode>General</c:formatCode>
                <c:ptCount val="3"/>
                <c:pt idx="0">
                  <c:v>8</c:v>
                </c:pt>
                <c:pt idx="1">
                  <c:v>12</c:v>
                </c:pt>
                <c:pt idx="2">
                  <c:v>5</c:v>
                </c:pt>
              </c:numCache>
            </c:numRef>
          </c:val>
          <c:extLst>
            <c:ext xmlns:c16="http://schemas.microsoft.com/office/drawing/2014/chart" uri="{C3380CC4-5D6E-409C-BE32-E72D297353CC}">
              <c16:uniqueId val="{00000000-31C8-44BF-943E-90BD5C143165}"/>
            </c:ext>
          </c:extLst>
        </c:ser>
        <c:dLbls>
          <c:showLegendKey val="0"/>
          <c:showVal val="0"/>
          <c:showCatName val="0"/>
          <c:showSerName val="0"/>
          <c:showPercent val="0"/>
          <c:showBubbleSize val="0"/>
        </c:dLbls>
        <c:gapWidth val="219"/>
        <c:overlap val="-27"/>
        <c:axId val="118918528"/>
        <c:axId val="119215232"/>
      </c:barChart>
      <c:catAx>
        <c:axId val="1189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9215232"/>
        <c:crosses val="autoZero"/>
        <c:auto val="1"/>
        <c:lblAlgn val="ctr"/>
        <c:lblOffset val="100"/>
        <c:noMultiLvlLbl val="0"/>
      </c:catAx>
      <c:valAx>
        <c:axId val="119215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8918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14a. Is there a training programme for all staff or only technical staff?*</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Sheet1!$B$574:$B$576</c:f>
              <c:strCache>
                <c:ptCount val="3"/>
                <c:pt idx="0">
                  <c:v>Ad-hoc</c:v>
                </c:pt>
                <c:pt idx="1">
                  <c:v>All staff</c:v>
                </c:pt>
                <c:pt idx="2">
                  <c:v>Technical staff only</c:v>
                </c:pt>
              </c:strCache>
            </c:strRef>
          </c:cat>
          <c:val>
            <c:numRef>
              <c:f>Sheet1!$C$574:$C$576</c:f>
              <c:numCache>
                <c:formatCode>General</c:formatCode>
                <c:ptCount val="3"/>
                <c:pt idx="0">
                  <c:v>25</c:v>
                </c:pt>
                <c:pt idx="1">
                  <c:v>0</c:v>
                </c:pt>
                <c:pt idx="2">
                  <c:v>0</c:v>
                </c:pt>
              </c:numCache>
            </c:numRef>
          </c:val>
          <c:extLst>
            <c:ext xmlns:c16="http://schemas.microsoft.com/office/drawing/2014/chart" uri="{C3380CC4-5D6E-409C-BE32-E72D297353CC}">
              <c16:uniqueId val="{00000000-15E1-4D2B-B1B2-7A311546122A}"/>
            </c:ext>
          </c:extLst>
        </c:ser>
        <c:dLbls>
          <c:showLegendKey val="0"/>
          <c:showVal val="0"/>
          <c:showCatName val="0"/>
          <c:showSerName val="0"/>
          <c:showPercent val="0"/>
          <c:showBubbleSize val="0"/>
        </c:dLbls>
        <c:gapWidth val="219"/>
        <c:overlap val="-27"/>
        <c:axId val="119506816"/>
        <c:axId val="119508352"/>
      </c:barChart>
      <c:catAx>
        <c:axId val="11950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9508352"/>
        <c:crosses val="autoZero"/>
        <c:auto val="1"/>
        <c:lblAlgn val="ctr"/>
        <c:lblOffset val="100"/>
        <c:noMultiLvlLbl val="0"/>
      </c:catAx>
      <c:valAx>
        <c:axId val="11950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950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14b. What is the minimum number of trainings per staff to be attended annually: 1, 2, 3 or 4.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Sheet1!$A$575:$A$595</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Sheet1!$B$575:$B$595</c:f>
              <c:numCache>
                <c:formatCode>General</c:formatCode>
                <c:ptCount val="21"/>
                <c:pt idx="0">
                  <c:v>1</c:v>
                </c:pt>
                <c:pt idx="1">
                  <c:v>0</c:v>
                </c:pt>
                <c:pt idx="2">
                  <c:v>1</c:v>
                </c:pt>
                <c:pt idx="3">
                  <c:v>4</c:v>
                </c:pt>
                <c:pt idx="4">
                  <c:v>4</c:v>
                </c:pt>
                <c:pt idx="5">
                  <c:v>3</c:v>
                </c:pt>
                <c:pt idx="6">
                  <c:v>1</c:v>
                </c:pt>
                <c:pt idx="7">
                  <c:v>2</c:v>
                </c:pt>
                <c:pt idx="8">
                  <c:v>3</c:v>
                </c:pt>
                <c:pt idx="9">
                  <c:v>1</c:v>
                </c:pt>
                <c:pt idx="10">
                  <c:v>3</c:v>
                </c:pt>
                <c:pt idx="11">
                  <c:v>1</c:v>
                </c:pt>
                <c:pt idx="12">
                  <c:v>2</c:v>
                </c:pt>
                <c:pt idx="13">
                  <c:v>2</c:v>
                </c:pt>
                <c:pt idx="14">
                  <c:v>1</c:v>
                </c:pt>
                <c:pt idx="15">
                  <c:v>3</c:v>
                </c:pt>
                <c:pt idx="16">
                  <c:v>0</c:v>
                </c:pt>
                <c:pt idx="17">
                  <c:v>1</c:v>
                </c:pt>
                <c:pt idx="18">
                  <c:v>3</c:v>
                </c:pt>
                <c:pt idx="19">
                  <c:v>2</c:v>
                </c:pt>
                <c:pt idx="20">
                  <c:v>4</c:v>
                </c:pt>
              </c:numCache>
            </c:numRef>
          </c:val>
          <c:extLst>
            <c:ext xmlns:c16="http://schemas.microsoft.com/office/drawing/2014/chart" uri="{C3380CC4-5D6E-409C-BE32-E72D297353CC}">
              <c16:uniqueId val="{00000000-7020-44C2-866C-FDEFDF2CB8E5}"/>
            </c:ext>
          </c:extLst>
        </c:ser>
        <c:dLbls>
          <c:showLegendKey val="0"/>
          <c:showVal val="0"/>
          <c:showCatName val="0"/>
          <c:showSerName val="0"/>
          <c:showPercent val="0"/>
          <c:showBubbleSize val="0"/>
        </c:dLbls>
        <c:gapWidth val="219"/>
        <c:overlap val="-27"/>
        <c:axId val="119997952"/>
        <c:axId val="119999488"/>
      </c:barChart>
      <c:catAx>
        <c:axId val="11999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9999488"/>
        <c:crosses val="autoZero"/>
        <c:auto val="1"/>
        <c:lblAlgn val="ctr"/>
        <c:lblOffset val="100"/>
        <c:noMultiLvlLbl val="0"/>
      </c:catAx>
      <c:valAx>
        <c:axId val="119999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9997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15. Does the SIRS have a separate salary/incentive structure from the civil service?*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Sheet1!$B$624:$B$625</c:f>
              <c:strCache>
                <c:ptCount val="2"/>
                <c:pt idx="0">
                  <c:v>No</c:v>
                </c:pt>
                <c:pt idx="1">
                  <c:v>Yes</c:v>
                </c:pt>
              </c:strCache>
            </c:strRef>
          </c:cat>
          <c:val>
            <c:numRef>
              <c:f>Sheet1!$C$624:$C$625</c:f>
              <c:numCache>
                <c:formatCode>General</c:formatCode>
                <c:ptCount val="2"/>
                <c:pt idx="0">
                  <c:v>16</c:v>
                </c:pt>
                <c:pt idx="1">
                  <c:v>9</c:v>
                </c:pt>
              </c:numCache>
            </c:numRef>
          </c:val>
          <c:extLst>
            <c:ext xmlns:c16="http://schemas.microsoft.com/office/drawing/2014/chart" uri="{C3380CC4-5D6E-409C-BE32-E72D297353CC}">
              <c16:uniqueId val="{00000000-BF1F-4987-9479-3141364F1AA2}"/>
            </c:ext>
          </c:extLst>
        </c:ser>
        <c:dLbls>
          <c:showLegendKey val="0"/>
          <c:showVal val="0"/>
          <c:showCatName val="0"/>
          <c:showSerName val="0"/>
          <c:showPercent val="0"/>
          <c:showBubbleSize val="0"/>
        </c:dLbls>
        <c:gapWidth val="219"/>
        <c:overlap val="-27"/>
        <c:axId val="119995392"/>
        <c:axId val="120288000"/>
      </c:barChart>
      <c:catAx>
        <c:axId val="11999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0288000"/>
        <c:crosses val="autoZero"/>
        <c:auto val="1"/>
        <c:lblAlgn val="ctr"/>
        <c:lblOffset val="100"/>
        <c:noMultiLvlLbl val="0"/>
      </c:catAx>
      <c:valAx>
        <c:axId val="12028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999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16a. Does the SIRS conduct performance appraisals?*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Sheet1!$B$650:$B$651</c:f>
              <c:strCache>
                <c:ptCount val="2"/>
                <c:pt idx="0">
                  <c:v>No</c:v>
                </c:pt>
                <c:pt idx="1">
                  <c:v>Yes</c:v>
                </c:pt>
              </c:strCache>
            </c:strRef>
          </c:cat>
          <c:val>
            <c:numRef>
              <c:f>Sheet1!$C$650:$C$651</c:f>
              <c:numCache>
                <c:formatCode>General</c:formatCode>
                <c:ptCount val="2"/>
                <c:pt idx="0">
                  <c:v>3</c:v>
                </c:pt>
                <c:pt idx="1">
                  <c:v>22</c:v>
                </c:pt>
              </c:numCache>
            </c:numRef>
          </c:val>
          <c:extLst>
            <c:ext xmlns:c16="http://schemas.microsoft.com/office/drawing/2014/chart" uri="{C3380CC4-5D6E-409C-BE32-E72D297353CC}">
              <c16:uniqueId val="{00000000-A631-49CB-8BC2-78199E7214CB}"/>
            </c:ext>
          </c:extLst>
        </c:ser>
        <c:dLbls>
          <c:showLegendKey val="0"/>
          <c:showVal val="0"/>
          <c:showCatName val="0"/>
          <c:showSerName val="0"/>
          <c:showPercent val="0"/>
          <c:showBubbleSize val="0"/>
        </c:dLbls>
        <c:gapWidth val="219"/>
        <c:overlap val="-27"/>
        <c:axId val="122722560"/>
        <c:axId val="122748928"/>
      </c:barChart>
      <c:catAx>
        <c:axId val="1227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2748928"/>
        <c:crosses val="autoZero"/>
        <c:auto val="1"/>
        <c:lblAlgn val="ctr"/>
        <c:lblOffset val="100"/>
        <c:noMultiLvlLbl val="0"/>
      </c:catAx>
      <c:valAx>
        <c:axId val="122748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272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16b. If Yes, How often?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Sheet1!$B$677:$B$680</c:f>
              <c:strCache>
                <c:ptCount val="4"/>
                <c:pt idx="0">
                  <c:v>0</c:v>
                </c:pt>
                <c:pt idx="1">
                  <c:v>Quarterly</c:v>
                </c:pt>
                <c:pt idx="2">
                  <c:v>Monthly</c:v>
                </c:pt>
                <c:pt idx="3">
                  <c:v>Annually</c:v>
                </c:pt>
              </c:strCache>
            </c:strRef>
          </c:cat>
          <c:val>
            <c:numRef>
              <c:f>Sheet1!$C$677:$C$680</c:f>
              <c:numCache>
                <c:formatCode>General</c:formatCode>
                <c:ptCount val="4"/>
                <c:pt idx="0">
                  <c:v>3</c:v>
                </c:pt>
                <c:pt idx="1">
                  <c:v>5</c:v>
                </c:pt>
                <c:pt idx="2">
                  <c:v>5</c:v>
                </c:pt>
                <c:pt idx="3">
                  <c:v>12</c:v>
                </c:pt>
              </c:numCache>
            </c:numRef>
          </c:val>
          <c:extLst>
            <c:ext xmlns:c16="http://schemas.microsoft.com/office/drawing/2014/chart" uri="{C3380CC4-5D6E-409C-BE32-E72D297353CC}">
              <c16:uniqueId val="{00000000-6016-4EB3-851F-2DA12783BAD9}"/>
            </c:ext>
          </c:extLst>
        </c:ser>
        <c:dLbls>
          <c:showLegendKey val="0"/>
          <c:showVal val="0"/>
          <c:showCatName val="0"/>
          <c:showSerName val="0"/>
          <c:showPercent val="0"/>
          <c:showBubbleSize val="0"/>
        </c:dLbls>
        <c:gapWidth val="219"/>
        <c:overlap val="-27"/>
        <c:axId val="123110144"/>
        <c:axId val="123111680"/>
      </c:barChart>
      <c:catAx>
        <c:axId val="12311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3111680"/>
        <c:crosses val="autoZero"/>
        <c:auto val="1"/>
        <c:lblAlgn val="ctr"/>
        <c:lblOffset val="100"/>
        <c:noMultiLvlLbl val="0"/>
      </c:catAx>
      <c:valAx>
        <c:axId val="12311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311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17. Does the SIRS have any performance pay scheme(s)?*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Sheet1!$B$705:$B$706</c:f>
              <c:strCache>
                <c:ptCount val="2"/>
                <c:pt idx="0">
                  <c:v>No</c:v>
                </c:pt>
                <c:pt idx="1">
                  <c:v>Yes</c:v>
                </c:pt>
              </c:strCache>
            </c:strRef>
          </c:cat>
          <c:val>
            <c:numRef>
              <c:f>Sheet1!$C$705:$C$706</c:f>
              <c:numCache>
                <c:formatCode>General</c:formatCode>
                <c:ptCount val="2"/>
                <c:pt idx="0">
                  <c:v>15</c:v>
                </c:pt>
                <c:pt idx="1">
                  <c:v>10</c:v>
                </c:pt>
              </c:numCache>
            </c:numRef>
          </c:val>
          <c:extLst>
            <c:ext xmlns:c16="http://schemas.microsoft.com/office/drawing/2014/chart" uri="{C3380CC4-5D6E-409C-BE32-E72D297353CC}">
              <c16:uniqueId val="{00000000-F1A0-4E5D-A907-7245C800D32D}"/>
            </c:ext>
          </c:extLst>
        </c:ser>
        <c:dLbls>
          <c:showLegendKey val="0"/>
          <c:showVal val="0"/>
          <c:showCatName val="0"/>
          <c:showSerName val="0"/>
          <c:showPercent val="0"/>
          <c:showBubbleSize val="0"/>
        </c:dLbls>
        <c:gapWidth val="219"/>
        <c:overlap val="-27"/>
        <c:axId val="123411456"/>
        <c:axId val="123478784"/>
      </c:barChart>
      <c:catAx>
        <c:axId val="12341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3478784"/>
        <c:crosses val="autoZero"/>
        <c:auto val="1"/>
        <c:lblAlgn val="ctr"/>
        <c:lblOffset val="100"/>
        <c:noMultiLvlLbl val="0"/>
      </c:catAx>
      <c:valAx>
        <c:axId val="12347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341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Sheet2!$N$2</c:f>
              <c:strCache>
                <c:ptCount val="1"/>
                <c:pt idx="0">
                  <c:v>2012</c:v>
                </c:pt>
              </c:strCache>
            </c:strRef>
          </c:tx>
          <c:spPr>
            <a:solidFill>
              <a:schemeClr val="accent1"/>
            </a:solidFill>
            <a:ln>
              <a:noFill/>
            </a:ln>
            <a:effectLst/>
          </c:spPr>
          <c:invertIfNegative val="0"/>
          <c:cat>
            <c:strRef>
              <c:f>Sheet2!$X$3:$X$39</c:f>
              <c:strCache>
                <c:ptCount val="37"/>
                <c:pt idx="0">
                  <c:v>LAGOS</c:v>
                </c:pt>
                <c:pt idx="1">
                  <c:v>OGUN</c:v>
                </c:pt>
                <c:pt idx="2">
                  <c:v>RIVERS</c:v>
                </c:pt>
                <c:pt idx="3">
                  <c:v>KWARA</c:v>
                </c:pt>
                <c:pt idx="4">
                  <c:v>KADUNA</c:v>
                </c:pt>
                <c:pt idx="5">
                  <c:v>ENUGU</c:v>
                </c:pt>
                <c:pt idx="6">
                  <c:v>ANAMBRA</c:v>
                </c:pt>
                <c:pt idx="7">
                  <c:v>KANO</c:v>
                </c:pt>
                <c:pt idx="8">
                  <c:v>ONDO</c:v>
                </c:pt>
                <c:pt idx="9">
                  <c:v>CROSS RIVER</c:v>
                </c:pt>
                <c:pt idx="10">
                  <c:v>EDO</c:v>
                </c:pt>
                <c:pt idx="11">
                  <c:v>OYO</c:v>
                </c:pt>
                <c:pt idx="12">
                  <c:v>OSUN</c:v>
                </c:pt>
                <c:pt idx="13">
                  <c:v>AVG</c:v>
                </c:pt>
                <c:pt idx="14">
                  <c:v>SOKOTO</c:v>
                </c:pt>
                <c:pt idx="15">
                  <c:v>BENUE</c:v>
                </c:pt>
                <c:pt idx="16">
                  <c:v>PLATEAU</c:v>
                </c:pt>
                <c:pt idx="17">
                  <c:v>ZAMFARA</c:v>
                </c:pt>
                <c:pt idx="18">
                  <c:v>DELTA</c:v>
                </c:pt>
                <c:pt idx="19">
                  <c:v>KOGI</c:v>
                </c:pt>
                <c:pt idx="20">
                  <c:v>ABIA</c:v>
                </c:pt>
                <c:pt idx="21">
                  <c:v>IMO</c:v>
                </c:pt>
                <c:pt idx="22">
                  <c:v>NASARAWA</c:v>
                </c:pt>
                <c:pt idx="23">
                  <c:v>JIGAWA</c:v>
                </c:pt>
                <c:pt idx="24">
                  <c:v>NIGER</c:v>
                </c:pt>
                <c:pt idx="25">
                  <c:v>BAUCHI</c:v>
                </c:pt>
                <c:pt idx="26">
                  <c:v>ADAMAWA</c:v>
                </c:pt>
                <c:pt idx="27">
                  <c:v>AKWA IBOM</c:v>
                </c:pt>
                <c:pt idx="28">
                  <c:v>EKITI</c:v>
                </c:pt>
                <c:pt idx="29">
                  <c:v>YOBE</c:v>
                </c:pt>
                <c:pt idx="30">
                  <c:v>EBONYI</c:v>
                </c:pt>
                <c:pt idx="31">
                  <c:v>GOMBE</c:v>
                </c:pt>
                <c:pt idx="32">
                  <c:v>KEBBI</c:v>
                </c:pt>
                <c:pt idx="33">
                  <c:v>TARABA</c:v>
                </c:pt>
                <c:pt idx="34">
                  <c:v>KATSINA</c:v>
                </c:pt>
                <c:pt idx="35">
                  <c:v>BORNO</c:v>
                </c:pt>
                <c:pt idx="36">
                  <c:v>BAYELSA</c:v>
                </c:pt>
              </c:strCache>
            </c:strRef>
          </c:cat>
          <c:val>
            <c:numRef>
              <c:f>Sheet2!$N$3:$N$38</c:f>
            </c:numRef>
          </c:val>
          <c:extLst>
            <c:ext xmlns:c16="http://schemas.microsoft.com/office/drawing/2014/chart" uri="{C3380CC4-5D6E-409C-BE32-E72D297353CC}">
              <c16:uniqueId val="{00000000-DB5F-4CCF-A6E2-C465B457BB43}"/>
            </c:ext>
          </c:extLst>
        </c:ser>
        <c:ser>
          <c:idx val="1"/>
          <c:order val="1"/>
          <c:tx>
            <c:strRef>
              <c:f>Sheet2!$O$2</c:f>
              <c:strCache>
                <c:ptCount val="1"/>
                <c:pt idx="0">
                  <c:v>2013</c:v>
                </c:pt>
              </c:strCache>
            </c:strRef>
          </c:tx>
          <c:spPr>
            <a:solidFill>
              <a:schemeClr val="accent2"/>
            </a:solidFill>
            <a:ln>
              <a:noFill/>
            </a:ln>
            <a:effectLst/>
          </c:spPr>
          <c:invertIfNegative val="0"/>
          <c:cat>
            <c:strRef>
              <c:f>Sheet2!$X$3:$X$39</c:f>
              <c:strCache>
                <c:ptCount val="37"/>
                <c:pt idx="0">
                  <c:v>LAGOS</c:v>
                </c:pt>
                <c:pt idx="1">
                  <c:v>OGUN</c:v>
                </c:pt>
                <c:pt idx="2">
                  <c:v>RIVERS</c:v>
                </c:pt>
                <c:pt idx="3">
                  <c:v>KWARA</c:v>
                </c:pt>
                <c:pt idx="4">
                  <c:v>KADUNA</c:v>
                </c:pt>
                <c:pt idx="5">
                  <c:v>ENUGU</c:v>
                </c:pt>
                <c:pt idx="6">
                  <c:v>ANAMBRA</c:v>
                </c:pt>
                <c:pt idx="7">
                  <c:v>KANO</c:v>
                </c:pt>
                <c:pt idx="8">
                  <c:v>ONDO</c:v>
                </c:pt>
                <c:pt idx="9">
                  <c:v>CROSS RIVER</c:v>
                </c:pt>
                <c:pt idx="10">
                  <c:v>EDO</c:v>
                </c:pt>
                <c:pt idx="11">
                  <c:v>OYO</c:v>
                </c:pt>
                <c:pt idx="12">
                  <c:v>OSUN</c:v>
                </c:pt>
                <c:pt idx="13">
                  <c:v>AVG</c:v>
                </c:pt>
                <c:pt idx="14">
                  <c:v>SOKOTO</c:v>
                </c:pt>
                <c:pt idx="15">
                  <c:v>BENUE</c:v>
                </c:pt>
                <c:pt idx="16">
                  <c:v>PLATEAU</c:v>
                </c:pt>
                <c:pt idx="17">
                  <c:v>ZAMFARA</c:v>
                </c:pt>
                <c:pt idx="18">
                  <c:v>DELTA</c:v>
                </c:pt>
                <c:pt idx="19">
                  <c:v>KOGI</c:v>
                </c:pt>
                <c:pt idx="20">
                  <c:v>ABIA</c:v>
                </c:pt>
                <c:pt idx="21">
                  <c:v>IMO</c:v>
                </c:pt>
                <c:pt idx="22">
                  <c:v>NASARAWA</c:v>
                </c:pt>
                <c:pt idx="23">
                  <c:v>JIGAWA</c:v>
                </c:pt>
                <c:pt idx="24">
                  <c:v>NIGER</c:v>
                </c:pt>
                <c:pt idx="25">
                  <c:v>BAUCHI</c:v>
                </c:pt>
                <c:pt idx="26">
                  <c:v>ADAMAWA</c:v>
                </c:pt>
                <c:pt idx="27">
                  <c:v>AKWA IBOM</c:v>
                </c:pt>
                <c:pt idx="28">
                  <c:v>EKITI</c:v>
                </c:pt>
                <c:pt idx="29">
                  <c:v>YOBE</c:v>
                </c:pt>
                <c:pt idx="30">
                  <c:v>EBONYI</c:v>
                </c:pt>
                <c:pt idx="31">
                  <c:v>GOMBE</c:v>
                </c:pt>
                <c:pt idx="32">
                  <c:v>KEBBI</c:v>
                </c:pt>
                <c:pt idx="33">
                  <c:v>TARABA</c:v>
                </c:pt>
                <c:pt idx="34">
                  <c:v>KATSINA</c:v>
                </c:pt>
                <c:pt idx="35">
                  <c:v>BORNO</c:v>
                </c:pt>
                <c:pt idx="36">
                  <c:v>BAYELSA</c:v>
                </c:pt>
              </c:strCache>
            </c:strRef>
          </c:cat>
          <c:val>
            <c:numRef>
              <c:f>Sheet2!$O$3:$O$38</c:f>
            </c:numRef>
          </c:val>
          <c:extLst>
            <c:ext xmlns:c16="http://schemas.microsoft.com/office/drawing/2014/chart" uri="{C3380CC4-5D6E-409C-BE32-E72D297353CC}">
              <c16:uniqueId val="{00000001-DB5F-4CCF-A6E2-C465B457BB43}"/>
            </c:ext>
          </c:extLst>
        </c:ser>
        <c:ser>
          <c:idx val="2"/>
          <c:order val="2"/>
          <c:tx>
            <c:strRef>
              <c:f>Sheet2!$P$2</c:f>
              <c:strCache>
                <c:ptCount val="1"/>
                <c:pt idx="0">
                  <c:v>2014</c:v>
                </c:pt>
              </c:strCache>
            </c:strRef>
          </c:tx>
          <c:spPr>
            <a:solidFill>
              <a:schemeClr val="accent3"/>
            </a:solidFill>
            <a:ln>
              <a:noFill/>
            </a:ln>
            <a:effectLst/>
          </c:spPr>
          <c:invertIfNegative val="0"/>
          <c:cat>
            <c:strRef>
              <c:f>Sheet2!$X$3:$X$39</c:f>
              <c:strCache>
                <c:ptCount val="37"/>
                <c:pt idx="0">
                  <c:v>LAGOS</c:v>
                </c:pt>
                <c:pt idx="1">
                  <c:v>OGUN</c:v>
                </c:pt>
                <c:pt idx="2">
                  <c:v>RIVERS</c:v>
                </c:pt>
                <c:pt idx="3">
                  <c:v>KWARA</c:v>
                </c:pt>
                <c:pt idx="4">
                  <c:v>KADUNA</c:v>
                </c:pt>
                <c:pt idx="5">
                  <c:v>ENUGU</c:v>
                </c:pt>
                <c:pt idx="6">
                  <c:v>ANAMBRA</c:v>
                </c:pt>
                <c:pt idx="7">
                  <c:v>KANO</c:v>
                </c:pt>
                <c:pt idx="8">
                  <c:v>ONDO</c:v>
                </c:pt>
                <c:pt idx="9">
                  <c:v>CROSS RIVER</c:v>
                </c:pt>
                <c:pt idx="10">
                  <c:v>EDO</c:v>
                </c:pt>
                <c:pt idx="11">
                  <c:v>OYO</c:v>
                </c:pt>
                <c:pt idx="12">
                  <c:v>OSUN</c:v>
                </c:pt>
                <c:pt idx="13">
                  <c:v>AVG</c:v>
                </c:pt>
                <c:pt idx="14">
                  <c:v>SOKOTO</c:v>
                </c:pt>
                <c:pt idx="15">
                  <c:v>BENUE</c:v>
                </c:pt>
                <c:pt idx="16">
                  <c:v>PLATEAU</c:v>
                </c:pt>
                <c:pt idx="17">
                  <c:v>ZAMFARA</c:v>
                </c:pt>
                <c:pt idx="18">
                  <c:v>DELTA</c:v>
                </c:pt>
                <c:pt idx="19">
                  <c:v>KOGI</c:v>
                </c:pt>
                <c:pt idx="20">
                  <c:v>ABIA</c:v>
                </c:pt>
                <c:pt idx="21">
                  <c:v>IMO</c:v>
                </c:pt>
                <c:pt idx="22">
                  <c:v>NASARAWA</c:v>
                </c:pt>
                <c:pt idx="23">
                  <c:v>JIGAWA</c:v>
                </c:pt>
                <c:pt idx="24">
                  <c:v>NIGER</c:v>
                </c:pt>
                <c:pt idx="25">
                  <c:v>BAUCHI</c:v>
                </c:pt>
                <c:pt idx="26">
                  <c:v>ADAMAWA</c:v>
                </c:pt>
                <c:pt idx="27">
                  <c:v>AKWA IBOM</c:v>
                </c:pt>
                <c:pt idx="28">
                  <c:v>EKITI</c:v>
                </c:pt>
                <c:pt idx="29">
                  <c:v>YOBE</c:v>
                </c:pt>
                <c:pt idx="30">
                  <c:v>EBONYI</c:v>
                </c:pt>
                <c:pt idx="31">
                  <c:v>GOMBE</c:v>
                </c:pt>
                <c:pt idx="32">
                  <c:v>KEBBI</c:v>
                </c:pt>
                <c:pt idx="33">
                  <c:v>TARABA</c:v>
                </c:pt>
                <c:pt idx="34">
                  <c:v>KATSINA</c:v>
                </c:pt>
                <c:pt idx="35">
                  <c:v>BORNO</c:v>
                </c:pt>
                <c:pt idx="36">
                  <c:v>BAYELSA</c:v>
                </c:pt>
              </c:strCache>
            </c:strRef>
          </c:cat>
          <c:val>
            <c:numRef>
              <c:f>Sheet2!$P$3:$P$38</c:f>
            </c:numRef>
          </c:val>
          <c:extLst>
            <c:ext xmlns:c16="http://schemas.microsoft.com/office/drawing/2014/chart" uri="{C3380CC4-5D6E-409C-BE32-E72D297353CC}">
              <c16:uniqueId val="{00000002-DB5F-4CCF-A6E2-C465B457BB43}"/>
            </c:ext>
          </c:extLst>
        </c:ser>
        <c:ser>
          <c:idx val="3"/>
          <c:order val="3"/>
          <c:tx>
            <c:strRef>
              <c:f>Sheet2!$Q$2</c:f>
              <c:strCache>
                <c:ptCount val="1"/>
                <c:pt idx="0">
                  <c:v>2015</c:v>
                </c:pt>
              </c:strCache>
            </c:strRef>
          </c:tx>
          <c:spPr>
            <a:solidFill>
              <a:schemeClr val="accent4"/>
            </a:solidFill>
            <a:ln>
              <a:noFill/>
            </a:ln>
            <a:effectLst/>
          </c:spPr>
          <c:invertIfNegative val="0"/>
          <c:cat>
            <c:strRef>
              <c:f>Sheet2!$X$3:$X$39</c:f>
              <c:strCache>
                <c:ptCount val="37"/>
                <c:pt idx="0">
                  <c:v>LAGOS</c:v>
                </c:pt>
                <c:pt idx="1">
                  <c:v>OGUN</c:v>
                </c:pt>
                <c:pt idx="2">
                  <c:v>RIVERS</c:v>
                </c:pt>
                <c:pt idx="3">
                  <c:v>KWARA</c:v>
                </c:pt>
                <c:pt idx="4">
                  <c:v>KADUNA</c:v>
                </c:pt>
                <c:pt idx="5">
                  <c:v>ENUGU</c:v>
                </c:pt>
                <c:pt idx="6">
                  <c:v>ANAMBRA</c:v>
                </c:pt>
                <c:pt idx="7">
                  <c:v>KANO</c:v>
                </c:pt>
                <c:pt idx="8">
                  <c:v>ONDO</c:v>
                </c:pt>
                <c:pt idx="9">
                  <c:v>CROSS RIVER</c:v>
                </c:pt>
                <c:pt idx="10">
                  <c:v>EDO</c:v>
                </c:pt>
                <c:pt idx="11">
                  <c:v>OYO</c:v>
                </c:pt>
                <c:pt idx="12">
                  <c:v>OSUN</c:v>
                </c:pt>
                <c:pt idx="13">
                  <c:v>AVG</c:v>
                </c:pt>
                <c:pt idx="14">
                  <c:v>SOKOTO</c:v>
                </c:pt>
                <c:pt idx="15">
                  <c:v>BENUE</c:v>
                </c:pt>
                <c:pt idx="16">
                  <c:v>PLATEAU</c:v>
                </c:pt>
                <c:pt idx="17">
                  <c:v>ZAMFARA</c:v>
                </c:pt>
                <c:pt idx="18">
                  <c:v>DELTA</c:v>
                </c:pt>
                <c:pt idx="19">
                  <c:v>KOGI</c:v>
                </c:pt>
                <c:pt idx="20">
                  <c:v>ABIA</c:v>
                </c:pt>
                <c:pt idx="21">
                  <c:v>IMO</c:v>
                </c:pt>
                <c:pt idx="22">
                  <c:v>NASARAWA</c:v>
                </c:pt>
                <c:pt idx="23">
                  <c:v>JIGAWA</c:v>
                </c:pt>
                <c:pt idx="24">
                  <c:v>NIGER</c:v>
                </c:pt>
                <c:pt idx="25">
                  <c:v>BAUCHI</c:v>
                </c:pt>
                <c:pt idx="26">
                  <c:v>ADAMAWA</c:v>
                </c:pt>
                <c:pt idx="27">
                  <c:v>AKWA IBOM</c:v>
                </c:pt>
                <c:pt idx="28">
                  <c:v>EKITI</c:v>
                </c:pt>
                <c:pt idx="29">
                  <c:v>YOBE</c:v>
                </c:pt>
                <c:pt idx="30">
                  <c:v>EBONYI</c:v>
                </c:pt>
                <c:pt idx="31">
                  <c:v>GOMBE</c:v>
                </c:pt>
                <c:pt idx="32">
                  <c:v>KEBBI</c:v>
                </c:pt>
                <c:pt idx="33">
                  <c:v>TARABA</c:v>
                </c:pt>
                <c:pt idx="34">
                  <c:v>KATSINA</c:v>
                </c:pt>
                <c:pt idx="35">
                  <c:v>BORNO</c:v>
                </c:pt>
                <c:pt idx="36">
                  <c:v>BAYELSA</c:v>
                </c:pt>
              </c:strCache>
            </c:strRef>
          </c:cat>
          <c:val>
            <c:numRef>
              <c:f>Sheet2!$Q$3:$Q$38</c:f>
            </c:numRef>
          </c:val>
          <c:extLst>
            <c:ext xmlns:c16="http://schemas.microsoft.com/office/drawing/2014/chart" uri="{C3380CC4-5D6E-409C-BE32-E72D297353CC}">
              <c16:uniqueId val="{00000003-DB5F-4CCF-A6E2-C465B457BB43}"/>
            </c:ext>
          </c:extLst>
        </c:ser>
        <c:ser>
          <c:idx val="4"/>
          <c:order val="4"/>
          <c:tx>
            <c:strRef>
              <c:f>Sheet2!$R$2</c:f>
              <c:strCache>
                <c:ptCount val="1"/>
                <c:pt idx="0">
                  <c:v>2016</c:v>
                </c:pt>
              </c:strCache>
            </c:strRef>
          </c:tx>
          <c:spPr>
            <a:solidFill>
              <a:schemeClr val="accent5"/>
            </a:solidFill>
            <a:ln>
              <a:noFill/>
            </a:ln>
            <a:effectLst/>
          </c:spPr>
          <c:invertIfNegative val="0"/>
          <c:cat>
            <c:strRef>
              <c:f>Sheet2!$X$3:$X$39</c:f>
              <c:strCache>
                <c:ptCount val="37"/>
                <c:pt idx="0">
                  <c:v>LAGOS</c:v>
                </c:pt>
                <c:pt idx="1">
                  <c:v>OGUN</c:v>
                </c:pt>
                <c:pt idx="2">
                  <c:v>RIVERS</c:v>
                </c:pt>
                <c:pt idx="3">
                  <c:v>KWARA</c:v>
                </c:pt>
                <c:pt idx="4">
                  <c:v>KADUNA</c:v>
                </c:pt>
                <c:pt idx="5">
                  <c:v>ENUGU</c:v>
                </c:pt>
                <c:pt idx="6">
                  <c:v>ANAMBRA</c:v>
                </c:pt>
                <c:pt idx="7">
                  <c:v>KANO</c:v>
                </c:pt>
                <c:pt idx="8">
                  <c:v>ONDO</c:v>
                </c:pt>
                <c:pt idx="9">
                  <c:v>CROSS RIVER</c:v>
                </c:pt>
                <c:pt idx="10">
                  <c:v>EDO</c:v>
                </c:pt>
                <c:pt idx="11">
                  <c:v>OYO</c:v>
                </c:pt>
                <c:pt idx="12">
                  <c:v>OSUN</c:v>
                </c:pt>
                <c:pt idx="13">
                  <c:v>AVG</c:v>
                </c:pt>
                <c:pt idx="14">
                  <c:v>SOKOTO</c:v>
                </c:pt>
                <c:pt idx="15">
                  <c:v>BENUE</c:v>
                </c:pt>
                <c:pt idx="16">
                  <c:v>PLATEAU</c:v>
                </c:pt>
                <c:pt idx="17">
                  <c:v>ZAMFARA</c:v>
                </c:pt>
                <c:pt idx="18">
                  <c:v>DELTA</c:v>
                </c:pt>
                <c:pt idx="19">
                  <c:v>KOGI</c:v>
                </c:pt>
                <c:pt idx="20">
                  <c:v>ABIA</c:v>
                </c:pt>
                <c:pt idx="21">
                  <c:v>IMO</c:v>
                </c:pt>
                <c:pt idx="22">
                  <c:v>NASARAWA</c:v>
                </c:pt>
                <c:pt idx="23">
                  <c:v>JIGAWA</c:v>
                </c:pt>
                <c:pt idx="24">
                  <c:v>NIGER</c:v>
                </c:pt>
                <c:pt idx="25">
                  <c:v>BAUCHI</c:v>
                </c:pt>
                <c:pt idx="26">
                  <c:v>ADAMAWA</c:v>
                </c:pt>
                <c:pt idx="27">
                  <c:v>AKWA IBOM</c:v>
                </c:pt>
                <c:pt idx="28">
                  <c:v>EKITI</c:v>
                </c:pt>
                <c:pt idx="29">
                  <c:v>YOBE</c:v>
                </c:pt>
                <c:pt idx="30">
                  <c:v>EBONYI</c:v>
                </c:pt>
                <c:pt idx="31">
                  <c:v>GOMBE</c:v>
                </c:pt>
                <c:pt idx="32">
                  <c:v>KEBBI</c:v>
                </c:pt>
                <c:pt idx="33">
                  <c:v>TARABA</c:v>
                </c:pt>
                <c:pt idx="34">
                  <c:v>KATSINA</c:v>
                </c:pt>
                <c:pt idx="35">
                  <c:v>BORNO</c:v>
                </c:pt>
                <c:pt idx="36">
                  <c:v>BAYELSA</c:v>
                </c:pt>
              </c:strCache>
            </c:strRef>
          </c:cat>
          <c:val>
            <c:numRef>
              <c:f>Sheet2!$R$3:$R$38</c:f>
            </c:numRef>
          </c:val>
          <c:extLst>
            <c:ext xmlns:c16="http://schemas.microsoft.com/office/drawing/2014/chart" uri="{C3380CC4-5D6E-409C-BE32-E72D297353CC}">
              <c16:uniqueId val="{00000004-DB5F-4CCF-A6E2-C465B457BB43}"/>
            </c:ext>
          </c:extLst>
        </c:ser>
        <c:ser>
          <c:idx val="5"/>
          <c:order val="5"/>
          <c:tx>
            <c:strRef>
              <c:f>Sheet2!$S$2</c:f>
              <c:strCache>
                <c:ptCount val="1"/>
                <c:pt idx="0">
                  <c:v>2017</c:v>
                </c:pt>
              </c:strCache>
            </c:strRef>
          </c:tx>
          <c:spPr>
            <a:solidFill>
              <a:schemeClr val="accent6"/>
            </a:solidFill>
            <a:ln>
              <a:noFill/>
            </a:ln>
            <a:effectLst/>
          </c:spPr>
          <c:invertIfNegative val="0"/>
          <c:cat>
            <c:strRef>
              <c:f>Sheet2!$X$3:$X$39</c:f>
              <c:strCache>
                <c:ptCount val="37"/>
                <c:pt idx="0">
                  <c:v>LAGOS</c:v>
                </c:pt>
                <c:pt idx="1">
                  <c:v>OGUN</c:v>
                </c:pt>
                <c:pt idx="2">
                  <c:v>RIVERS</c:v>
                </c:pt>
                <c:pt idx="3">
                  <c:v>KWARA</c:v>
                </c:pt>
                <c:pt idx="4">
                  <c:v>KADUNA</c:v>
                </c:pt>
                <c:pt idx="5">
                  <c:v>ENUGU</c:v>
                </c:pt>
                <c:pt idx="6">
                  <c:v>ANAMBRA</c:v>
                </c:pt>
                <c:pt idx="7">
                  <c:v>KANO</c:v>
                </c:pt>
                <c:pt idx="8">
                  <c:v>ONDO</c:v>
                </c:pt>
                <c:pt idx="9">
                  <c:v>CROSS RIVER</c:v>
                </c:pt>
                <c:pt idx="10">
                  <c:v>EDO</c:v>
                </c:pt>
                <c:pt idx="11">
                  <c:v>OYO</c:v>
                </c:pt>
                <c:pt idx="12">
                  <c:v>OSUN</c:v>
                </c:pt>
                <c:pt idx="13">
                  <c:v>AVG</c:v>
                </c:pt>
                <c:pt idx="14">
                  <c:v>SOKOTO</c:v>
                </c:pt>
                <c:pt idx="15">
                  <c:v>BENUE</c:v>
                </c:pt>
                <c:pt idx="16">
                  <c:v>PLATEAU</c:v>
                </c:pt>
                <c:pt idx="17">
                  <c:v>ZAMFARA</c:v>
                </c:pt>
                <c:pt idx="18">
                  <c:v>DELTA</c:v>
                </c:pt>
                <c:pt idx="19">
                  <c:v>KOGI</c:v>
                </c:pt>
                <c:pt idx="20">
                  <c:v>ABIA</c:v>
                </c:pt>
                <c:pt idx="21">
                  <c:v>IMO</c:v>
                </c:pt>
                <c:pt idx="22">
                  <c:v>NASARAWA</c:v>
                </c:pt>
                <c:pt idx="23">
                  <c:v>JIGAWA</c:v>
                </c:pt>
                <c:pt idx="24">
                  <c:v>NIGER</c:v>
                </c:pt>
                <c:pt idx="25">
                  <c:v>BAUCHI</c:v>
                </c:pt>
                <c:pt idx="26">
                  <c:v>ADAMAWA</c:v>
                </c:pt>
                <c:pt idx="27">
                  <c:v>AKWA IBOM</c:v>
                </c:pt>
                <c:pt idx="28">
                  <c:v>EKITI</c:v>
                </c:pt>
                <c:pt idx="29">
                  <c:v>YOBE</c:v>
                </c:pt>
                <c:pt idx="30">
                  <c:v>EBONYI</c:v>
                </c:pt>
                <c:pt idx="31">
                  <c:v>GOMBE</c:v>
                </c:pt>
                <c:pt idx="32">
                  <c:v>KEBBI</c:v>
                </c:pt>
                <c:pt idx="33">
                  <c:v>TARABA</c:v>
                </c:pt>
                <c:pt idx="34">
                  <c:v>KATSINA</c:v>
                </c:pt>
                <c:pt idx="35">
                  <c:v>BORNO</c:v>
                </c:pt>
                <c:pt idx="36">
                  <c:v>BAYELSA</c:v>
                </c:pt>
              </c:strCache>
            </c:strRef>
          </c:cat>
          <c:val>
            <c:numRef>
              <c:f>Sheet2!$Y$3:$Y$39</c:f>
              <c:numCache>
                <c:formatCode>0%</c:formatCode>
                <c:ptCount val="37"/>
                <c:pt idx="0">
                  <c:v>0.73016051763034695</c:v>
                </c:pt>
                <c:pt idx="1">
                  <c:v>0.64768318845626904</c:v>
                </c:pt>
                <c:pt idx="2">
                  <c:v>0.39311257924881354</c:v>
                </c:pt>
                <c:pt idx="3">
                  <c:v>0.34274426681604064</c:v>
                </c:pt>
                <c:pt idx="4">
                  <c:v>0.32253057432328541</c:v>
                </c:pt>
                <c:pt idx="5">
                  <c:v>0.34034340563507254</c:v>
                </c:pt>
                <c:pt idx="6">
                  <c:v>0.28724698458989112</c:v>
                </c:pt>
                <c:pt idx="7">
                  <c:v>0.37212021424095887</c:v>
                </c:pt>
                <c:pt idx="8">
                  <c:v>0.15722723461409013</c:v>
                </c:pt>
                <c:pt idx="9">
                  <c:v>0.30140267979159957</c:v>
                </c:pt>
                <c:pt idx="10">
                  <c:v>0.34220767143787917</c:v>
                </c:pt>
                <c:pt idx="11">
                  <c:v>0.30082086009054337</c:v>
                </c:pt>
                <c:pt idx="12">
                  <c:v>0.22930739364103897</c:v>
                </c:pt>
                <c:pt idx="13">
                  <c:v>0.22025708440586075</c:v>
                </c:pt>
                <c:pt idx="14">
                  <c:v>0.16485903495197898</c:v>
                </c:pt>
                <c:pt idx="15">
                  <c:v>0.20923409858030395</c:v>
                </c:pt>
                <c:pt idx="16">
                  <c:v>0.19851814572587376</c:v>
                </c:pt>
                <c:pt idx="17">
                  <c:v>0.12610348930567666</c:v>
                </c:pt>
                <c:pt idx="18">
                  <c:v>0.27114206676197555</c:v>
                </c:pt>
                <c:pt idx="19">
                  <c:v>0.19821034172320187</c:v>
                </c:pt>
                <c:pt idx="20">
                  <c:v>0.251761889008975</c:v>
                </c:pt>
                <c:pt idx="21">
                  <c:v>0.12358351508259856</c:v>
                </c:pt>
                <c:pt idx="22">
                  <c:v>0.1390476508782412</c:v>
                </c:pt>
                <c:pt idx="23">
                  <c:v>0.12353885726969593</c:v>
                </c:pt>
                <c:pt idx="24">
                  <c:v>0.11798642659386624</c:v>
                </c:pt>
                <c:pt idx="25">
                  <c:v>8.0730384332864974E-2</c:v>
                </c:pt>
                <c:pt idx="26">
                  <c:v>0.12883730251926315</c:v>
                </c:pt>
                <c:pt idx="27">
                  <c:v>9.2424694566743751E-2</c:v>
                </c:pt>
                <c:pt idx="28">
                  <c:v>0.11627371465930353</c:v>
                </c:pt>
                <c:pt idx="29">
                  <c:v>8.0727719878866747E-2</c:v>
                </c:pt>
                <c:pt idx="30">
                  <c:v>0.11901549611080578</c:v>
                </c:pt>
                <c:pt idx="31">
                  <c:v>0.1182788616117951</c:v>
                </c:pt>
                <c:pt idx="32">
                  <c:v>9.1146821563837729E-2</c:v>
                </c:pt>
                <c:pt idx="33">
                  <c:v>0.12584860739451573</c:v>
                </c:pt>
                <c:pt idx="34">
                  <c:v>0.10385371545569454</c:v>
                </c:pt>
                <c:pt idx="35">
                  <c:v>8.9596339888319124E-2</c:v>
                </c:pt>
                <c:pt idx="36">
                  <c:v>9.1628294230758994E-2</c:v>
                </c:pt>
              </c:numCache>
            </c:numRef>
          </c:val>
          <c:extLst>
            <c:ext xmlns:c16="http://schemas.microsoft.com/office/drawing/2014/chart" uri="{C3380CC4-5D6E-409C-BE32-E72D297353CC}">
              <c16:uniqueId val="{00000005-DB5F-4CCF-A6E2-C465B457BB43}"/>
            </c:ext>
          </c:extLst>
        </c:ser>
        <c:ser>
          <c:idx val="6"/>
          <c:order val="6"/>
          <c:tx>
            <c:strRef>
              <c:f>Sheet2!$T$2</c:f>
              <c:strCache>
                <c:ptCount val="1"/>
                <c:pt idx="0">
                  <c:v>2018</c:v>
                </c:pt>
              </c:strCache>
            </c:strRef>
          </c:tx>
          <c:spPr>
            <a:solidFill>
              <a:schemeClr val="accent1">
                <a:lumMod val="60000"/>
              </a:schemeClr>
            </a:solidFill>
            <a:ln>
              <a:noFill/>
            </a:ln>
            <a:effectLst/>
          </c:spPr>
          <c:invertIfNegative val="0"/>
          <c:cat>
            <c:strRef>
              <c:f>Sheet2!$X$3:$X$39</c:f>
              <c:strCache>
                <c:ptCount val="37"/>
                <c:pt idx="0">
                  <c:v>LAGOS</c:v>
                </c:pt>
                <c:pt idx="1">
                  <c:v>OGUN</c:v>
                </c:pt>
                <c:pt idx="2">
                  <c:v>RIVERS</c:v>
                </c:pt>
                <c:pt idx="3">
                  <c:v>KWARA</c:v>
                </c:pt>
                <c:pt idx="4">
                  <c:v>KADUNA</c:v>
                </c:pt>
                <c:pt idx="5">
                  <c:v>ENUGU</c:v>
                </c:pt>
                <c:pt idx="6">
                  <c:v>ANAMBRA</c:v>
                </c:pt>
                <c:pt idx="7">
                  <c:v>KANO</c:v>
                </c:pt>
                <c:pt idx="8">
                  <c:v>ONDO</c:v>
                </c:pt>
                <c:pt idx="9">
                  <c:v>CROSS RIVER</c:v>
                </c:pt>
                <c:pt idx="10">
                  <c:v>EDO</c:v>
                </c:pt>
                <c:pt idx="11">
                  <c:v>OYO</c:v>
                </c:pt>
                <c:pt idx="12">
                  <c:v>OSUN</c:v>
                </c:pt>
                <c:pt idx="13">
                  <c:v>AVG</c:v>
                </c:pt>
                <c:pt idx="14">
                  <c:v>SOKOTO</c:v>
                </c:pt>
                <c:pt idx="15">
                  <c:v>BENUE</c:v>
                </c:pt>
                <c:pt idx="16">
                  <c:v>PLATEAU</c:v>
                </c:pt>
                <c:pt idx="17">
                  <c:v>ZAMFARA</c:v>
                </c:pt>
                <c:pt idx="18">
                  <c:v>DELTA</c:v>
                </c:pt>
                <c:pt idx="19">
                  <c:v>KOGI</c:v>
                </c:pt>
                <c:pt idx="20">
                  <c:v>ABIA</c:v>
                </c:pt>
                <c:pt idx="21">
                  <c:v>IMO</c:v>
                </c:pt>
                <c:pt idx="22">
                  <c:v>NASARAWA</c:v>
                </c:pt>
                <c:pt idx="23">
                  <c:v>JIGAWA</c:v>
                </c:pt>
                <c:pt idx="24">
                  <c:v>NIGER</c:v>
                </c:pt>
                <c:pt idx="25">
                  <c:v>BAUCHI</c:v>
                </c:pt>
                <c:pt idx="26">
                  <c:v>ADAMAWA</c:v>
                </c:pt>
                <c:pt idx="27">
                  <c:v>AKWA IBOM</c:v>
                </c:pt>
                <c:pt idx="28">
                  <c:v>EKITI</c:v>
                </c:pt>
                <c:pt idx="29">
                  <c:v>YOBE</c:v>
                </c:pt>
                <c:pt idx="30">
                  <c:v>EBONYI</c:v>
                </c:pt>
                <c:pt idx="31">
                  <c:v>GOMBE</c:v>
                </c:pt>
                <c:pt idx="32">
                  <c:v>KEBBI</c:v>
                </c:pt>
                <c:pt idx="33">
                  <c:v>TARABA</c:v>
                </c:pt>
                <c:pt idx="34">
                  <c:v>KATSINA</c:v>
                </c:pt>
                <c:pt idx="35">
                  <c:v>BORNO</c:v>
                </c:pt>
                <c:pt idx="36">
                  <c:v>BAYELSA</c:v>
                </c:pt>
              </c:strCache>
            </c:strRef>
          </c:cat>
          <c:val>
            <c:numRef>
              <c:f>Sheet2!$Z$3:$Z$39</c:f>
              <c:numCache>
                <c:formatCode>0%</c:formatCode>
                <c:ptCount val="37"/>
                <c:pt idx="0">
                  <c:v>0.70646175947565237</c:v>
                </c:pt>
                <c:pt idx="1">
                  <c:v>0.60973776960630333</c:v>
                </c:pt>
                <c:pt idx="2">
                  <c:v>0.3768047444170935</c:v>
                </c:pt>
                <c:pt idx="3">
                  <c:v>0.3161149149763835</c:v>
                </c:pt>
                <c:pt idx="4">
                  <c:v>0.28562809247043563</c:v>
                </c:pt>
                <c:pt idx="5">
                  <c:v>0.28220144720392082</c:v>
                </c:pt>
                <c:pt idx="6">
                  <c:v>0.25358109180861643</c:v>
                </c:pt>
                <c:pt idx="7">
                  <c:v>0.32819293238877045</c:v>
                </c:pt>
                <c:pt idx="8">
                  <c:v>0.2552266081770671</c:v>
                </c:pt>
                <c:pt idx="9">
                  <c:v>0.2402195665186749</c:v>
                </c:pt>
                <c:pt idx="10">
                  <c:v>0.27276995092842038</c:v>
                </c:pt>
                <c:pt idx="11">
                  <c:v>0.26829796968855851</c:v>
                </c:pt>
                <c:pt idx="12">
                  <c:v>0.16664435035431899</c:v>
                </c:pt>
                <c:pt idx="13">
                  <c:v>0.20708655124534053</c:v>
                </c:pt>
                <c:pt idx="14">
                  <c:v>0.23642920620046845</c:v>
                </c:pt>
                <c:pt idx="15">
                  <c:v>0.15307147248731343</c:v>
                </c:pt>
                <c:pt idx="16">
                  <c:v>0.18072494401532713</c:v>
                </c:pt>
                <c:pt idx="17">
                  <c:v>0.12921332517007753</c:v>
                </c:pt>
                <c:pt idx="18">
                  <c:v>0.19726588839808551</c:v>
                </c:pt>
                <c:pt idx="19">
                  <c:v>0.2421434542262676</c:v>
                </c:pt>
                <c:pt idx="20">
                  <c:v>0.19571477826490374</c:v>
                </c:pt>
                <c:pt idx="21">
                  <c:v>0.18717019393121376</c:v>
                </c:pt>
                <c:pt idx="22">
                  <c:v>0.13000301815930629</c:v>
                </c:pt>
                <c:pt idx="23">
                  <c:v>0.12865581717163907</c:v>
                </c:pt>
                <c:pt idx="24">
                  <c:v>0.13877146965571399</c:v>
                </c:pt>
                <c:pt idx="25">
                  <c:v>0.12807393575489856</c:v>
                </c:pt>
                <c:pt idx="26">
                  <c:v>0.10055655081171733</c:v>
                </c:pt>
                <c:pt idx="27">
                  <c:v>0.10066933732329912</c:v>
                </c:pt>
                <c:pt idx="28">
                  <c:v>0.11449451673825273</c:v>
                </c:pt>
                <c:pt idx="29">
                  <c:v>7.4588584846661449E-2</c:v>
                </c:pt>
                <c:pt idx="30">
                  <c:v>0.10005905823606043</c:v>
                </c:pt>
                <c:pt idx="31">
                  <c:v>0.12361967498477719</c:v>
                </c:pt>
                <c:pt idx="32">
                  <c:v>7.7350617586251391E-2</c:v>
                </c:pt>
                <c:pt idx="33">
                  <c:v>0.10131626923749808</c:v>
                </c:pt>
                <c:pt idx="34">
                  <c:v>9.1813054402571467E-2</c:v>
                </c:pt>
                <c:pt idx="35">
                  <c:v>8.8312200172598346E-2</c:v>
                </c:pt>
                <c:pt idx="36">
                  <c:v>7.3217279043142819E-2</c:v>
                </c:pt>
              </c:numCache>
            </c:numRef>
          </c:val>
          <c:extLst>
            <c:ext xmlns:c16="http://schemas.microsoft.com/office/drawing/2014/chart" uri="{C3380CC4-5D6E-409C-BE32-E72D297353CC}">
              <c16:uniqueId val="{00000006-DB5F-4CCF-A6E2-C465B457BB43}"/>
            </c:ext>
          </c:extLst>
        </c:ser>
        <c:ser>
          <c:idx val="7"/>
          <c:order val="7"/>
          <c:tx>
            <c:strRef>
              <c:f>Sheet2!$U$2</c:f>
              <c:strCache>
                <c:ptCount val="1"/>
                <c:pt idx="0">
                  <c:v>2019</c:v>
                </c:pt>
              </c:strCache>
            </c:strRef>
          </c:tx>
          <c:spPr>
            <a:solidFill>
              <a:schemeClr val="accent2">
                <a:lumMod val="60000"/>
              </a:schemeClr>
            </a:solidFill>
            <a:ln>
              <a:noFill/>
            </a:ln>
            <a:effectLst/>
          </c:spPr>
          <c:invertIfNegative val="0"/>
          <c:cat>
            <c:strRef>
              <c:f>Sheet2!$X$3:$X$39</c:f>
              <c:strCache>
                <c:ptCount val="37"/>
                <c:pt idx="0">
                  <c:v>LAGOS</c:v>
                </c:pt>
                <c:pt idx="1">
                  <c:v>OGUN</c:v>
                </c:pt>
                <c:pt idx="2">
                  <c:v>RIVERS</c:v>
                </c:pt>
                <c:pt idx="3">
                  <c:v>KWARA</c:v>
                </c:pt>
                <c:pt idx="4">
                  <c:v>KADUNA</c:v>
                </c:pt>
                <c:pt idx="5">
                  <c:v>ENUGU</c:v>
                </c:pt>
                <c:pt idx="6">
                  <c:v>ANAMBRA</c:v>
                </c:pt>
                <c:pt idx="7">
                  <c:v>KANO</c:v>
                </c:pt>
                <c:pt idx="8">
                  <c:v>ONDO</c:v>
                </c:pt>
                <c:pt idx="9">
                  <c:v>CROSS RIVER</c:v>
                </c:pt>
                <c:pt idx="10">
                  <c:v>EDO</c:v>
                </c:pt>
                <c:pt idx="11">
                  <c:v>OYO</c:v>
                </c:pt>
                <c:pt idx="12">
                  <c:v>OSUN</c:v>
                </c:pt>
                <c:pt idx="13">
                  <c:v>AVG</c:v>
                </c:pt>
                <c:pt idx="14">
                  <c:v>SOKOTO</c:v>
                </c:pt>
                <c:pt idx="15">
                  <c:v>BENUE</c:v>
                </c:pt>
                <c:pt idx="16">
                  <c:v>PLATEAU</c:v>
                </c:pt>
                <c:pt idx="17">
                  <c:v>ZAMFARA</c:v>
                </c:pt>
                <c:pt idx="18">
                  <c:v>DELTA</c:v>
                </c:pt>
                <c:pt idx="19">
                  <c:v>KOGI</c:v>
                </c:pt>
                <c:pt idx="20">
                  <c:v>ABIA</c:v>
                </c:pt>
                <c:pt idx="21">
                  <c:v>IMO</c:v>
                </c:pt>
                <c:pt idx="22">
                  <c:v>NASARAWA</c:v>
                </c:pt>
                <c:pt idx="23">
                  <c:v>JIGAWA</c:v>
                </c:pt>
                <c:pt idx="24">
                  <c:v>NIGER</c:v>
                </c:pt>
                <c:pt idx="25">
                  <c:v>BAUCHI</c:v>
                </c:pt>
                <c:pt idx="26">
                  <c:v>ADAMAWA</c:v>
                </c:pt>
                <c:pt idx="27">
                  <c:v>AKWA IBOM</c:v>
                </c:pt>
                <c:pt idx="28">
                  <c:v>EKITI</c:v>
                </c:pt>
                <c:pt idx="29">
                  <c:v>YOBE</c:v>
                </c:pt>
                <c:pt idx="30">
                  <c:v>EBONYI</c:v>
                </c:pt>
                <c:pt idx="31">
                  <c:v>GOMBE</c:v>
                </c:pt>
                <c:pt idx="32">
                  <c:v>KEBBI</c:v>
                </c:pt>
                <c:pt idx="33">
                  <c:v>TARABA</c:v>
                </c:pt>
                <c:pt idx="34">
                  <c:v>KATSINA</c:v>
                </c:pt>
                <c:pt idx="35">
                  <c:v>BORNO</c:v>
                </c:pt>
                <c:pt idx="36">
                  <c:v>BAYELSA</c:v>
                </c:pt>
              </c:strCache>
            </c:strRef>
          </c:cat>
          <c:val>
            <c:numRef>
              <c:f>Sheet2!$AA$3:$AA$39</c:f>
              <c:numCache>
                <c:formatCode>0%</c:formatCode>
                <c:ptCount val="37"/>
                <c:pt idx="0">
                  <c:v>0.70689377464572056</c:v>
                </c:pt>
                <c:pt idx="1">
                  <c:v>0.6018353981645812</c:v>
                </c:pt>
                <c:pt idx="2">
                  <c:v>0.45358208578505582</c:v>
                </c:pt>
                <c:pt idx="3">
                  <c:v>0.38380902689920821</c:v>
                </c:pt>
                <c:pt idx="4">
                  <c:v>0.38180114904895451</c:v>
                </c:pt>
                <c:pt idx="5">
                  <c:v>0.35701373261427727</c:v>
                </c:pt>
                <c:pt idx="6">
                  <c:v>0.31906973670341332</c:v>
                </c:pt>
                <c:pt idx="7">
                  <c:v>0.31183547535710071</c:v>
                </c:pt>
                <c:pt idx="8">
                  <c:v>0.30987534551653323</c:v>
                </c:pt>
                <c:pt idx="9">
                  <c:v>0.29173206879251767</c:v>
                </c:pt>
                <c:pt idx="10">
                  <c:v>0.28923154022871833</c:v>
                </c:pt>
                <c:pt idx="11">
                  <c:v>0.28474425699695577</c:v>
                </c:pt>
                <c:pt idx="12">
                  <c:v>0.25850530445848641</c:v>
                </c:pt>
                <c:pt idx="13">
                  <c:v>0.2422624475304348</c:v>
                </c:pt>
                <c:pt idx="14">
                  <c:v>0.24081725830586106</c:v>
                </c:pt>
                <c:pt idx="15">
                  <c:v>0.2253229185293586</c:v>
                </c:pt>
                <c:pt idx="16">
                  <c:v>0.22442411180218072</c:v>
                </c:pt>
                <c:pt idx="17">
                  <c:v>0.2199610499021834</c:v>
                </c:pt>
                <c:pt idx="18">
                  <c:v>0.21608107505861757</c:v>
                </c:pt>
                <c:pt idx="19">
                  <c:v>0.21512045571423546</c:v>
                </c:pt>
                <c:pt idx="20">
                  <c:v>0.19979656335418075</c:v>
                </c:pt>
                <c:pt idx="21">
                  <c:v>0.19167598950439874</c:v>
                </c:pt>
                <c:pt idx="22">
                  <c:v>0.17834718375200037</c:v>
                </c:pt>
                <c:pt idx="23">
                  <c:v>0.17290459338609851</c:v>
                </c:pt>
                <c:pt idx="24">
                  <c:v>0.16631153082073208</c:v>
                </c:pt>
                <c:pt idx="25">
                  <c:v>0.15215826686966871</c:v>
                </c:pt>
                <c:pt idx="26">
                  <c:v>0.15046934934775866</c:v>
                </c:pt>
                <c:pt idx="27">
                  <c:v>0.14802896357088027</c:v>
                </c:pt>
                <c:pt idx="28">
                  <c:v>0.14726326311820434</c:v>
                </c:pt>
                <c:pt idx="29">
                  <c:v>0.13573448680797784</c:v>
                </c:pt>
                <c:pt idx="30">
                  <c:v>0.13091123802344068</c:v>
                </c:pt>
                <c:pt idx="31">
                  <c:v>0.11675566061249007</c:v>
                </c:pt>
                <c:pt idx="32">
                  <c:v>0.11373218561654784</c:v>
                </c:pt>
                <c:pt idx="33">
                  <c:v>0.11115114677817868</c:v>
                </c:pt>
                <c:pt idx="34">
                  <c:v>0.11109242720364637</c:v>
                </c:pt>
                <c:pt idx="35">
                  <c:v>0.10949514443323886</c:v>
                </c:pt>
                <c:pt idx="36">
                  <c:v>9.3964353372247331E-2</c:v>
                </c:pt>
              </c:numCache>
            </c:numRef>
          </c:val>
          <c:extLst>
            <c:ext xmlns:c16="http://schemas.microsoft.com/office/drawing/2014/chart" uri="{C3380CC4-5D6E-409C-BE32-E72D297353CC}">
              <c16:uniqueId val="{00000007-DB5F-4CCF-A6E2-C465B457BB43}"/>
            </c:ext>
          </c:extLst>
        </c:ser>
        <c:dLbls>
          <c:showLegendKey val="0"/>
          <c:showVal val="0"/>
          <c:showCatName val="0"/>
          <c:showSerName val="0"/>
          <c:showPercent val="0"/>
          <c:showBubbleSize val="0"/>
        </c:dLbls>
        <c:gapWidth val="219"/>
        <c:overlap val="-27"/>
        <c:axId val="1647952816"/>
        <c:axId val="1455664448"/>
      </c:barChart>
      <c:catAx>
        <c:axId val="164795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455664448"/>
        <c:crosses val="autoZero"/>
        <c:auto val="1"/>
        <c:lblAlgn val="ctr"/>
        <c:lblOffset val="100"/>
        <c:noMultiLvlLbl val="0"/>
      </c:catAx>
      <c:valAx>
        <c:axId val="1455664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647952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latin typeface="Candara" panose="020E0502030303020204" pitchFamily="34" charset="0"/>
        </a:defRPr>
      </a:pPr>
      <a:endParaRPr lang="en-NG"/>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18a. Does the SIRS have any contracted staff on a special salary scale?* </a:t>
            </a:r>
          </a:p>
        </c:rich>
      </c:tx>
      <c:layout>
        <c:manualLayout>
          <c:xMode val="edge"/>
          <c:yMode val="edge"/>
          <c:x val="0.12282342922023316"/>
          <c:y val="3.6902727896137709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Sheet1!$B$731:$B$732</c:f>
              <c:strCache>
                <c:ptCount val="2"/>
                <c:pt idx="0">
                  <c:v>No</c:v>
                </c:pt>
                <c:pt idx="1">
                  <c:v>Yes</c:v>
                </c:pt>
              </c:strCache>
            </c:strRef>
          </c:cat>
          <c:val>
            <c:numRef>
              <c:f>Sheet1!$C$731:$C$732</c:f>
              <c:numCache>
                <c:formatCode>General</c:formatCode>
                <c:ptCount val="2"/>
                <c:pt idx="0">
                  <c:v>17</c:v>
                </c:pt>
                <c:pt idx="1">
                  <c:v>8</c:v>
                </c:pt>
              </c:numCache>
            </c:numRef>
          </c:val>
          <c:extLst>
            <c:ext xmlns:c16="http://schemas.microsoft.com/office/drawing/2014/chart" uri="{C3380CC4-5D6E-409C-BE32-E72D297353CC}">
              <c16:uniqueId val="{00000000-6CD0-4BDE-B53B-19EF0680227C}"/>
            </c:ext>
          </c:extLst>
        </c:ser>
        <c:dLbls>
          <c:showLegendKey val="0"/>
          <c:showVal val="0"/>
          <c:showCatName val="0"/>
          <c:showSerName val="0"/>
          <c:showPercent val="0"/>
          <c:showBubbleSize val="0"/>
        </c:dLbls>
        <c:gapWidth val="219"/>
        <c:overlap val="-27"/>
        <c:axId val="123824384"/>
        <c:axId val="123830272"/>
      </c:barChart>
      <c:catAx>
        <c:axId val="12382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3830272"/>
        <c:crosses val="autoZero"/>
        <c:auto val="1"/>
        <c:lblAlgn val="ctr"/>
        <c:lblOffset val="100"/>
        <c:noMultiLvlLbl val="0"/>
      </c:catAx>
      <c:valAx>
        <c:axId val="12383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382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18b. If yes, how many?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Sheet1!$A$731:$A$751</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Sheet1!$B$731:$B$751</c:f>
              <c:numCache>
                <c:formatCode>General</c:formatCode>
                <c:ptCount val="21"/>
                <c:pt idx="0">
                  <c:v>0</c:v>
                </c:pt>
                <c:pt idx="1">
                  <c:v>0</c:v>
                </c:pt>
                <c:pt idx="2">
                  <c:v>0</c:v>
                </c:pt>
                <c:pt idx="3">
                  <c:v>0</c:v>
                </c:pt>
                <c:pt idx="4">
                  <c:v>170</c:v>
                </c:pt>
                <c:pt idx="5">
                  <c:v>2</c:v>
                </c:pt>
                <c:pt idx="6">
                  <c:v>0</c:v>
                </c:pt>
                <c:pt idx="7">
                  <c:v>0</c:v>
                </c:pt>
                <c:pt idx="8">
                  <c:v>0</c:v>
                </c:pt>
                <c:pt idx="9">
                  <c:v>10</c:v>
                </c:pt>
                <c:pt idx="10">
                  <c:v>0</c:v>
                </c:pt>
                <c:pt idx="11">
                  <c:v>0</c:v>
                </c:pt>
                <c:pt idx="12">
                  <c:v>0</c:v>
                </c:pt>
                <c:pt idx="13">
                  <c:v>0</c:v>
                </c:pt>
                <c:pt idx="14">
                  <c:v>26</c:v>
                </c:pt>
                <c:pt idx="15">
                  <c:v>0</c:v>
                </c:pt>
                <c:pt idx="16">
                  <c:v>4</c:v>
                </c:pt>
                <c:pt idx="17">
                  <c:v>0</c:v>
                </c:pt>
                <c:pt idx="18">
                  <c:v>7</c:v>
                </c:pt>
                <c:pt idx="19">
                  <c:v>0</c:v>
                </c:pt>
                <c:pt idx="20">
                  <c:v>0</c:v>
                </c:pt>
              </c:numCache>
            </c:numRef>
          </c:val>
          <c:extLst>
            <c:ext xmlns:c16="http://schemas.microsoft.com/office/drawing/2014/chart" uri="{C3380CC4-5D6E-409C-BE32-E72D297353CC}">
              <c16:uniqueId val="{00000000-7253-494D-A2E2-3A1E3D150D0F}"/>
            </c:ext>
          </c:extLst>
        </c:ser>
        <c:dLbls>
          <c:showLegendKey val="0"/>
          <c:showVal val="0"/>
          <c:showCatName val="0"/>
          <c:showSerName val="0"/>
          <c:showPercent val="0"/>
          <c:showBubbleSize val="0"/>
        </c:dLbls>
        <c:gapWidth val="219"/>
        <c:overlap val="-27"/>
        <c:axId val="124187776"/>
        <c:axId val="124189312"/>
      </c:barChart>
      <c:catAx>
        <c:axId val="12418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4189312"/>
        <c:crosses val="autoZero"/>
        <c:auto val="1"/>
        <c:lblAlgn val="ctr"/>
        <c:lblOffset val="100"/>
        <c:noMultiLvlLbl val="0"/>
      </c:catAx>
      <c:valAx>
        <c:axId val="12418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418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19. How many of the SIRS staff are political appointees?* </a:t>
            </a:r>
          </a:p>
        </c:rich>
      </c:tx>
      <c:layout>
        <c:manualLayout>
          <c:xMode val="edge"/>
          <c:yMode val="edge"/>
          <c:x val="0.40949300087489077"/>
          <c:y val="4.6296296296296301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Sheet1!$A$756:$A$776</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Sheet1!$B$756:$B$776</c:f>
              <c:numCache>
                <c:formatCode>General</c:formatCode>
                <c:ptCount val="21"/>
                <c:pt idx="0">
                  <c:v>1</c:v>
                </c:pt>
                <c:pt idx="1">
                  <c:v>4</c:v>
                </c:pt>
                <c:pt idx="2">
                  <c:v>0</c:v>
                </c:pt>
                <c:pt idx="3">
                  <c:v>1</c:v>
                </c:pt>
                <c:pt idx="4">
                  <c:v>0</c:v>
                </c:pt>
                <c:pt idx="5">
                  <c:v>0</c:v>
                </c:pt>
                <c:pt idx="6">
                  <c:v>1</c:v>
                </c:pt>
                <c:pt idx="7">
                  <c:v>1</c:v>
                </c:pt>
                <c:pt idx="8">
                  <c:v>0</c:v>
                </c:pt>
                <c:pt idx="9">
                  <c:v>5</c:v>
                </c:pt>
                <c:pt idx="10">
                  <c:v>1</c:v>
                </c:pt>
                <c:pt idx="11">
                  <c:v>0</c:v>
                </c:pt>
                <c:pt idx="12">
                  <c:v>39</c:v>
                </c:pt>
                <c:pt idx="13">
                  <c:v>4</c:v>
                </c:pt>
                <c:pt idx="14">
                  <c:v>1</c:v>
                </c:pt>
                <c:pt idx="15">
                  <c:v>1</c:v>
                </c:pt>
                <c:pt idx="16">
                  <c:v>1</c:v>
                </c:pt>
                <c:pt idx="17">
                  <c:v>1</c:v>
                </c:pt>
                <c:pt idx="18">
                  <c:v>7</c:v>
                </c:pt>
                <c:pt idx="19">
                  <c:v>0</c:v>
                </c:pt>
                <c:pt idx="20">
                  <c:v>3</c:v>
                </c:pt>
              </c:numCache>
            </c:numRef>
          </c:val>
          <c:extLst>
            <c:ext xmlns:c16="http://schemas.microsoft.com/office/drawing/2014/chart" uri="{C3380CC4-5D6E-409C-BE32-E72D297353CC}">
              <c16:uniqueId val="{00000000-85FB-45A5-B483-2A0440190AD4}"/>
            </c:ext>
          </c:extLst>
        </c:ser>
        <c:dLbls>
          <c:showLegendKey val="0"/>
          <c:showVal val="0"/>
          <c:showCatName val="0"/>
          <c:showSerName val="0"/>
          <c:showPercent val="0"/>
          <c:showBubbleSize val="0"/>
        </c:dLbls>
        <c:gapWidth val="219"/>
        <c:overlap val="-27"/>
        <c:axId val="124165120"/>
        <c:axId val="124314368"/>
      </c:barChart>
      <c:catAx>
        <c:axId val="12416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4314368"/>
        <c:crosses val="autoZero"/>
        <c:auto val="1"/>
        <c:lblAlgn val="ctr"/>
        <c:lblOffset val="100"/>
        <c:noMultiLvlLbl val="0"/>
      </c:catAx>
      <c:valAx>
        <c:axId val="124314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416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20a. Does the SIRS have ad hoc or temporary staff?*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Sheet1!$B$805:$B$806</c:f>
              <c:strCache>
                <c:ptCount val="2"/>
                <c:pt idx="0">
                  <c:v>yes</c:v>
                </c:pt>
                <c:pt idx="1">
                  <c:v>no</c:v>
                </c:pt>
              </c:strCache>
            </c:strRef>
          </c:cat>
          <c:val>
            <c:numRef>
              <c:f>Sheet1!$C$805:$C$806</c:f>
              <c:numCache>
                <c:formatCode>General</c:formatCode>
                <c:ptCount val="2"/>
                <c:pt idx="0">
                  <c:v>23</c:v>
                </c:pt>
                <c:pt idx="1">
                  <c:v>2</c:v>
                </c:pt>
              </c:numCache>
            </c:numRef>
          </c:val>
          <c:extLst>
            <c:ext xmlns:c16="http://schemas.microsoft.com/office/drawing/2014/chart" uri="{C3380CC4-5D6E-409C-BE32-E72D297353CC}">
              <c16:uniqueId val="{00000000-4098-4593-A0C4-381012855433}"/>
            </c:ext>
          </c:extLst>
        </c:ser>
        <c:dLbls>
          <c:showLegendKey val="0"/>
          <c:showVal val="0"/>
          <c:showCatName val="0"/>
          <c:showSerName val="0"/>
          <c:showPercent val="0"/>
          <c:showBubbleSize val="0"/>
        </c:dLbls>
        <c:gapWidth val="219"/>
        <c:overlap val="-27"/>
        <c:axId val="124294656"/>
        <c:axId val="124296192"/>
      </c:barChart>
      <c:catAx>
        <c:axId val="12429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4296192"/>
        <c:crosses val="autoZero"/>
        <c:auto val="1"/>
        <c:lblAlgn val="ctr"/>
        <c:lblOffset val="100"/>
        <c:noMultiLvlLbl val="0"/>
      </c:catAx>
      <c:valAx>
        <c:axId val="124296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4294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solidFill>
                <a:latin typeface="Candara" panose="020E0502030303020204" pitchFamily="34" charset="0"/>
                <a:ea typeface="+mn-ea"/>
                <a:cs typeface="+mn-cs"/>
              </a:defRPr>
            </a:pPr>
            <a:r>
              <a:rPr lang="en-US"/>
              <a:t>20b. If yes, how many? </a:t>
            </a:r>
          </a:p>
        </c:rich>
      </c:tx>
      <c:layout>
        <c:manualLayout>
          <c:xMode val="edge"/>
          <c:yMode val="edge"/>
          <c:x val="0.41370860902139539"/>
          <c:y val="3.1684360566360037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Sheet1!$A$805:$A$825</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Sheet1!$B$805:$B$825</c:f>
              <c:numCache>
                <c:formatCode>General</c:formatCode>
                <c:ptCount val="21"/>
                <c:pt idx="0">
                  <c:v>200</c:v>
                </c:pt>
                <c:pt idx="1">
                  <c:v>2</c:v>
                </c:pt>
                <c:pt idx="2">
                  <c:v>22</c:v>
                </c:pt>
                <c:pt idx="3">
                  <c:v>0</c:v>
                </c:pt>
                <c:pt idx="4">
                  <c:v>63</c:v>
                </c:pt>
                <c:pt idx="5">
                  <c:v>10</c:v>
                </c:pt>
                <c:pt idx="6">
                  <c:v>10</c:v>
                </c:pt>
                <c:pt idx="7">
                  <c:v>100</c:v>
                </c:pt>
                <c:pt idx="8">
                  <c:v>0</c:v>
                </c:pt>
                <c:pt idx="9">
                  <c:v>85</c:v>
                </c:pt>
                <c:pt idx="10">
                  <c:v>21</c:v>
                </c:pt>
                <c:pt idx="11">
                  <c:v>45</c:v>
                </c:pt>
                <c:pt idx="12">
                  <c:v>2</c:v>
                </c:pt>
                <c:pt idx="13">
                  <c:v>32</c:v>
                </c:pt>
                <c:pt idx="14">
                  <c:v>0</c:v>
                </c:pt>
                <c:pt idx="15">
                  <c:v>85</c:v>
                </c:pt>
                <c:pt idx="16">
                  <c:v>0</c:v>
                </c:pt>
                <c:pt idx="17">
                  <c:v>104</c:v>
                </c:pt>
                <c:pt idx="18">
                  <c:v>40</c:v>
                </c:pt>
                <c:pt idx="19">
                  <c:v>16</c:v>
                </c:pt>
                <c:pt idx="20">
                  <c:v>42</c:v>
                </c:pt>
              </c:numCache>
            </c:numRef>
          </c:val>
          <c:extLst>
            <c:ext xmlns:c16="http://schemas.microsoft.com/office/drawing/2014/chart" uri="{C3380CC4-5D6E-409C-BE32-E72D297353CC}">
              <c16:uniqueId val="{00000000-C4E6-4F03-B32F-304217D83C1B}"/>
            </c:ext>
          </c:extLst>
        </c:ser>
        <c:dLbls>
          <c:showLegendKey val="0"/>
          <c:showVal val="0"/>
          <c:showCatName val="0"/>
          <c:showSerName val="0"/>
          <c:showPercent val="0"/>
          <c:showBubbleSize val="0"/>
        </c:dLbls>
        <c:gapWidth val="219"/>
        <c:overlap val="-27"/>
        <c:axId val="125186432"/>
        <c:axId val="125187968"/>
      </c:barChart>
      <c:catAx>
        <c:axId val="12518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5187968"/>
        <c:crosses val="autoZero"/>
        <c:auto val="1"/>
        <c:lblAlgn val="ctr"/>
        <c:lblOffset val="100"/>
        <c:noMultiLvlLbl val="0"/>
      </c:catAx>
      <c:valAx>
        <c:axId val="125187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518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21. How many field offices does the SIRS have?</a:t>
            </a:r>
          </a:p>
        </c:rich>
      </c:tx>
      <c:layout>
        <c:manualLayout>
          <c:xMode val="edge"/>
          <c:yMode val="edge"/>
          <c:x val="0.13859429262761591"/>
          <c:y val="1.0031203361321968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Sheet1!$A$852:$A$872</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Sheet1!$B$852:$B$872</c:f>
              <c:numCache>
                <c:formatCode>General</c:formatCode>
                <c:ptCount val="21"/>
                <c:pt idx="0">
                  <c:v>21</c:v>
                </c:pt>
                <c:pt idx="1">
                  <c:v>0</c:v>
                </c:pt>
                <c:pt idx="2">
                  <c:v>6</c:v>
                </c:pt>
                <c:pt idx="3">
                  <c:v>20</c:v>
                </c:pt>
                <c:pt idx="4">
                  <c:v>24</c:v>
                </c:pt>
                <c:pt idx="5">
                  <c:v>8</c:v>
                </c:pt>
                <c:pt idx="6">
                  <c:v>15</c:v>
                </c:pt>
                <c:pt idx="7">
                  <c:v>17</c:v>
                </c:pt>
                <c:pt idx="8">
                  <c:v>8</c:v>
                </c:pt>
                <c:pt idx="9">
                  <c:v>36</c:v>
                </c:pt>
                <c:pt idx="10">
                  <c:v>27</c:v>
                </c:pt>
                <c:pt idx="11">
                  <c:v>6</c:v>
                </c:pt>
                <c:pt idx="12">
                  <c:v>15</c:v>
                </c:pt>
                <c:pt idx="13">
                  <c:v>32</c:v>
                </c:pt>
                <c:pt idx="14">
                  <c:v>24</c:v>
                </c:pt>
                <c:pt idx="15">
                  <c:v>21</c:v>
                </c:pt>
                <c:pt idx="16">
                  <c:v>16</c:v>
                </c:pt>
                <c:pt idx="17">
                  <c:v>21</c:v>
                </c:pt>
                <c:pt idx="18">
                  <c:v>48</c:v>
                </c:pt>
                <c:pt idx="19">
                  <c:v>7</c:v>
                </c:pt>
                <c:pt idx="20">
                  <c:v>24</c:v>
                </c:pt>
              </c:numCache>
            </c:numRef>
          </c:val>
          <c:extLst>
            <c:ext xmlns:c16="http://schemas.microsoft.com/office/drawing/2014/chart" uri="{C3380CC4-5D6E-409C-BE32-E72D297353CC}">
              <c16:uniqueId val="{00000000-8ADB-43CD-952D-84F9E233BFC2}"/>
            </c:ext>
          </c:extLst>
        </c:ser>
        <c:dLbls>
          <c:showLegendKey val="0"/>
          <c:showVal val="0"/>
          <c:showCatName val="0"/>
          <c:showSerName val="0"/>
          <c:showPercent val="0"/>
          <c:showBubbleSize val="0"/>
        </c:dLbls>
        <c:gapWidth val="219"/>
        <c:overlap val="-27"/>
        <c:axId val="125114624"/>
        <c:axId val="125149184"/>
      </c:barChart>
      <c:catAx>
        <c:axId val="12511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5149184"/>
        <c:crosses val="autoZero"/>
        <c:auto val="1"/>
        <c:lblAlgn val="ctr"/>
        <c:lblOffset val="100"/>
        <c:noMultiLvlLbl val="0"/>
      </c:catAx>
      <c:valAx>
        <c:axId val="12514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5114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22. Does the SIRS have a field office in each local government?*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Sheet1!$B$902:$B$903</c:f>
              <c:strCache>
                <c:ptCount val="2"/>
                <c:pt idx="0">
                  <c:v>No</c:v>
                </c:pt>
                <c:pt idx="1">
                  <c:v>Yes</c:v>
                </c:pt>
              </c:strCache>
            </c:strRef>
          </c:cat>
          <c:val>
            <c:numRef>
              <c:f>Sheet1!$C$902:$C$903</c:f>
              <c:numCache>
                <c:formatCode>General</c:formatCode>
                <c:ptCount val="2"/>
                <c:pt idx="0">
                  <c:v>9</c:v>
                </c:pt>
                <c:pt idx="1">
                  <c:v>16</c:v>
                </c:pt>
              </c:numCache>
            </c:numRef>
          </c:val>
          <c:extLst>
            <c:ext xmlns:c16="http://schemas.microsoft.com/office/drawing/2014/chart" uri="{C3380CC4-5D6E-409C-BE32-E72D297353CC}">
              <c16:uniqueId val="{00000000-0500-466B-AA93-D08389786139}"/>
            </c:ext>
          </c:extLst>
        </c:ser>
        <c:dLbls>
          <c:showLegendKey val="0"/>
          <c:showVal val="0"/>
          <c:showCatName val="0"/>
          <c:showSerName val="0"/>
          <c:showPercent val="0"/>
          <c:showBubbleSize val="0"/>
        </c:dLbls>
        <c:gapWidth val="219"/>
        <c:overlap val="-27"/>
        <c:axId val="125558784"/>
        <c:axId val="125560320"/>
      </c:barChart>
      <c:catAx>
        <c:axId val="12555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5560320"/>
        <c:crosses val="autoZero"/>
        <c:auto val="1"/>
        <c:lblAlgn val="ctr"/>
        <c:lblOffset val="100"/>
        <c:noMultiLvlLbl val="0"/>
      </c:catAx>
      <c:valAx>
        <c:axId val="125560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5558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23a(i). Full ICT capability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Sheet1!$A$903:$A$923</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Sheet1!$B$903:$B$923</c:f>
              <c:numCache>
                <c:formatCode>General</c:formatCode>
                <c:ptCount val="21"/>
                <c:pt idx="0">
                  <c:v>21</c:v>
                </c:pt>
                <c:pt idx="1">
                  <c:v>0</c:v>
                </c:pt>
                <c:pt idx="2">
                  <c:v>0</c:v>
                </c:pt>
                <c:pt idx="3">
                  <c:v>7</c:v>
                </c:pt>
                <c:pt idx="4">
                  <c:v>10</c:v>
                </c:pt>
                <c:pt idx="5">
                  <c:v>0</c:v>
                </c:pt>
                <c:pt idx="6">
                  <c:v>0</c:v>
                </c:pt>
                <c:pt idx="7">
                  <c:v>0</c:v>
                </c:pt>
                <c:pt idx="8">
                  <c:v>0</c:v>
                </c:pt>
                <c:pt idx="9">
                  <c:v>0</c:v>
                </c:pt>
                <c:pt idx="10">
                  <c:v>0</c:v>
                </c:pt>
                <c:pt idx="11">
                  <c:v>6</c:v>
                </c:pt>
                <c:pt idx="12">
                  <c:v>13</c:v>
                </c:pt>
                <c:pt idx="13">
                  <c:v>32</c:v>
                </c:pt>
                <c:pt idx="14">
                  <c:v>24</c:v>
                </c:pt>
                <c:pt idx="15">
                  <c:v>1</c:v>
                </c:pt>
                <c:pt idx="16">
                  <c:v>16</c:v>
                </c:pt>
                <c:pt idx="17">
                  <c:v>2</c:v>
                </c:pt>
                <c:pt idx="18">
                  <c:v>1</c:v>
                </c:pt>
                <c:pt idx="19">
                  <c:v>5</c:v>
                </c:pt>
                <c:pt idx="20">
                  <c:v>0</c:v>
                </c:pt>
              </c:numCache>
            </c:numRef>
          </c:val>
          <c:extLst>
            <c:ext xmlns:c16="http://schemas.microsoft.com/office/drawing/2014/chart" uri="{C3380CC4-5D6E-409C-BE32-E72D297353CC}">
              <c16:uniqueId val="{00000000-982A-4A2E-A545-44112BA3934A}"/>
            </c:ext>
          </c:extLst>
        </c:ser>
        <c:dLbls>
          <c:showLegendKey val="0"/>
          <c:showVal val="0"/>
          <c:showCatName val="0"/>
          <c:showSerName val="0"/>
          <c:showPercent val="0"/>
          <c:showBubbleSize val="0"/>
        </c:dLbls>
        <c:gapWidth val="219"/>
        <c:overlap val="-27"/>
        <c:axId val="125922688"/>
        <c:axId val="126178432"/>
      </c:barChart>
      <c:catAx>
        <c:axId val="1259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6178432"/>
        <c:crosses val="autoZero"/>
        <c:auto val="1"/>
        <c:lblAlgn val="ctr"/>
        <c:lblOffset val="100"/>
        <c:noMultiLvlLbl val="0"/>
      </c:catAx>
      <c:valAx>
        <c:axId val="126178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592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23a(ii). Partial ICT capability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Sheet1!$A$926:$A$946</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Sheet1!$B$926:$B$946</c:f>
              <c:numCache>
                <c:formatCode>General</c:formatCode>
                <c:ptCount val="21"/>
                <c:pt idx="0">
                  <c:v>0</c:v>
                </c:pt>
                <c:pt idx="1">
                  <c:v>0</c:v>
                </c:pt>
                <c:pt idx="2">
                  <c:v>6</c:v>
                </c:pt>
                <c:pt idx="3">
                  <c:v>13</c:v>
                </c:pt>
                <c:pt idx="4">
                  <c:v>14</c:v>
                </c:pt>
                <c:pt idx="5">
                  <c:v>8</c:v>
                </c:pt>
                <c:pt idx="6">
                  <c:v>10</c:v>
                </c:pt>
                <c:pt idx="7">
                  <c:v>5</c:v>
                </c:pt>
                <c:pt idx="8">
                  <c:v>8</c:v>
                </c:pt>
                <c:pt idx="9">
                  <c:v>26</c:v>
                </c:pt>
                <c:pt idx="10">
                  <c:v>10</c:v>
                </c:pt>
                <c:pt idx="11">
                  <c:v>0</c:v>
                </c:pt>
                <c:pt idx="12">
                  <c:v>2</c:v>
                </c:pt>
                <c:pt idx="13">
                  <c:v>0</c:v>
                </c:pt>
                <c:pt idx="14">
                  <c:v>0</c:v>
                </c:pt>
                <c:pt idx="15">
                  <c:v>0</c:v>
                </c:pt>
                <c:pt idx="16">
                  <c:v>0</c:v>
                </c:pt>
                <c:pt idx="17">
                  <c:v>19</c:v>
                </c:pt>
                <c:pt idx="18">
                  <c:v>17</c:v>
                </c:pt>
                <c:pt idx="19">
                  <c:v>2</c:v>
                </c:pt>
                <c:pt idx="20">
                  <c:v>0</c:v>
                </c:pt>
              </c:numCache>
            </c:numRef>
          </c:val>
          <c:extLst>
            <c:ext xmlns:c16="http://schemas.microsoft.com/office/drawing/2014/chart" uri="{C3380CC4-5D6E-409C-BE32-E72D297353CC}">
              <c16:uniqueId val="{00000000-3388-4545-A366-026F6FAF263C}"/>
            </c:ext>
          </c:extLst>
        </c:ser>
        <c:dLbls>
          <c:showLegendKey val="0"/>
          <c:showVal val="0"/>
          <c:showCatName val="0"/>
          <c:showSerName val="0"/>
          <c:showPercent val="0"/>
          <c:showBubbleSize val="0"/>
        </c:dLbls>
        <c:gapWidth val="219"/>
        <c:overlap val="-27"/>
        <c:axId val="126502400"/>
        <c:axId val="126503936"/>
      </c:barChart>
      <c:catAx>
        <c:axId val="12650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6503936"/>
        <c:crosses val="autoZero"/>
        <c:auto val="1"/>
        <c:lblAlgn val="ctr"/>
        <c:lblOffset val="100"/>
        <c:noMultiLvlLbl val="0"/>
      </c:catAx>
      <c:valAx>
        <c:axId val="126503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650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23a(iii). No ICT capability </a:t>
            </a:r>
          </a:p>
        </c:rich>
      </c:tx>
      <c:layout>
        <c:manualLayout>
          <c:xMode val="edge"/>
          <c:yMode val="edge"/>
          <c:x val="0.36755090755132391"/>
          <c:y val="5.8962583520654324E-2"/>
        </c:manualLayout>
      </c:layout>
      <c:overlay val="0"/>
      <c:spPr>
        <a:noFill/>
        <a:ln>
          <a:noFill/>
        </a:ln>
        <a:effectLst/>
      </c:spPr>
    </c:title>
    <c:autoTitleDeleted val="0"/>
    <c:plotArea>
      <c:layout>
        <c:manualLayout>
          <c:layoutTarget val="inner"/>
          <c:xMode val="edge"/>
          <c:yMode val="edge"/>
          <c:x val="6.8618063162052254E-2"/>
          <c:y val="0.15277314925017854"/>
          <c:w val="0.88472110277553884"/>
          <c:h val="0.5729663166062825"/>
        </c:manualLayout>
      </c:layout>
      <c:barChart>
        <c:barDir val="col"/>
        <c:grouping val="clustered"/>
        <c:varyColors val="0"/>
        <c:ser>
          <c:idx val="0"/>
          <c:order val="0"/>
          <c:spPr>
            <a:solidFill>
              <a:schemeClr val="accent1"/>
            </a:solidFill>
            <a:ln>
              <a:noFill/>
            </a:ln>
            <a:effectLst/>
          </c:spPr>
          <c:invertIfNegative val="0"/>
          <c:cat>
            <c:strRef>
              <c:f>Sheet1!$A$949:$A$969</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Sheet1!$B$949:$B$969</c:f>
              <c:numCache>
                <c:formatCode>General</c:formatCode>
                <c:ptCount val="21"/>
                <c:pt idx="0">
                  <c:v>0</c:v>
                </c:pt>
                <c:pt idx="1">
                  <c:v>0</c:v>
                </c:pt>
                <c:pt idx="2">
                  <c:v>0</c:v>
                </c:pt>
                <c:pt idx="3">
                  <c:v>0</c:v>
                </c:pt>
                <c:pt idx="4">
                  <c:v>0</c:v>
                </c:pt>
                <c:pt idx="5">
                  <c:v>0</c:v>
                </c:pt>
                <c:pt idx="6">
                  <c:v>5</c:v>
                </c:pt>
                <c:pt idx="7">
                  <c:v>12</c:v>
                </c:pt>
                <c:pt idx="8">
                  <c:v>0</c:v>
                </c:pt>
                <c:pt idx="9">
                  <c:v>10</c:v>
                </c:pt>
                <c:pt idx="10">
                  <c:v>17</c:v>
                </c:pt>
                <c:pt idx="11">
                  <c:v>0</c:v>
                </c:pt>
                <c:pt idx="12">
                  <c:v>0</c:v>
                </c:pt>
                <c:pt idx="13">
                  <c:v>0</c:v>
                </c:pt>
                <c:pt idx="14">
                  <c:v>0</c:v>
                </c:pt>
                <c:pt idx="15">
                  <c:v>20</c:v>
                </c:pt>
                <c:pt idx="16">
                  <c:v>0</c:v>
                </c:pt>
                <c:pt idx="17">
                  <c:v>0</c:v>
                </c:pt>
                <c:pt idx="18">
                  <c:v>30</c:v>
                </c:pt>
                <c:pt idx="19">
                  <c:v>0</c:v>
                </c:pt>
                <c:pt idx="20">
                  <c:v>24</c:v>
                </c:pt>
              </c:numCache>
            </c:numRef>
          </c:val>
          <c:extLst>
            <c:ext xmlns:c16="http://schemas.microsoft.com/office/drawing/2014/chart" uri="{C3380CC4-5D6E-409C-BE32-E72D297353CC}">
              <c16:uniqueId val="{00000000-79EE-4186-A227-2A1CEB8CD7B6}"/>
            </c:ext>
          </c:extLst>
        </c:ser>
        <c:dLbls>
          <c:showLegendKey val="0"/>
          <c:showVal val="0"/>
          <c:showCatName val="0"/>
          <c:showSerName val="0"/>
          <c:showPercent val="0"/>
          <c:showBubbleSize val="0"/>
        </c:dLbls>
        <c:gapWidth val="219"/>
        <c:overlap val="-27"/>
        <c:axId val="126823808"/>
        <c:axId val="126825600"/>
      </c:barChart>
      <c:catAx>
        <c:axId val="12682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6825600"/>
        <c:crosses val="autoZero"/>
        <c:auto val="1"/>
        <c:lblAlgn val="ctr"/>
        <c:lblOffset val="100"/>
        <c:noMultiLvlLbl val="0"/>
      </c:catAx>
      <c:valAx>
        <c:axId val="12682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682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Candara" panose="020E0502030303020204" pitchFamily="34" charset="0"/>
                <a:ea typeface="+mn-ea"/>
                <a:cs typeface="+mn-cs"/>
              </a:defRPr>
            </a:pPr>
            <a:r>
              <a:rPr lang="en-US" b="1" dirty="0"/>
              <a:t>1a. Top management of the SIRS only?*</a:t>
            </a:r>
          </a:p>
        </c:rich>
      </c:tx>
      <c:layout>
        <c:manualLayout>
          <c:xMode val="edge"/>
          <c:yMode val="edge"/>
          <c:x val="0.17039632465973048"/>
          <c:y val="3.6833816509587787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Sheet1!$B$26:$B$27</c:f>
              <c:strCache>
                <c:ptCount val="2"/>
                <c:pt idx="0">
                  <c:v>Yes</c:v>
                </c:pt>
                <c:pt idx="1">
                  <c:v>No</c:v>
                </c:pt>
              </c:strCache>
            </c:strRef>
          </c:cat>
          <c:val>
            <c:numRef>
              <c:f>Sheet1!$C$26:$C$27</c:f>
              <c:numCache>
                <c:formatCode>General</c:formatCode>
                <c:ptCount val="2"/>
                <c:pt idx="0">
                  <c:v>10</c:v>
                </c:pt>
                <c:pt idx="1">
                  <c:v>15</c:v>
                </c:pt>
              </c:numCache>
            </c:numRef>
          </c:val>
          <c:extLst>
            <c:ext xmlns:c16="http://schemas.microsoft.com/office/drawing/2014/chart" uri="{C3380CC4-5D6E-409C-BE32-E72D297353CC}">
              <c16:uniqueId val="{00000000-0CD2-430C-B31B-02EAD84BC821}"/>
            </c:ext>
          </c:extLst>
        </c:ser>
        <c:dLbls>
          <c:showLegendKey val="0"/>
          <c:showVal val="0"/>
          <c:showCatName val="0"/>
          <c:showSerName val="0"/>
          <c:showPercent val="0"/>
          <c:showBubbleSize val="0"/>
        </c:dLbls>
        <c:gapWidth val="219"/>
        <c:axId val="111008384"/>
        <c:axId val="111403008"/>
      </c:barChart>
      <c:catAx>
        <c:axId val="11100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NG"/>
          </a:p>
        </c:txPr>
        <c:crossAx val="111403008"/>
        <c:crosses val="autoZero"/>
        <c:auto val="1"/>
        <c:lblAlgn val="ctr"/>
        <c:lblOffset val="100"/>
        <c:noMultiLvlLbl val="0"/>
      </c:catAx>
      <c:valAx>
        <c:axId val="11140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NG"/>
          </a:p>
        </c:txPr>
        <c:crossAx val="11100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ndara" panose="020E0502030303020204" pitchFamily="34" charset="0"/>
        </a:defRPr>
      </a:pPr>
      <a:endParaRPr lang="en-NG"/>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23b. How many field offices have technically trained staff? </a:t>
            </a:r>
          </a:p>
        </c:rich>
      </c:tx>
      <c:layout>
        <c:manualLayout>
          <c:xMode val="edge"/>
          <c:yMode val="edge"/>
          <c:x val="0.12444465409094466"/>
          <c:y val="7.2740744230468626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Sheet1!$A$972:$A$992</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Sheet1!$B$972:$B$992</c:f>
              <c:numCache>
                <c:formatCode>General</c:formatCode>
                <c:ptCount val="21"/>
                <c:pt idx="0">
                  <c:v>21</c:v>
                </c:pt>
                <c:pt idx="1">
                  <c:v>0</c:v>
                </c:pt>
                <c:pt idx="2">
                  <c:v>6</c:v>
                </c:pt>
                <c:pt idx="3">
                  <c:v>20</c:v>
                </c:pt>
                <c:pt idx="4">
                  <c:v>9</c:v>
                </c:pt>
                <c:pt idx="5">
                  <c:v>8</c:v>
                </c:pt>
                <c:pt idx="6">
                  <c:v>15</c:v>
                </c:pt>
                <c:pt idx="7">
                  <c:v>17</c:v>
                </c:pt>
                <c:pt idx="8">
                  <c:v>8</c:v>
                </c:pt>
                <c:pt idx="9">
                  <c:v>0</c:v>
                </c:pt>
                <c:pt idx="10">
                  <c:v>10</c:v>
                </c:pt>
                <c:pt idx="11">
                  <c:v>6</c:v>
                </c:pt>
                <c:pt idx="12">
                  <c:v>15</c:v>
                </c:pt>
                <c:pt idx="13">
                  <c:v>32</c:v>
                </c:pt>
                <c:pt idx="14">
                  <c:v>24</c:v>
                </c:pt>
                <c:pt idx="15">
                  <c:v>8</c:v>
                </c:pt>
                <c:pt idx="16">
                  <c:v>16</c:v>
                </c:pt>
                <c:pt idx="17">
                  <c:v>0</c:v>
                </c:pt>
                <c:pt idx="18">
                  <c:v>5</c:v>
                </c:pt>
                <c:pt idx="19">
                  <c:v>0</c:v>
                </c:pt>
                <c:pt idx="20">
                  <c:v>24</c:v>
                </c:pt>
              </c:numCache>
            </c:numRef>
          </c:val>
          <c:extLst>
            <c:ext xmlns:c16="http://schemas.microsoft.com/office/drawing/2014/chart" uri="{C3380CC4-5D6E-409C-BE32-E72D297353CC}">
              <c16:uniqueId val="{00000000-2308-444D-8700-83759DF9B730}"/>
            </c:ext>
          </c:extLst>
        </c:ser>
        <c:dLbls>
          <c:showLegendKey val="0"/>
          <c:showVal val="0"/>
          <c:showCatName val="0"/>
          <c:showSerName val="0"/>
          <c:showPercent val="0"/>
          <c:showBubbleSize val="0"/>
        </c:dLbls>
        <c:gapWidth val="219"/>
        <c:overlap val="-27"/>
        <c:axId val="126998016"/>
        <c:axId val="126999552"/>
      </c:barChart>
      <c:catAx>
        <c:axId val="12699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6999552"/>
        <c:crosses val="autoZero"/>
        <c:auto val="1"/>
        <c:lblAlgn val="ctr"/>
        <c:lblOffset val="100"/>
        <c:noMultiLvlLbl val="0"/>
      </c:catAx>
      <c:valAx>
        <c:axId val="126999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699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23c. How many field offices have internet connection?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Sheet1!$A$995:$A$1015</c:f>
              <c:strCache>
                <c:ptCount val="21"/>
                <c:pt idx="0">
                  <c:v>Plateau</c:v>
                </c:pt>
                <c:pt idx="1">
                  <c:v>Enugu</c:v>
                </c:pt>
                <c:pt idx="2">
                  <c:v>Yobe</c:v>
                </c:pt>
                <c:pt idx="3">
                  <c:v>Kwara</c:v>
                </c:pt>
                <c:pt idx="4">
                  <c:v>Nasarawa</c:v>
                </c:pt>
                <c:pt idx="5">
                  <c:v>FCT</c:v>
                </c:pt>
                <c:pt idx="6">
                  <c:v>Jigawa</c:v>
                </c:pt>
                <c:pt idx="7">
                  <c:v>Niger</c:v>
                </c:pt>
                <c:pt idx="8">
                  <c:v>Adamawa</c:v>
                </c:pt>
                <c:pt idx="9">
                  <c:v>Osun</c:v>
                </c:pt>
                <c:pt idx="10">
                  <c:v>Imo</c:v>
                </c:pt>
                <c:pt idx="11">
                  <c:v>Borno</c:v>
                </c:pt>
                <c:pt idx="12">
                  <c:v>Ebonyi</c:v>
                </c:pt>
                <c:pt idx="13">
                  <c:v>Edo</c:v>
                </c:pt>
                <c:pt idx="14">
                  <c:v>Ondo</c:v>
                </c:pt>
                <c:pt idx="15">
                  <c:v>Taraba</c:v>
                </c:pt>
                <c:pt idx="16">
                  <c:v>Bauchi</c:v>
                </c:pt>
                <c:pt idx="17">
                  <c:v>Cross River</c:v>
                </c:pt>
                <c:pt idx="18">
                  <c:v>Benue</c:v>
                </c:pt>
                <c:pt idx="19">
                  <c:v>Kebbi</c:v>
                </c:pt>
                <c:pt idx="20">
                  <c:v>Ekiti</c:v>
                </c:pt>
              </c:strCache>
            </c:strRef>
          </c:cat>
          <c:val>
            <c:numRef>
              <c:f>Sheet1!$B$995:$B$1015</c:f>
              <c:numCache>
                <c:formatCode>General</c:formatCode>
                <c:ptCount val="21"/>
                <c:pt idx="0">
                  <c:v>21</c:v>
                </c:pt>
                <c:pt idx="1">
                  <c:v>0</c:v>
                </c:pt>
                <c:pt idx="2">
                  <c:v>0</c:v>
                </c:pt>
                <c:pt idx="3">
                  <c:v>20</c:v>
                </c:pt>
                <c:pt idx="4">
                  <c:v>24</c:v>
                </c:pt>
                <c:pt idx="5">
                  <c:v>8</c:v>
                </c:pt>
                <c:pt idx="6">
                  <c:v>0</c:v>
                </c:pt>
                <c:pt idx="7">
                  <c:v>5</c:v>
                </c:pt>
                <c:pt idx="8">
                  <c:v>4</c:v>
                </c:pt>
                <c:pt idx="9">
                  <c:v>26</c:v>
                </c:pt>
                <c:pt idx="10">
                  <c:v>10</c:v>
                </c:pt>
                <c:pt idx="11">
                  <c:v>6</c:v>
                </c:pt>
                <c:pt idx="12">
                  <c:v>15</c:v>
                </c:pt>
                <c:pt idx="13">
                  <c:v>32</c:v>
                </c:pt>
                <c:pt idx="14">
                  <c:v>24</c:v>
                </c:pt>
                <c:pt idx="15">
                  <c:v>0</c:v>
                </c:pt>
                <c:pt idx="16">
                  <c:v>16</c:v>
                </c:pt>
                <c:pt idx="17">
                  <c:v>19</c:v>
                </c:pt>
                <c:pt idx="18">
                  <c:v>0</c:v>
                </c:pt>
                <c:pt idx="19">
                  <c:v>7</c:v>
                </c:pt>
                <c:pt idx="20">
                  <c:v>0</c:v>
                </c:pt>
              </c:numCache>
            </c:numRef>
          </c:val>
          <c:extLst>
            <c:ext xmlns:c16="http://schemas.microsoft.com/office/drawing/2014/chart" uri="{C3380CC4-5D6E-409C-BE32-E72D297353CC}">
              <c16:uniqueId val="{00000000-9068-402C-8E1D-5AC1C7D11524}"/>
            </c:ext>
          </c:extLst>
        </c:ser>
        <c:dLbls>
          <c:showLegendKey val="0"/>
          <c:showVal val="0"/>
          <c:showCatName val="0"/>
          <c:showSerName val="0"/>
          <c:showPercent val="0"/>
          <c:showBubbleSize val="0"/>
        </c:dLbls>
        <c:gapWidth val="219"/>
        <c:overlap val="-27"/>
        <c:axId val="127537536"/>
        <c:axId val="127539072"/>
      </c:barChart>
      <c:catAx>
        <c:axId val="1275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7539072"/>
        <c:crosses val="autoZero"/>
        <c:auto val="1"/>
        <c:lblAlgn val="ctr"/>
        <c:lblOffset val="100"/>
        <c:noMultiLvlLbl val="0"/>
      </c:catAx>
      <c:valAx>
        <c:axId val="12753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753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24a. What is the frequency for field offices to submit reports: (tick as apply)*  </a:t>
            </a:r>
          </a:p>
        </c:rich>
      </c:tx>
      <c:layout>
        <c:manualLayout>
          <c:xMode val="edge"/>
          <c:yMode val="edge"/>
          <c:x val="0.11236086536056729"/>
          <c:y val="2.1961945309568322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Sheet1!$B$1044:$B$1047</c:f>
              <c:strCache>
                <c:ptCount val="4"/>
                <c:pt idx="0">
                  <c:v>Weekly</c:v>
                </c:pt>
                <c:pt idx="1">
                  <c:v>Monthly</c:v>
                </c:pt>
                <c:pt idx="2">
                  <c:v>Weekly/Monthly/Quarterly</c:v>
                </c:pt>
                <c:pt idx="3">
                  <c:v>Others</c:v>
                </c:pt>
              </c:strCache>
            </c:strRef>
          </c:cat>
          <c:val>
            <c:numRef>
              <c:f>Sheet1!$C$1044:$C$1047</c:f>
              <c:numCache>
                <c:formatCode>General</c:formatCode>
                <c:ptCount val="4"/>
                <c:pt idx="0">
                  <c:v>8</c:v>
                </c:pt>
                <c:pt idx="1">
                  <c:v>11</c:v>
                </c:pt>
                <c:pt idx="2">
                  <c:v>3</c:v>
                </c:pt>
                <c:pt idx="3">
                  <c:v>5</c:v>
                </c:pt>
              </c:numCache>
            </c:numRef>
          </c:val>
          <c:extLst>
            <c:ext xmlns:c16="http://schemas.microsoft.com/office/drawing/2014/chart" uri="{C3380CC4-5D6E-409C-BE32-E72D297353CC}">
              <c16:uniqueId val="{00000000-7387-4F27-BA74-25D5F3C22B35}"/>
            </c:ext>
          </c:extLst>
        </c:ser>
        <c:dLbls>
          <c:showLegendKey val="0"/>
          <c:showVal val="0"/>
          <c:showCatName val="0"/>
          <c:showSerName val="0"/>
          <c:showPercent val="0"/>
          <c:showBubbleSize val="0"/>
        </c:dLbls>
        <c:gapWidth val="219"/>
        <c:overlap val="-27"/>
        <c:axId val="127723392"/>
        <c:axId val="127724928"/>
      </c:barChart>
      <c:catAx>
        <c:axId val="12772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7724928"/>
        <c:crosses val="autoZero"/>
        <c:auto val="1"/>
        <c:lblAlgn val="ctr"/>
        <c:lblOffset val="100"/>
        <c:noMultiLvlLbl val="0"/>
      </c:catAx>
      <c:valAx>
        <c:axId val="12772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772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24b. How are the reports submitted?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Sheet1!$B$1075:$B$1076</c:f>
              <c:strCache>
                <c:ptCount val="2"/>
                <c:pt idx="0">
                  <c:v>Paper</c:v>
                </c:pt>
                <c:pt idx="1">
                  <c:v>Electronically/Both</c:v>
                </c:pt>
              </c:strCache>
            </c:strRef>
          </c:cat>
          <c:val>
            <c:numRef>
              <c:f>Sheet1!$C$1075:$C$1076</c:f>
              <c:numCache>
                <c:formatCode>General</c:formatCode>
                <c:ptCount val="2"/>
                <c:pt idx="0">
                  <c:v>7</c:v>
                </c:pt>
                <c:pt idx="1">
                  <c:v>18</c:v>
                </c:pt>
              </c:numCache>
            </c:numRef>
          </c:val>
          <c:extLst>
            <c:ext xmlns:c16="http://schemas.microsoft.com/office/drawing/2014/chart" uri="{C3380CC4-5D6E-409C-BE32-E72D297353CC}">
              <c16:uniqueId val="{00000000-8941-43C7-AB72-25D9CB5AEBB3}"/>
            </c:ext>
          </c:extLst>
        </c:ser>
        <c:dLbls>
          <c:showLegendKey val="0"/>
          <c:showVal val="0"/>
          <c:showCatName val="0"/>
          <c:showSerName val="0"/>
          <c:showPercent val="0"/>
          <c:showBubbleSize val="0"/>
        </c:dLbls>
        <c:gapWidth val="219"/>
        <c:overlap val="-27"/>
        <c:axId val="128340352"/>
        <c:axId val="128341888"/>
      </c:barChart>
      <c:catAx>
        <c:axId val="12834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8341888"/>
        <c:crosses val="autoZero"/>
        <c:auto val="1"/>
        <c:lblAlgn val="ctr"/>
        <c:lblOffset val="100"/>
        <c:noMultiLvlLbl val="0"/>
      </c:catAx>
      <c:valAx>
        <c:axId val="12834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834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24c. Has any process been altered due to reports submitted in the last year?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Sheet1!$B$1101:$B$1103</c:f>
              <c:strCache>
                <c:ptCount val="3"/>
                <c:pt idx="0">
                  <c:v>0</c:v>
                </c:pt>
                <c:pt idx="1">
                  <c:v>No</c:v>
                </c:pt>
                <c:pt idx="2">
                  <c:v>Yes</c:v>
                </c:pt>
              </c:strCache>
            </c:strRef>
          </c:cat>
          <c:val>
            <c:numRef>
              <c:f>Sheet1!$C$1101:$C$1103</c:f>
              <c:numCache>
                <c:formatCode>General</c:formatCode>
                <c:ptCount val="3"/>
                <c:pt idx="0">
                  <c:v>1</c:v>
                </c:pt>
                <c:pt idx="1">
                  <c:v>13</c:v>
                </c:pt>
                <c:pt idx="2">
                  <c:v>10</c:v>
                </c:pt>
              </c:numCache>
            </c:numRef>
          </c:val>
          <c:extLst>
            <c:ext xmlns:c16="http://schemas.microsoft.com/office/drawing/2014/chart" uri="{C3380CC4-5D6E-409C-BE32-E72D297353CC}">
              <c16:uniqueId val="{00000000-D311-48B3-915E-506757FCC81F}"/>
            </c:ext>
          </c:extLst>
        </c:ser>
        <c:dLbls>
          <c:showLegendKey val="0"/>
          <c:showVal val="0"/>
          <c:showCatName val="0"/>
          <c:showSerName val="0"/>
          <c:showPercent val="0"/>
          <c:showBubbleSize val="0"/>
        </c:dLbls>
        <c:gapWidth val="219"/>
        <c:overlap val="-27"/>
        <c:axId val="128687488"/>
        <c:axId val="128697472"/>
      </c:barChart>
      <c:catAx>
        <c:axId val="12868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8697472"/>
        <c:crosses val="autoZero"/>
        <c:auto val="1"/>
        <c:lblAlgn val="ctr"/>
        <c:lblOffset val="100"/>
        <c:noMultiLvlLbl val="0"/>
      </c:catAx>
      <c:valAx>
        <c:axId val="12869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868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25. Is there a standard format for most reports?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Sheet1!$B$1128:$B$1129</c:f>
              <c:strCache>
                <c:ptCount val="2"/>
                <c:pt idx="0">
                  <c:v>No</c:v>
                </c:pt>
                <c:pt idx="1">
                  <c:v>Yes</c:v>
                </c:pt>
              </c:strCache>
            </c:strRef>
          </c:cat>
          <c:val>
            <c:numRef>
              <c:f>Sheet1!$C$1128:$C$1129</c:f>
              <c:numCache>
                <c:formatCode>General</c:formatCode>
                <c:ptCount val="2"/>
                <c:pt idx="0">
                  <c:v>2</c:v>
                </c:pt>
                <c:pt idx="1">
                  <c:v>23</c:v>
                </c:pt>
              </c:numCache>
            </c:numRef>
          </c:val>
          <c:extLst>
            <c:ext xmlns:c16="http://schemas.microsoft.com/office/drawing/2014/chart" uri="{C3380CC4-5D6E-409C-BE32-E72D297353CC}">
              <c16:uniqueId val="{00000000-74C6-4787-B958-DA0C58B87E68}"/>
            </c:ext>
          </c:extLst>
        </c:ser>
        <c:dLbls>
          <c:showLegendKey val="0"/>
          <c:showVal val="0"/>
          <c:showCatName val="0"/>
          <c:showSerName val="0"/>
          <c:showPercent val="0"/>
          <c:showBubbleSize val="0"/>
        </c:dLbls>
        <c:gapWidth val="219"/>
        <c:overlap val="-27"/>
        <c:axId val="129050496"/>
        <c:axId val="129052032"/>
      </c:barChart>
      <c:catAx>
        <c:axId val="1290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9052032"/>
        <c:crosses val="autoZero"/>
        <c:auto val="1"/>
        <c:lblAlgn val="ctr"/>
        <c:lblOffset val="100"/>
        <c:noMultiLvlLbl val="0"/>
      </c:catAx>
      <c:valAx>
        <c:axId val="12905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905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26a. Does the SIRS own a functional and up-to-date website? </a:t>
            </a:r>
          </a:p>
        </c:rich>
      </c:tx>
      <c:layout>
        <c:manualLayout>
          <c:xMode val="edge"/>
          <c:yMode val="edge"/>
          <c:x val="0.16494712388386173"/>
          <c:y val="3.8545450498688079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Sheet1!$B$1154:$B$1155</c:f>
              <c:strCache>
                <c:ptCount val="2"/>
                <c:pt idx="0">
                  <c:v>No</c:v>
                </c:pt>
                <c:pt idx="1">
                  <c:v>Yes</c:v>
                </c:pt>
              </c:strCache>
            </c:strRef>
          </c:cat>
          <c:val>
            <c:numRef>
              <c:f>Sheet1!$C$1154:$C$1155</c:f>
              <c:numCache>
                <c:formatCode>General</c:formatCode>
                <c:ptCount val="2"/>
                <c:pt idx="0">
                  <c:v>3</c:v>
                </c:pt>
                <c:pt idx="1">
                  <c:v>22</c:v>
                </c:pt>
              </c:numCache>
            </c:numRef>
          </c:val>
          <c:extLst>
            <c:ext xmlns:c16="http://schemas.microsoft.com/office/drawing/2014/chart" uri="{C3380CC4-5D6E-409C-BE32-E72D297353CC}">
              <c16:uniqueId val="{00000000-08BC-43E9-80C7-4E6A54AD3ED8}"/>
            </c:ext>
          </c:extLst>
        </c:ser>
        <c:dLbls>
          <c:showLegendKey val="0"/>
          <c:showVal val="0"/>
          <c:showCatName val="0"/>
          <c:showSerName val="0"/>
          <c:showPercent val="0"/>
          <c:showBubbleSize val="0"/>
        </c:dLbls>
        <c:gapWidth val="219"/>
        <c:overlap val="-27"/>
        <c:axId val="129393408"/>
        <c:axId val="129394944"/>
      </c:barChart>
      <c:catAx>
        <c:axId val="12939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9394944"/>
        <c:crosses val="autoZero"/>
        <c:auto val="1"/>
        <c:lblAlgn val="ctr"/>
        <c:lblOffset val="100"/>
        <c:noMultiLvlLbl val="0"/>
      </c:catAx>
      <c:valAx>
        <c:axId val="12939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2939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b="1" i="0" cap="all" baseline="0">
                <a:latin typeface="Candara" pitchFamily="34" charset="0"/>
              </a:rPr>
              <a:t>27. What is the number of registered taxpayers under TIN?</a:t>
            </a:r>
            <a:endParaRPr lang="en-US" sz="1100" b="1" i="0" baseline="0">
              <a:latin typeface="Candara" pitchFamily="34" charset="0"/>
            </a:endParaRPr>
          </a:p>
        </c:rich>
      </c:tx>
      <c:overlay val="0"/>
    </c:title>
    <c:autoTitleDeleted val="0"/>
    <c:plotArea>
      <c:layout/>
      <c:barChart>
        <c:barDir val="col"/>
        <c:grouping val="clustered"/>
        <c:varyColors val="0"/>
        <c:ser>
          <c:idx val="0"/>
          <c:order val="0"/>
          <c:invertIfNegative val="0"/>
          <c:cat>
            <c:strRef>
              <c:f>Sheet2!$A$2:$A$26</c:f>
              <c:strCache>
                <c:ptCount val="25"/>
                <c:pt idx="0">
                  <c:v>Plateau</c:v>
                </c:pt>
                <c:pt idx="1">
                  <c:v>Yobe</c:v>
                </c:pt>
                <c:pt idx="2">
                  <c:v>Kwara</c:v>
                </c:pt>
                <c:pt idx="3">
                  <c:v>Jigawa</c:v>
                </c:pt>
                <c:pt idx="4">
                  <c:v>Adamawa</c:v>
                </c:pt>
                <c:pt idx="5">
                  <c:v>Niger</c:v>
                </c:pt>
                <c:pt idx="6">
                  <c:v>Osun</c:v>
                </c:pt>
                <c:pt idx="7">
                  <c:v>Imo</c:v>
                </c:pt>
                <c:pt idx="8">
                  <c:v>FCT</c:v>
                </c:pt>
                <c:pt idx="9">
                  <c:v>Borno</c:v>
                </c:pt>
                <c:pt idx="10">
                  <c:v>Ebonyi</c:v>
                </c:pt>
                <c:pt idx="11">
                  <c:v>Edo</c:v>
                </c:pt>
                <c:pt idx="12">
                  <c:v>Taraba</c:v>
                </c:pt>
                <c:pt idx="13">
                  <c:v>Enugu</c:v>
                </c:pt>
                <c:pt idx="14">
                  <c:v>Bauchi</c:v>
                </c:pt>
                <c:pt idx="15">
                  <c:v>Cross River</c:v>
                </c:pt>
                <c:pt idx="16">
                  <c:v>Benue</c:v>
                </c:pt>
                <c:pt idx="17">
                  <c:v>Nasarawa</c:v>
                </c:pt>
                <c:pt idx="18">
                  <c:v>Kebbi</c:v>
                </c:pt>
                <c:pt idx="19">
                  <c:v>Ekiti</c:v>
                </c:pt>
                <c:pt idx="20">
                  <c:v>Kaduna</c:v>
                </c:pt>
                <c:pt idx="21">
                  <c:v>Delta</c:v>
                </c:pt>
                <c:pt idx="22">
                  <c:v>Lagos</c:v>
                </c:pt>
                <c:pt idx="23">
                  <c:v>Anambra</c:v>
                </c:pt>
                <c:pt idx="24">
                  <c:v>Ondo</c:v>
                </c:pt>
              </c:strCache>
            </c:strRef>
          </c:cat>
          <c:val>
            <c:numRef>
              <c:f>Sheet2!$B$2:$B$26</c:f>
              <c:numCache>
                <c:formatCode>General</c:formatCode>
                <c:ptCount val="25"/>
                <c:pt idx="0">
                  <c:v>514361</c:v>
                </c:pt>
                <c:pt idx="1">
                  <c:v>12329</c:v>
                </c:pt>
                <c:pt idx="2">
                  <c:v>54914</c:v>
                </c:pt>
                <c:pt idx="3">
                  <c:v>6756</c:v>
                </c:pt>
                <c:pt idx="4">
                  <c:v>0</c:v>
                </c:pt>
                <c:pt idx="5">
                  <c:v>0</c:v>
                </c:pt>
                <c:pt idx="6">
                  <c:v>16</c:v>
                </c:pt>
                <c:pt idx="7">
                  <c:v>0</c:v>
                </c:pt>
                <c:pt idx="8">
                  <c:v>348323</c:v>
                </c:pt>
                <c:pt idx="9">
                  <c:v>22248</c:v>
                </c:pt>
                <c:pt idx="10">
                  <c:v>45</c:v>
                </c:pt>
                <c:pt idx="11">
                  <c:v>372</c:v>
                </c:pt>
                <c:pt idx="12">
                  <c:v>20876</c:v>
                </c:pt>
                <c:pt idx="13">
                  <c:v>0</c:v>
                </c:pt>
                <c:pt idx="14">
                  <c:v>32</c:v>
                </c:pt>
                <c:pt idx="15">
                  <c:v>374120</c:v>
                </c:pt>
                <c:pt idx="16">
                  <c:v>43000</c:v>
                </c:pt>
                <c:pt idx="17">
                  <c:v>25000</c:v>
                </c:pt>
                <c:pt idx="18">
                  <c:v>0</c:v>
                </c:pt>
                <c:pt idx="19">
                  <c:v>2354</c:v>
                </c:pt>
                <c:pt idx="20">
                  <c:v>87420</c:v>
                </c:pt>
                <c:pt idx="21">
                  <c:v>64179</c:v>
                </c:pt>
                <c:pt idx="22">
                  <c:v>1530702</c:v>
                </c:pt>
                <c:pt idx="23">
                  <c:v>64525</c:v>
                </c:pt>
                <c:pt idx="24">
                  <c:v>72120</c:v>
                </c:pt>
              </c:numCache>
            </c:numRef>
          </c:val>
          <c:extLst>
            <c:ext xmlns:c16="http://schemas.microsoft.com/office/drawing/2014/chart" uri="{C3380CC4-5D6E-409C-BE32-E72D297353CC}">
              <c16:uniqueId val="{00000000-5628-4F40-8CC9-67B5C0F0A381}"/>
            </c:ext>
          </c:extLst>
        </c:ser>
        <c:dLbls>
          <c:showLegendKey val="0"/>
          <c:showVal val="0"/>
          <c:showCatName val="0"/>
          <c:showSerName val="0"/>
          <c:showPercent val="0"/>
          <c:showBubbleSize val="0"/>
        </c:dLbls>
        <c:gapWidth val="75"/>
        <c:overlap val="-25"/>
        <c:axId val="158916992"/>
        <c:axId val="159081600"/>
      </c:barChart>
      <c:catAx>
        <c:axId val="158916992"/>
        <c:scaling>
          <c:orientation val="minMax"/>
        </c:scaling>
        <c:delete val="0"/>
        <c:axPos val="b"/>
        <c:numFmt formatCode="General" sourceLinked="0"/>
        <c:majorTickMark val="none"/>
        <c:minorTickMark val="none"/>
        <c:tickLblPos val="nextTo"/>
        <c:txPr>
          <a:bodyPr/>
          <a:lstStyle/>
          <a:p>
            <a:pPr>
              <a:defRPr>
                <a:latin typeface="Candara" panose="020E0502030303020204" pitchFamily="34" charset="0"/>
              </a:defRPr>
            </a:pPr>
            <a:endParaRPr lang="en-NG"/>
          </a:p>
        </c:txPr>
        <c:crossAx val="159081600"/>
        <c:crosses val="autoZero"/>
        <c:auto val="1"/>
        <c:lblAlgn val="ctr"/>
        <c:lblOffset val="100"/>
        <c:noMultiLvlLbl val="0"/>
      </c:catAx>
      <c:valAx>
        <c:axId val="159081600"/>
        <c:scaling>
          <c:orientation val="minMax"/>
        </c:scaling>
        <c:delete val="0"/>
        <c:axPos val="l"/>
        <c:majorGridlines/>
        <c:numFmt formatCode="General" sourceLinked="1"/>
        <c:majorTickMark val="none"/>
        <c:minorTickMark val="none"/>
        <c:tickLblPos val="nextTo"/>
        <c:spPr>
          <a:ln w="9525">
            <a:noFill/>
          </a:ln>
        </c:spPr>
        <c:txPr>
          <a:bodyPr/>
          <a:lstStyle/>
          <a:p>
            <a:pPr>
              <a:defRPr>
                <a:latin typeface="Candara" panose="020E0502030303020204" pitchFamily="34" charset="0"/>
              </a:defRPr>
            </a:pPr>
            <a:endParaRPr lang="en-NG"/>
          </a:p>
        </c:txPr>
        <c:crossAx val="158916992"/>
        <c:crosses val="autoZero"/>
        <c:crossBetween val="between"/>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latin typeface="Candara" pitchFamily="34" charset="0"/>
              </a:rPr>
              <a:t>28. Is the state's TIN record fully captured on the national JTB database?*</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Sheet2!$B$56:$B$58</c:f>
              <c:strCache>
                <c:ptCount val="3"/>
                <c:pt idx="0">
                  <c:v>Yes</c:v>
                </c:pt>
                <c:pt idx="1">
                  <c:v>No</c:v>
                </c:pt>
                <c:pt idx="2">
                  <c:v>Partially</c:v>
                </c:pt>
              </c:strCache>
            </c:strRef>
          </c:cat>
          <c:val>
            <c:numRef>
              <c:f>Sheet2!$C$56:$C$58</c:f>
              <c:numCache>
                <c:formatCode>General</c:formatCode>
                <c:ptCount val="3"/>
                <c:pt idx="0">
                  <c:v>15</c:v>
                </c:pt>
                <c:pt idx="1">
                  <c:v>7</c:v>
                </c:pt>
                <c:pt idx="2">
                  <c:v>3</c:v>
                </c:pt>
              </c:numCache>
            </c:numRef>
          </c:val>
          <c:extLst>
            <c:ext xmlns:c16="http://schemas.microsoft.com/office/drawing/2014/chart" uri="{C3380CC4-5D6E-409C-BE32-E72D297353CC}">
              <c16:uniqueId val="{00000000-A785-4AE8-9A9C-6988CE4FE4D0}"/>
            </c:ext>
          </c:extLst>
        </c:ser>
        <c:dLbls>
          <c:showLegendKey val="0"/>
          <c:showVal val="1"/>
          <c:showCatName val="0"/>
          <c:showSerName val="0"/>
          <c:showPercent val="0"/>
          <c:showBubbleSize val="0"/>
        </c:dLbls>
        <c:gapWidth val="150"/>
        <c:overlap val="-25"/>
        <c:axId val="165060608"/>
        <c:axId val="165063680"/>
      </c:barChart>
      <c:catAx>
        <c:axId val="165060608"/>
        <c:scaling>
          <c:orientation val="minMax"/>
        </c:scaling>
        <c:delete val="0"/>
        <c:axPos val="b"/>
        <c:numFmt formatCode="General" sourceLinked="0"/>
        <c:majorTickMark val="none"/>
        <c:minorTickMark val="none"/>
        <c:tickLblPos val="nextTo"/>
        <c:crossAx val="165063680"/>
        <c:crosses val="autoZero"/>
        <c:auto val="1"/>
        <c:lblAlgn val="ctr"/>
        <c:lblOffset val="100"/>
        <c:noMultiLvlLbl val="0"/>
      </c:catAx>
      <c:valAx>
        <c:axId val="165063680"/>
        <c:scaling>
          <c:orientation val="minMax"/>
        </c:scaling>
        <c:delete val="1"/>
        <c:axPos val="l"/>
        <c:numFmt formatCode="General" sourceLinked="1"/>
        <c:majorTickMark val="none"/>
        <c:minorTickMark val="none"/>
        <c:tickLblPos val="nextTo"/>
        <c:crossAx val="165060608"/>
        <c:crosses val="autoZero"/>
        <c:crossBetween val="between"/>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50">
                <a:latin typeface="Candara" pitchFamily="34" charset="0"/>
              </a:rPr>
              <a:t>29. How often are TINs issued by the SIRS updated on the national database?*</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Sheet2!$B$88:$B$91</c:f>
              <c:strCache>
                <c:ptCount val="4"/>
                <c:pt idx="0">
                  <c:v>Daily</c:v>
                </c:pt>
                <c:pt idx="1">
                  <c:v>Annually</c:v>
                </c:pt>
                <c:pt idx="2">
                  <c:v>Monthly</c:v>
                </c:pt>
                <c:pt idx="3">
                  <c:v>No Response</c:v>
                </c:pt>
              </c:strCache>
            </c:strRef>
          </c:cat>
          <c:val>
            <c:numRef>
              <c:f>Sheet2!$C$88:$C$91</c:f>
              <c:numCache>
                <c:formatCode>General</c:formatCode>
                <c:ptCount val="4"/>
                <c:pt idx="0">
                  <c:v>20</c:v>
                </c:pt>
                <c:pt idx="1">
                  <c:v>2</c:v>
                </c:pt>
                <c:pt idx="2">
                  <c:v>1</c:v>
                </c:pt>
                <c:pt idx="3">
                  <c:v>2</c:v>
                </c:pt>
              </c:numCache>
            </c:numRef>
          </c:val>
          <c:extLst>
            <c:ext xmlns:c16="http://schemas.microsoft.com/office/drawing/2014/chart" uri="{C3380CC4-5D6E-409C-BE32-E72D297353CC}">
              <c16:uniqueId val="{00000000-ECC2-4DD1-89DF-335EA4F6D704}"/>
            </c:ext>
          </c:extLst>
        </c:ser>
        <c:dLbls>
          <c:showLegendKey val="0"/>
          <c:showVal val="1"/>
          <c:showCatName val="0"/>
          <c:showSerName val="0"/>
          <c:showPercent val="0"/>
          <c:showBubbleSize val="0"/>
        </c:dLbls>
        <c:gapWidth val="150"/>
        <c:overlap val="-25"/>
        <c:axId val="168275328"/>
        <c:axId val="168289408"/>
      </c:barChart>
      <c:catAx>
        <c:axId val="168275328"/>
        <c:scaling>
          <c:orientation val="minMax"/>
        </c:scaling>
        <c:delete val="0"/>
        <c:axPos val="b"/>
        <c:numFmt formatCode="General" sourceLinked="0"/>
        <c:majorTickMark val="none"/>
        <c:minorTickMark val="none"/>
        <c:tickLblPos val="nextTo"/>
        <c:crossAx val="168289408"/>
        <c:crosses val="autoZero"/>
        <c:auto val="1"/>
        <c:lblAlgn val="ctr"/>
        <c:lblOffset val="100"/>
        <c:noMultiLvlLbl val="0"/>
      </c:catAx>
      <c:valAx>
        <c:axId val="168289408"/>
        <c:scaling>
          <c:orientation val="minMax"/>
        </c:scaling>
        <c:delete val="1"/>
        <c:axPos val="l"/>
        <c:numFmt formatCode="General" sourceLinked="1"/>
        <c:majorTickMark val="out"/>
        <c:minorTickMark val="none"/>
        <c:tickLblPos val="nextTo"/>
        <c:crossAx val="16827532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Candara" panose="020E0502030303020204" pitchFamily="34" charset="0"/>
                <a:ea typeface="+mn-ea"/>
                <a:cs typeface="+mn-cs"/>
              </a:defRPr>
            </a:pPr>
            <a:r>
              <a:rPr lang="en-US" b="1"/>
              <a:t>1b. Top management of SIRS plus non-SIRS members?</a:t>
            </a:r>
          </a:p>
        </c:rich>
      </c:tx>
      <c:layout>
        <c:manualLayout>
          <c:xMode val="edge"/>
          <c:yMode val="edge"/>
          <c:x val="0.1637165859175595"/>
          <c:y val="2.1002318997424122E-3"/>
        </c:manualLayout>
      </c:layout>
      <c:overlay val="0"/>
      <c:spPr>
        <a:noFill/>
        <a:ln>
          <a:noFill/>
        </a:ln>
        <a:effectLst/>
      </c:spPr>
    </c:title>
    <c:autoTitleDeleted val="0"/>
    <c:plotArea>
      <c:layout/>
      <c:barChart>
        <c:barDir val="col"/>
        <c:grouping val="stacked"/>
        <c:varyColors val="0"/>
        <c:ser>
          <c:idx val="0"/>
          <c:order val="0"/>
          <c:spPr>
            <a:solidFill>
              <a:schemeClr val="accent1"/>
            </a:solidFill>
            <a:ln>
              <a:noFill/>
            </a:ln>
            <a:effectLst/>
          </c:spPr>
          <c:invertIfNegative val="0"/>
          <c:cat>
            <c:strRef>
              <c:f>Sheet1!$B$57:$B$58</c:f>
              <c:strCache>
                <c:ptCount val="2"/>
                <c:pt idx="0">
                  <c:v>Yes</c:v>
                </c:pt>
                <c:pt idx="1">
                  <c:v>No</c:v>
                </c:pt>
              </c:strCache>
            </c:strRef>
          </c:cat>
          <c:val>
            <c:numRef>
              <c:f>Sheet1!$C$57:$C$58</c:f>
              <c:numCache>
                <c:formatCode>General</c:formatCode>
                <c:ptCount val="2"/>
                <c:pt idx="0">
                  <c:v>15</c:v>
                </c:pt>
                <c:pt idx="1">
                  <c:v>10</c:v>
                </c:pt>
              </c:numCache>
            </c:numRef>
          </c:val>
          <c:extLst>
            <c:ext xmlns:c16="http://schemas.microsoft.com/office/drawing/2014/chart" uri="{C3380CC4-5D6E-409C-BE32-E72D297353CC}">
              <c16:uniqueId val="{00000000-D000-4773-A2B8-E97395698CC1}"/>
            </c:ext>
          </c:extLst>
        </c:ser>
        <c:dLbls>
          <c:showLegendKey val="0"/>
          <c:showVal val="0"/>
          <c:showCatName val="0"/>
          <c:showSerName val="0"/>
          <c:showPercent val="0"/>
          <c:showBubbleSize val="0"/>
        </c:dLbls>
        <c:gapWidth val="219"/>
        <c:overlap val="100"/>
        <c:axId val="111290624"/>
        <c:axId val="111292416"/>
      </c:barChart>
      <c:catAx>
        <c:axId val="11129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NG"/>
          </a:p>
        </c:txPr>
        <c:crossAx val="111292416"/>
        <c:crosses val="autoZero"/>
        <c:auto val="1"/>
        <c:lblAlgn val="ctr"/>
        <c:lblOffset val="100"/>
        <c:noMultiLvlLbl val="0"/>
      </c:catAx>
      <c:valAx>
        <c:axId val="11129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NG"/>
          </a:p>
        </c:txPr>
        <c:crossAx val="11129062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ndara" panose="020E0502030303020204" pitchFamily="34" charset="0"/>
        </a:defRPr>
      </a:pPr>
      <a:endParaRPr lang="en-NG"/>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latin typeface="Candara" pitchFamily="34" charset="0"/>
              </a:rPr>
              <a:t>30a. Used in making assessments in the absence of a self-assessment?*</a:t>
            </a:r>
          </a:p>
        </c:rich>
      </c:tx>
      <c:overlay val="0"/>
    </c:title>
    <c:autoTitleDeleted val="0"/>
    <c:plotArea>
      <c:layout>
        <c:manualLayout>
          <c:layoutTarget val="inner"/>
          <c:xMode val="edge"/>
          <c:yMode val="edge"/>
          <c:x val="0.25048169556840089"/>
          <c:y val="0.2112962962962964"/>
          <c:w val="0.54142581888246633"/>
          <c:h val="0.63832932341790605"/>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Sheet2!$B$122:$B$123</c:f>
              <c:strCache>
                <c:ptCount val="2"/>
                <c:pt idx="0">
                  <c:v>Yes</c:v>
                </c:pt>
                <c:pt idx="1">
                  <c:v>No</c:v>
                </c:pt>
              </c:strCache>
            </c:strRef>
          </c:cat>
          <c:val>
            <c:numRef>
              <c:f>Sheet2!$C$122:$C$123</c:f>
              <c:numCache>
                <c:formatCode>General</c:formatCode>
                <c:ptCount val="2"/>
                <c:pt idx="0">
                  <c:v>12</c:v>
                </c:pt>
                <c:pt idx="1">
                  <c:v>13</c:v>
                </c:pt>
              </c:numCache>
            </c:numRef>
          </c:val>
          <c:extLst>
            <c:ext xmlns:c16="http://schemas.microsoft.com/office/drawing/2014/chart" uri="{C3380CC4-5D6E-409C-BE32-E72D297353CC}">
              <c16:uniqueId val="{00000000-341C-4145-9467-96564F25288C}"/>
            </c:ext>
          </c:extLst>
        </c:ser>
        <c:dLbls>
          <c:showLegendKey val="0"/>
          <c:showVal val="1"/>
          <c:showCatName val="0"/>
          <c:showSerName val="0"/>
          <c:showPercent val="0"/>
          <c:showBubbleSize val="0"/>
        </c:dLbls>
        <c:gapWidth val="150"/>
        <c:overlap val="-25"/>
        <c:axId val="104363136"/>
        <c:axId val="111584768"/>
      </c:barChart>
      <c:catAx>
        <c:axId val="104363136"/>
        <c:scaling>
          <c:orientation val="minMax"/>
        </c:scaling>
        <c:delete val="0"/>
        <c:axPos val="b"/>
        <c:numFmt formatCode="General" sourceLinked="0"/>
        <c:majorTickMark val="none"/>
        <c:minorTickMark val="none"/>
        <c:tickLblPos val="nextTo"/>
        <c:crossAx val="111584768"/>
        <c:crosses val="autoZero"/>
        <c:auto val="1"/>
        <c:lblAlgn val="ctr"/>
        <c:lblOffset val="100"/>
        <c:noMultiLvlLbl val="0"/>
      </c:catAx>
      <c:valAx>
        <c:axId val="111584768"/>
        <c:scaling>
          <c:orientation val="minMax"/>
        </c:scaling>
        <c:delete val="1"/>
        <c:axPos val="l"/>
        <c:numFmt formatCode="General" sourceLinked="1"/>
        <c:majorTickMark val="out"/>
        <c:minorTickMark val="none"/>
        <c:tickLblPos val="nextTo"/>
        <c:crossAx val="104363136"/>
        <c:crosses val="autoZero"/>
        <c:crossBetween val="between"/>
      </c:valAx>
    </c:plotArea>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latin typeface="Candara" pitchFamily="34" charset="0"/>
              </a:rPr>
              <a:t>30b. Used in taxpayer engagement strategies to identify target groups?*</a:t>
            </a:r>
          </a:p>
        </c:rich>
      </c:tx>
      <c:overlay val="0"/>
    </c:title>
    <c:autoTitleDeleted val="0"/>
    <c:plotArea>
      <c:layout>
        <c:manualLayout>
          <c:layoutTarget val="inner"/>
          <c:xMode val="edge"/>
          <c:yMode val="edge"/>
          <c:x val="0.20555555555555555"/>
          <c:y val="0.21694444444444458"/>
          <c:w val="0.61388888888888915"/>
          <c:h val="0.6326811752697582"/>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Sheet2!$B$154:$B$155</c:f>
              <c:strCache>
                <c:ptCount val="2"/>
                <c:pt idx="0">
                  <c:v>Yes</c:v>
                </c:pt>
                <c:pt idx="1">
                  <c:v>No</c:v>
                </c:pt>
              </c:strCache>
            </c:strRef>
          </c:cat>
          <c:val>
            <c:numRef>
              <c:f>Sheet2!$C$154:$C$155</c:f>
              <c:numCache>
                <c:formatCode>General</c:formatCode>
                <c:ptCount val="2"/>
                <c:pt idx="0">
                  <c:v>18</c:v>
                </c:pt>
                <c:pt idx="1">
                  <c:v>7</c:v>
                </c:pt>
              </c:numCache>
            </c:numRef>
          </c:val>
          <c:extLst>
            <c:ext xmlns:c16="http://schemas.microsoft.com/office/drawing/2014/chart" uri="{C3380CC4-5D6E-409C-BE32-E72D297353CC}">
              <c16:uniqueId val="{00000000-99B4-4D98-BDD7-097AD7C99942}"/>
            </c:ext>
          </c:extLst>
        </c:ser>
        <c:dLbls>
          <c:showLegendKey val="0"/>
          <c:showVal val="1"/>
          <c:showCatName val="0"/>
          <c:showSerName val="0"/>
          <c:showPercent val="0"/>
          <c:showBubbleSize val="0"/>
        </c:dLbls>
        <c:gapWidth val="150"/>
        <c:overlap val="-25"/>
        <c:axId val="162098560"/>
        <c:axId val="162314880"/>
      </c:barChart>
      <c:catAx>
        <c:axId val="162098560"/>
        <c:scaling>
          <c:orientation val="minMax"/>
        </c:scaling>
        <c:delete val="0"/>
        <c:axPos val="b"/>
        <c:numFmt formatCode="General" sourceLinked="0"/>
        <c:majorTickMark val="none"/>
        <c:minorTickMark val="none"/>
        <c:tickLblPos val="nextTo"/>
        <c:crossAx val="162314880"/>
        <c:crosses val="autoZero"/>
        <c:auto val="1"/>
        <c:lblAlgn val="ctr"/>
        <c:lblOffset val="100"/>
        <c:noMultiLvlLbl val="0"/>
      </c:catAx>
      <c:valAx>
        <c:axId val="162314880"/>
        <c:scaling>
          <c:orientation val="minMax"/>
        </c:scaling>
        <c:delete val="1"/>
        <c:axPos val="l"/>
        <c:numFmt formatCode="General" sourceLinked="1"/>
        <c:majorTickMark val="out"/>
        <c:minorTickMark val="none"/>
        <c:tickLblPos val="nextTo"/>
        <c:crossAx val="162098560"/>
        <c:crosses val="autoZero"/>
        <c:crossBetween val="between"/>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latin typeface="Candara" pitchFamily="34" charset="0"/>
              </a:rPr>
              <a:t>30c. Used in target setting and planning?*</a:t>
            </a:r>
          </a:p>
        </c:rich>
      </c:tx>
      <c:overlay val="0"/>
    </c:title>
    <c:autoTitleDeleted val="0"/>
    <c:plotArea>
      <c:layout>
        <c:manualLayout>
          <c:layoutTarget val="inner"/>
          <c:xMode val="edge"/>
          <c:yMode val="edge"/>
          <c:x val="0.17500000000000004"/>
          <c:y val="0.15476851851851853"/>
          <c:w val="0.62500000000000022"/>
          <c:h val="0.69485710119568389"/>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Sheet2!$B$185:$B$186</c:f>
              <c:strCache>
                <c:ptCount val="2"/>
                <c:pt idx="0">
                  <c:v>Yes</c:v>
                </c:pt>
                <c:pt idx="1">
                  <c:v>No</c:v>
                </c:pt>
              </c:strCache>
            </c:strRef>
          </c:cat>
          <c:val>
            <c:numRef>
              <c:f>Sheet2!$C$185:$C$186</c:f>
              <c:numCache>
                <c:formatCode>General</c:formatCode>
                <c:ptCount val="2"/>
                <c:pt idx="0">
                  <c:v>17</c:v>
                </c:pt>
                <c:pt idx="1">
                  <c:v>8</c:v>
                </c:pt>
              </c:numCache>
            </c:numRef>
          </c:val>
          <c:extLst>
            <c:ext xmlns:c16="http://schemas.microsoft.com/office/drawing/2014/chart" uri="{C3380CC4-5D6E-409C-BE32-E72D297353CC}">
              <c16:uniqueId val="{00000000-C8A2-4709-80E7-068E3D4B4434}"/>
            </c:ext>
          </c:extLst>
        </c:ser>
        <c:dLbls>
          <c:showLegendKey val="0"/>
          <c:showVal val="1"/>
          <c:showCatName val="0"/>
          <c:showSerName val="0"/>
          <c:showPercent val="0"/>
          <c:showBubbleSize val="0"/>
        </c:dLbls>
        <c:gapWidth val="150"/>
        <c:overlap val="-25"/>
        <c:axId val="163477376"/>
        <c:axId val="163543680"/>
      </c:barChart>
      <c:catAx>
        <c:axId val="163477376"/>
        <c:scaling>
          <c:orientation val="minMax"/>
        </c:scaling>
        <c:delete val="0"/>
        <c:axPos val="b"/>
        <c:numFmt formatCode="General" sourceLinked="0"/>
        <c:majorTickMark val="none"/>
        <c:minorTickMark val="none"/>
        <c:tickLblPos val="nextTo"/>
        <c:crossAx val="163543680"/>
        <c:crosses val="autoZero"/>
        <c:auto val="1"/>
        <c:lblAlgn val="ctr"/>
        <c:lblOffset val="100"/>
        <c:noMultiLvlLbl val="0"/>
      </c:catAx>
      <c:valAx>
        <c:axId val="163543680"/>
        <c:scaling>
          <c:orientation val="minMax"/>
        </c:scaling>
        <c:delete val="1"/>
        <c:axPos val="l"/>
        <c:numFmt formatCode="General" sourceLinked="1"/>
        <c:majorTickMark val="out"/>
        <c:minorTickMark val="none"/>
        <c:tickLblPos val="nextTo"/>
        <c:crossAx val="163477376"/>
        <c:crosses val="autoZero"/>
        <c:crossBetween val="between"/>
      </c:valAx>
    </c:plotArea>
    <c:plotVisOnly val="1"/>
    <c:dispBlanksAs val="gap"/>
    <c:showDLblsOverMax val="0"/>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latin typeface="Candara" pitchFamily="34" charset="0"/>
              </a:rPr>
              <a:t>31. Do all government employees at State MDA and LGA level have TINs?</a:t>
            </a:r>
          </a:p>
        </c:rich>
      </c:tx>
      <c:overlay val="0"/>
    </c:title>
    <c:autoTitleDeleted val="0"/>
    <c:plotArea>
      <c:layout>
        <c:manualLayout>
          <c:layoutTarget val="inner"/>
          <c:xMode val="edge"/>
          <c:yMode val="edge"/>
          <c:x val="0.25555555555555554"/>
          <c:y val="0.21694444444444458"/>
          <c:w val="0.56388888888888911"/>
          <c:h val="0.6326811752697582"/>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Sheet2!$B$216:$B$217</c:f>
              <c:strCache>
                <c:ptCount val="2"/>
                <c:pt idx="0">
                  <c:v>Yes</c:v>
                </c:pt>
                <c:pt idx="1">
                  <c:v>No</c:v>
                </c:pt>
              </c:strCache>
            </c:strRef>
          </c:cat>
          <c:val>
            <c:numRef>
              <c:f>Sheet2!$C$216:$C$217</c:f>
              <c:numCache>
                <c:formatCode>General</c:formatCode>
                <c:ptCount val="2"/>
                <c:pt idx="0">
                  <c:v>3</c:v>
                </c:pt>
                <c:pt idx="1">
                  <c:v>22</c:v>
                </c:pt>
              </c:numCache>
            </c:numRef>
          </c:val>
          <c:extLst>
            <c:ext xmlns:c16="http://schemas.microsoft.com/office/drawing/2014/chart" uri="{C3380CC4-5D6E-409C-BE32-E72D297353CC}">
              <c16:uniqueId val="{00000000-05B3-4799-9157-26153A797325}"/>
            </c:ext>
          </c:extLst>
        </c:ser>
        <c:dLbls>
          <c:showLegendKey val="0"/>
          <c:showVal val="1"/>
          <c:showCatName val="0"/>
          <c:showSerName val="0"/>
          <c:showPercent val="0"/>
          <c:showBubbleSize val="0"/>
        </c:dLbls>
        <c:gapWidth val="150"/>
        <c:overlap val="-25"/>
        <c:axId val="64929152"/>
        <c:axId val="66136320"/>
      </c:barChart>
      <c:catAx>
        <c:axId val="64929152"/>
        <c:scaling>
          <c:orientation val="minMax"/>
        </c:scaling>
        <c:delete val="0"/>
        <c:axPos val="b"/>
        <c:numFmt formatCode="General" sourceLinked="0"/>
        <c:majorTickMark val="none"/>
        <c:minorTickMark val="none"/>
        <c:tickLblPos val="nextTo"/>
        <c:crossAx val="66136320"/>
        <c:crosses val="autoZero"/>
        <c:auto val="1"/>
        <c:lblAlgn val="ctr"/>
        <c:lblOffset val="100"/>
        <c:noMultiLvlLbl val="0"/>
      </c:catAx>
      <c:valAx>
        <c:axId val="66136320"/>
        <c:scaling>
          <c:orientation val="minMax"/>
        </c:scaling>
        <c:delete val="1"/>
        <c:axPos val="l"/>
        <c:numFmt formatCode="General" sourceLinked="1"/>
        <c:majorTickMark val="out"/>
        <c:minorTickMark val="none"/>
        <c:tickLblPos val="nextTo"/>
        <c:crossAx val="64929152"/>
        <c:crosses val="autoZero"/>
        <c:crossBetween val="between"/>
      </c:valAx>
    </c:plotArea>
    <c:plotVisOnly val="1"/>
    <c:dispBlanksAs val="gap"/>
    <c:showDLblsOverMax val="0"/>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latin typeface="Candara" pitchFamily="34" charset="0"/>
              </a:rPr>
              <a:t>32. Does the SIRS issue a registration pack with basic guidance to new taxpayers at the point of registration?</a:t>
            </a:r>
          </a:p>
        </c:rich>
      </c:tx>
      <c:overlay val="0"/>
    </c:title>
    <c:autoTitleDeleted val="0"/>
    <c:plotArea>
      <c:layout>
        <c:manualLayout>
          <c:layoutTarget val="inner"/>
          <c:xMode val="edge"/>
          <c:yMode val="edge"/>
          <c:x val="0.17222222222222228"/>
          <c:y val="0.21694444444444458"/>
          <c:w val="0.65000000000000024"/>
          <c:h val="0.6326811752697582"/>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Sheet2!$B$247:$B$248</c:f>
              <c:strCache>
                <c:ptCount val="2"/>
                <c:pt idx="0">
                  <c:v>Yes</c:v>
                </c:pt>
                <c:pt idx="1">
                  <c:v>No</c:v>
                </c:pt>
              </c:strCache>
            </c:strRef>
          </c:cat>
          <c:val>
            <c:numRef>
              <c:f>Sheet2!$C$247:$C$248</c:f>
              <c:numCache>
                <c:formatCode>General</c:formatCode>
                <c:ptCount val="2"/>
                <c:pt idx="0">
                  <c:v>12</c:v>
                </c:pt>
                <c:pt idx="1">
                  <c:v>13</c:v>
                </c:pt>
              </c:numCache>
            </c:numRef>
          </c:val>
          <c:extLst>
            <c:ext xmlns:c16="http://schemas.microsoft.com/office/drawing/2014/chart" uri="{C3380CC4-5D6E-409C-BE32-E72D297353CC}">
              <c16:uniqueId val="{00000000-1BE4-4470-8791-E876A0B4B53C}"/>
            </c:ext>
          </c:extLst>
        </c:ser>
        <c:dLbls>
          <c:showLegendKey val="0"/>
          <c:showVal val="1"/>
          <c:showCatName val="0"/>
          <c:showSerName val="0"/>
          <c:showPercent val="0"/>
          <c:showBubbleSize val="0"/>
        </c:dLbls>
        <c:gapWidth val="150"/>
        <c:overlap val="-25"/>
        <c:axId val="66137472"/>
        <c:axId val="66145280"/>
      </c:barChart>
      <c:catAx>
        <c:axId val="66137472"/>
        <c:scaling>
          <c:orientation val="minMax"/>
        </c:scaling>
        <c:delete val="0"/>
        <c:axPos val="b"/>
        <c:numFmt formatCode="General" sourceLinked="0"/>
        <c:majorTickMark val="none"/>
        <c:minorTickMark val="none"/>
        <c:tickLblPos val="nextTo"/>
        <c:crossAx val="66145280"/>
        <c:crosses val="autoZero"/>
        <c:auto val="1"/>
        <c:lblAlgn val="ctr"/>
        <c:lblOffset val="100"/>
        <c:noMultiLvlLbl val="0"/>
      </c:catAx>
      <c:valAx>
        <c:axId val="66145280"/>
        <c:scaling>
          <c:orientation val="minMax"/>
        </c:scaling>
        <c:delete val="1"/>
        <c:axPos val="l"/>
        <c:numFmt formatCode="General" sourceLinked="1"/>
        <c:majorTickMark val="out"/>
        <c:minorTickMark val="none"/>
        <c:tickLblPos val="nextTo"/>
        <c:crossAx val="66137472"/>
        <c:crosses val="autoZero"/>
        <c:crossBetween val="between"/>
      </c:valAx>
    </c:plotArea>
    <c:plotVisOnly val="1"/>
    <c:dispBlanksAs val="gap"/>
    <c:showDLblsOverMax val="0"/>
  </c:chart>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latin typeface="Candara" pitchFamily="34" charset="0"/>
              </a:rPr>
              <a:t>33a. Do the SIRS use a new and simplified tax return? (This should not be the recent print of the return form that refers to allowances etc that are no longer applicable</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Sheet2!$B$278:$B$279</c:f>
              <c:strCache>
                <c:ptCount val="2"/>
                <c:pt idx="0">
                  <c:v>Yes</c:v>
                </c:pt>
                <c:pt idx="1">
                  <c:v>No</c:v>
                </c:pt>
              </c:strCache>
            </c:strRef>
          </c:cat>
          <c:val>
            <c:numRef>
              <c:f>Sheet2!$C$278:$C$279</c:f>
              <c:numCache>
                <c:formatCode>General</c:formatCode>
                <c:ptCount val="2"/>
                <c:pt idx="0">
                  <c:v>22</c:v>
                </c:pt>
                <c:pt idx="1">
                  <c:v>3</c:v>
                </c:pt>
              </c:numCache>
            </c:numRef>
          </c:val>
          <c:extLst>
            <c:ext xmlns:c16="http://schemas.microsoft.com/office/drawing/2014/chart" uri="{C3380CC4-5D6E-409C-BE32-E72D297353CC}">
              <c16:uniqueId val="{00000000-1C9B-427D-A544-6DDA605164EE}"/>
            </c:ext>
          </c:extLst>
        </c:ser>
        <c:dLbls>
          <c:showLegendKey val="0"/>
          <c:showVal val="1"/>
          <c:showCatName val="0"/>
          <c:showSerName val="0"/>
          <c:showPercent val="0"/>
          <c:showBubbleSize val="0"/>
        </c:dLbls>
        <c:gapWidth val="150"/>
        <c:overlap val="-25"/>
        <c:axId val="64649856"/>
        <c:axId val="66142976"/>
      </c:barChart>
      <c:catAx>
        <c:axId val="64649856"/>
        <c:scaling>
          <c:orientation val="minMax"/>
        </c:scaling>
        <c:delete val="0"/>
        <c:axPos val="b"/>
        <c:numFmt formatCode="General" sourceLinked="0"/>
        <c:majorTickMark val="none"/>
        <c:minorTickMark val="none"/>
        <c:tickLblPos val="nextTo"/>
        <c:crossAx val="66142976"/>
        <c:crosses val="autoZero"/>
        <c:auto val="1"/>
        <c:lblAlgn val="ctr"/>
        <c:lblOffset val="100"/>
        <c:noMultiLvlLbl val="0"/>
      </c:catAx>
      <c:valAx>
        <c:axId val="66142976"/>
        <c:scaling>
          <c:orientation val="minMax"/>
        </c:scaling>
        <c:delete val="1"/>
        <c:axPos val="l"/>
        <c:numFmt formatCode="General" sourceLinked="1"/>
        <c:majorTickMark val="out"/>
        <c:minorTickMark val="none"/>
        <c:tickLblPos val="nextTo"/>
        <c:crossAx val="64649856"/>
        <c:crosses val="autoZero"/>
        <c:crossBetween val="between"/>
      </c:valAx>
    </c:plotArea>
    <c:plotVisOnly val="1"/>
    <c:dispBlanksAs val="gap"/>
    <c:showDLblsOverMax val="0"/>
  </c:chart>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50">
                <a:latin typeface="Candara" pitchFamily="34" charset="0"/>
              </a:rPr>
              <a:t>33b. If Yes, how many pages long?</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Sheet2!$B$309:$B$312</c:f>
              <c:strCache>
                <c:ptCount val="4"/>
                <c:pt idx="0">
                  <c:v>3 Pages</c:v>
                </c:pt>
                <c:pt idx="1">
                  <c:v>4 Pages</c:v>
                </c:pt>
                <c:pt idx="2">
                  <c:v>5 Pages</c:v>
                </c:pt>
                <c:pt idx="3">
                  <c:v>6 Pages</c:v>
                </c:pt>
              </c:strCache>
            </c:strRef>
          </c:cat>
          <c:val>
            <c:numRef>
              <c:f>Sheet2!$C$309:$C$312</c:f>
              <c:numCache>
                <c:formatCode>General</c:formatCode>
                <c:ptCount val="4"/>
                <c:pt idx="0">
                  <c:v>2</c:v>
                </c:pt>
                <c:pt idx="1">
                  <c:v>17</c:v>
                </c:pt>
                <c:pt idx="2">
                  <c:v>2</c:v>
                </c:pt>
                <c:pt idx="3">
                  <c:v>4</c:v>
                </c:pt>
              </c:numCache>
            </c:numRef>
          </c:val>
          <c:extLst>
            <c:ext xmlns:c16="http://schemas.microsoft.com/office/drawing/2014/chart" uri="{C3380CC4-5D6E-409C-BE32-E72D297353CC}">
              <c16:uniqueId val="{00000000-70E7-4C42-AA2C-767E92FF00E9}"/>
            </c:ext>
          </c:extLst>
        </c:ser>
        <c:dLbls>
          <c:showLegendKey val="0"/>
          <c:showVal val="1"/>
          <c:showCatName val="0"/>
          <c:showSerName val="0"/>
          <c:showPercent val="0"/>
          <c:showBubbleSize val="0"/>
        </c:dLbls>
        <c:gapWidth val="150"/>
        <c:overlap val="-25"/>
        <c:axId val="167246464"/>
        <c:axId val="168018688"/>
      </c:barChart>
      <c:catAx>
        <c:axId val="167246464"/>
        <c:scaling>
          <c:orientation val="minMax"/>
        </c:scaling>
        <c:delete val="0"/>
        <c:axPos val="b"/>
        <c:numFmt formatCode="General" sourceLinked="0"/>
        <c:majorTickMark val="none"/>
        <c:minorTickMark val="none"/>
        <c:tickLblPos val="nextTo"/>
        <c:crossAx val="168018688"/>
        <c:crosses val="autoZero"/>
        <c:auto val="1"/>
        <c:lblAlgn val="ctr"/>
        <c:lblOffset val="100"/>
        <c:noMultiLvlLbl val="0"/>
      </c:catAx>
      <c:valAx>
        <c:axId val="168018688"/>
        <c:scaling>
          <c:orientation val="minMax"/>
        </c:scaling>
        <c:delete val="1"/>
        <c:axPos val="l"/>
        <c:numFmt formatCode="General" sourceLinked="1"/>
        <c:majorTickMark val="out"/>
        <c:minorTickMark val="none"/>
        <c:tickLblPos val="nextTo"/>
        <c:crossAx val="167246464"/>
        <c:crosses val="autoZero"/>
        <c:crossBetween val="between"/>
      </c:valAx>
    </c:plotArea>
    <c:plotVisOnly val="1"/>
    <c:dispBlanksAs val="gap"/>
    <c:showDLblsOverMax val="0"/>
  </c:chart>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latin typeface="Candara" pitchFamily="34" charset="0"/>
              </a:rPr>
              <a:t>33c. Is the form standardised, well laid out and legible?</a:t>
            </a:r>
          </a:p>
        </c:rich>
      </c:tx>
      <c:overlay val="0"/>
    </c:title>
    <c:autoTitleDeleted val="0"/>
    <c:plotArea>
      <c:layout>
        <c:manualLayout>
          <c:layoutTarget val="inner"/>
          <c:xMode val="edge"/>
          <c:yMode val="edge"/>
          <c:x val="7.3543441734629206E-2"/>
          <c:y val="0.21694444444444444"/>
          <c:w val="0.86394463279093592"/>
          <c:h val="0.63268117526975798"/>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Sheet2!$B$342:$B$343</c:f>
              <c:strCache>
                <c:ptCount val="2"/>
                <c:pt idx="0">
                  <c:v>Yes</c:v>
                </c:pt>
                <c:pt idx="1">
                  <c:v>No</c:v>
                </c:pt>
              </c:strCache>
            </c:strRef>
          </c:cat>
          <c:val>
            <c:numRef>
              <c:f>Sheet2!$C$342:$C$343</c:f>
              <c:numCache>
                <c:formatCode>General</c:formatCode>
                <c:ptCount val="2"/>
                <c:pt idx="0">
                  <c:v>25</c:v>
                </c:pt>
                <c:pt idx="1">
                  <c:v>0</c:v>
                </c:pt>
              </c:numCache>
            </c:numRef>
          </c:val>
          <c:extLst>
            <c:ext xmlns:c16="http://schemas.microsoft.com/office/drawing/2014/chart" uri="{C3380CC4-5D6E-409C-BE32-E72D297353CC}">
              <c16:uniqueId val="{00000000-BB04-486B-BB52-29705A1CF2DA}"/>
            </c:ext>
          </c:extLst>
        </c:ser>
        <c:dLbls>
          <c:showLegendKey val="0"/>
          <c:showVal val="1"/>
          <c:showCatName val="0"/>
          <c:showSerName val="0"/>
          <c:showPercent val="0"/>
          <c:showBubbleSize val="0"/>
        </c:dLbls>
        <c:gapWidth val="150"/>
        <c:overlap val="-25"/>
        <c:axId val="168900480"/>
        <c:axId val="168937344"/>
      </c:barChart>
      <c:catAx>
        <c:axId val="168900480"/>
        <c:scaling>
          <c:orientation val="minMax"/>
        </c:scaling>
        <c:delete val="0"/>
        <c:axPos val="b"/>
        <c:numFmt formatCode="General" sourceLinked="0"/>
        <c:majorTickMark val="none"/>
        <c:minorTickMark val="none"/>
        <c:tickLblPos val="nextTo"/>
        <c:crossAx val="168937344"/>
        <c:crosses val="autoZero"/>
        <c:auto val="1"/>
        <c:lblAlgn val="ctr"/>
        <c:lblOffset val="100"/>
        <c:noMultiLvlLbl val="0"/>
      </c:catAx>
      <c:valAx>
        <c:axId val="168937344"/>
        <c:scaling>
          <c:orientation val="minMax"/>
        </c:scaling>
        <c:delete val="1"/>
        <c:axPos val="l"/>
        <c:numFmt formatCode="General" sourceLinked="1"/>
        <c:majorTickMark val="out"/>
        <c:minorTickMark val="none"/>
        <c:tickLblPos val="nextTo"/>
        <c:crossAx val="168900480"/>
        <c:crosses val="autoZero"/>
        <c:crossBetween val="between"/>
      </c:valAx>
    </c:plotArea>
    <c:plotVisOnly val="1"/>
    <c:dispBlanksAs val="gap"/>
    <c:showDLblsOverMax val="0"/>
  </c:chart>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ndara" panose="020E0502030303020204" pitchFamily="34" charset="0"/>
              <a:ea typeface="+mn-ea"/>
              <a:cs typeface="+mn-cs"/>
            </a:defRPr>
          </a:pPr>
          <a:endParaRPr lang="en-NG"/>
        </a:p>
      </c:txPr>
    </c:title>
    <c:autoTitleDeleted val="0"/>
    <c:plotArea>
      <c:layout/>
      <c:barChart>
        <c:barDir val="col"/>
        <c:grouping val="clustered"/>
        <c:varyColors val="0"/>
        <c:ser>
          <c:idx val="0"/>
          <c:order val="0"/>
          <c:tx>
            <c:strRef>
              <c:f>Sheet1!$I$10</c:f>
              <c:strCache>
                <c:ptCount val="1"/>
                <c:pt idx="0">
                  <c:v>33d. If yes, what is the form standard used?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ndara" panose="020E0502030303020204" pitchFamily="34"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Sheet1!$H$11:$H$14</c:f>
              <c:strCache>
                <c:ptCount val="4"/>
                <c:pt idx="0">
                  <c:v>A4 size</c:v>
                </c:pt>
                <c:pt idx="1">
                  <c:v>Legal page size</c:v>
                </c:pt>
                <c:pt idx="2">
                  <c:v>Other size</c:v>
                </c:pt>
                <c:pt idx="3">
                  <c:v>No Response</c:v>
                </c:pt>
              </c:strCache>
            </c:strRef>
          </c:cat>
          <c:val>
            <c:numRef>
              <c:f>Sheet1!$I$11:$I$14</c:f>
              <c:numCache>
                <c:formatCode>General</c:formatCode>
                <c:ptCount val="4"/>
                <c:pt idx="0">
                  <c:v>12</c:v>
                </c:pt>
                <c:pt idx="1">
                  <c:v>9</c:v>
                </c:pt>
                <c:pt idx="2">
                  <c:v>1</c:v>
                </c:pt>
                <c:pt idx="3">
                  <c:v>3</c:v>
                </c:pt>
              </c:numCache>
            </c:numRef>
          </c:val>
          <c:extLst>
            <c:ext xmlns:c16="http://schemas.microsoft.com/office/drawing/2014/chart" uri="{C3380CC4-5D6E-409C-BE32-E72D297353CC}">
              <c16:uniqueId val="{00000000-1AEA-47EA-962F-044377619C1A}"/>
            </c:ext>
          </c:extLst>
        </c:ser>
        <c:dLbls>
          <c:showLegendKey val="0"/>
          <c:showVal val="1"/>
          <c:showCatName val="0"/>
          <c:showSerName val="0"/>
          <c:showPercent val="0"/>
          <c:showBubbleSize val="0"/>
        </c:dLbls>
        <c:gapWidth val="150"/>
        <c:overlap val="-25"/>
        <c:axId val="1648103360"/>
        <c:axId val="1617969712"/>
      </c:barChart>
      <c:catAx>
        <c:axId val="164810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617969712"/>
        <c:crosses val="autoZero"/>
        <c:auto val="1"/>
        <c:lblAlgn val="ctr"/>
        <c:lblOffset val="100"/>
        <c:noMultiLvlLbl val="0"/>
      </c:catAx>
      <c:valAx>
        <c:axId val="1617969712"/>
        <c:scaling>
          <c:orientation val="minMax"/>
        </c:scaling>
        <c:delete val="1"/>
        <c:axPos val="l"/>
        <c:numFmt formatCode="General" sourceLinked="1"/>
        <c:majorTickMark val="none"/>
        <c:minorTickMark val="none"/>
        <c:tickLblPos val="nextTo"/>
        <c:crossAx val="164810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ndara" panose="020E0502030303020204" pitchFamily="34" charset="0"/>
        </a:defRPr>
      </a:pPr>
      <a:endParaRPr lang="en-NG"/>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50">
                <a:latin typeface="Candara" pitchFamily="34" charset="0"/>
              </a:rPr>
              <a:t>34a. Are these tax returns freely and publicly available?</a:t>
            </a:r>
          </a:p>
        </c:rich>
      </c:tx>
      <c:overlay val="0"/>
    </c:title>
    <c:autoTitleDeleted val="0"/>
    <c:plotArea>
      <c:layout>
        <c:manualLayout>
          <c:layoutTarget val="inner"/>
          <c:xMode val="edge"/>
          <c:yMode val="edge"/>
          <c:x val="0.20833333333333343"/>
          <c:y val="0.13805555555555549"/>
          <c:w val="0.56111111111111112"/>
          <c:h val="0.69768117526975792"/>
        </c:manualLayout>
      </c:layout>
      <c:barChart>
        <c:barDir val="col"/>
        <c:grouping val="clustered"/>
        <c:varyColors val="0"/>
        <c:ser>
          <c:idx val="0"/>
          <c:order val="0"/>
          <c:invertIfNegative val="0"/>
          <c:dLbls>
            <c:dLbl>
              <c:idx val="0"/>
              <c:tx>
                <c:rich>
                  <a:bodyPr/>
                  <a:lstStyle/>
                  <a:p>
                    <a:r>
                      <a:rPr lang="en-US" dirty="0"/>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809-4C99-82CD-E79EA9EE73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Sheet2!$B$406:$B$407</c:f>
              <c:strCache>
                <c:ptCount val="2"/>
                <c:pt idx="0">
                  <c:v>Yes</c:v>
                </c:pt>
                <c:pt idx="1">
                  <c:v>No</c:v>
                </c:pt>
              </c:strCache>
            </c:strRef>
          </c:cat>
          <c:val>
            <c:numRef>
              <c:f>Sheet2!$C$406:$C$407</c:f>
              <c:numCache>
                <c:formatCode>General</c:formatCode>
                <c:ptCount val="2"/>
                <c:pt idx="0">
                  <c:v>25</c:v>
                </c:pt>
                <c:pt idx="1">
                  <c:v>0</c:v>
                </c:pt>
              </c:numCache>
            </c:numRef>
          </c:val>
          <c:extLst>
            <c:ext xmlns:c16="http://schemas.microsoft.com/office/drawing/2014/chart" uri="{C3380CC4-5D6E-409C-BE32-E72D297353CC}">
              <c16:uniqueId val="{00000000-591A-42EA-A3F9-418A97156CFD}"/>
            </c:ext>
          </c:extLst>
        </c:ser>
        <c:dLbls>
          <c:showLegendKey val="0"/>
          <c:showVal val="1"/>
          <c:showCatName val="0"/>
          <c:showSerName val="0"/>
          <c:showPercent val="0"/>
          <c:showBubbleSize val="0"/>
        </c:dLbls>
        <c:gapWidth val="150"/>
        <c:overlap val="-25"/>
        <c:axId val="167071104"/>
        <c:axId val="168789504"/>
      </c:barChart>
      <c:catAx>
        <c:axId val="167071104"/>
        <c:scaling>
          <c:orientation val="minMax"/>
        </c:scaling>
        <c:delete val="0"/>
        <c:axPos val="b"/>
        <c:numFmt formatCode="General" sourceLinked="0"/>
        <c:majorTickMark val="none"/>
        <c:minorTickMark val="none"/>
        <c:tickLblPos val="nextTo"/>
        <c:crossAx val="168789504"/>
        <c:crosses val="autoZero"/>
        <c:auto val="1"/>
        <c:lblAlgn val="ctr"/>
        <c:lblOffset val="100"/>
        <c:noMultiLvlLbl val="0"/>
      </c:catAx>
      <c:valAx>
        <c:axId val="168789504"/>
        <c:scaling>
          <c:orientation val="minMax"/>
        </c:scaling>
        <c:delete val="1"/>
        <c:axPos val="l"/>
        <c:numFmt formatCode="General" sourceLinked="1"/>
        <c:majorTickMark val="out"/>
        <c:minorTickMark val="none"/>
        <c:tickLblPos val="nextTo"/>
        <c:crossAx val="16707110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Candara" panose="020E0502030303020204" pitchFamily="34" charset="0"/>
                <a:ea typeface="+mn-ea"/>
                <a:cs typeface="+mn-cs"/>
              </a:defRPr>
            </a:pPr>
            <a:r>
              <a:rPr lang="en-US" b="1"/>
              <a:t>1c. If Yes, who are the external members? </a:t>
            </a:r>
          </a:p>
        </c:rich>
      </c:tx>
      <c:layout>
        <c:manualLayout>
          <c:xMode val="edge"/>
          <c:yMode val="edge"/>
          <c:x val="9.7120383307892064E-2"/>
          <c:y val="2.7374666061406341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Sheet1!$B$82:$B$86</c:f>
              <c:strCache>
                <c:ptCount val="5"/>
                <c:pt idx="0">
                  <c:v>Reps of MDAs</c:v>
                </c:pt>
                <c:pt idx="1">
                  <c:v>Non governmental</c:v>
                </c:pt>
                <c:pt idx="2">
                  <c:v>Reps of MDAs/others</c:v>
                </c:pt>
                <c:pt idx="3">
                  <c:v>Others</c:v>
                </c:pt>
                <c:pt idx="4">
                  <c:v>blank</c:v>
                </c:pt>
              </c:strCache>
            </c:strRef>
          </c:cat>
          <c:val>
            <c:numRef>
              <c:f>Sheet1!$C$82:$C$86</c:f>
              <c:numCache>
                <c:formatCode>General</c:formatCode>
                <c:ptCount val="5"/>
                <c:pt idx="0">
                  <c:v>3</c:v>
                </c:pt>
                <c:pt idx="1">
                  <c:v>2</c:v>
                </c:pt>
                <c:pt idx="2">
                  <c:v>8</c:v>
                </c:pt>
                <c:pt idx="3">
                  <c:v>3</c:v>
                </c:pt>
                <c:pt idx="4">
                  <c:v>9</c:v>
                </c:pt>
              </c:numCache>
            </c:numRef>
          </c:val>
          <c:extLst>
            <c:ext xmlns:c16="http://schemas.microsoft.com/office/drawing/2014/chart" uri="{C3380CC4-5D6E-409C-BE32-E72D297353CC}">
              <c16:uniqueId val="{00000000-A1F8-4108-AC42-A4AC29CE838A}"/>
            </c:ext>
          </c:extLst>
        </c:ser>
        <c:dLbls>
          <c:showLegendKey val="0"/>
          <c:showVal val="0"/>
          <c:showCatName val="0"/>
          <c:showSerName val="0"/>
          <c:showPercent val="0"/>
          <c:showBubbleSize val="0"/>
        </c:dLbls>
        <c:gapWidth val="219"/>
        <c:overlap val="-27"/>
        <c:axId val="111801088"/>
        <c:axId val="111802624"/>
      </c:barChart>
      <c:catAx>
        <c:axId val="11180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NG"/>
          </a:p>
        </c:txPr>
        <c:crossAx val="111802624"/>
        <c:crosses val="autoZero"/>
        <c:auto val="1"/>
        <c:lblAlgn val="ctr"/>
        <c:lblOffset val="100"/>
        <c:noMultiLvlLbl val="0"/>
      </c:catAx>
      <c:valAx>
        <c:axId val="11180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NG"/>
          </a:p>
        </c:txPr>
        <c:crossAx val="11180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ndara" panose="020E0502030303020204" pitchFamily="34" charset="0"/>
        </a:defRPr>
      </a:pPr>
      <a:endParaRPr lang="en-NG"/>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latin typeface="Candara" pitchFamily="34" charset="0"/>
              </a:rPr>
              <a:t>34b. Are they given out as part of the TIN registration pack?</a:t>
            </a:r>
          </a:p>
        </c:rich>
      </c:tx>
      <c:overlay val="0"/>
    </c:title>
    <c:autoTitleDeleted val="0"/>
    <c:plotArea>
      <c:layout>
        <c:manualLayout>
          <c:layoutTarget val="inner"/>
          <c:xMode val="edge"/>
          <c:yMode val="edge"/>
          <c:x val="0.25833333333333325"/>
          <c:y val="0.15476851851851853"/>
          <c:w val="0.46944444444444455"/>
          <c:h val="0.69485710119568389"/>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Sheet2!$B$437:$B$438</c:f>
              <c:strCache>
                <c:ptCount val="2"/>
                <c:pt idx="0">
                  <c:v>Yes</c:v>
                </c:pt>
                <c:pt idx="1">
                  <c:v>No</c:v>
                </c:pt>
              </c:strCache>
            </c:strRef>
          </c:cat>
          <c:val>
            <c:numRef>
              <c:f>Sheet2!$C$437:$C$438</c:f>
              <c:numCache>
                <c:formatCode>General</c:formatCode>
                <c:ptCount val="2"/>
                <c:pt idx="0">
                  <c:v>5</c:v>
                </c:pt>
                <c:pt idx="1">
                  <c:v>20</c:v>
                </c:pt>
              </c:numCache>
            </c:numRef>
          </c:val>
          <c:extLst>
            <c:ext xmlns:c16="http://schemas.microsoft.com/office/drawing/2014/chart" uri="{C3380CC4-5D6E-409C-BE32-E72D297353CC}">
              <c16:uniqueId val="{00000000-7B44-4203-B7D6-4C815DDF23A8}"/>
            </c:ext>
          </c:extLst>
        </c:ser>
        <c:dLbls>
          <c:showLegendKey val="0"/>
          <c:showVal val="1"/>
          <c:showCatName val="0"/>
          <c:showSerName val="0"/>
          <c:showPercent val="0"/>
          <c:showBubbleSize val="0"/>
        </c:dLbls>
        <c:gapWidth val="150"/>
        <c:overlap val="-25"/>
        <c:axId val="169034880"/>
        <c:axId val="169111552"/>
      </c:barChart>
      <c:catAx>
        <c:axId val="169034880"/>
        <c:scaling>
          <c:orientation val="minMax"/>
        </c:scaling>
        <c:delete val="0"/>
        <c:axPos val="b"/>
        <c:numFmt formatCode="General" sourceLinked="0"/>
        <c:majorTickMark val="none"/>
        <c:minorTickMark val="none"/>
        <c:tickLblPos val="nextTo"/>
        <c:crossAx val="169111552"/>
        <c:crosses val="autoZero"/>
        <c:auto val="1"/>
        <c:lblAlgn val="ctr"/>
        <c:lblOffset val="100"/>
        <c:noMultiLvlLbl val="0"/>
      </c:catAx>
      <c:valAx>
        <c:axId val="169111552"/>
        <c:scaling>
          <c:orientation val="minMax"/>
        </c:scaling>
        <c:delete val="1"/>
        <c:axPos val="l"/>
        <c:numFmt formatCode="General" sourceLinked="1"/>
        <c:majorTickMark val="out"/>
        <c:minorTickMark val="none"/>
        <c:tickLblPos val="nextTo"/>
        <c:crossAx val="169034880"/>
        <c:crosses val="autoZero"/>
        <c:crossBetween val="between"/>
      </c:valAx>
    </c:plotArea>
    <c:plotVisOnly val="1"/>
    <c:dispBlanksAs val="gap"/>
    <c:showDLblsOverMax val="0"/>
  </c:chart>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'Tax Proceedures'!$S$4</c:f>
          <c:strCache>
            <c:ptCount val="1"/>
            <c:pt idx="0">
              <c:v>35a. Is there clear guidance to completing tax returns?*</c:v>
            </c:pt>
          </c:strCache>
        </c:strRef>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chemeClr val="accent2"/>
            </a:solidFill>
            <a:ln>
              <a:noFill/>
            </a:ln>
            <a:effectLst/>
          </c:spPr>
          <c:invertIfNegative val="0"/>
          <c:dLbls>
            <c:dLbl>
              <c:idx val="0"/>
              <c:tx>
                <c:rich>
                  <a:bodyPr/>
                  <a:lstStyle/>
                  <a:p>
                    <a:r>
                      <a:rPr lang="en-US"/>
                      <a:t>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F87-4522-8051-A2FC6CDCCAC0}"/>
                </c:ext>
              </c:extLst>
            </c:dLbl>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Sheet3!$C$23:$C$24</c:f>
              <c:strCache>
                <c:ptCount val="2"/>
                <c:pt idx="0">
                  <c:v>YES</c:v>
                </c:pt>
                <c:pt idx="1">
                  <c:v>NO</c:v>
                </c:pt>
              </c:strCache>
            </c:strRef>
          </c:cat>
          <c:val>
            <c:numRef>
              <c:f>Sheet3!$D$23:$D$24</c:f>
              <c:numCache>
                <c:formatCode>General</c:formatCode>
                <c:ptCount val="2"/>
                <c:pt idx="0">
                  <c:v>20</c:v>
                </c:pt>
                <c:pt idx="1">
                  <c:v>1</c:v>
                </c:pt>
              </c:numCache>
            </c:numRef>
          </c:val>
          <c:extLst>
            <c:ext xmlns:c16="http://schemas.microsoft.com/office/drawing/2014/chart" uri="{C3380CC4-5D6E-409C-BE32-E72D297353CC}">
              <c16:uniqueId val="{00000000-97B5-44C6-B5DF-63EF9A23593F}"/>
            </c:ext>
          </c:extLst>
        </c:ser>
        <c:dLbls>
          <c:showLegendKey val="0"/>
          <c:showVal val="1"/>
          <c:showCatName val="0"/>
          <c:showSerName val="0"/>
          <c:showPercent val="0"/>
          <c:showBubbleSize val="0"/>
        </c:dLbls>
        <c:gapWidth val="444"/>
        <c:overlap val="-90"/>
        <c:axId val="69661056"/>
        <c:axId val="69662592"/>
      </c:barChart>
      <c:catAx>
        <c:axId val="69661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crossAx val="69662592"/>
        <c:crosses val="autoZero"/>
        <c:auto val="1"/>
        <c:lblAlgn val="ctr"/>
        <c:lblOffset val="100"/>
        <c:noMultiLvlLbl val="0"/>
      </c:catAx>
      <c:valAx>
        <c:axId val="69662592"/>
        <c:scaling>
          <c:orientation val="minMax"/>
        </c:scaling>
        <c:delete val="1"/>
        <c:axPos val="l"/>
        <c:numFmt formatCode="General" sourceLinked="1"/>
        <c:majorTickMark val="none"/>
        <c:minorTickMark val="none"/>
        <c:tickLblPos val="nextTo"/>
        <c:crossAx val="69661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Candara" panose="020E0502030303020204" pitchFamily="34" charset="0"/>
              <a:ea typeface="+mn-ea"/>
              <a:cs typeface="+mn-cs"/>
            </a:defRPr>
          </a:pPr>
          <a:endParaRPr lang="en-NG"/>
        </a:p>
      </c:txPr>
    </c:title>
    <c:autoTitleDeleted val="0"/>
    <c:plotArea>
      <c:layout/>
      <c:barChart>
        <c:barDir val="col"/>
        <c:grouping val="clustered"/>
        <c:varyColors val="0"/>
        <c:ser>
          <c:idx val="0"/>
          <c:order val="0"/>
          <c:tx>
            <c:strRef>
              <c:f>Sheet3!$G$3</c:f>
              <c:strCache>
                <c:ptCount val="1"/>
                <c:pt idx="0">
                  <c:v>35b. If Yes do these include examples and PIT rates table to ease computation? And references to each box for clarity? If yes please be ready to share for peer learning*</c:v>
                </c:pt>
              </c:strCache>
            </c:strRef>
          </c:tx>
          <c:spPr>
            <a:solidFill>
              <a:schemeClr val="accent1"/>
            </a:solidFill>
            <a:ln>
              <a:noFill/>
            </a:ln>
            <a:effectLst/>
          </c:spPr>
          <c:invertIfNegative val="0"/>
          <c:dLbls>
            <c:dLbl>
              <c:idx val="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0A5-4324-8E3D-CBF9616EC0C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Sheet3!$F$4:$F$6</c:f>
              <c:strCache>
                <c:ptCount val="3"/>
                <c:pt idx="0">
                  <c:v>Yes</c:v>
                </c:pt>
                <c:pt idx="1">
                  <c:v>No</c:v>
                </c:pt>
                <c:pt idx="2">
                  <c:v>No Response</c:v>
                </c:pt>
              </c:strCache>
            </c:strRef>
          </c:cat>
          <c:val>
            <c:numRef>
              <c:f>Sheet3!$G$4:$G$6</c:f>
              <c:numCache>
                <c:formatCode>General</c:formatCode>
                <c:ptCount val="3"/>
                <c:pt idx="0">
                  <c:v>11</c:v>
                </c:pt>
                <c:pt idx="1">
                  <c:v>2</c:v>
                </c:pt>
                <c:pt idx="2">
                  <c:v>11</c:v>
                </c:pt>
              </c:numCache>
            </c:numRef>
          </c:val>
          <c:extLst>
            <c:ext xmlns:c16="http://schemas.microsoft.com/office/drawing/2014/chart" uri="{C3380CC4-5D6E-409C-BE32-E72D297353CC}">
              <c16:uniqueId val="{00000000-B2FE-4B91-AA4B-8E03D1752CCA}"/>
            </c:ext>
          </c:extLst>
        </c:ser>
        <c:dLbls>
          <c:showLegendKey val="0"/>
          <c:showVal val="0"/>
          <c:showCatName val="0"/>
          <c:showSerName val="0"/>
          <c:showPercent val="0"/>
          <c:showBubbleSize val="0"/>
        </c:dLbls>
        <c:gapWidth val="219"/>
        <c:overlap val="-27"/>
        <c:axId val="1423835296"/>
        <c:axId val="1625922000"/>
      </c:barChart>
      <c:catAx>
        <c:axId val="14238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NG"/>
          </a:p>
        </c:txPr>
        <c:crossAx val="1625922000"/>
        <c:crosses val="autoZero"/>
        <c:auto val="1"/>
        <c:lblAlgn val="ctr"/>
        <c:lblOffset val="100"/>
        <c:noMultiLvlLbl val="0"/>
      </c:catAx>
      <c:valAx>
        <c:axId val="1625922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2383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ndara" panose="020E0502030303020204" pitchFamily="34" charset="0"/>
        </a:defRPr>
      </a:pPr>
      <a:endParaRPr lang="en-NG"/>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Candara" panose="020E0502030303020204" pitchFamily="34" charset="0"/>
              <a:ea typeface="+mn-ea"/>
              <a:cs typeface="+mn-cs"/>
            </a:defRPr>
          </a:pPr>
          <a:endParaRPr lang="en-NG"/>
        </a:p>
      </c:txPr>
    </c:title>
    <c:autoTitleDeleted val="0"/>
    <c:plotArea>
      <c:layout/>
      <c:barChart>
        <c:barDir val="col"/>
        <c:grouping val="clustered"/>
        <c:varyColors val="0"/>
        <c:ser>
          <c:idx val="0"/>
          <c:order val="0"/>
          <c:tx>
            <c:strRef>
              <c:f>Sheet4!$D$6</c:f>
              <c:strCache>
                <c:ptCount val="1"/>
                <c:pt idx="0">
                  <c:v>36. Are they available 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andara" panose="020E0502030303020204" pitchFamily="34"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Sheet4!$C$7:$C$8</c:f>
              <c:strCache>
                <c:ptCount val="2"/>
                <c:pt idx="0">
                  <c:v>No</c:v>
                </c:pt>
                <c:pt idx="1">
                  <c:v>Yes</c:v>
                </c:pt>
              </c:strCache>
            </c:strRef>
          </c:cat>
          <c:val>
            <c:numRef>
              <c:f>Sheet4!$D$7:$D$8</c:f>
              <c:numCache>
                <c:formatCode>General</c:formatCode>
                <c:ptCount val="2"/>
                <c:pt idx="0">
                  <c:v>9</c:v>
                </c:pt>
                <c:pt idx="1">
                  <c:v>16</c:v>
                </c:pt>
              </c:numCache>
            </c:numRef>
          </c:val>
          <c:extLst>
            <c:ext xmlns:c16="http://schemas.microsoft.com/office/drawing/2014/chart" uri="{C3380CC4-5D6E-409C-BE32-E72D297353CC}">
              <c16:uniqueId val="{00000000-39E0-4A78-84E6-EBC470A62A84}"/>
            </c:ext>
          </c:extLst>
        </c:ser>
        <c:dLbls>
          <c:showLegendKey val="0"/>
          <c:showVal val="0"/>
          <c:showCatName val="0"/>
          <c:showSerName val="0"/>
          <c:showPercent val="0"/>
          <c:showBubbleSize val="0"/>
        </c:dLbls>
        <c:gapWidth val="219"/>
        <c:overlap val="-27"/>
        <c:axId val="1648082960"/>
        <c:axId val="1625916176"/>
      </c:barChart>
      <c:catAx>
        <c:axId val="164808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ndara" panose="020E0502030303020204" pitchFamily="34" charset="0"/>
                <a:ea typeface="+mn-ea"/>
                <a:cs typeface="+mn-cs"/>
              </a:defRPr>
            </a:pPr>
            <a:endParaRPr lang="en-NG"/>
          </a:p>
        </c:txPr>
        <c:crossAx val="1625916176"/>
        <c:crosses val="autoZero"/>
        <c:auto val="1"/>
        <c:lblAlgn val="ctr"/>
        <c:lblOffset val="100"/>
        <c:noMultiLvlLbl val="0"/>
      </c:catAx>
      <c:valAx>
        <c:axId val="162591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ndara" panose="020E0502030303020204" pitchFamily="34" charset="0"/>
                <a:ea typeface="+mn-ea"/>
                <a:cs typeface="+mn-cs"/>
              </a:defRPr>
            </a:pPr>
            <a:endParaRPr lang="en-NG"/>
          </a:p>
        </c:txPr>
        <c:crossAx val="164808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Candara" panose="020E0502030303020204" pitchFamily="34" charset="0"/>
        </a:defRPr>
      </a:pPr>
      <a:endParaRPr lang="en-NG"/>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Candara" panose="020E0502030303020204" pitchFamily="34" charset="0"/>
              <a:ea typeface="+mn-ea"/>
              <a:cs typeface="+mn-cs"/>
            </a:defRPr>
          </a:pPr>
          <a:endParaRPr lang="en-NG"/>
        </a:p>
      </c:txPr>
    </c:title>
    <c:autoTitleDeleted val="0"/>
    <c:plotArea>
      <c:layout/>
      <c:barChart>
        <c:barDir val="col"/>
        <c:grouping val="clustered"/>
        <c:varyColors val="0"/>
        <c:ser>
          <c:idx val="0"/>
          <c:order val="0"/>
          <c:tx>
            <c:strRef>
              <c:f>Sheet4!$I$3</c:f>
              <c:strCache>
                <c:ptCount val="1"/>
                <c:pt idx="0">
                  <c:v>37. Are assessments almost always issued by the SIRS?*</c:v>
                </c:pt>
              </c:strCache>
            </c:strRef>
          </c:tx>
          <c:spPr>
            <a:solidFill>
              <a:schemeClr val="accent1"/>
            </a:solidFill>
            <a:ln>
              <a:noFill/>
            </a:ln>
            <a:effectLst/>
          </c:spPr>
          <c:invertIfNegative val="0"/>
          <c:dLbls>
            <c:dLbl>
              <c:idx val="1"/>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D28-4E46-8C96-678793666B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andara" panose="020E0502030303020204" pitchFamily="34"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Sheet4!$H$4:$H$5</c:f>
              <c:strCache>
                <c:ptCount val="2"/>
                <c:pt idx="0">
                  <c:v>No</c:v>
                </c:pt>
                <c:pt idx="1">
                  <c:v>yes</c:v>
                </c:pt>
              </c:strCache>
            </c:strRef>
          </c:cat>
          <c:val>
            <c:numRef>
              <c:f>Sheet4!$I$4:$I$5</c:f>
              <c:numCache>
                <c:formatCode>General</c:formatCode>
                <c:ptCount val="2"/>
                <c:pt idx="0">
                  <c:v>2</c:v>
                </c:pt>
                <c:pt idx="1">
                  <c:v>22</c:v>
                </c:pt>
              </c:numCache>
            </c:numRef>
          </c:val>
          <c:extLst>
            <c:ext xmlns:c16="http://schemas.microsoft.com/office/drawing/2014/chart" uri="{C3380CC4-5D6E-409C-BE32-E72D297353CC}">
              <c16:uniqueId val="{00000000-3158-4835-8D98-86B531F5448E}"/>
            </c:ext>
          </c:extLst>
        </c:ser>
        <c:dLbls>
          <c:showLegendKey val="0"/>
          <c:showVal val="0"/>
          <c:showCatName val="0"/>
          <c:showSerName val="0"/>
          <c:showPercent val="0"/>
          <c:showBubbleSize val="0"/>
        </c:dLbls>
        <c:gapWidth val="219"/>
        <c:overlap val="-27"/>
        <c:axId val="1378640272"/>
        <c:axId val="1625899952"/>
      </c:barChart>
      <c:catAx>
        <c:axId val="137864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ndara" panose="020E0502030303020204" pitchFamily="34" charset="0"/>
                <a:ea typeface="+mn-ea"/>
                <a:cs typeface="+mn-cs"/>
              </a:defRPr>
            </a:pPr>
            <a:endParaRPr lang="en-NG"/>
          </a:p>
        </c:txPr>
        <c:crossAx val="1625899952"/>
        <c:crosses val="autoZero"/>
        <c:auto val="1"/>
        <c:lblAlgn val="ctr"/>
        <c:lblOffset val="100"/>
        <c:noMultiLvlLbl val="0"/>
      </c:catAx>
      <c:valAx>
        <c:axId val="162589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ndara" panose="020E0502030303020204" pitchFamily="34" charset="0"/>
                <a:ea typeface="+mn-ea"/>
                <a:cs typeface="+mn-cs"/>
              </a:defRPr>
            </a:pPr>
            <a:endParaRPr lang="en-NG"/>
          </a:p>
        </c:txPr>
        <c:crossAx val="137864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Candara" panose="020E0502030303020204" pitchFamily="34" charset="0"/>
        </a:defRPr>
      </a:pPr>
      <a:endParaRPr lang="en-NG"/>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Candara" panose="020E0502030303020204" pitchFamily="34" charset="0"/>
              <a:ea typeface="+mn-ea"/>
              <a:cs typeface="+mn-cs"/>
            </a:defRPr>
          </a:pPr>
          <a:endParaRPr lang="en-NG"/>
        </a:p>
      </c:txPr>
    </c:title>
    <c:autoTitleDeleted val="0"/>
    <c:plotArea>
      <c:layout/>
      <c:barChart>
        <c:barDir val="col"/>
        <c:grouping val="clustered"/>
        <c:varyColors val="0"/>
        <c:ser>
          <c:idx val="0"/>
          <c:order val="0"/>
          <c:tx>
            <c:strRef>
              <c:f>Sheet4!$I$12</c:f>
              <c:strCache>
                <c:ptCount val="1"/>
                <c:pt idx="0">
                  <c:v>38. How does self-assessment operate in practice in the State?*</c:v>
                </c:pt>
              </c:strCache>
            </c:strRef>
          </c:tx>
          <c:spPr>
            <a:solidFill>
              <a:schemeClr val="accent1"/>
            </a:solidFill>
            <a:ln>
              <a:noFill/>
            </a:ln>
            <a:effectLst/>
          </c:spPr>
          <c:invertIfNegative val="0"/>
          <c:dLbls>
            <c:dLbl>
              <c:idx val="0"/>
              <c:tx>
                <c:rich>
                  <a:bodyPr/>
                  <a:lstStyle/>
                  <a:p>
                    <a:r>
                      <a:rPr lang="en-US" dirty="0"/>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8C0-4C36-BC21-C5281D0267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ndara" panose="020E0502030303020204" pitchFamily="34" charset="0"/>
                    <a:ea typeface="+mn-ea"/>
                    <a:cs typeface="+mn-cs"/>
                  </a:defRPr>
                </a:pPr>
                <a:endParaRPr lang="en-N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Sheet4!$H$13</c:f>
              <c:strCache>
                <c:ptCount val="1"/>
                <c:pt idx="0">
                  <c:v>Never</c:v>
                </c:pt>
              </c:strCache>
            </c:strRef>
          </c:cat>
          <c:val>
            <c:numRef>
              <c:f>Sheet4!$I$13</c:f>
              <c:numCache>
                <c:formatCode>General</c:formatCode>
                <c:ptCount val="1"/>
                <c:pt idx="0">
                  <c:v>24</c:v>
                </c:pt>
              </c:numCache>
            </c:numRef>
          </c:val>
          <c:extLst>
            <c:ext xmlns:c16="http://schemas.microsoft.com/office/drawing/2014/chart" uri="{C3380CC4-5D6E-409C-BE32-E72D297353CC}">
              <c16:uniqueId val="{00000000-9FDB-4020-9504-0CE197159173}"/>
            </c:ext>
          </c:extLst>
        </c:ser>
        <c:dLbls>
          <c:showLegendKey val="0"/>
          <c:showVal val="0"/>
          <c:showCatName val="0"/>
          <c:showSerName val="0"/>
          <c:showPercent val="0"/>
          <c:showBubbleSize val="0"/>
        </c:dLbls>
        <c:gapWidth val="219"/>
        <c:overlap val="-27"/>
        <c:axId val="1728348304"/>
        <c:axId val="1625907440"/>
      </c:barChart>
      <c:catAx>
        <c:axId val="172834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NG"/>
          </a:p>
        </c:txPr>
        <c:crossAx val="1625907440"/>
        <c:crosses val="autoZero"/>
        <c:auto val="1"/>
        <c:lblAlgn val="ctr"/>
        <c:lblOffset val="100"/>
        <c:noMultiLvlLbl val="0"/>
      </c:catAx>
      <c:valAx>
        <c:axId val="162590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ndara" panose="020E0502030303020204" pitchFamily="34" charset="0"/>
                <a:ea typeface="+mn-ea"/>
                <a:cs typeface="+mn-cs"/>
              </a:defRPr>
            </a:pPr>
            <a:endParaRPr lang="en-NG"/>
          </a:p>
        </c:txPr>
        <c:crossAx val="172834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ndara" panose="020E0502030303020204" pitchFamily="34" charset="0"/>
        </a:defRPr>
      </a:pPr>
      <a:endParaRPr lang="en-NG"/>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ndara" panose="020E0502030303020204" pitchFamily="34" charset="0"/>
              <a:ea typeface="+mn-ea"/>
              <a:cs typeface="+mn-cs"/>
            </a:defRPr>
          </a:pPr>
          <a:endParaRPr lang="en-NG"/>
        </a:p>
      </c:txPr>
    </c:title>
    <c:autoTitleDeleted val="0"/>
    <c:plotArea>
      <c:layout/>
      <c:barChart>
        <c:barDir val="col"/>
        <c:grouping val="clustered"/>
        <c:varyColors val="0"/>
        <c:ser>
          <c:idx val="0"/>
          <c:order val="0"/>
          <c:tx>
            <c:strRef>
              <c:f>'Tax Procedures'!$AL$75</c:f>
              <c:strCache>
                <c:ptCount val="1"/>
                <c:pt idx="0">
                  <c:v>12</c:v>
                </c:pt>
              </c:strCache>
            </c:strRef>
          </c:tx>
          <c:spPr>
            <a:solidFill>
              <a:schemeClr val="accent1"/>
            </a:solidFill>
            <a:ln>
              <a:noFill/>
            </a:ln>
            <a:effectLst/>
          </c:spPr>
          <c:invertIfNegative val="0"/>
          <c:cat>
            <c:numRef>
              <c:f>'Tax Procedures'!$AK$76:$AK$77</c:f>
              <c:numCache>
                <c:formatCode>General</c:formatCode>
                <c:ptCount val="2"/>
              </c:numCache>
            </c:numRef>
          </c:cat>
          <c:val>
            <c:numRef>
              <c:f>'Tax Procedures'!$AL$76:$AL$77</c:f>
              <c:numCache>
                <c:formatCode>General</c:formatCode>
                <c:ptCount val="2"/>
              </c:numCache>
            </c:numRef>
          </c:val>
          <c:extLst>
            <c:ext xmlns:c16="http://schemas.microsoft.com/office/drawing/2014/chart" uri="{C3380CC4-5D6E-409C-BE32-E72D297353CC}">
              <c16:uniqueId val="{00000000-6C44-4DEB-8456-288CCDA02C5B}"/>
            </c:ext>
          </c:extLst>
        </c:ser>
        <c:dLbls>
          <c:showLegendKey val="0"/>
          <c:showVal val="0"/>
          <c:showCatName val="0"/>
          <c:showSerName val="0"/>
          <c:showPercent val="0"/>
          <c:showBubbleSize val="0"/>
        </c:dLbls>
        <c:gapWidth val="219"/>
        <c:overlap val="-27"/>
        <c:axId val="1728335904"/>
        <c:axId val="1615332608"/>
      </c:barChart>
      <c:catAx>
        <c:axId val="172833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615332608"/>
        <c:crosses val="autoZero"/>
        <c:auto val="1"/>
        <c:lblAlgn val="ctr"/>
        <c:lblOffset val="100"/>
        <c:noMultiLvlLbl val="0"/>
      </c:catAx>
      <c:valAx>
        <c:axId val="161533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72833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ndara" panose="020E0502030303020204" pitchFamily="34" charset="0"/>
        </a:defRPr>
      </a:pPr>
      <a:endParaRPr lang="en-NG"/>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ndara" panose="020E0502030303020204" pitchFamily="34" charset="0"/>
              <a:ea typeface="+mn-ea"/>
              <a:cs typeface="+mn-cs"/>
            </a:defRPr>
          </a:pPr>
          <a:endParaRPr lang="en-NG"/>
        </a:p>
      </c:txPr>
    </c:title>
    <c:autoTitleDeleted val="0"/>
    <c:plotArea>
      <c:layout/>
      <c:barChart>
        <c:barDir val="col"/>
        <c:grouping val="clustered"/>
        <c:varyColors val="0"/>
        <c:ser>
          <c:idx val="0"/>
          <c:order val="0"/>
          <c:tx>
            <c:strRef>
              <c:f>'Tax Procedures'!$AT$73</c:f>
              <c:strCache>
                <c:ptCount val="1"/>
                <c:pt idx="0">
                  <c:v>40. Do you have any desk guidance for staff making objective Best of Judgement (BoJ) assessments?*</c:v>
                </c:pt>
              </c:strCache>
            </c:strRef>
          </c:tx>
          <c:spPr>
            <a:solidFill>
              <a:schemeClr val="accent1"/>
            </a:solidFill>
            <a:ln>
              <a:noFill/>
            </a:ln>
            <a:effectLst/>
          </c:spPr>
          <c:invertIfNegative val="0"/>
          <c:cat>
            <c:strRef>
              <c:f>'Tax Procedures'!$AS$74:$AS$75</c:f>
              <c:strCache>
                <c:ptCount val="2"/>
                <c:pt idx="0">
                  <c:v>No</c:v>
                </c:pt>
                <c:pt idx="1">
                  <c:v>Yes</c:v>
                </c:pt>
              </c:strCache>
            </c:strRef>
          </c:cat>
          <c:val>
            <c:numRef>
              <c:f>'Tax Procedures'!$AT$74:$AT$75</c:f>
              <c:numCache>
                <c:formatCode>General</c:formatCode>
                <c:ptCount val="2"/>
                <c:pt idx="0">
                  <c:v>7</c:v>
                </c:pt>
                <c:pt idx="1">
                  <c:v>18</c:v>
                </c:pt>
              </c:numCache>
            </c:numRef>
          </c:val>
          <c:extLst>
            <c:ext xmlns:c16="http://schemas.microsoft.com/office/drawing/2014/chart" uri="{C3380CC4-5D6E-409C-BE32-E72D297353CC}">
              <c16:uniqueId val="{00000000-231A-4F06-8BB1-45CC2E5C1511}"/>
            </c:ext>
          </c:extLst>
        </c:ser>
        <c:dLbls>
          <c:showLegendKey val="0"/>
          <c:showVal val="0"/>
          <c:showCatName val="0"/>
          <c:showSerName val="0"/>
          <c:showPercent val="0"/>
          <c:showBubbleSize val="0"/>
        </c:dLbls>
        <c:gapWidth val="219"/>
        <c:overlap val="-27"/>
        <c:axId val="1648602464"/>
        <c:axId val="1615350496"/>
      </c:barChart>
      <c:catAx>
        <c:axId val="164860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615350496"/>
        <c:crosses val="autoZero"/>
        <c:auto val="1"/>
        <c:lblAlgn val="ctr"/>
        <c:lblOffset val="100"/>
        <c:noMultiLvlLbl val="0"/>
      </c:catAx>
      <c:valAx>
        <c:axId val="161535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ndara" panose="020E0502030303020204" pitchFamily="34" charset="0"/>
                <a:ea typeface="+mn-ea"/>
                <a:cs typeface="+mn-cs"/>
              </a:defRPr>
            </a:pPr>
            <a:endParaRPr lang="en-NG"/>
          </a:p>
        </c:txPr>
        <c:crossAx val="164860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ndara" panose="020E0502030303020204" pitchFamily="34" charset="0"/>
        </a:defRPr>
      </a:pPr>
      <a:endParaRPr lang="en-NG"/>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Sheet1!$E$3</c:f>
              <c:strCache>
                <c:ptCount val="1"/>
                <c:pt idx="0">
                  <c:v>41. Are the taxpayers' rights to object to an SIRS best of judgement assessment clearly communicated?*</c:v>
                </c:pt>
              </c:strCache>
            </c:strRef>
          </c:tx>
          <c:spPr>
            <a:solidFill>
              <a:schemeClr val="accent1"/>
            </a:solidFill>
            <a:ln>
              <a:noFill/>
            </a:ln>
            <a:effectLst/>
          </c:spPr>
          <c:invertIfNegative val="0"/>
          <c:cat>
            <c:strRef>
              <c:f>Sheet1!$D$4:$D$5</c:f>
              <c:strCache>
                <c:ptCount val="2"/>
                <c:pt idx="0">
                  <c:v>Yes</c:v>
                </c:pt>
                <c:pt idx="1">
                  <c:v>No</c:v>
                </c:pt>
              </c:strCache>
            </c:strRef>
          </c:cat>
          <c:val>
            <c:numRef>
              <c:f>Sheet1!$E$4:$E$5</c:f>
              <c:numCache>
                <c:formatCode>General</c:formatCode>
                <c:ptCount val="2"/>
                <c:pt idx="0">
                  <c:v>24</c:v>
                </c:pt>
                <c:pt idx="1">
                  <c:v>1</c:v>
                </c:pt>
              </c:numCache>
            </c:numRef>
          </c:val>
          <c:extLst>
            <c:ext xmlns:c16="http://schemas.microsoft.com/office/drawing/2014/chart" uri="{C3380CC4-5D6E-409C-BE32-E72D297353CC}">
              <c16:uniqueId val="{00000000-2863-49C3-8AA5-9A775C63144F}"/>
            </c:ext>
          </c:extLst>
        </c:ser>
        <c:dLbls>
          <c:showLegendKey val="0"/>
          <c:showVal val="0"/>
          <c:showCatName val="0"/>
          <c:showSerName val="0"/>
          <c:showPercent val="0"/>
          <c:showBubbleSize val="0"/>
        </c:dLbls>
        <c:gapWidth val="219"/>
        <c:overlap val="-27"/>
        <c:axId val="1378242816"/>
        <c:axId val="1134936096"/>
      </c:barChart>
      <c:catAx>
        <c:axId val="137824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134936096"/>
        <c:crosses val="autoZero"/>
        <c:auto val="1"/>
        <c:lblAlgn val="ctr"/>
        <c:lblOffset val="100"/>
        <c:noMultiLvlLbl val="0"/>
      </c:catAx>
      <c:valAx>
        <c:axId val="1134936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37824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Sheet2!$E$3</c:f>
              <c:strCache>
                <c:ptCount val="1"/>
                <c:pt idx="0">
                  <c:v>42a. Do you have a documented Objection to Assessments Process?*</c:v>
                </c:pt>
              </c:strCache>
            </c:strRef>
          </c:tx>
          <c:spPr>
            <a:solidFill>
              <a:schemeClr val="accent1"/>
            </a:solidFill>
            <a:ln>
              <a:noFill/>
            </a:ln>
            <a:effectLst/>
          </c:spPr>
          <c:invertIfNegative val="0"/>
          <c:cat>
            <c:strRef>
              <c:f>Sheet2!$D$4:$D$5</c:f>
              <c:strCache>
                <c:ptCount val="2"/>
                <c:pt idx="0">
                  <c:v>No</c:v>
                </c:pt>
                <c:pt idx="1">
                  <c:v>Yes</c:v>
                </c:pt>
              </c:strCache>
            </c:strRef>
          </c:cat>
          <c:val>
            <c:numRef>
              <c:f>Sheet2!$E$4:$E$5</c:f>
              <c:numCache>
                <c:formatCode>General</c:formatCode>
                <c:ptCount val="2"/>
                <c:pt idx="0">
                  <c:v>5</c:v>
                </c:pt>
                <c:pt idx="1">
                  <c:v>20</c:v>
                </c:pt>
              </c:numCache>
            </c:numRef>
          </c:val>
          <c:extLst>
            <c:ext xmlns:c16="http://schemas.microsoft.com/office/drawing/2014/chart" uri="{C3380CC4-5D6E-409C-BE32-E72D297353CC}">
              <c16:uniqueId val="{00000000-3CE7-4C40-BB14-54251710A71D}"/>
            </c:ext>
          </c:extLst>
        </c:ser>
        <c:dLbls>
          <c:showLegendKey val="0"/>
          <c:showVal val="0"/>
          <c:showCatName val="0"/>
          <c:showSerName val="0"/>
          <c:showPercent val="0"/>
          <c:showBubbleSize val="0"/>
        </c:dLbls>
        <c:gapWidth val="219"/>
        <c:overlap val="-27"/>
        <c:axId val="1378634672"/>
        <c:axId val="1134920288"/>
      </c:barChart>
      <c:catAx>
        <c:axId val="137863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134920288"/>
        <c:crosses val="autoZero"/>
        <c:auto val="1"/>
        <c:lblAlgn val="ctr"/>
        <c:lblOffset val="100"/>
        <c:noMultiLvlLbl val="0"/>
      </c:catAx>
      <c:valAx>
        <c:axId val="113492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37863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2. The Board of the SIRS meets </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Sheet1!$B$115:$B$119</c:f>
              <c:strCache>
                <c:ptCount val="5"/>
                <c:pt idx="0">
                  <c:v>Monthly</c:v>
                </c:pt>
                <c:pt idx="1">
                  <c:v>Weekly</c:v>
                </c:pt>
                <c:pt idx="2">
                  <c:v>Ad Hoc</c:v>
                </c:pt>
                <c:pt idx="3">
                  <c:v>Quarterly</c:v>
                </c:pt>
                <c:pt idx="4">
                  <c:v>Never</c:v>
                </c:pt>
              </c:strCache>
            </c:strRef>
          </c:cat>
          <c:val>
            <c:numRef>
              <c:f>Sheet1!$C$115:$C$119</c:f>
              <c:numCache>
                <c:formatCode>General</c:formatCode>
                <c:ptCount val="5"/>
                <c:pt idx="0">
                  <c:v>8</c:v>
                </c:pt>
                <c:pt idx="1">
                  <c:v>4</c:v>
                </c:pt>
                <c:pt idx="2">
                  <c:v>1</c:v>
                </c:pt>
                <c:pt idx="3">
                  <c:v>11</c:v>
                </c:pt>
                <c:pt idx="4">
                  <c:v>1</c:v>
                </c:pt>
              </c:numCache>
            </c:numRef>
          </c:val>
          <c:extLst>
            <c:ext xmlns:c16="http://schemas.microsoft.com/office/drawing/2014/chart" uri="{C3380CC4-5D6E-409C-BE32-E72D297353CC}">
              <c16:uniqueId val="{00000000-A2C7-4C55-B20F-6598219DD8B3}"/>
            </c:ext>
          </c:extLst>
        </c:ser>
        <c:dLbls>
          <c:showLegendKey val="0"/>
          <c:showVal val="0"/>
          <c:showCatName val="0"/>
          <c:showSerName val="0"/>
          <c:showPercent val="0"/>
          <c:showBubbleSize val="0"/>
        </c:dLbls>
        <c:gapWidth val="219"/>
        <c:overlap val="-27"/>
        <c:axId val="112635904"/>
        <c:axId val="112637440"/>
      </c:barChart>
      <c:catAx>
        <c:axId val="11263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2637440"/>
        <c:crosses val="autoZero"/>
        <c:auto val="1"/>
        <c:lblAlgn val="ctr"/>
        <c:lblOffset val="100"/>
        <c:noMultiLvlLbl val="0"/>
      </c:catAx>
      <c:valAx>
        <c:axId val="11263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263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'Tax Procedures'!$AL$72</c:f>
              <c:strCache>
                <c:ptCount val="1"/>
                <c:pt idx="0">
                  <c:v>42b. If Yes does this process ensure that the same person who rasied the assessment does not decide on the final validity of the assessment? And Does the guidance make it clear that the taxpayer can ask that his/her objection is settled by going to court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'Tax Procedures'!$AK$73:$AK$75</c:f>
              <c:strCache>
                <c:ptCount val="3"/>
                <c:pt idx="0">
                  <c:v>No</c:v>
                </c:pt>
                <c:pt idx="1">
                  <c:v>Yes</c:v>
                </c:pt>
                <c:pt idx="2">
                  <c:v>No Response</c:v>
                </c:pt>
              </c:strCache>
            </c:strRef>
          </c:cat>
          <c:val>
            <c:numRef>
              <c:f>'Tax Procedures'!$AL$73:$AL$75</c:f>
              <c:numCache>
                <c:formatCode>General</c:formatCode>
                <c:ptCount val="3"/>
                <c:pt idx="0">
                  <c:v>2</c:v>
                </c:pt>
                <c:pt idx="1">
                  <c:v>11</c:v>
                </c:pt>
                <c:pt idx="2">
                  <c:v>12</c:v>
                </c:pt>
              </c:numCache>
            </c:numRef>
          </c:val>
          <c:extLst>
            <c:ext xmlns:c16="http://schemas.microsoft.com/office/drawing/2014/chart" uri="{C3380CC4-5D6E-409C-BE32-E72D297353CC}">
              <c16:uniqueId val="{00000000-AEFF-4C66-A2CF-8A6E31091FC7}"/>
            </c:ext>
          </c:extLst>
        </c:ser>
        <c:dLbls>
          <c:showLegendKey val="0"/>
          <c:showVal val="0"/>
          <c:showCatName val="0"/>
          <c:showSerName val="0"/>
          <c:showPercent val="0"/>
          <c:showBubbleSize val="0"/>
        </c:dLbls>
        <c:gapWidth val="219"/>
        <c:overlap val="-27"/>
        <c:axId val="1641702416"/>
        <c:axId val="1615357152"/>
      </c:barChart>
      <c:catAx>
        <c:axId val="164170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15357152"/>
        <c:crosses val="autoZero"/>
        <c:auto val="1"/>
        <c:lblAlgn val="ctr"/>
        <c:lblOffset val="100"/>
        <c:noMultiLvlLbl val="0"/>
      </c:catAx>
      <c:valAx>
        <c:axId val="1615357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41702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Sheet3!$F$6</c:f>
              <c:strCache>
                <c:ptCount val="1"/>
                <c:pt idx="0">
                  <c:v>43. In the last year, how many objections have been referred to the Tax Appeal Tribunal that covers your state in the last year?*</c:v>
                </c:pt>
              </c:strCache>
            </c:strRef>
          </c:tx>
          <c:spPr>
            <a:solidFill>
              <a:schemeClr val="accent1"/>
            </a:solidFill>
            <a:ln>
              <a:noFill/>
            </a:ln>
            <a:effectLst/>
          </c:spPr>
          <c:invertIfNegative val="0"/>
          <c:cat>
            <c:strRef>
              <c:f>Sheet3!$E$7:$E$9</c:f>
              <c:strCache>
                <c:ptCount val="3"/>
                <c:pt idx="0">
                  <c:v>0 -10 Objections</c:v>
                </c:pt>
                <c:pt idx="1">
                  <c:v>10 – 20 Objections</c:v>
                </c:pt>
                <c:pt idx="2">
                  <c:v>20 – 50 Objections</c:v>
                </c:pt>
              </c:strCache>
            </c:strRef>
          </c:cat>
          <c:val>
            <c:numRef>
              <c:f>Sheet3!$F$7:$F$9</c:f>
              <c:numCache>
                <c:formatCode>General</c:formatCode>
                <c:ptCount val="3"/>
                <c:pt idx="0">
                  <c:v>21</c:v>
                </c:pt>
                <c:pt idx="1">
                  <c:v>2</c:v>
                </c:pt>
                <c:pt idx="2">
                  <c:v>2</c:v>
                </c:pt>
              </c:numCache>
            </c:numRef>
          </c:val>
          <c:extLst>
            <c:ext xmlns:c16="http://schemas.microsoft.com/office/drawing/2014/chart" uri="{C3380CC4-5D6E-409C-BE32-E72D297353CC}">
              <c16:uniqueId val="{00000000-D724-4A67-B326-5B416D0EA5B5}"/>
            </c:ext>
          </c:extLst>
        </c:ser>
        <c:dLbls>
          <c:showLegendKey val="0"/>
          <c:showVal val="0"/>
          <c:showCatName val="0"/>
          <c:showSerName val="0"/>
          <c:showPercent val="0"/>
          <c:showBubbleSize val="0"/>
        </c:dLbls>
        <c:gapWidth val="219"/>
        <c:overlap val="-27"/>
        <c:axId val="1641716416"/>
        <c:axId val="1412767904"/>
      </c:barChart>
      <c:catAx>
        <c:axId val="164171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412767904"/>
        <c:crosses val="autoZero"/>
        <c:auto val="1"/>
        <c:lblAlgn val="ctr"/>
        <c:lblOffset val="100"/>
        <c:noMultiLvlLbl val="0"/>
      </c:catAx>
      <c:valAx>
        <c:axId val="14127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41716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'Tax Processing'!$D$4</c:f>
          <c:strCache>
            <c:ptCount val="1"/>
            <c:pt idx="0">
              <c:v>44a. Is there a central platform for collection of taxes in the state?*</c:v>
            </c:pt>
          </c:strCache>
        </c:strRef>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B1C-4358-9F35-172085BEE7C8}"/>
                </c:ext>
              </c:extLst>
            </c:dLbl>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Sheet1!$A$20:$A$21</c:f>
              <c:strCache>
                <c:ptCount val="2"/>
                <c:pt idx="0">
                  <c:v>YES</c:v>
                </c:pt>
                <c:pt idx="1">
                  <c:v>NO</c:v>
                </c:pt>
              </c:strCache>
            </c:strRef>
          </c:cat>
          <c:val>
            <c:numRef>
              <c:f>Sheet1!$B$20:$B$21</c:f>
              <c:numCache>
                <c:formatCode>General</c:formatCode>
                <c:ptCount val="2"/>
                <c:pt idx="0">
                  <c:v>18</c:v>
                </c:pt>
                <c:pt idx="1">
                  <c:v>0</c:v>
                </c:pt>
              </c:numCache>
            </c:numRef>
          </c:val>
          <c:extLst>
            <c:ext xmlns:c16="http://schemas.microsoft.com/office/drawing/2014/chart" uri="{C3380CC4-5D6E-409C-BE32-E72D297353CC}">
              <c16:uniqueId val="{00000000-6052-47CA-BA0E-A2E3BA719FA3}"/>
            </c:ext>
          </c:extLst>
        </c:ser>
        <c:dLbls>
          <c:showLegendKey val="0"/>
          <c:showVal val="1"/>
          <c:showCatName val="0"/>
          <c:showSerName val="0"/>
          <c:showPercent val="0"/>
          <c:showBubbleSize val="0"/>
        </c:dLbls>
        <c:gapWidth val="444"/>
        <c:overlap val="-90"/>
        <c:axId val="72940544"/>
        <c:axId val="73274112"/>
      </c:barChart>
      <c:catAx>
        <c:axId val="72940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crossAx val="73274112"/>
        <c:crosses val="autoZero"/>
        <c:auto val="1"/>
        <c:lblAlgn val="ctr"/>
        <c:lblOffset val="100"/>
        <c:noMultiLvlLbl val="0"/>
      </c:catAx>
      <c:valAx>
        <c:axId val="73274112"/>
        <c:scaling>
          <c:orientation val="minMax"/>
        </c:scaling>
        <c:delete val="1"/>
        <c:axPos val="l"/>
        <c:numFmt formatCode="General" sourceLinked="1"/>
        <c:majorTickMark val="none"/>
        <c:minorTickMark val="none"/>
        <c:tickLblPos val="nextTo"/>
        <c:crossAx val="72940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Sheet6!$E$1</c:f>
              <c:strCache>
                <c:ptCount val="1"/>
                <c:pt idx="0">
                  <c:v>44b. Does the platform collect ALL taxes, levies and charges including those of MDAs?</c:v>
                </c:pt>
              </c:strCache>
            </c:strRef>
          </c:tx>
          <c:spPr>
            <a:solidFill>
              <a:schemeClr val="accent1"/>
            </a:solidFill>
            <a:ln>
              <a:noFill/>
            </a:ln>
            <a:effectLst/>
          </c:spPr>
          <c:invertIfNegative val="0"/>
          <c:cat>
            <c:strRef>
              <c:f>Sheet6!$D$2:$D$4</c:f>
              <c:strCache>
                <c:ptCount val="3"/>
                <c:pt idx="0">
                  <c:v>No Response</c:v>
                </c:pt>
                <c:pt idx="1">
                  <c:v>No</c:v>
                </c:pt>
                <c:pt idx="2">
                  <c:v>Yes</c:v>
                </c:pt>
              </c:strCache>
            </c:strRef>
          </c:cat>
          <c:val>
            <c:numRef>
              <c:f>Sheet6!$E$2:$E$4</c:f>
              <c:numCache>
                <c:formatCode>General</c:formatCode>
                <c:ptCount val="3"/>
                <c:pt idx="0">
                  <c:v>9</c:v>
                </c:pt>
                <c:pt idx="1">
                  <c:v>2</c:v>
                </c:pt>
                <c:pt idx="2">
                  <c:v>14</c:v>
                </c:pt>
              </c:numCache>
            </c:numRef>
          </c:val>
          <c:extLst>
            <c:ext xmlns:c16="http://schemas.microsoft.com/office/drawing/2014/chart" uri="{C3380CC4-5D6E-409C-BE32-E72D297353CC}">
              <c16:uniqueId val="{00000000-296F-4F1F-BDB2-F14C665A8D48}"/>
            </c:ext>
          </c:extLst>
        </c:ser>
        <c:dLbls>
          <c:showLegendKey val="0"/>
          <c:showVal val="0"/>
          <c:showCatName val="0"/>
          <c:showSerName val="0"/>
          <c:showPercent val="0"/>
          <c:showBubbleSize val="0"/>
        </c:dLbls>
        <c:gapWidth val="219"/>
        <c:overlap val="-27"/>
        <c:axId val="1786081632"/>
        <c:axId val="1642819216"/>
      </c:barChart>
      <c:catAx>
        <c:axId val="178608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42819216"/>
        <c:crosses val="autoZero"/>
        <c:auto val="1"/>
        <c:lblAlgn val="ctr"/>
        <c:lblOffset val="100"/>
        <c:noMultiLvlLbl val="0"/>
      </c:catAx>
      <c:valAx>
        <c:axId val="164281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86081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Sheet6!$K$1</c:f>
              <c:strCache>
                <c:ptCount val="1"/>
                <c:pt idx="0">
                  <c:v>44c. Does the platform collect ALL taxes, levies and charges including those of LGAs?</c:v>
                </c:pt>
              </c:strCache>
            </c:strRef>
          </c:tx>
          <c:spPr>
            <a:solidFill>
              <a:schemeClr val="accent1"/>
            </a:solidFill>
            <a:ln>
              <a:noFill/>
            </a:ln>
            <a:effectLst/>
          </c:spPr>
          <c:invertIfNegative val="0"/>
          <c:cat>
            <c:strRef>
              <c:f>Sheet6!$J$2:$J$4</c:f>
              <c:strCache>
                <c:ptCount val="3"/>
                <c:pt idx="0">
                  <c:v>No Response</c:v>
                </c:pt>
                <c:pt idx="1">
                  <c:v>No</c:v>
                </c:pt>
                <c:pt idx="2">
                  <c:v>Yes</c:v>
                </c:pt>
              </c:strCache>
            </c:strRef>
          </c:cat>
          <c:val>
            <c:numRef>
              <c:f>Sheet6!$K$2:$K$4</c:f>
              <c:numCache>
                <c:formatCode>General</c:formatCode>
                <c:ptCount val="3"/>
                <c:pt idx="0">
                  <c:v>8</c:v>
                </c:pt>
                <c:pt idx="1">
                  <c:v>13</c:v>
                </c:pt>
                <c:pt idx="2">
                  <c:v>4</c:v>
                </c:pt>
              </c:numCache>
            </c:numRef>
          </c:val>
          <c:extLst>
            <c:ext xmlns:c16="http://schemas.microsoft.com/office/drawing/2014/chart" uri="{C3380CC4-5D6E-409C-BE32-E72D297353CC}">
              <c16:uniqueId val="{00000000-6D5E-435B-8BA6-E1D9EFFFF782}"/>
            </c:ext>
          </c:extLst>
        </c:ser>
        <c:dLbls>
          <c:showLegendKey val="0"/>
          <c:showVal val="0"/>
          <c:showCatName val="0"/>
          <c:showSerName val="0"/>
          <c:showPercent val="0"/>
          <c:showBubbleSize val="0"/>
        </c:dLbls>
        <c:gapWidth val="219"/>
        <c:overlap val="-27"/>
        <c:axId val="1648617264"/>
        <c:axId val="1625925744"/>
      </c:barChart>
      <c:catAx>
        <c:axId val="164861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25925744"/>
        <c:crosses val="autoZero"/>
        <c:auto val="1"/>
        <c:lblAlgn val="ctr"/>
        <c:lblOffset val="100"/>
        <c:noMultiLvlLbl val="0"/>
      </c:catAx>
      <c:valAx>
        <c:axId val="1625925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4861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'Tax Processing'!$H$4</c:f>
          <c:strCache>
            <c:ptCount val="1"/>
            <c:pt idx="0">
              <c:v>45. Is the platform automated?*</c:v>
            </c:pt>
          </c:strCache>
        </c:strRef>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chemeClr val="accent6"/>
            </a:solidFill>
            <a:ln>
              <a:noFill/>
            </a:ln>
            <a:effectLst/>
          </c:spPr>
          <c:invertIfNegative val="0"/>
          <c:dLbls>
            <c:dLbl>
              <c:idx val="0"/>
              <c:tx>
                <c:rich>
                  <a:bodyPr/>
                  <a:lstStyle/>
                  <a:p>
                    <a:r>
                      <a:rPr lang="en-US" dirty="0"/>
                      <a:t>24</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8.5138888888888889E-2"/>
                      <c:h val="6.5972222222222224E-2"/>
                    </c:manualLayout>
                  </c15:layout>
                  <c15:showDataLabelsRange val="0"/>
                </c:ext>
                <c:ext xmlns:c16="http://schemas.microsoft.com/office/drawing/2014/chart" uri="{C3380CC4-5D6E-409C-BE32-E72D297353CC}">
                  <c16:uniqueId val="{00000001-E620-46EB-9839-787035FE6892}"/>
                </c:ext>
              </c:extLst>
            </c:dLbl>
            <c:dLbl>
              <c:idx val="1"/>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620-46EB-9839-787035FE6892}"/>
                </c:ext>
              </c:extLst>
            </c:dLbl>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Sheet1!$D$20:$D$21</c:f>
              <c:strCache>
                <c:ptCount val="2"/>
                <c:pt idx="0">
                  <c:v>YES</c:v>
                </c:pt>
                <c:pt idx="1">
                  <c:v>NO</c:v>
                </c:pt>
              </c:strCache>
            </c:strRef>
          </c:cat>
          <c:val>
            <c:numRef>
              <c:f>Sheet1!$G$20:$G$21</c:f>
              <c:numCache>
                <c:formatCode>General</c:formatCode>
                <c:ptCount val="2"/>
                <c:pt idx="0">
                  <c:v>18</c:v>
                </c:pt>
                <c:pt idx="1">
                  <c:v>0</c:v>
                </c:pt>
              </c:numCache>
            </c:numRef>
          </c:val>
          <c:extLst>
            <c:ext xmlns:c16="http://schemas.microsoft.com/office/drawing/2014/chart" uri="{C3380CC4-5D6E-409C-BE32-E72D297353CC}">
              <c16:uniqueId val="{00000000-6493-47F7-A1D9-D5385EEE6DE7}"/>
            </c:ext>
          </c:extLst>
        </c:ser>
        <c:dLbls>
          <c:showLegendKey val="0"/>
          <c:showVal val="1"/>
          <c:showCatName val="0"/>
          <c:showSerName val="0"/>
          <c:showPercent val="0"/>
          <c:showBubbleSize val="0"/>
        </c:dLbls>
        <c:gapWidth val="444"/>
        <c:overlap val="-90"/>
        <c:axId val="74743808"/>
        <c:axId val="74745344"/>
      </c:barChart>
      <c:catAx>
        <c:axId val="74743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crossAx val="74745344"/>
        <c:crosses val="autoZero"/>
        <c:auto val="1"/>
        <c:lblAlgn val="ctr"/>
        <c:lblOffset val="100"/>
        <c:noMultiLvlLbl val="0"/>
      </c:catAx>
      <c:valAx>
        <c:axId val="74745344"/>
        <c:scaling>
          <c:orientation val="minMax"/>
        </c:scaling>
        <c:delete val="1"/>
        <c:axPos val="l"/>
        <c:numFmt formatCode="General" sourceLinked="1"/>
        <c:majorTickMark val="none"/>
        <c:minorTickMark val="none"/>
        <c:tickLblPos val="nextTo"/>
        <c:crossAx val="747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ysClr val="windowText" lastClr="000000"/>
                </a:solidFill>
                <a:latin typeface="Garamond" panose="02020404030301010803" pitchFamily="18" charset="0"/>
                <a:ea typeface="+mn-ea"/>
                <a:cs typeface="+mn-cs"/>
              </a:defRPr>
            </a:pPr>
            <a:r>
              <a:rPr lang="en-US" sz="1100">
                <a:solidFill>
                  <a:sysClr val="windowText" lastClr="000000"/>
                </a:solidFill>
                <a:latin typeface="Garamond" panose="02020404030301010803" pitchFamily="18" charset="0"/>
              </a:rPr>
              <a:t>46. Does it provide management and accounting information?* (Online)</a:t>
            </a:r>
          </a:p>
        </c:rich>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title>
    <c:autoTitleDeleted val="0"/>
    <c:plotArea>
      <c:layout>
        <c:manualLayout>
          <c:layoutTarget val="inner"/>
          <c:xMode val="edge"/>
          <c:yMode val="edge"/>
          <c:x val="3.333333333333334E-2"/>
          <c:y val="0.2071759259259259"/>
          <c:w val="0.93888888888888899"/>
          <c:h val="0.68404345290172064"/>
        </c:manualLayout>
      </c:layout>
      <c:barChart>
        <c:barDir val="col"/>
        <c:grouping val="clustered"/>
        <c:varyColors val="0"/>
        <c:ser>
          <c:idx val="0"/>
          <c:order val="0"/>
          <c:spPr>
            <a:solidFill>
              <a:schemeClr val="accent2"/>
            </a:solidFill>
            <a:ln>
              <a:noFill/>
            </a:ln>
            <a:effectLst/>
          </c:spPr>
          <c:invertIfNegative val="0"/>
          <c:dLbls>
            <c:dLbl>
              <c:idx val="0"/>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6E-4A88-BEFD-EFF3F5F546DF}"/>
                </c:ext>
              </c:extLst>
            </c:dLbl>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Sheet1!$D$20:$D$21</c:f>
              <c:strCache>
                <c:ptCount val="2"/>
                <c:pt idx="0">
                  <c:v>YES</c:v>
                </c:pt>
                <c:pt idx="1">
                  <c:v>NO</c:v>
                </c:pt>
              </c:strCache>
            </c:strRef>
          </c:cat>
          <c:val>
            <c:numRef>
              <c:f>Sheet1!$H$20:$H$21</c:f>
              <c:numCache>
                <c:formatCode>General</c:formatCode>
                <c:ptCount val="2"/>
                <c:pt idx="0">
                  <c:v>16</c:v>
                </c:pt>
                <c:pt idx="1">
                  <c:v>2</c:v>
                </c:pt>
              </c:numCache>
            </c:numRef>
          </c:val>
          <c:extLst>
            <c:ext xmlns:c16="http://schemas.microsoft.com/office/drawing/2014/chart" uri="{C3380CC4-5D6E-409C-BE32-E72D297353CC}">
              <c16:uniqueId val="{00000000-11B9-4672-BE8F-5CB967285182}"/>
            </c:ext>
          </c:extLst>
        </c:ser>
        <c:dLbls>
          <c:showLegendKey val="0"/>
          <c:showVal val="1"/>
          <c:showCatName val="0"/>
          <c:showSerName val="0"/>
          <c:showPercent val="0"/>
          <c:showBubbleSize val="0"/>
        </c:dLbls>
        <c:gapWidth val="444"/>
        <c:overlap val="-90"/>
        <c:axId val="74791552"/>
        <c:axId val="74801536"/>
      </c:barChart>
      <c:catAx>
        <c:axId val="74791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crossAx val="74801536"/>
        <c:crosses val="autoZero"/>
        <c:auto val="1"/>
        <c:lblAlgn val="ctr"/>
        <c:lblOffset val="100"/>
        <c:noMultiLvlLbl val="0"/>
      </c:catAx>
      <c:valAx>
        <c:axId val="74801536"/>
        <c:scaling>
          <c:orientation val="minMax"/>
        </c:scaling>
        <c:delete val="1"/>
        <c:axPos val="l"/>
        <c:numFmt formatCode="General" sourceLinked="1"/>
        <c:majorTickMark val="none"/>
        <c:minorTickMark val="none"/>
        <c:tickLblPos val="nextTo"/>
        <c:crossAx val="7479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ysClr val="windowText" lastClr="000000"/>
                </a:solidFill>
                <a:latin typeface="Garamond" panose="02020404030301010803" pitchFamily="18" charset="0"/>
                <a:ea typeface="+mn-ea"/>
                <a:cs typeface="+mn-cs"/>
              </a:defRPr>
            </a:pPr>
            <a:r>
              <a:rPr lang="en-US" sz="1100">
                <a:solidFill>
                  <a:sysClr val="windowText" lastClr="000000"/>
                </a:solidFill>
                <a:latin typeface="Garamond" panose="02020404030301010803" pitchFamily="18" charset="0"/>
              </a:rPr>
              <a:t>46. Does it provide management and accounting information?* </a:t>
            </a:r>
          </a:p>
          <a:p>
            <a:pPr>
              <a:defRPr sz="1100">
                <a:solidFill>
                  <a:sysClr val="windowText" lastClr="000000"/>
                </a:solidFill>
                <a:latin typeface="Garamond" panose="02020404030301010803" pitchFamily="18" charset="0"/>
              </a:defRPr>
            </a:pPr>
            <a:r>
              <a:rPr lang="en-US" sz="1100">
                <a:solidFill>
                  <a:sysClr val="windowText" lastClr="000000"/>
                </a:solidFill>
                <a:latin typeface="Garamond" panose="02020404030301010803" pitchFamily="18" charset="0"/>
              </a:rPr>
              <a:t>(real</a:t>
            </a:r>
            <a:r>
              <a:rPr lang="en-US" sz="1100" baseline="0">
                <a:solidFill>
                  <a:sysClr val="windowText" lastClr="000000"/>
                </a:solidFill>
                <a:latin typeface="Garamond" panose="02020404030301010803" pitchFamily="18" charset="0"/>
              </a:rPr>
              <a:t> time</a:t>
            </a:r>
            <a:r>
              <a:rPr lang="en-US" sz="1100">
                <a:solidFill>
                  <a:sysClr val="windowText" lastClr="000000"/>
                </a:solidFill>
                <a:latin typeface="Garamond" panose="02020404030301010803" pitchFamily="18" charset="0"/>
              </a:rPr>
              <a:t>)</a:t>
            </a:r>
          </a:p>
        </c:rich>
      </c:tx>
      <c:layout>
        <c:manualLayout>
          <c:xMode val="edge"/>
          <c:yMode val="edge"/>
          <c:x val="0.22306209199863331"/>
          <c:y val="4.5228535223542921E-2"/>
        </c:manualLayout>
      </c:layout>
      <c:overlay val="0"/>
      <c:spPr>
        <a:noFill/>
        <a:ln>
          <a:noFill/>
        </a:ln>
        <a:effectLst/>
      </c:spPr>
      <c:txPr>
        <a:bodyPr rot="0" spcFirstLastPara="1" vertOverflow="ellipsis" vert="horz" wrap="square" anchor="ctr" anchorCtr="1"/>
        <a:lstStyle/>
        <a:p>
          <a:pPr>
            <a:defRPr sz="11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chemeClr val="accent2"/>
            </a:solidFill>
            <a:ln>
              <a:noFill/>
            </a:ln>
            <a:effectLst/>
          </c:spPr>
          <c:invertIfNegative val="0"/>
          <c:dLbls>
            <c:dLbl>
              <c:idx val="0"/>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379-4A81-973C-35345AC371F7}"/>
                </c:ext>
              </c:extLst>
            </c:dLbl>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Sheet1!$D$20:$D$21</c:f>
              <c:strCache>
                <c:ptCount val="2"/>
                <c:pt idx="0">
                  <c:v>YES</c:v>
                </c:pt>
                <c:pt idx="1">
                  <c:v>NO</c:v>
                </c:pt>
              </c:strCache>
            </c:strRef>
          </c:cat>
          <c:val>
            <c:numRef>
              <c:f>Sheet1!$H$20:$H$21</c:f>
              <c:numCache>
                <c:formatCode>General</c:formatCode>
                <c:ptCount val="2"/>
                <c:pt idx="0">
                  <c:v>16</c:v>
                </c:pt>
                <c:pt idx="1">
                  <c:v>2</c:v>
                </c:pt>
              </c:numCache>
            </c:numRef>
          </c:val>
          <c:extLst>
            <c:ext xmlns:c16="http://schemas.microsoft.com/office/drawing/2014/chart" uri="{C3380CC4-5D6E-409C-BE32-E72D297353CC}">
              <c16:uniqueId val="{00000000-F47F-4B36-8917-EE8059C0CB80}"/>
            </c:ext>
          </c:extLst>
        </c:ser>
        <c:dLbls>
          <c:showLegendKey val="0"/>
          <c:showVal val="1"/>
          <c:showCatName val="0"/>
          <c:showSerName val="0"/>
          <c:showPercent val="0"/>
          <c:showBubbleSize val="0"/>
        </c:dLbls>
        <c:gapWidth val="444"/>
        <c:overlap val="-90"/>
        <c:axId val="75204480"/>
        <c:axId val="75206016"/>
      </c:barChart>
      <c:catAx>
        <c:axId val="75204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crossAx val="75206016"/>
        <c:crosses val="autoZero"/>
        <c:auto val="1"/>
        <c:lblAlgn val="ctr"/>
        <c:lblOffset val="100"/>
        <c:noMultiLvlLbl val="0"/>
      </c:catAx>
      <c:valAx>
        <c:axId val="75206016"/>
        <c:scaling>
          <c:orientation val="minMax"/>
        </c:scaling>
        <c:delete val="1"/>
        <c:axPos val="l"/>
        <c:numFmt formatCode="General" sourceLinked="1"/>
        <c:majorTickMark val="none"/>
        <c:minorTickMark val="none"/>
        <c:tickLblPos val="nextTo"/>
        <c:crossAx val="7520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Sheet5!$D$3</c:f>
              <c:strCache>
                <c:ptCount val="1"/>
                <c:pt idx="0">
                  <c:v>47a. Does the SIRS use agents/tax consultants to collect taxes/levies on their behalf?*</c:v>
                </c:pt>
              </c:strCache>
            </c:strRef>
          </c:tx>
          <c:spPr>
            <a:solidFill>
              <a:schemeClr val="accent1"/>
            </a:solidFill>
            <a:ln>
              <a:noFill/>
            </a:ln>
            <a:effectLst/>
          </c:spPr>
          <c:invertIfNegative val="0"/>
          <c:cat>
            <c:strRef>
              <c:f>Sheet5!$C$4:$C$5</c:f>
              <c:strCache>
                <c:ptCount val="2"/>
                <c:pt idx="0">
                  <c:v>No</c:v>
                </c:pt>
                <c:pt idx="1">
                  <c:v>Yes</c:v>
                </c:pt>
              </c:strCache>
            </c:strRef>
          </c:cat>
          <c:val>
            <c:numRef>
              <c:f>Sheet5!$D$4:$D$5</c:f>
              <c:numCache>
                <c:formatCode>General</c:formatCode>
                <c:ptCount val="2"/>
                <c:pt idx="0">
                  <c:v>11</c:v>
                </c:pt>
                <c:pt idx="1">
                  <c:v>14</c:v>
                </c:pt>
              </c:numCache>
            </c:numRef>
          </c:val>
          <c:extLst>
            <c:ext xmlns:c16="http://schemas.microsoft.com/office/drawing/2014/chart" uri="{C3380CC4-5D6E-409C-BE32-E72D297353CC}">
              <c16:uniqueId val="{00000000-9012-46DD-A57F-9C948884F6E3}"/>
            </c:ext>
          </c:extLst>
        </c:ser>
        <c:dLbls>
          <c:showLegendKey val="0"/>
          <c:showVal val="0"/>
          <c:showCatName val="0"/>
          <c:showSerName val="0"/>
          <c:showPercent val="0"/>
          <c:showBubbleSize val="0"/>
        </c:dLbls>
        <c:gapWidth val="219"/>
        <c:overlap val="-27"/>
        <c:axId val="1792091328"/>
        <c:axId val="1412776224"/>
      </c:barChart>
      <c:catAx>
        <c:axId val="179209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412776224"/>
        <c:crosses val="autoZero"/>
        <c:auto val="1"/>
        <c:lblAlgn val="ctr"/>
        <c:lblOffset val="100"/>
        <c:noMultiLvlLbl val="0"/>
      </c:catAx>
      <c:valAx>
        <c:axId val="141277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209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Sheet5!$I$6</c:f>
              <c:strCache>
                <c:ptCount val="1"/>
                <c:pt idx="0">
                  <c:v>Taxes collected by agents in addition to SIRS staff:</c:v>
                </c:pt>
              </c:strCache>
            </c:strRef>
          </c:tx>
          <c:spPr>
            <a:solidFill>
              <a:schemeClr val="accent1"/>
            </a:solidFill>
            <a:ln>
              <a:noFill/>
            </a:ln>
            <a:effectLst/>
          </c:spPr>
          <c:invertIfNegative val="0"/>
          <c:cat>
            <c:strRef>
              <c:f>Sheet5!$H$7:$H$9</c:f>
              <c:strCache>
                <c:ptCount val="3"/>
                <c:pt idx="0">
                  <c:v>No Response</c:v>
                </c:pt>
                <c:pt idx="1">
                  <c:v>No</c:v>
                </c:pt>
                <c:pt idx="2">
                  <c:v>Yes</c:v>
                </c:pt>
              </c:strCache>
            </c:strRef>
          </c:cat>
          <c:val>
            <c:numRef>
              <c:f>Sheet5!$I$7:$I$9</c:f>
              <c:numCache>
                <c:formatCode>General</c:formatCode>
                <c:ptCount val="3"/>
                <c:pt idx="0">
                  <c:v>6</c:v>
                </c:pt>
                <c:pt idx="1">
                  <c:v>4</c:v>
                </c:pt>
                <c:pt idx="2">
                  <c:v>15</c:v>
                </c:pt>
              </c:numCache>
            </c:numRef>
          </c:val>
          <c:extLst>
            <c:ext xmlns:c16="http://schemas.microsoft.com/office/drawing/2014/chart" uri="{C3380CC4-5D6E-409C-BE32-E72D297353CC}">
              <c16:uniqueId val="{00000000-148E-4868-9C34-66D1CE0405EB}"/>
            </c:ext>
          </c:extLst>
        </c:ser>
        <c:dLbls>
          <c:showLegendKey val="0"/>
          <c:showVal val="0"/>
          <c:showCatName val="0"/>
          <c:showSerName val="0"/>
          <c:showPercent val="0"/>
          <c:showBubbleSize val="0"/>
        </c:dLbls>
        <c:gapWidth val="219"/>
        <c:overlap val="-27"/>
        <c:axId val="1735169328"/>
        <c:axId val="1134935264"/>
      </c:barChart>
      <c:catAx>
        <c:axId val="173516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134935264"/>
        <c:crosses val="autoZero"/>
        <c:auto val="1"/>
        <c:lblAlgn val="ctr"/>
        <c:lblOffset val="100"/>
        <c:noMultiLvlLbl val="0"/>
      </c:catAx>
      <c:valAx>
        <c:axId val="113493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35169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3a. The Board/SIRS issues policy and regulatory guidance</a:t>
            </a:r>
          </a:p>
        </c:rich>
      </c:tx>
      <c:layout>
        <c:manualLayout>
          <c:xMode val="edge"/>
          <c:yMode val="edge"/>
          <c:x val="0.13901377952755906"/>
          <c:y val="3.2407407407407413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Sheet1!$B$137:$B$138</c:f>
              <c:strCache>
                <c:ptCount val="2"/>
                <c:pt idx="0">
                  <c:v>Ad hoc</c:v>
                </c:pt>
                <c:pt idx="1">
                  <c:v>Regularly</c:v>
                </c:pt>
              </c:strCache>
            </c:strRef>
          </c:cat>
          <c:val>
            <c:numRef>
              <c:f>Sheet1!$C$137:$C$138</c:f>
              <c:numCache>
                <c:formatCode>General</c:formatCode>
                <c:ptCount val="2"/>
                <c:pt idx="0">
                  <c:v>5</c:v>
                </c:pt>
                <c:pt idx="1">
                  <c:v>20</c:v>
                </c:pt>
              </c:numCache>
            </c:numRef>
          </c:val>
          <c:extLst>
            <c:ext xmlns:c16="http://schemas.microsoft.com/office/drawing/2014/chart" uri="{C3380CC4-5D6E-409C-BE32-E72D297353CC}">
              <c16:uniqueId val="{00000000-7AB5-44A4-9F45-56B4AB853118}"/>
            </c:ext>
          </c:extLst>
        </c:ser>
        <c:dLbls>
          <c:showLegendKey val="0"/>
          <c:showVal val="0"/>
          <c:showCatName val="0"/>
          <c:showSerName val="0"/>
          <c:showPercent val="0"/>
          <c:showBubbleSize val="0"/>
        </c:dLbls>
        <c:gapWidth val="219"/>
        <c:overlap val="-27"/>
        <c:axId val="112752896"/>
        <c:axId val="113049600"/>
      </c:barChart>
      <c:catAx>
        <c:axId val="11275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3049600"/>
        <c:crosses val="autoZero"/>
        <c:auto val="1"/>
        <c:lblAlgn val="ctr"/>
        <c:lblOffset val="100"/>
        <c:noMultiLvlLbl val="0"/>
      </c:catAx>
      <c:valAx>
        <c:axId val="113049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275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Sheet8!$D$3</c:f>
              <c:strCache>
                <c:ptCount val="1"/>
                <c:pt idx="0">
                  <c:v>Taxes exclusively collected by agents:</c:v>
                </c:pt>
              </c:strCache>
            </c:strRef>
          </c:tx>
          <c:spPr>
            <a:solidFill>
              <a:schemeClr val="accent1"/>
            </a:solidFill>
            <a:ln>
              <a:noFill/>
            </a:ln>
            <a:effectLst/>
          </c:spPr>
          <c:invertIfNegative val="0"/>
          <c:cat>
            <c:strRef>
              <c:f>Sheet8!$C$4:$C$6</c:f>
              <c:strCache>
                <c:ptCount val="3"/>
                <c:pt idx="0">
                  <c:v>No Response</c:v>
                </c:pt>
                <c:pt idx="1">
                  <c:v>No</c:v>
                </c:pt>
                <c:pt idx="2">
                  <c:v>Yes</c:v>
                </c:pt>
              </c:strCache>
            </c:strRef>
          </c:cat>
          <c:val>
            <c:numRef>
              <c:f>Sheet8!$D$4:$D$6</c:f>
              <c:numCache>
                <c:formatCode>General</c:formatCode>
                <c:ptCount val="3"/>
                <c:pt idx="0">
                  <c:v>6</c:v>
                </c:pt>
                <c:pt idx="1">
                  <c:v>16</c:v>
                </c:pt>
                <c:pt idx="2">
                  <c:v>3</c:v>
                </c:pt>
              </c:numCache>
            </c:numRef>
          </c:val>
          <c:extLst>
            <c:ext xmlns:c16="http://schemas.microsoft.com/office/drawing/2014/chart" uri="{C3380CC4-5D6E-409C-BE32-E72D297353CC}">
              <c16:uniqueId val="{00000000-62FA-4C56-B11B-1AE672EE21FE}"/>
            </c:ext>
          </c:extLst>
        </c:ser>
        <c:dLbls>
          <c:showLegendKey val="0"/>
          <c:showVal val="0"/>
          <c:showCatName val="0"/>
          <c:showSerName val="0"/>
          <c:showPercent val="0"/>
          <c:showBubbleSize val="0"/>
        </c:dLbls>
        <c:gapWidth val="219"/>
        <c:overlap val="-27"/>
        <c:axId val="1786140832"/>
        <c:axId val="1625877072"/>
      </c:barChart>
      <c:catAx>
        <c:axId val="178614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25877072"/>
        <c:crosses val="autoZero"/>
        <c:auto val="1"/>
        <c:lblAlgn val="ctr"/>
        <c:lblOffset val="100"/>
        <c:noMultiLvlLbl val="0"/>
      </c:catAx>
      <c:valAx>
        <c:axId val="162587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8614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Sheet8!$J$3</c:f>
              <c:strCache>
                <c:ptCount val="1"/>
                <c:pt idx="0">
                  <c:v>Are the taxes etc collected by agents first paid into an escrow account?</c:v>
                </c:pt>
              </c:strCache>
            </c:strRef>
          </c:tx>
          <c:spPr>
            <a:solidFill>
              <a:schemeClr val="accent1"/>
            </a:solidFill>
            <a:ln>
              <a:noFill/>
            </a:ln>
            <a:effectLst/>
          </c:spPr>
          <c:invertIfNegative val="0"/>
          <c:cat>
            <c:strRef>
              <c:f>Sheet8!$I$4:$I$6</c:f>
              <c:strCache>
                <c:ptCount val="3"/>
                <c:pt idx="0">
                  <c:v>No Response</c:v>
                </c:pt>
                <c:pt idx="1">
                  <c:v>No</c:v>
                </c:pt>
                <c:pt idx="2">
                  <c:v>Yes</c:v>
                </c:pt>
              </c:strCache>
            </c:strRef>
          </c:cat>
          <c:val>
            <c:numRef>
              <c:f>Sheet8!$J$4:$J$6</c:f>
              <c:numCache>
                <c:formatCode>General</c:formatCode>
                <c:ptCount val="3"/>
                <c:pt idx="0">
                  <c:v>9</c:v>
                </c:pt>
                <c:pt idx="1">
                  <c:v>13</c:v>
                </c:pt>
                <c:pt idx="2">
                  <c:v>3</c:v>
                </c:pt>
              </c:numCache>
            </c:numRef>
          </c:val>
          <c:extLst>
            <c:ext xmlns:c16="http://schemas.microsoft.com/office/drawing/2014/chart" uri="{C3380CC4-5D6E-409C-BE32-E72D297353CC}">
              <c16:uniqueId val="{00000000-4265-4D5A-9C3F-B628B72ECD8C}"/>
            </c:ext>
          </c:extLst>
        </c:ser>
        <c:dLbls>
          <c:showLegendKey val="0"/>
          <c:showVal val="0"/>
          <c:showCatName val="0"/>
          <c:showSerName val="0"/>
          <c:showPercent val="0"/>
          <c:showBubbleSize val="0"/>
        </c:dLbls>
        <c:gapWidth val="219"/>
        <c:overlap val="-27"/>
        <c:axId val="1741377728"/>
        <c:axId val="1615351328"/>
      </c:barChart>
      <c:catAx>
        <c:axId val="174137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15351328"/>
        <c:crosses val="autoZero"/>
        <c:auto val="1"/>
        <c:lblAlgn val="ctr"/>
        <c:lblOffset val="100"/>
        <c:noMultiLvlLbl val="0"/>
      </c:catAx>
      <c:valAx>
        <c:axId val="161535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41377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Sheet6!$D$3</c:f>
              <c:strCache>
                <c:ptCount val="1"/>
                <c:pt idx="0">
                  <c:v>48a. Does any MDA collect taxes/levies/charges on behalf of the SIRS?*</c:v>
                </c:pt>
              </c:strCache>
            </c:strRef>
          </c:tx>
          <c:spPr>
            <a:solidFill>
              <a:schemeClr val="accent1"/>
            </a:solidFill>
            <a:ln>
              <a:noFill/>
            </a:ln>
            <a:effectLst/>
          </c:spPr>
          <c:invertIfNegative val="0"/>
          <c:cat>
            <c:strRef>
              <c:f>Sheet6!$C$4:$C$5</c:f>
              <c:strCache>
                <c:ptCount val="2"/>
                <c:pt idx="0">
                  <c:v>No</c:v>
                </c:pt>
                <c:pt idx="1">
                  <c:v>Yes</c:v>
                </c:pt>
              </c:strCache>
            </c:strRef>
          </c:cat>
          <c:val>
            <c:numRef>
              <c:f>Sheet6!$D$4:$D$5</c:f>
              <c:numCache>
                <c:formatCode>General</c:formatCode>
                <c:ptCount val="2"/>
                <c:pt idx="0">
                  <c:v>9</c:v>
                </c:pt>
                <c:pt idx="1">
                  <c:v>16</c:v>
                </c:pt>
              </c:numCache>
            </c:numRef>
          </c:val>
          <c:extLst>
            <c:ext xmlns:c16="http://schemas.microsoft.com/office/drawing/2014/chart" uri="{C3380CC4-5D6E-409C-BE32-E72D297353CC}">
              <c16:uniqueId val="{00000000-945B-426A-8F5E-C4231984FF4A}"/>
            </c:ext>
          </c:extLst>
        </c:ser>
        <c:dLbls>
          <c:showLegendKey val="0"/>
          <c:showVal val="0"/>
          <c:showCatName val="0"/>
          <c:showSerName val="0"/>
          <c:showPercent val="0"/>
          <c:showBubbleSize val="0"/>
        </c:dLbls>
        <c:gapWidth val="219"/>
        <c:overlap val="-27"/>
        <c:axId val="1793226800"/>
        <c:axId val="1379435136"/>
      </c:barChart>
      <c:catAx>
        <c:axId val="179322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379435136"/>
        <c:crosses val="autoZero"/>
        <c:auto val="1"/>
        <c:lblAlgn val="ctr"/>
        <c:lblOffset val="100"/>
        <c:noMultiLvlLbl val="0"/>
      </c:catAx>
      <c:valAx>
        <c:axId val="137943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322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Sheet6!$M$32</c:f>
              <c:strCache>
                <c:ptCount val="1"/>
                <c:pt idx="0">
                  <c:v>49a. Does the SIRS collect any revenue on behalf of the Local Government?*</c:v>
                </c:pt>
              </c:strCache>
            </c:strRef>
          </c:tx>
          <c:spPr>
            <a:solidFill>
              <a:schemeClr val="accent1"/>
            </a:solidFill>
            <a:ln>
              <a:noFill/>
            </a:ln>
            <a:effectLst/>
          </c:spPr>
          <c:invertIfNegative val="0"/>
          <c:cat>
            <c:strRef>
              <c:f>Sheet6!$L$33:$L$34</c:f>
              <c:strCache>
                <c:ptCount val="2"/>
                <c:pt idx="0">
                  <c:v>No</c:v>
                </c:pt>
                <c:pt idx="1">
                  <c:v>Yes</c:v>
                </c:pt>
              </c:strCache>
            </c:strRef>
          </c:cat>
          <c:val>
            <c:numRef>
              <c:f>Sheet6!$M$33:$M$34</c:f>
              <c:numCache>
                <c:formatCode>General</c:formatCode>
                <c:ptCount val="2"/>
                <c:pt idx="0">
                  <c:v>15</c:v>
                </c:pt>
                <c:pt idx="1">
                  <c:v>10</c:v>
                </c:pt>
              </c:numCache>
            </c:numRef>
          </c:val>
          <c:extLst>
            <c:ext xmlns:c16="http://schemas.microsoft.com/office/drawing/2014/chart" uri="{C3380CC4-5D6E-409C-BE32-E72D297353CC}">
              <c16:uniqueId val="{00000000-1381-4C1D-94D0-28955AD6A67C}"/>
            </c:ext>
          </c:extLst>
        </c:ser>
        <c:dLbls>
          <c:showLegendKey val="0"/>
          <c:showVal val="0"/>
          <c:showCatName val="0"/>
          <c:showSerName val="0"/>
          <c:showPercent val="0"/>
          <c:showBubbleSize val="0"/>
        </c:dLbls>
        <c:gapWidth val="219"/>
        <c:overlap val="-27"/>
        <c:axId val="1728307504"/>
        <c:axId val="1794413040"/>
      </c:barChart>
      <c:catAx>
        <c:axId val="172830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413040"/>
        <c:crosses val="autoZero"/>
        <c:auto val="1"/>
        <c:lblAlgn val="ctr"/>
        <c:lblOffset val="100"/>
        <c:noMultiLvlLbl val="0"/>
      </c:catAx>
      <c:valAx>
        <c:axId val="1794413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28307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Sheet10!$F$2</c:f>
              <c:strCache>
                <c:ptCount val="1"/>
                <c:pt idx="0">
                  <c:v>50. Does the SIRS collect all MDA revenues?*</c:v>
                </c:pt>
              </c:strCache>
            </c:strRef>
          </c:tx>
          <c:spPr>
            <a:solidFill>
              <a:schemeClr val="accent1"/>
            </a:solidFill>
            <a:ln>
              <a:noFill/>
            </a:ln>
            <a:effectLst/>
          </c:spPr>
          <c:invertIfNegative val="0"/>
          <c:cat>
            <c:strRef>
              <c:f>Sheet10!$E$3:$E$4</c:f>
              <c:strCache>
                <c:ptCount val="2"/>
                <c:pt idx="0">
                  <c:v>No</c:v>
                </c:pt>
                <c:pt idx="1">
                  <c:v>Yes</c:v>
                </c:pt>
              </c:strCache>
            </c:strRef>
          </c:cat>
          <c:val>
            <c:numRef>
              <c:f>Sheet10!$F$3:$F$4</c:f>
              <c:numCache>
                <c:formatCode>General</c:formatCode>
                <c:ptCount val="2"/>
                <c:pt idx="0">
                  <c:v>16</c:v>
                </c:pt>
                <c:pt idx="1">
                  <c:v>9</c:v>
                </c:pt>
              </c:numCache>
            </c:numRef>
          </c:val>
          <c:extLst>
            <c:ext xmlns:c16="http://schemas.microsoft.com/office/drawing/2014/chart" uri="{C3380CC4-5D6E-409C-BE32-E72D297353CC}">
              <c16:uniqueId val="{00000000-7CF0-4183-88EE-98B6884FEE83}"/>
            </c:ext>
          </c:extLst>
        </c:ser>
        <c:dLbls>
          <c:showLegendKey val="0"/>
          <c:showVal val="0"/>
          <c:showCatName val="0"/>
          <c:showSerName val="0"/>
          <c:showPercent val="0"/>
          <c:showBubbleSize val="0"/>
        </c:dLbls>
        <c:gapWidth val="219"/>
        <c:overlap val="-27"/>
        <c:axId val="1420576048"/>
        <c:axId val="1741290640"/>
      </c:barChart>
      <c:catAx>
        <c:axId val="142057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41290640"/>
        <c:crosses val="autoZero"/>
        <c:auto val="1"/>
        <c:lblAlgn val="ctr"/>
        <c:lblOffset val="100"/>
        <c:noMultiLvlLbl val="0"/>
      </c:catAx>
      <c:valAx>
        <c:axId val="174129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42057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Sheet12!$E$3</c:f>
              <c:strCache>
                <c:ptCount val="1"/>
                <c:pt idx="0">
                  <c:v>51a. What is the accounting mechanism?*</c:v>
                </c:pt>
              </c:strCache>
            </c:strRef>
          </c:tx>
          <c:spPr>
            <a:solidFill>
              <a:schemeClr val="accent1"/>
            </a:solidFill>
            <a:ln>
              <a:noFill/>
            </a:ln>
            <a:effectLst/>
          </c:spPr>
          <c:invertIfNegative val="0"/>
          <c:cat>
            <c:strRef>
              <c:f>Sheet12!$D$4:$D$5</c:f>
              <c:strCache>
                <c:ptCount val="2"/>
                <c:pt idx="0">
                  <c:v>Yes</c:v>
                </c:pt>
                <c:pt idx="1">
                  <c:v>No</c:v>
                </c:pt>
              </c:strCache>
            </c:strRef>
          </c:cat>
          <c:val>
            <c:numRef>
              <c:f>Sheet12!$E$4:$E$5</c:f>
              <c:numCache>
                <c:formatCode>General</c:formatCode>
                <c:ptCount val="2"/>
                <c:pt idx="0">
                  <c:v>24</c:v>
                </c:pt>
                <c:pt idx="1">
                  <c:v>1</c:v>
                </c:pt>
              </c:numCache>
            </c:numRef>
          </c:val>
          <c:extLst>
            <c:ext xmlns:c16="http://schemas.microsoft.com/office/drawing/2014/chart" uri="{C3380CC4-5D6E-409C-BE32-E72D297353CC}">
              <c16:uniqueId val="{00000000-A0B4-4A10-9291-218B30E78C55}"/>
            </c:ext>
          </c:extLst>
        </c:ser>
        <c:dLbls>
          <c:showLegendKey val="0"/>
          <c:showVal val="0"/>
          <c:showCatName val="0"/>
          <c:showSerName val="0"/>
          <c:showPercent val="0"/>
          <c:showBubbleSize val="0"/>
        </c:dLbls>
        <c:gapWidth val="219"/>
        <c:overlap val="-27"/>
        <c:axId val="1376445504"/>
        <c:axId val="1741303120"/>
      </c:barChart>
      <c:catAx>
        <c:axId val="137644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41303120"/>
        <c:crosses val="autoZero"/>
        <c:auto val="1"/>
        <c:lblAlgn val="ctr"/>
        <c:lblOffset val="100"/>
        <c:noMultiLvlLbl val="0"/>
      </c:catAx>
      <c:valAx>
        <c:axId val="174130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376445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'Tax Processing'!$X$5</c:f>
          <c:strCache>
            <c:ptCount val="1"/>
            <c:pt idx="0">
              <c:v>Does the State Internal Audit unit audit the payments of taxes and levies collected?</c:v>
            </c:pt>
          </c:strCache>
        </c:strRef>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8CE-47A4-95EA-94CA90B3EE86}"/>
                </c:ext>
              </c:extLst>
            </c:dLbl>
            <c:dLbl>
              <c:idx val="1"/>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CE-47A4-95EA-94CA90B3EE86}"/>
                </c:ext>
              </c:extLst>
            </c:dLbl>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Sheet1!$Q$20:$Q$21</c:f>
              <c:strCache>
                <c:ptCount val="2"/>
                <c:pt idx="0">
                  <c:v>YES</c:v>
                </c:pt>
                <c:pt idx="1">
                  <c:v>NO</c:v>
                </c:pt>
              </c:strCache>
            </c:strRef>
          </c:cat>
          <c:val>
            <c:numRef>
              <c:f>Sheet1!$V$20:$V$21</c:f>
              <c:numCache>
                <c:formatCode>General</c:formatCode>
                <c:ptCount val="2"/>
                <c:pt idx="0">
                  <c:v>16</c:v>
                </c:pt>
                <c:pt idx="1">
                  <c:v>2</c:v>
                </c:pt>
              </c:numCache>
            </c:numRef>
          </c:val>
          <c:extLst>
            <c:ext xmlns:c16="http://schemas.microsoft.com/office/drawing/2014/chart" uri="{C3380CC4-5D6E-409C-BE32-E72D297353CC}">
              <c16:uniqueId val="{00000000-9341-415A-82D0-B0E62F9CAA12}"/>
            </c:ext>
          </c:extLst>
        </c:ser>
        <c:dLbls>
          <c:showLegendKey val="0"/>
          <c:showVal val="1"/>
          <c:showCatName val="0"/>
          <c:showSerName val="0"/>
          <c:showPercent val="0"/>
          <c:showBubbleSize val="0"/>
        </c:dLbls>
        <c:gapWidth val="444"/>
        <c:overlap val="-90"/>
        <c:axId val="81672832"/>
        <c:axId val="81686912"/>
      </c:barChart>
      <c:catAx>
        <c:axId val="81672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crossAx val="81686912"/>
        <c:crosses val="autoZero"/>
        <c:auto val="1"/>
        <c:lblAlgn val="ctr"/>
        <c:lblOffset val="100"/>
        <c:noMultiLvlLbl val="0"/>
      </c:catAx>
      <c:valAx>
        <c:axId val="81686912"/>
        <c:scaling>
          <c:orientation val="minMax"/>
        </c:scaling>
        <c:delete val="1"/>
        <c:axPos val="l"/>
        <c:numFmt formatCode="General" sourceLinked="1"/>
        <c:majorTickMark val="none"/>
        <c:minorTickMark val="none"/>
        <c:tickLblPos val="nextTo"/>
        <c:crossAx val="81672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ysClr val="windowText" lastClr="000000"/>
          </a:solidFill>
          <a:latin typeface="Garamond" panose="02020404030301010803" pitchFamily="18" charset="0"/>
        </a:defRPr>
      </a:pPr>
      <a:endParaRPr lang="en-NG"/>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'Tax Processing'!$AB$4</c:f>
          <c:strCache>
            <c:ptCount val="1"/>
            <c:pt idx="0">
              <c:v>53a. Does the State conduct external audits for payments collected in respect of taxes and levies?*</c:v>
            </c:pt>
          </c:strCache>
        </c:strRef>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DA7-42AC-ADC4-176E12869A45}"/>
                </c:ext>
              </c:extLst>
            </c:dLbl>
            <c:dLbl>
              <c:idx val="1"/>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DA7-42AC-ADC4-176E12869A45}"/>
                </c:ext>
              </c:extLst>
            </c:dLbl>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Sheet1!$Q$20:$Q$21</c:f>
              <c:strCache>
                <c:ptCount val="2"/>
                <c:pt idx="0">
                  <c:v>YES</c:v>
                </c:pt>
                <c:pt idx="1">
                  <c:v>NO</c:v>
                </c:pt>
              </c:strCache>
            </c:strRef>
          </c:cat>
          <c:val>
            <c:numRef>
              <c:f>Sheet1!$Z$20:$Z$21</c:f>
              <c:numCache>
                <c:formatCode>General</c:formatCode>
                <c:ptCount val="2"/>
                <c:pt idx="0">
                  <c:v>15</c:v>
                </c:pt>
                <c:pt idx="1">
                  <c:v>3</c:v>
                </c:pt>
              </c:numCache>
            </c:numRef>
          </c:val>
          <c:extLst>
            <c:ext xmlns:c16="http://schemas.microsoft.com/office/drawing/2014/chart" uri="{C3380CC4-5D6E-409C-BE32-E72D297353CC}">
              <c16:uniqueId val="{00000000-3C04-4334-A3E9-C05B62DFBF7F}"/>
            </c:ext>
          </c:extLst>
        </c:ser>
        <c:dLbls>
          <c:showLegendKey val="0"/>
          <c:showVal val="1"/>
          <c:showCatName val="0"/>
          <c:showSerName val="0"/>
          <c:showPercent val="0"/>
          <c:showBubbleSize val="0"/>
        </c:dLbls>
        <c:gapWidth val="444"/>
        <c:overlap val="-90"/>
        <c:axId val="82178048"/>
        <c:axId val="82179584"/>
      </c:barChart>
      <c:catAx>
        <c:axId val="82178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crossAx val="82179584"/>
        <c:crosses val="autoZero"/>
        <c:auto val="1"/>
        <c:lblAlgn val="ctr"/>
        <c:lblOffset val="100"/>
        <c:noMultiLvlLbl val="0"/>
      </c:catAx>
      <c:valAx>
        <c:axId val="82179584"/>
        <c:scaling>
          <c:orientation val="minMax"/>
        </c:scaling>
        <c:delete val="1"/>
        <c:axPos val="l"/>
        <c:numFmt formatCode="General" sourceLinked="1"/>
        <c:majorTickMark val="none"/>
        <c:minorTickMark val="none"/>
        <c:tickLblPos val="nextTo"/>
        <c:crossAx val="82178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ysClr val="windowText" lastClr="000000"/>
          </a:solidFill>
          <a:latin typeface="Garamond" panose="02020404030301010803" pitchFamily="18" charset="0"/>
        </a:defRPr>
      </a:pPr>
      <a:endParaRPr lang="en-NG"/>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'Tax Processing'!$AF$4</c:f>
          <c:strCache>
            <c:ptCount val="1"/>
            <c:pt idx="0">
              <c:v>54. Is there a revenue accounting department in the SIRS?*</c:v>
            </c:pt>
          </c:strCache>
        </c:strRef>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chemeClr val="accent6"/>
            </a:solidFill>
            <a:ln>
              <a:noFill/>
            </a:ln>
            <a:effectLst/>
          </c:spPr>
          <c:invertIfNegative val="0"/>
          <c:dLbls>
            <c:dLbl>
              <c:idx val="0"/>
              <c:tx>
                <c:rich>
                  <a:bodyPr/>
                  <a:lstStyle/>
                  <a:p>
                    <a:r>
                      <a:rPr lang="en-US"/>
                      <a:t>22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5DEB-4271-BAE2-E8B69CF3DD6B}"/>
                </c:ext>
              </c:extLst>
            </c:dLbl>
            <c:dLbl>
              <c:idx val="1"/>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5DEB-4271-BAE2-E8B69CF3DD6B}"/>
                </c:ext>
              </c:extLst>
            </c:dLbl>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Sheet1!$Q$20:$Q$21</c:f>
              <c:strCache>
                <c:ptCount val="2"/>
                <c:pt idx="0">
                  <c:v>YES</c:v>
                </c:pt>
                <c:pt idx="1">
                  <c:v>NO</c:v>
                </c:pt>
              </c:strCache>
            </c:strRef>
          </c:cat>
          <c:val>
            <c:numRef>
              <c:f>Sheet1!$AD$20:$AD$21</c:f>
              <c:numCache>
                <c:formatCode>General</c:formatCode>
                <c:ptCount val="2"/>
                <c:pt idx="0">
                  <c:v>14</c:v>
                </c:pt>
                <c:pt idx="1">
                  <c:v>4</c:v>
                </c:pt>
              </c:numCache>
            </c:numRef>
          </c:val>
          <c:extLst>
            <c:ext xmlns:c16="http://schemas.microsoft.com/office/drawing/2014/chart" uri="{C3380CC4-5D6E-409C-BE32-E72D297353CC}">
              <c16:uniqueId val="{00000000-15AC-4979-BA3F-FDA870F212F8}"/>
            </c:ext>
          </c:extLst>
        </c:ser>
        <c:dLbls>
          <c:showLegendKey val="0"/>
          <c:showVal val="1"/>
          <c:showCatName val="0"/>
          <c:showSerName val="0"/>
          <c:showPercent val="0"/>
          <c:showBubbleSize val="0"/>
        </c:dLbls>
        <c:gapWidth val="444"/>
        <c:overlap val="-90"/>
        <c:axId val="82377728"/>
        <c:axId val="82531072"/>
      </c:barChart>
      <c:catAx>
        <c:axId val="82377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crossAx val="82531072"/>
        <c:crosses val="autoZero"/>
        <c:auto val="1"/>
        <c:lblAlgn val="ctr"/>
        <c:lblOffset val="100"/>
        <c:noMultiLvlLbl val="0"/>
      </c:catAx>
      <c:valAx>
        <c:axId val="82531072"/>
        <c:scaling>
          <c:orientation val="minMax"/>
        </c:scaling>
        <c:delete val="1"/>
        <c:axPos val="l"/>
        <c:numFmt formatCode="General" sourceLinked="1"/>
        <c:majorTickMark val="none"/>
        <c:minorTickMark val="none"/>
        <c:tickLblPos val="nextTo"/>
        <c:crossAx val="82377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ysClr val="windowText" lastClr="000000"/>
          </a:solidFill>
          <a:latin typeface="Garamond" panose="02020404030301010803" pitchFamily="18" charset="0"/>
        </a:defRPr>
      </a:pPr>
      <a:endParaRPr lang="en-NG"/>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'Tax Processing'!$AG$4</c:f>
          <c:strCache>
            <c:ptCount val="1"/>
            <c:pt idx="0">
              <c:v>55. Is the revenue accounting department different from the assessment and tax collection department?*</c:v>
            </c:pt>
          </c:strCache>
        </c:strRef>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tx>
                <c:rich>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r>
                      <a:rPr lang="en-US" dirty="0"/>
                      <a:t>20</a:t>
                    </a:r>
                  </a:p>
                </c:rich>
              </c:tx>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C2D-480B-8A01-3262ED96AF56}"/>
                </c:ext>
              </c:extLst>
            </c:dLbl>
            <c:dLbl>
              <c:idx val="1"/>
              <c:tx>
                <c:rich>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r>
                      <a:rPr lang="en-US" dirty="0"/>
                      <a:t>5</a:t>
                    </a:r>
                  </a:p>
                </c:rich>
              </c:tx>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2D-480B-8A01-3262ED96AF56}"/>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Sheet1!$Q$20:$Q$21</c:f>
              <c:strCache>
                <c:ptCount val="2"/>
                <c:pt idx="0">
                  <c:v>YES</c:v>
                </c:pt>
                <c:pt idx="1">
                  <c:v>NO</c:v>
                </c:pt>
              </c:strCache>
            </c:strRef>
          </c:cat>
          <c:val>
            <c:numRef>
              <c:f>Sheet1!$AE$20:$AE$21</c:f>
              <c:numCache>
                <c:formatCode>General</c:formatCode>
                <c:ptCount val="2"/>
                <c:pt idx="0">
                  <c:v>15</c:v>
                </c:pt>
                <c:pt idx="1">
                  <c:v>3</c:v>
                </c:pt>
              </c:numCache>
            </c:numRef>
          </c:val>
          <c:extLst>
            <c:ext xmlns:c16="http://schemas.microsoft.com/office/drawing/2014/chart" uri="{C3380CC4-5D6E-409C-BE32-E72D297353CC}">
              <c16:uniqueId val="{00000000-ADAB-449E-B308-D07CA1D23572}"/>
            </c:ext>
          </c:extLst>
        </c:ser>
        <c:dLbls>
          <c:showLegendKey val="0"/>
          <c:showVal val="1"/>
          <c:showCatName val="0"/>
          <c:showSerName val="0"/>
          <c:showPercent val="0"/>
          <c:showBubbleSize val="0"/>
        </c:dLbls>
        <c:gapWidth val="444"/>
        <c:overlap val="-90"/>
        <c:axId val="82491648"/>
        <c:axId val="82497536"/>
      </c:barChart>
      <c:catAx>
        <c:axId val="82491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crossAx val="82497536"/>
        <c:crosses val="autoZero"/>
        <c:auto val="1"/>
        <c:lblAlgn val="ctr"/>
        <c:lblOffset val="100"/>
        <c:noMultiLvlLbl val="0"/>
      </c:catAx>
      <c:valAx>
        <c:axId val="82497536"/>
        <c:scaling>
          <c:orientation val="minMax"/>
        </c:scaling>
        <c:delete val="1"/>
        <c:axPos val="l"/>
        <c:numFmt formatCode="General" sourceLinked="1"/>
        <c:majorTickMark val="none"/>
        <c:minorTickMark val="none"/>
        <c:tickLblPos val="nextTo"/>
        <c:crossAx val="8249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ysClr val="windowText" lastClr="000000"/>
          </a:solidFill>
          <a:latin typeface="Garamond" panose="02020404030301010803" pitchFamily="18" charset="0"/>
        </a:defRPr>
      </a:pPr>
      <a:endParaRPr lang="en-NG"/>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Candara" panose="020E0502030303020204" pitchFamily="34" charset="0"/>
                <a:ea typeface="+mn-ea"/>
                <a:cs typeface="+mn-cs"/>
              </a:defRPr>
            </a:pPr>
            <a:r>
              <a:rPr lang="en-US" b="1"/>
              <a:t>3b. What is the nature of the policy/regulatory guidance? (tick as apply)</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Sheet1!$B$167:$B$168</c:f>
              <c:strCache>
                <c:ptCount val="2"/>
                <c:pt idx="0">
                  <c:v>No Response</c:v>
                </c:pt>
                <c:pt idx="1">
                  <c:v>Tax policy changes</c:v>
                </c:pt>
              </c:strCache>
            </c:strRef>
          </c:cat>
          <c:val>
            <c:numRef>
              <c:f>Sheet1!$C$167:$C$168</c:f>
              <c:numCache>
                <c:formatCode>General</c:formatCode>
                <c:ptCount val="2"/>
                <c:pt idx="0">
                  <c:v>4</c:v>
                </c:pt>
                <c:pt idx="1">
                  <c:v>21</c:v>
                </c:pt>
              </c:numCache>
            </c:numRef>
          </c:val>
          <c:extLst>
            <c:ext xmlns:c16="http://schemas.microsoft.com/office/drawing/2014/chart" uri="{C3380CC4-5D6E-409C-BE32-E72D297353CC}">
              <c16:uniqueId val="{00000000-9836-4B28-A53C-42CF7A9C2C99}"/>
            </c:ext>
          </c:extLst>
        </c:ser>
        <c:dLbls>
          <c:showLegendKey val="0"/>
          <c:showVal val="0"/>
          <c:showCatName val="0"/>
          <c:showSerName val="0"/>
          <c:showPercent val="0"/>
          <c:showBubbleSize val="0"/>
        </c:dLbls>
        <c:gapWidth val="219"/>
        <c:overlap val="-27"/>
        <c:axId val="113366528"/>
        <c:axId val="113368064"/>
      </c:barChart>
      <c:catAx>
        <c:axId val="11336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3368064"/>
        <c:crosses val="autoZero"/>
        <c:auto val="1"/>
        <c:lblAlgn val="ctr"/>
        <c:lblOffset val="100"/>
        <c:noMultiLvlLbl val="0"/>
      </c:catAx>
      <c:valAx>
        <c:axId val="11336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ndara" panose="020E0502030303020204" pitchFamily="34" charset="0"/>
                <a:ea typeface="+mn-ea"/>
                <a:cs typeface="+mn-cs"/>
              </a:defRPr>
            </a:pPr>
            <a:endParaRPr lang="en-NG"/>
          </a:p>
        </c:txPr>
        <c:crossAx val="11336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andara" panose="020E0502030303020204" pitchFamily="34" charset="0"/>
        </a:defRPr>
      </a:pPr>
      <a:endParaRPr lang="en-NG"/>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Candara" panose="020E0502030303020204" pitchFamily="34" charset="0"/>
              <a:ea typeface="+mn-ea"/>
              <a:cs typeface="+mn-cs"/>
            </a:defRPr>
          </a:pPr>
          <a:endParaRPr lang="en-NG"/>
        </a:p>
      </c:txPr>
    </c:title>
    <c:autoTitleDeleted val="0"/>
    <c:plotArea>
      <c:layout/>
      <c:barChart>
        <c:barDir val="col"/>
        <c:grouping val="clustered"/>
        <c:varyColors val="0"/>
        <c:ser>
          <c:idx val="0"/>
          <c:order val="0"/>
          <c:tx>
            <c:strRef>
              <c:f>Sheet14!$E$4</c:f>
              <c:strCache>
                <c:ptCount val="1"/>
                <c:pt idx="0">
                  <c:v>56. Has the state conducted taxpayer tax audits?*</c:v>
                </c:pt>
              </c:strCache>
            </c:strRef>
          </c:tx>
          <c:spPr>
            <a:solidFill>
              <a:schemeClr val="accent1"/>
            </a:solidFill>
            <a:ln>
              <a:noFill/>
            </a:ln>
            <a:effectLst/>
          </c:spPr>
          <c:invertIfNegative val="0"/>
          <c:cat>
            <c:strRef>
              <c:f>Sheet14!$D$5:$D$6</c:f>
              <c:strCache>
                <c:ptCount val="2"/>
                <c:pt idx="0">
                  <c:v>No</c:v>
                </c:pt>
                <c:pt idx="1">
                  <c:v>Yes</c:v>
                </c:pt>
              </c:strCache>
            </c:strRef>
          </c:cat>
          <c:val>
            <c:numRef>
              <c:f>Sheet14!$E$5:$E$6</c:f>
              <c:numCache>
                <c:formatCode>General</c:formatCode>
                <c:ptCount val="2"/>
                <c:pt idx="0">
                  <c:v>2</c:v>
                </c:pt>
                <c:pt idx="1">
                  <c:v>23</c:v>
                </c:pt>
              </c:numCache>
            </c:numRef>
          </c:val>
          <c:extLst>
            <c:ext xmlns:c16="http://schemas.microsoft.com/office/drawing/2014/chart" uri="{C3380CC4-5D6E-409C-BE32-E72D297353CC}">
              <c16:uniqueId val="{00000000-565D-444E-9843-3130D7254A84}"/>
            </c:ext>
          </c:extLst>
        </c:ser>
        <c:dLbls>
          <c:showLegendKey val="0"/>
          <c:showVal val="0"/>
          <c:showCatName val="0"/>
          <c:showSerName val="0"/>
          <c:showPercent val="0"/>
          <c:showBubbleSize val="0"/>
        </c:dLbls>
        <c:gapWidth val="219"/>
        <c:overlap val="-27"/>
        <c:axId val="1380982208"/>
        <c:axId val="1741328912"/>
      </c:barChart>
      <c:catAx>
        <c:axId val="138098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41328912"/>
        <c:crosses val="autoZero"/>
        <c:auto val="1"/>
        <c:lblAlgn val="ctr"/>
        <c:lblOffset val="100"/>
        <c:noMultiLvlLbl val="0"/>
      </c:catAx>
      <c:valAx>
        <c:axId val="174132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380982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'Tax Enforcement'!$I$4</c:f>
          <c:strCache>
            <c:ptCount val="1"/>
            <c:pt idx="0">
              <c:v>57. Is there a special unit for HNWI?*</c:v>
            </c:pt>
          </c:strCache>
        </c:strRef>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21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C44-466D-94D3-21A744B82374}"/>
                </c:ext>
              </c:extLst>
            </c:dLbl>
            <c:dLbl>
              <c:idx val="1"/>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C44-466D-94D3-21A744B82374}"/>
                </c:ext>
              </c:extLst>
            </c:dLbl>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ysClr val="windowText" lastClr="000000"/>
                    </a:solidFill>
                    <a:latin typeface="Garamond" panose="02020404030301010803" pitchFamily="18" charset="0"/>
                    <a:ea typeface="+mn-ea"/>
                    <a:cs typeface="+mn-c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Sheet2!$J$21:$J$22</c:f>
              <c:strCache>
                <c:ptCount val="2"/>
                <c:pt idx="0">
                  <c:v>YES</c:v>
                </c:pt>
                <c:pt idx="1">
                  <c:v>NO</c:v>
                </c:pt>
              </c:strCache>
            </c:strRef>
          </c:cat>
          <c:val>
            <c:numRef>
              <c:f>Sheet2!$K$21:$K$22</c:f>
              <c:numCache>
                <c:formatCode>General</c:formatCode>
                <c:ptCount val="2"/>
                <c:pt idx="0">
                  <c:v>16</c:v>
                </c:pt>
                <c:pt idx="1">
                  <c:v>3</c:v>
                </c:pt>
              </c:numCache>
            </c:numRef>
          </c:val>
          <c:extLst>
            <c:ext xmlns:c16="http://schemas.microsoft.com/office/drawing/2014/chart" uri="{C3380CC4-5D6E-409C-BE32-E72D297353CC}">
              <c16:uniqueId val="{00000000-ECCC-4D52-A8E6-F48DF6B2F45A}"/>
            </c:ext>
          </c:extLst>
        </c:ser>
        <c:dLbls>
          <c:showLegendKey val="0"/>
          <c:showVal val="1"/>
          <c:showCatName val="0"/>
          <c:showSerName val="0"/>
          <c:showPercent val="0"/>
          <c:showBubbleSize val="0"/>
        </c:dLbls>
        <c:gapWidth val="444"/>
        <c:overlap val="-90"/>
        <c:axId val="83143680"/>
        <c:axId val="83153664"/>
      </c:barChart>
      <c:catAx>
        <c:axId val="83143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ysClr val="windowText" lastClr="000000"/>
                </a:solidFill>
                <a:latin typeface="Garamond" panose="02020404030301010803" pitchFamily="18" charset="0"/>
                <a:ea typeface="+mn-ea"/>
                <a:cs typeface="+mn-cs"/>
              </a:defRPr>
            </a:pPr>
            <a:endParaRPr lang="en-NG"/>
          </a:p>
        </c:txPr>
        <c:crossAx val="83153664"/>
        <c:crosses val="autoZero"/>
        <c:auto val="1"/>
        <c:lblAlgn val="ctr"/>
        <c:lblOffset val="100"/>
        <c:noMultiLvlLbl val="0"/>
      </c:catAx>
      <c:valAx>
        <c:axId val="83153664"/>
        <c:scaling>
          <c:orientation val="minMax"/>
        </c:scaling>
        <c:delete val="1"/>
        <c:axPos val="l"/>
        <c:numFmt formatCode="General" sourceLinked="1"/>
        <c:majorTickMark val="none"/>
        <c:minorTickMark val="none"/>
        <c:tickLblPos val="nextTo"/>
        <c:crossAx val="83143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ysClr val="windowText" lastClr="000000"/>
          </a:solidFill>
          <a:latin typeface="Garamond" panose="02020404030301010803" pitchFamily="18" charset="0"/>
        </a:defRPr>
      </a:pPr>
      <a:endParaRPr lang="en-NG"/>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Sheet15!$E$6</c:f>
              <c:strCache>
                <c:ptCount val="1"/>
                <c:pt idx="0">
                  <c:v>57a. Does the SBIR have a VAIDS Unit?*</c:v>
                </c:pt>
              </c:strCache>
            </c:strRef>
          </c:tx>
          <c:spPr>
            <a:solidFill>
              <a:schemeClr val="accent1"/>
            </a:solidFill>
            <a:ln>
              <a:noFill/>
            </a:ln>
            <a:effectLst/>
          </c:spPr>
          <c:invertIfNegative val="0"/>
          <c:cat>
            <c:strRef>
              <c:f>Sheet15!$D$7:$D$8</c:f>
              <c:strCache>
                <c:ptCount val="2"/>
                <c:pt idx="0">
                  <c:v>No</c:v>
                </c:pt>
                <c:pt idx="1">
                  <c:v>Yes</c:v>
                </c:pt>
              </c:strCache>
            </c:strRef>
          </c:cat>
          <c:val>
            <c:numRef>
              <c:f>Sheet15!$E$7:$E$8</c:f>
              <c:numCache>
                <c:formatCode>General</c:formatCode>
                <c:ptCount val="2"/>
                <c:pt idx="0">
                  <c:v>5</c:v>
                </c:pt>
                <c:pt idx="1">
                  <c:v>20</c:v>
                </c:pt>
              </c:numCache>
            </c:numRef>
          </c:val>
          <c:extLst>
            <c:ext xmlns:c16="http://schemas.microsoft.com/office/drawing/2014/chart" uri="{C3380CC4-5D6E-409C-BE32-E72D297353CC}">
              <c16:uniqueId val="{00000000-3752-432A-90CC-5A3C19D01165}"/>
            </c:ext>
          </c:extLst>
        </c:ser>
        <c:dLbls>
          <c:showLegendKey val="0"/>
          <c:showVal val="0"/>
          <c:showCatName val="0"/>
          <c:showSerName val="0"/>
          <c:showPercent val="0"/>
          <c:showBubbleSize val="0"/>
        </c:dLbls>
        <c:gapWidth val="219"/>
        <c:overlap val="-27"/>
        <c:axId val="1417156432"/>
        <c:axId val="1794295728"/>
      </c:barChart>
      <c:catAx>
        <c:axId val="141715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295728"/>
        <c:crosses val="autoZero"/>
        <c:auto val="1"/>
        <c:lblAlgn val="ctr"/>
        <c:lblOffset val="100"/>
        <c:noMultiLvlLbl val="0"/>
      </c:catAx>
      <c:valAx>
        <c:axId val="1794295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41715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Sheet16!$F$6</c:f>
              <c:strCache>
                <c:ptCount val="1"/>
                <c:pt idx="0">
                  <c:v>58. Are the HNWI identified in the database?*</c:v>
                </c:pt>
              </c:strCache>
            </c:strRef>
          </c:tx>
          <c:spPr>
            <a:solidFill>
              <a:schemeClr val="accent1"/>
            </a:solidFill>
            <a:ln>
              <a:noFill/>
            </a:ln>
            <a:effectLst/>
          </c:spPr>
          <c:invertIfNegative val="0"/>
          <c:cat>
            <c:strRef>
              <c:f>Sheet16!$E$7:$E$9</c:f>
              <c:strCache>
                <c:ptCount val="3"/>
                <c:pt idx="0">
                  <c:v>No Response</c:v>
                </c:pt>
                <c:pt idx="1">
                  <c:v>No</c:v>
                </c:pt>
                <c:pt idx="2">
                  <c:v>Yes</c:v>
                </c:pt>
              </c:strCache>
            </c:strRef>
          </c:cat>
          <c:val>
            <c:numRef>
              <c:f>Sheet16!$F$7:$F$9</c:f>
              <c:numCache>
                <c:formatCode>General</c:formatCode>
                <c:ptCount val="3"/>
                <c:pt idx="0">
                  <c:v>2</c:v>
                </c:pt>
                <c:pt idx="1">
                  <c:v>10</c:v>
                </c:pt>
                <c:pt idx="2">
                  <c:v>13</c:v>
                </c:pt>
              </c:numCache>
            </c:numRef>
          </c:val>
          <c:extLst>
            <c:ext xmlns:c16="http://schemas.microsoft.com/office/drawing/2014/chart" uri="{C3380CC4-5D6E-409C-BE32-E72D297353CC}">
              <c16:uniqueId val="{00000000-BB9D-4AB1-8AB2-B4E8D625B1FD}"/>
            </c:ext>
          </c:extLst>
        </c:ser>
        <c:dLbls>
          <c:showLegendKey val="0"/>
          <c:showVal val="0"/>
          <c:showCatName val="0"/>
          <c:showSerName val="0"/>
          <c:showPercent val="0"/>
          <c:showBubbleSize val="0"/>
        </c:dLbls>
        <c:gapWidth val="219"/>
        <c:overlap val="-27"/>
        <c:axId val="1794254400"/>
        <c:axId val="1794311952"/>
      </c:barChart>
      <c:catAx>
        <c:axId val="179425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11952"/>
        <c:crosses val="autoZero"/>
        <c:auto val="1"/>
        <c:lblAlgn val="ctr"/>
        <c:lblOffset val="100"/>
        <c:noMultiLvlLbl val="0"/>
      </c:catAx>
      <c:valAx>
        <c:axId val="1794311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254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Sheet17!$E$7</c:f>
              <c:strCache>
                <c:ptCount val="1"/>
                <c:pt idx="0">
                  <c:v>59. Has action been taken to assess and/or recover taxes from HNWI?*</c:v>
                </c:pt>
              </c:strCache>
            </c:strRef>
          </c:tx>
          <c:spPr>
            <a:solidFill>
              <a:schemeClr val="accent1"/>
            </a:solidFill>
            <a:ln>
              <a:noFill/>
            </a:ln>
            <a:effectLst/>
          </c:spPr>
          <c:invertIfNegative val="0"/>
          <c:cat>
            <c:strRef>
              <c:f>Sheet17!$D$8:$D$9</c:f>
              <c:strCache>
                <c:ptCount val="2"/>
                <c:pt idx="0">
                  <c:v>No</c:v>
                </c:pt>
                <c:pt idx="1">
                  <c:v>Yes</c:v>
                </c:pt>
              </c:strCache>
            </c:strRef>
          </c:cat>
          <c:val>
            <c:numRef>
              <c:f>Sheet17!$E$8:$E$9</c:f>
              <c:numCache>
                <c:formatCode>General</c:formatCode>
                <c:ptCount val="2"/>
                <c:pt idx="0">
                  <c:v>7</c:v>
                </c:pt>
                <c:pt idx="1">
                  <c:v>18</c:v>
                </c:pt>
              </c:numCache>
            </c:numRef>
          </c:val>
          <c:extLst>
            <c:ext xmlns:c16="http://schemas.microsoft.com/office/drawing/2014/chart" uri="{C3380CC4-5D6E-409C-BE32-E72D297353CC}">
              <c16:uniqueId val="{00000000-CE3C-493F-A8F0-0C9C32736A00}"/>
            </c:ext>
          </c:extLst>
        </c:ser>
        <c:dLbls>
          <c:showLegendKey val="0"/>
          <c:showVal val="0"/>
          <c:showCatName val="0"/>
          <c:showSerName val="0"/>
          <c:showPercent val="0"/>
          <c:showBubbleSize val="0"/>
        </c:dLbls>
        <c:gapWidth val="219"/>
        <c:overlap val="-27"/>
        <c:axId val="1786120432"/>
        <c:axId val="1794302384"/>
      </c:barChart>
      <c:catAx>
        <c:axId val="178612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02384"/>
        <c:crosses val="autoZero"/>
        <c:auto val="1"/>
        <c:lblAlgn val="ctr"/>
        <c:lblOffset val="100"/>
        <c:noMultiLvlLbl val="0"/>
      </c:catAx>
      <c:valAx>
        <c:axId val="179430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86120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Sheet18!$E$4</c:f>
              <c:strCache>
                <c:ptCount val="1"/>
                <c:pt idx="0">
                  <c:v>60. Is there any inter-agency cooperation in the State?*</c:v>
                </c:pt>
              </c:strCache>
            </c:strRef>
          </c:tx>
          <c:spPr>
            <a:solidFill>
              <a:schemeClr val="accent1"/>
            </a:solidFill>
            <a:ln>
              <a:noFill/>
            </a:ln>
            <a:effectLst/>
          </c:spPr>
          <c:invertIfNegative val="0"/>
          <c:cat>
            <c:strRef>
              <c:f>Sheet18!$D$5:$D$6</c:f>
              <c:strCache>
                <c:ptCount val="2"/>
                <c:pt idx="0">
                  <c:v>No</c:v>
                </c:pt>
                <c:pt idx="1">
                  <c:v>Yes</c:v>
                </c:pt>
              </c:strCache>
            </c:strRef>
          </c:cat>
          <c:val>
            <c:numRef>
              <c:f>Sheet18!$E$5:$E$6</c:f>
              <c:numCache>
                <c:formatCode>General</c:formatCode>
                <c:ptCount val="2"/>
                <c:pt idx="0">
                  <c:v>12</c:v>
                </c:pt>
                <c:pt idx="1">
                  <c:v>13</c:v>
                </c:pt>
              </c:numCache>
            </c:numRef>
          </c:val>
          <c:extLst>
            <c:ext xmlns:c16="http://schemas.microsoft.com/office/drawing/2014/chart" uri="{C3380CC4-5D6E-409C-BE32-E72D297353CC}">
              <c16:uniqueId val="{00000000-5820-4983-ACA8-304F9854CECC}"/>
            </c:ext>
          </c:extLst>
        </c:ser>
        <c:dLbls>
          <c:showLegendKey val="0"/>
          <c:showVal val="0"/>
          <c:showCatName val="0"/>
          <c:showSerName val="0"/>
          <c:showPercent val="0"/>
          <c:showBubbleSize val="0"/>
        </c:dLbls>
        <c:gapWidth val="219"/>
        <c:overlap val="-27"/>
        <c:axId val="1622885808"/>
        <c:axId val="1794286160"/>
      </c:barChart>
      <c:catAx>
        <c:axId val="16228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286160"/>
        <c:crosses val="autoZero"/>
        <c:auto val="1"/>
        <c:lblAlgn val="ctr"/>
        <c:lblOffset val="100"/>
        <c:noMultiLvlLbl val="0"/>
      </c:catAx>
      <c:valAx>
        <c:axId val="179428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2288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Sheet19!$F$5</c:f>
              <c:strCache>
                <c:ptCount val="1"/>
                <c:pt idx="0">
                  <c:v>61. Does the SBIR make presentations of TIN and Tax Clearance Certificate (TCC) mandatory for processing Driver's licences and number plates?</c:v>
                </c:pt>
              </c:strCache>
            </c:strRef>
          </c:tx>
          <c:spPr>
            <a:solidFill>
              <a:schemeClr val="accent1"/>
            </a:solidFill>
            <a:ln>
              <a:noFill/>
            </a:ln>
            <a:effectLst/>
          </c:spPr>
          <c:invertIfNegative val="0"/>
          <c:cat>
            <c:strRef>
              <c:f>Sheet19!$E$6:$E$7</c:f>
              <c:strCache>
                <c:ptCount val="2"/>
                <c:pt idx="0">
                  <c:v>Yes</c:v>
                </c:pt>
                <c:pt idx="1">
                  <c:v>No</c:v>
                </c:pt>
              </c:strCache>
            </c:strRef>
          </c:cat>
          <c:val>
            <c:numRef>
              <c:f>Sheet19!$F$6:$F$7</c:f>
              <c:numCache>
                <c:formatCode>General</c:formatCode>
                <c:ptCount val="2"/>
                <c:pt idx="0">
                  <c:v>4</c:v>
                </c:pt>
                <c:pt idx="1">
                  <c:v>21</c:v>
                </c:pt>
              </c:numCache>
            </c:numRef>
          </c:val>
          <c:extLst>
            <c:ext xmlns:c16="http://schemas.microsoft.com/office/drawing/2014/chart" uri="{C3380CC4-5D6E-409C-BE32-E72D297353CC}">
              <c16:uniqueId val="{00000000-B736-43E2-8E46-A46BED24CE40}"/>
            </c:ext>
          </c:extLst>
        </c:ser>
        <c:dLbls>
          <c:showLegendKey val="0"/>
          <c:showVal val="0"/>
          <c:showCatName val="0"/>
          <c:showSerName val="0"/>
          <c:showPercent val="0"/>
          <c:showBubbleSize val="0"/>
        </c:dLbls>
        <c:gapWidth val="219"/>
        <c:overlap val="-27"/>
        <c:axId val="1620262176"/>
        <c:axId val="1794324848"/>
      </c:barChart>
      <c:catAx>
        <c:axId val="162026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24848"/>
        <c:crosses val="autoZero"/>
        <c:auto val="1"/>
        <c:lblAlgn val="ctr"/>
        <c:lblOffset val="100"/>
        <c:noMultiLvlLbl val="0"/>
      </c:catAx>
      <c:valAx>
        <c:axId val="1794324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20262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Sheet20!$E$5</c:f>
              <c:strCache>
                <c:ptCount val="1"/>
                <c:pt idx="0">
                  <c:v>62. Does the SBIRS have a tax debt enforcement department?*</c:v>
                </c:pt>
              </c:strCache>
            </c:strRef>
          </c:tx>
          <c:spPr>
            <a:solidFill>
              <a:schemeClr val="accent1"/>
            </a:solidFill>
            <a:ln>
              <a:noFill/>
            </a:ln>
            <a:effectLst/>
          </c:spPr>
          <c:invertIfNegative val="0"/>
          <c:cat>
            <c:strRef>
              <c:f>Sheet20!$D$6:$D$7</c:f>
              <c:strCache>
                <c:ptCount val="2"/>
                <c:pt idx="0">
                  <c:v>No</c:v>
                </c:pt>
                <c:pt idx="1">
                  <c:v>Yes</c:v>
                </c:pt>
              </c:strCache>
            </c:strRef>
          </c:cat>
          <c:val>
            <c:numRef>
              <c:f>Sheet20!$E$6:$E$7</c:f>
              <c:numCache>
                <c:formatCode>General</c:formatCode>
                <c:ptCount val="2"/>
                <c:pt idx="0">
                  <c:v>5</c:v>
                </c:pt>
                <c:pt idx="1">
                  <c:v>20</c:v>
                </c:pt>
              </c:numCache>
            </c:numRef>
          </c:val>
          <c:extLst>
            <c:ext xmlns:c16="http://schemas.microsoft.com/office/drawing/2014/chart" uri="{C3380CC4-5D6E-409C-BE32-E72D297353CC}">
              <c16:uniqueId val="{00000000-57C8-4957-A10B-28032A116CBD}"/>
            </c:ext>
          </c:extLst>
        </c:ser>
        <c:dLbls>
          <c:showLegendKey val="0"/>
          <c:showVal val="0"/>
          <c:showCatName val="0"/>
          <c:showSerName val="0"/>
          <c:showPercent val="0"/>
          <c:showBubbleSize val="0"/>
        </c:dLbls>
        <c:gapWidth val="219"/>
        <c:overlap val="-27"/>
        <c:axId val="1618208144"/>
        <c:axId val="1794326512"/>
      </c:barChart>
      <c:catAx>
        <c:axId val="161820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26512"/>
        <c:crosses val="autoZero"/>
        <c:auto val="1"/>
        <c:lblAlgn val="ctr"/>
        <c:lblOffset val="100"/>
        <c:noMultiLvlLbl val="0"/>
      </c:catAx>
      <c:valAx>
        <c:axId val="179432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61820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Sheet21!$F$6</c:f>
              <c:strCache>
                <c:ptCount val="1"/>
                <c:pt idx="0">
                  <c:v>63. Are agents or consultants involved in collecting the outstanding taxes?*</c:v>
                </c:pt>
              </c:strCache>
            </c:strRef>
          </c:tx>
          <c:spPr>
            <a:solidFill>
              <a:schemeClr val="accent1"/>
            </a:solidFill>
            <a:ln>
              <a:noFill/>
            </a:ln>
            <a:effectLst/>
          </c:spPr>
          <c:invertIfNegative val="0"/>
          <c:cat>
            <c:strRef>
              <c:f>Sheet21!$E$7:$E$8</c:f>
              <c:strCache>
                <c:ptCount val="2"/>
                <c:pt idx="0">
                  <c:v>No</c:v>
                </c:pt>
                <c:pt idx="1">
                  <c:v>Yes</c:v>
                </c:pt>
              </c:strCache>
            </c:strRef>
          </c:cat>
          <c:val>
            <c:numRef>
              <c:f>Sheet21!$F$7:$F$8</c:f>
              <c:numCache>
                <c:formatCode>General</c:formatCode>
                <c:ptCount val="2"/>
                <c:pt idx="0">
                  <c:v>8</c:v>
                </c:pt>
                <c:pt idx="1">
                  <c:v>17</c:v>
                </c:pt>
              </c:numCache>
            </c:numRef>
          </c:val>
          <c:extLst>
            <c:ext xmlns:c16="http://schemas.microsoft.com/office/drawing/2014/chart" uri="{C3380CC4-5D6E-409C-BE32-E72D297353CC}">
              <c16:uniqueId val="{00000000-4564-40A7-8832-4ABEBB0F2972}"/>
            </c:ext>
          </c:extLst>
        </c:ser>
        <c:dLbls>
          <c:showLegendKey val="0"/>
          <c:showVal val="0"/>
          <c:showCatName val="0"/>
          <c:showSerName val="0"/>
          <c:showPercent val="0"/>
          <c:showBubbleSize val="0"/>
        </c:dLbls>
        <c:gapWidth val="219"/>
        <c:overlap val="-27"/>
        <c:axId val="1784560144"/>
        <c:axId val="1794318192"/>
      </c:barChart>
      <c:catAx>
        <c:axId val="178456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18192"/>
        <c:crosses val="autoZero"/>
        <c:auto val="1"/>
        <c:lblAlgn val="ctr"/>
        <c:lblOffset val="100"/>
        <c:noMultiLvlLbl val="0"/>
      </c:catAx>
      <c:valAx>
        <c:axId val="179431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8456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1233595800523"/>
          <c:y val="6.01851851851851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barChart>
        <c:barDir val="col"/>
        <c:grouping val="clustered"/>
        <c:varyColors val="0"/>
        <c:ser>
          <c:idx val="0"/>
          <c:order val="0"/>
          <c:tx>
            <c:strRef>
              <c:f>Sheet22!$E$6</c:f>
              <c:strCache>
                <c:ptCount val="1"/>
                <c:pt idx="0">
                  <c:v>64. Has the SBIRS conducted any tax enforcement action either through the courts or by distrain action in the last one year?*</c:v>
                </c:pt>
              </c:strCache>
            </c:strRef>
          </c:tx>
          <c:spPr>
            <a:solidFill>
              <a:schemeClr val="accent1"/>
            </a:solidFill>
            <a:ln>
              <a:noFill/>
            </a:ln>
            <a:effectLst/>
          </c:spPr>
          <c:invertIfNegative val="0"/>
          <c:cat>
            <c:strRef>
              <c:f>Sheet22!$D$7:$D$8</c:f>
              <c:strCache>
                <c:ptCount val="2"/>
                <c:pt idx="0">
                  <c:v>No</c:v>
                </c:pt>
                <c:pt idx="1">
                  <c:v>Yes</c:v>
                </c:pt>
              </c:strCache>
            </c:strRef>
          </c:cat>
          <c:val>
            <c:numRef>
              <c:f>Sheet22!$E$7:$E$8</c:f>
              <c:numCache>
                <c:formatCode>General</c:formatCode>
                <c:ptCount val="2"/>
                <c:pt idx="0">
                  <c:v>7</c:v>
                </c:pt>
                <c:pt idx="1">
                  <c:v>18</c:v>
                </c:pt>
              </c:numCache>
            </c:numRef>
          </c:val>
          <c:extLst>
            <c:ext xmlns:c16="http://schemas.microsoft.com/office/drawing/2014/chart" uri="{C3380CC4-5D6E-409C-BE32-E72D297353CC}">
              <c16:uniqueId val="{00000000-B0E8-4877-B780-227A8B4F8368}"/>
            </c:ext>
          </c:extLst>
        </c:ser>
        <c:dLbls>
          <c:showLegendKey val="0"/>
          <c:showVal val="0"/>
          <c:showCatName val="0"/>
          <c:showSerName val="0"/>
          <c:showPercent val="0"/>
          <c:showBubbleSize val="0"/>
        </c:dLbls>
        <c:gapWidth val="219"/>
        <c:overlap val="-27"/>
        <c:axId val="1783619328"/>
        <c:axId val="1794336912"/>
      </c:barChart>
      <c:catAx>
        <c:axId val="178361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94336912"/>
        <c:crosses val="autoZero"/>
        <c:auto val="1"/>
        <c:lblAlgn val="ctr"/>
        <c:lblOffset val="100"/>
        <c:noMultiLvlLbl val="0"/>
      </c:catAx>
      <c:valAx>
        <c:axId val="179433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1783619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colors52.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colors53.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3.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ACFB24E-7110-468A-942A-9E558C5B06BB}" type="datetimeFigureOut">
              <a:rPr lang="en-US" smtClean="0"/>
              <a:t>11/17/2020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0F794AB-8712-4412-9D78-1BB32DDEB4FC}" type="slidenum">
              <a:rPr lang="en-US" smtClean="0"/>
              <a:t>‹#›</a:t>
            </a:fld>
            <a:endParaRPr lang="en-US"/>
          </a:p>
        </p:txBody>
      </p:sp>
    </p:spTree>
    <p:extLst>
      <p:ext uri="{BB962C8B-B14F-4D97-AF65-F5344CB8AC3E}">
        <p14:creationId xmlns:p14="http://schemas.microsoft.com/office/powerpoint/2010/main" val="236602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79</a:t>
            </a:fld>
            <a:endParaRPr lang="en-US"/>
          </a:p>
        </p:txBody>
      </p:sp>
    </p:spTree>
    <p:extLst>
      <p:ext uri="{BB962C8B-B14F-4D97-AF65-F5344CB8AC3E}">
        <p14:creationId xmlns:p14="http://schemas.microsoft.com/office/powerpoint/2010/main" val="324826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9AF7-9FAD-471F-93BA-FED6AF5DFE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5A0297-048E-456A-88E4-73556DFEC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F2FA1C-1718-49AA-B0EC-9A28C32D4A30}"/>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5" name="Footer Placeholder 4">
            <a:extLst>
              <a:ext uri="{FF2B5EF4-FFF2-40B4-BE49-F238E27FC236}">
                <a16:creationId xmlns:a16="http://schemas.microsoft.com/office/drawing/2014/main" id="{512EF234-B966-4A08-8C4E-82440B4CD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6FA85-8417-4E0F-A062-F511DC76C380}"/>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228030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9830-287C-4540-9847-B61FFD6177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764C51-FA1A-44A3-BC70-C5DC97DE5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AFF7B-6E70-47A1-85FB-15F42725DCE1}"/>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5" name="Footer Placeholder 4">
            <a:extLst>
              <a:ext uri="{FF2B5EF4-FFF2-40B4-BE49-F238E27FC236}">
                <a16:creationId xmlns:a16="http://schemas.microsoft.com/office/drawing/2014/main" id="{39CABC1F-56E0-4307-ADFC-A1546C348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DA288-E971-4189-A403-87C8B4567A90}"/>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217667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151BA-4505-4424-9719-06CFF8C6BA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8DA064-A77E-418A-BF17-9B6A6233A0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46C71-843E-446E-A424-721D4AC3D27F}"/>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5" name="Footer Placeholder 4">
            <a:extLst>
              <a:ext uri="{FF2B5EF4-FFF2-40B4-BE49-F238E27FC236}">
                <a16:creationId xmlns:a16="http://schemas.microsoft.com/office/drawing/2014/main" id="{6BF16CC9-4FAD-4449-9CAD-BFBB46C1E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43B66-C9A5-46D2-AFA0-97C5E4C3EE59}"/>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403219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7C59-25F5-46FB-8BB0-A5094D309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85F3E-BE77-4D84-9D3B-C938A872C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8D11-2A67-4AD5-AD58-8BC7DC5B61EB}"/>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5" name="Footer Placeholder 4">
            <a:extLst>
              <a:ext uri="{FF2B5EF4-FFF2-40B4-BE49-F238E27FC236}">
                <a16:creationId xmlns:a16="http://schemas.microsoft.com/office/drawing/2014/main" id="{FDD6D637-9D4A-479B-8317-E68169B91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59059-3B07-4F58-8582-56062281100F}"/>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64607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7372-C296-4658-A8E1-C809950893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470DC8-9FFD-4620-AF4E-D47854F3F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E1B306-286C-40EF-BCAD-25401A82C832}"/>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5" name="Footer Placeholder 4">
            <a:extLst>
              <a:ext uri="{FF2B5EF4-FFF2-40B4-BE49-F238E27FC236}">
                <a16:creationId xmlns:a16="http://schemas.microsoft.com/office/drawing/2014/main" id="{782AD6B2-92EE-4D23-B1DA-CF3BDD2EB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07357-4F23-48BE-A160-3148E340F4EC}"/>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198055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6E73-3C37-4169-9834-23F73F9AE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43ED1-5BED-4EBF-8652-1B8652BE75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2CD6E-C9FD-430B-9501-70BF3B9D0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557A51-469E-407A-9619-E0A229EA90E2}"/>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6" name="Footer Placeholder 5">
            <a:extLst>
              <a:ext uri="{FF2B5EF4-FFF2-40B4-BE49-F238E27FC236}">
                <a16:creationId xmlns:a16="http://schemas.microsoft.com/office/drawing/2014/main" id="{084A002B-5C48-4C0D-8101-CCD5C8F93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65D30-36DE-48E2-9291-B9755F719216}"/>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255096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24DC-995E-4595-9254-0394EA272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351713-8D7B-4684-B487-531EB90BB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CA9040-BB6F-439D-8772-D2921C2023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3C4B09-BACE-498E-9DD7-268ECB915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9CDAC7-D020-4E33-8529-EF5AC11D8D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0F99C-7A05-4599-B793-2F401F383A72}"/>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8" name="Footer Placeholder 7">
            <a:extLst>
              <a:ext uri="{FF2B5EF4-FFF2-40B4-BE49-F238E27FC236}">
                <a16:creationId xmlns:a16="http://schemas.microsoft.com/office/drawing/2014/main" id="{44580365-849E-46D9-A6EF-6967CD42AA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1C6E7-EEF7-424A-9779-47029E5427AE}"/>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271536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BCC5-907B-41A0-A9D1-7AB7C99035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5D3096-6523-48E8-BC05-4BFF8E4EE0C1}"/>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4" name="Footer Placeholder 3">
            <a:extLst>
              <a:ext uri="{FF2B5EF4-FFF2-40B4-BE49-F238E27FC236}">
                <a16:creationId xmlns:a16="http://schemas.microsoft.com/office/drawing/2014/main" id="{576E47F0-4AF1-41D7-9ACA-2673F2897D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A47868-0F86-4ADB-A082-B9382F9F6928}"/>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345348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EECAE-B4F0-489A-B54E-D1E605A70681}"/>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3" name="Footer Placeholder 2">
            <a:extLst>
              <a:ext uri="{FF2B5EF4-FFF2-40B4-BE49-F238E27FC236}">
                <a16:creationId xmlns:a16="http://schemas.microsoft.com/office/drawing/2014/main" id="{A47523A7-8F1C-41C8-A9DA-DD77051387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C4E666-9BE1-4033-919C-411B09D83C93}"/>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33467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F749-65E4-4A82-8052-1F3B3F015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BF691A-8296-4BC6-99FB-93F6FE2DA9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B065AC-D033-44D7-BD01-94830B3FA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9A18D-D7D5-4650-B0E0-70C245F7F659}"/>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6" name="Footer Placeholder 5">
            <a:extLst>
              <a:ext uri="{FF2B5EF4-FFF2-40B4-BE49-F238E27FC236}">
                <a16:creationId xmlns:a16="http://schemas.microsoft.com/office/drawing/2014/main" id="{1EA87A8B-7D6C-486D-87F8-EE8A5FE9B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C5C0A-131A-411D-AD5C-F564E3620B02}"/>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54123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D4A3-A097-4B2F-89AE-918152F84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EF211-ABAB-4F27-9BC5-69CF89449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48900-5E5B-46AA-A07F-F655453FC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E39F8-7B06-4191-BCEA-CCB85ED945D8}"/>
              </a:ext>
            </a:extLst>
          </p:cNvPr>
          <p:cNvSpPr>
            <a:spLocks noGrp="1"/>
          </p:cNvSpPr>
          <p:nvPr>
            <p:ph type="dt" sz="half" idx="10"/>
          </p:nvPr>
        </p:nvSpPr>
        <p:spPr/>
        <p:txBody>
          <a:bodyPr/>
          <a:lstStyle/>
          <a:p>
            <a:fld id="{5D474B3B-B43D-4BFE-BB21-2D860FD7C9A2}" type="datetimeFigureOut">
              <a:rPr lang="en-US" smtClean="0"/>
              <a:t>11/17/2020</a:t>
            </a:fld>
            <a:endParaRPr lang="en-US"/>
          </a:p>
        </p:txBody>
      </p:sp>
      <p:sp>
        <p:nvSpPr>
          <p:cNvPr id="6" name="Footer Placeholder 5">
            <a:extLst>
              <a:ext uri="{FF2B5EF4-FFF2-40B4-BE49-F238E27FC236}">
                <a16:creationId xmlns:a16="http://schemas.microsoft.com/office/drawing/2014/main" id="{F8580942-56A9-49D8-A97E-0CAB73EE0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AE4B4-EBB7-4001-B437-115CAE58250B}"/>
              </a:ext>
            </a:extLst>
          </p:cNvPr>
          <p:cNvSpPr>
            <a:spLocks noGrp="1"/>
          </p:cNvSpPr>
          <p:nvPr>
            <p:ph type="sldNum" sz="quarter" idx="12"/>
          </p:nvPr>
        </p:nvSpPr>
        <p:spPr/>
        <p:txBody>
          <a:bodyPr/>
          <a:lstStyle/>
          <a:p>
            <a:fld id="{7E418BC0-1505-4F46-8AE9-24AD3E742033}" type="slidenum">
              <a:rPr lang="en-US" smtClean="0"/>
              <a:t>‹#›</a:t>
            </a:fld>
            <a:endParaRPr lang="en-US"/>
          </a:p>
        </p:txBody>
      </p:sp>
    </p:spTree>
    <p:extLst>
      <p:ext uri="{BB962C8B-B14F-4D97-AF65-F5344CB8AC3E}">
        <p14:creationId xmlns:p14="http://schemas.microsoft.com/office/powerpoint/2010/main" val="17224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6DC55-37FA-496B-970C-D1AB59D388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B6531-D6C9-4A63-9298-1279B8E34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92185-4896-40C3-A0D1-B0319A86EC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74B3B-B43D-4BFE-BB21-2D860FD7C9A2}" type="datetimeFigureOut">
              <a:rPr lang="en-US" smtClean="0"/>
              <a:t>11/17/2020</a:t>
            </a:fld>
            <a:endParaRPr lang="en-US"/>
          </a:p>
        </p:txBody>
      </p:sp>
      <p:sp>
        <p:nvSpPr>
          <p:cNvPr id="5" name="Footer Placeholder 4">
            <a:extLst>
              <a:ext uri="{FF2B5EF4-FFF2-40B4-BE49-F238E27FC236}">
                <a16:creationId xmlns:a16="http://schemas.microsoft.com/office/drawing/2014/main" id="{476020E1-C54D-4C61-B866-F3AF93B7B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814D90-DA8B-4AF9-B625-B647E0AF2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18BC0-1505-4F46-8AE9-24AD3E742033}" type="slidenum">
              <a:rPr lang="en-US" smtClean="0"/>
              <a:t>‹#›</a:t>
            </a:fld>
            <a:endParaRPr lang="en-US"/>
          </a:p>
        </p:txBody>
      </p:sp>
    </p:spTree>
    <p:extLst>
      <p:ext uri="{BB962C8B-B14F-4D97-AF65-F5344CB8AC3E}">
        <p14:creationId xmlns:p14="http://schemas.microsoft.com/office/powerpoint/2010/main" val="202369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hart" Target="../charts/chart36.xml"/><Relationship Id="rId4" Type="http://schemas.openxmlformats.org/officeDocument/2006/relationships/chart" Target="../charts/chart35.xml"/></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hart" Target="../charts/chart40.xml"/><Relationship Id="rId4" Type="http://schemas.openxmlformats.org/officeDocument/2006/relationships/chart" Target="../charts/chart39.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hart" Target="../charts/chart43.xml"/></Relationships>
</file>

<file path=ppt/slides/_rels/slide3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hart" Target="../charts/chart4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chart" Target="../charts/chart49.xml"/><Relationship Id="rId4" Type="http://schemas.openxmlformats.org/officeDocument/2006/relationships/chart" Target="../charts/chart48.xml"/></Relationships>
</file>

<file path=ppt/slides/_rels/slide3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chart" Target="../charts/chart52.xml"/><Relationship Id="rId4" Type="http://schemas.openxmlformats.org/officeDocument/2006/relationships/chart" Target="../charts/chart51.xml"/></Relationships>
</file>

<file path=ppt/slides/_rels/slide3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3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chart" Target="../charts/chart58.xml"/><Relationship Id="rId4" Type="http://schemas.openxmlformats.org/officeDocument/2006/relationships/chart" Target="../charts/chart57.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1.xml"/><Relationship Id="rId1" Type="http://schemas.openxmlformats.org/officeDocument/2006/relationships/slideLayout" Target="../slideLayouts/slideLayout2.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hart" Target="../charts/chart69.xml"/><Relationship Id="rId5" Type="http://schemas.openxmlformats.org/officeDocument/2006/relationships/chart" Target="../charts/chart68.xml"/><Relationship Id="rId4" Type="http://schemas.openxmlformats.org/officeDocument/2006/relationships/chart" Target="../charts/chart67.xml"/></Relationships>
</file>

<file path=ppt/slides/_rels/slide4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7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7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74.xml"/></Relationships>
</file>

<file path=ppt/slides/_rels/slide4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77.xml"/><Relationship Id="rId1" Type="http://schemas.openxmlformats.org/officeDocument/2006/relationships/slideLayout" Target="../slideLayouts/slideLayout7.xml"/><Relationship Id="rId5" Type="http://schemas.openxmlformats.org/officeDocument/2006/relationships/chart" Target="../charts/chart79.xml"/><Relationship Id="rId4" Type="http://schemas.openxmlformats.org/officeDocument/2006/relationships/chart" Target="../charts/chart78.xml"/></Relationships>
</file>

<file path=ppt/slides/_rels/slide4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81.xml"/></Relationships>
</file>

<file path=ppt/slides/_rels/slide4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84.xml"/></Relationships>
</file>

<file path=ppt/slides/_rels/slide51.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8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8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9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93.xml"/></Relationships>
</file>

<file path=ppt/slides/_rels/slide59.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9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97.xml"/></Relationships>
</file>

<file path=ppt/slides/_rels/slide61.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99.xml"/></Relationships>
</file>

<file path=ppt/slides/_rels/slide62.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30" name="Freeform: Shape 29">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36" name="Freeform: Shape 35">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a:extLst>
              <a:ext uri="{FF2B5EF4-FFF2-40B4-BE49-F238E27FC236}">
                <a16:creationId xmlns:a16="http://schemas.microsoft.com/office/drawing/2014/main" id="{C65560E3-F9CB-4D62-9A1A-0A2BA6901043}"/>
              </a:ext>
            </a:extLst>
          </p:cNvPr>
          <p:cNvSpPr>
            <a:spLocks noGrp="1"/>
          </p:cNvSpPr>
          <p:nvPr>
            <p:ph type="ctrTitle"/>
          </p:nvPr>
        </p:nvSpPr>
        <p:spPr>
          <a:xfrm>
            <a:off x="1523999" y="2235200"/>
            <a:ext cx="9144000" cy="2387600"/>
          </a:xfrm>
        </p:spPr>
        <p:txBody>
          <a:bodyPr>
            <a:normAutofit/>
          </a:bodyPr>
          <a:lstStyle/>
          <a:p>
            <a:r>
              <a:rPr lang="en-US" dirty="0">
                <a:solidFill>
                  <a:srgbClr val="C00000"/>
                </a:solidFill>
                <a:latin typeface="Candara" panose="020E0502030303020204" pitchFamily="34" charset="0"/>
              </a:rPr>
              <a:t>3</a:t>
            </a:r>
            <a:r>
              <a:rPr lang="en-US" baseline="30000" dirty="0">
                <a:solidFill>
                  <a:srgbClr val="C00000"/>
                </a:solidFill>
                <a:latin typeface="Candara" panose="020E0502030303020204" pitchFamily="34" charset="0"/>
              </a:rPr>
              <a:t>rd</a:t>
            </a:r>
            <a:r>
              <a:rPr lang="en-US" dirty="0">
                <a:solidFill>
                  <a:srgbClr val="C00000"/>
                </a:solidFill>
                <a:latin typeface="Candara" panose="020E0502030303020204" pitchFamily="34" charset="0"/>
              </a:rPr>
              <a:t> Technical Meeting with Dashboard Desk Officers</a:t>
            </a:r>
          </a:p>
        </p:txBody>
      </p:sp>
      <p:sp>
        <p:nvSpPr>
          <p:cNvPr id="17" name="Subtitle 2">
            <a:extLst>
              <a:ext uri="{FF2B5EF4-FFF2-40B4-BE49-F238E27FC236}">
                <a16:creationId xmlns:a16="http://schemas.microsoft.com/office/drawing/2014/main" id="{8189A044-9702-4437-AF25-FCDC58E82965}"/>
              </a:ext>
            </a:extLst>
          </p:cNvPr>
          <p:cNvSpPr>
            <a:spLocks noGrp="1"/>
          </p:cNvSpPr>
          <p:nvPr>
            <p:ph type="subTitle" idx="1"/>
          </p:nvPr>
        </p:nvSpPr>
        <p:spPr>
          <a:xfrm>
            <a:off x="1227575" y="4477709"/>
            <a:ext cx="9144000" cy="1655762"/>
          </a:xfrm>
        </p:spPr>
        <p:txBody>
          <a:bodyPr>
            <a:normAutofit/>
          </a:bodyPr>
          <a:lstStyle/>
          <a:p>
            <a:endParaRPr lang="en-US" dirty="0">
              <a:latin typeface="Candara" panose="020E0502030303020204" pitchFamily="34" charset="0"/>
            </a:endParaRPr>
          </a:p>
          <a:p>
            <a:r>
              <a:rPr lang="en-US" dirty="0">
                <a:latin typeface="Candara" panose="020E0502030303020204" pitchFamily="34" charset="0"/>
              </a:rPr>
              <a:t>Monday 16</a:t>
            </a:r>
            <a:r>
              <a:rPr lang="en-US" baseline="30000" dirty="0">
                <a:latin typeface="Candara" panose="020E0502030303020204" pitchFamily="34" charset="0"/>
              </a:rPr>
              <a:t>th</a:t>
            </a:r>
            <a:r>
              <a:rPr lang="en-US" dirty="0">
                <a:latin typeface="Candara" panose="020E0502030303020204" pitchFamily="34" charset="0"/>
              </a:rPr>
              <a:t> November 2020</a:t>
            </a:r>
          </a:p>
          <a:p>
            <a:r>
              <a:rPr lang="en-US" dirty="0">
                <a:latin typeface="Candara" panose="020E0502030303020204" pitchFamily="34" charset="0"/>
              </a:rPr>
              <a:t>Hybrid: Wells Carlton Asokoro Abuja and Zoom</a:t>
            </a:r>
          </a:p>
        </p:txBody>
      </p:sp>
      <p:pic>
        <p:nvPicPr>
          <p:cNvPr id="18" name="Picture 17">
            <a:extLst>
              <a:ext uri="{FF2B5EF4-FFF2-40B4-BE49-F238E27FC236}">
                <a16:creationId xmlns:a16="http://schemas.microsoft.com/office/drawing/2014/main" id="{0F0F49B9-842D-4548-8BCF-D89FBCE8F37C}"/>
              </a:ext>
            </a:extLst>
          </p:cNvPr>
          <p:cNvPicPr/>
          <p:nvPr/>
        </p:nvPicPr>
        <p:blipFill>
          <a:blip r:embed="rId2"/>
          <a:stretch>
            <a:fillRect/>
          </a:stretch>
        </p:blipFill>
        <p:spPr>
          <a:xfrm>
            <a:off x="4143309" y="542433"/>
            <a:ext cx="3905381" cy="1486064"/>
          </a:xfrm>
          <a:prstGeom prst="rect">
            <a:avLst/>
          </a:prstGeom>
        </p:spPr>
      </p:pic>
    </p:spTree>
    <p:extLst>
      <p:ext uri="{BB962C8B-B14F-4D97-AF65-F5344CB8AC3E}">
        <p14:creationId xmlns:p14="http://schemas.microsoft.com/office/powerpoint/2010/main" val="278570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30" name="Freeform: Shape 29">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36" name="Freeform: Shape 35">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7BB0BB24-43D8-4384-AF0D-78C2825ABDB0}"/>
              </a:ext>
            </a:extLst>
          </p:cNvPr>
          <p:cNvSpPr txBox="1">
            <a:spLocks/>
          </p:cNvSpPr>
          <p:nvPr/>
        </p:nvSpPr>
        <p:spPr>
          <a:xfrm>
            <a:off x="4352238" y="250032"/>
            <a:ext cx="80649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dirty="0">
                <a:latin typeface="Candara" panose="020E0502030303020204" pitchFamily="34" charset="0"/>
              </a:rPr>
              <a:t>Fiscal Sustainability remains a challenge for 34 out of the 36 States</a:t>
            </a:r>
          </a:p>
        </p:txBody>
      </p:sp>
      <p:graphicFrame>
        <p:nvGraphicFramePr>
          <p:cNvPr id="17" name="Content Placeholder 7">
            <a:extLst>
              <a:ext uri="{FF2B5EF4-FFF2-40B4-BE49-F238E27FC236}">
                <a16:creationId xmlns:a16="http://schemas.microsoft.com/office/drawing/2014/main" id="{CAD3558B-0B71-4A11-A780-606E188C33CB}"/>
              </a:ext>
            </a:extLst>
          </p:cNvPr>
          <p:cNvGraphicFramePr>
            <a:graphicFrameLocks/>
          </p:cNvGraphicFramePr>
          <p:nvPr>
            <p:extLst>
              <p:ext uri="{D42A27DB-BD31-4B8C-83A1-F6EECF244321}">
                <p14:modId xmlns:p14="http://schemas.microsoft.com/office/powerpoint/2010/main" val="200540914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279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D4B7BD-179D-4C72-8536-BF32D86828AD}"/>
              </a:ext>
            </a:extLst>
          </p:cNvPr>
          <p:cNvSpPr>
            <a:spLocks noGrp="1"/>
          </p:cNvSpPr>
          <p:nvPr>
            <p:ph type="title"/>
          </p:nvPr>
        </p:nvSpPr>
        <p:spPr>
          <a:xfrm>
            <a:off x="1356920" y="2945523"/>
            <a:ext cx="4638364" cy="2678191"/>
          </a:xfrm>
        </p:spPr>
        <p:txBody>
          <a:bodyPr vert="horz" lIns="91440" tIns="45720" rIns="91440" bIns="45720" rtlCol="0" anchor="t">
            <a:normAutofit fontScale="90000"/>
          </a:bodyPr>
          <a:lstStyle/>
          <a:p>
            <a:r>
              <a:rPr lang="en-US" sz="8000" dirty="0">
                <a:solidFill>
                  <a:schemeClr val="tx2"/>
                </a:solidFill>
                <a:latin typeface="Candara" panose="020E0502030303020204" pitchFamily="34" charset="0"/>
                <a:ea typeface="+mn-ea"/>
                <a:cs typeface="+mn-cs"/>
              </a:rPr>
              <a:t>The Dashboard Index 2020</a:t>
            </a:r>
            <a:endParaRPr lang="en-US" sz="6100" kern="1200" dirty="0">
              <a:solidFill>
                <a:schemeClr val="tx1"/>
              </a:solidFill>
              <a:latin typeface="+mj-lt"/>
              <a:ea typeface="+mj-ea"/>
              <a:cs typeface="+mj-cs"/>
            </a:endParaRPr>
          </a:p>
        </p:txBody>
      </p:sp>
      <p:sp>
        <p:nvSpPr>
          <p:cNvPr id="25" name="Freeform: Shape 24">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493" y="1333265"/>
            <a:ext cx="4840399" cy="4290450"/>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27" name="Group 26">
            <a:extLst>
              <a:ext uri="{FF2B5EF4-FFF2-40B4-BE49-F238E27FC236}">
                <a16:creationId xmlns:a16="http://schemas.microsoft.com/office/drawing/2014/main" id="{5CA4BCD1-F813-4A68-8727-7A3DE67AC5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31480" y="1075612"/>
            <a:ext cx="1128382" cy="847206"/>
            <a:chOff x="7393391" y="1075612"/>
            <a:chExt cx="1128382" cy="847206"/>
          </a:xfrm>
        </p:grpSpPr>
        <p:sp>
          <p:nvSpPr>
            <p:cNvPr id="28"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9" name="Graphic 8" descr="Bar chart">
            <a:extLst>
              <a:ext uri="{FF2B5EF4-FFF2-40B4-BE49-F238E27FC236}">
                <a16:creationId xmlns:a16="http://schemas.microsoft.com/office/drawing/2014/main" id="{1BCF7654-E9D9-4A32-BC42-28DCF51E16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7881" y="2011680"/>
            <a:ext cx="2933622" cy="2933622"/>
          </a:xfrm>
          <a:prstGeom prst="rect">
            <a:avLst/>
          </a:prstGeom>
        </p:spPr>
      </p:pic>
    </p:spTree>
    <p:extLst>
      <p:ext uri="{BB962C8B-B14F-4D97-AF65-F5344CB8AC3E}">
        <p14:creationId xmlns:p14="http://schemas.microsoft.com/office/powerpoint/2010/main" val="132247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E90A-711D-4C04-AD16-7D98BD676AD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Candara" panose="020E0502030303020204" pitchFamily="34" charset="0"/>
              </a:rPr>
              <a:t>Dashboard Index 2020</a:t>
            </a:r>
          </a:p>
        </p:txBody>
      </p:sp>
      <p:pic>
        <p:nvPicPr>
          <p:cNvPr id="5" name="Content Placeholder 4" descr="Graphical user interface, table, Excel&#10;&#10;Description automatically generated">
            <a:extLst>
              <a:ext uri="{FF2B5EF4-FFF2-40B4-BE49-F238E27FC236}">
                <a16:creationId xmlns:a16="http://schemas.microsoft.com/office/drawing/2014/main" id="{2101F0C0-E76E-47E9-917D-7C3ABB874921}"/>
              </a:ext>
            </a:extLst>
          </p:cNvPr>
          <p:cNvPicPr>
            <a:picLocks noGrp="1" noChangeAspect="1"/>
          </p:cNvPicPr>
          <p:nvPr>
            <p:ph idx="1"/>
          </p:nvPr>
        </p:nvPicPr>
        <p:blipFill rotWithShape="1">
          <a:blip r:embed="rId2"/>
          <a:srcRect r="1" b="19819"/>
          <a:stretch/>
        </p:blipFill>
        <p:spPr>
          <a:xfrm>
            <a:off x="549865" y="1816812"/>
            <a:ext cx="11092269" cy="4180142"/>
          </a:xfrm>
          <a:prstGeom prst="rect">
            <a:avLst/>
          </a:prstGeom>
          <a:effectLst/>
        </p:spPr>
      </p:pic>
    </p:spTree>
    <p:extLst>
      <p:ext uri="{BB962C8B-B14F-4D97-AF65-F5344CB8AC3E}">
        <p14:creationId xmlns:p14="http://schemas.microsoft.com/office/powerpoint/2010/main" val="309492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EE9C-AE8E-4105-8502-1981690969E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Candara" panose="020E0502030303020204" pitchFamily="34" charset="0"/>
              </a:rPr>
              <a:t>Tax Administration and Procedure</a:t>
            </a:r>
          </a:p>
        </p:txBody>
      </p:sp>
      <p:pic>
        <p:nvPicPr>
          <p:cNvPr id="7" name="Picture 6">
            <a:extLst>
              <a:ext uri="{FF2B5EF4-FFF2-40B4-BE49-F238E27FC236}">
                <a16:creationId xmlns:a16="http://schemas.microsoft.com/office/drawing/2014/main" id="{64414639-5FC5-4854-A9A7-DBB40EFEADB6}"/>
              </a:ext>
            </a:extLst>
          </p:cNvPr>
          <p:cNvPicPr>
            <a:picLocks noChangeAspect="1"/>
          </p:cNvPicPr>
          <p:nvPr/>
        </p:nvPicPr>
        <p:blipFill>
          <a:blip r:embed="rId2"/>
          <a:stretch>
            <a:fillRect/>
          </a:stretch>
        </p:blipFill>
        <p:spPr>
          <a:xfrm>
            <a:off x="266699" y="1590657"/>
            <a:ext cx="11967341" cy="5174885"/>
          </a:xfrm>
          <a:prstGeom prst="rect">
            <a:avLst/>
          </a:prstGeom>
        </p:spPr>
      </p:pic>
    </p:spTree>
    <p:extLst>
      <p:ext uri="{BB962C8B-B14F-4D97-AF65-F5344CB8AC3E}">
        <p14:creationId xmlns:p14="http://schemas.microsoft.com/office/powerpoint/2010/main" val="350119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F233-8641-4983-831E-07D0FE718FC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Candara" panose="020E0502030303020204" pitchFamily="34" charset="0"/>
              </a:rPr>
              <a:t>Tax Processing and Enforcement</a:t>
            </a:r>
          </a:p>
        </p:txBody>
      </p:sp>
      <p:sp>
        <p:nvSpPr>
          <p:cNvPr id="4" name="Content Placeholder 3">
            <a:extLst>
              <a:ext uri="{FF2B5EF4-FFF2-40B4-BE49-F238E27FC236}">
                <a16:creationId xmlns:a16="http://schemas.microsoft.com/office/drawing/2014/main" id="{53D9A3FF-E115-46A6-98B2-70095167A652}"/>
              </a:ext>
            </a:extLst>
          </p:cNvPr>
          <p:cNvSpPr>
            <a:spLocks noGrp="1"/>
          </p:cNvSpPr>
          <p:nvPr>
            <p:ph idx="1"/>
          </p:nvPr>
        </p:nvSpPr>
        <p:spPr/>
        <p:txBody>
          <a:bodyPr/>
          <a:lstStyle/>
          <a:p>
            <a:endParaRPr lang="en-US" dirty="0"/>
          </a:p>
        </p:txBody>
      </p:sp>
      <p:pic>
        <p:nvPicPr>
          <p:cNvPr id="13" name="Picture 12">
            <a:extLst>
              <a:ext uri="{FF2B5EF4-FFF2-40B4-BE49-F238E27FC236}">
                <a16:creationId xmlns:a16="http://schemas.microsoft.com/office/drawing/2014/main" id="{FECD4EE0-857E-4784-B58A-AEACBAC0FEBD}"/>
              </a:ext>
            </a:extLst>
          </p:cNvPr>
          <p:cNvPicPr>
            <a:picLocks noChangeAspect="1"/>
          </p:cNvPicPr>
          <p:nvPr/>
        </p:nvPicPr>
        <p:blipFill>
          <a:blip r:embed="rId2"/>
          <a:stretch>
            <a:fillRect/>
          </a:stretch>
        </p:blipFill>
        <p:spPr>
          <a:xfrm>
            <a:off x="130483" y="1571625"/>
            <a:ext cx="12034912" cy="5212184"/>
          </a:xfrm>
          <a:prstGeom prst="rect">
            <a:avLst/>
          </a:prstGeom>
        </p:spPr>
      </p:pic>
    </p:spTree>
    <p:extLst>
      <p:ext uri="{BB962C8B-B14F-4D97-AF65-F5344CB8AC3E}">
        <p14:creationId xmlns:p14="http://schemas.microsoft.com/office/powerpoint/2010/main" val="370704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9DBDEAC-DA23-4902-AC62-655B7375D605}"/>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solidFill>
                  <a:srgbClr val="FFFFFF"/>
                </a:solidFill>
                <a:latin typeface="Candara" panose="020E0502030303020204" pitchFamily="34" charset="0"/>
              </a:rPr>
              <a:t>Tax Administration</a:t>
            </a:r>
          </a:p>
        </p:txBody>
      </p:sp>
      <p:sp>
        <p:nvSpPr>
          <p:cNvPr id="3" name="Text Placeholder 2">
            <a:extLst>
              <a:ext uri="{FF2B5EF4-FFF2-40B4-BE49-F238E27FC236}">
                <a16:creationId xmlns:a16="http://schemas.microsoft.com/office/drawing/2014/main" id="{44A5A2F1-74A3-47E9-B155-A904288DD4E1}"/>
              </a:ext>
            </a:extLst>
          </p:cNvPr>
          <p:cNvSpPr>
            <a:spLocks noGrp="1"/>
          </p:cNvSpPr>
          <p:nvPr>
            <p:ph type="body" idx="1"/>
          </p:nvPr>
        </p:nvSpPr>
        <p:spPr>
          <a:xfrm>
            <a:off x="804788" y="5318990"/>
            <a:ext cx="9416898" cy="723670"/>
          </a:xfrm>
        </p:spPr>
        <p:txBody>
          <a:bodyPr vert="horz" lIns="91440" tIns="45720" rIns="91440" bIns="45720" rtlCol="0" anchor="t">
            <a:normAutofit/>
          </a:bodyPr>
          <a:lstStyle/>
          <a:p>
            <a:pPr>
              <a:lnSpc>
                <a:spcPct val="100000"/>
              </a:lnSpc>
            </a:pPr>
            <a:r>
              <a:rPr lang="en-US" sz="1800" kern="1200" dirty="0">
                <a:solidFill>
                  <a:srgbClr val="000000"/>
                </a:solidFill>
                <a:latin typeface="Candara" panose="020E0502030303020204" pitchFamily="34" charset="0"/>
              </a:rPr>
              <a:t>Organisation and institutional arrangements, availability and sufficiency of SIRS budget, salary incentives, staff and training levels and SIRS outreach</a:t>
            </a:r>
          </a:p>
        </p:txBody>
      </p:sp>
      <p:pic>
        <p:nvPicPr>
          <p:cNvPr id="6" name="Picture 5">
            <a:extLst>
              <a:ext uri="{FF2B5EF4-FFF2-40B4-BE49-F238E27FC236}">
                <a16:creationId xmlns:a16="http://schemas.microsoft.com/office/drawing/2014/main" id="{6F316653-3C20-4B14-9D39-164219D06BC8}"/>
              </a:ext>
            </a:extLst>
          </p:cNvPr>
          <p:cNvPicPr/>
          <p:nvPr/>
        </p:nvPicPr>
        <p:blipFill>
          <a:blip r:embed="rId3"/>
          <a:stretch>
            <a:fillRect/>
          </a:stretch>
        </p:blipFill>
        <p:spPr>
          <a:xfrm>
            <a:off x="11118574" y="6462712"/>
            <a:ext cx="1073426" cy="395288"/>
          </a:xfrm>
          <a:prstGeom prst="rect">
            <a:avLst/>
          </a:prstGeom>
        </p:spPr>
      </p:pic>
    </p:spTree>
    <p:extLst>
      <p:ext uri="{BB962C8B-B14F-4D97-AF65-F5344CB8AC3E}">
        <p14:creationId xmlns:p14="http://schemas.microsoft.com/office/powerpoint/2010/main" val="421472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C361738-B756-4888-B95F-84E638053CAC}"/>
              </a:ext>
            </a:extLst>
          </p:cNvPr>
          <p:cNvGraphicFramePr>
            <a:graphicFrameLocks/>
          </p:cNvGraphicFramePr>
          <p:nvPr/>
        </p:nvGraphicFramePr>
        <p:xfrm>
          <a:off x="212650" y="1477973"/>
          <a:ext cx="3423683" cy="24135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B03F4BA5-14C6-47BB-A2F7-6DA21AB8E2B6}"/>
              </a:ext>
            </a:extLst>
          </p:cNvPr>
          <p:cNvGraphicFramePr>
            <a:graphicFrameLocks noGrp="1"/>
          </p:cNvGraphicFramePr>
          <p:nvPr/>
        </p:nvGraphicFramePr>
        <p:xfrm>
          <a:off x="233916" y="4320880"/>
          <a:ext cx="3576082" cy="961263"/>
        </p:xfrm>
        <a:graphic>
          <a:graphicData uri="http://schemas.openxmlformats.org/drawingml/2006/table">
            <a:tbl>
              <a:tblPr firstRow="1" firstCol="1" bandRow="1"/>
              <a:tblGrid>
                <a:gridCol w="588610">
                  <a:extLst>
                    <a:ext uri="{9D8B030D-6E8A-4147-A177-3AD203B41FA5}">
                      <a16:colId xmlns:a16="http://schemas.microsoft.com/office/drawing/2014/main" val="2029351334"/>
                    </a:ext>
                  </a:extLst>
                </a:gridCol>
                <a:gridCol w="2987472">
                  <a:extLst>
                    <a:ext uri="{9D8B030D-6E8A-4147-A177-3AD203B41FA5}">
                      <a16:colId xmlns:a16="http://schemas.microsoft.com/office/drawing/2014/main" val="2933724762"/>
                    </a:ext>
                  </a:extLst>
                </a:gridCol>
              </a:tblGrid>
              <a:tr h="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Yes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Niger,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036707"/>
                  </a:ext>
                </a:extLst>
              </a:tr>
              <a:tr h="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Adamawa,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810449"/>
                  </a:ext>
                </a:extLst>
              </a:tr>
            </a:tbl>
          </a:graphicData>
        </a:graphic>
      </p:graphicFrame>
      <p:graphicFrame>
        <p:nvGraphicFramePr>
          <p:cNvPr id="6" name="Chart 5">
            <a:extLst>
              <a:ext uri="{FF2B5EF4-FFF2-40B4-BE49-F238E27FC236}">
                <a16:creationId xmlns:a16="http://schemas.microsoft.com/office/drawing/2014/main" id="{1DB75350-B2F5-4D11-99B6-2B1422FB331E}"/>
              </a:ext>
            </a:extLst>
          </p:cNvPr>
          <p:cNvGraphicFramePr/>
          <p:nvPr/>
        </p:nvGraphicFramePr>
        <p:xfrm>
          <a:off x="3949994" y="1180967"/>
          <a:ext cx="3625703" cy="2413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75703D53-5620-4B03-A9E5-ED85F2822842}"/>
              </a:ext>
            </a:extLst>
          </p:cNvPr>
          <p:cNvGraphicFramePr>
            <a:graphicFrameLocks noGrp="1"/>
          </p:cNvGraphicFramePr>
          <p:nvPr/>
        </p:nvGraphicFramePr>
        <p:xfrm>
          <a:off x="4036827" y="4002410"/>
          <a:ext cx="3788738" cy="1002127"/>
        </p:xfrm>
        <a:graphic>
          <a:graphicData uri="http://schemas.openxmlformats.org/drawingml/2006/table">
            <a:tbl>
              <a:tblPr firstRow="1" firstCol="1" bandRow="1"/>
              <a:tblGrid>
                <a:gridCol w="581480">
                  <a:extLst>
                    <a:ext uri="{9D8B030D-6E8A-4147-A177-3AD203B41FA5}">
                      <a16:colId xmlns:a16="http://schemas.microsoft.com/office/drawing/2014/main" val="437484916"/>
                    </a:ext>
                  </a:extLst>
                </a:gridCol>
                <a:gridCol w="3207258">
                  <a:extLst>
                    <a:ext uri="{9D8B030D-6E8A-4147-A177-3AD203B41FA5}">
                      <a16:colId xmlns:a16="http://schemas.microsoft.com/office/drawing/2014/main" val="2744369593"/>
                    </a:ext>
                  </a:extLst>
                </a:gridCol>
              </a:tblGrid>
              <a:tr h="423642">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Yes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Adamawa,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Cross River,</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Benue, Delta,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270665"/>
                  </a:ext>
                </a:extLst>
              </a:tr>
              <a:tr h="423642">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No</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US" sz="1200" dirty="0">
                          <a:effectLst/>
                          <a:latin typeface="Candara" panose="020E0502030303020204" pitchFamily="34" charset="0"/>
                          <a:ea typeface="Calibri" panose="020F0502020204030204" pitchFamily="34" charset="0"/>
                          <a:cs typeface="Times New Roman" panose="02020603050405020304" pitchFamily="18" charset="0"/>
                        </a:rPr>
                        <a:t>, Niger, Imo,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US" sz="1200" dirty="0">
                          <a:effectLst/>
                          <a:latin typeface="Candara" panose="020E0502030303020204" pitchFamily="34" charset="0"/>
                          <a:ea typeface="Calibri" panose="020F0502020204030204" pitchFamily="34" charset="0"/>
                          <a:cs typeface="Times New Roman" panose="02020603050405020304" pitchFamily="18" charset="0"/>
                        </a:rPr>
                        <a:t>, Edo,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US" sz="1200" dirty="0">
                          <a:effectLst/>
                          <a:latin typeface="Candara" panose="020E0502030303020204" pitchFamily="34" charset="0"/>
                          <a:ea typeface="Calibri" panose="020F0502020204030204" pitchFamily="34" charset="0"/>
                          <a:cs typeface="Times New Roman" panose="02020603050405020304" pitchFamily="18" charset="0"/>
                        </a:rPr>
                        <a:t>,</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16976"/>
                  </a:ext>
                </a:extLst>
              </a:tr>
            </a:tbl>
          </a:graphicData>
        </a:graphic>
      </p:graphicFrame>
      <p:graphicFrame>
        <p:nvGraphicFramePr>
          <p:cNvPr id="8" name="Chart 7">
            <a:extLst>
              <a:ext uri="{FF2B5EF4-FFF2-40B4-BE49-F238E27FC236}">
                <a16:creationId xmlns:a16="http://schemas.microsoft.com/office/drawing/2014/main" id="{891A23CA-C24D-44BF-9B60-DBFF176FCA9E}"/>
              </a:ext>
            </a:extLst>
          </p:cNvPr>
          <p:cNvGraphicFramePr/>
          <p:nvPr/>
        </p:nvGraphicFramePr>
        <p:xfrm>
          <a:off x="7889359" y="505135"/>
          <a:ext cx="4004931" cy="3554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BCB75018-AE0A-459C-8002-FE2CB99F9443}"/>
              </a:ext>
            </a:extLst>
          </p:cNvPr>
          <p:cNvGraphicFramePr>
            <a:graphicFrameLocks noGrp="1"/>
          </p:cNvGraphicFramePr>
          <p:nvPr/>
        </p:nvGraphicFramePr>
        <p:xfrm>
          <a:off x="8268587" y="4059736"/>
          <a:ext cx="3689497" cy="1326769"/>
        </p:xfrm>
        <a:graphic>
          <a:graphicData uri="http://schemas.openxmlformats.org/drawingml/2006/table">
            <a:tbl>
              <a:tblPr firstRow="1" firstCol="1" bandRow="1"/>
              <a:tblGrid>
                <a:gridCol w="1478210">
                  <a:extLst>
                    <a:ext uri="{9D8B030D-6E8A-4147-A177-3AD203B41FA5}">
                      <a16:colId xmlns:a16="http://schemas.microsoft.com/office/drawing/2014/main" val="1895196409"/>
                    </a:ext>
                  </a:extLst>
                </a:gridCol>
                <a:gridCol w="2211287">
                  <a:extLst>
                    <a:ext uri="{9D8B030D-6E8A-4147-A177-3AD203B41FA5}">
                      <a16:colId xmlns:a16="http://schemas.microsoft.com/office/drawing/2014/main" val="1326982983"/>
                    </a:ext>
                  </a:extLst>
                </a:gridCol>
              </a:tblGrid>
              <a:tr h="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Reps of MDAs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727992"/>
                  </a:ext>
                </a:extLst>
              </a:tr>
              <a:tr h="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Non-governmental</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Cross</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River, Adamawa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852192"/>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Reps of MDAs/Others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Niger,</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113618"/>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Others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Enugu, Benue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764697"/>
                  </a:ext>
                </a:extLst>
              </a:tr>
              <a:tr h="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Blank</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dirty="0">
                          <a:effectLst/>
                          <a:latin typeface="Candara" panose="020E0502030303020204" pitchFamily="34" charset="0"/>
                          <a:ea typeface="Calibri" panose="020F0502020204030204" pitchFamily="34" charset="0"/>
                          <a:cs typeface="Times New Roman" panose="02020603050405020304" pitchFamily="18" charset="0"/>
                        </a:rPr>
                        <a:t>,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065686"/>
                  </a:ext>
                </a:extLst>
              </a:tr>
            </a:tbl>
          </a:graphicData>
        </a:graphic>
      </p:graphicFrame>
      <p:sp>
        <p:nvSpPr>
          <p:cNvPr id="2" name="Rectangle 1">
            <a:extLst>
              <a:ext uri="{FF2B5EF4-FFF2-40B4-BE49-F238E27FC236}">
                <a16:creationId xmlns:a16="http://schemas.microsoft.com/office/drawing/2014/main" id="{DF269B64-EE28-49C2-A6A5-2ABB8AB0E956}"/>
              </a:ext>
            </a:extLst>
          </p:cNvPr>
          <p:cNvSpPr/>
          <p:nvPr/>
        </p:nvSpPr>
        <p:spPr>
          <a:xfrm>
            <a:off x="1404218" y="5702700"/>
            <a:ext cx="6585685" cy="1077218"/>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ea typeface="Cambria Math" panose="02040503050406030204" pitchFamily="18" charset="0"/>
              </a:rPr>
              <a:t>What are the advantages and disadvantages of the different structures of the board membership</a:t>
            </a:r>
          </a:p>
          <a:p>
            <a:pPr marL="285750" indent="-285750">
              <a:buFont typeface="Arial" panose="020B0604020202020204" pitchFamily="34" charset="0"/>
              <a:buChar char="•"/>
            </a:pPr>
            <a:r>
              <a:rPr lang="en-GB" sz="1600" dirty="0">
                <a:solidFill>
                  <a:srgbClr val="C00000"/>
                </a:solidFill>
                <a:latin typeface="Candara" panose="020E0502030303020204" pitchFamily="34" charset="0"/>
                <a:ea typeface="Cambria Math" panose="02040503050406030204" pitchFamily="18" charset="0"/>
              </a:rPr>
              <a:t>Do external members add value?</a:t>
            </a:r>
          </a:p>
          <a:p>
            <a:pPr marL="285750" indent="-285750">
              <a:buFont typeface="Arial" panose="020B0604020202020204" pitchFamily="34" charset="0"/>
              <a:buChar char="•"/>
            </a:pPr>
            <a:r>
              <a:rPr lang="en-GB" sz="1600" dirty="0">
                <a:solidFill>
                  <a:srgbClr val="C00000"/>
                </a:solidFill>
                <a:latin typeface="Candara" panose="020E0502030303020204" pitchFamily="34" charset="0"/>
                <a:ea typeface="Cambria Math" panose="02040503050406030204" pitchFamily="18" charset="0"/>
              </a:rPr>
              <a:t>What would you recommend?</a:t>
            </a:r>
          </a:p>
        </p:txBody>
      </p:sp>
      <p:pic>
        <p:nvPicPr>
          <p:cNvPr id="10" name="Picture 9">
            <a:extLst>
              <a:ext uri="{FF2B5EF4-FFF2-40B4-BE49-F238E27FC236}">
                <a16:creationId xmlns:a16="http://schemas.microsoft.com/office/drawing/2014/main" id="{24579FFB-1BE9-4460-A14A-CACD558E2834}"/>
              </a:ext>
            </a:extLst>
          </p:cNvPr>
          <p:cNvPicPr/>
          <p:nvPr/>
        </p:nvPicPr>
        <p:blipFill>
          <a:blip r:embed="rId5"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1854352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F00CEBA-A044-45C3-A189-2F089DBE1DFB}"/>
              </a:ext>
            </a:extLst>
          </p:cNvPr>
          <p:cNvGraphicFramePr/>
          <p:nvPr/>
        </p:nvGraphicFramePr>
        <p:xfrm>
          <a:off x="604299" y="310098"/>
          <a:ext cx="3274829" cy="27006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761EB7C4-04C3-4077-983A-D4611662F1D1}"/>
              </a:ext>
            </a:extLst>
          </p:cNvPr>
          <p:cNvGraphicFramePr>
            <a:graphicFrameLocks noGrp="1"/>
          </p:cNvGraphicFramePr>
          <p:nvPr/>
        </p:nvGraphicFramePr>
        <p:xfrm>
          <a:off x="480012" y="3515742"/>
          <a:ext cx="3807902" cy="1800658"/>
        </p:xfrm>
        <a:graphic>
          <a:graphicData uri="http://schemas.openxmlformats.org/drawingml/2006/table">
            <a:tbl>
              <a:tblPr firstRow="1" firstCol="1" bandRow="1"/>
              <a:tblGrid>
                <a:gridCol w="803617">
                  <a:extLst>
                    <a:ext uri="{9D8B030D-6E8A-4147-A177-3AD203B41FA5}">
                      <a16:colId xmlns:a16="http://schemas.microsoft.com/office/drawing/2014/main" val="2336057469"/>
                    </a:ext>
                  </a:extLst>
                </a:gridCol>
                <a:gridCol w="3004285">
                  <a:extLst>
                    <a:ext uri="{9D8B030D-6E8A-4147-A177-3AD203B41FA5}">
                      <a16:colId xmlns:a16="http://schemas.microsoft.com/office/drawing/2014/main" val="1354030952"/>
                    </a:ext>
                  </a:extLst>
                </a:gridCol>
              </a:tblGrid>
              <a:tr h="476219">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Monthly</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69670"/>
                  </a:ext>
                </a:extLst>
              </a:tr>
              <a:tr h="232721">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Weekly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Benue,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dirty="0">
                          <a:effectLst/>
                          <a:latin typeface="Candara" panose="020E0502030303020204" pitchFamily="34" charset="0"/>
                          <a:ea typeface="Calibri" panose="020F0502020204030204" pitchFamily="34" charset="0"/>
                          <a:cs typeface="Times New Roman" panose="02020603050405020304" pitchFamily="18" charset="0"/>
                        </a:rPr>
                        <a:t>,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448806"/>
                  </a:ext>
                </a:extLst>
              </a:tr>
              <a:tr h="476219">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Ad Hoc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Edo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154109"/>
                  </a:ext>
                </a:extLst>
              </a:tr>
              <a:tr h="232721">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Quarterly</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Niger,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2721">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Never</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Ekiti</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Chart 5">
            <a:extLst>
              <a:ext uri="{FF2B5EF4-FFF2-40B4-BE49-F238E27FC236}">
                <a16:creationId xmlns:a16="http://schemas.microsoft.com/office/drawing/2014/main" id="{43DFCD37-A2B6-4658-A714-945C00650908}"/>
              </a:ext>
            </a:extLst>
          </p:cNvPr>
          <p:cNvGraphicFramePr/>
          <p:nvPr/>
        </p:nvGraphicFramePr>
        <p:xfrm>
          <a:off x="5472801" y="470916"/>
          <a:ext cx="4538980" cy="2949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A2C906EE-5629-4141-AE30-107144028303}"/>
              </a:ext>
            </a:extLst>
          </p:cNvPr>
          <p:cNvGraphicFramePr>
            <a:graphicFrameLocks noGrp="1"/>
          </p:cNvGraphicFramePr>
          <p:nvPr/>
        </p:nvGraphicFramePr>
        <p:xfrm>
          <a:off x="5472801" y="3603484"/>
          <a:ext cx="4538980" cy="1020024"/>
        </p:xfrm>
        <a:graphic>
          <a:graphicData uri="http://schemas.openxmlformats.org/drawingml/2006/table">
            <a:tbl>
              <a:tblPr firstRow="1" firstCol="1" bandRow="1"/>
              <a:tblGrid>
                <a:gridCol w="871387">
                  <a:extLst>
                    <a:ext uri="{9D8B030D-6E8A-4147-A177-3AD203B41FA5}">
                      <a16:colId xmlns:a16="http://schemas.microsoft.com/office/drawing/2014/main" val="1444008360"/>
                    </a:ext>
                  </a:extLst>
                </a:gridCol>
                <a:gridCol w="3667593">
                  <a:extLst>
                    <a:ext uri="{9D8B030D-6E8A-4147-A177-3AD203B41FA5}">
                      <a16:colId xmlns:a16="http://schemas.microsoft.com/office/drawing/2014/main" val="3788028563"/>
                    </a:ext>
                  </a:extLst>
                </a:gridCol>
              </a:tblGrid>
              <a:tr h="332317">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Ad hoc</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FCT,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139595"/>
                  </a:ext>
                </a:extLst>
              </a:tr>
              <a:tr h="687707">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Regularly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09501"/>
                  </a:ext>
                </a:extLst>
              </a:tr>
            </a:tbl>
          </a:graphicData>
        </a:graphic>
      </p:graphicFrame>
      <p:sp>
        <p:nvSpPr>
          <p:cNvPr id="2" name="Rectangle 1">
            <a:extLst>
              <a:ext uri="{FF2B5EF4-FFF2-40B4-BE49-F238E27FC236}">
                <a16:creationId xmlns:a16="http://schemas.microsoft.com/office/drawing/2014/main" id="{E7685569-A0EA-44AC-8E13-5A3168491A11}"/>
              </a:ext>
            </a:extLst>
          </p:cNvPr>
          <p:cNvSpPr/>
          <p:nvPr/>
        </p:nvSpPr>
        <p:spPr>
          <a:xfrm>
            <a:off x="683645" y="5306241"/>
            <a:ext cx="3195483" cy="830997"/>
          </a:xfrm>
          <a:prstGeom prst="rect">
            <a:avLst/>
          </a:prstGeom>
        </p:spPr>
        <p:txBody>
          <a:bodyPr wrap="square">
            <a:spAutoFit/>
          </a:bodyPr>
          <a:lstStyle/>
          <a:p>
            <a:r>
              <a:rPr lang="en-GB" sz="1600" dirty="0">
                <a:solidFill>
                  <a:srgbClr val="C00000"/>
                </a:solidFill>
                <a:latin typeface="Candara" panose="020E0502030303020204" pitchFamily="34" charset="0"/>
              </a:rPr>
              <a:t>Discuss the meeting frequency and the pros and cons of the approach in your state</a:t>
            </a:r>
          </a:p>
        </p:txBody>
      </p:sp>
      <p:sp>
        <p:nvSpPr>
          <p:cNvPr id="3" name="Rectangle 2">
            <a:extLst>
              <a:ext uri="{FF2B5EF4-FFF2-40B4-BE49-F238E27FC236}">
                <a16:creationId xmlns:a16="http://schemas.microsoft.com/office/drawing/2014/main" id="{8C1949AE-9DB2-4CF9-9F09-E06F06B3CD85}"/>
              </a:ext>
            </a:extLst>
          </p:cNvPr>
          <p:cNvSpPr/>
          <p:nvPr/>
        </p:nvSpPr>
        <p:spPr>
          <a:xfrm>
            <a:off x="4664690" y="5029242"/>
            <a:ext cx="6032065" cy="1569660"/>
          </a:xfrm>
          <a:prstGeom prst="rect">
            <a:avLst/>
          </a:prstGeom>
        </p:spPr>
        <p:txBody>
          <a:bodyPr wrap="square">
            <a:spAutoFit/>
          </a:bodyPr>
          <a:lstStyle/>
          <a:p>
            <a:pPr marL="285750" indent="-285750">
              <a:buFont typeface="Arial" panose="020B0604020202020204" pitchFamily="34" charset="0"/>
              <a:buChar char="•"/>
            </a:pPr>
            <a:endParaRPr lang="en-GB" sz="1600" dirty="0">
              <a:solidFill>
                <a:srgbClr val="C00000"/>
              </a:solidFill>
              <a:latin typeface="Candara" panose="020E0502030303020204" pitchFamily="34" charset="0"/>
            </a:endParaRPr>
          </a:p>
          <a:p>
            <a:r>
              <a:rPr lang="en-GB" sz="1600">
                <a:solidFill>
                  <a:srgbClr val="C00000"/>
                </a:solidFill>
                <a:latin typeface="Candara" panose="020E0502030303020204" pitchFamily="34" charset="0"/>
              </a:rPr>
              <a:t>Questions 3a </a:t>
            </a:r>
            <a:r>
              <a:rPr lang="en-GB" sz="1600" dirty="0">
                <a:solidFill>
                  <a:srgbClr val="C00000"/>
                </a:solidFill>
                <a:latin typeface="Candara" panose="020E0502030303020204" pitchFamily="34" charset="0"/>
              </a:rPr>
              <a:t>and b</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exactly is the nature of the Policy Guidance?</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exactly is the nature of the regulatory guidance?</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Are the practical implementation steps of the Policy and Regulatory Guidance fully explained to all within the service?</a:t>
            </a:r>
          </a:p>
        </p:txBody>
      </p:sp>
      <p:pic>
        <p:nvPicPr>
          <p:cNvPr id="8" name="Picture 7">
            <a:extLst>
              <a:ext uri="{FF2B5EF4-FFF2-40B4-BE49-F238E27FC236}">
                <a16:creationId xmlns:a16="http://schemas.microsoft.com/office/drawing/2014/main" id="{DAC12B4C-F24D-4449-9F82-807769DFB85D}"/>
              </a:ext>
            </a:extLst>
          </p:cNvPr>
          <p:cNvPicPr/>
          <p:nvPr/>
        </p:nvPicPr>
        <p:blipFill>
          <a:blip r:embed="rId4" cstate="print"/>
          <a:stretch>
            <a:fillRect/>
          </a:stretch>
        </p:blipFill>
        <p:spPr>
          <a:xfrm>
            <a:off x="0" y="44389"/>
            <a:ext cx="1073426" cy="395288"/>
          </a:xfrm>
          <a:prstGeom prst="rect">
            <a:avLst/>
          </a:prstGeom>
        </p:spPr>
      </p:pic>
    </p:spTree>
    <p:extLst>
      <p:ext uri="{BB962C8B-B14F-4D97-AF65-F5344CB8AC3E}">
        <p14:creationId xmlns:p14="http://schemas.microsoft.com/office/powerpoint/2010/main" val="1815294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20E0A7E-F7B0-4197-8535-9B393878DBB2}"/>
              </a:ext>
            </a:extLst>
          </p:cNvPr>
          <p:cNvGraphicFramePr/>
          <p:nvPr/>
        </p:nvGraphicFramePr>
        <p:xfrm>
          <a:off x="405366" y="532049"/>
          <a:ext cx="3496783" cy="31999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EB582611-23F9-4177-B64A-885629F840CF}"/>
              </a:ext>
            </a:extLst>
          </p:cNvPr>
          <p:cNvGraphicFramePr>
            <a:graphicFrameLocks noGrp="1"/>
          </p:cNvGraphicFramePr>
          <p:nvPr/>
        </p:nvGraphicFramePr>
        <p:xfrm>
          <a:off x="405366" y="4176085"/>
          <a:ext cx="3496783" cy="1352677"/>
        </p:xfrm>
        <a:graphic>
          <a:graphicData uri="http://schemas.openxmlformats.org/drawingml/2006/table">
            <a:tbl>
              <a:tblPr firstRow="1" firstCol="1" bandRow="1"/>
              <a:tblGrid>
                <a:gridCol w="738625">
                  <a:extLst>
                    <a:ext uri="{9D8B030D-6E8A-4147-A177-3AD203B41FA5}">
                      <a16:colId xmlns:a16="http://schemas.microsoft.com/office/drawing/2014/main" val="3210262648"/>
                    </a:ext>
                  </a:extLst>
                </a:gridCol>
                <a:gridCol w="2758158">
                  <a:extLst>
                    <a:ext uri="{9D8B030D-6E8A-4147-A177-3AD203B41FA5}">
                      <a16:colId xmlns:a16="http://schemas.microsoft.com/office/drawing/2014/main" val="2666375782"/>
                    </a:ext>
                  </a:extLst>
                </a:gridCol>
              </a:tblGrid>
              <a:tr h="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 response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108854"/>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Tax Policy Changes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FCT, Niger,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507719"/>
                  </a:ext>
                </a:extLst>
              </a:tr>
            </a:tbl>
          </a:graphicData>
        </a:graphic>
      </p:graphicFrame>
      <p:graphicFrame>
        <p:nvGraphicFramePr>
          <p:cNvPr id="4" name="Chart 3">
            <a:extLst>
              <a:ext uri="{FF2B5EF4-FFF2-40B4-BE49-F238E27FC236}">
                <a16:creationId xmlns:a16="http://schemas.microsoft.com/office/drawing/2014/main" id="{FA89493E-A10C-4C2C-A414-D52F963F2997}"/>
              </a:ext>
            </a:extLst>
          </p:cNvPr>
          <p:cNvGraphicFramePr/>
          <p:nvPr/>
        </p:nvGraphicFramePr>
        <p:xfrm>
          <a:off x="4453934" y="521838"/>
          <a:ext cx="3284131" cy="3795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51D1AF4A-FE84-44B0-A046-344E42AB338B}"/>
              </a:ext>
            </a:extLst>
          </p:cNvPr>
          <p:cNvGraphicFramePr>
            <a:graphicFrameLocks noGrp="1"/>
          </p:cNvGraphicFramePr>
          <p:nvPr/>
        </p:nvGraphicFramePr>
        <p:xfrm>
          <a:off x="4453934" y="4522843"/>
          <a:ext cx="3284131" cy="1718183"/>
        </p:xfrm>
        <a:graphic>
          <a:graphicData uri="http://schemas.openxmlformats.org/drawingml/2006/table">
            <a:tbl>
              <a:tblPr firstRow="1" firstCol="1" bandRow="1"/>
              <a:tblGrid>
                <a:gridCol w="809182">
                  <a:extLst>
                    <a:ext uri="{9D8B030D-6E8A-4147-A177-3AD203B41FA5}">
                      <a16:colId xmlns:a16="http://schemas.microsoft.com/office/drawing/2014/main" val="1849023246"/>
                    </a:ext>
                  </a:extLst>
                </a:gridCol>
                <a:gridCol w="2474949">
                  <a:extLst>
                    <a:ext uri="{9D8B030D-6E8A-4147-A177-3AD203B41FA5}">
                      <a16:colId xmlns:a16="http://schemas.microsoft.com/office/drawing/2014/main" val="454025200"/>
                    </a:ext>
                  </a:extLst>
                </a:gridCol>
              </a:tblGrid>
              <a:tr h="22225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Monthly</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Imo,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548325"/>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Weekly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694547"/>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Quarterly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Niger, Adamawa, </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697129"/>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Never</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Jigawa</a:t>
                      </a:r>
                      <a:r>
                        <a:rPr lang="en-US" sz="1200"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a:t>
                      </a:r>
                      <a:r>
                        <a:rPr lang="en-US" sz="1200" baseline="0"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Osun</a:t>
                      </a:r>
                      <a:r>
                        <a:rPr lang="en-US" sz="1200" baseline="0"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Borno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362003"/>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Annually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rPr>
                        <a:t>, Benue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409967"/>
                  </a:ext>
                </a:extLst>
              </a:tr>
            </a:tbl>
          </a:graphicData>
        </a:graphic>
      </p:graphicFrame>
      <p:graphicFrame>
        <p:nvGraphicFramePr>
          <p:cNvPr id="6" name="Chart 5">
            <a:extLst>
              <a:ext uri="{FF2B5EF4-FFF2-40B4-BE49-F238E27FC236}">
                <a16:creationId xmlns:a16="http://schemas.microsoft.com/office/drawing/2014/main" id="{9DF1B46D-889A-48FC-90AD-044DE5EDBADE}"/>
              </a:ext>
            </a:extLst>
          </p:cNvPr>
          <p:cNvGraphicFramePr/>
          <p:nvPr/>
        </p:nvGraphicFramePr>
        <p:xfrm>
          <a:off x="8155172" y="520444"/>
          <a:ext cx="3112904" cy="36556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82A54350-771F-4213-BBD6-3AF988010D49}"/>
              </a:ext>
            </a:extLst>
          </p:cNvPr>
          <p:cNvGraphicFramePr>
            <a:graphicFrameLocks noGrp="1"/>
          </p:cNvGraphicFramePr>
          <p:nvPr/>
        </p:nvGraphicFramePr>
        <p:xfrm>
          <a:off x="8155172" y="4339486"/>
          <a:ext cx="3284132" cy="1557454"/>
        </p:xfrm>
        <a:graphic>
          <a:graphicData uri="http://schemas.openxmlformats.org/drawingml/2006/table">
            <a:tbl>
              <a:tblPr firstRow="1" firstCol="1" bandRow="1"/>
              <a:tblGrid>
                <a:gridCol w="754912">
                  <a:extLst>
                    <a:ext uri="{9D8B030D-6E8A-4147-A177-3AD203B41FA5}">
                      <a16:colId xmlns:a16="http://schemas.microsoft.com/office/drawing/2014/main" val="4004007642"/>
                    </a:ext>
                  </a:extLst>
                </a:gridCol>
                <a:gridCol w="2529220">
                  <a:extLst>
                    <a:ext uri="{9D8B030D-6E8A-4147-A177-3AD203B41FA5}">
                      <a16:colId xmlns:a16="http://schemas.microsoft.com/office/drawing/2014/main" val="1561293548"/>
                    </a:ext>
                  </a:extLst>
                </a:gridCol>
              </a:tblGrid>
              <a:tr h="200242">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Weekly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Cross River,</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651140"/>
                  </a:ext>
                </a:extLst>
              </a:tr>
              <a:tr h="619268">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Monthly</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335693"/>
                  </a:ext>
                </a:extLst>
              </a:tr>
              <a:tr h="200242">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Quarterly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885481"/>
                  </a:ext>
                </a:extLst>
              </a:tr>
              <a:tr h="200242">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Never</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dirty="0">
                          <a:effectLst/>
                          <a:latin typeface="Candara" panose="020E0502030303020204" pitchFamily="34" charset="0"/>
                          <a:ea typeface="Calibri" panose="020F0502020204030204" pitchFamily="34" charset="0"/>
                          <a:cs typeface="Times New Roman" panose="02020603050405020304" pitchFamily="18" charset="0"/>
                        </a:rPr>
                        <a:t>,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47836"/>
                  </a:ext>
                </a:extLst>
              </a:tr>
            </a:tbl>
          </a:graphicData>
        </a:graphic>
      </p:graphicFrame>
      <p:sp>
        <p:nvSpPr>
          <p:cNvPr id="8" name="Rectangle 7">
            <a:extLst>
              <a:ext uri="{FF2B5EF4-FFF2-40B4-BE49-F238E27FC236}">
                <a16:creationId xmlns:a16="http://schemas.microsoft.com/office/drawing/2014/main" id="{58D7E6CE-24C0-4438-A272-E2371EE22F4B}"/>
              </a:ext>
            </a:extLst>
          </p:cNvPr>
          <p:cNvSpPr/>
          <p:nvPr/>
        </p:nvSpPr>
        <p:spPr>
          <a:xfrm>
            <a:off x="4518890" y="6257090"/>
            <a:ext cx="5278348" cy="584775"/>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Have there been any changes since the 2019 elections?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Are EC members of SEC?</a:t>
            </a:r>
          </a:p>
        </p:txBody>
      </p:sp>
      <p:pic>
        <p:nvPicPr>
          <p:cNvPr id="9" name="Picture 8">
            <a:extLst>
              <a:ext uri="{FF2B5EF4-FFF2-40B4-BE49-F238E27FC236}">
                <a16:creationId xmlns:a16="http://schemas.microsoft.com/office/drawing/2014/main" id="{B3D21074-AB52-4CD6-A667-7971F59F7AEC}"/>
              </a:ext>
            </a:extLst>
          </p:cNvPr>
          <p:cNvPicPr/>
          <p:nvPr/>
        </p:nvPicPr>
        <p:blipFill>
          <a:blip r:embed="rId5"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398906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ECBF897-8E5D-45A3-B3CE-033CB88E5382}"/>
              </a:ext>
            </a:extLst>
          </p:cNvPr>
          <p:cNvGraphicFramePr/>
          <p:nvPr/>
        </p:nvGraphicFramePr>
        <p:xfrm>
          <a:off x="627321" y="356028"/>
          <a:ext cx="3593805" cy="25998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D3577CFF-24C9-4F43-8D23-AF0006E3804A}"/>
              </a:ext>
            </a:extLst>
          </p:cNvPr>
          <p:cNvGraphicFramePr>
            <a:graphicFrameLocks noGrp="1"/>
          </p:cNvGraphicFramePr>
          <p:nvPr/>
        </p:nvGraphicFramePr>
        <p:xfrm>
          <a:off x="627321" y="3189896"/>
          <a:ext cx="3593805" cy="2335983"/>
        </p:xfrm>
        <a:graphic>
          <a:graphicData uri="http://schemas.openxmlformats.org/drawingml/2006/table">
            <a:tbl>
              <a:tblPr firstRow="1" firstCol="1" bandRow="1"/>
              <a:tblGrid>
                <a:gridCol w="925032">
                  <a:extLst>
                    <a:ext uri="{9D8B030D-6E8A-4147-A177-3AD203B41FA5}">
                      <a16:colId xmlns:a16="http://schemas.microsoft.com/office/drawing/2014/main" val="4034557118"/>
                    </a:ext>
                  </a:extLst>
                </a:gridCol>
                <a:gridCol w="2668773">
                  <a:extLst>
                    <a:ext uri="{9D8B030D-6E8A-4147-A177-3AD203B41FA5}">
                      <a16:colId xmlns:a16="http://schemas.microsoft.com/office/drawing/2014/main" val="3740483388"/>
                    </a:ext>
                  </a:extLst>
                </a:gridCol>
              </a:tblGrid>
              <a:tr h="402984">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Ad hoc</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40587"/>
                  </a:ext>
                </a:extLst>
              </a:tr>
              <a:tr h="298636">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Quarterly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479148"/>
                  </a:ext>
                </a:extLst>
              </a:tr>
              <a:tr h="271824">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Annually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325406"/>
                  </a:ext>
                </a:extLst>
              </a:tr>
              <a:tr h="266277">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Never</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Plateau, Enugu,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US" sz="1200" dirty="0">
                          <a:effectLst/>
                          <a:latin typeface="Candara" panose="020E0502030303020204" pitchFamily="34" charset="0"/>
                          <a:ea typeface="Calibri" panose="020F0502020204030204" pitchFamily="34" charset="0"/>
                          <a:cs typeface="Times New Roman" panose="02020603050405020304" pitchFamily="18" charset="0"/>
                        </a:rPr>
                        <a:t>, FCT,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US" sz="120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US" sz="1200" dirty="0">
                          <a:effectLst/>
                          <a:latin typeface="Candara" panose="020E0502030303020204" pitchFamily="34" charset="0"/>
                          <a:ea typeface="Calibri" panose="020F0502020204030204" pitchFamily="34" charset="0"/>
                          <a:cs typeface="Times New Roman" panose="02020603050405020304" pitchFamily="18" charset="0"/>
                        </a:rPr>
                        <a:t>, Imo,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US" sz="1200" dirty="0">
                          <a:effectLst/>
                          <a:latin typeface="Candara" panose="020E0502030303020204" pitchFamily="34" charset="0"/>
                          <a:ea typeface="Calibri" panose="020F0502020204030204" pitchFamily="34" charset="0"/>
                          <a:cs typeface="Times New Roman" panose="02020603050405020304" pitchFamily="18" charset="0"/>
                        </a:rPr>
                        <a:t>, Edo,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US" sz="120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US" sz="1200" dirty="0">
                          <a:effectLst/>
                          <a:latin typeface="Candara" panose="020E0502030303020204" pitchFamily="34" charset="0"/>
                          <a:ea typeface="Calibri" panose="020F0502020204030204" pitchFamily="34" charset="0"/>
                          <a:cs typeface="Times New Roman" panose="02020603050405020304" pitchFamily="18" charset="0"/>
                        </a:rPr>
                        <a:t>, Delta, Lagos, Kaduna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523332"/>
                  </a:ext>
                </a:extLst>
              </a:tr>
              <a:tr h="196933">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Monthly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549904"/>
                  </a:ext>
                </a:extLst>
              </a:tr>
            </a:tbl>
          </a:graphicData>
        </a:graphic>
      </p:graphicFrame>
      <p:graphicFrame>
        <p:nvGraphicFramePr>
          <p:cNvPr id="4" name="Chart 3">
            <a:extLst>
              <a:ext uri="{FF2B5EF4-FFF2-40B4-BE49-F238E27FC236}">
                <a16:creationId xmlns:a16="http://schemas.microsoft.com/office/drawing/2014/main" id="{E139AD3E-BC26-4306-A2C7-358EA1BD85EC}"/>
              </a:ext>
            </a:extLst>
          </p:cNvPr>
          <p:cNvGraphicFramePr/>
          <p:nvPr/>
        </p:nvGraphicFramePr>
        <p:xfrm>
          <a:off x="4548111" y="1059583"/>
          <a:ext cx="3209807" cy="23871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936B01AC-3406-4015-B7A4-830250292F38}"/>
              </a:ext>
            </a:extLst>
          </p:cNvPr>
          <p:cNvGraphicFramePr>
            <a:graphicFrameLocks noGrp="1"/>
          </p:cNvGraphicFramePr>
          <p:nvPr/>
        </p:nvGraphicFramePr>
        <p:xfrm>
          <a:off x="4548110" y="3833194"/>
          <a:ext cx="3209808" cy="1352677"/>
        </p:xfrm>
        <a:graphic>
          <a:graphicData uri="http://schemas.openxmlformats.org/drawingml/2006/table">
            <a:tbl>
              <a:tblPr firstRow="1" firstCol="1" bandRow="1"/>
              <a:tblGrid>
                <a:gridCol w="585318">
                  <a:extLst>
                    <a:ext uri="{9D8B030D-6E8A-4147-A177-3AD203B41FA5}">
                      <a16:colId xmlns:a16="http://schemas.microsoft.com/office/drawing/2014/main" val="863461207"/>
                    </a:ext>
                  </a:extLst>
                </a:gridCol>
                <a:gridCol w="2624490">
                  <a:extLst>
                    <a:ext uri="{9D8B030D-6E8A-4147-A177-3AD203B41FA5}">
                      <a16:colId xmlns:a16="http://schemas.microsoft.com/office/drawing/2014/main" val="3790555919"/>
                    </a:ext>
                  </a:extLst>
                </a:gridCol>
              </a:tblGrid>
              <a:tr h="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Yes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Plateau, Enugu,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US" sz="1200" dirty="0">
                          <a:effectLst/>
                          <a:latin typeface="Candara" panose="020E0502030303020204" pitchFamily="34" charset="0"/>
                          <a:ea typeface="Calibri" panose="020F0502020204030204" pitchFamily="34" charset="0"/>
                          <a:cs typeface="Times New Roman" panose="02020603050405020304" pitchFamily="18" charset="0"/>
                        </a:rPr>
                        <a:t>, FCT,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US" sz="120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US" sz="1200" dirty="0">
                          <a:effectLst/>
                          <a:latin typeface="Candara" panose="020E0502030303020204" pitchFamily="34" charset="0"/>
                          <a:ea typeface="Calibri" panose="020F0502020204030204" pitchFamily="34" charset="0"/>
                          <a:cs typeface="Times New Roman" panose="02020603050405020304" pitchFamily="18" charset="0"/>
                        </a:rPr>
                        <a:t>, Imo,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US" sz="1200" dirty="0">
                          <a:effectLst/>
                          <a:latin typeface="Candara" panose="020E0502030303020204" pitchFamily="34" charset="0"/>
                          <a:ea typeface="Calibri" panose="020F0502020204030204" pitchFamily="34" charset="0"/>
                          <a:cs typeface="Times New Roman" panose="02020603050405020304" pitchFamily="18" charset="0"/>
                        </a:rPr>
                        <a:t>, Edo,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US" sz="120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US" sz="1200" dirty="0">
                          <a:effectLst/>
                          <a:latin typeface="Candara" panose="020E0502030303020204" pitchFamily="34" charset="0"/>
                          <a:ea typeface="Calibri" panose="020F0502020204030204" pitchFamily="34" charset="0"/>
                          <a:cs typeface="Times New Roman" panose="02020603050405020304" pitchFamily="18" charset="0"/>
                        </a:rPr>
                        <a:t>, Delta, Lagos, Kaduna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417362"/>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Others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22395"/>
                  </a:ext>
                </a:extLst>
              </a:tr>
            </a:tbl>
          </a:graphicData>
        </a:graphic>
      </p:graphicFrame>
      <p:graphicFrame>
        <p:nvGraphicFramePr>
          <p:cNvPr id="6" name="Chart 5">
            <a:extLst>
              <a:ext uri="{FF2B5EF4-FFF2-40B4-BE49-F238E27FC236}">
                <a16:creationId xmlns:a16="http://schemas.microsoft.com/office/drawing/2014/main" id="{BCB0F11A-E1C2-4FF9-9F5C-785E40CF5979}"/>
              </a:ext>
            </a:extLst>
          </p:cNvPr>
          <p:cNvGraphicFramePr/>
          <p:nvPr/>
        </p:nvGraphicFramePr>
        <p:xfrm>
          <a:off x="8136833" y="514905"/>
          <a:ext cx="3794755" cy="38795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5D0EF78B-FB78-4E85-92E1-F6C26A59DD2D}"/>
              </a:ext>
            </a:extLst>
          </p:cNvPr>
          <p:cNvGraphicFramePr>
            <a:graphicFrameLocks noGrp="1"/>
          </p:cNvGraphicFramePr>
          <p:nvPr/>
        </p:nvGraphicFramePr>
        <p:xfrm>
          <a:off x="8086010" y="4626550"/>
          <a:ext cx="3794755" cy="1629624"/>
        </p:xfrm>
        <a:graphic>
          <a:graphicData uri="http://schemas.openxmlformats.org/drawingml/2006/table">
            <a:tbl>
              <a:tblPr firstRow="1" firstCol="1" bandRow="1"/>
              <a:tblGrid>
                <a:gridCol w="1108584">
                  <a:extLst>
                    <a:ext uri="{9D8B030D-6E8A-4147-A177-3AD203B41FA5}">
                      <a16:colId xmlns:a16="http://schemas.microsoft.com/office/drawing/2014/main" val="3776155117"/>
                    </a:ext>
                  </a:extLst>
                </a:gridCol>
                <a:gridCol w="2686171">
                  <a:extLst>
                    <a:ext uri="{9D8B030D-6E8A-4147-A177-3AD203B41FA5}">
                      <a16:colId xmlns:a16="http://schemas.microsoft.com/office/drawing/2014/main" val="2702138816"/>
                    </a:ext>
                  </a:extLst>
                </a:gridCol>
              </a:tblGrid>
              <a:tr h="606989">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Semi- autonomous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Niger, Adamawa,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003913"/>
                  </a:ext>
                </a:extLst>
              </a:tr>
              <a:tr h="453793">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Autonomous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Edo,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022539"/>
                  </a:ext>
                </a:extLst>
              </a:tr>
              <a:tr h="401639">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A department</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903685"/>
                  </a:ext>
                </a:extLst>
              </a:tr>
            </a:tbl>
          </a:graphicData>
        </a:graphic>
      </p:graphicFrame>
      <p:sp>
        <p:nvSpPr>
          <p:cNvPr id="8" name="Rectangle 7">
            <a:extLst>
              <a:ext uri="{FF2B5EF4-FFF2-40B4-BE49-F238E27FC236}">
                <a16:creationId xmlns:a16="http://schemas.microsoft.com/office/drawing/2014/main" id="{960ED51B-F98A-4D92-B525-4ED850E16D5B}"/>
              </a:ext>
            </a:extLst>
          </p:cNvPr>
          <p:cNvSpPr/>
          <p:nvPr/>
        </p:nvSpPr>
        <p:spPr>
          <a:xfrm>
            <a:off x="470517" y="5470492"/>
            <a:ext cx="5060271" cy="1077218"/>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States with regular reporting to the </a:t>
            </a:r>
            <a:r>
              <a:rPr lang="en-GB" sz="1600" dirty="0" err="1">
                <a:solidFill>
                  <a:srgbClr val="C00000"/>
                </a:solidFill>
                <a:latin typeface="Candara" panose="020E0502030303020204" pitchFamily="34" charset="0"/>
              </a:rPr>
              <a:t>SHoA</a:t>
            </a:r>
            <a:r>
              <a:rPr lang="en-GB" sz="1600" dirty="0">
                <a:solidFill>
                  <a:srgbClr val="C00000"/>
                </a:solidFill>
                <a:latin typeface="Candara" panose="020E0502030303020204" pitchFamily="34" charset="0"/>
              </a:rPr>
              <a:t> – is there any advantage?</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Does the state have a Revenue committee that focuses on IGR?</a:t>
            </a:r>
          </a:p>
        </p:txBody>
      </p:sp>
      <p:sp>
        <p:nvSpPr>
          <p:cNvPr id="9" name="Rectangle 8">
            <a:extLst>
              <a:ext uri="{FF2B5EF4-FFF2-40B4-BE49-F238E27FC236}">
                <a16:creationId xmlns:a16="http://schemas.microsoft.com/office/drawing/2014/main" id="{2FFE2E5B-1C42-4DAD-BDD9-B0033CA44517}"/>
              </a:ext>
            </a:extLst>
          </p:cNvPr>
          <p:cNvSpPr/>
          <p:nvPr/>
        </p:nvSpPr>
        <p:spPr>
          <a:xfrm>
            <a:off x="7876421" y="6343095"/>
            <a:ext cx="4055167" cy="338554"/>
          </a:xfrm>
          <a:prstGeom prst="rect">
            <a:avLst/>
          </a:prstGeom>
        </p:spPr>
        <p:txBody>
          <a:bodyPr wrap="square">
            <a:spAutoFit/>
          </a:bodyPr>
          <a:lstStyle/>
          <a:p>
            <a:r>
              <a:rPr lang="en-GB" sz="1600" dirty="0">
                <a:solidFill>
                  <a:srgbClr val="C00000"/>
                </a:solidFill>
                <a:latin typeface="Candara" panose="020E0502030303020204" pitchFamily="34" charset="0"/>
              </a:rPr>
              <a:t>What does autonomy mean in your State?</a:t>
            </a:r>
          </a:p>
        </p:txBody>
      </p:sp>
      <p:pic>
        <p:nvPicPr>
          <p:cNvPr id="10" name="Picture 9">
            <a:extLst>
              <a:ext uri="{FF2B5EF4-FFF2-40B4-BE49-F238E27FC236}">
                <a16:creationId xmlns:a16="http://schemas.microsoft.com/office/drawing/2014/main" id="{6A21232D-F9C7-4A8A-9B47-CC26E4CD8AE5}"/>
              </a:ext>
            </a:extLst>
          </p:cNvPr>
          <p:cNvPicPr/>
          <p:nvPr/>
        </p:nvPicPr>
        <p:blipFill>
          <a:blip r:embed="rId5"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194141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extBox 3">
            <a:extLst>
              <a:ext uri="{FF2B5EF4-FFF2-40B4-BE49-F238E27FC236}">
                <a16:creationId xmlns:a16="http://schemas.microsoft.com/office/drawing/2014/main" id="{B542FB30-2DF3-4E27-947B-D50382BEDBFA}"/>
              </a:ext>
            </a:extLst>
          </p:cNvPr>
          <p:cNvSpPr txBox="1"/>
          <p:nvPr/>
        </p:nvSpPr>
        <p:spPr>
          <a:xfrm>
            <a:off x="804672" y="1401859"/>
            <a:ext cx="4130185" cy="405428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chemeClr val="tx2"/>
                </a:solidFill>
                <a:latin typeface="Candara" panose="020E0502030303020204" pitchFamily="34" charset="0"/>
                <a:ea typeface="+mj-ea"/>
                <a:cs typeface="+mj-cs"/>
              </a:rPr>
              <a:t>Content</a:t>
            </a:r>
          </a:p>
        </p:txBody>
      </p:sp>
      <p:grpSp>
        <p:nvGrpSpPr>
          <p:cNvPr id="29" name="Group 28">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30" name="Freeform: Shape 29">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6238C5AA-8969-493D-A718-31FE52F6852D}"/>
              </a:ext>
            </a:extLst>
          </p:cNvPr>
          <p:cNvSpPr txBox="1"/>
          <p:nvPr/>
        </p:nvSpPr>
        <p:spPr>
          <a:xfrm>
            <a:off x="3403381" y="987279"/>
            <a:ext cx="8289266" cy="5084149"/>
          </a:xfrm>
          <a:prstGeom prst="rect">
            <a:avLst/>
          </a:prstGeom>
        </p:spPr>
        <p:txBody>
          <a:bodyPr vert="horz" lIns="91440" tIns="45720" rIns="91440" bIns="45720" rtlCol="0" anchor="ctr">
            <a:normAutofit/>
          </a:bodyPr>
          <a:lstStyle/>
          <a:p>
            <a:pPr marL="285750" indent="-228600">
              <a:spcAft>
                <a:spcPts val="600"/>
              </a:spcAft>
              <a:buFont typeface="Arial" panose="020B0604020202020204" pitchFamily="34" charset="0"/>
              <a:buChar char="•"/>
            </a:pPr>
            <a:r>
              <a:rPr lang="en-US" sz="2400" dirty="0">
                <a:solidFill>
                  <a:schemeClr val="tx2"/>
                </a:solidFill>
                <a:latin typeface="Candara" panose="020E0502030303020204" pitchFamily="34" charset="0"/>
              </a:rPr>
              <a:t>The IGR Dashboard</a:t>
            </a:r>
          </a:p>
          <a:p>
            <a:pPr marL="285750" indent="-228600">
              <a:spcAft>
                <a:spcPts val="600"/>
              </a:spcAft>
              <a:buFont typeface="Arial" panose="020B0604020202020204" pitchFamily="34" charset="0"/>
              <a:buChar char="•"/>
            </a:pPr>
            <a:r>
              <a:rPr lang="en-US" sz="2400" dirty="0">
                <a:solidFill>
                  <a:schemeClr val="tx2"/>
                </a:solidFill>
                <a:latin typeface="Candara" panose="020E0502030303020204" pitchFamily="34" charset="0"/>
              </a:rPr>
              <a:t>The revenue environment in 2019 </a:t>
            </a:r>
          </a:p>
          <a:p>
            <a:pPr marL="285750" indent="-228600">
              <a:spcAft>
                <a:spcPts val="600"/>
              </a:spcAft>
              <a:buFont typeface="Arial" panose="020B0604020202020204" pitchFamily="34" charset="0"/>
              <a:buChar char="•"/>
            </a:pPr>
            <a:r>
              <a:rPr lang="en-US" sz="2400" dirty="0">
                <a:solidFill>
                  <a:schemeClr val="tx2"/>
                </a:solidFill>
                <a:latin typeface="Candara" panose="020E0502030303020204" pitchFamily="34" charset="0"/>
              </a:rPr>
              <a:t>Lessons from the Dashboard in 2020</a:t>
            </a:r>
          </a:p>
          <a:p>
            <a:pPr marL="285750" indent="-228600">
              <a:spcAft>
                <a:spcPts val="600"/>
              </a:spcAft>
              <a:buFont typeface="Arial" panose="020B0604020202020204" pitchFamily="34" charset="0"/>
              <a:buChar char="•"/>
            </a:pPr>
            <a:r>
              <a:rPr lang="en-US" sz="2400" dirty="0">
                <a:solidFill>
                  <a:schemeClr val="tx2"/>
                </a:solidFill>
                <a:latin typeface="Candara" panose="020E0502030303020204" pitchFamily="34" charset="0"/>
              </a:rPr>
              <a:t>The impact of the COVID-19 pandemic and outlook for 2021</a:t>
            </a:r>
          </a:p>
          <a:p>
            <a:pPr marL="285750" indent="-228600">
              <a:spcAft>
                <a:spcPts val="600"/>
              </a:spcAft>
              <a:buFont typeface="Arial" panose="020B0604020202020204" pitchFamily="34" charset="0"/>
              <a:buChar char="•"/>
            </a:pPr>
            <a:r>
              <a:rPr lang="en-US" sz="2400" dirty="0">
                <a:solidFill>
                  <a:schemeClr val="tx2"/>
                </a:solidFill>
                <a:latin typeface="Candara" panose="020E0502030303020204" pitchFamily="34" charset="0"/>
              </a:rPr>
              <a:t>Assessing technical assistance from the </a:t>
            </a:r>
            <a:r>
              <a:rPr lang="en-US" sz="2400" dirty="0" err="1">
                <a:solidFill>
                  <a:schemeClr val="tx2"/>
                </a:solidFill>
                <a:latin typeface="Candara" panose="020E0502030303020204" pitchFamily="34" charset="0"/>
              </a:rPr>
              <a:t>HelpDesk</a:t>
            </a:r>
            <a:endParaRPr lang="en-US" sz="2400" dirty="0">
              <a:solidFill>
                <a:schemeClr val="tx2"/>
              </a:solidFill>
              <a:latin typeface="Candara" panose="020E0502030303020204" pitchFamily="34" charset="0"/>
            </a:endParaRPr>
          </a:p>
          <a:p>
            <a:pPr marL="285750" indent="-228600">
              <a:spcAft>
                <a:spcPts val="600"/>
              </a:spcAft>
              <a:buFont typeface="Arial" panose="020B0604020202020204" pitchFamily="34" charset="0"/>
              <a:buChar char="•"/>
            </a:pPr>
            <a:r>
              <a:rPr lang="en-US" sz="2400" dirty="0">
                <a:solidFill>
                  <a:schemeClr val="tx2"/>
                </a:solidFill>
                <a:latin typeface="Candara" panose="020E0502030303020204" pitchFamily="34" charset="0"/>
              </a:rPr>
              <a:t>Dashboard quiz</a:t>
            </a:r>
          </a:p>
        </p:txBody>
      </p:sp>
      <p:grpSp>
        <p:nvGrpSpPr>
          <p:cNvPr id="35" name="Group 34">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36" name="Freeform: Shape 35">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701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9674774-8C1E-44EA-AF69-E60AF5B2EFD3}"/>
              </a:ext>
            </a:extLst>
          </p:cNvPr>
          <p:cNvGraphicFramePr/>
          <p:nvPr/>
        </p:nvGraphicFramePr>
        <p:xfrm>
          <a:off x="532434" y="265820"/>
          <a:ext cx="4847434" cy="44482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ECD50797-B329-446B-A3BF-95DEFF845344}"/>
              </a:ext>
            </a:extLst>
          </p:cNvPr>
          <p:cNvGraphicFramePr>
            <a:graphicFrameLocks noGrp="1"/>
          </p:cNvGraphicFramePr>
          <p:nvPr/>
        </p:nvGraphicFramePr>
        <p:xfrm>
          <a:off x="532434" y="4714043"/>
          <a:ext cx="4592723" cy="1994696"/>
        </p:xfrm>
        <a:graphic>
          <a:graphicData uri="http://schemas.openxmlformats.org/drawingml/2006/table">
            <a:tbl>
              <a:tblPr firstRow="1" firstCol="1" bandRow="1"/>
              <a:tblGrid>
                <a:gridCol w="1433984">
                  <a:extLst>
                    <a:ext uri="{9D8B030D-6E8A-4147-A177-3AD203B41FA5}">
                      <a16:colId xmlns:a16="http://schemas.microsoft.com/office/drawing/2014/main" val="2288361451"/>
                    </a:ext>
                  </a:extLst>
                </a:gridCol>
                <a:gridCol w="3158739">
                  <a:extLst>
                    <a:ext uri="{9D8B030D-6E8A-4147-A177-3AD203B41FA5}">
                      <a16:colId xmlns:a16="http://schemas.microsoft.com/office/drawing/2014/main" val="813716992"/>
                    </a:ext>
                  </a:extLst>
                </a:gridCol>
              </a:tblGrid>
              <a:tr h="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With a combination of income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919660"/>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By appropriation on the state budget</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dirty="0">
                          <a:effectLst/>
                          <a:latin typeface="Candara" panose="020E0502030303020204" pitchFamily="34" charset="0"/>
                          <a:ea typeface="Calibri" panose="020F0502020204030204" pitchFamily="34" charset="0"/>
                          <a:cs typeface="Times New Roman" panose="02020603050405020304" pitchFamily="18" charset="0"/>
                        </a:rPr>
                        <a:t>, Delta, Lagos,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708052"/>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With a percentage of collection</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Imo, Edo,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Cross River, Benue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362868"/>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With a fixed percentage of collection</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Osun</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981881"/>
                  </a:ext>
                </a:extLst>
              </a:tr>
              <a:tr h="267877">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Others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658504"/>
                  </a:ext>
                </a:extLst>
              </a:tr>
            </a:tbl>
          </a:graphicData>
        </a:graphic>
      </p:graphicFrame>
      <p:graphicFrame>
        <p:nvGraphicFramePr>
          <p:cNvPr id="4" name="Chart 3">
            <a:extLst>
              <a:ext uri="{FF2B5EF4-FFF2-40B4-BE49-F238E27FC236}">
                <a16:creationId xmlns:a16="http://schemas.microsoft.com/office/drawing/2014/main" id="{41458DBB-8E54-47E6-B5DA-39F4826940D4}"/>
              </a:ext>
            </a:extLst>
          </p:cNvPr>
          <p:cNvGraphicFramePr/>
          <p:nvPr/>
        </p:nvGraphicFramePr>
        <p:xfrm>
          <a:off x="5810641" y="727461"/>
          <a:ext cx="4388914" cy="2800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D3A450E1-F7DE-4C51-BBE3-CC46C96EDC83}"/>
              </a:ext>
            </a:extLst>
          </p:cNvPr>
          <p:cNvGraphicFramePr>
            <a:graphicFrameLocks noGrp="1"/>
          </p:cNvGraphicFramePr>
          <p:nvPr/>
        </p:nvGraphicFramePr>
        <p:xfrm>
          <a:off x="5899417" y="3799043"/>
          <a:ext cx="4388914" cy="1470081"/>
        </p:xfrm>
        <a:graphic>
          <a:graphicData uri="http://schemas.openxmlformats.org/drawingml/2006/table">
            <a:tbl>
              <a:tblPr firstRow="1" firstCol="1" bandRow="1"/>
              <a:tblGrid>
                <a:gridCol w="842578">
                  <a:extLst>
                    <a:ext uri="{9D8B030D-6E8A-4147-A177-3AD203B41FA5}">
                      <a16:colId xmlns:a16="http://schemas.microsoft.com/office/drawing/2014/main" val="3486596066"/>
                    </a:ext>
                  </a:extLst>
                </a:gridCol>
                <a:gridCol w="3546336">
                  <a:extLst>
                    <a:ext uri="{9D8B030D-6E8A-4147-A177-3AD203B41FA5}">
                      <a16:colId xmlns:a16="http://schemas.microsoft.com/office/drawing/2014/main" val="4075144352"/>
                    </a:ext>
                  </a:extLst>
                </a:gridCol>
              </a:tblGrid>
              <a:tr h="640741">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Yes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Enugu,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 Adamawa, Imo,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Delta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227061"/>
                  </a:ext>
                </a:extLst>
              </a:tr>
              <a:tr h="414670">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Candara" panose="020E0502030303020204" pitchFamily="34" charset="0"/>
                          <a:ea typeface="Calibri" panose="020F0502020204030204" pitchFamily="34" charset="0"/>
                          <a:cs typeface="Times New Roman" panose="02020603050405020304" pitchFamily="18" charset="0"/>
                        </a:rPr>
                        <a:t>Anambra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467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Partially</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5">
            <a:extLst>
              <a:ext uri="{FF2B5EF4-FFF2-40B4-BE49-F238E27FC236}">
                <a16:creationId xmlns:a16="http://schemas.microsoft.com/office/drawing/2014/main" id="{E7FAEC0F-19ED-450C-ADAB-8C275E264F72}"/>
              </a:ext>
            </a:extLst>
          </p:cNvPr>
          <p:cNvSpPr/>
          <p:nvPr/>
        </p:nvSpPr>
        <p:spPr>
          <a:xfrm>
            <a:off x="5514791" y="5232561"/>
            <a:ext cx="5750972" cy="1077218"/>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advantages and disadvantages have the states funded solely with a percentage of collection found</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advice would they proffer?</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Extend the conversation to include capital costs funding</a:t>
            </a:r>
          </a:p>
        </p:txBody>
      </p:sp>
      <p:pic>
        <p:nvPicPr>
          <p:cNvPr id="7" name="Picture 6">
            <a:extLst>
              <a:ext uri="{FF2B5EF4-FFF2-40B4-BE49-F238E27FC236}">
                <a16:creationId xmlns:a16="http://schemas.microsoft.com/office/drawing/2014/main" id="{C356EEC7-513B-4EB5-AA9A-AE8F11F6FE93}"/>
              </a:ext>
            </a:extLst>
          </p:cNvPr>
          <p:cNvPicPr/>
          <p:nvPr/>
        </p:nvPicPr>
        <p:blipFill>
          <a:blip r:embed="rId4"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364406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723F124-1C40-44E6-B6B2-72456E66E4E8}"/>
              </a:ext>
            </a:extLst>
          </p:cNvPr>
          <p:cNvGraphicFramePr/>
          <p:nvPr/>
        </p:nvGraphicFramePr>
        <p:xfrm>
          <a:off x="1038687" y="807869"/>
          <a:ext cx="4317025" cy="29291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5DD503A4-9E5F-4B6D-BCE9-900AD9917BEA}"/>
              </a:ext>
            </a:extLst>
          </p:cNvPr>
          <p:cNvGraphicFramePr>
            <a:graphicFrameLocks noGrp="1"/>
          </p:cNvGraphicFramePr>
          <p:nvPr/>
        </p:nvGraphicFramePr>
        <p:xfrm>
          <a:off x="1142828" y="3865457"/>
          <a:ext cx="4601024" cy="1743329"/>
        </p:xfrm>
        <a:graphic>
          <a:graphicData uri="http://schemas.openxmlformats.org/drawingml/2006/table">
            <a:tbl>
              <a:tblPr firstRow="1" firstCol="1" bandRow="1"/>
              <a:tblGrid>
                <a:gridCol w="1396853">
                  <a:extLst>
                    <a:ext uri="{9D8B030D-6E8A-4147-A177-3AD203B41FA5}">
                      <a16:colId xmlns:a16="http://schemas.microsoft.com/office/drawing/2014/main" val="443242014"/>
                    </a:ext>
                  </a:extLst>
                </a:gridCol>
                <a:gridCol w="3204171">
                  <a:extLst>
                    <a:ext uri="{9D8B030D-6E8A-4147-A177-3AD203B41FA5}">
                      <a16:colId xmlns:a16="http://schemas.microsoft.com/office/drawing/2014/main" val="1290410833"/>
                    </a:ext>
                  </a:extLst>
                </a:gridCol>
              </a:tblGrid>
              <a:tr h="30395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None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Edo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613224"/>
                  </a:ext>
                </a:extLst>
              </a:tr>
              <a:tr h="823815">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Regular funding from budget/ cost of collection</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Niger, Adamawa,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626830"/>
                  </a:ext>
                </a:extLst>
              </a:tr>
              <a:tr h="615564">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Special funding by State government</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677817"/>
                  </a:ext>
                </a:extLst>
              </a:tr>
            </a:tbl>
          </a:graphicData>
        </a:graphic>
      </p:graphicFrame>
      <p:pic>
        <p:nvPicPr>
          <p:cNvPr id="4" name="Picture 3">
            <a:extLst>
              <a:ext uri="{FF2B5EF4-FFF2-40B4-BE49-F238E27FC236}">
                <a16:creationId xmlns:a16="http://schemas.microsoft.com/office/drawing/2014/main" id="{406A226B-1CBC-4B75-9004-97EDB266A6F4}"/>
              </a:ext>
            </a:extLst>
          </p:cNvPr>
          <p:cNvPicPr/>
          <p:nvPr/>
        </p:nvPicPr>
        <p:blipFill>
          <a:blip r:embed="rId3"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363719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AD78E31-3608-4C55-BAE6-CECCA0B7B03B}"/>
              </a:ext>
            </a:extLst>
          </p:cNvPr>
          <p:cNvGraphicFramePr/>
          <p:nvPr/>
        </p:nvGraphicFramePr>
        <p:xfrm>
          <a:off x="6230679" y="437080"/>
          <a:ext cx="4316820" cy="2092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17153331-1D2E-4981-917D-86C13C3E653F}"/>
              </a:ext>
            </a:extLst>
          </p:cNvPr>
          <p:cNvGraphicFramePr>
            <a:graphicFrameLocks noGrp="1"/>
          </p:cNvGraphicFramePr>
          <p:nvPr/>
        </p:nvGraphicFramePr>
        <p:xfrm>
          <a:off x="6230679" y="2659190"/>
          <a:ext cx="4451499" cy="1164398"/>
        </p:xfrm>
        <a:graphic>
          <a:graphicData uri="http://schemas.openxmlformats.org/drawingml/2006/table">
            <a:tbl>
              <a:tblPr firstRow="1" firstCol="1" bandRow="1"/>
              <a:tblGrid>
                <a:gridCol w="811744">
                  <a:extLst>
                    <a:ext uri="{9D8B030D-6E8A-4147-A177-3AD203B41FA5}">
                      <a16:colId xmlns:a16="http://schemas.microsoft.com/office/drawing/2014/main" val="468198101"/>
                    </a:ext>
                  </a:extLst>
                </a:gridCol>
                <a:gridCol w="3639755">
                  <a:extLst>
                    <a:ext uri="{9D8B030D-6E8A-4147-A177-3AD203B41FA5}">
                      <a16:colId xmlns:a16="http://schemas.microsoft.com/office/drawing/2014/main" val="410252161"/>
                    </a:ext>
                  </a:extLst>
                </a:gridCol>
              </a:tblGrid>
              <a:tr h="220407">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100-200</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878622"/>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200-400</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dirty="0">
                          <a:effectLst/>
                          <a:latin typeface="Candara" panose="020E0502030303020204" pitchFamily="34" charset="0"/>
                          <a:ea typeface="Calibri" panose="020F0502020204030204" pitchFamily="34" charset="0"/>
                          <a:cs typeface="Times New Roman" panose="02020603050405020304" pitchFamily="18" charset="0"/>
                        </a:rPr>
                        <a:t>, Cross River,</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259562"/>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400-600</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Benue,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291052"/>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600-1000</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Adamawa,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604017"/>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1000+</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Delta,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384574"/>
                  </a:ext>
                </a:extLst>
              </a:tr>
            </a:tbl>
          </a:graphicData>
        </a:graphic>
      </p:graphicFrame>
      <p:graphicFrame>
        <p:nvGraphicFramePr>
          <p:cNvPr id="6" name="Chart 5">
            <a:extLst>
              <a:ext uri="{FF2B5EF4-FFF2-40B4-BE49-F238E27FC236}">
                <a16:creationId xmlns:a16="http://schemas.microsoft.com/office/drawing/2014/main" id="{AC505D53-80DF-40B3-A0C6-A056CE71D91C}"/>
              </a:ext>
            </a:extLst>
          </p:cNvPr>
          <p:cNvGraphicFramePr/>
          <p:nvPr/>
        </p:nvGraphicFramePr>
        <p:xfrm>
          <a:off x="166282" y="468838"/>
          <a:ext cx="5542059" cy="3354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3DBBFCC-2352-465E-BF3E-61A891899E18}"/>
              </a:ext>
            </a:extLst>
          </p:cNvPr>
          <p:cNvGraphicFramePr/>
          <p:nvPr/>
        </p:nvGraphicFramePr>
        <p:xfrm>
          <a:off x="6096000" y="4115058"/>
          <a:ext cx="5418338" cy="264972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DB52B16D-0B9E-4682-9F9A-78ADA9B3DE58}"/>
              </a:ext>
            </a:extLst>
          </p:cNvPr>
          <p:cNvSpPr/>
          <p:nvPr/>
        </p:nvSpPr>
        <p:spPr>
          <a:xfrm>
            <a:off x="559294" y="4115058"/>
            <a:ext cx="5005904" cy="1815882"/>
          </a:xfrm>
          <a:prstGeom prst="rect">
            <a:avLst/>
          </a:prstGeom>
        </p:spPr>
        <p:txBody>
          <a:bodyPr wrap="square">
            <a:spAutoFit/>
          </a:bodyPr>
          <a:lstStyle/>
          <a:p>
            <a:r>
              <a:rPr lang="en-GB" sz="1600" dirty="0">
                <a:solidFill>
                  <a:srgbClr val="C00000"/>
                </a:solidFill>
                <a:latin typeface="Candara" panose="020E0502030303020204" pitchFamily="34" charset="0"/>
              </a:rPr>
              <a:t>Have states conducted?</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Age profile analysis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Staff capacity gap analysis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is the recruitment policy</a:t>
            </a:r>
          </a:p>
          <a:p>
            <a:endParaRPr lang="en-GB" sz="1600" dirty="0">
              <a:solidFill>
                <a:srgbClr val="C00000"/>
              </a:solidFill>
              <a:latin typeface="Candara" panose="020E0502030303020204" pitchFamily="34" charset="0"/>
            </a:endParaRPr>
          </a:p>
          <a:p>
            <a:r>
              <a:rPr lang="en-GB" sz="1600" dirty="0">
                <a:solidFill>
                  <a:srgbClr val="C00000"/>
                </a:solidFill>
                <a:latin typeface="Candara" panose="020E0502030303020204" pitchFamily="34" charset="0"/>
              </a:rPr>
              <a:t>What plans in place to handle any issues?</a:t>
            </a:r>
          </a:p>
          <a:p>
            <a:endParaRPr lang="en-GB" sz="1600" dirty="0">
              <a:solidFill>
                <a:srgbClr val="C00000"/>
              </a:solidFill>
              <a:latin typeface="Candara" panose="020E0502030303020204" pitchFamily="34" charset="0"/>
            </a:endParaRPr>
          </a:p>
        </p:txBody>
      </p:sp>
      <p:pic>
        <p:nvPicPr>
          <p:cNvPr id="9" name="Picture 8">
            <a:extLst>
              <a:ext uri="{FF2B5EF4-FFF2-40B4-BE49-F238E27FC236}">
                <a16:creationId xmlns:a16="http://schemas.microsoft.com/office/drawing/2014/main" id="{11860113-D3BB-461A-8C92-E365638BCA54}"/>
              </a:ext>
            </a:extLst>
          </p:cNvPr>
          <p:cNvPicPr/>
          <p:nvPr/>
        </p:nvPicPr>
        <p:blipFill>
          <a:blip r:embed="rId5"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141425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037B45D-4A1D-4BC9-B556-CD29B0C76EF4}"/>
              </a:ext>
            </a:extLst>
          </p:cNvPr>
          <p:cNvGraphicFramePr/>
          <p:nvPr/>
        </p:nvGraphicFramePr>
        <p:xfrm>
          <a:off x="148856" y="292750"/>
          <a:ext cx="4476308" cy="2529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E6FDE1A8-4B83-47F9-8840-5110A638F187}"/>
              </a:ext>
            </a:extLst>
          </p:cNvPr>
          <p:cNvGraphicFramePr>
            <a:graphicFrameLocks noGrp="1"/>
          </p:cNvGraphicFramePr>
          <p:nvPr/>
        </p:nvGraphicFramePr>
        <p:xfrm>
          <a:off x="435935" y="3000374"/>
          <a:ext cx="4650970" cy="1275698"/>
        </p:xfrm>
        <a:graphic>
          <a:graphicData uri="http://schemas.openxmlformats.org/drawingml/2006/table">
            <a:tbl>
              <a:tblPr firstRow="1" firstCol="1" bandRow="1"/>
              <a:tblGrid>
                <a:gridCol w="848117">
                  <a:extLst>
                    <a:ext uri="{9D8B030D-6E8A-4147-A177-3AD203B41FA5}">
                      <a16:colId xmlns:a16="http://schemas.microsoft.com/office/drawing/2014/main" val="1585810142"/>
                    </a:ext>
                  </a:extLst>
                </a:gridCol>
                <a:gridCol w="3802853">
                  <a:extLst>
                    <a:ext uri="{9D8B030D-6E8A-4147-A177-3AD203B41FA5}">
                      <a16:colId xmlns:a16="http://schemas.microsoft.com/office/drawing/2014/main" val="25568144"/>
                    </a:ext>
                  </a:extLst>
                </a:gridCol>
              </a:tblGrid>
              <a:tr h="22323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1 to 10</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FCT,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Ebonyi</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6258"/>
                  </a:ext>
                </a:extLst>
              </a:tr>
              <a:tr h="22323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11 to 25</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444621"/>
                  </a:ext>
                </a:extLst>
              </a:tr>
              <a:tr h="246277">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26 to 50</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930766"/>
                  </a:ext>
                </a:extLst>
              </a:tr>
              <a:tr h="22323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51 to 100</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Adamawa,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1090"/>
                  </a:ext>
                </a:extLst>
              </a:tr>
              <a:tr h="22323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100+</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Niger,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dirty="0">
                          <a:effectLst/>
                          <a:latin typeface="Candara" panose="020E0502030303020204" pitchFamily="34" charset="0"/>
                          <a:ea typeface="Calibri" panose="020F0502020204030204" pitchFamily="34" charset="0"/>
                          <a:cs typeface="Times New Roman" panose="02020603050405020304" pitchFamily="18" charset="0"/>
                        </a:rPr>
                        <a:t>, Delta,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699527"/>
                  </a:ext>
                </a:extLst>
              </a:tr>
            </a:tbl>
          </a:graphicData>
        </a:graphic>
      </p:graphicFrame>
      <p:graphicFrame>
        <p:nvGraphicFramePr>
          <p:cNvPr id="4" name="Chart 3">
            <a:extLst>
              <a:ext uri="{FF2B5EF4-FFF2-40B4-BE49-F238E27FC236}">
                <a16:creationId xmlns:a16="http://schemas.microsoft.com/office/drawing/2014/main" id="{83641C14-A7FB-4677-A5D5-41C653E3CA51}"/>
              </a:ext>
            </a:extLst>
          </p:cNvPr>
          <p:cNvGraphicFramePr/>
          <p:nvPr/>
        </p:nvGraphicFramePr>
        <p:xfrm>
          <a:off x="6007395" y="517008"/>
          <a:ext cx="4770096" cy="3433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E1E97A95-E8B5-4A4E-9C22-CA19EB907B66}"/>
              </a:ext>
            </a:extLst>
          </p:cNvPr>
          <p:cNvGraphicFramePr>
            <a:graphicFrameLocks noGrp="1"/>
          </p:cNvGraphicFramePr>
          <p:nvPr/>
        </p:nvGraphicFramePr>
        <p:xfrm>
          <a:off x="6007395" y="3857625"/>
          <a:ext cx="4841118" cy="1575509"/>
        </p:xfrm>
        <a:graphic>
          <a:graphicData uri="http://schemas.openxmlformats.org/drawingml/2006/table">
            <a:tbl>
              <a:tblPr firstRow="1" firstCol="1" bandRow="1"/>
              <a:tblGrid>
                <a:gridCol w="1161346">
                  <a:extLst>
                    <a:ext uri="{9D8B030D-6E8A-4147-A177-3AD203B41FA5}">
                      <a16:colId xmlns:a16="http://schemas.microsoft.com/office/drawing/2014/main" val="3461093615"/>
                    </a:ext>
                  </a:extLst>
                </a:gridCol>
                <a:gridCol w="3679772">
                  <a:extLst>
                    <a:ext uri="{9D8B030D-6E8A-4147-A177-3AD203B41FA5}">
                      <a16:colId xmlns:a16="http://schemas.microsoft.com/office/drawing/2014/main" val="3523742113"/>
                    </a:ext>
                  </a:extLst>
                </a:gridCol>
              </a:tblGrid>
              <a:tr h="448699">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In the last year</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Edo, Cross River</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32449"/>
                  </a:ext>
                </a:extLst>
              </a:tr>
              <a:tr h="448699">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In the last 6 months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Niger,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Benue,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198772"/>
                  </a:ext>
                </a:extLst>
              </a:tr>
              <a:tr h="678111">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More than 1 year ago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Adamawa,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82330"/>
                  </a:ext>
                </a:extLst>
              </a:tr>
            </a:tbl>
          </a:graphicData>
        </a:graphic>
      </p:graphicFrame>
      <p:sp>
        <p:nvSpPr>
          <p:cNvPr id="6" name="Rectangle 5">
            <a:extLst>
              <a:ext uri="{FF2B5EF4-FFF2-40B4-BE49-F238E27FC236}">
                <a16:creationId xmlns:a16="http://schemas.microsoft.com/office/drawing/2014/main" id="{D924CFA6-73E8-4E03-91C4-B092EEE72C2F}"/>
              </a:ext>
            </a:extLst>
          </p:cNvPr>
          <p:cNvSpPr/>
          <p:nvPr/>
        </p:nvSpPr>
        <p:spPr>
          <a:xfrm>
            <a:off x="550953" y="4473574"/>
            <a:ext cx="4428551" cy="1815882"/>
          </a:xfrm>
          <a:prstGeom prst="rect">
            <a:avLst/>
          </a:prstGeom>
        </p:spPr>
        <p:txBody>
          <a:bodyPr wrap="square">
            <a:spAutoFit/>
          </a:bodyPr>
          <a:lstStyle/>
          <a:p>
            <a:r>
              <a:rPr lang="en-GB" sz="1600" dirty="0">
                <a:solidFill>
                  <a:srgbClr val="C00000"/>
                </a:solidFill>
                <a:latin typeface="Candara" panose="020E0502030303020204" pitchFamily="34" charset="0"/>
              </a:rPr>
              <a:t>Ratios range from 5% (Gombe) to 10% (Adamawa and Delta)</a:t>
            </a:r>
          </a:p>
          <a:p>
            <a:endParaRPr lang="en-GB" sz="1600" dirty="0">
              <a:solidFill>
                <a:srgbClr val="C00000"/>
              </a:solidFill>
              <a:latin typeface="Candara" panose="020E0502030303020204" pitchFamily="34" charset="0"/>
            </a:endParaRPr>
          </a:p>
          <a:p>
            <a:pPr marL="285750" indent="-285750">
              <a:buFont typeface="Arial" panose="020B0604020202020204" pitchFamily="34" charset="0"/>
              <a:buChar char="•"/>
            </a:pPr>
            <a:r>
              <a:rPr lang="en-GB" sz="1600" dirty="0">
                <a:solidFill>
                  <a:srgbClr val="C00000"/>
                </a:solidFill>
                <a:latin typeface="Candara" panose="020E0502030303020204" pitchFamily="34" charset="0"/>
              </a:rPr>
              <a:t>But Delta and some other states do not seem to be training Technical staff – what are the issues?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Do other states have similar issues?</a:t>
            </a:r>
          </a:p>
        </p:txBody>
      </p:sp>
      <p:pic>
        <p:nvPicPr>
          <p:cNvPr id="7" name="Picture 6">
            <a:extLst>
              <a:ext uri="{FF2B5EF4-FFF2-40B4-BE49-F238E27FC236}">
                <a16:creationId xmlns:a16="http://schemas.microsoft.com/office/drawing/2014/main" id="{8D9C3855-CF0C-42E9-8652-DD2534C01936}"/>
              </a:ext>
            </a:extLst>
          </p:cNvPr>
          <p:cNvPicPr/>
          <p:nvPr/>
        </p:nvPicPr>
        <p:blipFill>
          <a:blip r:embed="rId4"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979485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325B632-98B2-4C45-9FF8-FF0CECE9E33F}"/>
              </a:ext>
            </a:extLst>
          </p:cNvPr>
          <p:cNvGraphicFramePr/>
          <p:nvPr/>
        </p:nvGraphicFramePr>
        <p:xfrm>
          <a:off x="680485" y="283092"/>
          <a:ext cx="3923414" cy="35127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C57234C2-EB31-4211-91AF-5ACB1A591755}"/>
              </a:ext>
            </a:extLst>
          </p:cNvPr>
          <p:cNvGraphicFramePr>
            <a:graphicFrameLocks noGrp="1"/>
          </p:cNvGraphicFramePr>
          <p:nvPr/>
        </p:nvGraphicFramePr>
        <p:xfrm>
          <a:off x="680484" y="4111625"/>
          <a:ext cx="4157845" cy="1348142"/>
        </p:xfrm>
        <a:graphic>
          <a:graphicData uri="http://schemas.openxmlformats.org/drawingml/2006/table">
            <a:tbl>
              <a:tblPr firstRow="1" firstCol="1" bandRow="1"/>
              <a:tblGrid>
                <a:gridCol w="918283">
                  <a:extLst>
                    <a:ext uri="{9D8B030D-6E8A-4147-A177-3AD203B41FA5}">
                      <a16:colId xmlns:a16="http://schemas.microsoft.com/office/drawing/2014/main" val="1183921143"/>
                    </a:ext>
                  </a:extLst>
                </a:gridCol>
                <a:gridCol w="3239562">
                  <a:extLst>
                    <a:ext uri="{9D8B030D-6E8A-4147-A177-3AD203B41FA5}">
                      <a16:colId xmlns:a16="http://schemas.microsoft.com/office/drawing/2014/main" val="1429645330"/>
                    </a:ext>
                  </a:extLst>
                </a:gridCol>
              </a:tblGrid>
              <a:tr h="580250">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Last year</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163224"/>
                  </a:ext>
                </a:extLst>
              </a:tr>
              <a:tr h="383946">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Last 2 years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dirty="0">
                          <a:effectLst/>
                          <a:latin typeface="Candara" panose="020E0502030303020204" pitchFamily="34" charset="0"/>
                          <a:ea typeface="Calibri" panose="020F0502020204030204" pitchFamily="34" charset="0"/>
                          <a:cs typeface="Times New Roman" panose="02020603050405020304" pitchFamily="18" charset="0"/>
                        </a:rPr>
                        <a:t>, Delta, </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106132"/>
                  </a:ext>
                </a:extLst>
              </a:tr>
              <a:tr h="383946">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Last 5 years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Imo,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244735"/>
                  </a:ext>
                </a:extLst>
              </a:tr>
            </a:tbl>
          </a:graphicData>
        </a:graphic>
      </p:graphicFrame>
      <p:graphicFrame>
        <p:nvGraphicFramePr>
          <p:cNvPr id="4" name="Chart 3">
            <a:extLst>
              <a:ext uri="{FF2B5EF4-FFF2-40B4-BE49-F238E27FC236}">
                <a16:creationId xmlns:a16="http://schemas.microsoft.com/office/drawing/2014/main" id="{F752F418-16E1-4B2F-B84A-71C1C83F0D06}"/>
              </a:ext>
            </a:extLst>
          </p:cNvPr>
          <p:cNvGraphicFramePr/>
          <p:nvPr/>
        </p:nvGraphicFramePr>
        <p:xfrm>
          <a:off x="5570250" y="283092"/>
          <a:ext cx="4538980" cy="3512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6A3F5D27-7C0B-4832-9219-4B6CD9D0DF04}"/>
              </a:ext>
            </a:extLst>
          </p:cNvPr>
          <p:cNvGraphicFramePr>
            <a:graphicFrameLocks noGrp="1"/>
          </p:cNvGraphicFramePr>
          <p:nvPr/>
        </p:nvGraphicFramePr>
        <p:xfrm>
          <a:off x="5570248" y="4111625"/>
          <a:ext cx="4538981" cy="1344041"/>
        </p:xfrm>
        <a:graphic>
          <a:graphicData uri="http://schemas.openxmlformats.org/drawingml/2006/table">
            <a:tbl>
              <a:tblPr firstRow="1" firstCol="1" bandRow="1"/>
              <a:tblGrid>
                <a:gridCol w="871387">
                  <a:extLst>
                    <a:ext uri="{9D8B030D-6E8A-4147-A177-3AD203B41FA5}">
                      <a16:colId xmlns:a16="http://schemas.microsoft.com/office/drawing/2014/main" val="1675045100"/>
                    </a:ext>
                  </a:extLst>
                </a:gridCol>
                <a:gridCol w="3667594">
                  <a:extLst>
                    <a:ext uri="{9D8B030D-6E8A-4147-A177-3AD203B41FA5}">
                      <a16:colId xmlns:a16="http://schemas.microsoft.com/office/drawing/2014/main" val="402796834"/>
                    </a:ext>
                  </a:extLst>
                </a:gridCol>
              </a:tblGrid>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Ad hoc</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Plateau,</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Enugu,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Yobe</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Kwara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FCT,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Osun</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Imo,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36624"/>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All staff</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None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111692"/>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Technical staff only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None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581717"/>
                  </a:ext>
                </a:extLst>
              </a:tr>
            </a:tbl>
          </a:graphicData>
        </a:graphic>
      </p:graphicFrame>
      <p:sp>
        <p:nvSpPr>
          <p:cNvPr id="6" name="Rectangle 5">
            <a:extLst>
              <a:ext uri="{FF2B5EF4-FFF2-40B4-BE49-F238E27FC236}">
                <a16:creationId xmlns:a16="http://schemas.microsoft.com/office/drawing/2014/main" id="{5BB546C5-D292-4574-9366-CA8F1D1E062E}"/>
              </a:ext>
            </a:extLst>
          </p:cNvPr>
          <p:cNvSpPr/>
          <p:nvPr/>
        </p:nvSpPr>
        <p:spPr>
          <a:xfrm>
            <a:off x="2836953" y="5497690"/>
            <a:ext cx="9039654" cy="1077218"/>
          </a:xfrm>
          <a:prstGeom prst="rect">
            <a:avLst/>
          </a:prstGeom>
        </p:spPr>
        <p:txBody>
          <a:bodyPr wrap="none">
            <a:spAutoFit/>
          </a:bodyPr>
          <a:lstStyle/>
          <a:p>
            <a:r>
              <a:rPr lang="en-GB" sz="1600" dirty="0">
                <a:solidFill>
                  <a:srgbClr val="C00000"/>
                </a:solidFill>
                <a:latin typeface="Candara" panose="020E0502030303020204" pitchFamily="34" charset="0"/>
              </a:rPr>
              <a:t>For questions 13, 14a and b</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Give examples of training conducted</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Are there innovative and cheap ways adopted by states that have provided recent training exercises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has been the impact of such training?</a:t>
            </a:r>
          </a:p>
        </p:txBody>
      </p:sp>
      <p:pic>
        <p:nvPicPr>
          <p:cNvPr id="7" name="Picture 6">
            <a:extLst>
              <a:ext uri="{FF2B5EF4-FFF2-40B4-BE49-F238E27FC236}">
                <a16:creationId xmlns:a16="http://schemas.microsoft.com/office/drawing/2014/main" id="{F8617044-8CE7-41F4-A0FB-C2827AA6B09B}"/>
              </a:ext>
            </a:extLst>
          </p:cNvPr>
          <p:cNvPicPr/>
          <p:nvPr/>
        </p:nvPicPr>
        <p:blipFill>
          <a:blip r:embed="rId4"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4209588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4003F79-1F2E-4302-9FF9-CC41C9CE293A}"/>
              </a:ext>
            </a:extLst>
          </p:cNvPr>
          <p:cNvGraphicFramePr/>
          <p:nvPr/>
        </p:nvGraphicFramePr>
        <p:xfrm>
          <a:off x="498963" y="893945"/>
          <a:ext cx="4945429" cy="44825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DAA54DD6-04EB-4F5C-8FDF-A162A70B0966}"/>
              </a:ext>
            </a:extLst>
          </p:cNvPr>
          <p:cNvGraphicFramePr/>
          <p:nvPr/>
        </p:nvGraphicFramePr>
        <p:xfrm>
          <a:off x="6610485" y="671454"/>
          <a:ext cx="4538980" cy="30061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DEA86616-FCD5-4AA5-B842-A3DCF038D624}"/>
              </a:ext>
            </a:extLst>
          </p:cNvPr>
          <p:cNvGraphicFramePr>
            <a:graphicFrameLocks noGrp="1"/>
          </p:cNvGraphicFramePr>
          <p:nvPr/>
        </p:nvGraphicFramePr>
        <p:xfrm>
          <a:off x="6610485" y="3863108"/>
          <a:ext cx="4538979" cy="961263"/>
        </p:xfrm>
        <a:graphic>
          <a:graphicData uri="http://schemas.openxmlformats.org/drawingml/2006/table">
            <a:tbl>
              <a:tblPr firstRow="1" firstCol="1" bandRow="1"/>
              <a:tblGrid>
                <a:gridCol w="958768">
                  <a:extLst>
                    <a:ext uri="{9D8B030D-6E8A-4147-A177-3AD203B41FA5}">
                      <a16:colId xmlns:a16="http://schemas.microsoft.com/office/drawing/2014/main" val="1901463914"/>
                    </a:ext>
                  </a:extLst>
                </a:gridCol>
                <a:gridCol w="3580211">
                  <a:extLst>
                    <a:ext uri="{9D8B030D-6E8A-4147-A177-3AD203B41FA5}">
                      <a16:colId xmlns:a16="http://schemas.microsoft.com/office/drawing/2014/main" val="3743174353"/>
                    </a:ext>
                  </a:extLst>
                </a:gridCol>
              </a:tblGrid>
              <a:tr h="477712">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148309"/>
                  </a:ext>
                </a:extLst>
              </a:tr>
              <a:tr h="233452">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Yes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Imo, Edo,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Cross River,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379485"/>
                  </a:ext>
                </a:extLst>
              </a:tr>
            </a:tbl>
          </a:graphicData>
        </a:graphic>
      </p:graphicFrame>
      <p:sp>
        <p:nvSpPr>
          <p:cNvPr id="5" name="Rectangle 4">
            <a:extLst>
              <a:ext uri="{FF2B5EF4-FFF2-40B4-BE49-F238E27FC236}">
                <a16:creationId xmlns:a16="http://schemas.microsoft.com/office/drawing/2014/main" id="{1C398978-6673-4749-9A18-1714D7D290C1}"/>
              </a:ext>
            </a:extLst>
          </p:cNvPr>
          <p:cNvSpPr/>
          <p:nvPr/>
        </p:nvSpPr>
        <p:spPr>
          <a:xfrm>
            <a:off x="659907" y="5317724"/>
            <a:ext cx="2997317" cy="646331"/>
          </a:xfrm>
          <a:prstGeom prst="rect">
            <a:avLst/>
          </a:prstGeom>
        </p:spPr>
        <p:txBody>
          <a:bodyPr wrap="square">
            <a:spAutoFit/>
          </a:bodyPr>
          <a:lstStyle/>
          <a:p>
            <a:r>
              <a:rPr lang="en-GB" dirty="0">
                <a:solidFill>
                  <a:srgbClr val="FF0000"/>
                </a:solidFill>
              </a:rPr>
              <a:t>14b seem wrong scale should be 1-4</a:t>
            </a:r>
          </a:p>
        </p:txBody>
      </p:sp>
      <p:sp>
        <p:nvSpPr>
          <p:cNvPr id="6" name="Rectangle 5">
            <a:extLst>
              <a:ext uri="{FF2B5EF4-FFF2-40B4-BE49-F238E27FC236}">
                <a16:creationId xmlns:a16="http://schemas.microsoft.com/office/drawing/2014/main" id="{053AD1AB-2975-49CE-8289-095AA155E2C3}"/>
              </a:ext>
            </a:extLst>
          </p:cNvPr>
          <p:cNvSpPr/>
          <p:nvPr/>
        </p:nvSpPr>
        <p:spPr>
          <a:xfrm>
            <a:off x="6747609" y="5103142"/>
            <a:ext cx="4784484" cy="1323439"/>
          </a:xfrm>
          <a:prstGeom prst="rect">
            <a:avLst/>
          </a:prstGeom>
        </p:spPr>
        <p:txBody>
          <a:bodyPr wrap="square">
            <a:spAutoFit/>
          </a:bodyPr>
          <a:lstStyle/>
          <a:p>
            <a:r>
              <a:rPr lang="en-GB" sz="1600" dirty="0">
                <a:solidFill>
                  <a:srgbClr val="C00000"/>
                </a:solidFill>
                <a:latin typeface="Candara" panose="020E0502030303020204" pitchFamily="34" charset="0"/>
              </a:rPr>
              <a:t>Those states with separate structure how did they achieve this?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Autonomy</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Top up funds?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Other?</a:t>
            </a:r>
          </a:p>
        </p:txBody>
      </p:sp>
      <p:pic>
        <p:nvPicPr>
          <p:cNvPr id="7" name="Picture 6">
            <a:extLst>
              <a:ext uri="{FF2B5EF4-FFF2-40B4-BE49-F238E27FC236}">
                <a16:creationId xmlns:a16="http://schemas.microsoft.com/office/drawing/2014/main" id="{2FF8C270-E00F-4546-8555-594BEC5973A7}"/>
              </a:ext>
            </a:extLst>
          </p:cNvPr>
          <p:cNvPicPr/>
          <p:nvPr/>
        </p:nvPicPr>
        <p:blipFill>
          <a:blip r:embed="rId4"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3629419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DED4E13-A8C2-4DBE-A192-F5E834398BCC}"/>
              </a:ext>
            </a:extLst>
          </p:cNvPr>
          <p:cNvGraphicFramePr/>
          <p:nvPr/>
        </p:nvGraphicFramePr>
        <p:xfrm>
          <a:off x="382771" y="1073786"/>
          <a:ext cx="3675867" cy="2126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9E273D24-A8A9-48C9-91F9-2A0B5101DE1B}"/>
              </a:ext>
            </a:extLst>
          </p:cNvPr>
          <p:cNvGraphicFramePr>
            <a:graphicFrameLocks noGrp="1"/>
          </p:cNvGraphicFramePr>
          <p:nvPr/>
        </p:nvGraphicFramePr>
        <p:xfrm>
          <a:off x="382770" y="3314080"/>
          <a:ext cx="3771979" cy="990383"/>
        </p:xfrm>
        <a:graphic>
          <a:graphicData uri="http://schemas.openxmlformats.org/drawingml/2006/table">
            <a:tbl>
              <a:tblPr firstRow="1" firstCol="1" bandRow="1"/>
              <a:tblGrid>
                <a:gridCol w="760447">
                  <a:extLst>
                    <a:ext uri="{9D8B030D-6E8A-4147-A177-3AD203B41FA5}">
                      <a16:colId xmlns:a16="http://schemas.microsoft.com/office/drawing/2014/main" val="1515704249"/>
                    </a:ext>
                  </a:extLst>
                </a:gridCol>
                <a:gridCol w="3011532">
                  <a:extLst>
                    <a:ext uri="{9D8B030D-6E8A-4147-A177-3AD203B41FA5}">
                      <a16:colId xmlns:a16="http://schemas.microsoft.com/office/drawing/2014/main" val="1316418805"/>
                    </a:ext>
                  </a:extLst>
                </a:gridCol>
              </a:tblGrid>
              <a:tr h="192738">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FCT, Cross River</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275001"/>
                  </a:ext>
                </a:extLst>
              </a:tr>
              <a:tr h="797645">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Yes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Enugu,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316222"/>
                  </a:ext>
                </a:extLst>
              </a:tr>
            </a:tbl>
          </a:graphicData>
        </a:graphic>
      </p:graphicFrame>
      <p:graphicFrame>
        <p:nvGraphicFramePr>
          <p:cNvPr id="4" name="Chart 3">
            <a:extLst>
              <a:ext uri="{FF2B5EF4-FFF2-40B4-BE49-F238E27FC236}">
                <a16:creationId xmlns:a16="http://schemas.microsoft.com/office/drawing/2014/main" id="{66A9E575-5EAE-4EEA-8D5F-1289730C604D}"/>
              </a:ext>
            </a:extLst>
          </p:cNvPr>
          <p:cNvGraphicFramePr/>
          <p:nvPr/>
        </p:nvGraphicFramePr>
        <p:xfrm>
          <a:off x="4410312" y="1913759"/>
          <a:ext cx="3771979" cy="26156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35E9160D-5287-47A7-86B9-6DD58FC06C99}"/>
              </a:ext>
            </a:extLst>
          </p:cNvPr>
          <p:cNvGraphicFramePr>
            <a:graphicFrameLocks noGrp="1"/>
          </p:cNvGraphicFramePr>
          <p:nvPr/>
        </p:nvGraphicFramePr>
        <p:xfrm>
          <a:off x="4596734" y="4823905"/>
          <a:ext cx="3440519" cy="1576723"/>
        </p:xfrm>
        <a:graphic>
          <a:graphicData uri="http://schemas.openxmlformats.org/drawingml/2006/table">
            <a:tbl>
              <a:tblPr firstRow="1" firstCol="1" bandRow="1"/>
              <a:tblGrid>
                <a:gridCol w="759722">
                  <a:extLst>
                    <a:ext uri="{9D8B030D-6E8A-4147-A177-3AD203B41FA5}">
                      <a16:colId xmlns:a16="http://schemas.microsoft.com/office/drawing/2014/main" val="424064246"/>
                    </a:ext>
                  </a:extLst>
                </a:gridCol>
                <a:gridCol w="2680797">
                  <a:extLst>
                    <a:ext uri="{9D8B030D-6E8A-4147-A177-3AD203B41FA5}">
                      <a16:colId xmlns:a16="http://schemas.microsoft.com/office/drawing/2014/main" val="2947569544"/>
                    </a:ext>
                  </a:extLst>
                </a:gridCol>
              </a:tblGrid>
              <a:tr h="401105">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 response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FCT</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296388"/>
                  </a:ext>
                </a:extLst>
              </a:tr>
              <a:tr h="401105">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Quarterly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615259"/>
                  </a:ext>
                </a:extLst>
              </a:tr>
              <a:tr h="196028">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Monthly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Niger,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663311"/>
                  </a:ext>
                </a:extLst>
              </a:tr>
              <a:tr h="401105">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Annually</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Adamawa,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Benue,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dirty="0">
                          <a:effectLst/>
                          <a:latin typeface="Candara" panose="020E0502030303020204" pitchFamily="34" charset="0"/>
                          <a:ea typeface="Calibri" panose="020F0502020204030204" pitchFamily="34" charset="0"/>
                          <a:cs typeface="Times New Roman" panose="02020603050405020304" pitchFamily="18" charset="0"/>
                        </a:rPr>
                        <a:t>, Delta,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958088"/>
                  </a:ext>
                </a:extLst>
              </a:tr>
            </a:tbl>
          </a:graphicData>
        </a:graphic>
      </p:graphicFrame>
      <p:graphicFrame>
        <p:nvGraphicFramePr>
          <p:cNvPr id="6" name="Chart 5">
            <a:extLst>
              <a:ext uri="{FF2B5EF4-FFF2-40B4-BE49-F238E27FC236}">
                <a16:creationId xmlns:a16="http://schemas.microsoft.com/office/drawing/2014/main" id="{D43580BB-E575-462F-8408-F747A6CF5917}"/>
              </a:ext>
            </a:extLst>
          </p:cNvPr>
          <p:cNvGraphicFramePr/>
          <p:nvPr/>
        </p:nvGraphicFramePr>
        <p:xfrm>
          <a:off x="8533965" y="1805369"/>
          <a:ext cx="3585557" cy="26156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00FA79D0-51EE-44B8-A222-A9FB8ABCD6D3}"/>
              </a:ext>
            </a:extLst>
          </p:cNvPr>
          <p:cNvGraphicFramePr>
            <a:graphicFrameLocks noGrp="1"/>
          </p:cNvGraphicFramePr>
          <p:nvPr/>
        </p:nvGraphicFramePr>
        <p:xfrm>
          <a:off x="8403182" y="4562313"/>
          <a:ext cx="3585557" cy="961263"/>
        </p:xfrm>
        <a:graphic>
          <a:graphicData uri="http://schemas.openxmlformats.org/drawingml/2006/table">
            <a:tbl>
              <a:tblPr firstRow="1" firstCol="1" bandRow="1"/>
              <a:tblGrid>
                <a:gridCol w="619323">
                  <a:extLst>
                    <a:ext uri="{9D8B030D-6E8A-4147-A177-3AD203B41FA5}">
                      <a16:colId xmlns:a16="http://schemas.microsoft.com/office/drawing/2014/main" val="1961309557"/>
                    </a:ext>
                  </a:extLst>
                </a:gridCol>
                <a:gridCol w="2966234">
                  <a:extLst>
                    <a:ext uri="{9D8B030D-6E8A-4147-A177-3AD203B41FA5}">
                      <a16:colId xmlns:a16="http://schemas.microsoft.com/office/drawing/2014/main" val="837196854"/>
                    </a:ext>
                  </a:extLst>
                </a:gridCol>
              </a:tblGrid>
              <a:tr h="30712">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No</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Enugu,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317398"/>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Yes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US" sz="1200" dirty="0">
                          <a:effectLst/>
                          <a:latin typeface="Candara" panose="020E0502030303020204" pitchFamily="34" charset="0"/>
                          <a:ea typeface="Calibri" panose="020F0502020204030204" pitchFamily="34" charset="0"/>
                          <a:cs typeface="Times New Roman" panose="02020603050405020304" pitchFamily="18" charset="0"/>
                        </a:rPr>
                        <a:t>,</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Kwara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Imo,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Delta,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011251"/>
                  </a:ext>
                </a:extLst>
              </a:tr>
            </a:tbl>
          </a:graphicData>
        </a:graphic>
      </p:graphicFrame>
      <p:sp>
        <p:nvSpPr>
          <p:cNvPr id="8" name="Rectangle 7">
            <a:extLst>
              <a:ext uri="{FF2B5EF4-FFF2-40B4-BE49-F238E27FC236}">
                <a16:creationId xmlns:a16="http://schemas.microsoft.com/office/drawing/2014/main" id="{A6105314-1D8B-456B-AD04-A9692CADC718}"/>
              </a:ext>
            </a:extLst>
          </p:cNvPr>
          <p:cNvSpPr/>
          <p:nvPr/>
        </p:nvSpPr>
        <p:spPr>
          <a:xfrm>
            <a:off x="533400" y="5256499"/>
            <a:ext cx="2985052" cy="871008"/>
          </a:xfrm>
          <a:prstGeom prst="rect">
            <a:avLst/>
          </a:prstGeom>
        </p:spPr>
        <p:txBody>
          <a:bodyPr wrap="square">
            <a:spAutoFit/>
          </a:bodyPr>
          <a:lstStyle/>
          <a:p>
            <a:pPr>
              <a:lnSpc>
                <a:spcPct val="107000"/>
              </a:lnSpc>
              <a:spcAft>
                <a:spcPts val="800"/>
              </a:spcAft>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Yobe has no appraisal system but has performance pay?!</a:t>
            </a: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 </a:t>
            </a: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As does Enugu</a:t>
            </a: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7E5C326-EFBC-47D6-8441-0870E1811161}"/>
              </a:ext>
            </a:extLst>
          </p:cNvPr>
          <p:cNvPicPr/>
          <p:nvPr/>
        </p:nvPicPr>
        <p:blipFill>
          <a:blip r:embed="rId5"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3883362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A657F7D-80BC-4D48-AB37-ECBD56D13CB8}"/>
              </a:ext>
            </a:extLst>
          </p:cNvPr>
          <p:cNvGraphicFramePr/>
          <p:nvPr/>
        </p:nvGraphicFramePr>
        <p:xfrm>
          <a:off x="739058" y="331618"/>
          <a:ext cx="3682022" cy="2606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7A6EC73D-2137-42DD-8F74-4F260A327565}"/>
              </a:ext>
            </a:extLst>
          </p:cNvPr>
          <p:cNvGraphicFramePr>
            <a:graphicFrameLocks noGrp="1"/>
          </p:cNvGraphicFramePr>
          <p:nvPr/>
        </p:nvGraphicFramePr>
        <p:xfrm>
          <a:off x="739058" y="3041886"/>
          <a:ext cx="3832942" cy="1210518"/>
        </p:xfrm>
        <a:graphic>
          <a:graphicData uri="http://schemas.openxmlformats.org/drawingml/2006/table">
            <a:tbl>
              <a:tblPr firstRow="1" firstCol="1" bandRow="1"/>
              <a:tblGrid>
                <a:gridCol w="551370">
                  <a:extLst>
                    <a:ext uri="{9D8B030D-6E8A-4147-A177-3AD203B41FA5}">
                      <a16:colId xmlns:a16="http://schemas.microsoft.com/office/drawing/2014/main" val="920734498"/>
                    </a:ext>
                  </a:extLst>
                </a:gridCol>
                <a:gridCol w="3281572">
                  <a:extLst>
                    <a:ext uri="{9D8B030D-6E8A-4147-A177-3AD203B41FA5}">
                      <a16:colId xmlns:a16="http://schemas.microsoft.com/office/drawing/2014/main" val="2564724009"/>
                    </a:ext>
                  </a:extLst>
                </a:gridCol>
              </a:tblGrid>
              <a:tr h="728486">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Niger, Adamawa,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Anamabra</a:t>
                      </a:r>
                      <a:r>
                        <a:rPr lang="en-GB" sz="120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435591"/>
                  </a:ext>
                </a:extLst>
              </a:tr>
              <a:tr h="482032">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Yes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Cross River, Benue, </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11665"/>
                  </a:ext>
                </a:extLst>
              </a:tr>
            </a:tbl>
          </a:graphicData>
        </a:graphic>
      </p:graphicFrame>
      <p:graphicFrame>
        <p:nvGraphicFramePr>
          <p:cNvPr id="4" name="Chart 3">
            <a:extLst>
              <a:ext uri="{FF2B5EF4-FFF2-40B4-BE49-F238E27FC236}">
                <a16:creationId xmlns:a16="http://schemas.microsoft.com/office/drawing/2014/main" id="{CA3E57D4-85BB-4A92-99E9-4D9BDA68B23D}"/>
              </a:ext>
            </a:extLst>
          </p:cNvPr>
          <p:cNvGraphicFramePr/>
          <p:nvPr/>
        </p:nvGraphicFramePr>
        <p:xfrm>
          <a:off x="6340585" y="3798983"/>
          <a:ext cx="4485679" cy="2930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7CB1D47-A799-44D9-B1B5-3A74B3ADE495}"/>
              </a:ext>
            </a:extLst>
          </p:cNvPr>
          <p:cNvGraphicFramePr/>
          <p:nvPr/>
        </p:nvGraphicFramePr>
        <p:xfrm>
          <a:off x="5767239" y="128404"/>
          <a:ext cx="5303892" cy="358148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7B6B11A7-010C-4880-ADCD-9F2022318568}"/>
              </a:ext>
            </a:extLst>
          </p:cNvPr>
          <p:cNvSpPr/>
          <p:nvPr/>
        </p:nvSpPr>
        <p:spPr>
          <a:xfrm>
            <a:off x="532134" y="4710500"/>
            <a:ext cx="4485679" cy="1815882"/>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Can States describe the special pay scales?</a:t>
            </a:r>
          </a:p>
          <a:p>
            <a:pPr marL="285750" indent="-285750">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are the roles of political appointees and how are they integrated into the work of the SIRS</a:t>
            </a:r>
          </a:p>
          <a:p>
            <a:pPr marL="285750" indent="-285750">
              <a:buFont typeface="Arial" panose="020B0604020202020204" pitchFamily="34" charset="0"/>
              <a:buChar char="•"/>
            </a:pPr>
            <a:r>
              <a:rPr lang="en-US" sz="1600" dirty="0">
                <a:solidFill>
                  <a:srgbClr val="C00000"/>
                </a:solidFill>
                <a:latin typeface="Candara" panose="020E0502030303020204" pitchFamily="34" charset="0"/>
                <a:cs typeface="Times New Roman" panose="02020603050405020304" pitchFamily="18" charset="0"/>
              </a:rPr>
              <a:t>How do states with special salary scale handle the conflict between those on special salaries and mainstream staff?</a:t>
            </a:r>
            <a:endParaRPr lang="en-GB" sz="1600" dirty="0">
              <a:solidFill>
                <a:srgbClr val="C00000"/>
              </a:solidFill>
              <a:latin typeface="Candara" panose="020E0502030303020204" pitchFamily="34" charset="0"/>
            </a:endParaRPr>
          </a:p>
        </p:txBody>
      </p:sp>
      <p:pic>
        <p:nvPicPr>
          <p:cNvPr id="7" name="Picture 6">
            <a:extLst>
              <a:ext uri="{FF2B5EF4-FFF2-40B4-BE49-F238E27FC236}">
                <a16:creationId xmlns:a16="http://schemas.microsoft.com/office/drawing/2014/main" id="{0A6607F1-2F17-4E5D-8E6F-AAB2F3917551}"/>
              </a:ext>
            </a:extLst>
          </p:cNvPr>
          <p:cNvPicPr/>
          <p:nvPr/>
        </p:nvPicPr>
        <p:blipFill>
          <a:blip r:embed="rId5"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1330194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EF293D5-D678-427F-898C-3978B9801262}"/>
              </a:ext>
            </a:extLst>
          </p:cNvPr>
          <p:cNvGraphicFramePr/>
          <p:nvPr/>
        </p:nvGraphicFramePr>
        <p:xfrm>
          <a:off x="508591" y="546063"/>
          <a:ext cx="3988981" cy="23140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B3A98F2E-72B5-4811-91A7-AC78D4611060}"/>
              </a:ext>
            </a:extLst>
          </p:cNvPr>
          <p:cNvGraphicFramePr>
            <a:graphicFrameLocks noGrp="1"/>
          </p:cNvGraphicFramePr>
          <p:nvPr/>
        </p:nvGraphicFramePr>
        <p:xfrm>
          <a:off x="508591" y="3078162"/>
          <a:ext cx="4622702" cy="1002157"/>
        </p:xfrm>
        <a:graphic>
          <a:graphicData uri="http://schemas.openxmlformats.org/drawingml/2006/table">
            <a:tbl>
              <a:tblPr firstRow="1" firstCol="1" bandRow="1"/>
              <a:tblGrid>
                <a:gridCol w="753970">
                  <a:extLst>
                    <a:ext uri="{9D8B030D-6E8A-4147-A177-3AD203B41FA5}">
                      <a16:colId xmlns:a16="http://schemas.microsoft.com/office/drawing/2014/main" val="3456724451"/>
                    </a:ext>
                  </a:extLst>
                </a:gridCol>
                <a:gridCol w="3868732">
                  <a:extLst>
                    <a:ext uri="{9D8B030D-6E8A-4147-A177-3AD203B41FA5}">
                      <a16:colId xmlns:a16="http://schemas.microsoft.com/office/drawing/2014/main" val="1706288335"/>
                    </a:ext>
                  </a:extLst>
                </a:gridCol>
              </a:tblGrid>
              <a:tr h="754254">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Yes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236486"/>
                  </a:ext>
                </a:extLst>
              </a:tr>
              <a:tr h="227965">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No</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91384"/>
                  </a:ext>
                </a:extLst>
              </a:tr>
            </a:tbl>
          </a:graphicData>
        </a:graphic>
      </p:graphicFrame>
      <p:graphicFrame>
        <p:nvGraphicFramePr>
          <p:cNvPr id="4" name="Chart 3">
            <a:extLst>
              <a:ext uri="{FF2B5EF4-FFF2-40B4-BE49-F238E27FC236}">
                <a16:creationId xmlns:a16="http://schemas.microsoft.com/office/drawing/2014/main" id="{86A7B8C0-740C-46BF-882B-3781D565B189}"/>
              </a:ext>
            </a:extLst>
          </p:cNvPr>
          <p:cNvGraphicFramePr/>
          <p:nvPr/>
        </p:nvGraphicFramePr>
        <p:xfrm>
          <a:off x="508591" y="4299356"/>
          <a:ext cx="4485005" cy="2481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AF23BB8-3554-4AAD-BB67-A460EFA9E954}"/>
              </a:ext>
            </a:extLst>
          </p:cNvPr>
          <p:cNvGraphicFramePr/>
          <p:nvPr/>
        </p:nvGraphicFramePr>
        <p:xfrm>
          <a:off x="5673641" y="206896"/>
          <a:ext cx="4553435" cy="27088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4F8B8BB0-72BA-471A-9D03-CF6943FEAE79}"/>
              </a:ext>
            </a:extLst>
          </p:cNvPr>
          <p:cNvGraphicFramePr/>
          <p:nvPr/>
        </p:nvGraphicFramePr>
        <p:xfrm>
          <a:off x="5887990" y="2917444"/>
          <a:ext cx="4179570" cy="2250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le 6">
            <a:extLst>
              <a:ext uri="{FF2B5EF4-FFF2-40B4-BE49-F238E27FC236}">
                <a16:creationId xmlns:a16="http://schemas.microsoft.com/office/drawing/2014/main" id="{A7DA9978-B264-4749-9119-53374F773A85}"/>
              </a:ext>
            </a:extLst>
          </p:cNvPr>
          <p:cNvGraphicFramePr>
            <a:graphicFrameLocks noGrp="1"/>
          </p:cNvGraphicFramePr>
          <p:nvPr/>
        </p:nvGraphicFramePr>
        <p:xfrm>
          <a:off x="6001934" y="5157298"/>
          <a:ext cx="5456043" cy="886264"/>
        </p:xfrm>
        <a:graphic>
          <a:graphicData uri="http://schemas.openxmlformats.org/drawingml/2006/table">
            <a:tbl>
              <a:tblPr firstRow="1" firstCol="1" bandRow="1"/>
              <a:tblGrid>
                <a:gridCol w="994926">
                  <a:extLst>
                    <a:ext uri="{9D8B030D-6E8A-4147-A177-3AD203B41FA5}">
                      <a16:colId xmlns:a16="http://schemas.microsoft.com/office/drawing/2014/main" val="1104930110"/>
                    </a:ext>
                  </a:extLst>
                </a:gridCol>
                <a:gridCol w="4461117">
                  <a:extLst>
                    <a:ext uri="{9D8B030D-6E8A-4147-A177-3AD203B41FA5}">
                      <a16:colId xmlns:a16="http://schemas.microsoft.com/office/drawing/2014/main" val="2385743974"/>
                    </a:ext>
                  </a:extLst>
                </a:gridCol>
              </a:tblGrid>
              <a:tr h="251743">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 response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Gombe</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523269"/>
                  </a:ext>
                </a:extLst>
              </a:tr>
              <a:tr h="251743">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Yes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471474"/>
                  </a:ext>
                </a:extLst>
              </a:tr>
              <a:tr h="251743">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No</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296422"/>
                  </a:ext>
                </a:extLst>
              </a:tr>
            </a:tbl>
          </a:graphicData>
        </a:graphic>
      </p:graphicFrame>
      <p:sp>
        <p:nvSpPr>
          <p:cNvPr id="8" name="Rectangle 7">
            <a:extLst>
              <a:ext uri="{FF2B5EF4-FFF2-40B4-BE49-F238E27FC236}">
                <a16:creationId xmlns:a16="http://schemas.microsoft.com/office/drawing/2014/main" id="{57F18CBD-67DF-4E24-A51A-F16C79A85AF4}"/>
              </a:ext>
            </a:extLst>
          </p:cNvPr>
          <p:cNvSpPr/>
          <p:nvPr/>
        </p:nvSpPr>
        <p:spPr>
          <a:xfrm>
            <a:off x="423825" y="4060381"/>
            <a:ext cx="4158511" cy="292388"/>
          </a:xfrm>
          <a:prstGeom prst="rect">
            <a:avLst/>
          </a:prstGeom>
        </p:spPr>
        <p:txBody>
          <a:bodyPr wrap="none">
            <a:spAutoFit/>
          </a:bodyPr>
          <a:lstStyle/>
          <a:p>
            <a:r>
              <a:rPr lang="en-US" sz="1300" b="1" dirty="0">
                <a:latin typeface="Candara" panose="020E0502030303020204" pitchFamily="34" charset="0"/>
                <a:ea typeface="Calibri" panose="020F0502020204030204" pitchFamily="34" charset="0"/>
                <a:cs typeface="Times New Roman" panose="02020603050405020304" pitchFamily="18" charset="0"/>
              </a:rPr>
              <a:t>What work do ad hoc do and are they any notable risks?</a:t>
            </a:r>
            <a:endParaRPr lang="en-GB" sz="1300" b="1" dirty="0">
              <a:latin typeface="Candara" panose="020E0502030303020204" pitchFamily="34" charset="0"/>
            </a:endParaRPr>
          </a:p>
        </p:txBody>
      </p:sp>
      <p:sp>
        <p:nvSpPr>
          <p:cNvPr id="9" name="Rectangle 8">
            <a:extLst>
              <a:ext uri="{FF2B5EF4-FFF2-40B4-BE49-F238E27FC236}">
                <a16:creationId xmlns:a16="http://schemas.microsoft.com/office/drawing/2014/main" id="{ED8D95A0-5E0A-401B-B65C-E2A76C5A75A6}"/>
              </a:ext>
            </a:extLst>
          </p:cNvPr>
          <p:cNvSpPr/>
          <p:nvPr/>
        </p:nvSpPr>
        <p:spPr>
          <a:xfrm>
            <a:off x="5887990" y="6211669"/>
            <a:ext cx="5147932" cy="584775"/>
          </a:xfrm>
          <a:prstGeom prst="rect">
            <a:avLst/>
          </a:prstGeom>
        </p:spPr>
        <p:txBody>
          <a:bodyPr wrap="square">
            <a:spAutoFit/>
          </a:bodyPr>
          <a:lstStyle/>
          <a:p>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Where all LGAs do not have a field office what are the arrangements and why that approach?</a:t>
            </a:r>
            <a:endParaRPr lang="en-GB" sz="1600" dirty="0">
              <a:solidFill>
                <a:srgbClr val="C00000"/>
              </a:solidFill>
              <a:latin typeface="Candara" panose="020E0502030303020204" pitchFamily="34" charset="0"/>
            </a:endParaRPr>
          </a:p>
        </p:txBody>
      </p:sp>
      <p:pic>
        <p:nvPicPr>
          <p:cNvPr id="10" name="Picture 9">
            <a:extLst>
              <a:ext uri="{FF2B5EF4-FFF2-40B4-BE49-F238E27FC236}">
                <a16:creationId xmlns:a16="http://schemas.microsoft.com/office/drawing/2014/main" id="{72AD6A91-0CE3-444A-9727-50B3CD045DDC}"/>
              </a:ext>
            </a:extLst>
          </p:cNvPr>
          <p:cNvPicPr/>
          <p:nvPr/>
        </p:nvPicPr>
        <p:blipFill>
          <a:blip r:embed="rId6"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2988864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B011C8F-8EB0-430D-8E61-1F1A182852AF}"/>
              </a:ext>
            </a:extLst>
          </p:cNvPr>
          <p:cNvGraphicFramePr/>
          <p:nvPr/>
        </p:nvGraphicFramePr>
        <p:xfrm>
          <a:off x="405854" y="373210"/>
          <a:ext cx="4876360" cy="25588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D55CF634-F8BB-497E-B1EE-DDBA51087C6D}"/>
              </a:ext>
            </a:extLst>
          </p:cNvPr>
          <p:cNvGraphicFramePr/>
          <p:nvPr/>
        </p:nvGraphicFramePr>
        <p:xfrm>
          <a:off x="5959688" y="373210"/>
          <a:ext cx="5093011" cy="2732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BF1F9CB2-60CE-4179-AEB9-07FCBF54628D}"/>
              </a:ext>
            </a:extLst>
          </p:cNvPr>
          <p:cNvGraphicFramePr/>
          <p:nvPr/>
        </p:nvGraphicFramePr>
        <p:xfrm>
          <a:off x="535062" y="2932044"/>
          <a:ext cx="4534088" cy="29360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82BC91F5-062D-4D88-8864-D983ED5ECA29}"/>
              </a:ext>
            </a:extLst>
          </p:cNvPr>
          <p:cNvGraphicFramePr/>
          <p:nvPr/>
        </p:nvGraphicFramePr>
        <p:xfrm>
          <a:off x="5998215" y="3011556"/>
          <a:ext cx="4823665" cy="2732296"/>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id="{60A6C3FD-39C5-4239-9B83-A1BEE79C8FE9}"/>
              </a:ext>
            </a:extLst>
          </p:cNvPr>
          <p:cNvSpPr/>
          <p:nvPr/>
        </p:nvSpPr>
        <p:spPr>
          <a:xfrm>
            <a:off x="3311372" y="6140720"/>
            <a:ext cx="4962616" cy="344069"/>
          </a:xfrm>
          <a:prstGeom prst="rect">
            <a:avLst/>
          </a:prstGeom>
        </p:spPr>
        <p:txBody>
          <a:bodyPr wrap="square">
            <a:spAutoFit/>
          </a:bodyPr>
          <a:lstStyle/>
          <a:p>
            <a:pPr>
              <a:lnSpc>
                <a:spcPct val="107000"/>
              </a:lnSpc>
              <a:spcAft>
                <a:spcPts val="800"/>
              </a:spcAft>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Discuss ICT – Meaning; Practice; Funding; Training</a:t>
            </a: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8A0B3B8-EE7A-4BCB-BD9D-6060D9BE7205}"/>
              </a:ext>
            </a:extLst>
          </p:cNvPr>
          <p:cNvPicPr/>
          <p:nvPr/>
        </p:nvPicPr>
        <p:blipFill>
          <a:blip r:embed="rId6"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383088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D4B7BD-179D-4C72-8536-BF32D86828AD}"/>
              </a:ext>
            </a:extLst>
          </p:cNvPr>
          <p:cNvSpPr>
            <a:spLocks noGrp="1"/>
          </p:cNvSpPr>
          <p:nvPr>
            <p:ph type="title"/>
          </p:nvPr>
        </p:nvSpPr>
        <p:spPr>
          <a:xfrm>
            <a:off x="1356920" y="2945523"/>
            <a:ext cx="4638364" cy="2678191"/>
          </a:xfrm>
        </p:spPr>
        <p:txBody>
          <a:bodyPr vert="horz" lIns="91440" tIns="45720" rIns="91440" bIns="45720" rtlCol="0" anchor="t">
            <a:normAutofit fontScale="90000"/>
          </a:bodyPr>
          <a:lstStyle/>
          <a:p>
            <a:r>
              <a:rPr lang="en-US" sz="8000" dirty="0">
                <a:solidFill>
                  <a:schemeClr val="tx2"/>
                </a:solidFill>
                <a:latin typeface="Candara" panose="020E0502030303020204" pitchFamily="34" charset="0"/>
                <a:ea typeface="+mn-ea"/>
                <a:cs typeface="+mn-cs"/>
              </a:rPr>
              <a:t>The IGR Dashboard</a:t>
            </a:r>
            <a:br>
              <a:rPr lang="en-US" sz="6100" kern="1200" dirty="0">
                <a:solidFill>
                  <a:schemeClr val="tx1"/>
                </a:solidFill>
                <a:latin typeface="+mj-lt"/>
                <a:ea typeface="+mj-ea"/>
                <a:cs typeface="+mj-cs"/>
              </a:rPr>
            </a:br>
            <a:endParaRPr lang="en-US" sz="6100" kern="1200" dirty="0">
              <a:solidFill>
                <a:schemeClr val="tx1"/>
              </a:solidFill>
              <a:latin typeface="+mj-lt"/>
              <a:ea typeface="+mj-ea"/>
              <a:cs typeface="+mj-cs"/>
            </a:endParaRPr>
          </a:p>
        </p:txBody>
      </p:sp>
      <p:sp>
        <p:nvSpPr>
          <p:cNvPr id="25" name="Freeform: Shape 24">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493" y="1333265"/>
            <a:ext cx="4840399" cy="4290450"/>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27" name="Group 26">
            <a:extLst>
              <a:ext uri="{FF2B5EF4-FFF2-40B4-BE49-F238E27FC236}">
                <a16:creationId xmlns:a16="http://schemas.microsoft.com/office/drawing/2014/main" id="{5CA4BCD1-F813-4A68-8727-7A3DE67AC5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31480" y="1075612"/>
            <a:ext cx="1128382" cy="847206"/>
            <a:chOff x="7393391" y="1075612"/>
            <a:chExt cx="1128382" cy="847206"/>
          </a:xfrm>
        </p:grpSpPr>
        <p:sp>
          <p:nvSpPr>
            <p:cNvPr id="28"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9" name="Graphic 8" descr="Bar chart">
            <a:extLst>
              <a:ext uri="{FF2B5EF4-FFF2-40B4-BE49-F238E27FC236}">
                <a16:creationId xmlns:a16="http://schemas.microsoft.com/office/drawing/2014/main" id="{1BCF7654-E9D9-4A32-BC42-28DCF51E16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7881" y="2011680"/>
            <a:ext cx="2933622" cy="2933622"/>
          </a:xfrm>
          <a:prstGeom prst="rect">
            <a:avLst/>
          </a:prstGeom>
        </p:spPr>
      </p:pic>
    </p:spTree>
    <p:extLst>
      <p:ext uri="{BB962C8B-B14F-4D97-AF65-F5344CB8AC3E}">
        <p14:creationId xmlns:p14="http://schemas.microsoft.com/office/powerpoint/2010/main" val="1038275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961912B-D0BA-4B9A-8695-DB0F158A9E3E}"/>
              </a:ext>
            </a:extLst>
          </p:cNvPr>
          <p:cNvGraphicFramePr/>
          <p:nvPr/>
        </p:nvGraphicFramePr>
        <p:xfrm>
          <a:off x="404036" y="542659"/>
          <a:ext cx="4878178" cy="25088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B557ECFD-E9A5-4307-B707-4EA97FC78F1E}"/>
              </a:ext>
            </a:extLst>
          </p:cNvPr>
          <p:cNvGraphicFramePr/>
          <p:nvPr/>
        </p:nvGraphicFramePr>
        <p:xfrm>
          <a:off x="7082369" y="367022"/>
          <a:ext cx="4109085" cy="2331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8C05D107-C5C6-4886-AD7F-857F42AC1F23}"/>
              </a:ext>
            </a:extLst>
          </p:cNvPr>
          <p:cNvGraphicFramePr>
            <a:graphicFrameLocks noGrp="1"/>
          </p:cNvGraphicFramePr>
          <p:nvPr/>
        </p:nvGraphicFramePr>
        <p:xfrm>
          <a:off x="7082369" y="2649936"/>
          <a:ext cx="4183394" cy="1888289"/>
        </p:xfrm>
        <a:graphic>
          <a:graphicData uri="http://schemas.openxmlformats.org/drawingml/2006/table">
            <a:tbl>
              <a:tblPr firstRow="1" firstCol="1" bandRow="1"/>
              <a:tblGrid>
                <a:gridCol w="1339581">
                  <a:extLst>
                    <a:ext uri="{9D8B030D-6E8A-4147-A177-3AD203B41FA5}">
                      <a16:colId xmlns:a16="http://schemas.microsoft.com/office/drawing/2014/main" val="4265625651"/>
                    </a:ext>
                  </a:extLst>
                </a:gridCol>
                <a:gridCol w="2843813">
                  <a:extLst>
                    <a:ext uri="{9D8B030D-6E8A-4147-A177-3AD203B41FA5}">
                      <a16:colId xmlns:a16="http://schemas.microsoft.com/office/drawing/2014/main" val="1003921209"/>
                    </a:ext>
                  </a:extLst>
                </a:gridCol>
              </a:tblGrid>
              <a:tr h="254451">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Weekly</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Niger, Imo, Edo,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dirty="0">
                          <a:effectLst/>
                          <a:latin typeface="Candara" panose="020E0502030303020204" pitchFamily="34" charset="0"/>
                          <a:ea typeface="Calibri" panose="020F0502020204030204" pitchFamily="34" charset="0"/>
                          <a:cs typeface="Times New Roman" panose="02020603050405020304" pitchFamily="18" charset="0"/>
                        </a:rPr>
                        <a:t>, Lagos</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735704"/>
                  </a:ext>
                </a:extLst>
              </a:tr>
              <a:tr h="647983">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Monthly</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89280"/>
                  </a:ext>
                </a:extLst>
              </a:tr>
              <a:tr h="428764">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Weekly/Monthly</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Cross River,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032591"/>
                  </a:ext>
                </a:extLst>
              </a:tr>
              <a:tr h="428764">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Others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Candara" panose="020E0502030303020204" pitchFamily="34" charset="0"/>
                          <a:ea typeface="Calibri" panose="020F0502020204030204" pitchFamily="34" charset="0"/>
                          <a:cs typeface="Times New Roman" panose="02020603050405020304" pitchFamily="18" charset="0"/>
                        </a:rPr>
                        <a:t>Ebonyi</a:t>
                      </a:r>
                      <a:r>
                        <a:rPr lang="en-US" sz="1200" dirty="0">
                          <a:effectLst/>
                          <a:latin typeface="Candara" panose="020E0502030303020204" pitchFamily="34" charset="0"/>
                          <a:ea typeface="Calibri" panose="020F0502020204030204" pitchFamily="34" charset="0"/>
                          <a:cs typeface="Times New Roman" panose="02020603050405020304" pitchFamily="18" charset="0"/>
                        </a:rPr>
                        <a:t>,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US" sz="1200" dirty="0">
                          <a:effectLst/>
                          <a:latin typeface="Candara" panose="020E0502030303020204" pitchFamily="34" charset="0"/>
                          <a:ea typeface="Calibri" panose="020F0502020204030204" pitchFamily="34" charset="0"/>
                          <a:cs typeface="Times New Roman" panose="02020603050405020304" pitchFamily="18" charset="0"/>
                        </a:rPr>
                        <a:t>, Delta,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Chart 4">
            <a:extLst>
              <a:ext uri="{FF2B5EF4-FFF2-40B4-BE49-F238E27FC236}">
                <a16:creationId xmlns:a16="http://schemas.microsoft.com/office/drawing/2014/main" id="{A4EA8E8A-741F-4E96-B453-6DBDB3B98FA3}"/>
              </a:ext>
            </a:extLst>
          </p:cNvPr>
          <p:cNvGraphicFramePr/>
          <p:nvPr/>
        </p:nvGraphicFramePr>
        <p:xfrm>
          <a:off x="570229" y="3297417"/>
          <a:ext cx="4648200" cy="23583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89D0D3C5-594D-4AFF-8AA7-CDACB274A286}"/>
              </a:ext>
            </a:extLst>
          </p:cNvPr>
          <p:cNvGraphicFramePr>
            <a:graphicFrameLocks noGrp="1"/>
          </p:cNvGraphicFramePr>
          <p:nvPr/>
        </p:nvGraphicFramePr>
        <p:xfrm>
          <a:off x="570229" y="5777392"/>
          <a:ext cx="5358294" cy="1027793"/>
        </p:xfrm>
        <a:graphic>
          <a:graphicData uri="http://schemas.openxmlformats.org/drawingml/2006/table">
            <a:tbl>
              <a:tblPr firstRow="1" firstCol="1" bandRow="1"/>
              <a:tblGrid>
                <a:gridCol w="1028678">
                  <a:extLst>
                    <a:ext uri="{9D8B030D-6E8A-4147-A177-3AD203B41FA5}">
                      <a16:colId xmlns:a16="http://schemas.microsoft.com/office/drawing/2014/main" val="173800887"/>
                    </a:ext>
                  </a:extLst>
                </a:gridCol>
                <a:gridCol w="4329616">
                  <a:extLst>
                    <a:ext uri="{9D8B030D-6E8A-4147-A177-3AD203B41FA5}">
                      <a16:colId xmlns:a16="http://schemas.microsoft.com/office/drawing/2014/main" val="2692726557"/>
                    </a:ext>
                  </a:extLst>
                </a:gridCol>
              </a:tblGrid>
              <a:tr h="449308">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Paper</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Niger,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dirty="0">
                          <a:effectLst/>
                          <a:latin typeface="Candara" panose="020E0502030303020204" pitchFamily="34" charset="0"/>
                          <a:ea typeface="Calibri" panose="020F0502020204030204" pitchFamily="34" charset="0"/>
                          <a:cs typeface="Times New Roman" panose="02020603050405020304" pitchFamily="18" charset="0"/>
                        </a:rPr>
                        <a:t>, Delta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144126"/>
                  </a:ext>
                </a:extLst>
              </a:tr>
              <a:tr h="449308">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Electronically</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Adamawa,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339651"/>
                  </a:ext>
                </a:extLst>
              </a:tr>
            </a:tbl>
          </a:graphicData>
        </a:graphic>
      </p:graphicFrame>
      <p:sp>
        <p:nvSpPr>
          <p:cNvPr id="7" name="Rectangle 6">
            <a:extLst>
              <a:ext uri="{FF2B5EF4-FFF2-40B4-BE49-F238E27FC236}">
                <a16:creationId xmlns:a16="http://schemas.microsoft.com/office/drawing/2014/main" id="{2EDA7268-60DB-43FC-9840-7924F2953CBA}"/>
              </a:ext>
            </a:extLst>
          </p:cNvPr>
          <p:cNvSpPr/>
          <p:nvPr/>
        </p:nvSpPr>
        <p:spPr>
          <a:xfrm>
            <a:off x="6899263" y="4594527"/>
            <a:ext cx="4109085" cy="2188356"/>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Gombe, Yobe, Benue have both paper and online reports but no internet!</a:t>
            </a: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is the nature of the reports and how is information used?</a:t>
            </a: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Examples please</a:t>
            </a:r>
          </a:p>
          <a:p>
            <a:pPr marL="285750" indent="-285750">
              <a:lnSpc>
                <a:spcPct val="107000"/>
              </a:lnSpc>
              <a:spcAft>
                <a:spcPts val="0"/>
              </a:spcAft>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Why the choice of frequency of reports?</a:t>
            </a:r>
          </a:p>
          <a:p>
            <a:pPr marL="285750" indent="-285750">
              <a:lnSpc>
                <a:spcPct val="107000"/>
              </a:lnSpc>
              <a:spcAft>
                <a:spcPts val="0"/>
              </a:spcAft>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Are the reports discussed with those making them?</a:t>
            </a: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B6C2766-7288-4B1A-9DC9-5B4AD4245759}"/>
              </a:ext>
            </a:extLst>
          </p:cNvPr>
          <p:cNvPicPr/>
          <p:nvPr/>
        </p:nvPicPr>
        <p:blipFill>
          <a:blip r:embed="rId5"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3267826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D1BE8EC-F468-4807-997B-F639683ED28A}"/>
              </a:ext>
            </a:extLst>
          </p:cNvPr>
          <p:cNvGraphicFramePr/>
          <p:nvPr/>
        </p:nvGraphicFramePr>
        <p:xfrm>
          <a:off x="255183" y="287079"/>
          <a:ext cx="3891516" cy="24179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E857886E-BECF-44D9-9B9F-19BDA2F0A276}"/>
              </a:ext>
            </a:extLst>
          </p:cNvPr>
          <p:cNvGraphicFramePr>
            <a:graphicFrameLocks noGrp="1"/>
          </p:cNvGraphicFramePr>
          <p:nvPr/>
        </p:nvGraphicFramePr>
        <p:xfrm>
          <a:off x="176354" y="2895377"/>
          <a:ext cx="3891516" cy="1374640"/>
        </p:xfrm>
        <a:graphic>
          <a:graphicData uri="http://schemas.openxmlformats.org/drawingml/2006/table">
            <a:tbl>
              <a:tblPr firstRow="1" firstCol="1" bandRow="1"/>
              <a:tblGrid>
                <a:gridCol w="747088">
                  <a:extLst>
                    <a:ext uri="{9D8B030D-6E8A-4147-A177-3AD203B41FA5}">
                      <a16:colId xmlns:a16="http://schemas.microsoft.com/office/drawing/2014/main" val="1328995210"/>
                    </a:ext>
                  </a:extLst>
                </a:gridCol>
                <a:gridCol w="3144428">
                  <a:extLst>
                    <a:ext uri="{9D8B030D-6E8A-4147-A177-3AD203B41FA5}">
                      <a16:colId xmlns:a16="http://schemas.microsoft.com/office/drawing/2014/main" val="1626623455"/>
                    </a:ext>
                  </a:extLst>
                </a:gridCol>
              </a:tblGrid>
              <a:tr h="394963">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 response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Benue</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529100"/>
                  </a:ext>
                </a:extLst>
              </a:tr>
              <a:tr h="596899">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No</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804860"/>
                  </a:ext>
                </a:extLst>
              </a:tr>
              <a:tr h="27278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Yes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Imo, Edo,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dirty="0">
                          <a:effectLst/>
                          <a:latin typeface="Candara" panose="020E0502030303020204" pitchFamily="34" charset="0"/>
                          <a:ea typeface="Calibri" panose="020F0502020204030204" pitchFamily="34" charset="0"/>
                          <a:cs typeface="Times New Roman" panose="02020603050405020304" pitchFamily="18" charset="0"/>
                        </a:rPr>
                        <a:t>, Cross River,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775743"/>
                  </a:ext>
                </a:extLst>
              </a:tr>
            </a:tbl>
          </a:graphicData>
        </a:graphic>
      </p:graphicFrame>
      <p:graphicFrame>
        <p:nvGraphicFramePr>
          <p:cNvPr id="4" name="Chart 3">
            <a:extLst>
              <a:ext uri="{FF2B5EF4-FFF2-40B4-BE49-F238E27FC236}">
                <a16:creationId xmlns:a16="http://schemas.microsoft.com/office/drawing/2014/main" id="{73A15664-0257-474C-92E3-F2AB818E4E34}"/>
              </a:ext>
            </a:extLst>
          </p:cNvPr>
          <p:cNvGraphicFramePr/>
          <p:nvPr/>
        </p:nvGraphicFramePr>
        <p:xfrm>
          <a:off x="8469297" y="556652"/>
          <a:ext cx="3064954" cy="2925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B7C7585E-A7CE-4B03-8811-CDA1C309A42F}"/>
              </a:ext>
            </a:extLst>
          </p:cNvPr>
          <p:cNvGraphicFramePr>
            <a:graphicFrameLocks noGrp="1"/>
          </p:cNvGraphicFramePr>
          <p:nvPr/>
        </p:nvGraphicFramePr>
        <p:xfrm>
          <a:off x="8729516" y="3800824"/>
          <a:ext cx="2804735" cy="1352677"/>
        </p:xfrm>
        <a:graphic>
          <a:graphicData uri="http://schemas.openxmlformats.org/drawingml/2006/table">
            <a:tbl>
              <a:tblPr firstRow="1" firstCol="1" bandRow="1"/>
              <a:tblGrid>
                <a:gridCol w="403462">
                  <a:extLst>
                    <a:ext uri="{9D8B030D-6E8A-4147-A177-3AD203B41FA5}">
                      <a16:colId xmlns:a16="http://schemas.microsoft.com/office/drawing/2014/main" val="792497683"/>
                    </a:ext>
                  </a:extLst>
                </a:gridCol>
                <a:gridCol w="2401273">
                  <a:extLst>
                    <a:ext uri="{9D8B030D-6E8A-4147-A177-3AD203B41FA5}">
                      <a16:colId xmlns:a16="http://schemas.microsoft.com/office/drawing/2014/main" val="54222330"/>
                    </a:ext>
                  </a:extLst>
                </a:gridCol>
              </a:tblGrid>
              <a:tr h="183846">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Imo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234863"/>
                  </a:ext>
                </a:extLst>
              </a:tr>
              <a:tr h="760843">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Yes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Enugu,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FCT,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 Adamawa,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065060"/>
                  </a:ext>
                </a:extLst>
              </a:tr>
            </a:tbl>
          </a:graphicData>
        </a:graphic>
      </p:graphicFrame>
      <p:graphicFrame>
        <p:nvGraphicFramePr>
          <p:cNvPr id="6" name="Chart 5">
            <a:extLst>
              <a:ext uri="{FF2B5EF4-FFF2-40B4-BE49-F238E27FC236}">
                <a16:creationId xmlns:a16="http://schemas.microsoft.com/office/drawing/2014/main" id="{95F2D59E-B554-4B92-B1D1-CFCE862B2641}"/>
              </a:ext>
            </a:extLst>
          </p:cNvPr>
          <p:cNvGraphicFramePr/>
          <p:nvPr/>
        </p:nvGraphicFramePr>
        <p:xfrm>
          <a:off x="4421080" y="1233996"/>
          <a:ext cx="3480047" cy="2918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CEDAF512-FE85-4F92-8A3D-6CC871BD52C8}"/>
              </a:ext>
            </a:extLst>
          </p:cNvPr>
          <p:cNvGraphicFramePr>
            <a:graphicFrameLocks noGrp="1"/>
          </p:cNvGraphicFramePr>
          <p:nvPr/>
        </p:nvGraphicFramePr>
        <p:xfrm>
          <a:off x="4014604" y="4314877"/>
          <a:ext cx="4240987" cy="961263"/>
        </p:xfrm>
        <a:graphic>
          <a:graphicData uri="http://schemas.openxmlformats.org/drawingml/2006/table">
            <a:tbl>
              <a:tblPr firstRow="1" firstCol="1" bandRow="1"/>
              <a:tblGrid>
                <a:gridCol w="732534">
                  <a:extLst>
                    <a:ext uri="{9D8B030D-6E8A-4147-A177-3AD203B41FA5}">
                      <a16:colId xmlns:a16="http://schemas.microsoft.com/office/drawing/2014/main" val="512381793"/>
                    </a:ext>
                  </a:extLst>
                </a:gridCol>
                <a:gridCol w="3508453">
                  <a:extLst>
                    <a:ext uri="{9D8B030D-6E8A-4147-A177-3AD203B41FA5}">
                      <a16:colId xmlns:a16="http://schemas.microsoft.com/office/drawing/2014/main" val="302990028"/>
                    </a:ext>
                  </a:extLst>
                </a:gridCol>
              </a:tblGrid>
              <a:tr h="93035">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No</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err="1">
                          <a:effectLst/>
                          <a:latin typeface="Candara" panose="020E0502030303020204" pitchFamily="34" charset="0"/>
                          <a:ea typeface="Calibri" panose="020F0502020204030204" pitchFamily="34" charset="0"/>
                          <a:cs typeface="Times New Roman" panose="02020603050405020304" pitchFamily="18" charset="0"/>
                        </a:rPr>
                        <a:t>Yobe</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Jigawa</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Niger</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84226"/>
                  </a:ext>
                </a:extLst>
              </a:tr>
              <a:tr h="0">
                <a:tc>
                  <a:txBody>
                    <a:bodyPr/>
                    <a:lstStyle/>
                    <a:p>
                      <a:pPr marL="0" marR="0">
                        <a:lnSpc>
                          <a:spcPct val="107000"/>
                        </a:lnSpc>
                        <a:spcBef>
                          <a:spcPts val="0"/>
                        </a:spcBef>
                        <a:spcAft>
                          <a:spcPts val="0"/>
                        </a:spcAft>
                      </a:pPr>
                      <a:r>
                        <a:rPr lang="en-GB" sz="1200">
                          <a:effectLst/>
                          <a:latin typeface="Candara" panose="020E0502030303020204" pitchFamily="34" charset="0"/>
                          <a:ea typeface="Calibri" panose="020F0502020204030204" pitchFamily="34" charset="0"/>
                          <a:cs typeface="Times New Roman" panose="02020603050405020304" pitchFamily="18" charset="0"/>
                        </a:rPr>
                        <a:t>Yes</a:t>
                      </a:r>
                      <a:endParaRPr lang="en-US" sz="12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200" dirty="0">
                          <a:effectLst/>
                          <a:latin typeface="Candara" panose="020E0502030303020204" pitchFamily="34" charset="0"/>
                          <a:ea typeface="Calibri" panose="020F0502020204030204" pitchFamily="34" charset="0"/>
                          <a:cs typeface="Times New Roman" panose="02020603050405020304" pitchFamily="18" charset="0"/>
                        </a:rPr>
                        <a:t>Plateau, Enugu,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Kwara</a:t>
                      </a:r>
                      <a:r>
                        <a:rPr lang="en-GB" sz="1200" dirty="0">
                          <a:effectLst/>
                          <a:latin typeface="Candara" panose="020E0502030303020204" pitchFamily="34" charset="0"/>
                          <a:ea typeface="Calibri" panose="020F0502020204030204" pitchFamily="34" charset="0"/>
                          <a:cs typeface="Times New Roman" panose="02020603050405020304" pitchFamily="18" charset="0"/>
                        </a:rPr>
                        <a:t>,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GB" sz="1200" dirty="0">
                          <a:effectLst/>
                          <a:latin typeface="Candara" panose="020E0502030303020204" pitchFamily="34" charset="0"/>
                          <a:ea typeface="Calibri" panose="020F0502020204030204" pitchFamily="34" charset="0"/>
                          <a:cs typeface="Times New Roman" panose="02020603050405020304" pitchFamily="18" charset="0"/>
                        </a:rPr>
                        <a:t>, FCT, Adamawa,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GB" sz="1200" dirty="0">
                          <a:effectLst/>
                          <a:latin typeface="Candara" panose="020E0502030303020204" pitchFamily="34" charset="0"/>
                          <a:ea typeface="Calibri" panose="020F0502020204030204" pitchFamily="34" charset="0"/>
                          <a:cs typeface="Times New Roman" panose="02020603050405020304" pitchFamily="18" charset="0"/>
                        </a:rPr>
                        <a:t>, Imo, </a:t>
                      </a:r>
                      <a:r>
                        <a:rPr lang="en-GB" sz="1200" dirty="0" err="1">
                          <a:effectLst/>
                          <a:latin typeface="Candara" panose="020E0502030303020204" pitchFamily="34" charset="0"/>
                          <a:ea typeface="Calibri" panose="020F0502020204030204" pitchFamily="34" charset="0"/>
                          <a:cs typeface="Times New Roman" panose="02020603050405020304" pitchFamily="18" charset="0"/>
                        </a:rPr>
                        <a:t>Borno</a:t>
                      </a:r>
                      <a:r>
                        <a:rPr lang="en-GB" sz="1200" dirty="0">
                          <a:effectLst/>
                          <a:latin typeface="Candara" panose="020E0502030303020204" pitchFamily="34" charset="0"/>
                          <a:ea typeface="Calibri" panose="020F0502020204030204" pitchFamily="34" charset="0"/>
                          <a:cs typeface="Times New Roman" panose="02020603050405020304" pitchFamily="18" charset="0"/>
                        </a:rPr>
                        <a:t>,</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Ebonyi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Ondo</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Cross River, Benue,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GB"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GB" sz="1200" baseline="0" dirty="0">
                          <a:effectLst/>
                          <a:latin typeface="Candara" panose="020E0502030303020204" pitchFamily="34" charset="0"/>
                          <a:ea typeface="Calibri" panose="020F0502020204030204" pitchFamily="34" charset="0"/>
                          <a:cs typeface="Times New Roman" panose="02020603050405020304" pitchFamily="18" charset="0"/>
                        </a:rPr>
                        <a:t>, Delta, Lagos, Kaduna</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848419"/>
                  </a:ext>
                </a:extLst>
              </a:tr>
            </a:tbl>
          </a:graphicData>
        </a:graphic>
      </p:graphicFrame>
      <p:sp>
        <p:nvSpPr>
          <p:cNvPr id="8" name="Rectangle 7">
            <a:extLst>
              <a:ext uri="{FF2B5EF4-FFF2-40B4-BE49-F238E27FC236}">
                <a16:creationId xmlns:a16="http://schemas.microsoft.com/office/drawing/2014/main" id="{CDF55988-B938-46D9-AA44-22D65B11F662}"/>
              </a:ext>
            </a:extLst>
          </p:cNvPr>
          <p:cNvSpPr/>
          <p:nvPr/>
        </p:nvSpPr>
        <p:spPr>
          <a:xfrm>
            <a:off x="463827" y="4643905"/>
            <a:ext cx="2756452" cy="1134478"/>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Examples please of changes from those who have made changes</a:t>
            </a:r>
          </a:p>
          <a:p>
            <a:pPr marL="285750" indent="-285750">
              <a:lnSpc>
                <a:spcPct val="107000"/>
              </a:lnSpc>
              <a:spcAft>
                <a:spcPts val="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Any learning points?</a:t>
            </a:r>
          </a:p>
        </p:txBody>
      </p:sp>
      <p:sp>
        <p:nvSpPr>
          <p:cNvPr id="9" name="Rectangle 8">
            <a:extLst>
              <a:ext uri="{FF2B5EF4-FFF2-40B4-BE49-F238E27FC236}">
                <a16:creationId xmlns:a16="http://schemas.microsoft.com/office/drawing/2014/main" id="{17E253C8-C57B-4411-B262-369F99A83A57}"/>
              </a:ext>
            </a:extLst>
          </p:cNvPr>
          <p:cNvSpPr/>
          <p:nvPr/>
        </p:nvSpPr>
        <p:spPr>
          <a:xfrm>
            <a:off x="8255591" y="5276540"/>
            <a:ext cx="3358743" cy="1134478"/>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Have States reviewed NGF material on attributes of good websites?</a:t>
            </a:r>
          </a:p>
          <a:p>
            <a:pPr marL="285750" indent="-285750">
              <a:lnSpc>
                <a:spcPct val="107000"/>
              </a:lnSpc>
              <a:spcAft>
                <a:spcPts val="0"/>
              </a:spcAft>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Who maintains the site?</a:t>
            </a: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EC24195A-24B4-4C56-9889-A2A5DF28B623}"/>
              </a:ext>
            </a:extLst>
          </p:cNvPr>
          <p:cNvPicPr/>
          <p:nvPr/>
        </p:nvPicPr>
        <p:blipFill>
          <a:blip r:embed="rId5"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904593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9DBDEAC-DA23-4902-AC62-655B7375D605}"/>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solidFill>
                  <a:srgbClr val="FFFFFF"/>
                </a:solidFill>
                <a:latin typeface="Candara" panose="020E0502030303020204" pitchFamily="34" charset="0"/>
              </a:rPr>
              <a:t>Tax Procedures</a:t>
            </a:r>
          </a:p>
        </p:txBody>
      </p:sp>
      <p:sp>
        <p:nvSpPr>
          <p:cNvPr id="3" name="Text Placeholder 2">
            <a:extLst>
              <a:ext uri="{FF2B5EF4-FFF2-40B4-BE49-F238E27FC236}">
                <a16:creationId xmlns:a16="http://schemas.microsoft.com/office/drawing/2014/main" id="{44A5A2F1-74A3-47E9-B155-A904288DD4E1}"/>
              </a:ext>
            </a:extLst>
          </p:cNvPr>
          <p:cNvSpPr>
            <a:spLocks noGrp="1"/>
          </p:cNvSpPr>
          <p:nvPr>
            <p:ph type="body" idx="1"/>
          </p:nvPr>
        </p:nvSpPr>
        <p:spPr>
          <a:xfrm>
            <a:off x="804788" y="5318990"/>
            <a:ext cx="9416898" cy="723670"/>
          </a:xfrm>
        </p:spPr>
        <p:txBody>
          <a:bodyPr vert="horz" lIns="91440" tIns="45720" rIns="91440" bIns="45720" rtlCol="0" anchor="t">
            <a:normAutofit/>
          </a:bodyPr>
          <a:lstStyle/>
          <a:p>
            <a:pPr>
              <a:lnSpc>
                <a:spcPct val="100000"/>
              </a:lnSpc>
            </a:pPr>
            <a:r>
              <a:rPr lang="en-US" sz="1800" kern="1200" dirty="0">
                <a:solidFill>
                  <a:srgbClr val="000000"/>
                </a:solidFill>
                <a:latin typeface="Candara" panose="020E0502030303020204" pitchFamily="34" charset="0"/>
              </a:rPr>
              <a:t>Tax registration and efficiency of tax assessment methods</a:t>
            </a:r>
          </a:p>
        </p:txBody>
      </p:sp>
      <p:pic>
        <p:nvPicPr>
          <p:cNvPr id="6" name="Picture 5">
            <a:extLst>
              <a:ext uri="{FF2B5EF4-FFF2-40B4-BE49-F238E27FC236}">
                <a16:creationId xmlns:a16="http://schemas.microsoft.com/office/drawing/2014/main" id="{6F316653-3C20-4B14-9D39-164219D06BC8}"/>
              </a:ext>
            </a:extLst>
          </p:cNvPr>
          <p:cNvPicPr/>
          <p:nvPr/>
        </p:nvPicPr>
        <p:blipFill>
          <a:blip r:embed="rId3"/>
          <a:stretch>
            <a:fillRect/>
          </a:stretch>
        </p:blipFill>
        <p:spPr>
          <a:xfrm>
            <a:off x="11118574" y="6462712"/>
            <a:ext cx="1073426" cy="395288"/>
          </a:xfrm>
          <a:prstGeom prst="rect">
            <a:avLst/>
          </a:prstGeom>
        </p:spPr>
      </p:pic>
    </p:spTree>
    <p:extLst>
      <p:ext uri="{BB962C8B-B14F-4D97-AF65-F5344CB8AC3E}">
        <p14:creationId xmlns:p14="http://schemas.microsoft.com/office/powerpoint/2010/main" val="1338948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58399C7-30CA-4300-AE7D-3714FEA835AF}"/>
              </a:ext>
            </a:extLst>
          </p:cNvPr>
          <p:cNvGraphicFramePr>
            <a:graphicFrameLocks noGrp="1"/>
          </p:cNvGraphicFramePr>
          <p:nvPr>
            <p:extLst>
              <p:ext uri="{D42A27DB-BD31-4B8C-83A1-F6EECF244321}">
                <p14:modId xmlns:p14="http://schemas.microsoft.com/office/powerpoint/2010/main" val="1475954504"/>
              </p:ext>
            </p:extLst>
          </p:nvPr>
        </p:nvGraphicFramePr>
        <p:xfrm>
          <a:off x="4477810" y="3685017"/>
          <a:ext cx="3556361" cy="1344041"/>
        </p:xfrm>
        <a:graphic>
          <a:graphicData uri="http://schemas.openxmlformats.org/drawingml/2006/table">
            <a:tbl>
              <a:tblPr firstRow="1" firstCol="1" bandRow="1">
                <a:tableStyleId>{5940675A-B579-460E-94D1-54222C63F5DA}</a:tableStyleId>
              </a:tblPr>
              <a:tblGrid>
                <a:gridCol w="983758">
                  <a:extLst>
                    <a:ext uri="{9D8B030D-6E8A-4147-A177-3AD203B41FA5}">
                      <a16:colId xmlns:a16="http://schemas.microsoft.com/office/drawing/2014/main" val="845712623"/>
                    </a:ext>
                  </a:extLst>
                </a:gridCol>
                <a:gridCol w="2572603">
                  <a:extLst>
                    <a:ext uri="{9D8B030D-6E8A-4147-A177-3AD203B41FA5}">
                      <a16:colId xmlns:a16="http://schemas.microsoft.com/office/drawing/2014/main" val="795338043"/>
                    </a:ext>
                  </a:extLst>
                </a:gridCol>
              </a:tblGrid>
              <a:tr h="0">
                <a:tc>
                  <a:txBody>
                    <a:bodyPr/>
                    <a:lstStyle/>
                    <a:p>
                      <a:pPr marL="0" marR="0">
                        <a:lnSpc>
                          <a:spcPct val="107000"/>
                        </a:lnSpc>
                        <a:spcBef>
                          <a:spcPts val="0"/>
                        </a:spcBef>
                        <a:spcAft>
                          <a:spcPts val="0"/>
                        </a:spcAft>
                      </a:pPr>
                      <a:r>
                        <a:rPr lang="en-US" sz="1200" b="1" dirty="0">
                          <a:effectLst/>
                          <a:latin typeface="Candara" panose="020E0502030303020204" pitchFamily="34" charset="0"/>
                        </a:rPr>
                        <a:t>NO</a:t>
                      </a:r>
                      <a:endParaRPr lang="en-US" sz="11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Candara" panose="020E0502030303020204" pitchFamily="34" charset="0"/>
                        </a:rPr>
                        <a:t>Niger, </a:t>
                      </a:r>
                      <a:r>
                        <a:rPr lang="en-US" sz="1200" dirty="0" err="1">
                          <a:effectLst/>
                          <a:latin typeface="Candara" panose="020E0502030303020204" pitchFamily="34" charset="0"/>
                        </a:rPr>
                        <a:t>Osun</a:t>
                      </a:r>
                      <a:r>
                        <a:rPr lang="en-US" sz="1200" dirty="0">
                          <a:effectLst/>
                          <a:latin typeface="Candara" panose="020E0502030303020204" pitchFamily="34" charset="0"/>
                        </a:rPr>
                        <a:t>, FCT, </a:t>
                      </a:r>
                      <a:r>
                        <a:rPr lang="en-US" sz="1200" dirty="0" err="1">
                          <a:effectLst/>
                          <a:latin typeface="Candara" panose="020E0502030303020204" pitchFamily="34" charset="0"/>
                        </a:rPr>
                        <a:t>Ebonyi</a:t>
                      </a:r>
                      <a:r>
                        <a:rPr lang="en-US" sz="1200" dirty="0">
                          <a:effectLst/>
                          <a:latin typeface="Candara" panose="020E0502030303020204" pitchFamily="34" charset="0"/>
                        </a:rPr>
                        <a:t>, </a:t>
                      </a:r>
                      <a:r>
                        <a:rPr lang="en-US" sz="1200" dirty="0" err="1">
                          <a:effectLst/>
                          <a:latin typeface="Candara" panose="020E0502030303020204" pitchFamily="34" charset="0"/>
                        </a:rPr>
                        <a:t>Taraba</a:t>
                      </a:r>
                      <a:r>
                        <a:rPr lang="en-US" sz="1200" dirty="0">
                          <a:effectLst/>
                          <a:latin typeface="Candara" panose="020E0502030303020204" pitchFamily="34" charset="0"/>
                        </a:rPr>
                        <a:t>, Cross River, Kaduna</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779150"/>
                  </a:ext>
                </a:extLst>
              </a:tr>
              <a:tr h="0">
                <a:tc>
                  <a:txBody>
                    <a:bodyPr/>
                    <a:lstStyle/>
                    <a:p>
                      <a:pPr marL="0" marR="0">
                        <a:lnSpc>
                          <a:spcPct val="107000"/>
                        </a:lnSpc>
                        <a:spcBef>
                          <a:spcPts val="0"/>
                        </a:spcBef>
                        <a:spcAft>
                          <a:spcPts val="0"/>
                        </a:spcAft>
                      </a:pPr>
                      <a:r>
                        <a:rPr lang="en-US" sz="1200" b="1" dirty="0">
                          <a:effectLst/>
                          <a:latin typeface="Candara" panose="020E0502030303020204" pitchFamily="34" charset="0"/>
                        </a:rPr>
                        <a:t>PARTIALLY</a:t>
                      </a:r>
                      <a:endParaRPr lang="en-US" sz="11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Plateau,</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Edo, Enugu, </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4255188"/>
                  </a:ext>
                </a:extLst>
              </a:tr>
              <a:tr h="0">
                <a:tc>
                  <a:txBody>
                    <a:bodyPr/>
                    <a:lstStyle/>
                    <a:p>
                      <a:pPr marL="0" marR="0">
                        <a:lnSpc>
                          <a:spcPct val="107000"/>
                        </a:lnSpc>
                        <a:spcBef>
                          <a:spcPts val="0"/>
                        </a:spcBef>
                        <a:spcAft>
                          <a:spcPts val="0"/>
                        </a:spcAft>
                      </a:pPr>
                      <a:r>
                        <a:rPr lang="en-US" sz="1200" b="1" dirty="0">
                          <a:effectLst/>
                          <a:latin typeface="Candara" panose="020E0502030303020204" pitchFamily="34" charset="0"/>
                        </a:rPr>
                        <a:t>YES</a:t>
                      </a:r>
                      <a:endParaRPr lang="en-US" sz="1100" b="1"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err="1">
                          <a:effectLst/>
                          <a:latin typeface="Candara" panose="020E0502030303020204" pitchFamily="34" charset="0"/>
                        </a:rPr>
                        <a:t>Ondo</a:t>
                      </a:r>
                      <a:r>
                        <a:rPr lang="en-US" sz="1200" dirty="0">
                          <a:effectLst/>
                          <a:latin typeface="Candara" panose="020E0502030303020204" pitchFamily="34" charset="0"/>
                        </a:rPr>
                        <a:t>, </a:t>
                      </a:r>
                      <a:r>
                        <a:rPr lang="en-US" sz="1200" dirty="0" err="1">
                          <a:effectLst/>
                          <a:latin typeface="Candara" panose="020E0502030303020204" pitchFamily="34" charset="0"/>
                        </a:rPr>
                        <a:t>Anambra</a:t>
                      </a:r>
                      <a:r>
                        <a:rPr lang="en-US" sz="1200" dirty="0">
                          <a:effectLst/>
                          <a:latin typeface="Candara" panose="020E0502030303020204" pitchFamily="34" charset="0"/>
                        </a:rPr>
                        <a:t>, Lagos, Delta, </a:t>
                      </a:r>
                      <a:r>
                        <a:rPr lang="en-US" sz="1200" dirty="0" err="1">
                          <a:effectLst/>
                          <a:latin typeface="Candara" panose="020E0502030303020204" pitchFamily="34" charset="0"/>
                        </a:rPr>
                        <a:t>Ekiti</a:t>
                      </a:r>
                      <a:r>
                        <a:rPr lang="en-US" sz="1200" dirty="0">
                          <a:effectLst/>
                          <a:latin typeface="Candara" panose="020E0502030303020204" pitchFamily="34" charset="0"/>
                        </a:rPr>
                        <a:t>, </a:t>
                      </a:r>
                      <a:r>
                        <a:rPr lang="en-US" sz="1200" dirty="0" err="1">
                          <a:effectLst/>
                          <a:latin typeface="Candara" panose="020E0502030303020204" pitchFamily="34" charset="0"/>
                        </a:rPr>
                        <a:t>Kebbi</a:t>
                      </a:r>
                      <a:r>
                        <a:rPr lang="en-US" sz="1200" dirty="0">
                          <a:effectLst/>
                          <a:latin typeface="Candara" panose="020E0502030303020204" pitchFamily="34" charset="0"/>
                        </a:rPr>
                        <a:t>, </a:t>
                      </a:r>
                      <a:r>
                        <a:rPr lang="en-US" sz="1200" dirty="0" err="1">
                          <a:effectLst/>
                          <a:latin typeface="Candara" panose="020E0502030303020204" pitchFamily="34" charset="0"/>
                        </a:rPr>
                        <a:t>Nasarawa</a:t>
                      </a:r>
                      <a:r>
                        <a:rPr lang="en-US" sz="1200" dirty="0">
                          <a:effectLst/>
                          <a:latin typeface="Candara" panose="020E0502030303020204" pitchFamily="34" charset="0"/>
                        </a:rPr>
                        <a:t>, Benue, </a:t>
                      </a:r>
                      <a:r>
                        <a:rPr lang="en-US" sz="1200" dirty="0" err="1">
                          <a:effectLst/>
                          <a:latin typeface="Candara" panose="020E0502030303020204" pitchFamily="34" charset="0"/>
                        </a:rPr>
                        <a:t>Bauchi</a:t>
                      </a:r>
                      <a:r>
                        <a:rPr lang="en-US" sz="1200" dirty="0">
                          <a:effectLst/>
                          <a:latin typeface="Candara" panose="020E0502030303020204" pitchFamily="34" charset="0"/>
                        </a:rPr>
                        <a:t>, </a:t>
                      </a:r>
                      <a:r>
                        <a:rPr lang="en-US" sz="1200" dirty="0" err="1">
                          <a:effectLst/>
                          <a:latin typeface="Candara" panose="020E0502030303020204" pitchFamily="34" charset="0"/>
                        </a:rPr>
                        <a:t>Borno</a:t>
                      </a:r>
                      <a:r>
                        <a:rPr lang="en-US" sz="1200" dirty="0">
                          <a:effectLst/>
                          <a:latin typeface="Candara" panose="020E0502030303020204" pitchFamily="34" charset="0"/>
                        </a:rPr>
                        <a:t>, Imo, Adamawa, </a:t>
                      </a:r>
                      <a:r>
                        <a:rPr lang="en-US" sz="1200" dirty="0" err="1">
                          <a:effectLst/>
                          <a:latin typeface="Candara" panose="020E0502030303020204" pitchFamily="34" charset="0"/>
                        </a:rPr>
                        <a:t>Jigawa</a:t>
                      </a:r>
                      <a:r>
                        <a:rPr lang="en-US" sz="1200" dirty="0">
                          <a:effectLst/>
                          <a:latin typeface="Candara" panose="020E0502030303020204" pitchFamily="34" charset="0"/>
                        </a:rPr>
                        <a:t>, </a:t>
                      </a:r>
                      <a:r>
                        <a:rPr lang="en-US" sz="1200" dirty="0" err="1">
                          <a:effectLst/>
                          <a:latin typeface="Candara" panose="020E0502030303020204" pitchFamily="34" charset="0"/>
                        </a:rPr>
                        <a:t>Kwara</a:t>
                      </a:r>
                      <a:r>
                        <a:rPr lang="en-US" sz="1200" dirty="0">
                          <a:effectLst/>
                          <a:latin typeface="Candara" panose="020E0502030303020204" pitchFamily="34" charset="0"/>
                        </a:rPr>
                        <a:t>, </a:t>
                      </a:r>
                      <a:r>
                        <a:rPr lang="en-US" sz="1200" dirty="0" err="1">
                          <a:effectLst/>
                          <a:latin typeface="Candara" panose="020E0502030303020204" pitchFamily="34" charset="0"/>
                        </a:rPr>
                        <a:t>Yobe</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2508988"/>
                  </a:ext>
                </a:extLst>
              </a:tr>
            </a:tbl>
          </a:graphicData>
        </a:graphic>
      </p:graphicFrame>
      <p:graphicFrame>
        <p:nvGraphicFramePr>
          <p:cNvPr id="8" name="Table 7">
            <a:extLst>
              <a:ext uri="{FF2B5EF4-FFF2-40B4-BE49-F238E27FC236}">
                <a16:creationId xmlns:a16="http://schemas.microsoft.com/office/drawing/2014/main" id="{417BA570-B6FF-49E2-AB6E-FBC436290626}"/>
              </a:ext>
            </a:extLst>
          </p:cNvPr>
          <p:cNvGraphicFramePr>
            <a:graphicFrameLocks noGrp="1"/>
          </p:cNvGraphicFramePr>
          <p:nvPr>
            <p:extLst>
              <p:ext uri="{D42A27DB-BD31-4B8C-83A1-F6EECF244321}">
                <p14:modId xmlns:p14="http://schemas.microsoft.com/office/powerpoint/2010/main" val="1732500269"/>
              </p:ext>
            </p:extLst>
          </p:nvPr>
        </p:nvGraphicFramePr>
        <p:xfrm>
          <a:off x="8308846" y="3314896"/>
          <a:ext cx="3696618" cy="1544986"/>
        </p:xfrm>
        <a:graphic>
          <a:graphicData uri="http://schemas.openxmlformats.org/drawingml/2006/table">
            <a:tbl>
              <a:tblPr firstRow="1" firstCol="1" bandRow="1"/>
              <a:tblGrid>
                <a:gridCol w="953511">
                  <a:extLst>
                    <a:ext uri="{9D8B030D-6E8A-4147-A177-3AD203B41FA5}">
                      <a16:colId xmlns:a16="http://schemas.microsoft.com/office/drawing/2014/main" val="2122518316"/>
                    </a:ext>
                  </a:extLst>
                </a:gridCol>
                <a:gridCol w="2743107">
                  <a:extLst>
                    <a:ext uri="{9D8B030D-6E8A-4147-A177-3AD203B41FA5}">
                      <a16:colId xmlns:a16="http://schemas.microsoft.com/office/drawing/2014/main" val="1811655571"/>
                    </a:ext>
                  </a:extLst>
                </a:gridCol>
              </a:tblGrid>
              <a:tr h="194008">
                <a:tc>
                  <a:txBody>
                    <a:bodyPr/>
                    <a:lstStyle/>
                    <a:p>
                      <a:pPr marL="0" marR="0">
                        <a:lnSpc>
                          <a:spcPct val="107000"/>
                        </a:lnSpc>
                        <a:spcBef>
                          <a:spcPts val="0"/>
                        </a:spcBef>
                        <a:spcAft>
                          <a:spcPts val="0"/>
                        </a:spcAft>
                      </a:pPr>
                      <a:r>
                        <a:rPr lang="en-US" sz="1200" b="1" dirty="0">
                          <a:effectLst/>
                          <a:latin typeface="Candara" panose="020E0502030303020204" pitchFamily="34" charset="0"/>
                          <a:ea typeface="Calibri" panose="020F0502020204030204" pitchFamily="34" charset="0"/>
                          <a:cs typeface="Times New Roman" panose="02020603050405020304" pitchFamily="18" charset="0"/>
                        </a:rPr>
                        <a:t>Annually</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Candara" panose="020E0502030303020204" pitchFamily="34" charset="0"/>
                          <a:ea typeface="Calibri" panose="020F0502020204030204" pitchFamily="34" charset="0"/>
                          <a:cs typeface="Times New Roman" panose="02020603050405020304" pitchFamily="18" charset="0"/>
                        </a:rPr>
                        <a:t>Osun</a:t>
                      </a:r>
                      <a:r>
                        <a:rPr lang="en-US" sz="1200" dirty="0">
                          <a:effectLst/>
                          <a:latin typeface="Candara" panose="020E0502030303020204" pitchFamily="34" charset="0"/>
                          <a:ea typeface="Calibri" panose="020F0502020204030204" pitchFamily="34" charset="0"/>
                          <a:cs typeface="Times New Roman" panose="02020603050405020304" pitchFamily="18" charset="0"/>
                        </a:rPr>
                        <a:t>, FCT,  </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281603"/>
                  </a:ext>
                </a:extLst>
              </a:tr>
              <a:tr h="599938">
                <a:tc>
                  <a:txBody>
                    <a:bodyPr/>
                    <a:lstStyle/>
                    <a:p>
                      <a:pPr marL="0" marR="0">
                        <a:lnSpc>
                          <a:spcPct val="107000"/>
                        </a:lnSpc>
                        <a:spcBef>
                          <a:spcPts val="0"/>
                        </a:spcBef>
                        <a:spcAft>
                          <a:spcPts val="0"/>
                        </a:spcAft>
                      </a:pPr>
                      <a:r>
                        <a:rPr lang="en-US" sz="1200" b="1" dirty="0">
                          <a:effectLst/>
                          <a:latin typeface="Candara" panose="020E0502030303020204" pitchFamily="34" charset="0"/>
                          <a:ea typeface="Calibri" panose="020F0502020204030204" pitchFamily="34" charset="0"/>
                          <a:cs typeface="Times New Roman" panose="02020603050405020304" pitchFamily="18" charset="0"/>
                        </a:rPr>
                        <a:t>Daily</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Candara" panose="020E0502030303020204" pitchFamily="34" charset="0"/>
                          <a:ea typeface="Calibri" panose="020F0502020204030204" pitchFamily="34" charset="0"/>
                          <a:cs typeface="Times New Roman" panose="02020603050405020304" pitchFamily="18" charset="0"/>
                        </a:rPr>
                        <a:t>Ondo</a:t>
                      </a:r>
                      <a:r>
                        <a:rPr lang="en-US" sz="1200" dirty="0">
                          <a:effectLst/>
                          <a:latin typeface="Candara" panose="020E0502030303020204" pitchFamily="34" charset="0"/>
                          <a:ea typeface="Calibri" panose="020F0502020204030204" pitchFamily="34" charset="0"/>
                          <a:cs typeface="Times New Roman" panose="02020603050405020304" pitchFamily="18" charset="0"/>
                        </a:rPr>
                        <a:t>,</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Anambra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Lagos, Delta, Kaduna,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Ekiti</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Kebbi</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Nasarawa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Cross River,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Bauchi</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Enugu,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Taraba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Edo,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Borno</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Imo, Niger, Adamawa,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Jigawa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Kwara</a:t>
                      </a:r>
                      <a:r>
                        <a:rPr lang="en-US" sz="1200" baseline="0" dirty="0">
                          <a:effectLst/>
                          <a:latin typeface="Candara" panose="020E0502030303020204" pitchFamily="34" charset="0"/>
                          <a:ea typeface="Calibri" panose="020F0502020204030204" pitchFamily="34" charset="0"/>
                          <a:cs typeface="Times New Roman" panose="02020603050405020304" pitchFamily="18" charset="0"/>
                        </a:rPr>
                        <a:t>, </a:t>
                      </a:r>
                      <a:r>
                        <a:rPr lang="en-US" sz="1200" baseline="0" dirty="0" err="1">
                          <a:effectLst/>
                          <a:latin typeface="Candara" panose="020E0502030303020204" pitchFamily="34" charset="0"/>
                          <a:ea typeface="Calibri" panose="020F0502020204030204" pitchFamily="34" charset="0"/>
                          <a:cs typeface="Times New Roman" panose="02020603050405020304" pitchFamily="18" charset="0"/>
                        </a:rPr>
                        <a:t>Yobe</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700072"/>
                  </a:ext>
                </a:extLst>
              </a:tr>
              <a:tr h="194008">
                <a:tc>
                  <a:txBody>
                    <a:bodyPr/>
                    <a:lstStyle/>
                    <a:p>
                      <a:pPr marL="0" marR="0">
                        <a:lnSpc>
                          <a:spcPct val="107000"/>
                        </a:lnSpc>
                        <a:spcBef>
                          <a:spcPts val="0"/>
                        </a:spcBef>
                        <a:spcAft>
                          <a:spcPts val="0"/>
                        </a:spcAft>
                      </a:pPr>
                      <a:r>
                        <a:rPr lang="en-US" sz="1200" b="1">
                          <a:effectLst/>
                          <a:latin typeface="Candara" panose="020E0502030303020204" pitchFamily="34" charset="0"/>
                          <a:ea typeface="Calibri" panose="020F0502020204030204" pitchFamily="34" charset="0"/>
                          <a:cs typeface="Times New Roman" panose="02020603050405020304" pitchFamily="18" charset="0"/>
                        </a:rPr>
                        <a:t>Monthly</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Benue, </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057231"/>
                  </a:ext>
                </a:extLst>
              </a:tr>
              <a:tr h="258316">
                <a:tc>
                  <a:txBody>
                    <a:bodyPr/>
                    <a:lstStyle/>
                    <a:p>
                      <a:pPr marL="0" marR="0">
                        <a:lnSpc>
                          <a:spcPct val="107000"/>
                        </a:lnSpc>
                        <a:spcBef>
                          <a:spcPts val="0"/>
                        </a:spcBef>
                        <a:spcAft>
                          <a:spcPts val="0"/>
                        </a:spcAft>
                      </a:pPr>
                      <a:r>
                        <a:rPr lang="en-US" sz="1200" b="1" dirty="0">
                          <a:effectLst/>
                          <a:latin typeface="Candara" panose="020E0502030303020204" pitchFamily="34" charset="0"/>
                          <a:ea typeface="Calibri" panose="020F0502020204030204" pitchFamily="34" charset="0"/>
                          <a:cs typeface="Times New Roman" panose="02020603050405020304" pitchFamily="18" charset="0"/>
                        </a:rPr>
                        <a:t>No Response</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ea typeface="Calibri" panose="020F0502020204030204" pitchFamily="34" charset="0"/>
                          <a:cs typeface="Times New Roman" panose="02020603050405020304" pitchFamily="18" charset="0"/>
                        </a:rPr>
                        <a:t>Plateau, </a:t>
                      </a:r>
                      <a:r>
                        <a:rPr lang="en-US" sz="1200" dirty="0" err="1">
                          <a:effectLst/>
                          <a:latin typeface="Candara" panose="020E0502030303020204" pitchFamily="34" charset="0"/>
                          <a:ea typeface="Calibri" panose="020F0502020204030204" pitchFamily="34" charset="0"/>
                          <a:cs typeface="Times New Roman" panose="02020603050405020304" pitchFamily="18" charset="0"/>
                        </a:rPr>
                        <a:t>Ebonyi</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629462"/>
                  </a:ext>
                </a:extLst>
              </a:tr>
            </a:tbl>
          </a:graphicData>
        </a:graphic>
      </p:graphicFrame>
      <p:sp>
        <p:nvSpPr>
          <p:cNvPr id="9" name="TextBox 8">
            <a:extLst>
              <a:ext uri="{FF2B5EF4-FFF2-40B4-BE49-F238E27FC236}">
                <a16:creationId xmlns:a16="http://schemas.microsoft.com/office/drawing/2014/main" id="{D0C2BF51-89DE-413C-ADE9-3BC28BA237D4}"/>
              </a:ext>
            </a:extLst>
          </p:cNvPr>
          <p:cNvSpPr txBox="1"/>
          <p:nvPr/>
        </p:nvSpPr>
        <p:spPr>
          <a:xfrm>
            <a:off x="213833" y="5084737"/>
            <a:ext cx="3955519" cy="830997"/>
          </a:xfrm>
          <a:prstGeom prst="rect">
            <a:avLst/>
          </a:prstGeom>
          <a:noFill/>
        </p:spPr>
        <p:txBody>
          <a:bodyPr wrap="square" rtlCol="0">
            <a:spAutoFit/>
          </a:bodyPr>
          <a:lstStyle/>
          <a:p>
            <a:r>
              <a:rPr lang="en-GB" sz="1600" dirty="0">
                <a:solidFill>
                  <a:srgbClr val="C00000"/>
                </a:solidFill>
                <a:latin typeface="Candara" panose="020E0502030303020204" pitchFamily="34" charset="0"/>
              </a:rPr>
              <a:t>What steps have Plateau, Cross River and Edo adopted</a:t>
            </a:r>
          </a:p>
          <a:p>
            <a:r>
              <a:rPr lang="en-GB" sz="1600" dirty="0">
                <a:solidFill>
                  <a:srgbClr val="C00000"/>
                </a:solidFill>
                <a:latin typeface="Candara" panose="020E0502030303020204" pitchFamily="34" charset="0"/>
              </a:rPr>
              <a:t>What level of Integration with JTB TIN?</a:t>
            </a:r>
          </a:p>
        </p:txBody>
      </p:sp>
      <p:sp>
        <p:nvSpPr>
          <p:cNvPr id="10" name="TextBox 9">
            <a:extLst>
              <a:ext uri="{FF2B5EF4-FFF2-40B4-BE49-F238E27FC236}">
                <a16:creationId xmlns:a16="http://schemas.microsoft.com/office/drawing/2014/main" id="{1A927E6C-E0DC-455A-9019-077E37366C72}"/>
              </a:ext>
            </a:extLst>
          </p:cNvPr>
          <p:cNvSpPr txBox="1"/>
          <p:nvPr/>
        </p:nvSpPr>
        <p:spPr>
          <a:xfrm>
            <a:off x="4450515" y="5064969"/>
            <a:ext cx="3403158" cy="830997"/>
          </a:xfrm>
          <a:prstGeom prst="rect">
            <a:avLst/>
          </a:prstGeom>
          <a:noFill/>
        </p:spPr>
        <p:txBody>
          <a:bodyPr wrap="square" rtlCol="0">
            <a:spAutoFit/>
          </a:bodyPr>
          <a:lstStyle/>
          <a:p>
            <a:pPr marL="171450" indent="-171450">
              <a:buFont typeface="Arial" panose="020B0604020202020204" pitchFamily="34" charset="0"/>
              <a:buChar char="•"/>
            </a:pPr>
            <a:r>
              <a:rPr lang="en-GB" sz="1600" dirty="0">
                <a:solidFill>
                  <a:srgbClr val="C00000"/>
                </a:solidFill>
                <a:latin typeface="Candara" panose="020E0502030303020204" pitchFamily="34" charset="0"/>
              </a:rPr>
              <a:t>What has changed since this was filled out  and JTB went live?</a:t>
            </a:r>
          </a:p>
          <a:p>
            <a:pPr marL="171450" indent="-171450">
              <a:buFont typeface="Arial" panose="020B0604020202020204" pitchFamily="34" charset="0"/>
              <a:buChar char="•"/>
            </a:pPr>
            <a:r>
              <a:rPr lang="en-GB" sz="1600" dirty="0">
                <a:solidFill>
                  <a:srgbClr val="C00000"/>
                </a:solidFill>
                <a:latin typeface="Candara" panose="020E0502030303020204" pitchFamily="34" charset="0"/>
              </a:rPr>
              <a:t>What issues still exist?</a:t>
            </a:r>
          </a:p>
        </p:txBody>
      </p:sp>
      <p:sp>
        <p:nvSpPr>
          <p:cNvPr id="11" name="TextBox 10">
            <a:extLst>
              <a:ext uri="{FF2B5EF4-FFF2-40B4-BE49-F238E27FC236}">
                <a16:creationId xmlns:a16="http://schemas.microsoft.com/office/drawing/2014/main" id="{8F356A1E-9157-4AB4-A6E6-D02104FF6ADB}"/>
              </a:ext>
            </a:extLst>
          </p:cNvPr>
          <p:cNvSpPr txBox="1"/>
          <p:nvPr/>
        </p:nvSpPr>
        <p:spPr>
          <a:xfrm>
            <a:off x="485030" y="5190380"/>
            <a:ext cx="3403158" cy="338554"/>
          </a:xfrm>
          <a:prstGeom prst="rect">
            <a:avLst/>
          </a:prstGeom>
          <a:noFill/>
        </p:spPr>
        <p:txBody>
          <a:bodyPr wrap="square" rtlCol="0">
            <a:spAutoFit/>
          </a:bodyPr>
          <a:lstStyle/>
          <a:p>
            <a:endParaRPr lang="en-GB" sz="1600" dirty="0">
              <a:latin typeface="Candara" panose="020E0502030303020204" pitchFamily="34" charset="0"/>
            </a:endParaRPr>
          </a:p>
        </p:txBody>
      </p:sp>
      <p:sp>
        <p:nvSpPr>
          <p:cNvPr id="12" name="TextBox 11">
            <a:extLst>
              <a:ext uri="{FF2B5EF4-FFF2-40B4-BE49-F238E27FC236}">
                <a16:creationId xmlns:a16="http://schemas.microsoft.com/office/drawing/2014/main" id="{0713C558-98BE-401A-9A55-C8CA73806D82}"/>
              </a:ext>
            </a:extLst>
          </p:cNvPr>
          <p:cNvSpPr txBox="1"/>
          <p:nvPr/>
        </p:nvSpPr>
        <p:spPr>
          <a:xfrm>
            <a:off x="7741328" y="5137558"/>
            <a:ext cx="4081692"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States updating daily please explain how done and benefits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issues?</a:t>
            </a:r>
          </a:p>
        </p:txBody>
      </p:sp>
      <p:pic>
        <p:nvPicPr>
          <p:cNvPr id="13" name="Picture 12">
            <a:extLst>
              <a:ext uri="{FF2B5EF4-FFF2-40B4-BE49-F238E27FC236}">
                <a16:creationId xmlns:a16="http://schemas.microsoft.com/office/drawing/2014/main" id="{90EA1493-926C-4E99-97A3-3DD4C887CA23}"/>
              </a:ext>
            </a:extLst>
          </p:cNvPr>
          <p:cNvPicPr/>
          <p:nvPr/>
        </p:nvPicPr>
        <p:blipFill>
          <a:blip r:embed="rId2" cstate="print"/>
          <a:stretch>
            <a:fillRect/>
          </a:stretch>
        </p:blipFill>
        <p:spPr>
          <a:xfrm>
            <a:off x="0" y="0"/>
            <a:ext cx="1073426" cy="395288"/>
          </a:xfrm>
          <a:prstGeom prst="rect">
            <a:avLst/>
          </a:prstGeom>
        </p:spPr>
      </p:pic>
      <p:graphicFrame>
        <p:nvGraphicFramePr>
          <p:cNvPr id="17" name="Chart 16"/>
          <p:cNvGraphicFramePr/>
          <p:nvPr>
            <p:extLst>
              <p:ext uri="{D42A27DB-BD31-4B8C-83A1-F6EECF244321}">
                <p14:modId xmlns:p14="http://schemas.microsoft.com/office/powerpoint/2010/main" val="3910717655"/>
              </p:ext>
            </p:extLst>
          </p:nvPr>
        </p:nvGraphicFramePr>
        <p:xfrm>
          <a:off x="0" y="2397331"/>
          <a:ext cx="4297259" cy="2781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extLst>
              <p:ext uri="{D42A27DB-BD31-4B8C-83A1-F6EECF244321}">
                <p14:modId xmlns:p14="http://schemas.microsoft.com/office/powerpoint/2010/main" val="1042091828"/>
              </p:ext>
            </p:extLst>
          </p:nvPr>
        </p:nvGraphicFramePr>
        <p:xfrm>
          <a:off x="4643252" y="853802"/>
          <a:ext cx="3370613"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ext uri="{D42A27DB-BD31-4B8C-83A1-F6EECF244321}">
                <p14:modId xmlns:p14="http://schemas.microsoft.com/office/powerpoint/2010/main" val="2282910017"/>
              </p:ext>
            </p:extLst>
          </p:nvPr>
        </p:nvGraphicFramePr>
        <p:xfrm>
          <a:off x="8455231" y="551955"/>
          <a:ext cx="323800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8854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666D3-56AD-4C64-83F4-10125AA6E5EA}"/>
              </a:ext>
            </a:extLst>
          </p:cNvPr>
          <p:cNvSpPr/>
          <p:nvPr/>
        </p:nvSpPr>
        <p:spPr>
          <a:xfrm>
            <a:off x="449161" y="529918"/>
            <a:ext cx="7698622" cy="299056"/>
          </a:xfrm>
          <a:prstGeom prst="rect">
            <a:avLst/>
          </a:prstGeom>
        </p:spPr>
        <p:txBody>
          <a:bodyPr wrap="square">
            <a:spAutoFit/>
          </a:bodyPr>
          <a:lstStyle/>
          <a:p>
            <a:pPr>
              <a:lnSpc>
                <a:spcPct val="107000"/>
              </a:lnSpc>
              <a:spcAft>
                <a:spcPts val="800"/>
              </a:spcAft>
            </a:pPr>
            <a:r>
              <a:rPr lang="en-US" sz="1300" b="1" dirty="0">
                <a:latin typeface="Garamond" panose="02020404030301010803" pitchFamily="18" charset="0"/>
                <a:ea typeface="Calibri" panose="020F0502020204030204" pitchFamily="34" charset="0"/>
                <a:cs typeface="Times New Roman" panose="02020603050405020304" pitchFamily="18" charset="0"/>
              </a:rPr>
              <a:t>30. HOW IS THE TIN DATABASE USED IN THE ADMINISTRATION OF TAX IN THE STATE?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675802DF-25B8-402D-B4A9-036CB92F9CBB}"/>
              </a:ext>
            </a:extLst>
          </p:cNvPr>
          <p:cNvGraphicFramePr>
            <a:graphicFrameLocks noGrp="1"/>
          </p:cNvGraphicFramePr>
          <p:nvPr/>
        </p:nvGraphicFramePr>
        <p:xfrm>
          <a:off x="333936" y="4158592"/>
          <a:ext cx="3855251" cy="965201"/>
        </p:xfrm>
        <a:graphic>
          <a:graphicData uri="http://schemas.openxmlformats.org/drawingml/2006/table">
            <a:tbl>
              <a:tblPr firstRow="1" firstCol="1" bandRow="1"/>
              <a:tblGrid>
                <a:gridCol w="972639">
                  <a:extLst>
                    <a:ext uri="{9D8B030D-6E8A-4147-A177-3AD203B41FA5}">
                      <a16:colId xmlns:a16="http://schemas.microsoft.com/office/drawing/2014/main" val="2261507903"/>
                    </a:ext>
                  </a:extLst>
                </a:gridCol>
                <a:gridCol w="2882612">
                  <a:extLst>
                    <a:ext uri="{9D8B030D-6E8A-4147-A177-3AD203B41FA5}">
                      <a16:colId xmlns:a16="http://schemas.microsoft.com/office/drawing/2014/main" val="897933934"/>
                    </a:ext>
                  </a:extLst>
                </a:gridCol>
              </a:tblGrid>
              <a:tr h="161786">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Jigawa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Admawa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 Niger,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Osun</a:t>
                      </a:r>
                      <a:r>
                        <a:rPr lang="en-US" sz="1200" dirty="0">
                          <a:effectLst/>
                          <a:latin typeface="Garamond" panose="02020404030301010803" pitchFamily="18" charset="0"/>
                          <a:ea typeface="Calibri" panose="020F0502020204030204" pitchFamily="34" charset="0"/>
                          <a:cs typeface="Times New Roman" panose="02020603050405020304" pitchFamily="18" charset="0"/>
                        </a:rPr>
                        <a:t>,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Ebonyi</a:t>
                      </a:r>
                      <a:r>
                        <a:rPr lang="en-US" sz="1200" dirty="0">
                          <a:effectLst/>
                          <a:latin typeface="Garamond" panose="02020404030301010803" pitchFamily="18" charset="0"/>
                          <a:ea typeface="Calibri" panose="020F0502020204030204" pitchFamily="34" charset="0"/>
                          <a:cs typeface="Times New Roman" panose="02020603050405020304" pitchFamily="18" charset="0"/>
                        </a:rPr>
                        <a:t>, Enugu,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Nasarawa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Ekiti</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540367"/>
                  </a:ext>
                </a:extLst>
              </a:tr>
              <a:tr h="329278">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Yobe</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Taraba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Bauchi</a:t>
                      </a:r>
                      <a:r>
                        <a:rPr lang="en-US" sz="1200" dirty="0">
                          <a:effectLst/>
                          <a:latin typeface="Garamond" panose="02020404030301010803" pitchFamily="18" charset="0"/>
                          <a:ea typeface="Calibri" panose="020F0502020204030204" pitchFamily="34" charset="0"/>
                          <a:cs typeface="Times New Roman" panose="02020603050405020304" pitchFamily="18" charset="0"/>
                        </a:rPr>
                        <a:t>,</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Cross River, Benue,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Kebbi</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Kaduna, Delta,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487845"/>
                  </a:ext>
                </a:extLst>
              </a:tr>
            </a:tbl>
          </a:graphicData>
        </a:graphic>
      </p:graphicFrame>
      <p:graphicFrame>
        <p:nvGraphicFramePr>
          <p:cNvPr id="16" name="Table 15">
            <a:extLst>
              <a:ext uri="{FF2B5EF4-FFF2-40B4-BE49-F238E27FC236}">
                <a16:creationId xmlns:a16="http://schemas.microsoft.com/office/drawing/2014/main" id="{A12365C2-4A65-4C1B-9E16-7A126A374A6E}"/>
              </a:ext>
            </a:extLst>
          </p:cNvPr>
          <p:cNvGraphicFramePr>
            <a:graphicFrameLocks noGrp="1"/>
          </p:cNvGraphicFramePr>
          <p:nvPr/>
        </p:nvGraphicFramePr>
        <p:xfrm>
          <a:off x="4777502" y="4250050"/>
          <a:ext cx="3747504" cy="1160908"/>
        </p:xfrm>
        <a:graphic>
          <a:graphicData uri="http://schemas.openxmlformats.org/drawingml/2006/table">
            <a:tbl>
              <a:tblPr firstRow="1" firstCol="1" bandRow="1"/>
              <a:tblGrid>
                <a:gridCol w="1004304">
                  <a:extLst>
                    <a:ext uri="{9D8B030D-6E8A-4147-A177-3AD203B41FA5}">
                      <a16:colId xmlns:a16="http://schemas.microsoft.com/office/drawing/2014/main" val="1415329651"/>
                    </a:ext>
                  </a:extLst>
                </a:gridCol>
                <a:gridCol w="2743200">
                  <a:extLst>
                    <a:ext uri="{9D8B030D-6E8A-4147-A177-3AD203B41FA5}">
                      <a16:colId xmlns:a16="http://schemas.microsoft.com/office/drawing/2014/main" val="4111887541"/>
                    </a:ext>
                  </a:extLst>
                </a:gridCol>
              </a:tblGrid>
              <a:tr h="0">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Jigawa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 Niger,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Osun</a:t>
                      </a:r>
                      <a:r>
                        <a:rPr lang="en-US" sz="1200" dirty="0">
                          <a:effectLst/>
                          <a:latin typeface="Garamond" panose="02020404030301010803" pitchFamily="18" charset="0"/>
                          <a:ea typeface="Calibri" panose="020F0502020204030204" pitchFamily="34" charset="0"/>
                          <a:cs typeface="Times New Roman" panose="02020603050405020304" pitchFamily="18" charset="0"/>
                        </a:rPr>
                        <a:t>, Enugu,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Nasarawa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Ekiti</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464788"/>
                  </a:ext>
                </a:extLst>
              </a:tr>
              <a:tr h="342265">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Ondo</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Anambra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Lagos, Delta, Kaduna,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Kebbi</a:t>
                      </a:r>
                      <a:r>
                        <a:rPr lang="en-US" sz="1200" dirty="0">
                          <a:effectLst/>
                          <a:latin typeface="Garamond" panose="02020404030301010803" pitchFamily="18" charset="0"/>
                          <a:ea typeface="Calibri" panose="020F0502020204030204" pitchFamily="34" charset="0"/>
                          <a:cs typeface="Times New Roman" panose="02020603050405020304" pitchFamily="18" charset="0"/>
                        </a:rPr>
                        <a:t>, Benue, Cross River,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Bauchi</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Taraba</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Ebonyi</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FCT, Imo, Adamawa,</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Yobe</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Plateau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179288"/>
                  </a:ext>
                </a:extLst>
              </a:tr>
            </a:tbl>
          </a:graphicData>
        </a:graphic>
      </p:graphicFrame>
      <p:graphicFrame>
        <p:nvGraphicFramePr>
          <p:cNvPr id="19" name="Table 18">
            <a:extLst>
              <a:ext uri="{FF2B5EF4-FFF2-40B4-BE49-F238E27FC236}">
                <a16:creationId xmlns:a16="http://schemas.microsoft.com/office/drawing/2014/main" id="{67F28AB8-D2BA-4079-B6E6-19E49ED7AE62}"/>
              </a:ext>
            </a:extLst>
          </p:cNvPr>
          <p:cNvGraphicFramePr>
            <a:graphicFrameLocks noGrp="1"/>
          </p:cNvGraphicFramePr>
          <p:nvPr/>
        </p:nvGraphicFramePr>
        <p:xfrm>
          <a:off x="8753383" y="4206631"/>
          <a:ext cx="3248482" cy="1356615"/>
        </p:xfrm>
        <a:graphic>
          <a:graphicData uri="http://schemas.openxmlformats.org/drawingml/2006/table">
            <a:tbl>
              <a:tblPr firstRow="1" firstCol="1" bandRow="1"/>
              <a:tblGrid>
                <a:gridCol w="1074821">
                  <a:extLst>
                    <a:ext uri="{9D8B030D-6E8A-4147-A177-3AD203B41FA5}">
                      <a16:colId xmlns:a16="http://schemas.microsoft.com/office/drawing/2014/main" val="884502234"/>
                    </a:ext>
                  </a:extLst>
                </a:gridCol>
                <a:gridCol w="2173661">
                  <a:extLst>
                    <a:ext uri="{9D8B030D-6E8A-4147-A177-3AD203B41FA5}">
                      <a16:colId xmlns:a16="http://schemas.microsoft.com/office/drawing/2014/main" val="97941903"/>
                    </a:ext>
                  </a:extLst>
                </a:gridCol>
              </a:tblGrid>
              <a:tr h="0">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Jigawa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Adamawa,</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Niger,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Osun</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Imo, Enugu,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Nasarawa</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Ekiti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025593"/>
                  </a:ext>
                </a:extLst>
              </a:tr>
              <a:tr h="0">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Ondo</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Anambra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Lagos, Delta, Kaduna,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Kebbi</a:t>
                      </a:r>
                      <a:r>
                        <a:rPr lang="en-US" sz="1200" dirty="0">
                          <a:effectLst/>
                          <a:latin typeface="Garamond" panose="02020404030301010803" pitchFamily="18" charset="0"/>
                          <a:ea typeface="Calibri" panose="020F0502020204030204" pitchFamily="34" charset="0"/>
                          <a:cs typeface="Times New Roman" panose="02020603050405020304" pitchFamily="18" charset="0"/>
                        </a:rPr>
                        <a:t>,</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Benue, Cross River,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Bauchi</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Taraba</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Edo,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Ebonyi</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FCT,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Yobe</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Plateau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238517"/>
                  </a:ext>
                </a:extLst>
              </a:tr>
            </a:tbl>
          </a:graphicData>
        </a:graphic>
      </p:graphicFrame>
      <p:sp>
        <p:nvSpPr>
          <p:cNvPr id="9" name="TextBox 8">
            <a:extLst>
              <a:ext uri="{FF2B5EF4-FFF2-40B4-BE49-F238E27FC236}">
                <a16:creationId xmlns:a16="http://schemas.microsoft.com/office/drawing/2014/main" id="{7E9BF3F1-D8BF-4449-89F1-81337F8B8D18}"/>
              </a:ext>
            </a:extLst>
          </p:cNvPr>
          <p:cNvSpPr txBox="1"/>
          <p:nvPr/>
        </p:nvSpPr>
        <p:spPr>
          <a:xfrm>
            <a:off x="405333" y="5734537"/>
            <a:ext cx="3403158"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In what way is database used for assessing?</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success achieved?</a:t>
            </a:r>
          </a:p>
        </p:txBody>
      </p:sp>
      <p:sp>
        <p:nvSpPr>
          <p:cNvPr id="10" name="TextBox 9">
            <a:extLst>
              <a:ext uri="{FF2B5EF4-FFF2-40B4-BE49-F238E27FC236}">
                <a16:creationId xmlns:a16="http://schemas.microsoft.com/office/drawing/2014/main" id="{020A775C-F755-4DB8-B5C5-DECFA65BC56C}"/>
              </a:ext>
            </a:extLst>
          </p:cNvPr>
          <p:cNvSpPr txBox="1"/>
          <p:nvPr/>
        </p:nvSpPr>
        <p:spPr>
          <a:xfrm>
            <a:off x="8753383" y="5718635"/>
            <a:ext cx="3763096"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targets are set using the database?</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were the outcomes?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drawbacks?</a:t>
            </a:r>
          </a:p>
        </p:txBody>
      </p:sp>
      <p:sp>
        <p:nvSpPr>
          <p:cNvPr id="12" name="TextBox 11">
            <a:extLst>
              <a:ext uri="{FF2B5EF4-FFF2-40B4-BE49-F238E27FC236}">
                <a16:creationId xmlns:a16="http://schemas.microsoft.com/office/drawing/2014/main" id="{E7D520B9-0394-434D-B896-80C1E7A28B05}"/>
              </a:ext>
            </a:extLst>
          </p:cNvPr>
          <p:cNvSpPr txBox="1"/>
          <p:nvPr/>
        </p:nvSpPr>
        <p:spPr>
          <a:xfrm>
            <a:off x="4417564" y="5734537"/>
            <a:ext cx="3763096"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Describe how database is used in engagement strategy</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value added? </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outcomes?</a:t>
            </a:r>
          </a:p>
        </p:txBody>
      </p:sp>
      <p:pic>
        <p:nvPicPr>
          <p:cNvPr id="13" name="Picture 12">
            <a:extLst>
              <a:ext uri="{FF2B5EF4-FFF2-40B4-BE49-F238E27FC236}">
                <a16:creationId xmlns:a16="http://schemas.microsoft.com/office/drawing/2014/main" id="{77037B19-F419-473A-B8EF-59741F86EAC7}"/>
              </a:ext>
            </a:extLst>
          </p:cNvPr>
          <p:cNvPicPr/>
          <p:nvPr/>
        </p:nvPicPr>
        <p:blipFill>
          <a:blip r:embed="rId2" cstate="print"/>
          <a:stretch>
            <a:fillRect/>
          </a:stretch>
        </p:blipFill>
        <p:spPr>
          <a:xfrm>
            <a:off x="0" y="0"/>
            <a:ext cx="1073426" cy="395288"/>
          </a:xfrm>
          <a:prstGeom prst="rect">
            <a:avLst/>
          </a:prstGeom>
        </p:spPr>
      </p:pic>
      <p:graphicFrame>
        <p:nvGraphicFramePr>
          <p:cNvPr id="15" name="Chart 14"/>
          <p:cNvGraphicFramePr/>
          <p:nvPr/>
        </p:nvGraphicFramePr>
        <p:xfrm>
          <a:off x="374938" y="1368631"/>
          <a:ext cx="32956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nvGraphicFramePr>
        <p:xfrm>
          <a:off x="4928260" y="1368630"/>
          <a:ext cx="339436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nvGraphicFramePr>
        <p:xfrm>
          <a:off x="8918369" y="1475509"/>
          <a:ext cx="309748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84199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FD4B478-4907-44F8-BFE1-6C4EB14B5F90}"/>
              </a:ext>
            </a:extLst>
          </p:cNvPr>
          <p:cNvGraphicFramePr>
            <a:graphicFrameLocks noGrp="1"/>
          </p:cNvGraphicFramePr>
          <p:nvPr/>
        </p:nvGraphicFramePr>
        <p:xfrm>
          <a:off x="474244" y="4152636"/>
          <a:ext cx="3908759" cy="976907"/>
        </p:xfrm>
        <a:graphic>
          <a:graphicData uri="http://schemas.openxmlformats.org/drawingml/2006/table">
            <a:tbl>
              <a:tblPr firstRow="1" firstCol="1" bandRow="1"/>
              <a:tblGrid>
                <a:gridCol w="1059613">
                  <a:extLst>
                    <a:ext uri="{9D8B030D-6E8A-4147-A177-3AD203B41FA5}">
                      <a16:colId xmlns:a16="http://schemas.microsoft.com/office/drawing/2014/main" val="2567926604"/>
                    </a:ext>
                  </a:extLst>
                </a:gridCol>
                <a:gridCol w="2849146">
                  <a:extLst>
                    <a:ext uri="{9D8B030D-6E8A-4147-A177-3AD203B41FA5}">
                      <a16:colId xmlns:a16="http://schemas.microsoft.com/office/drawing/2014/main" val="621700066"/>
                    </a:ext>
                  </a:extLst>
                </a:gridCol>
              </a:tblGrid>
              <a:tr h="408571">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Yobe</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Jigawa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Adamawa, Niger,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Osun</a:t>
                      </a:r>
                      <a:r>
                        <a:rPr lang="en-US" sz="1200" dirty="0">
                          <a:effectLst/>
                          <a:latin typeface="Garamond" panose="02020404030301010803" pitchFamily="18" charset="0"/>
                          <a:ea typeface="Calibri" panose="020F0502020204030204" pitchFamily="34" charset="0"/>
                          <a:cs typeface="Times New Roman" panose="02020603050405020304" pitchFamily="18" charset="0"/>
                        </a:rPr>
                        <a:t>,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Ebonyi</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Taraba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Bauchi</a:t>
                      </a:r>
                      <a:r>
                        <a:rPr lang="en-US" sz="1200" dirty="0">
                          <a:effectLst/>
                          <a:latin typeface="Garamond" panose="02020404030301010803" pitchFamily="18" charset="0"/>
                          <a:ea typeface="Calibri" panose="020F0502020204030204" pitchFamily="34" charset="0"/>
                          <a:cs typeface="Times New Roman" panose="02020603050405020304" pitchFamily="18" charset="0"/>
                        </a:rPr>
                        <a:t>,</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Cross River, Benue,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Nasarawa</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Kebbi</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Ekiti</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Kaduna Delta, Lagos,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951605"/>
                  </a:ext>
                </a:extLst>
              </a:tr>
              <a:tr h="200746">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Anambra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Enugu, Plateau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26826"/>
                  </a:ext>
                </a:extLst>
              </a:tr>
            </a:tbl>
          </a:graphicData>
        </a:graphic>
      </p:graphicFrame>
      <p:graphicFrame>
        <p:nvGraphicFramePr>
          <p:cNvPr id="9" name="Table 8">
            <a:extLst>
              <a:ext uri="{FF2B5EF4-FFF2-40B4-BE49-F238E27FC236}">
                <a16:creationId xmlns:a16="http://schemas.microsoft.com/office/drawing/2014/main" id="{23E64575-F626-41B8-BD00-FBDC1448F199}"/>
              </a:ext>
            </a:extLst>
          </p:cNvPr>
          <p:cNvGraphicFramePr>
            <a:graphicFrameLocks noGrp="1"/>
          </p:cNvGraphicFramePr>
          <p:nvPr/>
        </p:nvGraphicFramePr>
        <p:xfrm>
          <a:off x="5554884" y="4152636"/>
          <a:ext cx="3908759" cy="1161476"/>
        </p:xfrm>
        <a:graphic>
          <a:graphicData uri="http://schemas.openxmlformats.org/drawingml/2006/table">
            <a:tbl>
              <a:tblPr firstRow="1" firstCol="1" bandRow="1"/>
              <a:tblGrid>
                <a:gridCol w="675149">
                  <a:extLst>
                    <a:ext uri="{9D8B030D-6E8A-4147-A177-3AD203B41FA5}">
                      <a16:colId xmlns:a16="http://schemas.microsoft.com/office/drawing/2014/main" val="1087997041"/>
                    </a:ext>
                  </a:extLst>
                </a:gridCol>
                <a:gridCol w="3233610">
                  <a:extLst>
                    <a:ext uri="{9D8B030D-6E8A-4147-A177-3AD203B41FA5}">
                      <a16:colId xmlns:a16="http://schemas.microsoft.com/office/drawing/2014/main" val="4091114577"/>
                    </a:ext>
                  </a:extLst>
                </a:gridCol>
              </a:tblGrid>
              <a:tr h="551240">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Yobe</a:t>
                      </a:r>
                      <a:r>
                        <a:rPr lang="en-US" sz="1200" dirty="0">
                          <a:effectLst/>
                          <a:latin typeface="Garamond" panose="02020404030301010803" pitchFamily="18" charset="0"/>
                          <a:ea typeface="Calibri" panose="020F0502020204030204" pitchFamily="34" charset="0"/>
                          <a:cs typeface="Times New Roman" panose="02020603050405020304" pitchFamily="18" charset="0"/>
                        </a:rPr>
                        <a:t>, Niger,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Osun</a:t>
                      </a:r>
                      <a:r>
                        <a:rPr lang="en-US" sz="1200" dirty="0">
                          <a:effectLst/>
                          <a:latin typeface="Garamond" panose="02020404030301010803" pitchFamily="18" charset="0"/>
                          <a:ea typeface="Calibri" panose="020F0502020204030204" pitchFamily="34" charset="0"/>
                          <a:cs typeface="Times New Roman" panose="02020603050405020304" pitchFamily="18" charset="0"/>
                        </a:rPr>
                        <a:t>,</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Imo, FCT,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Ebonyi</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Edo,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Taraba</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Enugu, Cross River,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Nasarawa</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Kaduna, Delta,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823483"/>
                  </a:ext>
                </a:extLst>
              </a:tr>
              <a:tr h="581022">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Ondo</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Anambra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Lagos,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Ekiti</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Kebbi</a:t>
                      </a:r>
                      <a:r>
                        <a:rPr lang="en-US" sz="1200" dirty="0">
                          <a:effectLst/>
                          <a:latin typeface="Garamond" panose="02020404030301010803" pitchFamily="18" charset="0"/>
                          <a:ea typeface="Calibri" panose="020F0502020204030204" pitchFamily="34" charset="0"/>
                          <a:cs typeface="Times New Roman" panose="02020603050405020304" pitchFamily="18" charset="0"/>
                        </a:rPr>
                        <a:t>, Benue,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Bauchi</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Adamawa,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Jigawa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Plateau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548727"/>
                  </a:ext>
                </a:extLst>
              </a:tr>
            </a:tbl>
          </a:graphicData>
        </a:graphic>
      </p:graphicFrame>
      <p:sp>
        <p:nvSpPr>
          <p:cNvPr id="8" name="TextBox 7">
            <a:extLst>
              <a:ext uri="{FF2B5EF4-FFF2-40B4-BE49-F238E27FC236}">
                <a16:creationId xmlns:a16="http://schemas.microsoft.com/office/drawing/2014/main" id="{15945586-B489-44FC-BA39-E4C246E96CC8}"/>
              </a:ext>
            </a:extLst>
          </p:cNvPr>
          <p:cNvSpPr txBox="1"/>
          <p:nvPr/>
        </p:nvSpPr>
        <p:spPr>
          <a:xfrm>
            <a:off x="474243" y="5607998"/>
            <a:ext cx="4115511"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approaches are used by Plateau and Zamfara to get all employees on board?</a:t>
            </a:r>
          </a:p>
        </p:txBody>
      </p:sp>
      <p:sp>
        <p:nvSpPr>
          <p:cNvPr id="11" name="TextBox 10">
            <a:extLst>
              <a:ext uri="{FF2B5EF4-FFF2-40B4-BE49-F238E27FC236}">
                <a16:creationId xmlns:a16="http://schemas.microsoft.com/office/drawing/2014/main" id="{2167CBDF-C6F0-4655-96FB-7489AAC62A2B}"/>
              </a:ext>
            </a:extLst>
          </p:cNvPr>
          <p:cNvSpPr txBox="1"/>
          <p:nvPr/>
        </p:nvSpPr>
        <p:spPr>
          <a:xfrm>
            <a:off x="5467404" y="5473005"/>
            <a:ext cx="5993076"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Any examples of TIN Registration pack?</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Are these JTB materials or state bespoke?</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Consider explaining to taxpayers the purpose and value of TIN especially in the light of FB 2020 and the need for TIN for Bank account opening</a:t>
            </a:r>
          </a:p>
          <a:p>
            <a:pPr marL="285750" indent="-285750">
              <a:buFont typeface="Arial" panose="020B0604020202020204" pitchFamily="34" charset="0"/>
              <a:buChar char="•"/>
            </a:pPr>
            <a:endParaRPr lang="en-GB" sz="1600" dirty="0">
              <a:solidFill>
                <a:srgbClr val="C00000"/>
              </a:solidFill>
              <a:latin typeface="Candara" panose="020E0502030303020204" pitchFamily="34" charset="0"/>
            </a:endParaRPr>
          </a:p>
        </p:txBody>
      </p:sp>
      <p:sp>
        <p:nvSpPr>
          <p:cNvPr id="13" name="TextBox 12">
            <a:extLst>
              <a:ext uri="{FF2B5EF4-FFF2-40B4-BE49-F238E27FC236}">
                <a16:creationId xmlns:a16="http://schemas.microsoft.com/office/drawing/2014/main" id="{048B12CC-2009-4864-843F-900A3EC95422}"/>
              </a:ext>
            </a:extLst>
          </p:cNvPr>
          <p:cNvSpPr txBox="1"/>
          <p:nvPr/>
        </p:nvSpPr>
        <p:spPr>
          <a:xfrm>
            <a:off x="485030" y="5971430"/>
            <a:ext cx="3403158" cy="540688"/>
          </a:xfrm>
          <a:prstGeom prst="rect">
            <a:avLst/>
          </a:prstGeom>
          <a:noFill/>
        </p:spPr>
        <p:txBody>
          <a:bodyPr wrap="square" rtlCol="0">
            <a:spAutoFit/>
          </a:bodyPr>
          <a:lstStyle/>
          <a:p>
            <a:endParaRPr lang="en-GB" dirty="0"/>
          </a:p>
        </p:txBody>
      </p:sp>
      <p:pic>
        <p:nvPicPr>
          <p:cNvPr id="10" name="Picture 9">
            <a:extLst>
              <a:ext uri="{FF2B5EF4-FFF2-40B4-BE49-F238E27FC236}">
                <a16:creationId xmlns:a16="http://schemas.microsoft.com/office/drawing/2014/main" id="{79042312-328F-46B7-8E52-E4B927F1F8AC}"/>
              </a:ext>
            </a:extLst>
          </p:cNvPr>
          <p:cNvPicPr/>
          <p:nvPr/>
        </p:nvPicPr>
        <p:blipFill>
          <a:blip r:embed="rId2" cstate="print"/>
          <a:stretch>
            <a:fillRect/>
          </a:stretch>
        </p:blipFill>
        <p:spPr>
          <a:xfrm>
            <a:off x="0" y="0"/>
            <a:ext cx="1073426" cy="395288"/>
          </a:xfrm>
          <a:prstGeom prst="rect">
            <a:avLst/>
          </a:prstGeom>
        </p:spPr>
      </p:pic>
      <p:graphicFrame>
        <p:nvGraphicFramePr>
          <p:cNvPr id="14" name="Chart 13"/>
          <p:cNvGraphicFramePr/>
          <p:nvPr/>
        </p:nvGraphicFramePr>
        <p:xfrm>
          <a:off x="558138" y="1356757"/>
          <a:ext cx="37981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5554126" y="1273629"/>
          <a:ext cx="3933825"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5211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D7C29C02-5F76-4793-8952-05D9A3970AFA}"/>
              </a:ext>
            </a:extLst>
          </p:cNvPr>
          <p:cNvGraphicFramePr>
            <a:graphicFrameLocks noGrp="1"/>
          </p:cNvGraphicFramePr>
          <p:nvPr/>
        </p:nvGraphicFramePr>
        <p:xfrm>
          <a:off x="1640332" y="4823206"/>
          <a:ext cx="3886708" cy="1303274"/>
        </p:xfrm>
        <a:graphic>
          <a:graphicData uri="http://schemas.openxmlformats.org/drawingml/2006/table">
            <a:tbl>
              <a:tblPr firstRow="1" firstCol="1" bandRow="1"/>
              <a:tblGrid>
                <a:gridCol w="622331">
                  <a:extLst>
                    <a:ext uri="{9D8B030D-6E8A-4147-A177-3AD203B41FA5}">
                      <a16:colId xmlns:a16="http://schemas.microsoft.com/office/drawing/2014/main" val="325177855"/>
                    </a:ext>
                  </a:extLst>
                </a:gridCol>
                <a:gridCol w="3264377">
                  <a:extLst>
                    <a:ext uri="{9D8B030D-6E8A-4147-A177-3AD203B41FA5}">
                      <a16:colId xmlns:a16="http://schemas.microsoft.com/office/drawing/2014/main" val="2415231358"/>
                    </a:ext>
                  </a:extLst>
                </a:gridCol>
              </a:tblGrid>
              <a:tr h="388897">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Yobe</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439769"/>
                  </a:ext>
                </a:extLst>
              </a:tr>
              <a:tr h="914377">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Anambra</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Lagos, Delta, Kaduna, </a:t>
                      </a:r>
                      <a:r>
                        <a:rPr lang="en-US" sz="1100" baseline="0" dirty="0" err="1">
                          <a:effectLst/>
                          <a:latin typeface="Calibri" panose="020F0502020204030204" pitchFamily="34" charset="0"/>
                          <a:ea typeface="Calibri" panose="020F0502020204030204" pitchFamily="34" charset="0"/>
                          <a:cs typeface="Times New Roman" panose="02020603050405020304" pitchFamily="18" charset="0"/>
                        </a:rPr>
                        <a:t>Ekiti</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aseline="0" dirty="0" err="1">
                          <a:effectLst/>
                          <a:latin typeface="Calibri" panose="020F0502020204030204" pitchFamily="34" charset="0"/>
                          <a:ea typeface="Calibri" panose="020F0502020204030204" pitchFamily="34" charset="0"/>
                          <a:cs typeface="Times New Roman" panose="02020603050405020304" pitchFamily="18" charset="0"/>
                        </a:rPr>
                        <a:t>Kebbi</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aseline="0" dirty="0" err="1">
                          <a:effectLst/>
                          <a:latin typeface="Calibri" panose="020F0502020204030204" pitchFamily="34" charset="0"/>
                          <a:ea typeface="Calibri" panose="020F0502020204030204" pitchFamily="34" charset="0"/>
                          <a:cs typeface="Times New Roman" panose="02020603050405020304" pitchFamily="18" charset="0"/>
                        </a:rPr>
                        <a:t>Nasarawa</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Benue, Cross River, </a:t>
                      </a:r>
                      <a:r>
                        <a:rPr lang="en-US" sz="1100" baseline="0" dirty="0" err="1">
                          <a:effectLst/>
                          <a:latin typeface="Calibri" panose="020F0502020204030204" pitchFamily="34" charset="0"/>
                          <a:ea typeface="Calibri" panose="020F0502020204030204" pitchFamily="34" charset="0"/>
                          <a:cs typeface="Times New Roman" panose="02020603050405020304" pitchFamily="18" charset="0"/>
                        </a:rPr>
                        <a:t>Bauchi</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Enugu, </a:t>
                      </a:r>
                      <a:r>
                        <a:rPr lang="en-US" sz="1100" baseline="0" dirty="0" err="1">
                          <a:effectLst/>
                          <a:latin typeface="Calibri" panose="020F0502020204030204" pitchFamily="34" charset="0"/>
                          <a:ea typeface="Calibri" panose="020F0502020204030204" pitchFamily="34" charset="0"/>
                          <a:cs typeface="Times New Roman" panose="02020603050405020304" pitchFamily="18" charset="0"/>
                        </a:rPr>
                        <a:t>Taraba</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Edo, </a:t>
                      </a:r>
                      <a:r>
                        <a:rPr lang="en-US" sz="1100" baseline="0" dirty="0" err="1">
                          <a:effectLst/>
                          <a:latin typeface="Calibri" panose="020F0502020204030204" pitchFamily="34" charset="0"/>
                          <a:ea typeface="Calibri" panose="020F0502020204030204" pitchFamily="34" charset="0"/>
                          <a:cs typeface="Times New Roman" panose="02020603050405020304" pitchFamily="18" charset="0"/>
                        </a:rPr>
                        <a:t>Ebonyi</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FCT, Imo, </a:t>
                      </a:r>
                      <a:r>
                        <a:rPr lang="en-US" sz="1100" baseline="0" dirty="0" err="1">
                          <a:effectLst/>
                          <a:latin typeface="Calibri" panose="020F0502020204030204" pitchFamily="34" charset="0"/>
                          <a:ea typeface="Calibri" panose="020F0502020204030204" pitchFamily="34" charset="0"/>
                          <a:cs typeface="Times New Roman" panose="02020603050405020304" pitchFamily="18" charset="0"/>
                        </a:rPr>
                        <a:t>Osun</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Niger, Adamawa, </a:t>
                      </a:r>
                      <a:r>
                        <a:rPr lang="en-US" sz="1100" baseline="0" dirty="0" err="1">
                          <a:effectLst/>
                          <a:latin typeface="Calibri" panose="020F0502020204030204" pitchFamily="34" charset="0"/>
                          <a:ea typeface="Calibri" panose="020F0502020204030204" pitchFamily="34" charset="0"/>
                          <a:cs typeface="Times New Roman" panose="02020603050405020304" pitchFamily="18" charset="0"/>
                        </a:rPr>
                        <a:t>Jigawa</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aseline="0" dirty="0" err="1">
                          <a:effectLst/>
                          <a:latin typeface="Calibri" panose="020F0502020204030204" pitchFamily="34" charset="0"/>
                          <a:ea typeface="Calibri" panose="020F0502020204030204" pitchFamily="34" charset="0"/>
                          <a:cs typeface="Times New Roman" panose="02020603050405020304" pitchFamily="18" charset="0"/>
                        </a:rPr>
                        <a:t>Kwara</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Plateau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466562"/>
                  </a:ext>
                </a:extLst>
              </a:tr>
            </a:tbl>
          </a:graphicData>
        </a:graphic>
      </p:graphicFrame>
      <p:sp>
        <p:nvSpPr>
          <p:cNvPr id="3" name="Rectangle 2">
            <a:extLst>
              <a:ext uri="{FF2B5EF4-FFF2-40B4-BE49-F238E27FC236}">
                <a16:creationId xmlns:a16="http://schemas.microsoft.com/office/drawing/2014/main" id="{05BDB0F3-2E2B-449E-9219-4CA582331CA4}"/>
              </a:ext>
            </a:extLst>
          </p:cNvPr>
          <p:cNvSpPr/>
          <p:nvPr/>
        </p:nvSpPr>
        <p:spPr>
          <a:xfrm>
            <a:off x="6450495" y="1783931"/>
            <a:ext cx="2613991" cy="3046988"/>
          </a:xfrm>
          <a:prstGeom prst="rect">
            <a:avLst/>
          </a:prstGeom>
        </p:spPr>
        <p:txBody>
          <a:bodyPr wrap="square">
            <a:spAutoFit/>
          </a:bodyPr>
          <a:lstStyle/>
          <a:p>
            <a:r>
              <a:rPr lang="en-GB" sz="1600" dirty="0">
                <a:solidFill>
                  <a:srgbClr val="C00000"/>
                </a:solidFill>
                <a:latin typeface="Candara" panose="020E0502030303020204" pitchFamily="34" charset="0"/>
              </a:rPr>
              <a:t>All but one state said use new and simplified tax return yet clear Ondo (whose was online so could be checked) is using old style form scanned in.</a:t>
            </a:r>
          </a:p>
          <a:p>
            <a:endParaRPr lang="en-GB" sz="1600" dirty="0">
              <a:solidFill>
                <a:srgbClr val="C00000"/>
              </a:solidFill>
              <a:latin typeface="Candara" panose="020E0502030303020204" pitchFamily="34" charset="0"/>
            </a:endParaRPr>
          </a:p>
          <a:p>
            <a:r>
              <a:rPr lang="en-GB" sz="1600" dirty="0">
                <a:solidFill>
                  <a:srgbClr val="C00000"/>
                </a:solidFill>
                <a:latin typeface="Candara" panose="020E0502030303020204" pitchFamily="34" charset="0"/>
              </a:rPr>
              <a:t>States that have got new forms how do you go about deciding what information to drop and what to keep in the new forms.</a:t>
            </a:r>
          </a:p>
        </p:txBody>
      </p:sp>
      <p:pic>
        <p:nvPicPr>
          <p:cNvPr id="5" name="Picture 4">
            <a:extLst>
              <a:ext uri="{FF2B5EF4-FFF2-40B4-BE49-F238E27FC236}">
                <a16:creationId xmlns:a16="http://schemas.microsoft.com/office/drawing/2014/main" id="{2AC312CC-79CA-4209-A4BA-E810C47AB62D}"/>
              </a:ext>
            </a:extLst>
          </p:cNvPr>
          <p:cNvPicPr/>
          <p:nvPr/>
        </p:nvPicPr>
        <p:blipFill>
          <a:blip r:embed="rId2" cstate="print"/>
          <a:stretch>
            <a:fillRect/>
          </a:stretch>
        </p:blipFill>
        <p:spPr>
          <a:xfrm>
            <a:off x="0" y="0"/>
            <a:ext cx="1073426" cy="395288"/>
          </a:xfrm>
          <a:prstGeom prst="rect">
            <a:avLst/>
          </a:prstGeom>
        </p:spPr>
      </p:pic>
      <p:graphicFrame>
        <p:nvGraphicFramePr>
          <p:cNvPr id="6" name="Chart 5"/>
          <p:cNvGraphicFramePr/>
          <p:nvPr/>
        </p:nvGraphicFramePr>
        <p:xfrm>
          <a:off x="1944769" y="1986148"/>
          <a:ext cx="336232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9651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6FB3D3A-471E-4F83-A99B-DDD740BD3814}"/>
              </a:ext>
            </a:extLst>
          </p:cNvPr>
          <p:cNvGraphicFramePr>
            <a:graphicFrameLocks noGrp="1"/>
          </p:cNvGraphicFramePr>
          <p:nvPr/>
        </p:nvGraphicFramePr>
        <p:xfrm>
          <a:off x="433609" y="3946157"/>
          <a:ext cx="4215063" cy="1327469"/>
        </p:xfrm>
        <a:graphic>
          <a:graphicData uri="http://schemas.openxmlformats.org/drawingml/2006/table">
            <a:tbl>
              <a:tblPr firstRow="1" firstCol="1" bandRow="1"/>
              <a:tblGrid>
                <a:gridCol w="1503624">
                  <a:extLst>
                    <a:ext uri="{9D8B030D-6E8A-4147-A177-3AD203B41FA5}">
                      <a16:colId xmlns:a16="http://schemas.microsoft.com/office/drawing/2014/main" val="3631830447"/>
                    </a:ext>
                  </a:extLst>
                </a:gridCol>
                <a:gridCol w="2711439">
                  <a:extLst>
                    <a:ext uri="{9D8B030D-6E8A-4147-A177-3AD203B41FA5}">
                      <a16:colId xmlns:a16="http://schemas.microsoft.com/office/drawing/2014/main" val="1180869934"/>
                    </a:ext>
                  </a:extLst>
                </a:gridCol>
              </a:tblGrid>
              <a:tr h="0">
                <a:tc>
                  <a:txBody>
                    <a:bodyPr/>
                    <a:lstStyle/>
                    <a:p>
                      <a:pPr marL="0" marR="0">
                        <a:lnSpc>
                          <a:spcPct val="107000"/>
                        </a:lnSpc>
                        <a:spcBef>
                          <a:spcPts val="0"/>
                        </a:spcBef>
                        <a:spcAft>
                          <a:spcPts val="0"/>
                        </a:spcAft>
                      </a:pPr>
                      <a:r>
                        <a:rPr lang="en-US" sz="1100" b="1" dirty="0">
                          <a:effectLst/>
                          <a:latin typeface="Garamond" panose="02020404030301010803" pitchFamily="18" charset="0"/>
                          <a:ea typeface="Calibri" panose="020F0502020204030204" pitchFamily="34" charset="0"/>
                          <a:cs typeface="Times New Roman" panose="02020603050405020304" pitchFamily="18" charset="0"/>
                        </a:rPr>
                        <a:t>3 PAGES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Imo,  Cross</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River,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793230"/>
                  </a:ext>
                </a:extLst>
              </a:tr>
              <a:tr h="0">
                <a:tc>
                  <a:txBody>
                    <a:bodyPr/>
                    <a:lstStyle/>
                    <a:p>
                      <a:pPr marL="0" marR="0">
                        <a:lnSpc>
                          <a:spcPct val="107000"/>
                        </a:lnSpc>
                        <a:spcBef>
                          <a:spcPts val="0"/>
                        </a:spcBef>
                        <a:spcAft>
                          <a:spcPts val="0"/>
                        </a:spcAft>
                      </a:pPr>
                      <a:r>
                        <a:rPr lang="en-US" sz="1100" b="1">
                          <a:effectLst/>
                          <a:latin typeface="Garamond" panose="02020404030301010803" pitchFamily="18" charset="0"/>
                          <a:ea typeface="Calibri" panose="020F0502020204030204" pitchFamily="34" charset="0"/>
                          <a:cs typeface="Times New Roman" panose="02020603050405020304" pitchFamily="18" charset="0"/>
                        </a:rPr>
                        <a:t>4 PAGES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Jigawa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Osun</a:t>
                      </a:r>
                      <a:r>
                        <a:rPr lang="en-US" sz="1200" dirty="0">
                          <a:effectLst/>
                          <a:latin typeface="Garamond" panose="02020404030301010803" pitchFamily="18" charset="0"/>
                          <a:ea typeface="Calibri" panose="020F0502020204030204" pitchFamily="34" charset="0"/>
                          <a:cs typeface="Times New Roman" panose="02020603050405020304" pitchFamily="18" charset="0"/>
                        </a:rPr>
                        <a:t>,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Ebonyi</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Enugu,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Bauchi</a:t>
                      </a:r>
                      <a:r>
                        <a:rPr lang="en-US" sz="1200" dirty="0">
                          <a:effectLst/>
                          <a:latin typeface="Garamond" panose="02020404030301010803" pitchFamily="18" charset="0"/>
                          <a:ea typeface="Calibri" panose="020F0502020204030204" pitchFamily="34" charset="0"/>
                          <a:cs typeface="Times New Roman" panose="02020603050405020304" pitchFamily="18" charset="0"/>
                        </a:rPr>
                        <a:t>, Benue,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Nasarawa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Kebbi</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Ekiti</a:t>
                      </a:r>
                      <a:r>
                        <a:rPr lang="en-US" sz="1200" dirty="0">
                          <a:effectLst/>
                          <a:latin typeface="Garamond" panose="02020404030301010803" pitchFamily="18" charset="0"/>
                          <a:ea typeface="Calibri" panose="020F0502020204030204" pitchFamily="34" charset="0"/>
                          <a:cs typeface="Times New Roman" panose="02020603050405020304" pitchFamily="18" charset="0"/>
                        </a:rPr>
                        <a:t>, Delta,</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Lagos,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Anambra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498509"/>
                  </a:ext>
                </a:extLst>
              </a:tr>
              <a:tr h="0">
                <a:tc>
                  <a:txBody>
                    <a:bodyPr/>
                    <a:lstStyle/>
                    <a:p>
                      <a:pPr marL="0" marR="0">
                        <a:lnSpc>
                          <a:spcPct val="107000"/>
                        </a:lnSpc>
                        <a:spcBef>
                          <a:spcPts val="0"/>
                        </a:spcBef>
                        <a:spcAft>
                          <a:spcPts val="0"/>
                        </a:spcAft>
                      </a:pPr>
                      <a:r>
                        <a:rPr lang="en-US" sz="1100" b="1" dirty="0">
                          <a:effectLst/>
                          <a:latin typeface="Garamond" panose="02020404030301010803" pitchFamily="18" charset="0"/>
                          <a:ea typeface="Calibri" panose="020F0502020204030204" pitchFamily="34" charset="0"/>
                          <a:cs typeface="Times New Roman" panose="02020603050405020304" pitchFamily="18" charset="0"/>
                        </a:rPr>
                        <a:t>5</a:t>
                      </a:r>
                      <a:r>
                        <a:rPr lang="en-US" sz="1100" b="1" baseline="0" dirty="0">
                          <a:effectLst/>
                          <a:latin typeface="Garamond" panose="02020404030301010803" pitchFamily="18" charset="0"/>
                          <a:ea typeface="Calibri" panose="020F0502020204030204" pitchFamily="34" charset="0"/>
                          <a:cs typeface="Times New Roman" panose="02020603050405020304" pitchFamily="18" charset="0"/>
                        </a:rPr>
                        <a:t> </a:t>
                      </a:r>
                      <a:r>
                        <a:rPr lang="en-US" sz="1100" b="1" dirty="0">
                          <a:effectLst/>
                          <a:latin typeface="Garamond" panose="02020404030301010803" pitchFamily="18" charset="0"/>
                          <a:ea typeface="Calibri" panose="020F0502020204030204" pitchFamily="34" charset="0"/>
                          <a:cs typeface="Times New Roman" panose="02020603050405020304" pitchFamily="18" charset="0"/>
                        </a:rPr>
                        <a:t>PAGES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Ondo</a:t>
                      </a:r>
                      <a:r>
                        <a:rPr lang="en-US" sz="1200" dirty="0">
                          <a:effectLst/>
                          <a:latin typeface="Garamond" panose="02020404030301010803" pitchFamily="18" charset="0"/>
                          <a:ea typeface="Calibri" panose="020F0502020204030204" pitchFamily="34" charset="0"/>
                          <a:cs typeface="Times New Roman" panose="02020603050405020304" pitchFamily="18" charset="0"/>
                        </a:rPr>
                        <a:t>,  Niger,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3993"/>
                  </a:ext>
                </a:extLst>
              </a:tr>
              <a:tr h="0">
                <a:tc>
                  <a:txBody>
                    <a:bodyPr/>
                    <a:lstStyle/>
                    <a:p>
                      <a:pPr marL="0" marR="0">
                        <a:lnSpc>
                          <a:spcPct val="107000"/>
                        </a:lnSpc>
                        <a:spcBef>
                          <a:spcPts val="0"/>
                        </a:spcBef>
                        <a:spcAft>
                          <a:spcPts val="0"/>
                        </a:spcAft>
                      </a:pPr>
                      <a:r>
                        <a:rPr lang="en-US" sz="1100" b="1" dirty="0">
                          <a:effectLst/>
                          <a:latin typeface="Garamond" panose="02020404030301010803" pitchFamily="18" charset="0"/>
                          <a:ea typeface="Calibri" panose="020F0502020204030204" pitchFamily="34" charset="0"/>
                          <a:cs typeface="Times New Roman" panose="02020603050405020304" pitchFamily="18" charset="0"/>
                        </a:rPr>
                        <a:t>6 PAGES OR MORE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Yobe</a:t>
                      </a:r>
                      <a:r>
                        <a:rPr lang="en-US" sz="1100" dirty="0">
                          <a:effectLst/>
                          <a:latin typeface="Calibri" panose="020F0502020204030204" pitchFamily="34" charset="0"/>
                          <a:ea typeface="Calibri" panose="020F0502020204030204" pitchFamily="34" charset="0"/>
                          <a:cs typeface="Times New Roman" panose="02020603050405020304" pitchFamily="18" charset="0"/>
                        </a:rPr>
                        <a:t>, Adamawa,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Taraba</a:t>
                      </a:r>
                      <a:r>
                        <a:rPr lang="en-US" sz="1100" dirty="0">
                          <a:effectLst/>
                          <a:latin typeface="Calibri" panose="020F0502020204030204" pitchFamily="34" charset="0"/>
                          <a:ea typeface="Calibri" panose="020F0502020204030204" pitchFamily="34" charset="0"/>
                          <a:cs typeface="Times New Roman" panose="02020603050405020304" pitchFamily="18" charset="0"/>
                        </a:rPr>
                        <a:t>, Kaduna,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le 8">
            <a:extLst>
              <a:ext uri="{FF2B5EF4-FFF2-40B4-BE49-F238E27FC236}">
                <a16:creationId xmlns:a16="http://schemas.microsoft.com/office/drawing/2014/main" id="{25C18432-C65C-45C1-AC86-943653162F15}"/>
              </a:ext>
            </a:extLst>
          </p:cNvPr>
          <p:cNvGraphicFramePr>
            <a:graphicFrameLocks noGrp="1"/>
          </p:cNvGraphicFramePr>
          <p:nvPr/>
        </p:nvGraphicFramePr>
        <p:xfrm>
          <a:off x="5017940" y="3517957"/>
          <a:ext cx="3080921" cy="1375808"/>
        </p:xfrm>
        <a:graphic>
          <a:graphicData uri="http://schemas.openxmlformats.org/drawingml/2006/table">
            <a:tbl>
              <a:tblPr firstRow="1" firstCol="1" bandRow="1"/>
              <a:tblGrid>
                <a:gridCol w="532159">
                  <a:extLst>
                    <a:ext uri="{9D8B030D-6E8A-4147-A177-3AD203B41FA5}">
                      <a16:colId xmlns:a16="http://schemas.microsoft.com/office/drawing/2014/main" val="4271766579"/>
                    </a:ext>
                  </a:extLst>
                </a:gridCol>
                <a:gridCol w="2548762">
                  <a:extLst>
                    <a:ext uri="{9D8B030D-6E8A-4147-A177-3AD203B41FA5}">
                      <a16:colId xmlns:a16="http://schemas.microsoft.com/office/drawing/2014/main" val="1408798240"/>
                    </a:ext>
                  </a:extLst>
                </a:gridCol>
              </a:tblGrid>
              <a:tr h="403940">
                <a:tc>
                  <a:txBody>
                    <a:bodyPr/>
                    <a:lstStyle/>
                    <a:p>
                      <a:pPr marL="0" marR="0">
                        <a:lnSpc>
                          <a:spcPct val="107000"/>
                        </a:lnSpc>
                        <a:spcBef>
                          <a:spcPts val="0"/>
                        </a:spcBef>
                        <a:spcAft>
                          <a:spcPts val="0"/>
                        </a:spcAft>
                      </a:pPr>
                      <a:r>
                        <a:rPr lang="en-US" sz="1100" b="1" dirty="0">
                          <a:effectLst/>
                          <a:latin typeface="Garamond" panose="02020404030301010803" pitchFamily="18"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None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17934"/>
                  </a:ext>
                </a:extLst>
              </a:tr>
              <a:tr h="848522">
                <a:tc>
                  <a:txBody>
                    <a:bodyPr/>
                    <a:lstStyle/>
                    <a:p>
                      <a:pPr marL="0" marR="0">
                        <a:lnSpc>
                          <a:spcPct val="107000"/>
                        </a:lnSpc>
                        <a:spcBef>
                          <a:spcPts val="0"/>
                        </a:spcBef>
                        <a:spcAft>
                          <a:spcPts val="0"/>
                        </a:spcAft>
                      </a:pPr>
                      <a:r>
                        <a:rPr lang="en-US" sz="1100" b="1" dirty="0">
                          <a:effectLst/>
                          <a:latin typeface="Garamond" panose="02020404030301010803" pitchFamily="18"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Yobe,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Jigawa, Adamawa, Niger, Osun, Imo, FCT,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Ebonyi, Edo, Taraba, Enugu, Bauchi, Cross River, Benue, Nasarawa, </a:t>
                      </a:r>
                      <a:r>
                        <a:rPr lang="en-US" sz="1200" baseline="0" dirty="0" err="1">
                          <a:effectLst/>
                          <a:latin typeface="Garamond" panose="02020404030301010803" pitchFamily="18" charset="0"/>
                          <a:ea typeface="Calibri" panose="020F0502020204030204" pitchFamily="34" charset="0"/>
                          <a:cs typeface="Times New Roman" panose="02020603050405020304" pitchFamily="18" charset="0"/>
                        </a:rPr>
                        <a:t>Kebbi,Ekiti</a:t>
                      </a:r>
                      <a:r>
                        <a:rPr lang="en-US" sz="1200" baseline="0" dirty="0">
                          <a:effectLst/>
                          <a:latin typeface="Garamond" panose="02020404030301010803" pitchFamily="18" charset="0"/>
                          <a:ea typeface="Calibri" panose="020F0502020204030204" pitchFamily="34" charset="0"/>
                          <a:cs typeface="Times New Roman" panose="02020603050405020304" pitchFamily="18" charset="0"/>
                        </a:rPr>
                        <a:t>, Kaduna, Delta, Lagos, Anambra,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42558"/>
                  </a:ext>
                </a:extLst>
              </a:tr>
            </a:tbl>
          </a:graphicData>
        </a:graphic>
      </p:graphicFrame>
      <p:sp>
        <p:nvSpPr>
          <p:cNvPr id="3" name="Rectangle 2">
            <a:extLst>
              <a:ext uri="{FF2B5EF4-FFF2-40B4-BE49-F238E27FC236}">
                <a16:creationId xmlns:a16="http://schemas.microsoft.com/office/drawing/2014/main" id="{3E123222-2D26-4C8B-9E98-579A53CEF78E}"/>
              </a:ext>
            </a:extLst>
          </p:cNvPr>
          <p:cNvSpPr/>
          <p:nvPr/>
        </p:nvSpPr>
        <p:spPr>
          <a:xfrm>
            <a:off x="4760383" y="5213414"/>
            <a:ext cx="3596036" cy="1323439"/>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considerations are taken into account in form design?</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What is holding back two states from meeting good standard when they have 2 page forms – is it space?</a:t>
            </a:r>
          </a:p>
        </p:txBody>
      </p:sp>
      <p:sp>
        <p:nvSpPr>
          <p:cNvPr id="5" name="Rectangle 4">
            <a:extLst>
              <a:ext uri="{FF2B5EF4-FFF2-40B4-BE49-F238E27FC236}">
                <a16:creationId xmlns:a16="http://schemas.microsoft.com/office/drawing/2014/main" id="{6B3A1EEE-8716-4D9E-89FB-0183C2004683}"/>
              </a:ext>
            </a:extLst>
          </p:cNvPr>
          <p:cNvSpPr/>
          <p:nvPr/>
        </p:nvSpPr>
        <p:spPr>
          <a:xfrm>
            <a:off x="8595964" y="5798127"/>
            <a:ext cx="3596036" cy="830997"/>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States using legal size paper – are these new forms or old style just reprinted?</a:t>
            </a:r>
          </a:p>
        </p:txBody>
      </p:sp>
      <p:pic>
        <p:nvPicPr>
          <p:cNvPr id="11" name="Picture 10">
            <a:extLst>
              <a:ext uri="{FF2B5EF4-FFF2-40B4-BE49-F238E27FC236}">
                <a16:creationId xmlns:a16="http://schemas.microsoft.com/office/drawing/2014/main" id="{86133926-7BCC-486D-BE22-74A74607DE95}"/>
              </a:ext>
            </a:extLst>
          </p:cNvPr>
          <p:cNvPicPr/>
          <p:nvPr/>
        </p:nvPicPr>
        <p:blipFill>
          <a:blip r:embed="rId2" cstate="print"/>
          <a:stretch>
            <a:fillRect/>
          </a:stretch>
        </p:blipFill>
        <p:spPr>
          <a:xfrm>
            <a:off x="0" y="0"/>
            <a:ext cx="1073426" cy="395288"/>
          </a:xfrm>
          <a:prstGeom prst="rect">
            <a:avLst/>
          </a:prstGeom>
        </p:spPr>
      </p:pic>
      <p:graphicFrame>
        <p:nvGraphicFramePr>
          <p:cNvPr id="14" name="Chart 13"/>
          <p:cNvGraphicFramePr/>
          <p:nvPr/>
        </p:nvGraphicFramePr>
        <p:xfrm>
          <a:off x="923492" y="1119249"/>
          <a:ext cx="33623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4857007" y="798616"/>
          <a:ext cx="3453741"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FA32E6EF-F276-4745-9DB5-147DE0BCF017}"/>
              </a:ext>
            </a:extLst>
          </p:cNvPr>
          <p:cNvGraphicFramePr>
            <a:graphicFrameLocks noGrp="1"/>
          </p:cNvGraphicFramePr>
          <p:nvPr>
            <p:extLst>
              <p:ext uri="{D42A27DB-BD31-4B8C-83A1-F6EECF244321}">
                <p14:modId xmlns:p14="http://schemas.microsoft.com/office/powerpoint/2010/main" val="77388273"/>
              </p:ext>
            </p:extLst>
          </p:nvPr>
        </p:nvGraphicFramePr>
        <p:xfrm>
          <a:off x="8356419" y="3803073"/>
          <a:ext cx="3779520" cy="1524953"/>
        </p:xfrm>
        <a:graphic>
          <a:graphicData uri="http://schemas.openxmlformats.org/drawingml/2006/table">
            <a:tbl>
              <a:tblPr firstRow="1" firstCol="1" bandRow="1">
                <a:tableStyleId>{5940675A-B579-460E-94D1-54222C63F5DA}</a:tableStyleId>
              </a:tblPr>
              <a:tblGrid>
                <a:gridCol w="1197156">
                  <a:extLst>
                    <a:ext uri="{9D8B030D-6E8A-4147-A177-3AD203B41FA5}">
                      <a16:colId xmlns:a16="http://schemas.microsoft.com/office/drawing/2014/main" val="2321751599"/>
                    </a:ext>
                  </a:extLst>
                </a:gridCol>
                <a:gridCol w="2582364">
                  <a:extLst>
                    <a:ext uri="{9D8B030D-6E8A-4147-A177-3AD203B41FA5}">
                      <a16:colId xmlns:a16="http://schemas.microsoft.com/office/drawing/2014/main" val="3412577706"/>
                    </a:ext>
                  </a:extLst>
                </a:gridCol>
              </a:tblGrid>
              <a:tr h="321945">
                <a:tc>
                  <a:txBody>
                    <a:bodyPr/>
                    <a:lstStyle/>
                    <a:p>
                      <a:pPr marL="0" marR="0">
                        <a:lnSpc>
                          <a:spcPct val="107000"/>
                        </a:lnSpc>
                        <a:spcBef>
                          <a:spcPts val="0"/>
                        </a:spcBef>
                        <a:spcAft>
                          <a:spcPts val="0"/>
                        </a:spcAft>
                      </a:pPr>
                      <a:r>
                        <a:rPr lang="en-US" sz="1100" dirty="0">
                          <a:effectLst/>
                          <a:latin typeface="Candara" panose="020E0502030303020204" pitchFamily="34" charset="0"/>
                        </a:rPr>
                        <a:t>A4 size</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latin typeface="Candara" panose="020E0502030303020204" pitchFamily="34" charset="0"/>
                        </a:rPr>
                        <a:t>Kwara, Jigawa, Niger, FCT, Edo, Enugu, Bauchi, Cross River, Nasarawa, Lagos, Anambra, Ondo</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1968815"/>
                  </a:ext>
                </a:extLst>
              </a:tr>
              <a:tr h="321945">
                <a:tc>
                  <a:txBody>
                    <a:bodyPr/>
                    <a:lstStyle/>
                    <a:p>
                      <a:pPr marL="0" marR="0">
                        <a:lnSpc>
                          <a:spcPct val="107000"/>
                        </a:lnSpc>
                        <a:spcBef>
                          <a:spcPts val="0"/>
                        </a:spcBef>
                        <a:spcAft>
                          <a:spcPts val="0"/>
                        </a:spcAft>
                      </a:pPr>
                      <a:r>
                        <a:rPr lang="en-US" sz="1100">
                          <a:effectLst/>
                          <a:latin typeface="Candara" panose="020E0502030303020204" pitchFamily="34" charset="0"/>
                        </a:rPr>
                        <a:t>Legal page size</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latin typeface="Candara" panose="020E0502030303020204" pitchFamily="34" charset="0"/>
                        </a:rPr>
                        <a:t>Plateau, Yobe, Osun, Imo, Borno, Taraba, Benue, Kebbi, Ekiti</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4908640"/>
                  </a:ext>
                </a:extLst>
              </a:tr>
              <a:tr h="321945">
                <a:tc>
                  <a:txBody>
                    <a:bodyPr/>
                    <a:lstStyle/>
                    <a:p>
                      <a:pPr marL="0" marR="0">
                        <a:lnSpc>
                          <a:spcPct val="107000"/>
                        </a:lnSpc>
                        <a:spcBef>
                          <a:spcPts val="0"/>
                        </a:spcBef>
                        <a:spcAft>
                          <a:spcPts val="0"/>
                        </a:spcAft>
                      </a:pPr>
                      <a:r>
                        <a:rPr lang="en-US" sz="1100">
                          <a:effectLst/>
                          <a:latin typeface="Candara" panose="020E0502030303020204" pitchFamily="34" charset="0"/>
                        </a:rPr>
                        <a:t>Other size</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latin typeface="Candara" panose="020E0502030303020204" pitchFamily="34" charset="0"/>
                        </a:rPr>
                        <a:t>Adamawa</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20528439"/>
                  </a:ext>
                </a:extLst>
              </a:tr>
              <a:tr h="321945">
                <a:tc>
                  <a:txBody>
                    <a:bodyPr/>
                    <a:lstStyle/>
                    <a:p>
                      <a:pPr marL="0" marR="0">
                        <a:lnSpc>
                          <a:spcPct val="107000"/>
                        </a:lnSpc>
                        <a:spcBef>
                          <a:spcPts val="0"/>
                        </a:spcBef>
                        <a:spcAft>
                          <a:spcPts val="0"/>
                        </a:spcAft>
                      </a:pPr>
                      <a:r>
                        <a:rPr lang="en-US" sz="1100">
                          <a:effectLst/>
                          <a:latin typeface="Candara" panose="020E0502030303020204" pitchFamily="34" charset="0"/>
                        </a:rPr>
                        <a:t>No Response</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latin typeface="Candara" panose="020E0502030303020204" pitchFamily="34" charset="0"/>
                        </a:rPr>
                        <a:t>Ebonyi, Kaduna, Delta</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12803188"/>
                  </a:ext>
                </a:extLst>
              </a:tr>
            </a:tbl>
          </a:graphicData>
        </a:graphic>
      </p:graphicFrame>
      <p:graphicFrame>
        <p:nvGraphicFramePr>
          <p:cNvPr id="13" name="Chart 12">
            <a:extLst>
              <a:ext uri="{FF2B5EF4-FFF2-40B4-BE49-F238E27FC236}">
                <a16:creationId xmlns:a16="http://schemas.microsoft.com/office/drawing/2014/main" id="{EA10AE33-04C5-46CC-905E-1FB58BEBA339}"/>
              </a:ext>
            </a:extLst>
          </p:cNvPr>
          <p:cNvGraphicFramePr>
            <a:graphicFrameLocks/>
          </p:cNvGraphicFramePr>
          <p:nvPr>
            <p:extLst>
              <p:ext uri="{D42A27DB-BD31-4B8C-83A1-F6EECF244321}">
                <p14:modId xmlns:p14="http://schemas.microsoft.com/office/powerpoint/2010/main" val="1757888857"/>
              </p:ext>
            </p:extLst>
          </p:nvPr>
        </p:nvGraphicFramePr>
        <p:xfrm>
          <a:off x="8356418" y="1466073"/>
          <a:ext cx="3596035" cy="22256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11733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DE0E339F-F798-43E1-B62F-66831D2561A6}"/>
              </a:ext>
            </a:extLst>
          </p:cNvPr>
          <p:cNvGraphicFramePr>
            <a:graphicFrameLocks noGrp="1"/>
          </p:cNvGraphicFramePr>
          <p:nvPr>
            <p:extLst>
              <p:ext uri="{D42A27DB-BD31-4B8C-83A1-F6EECF244321}">
                <p14:modId xmlns:p14="http://schemas.microsoft.com/office/powerpoint/2010/main" val="1811980819"/>
              </p:ext>
            </p:extLst>
          </p:nvPr>
        </p:nvGraphicFramePr>
        <p:xfrm>
          <a:off x="6897334" y="1235415"/>
          <a:ext cx="5101482" cy="4730750"/>
        </p:xfrm>
        <a:graphic>
          <a:graphicData uri="http://schemas.openxmlformats.org/drawingml/2006/table">
            <a:tbl>
              <a:tblPr firstRow="1" firstCol="1" bandRow="1"/>
              <a:tblGrid>
                <a:gridCol w="1322741">
                  <a:extLst>
                    <a:ext uri="{9D8B030D-6E8A-4147-A177-3AD203B41FA5}">
                      <a16:colId xmlns:a16="http://schemas.microsoft.com/office/drawing/2014/main" val="217801437"/>
                    </a:ext>
                  </a:extLst>
                </a:gridCol>
                <a:gridCol w="3778741">
                  <a:extLst>
                    <a:ext uri="{9D8B030D-6E8A-4147-A177-3AD203B41FA5}">
                      <a16:colId xmlns:a16="http://schemas.microsoft.com/office/drawing/2014/main" val="1200190321"/>
                    </a:ext>
                  </a:extLst>
                </a:gridCol>
              </a:tblGrid>
              <a:tr h="0">
                <a:tc>
                  <a:txBody>
                    <a:bodyPr/>
                    <a:lstStyle/>
                    <a:p>
                      <a:pPr algn="l" fontAlgn="b"/>
                      <a:r>
                        <a:rPr lang="en-US" sz="1000" b="0" i="0" u="none" strike="noStrike" dirty="0">
                          <a:solidFill>
                            <a:srgbClr val="000000"/>
                          </a:solidFill>
                          <a:effectLst/>
                          <a:latin typeface="Candara" panose="020E0502030303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offices/0/0/0/0/Online/0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122037"/>
                  </a:ext>
                </a:extLst>
              </a:tr>
              <a:tr h="0">
                <a:tc>
                  <a:txBody>
                    <a:bodyPr/>
                    <a:lstStyle/>
                    <a:p>
                      <a:pPr algn="l" fontAlgn="b"/>
                      <a:r>
                        <a:rPr lang="en-US" sz="1000" b="0" i="0" u="none" strike="noStrike">
                          <a:solidFill>
                            <a:srgbClr val="000000"/>
                          </a:solidFill>
                          <a:effectLst/>
                          <a:latin typeface="Candara" panose="020E0502030303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692153"/>
                  </a:ext>
                </a:extLst>
              </a:tr>
              <a:tr h="0">
                <a:tc>
                  <a:txBody>
                    <a:bodyPr/>
                    <a:lstStyle/>
                    <a:p>
                      <a:pPr algn="l" fontAlgn="b"/>
                      <a:r>
                        <a:rPr lang="en-US" sz="1000" b="0" i="0" u="none" strike="noStrike">
                          <a:solidFill>
                            <a:srgbClr val="000000"/>
                          </a:solidFill>
                          <a:effectLst/>
                          <a:latin typeface="Candara" panose="020E0502030303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361312"/>
                  </a:ext>
                </a:extLst>
              </a:tr>
              <a:tr h="0">
                <a:tc>
                  <a:txBody>
                    <a:bodyPr/>
                    <a:lstStyle/>
                    <a:p>
                      <a:pPr algn="l" fontAlgn="b"/>
                      <a:r>
                        <a:rPr lang="en-US" sz="1000" b="0" i="0" u="none" strike="noStrike">
                          <a:solidFill>
                            <a:srgbClr val="000000"/>
                          </a:solidFill>
                          <a:effectLst/>
                          <a:latin typeface="Candara" panose="020E0502030303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97046"/>
                  </a:ext>
                </a:extLst>
              </a:tr>
              <a:tr h="0">
                <a:tc>
                  <a:txBody>
                    <a:bodyPr/>
                    <a:lstStyle/>
                    <a:p>
                      <a:pPr algn="l" fontAlgn="b"/>
                      <a:r>
                        <a:rPr lang="en-US" sz="1000" b="0" i="0" u="none" strike="noStrike">
                          <a:solidFill>
                            <a:srgbClr val="000000"/>
                          </a:solidFill>
                          <a:effectLst/>
                          <a:latin typeface="Candara" panose="020E0502030303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982959"/>
                  </a:ext>
                </a:extLst>
              </a:tr>
              <a:tr h="0">
                <a:tc>
                  <a:txBody>
                    <a:bodyPr/>
                    <a:lstStyle/>
                    <a:p>
                      <a:pPr algn="l" fontAlgn="b"/>
                      <a:r>
                        <a:rPr lang="en-US" sz="1000" b="0" i="0" u="none" strike="noStrike">
                          <a:solidFill>
                            <a:srgbClr val="000000"/>
                          </a:solidFill>
                          <a:effectLst/>
                          <a:latin typeface="Candara" panose="020E0502030303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office/0/0/0/Online/0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82852"/>
                  </a:ext>
                </a:extLst>
              </a:tr>
              <a:tr h="0">
                <a:tc>
                  <a:txBody>
                    <a:bodyPr/>
                    <a:lstStyle/>
                    <a:p>
                      <a:pPr algn="l" fontAlgn="b"/>
                      <a:r>
                        <a:rPr lang="en-US" sz="1000" b="0" i="0" u="none" strike="noStrike">
                          <a:solidFill>
                            <a:srgbClr val="000000"/>
                          </a:solidFill>
                          <a:effectLst/>
                          <a:latin typeface="Candara" panose="020E0502030303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Field offices/Head office/0/0/0/Online/0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229450"/>
                  </a:ext>
                </a:extLst>
              </a:tr>
              <a:tr h="0">
                <a:tc>
                  <a:txBody>
                    <a:bodyPr/>
                    <a:lstStyle/>
                    <a:p>
                      <a:pPr algn="l" fontAlgn="b"/>
                      <a:r>
                        <a:rPr lang="en-US" sz="1000" b="0" i="0" u="none" strike="noStrike">
                          <a:solidFill>
                            <a:srgbClr val="000000"/>
                          </a:solidFill>
                          <a:effectLst/>
                          <a:latin typeface="Candara" panose="020E0502030303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office/0/0/0/Online/0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94924"/>
                  </a:ext>
                </a:extLst>
              </a:tr>
              <a:tr h="0">
                <a:tc>
                  <a:txBody>
                    <a:bodyPr/>
                    <a:lstStyle/>
                    <a:p>
                      <a:pPr algn="l" fontAlgn="b"/>
                      <a:r>
                        <a:rPr lang="en-US" sz="1000" b="0" i="0" u="none" strike="noStrike">
                          <a:solidFill>
                            <a:srgbClr val="000000"/>
                          </a:solidFill>
                          <a:effectLst/>
                          <a:latin typeface="Candara" panose="020E0502030303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office/0/0/Help desks/0/0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914231"/>
                  </a:ext>
                </a:extLst>
              </a:tr>
              <a:tr h="0">
                <a:tc>
                  <a:txBody>
                    <a:bodyPr/>
                    <a:lstStyle/>
                    <a:p>
                      <a:pPr algn="l" fontAlgn="b"/>
                      <a:r>
                        <a:rPr lang="en-US" sz="1000" b="0" i="0" u="none" strike="noStrike">
                          <a:solidFill>
                            <a:srgbClr val="000000"/>
                          </a:solidFill>
                          <a:effectLst/>
                          <a:latin typeface="Candara" panose="020E0502030303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office/0/0/Help desks/Online/0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516094"/>
                  </a:ext>
                </a:extLst>
              </a:tr>
              <a:tr h="0">
                <a:tc>
                  <a:txBody>
                    <a:bodyPr/>
                    <a:lstStyle/>
                    <a:p>
                      <a:pPr algn="l" fontAlgn="b"/>
                      <a:r>
                        <a:rPr lang="en-US" sz="1000" b="0" i="0" u="none" strike="noStrike">
                          <a:solidFill>
                            <a:srgbClr val="000000"/>
                          </a:solidFill>
                          <a:effectLst/>
                          <a:latin typeface="Candara" panose="020E0502030303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office/0/Sensitisation events/0/0/Others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269647"/>
                  </a:ext>
                </a:extLst>
              </a:tr>
              <a:tr h="0">
                <a:tc>
                  <a:txBody>
                    <a:bodyPr/>
                    <a:lstStyle/>
                    <a:p>
                      <a:pPr algn="l" fontAlgn="b"/>
                      <a:r>
                        <a:rPr lang="en-US" sz="1000" b="0" i="0" u="none" strike="noStrike">
                          <a:solidFill>
                            <a:srgbClr val="000000"/>
                          </a:solidFill>
                          <a:effectLst/>
                          <a:latin typeface="Candara" panose="020E0502030303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office/0/Sensitisation events/0/Online/0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537047"/>
                  </a:ext>
                </a:extLst>
              </a:tr>
              <a:tr h="0">
                <a:tc>
                  <a:txBody>
                    <a:bodyPr/>
                    <a:lstStyle/>
                    <a:p>
                      <a:pPr algn="l" fontAlgn="b"/>
                      <a:r>
                        <a:rPr lang="en-US" sz="1000" b="0" i="0" u="none" strike="noStrike">
                          <a:solidFill>
                            <a:srgbClr val="000000"/>
                          </a:solidFill>
                          <a:effectLst/>
                          <a:latin typeface="Candara" panose="020E0502030303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office/0/Sensitisation events/0/Online/Others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744612"/>
                  </a:ext>
                </a:extLst>
              </a:tr>
              <a:tr h="0">
                <a:tc>
                  <a:txBody>
                    <a:bodyPr/>
                    <a:lstStyle/>
                    <a:p>
                      <a:pPr algn="l" fontAlgn="b"/>
                      <a:r>
                        <a:rPr lang="en-US" sz="1000" b="0" i="0" u="none" strike="noStrike">
                          <a:solidFill>
                            <a:srgbClr val="000000"/>
                          </a:solidFill>
                          <a:effectLst/>
                          <a:latin typeface="Candara" panose="020E0502030303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office/0/Sensitisation events/Help desks/0/0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345681"/>
                  </a:ext>
                </a:extLst>
              </a:tr>
              <a:tr h="0">
                <a:tc>
                  <a:txBody>
                    <a:bodyPr/>
                    <a:lstStyle/>
                    <a:p>
                      <a:pPr algn="l" fontAlgn="b"/>
                      <a:r>
                        <a:rPr lang="en-US" sz="1000" b="0" i="0" u="none" strike="noStrike">
                          <a:solidFill>
                            <a:srgbClr val="000000"/>
                          </a:solidFill>
                          <a:effectLst/>
                          <a:latin typeface="Candara" panose="020E0502030303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office/0/Sensitisation events/Help desks/0/0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634704"/>
                  </a:ext>
                </a:extLst>
              </a:tr>
              <a:tr h="0">
                <a:tc>
                  <a:txBody>
                    <a:bodyPr/>
                    <a:lstStyle/>
                    <a:p>
                      <a:pPr algn="l" fontAlgn="b"/>
                      <a:r>
                        <a:rPr lang="en-US" sz="1000" b="0" i="0" u="none" strike="noStrike">
                          <a:solidFill>
                            <a:srgbClr val="000000"/>
                          </a:solidFill>
                          <a:effectLst/>
                          <a:latin typeface="Candara" panose="020E0502030303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office/0/Sensitisation events/Help desks/0/0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335726"/>
                  </a:ext>
                </a:extLst>
              </a:tr>
              <a:tr h="0">
                <a:tc>
                  <a:txBody>
                    <a:bodyPr/>
                    <a:lstStyle/>
                    <a:p>
                      <a:pPr algn="l" fontAlgn="b"/>
                      <a:r>
                        <a:rPr lang="en-US" sz="1000" b="0" i="0" u="none" strike="noStrike">
                          <a:solidFill>
                            <a:srgbClr val="000000"/>
                          </a:solidFill>
                          <a:effectLst/>
                          <a:latin typeface="Candara" panose="020E0502030303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office/0/Sensitisation events/Help desks/0/Others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544945"/>
                  </a:ext>
                </a:extLst>
              </a:tr>
              <a:tr h="0">
                <a:tc>
                  <a:txBody>
                    <a:bodyPr/>
                    <a:lstStyle/>
                    <a:p>
                      <a:pPr algn="l" fontAlgn="b"/>
                      <a:r>
                        <a:rPr lang="en-US" sz="1000" b="0" i="0" u="none" strike="noStrike">
                          <a:solidFill>
                            <a:srgbClr val="000000"/>
                          </a:solidFill>
                          <a:effectLst/>
                          <a:latin typeface="Candara" panose="020E0502030303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office/0/Sensitisation events/Help desks/Online/0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310982"/>
                  </a:ext>
                </a:extLst>
              </a:tr>
              <a:tr h="0">
                <a:tc>
                  <a:txBody>
                    <a:bodyPr/>
                    <a:lstStyle/>
                    <a:p>
                      <a:pPr algn="l" fontAlgn="b"/>
                      <a:r>
                        <a:rPr lang="en-US" sz="1000" b="0" i="0" u="none" strike="noStrike">
                          <a:solidFill>
                            <a:srgbClr val="000000"/>
                          </a:solidFill>
                          <a:effectLst/>
                          <a:latin typeface="Candara" panose="020E0502030303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office/0/Sensitisation events/Help desks/Online/0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825940"/>
                  </a:ext>
                </a:extLst>
              </a:tr>
              <a:tr h="0">
                <a:tc>
                  <a:txBody>
                    <a:bodyPr/>
                    <a:lstStyle/>
                    <a:p>
                      <a:pPr algn="l" fontAlgn="b"/>
                      <a:r>
                        <a:rPr lang="en-US" sz="1000" b="0" i="0" u="none" strike="noStrike">
                          <a:solidFill>
                            <a:srgbClr val="000000"/>
                          </a:solidFill>
                          <a:effectLst/>
                          <a:latin typeface="Candara" panose="020E0502030303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office/0/Sensitisation events/Help desks/Online/0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599357"/>
                  </a:ext>
                </a:extLst>
              </a:tr>
              <a:tr h="0">
                <a:tc>
                  <a:txBody>
                    <a:bodyPr/>
                    <a:lstStyle/>
                    <a:p>
                      <a:pPr algn="l" fontAlgn="b"/>
                      <a:r>
                        <a:rPr lang="en-US" sz="1000" b="0" i="0" u="none" strike="noStrike">
                          <a:solidFill>
                            <a:srgbClr val="000000"/>
                          </a:solidFill>
                          <a:effectLst/>
                          <a:latin typeface="Candara" panose="020E0502030303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office/Mobile information points/Sensitisation events/Help desks/0/0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703947"/>
                  </a:ext>
                </a:extLst>
              </a:tr>
              <a:tr h="0">
                <a:tc>
                  <a:txBody>
                    <a:bodyPr/>
                    <a:lstStyle/>
                    <a:p>
                      <a:pPr algn="l" fontAlgn="b"/>
                      <a:r>
                        <a:rPr lang="en-US" sz="1000" b="0" i="0" u="none" strike="noStrike">
                          <a:solidFill>
                            <a:srgbClr val="000000"/>
                          </a:solidFill>
                          <a:effectLst/>
                          <a:latin typeface="Candara" panose="020E0502030303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office/Mobile information points/Sensitisation events/Help desks/Online/0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875861"/>
                  </a:ext>
                </a:extLst>
              </a:tr>
              <a:tr h="0">
                <a:tc>
                  <a:txBody>
                    <a:bodyPr/>
                    <a:lstStyle/>
                    <a:p>
                      <a:pPr algn="l" fontAlgn="b"/>
                      <a:r>
                        <a:rPr lang="en-US" sz="1000" b="0" i="0" u="none" strike="noStrike">
                          <a:solidFill>
                            <a:srgbClr val="000000"/>
                          </a:solidFill>
                          <a:effectLst/>
                          <a:latin typeface="Candara" panose="020E0502030303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office/Mobile information points/Sensitisation events/Help desks/Online/0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222970"/>
                  </a:ext>
                </a:extLst>
              </a:tr>
              <a:tr h="0">
                <a:tc>
                  <a:txBody>
                    <a:bodyPr/>
                    <a:lstStyle/>
                    <a:p>
                      <a:pPr algn="l" fontAlgn="b"/>
                      <a:r>
                        <a:rPr lang="en-US" sz="1000" b="0" i="0" u="none" strike="noStrike">
                          <a:solidFill>
                            <a:srgbClr val="000000"/>
                          </a:solidFill>
                          <a:effectLst/>
                          <a:latin typeface="Candara" panose="020E0502030303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Field offices/Head office/Mobile information points/Sensitisation events/Help desks/Online/Others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121474"/>
                  </a:ext>
                </a:extLst>
              </a:tr>
              <a:tr h="0">
                <a:tc>
                  <a:txBody>
                    <a:bodyPr/>
                    <a:lstStyle/>
                    <a:p>
                      <a:pPr algn="l" fontAlgn="b"/>
                      <a:r>
                        <a:rPr lang="en-US" sz="1000" b="0" i="0" u="none" strike="noStrike">
                          <a:solidFill>
                            <a:srgbClr val="000000"/>
                          </a:solidFill>
                          <a:effectLst/>
                          <a:latin typeface="Candara" panose="020E0502030303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Field offices/Head office/Mobile information points/</a:t>
                      </a:r>
                      <a:r>
                        <a:rPr lang="en-US" sz="1000" b="0" i="0" u="none" strike="noStrike" dirty="0" err="1">
                          <a:solidFill>
                            <a:srgbClr val="000000"/>
                          </a:solidFill>
                          <a:effectLst/>
                          <a:latin typeface="Candara" panose="020E0502030303020204" pitchFamily="34" charset="0"/>
                        </a:rPr>
                        <a:t>Sensitisation</a:t>
                      </a:r>
                      <a:r>
                        <a:rPr lang="en-US" sz="1000" b="0" i="0" u="none" strike="noStrike" dirty="0">
                          <a:solidFill>
                            <a:srgbClr val="000000"/>
                          </a:solidFill>
                          <a:effectLst/>
                          <a:latin typeface="Candara" panose="020E0502030303020204" pitchFamily="34" charset="0"/>
                        </a:rPr>
                        <a:t> events/Help desks/Online/Others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28332"/>
                  </a:ext>
                </a:extLst>
              </a:tr>
            </a:tbl>
          </a:graphicData>
        </a:graphic>
      </p:graphicFrame>
      <p:sp>
        <p:nvSpPr>
          <p:cNvPr id="2" name="Rectangle 1">
            <a:extLst>
              <a:ext uri="{FF2B5EF4-FFF2-40B4-BE49-F238E27FC236}">
                <a16:creationId xmlns:a16="http://schemas.microsoft.com/office/drawing/2014/main" id="{B2D95B33-B8BB-448E-89EC-B7E8B6FB8653}"/>
              </a:ext>
            </a:extLst>
          </p:cNvPr>
          <p:cNvSpPr/>
          <p:nvPr/>
        </p:nvSpPr>
        <p:spPr>
          <a:xfrm>
            <a:off x="1987826" y="5601616"/>
            <a:ext cx="4283764" cy="1077218"/>
          </a:xfrm>
          <a:prstGeom prst="rect">
            <a:avLst/>
          </a:prstGeom>
        </p:spPr>
        <p:txBody>
          <a:bodyPr wrap="square">
            <a:spAutoFit/>
          </a:bodyPr>
          <a:lstStyle/>
          <a:p>
            <a:r>
              <a:rPr lang="en-GB" sz="1600" dirty="0">
                <a:solidFill>
                  <a:srgbClr val="C00000"/>
                </a:solidFill>
                <a:latin typeface="Candara" panose="020E0502030303020204" pitchFamily="34" charset="0"/>
              </a:rPr>
              <a:t>For 34 a and b</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How real is this statement?</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How have costs been managed?</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Examples</a:t>
            </a:r>
          </a:p>
        </p:txBody>
      </p:sp>
      <p:pic>
        <p:nvPicPr>
          <p:cNvPr id="11" name="Picture 10">
            <a:extLst>
              <a:ext uri="{FF2B5EF4-FFF2-40B4-BE49-F238E27FC236}">
                <a16:creationId xmlns:a16="http://schemas.microsoft.com/office/drawing/2014/main" id="{C8583FCA-2FE5-4599-AAF9-BFFCA4587347}"/>
              </a:ext>
            </a:extLst>
          </p:cNvPr>
          <p:cNvPicPr/>
          <p:nvPr/>
        </p:nvPicPr>
        <p:blipFill>
          <a:blip r:embed="rId2" cstate="print"/>
          <a:stretch>
            <a:fillRect/>
          </a:stretch>
        </p:blipFill>
        <p:spPr>
          <a:xfrm>
            <a:off x="0" y="0"/>
            <a:ext cx="1073426" cy="395288"/>
          </a:xfrm>
          <a:prstGeom prst="rect">
            <a:avLst/>
          </a:prstGeom>
        </p:spPr>
      </p:pic>
      <p:graphicFrame>
        <p:nvGraphicFramePr>
          <p:cNvPr id="14" name="Chart 13"/>
          <p:cNvGraphicFramePr/>
          <p:nvPr>
            <p:extLst>
              <p:ext uri="{D42A27DB-BD31-4B8C-83A1-F6EECF244321}">
                <p14:modId xmlns:p14="http://schemas.microsoft.com/office/powerpoint/2010/main" val="726430856"/>
              </p:ext>
            </p:extLst>
          </p:nvPr>
        </p:nvGraphicFramePr>
        <p:xfrm>
          <a:off x="332509" y="1368631"/>
          <a:ext cx="311714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3672135" y="786740"/>
          <a:ext cx="282892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2ECB9D3C-AC6F-454D-87A9-44B7FEDCE065}"/>
              </a:ext>
            </a:extLst>
          </p:cNvPr>
          <p:cNvGraphicFramePr>
            <a:graphicFrameLocks noGrp="1"/>
          </p:cNvGraphicFramePr>
          <p:nvPr>
            <p:extLst>
              <p:ext uri="{D42A27DB-BD31-4B8C-83A1-F6EECF244321}">
                <p14:modId xmlns:p14="http://schemas.microsoft.com/office/powerpoint/2010/main" val="86585294"/>
              </p:ext>
            </p:extLst>
          </p:nvPr>
        </p:nvGraphicFramePr>
        <p:xfrm>
          <a:off x="332509" y="4322529"/>
          <a:ext cx="3025775" cy="1068388"/>
        </p:xfrm>
        <a:graphic>
          <a:graphicData uri="http://schemas.openxmlformats.org/drawingml/2006/table">
            <a:tbl>
              <a:tblPr firstRow="1" firstCol="1" bandRow="1">
                <a:tableStyleId>{5940675A-B579-460E-94D1-54222C63F5DA}</a:tableStyleId>
              </a:tblPr>
              <a:tblGrid>
                <a:gridCol w="625475">
                  <a:extLst>
                    <a:ext uri="{9D8B030D-6E8A-4147-A177-3AD203B41FA5}">
                      <a16:colId xmlns:a16="http://schemas.microsoft.com/office/drawing/2014/main" val="2599982271"/>
                    </a:ext>
                  </a:extLst>
                </a:gridCol>
                <a:gridCol w="2400300">
                  <a:extLst>
                    <a:ext uri="{9D8B030D-6E8A-4147-A177-3AD203B41FA5}">
                      <a16:colId xmlns:a16="http://schemas.microsoft.com/office/drawing/2014/main" val="1217886614"/>
                    </a:ext>
                  </a:extLst>
                </a:gridCol>
              </a:tblGrid>
              <a:tr h="0">
                <a:tc>
                  <a:txBody>
                    <a:bodyPr/>
                    <a:lstStyle/>
                    <a:p>
                      <a:pPr marL="0" marR="0">
                        <a:lnSpc>
                          <a:spcPct val="107000"/>
                        </a:lnSpc>
                        <a:spcBef>
                          <a:spcPts val="0"/>
                        </a:spcBef>
                        <a:spcAft>
                          <a:spcPts val="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Plateau, Yobe, </a:t>
                      </a:r>
                      <a:r>
                        <a:rPr lang="en-US" sz="1100" dirty="0" err="1">
                          <a:effectLst/>
                        </a:rPr>
                        <a:t>Kwara</a:t>
                      </a:r>
                      <a:r>
                        <a:rPr lang="en-US" sz="1100" dirty="0">
                          <a:effectLst/>
                        </a:rPr>
                        <a:t>, Jigawa, Adamawa, Niger, Osun, Imo, FCT, </a:t>
                      </a:r>
                      <a:r>
                        <a:rPr lang="en-US" sz="1100" dirty="0" err="1">
                          <a:effectLst/>
                        </a:rPr>
                        <a:t>Borno</a:t>
                      </a:r>
                      <a:r>
                        <a:rPr lang="en-US" sz="1100" dirty="0">
                          <a:effectLst/>
                        </a:rPr>
                        <a:t>, Ebonyi, Edo, Taraba, Enugu, Bauchi, Cross River, Benue, Nasarawa, Kebbi, Ekiti, Kaduna, Delta, Lagos, Anambra,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320086"/>
                  </a:ext>
                </a:extLst>
              </a:tr>
            </a:tbl>
          </a:graphicData>
        </a:graphic>
      </p:graphicFrame>
      <p:graphicFrame>
        <p:nvGraphicFramePr>
          <p:cNvPr id="4" name="Table 3">
            <a:extLst>
              <a:ext uri="{FF2B5EF4-FFF2-40B4-BE49-F238E27FC236}">
                <a16:creationId xmlns:a16="http://schemas.microsoft.com/office/drawing/2014/main" id="{FAD1C28D-553F-4D9A-BFDB-AB383C567512}"/>
              </a:ext>
            </a:extLst>
          </p:cNvPr>
          <p:cNvGraphicFramePr>
            <a:graphicFrameLocks noGrp="1"/>
          </p:cNvGraphicFramePr>
          <p:nvPr>
            <p:extLst>
              <p:ext uri="{D42A27DB-BD31-4B8C-83A1-F6EECF244321}">
                <p14:modId xmlns:p14="http://schemas.microsoft.com/office/powerpoint/2010/main" val="144374171"/>
              </p:ext>
            </p:extLst>
          </p:nvPr>
        </p:nvGraphicFramePr>
        <p:xfrm>
          <a:off x="3652278" y="3905590"/>
          <a:ext cx="3117149" cy="1060451"/>
        </p:xfrm>
        <a:graphic>
          <a:graphicData uri="http://schemas.openxmlformats.org/drawingml/2006/table">
            <a:tbl>
              <a:tblPr firstRow="1" firstCol="1" bandRow="1">
                <a:tableStyleId>{5940675A-B579-460E-94D1-54222C63F5DA}</a:tableStyleId>
              </a:tblPr>
              <a:tblGrid>
                <a:gridCol w="657262">
                  <a:extLst>
                    <a:ext uri="{9D8B030D-6E8A-4147-A177-3AD203B41FA5}">
                      <a16:colId xmlns:a16="http://schemas.microsoft.com/office/drawing/2014/main" val="54193417"/>
                    </a:ext>
                  </a:extLst>
                </a:gridCol>
                <a:gridCol w="2459887">
                  <a:extLst>
                    <a:ext uri="{9D8B030D-6E8A-4147-A177-3AD203B41FA5}">
                      <a16:colId xmlns:a16="http://schemas.microsoft.com/office/drawing/2014/main" val="2144729736"/>
                    </a:ext>
                  </a:extLst>
                </a:gridCol>
              </a:tblGrid>
              <a:tr h="321945">
                <a:tc>
                  <a:txBody>
                    <a:bodyPr/>
                    <a:lstStyle/>
                    <a:p>
                      <a:pPr marL="0" marR="0">
                        <a:lnSpc>
                          <a:spcPct val="107000"/>
                        </a:lnSpc>
                        <a:spcBef>
                          <a:spcPts val="0"/>
                        </a:spcBef>
                        <a:spcAft>
                          <a:spcPts val="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Borno, Bauchi, Cross River, Kaduna, Anambra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03808585"/>
                  </a:ext>
                </a:extLst>
              </a:tr>
              <a:tr h="321945">
                <a:tc>
                  <a:txBody>
                    <a:bodyPr/>
                    <a:lstStyle/>
                    <a:p>
                      <a:pPr marL="0" marR="0">
                        <a:lnSpc>
                          <a:spcPct val="107000"/>
                        </a:lnSpc>
                        <a:spcBef>
                          <a:spcPts val="0"/>
                        </a:spcBef>
                        <a:spcAft>
                          <a:spcPts val="0"/>
                        </a:spcAft>
                      </a:pPr>
                      <a:r>
                        <a:rPr lang="en-US" sz="1100">
                          <a:effectLst/>
                        </a:rPr>
                        <a:t>No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Plateau, Yobe, </a:t>
                      </a:r>
                      <a:r>
                        <a:rPr lang="en-US" sz="1100" dirty="0" err="1">
                          <a:effectLst/>
                        </a:rPr>
                        <a:t>Kwara</a:t>
                      </a:r>
                      <a:r>
                        <a:rPr lang="en-US" sz="1100" dirty="0">
                          <a:effectLst/>
                        </a:rPr>
                        <a:t>, Jigawa, Adamawa, Niger, Osun, Imo, FCT, Ebonyi, Edo, Taraba, Enugu, Benue, Nasarawa, Kebbi, Ekiti, Delta, Lagos,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33139381"/>
                  </a:ext>
                </a:extLst>
              </a:tr>
            </a:tbl>
          </a:graphicData>
        </a:graphic>
      </p:graphicFrame>
      <p:sp>
        <p:nvSpPr>
          <p:cNvPr id="19" name="TextBox 18">
            <a:extLst>
              <a:ext uri="{FF2B5EF4-FFF2-40B4-BE49-F238E27FC236}">
                <a16:creationId xmlns:a16="http://schemas.microsoft.com/office/drawing/2014/main" id="{0290E2C5-44D2-4360-B8D4-36315A1B25F3}"/>
              </a:ext>
            </a:extLst>
          </p:cNvPr>
          <p:cNvSpPr txBox="1"/>
          <p:nvPr/>
        </p:nvSpPr>
        <p:spPr>
          <a:xfrm>
            <a:off x="7028336" y="738880"/>
            <a:ext cx="4535014" cy="261610"/>
          </a:xfrm>
          <a:prstGeom prst="rect">
            <a:avLst/>
          </a:prstGeom>
          <a:noFill/>
        </p:spPr>
        <p:txBody>
          <a:bodyPr wrap="square">
            <a:spAutoFit/>
          </a:bodyPr>
          <a:lstStyle/>
          <a:p>
            <a:r>
              <a:rPr lang="en-US" sz="1100" b="1" i="0" u="none" strike="noStrike" dirty="0">
                <a:solidFill>
                  <a:srgbClr val="000000"/>
                </a:solidFill>
                <a:effectLst/>
                <a:latin typeface="Candara" panose="020E0502030303020204" pitchFamily="34" charset="0"/>
              </a:rPr>
              <a:t>34c. Are they available on request? (Tick all that apply)*</a:t>
            </a:r>
            <a:r>
              <a:rPr lang="en-US" sz="1100" b="1" dirty="0">
                <a:latin typeface="Candara" panose="020E0502030303020204" pitchFamily="34" charset="0"/>
              </a:rPr>
              <a:t> </a:t>
            </a:r>
          </a:p>
        </p:txBody>
      </p:sp>
    </p:spTree>
    <p:extLst>
      <p:ext uri="{BB962C8B-B14F-4D97-AF65-F5344CB8AC3E}">
        <p14:creationId xmlns:p14="http://schemas.microsoft.com/office/powerpoint/2010/main" val="3976210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4B94FE4-2FD1-4EE5-9E3B-A717F42F2B42}"/>
              </a:ext>
            </a:extLst>
          </p:cNvPr>
          <p:cNvGraphicFramePr>
            <a:graphicFrameLocks noGrp="1"/>
          </p:cNvGraphicFramePr>
          <p:nvPr>
            <p:ph idx="1"/>
            <p:extLst>
              <p:ext uri="{D42A27DB-BD31-4B8C-83A1-F6EECF244321}">
                <p14:modId xmlns:p14="http://schemas.microsoft.com/office/powerpoint/2010/main" val="3100846069"/>
              </p:ext>
            </p:extLst>
          </p:nvPr>
        </p:nvGraphicFramePr>
        <p:xfrm>
          <a:off x="466093" y="464664"/>
          <a:ext cx="2819400" cy="32244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292F66E5-52B8-47E8-8CEB-87E644B4DB34}"/>
              </a:ext>
            </a:extLst>
          </p:cNvPr>
          <p:cNvGraphicFramePr>
            <a:graphicFrameLocks noGrp="1"/>
          </p:cNvGraphicFramePr>
          <p:nvPr>
            <p:extLst>
              <p:ext uri="{D42A27DB-BD31-4B8C-83A1-F6EECF244321}">
                <p14:modId xmlns:p14="http://schemas.microsoft.com/office/powerpoint/2010/main" val="2406738198"/>
              </p:ext>
            </p:extLst>
          </p:nvPr>
        </p:nvGraphicFramePr>
        <p:xfrm>
          <a:off x="413285" y="3783870"/>
          <a:ext cx="3796883" cy="1180042"/>
        </p:xfrm>
        <a:graphic>
          <a:graphicData uri="http://schemas.openxmlformats.org/drawingml/2006/table">
            <a:tbl>
              <a:tblPr firstRow="1" firstCol="1" bandRow="1"/>
              <a:tblGrid>
                <a:gridCol w="702804">
                  <a:extLst>
                    <a:ext uri="{9D8B030D-6E8A-4147-A177-3AD203B41FA5}">
                      <a16:colId xmlns:a16="http://schemas.microsoft.com/office/drawing/2014/main" val="2966004714"/>
                    </a:ext>
                  </a:extLst>
                </a:gridCol>
                <a:gridCol w="3094079">
                  <a:extLst>
                    <a:ext uri="{9D8B030D-6E8A-4147-A177-3AD203B41FA5}">
                      <a16:colId xmlns:a16="http://schemas.microsoft.com/office/drawing/2014/main" val="4142298336"/>
                    </a:ext>
                  </a:extLst>
                </a:gridCol>
              </a:tblGrid>
              <a:tr h="289898">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458130"/>
                  </a:ext>
                </a:extLst>
              </a:tr>
              <a:tr h="890144">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Adamawa, Niger, Osun,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Ebonyi, Edo, Taraba, Enugu,  Bauchi, Cross River, Benue, Nasarawa, Kebbi, Ekiti, Kaduna, Delta, Lagos, Anambra,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222317"/>
                  </a:ext>
                </a:extLst>
              </a:tr>
            </a:tbl>
          </a:graphicData>
        </a:graphic>
      </p:graphicFrame>
      <p:graphicFrame>
        <p:nvGraphicFramePr>
          <p:cNvPr id="9" name="Table 8">
            <a:extLst>
              <a:ext uri="{FF2B5EF4-FFF2-40B4-BE49-F238E27FC236}">
                <a16:creationId xmlns:a16="http://schemas.microsoft.com/office/drawing/2014/main" id="{7D144D83-C6A2-4285-9C09-B1589599079F}"/>
              </a:ext>
            </a:extLst>
          </p:cNvPr>
          <p:cNvGraphicFramePr>
            <a:graphicFrameLocks noGrp="1"/>
          </p:cNvGraphicFramePr>
          <p:nvPr>
            <p:extLst>
              <p:ext uri="{D42A27DB-BD31-4B8C-83A1-F6EECF244321}">
                <p14:modId xmlns:p14="http://schemas.microsoft.com/office/powerpoint/2010/main" val="3841802628"/>
              </p:ext>
            </p:extLst>
          </p:nvPr>
        </p:nvGraphicFramePr>
        <p:xfrm>
          <a:off x="4377442" y="3729612"/>
          <a:ext cx="3674610" cy="1468064"/>
        </p:xfrm>
        <a:graphic>
          <a:graphicData uri="http://schemas.openxmlformats.org/drawingml/2006/table">
            <a:tbl>
              <a:tblPr firstRow="1" firstCol="1" bandRow="1"/>
              <a:tblGrid>
                <a:gridCol w="1280160">
                  <a:extLst>
                    <a:ext uri="{9D8B030D-6E8A-4147-A177-3AD203B41FA5}">
                      <a16:colId xmlns:a16="http://schemas.microsoft.com/office/drawing/2014/main" val="3725071197"/>
                    </a:ext>
                  </a:extLst>
                </a:gridCol>
                <a:gridCol w="2394450">
                  <a:extLst>
                    <a:ext uri="{9D8B030D-6E8A-4147-A177-3AD203B41FA5}">
                      <a16:colId xmlns:a16="http://schemas.microsoft.com/office/drawing/2014/main" val="2191849993"/>
                    </a:ext>
                  </a:extLst>
                </a:gridCol>
              </a:tblGrid>
              <a:tr h="292432">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Kebbi, Bauchi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302367"/>
                  </a:ext>
                </a:extLst>
              </a:tr>
              <a:tr h="292432">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Taraba, Ekiti,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Delta, Enugu, Jigawa, Plateau, Kaduna, Ondo, Lagos, Anambra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637842"/>
                  </a:ext>
                </a:extLst>
              </a:tr>
              <a:tr h="595178">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 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Benue, Yobe, Nasarawa, FCT, Edo,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Osun, Niger, Adamawa, Cross River, Imo,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962549"/>
                  </a:ext>
                </a:extLst>
              </a:tr>
            </a:tbl>
          </a:graphicData>
        </a:graphic>
      </p:graphicFrame>
      <p:sp>
        <p:nvSpPr>
          <p:cNvPr id="2" name="Rectangle 1">
            <a:extLst>
              <a:ext uri="{FF2B5EF4-FFF2-40B4-BE49-F238E27FC236}">
                <a16:creationId xmlns:a16="http://schemas.microsoft.com/office/drawing/2014/main" id="{0B3C23D7-FED0-460E-87CE-35ACB8C94AB0}"/>
              </a:ext>
            </a:extLst>
          </p:cNvPr>
          <p:cNvSpPr/>
          <p:nvPr/>
        </p:nvSpPr>
        <p:spPr>
          <a:xfrm>
            <a:off x="848768" y="4991678"/>
            <a:ext cx="7203283" cy="1689501"/>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Questions 35 a and b</a:t>
            </a:r>
          </a:p>
          <a:p>
            <a:pPr marL="285750" indent="-285750">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Cross River has good example of guidance</a:t>
            </a:r>
          </a:p>
          <a:p>
            <a:pPr marL="285750" indent="-285750">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do you think should be in the guidance for filling a tax return</a:t>
            </a:r>
          </a:p>
          <a:p>
            <a:pPr marL="742950" lvl="1" indent="-285750">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Explanations for each box</a:t>
            </a:r>
          </a:p>
          <a:p>
            <a:pPr marL="742950" lvl="1" indent="-285750">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Explanations of basic terms</a:t>
            </a:r>
          </a:p>
          <a:p>
            <a:pPr marL="742950" lvl="1" indent="-285750">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Worked examples?</a:t>
            </a:r>
          </a:p>
        </p:txBody>
      </p:sp>
      <p:pic>
        <p:nvPicPr>
          <p:cNvPr id="11" name="Picture 10">
            <a:extLst>
              <a:ext uri="{FF2B5EF4-FFF2-40B4-BE49-F238E27FC236}">
                <a16:creationId xmlns:a16="http://schemas.microsoft.com/office/drawing/2014/main" id="{243375DF-8210-47EA-BD1B-8A50E78495C2}"/>
              </a:ext>
            </a:extLst>
          </p:cNvPr>
          <p:cNvPicPr/>
          <p:nvPr/>
        </p:nvPicPr>
        <p:blipFill>
          <a:blip r:embed="rId3" cstate="print"/>
          <a:stretch>
            <a:fillRect/>
          </a:stretch>
        </p:blipFill>
        <p:spPr>
          <a:xfrm>
            <a:off x="0" y="0"/>
            <a:ext cx="1073426" cy="395288"/>
          </a:xfrm>
          <a:prstGeom prst="rect">
            <a:avLst/>
          </a:prstGeom>
        </p:spPr>
      </p:pic>
      <p:graphicFrame>
        <p:nvGraphicFramePr>
          <p:cNvPr id="15" name="Chart 14">
            <a:extLst>
              <a:ext uri="{FF2B5EF4-FFF2-40B4-BE49-F238E27FC236}">
                <a16:creationId xmlns:a16="http://schemas.microsoft.com/office/drawing/2014/main" id="{431C26A7-5531-4DF5-A94A-BF15BEA89222}"/>
              </a:ext>
            </a:extLst>
          </p:cNvPr>
          <p:cNvGraphicFramePr>
            <a:graphicFrameLocks/>
          </p:cNvGraphicFramePr>
          <p:nvPr>
            <p:extLst>
              <p:ext uri="{D42A27DB-BD31-4B8C-83A1-F6EECF244321}">
                <p14:modId xmlns:p14="http://schemas.microsoft.com/office/powerpoint/2010/main" val="2814788380"/>
              </p:ext>
            </p:extLst>
          </p:nvPr>
        </p:nvGraphicFramePr>
        <p:xfrm>
          <a:off x="3753293" y="685800"/>
          <a:ext cx="4131486"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4F112DA5-31A9-428E-A176-39778D9970AC}"/>
              </a:ext>
            </a:extLst>
          </p:cNvPr>
          <p:cNvGraphicFramePr>
            <a:graphicFrameLocks/>
          </p:cNvGraphicFramePr>
          <p:nvPr>
            <p:extLst>
              <p:ext uri="{D42A27DB-BD31-4B8C-83A1-F6EECF244321}">
                <p14:modId xmlns:p14="http://schemas.microsoft.com/office/powerpoint/2010/main" val="1045635174"/>
              </p:ext>
            </p:extLst>
          </p:nvPr>
        </p:nvGraphicFramePr>
        <p:xfrm>
          <a:off x="8219324" y="535040"/>
          <a:ext cx="3578225" cy="20542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5A5B906E-843B-47A3-BB0A-5CEBB3689F55}"/>
              </a:ext>
            </a:extLst>
          </p:cNvPr>
          <p:cNvGraphicFramePr>
            <a:graphicFrameLocks/>
          </p:cNvGraphicFramePr>
          <p:nvPr>
            <p:extLst>
              <p:ext uri="{D42A27DB-BD31-4B8C-83A1-F6EECF244321}">
                <p14:modId xmlns:p14="http://schemas.microsoft.com/office/powerpoint/2010/main" val="843240494"/>
              </p:ext>
            </p:extLst>
          </p:nvPr>
        </p:nvGraphicFramePr>
        <p:xfrm>
          <a:off x="8103060" y="3532424"/>
          <a:ext cx="4086225" cy="23145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e 5">
            <a:extLst>
              <a:ext uri="{FF2B5EF4-FFF2-40B4-BE49-F238E27FC236}">
                <a16:creationId xmlns:a16="http://schemas.microsoft.com/office/drawing/2014/main" id="{4B053C4A-B915-427E-B523-1C01240370EB}"/>
              </a:ext>
            </a:extLst>
          </p:cNvPr>
          <p:cNvGraphicFramePr>
            <a:graphicFrameLocks noGrp="1"/>
          </p:cNvGraphicFramePr>
          <p:nvPr>
            <p:extLst>
              <p:ext uri="{D42A27DB-BD31-4B8C-83A1-F6EECF244321}">
                <p14:modId xmlns:p14="http://schemas.microsoft.com/office/powerpoint/2010/main" val="258833430"/>
              </p:ext>
            </p:extLst>
          </p:nvPr>
        </p:nvGraphicFramePr>
        <p:xfrm>
          <a:off x="7960979" y="2640485"/>
          <a:ext cx="3779520" cy="881063"/>
        </p:xfrm>
        <a:graphic>
          <a:graphicData uri="http://schemas.openxmlformats.org/drawingml/2006/table">
            <a:tbl>
              <a:tblPr firstRow="1" firstCol="1" bandRow="1">
                <a:tableStyleId>{5940675A-B579-460E-94D1-54222C63F5DA}</a:tableStyleId>
              </a:tblPr>
              <a:tblGrid>
                <a:gridCol w="796925">
                  <a:extLst>
                    <a:ext uri="{9D8B030D-6E8A-4147-A177-3AD203B41FA5}">
                      <a16:colId xmlns:a16="http://schemas.microsoft.com/office/drawing/2014/main" val="719827166"/>
                    </a:ext>
                  </a:extLst>
                </a:gridCol>
                <a:gridCol w="2982595">
                  <a:extLst>
                    <a:ext uri="{9D8B030D-6E8A-4147-A177-3AD203B41FA5}">
                      <a16:colId xmlns:a16="http://schemas.microsoft.com/office/drawing/2014/main" val="2169601873"/>
                    </a:ext>
                  </a:extLst>
                </a:gridCol>
              </a:tblGrid>
              <a:tr h="321945">
                <a:tc>
                  <a:txBody>
                    <a:bodyPr/>
                    <a:lstStyle/>
                    <a:p>
                      <a:pPr marL="0" marR="0">
                        <a:lnSpc>
                          <a:spcPct val="107000"/>
                        </a:lnSpc>
                        <a:spcBef>
                          <a:spcPts val="0"/>
                        </a:spcBef>
                        <a:spcAft>
                          <a:spcPts val="0"/>
                        </a:spcAft>
                      </a:pPr>
                      <a:r>
                        <a:rPr lang="en-US" sz="1100">
                          <a:effectLst/>
                          <a:latin typeface="Candara" panose="020E0502030303020204" pitchFamily="34" charset="0"/>
                        </a:rPr>
                        <a:t>Yes</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latin typeface="Candara" panose="020E0502030303020204" pitchFamily="34" charset="0"/>
                        </a:rPr>
                        <a:t>Kwara, Osun, Imo, FCT, Borno, Edo, Enugu, Bauchi, Cross River, Benue, Ekiti, Kaduna, Delta, Lagos, Anambra, Ondo</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21724047"/>
                  </a:ext>
                </a:extLst>
              </a:tr>
              <a:tr h="321945">
                <a:tc>
                  <a:txBody>
                    <a:bodyPr/>
                    <a:lstStyle/>
                    <a:p>
                      <a:pPr marL="0" marR="0">
                        <a:lnSpc>
                          <a:spcPct val="107000"/>
                        </a:lnSpc>
                        <a:spcBef>
                          <a:spcPts val="0"/>
                        </a:spcBef>
                        <a:spcAft>
                          <a:spcPts val="0"/>
                        </a:spcAft>
                      </a:pPr>
                      <a:r>
                        <a:rPr lang="en-US" sz="1100">
                          <a:effectLst/>
                          <a:latin typeface="Candara" panose="020E0502030303020204" pitchFamily="34" charset="0"/>
                        </a:rPr>
                        <a:t>No </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latin typeface="Candara" panose="020E0502030303020204" pitchFamily="34" charset="0"/>
                        </a:rPr>
                        <a:t>Plateau, Yobe, Jigawa, Adamawa, Niger, Ebonyi, Taraba, Nasarawa, Kebbi</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2426903"/>
                  </a:ext>
                </a:extLst>
              </a:tr>
            </a:tbl>
          </a:graphicData>
        </a:graphic>
      </p:graphicFrame>
      <p:graphicFrame>
        <p:nvGraphicFramePr>
          <p:cNvPr id="8" name="Table 7">
            <a:extLst>
              <a:ext uri="{FF2B5EF4-FFF2-40B4-BE49-F238E27FC236}">
                <a16:creationId xmlns:a16="http://schemas.microsoft.com/office/drawing/2014/main" id="{074D65E0-5B0A-4EAE-A996-5C38F8E027FD}"/>
              </a:ext>
            </a:extLst>
          </p:cNvPr>
          <p:cNvGraphicFramePr>
            <a:graphicFrameLocks noGrp="1"/>
          </p:cNvGraphicFramePr>
          <p:nvPr>
            <p:extLst>
              <p:ext uri="{D42A27DB-BD31-4B8C-83A1-F6EECF244321}">
                <p14:modId xmlns:p14="http://schemas.microsoft.com/office/powerpoint/2010/main" val="3107580512"/>
              </p:ext>
            </p:extLst>
          </p:nvPr>
        </p:nvGraphicFramePr>
        <p:xfrm>
          <a:off x="8048838" y="5807181"/>
          <a:ext cx="3779520" cy="1031558"/>
        </p:xfrm>
        <a:graphic>
          <a:graphicData uri="http://schemas.openxmlformats.org/drawingml/2006/table">
            <a:tbl>
              <a:tblPr firstRow="1" firstCol="1" bandRow="1">
                <a:tableStyleId>{5940675A-B579-460E-94D1-54222C63F5DA}</a:tableStyleId>
              </a:tblPr>
              <a:tblGrid>
                <a:gridCol w="796925">
                  <a:extLst>
                    <a:ext uri="{9D8B030D-6E8A-4147-A177-3AD203B41FA5}">
                      <a16:colId xmlns:a16="http://schemas.microsoft.com/office/drawing/2014/main" val="1756733664"/>
                    </a:ext>
                  </a:extLst>
                </a:gridCol>
                <a:gridCol w="2982595">
                  <a:extLst>
                    <a:ext uri="{9D8B030D-6E8A-4147-A177-3AD203B41FA5}">
                      <a16:colId xmlns:a16="http://schemas.microsoft.com/office/drawing/2014/main" val="3333173433"/>
                    </a:ext>
                  </a:extLst>
                </a:gridCol>
              </a:tblGrid>
              <a:tr h="321945">
                <a:tc>
                  <a:txBody>
                    <a:bodyPr/>
                    <a:lstStyle/>
                    <a:p>
                      <a:pPr marL="0" marR="0">
                        <a:lnSpc>
                          <a:spcPct val="107000"/>
                        </a:lnSpc>
                        <a:spcBef>
                          <a:spcPts val="0"/>
                        </a:spcBef>
                        <a:spcAft>
                          <a:spcPts val="0"/>
                        </a:spcAft>
                      </a:pPr>
                      <a:r>
                        <a:rPr lang="en-US" sz="1100">
                          <a:effectLst/>
                          <a:latin typeface="Candara" panose="020E0502030303020204" pitchFamily="34" charset="0"/>
                        </a:rPr>
                        <a:t>Yes</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latin typeface="Candara" panose="020E0502030303020204" pitchFamily="34" charset="0"/>
                        </a:rPr>
                        <a:t>Plateau, Yobe, </a:t>
                      </a:r>
                      <a:r>
                        <a:rPr lang="en-US" sz="1100" dirty="0" err="1">
                          <a:effectLst/>
                          <a:latin typeface="Candara" panose="020E0502030303020204" pitchFamily="34" charset="0"/>
                        </a:rPr>
                        <a:t>Kwara</a:t>
                      </a:r>
                      <a:r>
                        <a:rPr lang="en-US" sz="1100" dirty="0">
                          <a:effectLst/>
                          <a:latin typeface="Candara" panose="020E0502030303020204" pitchFamily="34" charset="0"/>
                        </a:rPr>
                        <a:t>, Jigawa, Adamawa, Niger, Osun, Imo, </a:t>
                      </a:r>
                      <a:r>
                        <a:rPr lang="en-US" sz="1100" dirty="0" err="1">
                          <a:effectLst/>
                          <a:latin typeface="Candara" panose="020E0502030303020204" pitchFamily="34" charset="0"/>
                        </a:rPr>
                        <a:t>Borno</a:t>
                      </a:r>
                      <a:r>
                        <a:rPr lang="en-US" sz="1100" dirty="0">
                          <a:effectLst/>
                          <a:latin typeface="Candara" panose="020E0502030303020204" pitchFamily="34" charset="0"/>
                        </a:rPr>
                        <a:t>, Ebonyi, Edo, Taraba, Enugu, Bauchi, Cross River, Benue, Nasarawa, Kebbi, Ekiti, Delta, Lagos, Anambra, Ondo</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08107644"/>
                  </a:ext>
                </a:extLst>
              </a:tr>
              <a:tr h="321945">
                <a:tc>
                  <a:txBody>
                    <a:bodyPr/>
                    <a:lstStyle/>
                    <a:p>
                      <a:pPr marL="0" marR="0">
                        <a:lnSpc>
                          <a:spcPct val="107000"/>
                        </a:lnSpc>
                        <a:spcBef>
                          <a:spcPts val="0"/>
                        </a:spcBef>
                        <a:spcAft>
                          <a:spcPts val="0"/>
                        </a:spcAft>
                      </a:pPr>
                      <a:r>
                        <a:rPr lang="en-US" sz="1100">
                          <a:effectLst/>
                          <a:latin typeface="Candara" panose="020E0502030303020204" pitchFamily="34" charset="0"/>
                        </a:rPr>
                        <a:t>No</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latin typeface="Candara" panose="020E0502030303020204" pitchFamily="34" charset="0"/>
                        </a:rPr>
                        <a:t>FCT, Kaduna</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35689158"/>
                  </a:ext>
                </a:extLst>
              </a:tr>
            </a:tbl>
          </a:graphicData>
        </a:graphic>
      </p:graphicFrame>
    </p:spTree>
    <p:extLst>
      <p:ext uri="{BB962C8B-B14F-4D97-AF65-F5344CB8AC3E}">
        <p14:creationId xmlns:p14="http://schemas.microsoft.com/office/powerpoint/2010/main" val="62616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2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4" name="Freeform: Shape 2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6AD234E-E0F0-40A4-A64E-BAC4EEF41B15}"/>
              </a:ext>
            </a:extLst>
          </p:cNvPr>
          <p:cNvSpPr>
            <a:spLocks noGrp="1"/>
          </p:cNvSpPr>
          <p:nvPr>
            <p:ph type="title"/>
          </p:nvPr>
        </p:nvSpPr>
        <p:spPr>
          <a:xfrm>
            <a:off x="640080" y="1243013"/>
            <a:ext cx="3855720" cy="4371974"/>
          </a:xfrm>
        </p:spPr>
        <p:txBody>
          <a:bodyPr>
            <a:normAutofit/>
          </a:bodyPr>
          <a:lstStyle/>
          <a:p>
            <a:r>
              <a:rPr lang="en-US" sz="3600">
                <a:solidFill>
                  <a:schemeClr val="tx2"/>
                </a:solidFill>
                <a:latin typeface="Candara" panose="020E0502030303020204" pitchFamily="34" charset="0"/>
              </a:rPr>
              <a:t>Overview</a:t>
            </a:r>
          </a:p>
        </p:txBody>
      </p:sp>
      <p:sp>
        <p:nvSpPr>
          <p:cNvPr id="3" name="Content Placeholder 2">
            <a:extLst>
              <a:ext uri="{FF2B5EF4-FFF2-40B4-BE49-F238E27FC236}">
                <a16:creationId xmlns:a16="http://schemas.microsoft.com/office/drawing/2014/main" id="{6DAAA829-F5D2-4821-83DC-C9C90724566D}"/>
              </a:ext>
            </a:extLst>
          </p:cNvPr>
          <p:cNvSpPr>
            <a:spLocks noGrp="1"/>
          </p:cNvSpPr>
          <p:nvPr>
            <p:ph idx="1"/>
          </p:nvPr>
        </p:nvSpPr>
        <p:spPr>
          <a:xfrm>
            <a:off x="6172200" y="804672"/>
            <a:ext cx="5221224" cy="5230368"/>
          </a:xfrm>
        </p:spPr>
        <p:txBody>
          <a:bodyPr anchor="ctr">
            <a:normAutofit/>
          </a:bodyPr>
          <a:lstStyle/>
          <a:p>
            <a:r>
              <a:rPr lang="en-US" sz="1800" dirty="0">
                <a:solidFill>
                  <a:schemeClr val="tx2"/>
                </a:solidFill>
                <a:latin typeface="Candara" panose="020E0502030303020204" pitchFamily="34" charset="0"/>
              </a:rPr>
              <a:t>The IGR Dashboard was launched by the Nigeria Governors’ Forum on February 15, 2017, as one of its flagship programmes to support State governments raise domestic revenues.</a:t>
            </a:r>
          </a:p>
          <a:p>
            <a:r>
              <a:rPr lang="en-US" sz="1800" dirty="0">
                <a:solidFill>
                  <a:schemeClr val="tx2"/>
                </a:solidFill>
                <a:latin typeface="Candara" panose="020E0502030303020204" pitchFamily="34" charset="0"/>
              </a:rPr>
              <a:t>The platform is designed to assess the tax/revenue environment of States, track the impact of tax reforms, and facilitate the sharing of commendable practices through peer learning and technical assistance.</a:t>
            </a:r>
          </a:p>
          <a:p>
            <a:r>
              <a:rPr lang="en-US" sz="1800" dirty="0">
                <a:solidFill>
                  <a:schemeClr val="tx2"/>
                </a:solidFill>
                <a:latin typeface="Candara" panose="020E0502030303020204" pitchFamily="34" charset="0"/>
              </a:rPr>
              <a:t>The Dashboard provides real time access to all 36 States’ Internal Revenue Service (SIRS) to regularly maintain and track data on tax administration, tax processing, tax procedures, tax enforcement as well as monthly internally generated revenues.</a:t>
            </a:r>
          </a:p>
        </p:txBody>
      </p:sp>
    </p:spTree>
    <p:extLst>
      <p:ext uri="{BB962C8B-B14F-4D97-AF65-F5344CB8AC3E}">
        <p14:creationId xmlns:p14="http://schemas.microsoft.com/office/powerpoint/2010/main" val="3846154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A09154D-E418-479A-A7C6-BFF58E7CB3A7}"/>
              </a:ext>
            </a:extLst>
          </p:cNvPr>
          <p:cNvGraphicFramePr>
            <a:graphicFrameLocks noGrp="1"/>
          </p:cNvGraphicFramePr>
          <p:nvPr>
            <p:extLst>
              <p:ext uri="{D42A27DB-BD31-4B8C-83A1-F6EECF244321}">
                <p14:modId xmlns:p14="http://schemas.microsoft.com/office/powerpoint/2010/main" val="3354241174"/>
              </p:ext>
            </p:extLst>
          </p:nvPr>
        </p:nvGraphicFramePr>
        <p:xfrm>
          <a:off x="6096000" y="1828147"/>
          <a:ext cx="5654675" cy="4517390"/>
        </p:xfrm>
        <a:graphic>
          <a:graphicData uri="http://schemas.openxmlformats.org/drawingml/2006/table">
            <a:tbl>
              <a:tblPr firstRow="1" firstCol="1" bandRow="1"/>
              <a:tblGrid>
                <a:gridCol w="2397125">
                  <a:extLst>
                    <a:ext uri="{9D8B030D-6E8A-4147-A177-3AD203B41FA5}">
                      <a16:colId xmlns:a16="http://schemas.microsoft.com/office/drawing/2014/main" val="2399795169"/>
                    </a:ext>
                  </a:extLst>
                </a:gridCol>
                <a:gridCol w="3257550">
                  <a:extLst>
                    <a:ext uri="{9D8B030D-6E8A-4147-A177-3AD203B41FA5}">
                      <a16:colId xmlns:a16="http://schemas.microsoft.com/office/drawing/2014/main" val="1716085213"/>
                    </a:ext>
                  </a:extLst>
                </a:gridCol>
              </a:tblGrid>
              <a:tr h="0">
                <a:tc>
                  <a:txBody>
                    <a:bodyPr/>
                    <a:lstStyle/>
                    <a:p>
                      <a:pPr algn="l" fontAlgn="b"/>
                      <a:r>
                        <a:rPr lang="en-US" sz="1100" b="0" i="0" u="none" strike="noStrike" dirty="0">
                          <a:solidFill>
                            <a:srgbClr val="000000"/>
                          </a:solidFill>
                          <a:effectLst/>
                          <a:latin typeface="Candara" panose="020E0502030303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Tax/Capital Gains Tax/Sales Tax/Others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31035"/>
                  </a:ext>
                </a:extLst>
              </a:tr>
              <a:tr h="0">
                <a:tc>
                  <a:txBody>
                    <a:bodyPr/>
                    <a:lstStyle/>
                    <a:p>
                      <a:pPr algn="l" fontAlgn="b"/>
                      <a:r>
                        <a:rPr lang="en-US" sz="1100" b="0" i="0" u="none" strike="noStrike">
                          <a:solidFill>
                            <a:srgbClr val="000000"/>
                          </a:solidFill>
                          <a:effectLst/>
                          <a:latin typeface="Candara" panose="020E0502030303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45761"/>
                  </a:ext>
                </a:extLst>
              </a:tr>
              <a:tr h="0">
                <a:tc>
                  <a:txBody>
                    <a:bodyPr/>
                    <a:lstStyle/>
                    <a:p>
                      <a:pPr algn="l" fontAlgn="b"/>
                      <a:r>
                        <a:rPr lang="en-US" sz="1100" b="0" i="0" u="none" strike="noStrike">
                          <a:solidFill>
                            <a:srgbClr val="000000"/>
                          </a:solidFill>
                          <a:effectLst/>
                          <a:latin typeface="Candara" panose="020E0502030303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648283"/>
                  </a:ext>
                </a:extLst>
              </a:tr>
              <a:tr h="0">
                <a:tc>
                  <a:txBody>
                    <a:bodyPr/>
                    <a:lstStyle/>
                    <a:p>
                      <a:pPr algn="l" fontAlgn="b"/>
                      <a:r>
                        <a:rPr lang="en-US" sz="1100" b="0" i="0" u="none" strike="noStrike">
                          <a:solidFill>
                            <a:srgbClr val="000000"/>
                          </a:solidFill>
                          <a:effectLst/>
                          <a:latin typeface="Candara" panose="020E0502030303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706901"/>
                  </a:ext>
                </a:extLst>
              </a:tr>
              <a:tr h="0">
                <a:tc>
                  <a:txBody>
                    <a:bodyPr/>
                    <a:lstStyle/>
                    <a:p>
                      <a:pPr algn="l" fontAlgn="b"/>
                      <a:r>
                        <a:rPr lang="en-US" sz="1100" b="0" i="0" u="none" strike="noStrike">
                          <a:solidFill>
                            <a:srgbClr val="000000"/>
                          </a:solidFill>
                          <a:effectLst/>
                          <a:latin typeface="Candara" panose="020E0502030303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621340"/>
                  </a:ext>
                </a:extLst>
              </a:tr>
              <a:tr h="0">
                <a:tc>
                  <a:txBody>
                    <a:bodyPr/>
                    <a:lstStyle/>
                    <a:p>
                      <a:pPr algn="l" fontAlgn="b"/>
                      <a:r>
                        <a:rPr lang="en-US" sz="1100" b="0" i="0" u="none" strike="noStrike" dirty="0">
                          <a:solidFill>
                            <a:srgbClr val="000000"/>
                          </a:solidFill>
                          <a:effectLst/>
                          <a:latin typeface="Candara" panose="020E0502030303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737840"/>
                  </a:ext>
                </a:extLst>
              </a:tr>
              <a:tr h="0">
                <a:tc>
                  <a:txBody>
                    <a:bodyPr/>
                    <a:lstStyle/>
                    <a:p>
                      <a:pPr algn="l" fontAlgn="b"/>
                      <a:r>
                        <a:rPr lang="en-US" sz="1100" b="0" i="0" u="none" strike="noStrike" dirty="0">
                          <a:solidFill>
                            <a:srgbClr val="000000"/>
                          </a:solidFill>
                          <a:effectLst/>
                          <a:latin typeface="Candara" panose="020E0502030303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Tax/0/Sales Tax/0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467376"/>
                  </a:ext>
                </a:extLst>
              </a:tr>
              <a:tr h="0">
                <a:tc>
                  <a:txBody>
                    <a:bodyPr/>
                    <a:lstStyle/>
                    <a:p>
                      <a:pPr algn="l" fontAlgn="b"/>
                      <a:r>
                        <a:rPr lang="en-US" sz="1100" b="0" i="0" u="none" strike="noStrike">
                          <a:solidFill>
                            <a:srgbClr val="000000"/>
                          </a:solidFill>
                          <a:effectLst/>
                          <a:latin typeface="Candara" panose="020E0502030303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Tax/Capital Gains Tax/0/0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481476"/>
                  </a:ext>
                </a:extLst>
              </a:tr>
              <a:tr h="0">
                <a:tc>
                  <a:txBody>
                    <a:bodyPr/>
                    <a:lstStyle/>
                    <a:p>
                      <a:pPr algn="l" fontAlgn="b"/>
                      <a:r>
                        <a:rPr lang="en-US" sz="1100" b="0" i="0" u="none" strike="noStrike">
                          <a:solidFill>
                            <a:srgbClr val="000000"/>
                          </a:solidFill>
                          <a:effectLst/>
                          <a:latin typeface="Candara" panose="020E0502030303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146961"/>
                  </a:ext>
                </a:extLst>
              </a:tr>
              <a:tr h="0">
                <a:tc>
                  <a:txBody>
                    <a:bodyPr/>
                    <a:lstStyle/>
                    <a:p>
                      <a:pPr algn="l" fontAlgn="b"/>
                      <a:r>
                        <a:rPr lang="en-US" sz="1100" b="0" i="0" u="none" strike="noStrike" dirty="0" err="1">
                          <a:solidFill>
                            <a:srgbClr val="000000"/>
                          </a:solidFill>
                          <a:effectLst/>
                          <a:latin typeface="Candara" panose="020E0502030303020204" pitchFamily="34" charset="0"/>
                        </a:rPr>
                        <a:t>Borno</a:t>
                      </a:r>
                      <a:endParaRPr lang="en-US" sz="1100" b="0" i="0" u="none" strike="noStrike" dirty="0">
                        <a:solidFill>
                          <a:srgbClr val="000000"/>
                        </a:solidFill>
                        <a:effectLst/>
                        <a:latin typeface="Candara" panose="020E0502030303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867395"/>
                  </a:ext>
                </a:extLst>
              </a:tr>
              <a:tr h="0">
                <a:tc>
                  <a:txBody>
                    <a:bodyPr/>
                    <a:lstStyle/>
                    <a:p>
                      <a:pPr algn="l" fontAlgn="b"/>
                      <a:r>
                        <a:rPr lang="en-US" sz="1100" b="0" i="0" u="none" strike="noStrike">
                          <a:solidFill>
                            <a:srgbClr val="000000"/>
                          </a:solidFill>
                          <a:effectLst/>
                          <a:latin typeface="Candara" panose="020E0502030303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422058"/>
                  </a:ext>
                </a:extLst>
              </a:tr>
              <a:tr h="0">
                <a:tc>
                  <a:txBody>
                    <a:bodyPr/>
                    <a:lstStyle/>
                    <a:p>
                      <a:pPr algn="l" fontAlgn="b"/>
                      <a:r>
                        <a:rPr lang="en-US" sz="1100" b="0" i="0" u="none" strike="noStrike" dirty="0">
                          <a:solidFill>
                            <a:srgbClr val="000000"/>
                          </a:solidFill>
                          <a:effectLst/>
                          <a:latin typeface="Candara" panose="020E0502030303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370606"/>
                  </a:ext>
                </a:extLst>
              </a:tr>
              <a:tr h="0">
                <a:tc>
                  <a:txBody>
                    <a:bodyPr/>
                    <a:lstStyle/>
                    <a:p>
                      <a:pPr algn="l" fontAlgn="b"/>
                      <a:r>
                        <a:rPr lang="en-US" sz="1100" b="0" i="0" u="none" strike="noStrike" dirty="0">
                          <a:solidFill>
                            <a:srgbClr val="000000"/>
                          </a:solidFill>
                          <a:effectLst/>
                          <a:latin typeface="Candara" panose="020E0502030303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Tax/Capital Gains Tax/0/0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316439"/>
                  </a:ext>
                </a:extLst>
              </a:tr>
              <a:tr h="0">
                <a:tc>
                  <a:txBody>
                    <a:bodyPr/>
                    <a:lstStyle/>
                    <a:p>
                      <a:pPr algn="l" fontAlgn="b"/>
                      <a:r>
                        <a:rPr lang="en-US" sz="1100" b="0" i="0" u="none" strike="noStrike">
                          <a:solidFill>
                            <a:srgbClr val="000000"/>
                          </a:solidFill>
                          <a:effectLst/>
                          <a:latin typeface="Candara" panose="020E0502030303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Personal Income Tax/0/0/Others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519116"/>
                  </a:ext>
                </a:extLst>
              </a:tr>
              <a:tr h="0">
                <a:tc>
                  <a:txBody>
                    <a:bodyPr/>
                    <a:lstStyle/>
                    <a:p>
                      <a:pPr algn="l" fontAlgn="b"/>
                      <a:r>
                        <a:rPr lang="en-US" sz="1100" b="0" i="0" u="none" strike="noStrike">
                          <a:solidFill>
                            <a:srgbClr val="000000"/>
                          </a:solidFill>
                          <a:effectLst/>
                          <a:latin typeface="Candara" panose="020E0502030303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Personal Income Tax/0/0/Others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69857"/>
                  </a:ext>
                </a:extLst>
              </a:tr>
              <a:tr h="0">
                <a:tc>
                  <a:txBody>
                    <a:bodyPr/>
                    <a:lstStyle/>
                    <a:p>
                      <a:pPr algn="l" fontAlgn="b"/>
                      <a:r>
                        <a:rPr lang="en-US" sz="1100" b="0" i="0" u="none" strike="noStrike">
                          <a:solidFill>
                            <a:srgbClr val="000000"/>
                          </a:solidFill>
                          <a:effectLst/>
                          <a:latin typeface="Candara" panose="020E0502030303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Personal Income Tax/0/Sales Tax/0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927739"/>
                  </a:ext>
                </a:extLst>
              </a:tr>
              <a:tr h="0">
                <a:tc>
                  <a:txBody>
                    <a:bodyPr/>
                    <a:lstStyle/>
                    <a:p>
                      <a:pPr algn="l" fontAlgn="b"/>
                      <a:r>
                        <a:rPr lang="en-US" sz="1100" b="0" i="0" u="none" strike="noStrike">
                          <a:solidFill>
                            <a:srgbClr val="000000"/>
                          </a:solidFill>
                          <a:effectLst/>
                          <a:latin typeface="Candara" panose="020E0502030303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090687"/>
                  </a:ext>
                </a:extLst>
              </a:tr>
              <a:tr h="0">
                <a:tc>
                  <a:txBody>
                    <a:bodyPr/>
                    <a:lstStyle/>
                    <a:p>
                      <a:pPr algn="l" fontAlgn="b"/>
                      <a:r>
                        <a:rPr lang="en-US" sz="1100" b="0" i="0" u="none" strike="noStrike">
                          <a:solidFill>
                            <a:srgbClr val="000000"/>
                          </a:solidFill>
                          <a:effectLst/>
                          <a:latin typeface="Candara" panose="020E0502030303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131148"/>
                  </a:ext>
                </a:extLst>
              </a:tr>
              <a:tr h="0">
                <a:tc>
                  <a:txBody>
                    <a:bodyPr/>
                    <a:lstStyle/>
                    <a:p>
                      <a:pPr algn="l" fontAlgn="b"/>
                      <a:r>
                        <a:rPr lang="en-US" sz="1100" b="0" i="0" u="none" strike="noStrike">
                          <a:solidFill>
                            <a:srgbClr val="000000"/>
                          </a:solidFill>
                          <a:effectLst/>
                          <a:latin typeface="Candara" panose="020E0502030303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169794"/>
                  </a:ext>
                </a:extLst>
              </a:tr>
              <a:tr h="0">
                <a:tc>
                  <a:txBody>
                    <a:bodyPr/>
                    <a:lstStyle/>
                    <a:p>
                      <a:pPr algn="l" fontAlgn="b"/>
                      <a:r>
                        <a:rPr lang="en-US" sz="1100" b="0" i="0" u="none" strike="noStrike">
                          <a:solidFill>
                            <a:srgbClr val="000000"/>
                          </a:solidFill>
                          <a:effectLst/>
                          <a:latin typeface="Candara" panose="020E0502030303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93987"/>
                  </a:ext>
                </a:extLst>
              </a:tr>
              <a:tr h="0">
                <a:tc>
                  <a:txBody>
                    <a:bodyPr/>
                    <a:lstStyle/>
                    <a:p>
                      <a:pPr algn="l" fontAlgn="b"/>
                      <a:r>
                        <a:rPr lang="en-US" sz="1100" b="0" i="0" u="none" strike="noStrike">
                          <a:solidFill>
                            <a:srgbClr val="000000"/>
                          </a:solidFill>
                          <a:effectLst/>
                          <a:latin typeface="Candara" panose="020E0502030303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Tax/0/Sales Tax/0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874340"/>
                  </a:ext>
                </a:extLst>
              </a:tr>
              <a:tr h="0">
                <a:tc>
                  <a:txBody>
                    <a:bodyPr/>
                    <a:lstStyle/>
                    <a:p>
                      <a:pPr algn="l" fontAlgn="b"/>
                      <a:r>
                        <a:rPr lang="en-US" sz="1100" b="0" i="0" u="none" strike="noStrike">
                          <a:solidFill>
                            <a:srgbClr val="000000"/>
                          </a:solidFill>
                          <a:effectLst/>
                          <a:latin typeface="Candara" panose="020E0502030303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0/Capital Gains Tax/0/0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56821"/>
                  </a:ext>
                </a:extLst>
              </a:tr>
              <a:tr h="0">
                <a:tc>
                  <a:txBody>
                    <a:bodyPr/>
                    <a:lstStyle/>
                    <a:p>
                      <a:pPr algn="l" fontAlgn="b"/>
                      <a:r>
                        <a:rPr lang="en-US" sz="1100" b="0" i="0" u="none" strike="noStrike">
                          <a:solidFill>
                            <a:srgbClr val="000000"/>
                          </a:solidFill>
                          <a:effectLst/>
                          <a:latin typeface="Candara" panose="020E0502030303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Tax/0/0/Others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979512"/>
                  </a:ext>
                </a:extLst>
              </a:tr>
              <a:tr h="0">
                <a:tc>
                  <a:txBody>
                    <a:bodyPr/>
                    <a:lstStyle/>
                    <a:p>
                      <a:pPr algn="l" fontAlgn="b"/>
                      <a:r>
                        <a:rPr lang="en-US" sz="1100" b="0" i="0" u="none" strike="noStrike">
                          <a:solidFill>
                            <a:srgbClr val="000000"/>
                          </a:solidFill>
                          <a:effectLst/>
                          <a:latin typeface="Candara" panose="020E0502030303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Personal Income Tax/Capital Gains Tax/0/0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477295"/>
                  </a:ext>
                </a:extLst>
              </a:tr>
              <a:tr h="0">
                <a:tc>
                  <a:txBody>
                    <a:bodyPr/>
                    <a:lstStyle/>
                    <a:p>
                      <a:pPr algn="l" fontAlgn="b"/>
                      <a:r>
                        <a:rPr lang="en-US" sz="1100" b="0" i="0" u="none" strike="noStrike">
                          <a:solidFill>
                            <a:srgbClr val="000000"/>
                          </a:solidFill>
                          <a:effectLst/>
                          <a:latin typeface="Candara" panose="020E0502030303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Personal Income Tax/Capital Gains Tax/0/0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270600"/>
                  </a:ext>
                </a:extLst>
              </a:tr>
            </a:tbl>
          </a:graphicData>
        </a:graphic>
      </p:graphicFrame>
      <p:sp>
        <p:nvSpPr>
          <p:cNvPr id="2" name="Rectangle 1">
            <a:extLst>
              <a:ext uri="{FF2B5EF4-FFF2-40B4-BE49-F238E27FC236}">
                <a16:creationId xmlns:a16="http://schemas.microsoft.com/office/drawing/2014/main" id="{50246236-FCA7-4833-93AD-DF8C06FE20B3}"/>
              </a:ext>
            </a:extLst>
          </p:cNvPr>
          <p:cNvSpPr/>
          <p:nvPr/>
        </p:nvSpPr>
        <p:spPr>
          <a:xfrm>
            <a:off x="685453" y="5248875"/>
            <a:ext cx="5196726" cy="1400383"/>
          </a:xfrm>
          <a:prstGeom prst="rect">
            <a:avLst/>
          </a:prstGeom>
        </p:spPr>
        <p:txBody>
          <a:bodyPr wrap="square">
            <a:spAutoFit/>
          </a:bodyPr>
          <a:lstStyle/>
          <a:p>
            <a:pPr marL="285750" indent="-285750">
              <a:spcAft>
                <a:spcPts val="6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How have states where Self assessment works achieved this?</a:t>
            </a:r>
          </a:p>
          <a:p>
            <a:pPr marL="285750" indent="-285750">
              <a:spcAft>
                <a:spcPts val="600"/>
              </a:spcAft>
              <a:buFont typeface="Arial" panose="020B0604020202020204" pitchFamily="34" charset="0"/>
              <a:buChar char="•"/>
            </a:pPr>
            <a:r>
              <a:rPr lang="en-GB" sz="1600" dirty="0">
                <a:solidFill>
                  <a:srgbClr val="C00000"/>
                </a:solidFill>
                <a:latin typeface="Candara" panose="020E0502030303020204" pitchFamily="34" charset="0"/>
              </a:rPr>
              <a:t>Adamawa and Benue claim self assessment operates in practice most of the time.  Please share how they have gotten this to operate. </a:t>
            </a:r>
          </a:p>
        </p:txBody>
      </p:sp>
      <p:pic>
        <p:nvPicPr>
          <p:cNvPr id="9" name="Picture 8">
            <a:extLst>
              <a:ext uri="{FF2B5EF4-FFF2-40B4-BE49-F238E27FC236}">
                <a16:creationId xmlns:a16="http://schemas.microsoft.com/office/drawing/2014/main" id="{AC5A59E1-6821-412D-BDA0-4427F0CFD23B}"/>
              </a:ext>
            </a:extLst>
          </p:cNvPr>
          <p:cNvPicPr/>
          <p:nvPr/>
        </p:nvPicPr>
        <p:blipFill>
          <a:blip r:embed="rId2" cstate="print"/>
          <a:stretch>
            <a:fillRect/>
          </a:stretch>
        </p:blipFill>
        <p:spPr>
          <a:xfrm>
            <a:off x="0" y="0"/>
            <a:ext cx="1073426" cy="395288"/>
          </a:xfrm>
          <a:prstGeom prst="rect">
            <a:avLst/>
          </a:prstGeom>
        </p:spPr>
      </p:pic>
      <p:graphicFrame>
        <p:nvGraphicFramePr>
          <p:cNvPr id="3" name="Table 2">
            <a:extLst>
              <a:ext uri="{FF2B5EF4-FFF2-40B4-BE49-F238E27FC236}">
                <a16:creationId xmlns:a16="http://schemas.microsoft.com/office/drawing/2014/main" id="{B848B80C-A108-4237-B660-A3D686BE7ACD}"/>
              </a:ext>
            </a:extLst>
          </p:cNvPr>
          <p:cNvGraphicFramePr>
            <a:graphicFrameLocks noGrp="1"/>
          </p:cNvGraphicFramePr>
          <p:nvPr>
            <p:extLst>
              <p:ext uri="{D42A27DB-BD31-4B8C-83A1-F6EECF244321}">
                <p14:modId xmlns:p14="http://schemas.microsoft.com/office/powerpoint/2010/main" val="384368966"/>
              </p:ext>
            </p:extLst>
          </p:nvPr>
        </p:nvGraphicFramePr>
        <p:xfrm>
          <a:off x="413285" y="3783870"/>
          <a:ext cx="3796883" cy="971868"/>
        </p:xfrm>
        <a:graphic>
          <a:graphicData uri="http://schemas.openxmlformats.org/drawingml/2006/table">
            <a:tbl>
              <a:tblPr firstRow="1" firstCol="1" bandRow="1"/>
              <a:tblGrid>
                <a:gridCol w="702804">
                  <a:extLst>
                    <a:ext uri="{9D8B030D-6E8A-4147-A177-3AD203B41FA5}">
                      <a16:colId xmlns:a16="http://schemas.microsoft.com/office/drawing/2014/main" val="2966004714"/>
                    </a:ext>
                  </a:extLst>
                </a:gridCol>
                <a:gridCol w="3094079">
                  <a:extLst>
                    <a:ext uri="{9D8B030D-6E8A-4147-A177-3AD203B41FA5}">
                      <a16:colId xmlns:a16="http://schemas.microsoft.com/office/drawing/2014/main" val="4142298336"/>
                    </a:ext>
                  </a:extLst>
                </a:gridCol>
              </a:tblGrid>
              <a:tr h="890144">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NEVER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Adamawa, Niger, Osun,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Ebonyi, Edo, Taraba, Enugu,  Bauchi, Cross River, Benue, Nasarawa, Kebbi, Ekiti, Kaduna, Delta, Lagos, Anambra, Ondo, Yobe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222317"/>
                  </a:ext>
                </a:extLst>
              </a:tr>
            </a:tbl>
          </a:graphicData>
        </a:graphic>
      </p:graphicFrame>
      <p:graphicFrame>
        <p:nvGraphicFramePr>
          <p:cNvPr id="12" name="Chart 11">
            <a:extLst>
              <a:ext uri="{FF2B5EF4-FFF2-40B4-BE49-F238E27FC236}">
                <a16:creationId xmlns:a16="http://schemas.microsoft.com/office/drawing/2014/main" id="{823815AA-ADD7-42E8-BE95-6C40227D2313}"/>
              </a:ext>
            </a:extLst>
          </p:cNvPr>
          <p:cNvGraphicFramePr>
            <a:graphicFrameLocks/>
          </p:cNvGraphicFramePr>
          <p:nvPr>
            <p:extLst>
              <p:ext uri="{D42A27DB-BD31-4B8C-83A1-F6EECF244321}">
                <p14:modId xmlns:p14="http://schemas.microsoft.com/office/powerpoint/2010/main" val="3902341946"/>
              </p:ext>
            </p:extLst>
          </p:nvPr>
        </p:nvGraphicFramePr>
        <p:xfrm>
          <a:off x="555881" y="83392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C8537045-5C3A-400A-8542-F496587A7DBC}"/>
              </a:ext>
            </a:extLst>
          </p:cNvPr>
          <p:cNvSpPr txBox="1"/>
          <p:nvPr/>
        </p:nvSpPr>
        <p:spPr>
          <a:xfrm>
            <a:off x="5882179" y="1027523"/>
            <a:ext cx="6096000" cy="261610"/>
          </a:xfrm>
          <a:prstGeom prst="rect">
            <a:avLst/>
          </a:prstGeom>
          <a:noFill/>
        </p:spPr>
        <p:txBody>
          <a:bodyPr wrap="square">
            <a:spAutoFit/>
          </a:bodyPr>
          <a:lstStyle/>
          <a:p>
            <a:r>
              <a:rPr lang="en-US" sz="1100" b="1" i="0" u="none" strike="noStrike" dirty="0">
                <a:solidFill>
                  <a:srgbClr val="000000"/>
                </a:solidFill>
                <a:effectLst/>
                <a:latin typeface="Candara" panose="020E0502030303020204" pitchFamily="34" charset="0"/>
              </a:rPr>
              <a:t>39. Do you get self-assessment returns covering the following taxes? (Please tick as apply)*</a:t>
            </a:r>
            <a:r>
              <a:rPr lang="en-US" sz="1100" dirty="0">
                <a:latin typeface="Candara" panose="020E0502030303020204" pitchFamily="34" charset="0"/>
              </a:rPr>
              <a:t> </a:t>
            </a:r>
          </a:p>
        </p:txBody>
      </p:sp>
    </p:spTree>
    <p:extLst>
      <p:ext uri="{BB962C8B-B14F-4D97-AF65-F5344CB8AC3E}">
        <p14:creationId xmlns:p14="http://schemas.microsoft.com/office/powerpoint/2010/main" val="3898812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3E208F3-1A31-4EFD-BAAA-4E2497F64F93}"/>
              </a:ext>
            </a:extLst>
          </p:cNvPr>
          <p:cNvGraphicFramePr>
            <a:graphicFrameLocks noGrp="1"/>
          </p:cNvGraphicFramePr>
          <p:nvPr>
            <p:extLst>
              <p:ext uri="{D42A27DB-BD31-4B8C-83A1-F6EECF244321}">
                <p14:modId xmlns:p14="http://schemas.microsoft.com/office/powerpoint/2010/main" val="2890828422"/>
              </p:ext>
            </p:extLst>
          </p:nvPr>
        </p:nvGraphicFramePr>
        <p:xfrm>
          <a:off x="4739182" y="3831557"/>
          <a:ext cx="3297155" cy="1321085"/>
        </p:xfrm>
        <a:graphic>
          <a:graphicData uri="http://schemas.openxmlformats.org/drawingml/2006/table">
            <a:tbl>
              <a:tblPr firstRow="1" firstCol="1" bandRow="1"/>
              <a:tblGrid>
                <a:gridCol w="440249">
                  <a:extLst>
                    <a:ext uri="{9D8B030D-6E8A-4147-A177-3AD203B41FA5}">
                      <a16:colId xmlns:a16="http://schemas.microsoft.com/office/drawing/2014/main" val="1741560577"/>
                    </a:ext>
                  </a:extLst>
                </a:gridCol>
                <a:gridCol w="2856906">
                  <a:extLst>
                    <a:ext uri="{9D8B030D-6E8A-4147-A177-3AD203B41FA5}">
                      <a16:colId xmlns:a16="http://schemas.microsoft.com/office/drawing/2014/main" val="108749603"/>
                    </a:ext>
                  </a:extLst>
                </a:gridCol>
              </a:tblGrid>
              <a:tr h="351186">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124936"/>
                  </a:ext>
                </a:extLst>
              </a:tr>
              <a:tr h="913457">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ndara" panose="020E0502030303020204" pitchFamily="34" charset="0"/>
                        </a:rPr>
                        <a:t>Plateau, </a:t>
                      </a:r>
                      <a:r>
                        <a:rPr lang="en-US" sz="1200" dirty="0" err="1">
                          <a:effectLst/>
                          <a:latin typeface="Candara" panose="020E0502030303020204" pitchFamily="34" charset="0"/>
                        </a:rPr>
                        <a:t>Kwara</a:t>
                      </a:r>
                      <a:r>
                        <a:rPr lang="en-US" sz="1200" dirty="0">
                          <a:effectLst/>
                          <a:latin typeface="Candara" panose="020E0502030303020204" pitchFamily="34" charset="0"/>
                        </a:rPr>
                        <a:t>, Jigawa, Niger, FCT, </a:t>
                      </a:r>
                      <a:r>
                        <a:rPr lang="en-US" sz="1200" dirty="0" err="1">
                          <a:effectLst/>
                          <a:latin typeface="Candara" panose="020E0502030303020204" pitchFamily="34" charset="0"/>
                        </a:rPr>
                        <a:t>Borno</a:t>
                      </a:r>
                      <a:r>
                        <a:rPr lang="en-US" sz="1200" dirty="0">
                          <a:effectLst/>
                          <a:latin typeface="Candara" panose="020E0502030303020204" pitchFamily="34" charset="0"/>
                        </a:rPr>
                        <a:t>, Taraba, Bauchi, Cross River, Benue, Nasarawa, Kebbi, Ekiti, Kaduna, Delta, Lagos, Anambra, Ondo, Adamawa, Osun, Imo, Ebonyi, Edo, Enugu</a:t>
                      </a:r>
                      <a:endParaRPr lang="en-US" sz="12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862990"/>
                  </a:ext>
                </a:extLst>
              </a:tr>
            </a:tbl>
          </a:graphicData>
        </a:graphic>
      </p:graphicFrame>
      <p:sp>
        <p:nvSpPr>
          <p:cNvPr id="2" name="Rectangle 1">
            <a:extLst>
              <a:ext uri="{FF2B5EF4-FFF2-40B4-BE49-F238E27FC236}">
                <a16:creationId xmlns:a16="http://schemas.microsoft.com/office/drawing/2014/main" id="{4E73735E-05FE-4AA7-A22A-9774584C92D4}"/>
              </a:ext>
            </a:extLst>
          </p:cNvPr>
          <p:cNvSpPr/>
          <p:nvPr/>
        </p:nvSpPr>
        <p:spPr>
          <a:xfrm>
            <a:off x="317340" y="4774805"/>
            <a:ext cx="3691868" cy="1815882"/>
          </a:xfrm>
          <a:prstGeom prst="rect">
            <a:avLst/>
          </a:prstGeom>
        </p:spPr>
        <p:txBody>
          <a:bodyPr wrap="square">
            <a:spAutoFit/>
          </a:bodyPr>
          <a:lstStyle/>
          <a:p>
            <a:r>
              <a:rPr lang="en-GB" sz="1600" dirty="0">
                <a:solidFill>
                  <a:srgbClr val="C00000"/>
                </a:solidFill>
                <a:latin typeface="Candara" panose="020E0502030303020204" pitchFamily="34" charset="0"/>
              </a:rPr>
              <a:t>Do we have examples of the desk guidance provided to staff for BoJA. </a:t>
            </a:r>
          </a:p>
          <a:p>
            <a:r>
              <a:rPr lang="en-GB" sz="1600" dirty="0">
                <a:solidFill>
                  <a:srgbClr val="C00000"/>
                </a:solidFill>
                <a:latin typeface="Candara" panose="020E0502030303020204" pitchFamily="34" charset="0"/>
              </a:rPr>
              <a:t>What sort of factors are in the guidance</a:t>
            </a:r>
          </a:p>
          <a:p>
            <a:r>
              <a:rPr lang="en-GB" sz="1600" dirty="0">
                <a:solidFill>
                  <a:srgbClr val="C00000"/>
                </a:solidFill>
                <a:latin typeface="Candara" panose="020E0502030303020204" pitchFamily="34" charset="0"/>
              </a:rPr>
              <a:t>What is in guidance</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Process maps?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Templates?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Examples?.  </a:t>
            </a:r>
          </a:p>
        </p:txBody>
      </p:sp>
      <p:sp>
        <p:nvSpPr>
          <p:cNvPr id="3" name="Rectangle 2">
            <a:extLst>
              <a:ext uri="{FF2B5EF4-FFF2-40B4-BE49-F238E27FC236}">
                <a16:creationId xmlns:a16="http://schemas.microsoft.com/office/drawing/2014/main" id="{71258708-A305-4356-925A-334A95D19D69}"/>
              </a:ext>
            </a:extLst>
          </p:cNvPr>
          <p:cNvSpPr/>
          <p:nvPr/>
        </p:nvSpPr>
        <p:spPr>
          <a:xfrm>
            <a:off x="4078875" y="5116452"/>
            <a:ext cx="4757105" cy="1815882"/>
          </a:xfrm>
          <a:prstGeom prst="rect">
            <a:avLst/>
          </a:prstGeom>
        </p:spPr>
        <p:txBody>
          <a:bodyPr wrap="square">
            <a:spAutoFit/>
          </a:bodyPr>
          <a:lstStyle/>
          <a:p>
            <a:r>
              <a:rPr lang="en-GB" sz="1600" dirty="0">
                <a:solidFill>
                  <a:srgbClr val="C00000"/>
                </a:solidFill>
                <a:latin typeface="Candara" panose="020E0502030303020204" pitchFamily="34" charset="0"/>
              </a:rPr>
              <a:t>How is the right to object to assessments communicated?</a:t>
            </a:r>
          </a:p>
          <a:p>
            <a:pPr marL="742950" lvl="1" indent="-285750">
              <a:buFont typeface="Arial" panose="020B0604020202020204" pitchFamily="34" charset="0"/>
              <a:buChar char="•"/>
            </a:pPr>
            <a:r>
              <a:rPr lang="en-GB" sz="1600" dirty="0">
                <a:solidFill>
                  <a:srgbClr val="C00000"/>
                </a:solidFill>
                <a:latin typeface="Candara" panose="020E0502030303020204" pitchFamily="34" charset="0"/>
              </a:rPr>
              <a:t>On demand notice as one line?</a:t>
            </a:r>
          </a:p>
          <a:p>
            <a:pPr marL="742950" lvl="1" indent="-285750">
              <a:buFont typeface="Arial" panose="020B0604020202020204" pitchFamily="34" charset="0"/>
              <a:buChar char="•"/>
            </a:pPr>
            <a:r>
              <a:rPr lang="en-GB" sz="1600" dirty="0">
                <a:solidFill>
                  <a:srgbClr val="C00000"/>
                </a:solidFill>
                <a:latin typeface="Candara" panose="020E0502030303020204" pitchFamily="34" charset="0"/>
              </a:rPr>
              <a:t>Does it spell out need for objection to be in writing? And with reasons?</a:t>
            </a:r>
          </a:p>
          <a:p>
            <a:pPr marL="742950" lvl="1" indent="-285750">
              <a:buFont typeface="Arial" panose="020B0604020202020204" pitchFamily="34" charset="0"/>
              <a:buChar char="•"/>
            </a:pPr>
            <a:r>
              <a:rPr lang="en-GB" sz="1600" dirty="0">
                <a:solidFill>
                  <a:srgbClr val="C00000"/>
                </a:solidFill>
                <a:latin typeface="Candara" panose="020E0502030303020204" pitchFamily="34" charset="0"/>
              </a:rPr>
              <a:t>Are they told clearly that they can take their objection to court if refused?</a:t>
            </a:r>
          </a:p>
        </p:txBody>
      </p:sp>
      <p:sp>
        <p:nvSpPr>
          <p:cNvPr id="5" name="Rectangle 4">
            <a:extLst>
              <a:ext uri="{FF2B5EF4-FFF2-40B4-BE49-F238E27FC236}">
                <a16:creationId xmlns:a16="http://schemas.microsoft.com/office/drawing/2014/main" id="{ECE84C77-FC3A-4F25-8E80-07D43170E44A}"/>
              </a:ext>
            </a:extLst>
          </p:cNvPr>
          <p:cNvSpPr/>
          <p:nvPr/>
        </p:nvSpPr>
        <p:spPr>
          <a:xfrm>
            <a:off x="8540153" y="4919390"/>
            <a:ext cx="3475383" cy="1354217"/>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C00000"/>
                </a:solidFill>
                <a:latin typeface="Candara" panose="020E0502030303020204" pitchFamily="34" charset="0"/>
              </a:rPr>
              <a:t>Is it clearly understood by all Inspectors?.</a:t>
            </a:r>
          </a:p>
          <a:p>
            <a:pPr marL="285750" indent="-285750">
              <a:buFont typeface="Arial" panose="020B0604020202020204" pitchFamily="34" charset="0"/>
              <a:buChar char="•"/>
            </a:pPr>
            <a:r>
              <a:rPr lang="en-GB" sz="1600" dirty="0">
                <a:solidFill>
                  <a:srgbClr val="C00000"/>
                </a:solidFill>
                <a:latin typeface="Candara" panose="020E0502030303020204" pitchFamily="34" charset="0"/>
              </a:rPr>
              <a:t> Any copy of the documented process for handling objections?</a:t>
            </a:r>
          </a:p>
          <a:p>
            <a:pPr marL="285750" indent="-285750">
              <a:buFont typeface="Arial" panose="020B0604020202020204" pitchFamily="34" charset="0"/>
              <a:buChar char="•"/>
            </a:pPr>
            <a:endParaRPr lang="en-GB" dirty="0"/>
          </a:p>
        </p:txBody>
      </p:sp>
      <p:pic>
        <p:nvPicPr>
          <p:cNvPr id="11" name="Picture 10">
            <a:extLst>
              <a:ext uri="{FF2B5EF4-FFF2-40B4-BE49-F238E27FC236}">
                <a16:creationId xmlns:a16="http://schemas.microsoft.com/office/drawing/2014/main" id="{329A44F7-A25C-4F90-A987-ECF24B8D301B}"/>
              </a:ext>
            </a:extLst>
          </p:cNvPr>
          <p:cNvPicPr/>
          <p:nvPr/>
        </p:nvPicPr>
        <p:blipFill>
          <a:blip r:embed="rId2" cstate="print"/>
          <a:stretch>
            <a:fillRect/>
          </a:stretch>
        </p:blipFill>
        <p:spPr>
          <a:xfrm>
            <a:off x="0" y="0"/>
            <a:ext cx="1073426" cy="395288"/>
          </a:xfrm>
          <a:prstGeom prst="rect">
            <a:avLst/>
          </a:prstGeom>
        </p:spPr>
      </p:pic>
      <p:graphicFrame>
        <p:nvGraphicFramePr>
          <p:cNvPr id="15" name="Table 14">
            <a:extLst>
              <a:ext uri="{FF2B5EF4-FFF2-40B4-BE49-F238E27FC236}">
                <a16:creationId xmlns:a16="http://schemas.microsoft.com/office/drawing/2014/main" id="{DB9CCE43-DABB-485C-BDE8-5834E8410BF8}"/>
              </a:ext>
            </a:extLst>
          </p:cNvPr>
          <p:cNvGraphicFramePr>
            <a:graphicFrameLocks noGrp="1"/>
          </p:cNvGraphicFramePr>
          <p:nvPr>
            <p:extLst>
              <p:ext uri="{D42A27DB-BD31-4B8C-83A1-F6EECF244321}">
                <p14:modId xmlns:p14="http://schemas.microsoft.com/office/powerpoint/2010/main" val="2489778294"/>
              </p:ext>
            </p:extLst>
          </p:nvPr>
        </p:nvGraphicFramePr>
        <p:xfrm>
          <a:off x="695241" y="3715807"/>
          <a:ext cx="3540125" cy="1060451"/>
        </p:xfrm>
        <a:graphic>
          <a:graphicData uri="http://schemas.openxmlformats.org/drawingml/2006/table">
            <a:tbl>
              <a:tblPr firstRow="1" firstCol="1" bandRow="1">
                <a:tableStyleId>{5940675A-B579-460E-94D1-54222C63F5DA}</a:tableStyleId>
              </a:tblPr>
              <a:tblGrid>
                <a:gridCol w="682625">
                  <a:extLst>
                    <a:ext uri="{9D8B030D-6E8A-4147-A177-3AD203B41FA5}">
                      <a16:colId xmlns:a16="http://schemas.microsoft.com/office/drawing/2014/main" val="3923955743"/>
                    </a:ext>
                  </a:extLst>
                </a:gridCol>
                <a:gridCol w="2857500">
                  <a:extLst>
                    <a:ext uri="{9D8B030D-6E8A-4147-A177-3AD203B41FA5}">
                      <a16:colId xmlns:a16="http://schemas.microsoft.com/office/drawing/2014/main" val="342733907"/>
                    </a:ext>
                  </a:extLst>
                </a:gridCol>
              </a:tblGrid>
              <a:tr h="0">
                <a:tc>
                  <a:txBody>
                    <a:bodyPr/>
                    <a:lstStyle/>
                    <a:p>
                      <a:pPr marL="0" marR="0">
                        <a:lnSpc>
                          <a:spcPct val="107000"/>
                        </a:lnSpc>
                        <a:spcBef>
                          <a:spcPts val="0"/>
                        </a:spcBef>
                        <a:spcAft>
                          <a:spcPts val="0"/>
                        </a:spcAft>
                      </a:pPr>
                      <a:r>
                        <a:rPr lang="en-US" sz="1100">
                          <a:effectLst/>
                          <a:latin typeface="Candara" panose="020E0502030303020204" pitchFamily="34" charset="0"/>
                        </a:rPr>
                        <a:t>Yes</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ndara" panose="020E0502030303020204" pitchFamily="34" charset="0"/>
                        </a:rPr>
                        <a:t>Plateau, </a:t>
                      </a:r>
                      <a:r>
                        <a:rPr lang="en-US" sz="1100" dirty="0" err="1">
                          <a:effectLst/>
                          <a:latin typeface="Candara" panose="020E0502030303020204" pitchFamily="34" charset="0"/>
                        </a:rPr>
                        <a:t>Kwara</a:t>
                      </a:r>
                      <a:r>
                        <a:rPr lang="en-US" sz="1100" dirty="0">
                          <a:effectLst/>
                          <a:latin typeface="Candara" panose="020E0502030303020204" pitchFamily="34" charset="0"/>
                        </a:rPr>
                        <a:t>, Jigawa, Niger, FCT, </a:t>
                      </a:r>
                      <a:r>
                        <a:rPr lang="en-US" sz="1100" dirty="0" err="1">
                          <a:effectLst/>
                          <a:latin typeface="Candara" panose="020E0502030303020204" pitchFamily="34" charset="0"/>
                        </a:rPr>
                        <a:t>Borno</a:t>
                      </a:r>
                      <a:r>
                        <a:rPr lang="en-US" sz="1100" dirty="0">
                          <a:effectLst/>
                          <a:latin typeface="Candara" panose="020E0502030303020204" pitchFamily="34" charset="0"/>
                        </a:rPr>
                        <a:t>, Taraba, Bauchi, Cross River, Benue, Nasarawa, Kebbi, Ekiti, Kaduna, Delta, Lagos, Anambra, Ondo</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0945606"/>
                  </a:ext>
                </a:extLst>
              </a:tr>
              <a:tr h="0">
                <a:tc>
                  <a:txBody>
                    <a:bodyPr/>
                    <a:lstStyle/>
                    <a:p>
                      <a:pPr marL="0" marR="0">
                        <a:lnSpc>
                          <a:spcPct val="107000"/>
                        </a:lnSpc>
                        <a:spcBef>
                          <a:spcPts val="0"/>
                        </a:spcBef>
                        <a:spcAft>
                          <a:spcPts val="0"/>
                        </a:spcAft>
                      </a:pPr>
                      <a:r>
                        <a:rPr lang="en-US" sz="1100">
                          <a:effectLst/>
                          <a:latin typeface="Candara" panose="020E0502030303020204" pitchFamily="34" charset="0"/>
                        </a:rPr>
                        <a:t>No</a:t>
                      </a:r>
                      <a:endParaRPr lang="en-US" sz="11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ndara" panose="020E0502030303020204" pitchFamily="34" charset="0"/>
                        </a:rPr>
                        <a:t>Yobe, Adamawa, Osun, Imo, Ebonyi, Edo, Enugu</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6054301"/>
                  </a:ext>
                </a:extLst>
              </a:tr>
            </a:tbl>
          </a:graphicData>
        </a:graphic>
      </p:graphicFrame>
      <p:graphicFrame>
        <p:nvGraphicFramePr>
          <p:cNvPr id="17" name="Chart 16">
            <a:extLst>
              <a:ext uri="{FF2B5EF4-FFF2-40B4-BE49-F238E27FC236}">
                <a16:creationId xmlns:a16="http://schemas.microsoft.com/office/drawing/2014/main" id="{3A67DAC9-9D3B-4C2B-967A-51F58666DC3D}"/>
              </a:ext>
            </a:extLst>
          </p:cNvPr>
          <p:cNvGraphicFramePr>
            <a:graphicFrameLocks/>
          </p:cNvGraphicFramePr>
          <p:nvPr>
            <p:extLst>
              <p:ext uri="{D42A27DB-BD31-4B8C-83A1-F6EECF244321}">
                <p14:modId xmlns:p14="http://schemas.microsoft.com/office/powerpoint/2010/main" val="1347370653"/>
              </p:ext>
            </p:extLst>
          </p:nvPr>
        </p:nvGraphicFramePr>
        <p:xfrm>
          <a:off x="7569401" y="89873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a:extLst>
              <a:ext uri="{FF2B5EF4-FFF2-40B4-BE49-F238E27FC236}">
                <a16:creationId xmlns:a16="http://schemas.microsoft.com/office/drawing/2014/main" id="{3FE1DC38-89E3-4D69-AF89-145C38C8B1BB}"/>
              </a:ext>
            </a:extLst>
          </p:cNvPr>
          <p:cNvGraphicFramePr>
            <a:graphicFrameLocks noGrp="1"/>
          </p:cNvGraphicFramePr>
          <p:nvPr>
            <p:extLst>
              <p:ext uri="{D42A27DB-BD31-4B8C-83A1-F6EECF244321}">
                <p14:modId xmlns:p14="http://schemas.microsoft.com/office/powerpoint/2010/main" val="2900339119"/>
              </p:ext>
            </p:extLst>
          </p:nvPr>
        </p:nvGraphicFramePr>
        <p:xfrm>
          <a:off x="8410635" y="3805500"/>
          <a:ext cx="3540125" cy="881063"/>
        </p:xfrm>
        <a:graphic>
          <a:graphicData uri="http://schemas.openxmlformats.org/drawingml/2006/table">
            <a:tbl>
              <a:tblPr firstRow="1" firstCol="1" bandRow="1"/>
              <a:tblGrid>
                <a:gridCol w="682625">
                  <a:extLst>
                    <a:ext uri="{9D8B030D-6E8A-4147-A177-3AD203B41FA5}">
                      <a16:colId xmlns:a16="http://schemas.microsoft.com/office/drawing/2014/main" val="1693914629"/>
                    </a:ext>
                  </a:extLst>
                </a:gridCol>
                <a:gridCol w="2857500">
                  <a:extLst>
                    <a:ext uri="{9D8B030D-6E8A-4147-A177-3AD203B41FA5}">
                      <a16:colId xmlns:a16="http://schemas.microsoft.com/office/drawing/2014/main" val="1955533939"/>
                    </a:ext>
                  </a:extLst>
                </a:gridCol>
              </a:tblGrid>
              <a:tr h="0">
                <a:tc>
                  <a:txBody>
                    <a:bodyPr/>
                    <a:lstStyle/>
                    <a:p>
                      <a:pPr marL="0" marR="0">
                        <a:lnSpc>
                          <a:spcPct val="107000"/>
                        </a:lnSpc>
                        <a:spcBef>
                          <a:spcPts val="0"/>
                        </a:spcBef>
                        <a:spcAft>
                          <a:spcPts val="0"/>
                        </a:spcAft>
                      </a:pPr>
                      <a:r>
                        <a:rPr lang="en-US" sz="1100">
                          <a:effectLst/>
                          <a:latin typeface="Candara" panose="020E050203030302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ndara" panose="020E0502030303020204" pitchFamily="34" charset="0"/>
                          <a:ea typeface="Calibri" panose="020F0502020204030204" pitchFamily="34" charset="0"/>
                          <a:cs typeface="Times New Roman" panose="02020603050405020304" pitchFamily="18" charset="0"/>
                        </a:rPr>
                        <a:t>Yobe, Jigawa, Niger, Osun, Borno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790256"/>
                  </a:ext>
                </a:extLst>
              </a:tr>
              <a:tr h="0">
                <a:tc>
                  <a:txBody>
                    <a:bodyPr/>
                    <a:lstStyle/>
                    <a:p>
                      <a:pPr marL="0" marR="0">
                        <a:lnSpc>
                          <a:spcPct val="107000"/>
                        </a:lnSpc>
                        <a:spcBef>
                          <a:spcPts val="0"/>
                        </a:spcBef>
                        <a:spcAft>
                          <a:spcPts val="0"/>
                        </a:spcAft>
                      </a:pPr>
                      <a:r>
                        <a:rPr lang="en-US" sz="1100">
                          <a:effectLst/>
                          <a:latin typeface="Candara" panose="020E050203030302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ndara" panose="020E0502030303020204" pitchFamily="34" charset="0"/>
                          <a:ea typeface="Calibri" panose="020F0502020204030204" pitchFamily="34" charset="0"/>
                          <a:cs typeface="Times New Roman" panose="02020603050405020304" pitchFamily="18" charset="0"/>
                        </a:rPr>
                        <a:t>Plateau, </a:t>
                      </a:r>
                      <a:r>
                        <a:rPr lang="en-US" sz="1100" dirty="0" err="1">
                          <a:effectLst/>
                          <a:latin typeface="Candara" panose="020E0502030303020204" pitchFamily="34" charset="0"/>
                          <a:ea typeface="Calibri" panose="020F0502020204030204" pitchFamily="34" charset="0"/>
                          <a:cs typeface="Times New Roman" panose="02020603050405020304" pitchFamily="18" charset="0"/>
                        </a:rPr>
                        <a:t>Kwara</a:t>
                      </a:r>
                      <a:r>
                        <a:rPr lang="en-US" sz="1100" dirty="0">
                          <a:effectLst/>
                          <a:latin typeface="Candara" panose="020E0502030303020204" pitchFamily="34" charset="0"/>
                          <a:ea typeface="Calibri" panose="020F0502020204030204" pitchFamily="34" charset="0"/>
                          <a:cs typeface="Times New Roman" panose="02020603050405020304" pitchFamily="18" charset="0"/>
                        </a:rPr>
                        <a:t>, Adamawa, Imo, FCT, Ebonyi, Edo, Taraba, Enugu, Bauchi, Cross River, Benue, Nasarawa, Kebbi, Ekiti, Kaduna, Delta, Lagos, Anambra, Ondo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505578"/>
                  </a:ext>
                </a:extLst>
              </a:tr>
            </a:tbl>
          </a:graphicData>
        </a:graphic>
      </p:graphicFrame>
      <p:graphicFrame>
        <p:nvGraphicFramePr>
          <p:cNvPr id="20" name="Chart 19">
            <a:extLst>
              <a:ext uri="{FF2B5EF4-FFF2-40B4-BE49-F238E27FC236}">
                <a16:creationId xmlns:a16="http://schemas.microsoft.com/office/drawing/2014/main" id="{4D5864B8-89C6-42BC-BC30-88E518496496}"/>
              </a:ext>
            </a:extLst>
          </p:cNvPr>
          <p:cNvGraphicFramePr>
            <a:graphicFrameLocks/>
          </p:cNvGraphicFramePr>
          <p:nvPr>
            <p:extLst>
              <p:ext uri="{D42A27DB-BD31-4B8C-83A1-F6EECF244321}">
                <p14:modId xmlns:p14="http://schemas.microsoft.com/office/powerpoint/2010/main" val="1001337023"/>
              </p:ext>
            </p:extLst>
          </p:nvPr>
        </p:nvGraphicFramePr>
        <p:xfrm>
          <a:off x="115300" y="85879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F4395D02-E3F6-4FFA-B7CA-3F697EE2E82C}"/>
              </a:ext>
            </a:extLst>
          </p:cNvPr>
          <p:cNvGraphicFramePr>
            <a:graphicFrameLocks/>
          </p:cNvGraphicFramePr>
          <p:nvPr>
            <p:extLst>
              <p:ext uri="{D42A27DB-BD31-4B8C-83A1-F6EECF244321}">
                <p14:modId xmlns:p14="http://schemas.microsoft.com/office/powerpoint/2010/main" val="3451754515"/>
              </p:ext>
            </p:extLst>
          </p:nvPr>
        </p:nvGraphicFramePr>
        <p:xfrm>
          <a:off x="4390832" y="872192"/>
          <a:ext cx="3817952"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B0B000D3-8061-42FC-BF4A-05D46E4C2064}"/>
              </a:ext>
            </a:extLst>
          </p:cNvPr>
          <p:cNvGraphicFramePr>
            <a:graphicFrameLocks/>
          </p:cNvGraphicFramePr>
          <p:nvPr>
            <p:extLst>
              <p:ext uri="{D42A27DB-BD31-4B8C-83A1-F6EECF244321}">
                <p14:modId xmlns:p14="http://schemas.microsoft.com/office/powerpoint/2010/main" val="2826918164"/>
              </p:ext>
            </p:extLst>
          </p:nvPr>
        </p:nvGraphicFramePr>
        <p:xfrm>
          <a:off x="8410634" y="817265"/>
          <a:ext cx="3656229"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74677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F65B940-206D-43BA-8B83-12A012721314}"/>
              </a:ext>
            </a:extLst>
          </p:cNvPr>
          <p:cNvGraphicFramePr>
            <a:graphicFrameLocks noGrp="1"/>
          </p:cNvGraphicFramePr>
          <p:nvPr>
            <p:extLst>
              <p:ext uri="{D42A27DB-BD31-4B8C-83A1-F6EECF244321}">
                <p14:modId xmlns:p14="http://schemas.microsoft.com/office/powerpoint/2010/main" val="3262997280"/>
              </p:ext>
            </p:extLst>
          </p:nvPr>
        </p:nvGraphicFramePr>
        <p:xfrm>
          <a:off x="619801" y="4575007"/>
          <a:ext cx="5238248" cy="981554"/>
        </p:xfrm>
        <a:graphic>
          <a:graphicData uri="http://schemas.openxmlformats.org/drawingml/2006/table">
            <a:tbl>
              <a:tblPr firstRow="1" firstCol="1" bandRow="1"/>
              <a:tblGrid>
                <a:gridCol w="1005632">
                  <a:extLst>
                    <a:ext uri="{9D8B030D-6E8A-4147-A177-3AD203B41FA5}">
                      <a16:colId xmlns:a16="http://schemas.microsoft.com/office/drawing/2014/main" val="69130371"/>
                    </a:ext>
                  </a:extLst>
                </a:gridCol>
                <a:gridCol w="4232616">
                  <a:extLst>
                    <a:ext uri="{9D8B030D-6E8A-4147-A177-3AD203B41FA5}">
                      <a16:colId xmlns:a16="http://schemas.microsoft.com/office/drawing/2014/main" val="1161817440"/>
                    </a:ext>
                  </a:extLst>
                </a:gridCol>
              </a:tblGrid>
              <a:tr h="196624">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Cross River, Anambra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972152"/>
                  </a:ext>
                </a:extLst>
              </a:tr>
              <a:tr h="196624">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Adamawa, Osun, Imo, FCT, Enugu, Benue, Kebbi, Ekiti, Lagos,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463749"/>
                  </a:ext>
                </a:extLst>
              </a:tr>
              <a:tr h="400183">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 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Yobe, Jigawa, Niger,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Ebonyi, Edo, Taraba, Bauchi, Nasarawa, Kaduna, Delta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25266"/>
                  </a:ext>
                </a:extLst>
              </a:tr>
            </a:tbl>
          </a:graphicData>
        </a:graphic>
      </p:graphicFrame>
      <p:sp>
        <p:nvSpPr>
          <p:cNvPr id="2" name="Rectangle 1">
            <a:extLst>
              <a:ext uri="{FF2B5EF4-FFF2-40B4-BE49-F238E27FC236}">
                <a16:creationId xmlns:a16="http://schemas.microsoft.com/office/drawing/2014/main" id="{AAC47EDE-60A8-4C38-928E-21B6186D849F}"/>
              </a:ext>
            </a:extLst>
          </p:cNvPr>
          <p:cNvSpPr/>
          <p:nvPr/>
        </p:nvSpPr>
        <p:spPr>
          <a:xfrm>
            <a:off x="688962" y="5523063"/>
            <a:ext cx="5238248" cy="1214307"/>
          </a:xfrm>
          <a:prstGeom prst="rect">
            <a:avLst/>
          </a:prstGeom>
        </p:spPr>
        <p:txBody>
          <a:bodyPr wrap="square">
            <a:spAutoFit/>
          </a:bodyPr>
          <a:lstStyle/>
          <a:p>
            <a:pPr>
              <a:lnSpc>
                <a:spcPct val="107000"/>
              </a:lnSpc>
              <a:spcAft>
                <a:spcPts val="800"/>
              </a:spcAft>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Emphasis on the need for a process that includes checks and the link to TAT cases</a:t>
            </a:r>
          </a:p>
          <a:p>
            <a:pPr marL="285750" indent="-285750">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 Polaris v ABIRS</a:t>
            </a:r>
          </a:p>
          <a:p>
            <a:pPr marL="285750" indent="-285750">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And Standard Chartered Bank v ABIRS</a:t>
            </a: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C2D32B9-F33B-42F4-AB96-8DB091983353}"/>
              </a:ext>
            </a:extLst>
          </p:cNvPr>
          <p:cNvSpPr/>
          <p:nvPr/>
        </p:nvSpPr>
        <p:spPr>
          <a:xfrm>
            <a:off x="6908800" y="5073983"/>
            <a:ext cx="4201456" cy="1339662"/>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are the state issues with the Tax Appeal Tribunals</a:t>
            </a:r>
          </a:p>
          <a:p>
            <a:pPr marL="285750" indent="-285750">
              <a:lnSpc>
                <a:spcPct val="107000"/>
              </a:lnSpc>
              <a:spcAft>
                <a:spcPts val="800"/>
              </a:spcAft>
              <a:buFont typeface="Arial" panose="020B0604020202020204" pitchFamily="34" charset="0"/>
              <a:buChar char="•"/>
            </a:pPr>
            <a:r>
              <a:rPr lang="en-US"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Are staff trained on dispute resolution</a:t>
            </a:r>
          </a:p>
          <a:p>
            <a:pPr>
              <a:lnSpc>
                <a:spcPct val="107000"/>
              </a:lnSpc>
              <a:spcAft>
                <a:spcPts val="800"/>
              </a:spcAft>
            </a:pP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5DC1867-29A4-4AA6-9DAD-BB9DEC862E4D}"/>
              </a:ext>
            </a:extLst>
          </p:cNvPr>
          <p:cNvPicPr/>
          <p:nvPr/>
        </p:nvPicPr>
        <p:blipFill>
          <a:blip r:embed="rId2" cstate="print"/>
          <a:stretch>
            <a:fillRect/>
          </a:stretch>
        </p:blipFill>
        <p:spPr>
          <a:xfrm>
            <a:off x="0" y="0"/>
            <a:ext cx="1073426" cy="395288"/>
          </a:xfrm>
          <a:prstGeom prst="rect">
            <a:avLst/>
          </a:prstGeom>
        </p:spPr>
      </p:pic>
      <p:graphicFrame>
        <p:nvGraphicFramePr>
          <p:cNvPr id="12" name="Chart 11">
            <a:extLst>
              <a:ext uri="{FF2B5EF4-FFF2-40B4-BE49-F238E27FC236}">
                <a16:creationId xmlns:a16="http://schemas.microsoft.com/office/drawing/2014/main" id="{69D0166C-F332-4D74-ACED-6EA2939366E3}"/>
              </a:ext>
            </a:extLst>
          </p:cNvPr>
          <p:cNvGraphicFramePr>
            <a:graphicFrameLocks/>
          </p:cNvGraphicFramePr>
          <p:nvPr>
            <p:extLst>
              <p:ext uri="{D42A27DB-BD31-4B8C-83A1-F6EECF244321}">
                <p14:modId xmlns:p14="http://schemas.microsoft.com/office/powerpoint/2010/main" val="3659756613"/>
              </p:ext>
            </p:extLst>
          </p:nvPr>
        </p:nvGraphicFramePr>
        <p:xfrm>
          <a:off x="688962" y="153825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a:extLst>
              <a:ext uri="{FF2B5EF4-FFF2-40B4-BE49-F238E27FC236}">
                <a16:creationId xmlns:a16="http://schemas.microsoft.com/office/drawing/2014/main" id="{6C8448DA-3556-45F7-ABEA-25F26DB7AF44}"/>
              </a:ext>
            </a:extLst>
          </p:cNvPr>
          <p:cNvGraphicFramePr>
            <a:graphicFrameLocks noGrp="1"/>
          </p:cNvGraphicFramePr>
          <p:nvPr>
            <p:extLst>
              <p:ext uri="{D42A27DB-BD31-4B8C-83A1-F6EECF244321}">
                <p14:modId xmlns:p14="http://schemas.microsoft.com/office/powerpoint/2010/main" val="2039961020"/>
              </p:ext>
            </p:extLst>
          </p:nvPr>
        </p:nvGraphicFramePr>
        <p:xfrm>
          <a:off x="6844132" y="3521122"/>
          <a:ext cx="4168775" cy="1077913"/>
        </p:xfrm>
        <a:graphic>
          <a:graphicData uri="http://schemas.openxmlformats.org/drawingml/2006/table">
            <a:tbl>
              <a:tblPr firstRow="1" firstCol="1" bandRow="1"/>
              <a:tblGrid>
                <a:gridCol w="1425575">
                  <a:extLst>
                    <a:ext uri="{9D8B030D-6E8A-4147-A177-3AD203B41FA5}">
                      <a16:colId xmlns:a16="http://schemas.microsoft.com/office/drawing/2014/main" val="3514332560"/>
                    </a:ext>
                  </a:extLst>
                </a:gridCol>
                <a:gridCol w="2743200">
                  <a:extLst>
                    <a:ext uri="{9D8B030D-6E8A-4147-A177-3AD203B41FA5}">
                      <a16:colId xmlns:a16="http://schemas.microsoft.com/office/drawing/2014/main" val="464652776"/>
                    </a:ext>
                  </a:extLst>
                </a:gridCol>
              </a:tblGrid>
              <a:tr h="18415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0 -10 Objections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Yobe, Kwara, Jigawa, Niger, Osun, Imo, FCT, Borno, Ebonyi, Edo, Taraba, Enugu, Bauchi, Cross , River, Nasarawa, Kebbi, Ekiti, Kaduna, Delta, Anambra, Ondo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709078"/>
                  </a:ext>
                </a:extLst>
              </a:tr>
              <a:tr h="18415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 20 Objections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Plateau, Lagos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272920"/>
                  </a:ext>
                </a:extLst>
              </a:tr>
              <a:tr h="18415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 – 50 Objections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Adamawa, Benue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279180"/>
                  </a:ext>
                </a:extLst>
              </a:tr>
            </a:tbl>
          </a:graphicData>
        </a:graphic>
      </p:graphicFrame>
      <p:graphicFrame>
        <p:nvGraphicFramePr>
          <p:cNvPr id="15" name="Chart 14">
            <a:extLst>
              <a:ext uri="{FF2B5EF4-FFF2-40B4-BE49-F238E27FC236}">
                <a16:creationId xmlns:a16="http://schemas.microsoft.com/office/drawing/2014/main" id="{A25F91CB-C760-4E6E-AE2B-42D12890D100}"/>
              </a:ext>
            </a:extLst>
          </p:cNvPr>
          <p:cNvGraphicFramePr>
            <a:graphicFrameLocks/>
          </p:cNvGraphicFramePr>
          <p:nvPr>
            <p:extLst>
              <p:ext uri="{D42A27DB-BD31-4B8C-83A1-F6EECF244321}">
                <p14:modId xmlns:p14="http://schemas.microsoft.com/office/powerpoint/2010/main" val="2961963138"/>
              </p:ext>
            </p:extLst>
          </p:nvPr>
        </p:nvGraphicFramePr>
        <p:xfrm>
          <a:off x="6642519" y="44435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0610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9DBDEAC-DA23-4902-AC62-655B7375D605}"/>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solidFill>
                  <a:srgbClr val="FFFFFF"/>
                </a:solidFill>
                <a:latin typeface="Candara" panose="020E0502030303020204" pitchFamily="34" charset="0"/>
              </a:rPr>
              <a:t>Tax Processes</a:t>
            </a:r>
          </a:p>
        </p:txBody>
      </p:sp>
      <p:sp>
        <p:nvSpPr>
          <p:cNvPr id="3" name="Text Placeholder 2">
            <a:extLst>
              <a:ext uri="{FF2B5EF4-FFF2-40B4-BE49-F238E27FC236}">
                <a16:creationId xmlns:a16="http://schemas.microsoft.com/office/drawing/2014/main" id="{44A5A2F1-74A3-47E9-B155-A904288DD4E1}"/>
              </a:ext>
            </a:extLst>
          </p:cNvPr>
          <p:cNvSpPr>
            <a:spLocks noGrp="1"/>
          </p:cNvSpPr>
          <p:nvPr>
            <p:ph type="body" idx="1"/>
          </p:nvPr>
        </p:nvSpPr>
        <p:spPr>
          <a:xfrm>
            <a:off x="804788" y="5318990"/>
            <a:ext cx="9416898" cy="723670"/>
          </a:xfrm>
        </p:spPr>
        <p:txBody>
          <a:bodyPr vert="horz" lIns="91440" tIns="45720" rIns="91440" bIns="45720" rtlCol="0" anchor="t">
            <a:normAutofit/>
          </a:bodyPr>
          <a:lstStyle/>
          <a:p>
            <a:pPr>
              <a:lnSpc>
                <a:spcPct val="100000"/>
              </a:lnSpc>
            </a:pPr>
            <a:r>
              <a:rPr lang="en-US" sz="1800" kern="1200" dirty="0">
                <a:solidFill>
                  <a:srgbClr val="000000"/>
                </a:solidFill>
                <a:latin typeface="Candara" panose="020E0502030303020204" pitchFamily="34" charset="0"/>
              </a:rPr>
              <a:t>Tax payment (cash paid to tax oﬃcers versus bank and electronic payment), Checks and balances for audit purposes</a:t>
            </a:r>
          </a:p>
        </p:txBody>
      </p:sp>
      <p:pic>
        <p:nvPicPr>
          <p:cNvPr id="6" name="Picture 5">
            <a:extLst>
              <a:ext uri="{FF2B5EF4-FFF2-40B4-BE49-F238E27FC236}">
                <a16:creationId xmlns:a16="http://schemas.microsoft.com/office/drawing/2014/main" id="{6F316653-3C20-4B14-9D39-164219D06BC8}"/>
              </a:ext>
            </a:extLst>
          </p:cNvPr>
          <p:cNvPicPr/>
          <p:nvPr/>
        </p:nvPicPr>
        <p:blipFill>
          <a:blip r:embed="rId3"/>
          <a:stretch>
            <a:fillRect/>
          </a:stretch>
        </p:blipFill>
        <p:spPr>
          <a:xfrm>
            <a:off x="11118574" y="6462712"/>
            <a:ext cx="1073426" cy="395288"/>
          </a:xfrm>
          <a:prstGeom prst="rect">
            <a:avLst/>
          </a:prstGeom>
        </p:spPr>
      </p:pic>
    </p:spTree>
    <p:extLst>
      <p:ext uri="{BB962C8B-B14F-4D97-AF65-F5344CB8AC3E}">
        <p14:creationId xmlns:p14="http://schemas.microsoft.com/office/powerpoint/2010/main" val="4085562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A07995B-F365-43BE-A27F-05920B373CF4}"/>
              </a:ext>
            </a:extLst>
          </p:cNvPr>
          <p:cNvGraphicFramePr/>
          <p:nvPr>
            <p:extLst>
              <p:ext uri="{D42A27DB-BD31-4B8C-83A1-F6EECF244321}">
                <p14:modId xmlns:p14="http://schemas.microsoft.com/office/powerpoint/2010/main" val="2242232989"/>
              </p:ext>
            </p:extLst>
          </p:nvPr>
        </p:nvGraphicFramePr>
        <p:xfrm>
          <a:off x="536713" y="1117132"/>
          <a:ext cx="3168503" cy="2525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805F3C89-9960-4402-8E64-39E1A10E90D6}"/>
              </a:ext>
            </a:extLst>
          </p:cNvPr>
          <p:cNvGraphicFramePr>
            <a:graphicFrameLocks noGrp="1"/>
          </p:cNvGraphicFramePr>
          <p:nvPr>
            <p:extLst>
              <p:ext uri="{D42A27DB-BD31-4B8C-83A1-F6EECF244321}">
                <p14:modId xmlns:p14="http://schemas.microsoft.com/office/powerpoint/2010/main" val="3883024840"/>
              </p:ext>
            </p:extLst>
          </p:nvPr>
        </p:nvGraphicFramePr>
        <p:xfrm>
          <a:off x="410789" y="3653735"/>
          <a:ext cx="3168503" cy="972439"/>
        </p:xfrm>
        <a:graphic>
          <a:graphicData uri="http://schemas.openxmlformats.org/drawingml/2006/table">
            <a:tbl>
              <a:tblPr firstRow="1" firstCol="1" bandRow="1"/>
              <a:tblGrid>
                <a:gridCol w="542261">
                  <a:extLst>
                    <a:ext uri="{9D8B030D-6E8A-4147-A177-3AD203B41FA5}">
                      <a16:colId xmlns:a16="http://schemas.microsoft.com/office/drawing/2014/main" val="3174683327"/>
                    </a:ext>
                  </a:extLst>
                </a:gridCol>
                <a:gridCol w="2626242">
                  <a:extLst>
                    <a:ext uri="{9D8B030D-6E8A-4147-A177-3AD203B41FA5}">
                      <a16:colId xmlns:a16="http://schemas.microsoft.com/office/drawing/2014/main" val="1653596028"/>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Niger,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Taraba, Bauchi, Cross River, Benue, Nasarawa, Kebbi, Ekiti, Kaduna, Delta, Lagos, Anambra, Ondo, Adamawa, Osun, Imo, Ebonyi, Edo, Enugu, Yobe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743770"/>
                  </a:ext>
                </a:extLst>
              </a:tr>
            </a:tbl>
          </a:graphicData>
        </a:graphic>
      </p:graphicFrame>
      <p:sp>
        <p:nvSpPr>
          <p:cNvPr id="6" name="Rectangle 5">
            <a:extLst>
              <a:ext uri="{FF2B5EF4-FFF2-40B4-BE49-F238E27FC236}">
                <a16:creationId xmlns:a16="http://schemas.microsoft.com/office/drawing/2014/main" id="{A9CBC3CF-3F93-4930-A546-EC4E82D029C1}"/>
              </a:ext>
            </a:extLst>
          </p:cNvPr>
          <p:cNvSpPr/>
          <p:nvPr/>
        </p:nvSpPr>
        <p:spPr>
          <a:xfrm>
            <a:off x="7045003" y="111019"/>
            <a:ext cx="4159571" cy="267253"/>
          </a:xfrm>
          <a:prstGeom prst="rect">
            <a:avLst/>
          </a:prstGeom>
        </p:spPr>
        <p:txBody>
          <a:bodyPr wrap="square">
            <a:spAutoFit/>
          </a:bodyPr>
          <a:lstStyle/>
          <a:p>
            <a:pPr>
              <a:lnSpc>
                <a:spcPct val="107000"/>
              </a:lnSpc>
              <a:spcAft>
                <a:spcPts val="800"/>
              </a:spcAft>
            </a:pPr>
            <a:r>
              <a:rPr lang="en-US" sz="1100" b="1" dirty="0">
                <a:latin typeface="Garamond" panose="02020404030301010803" pitchFamily="18" charset="0"/>
                <a:ea typeface="Calibri" panose="020F0502020204030204" pitchFamily="34" charset="0"/>
                <a:cs typeface="Times New Roman" panose="02020603050405020304" pitchFamily="18" charset="0"/>
              </a:rPr>
              <a:t>DESCRIPTION OF HOW IT 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51FBDF8-62B9-4A66-BD09-FE5779BB036A}"/>
              </a:ext>
            </a:extLst>
          </p:cNvPr>
          <p:cNvGraphicFramePr>
            <a:graphicFrameLocks noGrp="1"/>
          </p:cNvGraphicFramePr>
          <p:nvPr>
            <p:extLst>
              <p:ext uri="{D42A27DB-BD31-4B8C-83A1-F6EECF244321}">
                <p14:modId xmlns:p14="http://schemas.microsoft.com/office/powerpoint/2010/main" val="1305256872"/>
              </p:ext>
            </p:extLst>
          </p:nvPr>
        </p:nvGraphicFramePr>
        <p:xfrm>
          <a:off x="5319114" y="407469"/>
          <a:ext cx="6789068" cy="6397306"/>
        </p:xfrm>
        <a:graphic>
          <a:graphicData uri="http://schemas.openxmlformats.org/drawingml/2006/table">
            <a:tbl>
              <a:tblPr firstRow="1" firstCol="1" bandRow="1"/>
              <a:tblGrid>
                <a:gridCol w="1117602">
                  <a:extLst>
                    <a:ext uri="{9D8B030D-6E8A-4147-A177-3AD203B41FA5}">
                      <a16:colId xmlns:a16="http://schemas.microsoft.com/office/drawing/2014/main" val="3094909978"/>
                    </a:ext>
                  </a:extLst>
                </a:gridCol>
                <a:gridCol w="5671466">
                  <a:extLst>
                    <a:ext uri="{9D8B030D-6E8A-4147-A177-3AD203B41FA5}">
                      <a16:colId xmlns:a16="http://schemas.microsoft.com/office/drawing/2014/main" val="1347757104"/>
                    </a:ext>
                  </a:extLst>
                </a:gridCol>
              </a:tblGrid>
              <a:tr h="201843">
                <a:tc>
                  <a:txBody>
                    <a:bodyPr/>
                    <a:lstStyle/>
                    <a:p>
                      <a:pPr algn="l" fontAlgn="b"/>
                      <a:r>
                        <a:rPr lang="en-US" sz="1000" b="0" i="0" u="none" strike="noStrike" dirty="0">
                          <a:solidFill>
                            <a:srgbClr val="000000"/>
                          </a:solidFill>
                          <a:effectLst/>
                          <a:latin typeface="Arial" panose="020B0604020202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the person gets assess, then a bill is generated to that effect using his TIN which he settles through the bank or any payment channel which then notifies the system receipt is auto generated by the core application once notification of exact amount is 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194675"/>
                  </a:ext>
                </a:extLst>
              </a:tr>
              <a:tr h="201843">
                <a:tc>
                  <a:txBody>
                    <a:bodyPr/>
                    <a:lstStyle/>
                    <a:p>
                      <a:pPr algn="l" fontAlgn="b"/>
                      <a:r>
                        <a:rPr lang="en-US" sz="1000" b="0" i="0" u="none" strike="noStrike">
                          <a:solidFill>
                            <a:srgbClr val="000000"/>
                          </a:solidFill>
                          <a:effectLst/>
                          <a:latin typeface="Arial" panose="020B0604020202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ALL TAX PAYMENTS ARE MADE IN TO OUR LEAD BANKS ACCOUNT AND COLLECTION BANKS AND P.O.S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598795"/>
                  </a:ext>
                </a:extLst>
              </a:tr>
              <a:tr h="201843">
                <a:tc>
                  <a:txBody>
                    <a:bodyPr/>
                    <a:lstStyle/>
                    <a:p>
                      <a:pPr algn="l" fontAlgn="b"/>
                      <a:r>
                        <a:rPr lang="en-US" sz="1000" b="0" i="0" u="none" strike="noStrike">
                          <a:solidFill>
                            <a:srgbClr val="000000"/>
                          </a:solidFill>
                          <a:effectLst/>
                          <a:latin typeface="Arial" panose="020B0604020202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Web-based application that caters for assessment, administration, collection, accounting and reporting.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473112"/>
                  </a:ext>
                </a:extLst>
              </a:tr>
              <a:tr h="201843">
                <a:tc>
                  <a:txBody>
                    <a:bodyPr/>
                    <a:lstStyle/>
                    <a:p>
                      <a:pPr algn="l" fontAlgn="b"/>
                      <a:r>
                        <a:rPr lang="en-US" sz="1000" b="0" i="0" u="none" strike="noStrike">
                          <a:solidFill>
                            <a:srgbClr val="000000"/>
                          </a:solidFill>
                          <a:effectLst/>
                          <a:latin typeface="Arial" panose="020B0604020202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through bank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713806"/>
                  </a:ext>
                </a:extLst>
              </a:tr>
              <a:tr h="201843">
                <a:tc>
                  <a:txBody>
                    <a:bodyPr/>
                    <a:lstStyle/>
                    <a:p>
                      <a:pPr algn="l" fontAlgn="b"/>
                      <a:r>
                        <a:rPr lang="en-US" sz="1000" b="0" i="0" u="none" strike="noStrike">
                          <a:solidFill>
                            <a:srgbClr val="000000"/>
                          </a:solidFill>
                          <a:effectLst/>
                          <a:latin typeface="Arial" panose="020B0604020202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Pay Direct platform system through which all taxes, license, levies, fines, fees,earnings and sales are paid under the state Revenue Compendium.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993946"/>
                  </a:ext>
                </a:extLst>
              </a:tr>
              <a:tr h="201843">
                <a:tc>
                  <a:txBody>
                    <a:bodyPr/>
                    <a:lstStyle/>
                    <a:p>
                      <a:pPr algn="l" fontAlgn="b"/>
                      <a:r>
                        <a:rPr lang="en-US" sz="1000" b="0" i="0" u="none" strike="noStrike">
                          <a:solidFill>
                            <a:srgbClr val="000000"/>
                          </a:solidFill>
                          <a:effectLst/>
                          <a:latin typeface="Arial" panose="020B0604020202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 central revenue collection system for the state that is linked with NIBSS epaytax electronic payment system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062483"/>
                  </a:ext>
                </a:extLst>
              </a:tr>
              <a:tr h="201843">
                <a:tc>
                  <a:txBody>
                    <a:bodyPr/>
                    <a:lstStyle/>
                    <a:p>
                      <a:pPr algn="l" fontAlgn="b"/>
                      <a:r>
                        <a:rPr lang="en-US" sz="1000" b="0" i="0" u="none" strike="noStrike">
                          <a:solidFill>
                            <a:srgbClr val="000000"/>
                          </a:solidFill>
                          <a:effectLst/>
                          <a:latin typeface="Arial" panose="020B0604020202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All payment from all POS and Banks will hit the epay Plateform immediately they are concluded.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965949"/>
                  </a:ext>
                </a:extLst>
              </a:tr>
              <a:tr h="201843">
                <a:tc>
                  <a:txBody>
                    <a:bodyPr/>
                    <a:lstStyle/>
                    <a:p>
                      <a:pPr algn="l" fontAlgn="b"/>
                      <a:r>
                        <a:rPr lang="en-US" sz="1000" b="0" i="0" u="none" strike="noStrike">
                          <a:solidFill>
                            <a:srgbClr val="000000"/>
                          </a:solidFill>
                          <a:effectLst/>
                          <a:latin typeface="Arial" panose="020B0604020202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ELECTRONIC BANKING SYSTEM OF REVENUE COLLECTION AND MONITORING WITH INSTANT ISSUANCE OF AUTOMATED REVENUE RECEIPT.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585851"/>
                  </a:ext>
                </a:extLst>
              </a:tr>
              <a:tr h="357725">
                <a:tc>
                  <a:txBody>
                    <a:bodyPr/>
                    <a:lstStyle/>
                    <a:p>
                      <a:pPr algn="l" fontAlgn="b"/>
                      <a:r>
                        <a:rPr lang="en-US" sz="1000" b="0" i="0" u="none" strike="noStrike">
                          <a:solidFill>
                            <a:srgbClr val="000000"/>
                          </a:solidFill>
                          <a:effectLst/>
                          <a:latin typeface="Arial" panose="020B0604020202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Tax are collected through Banks and the Payment Service Providers (PSPs) and swept into the Treasury Single account (TSA) in CBN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855071"/>
                  </a:ext>
                </a:extLst>
              </a:tr>
              <a:tr h="201843">
                <a:tc>
                  <a:txBody>
                    <a:bodyPr/>
                    <a:lstStyle/>
                    <a:p>
                      <a:pPr algn="l" fontAlgn="b"/>
                      <a:r>
                        <a:rPr lang="en-US" sz="1000" b="0" i="0" u="none" strike="noStrike">
                          <a:solidFill>
                            <a:srgbClr val="000000"/>
                          </a:solidFill>
                          <a:effectLst/>
                          <a:latin typeface="Arial" panose="020B0604020202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payment through the banks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481209"/>
                  </a:ext>
                </a:extLst>
              </a:tr>
              <a:tr h="201843">
                <a:tc>
                  <a:txBody>
                    <a:bodyPr/>
                    <a:lstStyle/>
                    <a:p>
                      <a:pPr algn="l" fontAlgn="b"/>
                      <a:r>
                        <a:rPr lang="en-US" sz="1000" b="0" i="0" u="none" strike="noStrike">
                          <a:solidFill>
                            <a:srgbClr val="000000"/>
                          </a:solidFill>
                          <a:effectLst/>
                          <a:latin typeface="Arial" panose="020B0604020202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we automate the whole process as it regard to collection and other assessment.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392566"/>
                  </a:ext>
                </a:extLst>
              </a:tr>
              <a:tr h="201843">
                <a:tc>
                  <a:txBody>
                    <a:bodyPr/>
                    <a:lstStyle/>
                    <a:p>
                      <a:pPr algn="l" fontAlgn="b"/>
                      <a:r>
                        <a:rPr lang="en-US" sz="1000" b="0" i="0" u="none" strike="noStrike">
                          <a:solidFill>
                            <a:srgbClr val="000000"/>
                          </a:solidFill>
                          <a:effectLst/>
                          <a:latin typeface="Arial" panose="020B0604020202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854049"/>
                  </a:ext>
                </a:extLst>
              </a:tr>
              <a:tr h="211650">
                <a:tc>
                  <a:txBody>
                    <a:bodyPr/>
                    <a:lstStyle/>
                    <a:p>
                      <a:pPr algn="l" fontAlgn="b"/>
                      <a:r>
                        <a:rPr lang="en-US" sz="1000" b="0" i="0" u="none" strike="noStrike">
                          <a:solidFill>
                            <a:srgbClr val="000000"/>
                          </a:solidFill>
                          <a:effectLst/>
                          <a:latin typeface="Arial" panose="020B0604020202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VIA AUTOMATION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297782"/>
                  </a:ext>
                </a:extLst>
              </a:tr>
              <a:tr h="199697">
                <a:tc>
                  <a:txBody>
                    <a:bodyPr/>
                    <a:lstStyle/>
                    <a:p>
                      <a:pPr algn="l" fontAlgn="b"/>
                      <a:r>
                        <a:rPr lang="en-US" sz="1000" b="0" i="0" u="none" strike="noStrike">
                          <a:solidFill>
                            <a:srgbClr val="000000"/>
                          </a:solidFill>
                          <a:effectLst/>
                          <a:latin typeface="Arial" panose="020B0604020202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Through POS terminal,banks collections.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47386"/>
                  </a:ext>
                </a:extLst>
              </a:tr>
              <a:tr h="201843">
                <a:tc>
                  <a:txBody>
                    <a:bodyPr/>
                    <a:lstStyle/>
                    <a:p>
                      <a:pPr algn="l" fontAlgn="b"/>
                      <a:r>
                        <a:rPr lang="en-US" sz="1000" b="0" i="0" u="none" strike="noStrike">
                          <a:solidFill>
                            <a:srgbClr val="000000"/>
                          </a:solidFill>
                          <a:effectLst/>
                          <a:latin typeface="Arial" panose="020B0604020202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paydirect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452911"/>
                  </a:ext>
                </a:extLst>
              </a:tr>
              <a:tr h="229081">
                <a:tc>
                  <a:txBody>
                    <a:bodyPr/>
                    <a:lstStyle/>
                    <a:p>
                      <a:pPr algn="l" fontAlgn="b"/>
                      <a:r>
                        <a:rPr lang="en-US" sz="1000" b="0" i="0" u="none" strike="noStrike">
                          <a:solidFill>
                            <a:srgbClr val="000000"/>
                          </a:solidFill>
                          <a:effectLst/>
                          <a:latin typeface="Arial" panose="020B0604020202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Paydirect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813585"/>
                  </a:ext>
                </a:extLst>
              </a:tr>
              <a:tr h="201843">
                <a:tc>
                  <a:txBody>
                    <a:bodyPr/>
                    <a:lstStyle/>
                    <a:p>
                      <a:pPr algn="l" fontAlgn="b"/>
                      <a:r>
                        <a:rPr lang="en-US" sz="1000" b="0" i="0" u="none" strike="noStrike">
                          <a:solidFill>
                            <a:srgbClr val="000000"/>
                          </a:solidFill>
                          <a:effectLst/>
                          <a:latin typeface="Arial" panose="020B0604020202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taxes are been collected through the use of POS, with a central dashboard to view all collections real-time.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605120"/>
                  </a:ext>
                </a:extLst>
              </a:tr>
              <a:tr h="193347">
                <a:tc>
                  <a:txBody>
                    <a:bodyPr/>
                    <a:lstStyle/>
                    <a:p>
                      <a:pPr algn="l" fontAlgn="b"/>
                      <a:r>
                        <a:rPr lang="en-US" sz="1000" b="0" i="0" u="none" strike="noStrike">
                          <a:solidFill>
                            <a:srgbClr val="000000"/>
                          </a:solidFill>
                          <a:effectLst/>
                          <a:latin typeface="Arial" panose="020B0604020202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Pay-direct (Interswitch) through Banks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92918"/>
                  </a:ext>
                </a:extLst>
              </a:tr>
              <a:tr h="201843">
                <a:tc>
                  <a:txBody>
                    <a:bodyPr/>
                    <a:lstStyle/>
                    <a:p>
                      <a:pPr algn="l" fontAlgn="b"/>
                      <a:r>
                        <a:rPr lang="en-US" sz="1000" b="0" i="0" u="none" strike="noStrike">
                          <a:solidFill>
                            <a:srgbClr val="000000"/>
                          </a:solidFill>
                          <a:effectLst/>
                          <a:latin typeface="Arial" panose="020B0604020202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TSA,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125792"/>
                  </a:ext>
                </a:extLst>
              </a:tr>
              <a:tr h="201843">
                <a:tc>
                  <a:txBody>
                    <a:bodyPr/>
                    <a:lstStyle/>
                    <a:p>
                      <a:pPr algn="l" fontAlgn="b"/>
                      <a:r>
                        <a:rPr lang="en-US" sz="1000" b="0" i="0" u="none" strike="noStrike">
                          <a:solidFill>
                            <a:srgbClr val="000000"/>
                          </a:solidFill>
                          <a:effectLst/>
                          <a:latin typeface="Arial" panose="020B0604020202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THROUGH PAYDIRECT AND E-TRANZACT PLATFORMS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879889"/>
                  </a:ext>
                </a:extLst>
              </a:tr>
              <a:tr h="413003">
                <a:tc>
                  <a:txBody>
                    <a:bodyPr/>
                    <a:lstStyle/>
                    <a:p>
                      <a:pPr algn="l" fontAlgn="b"/>
                      <a:r>
                        <a:rPr lang="en-US" sz="1000" b="0" i="0" u="none" strike="noStrike">
                          <a:solidFill>
                            <a:srgbClr val="000000"/>
                          </a:solidFill>
                          <a:effectLst/>
                          <a:latin typeface="Arial" panose="020B0604020202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1. Tax Management System by APPMART - Handles all assessments and transactions involving tax revenues in the State and LG (Payments in MDA, PAYE, Direct assessment, etc.) TMS also does TCC. 2. Anambra State Integrated Central System (ANICS)- Handles all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254734"/>
                  </a:ext>
                </a:extLst>
              </a:tr>
              <a:tr h="201843">
                <a:tc>
                  <a:txBody>
                    <a:bodyPr/>
                    <a:lstStyle/>
                    <a:p>
                      <a:pPr algn="l" fontAlgn="b"/>
                      <a:r>
                        <a:rPr lang="en-US" sz="1000" b="0" i="0" u="none" strike="noStrike">
                          <a:solidFill>
                            <a:srgbClr val="000000"/>
                          </a:solidFill>
                          <a:effectLst/>
                          <a:latin typeface="Arial" panose="020B0604020202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Real time on-line transaction on pay direct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040846"/>
                  </a:ext>
                </a:extLst>
              </a:tr>
              <a:tr h="201843">
                <a:tc>
                  <a:txBody>
                    <a:bodyPr/>
                    <a:lstStyle/>
                    <a:p>
                      <a:pPr algn="l" fontAlgn="b"/>
                      <a:r>
                        <a:rPr lang="en-US" sz="1000" b="0" i="0" u="none" strike="noStrike">
                          <a:solidFill>
                            <a:srgbClr val="000000"/>
                          </a:solidFill>
                          <a:effectLst/>
                          <a:latin typeface="Arial" panose="020B0604020202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195702"/>
                  </a:ext>
                </a:extLst>
              </a:tr>
              <a:tr h="191533">
                <a:tc>
                  <a:txBody>
                    <a:bodyPr/>
                    <a:lstStyle/>
                    <a:p>
                      <a:pPr algn="l" fontAlgn="b"/>
                      <a:r>
                        <a:rPr lang="en-US" sz="1000" b="0" i="0" u="none" strike="noStrike">
                          <a:solidFill>
                            <a:srgbClr val="000000"/>
                          </a:solidFill>
                          <a:effectLst/>
                          <a:latin typeface="Arial" panose="020B0604020202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All payments are collected through multi-modal payment platforms and are accounted for centrally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352904"/>
                  </a:ext>
                </a:extLst>
              </a:tr>
              <a:tr h="201843">
                <a:tc>
                  <a:txBody>
                    <a:bodyPr/>
                    <a:lstStyle/>
                    <a:p>
                      <a:pPr algn="l" fontAlgn="b"/>
                      <a:r>
                        <a:rPr lang="en-US" sz="1000" b="0" i="0" u="none" strike="noStrike">
                          <a:solidFill>
                            <a:srgbClr val="000000"/>
                          </a:solidFill>
                          <a:effectLst/>
                          <a:latin typeface="Arial" panose="020B0604020202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442838"/>
                  </a:ext>
                </a:extLst>
              </a:tr>
            </a:tbl>
          </a:graphicData>
        </a:graphic>
      </p:graphicFrame>
      <p:sp>
        <p:nvSpPr>
          <p:cNvPr id="8" name="Rectangle 7">
            <a:extLst>
              <a:ext uri="{FF2B5EF4-FFF2-40B4-BE49-F238E27FC236}">
                <a16:creationId xmlns:a16="http://schemas.microsoft.com/office/drawing/2014/main" id="{FCAD4D37-757D-480E-858E-4E25E8EBBBA2}"/>
              </a:ext>
            </a:extLst>
          </p:cNvPr>
          <p:cNvSpPr/>
          <p:nvPr/>
        </p:nvSpPr>
        <p:spPr>
          <a:xfrm>
            <a:off x="202655" y="4637545"/>
            <a:ext cx="4309510" cy="1969193"/>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For Q 44a,b and c</a:t>
            </a:r>
          </a:p>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Are these platforms PPPs with Banks?</a:t>
            </a:r>
          </a:p>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Are ALL taxes, Levies Charges and both tax and non-tax revenues collected?</a:t>
            </a:r>
          </a:p>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Re there any special arrangements for consultants collections?</a:t>
            </a:r>
          </a:p>
        </p:txBody>
      </p:sp>
      <p:sp>
        <p:nvSpPr>
          <p:cNvPr id="9" name="Rectangle 8">
            <a:extLst>
              <a:ext uri="{FF2B5EF4-FFF2-40B4-BE49-F238E27FC236}">
                <a16:creationId xmlns:a16="http://schemas.microsoft.com/office/drawing/2014/main" id="{A1775441-EE85-4475-92D6-C73B80C4CC69}"/>
              </a:ext>
            </a:extLst>
          </p:cNvPr>
          <p:cNvSpPr/>
          <p:nvPr/>
        </p:nvSpPr>
        <p:spPr>
          <a:xfrm>
            <a:off x="3857825" y="599604"/>
            <a:ext cx="1449580" cy="2130070"/>
          </a:xfrm>
          <a:prstGeom prst="rect">
            <a:avLst/>
          </a:prstGeom>
        </p:spPr>
        <p:txBody>
          <a:bodyPr wrap="square">
            <a:spAutoFit/>
          </a:bodyPr>
          <a:lstStyle/>
          <a:p>
            <a:pPr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cs typeface="Times New Roman" panose="02020603050405020304" pitchFamily="18" charset="0"/>
              </a:rPr>
              <a:t>What has worked well?</a:t>
            </a:r>
          </a:p>
          <a:p>
            <a:pPr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cs typeface="Times New Roman" panose="02020603050405020304" pitchFamily="18" charset="0"/>
              </a:rPr>
              <a:t>What could be improved?</a:t>
            </a:r>
          </a:p>
          <a:p>
            <a:pPr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cs typeface="Times New Roman" panose="02020603050405020304" pitchFamily="18" charset="0"/>
              </a:rPr>
              <a:t>What is customer </a:t>
            </a: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feedback?</a:t>
            </a:r>
          </a:p>
        </p:txBody>
      </p:sp>
      <p:pic>
        <p:nvPicPr>
          <p:cNvPr id="10" name="Picture 9">
            <a:extLst>
              <a:ext uri="{FF2B5EF4-FFF2-40B4-BE49-F238E27FC236}">
                <a16:creationId xmlns:a16="http://schemas.microsoft.com/office/drawing/2014/main" id="{0B8C383B-BA31-42D6-836D-00E78163046D}"/>
              </a:ext>
            </a:extLst>
          </p:cNvPr>
          <p:cNvPicPr/>
          <p:nvPr/>
        </p:nvPicPr>
        <p:blipFill>
          <a:blip r:embed="rId3"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221912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705ABDD-63BD-4370-88AC-3B6226997E56}"/>
              </a:ext>
            </a:extLst>
          </p:cNvPr>
          <p:cNvGraphicFramePr>
            <a:graphicFrameLocks noGrp="1"/>
          </p:cNvGraphicFramePr>
          <p:nvPr>
            <p:extLst>
              <p:ext uri="{D42A27DB-BD31-4B8C-83A1-F6EECF244321}">
                <p14:modId xmlns:p14="http://schemas.microsoft.com/office/powerpoint/2010/main" val="3235747592"/>
              </p:ext>
            </p:extLst>
          </p:nvPr>
        </p:nvGraphicFramePr>
        <p:xfrm>
          <a:off x="1229022" y="4133018"/>
          <a:ext cx="3474232" cy="958534"/>
        </p:xfrm>
        <a:graphic>
          <a:graphicData uri="http://schemas.openxmlformats.org/drawingml/2006/table">
            <a:tbl>
              <a:tblPr firstRow="1" firstCol="1" bandRow="1"/>
              <a:tblGrid>
                <a:gridCol w="902364">
                  <a:extLst>
                    <a:ext uri="{9D8B030D-6E8A-4147-A177-3AD203B41FA5}">
                      <a16:colId xmlns:a16="http://schemas.microsoft.com/office/drawing/2014/main" val="1336025258"/>
                    </a:ext>
                  </a:extLst>
                </a:gridCol>
                <a:gridCol w="2571868">
                  <a:extLst>
                    <a:ext uri="{9D8B030D-6E8A-4147-A177-3AD203B41FA5}">
                      <a16:colId xmlns:a16="http://schemas.microsoft.com/office/drawing/2014/main" val="2036410956"/>
                    </a:ext>
                  </a:extLst>
                </a:gridCol>
              </a:tblGrid>
              <a:tr h="0">
                <a:tc>
                  <a:txBody>
                    <a:bodyPr/>
                    <a:lstStyle/>
                    <a:p>
                      <a:pPr marL="0" marR="0">
                        <a:lnSpc>
                          <a:spcPct val="107000"/>
                        </a:lnSpc>
                        <a:spcBef>
                          <a:spcPts val="0"/>
                        </a:spcBef>
                        <a:spcAft>
                          <a:spcPts val="0"/>
                        </a:spcAft>
                      </a:pPr>
                      <a:r>
                        <a:rPr lang="en-US" sz="1200">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FCT, Nasarawa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014066"/>
                  </a:ext>
                </a:extLst>
              </a:tr>
              <a:tr h="0">
                <a:tc>
                  <a:txBody>
                    <a:bodyPr/>
                    <a:lstStyle/>
                    <a:p>
                      <a:pPr marL="0" marR="0">
                        <a:lnSpc>
                          <a:spcPct val="107000"/>
                        </a:lnSpc>
                        <a:spcBef>
                          <a:spcPts val="0"/>
                        </a:spcBef>
                        <a:spcAft>
                          <a:spcPts val="0"/>
                        </a:spcAft>
                      </a:pPr>
                      <a:r>
                        <a:rPr lang="en-US" sz="1200">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Cross River, Enugu, Osun, Ondo, Ekiti, Kebbi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430628"/>
                  </a:ext>
                </a:extLst>
              </a:tr>
              <a:tr h="0">
                <a:tc>
                  <a:txBody>
                    <a:bodyPr/>
                    <a:lstStyle/>
                    <a:p>
                      <a:pPr marL="0" marR="0">
                        <a:lnSpc>
                          <a:spcPct val="107000"/>
                        </a:lnSpc>
                        <a:spcBef>
                          <a:spcPts val="0"/>
                        </a:spcBef>
                        <a:spcAft>
                          <a:spcPts val="0"/>
                        </a:spcAft>
                      </a:pPr>
                      <a:r>
                        <a:rPr lang="en-US" sz="1200">
                          <a:effectLst/>
                          <a:latin typeface="Garamond" panose="02020404030301010803" pitchFamily="18" charset="0"/>
                          <a:ea typeface="Calibri" panose="020F0502020204030204" pitchFamily="34" charset="0"/>
                          <a:cs typeface="Times New Roman" panose="02020603050405020304" pitchFamily="18" charset="0"/>
                        </a:rPr>
                        <a:t>NO 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Niger, Imo,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Taraba, Bauchi, Benue, Delta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727980"/>
                  </a:ext>
                </a:extLst>
              </a:tr>
            </a:tbl>
          </a:graphicData>
        </a:graphic>
      </p:graphicFrame>
      <p:graphicFrame>
        <p:nvGraphicFramePr>
          <p:cNvPr id="6" name="Table 5">
            <a:extLst>
              <a:ext uri="{FF2B5EF4-FFF2-40B4-BE49-F238E27FC236}">
                <a16:creationId xmlns:a16="http://schemas.microsoft.com/office/drawing/2014/main" id="{EE2B2013-362D-4950-A07D-2E26C233034B}"/>
              </a:ext>
            </a:extLst>
          </p:cNvPr>
          <p:cNvGraphicFramePr>
            <a:graphicFrameLocks noGrp="1"/>
          </p:cNvGraphicFramePr>
          <p:nvPr>
            <p:extLst>
              <p:ext uri="{D42A27DB-BD31-4B8C-83A1-F6EECF244321}">
                <p14:modId xmlns:p14="http://schemas.microsoft.com/office/powerpoint/2010/main" val="963920648"/>
              </p:ext>
            </p:extLst>
          </p:nvPr>
        </p:nvGraphicFramePr>
        <p:xfrm>
          <a:off x="6078744" y="4133018"/>
          <a:ext cx="4315415" cy="958534"/>
        </p:xfrm>
        <a:graphic>
          <a:graphicData uri="http://schemas.openxmlformats.org/drawingml/2006/table">
            <a:tbl>
              <a:tblPr firstRow="1" firstCol="1" bandRow="1"/>
              <a:tblGrid>
                <a:gridCol w="1019322">
                  <a:extLst>
                    <a:ext uri="{9D8B030D-6E8A-4147-A177-3AD203B41FA5}">
                      <a16:colId xmlns:a16="http://schemas.microsoft.com/office/drawing/2014/main" val="407328350"/>
                    </a:ext>
                  </a:extLst>
                </a:gridCol>
                <a:gridCol w="3296093">
                  <a:extLst>
                    <a:ext uri="{9D8B030D-6E8A-4147-A177-3AD203B41FA5}">
                      <a16:colId xmlns:a16="http://schemas.microsoft.com/office/drawing/2014/main" val="745898500"/>
                    </a:ext>
                  </a:extLst>
                </a:gridCol>
              </a:tblGrid>
              <a:tr h="0">
                <a:tc>
                  <a:txBody>
                    <a:bodyPr/>
                    <a:lstStyle/>
                    <a:p>
                      <a:pPr marL="0" marR="0">
                        <a:lnSpc>
                          <a:spcPct val="107000"/>
                        </a:lnSpc>
                        <a:spcBef>
                          <a:spcPts val="0"/>
                        </a:spcBef>
                        <a:spcAft>
                          <a:spcPts val="0"/>
                        </a:spcAft>
                      </a:pPr>
                      <a:r>
                        <a:rPr lang="en-US" sz="1200">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adamawa</a:t>
                      </a:r>
                      <a:r>
                        <a:rPr lang="en-US" sz="1200" dirty="0">
                          <a:effectLst/>
                          <a:latin typeface="Garamond" panose="02020404030301010803" pitchFamily="18" charset="0"/>
                          <a:ea typeface="Calibri" panose="020F0502020204030204" pitchFamily="34" charset="0"/>
                          <a:cs typeface="Times New Roman" panose="02020603050405020304" pitchFamily="18" charset="0"/>
                        </a:rPr>
                        <a:t>, Osun, FCT, Enugu, Cross River, Nasarawa, Kebbi, Ekiti, Lagos,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532678"/>
                  </a:ext>
                </a:extLst>
              </a:tr>
              <a:tr h="0">
                <a:tc>
                  <a:txBody>
                    <a:bodyPr/>
                    <a:lstStyle/>
                    <a:p>
                      <a:pPr marL="0" marR="0">
                        <a:lnSpc>
                          <a:spcPct val="107000"/>
                        </a:lnSpc>
                        <a:spcBef>
                          <a:spcPts val="0"/>
                        </a:spcBef>
                        <a:spcAft>
                          <a:spcPts val="0"/>
                        </a:spcAft>
                      </a:pPr>
                      <a:r>
                        <a:rPr lang="en-US" sz="1200">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Imo, Ebonyi, Anambra, Kaduna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803091"/>
                  </a:ext>
                </a:extLst>
              </a:tr>
              <a:tr h="0">
                <a:tc>
                  <a:txBody>
                    <a:bodyPr/>
                    <a:lstStyle/>
                    <a:p>
                      <a:pPr marL="0" marR="0">
                        <a:lnSpc>
                          <a:spcPct val="107000"/>
                        </a:lnSpc>
                        <a:spcBef>
                          <a:spcPts val="0"/>
                        </a:spcBef>
                        <a:spcAft>
                          <a:spcPts val="0"/>
                        </a:spcAft>
                      </a:pPr>
                      <a:r>
                        <a:rPr lang="en-US" sz="1200">
                          <a:effectLst/>
                          <a:latin typeface="Garamond" panose="02020404030301010803" pitchFamily="18" charset="0"/>
                          <a:ea typeface="Calibri" panose="020F0502020204030204" pitchFamily="34" charset="0"/>
                          <a:cs typeface="Times New Roman" panose="02020603050405020304" pitchFamily="18" charset="0"/>
                        </a:rPr>
                        <a:t>NO 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Niger,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Taraba, Bauchi, Benue, Delta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41954"/>
                  </a:ext>
                </a:extLst>
              </a:tr>
            </a:tbl>
          </a:graphicData>
        </a:graphic>
      </p:graphicFrame>
      <p:pic>
        <p:nvPicPr>
          <p:cNvPr id="7" name="Picture 6">
            <a:extLst>
              <a:ext uri="{FF2B5EF4-FFF2-40B4-BE49-F238E27FC236}">
                <a16:creationId xmlns:a16="http://schemas.microsoft.com/office/drawing/2014/main" id="{81A8E4E3-67F8-490A-B916-E5267E729757}"/>
              </a:ext>
            </a:extLst>
          </p:cNvPr>
          <p:cNvPicPr/>
          <p:nvPr/>
        </p:nvPicPr>
        <p:blipFill>
          <a:blip r:embed="rId2" cstate="print"/>
          <a:stretch>
            <a:fillRect/>
          </a:stretch>
        </p:blipFill>
        <p:spPr>
          <a:xfrm>
            <a:off x="0" y="0"/>
            <a:ext cx="1073426" cy="395288"/>
          </a:xfrm>
          <a:prstGeom prst="rect">
            <a:avLst/>
          </a:prstGeom>
        </p:spPr>
      </p:pic>
      <p:graphicFrame>
        <p:nvGraphicFramePr>
          <p:cNvPr id="8" name="Chart 7">
            <a:extLst>
              <a:ext uri="{FF2B5EF4-FFF2-40B4-BE49-F238E27FC236}">
                <a16:creationId xmlns:a16="http://schemas.microsoft.com/office/drawing/2014/main" id="{3AFE8D87-B66A-4D70-8FFD-35ADF0D5CCFD}"/>
              </a:ext>
            </a:extLst>
          </p:cNvPr>
          <p:cNvGraphicFramePr>
            <a:graphicFrameLocks/>
          </p:cNvGraphicFramePr>
          <p:nvPr>
            <p:extLst>
              <p:ext uri="{D42A27DB-BD31-4B8C-83A1-F6EECF244321}">
                <p14:modId xmlns:p14="http://schemas.microsoft.com/office/powerpoint/2010/main" val="885551806"/>
              </p:ext>
            </p:extLst>
          </p:nvPr>
        </p:nvGraphicFramePr>
        <p:xfrm>
          <a:off x="959027" y="102308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6583C38-CFCB-41CE-B441-0B5568E6FA2B}"/>
              </a:ext>
            </a:extLst>
          </p:cNvPr>
          <p:cNvGraphicFramePr>
            <a:graphicFrameLocks/>
          </p:cNvGraphicFramePr>
          <p:nvPr>
            <p:extLst>
              <p:ext uri="{D42A27DB-BD31-4B8C-83A1-F6EECF244321}">
                <p14:modId xmlns:p14="http://schemas.microsoft.com/office/powerpoint/2010/main" val="2322536333"/>
              </p:ext>
            </p:extLst>
          </p:nvPr>
        </p:nvGraphicFramePr>
        <p:xfrm>
          <a:off x="6206691" y="102308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7124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1F6FEB2-47C2-40C1-90F6-BB0EE3E919B1}"/>
              </a:ext>
            </a:extLst>
          </p:cNvPr>
          <p:cNvGraphicFramePr/>
          <p:nvPr>
            <p:extLst>
              <p:ext uri="{D42A27DB-BD31-4B8C-83A1-F6EECF244321}">
                <p14:modId xmlns:p14="http://schemas.microsoft.com/office/powerpoint/2010/main" val="560322497"/>
              </p:ext>
            </p:extLst>
          </p:nvPr>
        </p:nvGraphicFramePr>
        <p:xfrm>
          <a:off x="1076960" y="75455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05D12A0-BA0E-4EFE-A784-8782DEC57A13}"/>
              </a:ext>
            </a:extLst>
          </p:cNvPr>
          <p:cNvGraphicFramePr/>
          <p:nvPr>
            <p:extLst>
              <p:ext uri="{D42A27DB-BD31-4B8C-83A1-F6EECF244321}">
                <p14:modId xmlns:p14="http://schemas.microsoft.com/office/powerpoint/2010/main" val="401171085"/>
              </p:ext>
            </p:extLst>
          </p:nvPr>
        </p:nvGraphicFramePr>
        <p:xfrm>
          <a:off x="6715760" y="75455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C7193CC5-FB21-4365-83E7-D8B05A7568A6}"/>
              </a:ext>
            </a:extLst>
          </p:cNvPr>
          <p:cNvGraphicFramePr>
            <a:graphicFrameLocks noGrp="1"/>
          </p:cNvGraphicFramePr>
          <p:nvPr>
            <p:extLst>
              <p:ext uri="{D42A27DB-BD31-4B8C-83A1-F6EECF244321}">
                <p14:modId xmlns:p14="http://schemas.microsoft.com/office/powerpoint/2010/main" val="2464813388"/>
              </p:ext>
            </p:extLst>
          </p:nvPr>
        </p:nvGraphicFramePr>
        <p:xfrm>
          <a:off x="6715760" y="3571880"/>
          <a:ext cx="4451498" cy="965772"/>
        </p:xfrm>
        <a:graphic>
          <a:graphicData uri="http://schemas.openxmlformats.org/drawingml/2006/table">
            <a:tbl>
              <a:tblPr firstRow="1" firstCol="1" bandRow="1"/>
              <a:tblGrid>
                <a:gridCol w="726046">
                  <a:extLst>
                    <a:ext uri="{9D8B030D-6E8A-4147-A177-3AD203B41FA5}">
                      <a16:colId xmlns:a16="http://schemas.microsoft.com/office/drawing/2014/main" val="304508276"/>
                    </a:ext>
                  </a:extLst>
                </a:gridCol>
                <a:gridCol w="3725452">
                  <a:extLst>
                    <a:ext uri="{9D8B030D-6E8A-4147-A177-3AD203B41FA5}">
                      <a16:colId xmlns:a16="http://schemas.microsoft.com/office/drawing/2014/main" val="2682256505"/>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Yobe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48395"/>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Niger,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Taraba, Bauchi, Cross River, Benue, Nasarawa, Kebbi, Ekiti, Kaduna, Delta, Lagos, Anambra, Ondo, Adamawa, Osun, Imo, Ebonyi, Edo, Enugu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93796"/>
                  </a:ext>
                </a:extLst>
              </a:tr>
            </a:tbl>
          </a:graphicData>
        </a:graphic>
      </p:graphicFrame>
      <p:sp>
        <p:nvSpPr>
          <p:cNvPr id="8" name="Rectangle 7">
            <a:extLst>
              <a:ext uri="{FF2B5EF4-FFF2-40B4-BE49-F238E27FC236}">
                <a16:creationId xmlns:a16="http://schemas.microsoft.com/office/drawing/2014/main" id="{B6E97808-6BE3-4887-A212-B0DC713E8ED0}"/>
              </a:ext>
            </a:extLst>
          </p:cNvPr>
          <p:cNvSpPr/>
          <p:nvPr/>
        </p:nvSpPr>
        <p:spPr>
          <a:xfrm>
            <a:off x="3149600" y="4596070"/>
            <a:ext cx="7876492" cy="2071786"/>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Discussions on Q  45, 46, 47 and 48</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do we mean by automated?</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Are there pre-agreed dataflows or does the supplier have to write a specific SQL each time information is needed?</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Are these live feeds or Batch and report systems?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How are contracted out collectors managed and monitored by the system?</a:t>
            </a:r>
          </a:p>
        </p:txBody>
      </p:sp>
      <p:pic>
        <p:nvPicPr>
          <p:cNvPr id="9" name="Picture 8">
            <a:extLst>
              <a:ext uri="{FF2B5EF4-FFF2-40B4-BE49-F238E27FC236}">
                <a16:creationId xmlns:a16="http://schemas.microsoft.com/office/drawing/2014/main" id="{8E27421E-72FF-41EF-AF86-071541005618}"/>
              </a:ext>
            </a:extLst>
          </p:cNvPr>
          <p:cNvPicPr/>
          <p:nvPr/>
        </p:nvPicPr>
        <p:blipFill>
          <a:blip r:embed="rId4" cstate="print"/>
          <a:stretch>
            <a:fillRect/>
          </a:stretch>
        </p:blipFill>
        <p:spPr>
          <a:xfrm>
            <a:off x="0" y="0"/>
            <a:ext cx="1073426" cy="395288"/>
          </a:xfrm>
          <a:prstGeom prst="rect">
            <a:avLst/>
          </a:prstGeom>
        </p:spPr>
      </p:pic>
      <p:graphicFrame>
        <p:nvGraphicFramePr>
          <p:cNvPr id="3" name="Table 2">
            <a:extLst>
              <a:ext uri="{FF2B5EF4-FFF2-40B4-BE49-F238E27FC236}">
                <a16:creationId xmlns:a16="http://schemas.microsoft.com/office/drawing/2014/main" id="{916AF726-3068-439E-B4C8-C776301EC49C}"/>
              </a:ext>
            </a:extLst>
          </p:cNvPr>
          <p:cNvGraphicFramePr>
            <a:graphicFrameLocks noGrp="1"/>
          </p:cNvGraphicFramePr>
          <p:nvPr>
            <p:extLst>
              <p:ext uri="{D42A27DB-BD31-4B8C-83A1-F6EECF244321}">
                <p14:modId xmlns:p14="http://schemas.microsoft.com/office/powerpoint/2010/main" val="2371378292"/>
              </p:ext>
            </p:extLst>
          </p:nvPr>
        </p:nvGraphicFramePr>
        <p:xfrm>
          <a:off x="1073426" y="3662166"/>
          <a:ext cx="4451498" cy="965772"/>
        </p:xfrm>
        <a:graphic>
          <a:graphicData uri="http://schemas.openxmlformats.org/drawingml/2006/table">
            <a:tbl>
              <a:tblPr firstRow="1" firstCol="1" bandRow="1"/>
              <a:tblGrid>
                <a:gridCol w="726046">
                  <a:extLst>
                    <a:ext uri="{9D8B030D-6E8A-4147-A177-3AD203B41FA5}">
                      <a16:colId xmlns:a16="http://schemas.microsoft.com/office/drawing/2014/main" val="304508276"/>
                    </a:ext>
                  </a:extLst>
                </a:gridCol>
                <a:gridCol w="3725452">
                  <a:extLst>
                    <a:ext uri="{9D8B030D-6E8A-4147-A177-3AD203B41FA5}">
                      <a16:colId xmlns:a16="http://schemas.microsoft.com/office/drawing/2014/main" val="2682256505"/>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48395"/>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Niger,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Taraba, Bauchi, Cross River, Benue, Nasarawa, Kebbi, Ekiti, Kaduna, Delta, Lagos, Anambra, Ondo, Adamawa, Osun, Imo, Ebonyi, Edo, Enugu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93796"/>
                  </a:ext>
                </a:extLst>
              </a:tr>
            </a:tbl>
          </a:graphicData>
        </a:graphic>
      </p:graphicFrame>
    </p:spTree>
    <p:extLst>
      <p:ext uri="{BB962C8B-B14F-4D97-AF65-F5344CB8AC3E}">
        <p14:creationId xmlns:p14="http://schemas.microsoft.com/office/powerpoint/2010/main" val="10452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05D12A0-BA0E-4EFE-A784-8782DEC57A13}"/>
              </a:ext>
            </a:extLst>
          </p:cNvPr>
          <p:cNvGraphicFramePr/>
          <p:nvPr>
            <p:extLst>
              <p:ext uri="{D42A27DB-BD31-4B8C-83A1-F6EECF244321}">
                <p14:modId xmlns:p14="http://schemas.microsoft.com/office/powerpoint/2010/main" val="913299718"/>
              </p:ext>
            </p:extLst>
          </p:nvPr>
        </p:nvGraphicFramePr>
        <p:xfrm>
          <a:off x="71120" y="1000642"/>
          <a:ext cx="3997842" cy="30887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4CE32038-0E23-4119-B4BC-6F8A1F621057}"/>
              </a:ext>
            </a:extLst>
          </p:cNvPr>
          <p:cNvGraphicFramePr>
            <a:graphicFrameLocks noGrp="1"/>
          </p:cNvGraphicFramePr>
          <p:nvPr>
            <p:extLst>
              <p:ext uri="{D42A27DB-BD31-4B8C-83A1-F6EECF244321}">
                <p14:modId xmlns:p14="http://schemas.microsoft.com/office/powerpoint/2010/main" val="2331865054"/>
              </p:ext>
            </p:extLst>
          </p:nvPr>
        </p:nvGraphicFramePr>
        <p:xfrm>
          <a:off x="229870" y="4289740"/>
          <a:ext cx="3700869" cy="965772"/>
        </p:xfrm>
        <a:graphic>
          <a:graphicData uri="http://schemas.openxmlformats.org/drawingml/2006/table">
            <a:tbl>
              <a:tblPr firstRow="1" firstCol="1" bandRow="1"/>
              <a:tblGrid>
                <a:gridCol w="603617">
                  <a:extLst>
                    <a:ext uri="{9D8B030D-6E8A-4147-A177-3AD203B41FA5}">
                      <a16:colId xmlns:a16="http://schemas.microsoft.com/office/drawing/2014/main" val="3376476856"/>
                    </a:ext>
                  </a:extLst>
                </a:gridCol>
                <a:gridCol w="3097252">
                  <a:extLst>
                    <a:ext uri="{9D8B030D-6E8A-4147-A177-3AD203B41FA5}">
                      <a16:colId xmlns:a16="http://schemas.microsoft.com/office/drawing/2014/main" val="4150700957"/>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Osun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86401"/>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Niger,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Taraba, Bauchi, Cross River, Benue, Nasarawa, Kebbi, Ekiti, Kaduna, Delta, Lagos, Anambra, Ondo, Adamawa, Imo, Ebonyi, Edo, Enugu, Plateau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136362"/>
                  </a:ext>
                </a:extLst>
              </a:tr>
            </a:tbl>
          </a:graphicData>
        </a:graphic>
      </p:graphicFrame>
      <p:graphicFrame>
        <p:nvGraphicFramePr>
          <p:cNvPr id="5" name="Table 4">
            <a:extLst>
              <a:ext uri="{FF2B5EF4-FFF2-40B4-BE49-F238E27FC236}">
                <a16:creationId xmlns:a16="http://schemas.microsoft.com/office/drawing/2014/main" id="{BFB968C2-3D34-42E3-AEB4-E1C797001D89}"/>
              </a:ext>
            </a:extLst>
          </p:cNvPr>
          <p:cNvGraphicFramePr>
            <a:graphicFrameLocks noGrp="1"/>
          </p:cNvGraphicFramePr>
          <p:nvPr>
            <p:extLst>
              <p:ext uri="{D42A27DB-BD31-4B8C-83A1-F6EECF244321}">
                <p14:modId xmlns:p14="http://schemas.microsoft.com/office/powerpoint/2010/main" val="4035588715"/>
              </p:ext>
            </p:extLst>
          </p:nvPr>
        </p:nvGraphicFramePr>
        <p:xfrm>
          <a:off x="4219220" y="4289740"/>
          <a:ext cx="3922012" cy="965772"/>
        </p:xfrm>
        <a:graphic>
          <a:graphicData uri="http://schemas.openxmlformats.org/drawingml/2006/table">
            <a:tbl>
              <a:tblPr firstRow="1" firstCol="1" bandRow="1"/>
              <a:tblGrid>
                <a:gridCol w="639686">
                  <a:extLst>
                    <a:ext uri="{9D8B030D-6E8A-4147-A177-3AD203B41FA5}">
                      <a16:colId xmlns:a16="http://schemas.microsoft.com/office/drawing/2014/main" val="1882978148"/>
                    </a:ext>
                  </a:extLst>
                </a:gridCol>
                <a:gridCol w="3282326">
                  <a:extLst>
                    <a:ext uri="{9D8B030D-6E8A-4147-A177-3AD203B41FA5}">
                      <a16:colId xmlns:a16="http://schemas.microsoft.com/office/drawing/2014/main" val="435472515"/>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Nasarawa, Anambra, Kaduna, Delta, Lagos,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880301"/>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Adamawa, Niger, Osun, Ebonyi, Enugu, Taraba, Bauchi, Cross River, Benue, Kebbi, Ekiti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703559"/>
                  </a:ext>
                </a:extLst>
              </a:tr>
            </a:tbl>
          </a:graphicData>
        </a:graphic>
      </p:graphicFrame>
      <p:graphicFrame>
        <p:nvGraphicFramePr>
          <p:cNvPr id="7" name="Table 6">
            <a:extLst>
              <a:ext uri="{FF2B5EF4-FFF2-40B4-BE49-F238E27FC236}">
                <a16:creationId xmlns:a16="http://schemas.microsoft.com/office/drawing/2014/main" id="{4AD8DAD6-F1B5-4189-9E82-1DAD2E6655D8}"/>
              </a:ext>
            </a:extLst>
          </p:cNvPr>
          <p:cNvGraphicFramePr>
            <a:graphicFrameLocks noGrp="1"/>
          </p:cNvGraphicFramePr>
          <p:nvPr>
            <p:extLst>
              <p:ext uri="{D42A27DB-BD31-4B8C-83A1-F6EECF244321}">
                <p14:modId xmlns:p14="http://schemas.microsoft.com/office/powerpoint/2010/main" val="4022133097"/>
              </p:ext>
            </p:extLst>
          </p:nvPr>
        </p:nvGraphicFramePr>
        <p:xfrm>
          <a:off x="8265280" y="4097366"/>
          <a:ext cx="3700869" cy="1154241"/>
        </p:xfrm>
        <a:graphic>
          <a:graphicData uri="http://schemas.openxmlformats.org/drawingml/2006/table">
            <a:tbl>
              <a:tblPr firstRow="1" firstCol="1" bandRow="1"/>
              <a:tblGrid>
                <a:gridCol w="1141226">
                  <a:extLst>
                    <a:ext uri="{9D8B030D-6E8A-4147-A177-3AD203B41FA5}">
                      <a16:colId xmlns:a16="http://schemas.microsoft.com/office/drawing/2014/main" val="607508928"/>
                    </a:ext>
                  </a:extLst>
                </a:gridCol>
                <a:gridCol w="2559643">
                  <a:extLst>
                    <a:ext uri="{9D8B030D-6E8A-4147-A177-3AD203B41FA5}">
                      <a16:colId xmlns:a16="http://schemas.microsoft.com/office/drawing/2014/main" val="1881199724"/>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Kaduna,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386114"/>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Jigawa, Adamawa, Niger, Osun, Imo, Ebonyi, Enugu ,Taraba, Bauchi, Cross River, Benue, Kebbi, Ekiti, Delta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805890"/>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 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Nasarawa, Anambra, Lagos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566150"/>
                  </a:ext>
                </a:extLst>
              </a:tr>
            </a:tbl>
          </a:graphicData>
        </a:graphic>
      </p:graphicFrame>
      <p:pic>
        <p:nvPicPr>
          <p:cNvPr id="8" name="Picture 7">
            <a:extLst>
              <a:ext uri="{FF2B5EF4-FFF2-40B4-BE49-F238E27FC236}">
                <a16:creationId xmlns:a16="http://schemas.microsoft.com/office/drawing/2014/main" id="{0E875AE3-C26D-40BA-80FA-5CACE59EF66A}"/>
              </a:ext>
            </a:extLst>
          </p:cNvPr>
          <p:cNvPicPr/>
          <p:nvPr/>
        </p:nvPicPr>
        <p:blipFill>
          <a:blip r:embed="rId3" cstate="print"/>
          <a:stretch>
            <a:fillRect/>
          </a:stretch>
        </p:blipFill>
        <p:spPr>
          <a:xfrm>
            <a:off x="0" y="0"/>
            <a:ext cx="1073426" cy="395288"/>
          </a:xfrm>
          <a:prstGeom prst="rect">
            <a:avLst/>
          </a:prstGeom>
        </p:spPr>
      </p:pic>
      <p:graphicFrame>
        <p:nvGraphicFramePr>
          <p:cNvPr id="9" name="Chart 8">
            <a:extLst>
              <a:ext uri="{FF2B5EF4-FFF2-40B4-BE49-F238E27FC236}">
                <a16:creationId xmlns:a16="http://schemas.microsoft.com/office/drawing/2014/main" id="{649D90A9-D475-473B-AEBA-05347F0BF966}"/>
              </a:ext>
            </a:extLst>
          </p:cNvPr>
          <p:cNvGraphicFramePr>
            <a:graphicFrameLocks/>
          </p:cNvGraphicFramePr>
          <p:nvPr>
            <p:extLst>
              <p:ext uri="{D42A27DB-BD31-4B8C-83A1-F6EECF244321}">
                <p14:modId xmlns:p14="http://schemas.microsoft.com/office/powerpoint/2010/main" val="994631189"/>
              </p:ext>
            </p:extLst>
          </p:nvPr>
        </p:nvGraphicFramePr>
        <p:xfrm>
          <a:off x="4219220" y="1250506"/>
          <a:ext cx="3847584" cy="28468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C92ECF2-58A9-4C17-9E9B-93DB213CA975}"/>
              </a:ext>
            </a:extLst>
          </p:cNvPr>
          <p:cNvGraphicFramePr>
            <a:graphicFrameLocks/>
          </p:cNvGraphicFramePr>
          <p:nvPr>
            <p:extLst>
              <p:ext uri="{D42A27DB-BD31-4B8C-83A1-F6EECF244321}">
                <p14:modId xmlns:p14="http://schemas.microsoft.com/office/powerpoint/2010/main" val="2098520241"/>
              </p:ext>
            </p:extLst>
          </p:nvPr>
        </p:nvGraphicFramePr>
        <p:xfrm>
          <a:off x="8217062" y="1358354"/>
          <a:ext cx="3700869" cy="2373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4802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DCD8EAB-80D9-4068-9D91-2EE01D610DB8}"/>
              </a:ext>
            </a:extLst>
          </p:cNvPr>
          <p:cNvGraphicFramePr>
            <a:graphicFrameLocks noGrp="1"/>
          </p:cNvGraphicFramePr>
          <p:nvPr>
            <p:extLst>
              <p:ext uri="{D42A27DB-BD31-4B8C-83A1-F6EECF244321}">
                <p14:modId xmlns:p14="http://schemas.microsoft.com/office/powerpoint/2010/main" val="3621389233"/>
              </p:ext>
            </p:extLst>
          </p:nvPr>
        </p:nvGraphicFramePr>
        <p:xfrm>
          <a:off x="158750" y="3240372"/>
          <a:ext cx="3637073" cy="1349948"/>
        </p:xfrm>
        <a:graphic>
          <a:graphicData uri="http://schemas.openxmlformats.org/drawingml/2006/table">
            <a:tbl>
              <a:tblPr firstRow="1" firstCol="1" bandRow="1"/>
              <a:tblGrid>
                <a:gridCol w="1266013">
                  <a:extLst>
                    <a:ext uri="{9D8B030D-6E8A-4147-A177-3AD203B41FA5}">
                      <a16:colId xmlns:a16="http://schemas.microsoft.com/office/drawing/2014/main" val="171261574"/>
                    </a:ext>
                  </a:extLst>
                </a:gridCol>
                <a:gridCol w="2371060">
                  <a:extLst>
                    <a:ext uri="{9D8B030D-6E8A-4147-A177-3AD203B41FA5}">
                      <a16:colId xmlns:a16="http://schemas.microsoft.com/office/drawing/2014/main" val="4138344951"/>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Adamawa, Imo, Ebonyi, Enugu, Taraba, Bauchi, Cross River, Benue, Kebbi, Ekiti, Kaduna, Delta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508795"/>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Niger, Osun,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914976"/>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 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Nasarawa, Anambra, Lagos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425699"/>
                  </a:ext>
                </a:extLst>
              </a:tr>
            </a:tbl>
          </a:graphicData>
        </a:graphic>
      </p:graphicFrame>
      <p:graphicFrame>
        <p:nvGraphicFramePr>
          <p:cNvPr id="5" name="Table 4">
            <a:extLst>
              <a:ext uri="{FF2B5EF4-FFF2-40B4-BE49-F238E27FC236}">
                <a16:creationId xmlns:a16="http://schemas.microsoft.com/office/drawing/2014/main" id="{2ACFF25F-D05F-4C6F-BAC0-D6F99CCB2C09}"/>
              </a:ext>
            </a:extLst>
          </p:cNvPr>
          <p:cNvGraphicFramePr>
            <a:graphicFrameLocks noGrp="1"/>
          </p:cNvGraphicFramePr>
          <p:nvPr>
            <p:extLst>
              <p:ext uri="{D42A27DB-BD31-4B8C-83A1-F6EECF244321}">
                <p14:modId xmlns:p14="http://schemas.microsoft.com/office/powerpoint/2010/main" val="870505094"/>
              </p:ext>
            </p:extLst>
          </p:nvPr>
        </p:nvGraphicFramePr>
        <p:xfrm>
          <a:off x="3852389" y="3240372"/>
          <a:ext cx="3483935" cy="1154241"/>
        </p:xfrm>
        <a:graphic>
          <a:graphicData uri="http://schemas.openxmlformats.org/drawingml/2006/table">
            <a:tbl>
              <a:tblPr firstRow="1" firstCol="1" bandRow="1"/>
              <a:tblGrid>
                <a:gridCol w="1027814">
                  <a:extLst>
                    <a:ext uri="{9D8B030D-6E8A-4147-A177-3AD203B41FA5}">
                      <a16:colId xmlns:a16="http://schemas.microsoft.com/office/drawing/2014/main" val="2605542568"/>
                    </a:ext>
                  </a:extLst>
                </a:gridCol>
                <a:gridCol w="2456121">
                  <a:extLst>
                    <a:ext uri="{9D8B030D-6E8A-4147-A177-3AD203B41FA5}">
                      <a16:colId xmlns:a16="http://schemas.microsoft.com/office/drawing/2014/main" val="3150175178"/>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Yobe, Jigawa, Adamawa, Ebonyi, Enugu, Taraba, Bauchi, Cross River, Kebbi, Ekiti, Kaduna, Delta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625725"/>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Osun, Ondo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396869"/>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 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Niger,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Benue, Nasarawa, Anambra, Lagos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163830"/>
                  </a:ext>
                </a:extLst>
              </a:tr>
            </a:tbl>
          </a:graphicData>
        </a:graphic>
      </p:graphicFrame>
      <p:sp>
        <p:nvSpPr>
          <p:cNvPr id="6" name="Rectangle 1">
            <a:extLst>
              <a:ext uri="{FF2B5EF4-FFF2-40B4-BE49-F238E27FC236}">
                <a16:creationId xmlns:a16="http://schemas.microsoft.com/office/drawing/2014/main" id="{53E49642-C531-455A-848E-AE9930BED3B9}"/>
              </a:ext>
            </a:extLst>
          </p:cNvPr>
          <p:cNvSpPr>
            <a:spLocks noChangeArrowheads="1"/>
          </p:cNvSpPr>
          <p:nvPr/>
        </p:nvSpPr>
        <p:spPr bwMode="auto">
          <a:xfrm>
            <a:off x="4256567" y="4286497"/>
            <a:ext cx="715417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3EBCC49F-ECFB-42F6-995D-EB740F7F6F6E}"/>
              </a:ext>
            </a:extLst>
          </p:cNvPr>
          <p:cNvGraphicFramePr>
            <a:graphicFrameLocks noGrp="1"/>
          </p:cNvGraphicFramePr>
          <p:nvPr>
            <p:extLst>
              <p:ext uri="{D42A27DB-BD31-4B8C-83A1-F6EECF244321}">
                <p14:modId xmlns:p14="http://schemas.microsoft.com/office/powerpoint/2010/main" val="469398300"/>
              </p:ext>
            </p:extLst>
          </p:nvPr>
        </p:nvGraphicFramePr>
        <p:xfrm>
          <a:off x="7556761" y="661871"/>
          <a:ext cx="4580335" cy="5900017"/>
        </p:xfrm>
        <a:graphic>
          <a:graphicData uri="http://schemas.openxmlformats.org/drawingml/2006/table">
            <a:tbl>
              <a:tblPr firstRow="1" firstCol="1" bandRow="1"/>
              <a:tblGrid>
                <a:gridCol w="861786">
                  <a:extLst>
                    <a:ext uri="{9D8B030D-6E8A-4147-A177-3AD203B41FA5}">
                      <a16:colId xmlns:a16="http://schemas.microsoft.com/office/drawing/2014/main" val="3295547511"/>
                    </a:ext>
                  </a:extLst>
                </a:gridCol>
                <a:gridCol w="3718549">
                  <a:extLst>
                    <a:ext uri="{9D8B030D-6E8A-4147-A177-3AD203B41FA5}">
                      <a16:colId xmlns:a16="http://schemas.microsoft.com/office/drawing/2014/main" val="3704664148"/>
                    </a:ext>
                  </a:extLst>
                </a:gridCol>
              </a:tblGrid>
              <a:tr h="172364">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If Yes, which of the following taxes/levies are collected by agents/consultants: (please tick as apply)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509925"/>
                  </a:ext>
                </a:extLst>
              </a:tr>
              <a:tr h="172364">
                <a:tc>
                  <a:txBody>
                    <a:bodyPr/>
                    <a:lstStyle/>
                    <a:p>
                      <a:pPr algn="l" fontAlgn="b"/>
                      <a:r>
                        <a:rPr lang="en-US" sz="1000" b="0" i="0" u="none" strike="noStrike">
                          <a:solidFill>
                            <a:srgbClr val="000000"/>
                          </a:solidFill>
                          <a:effectLst/>
                          <a:latin typeface="Arial" panose="020B0604020202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Personal Income Tax/0/Withholding Tax (WHT) (Individuals and partnerships)/Sales Taxes/Advertising Taxes/Property Taxes/0/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758156"/>
                  </a:ext>
                </a:extLst>
              </a:tr>
              <a:tr h="172364">
                <a:tc>
                  <a:txBody>
                    <a:bodyPr/>
                    <a:lstStyle/>
                    <a:p>
                      <a:pPr algn="l" fontAlgn="b"/>
                      <a:r>
                        <a:rPr lang="en-US" sz="1000" b="0" i="0" u="none" strike="noStrike">
                          <a:solidFill>
                            <a:srgbClr val="000000"/>
                          </a:solidFill>
                          <a:effectLst/>
                          <a:latin typeface="Arial" panose="020B0604020202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135237"/>
                  </a:ext>
                </a:extLst>
              </a:tr>
              <a:tr h="172364">
                <a:tc>
                  <a:txBody>
                    <a:bodyPr/>
                    <a:lstStyle/>
                    <a:p>
                      <a:pPr algn="l" fontAlgn="b"/>
                      <a:r>
                        <a:rPr lang="en-US" sz="1000" b="0" i="0" u="none" strike="noStrike">
                          <a:solidFill>
                            <a:srgbClr val="000000"/>
                          </a:solidFill>
                          <a:effectLst/>
                          <a:latin typeface="Arial" panose="020B0604020202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0/0/0/0/Advertising Taxes/0/0/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768201"/>
                  </a:ext>
                </a:extLst>
              </a:tr>
              <a:tr h="172364">
                <a:tc>
                  <a:txBody>
                    <a:bodyPr/>
                    <a:lstStyle/>
                    <a:p>
                      <a:pPr algn="l" fontAlgn="b"/>
                      <a:r>
                        <a:rPr lang="en-US" sz="1000" b="0" i="0" u="none" strike="noStrike">
                          <a:solidFill>
                            <a:srgbClr val="000000"/>
                          </a:solidFill>
                          <a:effectLst/>
                          <a:latin typeface="Arial" panose="020B0604020202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0/0/0/0/0/0/Other Taxes/Levies, Please Specify/Telephone companies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491843"/>
                  </a:ext>
                </a:extLst>
              </a:tr>
              <a:tr h="172364">
                <a:tc>
                  <a:txBody>
                    <a:bodyPr/>
                    <a:lstStyle/>
                    <a:p>
                      <a:pPr algn="l" fontAlgn="b"/>
                      <a:r>
                        <a:rPr lang="en-US" sz="1000" b="0" i="0" u="none" strike="noStrike">
                          <a:solidFill>
                            <a:srgbClr val="000000"/>
                          </a:solidFill>
                          <a:effectLst/>
                          <a:latin typeface="Arial" panose="020B0604020202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0/0/0/0/0/0/Other Taxes/Levies, Please Specify/market facility fees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158793"/>
                  </a:ext>
                </a:extLst>
              </a:tr>
              <a:tr h="172364">
                <a:tc>
                  <a:txBody>
                    <a:bodyPr/>
                    <a:lstStyle/>
                    <a:p>
                      <a:pPr algn="l" fontAlgn="b"/>
                      <a:r>
                        <a:rPr lang="en-US" sz="1000" b="0" i="0" u="none" strike="noStrike">
                          <a:solidFill>
                            <a:srgbClr val="000000"/>
                          </a:solidFill>
                          <a:effectLst/>
                          <a:latin typeface="Arial" panose="020B0604020202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0/0/0/0/0/0/Other Taxes/Levies, Please Specify/Sales of Vehicles Stickers, Cattle/Produce Control Posts and Scraps </a:t>
                      </a:r>
                      <a:r>
                        <a:rPr lang="en-US" sz="1000" b="0" i="0" u="none" strike="noStrike" dirty="0" err="1">
                          <a:solidFill>
                            <a:srgbClr val="000000"/>
                          </a:solidFill>
                          <a:effectLst/>
                          <a:latin typeface="Arial" panose="020B0604020202020204" pitchFamily="34" charset="0"/>
                        </a:rPr>
                        <a:t>Licence</a:t>
                      </a:r>
                      <a:endParaRPr lang="en-US" sz="10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39769"/>
                  </a:ext>
                </a:extLst>
              </a:tr>
              <a:tr h="172364">
                <a:tc>
                  <a:txBody>
                    <a:bodyPr/>
                    <a:lstStyle/>
                    <a:p>
                      <a:pPr algn="l" fontAlgn="b"/>
                      <a:r>
                        <a:rPr lang="en-US" sz="1000" b="0" i="0" u="none" strike="noStrike">
                          <a:solidFill>
                            <a:srgbClr val="000000"/>
                          </a:solidFill>
                          <a:effectLst/>
                          <a:latin typeface="Arial" panose="020B0604020202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0/0/0/0/0/0/Other Taxes/Levies, Please Specify/some road taxes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187924"/>
                  </a:ext>
                </a:extLst>
              </a:tr>
              <a:tr h="172364">
                <a:tc>
                  <a:txBody>
                    <a:bodyPr/>
                    <a:lstStyle/>
                    <a:p>
                      <a:pPr algn="l" fontAlgn="b"/>
                      <a:r>
                        <a:rPr lang="en-US" sz="1000" b="0" i="0" u="none" strike="noStrike">
                          <a:solidFill>
                            <a:srgbClr val="000000"/>
                          </a:solidFill>
                          <a:effectLst/>
                          <a:latin typeface="Arial" panose="020B0604020202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475558"/>
                  </a:ext>
                </a:extLst>
              </a:tr>
              <a:tr h="172364">
                <a:tc>
                  <a:txBody>
                    <a:bodyPr/>
                    <a:lstStyle/>
                    <a:p>
                      <a:pPr algn="l" fontAlgn="b"/>
                      <a:r>
                        <a:rPr lang="en-US" sz="1000" b="0" i="0" u="none" strike="noStrike">
                          <a:solidFill>
                            <a:srgbClr val="000000"/>
                          </a:solidFill>
                          <a:effectLst/>
                          <a:latin typeface="Arial" panose="020B0604020202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275243"/>
                  </a:ext>
                </a:extLst>
              </a:tr>
              <a:tr h="172364">
                <a:tc>
                  <a:txBody>
                    <a:bodyPr/>
                    <a:lstStyle/>
                    <a:p>
                      <a:pPr algn="l" fontAlgn="b"/>
                      <a:r>
                        <a:rPr lang="en-US" sz="1000" b="0" i="0" u="none" strike="noStrike">
                          <a:solidFill>
                            <a:srgbClr val="000000"/>
                          </a:solidFill>
                          <a:effectLst/>
                          <a:latin typeface="Arial" panose="020B0604020202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644535"/>
                  </a:ext>
                </a:extLst>
              </a:tr>
              <a:tr h="172364">
                <a:tc>
                  <a:txBody>
                    <a:bodyPr/>
                    <a:lstStyle/>
                    <a:p>
                      <a:pPr algn="l" fontAlgn="b"/>
                      <a:r>
                        <a:rPr lang="en-US" sz="1000" b="0" i="0" u="none" strike="noStrike">
                          <a:solidFill>
                            <a:srgbClr val="000000"/>
                          </a:solidFill>
                          <a:effectLst/>
                          <a:latin typeface="Arial" panose="020B0604020202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775923"/>
                  </a:ext>
                </a:extLst>
              </a:tr>
              <a:tr h="172364">
                <a:tc>
                  <a:txBody>
                    <a:bodyPr/>
                    <a:lstStyle/>
                    <a:p>
                      <a:pPr algn="l" fontAlgn="b"/>
                      <a:r>
                        <a:rPr lang="en-US" sz="1000" b="0" i="0" u="none" strike="noStrike">
                          <a:solidFill>
                            <a:srgbClr val="000000"/>
                          </a:solidFill>
                          <a:effectLst/>
                          <a:latin typeface="Arial" panose="020B0604020202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17244"/>
                  </a:ext>
                </a:extLst>
              </a:tr>
              <a:tr h="172364">
                <a:tc>
                  <a:txBody>
                    <a:bodyPr/>
                    <a:lstStyle/>
                    <a:p>
                      <a:pPr algn="l" fontAlgn="b"/>
                      <a:r>
                        <a:rPr lang="en-US" sz="1000" b="0" i="0" u="none" strike="noStrike">
                          <a:solidFill>
                            <a:srgbClr val="000000"/>
                          </a:solidFill>
                          <a:effectLst/>
                          <a:latin typeface="Arial" panose="020B0604020202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5151"/>
                  </a:ext>
                </a:extLst>
              </a:tr>
              <a:tr h="172364">
                <a:tc>
                  <a:txBody>
                    <a:bodyPr/>
                    <a:lstStyle/>
                    <a:p>
                      <a:pPr algn="l" fontAlgn="b"/>
                      <a:r>
                        <a:rPr lang="en-US" sz="1000" b="0" i="0" u="none" strike="noStrike">
                          <a:solidFill>
                            <a:srgbClr val="000000"/>
                          </a:solidFill>
                          <a:effectLst/>
                          <a:latin typeface="Arial" panose="020B0604020202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792296"/>
                  </a:ext>
                </a:extLst>
              </a:tr>
              <a:tr h="172364">
                <a:tc>
                  <a:txBody>
                    <a:bodyPr/>
                    <a:lstStyle/>
                    <a:p>
                      <a:pPr algn="l" fontAlgn="b"/>
                      <a:r>
                        <a:rPr lang="en-US" sz="1000" b="0" i="0" u="none" strike="noStrike">
                          <a:solidFill>
                            <a:srgbClr val="000000"/>
                          </a:solidFill>
                          <a:effectLst/>
                          <a:latin typeface="Arial" panose="020B0604020202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846511"/>
                  </a:ext>
                </a:extLst>
              </a:tr>
              <a:tr h="172364">
                <a:tc>
                  <a:txBody>
                    <a:bodyPr/>
                    <a:lstStyle/>
                    <a:p>
                      <a:pPr algn="l" fontAlgn="b"/>
                      <a:r>
                        <a:rPr lang="en-US" sz="1000" b="0" i="0" u="none" strike="noStrike">
                          <a:solidFill>
                            <a:srgbClr val="000000"/>
                          </a:solidFill>
                          <a:effectLst/>
                          <a:latin typeface="Arial" panose="020B0604020202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0/0/0/0/0/0/Other Taxes/Levies, Please Specify/R.I.M.L, TDL, IDL, Business premises, Registration and Renewals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481959"/>
                  </a:ext>
                </a:extLst>
              </a:tr>
              <a:tr h="172364">
                <a:tc>
                  <a:txBody>
                    <a:bodyPr/>
                    <a:lstStyle/>
                    <a:p>
                      <a:pPr algn="l" fontAlgn="b"/>
                      <a:r>
                        <a:rPr lang="en-US" sz="1000" b="0" i="0" u="none" strike="noStrike">
                          <a:solidFill>
                            <a:srgbClr val="000000"/>
                          </a:solidFill>
                          <a:effectLst/>
                          <a:latin typeface="Arial" panose="020B0604020202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795785"/>
                  </a:ext>
                </a:extLst>
              </a:tr>
              <a:tr h="172364">
                <a:tc>
                  <a:txBody>
                    <a:bodyPr/>
                    <a:lstStyle/>
                    <a:p>
                      <a:pPr algn="l" fontAlgn="b"/>
                      <a:r>
                        <a:rPr lang="en-US" sz="1000" b="0" i="0" u="none" strike="noStrike">
                          <a:solidFill>
                            <a:srgbClr val="000000"/>
                          </a:solidFill>
                          <a:effectLst/>
                          <a:latin typeface="Arial" panose="020B0604020202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910248"/>
                  </a:ext>
                </a:extLst>
              </a:tr>
              <a:tr h="172364">
                <a:tc>
                  <a:txBody>
                    <a:bodyPr/>
                    <a:lstStyle/>
                    <a:p>
                      <a:pPr algn="l" fontAlgn="b"/>
                      <a:r>
                        <a:rPr lang="en-US" sz="1000" b="0" i="0" u="none" strike="noStrike">
                          <a:solidFill>
                            <a:srgbClr val="000000"/>
                          </a:solidFill>
                          <a:effectLst/>
                          <a:latin typeface="Arial" panose="020B0604020202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612354"/>
                  </a:ext>
                </a:extLst>
              </a:tr>
              <a:tr h="172364">
                <a:tc>
                  <a:txBody>
                    <a:bodyPr/>
                    <a:lstStyle/>
                    <a:p>
                      <a:pPr algn="l" fontAlgn="b"/>
                      <a:r>
                        <a:rPr lang="en-US" sz="1000" b="0" i="0" u="none" strike="noStrike">
                          <a:solidFill>
                            <a:srgbClr val="000000"/>
                          </a:solidFill>
                          <a:effectLst/>
                          <a:latin typeface="Arial" panose="020B0604020202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0/0/0/0/Advertising Taxes/0/Other Taxes/Levies, Please Specify/POOLS AND BETTING, ROAD TAXES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555052"/>
                  </a:ext>
                </a:extLst>
              </a:tr>
              <a:tr h="331541">
                <a:tc>
                  <a:txBody>
                    <a:bodyPr/>
                    <a:lstStyle/>
                    <a:p>
                      <a:pPr algn="l" fontAlgn="b"/>
                      <a:r>
                        <a:rPr lang="en-US" sz="1000" b="0" i="0" u="none" strike="noStrike">
                          <a:solidFill>
                            <a:srgbClr val="000000"/>
                          </a:solidFill>
                          <a:effectLst/>
                          <a:latin typeface="Arial" panose="020B0604020202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405528"/>
                  </a:ext>
                </a:extLst>
              </a:tr>
              <a:tr h="331541">
                <a:tc>
                  <a:txBody>
                    <a:bodyPr/>
                    <a:lstStyle/>
                    <a:p>
                      <a:pPr algn="l" fontAlgn="b"/>
                      <a:r>
                        <a:rPr lang="en-US" sz="1000" b="0" i="0" u="none" strike="noStrike">
                          <a:solidFill>
                            <a:srgbClr val="000000"/>
                          </a:solidFill>
                          <a:effectLst/>
                          <a:latin typeface="Arial" panose="020B0604020202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692491"/>
                  </a:ext>
                </a:extLst>
              </a:tr>
              <a:tr h="331541">
                <a:tc>
                  <a:txBody>
                    <a:bodyPr/>
                    <a:lstStyle/>
                    <a:p>
                      <a:pPr algn="l" fontAlgn="b"/>
                      <a:r>
                        <a:rPr lang="en-US" sz="1000" b="0" i="0" u="none" strike="noStrike">
                          <a:solidFill>
                            <a:srgbClr val="000000"/>
                          </a:solidFill>
                          <a:effectLst/>
                          <a:latin typeface="Arial" panose="020B0604020202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0/0/0/0/0/0/Other Taxes/Levies, Please Specify/Tax Audit liabilities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561889"/>
                  </a:ext>
                </a:extLst>
              </a:tr>
              <a:tr h="172364">
                <a:tc>
                  <a:txBody>
                    <a:bodyPr/>
                    <a:lstStyle/>
                    <a:p>
                      <a:pPr algn="l" fontAlgn="b"/>
                      <a:r>
                        <a:rPr lang="en-US" sz="1000" b="0" i="0" u="none" strike="noStrike">
                          <a:solidFill>
                            <a:srgbClr val="000000"/>
                          </a:solidFill>
                          <a:effectLst/>
                          <a:latin typeface="Arial" panose="020B0604020202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0/0/0/0/0/0/0/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406658"/>
                  </a:ext>
                </a:extLst>
              </a:tr>
              <a:tr h="172364">
                <a:tc>
                  <a:txBody>
                    <a:bodyPr/>
                    <a:lstStyle/>
                    <a:p>
                      <a:pPr algn="l" fontAlgn="b"/>
                      <a:r>
                        <a:rPr lang="en-US" sz="1000" b="0" i="0" u="none" strike="noStrike">
                          <a:solidFill>
                            <a:srgbClr val="000000"/>
                          </a:solidFill>
                          <a:effectLst/>
                          <a:latin typeface="Arial" panose="020B0604020202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0/0/0/0/0/0/0/haulage fees, emission control </a:t>
                      </a:r>
                      <a:r>
                        <a:rPr lang="en-US" sz="1000" b="0" i="0" u="none" strike="noStrike" dirty="0" err="1">
                          <a:solidFill>
                            <a:srgbClr val="000000"/>
                          </a:solidFill>
                          <a:effectLst/>
                          <a:latin typeface="Arial" panose="020B0604020202020204" pitchFamily="34" charset="0"/>
                        </a:rPr>
                        <a:t>fees.Okada</a:t>
                      </a:r>
                      <a:r>
                        <a:rPr lang="en-US" sz="1000" b="0" i="0" u="none" strike="noStrike" dirty="0">
                          <a:solidFill>
                            <a:srgbClr val="000000"/>
                          </a:solidFill>
                          <a:effectLst/>
                          <a:latin typeface="Arial" panose="020B0604020202020204" pitchFamily="34" charset="0"/>
                        </a:rPr>
                        <a:t> tickets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272364"/>
                  </a:ext>
                </a:extLst>
              </a:tr>
            </a:tbl>
          </a:graphicData>
        </a:graphic>
      </p:graphicFrame>
      <p:sp>
        <p:nvSpPr>
          <p:cNvPr id="8" name="Rectangle 2">
            <a:extLst>
              <a:ext uri="{FF2B5EF4-FFF2-40B4-BE49-F238E27FC236}">
                <a16:creationId xmlns:a16="http://schemas.microsoft.com/office/drawing/2014/main" id="{41379660-5D81-4E89-9CC3-53AAB84AB618}"/>
              </a:ext>
            </a:extLst>
          </p:cNvPr>
          <p:cNvSpPr>
            <a:spLocks noChangeArrowheads="1"/>
          </p:cNvSpPr>
          <p:nvPr/>
        </p:nvSpPr>
        <p:spPr bwMode="auto">
          <a:xfrm>
            <a:off x="8339507" y="179844"/>
            <a:ext cx="414050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47C IF YES, WHICH OF THE FOLLOWING TAXES/LEVIES ARE COLLECTED BY AGENTS/CONSULTANTS?</a:t>
            </a:r>
            <a:endParaRPr kumimoji="0" lang="en-US" altLang="en-US" sz="1100" b="0" i="0" u="none" strike="noStrike" cap="none" normalizeH="0" baseline="0" dirty="0">
              <a:ln>
                <a:noFill/>
              </a:ln>
              <a:solidFill>
                <a:schemeClr val="tx1"/>
              </a:solidFill>
              <a:effectLst/>
              <a:latin typeface="Candara" panose="020E0502030303020204" pitchFamily="34" charset="0"/>
            </a:endParaRPr>
          </a:p>
        </p:txBody>
      </p:sp>
      <p:sp>
        <p:nvSpPr>
          <p:cNvPr id="9" name="Rectangle 8">
            <a:extLst>
              <a:ext uri="{FF2B5EF4-FFF2-40B4-BE49-F238E27FC236}">
                <a16:creationId xmlns:a16="http://schemas.microsoft.com/office/drawing/2014/main" id="{3F242AFD-9B4F-4807-A5F1-5AEC9C95D632}"/>
              </a:ext>
            </a:extLst>
          </p:cNvPr>
          <p:cNvSpPr/>
          <p:nvPr/>
        </p:nvSpPr>
        <p:spPr>
          <a:xfrm>
            <a:off x="4256567" y="4958934"/>
            <a:ext cx="3198415" cy="1969193"/>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Where taxes are collected by agents and consultants: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are the major issues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Does SIRS have control?</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would you recommend as improvements?</a:t>
            </a:r>
          </a:p>
        </p:txBody>
      </p:sp>
      <p:sp>
        <p:nvSpPr>
          <p:cNvPr id="10" name="Rectangle 9">
            <a:extLst>
              <a:ext uri="{FF2B5EF4-FFF2-40B4-BE49-F238E27FC236}">
                <a16:creationId xmlns:a16="http://schemas.microsoft.com/office/drawing/2014/main" id="{406E3A5C-BAD9-4457-B7B9-DD8E008E24E5}"/>
              </a:ext>
            </a:extLst>
          </p:cNvPr>
          <p:cNvSpPr/>
          <p:nvPr/>
        </p:nvSpPr>
        <p:spPr>
          <a:xfrm>
            <a:off x="1872622" y="4770907"/>
            <a:ext cx="2985052" cy="1339662"/>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How do escrow accounts work?</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advantages?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And disadvantages?</a:t>
            </a:r>
          </a:p>
        </p:txBody>
      </p:sp>
      <p:pic>
        <p:nvPicPr>
          <p:cNvPr id="11" name="Picture 10">
            <a:extLst>
              <a:ext uri="{FF2B5EF4-FFF2-40B4-BE49-F238E27FC236}">
                <a16:creationId xmlns:a16="http://schemas.microsoft.com/office/drawing/2014/main" id="{C553E91E-6BBC-457D-ACA9-BB166242B2C9}"/>
              </a:ext>
            </a:extLst>
          </p:cNvPr>
          <p:cNvPicPr/>
          <p:nvPr/>
        </p:nvPicPr>
        <p:blipFill>
          <a:blip r:embed="rId2" cstate="print"/>
          <a:stretch>
            <a:fillRect/>
          </a:stretch>
        </p:blipFill>
        <p:spPr>
          <a:xfrm>
            <a:off x="0" y="0"/>
            <a:ext cx="1073426" cy="395288"/>
          </a:xfrm>
          <a:prstGeom prst="rect">
            <a:avLst/>
          </a:prstGeom>
        </p:spPr>
      </p:pic>
      <p:graphicFrame>
        <p:nvGraphicFramePr>
          <p:cNvPr id="12" name="Chart 11">
            <a:extLst>
              <a:ext uri="{FF2B5EF4-FFF2-40B4-BE49-F238E27FC236}">
                <a16:creationId xmlns:a16="http://schemas.microsoft.com/office/drawing/2014/main" id="{DCE54DEE-8348-4159-8292-9234DB2EB00C}"/>
              </a:ext>
            </a:extLst>
          </p:cNvPr>
          <p:cNvGraphicFramePr>
            <a:graphicFrameLocks/>
          </p:cNvGraphicFramePr>
          <p:nvPr>
            <p:extLst>
              <p:ext uri="{D42A27DB-BD31-4B8C-83A1-F6EECF244321}">
                <p14:modId xmlns:p14="http://schemas.microsoft.com/office/powerpoint/2010/main" val="1647267870"/>
              </p:ext>
            </p:extLst>
          </p:nvPr>
        </p:nvGraphicFramePr>
        <p:xfrm>
          <a:off x="21566" y="455636"/>
          <a:ext cx="3912481" cy="2602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12CA243-2CEF-4866-A6EB-7DB2C66912EF}"/>
              </a:ext>
            </a:extLst>
          </p:cNvPr>
          <p:cNvGraphicFramePr>
            <a:graphicFrameLocks/>
          </p:cNvGraphicFramePr>
          <p:nvPr>
            <p:extLst>
              <p:ext uri="{D42A27DB-BD31-4B8C-83A1-F6EECF244321}">
                <p14:modId xmlns:p14="http://schemas.microsoft.com/office/powerpoint/2010/main" val="2097962569"/>
              </p:ext>
            </p:extLst>
          </p:nvPr>
        </p:nvGraphicFramePr>
        <p:xfrm>
          <a:off x="3644280" y="365231"/>
          <a:ext cx="3314786" cy="2692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7789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199DEC4-725E-4CD9-A914-E4C53E682135}"/>
              </a:ext>
            </a:extLst>
          </p:cNvPr>
          <p:cNvGraphicFramePr>
            <a:graphicFrameLocks noGrp="1"/>
          </p:cNvGraphicFramePr>
          <p:nvPr>
            <p:extLst>
              <p:ext uri="{D42A27DB-BD31-4B8C-83A1-F6EECF244321}">
                <p14:modId xmlns:p14="http://schemas.microsoft.com/office/powerpoint/2010/main" val="3154539152"/>
              </p:ext>
            </p:extLst>
          </p:nvPr>
        </p:nvGraphicFramePr>
        <p:xfrm>
          <a:off x="565150" y="4132189"/>
          <a:ext cx="4317716" cy="965201"/>
        </p:xfrm>
        <a:graphic>
          <a:graphicData uri="http://schemas.openxmlformats.org/drawingml/2006/table">
            <a:tbl>
              <a:tblPr firstRow="1" firstCol="1" bandRow="1"/>
              <a:tblGrid>
                <a:gridCol w="621104">
                  <a:extLst>
                    <a:ext uri="{9D8B030D-6E8A-4147-A177-3AD203B41FA5}">
                      <a16:colId xmlns:a16="http://schemas.microsoft.com/office/drawing/2014/main" val="1718018317"/>
                    </a:ext>
                  </a:extLst>
                </a:gridCol>
                <a:gridCol w="3696612">
                  <a:extLst>
                    <a:ext uri="{9D8B030D-6E8A-4147-A177-3AD203B41FA5}">
                      <a16:colId xmlns:a16="http://schemas.microsoft.com/office/drawing/2014/main" val="89124405"/>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Imo, Ebonyi, Anambra, Kaduna, Delta, Lagos,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969950"/>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Jigawa, Adamawa, Niger, Osun,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Enugu, Taraba, Bauchi, Cross River, Benue, Nasarawa, Kebbi, Ekiti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92425"/>
                  </a:ext>
                </a:extLst>
              </a:tr>
            </a:tbl>
          </a:graphicData>
        </a:graphic>
      </p:graphicFrame>
      <p:sp>
        <p:nvSpPr>
          <p:cNvPr id="6" name="Rectangle 5">
            <a:extLst>
              <a:ext uri="{FF2B5EF4-FFF2-40B4-BE49-F238E27FC236}">
                <a16:creationId xmlns:a16="http://schemas.microsoft.com/office/drawing/2014/main" id="{E444A5D2-B8D6-4223-A9A7-F7921778E72D}"/>
              </a:ext>
            </a:extLst>
          </p:cNvPr>
          <p:cNvSpPr/>
          <p:nvPr/>
        </p:nvSpPr>
        <p:spPr>
          <a:xfrm>
            <a:off x="6930463" y="253678"/>
            <a:ext cx="2878865" cy="283219"/>
          </a:xfrm>
          <a:prstGeom prst="rect">
            <a:avLst/>
          </a:prstGeom>
        </p:spPr>
        <p:txBody>
          <a:bodyPr wrap="none">
            <a:spAutoFit/>
          </a:bodyPr>
          <a:lstStyle/>
          <a:p>
            <a:pPr>
              <a:lnSpc>
                <a:spcPct val="107000"/>
              </a:lnSpc>
              <a:spcAft>
                <a:spcPts val="800"/>
              </a:spcAft>
            </a:pPr>
            <a:r>
              <a:rPr lang="en-US" sz="1200" b="1" dirty="0">
                <a:latin typeface="Garamond" panose="02020404030301010803" pitchFamily="18" charset="0"/>
                <a:ea typeface="Calibri" panose="020F0502020204030204" pitchFamily="34" charset="0"/>
                <a:cs typeface="Times New Roman" panose="02020603050405020304" pitchFamily="18" charset="0"/>
              </a:rPr>
              <a:t>48B. IF YES, WHICH TAXES/LEVIES?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D3C0889-780F-4FDB-B3F3-40872DA61B44}"/>
              </a:ext>
            </a:extLst>
          </p:cNvPr>
          <p:cNvGraphicFramePr>
            <a:graphicFrameLocks noGrp="1"/>
          </p:cNvGraphicFramePr>
          <p:nvPr>
            <p:extLst>
              <p:ext uri="{D42A27DB-BD31-4B8C-83A1-F6EECF244321}">
                <p14:modId xmlns:p14="http://schemas.microsoft.com/office/powerpoint/2010/main" val="3599597042"/>
              </p:ext>
            </p:extLst>
          </p:nvPr>
        </p:nvGraphicFramePr>
        <p:xfrm>
          <a:off x="5729705" y="757615"/>
          <a:ext cx="6125963" cy="5179055"/>
        </p:xfrm>
        <a:graphic>
          <a:graphicData uri="http://schemas.openxmlformats.org/drawingml/2006/table">
            <a:tbl>
              <a:tblPr firstRow="1" firstCol="1" bandRow="1"/>
              <a:tblGrid>
                <a:gridCol w="661469">
                  <a:extLst>
                    <a:ext uri="{9D8B030D-6E8A-4147-A177-3AD203B41FA5}">
                      <a16:colId xmlns:a16="http://schemas.microsoft.com/office/drawing/2014/main" val="3002598169"/>
                    </a:ext>
                  </a:extLst>
                </a:gridCol>
                <a:gridCol w="5464494">
                  <a:extLst>
                    <a:ext uri="{9D8B030D-6E8A-4147-A177-3AD203B41FA5}">
                      <a16:colId xmlns:a16="http://schemas.microsoft.com/office/drawing/2014/main" val="3486690504"/>
                    </a:ext>
                  </a:extLst>
                </a:gridCol>
              </a:tblGrid>
              <a:tr h="240632">
                <a:tc>
                  <a:txBody>
                    <a:bodyPr/>
                    <a:lstStyle/>
                    <a:p>
                      <a:pPr algn="l" fontAlgn="b"/>
                      <a:r>
                        <a:rPr lang="en-US" sz="1000" b="0" i="0" u="none" strike="noStrike" dirty="0">
                          <a:solidFill>
                            <a:srgbClr val="000000"/>
                          </a:solidFill>
                          <a:effectLst/>
                          <a:latin typeface="Candara" panose="020E0502030303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FINES, FEES, RATES, AND OTHERS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77795"/>
                  </a:ext>
                </a:extLst>
              </a:tr>
              <a:tr h="240631">
                <a:tc>
                  <a:txBody>
                    <a:bodyPr/>
                    <a:lstStyle/>
                    <a:p>
                      <a:pPr algn="l" fontAlgn="b"/>
                      <a:r>
                        <a:rPr lang="en-US" sz="1000" b="0" i="0" u="none" strike="noStrike">
                          <a:solidFill>
                            <a:srgbClr val="000000"/>
                          </a:solidFill>
                          <a:effectLst/>
                          <a:latin typeface="Candara" panose="020E0502030303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Court fines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298606"/>
                  </a:ext>
                </a:extLst>
              </a:tr>
              <a:tr h="353554">
                <a:tc>
                  <a:txBody>
                    <a:bodyPr/>
                    <a:lstStyle/>
                    <a:p>
                      <a:pPr algn="l" fontAlgn="b"/>
                      <a:r>
                        <a:rPr lang="en-US" sz="1000" b="0" i="0" u="none" strike="noStrike">
                          <a:solidFill>
                            <a:srgbClr val="000000"/>
                          </a:solidFill>
                          <a:effectLst/>
                          <a:latin typeface="Candara" panose="020E0502030303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COURT FINES, GROUND RENT, TENDER FEES, SALES OF FORMS AND OTHER LEVIES ASSIGN TO THE MDAS.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995090"/>
                  </a:ext>
                </a:extLst>
              </a:tr>
              <a:tr h="353554">
                <a:tc>
                  <a:txBody>
                    <a:bodyPr/>
                    <a:lstStyle/>
                    <a:p>
                      <a:pPr algn="l" fontAlgn="b"/>
                      <a:r>
                        <a:rPr lang="en-US" sz="1000" b="0" i="0" u="none" strike="noStrike">
                          <a:solidFill>
                            <a:srgbClr val="000000"/>
                          </a:solidFill>
                          <a:effectLst/>
                          <a:latin typeface="Candara" panose="020E0502030303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All excluding the statutory taxes which includes; assessment, collection and accounting are vested on the SIRS. ie; WHT, Stamp Duty, Development Levy, CGT, PIT and Road Taxes.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495058"/>
                  </a:ext>
                </a:extLst>
              </a:tr>
              <a:tr h="236168">
                <a:tc>
                  <a:txBody>
                    <a:bodyPr/>
                    <a:lstStyle/>
                    <a:p>
                      <a:pPr algn="l" fontAlgn="b"/>
                      <a:r>
                        <a:rPr lang="en-US" sz="1000" b="0" i="0" u="none" strike="noStrike">
                          <a:solidFill>
                            <a:srgbClr val="000000"/>
                          </a:solidFill>
                          <a:effectLst/>
                          <a:latin typeface="Candara" panose="020E0502030303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Fees and levy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721624"/>
                  </a:ext>
                </a:extLst>
              </a:tr>
              <a:tr h="327259">
                <a:tc>
                  <a:txBody>
                    <a:bodyPr/>
                    <a:lstStyle/>
                    <a:p>
                      <a:pPr algn="l" fontAlgn="b"/>
                      <a:r>
                        <a:rPr lang="en-US" sz="1000" b="0" i="0" u="none" strike="noStrike">
                          <a:solidFill>
                            <a:srgbClr val="000000"/>
                          </a:solidFill>
                          <a:effectLst/>
                          <a:latin typeface="Candara" panose="020E0502030303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All revenue collected in Bureau Of Lands Signage Some Road Taxes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813708"/>
                  </a:ext>
                </a:extLst>
              </a:tr>
              <a:tr h="250257">
                <a:tc>
                  <a:txBody>
                    <a:bodyPr/>
                    <a:lstStyle/>
                    <a:p>
                      <a:pPr algn="l" fontAlgn="b"/>
                      <a:r>
                        <a:rPr lang="en-US" sz="1000" b="0" i="0" u="none" strike="noStrike">
                          <a:solidFill>
                            <a:srgbClr val="000000"/>
                          </a:solidFill>
                          <a:effectLst/>
                          <a:latin typeface="Candara" panose="020E0502030303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LAND CHARGES, GROUND RENT, ROAD WORTHINESS, VEHICLE LICENCE, ETC.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654354"/>
                  </a:ext>
                </a:extLst>
              </a:tr>
              <a:tr h="240632">
                <a:tc>
                  <a:txBody>
                    <a:bodyPr/>
                    <a:lstStyle/>
                    <a:p>
                      <a:pPr algn="l" fontAlgn="b"/>
                      <a:r>
                        <a:rPr lang="en-US" sz="1000" b="0" i="0" u="none" strike="noStrike">
                          <a:solidFill>
                            <a:srgbClr val="000000"/>
                          </a:solidFill>
                          <a:effectLst/>
                          <a:latin typeface="Candara" panose="020E0502030303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Environmental, Water, Land, Hospitals, Market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611967"/>
                  </a:ext>
                </a:extLst>
              </a:tr>
              <a:tr h="269507">
                <a:tc>
                  <a:txBody>
                    <a:bodyPr/>
                    <a:lstStyle/>
                    <a:p>
                      <a:pPr algn="l" fontAlgn="b"/>
                      <a:r>
                        <a:rPr lang="en-US" sz="1000" b="0" i="0" u="none" strike="noStrike">
                          <a:solidFill>
                            <a:srgbClr val="000000"/>
                          </a:solidFill>
                          <a:effectLst/>
                          <a:latin typeface="Candara" panose="020E0502030303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cattle fees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483497"/>
                  </a:ext>
                </a:extLst>
              </a:tr>
              <a:tr h="250257">
                <a:tc>
                  <a:txBody>
                    <a:bodyPr/>
                    <a:lstStyle/>
                    <a:p>
                      <a:pPr algn="l" fontAlgn="b"/>
                      <a:r>
                        <a:rPr lang="en-US" sz="1000" b="0" i="0" u="none" strike="noStrike" dirty="0">
                          <a:solidFill>
                            <a:srgbClr val="000000"/>
                          </a:solidFill>
                          <a:effectLst/>
                          <a:latin typeface="Candara" panose="020E0502030303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FILES AND FINES. BUSINESS PREMISES REGISTRATION.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80845"/>
                  </a:ext>
                </a:extLst>
              </a:tr>
              <a:tr h="269508">
                <a:tc>
                  <a:txBody>
                    <a:bodyPr/>
                    <a:lstStyle/>
                    <a:p>
                      <a:pPr algn="l" fontAlgn="b"/>
                      <a:r>
                        <a:rPr lang="en-US" sz="1000" b="0" i="0" u="none" strike="noStrike">
                          <a:solidFill>
                            <a:srgbClr val="000000"/>
                          </a:solidFill>
                          <a:effectLst/>
                          <a:latin typeface="Candara" panose="020E0502030303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Livestock, produce, environmental levy, </a:t>
                      </a:r>
                      <a:r>
                        <a:rPr lang="en-US" sz="1000" b="0" i="0" u="none" strike="noStrike" dirty="0" err="1">
                          <a:solidFill>
                            <a:srgbClr val="000000"/>
                          </a:solidFill>
                          <a:effectLst/>
                          <a:latin typeface="Candara" panose="020E0502030303020204" pitchFamily="34" charset="0"/>
                        </a:rPr>
                        <a:t>etc</a:t>
                      </a:r>
                      <a:endParaRPr lang="en-US" sz="1000" b="0" i="0" u="none" strike="noStrike" dirty="0">
                        <a:solidFill>
                          <a:srgbClr val="000000"/>
                        </a:solidFill>
                        <a:effectLst/>
                        <a:latin typeface="Candara" panose="020E0502030303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207457"/>
                  </a:ext>
                </a:extLst>
              </a:tr>
              <a:tr h="291086">
                <a:tc>
                  <a:txBody>
                    <a:bodyPr/>
                    <a:lstStyle/>
                    <a:p>
                      <a:pPr algn="l" fontAlgn="b"/>
                      <a:r>
                        <a:rPr lang="en-US" sz="1000" b="0" i="0" u="none" strike="noStrike" dirty="0">
                          <a:solidFill>
                            <a:srgbClr val="000000"/>
                          </a:solidFill>
                          <a:effectLst/>
                          <a:latin typeface="Candara" panose="020E0502030303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Signage &amp; Advertising fees, product inspection fees etc.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628136"/>
                  </a:ext>
                </a:extLst>
              </a:tr>
              <a:tr h="228678">
                <a:tc>
                  <a:txBody>
                    <a:bodyPr/>
                    <a:lstStyle/>
                    <a:p>
                      <a:pPr algn="l" fontAlgn="b"/>
                      <a:r>
                        <a:rPr lang="en-US" sz="1000" b="0" i="0" u="none" strike="noStrike">
                          <a:solidFill>
                            <a:srgbClr val="000000"/>
                          </a:solidFill>
                          <a:effectLst/>
                          <a:latin typeface="Candara" panose="020E0502030303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educational, hospitals </a:t>
                      </a:r>
                      <a:r>
                        <a:rPr lang="en-US" sz="1000" b="0" i="0" u="none" strike="noStrike" dirty="0" err="1">
                          <a:solidFill>
                            <a:srgbClr val="000000"/>
                          </a:solidFill>
                          <a:effectLst/>
                          <a:latin typeface="Candara" panose="020E0502030303020204" pitchFamily="34" charset="0"/>
                        </a:rPr>
                        <a:t>etc</a:t>
                      </a:r>
                      <a:endParaRPr lang="en-US" sz="1000" b="0" i="0" u="none" strike="noStrike" dirty="0">
                        <a:solidFill>
                          <a:srgbClr val="000000"/>
                        </a:solidFill>
                        <a:effectLst/>
                        <a:latin typeface="Candara" panose="020E0502030303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50637"/>
                  </a:ext>
                </a:extLst>
              </a:tr>
              <a:tr h="353554">
                <a:tc>
                  <a:txBody>
                    <a:bodyPr/>
                    <a:lstStyle/>
                    <a:p>
                      <a:pPr algn="l" fontAlgn="b"/>
                      <a:r>
                        <a:rPr lang="en-US" sz="1000" b="0" i="0" u="none" strike="noStrike">
                          <a:solidFill>
                            <a:srgbClr val="000000"/>
                          </a:solidFill>
                          <a:effectLst/>
                          <a:latin typeface="Candara" panose="020E0502030303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As provided in the approved Budgetary Economic Codes of various Revenue Collecting MDAs of the State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209215"/>
                  </a:ext>
                </a:extLst>
              </a:tr>
              <a:tr h="272088">
                <a:tc>
                  <a:txBody>
                    <a:bodyPr/>
                    <a:lstStyle/>
                    <a:p>
                      <a:pPr algn="l" fontAlgn="b"/>
                      <a:r>
                        <a:rPr lang="en-US" sz="1000" b="0" i="0" u="none" strike="noStrike">
                          <a:solidFill>
                            <a:srgbClr val="000000"/>
                          </a:solidFill>
                          <a:effectLst/>
                          <a:latin typeface="Candara" panose="020E0502030303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LAND USER CHARGES.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660187"/>
                  </a:ext>
                </a:extLst>
              </a:tr>
              <a:tr h="250257">
                <a:tc>
                  <a:txBody>
                    <a:bodyPr/>
                    <a:lstStyle/>
                    <a:p>
                      <a:pPr algn="l" fontAlgn="b"/>
                      <a:r>
                        <a:rPr lang="en-US" sz="1000" b="0" i="0" u="none" strike="noStrike">
                          <a:solidFill>
                            <a:srgbClr val="000000"/>
                          </a:solidFill>
                          <a:effectLst/>
                          <a:latin typeface="Candara" panose="020E0502030303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Business Premises, Withholding Taxes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92461"/>
                  </a:ext>
                </a:extLst>
              </a:tr>
              <a:tr h="250257">
                <a:tc>
                  <a:txBody>
                    <a:bodyPr/>
                    <a:lstStyle/>
                    <a:p>
                      <a:pPr algn="l" fontAlgn="b"/>
                      <a:r>
                        <a:rPr lang="en-US" sz="1000" b="0" i="0" u="none" strike="noStrike">
                          <a:solidFill>
                            <a:srgbClr val="000000"/>
                          </a:solidFill>
                          <a:effectLst/>
                          <a:latin typeface="Candara" panose="020E0502030303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ndara" panose="020E0502030303020204" pitchFamily="34" charset="0"/>
                        </a:rPr>
                        <a:t>Waste Collection Fees Signage Fees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233203"/>
                  </a:ext>
                </a:extLst>
              </a:tr>
              <a:tr h="279133">
                <a:tc>
                  <a:txBody>
                    <a:bodyPr/>
                    <a:lstStyle/>
                    <a:p>
                      <a:pPr algn="l" fontAlgn="b"/>
                      <a:r>
                        <a:rPr lang="en-US" sz="1000" b="0" i="0" u="none" strike="noStrike">
                          <a:solidFill>
                            <a:srgbClr val="000000"/>
                          </a:solidFill>
                          <a:effectLst/>
                          <a:latin typeface="Candara" panose="020E0502030303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Water rates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24307"/>
                  </a:ext>
                </a:extLst>
              </a:tr>
              <a:tr h="222043">
                <a:tc>
                  <a:txBody>
                    <a:bodyPr/>
                    <a:lstStyle/>
                    <a:p>
                      <a:pPr algn="l" fontAlgn="b"/>
                      <a:r>
                        <a:rPr lang="en-US" sz="1000" b="0" i="0" u="none" strike="noStrike" dirty="0">
                          <a:solidFill>
                            <a:srgbClr val="000000"/>
                          </a:solidFill>
                          <a:effectLst/>
                          <a:latin typeface="Candara" panose="020E0502030303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ndara" panose="020E0502030303020204" pitchFamily="34" charset="0"/>
                        </a:rPr>
                        <a:t>fee, levies &amp; rate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164183"/>
                  </a:ext>
                </a:extLst>
              </a:tr>
            </a:tbl>
          </a:graphicData>
        </a:graphic>
      </p:graphicFrame>
      <p:sp>
        <p:nvSpPr>
          <p:cNvPr id="8" name="Rectangle 7">
            <a:extLst>
              <a:ext uri="{FF2B5EF4-FFF2-40B4-BE49-F238E27FC236}">
                <a16:creationId xmlns:a16="http://schemas.microsoft.com/office/drawing/2014/main" id="{E05F7E23-110F-47E2-99B2-179B4B23D838}"/>
              </a:ext>
            </a:extLst>
          </p:cNvPr>
          <p:cNvSpPr/>
          <p:nvPr/>
        </p:nvSpPr>
        <p:spPr>
          <a:xfrm>
            <a:off x="1282940" y="5101180"/>
            <a:ext cx="3797060" cy="1237070"/>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are plans to integrate these collections with the CRC approach and a harmonised Approach</a:t>
            </a:r>
          </a:p>
          <a:p>
            <a:pPr>
              <a:lnSpc>
                <a:spcPct val="107000"/>
              </a:lnSpc>
              <a:spcAft>
                <a:spcPts val="800"/>
              </a:spcAft>
            </a:pP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4CBBEEB-2BDD-492F-A5B6-612E53175AD6}"/>
              </a:ext>
            </a:extLst>
          </p:cNvPr>
          <p:cNvPicPr/>
          <p:nvPr/>
        </p:nvPicPr>
        <p:blipFill>
          <a:blip r:embed="rId2" cstate="print"/>
          <a:stretch>
            <a:fillRect/>
          </a:stretch>
        </p:blipFill>
        <p:spPr>
          <a:xfrm>
            <a:off x="0" y="0"/>
            <a:ext cx="1073426" cy="395288"/>
          </a:xfrm>
          <a:prstGeom prst="rect">
            <a:avLst/>
          </a:prstGeom>
        </p:spPr>
      </p:pic>
      <p:graphicFrame>
        <p:nvGraphicFramePr>
          <p:cNvPr id="10" name="Chart 9">
            <a:extLst>
              <a:ext uri="{FF2B5EF4-FFF2-40B4-BE49-F238E27FC236}">
                <a16:creationId xmlns:a16="http://schemas.microsoft.com/office/drawing/2014/main" id="{E24E24B4-EA95-4FD3-8B9A-E43F7378E1DB}"/>
              </a:ext>
            </a:extLst>
          </p:cNvPr>
          <p:cNvGraphicFramePr>
            <a:graphicFrameLocks/>
          </p:cNvGraphicFramePr>
          <p:nvPr>
            <p:extLst>
              <p:ext uri="{D42A27DB-BD31-4B8C-83A1-F6EECF244321}">
                <p14:modId xmlns:p14="http://schemas.microsoft.com/office/powerpoint/2010/main" val="3711926262"/>
              </p:ext>
            </p:extLst>
          </p:nvPr>
        </p:nvGraphicFramePr>
        <p:xfrm>
          <a:off x="729473" y="89213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581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30" name="Freeform: Shape 29">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36" name="Freeform: Shape 35">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7BB0BB24-43D8-4384-AF0D-78C2825ABDB0}"/>
              </a:ext>
            </a:extLst>
          </p:cNvPr>
          <p:cNvSpPr txBox="1">
            <a:spLocks/>
          </p:cNvSpPr>
          <p:nvPr/>
        </p:nvSpPr>
        <p:spPr>
          <a:xfrm>
            <a:off x="2588452" y="690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latin typeface="Candara" panose="020E0502030303020204" pitchFamily="34" charset="0"/>
              </a:rPr>
              <a:t>IGR Dashboard Process</a:t>
            </a:r>
          </a:p>
        </p:txBody>
      </p:sp>
      <p:pic>
        <p:nvPicPr>
          <p:cNvPr id="16" name="Content Placeholder 7">
            <a:extLst>
              <a:ext uri="{FF2B5EF4-FFF2-40B4-BE49-F238E27FC236}">
                <a16:creationId xmlns:a16="http://schemas.microsoft.com/office/drawing/2014/main" id="{8FFEDD18-B4FE-42F5-8D6B-FC5BF5B28BC4}"/>
              </a:ext>
            </a:extLst>
          </p:cNvPr>
          <p:cNvPicPr>
            <a:picLocks noChangeAspect="1"/>
          </p:cNvPicPr>
          <p:nvPr/>
        </p:nvPicPr>
        <p:blipFill>
          <a:blip r:embed="rId2"/>
          <a:stretch>
            <a:fillRect/>
          </a:stretch>
        </p:blipFill>
        <p:spPr>
          <a:xfrm>
            <a:off x="3781425" y="1269373"/>
            <a:ext cx="8400163" cy="5588091"/>
          </a:xfrm>
          <a:prstGeom prst="rect">
            <a:avLst/>
          </a:prstGeom>
        </p:spPr>
      </p:pic>
    </p:spTree>
    <p:extLst>
      <p:ext uri="{BB962C8B-B14F-4D97-AF65-F5344CB8AC3E}">
        <p14:creationId xmlns:p14="http://schemas.microsoft.com/office/powerpoint/2010/main" val="4126454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7BB5A51-259C-4487-ACFB-94E528A05399}"/>
              </a:ext>
            </a:extLst>
          </p:cNvPr>
          <p:cNvGraphicFramePr>
            <a:graphicFrameLocks noGrp="1"/>
          </p:cNvGraphicFramePr>
          <p:nvPr>
            <p:extLst>
              <p:ext uri="{D42A27DB-BD31-4B8C-83A1-F6EECF244321}">
                <p14:modId xmlns:p14="http://schemas.microsoft.com/office/powerpoint/2010/main" val="3641095762"/>
              </p:ext>
            </p:extLst>
          </p:nvPr>
        </p:nvGraphicFramePr>
        <p:xfrm>
          <a:off x="210085" y="3971271"/>
          <a:ext cx="4208534" cy="965201"/>
        </p:xfrm>
        <a:graphic>
          <a:graphicData uri="http://schemas.openxmlformats.org/drawingml/2006/table">
            <a:tbl>
              <a:tblPr firstRow="1" firstCol="1" bandRow="1"/>
              <a:tblGrid>
                <a:gridCol w="605399">
                  <a:extLst>
                    <a:ext uri="{9D8B030D-6E8A-4147-A177-3AD203B41FA5}">
                      <a16:colId xmlns:a16="http://schemas.microsoft.com/office/drawing/2014/main" val="3467181408"/>
                    </a:ext>
                  </a:extLst>
                </a:gridCol>
                <a:gridCol w="3603135">
                  <a:extLst>
                    <a:ext uri="{9D8B030D-6E8A-4147-A177-3AD203B41FA5}">
                      <a16:colId xmlns:a16="http://schemas.microsoft.com/office/drawing/2014/main" val="535573970"/>
                    </a:ext>
                  </a:extLst>
                </a:gridCol>
              </a:tblGrid>
              <a:tr h="0">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Yobe, Jigawa, Adamawa, Osun,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Taraba, Bauchi, Benue, Nasarawa, Kebbi, Ekiti, Delta, Lagos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685472"/>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Niger, Imo, Ebonyi, Edo, Enugu, Cross River, Anambra, Kaduna,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109214"/>
                  </a:ext>
                </a:extLst>
              </a:tr>
            </a:tbl>
          </a:graphicData>
        </a:graphic>
      </p:graphicFrame>
      <p:sp>
        <p:nvSpPr>
          <p:cNvPr id="4" name="Rectangle 3">
            <a:extLst>
              <a:ext uri="{FF2B5EF4-FFF2-40B4-BE49-F238E27FC236}">
                <a16:creationId xmlns:a16="http://schemas.microsoft.com/office/drawing/2014/main" id="{3A6107CB-7FE2-4674-B506-6AC8BD39137E}"/>
              </a:ext>
            </a:extLst>
          </p:cNvPr>
          <p:cNvSpPr/>
          <p:nvPr/>
        </p:nvSpPr>
        <p:spPr>
          <a:xfrm>
            <a:off x="5386268" y="1338946"/>
            <a:ext cx="2878865" cy="283219"/>
          </a:xfrm>
          <a:prstGeom prst="rect">
            <a:avLst/>
          </a:prstGeom>
        </p:spPr>
        <p:txBody>
          <a:bodyPr wrap="none">
            <a:spAutoFit/>
          </a:bodyPr>
          <a:lstStyle/>
          <a:p>
            <a:pPr>
              <a:lnSpc>
                <a:spcPct val="107000"/>
              </a:lnSpc>
              <a:spcAft>
                <a:spcPts val="800"/>
              </a:spcAft>
            </a:pPr>
            <a:r>
              <a:rPr lang="en-US" sz="1200" b="1" dirty="0">
                <a:latin typeface="Garamond" panose="02020404030301010803" pitchFamily="18" charset="0"/>
                <a:ea typeface="Calibri" panose="020F0502020204030204" pitchFamily="34" charset="0"/>
                <a:cs typeface="Times New Roman" panose="02020603050405020304" pitchFamily="18" charset="0"/>
              </a:rPr>
              <a:t>49B. IF YES, WHICH TAXES/LEVIES?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C445A73-73A3-49FA-8ECC-D7EA0D630F40}"/>
              </a:ext>
            </a:extLst>
          </p:cNvPr>
          <p:cNvGraphicFramePr>
            <a:graphicFrameLocks noGrp="1"/>
          </p:cNvGraphicFramePr>
          <p:nvPr>
            <p:extLst>
              <p:ext uri="{D42A27DB-BD31-4B8C-83A1-F6EECF244321}">
                <p14:modId xmlns:p14="http://schemas.microsoft.com/office/powerpoint/2010/main" val="314847189"/>
              </p:ext>
            </p:extLst>
          </p:nvPr>
        </p:nvGraphicFramePr>
        <p:xfrm>
          <a:off x="4638871" y="1650563"/>
          <a:ext cx="3964224" cy="4845423"/>
        </p:xfrm>
        <a:graphic>
          <a:graphicData uri="http://schemas.openxmlformats.org/drawingml/2006/table">
            <a:tbl>
              <a:tblPr firstRow="1" firstCol="1" bandRow="1"/>
              <a:tblGrid>
                <a:gridCol w="711206">
                  <a:extLst>
                    <a:ext uri="{9D8B030D-6E8A-4147-A177-3AD203B41FA5}">
                      <a16:colId xmlns:a16="http://schemas.microsoft.com/office/drawing/2014/main" val="1428284110"/>
                    </a:ext>
                  </a:extLst>
                </a:gridCol>
                <a:gridCol w="3253018">
                  <a:extLst>
                    <a:ext uri="{9D8B030D-6E8A-4147-A177-3AD203B41FA5}">
                      <a16:colId xmlns:a16="http://schemas.microsoft.com/office/drawing/2014/main" val="1443629446"/>
                    </a:ext>
                  </a:extLst>
                </a:gridCol>
              </a:tblGrid>
              <a:tr h="380996">
                <a:tc>
                  <a:txBody>
                    <a:bodyPr/>
                    <a:lstStyle/>
                    <a:p>
                      <a:pPr algn="l" fontAlgn="b"/>
                      <a:r>
                        <a:rPr lang="en-US" sz="1000" b="0" i="0" u="none" strike="noStrike" dirty="0">
                          <a:solidFill>
                            <a:srgbClr val="000000"/>
                          </a:solidFill>
                          <a:effectLst/>
                          <a:latin typeface="Arial" panose="020B0604020202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Advertisement Tax</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700309"/>
                  </a:ext>
                </a:extLst>
              </a:tr>
              <a:tr h="380996">
                <a:tc>
                  <a:txBody>
                    <a:bodyPr/>
                    <a:lstStyle/>
                    <a:p>
                      <a:pPr algn="l" fontAlgn="b"/>
                      <a:r>
                        <a:rPr lang="en-US" sz="1000" b="0" i="0" u="none" strike="noStrike">
                          <a:solidFill>
                            <a:srgbClr val="000000"/>
                          </a:solidFill>
                          <a:effectLst/>
                          <a:latin typeface="Arial" panose="020B0604020202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ADVERTS AND SANITATION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463769"/>
                  </a:ext>
                </a:extLst>
              </a:tr>
              <a:tr h="380996">
                <a:tc>
                  <a:txBody>
                    <a:bodyPr/>
                    <a:lstStyle/>
                    <a:p>
                      <a:pPr algn="l" fontAlgn="b"/>
                      <a:r>
                        <a:rPr lang="en-US" sz="1000" b="0" i="0" u="none" strike="noStrike">
                          <a:solidFill>
                            <a:srgbClr val="000000"/>
                          </a:solidFill>
                          <a:effectLst/>
                          <a:latin typeface="Arial" panose="020B0604020202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All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194412"/>
                  </a:ext>
                </a:extLst>
              </a:tr>
              <a:tr h="380996">
                <a:tc>
                  <a:txBody>
                    <a:bodyPr/>
                    <a:lstStyle/>
                    <a:p>
                      <a:pPr algn="l" fontAlgn="b"/>
                      <a:r>
                        <a:rPr lang="en-US" sz="1000" b="0" i="0" u="none" strike="noStrike">
                          <a:solidFill>
                            <a:srgbClr val="000000"/>
                          </a:solidFill>
                          <a:effectLst/>
                          <a:latin typeface="Arial" panose="020B0604020202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All LG revenues (There is a sharing formula agreed between the State and LG). These as been in place for about 2 years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421387"/>
                  </a:ext>
                </a:extLst>
              </a:tr>
              <a:tr h="380996">
                <a:tc>
                  <a:txBody>
                    <a:bodyPr/>
                    <a:lstStyle/>
                    <a:p>
                      <a:pPr algn="l" fontAlgn="b"/>
                      <a:r>
                        <a:rPr lang="en-US" sz="1000" b="0" i="0" u="none" strike="noStrike">
                          <a:solidFill>
                            <a:srgbClr val="000000"/>
                          </a:solidFill>
                          <a:effectLst/>
                          <a:latin typeface="Arial" panose="020B0604020202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All Local Government taxes and levies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102959"/>
                  </a:ext>
                </a:extLst>
              </a:tr>
              <a:tr h="380996">
                <a:tc>
                  <a:txBody>
                    <a:bodyPr/>
                    <a:lstStyle/>
                    <a:p>
                      <a:pPr algn="l" fontAlgn="b"/>
                      <a:r>
                        <a:rPr lang="en-US" sz="1000" b="0" i="0" u="none" strike="noStrike">
                          <a:solidFill>
                            <a:srgbClr val="000000"/>
                          </a:solidFill>
                          <a:effectLst/>
                          <a:latin typeface="Arial" panose="020B0604020202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all the taxes, levies and rate, this is because we have a joint Revenue committee with the local government, where everything collected is shared on the agreed and accepted percentage.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288867"/>
                  </a:ext>
                </a:extLst>
              </a:tr>
              <a:tr h="380996">
                <a:tc>
                  <a:txBody>
                    <a:bodyPr/>
                    <a:lstStyle/>
                    <a:p>
                      <a:pPr algn="l" fontAlgn="b"/>
                      <a:r>
                        <a:rPr lang="en-US" sz="1000" b="0" i="0" u="none" strike="noStrike">
                          <a:solidFill>
                            <a:srgbClr val="000000"/>
                          </a:solidFill>
                          <a:effectLst/>
                          <a:latin typeface="Arial" panose="020B0604020202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Citizenship, Tenement rate, Radio License, Signage and Advert fees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185680"/>
                  </a:ext>
                </a:extLst>
              </a:tr>
              <a:tr h="380996">
                <a:tc>
                  <a:txBody>
                    <a:bodyPr/>
                    <a:lstStyle/>
                    <a:p>
                      <a:pPr algn="l" fontAlgn="b"/>
                      <a:r>
                        <a:rPr lang="en-US" sz="1000" b="0" i="0" u="none" strike="noStrike">
                          <a:solidFill>
                            <a:srgbClr val="000000"/>
                          </a:solidFill>
                          <a:effectLst/>
                          <a:latin typeface="Arial" panose="020B0604020202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land use charge, Radio TV license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906349"/>
                  </a:ext>
                </a:extLst>
              </a:tr>
              <a:tr h="380996">
                <a:tc>
                  <a:txBody>
                    <a:bodyPr/>
                    <a:lstStyle/>
                    <a:p>
                      <a:pPr algn="l" fontAlgn="b"/>
                      <a:r>
                        <a:rPr lang="en-US" sz="1000" b="0" i="0" u="none" strike="noStrike">
                          <a:solidFill>
                            <a:srgbClr val="000000"/>
                          </a:solidFill>
                          <a:effectLst/>
                          <a:latin typeface="Arial" panose="020B0604020202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LAND USE CHARGE.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593226"/>
                  </a:ext>
                </a:extLst>
              </a:tr>
              <a:tr h="336959">
                <a:tc>
                  <a:txBody>
                    <a:bodyPr/>
                    <a:lstStyle/>
                    <a:p>
                      <a:pPr algn="l" fontAlgn="b"/>
                      <a:r>
                        <a:rPr lang="en-US" sz="1000" b="0" i="0" u="none" strike="noStrike">
                          <a:solidFill>
                            <a:srgbClr val="000000"/>
                          </a:solidFill>
                          <a:effectLst/>
                          <a:latin typeface="Arial" panose="020B0604020202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Signage &amp; Advertising fees, Warf Landing Fee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654753"/>
                  </a:ext>
                </a:extLst>
              </a:tr>
              <a:tr h="380996">
                <a:tc>
                  <a:txBody>
                    <a:bodyPr/>
                    <a:lstStyle/>
                    <a:p>
                      <a:pPr algn="l" fontAlgn="b"/>
                      <a:r>
                        <a:rPr lang="en-US" sz="1000" b="0" i="0" u="none" strike="noStrike">
                          <a:solidFill>
                            <a:srgbClr val="000000"/>
                          </a:solidFill>
                          <a:effectLst/>
                          <a:latin typeface="Arial" panose="020B0604020202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Tenement Rate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198882"/>
                  </a:ext>
                </a:extLst>
              </a:tr>
              <a:tr h="380996">
                <a:tc>
                  <a:txBody>
                    <a:bodyPr/>
                    <a:lstStyle/>
                    <a:p>
                      <a:pPr algn="l" fontAlgn="b"/>
                      <a:r>
                        <a:rPr lang="en-US" sz="1000" b="0" i="0" u="none" strike="noStrike">
                          <a:solidFill>
                            <a:srgbClr val="000000"/>
                          </a:solidFill>
                          <a:effectLst/>
                          <a:latin typeface="Arial" panose="020B0604020202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Tenement Rate Economic Development Levy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650290"/>
                  </a:ext>
                </a:extLst>
              </a:tr>
            </a:tbl>
          </a:graphicData>
        </a:graphic>
      </p:graphicFrame>
      <p:graphicFrame>
        <p:nvGraphicFramePr>
          <p:cNvPr id="7" name="Table 6">
            <a:extLst>
              <a:ext uri="{FF2B5EF4-FFF2-40B4-BE49-F238E27FC236}">
                <a16:creationId xmlns:a16="http://schemas.microsoft.com/office/drawing/2014/main" id="{FC4D1D24-90A1-4AB5-84E0-173091B2ACE7}"/>
              </a:ext>
            </a:extLst>
          </p:cNvPr>
          <p:cNvGraphicFramePr>
            <a:graphicFrameLocks noGrp="1"/>
          </p:cNvGraphicFramePr>
          <p:nvPr>
            <p:extLst>
              <p:ext uri="{D42A27DB-BD31-4B8C-83A1-F6EECF244321}">
                <p14:modId xmlns:p14="http://schemas.microsoft.com/office/powerpoint/2010/main" val="1379659259"/>
              </p:ext>
            </p:extLst>
          </p:nvPr>
        </p:nvGraphicFramePr>
        <p:xfrm>
          <a:off x="8813724" y="4073275"/>
          <a:ext cx="3280486" cy="965201"/>
        </p:xfrm>
        <a:graphic>
          <a:graphicData uri="http://schemas.openxmlformats.org/drawingml/2006/table">
            <a:tbl>
              <a:tblPr firstRow="1" firstCol="1" bandRow="1"/>
              <a:tblGrid>
                <a:gridCol w="471899">
                  <a:extLst>
                    <a:ext uri="{9D8B030D-6E8A-4147-A177-3AD203B41FA5}">
                      <a16:colId xmlns:a16="http://schemas.microsoft.com/office/drawing/2014/main" val="3024081278"/>
                    </a:ext>
                  </a:extLst>
                </a:gridCol>
                <a:gridCol w="2808587">
                  <a:extLst>
                    <a:ext uri="{9D8B030D-6E8A-4147-A177-3AD203B41FA5}">
                      <a16:colId xmlns:a16="http://schemas.microsoft.com/office/drawing/2014/main" val="2433095640"/>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Adamawa, Niger, Osun,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Enugu, Taraba, Cross River, Nasarawa, Ekiti, Delta, Lagos,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883257"/>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Ebonyi, Bauchi, Benue, Kebbi,  Anambra, Kaduna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651588"/>
                  </a:ext>
                </a:extLst>
              </a:tr>
            </a:tbl>
          </a:graphicData>
        </a:graphic>
      </p:graphicFrame>
      <p:sp>
        <p:nvSpPr>
          <p:cNvPr id="8" name="Rectangle 7">
            <a:extLst>
              <a:ext uri="{FF2B5EF4-FFF2-40B4-BE49-F238E27FC236}">
                <a16:creationId xmlns:a16="http://schemas.microsoft.com/office/drawing/2014/main" id="{033261C6-53B5-41E6-9CC7-5A1B6CF45197}"/>
              </a:ext>
            </a:extLst>
          </p:cNvPr>
          <p:cNvSpPr/>
          <p:nvPr/>
        </p:nvSpPr>
        <p:spPr>
          <a:xfrm>
            <a:off x="8922618" y="5185142"/>
            <a:ext cx="3529143" cy="1339662"/>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cs typeface="Times New Roman" panose="02020603050405020304" pitchFamily="18" charset="0"/>
              </a:rPr>
              <a:t>How have states handled MDA collection issues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cs typeface="Times New Roman" panose="02020603050405020304" pitchFamily="18" charset="0"/>
              </a:rPr>
              <a:t>What worked?</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cs typeface="Times New Roman" panose="02020603050405020304" pitchFamily="18" charset="0"/>
              </a:rPr>
              <a:t>What would you do differently?</a:t>
            </a:r>
          </a:p>
        </p:txBody>
      </p:sp>
      <p:sp>
        <p:nvSpPr>
          <p:cNvPr id="9" name="Rectangle 8">
            <a:extLst>
              <a:ext uri="{FF2B5EF4-FFF2-40B4-BE49-F238E27FC236}">
                <a16:creationId xmlns:a16="http://schemas.microsoft.com/office/drawing/2014/main" id="{B2B1CEA4-7761-48F4-BD8A-6EB44CDB3C28}"/>
              </a:ext>
            </a:extLst>
          </p:cNvPr>
          <p:cNvSpPr/>
          <p:nvPr/>
        </p:nvSpPr>
        <p:spPr>
          <a:xfrm>
            <a:off x="821826" y="5038476"/>
            <a:ext cx="3596793" cy="1603131"/>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How have states handled LGA/State boundary issues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worked?</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would you do differently?                                                                                                                                                                                                                                                                                                                                                                                                                                                                                                                                                                                                                                                                                                                                                                                                                                                                                                                                                                                                                                                                                                                                                                                                                                                                                                                                                                                                                                                                                                                                                                                                                                                                                                                                                                                                                                                                                                                                                                                                                                                                                                                                                                                                                                                                                                                                                                                                                                                                                                                                                                                                                                                                                                                                                                                                                                                                                                                                                                                                                                                                                                                                                                                                                                                                                                                                                                                                                                                   </a:t>
            </a:r>
            <a:r>
              <a:rPr lang="en-GB" sz="1600" dirty="0" err="1">
                <a:solidFill>
                  <a:srgbClr val="C00000"/>
                </a:solidFill>
                <a:latin typeface="Candara" panose="020E0502030303020204" pitchFamily="34" charset="0"/>
                <a:ea typeface="Calibri" panose="020F0502020204030204" pitchFamily="34" charset="0"/>
                <a:cs typeface="Times New Roman" panose="02020603050405020304" pitchFamily="18" charset="0"/>
              </a:rPr>
              <a:t>rrrrr</a:t>
            </a: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9F3B046-3E34-4E5E-AE5D-E208240FD9D3}"/>
              </a:ext>
            </a:extLst>
          </p:cNvPr>
          <p:cNvPicPr/>
          <p:nvPr/>
        </p:nvPicPr>
        <p:blipFill>
          <a:blip r:embed="rId2" cstate="print"/>
          <a:stretch>
            <a:fillRect/>
          </a:stretch>
        </p:blipFill>
        <p:spPr>
          <a:xfrm>
            <a:off x="0" y="0"/>
            <a:ext cx="1073426" cy="395288"/>
          </a:xfrm>
          <a:prstGeom prst="rect">
            <a:avLst/>
          </a:prstGeom>
        </p:spPr>
      </p:pic>
      <p:graphicFrame>
        <p:nvGraphicFramePr>
          <p:cNvPr id="11" name="Chart 10">
            <a:extLst>
              <a:ext uri="{FF2B5EF4-FFF2-40B4-BE49-F238E27FC236}">
                <a16:creationId xmlns:a16="http://schemas.microsoft.com/office/drawing/2014/main" id="{B745DFFD-0B1E-4BCE-9B8D-889D3C48FC46}"/>
              </a:ext>
            </a:extLst>
          </p:cNvPr>
          <p:cNvGraphicFramePr>
            <a:graphicFrameLocks/>
          </p:cNvGraphicFramePr>
          <p:nvPr>
            <p:extLst>
              <p:ext uri="{D42A27DB-BD31-4B8C-83A1-F6EECF244321}">
                <p14:modId xmlns:p14="http://schemas.microsoft.com/office/powerpoint/2010/main" val="1802198652"/>
              </p:ext>
            </p:extLst>
          </p:nvPr>
        </p:nvGraphicFramePr>
        <p:xfrm>
          <a:off x="219710" y="122807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A823A3C-3685-46E3-AD56-59337F6485CA}"/>
              </a:ext>
            </a:extLst>
          </p:cNvPr>
          <p:cNvGraphicFramePr>
            <a:graphicFrameLocks/>
          </p:cNvGraphicFramePr>
          <p:nvPr>
            <p:extLst>
              <p:ext uri="{D42A27DB-BD31-4B8C-83A1-F6EECF244321}">
                <p14:modId xmlns:p14="http://schemas.microsoft.com/office/powerpoint/2010/main" val="603338528"/>
              </p:ext>
            </p:extLst>
          </p:nvPr>
        </p:nvGraphicFramePr>
        <p:xfrm>
          <a:off x="8813722" y="1056143"/>
          <a:ext cx="3280486" cy="29151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7260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1AA98BF-ED5D-463A-AF82-C7DBC2E891B7}"/>
              </a:ext>
            </a:extLst>
          </p:cNvPr>
          <p:cNvGraphicFramePr>
            <a:graphicFrameLocks noGrp="1"/>
          </p:cNvGraphicFramePr>
          <p:nvPr>
            <p:extLst>
              <p:ext uri="{D42A27DB-BD31-4B8C-83A1-F6EECF244321}">
                <p14:modId xmlns:p14="http://schemas.microsoft.com/office/powerpoint/2010/main" val="2983861399"/>
              </p:ext>
            </p:extLst>
          </p:nvPr>
        </p:nvGraphicFramePr>
        <p:xfrm>
          <a:off x="356135" y="1924159"/>
          <a:ext cx="3779680" cy="3317642"/>
        </p:xfrm>
        <a:graphic>
          <a:graphicData uri="http://schemas.openxmlformats.org/drawingml/2006/table">
            <a:tbl>
              <a:tblPr/>
              <a:tblGrid>
                <a:gridCol w="875899">
                  <a:extLst>
                    <a:ext uri="{9D8B030D-6E8A-4147-A177-3AD203B41FA5}">
                      <a16:colId xmlns:a16="http://schemas.microsoft.com/office/drawing/2014/main" val="4039271949"/>
                    </a:ext>
                  </a:extLst>
                </a:gridCol>
                <a:gridCol w="2903781">
                  <a:extLst>
                    <a:ext uri="{9D8B030D-6E8A-4147-A177-3AD203B41FA5}">
                      <a16:colId xmlns:a16="http://schemas.microsoft.com/office/drawing/2014/main" val="3085218016"/>
                    </a:ext>
                  </a:extLst>
                </a:gridCol>
              </a:tblGrid>
              <a:tr h="508262">
                <a:tc>
                  <a:txBody>
                    <a:bodyPr/>
                    <a:lstStyle/>
                    <a:p>
                      <a:pPr algn="l" fontAlgn="b"/>
                      <a:r>
                        <a:rPr lang="en-US" sz="1100" b="0" i="0" u="none" strike="noStrike" dirty="0">
                          <a:solidFill>
                            <a:srgbClr val="000000"/>
                          </a:solidFill>
                          <a:effectLst/>
                          <a:latin typeface="Arial" panose="020B0604020202020204" pitchFamily="34" charset="0"/>
                        </a:rPr>
                        <a:t>Adamawa</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All except institutions that has established laws to generate and consume.</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222141"/>
                  </a:ext>
                </a:extLst>
              </a:tr>
              <a:tr h="255448">
                <a:tc>
                  <a:txBody>
                    <a:bodyPr/>
                    <a:lstStyle/>
                    <a:p>
                      <a:pPr algn="l" fontAlgn="b"/>
                      <a:r>
                        <a:rPr lang="en-US" sz="1100" b="0" i="0" u="none" strike="noStrike" dirty="0">
                          <a:solidFill>
                            <a:srgbClr val="000000"/>
                          </a:solidFill>
                          <a:effectLst/>
                          <a:latin typeface="Arial" panose="020B0604020202020204" pitchFamily="34" charset="0"/>
                        </a:rPr>
                        <a:t>Anambra</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All MDA revenues in the State</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0202"/>
                  </a:ext>
                </a:extLst>
              </a:tr>
              <a:tr h="318651">
                <a:tc>
                  <a:txBody>
                    <a:bodyPr/>
                    <a:lstStyle/>
                    <a:p>
                      <a:pPr algn="l" fontAlgn="b"/>
                      <a:r>
                        <a:rPr lang="en-US" sz="1100" b="0" i="0" u="none" strike="noStrike" dirty="0">
                          <a:solidFill>
                            <a:srgbClr val="000000"/>
                          </a:solidFill>
                          <a:effectLst/>
                          <a:latin typeface="Arial" panose="020B0604020202020204" pitchFamily="34" charset="0"/>
                        </a:rPr>
                        <a:t>Ebonyi</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all revenue due to them, no exception </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142412"/>
                  </a:ext>
                </a:extLst>
              </a:tr>
              <a:tr h="255448">
                <a:tc>
                  <a:txBody>
                    <a:bodyPr/>
                    <a:lstStyle/>
                    <a:p>
                      <a:pPr algn="l" fontAlgn="b"/>
                      <a:r>
                        <a:rPr lang="en-US" sz="1100" b="0" i="0" u="none" strike="noStrike" dirty="0">
                          <a:solidFill>
                            <a:srgbClr val="000000"/>
                          </a:solidFill>
                          <a:effectLst/>
                          <a:latin typeface="Arial" panose="020B0604020202020204" pitchFamily="34" charset="0"/>
                        </a:rPr>
                        <a:t>Kaduna</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All Taxes, rate, levies and Fees</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340777"/>
                  </a:ext>
                </a:extLst>
              </a:tr>
              <a:tr h="255448">
                <a:tc>
                  <a:txBody>
                    <a:bodyPr/>
                    <a:lstStyle/>
                    <a:p>
                      <a:pPr algn="l" fontAlgn="b"/>
                      <a:r>
                        <a:rPr lang="en-US" sz="1100" b="0" i="0" u="none" strike="noStrike" dirty="0">
                          <a:solidFill>
                            <a:srgbClr val="000000"/>
                          </a:solidFill>
                          <a:effectLst/>
                          <a:latin typeface="Arial" panose="020B0604020202020204" pitchFamily="34" charset="0"/>
                        </a:rPr>
                        <a:t>Bauchi</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Levies, Rate, Fees and Fines</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179118"/>
                  </a:ext>
                </a:extLst>
              </a:tr>
              <a:tr h="687930">
                <a:tc>
                  <a:txBody>
                    <a:bodyPr/>
                    <a:lstStyle/>
                    <a:p>
                      <a:pPr algn="l" fontAlgn="b"/>
                      <a:r>
                        <a:rPr lang="en-US" sz="1100" b="0" i="0" u="none" strike="noStrike" dirty="0">
                          <a:solidFill>
                            <a:srgbClr val="000000"/>
                          </a:solidFill>
                          <a:effectLst/>
                          <a:latin typeface="Arial" panose="020B0604020202020204" pitchFamily="34" charset="0"/>
                        </a:rPr>
                        <a:t>Jigawa</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min. of land, ground </a:t>
                      </a:r>
                      <a:r>
                        <a:rPr lang="en-US" sz="1100" b="0" i="0" u="none" strike="noStrike" dirty="0" err="1">
                          <a:solidFill>
                            <a:srgbClr val="000000"/>
                          </a:solidFill>
                          <a:effectLst/>
                          <a:latin typeface="Arial" panose="020B0604020202020204" pitchFamily="34" charset="0"/>
                        </a:rPr>
                        <a:t>rent,processing</a:t>
                      </a:r>
                      <a:r>
                        <a:rPr lang="en-US" sz="1100" b="0" i="0" u="none" strike="noStrike" dirty="0">
                          <a:solidFill>
                            <a:srgbClr val="000000"/>
                          </a:solidFill>
                          <a:effectLst/>
                          <a:latin typeface="Arial" panose="020B0604020202020204" pitchFamily="34" charset="0"/>
                        </a:rPr>
                        <a:t> fee and any other levies. min. of justices contract agreement fees. courts fines. Hospital cards and drugs fees. sport council stadium fee and any other MDAs that </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722102"/>
                  </a:ext>
                </a:extLst>
              </a:tr>
              <a:tr h="713461">
                <a:tc>
                  <a:txBody>
                    <a:bodyPr/>
                    <a:lstStyle/>
                    <a:p>
                      <a:pPr algn="l" fontAlgn="b"/>
                      <a:r>
                        <a:rPr lang="en-US" sz="1100" b="0" i="0" u="none" strike="noStrike">
                          <a:solidFill>
                            <a:srgbClr val="000000"/>
                          </a:solidFill>
                          <a:effectLst/>
                          <a:latin typeface="Arial" panose="020B0604020202020204" pitchFamily="34" charset="0"/>
                        </a:rPr>
                        <a:t>Kwara</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Registration and Renewal fees for Hospitals, Contractors and Schools. E.g. Earnings from gaseous emissions, Commercial waste management, Water Rate </a:t>
                      </a:r>
                      <a:r>
                        <a:rPr lang="en-US" sz="1100" b="0" i="0" u="none" strike="noStrike" dirty="0" err="1">
                          <a:solidFill>
                            <a:srgbClr val="000000"/>
                          </a:solidFill>
                          <a:effectLst/>
                          <a:latin typeface="Arial" panose="020B0604020202020204" pitchFamily="34" charset="0"/>
                        </a:rPr>
                        <a:t>etc</a:t>
                      </a:r>
                      <a:endParaRPr lang="en-US" sz="1100" b="0" i="0" u="none" strike="noStrike" dirty="0">
                        <a:solidFill>
                          <a:srgbClr val="000000"/>
                        </a:solidFill>
                        <a:effectLst/>
                        <a:latin typeface="Arial" panose="020B0604020202020204" pitchFamily="34" charset="0"/>
                      </a:endParaRP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59338"/>
                  </a:ext>
                </a:extLst>
              </a:tr>
              <a:tr h="129041">
                <a:tc>
                  <a:txBody>
                    <a:bodyPr/>
                    <a:lstStyle/>
                    <a:p>
                      <a:pPr algn="l" fontAlgn="b"/>
                      <a:r>
                        <a:rPr lang="en-US" sz="1100" b="0" i="0" u="none" strike="noStrike">
                          <a:solidFill>
                            <a:srgbClr val="000000"/>
                          </a:solidFill>
                          <a:effectLst/>
                          <a:latin typeface="Arial" panose="020B0604020202020204" pitchFamily="34" charset="0"/>
                        </a:rPr>
                        <a:t>Benue</a:t>
                      </a: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Arial" panose="020B0604020202020204" pitchFamily="34" charset="0"/>
                        </a:rPr>
                        <a:t>sales,fines,licences</a:t>
                      </a:r>
                      <a:endParaRPr lang="en-US" sz="1100" b="0" i="0" u="none" strike="noStrike" dirty="0">
                        <a:solidFill>
                          <a:srgbClr val="000000"/>
                        </a:solidFill>
                        <a:effectLst/>
                        <a:latin typeface="Arial" panose="020B0604020202020204" pitchFamily="34" charset="0"/>
                      </a:endParaRPr>
                    </a:p>
                  </a:txBody>
                  <a:tcPr marL="2542" marR="2542" marT="2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10867"/>
                  </a:ext>
                </a:extLst>
              </a:tr>
            </a:tbl>
          </a:graphicData>
        </a:graphic>
      </p:graphicFrame>
      <p:sp>
        <p:nvSpPr>
          <p:cNvPr id="5" name="TextBox 4">
            <a:extLst>
              <a:ext uri="{FF2B5EF4-FFF2-40B4-BE49-F238E27FC236}">
                <a16:creationId xmlns:a16="http://schemas.microsoft.com/office/drawing/2014/main" id="{84AB0A58-195C-4183-9367-58ABB364198B}"/>
              </a:ext>
            </a:extLst>
          </p:cNvPr>
          <p:cNvSpPr txBox="1"/>
          <p:nvPr/>
        </p:nvSpPr>
        <p:spPr>
          <a:xfrm>
            <a:off x="1325880" y="1328060"/>
            <a:ext cx="2620478" cy="266481"/>
          </a:xfrm>
          <a:prstGeom prst="rect">
            <a:avLst/>
          </a:prstGeom>
          <a:noFill/>
        </p:spPr>
        <p:txBody>
          <a:bodyPr wrap="square">
            <a:spAutoFit/>
          </a:bodyPr>
          <a:lstStyle/>
          <a:p>
            <a:r>
              <a:rPr lang="en-US" sz="1100" b="1" i="0" u="none" strike="noStrike" dirty="0">
                <a:solidFill>
                  <a:srgbClr val="000000"/>
                </a:solidFill>
                <a:effectLst/>
                <a:latin typeface="Candara" panose="020E0502030303020204" pitchFamily="34" charset="0"/>
              </a:rPr>
              <a:t>49b. If yes, which taxes/levies?</a:t>
            </a:r>
            <a:r>
              <a:rPr lang="en-US" sz="1100" dirty="0">
                <a:latin typeface="Candara" panose="020E0502030303020204" pitchFamily="34" charset="0"/>
              </a:rPr>
              <a:t> </a:t>
            </a:r>
          </a:p>
        </p:txBody>
      </p:sp>
      <p:graphicFrame>
        <p:nvGraphicFramePr>
          <p:cNvPr id="6" name="Chart 5">
            <a:extLst>
              <a:ext uri="{FF2B5EF4-FFF2-40B4-BE49-F238E27FC236}">
                <a16:creationId xmlns:a16="http://schemas.microsoft.com/office/drawing/2014/main" id="{C571728B-91EA-48B6-A4B8-20A3E1A90869}"/>
              </a:ext>
            </a:extLst>
          </p:cNvPr>
          <p:cNvGraphicFramePr>
            <a:graphicFrameLocks/>
          </p:cNvGraphicFramePr>
          <p:nvPr>
            <p:extLst>
              <p:ext uri="{D42A27DB-BD31-4B8C-83A1-F6EECF244321}">
                <p14:modId xmlns:p14="http://schemas.microsoft.com/office/powerpoint/2010/main" val="2204681973"/>
              </p:ext>
            </p:extLst>
          </p:nvPr>
        </p:nvGraphicFramePr>
        <p:xfrm>
          <a:off x="4592696" y="1469185"/>
          <a:ext cx="3463491" cy="34725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1AD4BD2A-32E2-41B0-8FD4-E81EA6D63DA6}"/>
              </a:ext>
            </a:extLst>
          </p:cNvPr>
          <p:cNvGraphicFramePr>
            <a:graphicFrameLocks noGrp="1"/>
          </p:cNvGraphicFramePr>
          <p:nvPr>
            <p:extLst>
              <p:ext uri="{D42A27DB-BD31-4B8C-83A1-F6EECF244321}">
                <p14:modId xmlns:p14="http://schemas.microsoft.com/office/powerpoint/2010/main" val="3474916431"/>
              </p:ext>
            </p:extLst>
          </p:nvPr>
        </p:nvGraphicFramePr>
        <p:xfrm>
          <a:off x="4060190" y="5271343"/>
          <a:ext cx="4208534" cy="933070"/>
        </p:xfrm>
        <a:graphic>
          <a:graphicData uri="http://schemas.openxmlformats.org/drawingml/2006/table">
            <a:tbl>
              <a:tblPr firstRow="1" firstCol="1" bandRow="1"/>
              <a:tblGrid>
                <a:gridCol w="605399">
                  <a:extLst>
                    <a:ext uri="{9D8B030D-6E8A-4147-A177-3AD203B41FA5}">
                      <a16:colId xmlns:a16="http://schemas.microsoft.com/office/drawing/2014/main" val="3467181408"/>
                    </a:ext>
                  </a:extLst>
                </a:gridCol>
                <a:gridCol w="3603135">
                  <a:extLst>
                    <a:ext uri="{9D8B030D-6E8A-4147-A177-3AD203B41FA5}">
                      <a16:colId xmlns:a16="http://schemas.microsoft.com/office/drawing/2014/main" val="535573970"/>
                    </a:ext>
                  </a:extLst>
                </a:gridCol>
              </a:tblGrid>
              <a:tr h="0">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Adamawa, Niger,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Enugu, Taraba, Cross River, Nasarawa, Ekiti, Delta, Lagos, Ondo, </a:t>
                      </a:r>
                      <a:r>
                        <a:rPr lang="en-US" sz="11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1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100" dirty="0">
                          <a:effectLst/>
                          <a:latin typeface="Garamond" panose="02020404030301010803" pitchFamily="18" charset="0"/>
                          <a:ea typeface="Calibri" panose="020F0502020204030204" pitchFamily="34" charset="0"/>
                          <a:cs typeface="Times New Roman" panose="02020603050405020304" pitchFamily="18" charset="0"/>
                        </a:rPr>
                        <a:t>, Jigawa, Ebonyi, Bauchi, Benue, Kebbi,  Anambra, Kaduna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685472"/>
                  </a:ext>
                </a:extLst>
              </a:tr>
              <a:tr h="0">
                <a:tc>
                  <a:txBody>
                    <a:bodyPr/>
                    <a:lstStyle/>
                    <a:p>
                      <a:pPr marL="0" marR="0">
                        <a:lnSpc>
                          <a:spcPct val="107000"/>
                        </a:lnSpc>
                        <a:spcBef>
                          <a:spcPts val="0"/>
                        </a:spcBef>
                        <a:spcAft>
                          <a:spcPts val="0"/>
                        </a:spcAft>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Osun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109214"/>
                  </a:ext>
                </a:extLst>
              </a:tr>
            </a:tbl>
          </a:graphicData>
        </a:graphic>
      </p:graphicFrame>
      <p:graphicFrame>
        <p:nvGraphicFramePr>
          <p:cNvPr id="11" name="Table 10">
            <a:extLst>
              <a:ext uri="{FF2B5EF4-FFF2-40B4-BE49-F238E27FC236}">
                <a16:creationId xmlns:a16="http://schemas.microsoft.com/office/drawing/2014/main" id="{3CF70DC0-DB54-412C-94C1-A7774A9DA3D1}"/>
              </a:ext>
            </a:extLst>
          </p:cNvPr>
          <p:cNvGraphicFramePr>
            <a:graphicFrameLocks noGrp="1"/>
          </p:cNvGraphicFramePr>
          <p:nvPr>
            <p:extLst>
              <p:ext uri="{D42A27DB-BD31-4B8C-83A1-F6EECF244321}">
                <p14:modId xmlns:p14="http://schemas.microsoft.com/office/powerpoint/2010/main" val="3438412061"/>
              </p:ext>
            </p:extLst>
          </p:nvPr>
        </p:nvGraphicFramePr>
        <p:xfrm>
          <a:off x="8268724" y="2147917"/>
          <a:ext cx="3463492" cy="2722466"/>
        </p:xfrm>
        <a:graphic>
          <a:graphicData uri="http://schemas.openxmlformats.org/drawingml/2006/table">
            <a:tbl>
              <a:tblPr/>
              <a:tblGrid>
                <a:gridCol w="760554">
                  <a:extLst>
                    <a:ext uri="{9D8B030D-6E8A-4147-A177-3AD203B41FA5}">
                      <a16:colId xmlns:a16="http://schemas.microsoft.com/office/drawing/2014/main" val="141999727"/>
                    </a:ext>
                  </a:extLst>
                </a:gridCol>
                <a:gridCol w="2702938">
                  <a:extLst>
                    <a:ext uri="{9D8B030D-6E8A-4147-A177-3AD203B41FA5}">
                      <a16:colId xmlns:a16="http://schemas.microsoft.com/office/drawing/2014/main" val="1144020787"/>
                    </a:ext>
                  </a:extLst>
                </a:gridCol>
              </a:tblGrid>
              <a:tr h="892481">
                <a:tc>
                  <a:txBody>
                    <a:bodyPr/>
                    <a:lstStyle/>
                    <a:p>
                      <a:pPr algn="l" fontAlgn="b"/>
                      <a:r>
                        <a:rPr lang="en-US" sz="1100" b="0" i="0" u="none" strike="noStrike">
                          <a:solidFill>
                            <a:srgbClr val="000000"/>
                          </a:solidFill>
                          <a:effectLst/>
                          <a:latin typeface="Candara" panose="020E0502030303020204" pitchFamily="34" charset="0"/>
                        </a:rPr>
                        <a:t>Niger</a:t>
                      </a:r>
                    </a:p>
                  </a:txBody>
                  <a:tcPr marL="3119" marR="3119" marT="31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A consolidated revenue account exist but most MDAs disregard payment of revenue into this account and use their own dedicated revenue accounts</a:t>
                      </a:r>
                    </a:p>
                  </a:txBody>
                  <a:tcPr marL="3119" marR="3119" marT="31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38149"/>
                  </a:ext>
                </a:extLst>
              </a:tr>
              <a:tr h="874953">
                <a:tc>
                  <a:txBody>
                    <a:bodyPr/>
                    <a:lstStyle/>
                    <a:p>
                      <a:pPr algn="l" fontAlgn="b"/>
                      <a:r>
                        <a:rPr lang="en-US" sz="1100" b="0" i="0" u="none" strike="noStrike">
                          <a:solidFill>
                            <a:srgbClr val="000000"/>
                          </a:solidFill>
                          <a:effectLst/>
                          <a:latin typeface="Candara" panose="020E0502030303020204" pitchFamily="34" charset="0"/>
                        </a:rPr>
                        <a:t>FCT</a:t>
                      </a:r>
                    </a:p>
                  </a:txBody>
                  <a:tcPr marL="3119" marR="3119" marT="31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Revenue by FCT IRS is paid into the Treasury Single Account (TSA) in CBN. Other SDAs pay into their respective TSAs </a:t>
                      </a:r>
                    </a:p>
                  </a:txBody>
                  <a:tcPr marL="3119" marR="3119" marT="31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139460"/>
                  </a:ext>
                </a:extLst>
              </a:tr>
              <a:tr h="955032">
                <a:tc>
                  <a:txBody>
                    <a:bodyPr/>
                    <a:lstStyle/>
                    <a:p>
                      <a:pPr algn="l" fontAlgn="b"/>
                      <a:r>
                        <a:rPr lang="en-US" sz="1100" b="0" i="0" u="none" strike="noStrike">
                          <a:solidFill>
                            <a:srgbClr val="000000"/>
                          </a:solidFill>
                          <a:effectLst/>
                          <a:latin typeface="Candara" panose="020E0502030303020204" pitchFamily="34" charset="0"/>
                        </a:rPr>
                        <a:t>Ekiti</a:t>
                      </a:r>
                    </a:p>
                  </a:txBody>
                  <a:tcPr marL="3119" marR="3119" marT="31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THERE ARE MDAs THAT ARE SELF ACCOUNTING AND THEREFORE PAY SOME REVENUE TO THEIR ACCOUNTS. E.G HEALTH MANAGEMENT BOARD, CENTRAL MEDICAL STORES E.T.C.</a:t>
                      </a:r>
                    </a:p>
                  </a:txBody>
                  <a:tcPr marL="3119" marR="3119" marT="31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729828"/>
                  </a:ext>
                </a:extLst>
              </a:tr>
            </a:tbl>
          </a:graphicData>
        </a:graphic>
      </p:graphicFrame>
      <p:sp>
        <p:nvSpPr>
          <p:cNvPr id="13" name="TextBox 12">
            <a:extLst>
              <a:ext uri="{FF2B5EF4-FFF2-40B4-BE49-F238E27FC236}">
                <a16:creationId xmlns:a16="http://schemas.microsoft.com/office/drawing/2014/main" id="{AA0C557F-6C52-4BF4-A889-D0AEE286E3C7}"/>
              </a:ext>
            </a:extLst>
          </p:cNvPr>
          <p:cNvSpPr txBox="1"/>
          <p:nvPr/>
        </p:nvSpPr>
        <p:spPr>
          <a:xfrm>
            <a:off x="8513068" y="1328060"/>
            <a:ext cx="6097604" cy="430887"/>
          </a:xfrm>
          <a:prstGeom prst="rect">
            <a:avLst/>
          </a:prstGeom>
          <a:noFill/>
        </p:spPr>
        <p:txBody>
          <a:bodyPr wrap="square">
            <a:spAutoFit/>
          </a:bodyPr>
          <a:lstStyle/>
          <a:p>
            <a:endParaRPr lang="en-US" sz="1100" b="1" i="0" u="none" strike="noStrike" dirty="0">
              <a:solidFill>
                <a:srgbClr val="000000"/>
              </a:solidFill>
              <a:effectLst/>
              <a:latin typeface="Candara" panose="020E0502030303020204" pitchFamily="34" charset="0"/>
            </a:endParaRPr>
          </a:p>
          <a:p>
            <a:r>
              <a:rPr lang="en-US" sz="1100" b="1" i="0" u="none" strike="noStrike" dirty="0">
                <a:solidFill>
                  <a:srgbClr val="000000"/>
                </a:solidFill>
                <a:effectLst/>
                <a:latin typeface="Arial" panose="020B0604020202020204" pitchFamily="34" charset="0"/>
              </a:rPr>
              <a:t>51b. If No, what is the mechanism for the state?</a:t>
            </a:r>
            <a:r>
              <a:rPr lang="en-US" sz="1100" dirty="0"/>
              <a:t> </a:t>
            </a:r>
          </a:p>
        </p:txBody>
      </p:sp>
    </p:spTree>
    <p:extLst>
      <p:ext uri="{BB962C8B-B14F-4D97-AF65-F5344CB8AC3E}">
        <p14:creationId xmlns:p14="http://schemas.microsoft.com/office/powerpoint/2010/main" val="3795729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9ADF67-0A63-4FAB-A0CA-1E1A5D640873}"/>
              </a:ext>
            </a:extLst>
          </p:cNvPr>
          <p:cNvSpPr/>
          <p:nvPr/>
        </p:nvSpPr>
        <p:spPr>
          <a:xfrm>
            <a:off x="4858870" y="290949"/>
            <a:ext cx="3734099" cy="283219"/>
          </a:xfrm>
          <a:prstGeom prst="rect">
            <a:avLst/>
          </a:prstGeom>
        </p:spPr>
        <p:txBody>
          <a:bodyPr wrap="none">
            <a:spAutoFit/>
          </a:bodyPr>
          <a:lstStyle/>
          <a:p>
            <a:pPr algn="ctr">
              <a:lnSpc>
                <a:spcPct val="107000"/>
              </a:lnSpc>
              <a:spcAft>
                <a:spcPts val="800"/>
              </a:spcAft>
            </a:pPr>
            <a:r>
              <a:rPr lang="en-US" sz="1200" b="1" dirty="0">
                <a:latin typeface="Garamond" panose="02020404030301010803" pitchFamily="18" charset="0"/>
                <a:ea typeface="Calibri" panose="020F0502020204030204" pitchFamily="34" charset="0"/>
                <a:cs typeface="Times New Roman" panose="02020603050405020304" pitchFamily="18" charset="0"/>
              </a:rPr>
              <a:t>CHECKS AND BALANCES FOR AUDIT PURPOSE</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4105447-0002-416F-A331-80093462B6DB}"/>
              </a:ext>
            </a:extLst>
          </p:cNvPr>
          <p:cNvSpPr/>
          <p:nvPr/>
        </p:nvSpPr>
        <p:spPr>
          <a:xfrm>
            <a:off x="258694" y="1068872"/>
            <a:ext cx="4830553" cy="283219"/>
          </a:xfrm>
          <a:prstGeom prst="rect">
            <a:avLst/>
          </a:prstGeom>
        </p:spPr>
        <p:txBody>
          <a:bodyPr wrap="none">
            <a:spAutoFit/>
          </a:bodyPr>
          <a:lstStyle/>
          <a:p>
            <a:pPr>
              <a:lnSpc>
                <a:spcPct val="107000"/>
              </a:lnSpc>
              <a:spcAft>
                <a:spcPts val="800"/>
              </a:spcAft>
            </a:pPr>
            <a:r>
              <a:rPr lang="en-US" sz="1200" b="1" dirty="0">
                <a:latin typeface="Garamond" panose="02020404030301010803" pitchFamily="18" charset="0"/>
                <a:ea typeface="Calibri" panose="020F0502020204030204" pitchFamily="34" charset="0"/>
                <a:cs typeface="Times New Roman" panose="02020603050405020304" pitchFamily="18" charset="0"/>
              </a:rPr>
              <a:t>52A. WHAT CHECKS AND BALANCES FOR AUDIT PURPOSES?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9B516C22-314D-4442-9FD2-BBC4C16347AA}"/>
              </a:ext>
            </a:extLst>
          </p:cNvPr>
          <p:cNvGraphicFramePr/>
          <p:nvPr>
            <p:extLst>
              <p:ext uri="{D42A27DB-BD31-4B8C-83A1-F6EECF244321}">
                <p14:modId xmlns:p14="http://schemas.microsoft.com/office/powerpoint/2010/main" val="270146663"/>
              </p:ext>
            </p:extLst>
          </p:nvPr>
        </p:nvGraphicFramePr>
        <p:xfrm>
          <a:off x="372001" y="1530972"/>
          <a:ext cx="418074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4EAFAF40-500C-4386-976D-810D380C987B}"/>
              </a:ext>
            </a:extLst>
          </p:cNvPr>
          <p:cNvGraphicFramePr>
            <a:graphicFrameLocks noGrp="1"/>
          </p:cNvGraphicFramePr>
          <p:nvPr>
            <p:extLst>
              <p:ext uri="{D42A27DB-BD31-4B8C-83A1-F6EECF244321}">
                <p14:modId xmlns:p14="http://schemas.microsoft.com/office/powerpoint/2010/main" val="402424879"/>
              </p:ext>
            </p:extLst>
          </p:nvPr>
        </p:nvGraphicFramePr>
        <p:xfrm>
          <a:off x="364571" y="4371628"/>
          <a:ext cx="4419185" cy="1316903"/>
        </p:xfrm>
        <a:graphic>
          <a:graphicData uri="http://schemas.openxmlformats.org/drawingml/2006/table">
            <a:tbl>
              <a:tblPr firstRow="1" firstCol="1" bandRow="1"/>
              <a:tblGrid>
                <a:gridCol w="635700">
                  <a:extLst>
                    <a:ext uri="{9D8B030D-6E8A-4147-A177-3AD203B41FA5}">
                      <a16:colId xmlns:a16="http://schemas.microsoft.com/office/drawing/2014/main" val="1170406588"/>
                    </a:ext>
                  </a:extLst>
                </a:gridCol>
                <a:gridCol w="3783485">
                  <a:extLst>
                    <a:ext uri="{9D8B030D-6E8A-4147-A177-3AD203B41FA5}">
                      <a16:colId xmlns:a16="http://schemas.microsoft.com/office/drawing/2014/main" val="2052160238"/>
                    </a:ext>
                  </a:extLst>
                </a:gridCol>
              </a:tblGrid>
              <a:tr h="433867">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Osun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618536"/>
                  </a:ext>
                </a:extLst>
              </a:tr>
              <a:tr h="883036">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Adamawa, Niger,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Enugu, Taraba, Cross River, Nasarawa, Ekiti, Delta, Lagos, Ondo, </a:t>
                      </a:r>
                      <a:r>
                        <a:rPr lang="en-US" sz="11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1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100" dirty="0">
                          <a:effectLst/>
                          <a:latin typeface="Garamond" panose="02020404030301010803" pitchFamily="18" charset="0"/>
                          <a:ea typeface="Calibri" panose="020F0502020204030204" pitchFamily="34" charset="0"/>
                          <a:cs typeface="Times New Roman" panose="02020603050405020304" pitchFamily="18" charset="0"/>
                        </a:rPr>
                        <a:t>, Jigawa, Ebonyi, Bauchi, Benue, Kebbi,  Anambra, Kaduna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36481"/>
                  </a:ext>
                </a:extLst>
              </a:tr>
            </a:tbl>
          </a:graphicData>
        </a:graphic>
      </p:graphicFrame>
      <p:sp>
        <p:nvSpPr>
          <p:cNvPr id="8" name="Rectangle 7">
            <a:extLst>
              <a:ext uri="{FF2B5EF4-FFF2-40B4-BE49-F238E27FC236}">
                <a16:creationId xmlns:a16="http://schemas.microsoft.com/office/drawing/2014/main" id="{E8DD7F21-216F-44D6-96D5-F60AEDBAFF40}"/>
              </a:ext>
            </a:extLst>
          </p:cNvPr>
          <p:cNvSpPr/>
          <p:nvPr/>
        </p:nvSpPr>
        <p:spPr>
          <a:xfrm>
            <a:off x="372001" y="5789128"/>
            <a:ext cx="5133650" cy="827534"/>
          </a:xfrm>
          <a:prstGeom prst="rect">
            <a:avLst/>
          </a:prstGeom>
        </p:spPr>
        <p:txBody>
          <a:bodyPr wrap="square">
            <a:spAutoFit/>
          </a:bodyPr>
          <a:lstStyle/>
          <a:p>
            <a:pPr>
              <a:lnSpc>
                <a:spcPct val="107000"/>
              </a:lnSpc>
              <a:spcAft>
                <a:spcPts val="800"/>
              </a:spcAft>
            </a:pPr>
            <a:r>
              <a:rPr lang="en-GB" sz="1300" dirty="0">
                <a:solidFill>
                  <a:srgbClr val="C00000"/>
                </a:solidFill>
                <a:latin typeface="Candara" panose="020E0502030303020204" pitchFamily="34" charset="0"/>
                <a:cs typeface="Times New Roman" panose="02020603050405020304" pitchFamily="18" charset="0"/>
              </a:rPr>
              <a:t>Questions 52 a, b What exactly does the State Internal Audit function check?</a:t>
            </a:r>
          </a:p>
          <a:p>
            <a:pPr>
              <a:lnSpc>
                <a:spcPct val="107000"/>
              </a:lnSpc>
              <a:spcAft>
                <a:spcPts val="800"/>
              </a:spcAft>
            </a:pPr>
            <a:r>
              <a:rPr lang="en-GB" sz="1300" dirty="0">
                <a:solidFill>
                  <a:srgbClr val="C00000"/>
                </a:solidFill>
                <a:latin typeface="Candara" panose="020E0502030303020204" pitchFamily="34" charset="0"/>
                <a:cs typeface="Times New Roman" panose="02020603050405020304" pitchFamily="18" charset="0"/>
              </a:rPr>
              <a:t>Are the reports of audits been published? Or shared with SEC/</a:t>
            </a:r>
            <a:r>
              <a:rPr lang="en-GB" sz="1300" dirty="0" err="1">
                <a:solidFill>
                  <a:srgbClr val="C00000"/>
                </a:solidFill>
                <a:latin typeface="Candara" panose="020E0502030303020204" pitchFamily="34" charset="0"/>
                <a:cs typeface="Times New Roman" panose="02020603050405020304" pitchFamily="18" charset="0"/>
              </a:rPr>
              <a:t>SHoA</a:t>
            </a:r>
            <a:r>
              <a:rPr lang="en-GB" sz="1300" dirty="0">
                <a:solidFill>
                  <a:srgbClr val="C00000"/>
                </a:solidFill>
                <a:latin typeface="Candara" panose="020E0502030303020204"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4F32BD37-AA2E-450B-867A-73F503F3B4D7}"/>
              </a:ext>
            </a:extLst>
          </p:cNvPr>
          <p:cNvPicPr/>
          <p:nvPr/>
        </p:nvPicPr>
        <p:blipFill>
          <a:blip r:embed="rId3" cstate="print"/>
          <a:stretch>
            <a:fillRect/>
          </a:stretch>
        </p:blipFill>
        <p:spPr>
          <a:xfrm>
            <a:off x="0" y="0"/>
            <a:ext cx="1073426" cy="395288"/>
          </a:xfrm>
          <a:prstGeom prst="rect">
            <a:avLst/>
          </a:prstGeom>
        </p:spPr>
      </p:pic>
      <p:graphicFrame>
        <p:nvGraphicFramePr>
          <p:cNvPr id="11" name="Table 10">
            <a:extLst>
              <a:ext uri="{FF2B5EF4-FFF2-40B4-BE49-F238E27FC236}">
                <a16:creationId xmlns:a16="http://schemas.microsoft.com/office/drawing/2014/main" id="{2F64B045-E842-41E6-862B-0058A215EEFC}"/>
              </a:ext>
            </a:extLst>
          </p:cNvPr>
          <p:cNvGraphicFramePr>
            <a:graphicFrameLocks noGrp="1"/>
          </p:cNvGraphicFramePr>
          <p:nvPr>
            <p:extLst>
              <p:ext uri="{D42A27DB-BD31-4B8C-83A1-F6EECF244321}">
                <p14:modId xmlns:p14="http://schemas.microsoft.com/office/powerpoint/2010/main" val="835009331"/>
              </p:ext>
            </p:extLst>
          </p:nvPr>
        </p:nvGraphicFramePr>
        <p:xfrm>
          <a:off x="6686350" y="771738"/>
          <a:ext cx="4498204" cy="5844912"/>
        </p:xfrm>
        <a:graphic>
          <a:graphicData uri="http://schemas.openxmlformats.org/drawingml/2006/table">
            <a:tbl>
              <a:tblPr/>
              <a:tblGrid>
                <a:gridCol w="1124551">
                  <a:extLst>
                    <a:ext uri="{9D8B030D-6E8A-4147-A177-3AD203B41FA5}">
                      <a16:colId xmlns:a16="http://schemas.microsoft.com/office/drawing/2014/main" val="423997676"/>
                    </a:ext>
                  </a:extLst>
                </a:gridCol>
                <a:gridCol w="1124551">
                  <a:extLst>
                    <a:ext uri="{9D8B030D-6E8A-4147-A177-3AD203B41FA5}">
                      <a16:colId xmlns:a16="http://schemas.microsoft.com/office/drawing/2014/main" val="530379428"/>
                    </a:ext>
                  </a:extLst>
                </a:gridCol>
                <a:gridCol w="1124551">
                  <a:extLst>
                    <a:ext uri="{9D8B030D-6E8A-4147-A177-3AD203B41FA5}">
                      <a16:colId xmlns:a16="http://schemas.microsoft.com/office/drawing/2014/main" val="1526233296"/>
                    </a:ext>
                  </a:extLst>
                </a:gridCol>
                <a:gridCol w="1124551">
                  <a:extLst>
                    <a:ext uri="{9D8B030D-6E8A-4147-A177-3AD203B41FA5}">
                      <a16:colId xmlns:a16="http://schemas.microsoft.com/office/drawing/2014/main" val="3685341035"/>
                    </a:ext>
                  </a:extLst>
                </a:gridCol>
              </a:tblGrid>
              <a:tr h="470414">
                <a:tc gridSpan="4">
                  <a:txBody>
                    <a:bodyPr/>
                    <a:lstStyle/>
                    <a:p>
                      <a:pPr algn="l" fontAlgn="b"/>
                      <a:r>
                        <a:rPr lang="en-US" sz="1100" b="1" i="0" u="none" strike="noStrike" dirty="0">
                          <a:solidFill>
                            <a:srgbClr val="000000"/>
                          </a:solidFill>
                          <a:effectLst/>
                          <a:latin typeface="Candara" panose="020E0502030303020204" pitchFamily="34" charset="0"/>
                        </a:rPr>
                        <a:t> </a:t>
                      </a:r>
                    </a:p>
                    <a:p>
                      <a:pPr algn="ctr" fontAlgn="b"/>
                      <a:r>
                        <a:rPr lang="en-US" sz="1100" b="1" i="0" u="none" strike="noStrike" dirty="0">
                          <a:solidFill>
                            <a:srgbClr val="000000"/>
                          </a:solidFill>
                          <a:effectLst/>
                          <a:latin typeface="Candara" panose="020E0502030303020204" pitchFamily="34" charset="0"/>
                        </a:rPr>
                        <a:t>52b. If yes, has this been carried out for the following years?</a:t>
                      </a:r>
                    </a:p>
                  </a:txBody>
                  <a:tcPr marL="4101" marR="4101" marT="4101" marB="0" anchor="b">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100" b="1" i="0" u="none" strike="noStrike" dirty="0">
                          <a:solidFill>
                            <a:srgbClr val="000000"/>
                          </a:solidFill>
                          <a:effectLst/>
                          <a:latin typeface="Candara" panose="020E0502030303020204" pitchFamily="34" charset="0"/>
                        </a:rPr>
                        <a:t>52b. If yes, has this been carried out for the following years?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6261343"/>
                  </a:ext>
                </a:extLst>
              </a:tr>
              <a:tr h="181253">
                <a:tc>
                  <a:txBody>
                    <a:bodyPr/>
                    <a:lstStyle/>
                    <a:p>
                      <a:pPr algn="l" fontAlgn="b"/>
                      <a:r>
                        <a:rPr lang="en-US" sz="1100" b="1" i="0" u="none" strike="noStrike">
                          <a:solidFill>
                            <a:srgbClr val="000000"/>
                          </a:solidFill>
                          <a:effectLst/>
                          <a:latin typeface="Candara" panose="020E0502030303020204" pitchFamily="34" charset="0"/>
                        </a:rPr>
                        <a:t>State</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ndara" panose="020E0502030303020204" pitchFamily="34" charset="0"/>
                        </a:rPr>
                        <a:t>2014</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ndara" panose="020E0502030303020204" pitchFamily="34" charset="0"/>
                        </a:rPr>
                        <a:t>2015</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ndara" panose="020E0502030303020204" pitchFamily="34" charset="0"/>
                        </a:rPr>
                        <a:t>2016</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230660"/>
                  </a:ext>
                </a:extLst>
              </a:tr>
              <a:tr h="181253">
                <a:tc>
                  <a:txBody>
                    <a:bodyPr/>
                    <a:lstStyle/>
                    <a:p>
                      <a:pPr algn="l" fontAlgn="b"/>
                      <a:r>
                        <a:rPr lang="en-US" sz="1100" b="0" i="0" u="none" strike="noStrike">
                          <a:solidFill>
                            <a:srgbClr val="000000"/>
                          </a:solidFill>
                          <a:effectLst/>
                          <a:latin typeface="Candara" panose="020E0502030303020204" pitchFamily="34" charset="0"/>
                        </a:rPr>
                        <a:t>Plateau</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627287"/>
                  </a:ext>
                </a:extLst>
              </a:tr>
              <a:tr h="181253">
                <a:tc>
                  <a:txBody>
                    <a:bodyPr/>
                    <a:lstStyle/>
                    <a:p>
                      <a:pPr algn="l" fontAlgn="b"/>
                      <a:r>
                        <a:rPr lang="en-US" sz="1100" b="0" i="0" u="none" strike="noStrike">
                          <a:solidFill>
                            <a:srgbClr val="000000"/>
                          </a:solidFill>
                          <a:effectLst/>
                          <a:latin typeface="Candara" panose="020E0502030303020204" pitchFamily="34" charset="0"/>
                        </a:rPr>
                        <a:t>Yobe</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36131"/>
                  </a:ext>
                </a:extLst>
              </a:tr>
              <a:tr h="181253">
                <a:tc>
                  <a:txBody>
                    <a:bodyPr/>
                    <a:lstStyle/>
                    <a:p>
                      <a:pPr algn="l" fontAlgn="b"/>
                      <a:r>
                        <a:rPr lang="en-US" sz="1100" b="0" i="0" u="none" strike="noStrike">
                          <a:solidFill>
                            <a:srgbClr val="000000"/>
                          </a:solidFill>
                          <a:effectLst/>
                          <a:latin typeface="Candara" panose="020E0502030303020204" pitchFamily="34" charset="0"/>
                        </a:rPr>
                        <a:t>Kwara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246971"/>
                  </a:ext>
                </a:extLst>
              </a:tr>
              <a:tr h="181253">
                <a:tc>
                  <a:txBody>
                    <a:bodyPr/>
                    <a:lstStyle/>
                    <a:p>
                      <a:pPr algn="l" fontAlgn="b"/>
                      <a:r>
                        <a:rPr lang="en-US" sz="1100" b="0" i="0" u="none" strike="noStrike">
                          <a:solidFill>
                            <a:srgbClr val="000000"/>
                          </a:solidFill>
                          <a:effectLst/>
                          <a:latin typeface="Candara" panose="020E0502030303020204" pitchFamily="34" charset="0"/>
                        </a:rPr>
                        <a:t>Jigawa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825728"/>
                  </a:ext>
                </a:extLst>
              </a:tr>
              <a:tr h="346733">
                <a:tc>
                  <a:txBody>
                    <a:bodyPr/>
                    <a:lstStyle/>
                    <a:p>
                      <a:pPr algn="l" fontAlgn="b"/>
                      <a:r>
                        <a:rPr lang="en-US" sz="1100" b="0" i="0" u="none" strike="noStrike">
                          <a:solidFill>
                            <a:srgbClr val="000000"/>
                          </a:solidFill>
                          <a:effectLst/>
                          <a:latin typeface="Candara" panose="020E0502030303020204" pitchFamily="34" charset="0"/>
                        </a:rPr>
                        <a:t>Adamawa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485599"/>
                  </a:ext>
                </a:extLst>
              </a:tr>
              <a:tr h="181253">
                <a:tc>
                  <a:txBody>
                    <a:bodyPr/>
                    <a:lstStyle/>
                    <a:p>
                      <a:pPr algn="l" fontAlgn="b"/>
                      <a:r>
                        <a:rPr lang="en-US" sz="1100" b="0" i="0" u="none" strike="noStrike">
                          <a:solidFill>
                            <a:srgbClr val="000000"/>
                          </a:solidFill>
                          <a:effectLst/>
                          <a:latin typeface="Candara" panose="020E0502030303020204" pitchFamily="34" charset="0"/>
                        </a:rPr>
                        <a:t>Niger</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80139"/>
                  </a:ext>
                </a:extLst>
              </a:tr>
              <a:tr h="181253">
                <a:tc>
                  <a:txBody>
                    <a:bodyPr/>
                    <a:lstStyle/>
                    <a:p>
                      <a:pPr algn="l" fontAlgn="b"/>
                      <a:r>
                        <a:rPr lang="en-US" sz="1100" b="0" i="0" u="none" strike="noStrike">
                          <a:solidFill>
                            <a:srgbClr val="000000"/>
                          </a:solidFill>
                          <a:effectLst/>
                          <a:latin typeface="Candara" panose="020E0502030303020204" pitchFamily="34" charset="0"/>
                        </a:rPr>
                        <a:t>Osun</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912774"/>
                  </a:ext>
                </a:extLst>
              </a:tr>
              <a:tr h="181253">
                <a:tc>
                  <a:txBody>
                    <a:bodyPr/>
                    <a:lstStyle/>
                    <a:p>
                      <a:pPr algn="l" fontAlgn="b"/>
                      <a:r>
                        <a:rPr lang="en-US" sz="1100" b="0" i="0" u="none" strike="noStrike">
                          <a:solidFill>
                            <a:srgbClr val="000000"/>
                          </a:solidFill>
                          <a:effectLst/>
                          <a:latin typeface="Candara" panose="020E0502030303020204" pitchFamily="34" charset="0"/>
                        </a:rPr>
                        <a:t>Imo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908031"/>
                  </a:ext>
                </a:extLst>
              </a:tr>
              <a:tr h="181253">
                <a:tc>
                  <a:txBody>
                    <a:bodyPr/>
                    <a:lstStyle/>
                    <a:p>
                      <a:pPr algn="l" fontAlgn="b"/>
                      <a:r>
                        <a:rPr lang="en-US" sz="1100" b="0" i="0" u="none" strike="noStrike">
                          <a:solidFill>
                            <a:srgbClr val="000000"/>
                          </a:solidFill>
                          <a:effectLst/>
                          <a:latin typeface="Candara" panose="020E0502030303020204" pitchFamily="34" charset="0"/>
                        </a:rPr>
                        <a:t>FCT</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072393"/>
                  </a:ext>
                </a:extLst>
              </a:tr>
              <a:tr h="181253">
                <a:tc>
                  <a:txBody>
                    <a:bodyPr/>
                    <a:lstStyle/>
                    <a:p>
                      <a:pPr algn="l" fontAlgn="b"/>
                      <a:r>
                        <a:rPr lang="en-US" sz="1100" b="0" i="0" u="none" strike="noStrike" dirty="0" err="1">
                          <a:solidFill>
                            <a:srgbClr val="000000"/>
                          </a:solidFill>
                          <a:effectLst/>
                          <a:latin typeface="Candara" panose="020E0502030303020204" pitchFamily="34" charset="0"/>
                        </a:rPr>
                        <a:t>Borno</a:t>
                      </a:r>
                      <a:endParaRPr lang="en-US" sz="1100" b="0" i="0" u="none" strike="noStrike" dirty="0">
                        <a:solidFill>
                          <a:srgbClr val="000000"/>
                        </a:solidFill>
                        <a:effectLst/>
                        <a:latin typeface="Candara" panose="020E0502030303020204" pitchFamily="34" charset="0"/>
                      </a:endParaRP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821798"/>
                  </a:ext>
                </a:extLst>
              </a:tr>
              <a:tr h="181253">
                <a:tc>
                  <a:txBody>
                    <a:bodyPr/>
                    <a:lstStyle/>
                    <a:p>
                      <a:pPr algn="l" fontAlgn="b"/>
                      <a:r>
                        <a:rPr lang="en-US" sz="1100" b="0" i="0" u="none" strike="noStrike">
                          <a:solidFill>
                            <a:srgbClr val="000000"/>
                          </a:solidFill>
                          <a:effectLst/>
                          <a:latin typeface="Candara" panose="020E0502030303020204" pitchFamily="34" charset="0"/>
                        </a:rPr>
                        <a:t>Ebonyi</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474360"/>
                  </a:ext>
                </a:extLst>
              </a:tr>
              <a:tr h="181253">
                <a:tc>
                  <a:txBody>
                    <a:bodyPr/>
                    <a:lstStyle/>
                    <a:p>
                      <a:pPr algn="l" fontAlgn="b"/>
                      <a:r>
                        <a:rPr lang="en-US" sz="1100" b="0" i="0" u="none" strike="noStrike">
                          <a:solidFill>
                            <a:srgbClr val="000000"/>
                          </a:solidFill>
                          <a:effectLst/>
                          <a:latin typeface="Candara" panose="020E0502030303020204" pitchFamily="34" charset="0"/>
                        </a:rPr>
                        <a:t>Edo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464176"/>
                  </a:ext>
                </a:extLst>
              </a:tr>
              <a:tr h="181253">
                <a:tc>
                  <a:txBody>
                    <a:bodyPr/>
                    <a:lstStyle/>
                    <a:p>
                      <a:pPr algn="l" fontAlgn="b"/>
                      <a:r>
                        <a:rPr lang="en-US" sz="1100" b="0" i="0" u="none" strike="noStrike">
                          <a:solidFill>
                            <a:srgbClr val="000000"/>
                          </a:solidFill>
                          <a:effectLst/>
                          <a:latin typeface="Candara" panose="020E0502030303020204" pitchFamily="34" charset="0"/>
                        </a:rPr>
                        <a:t>Enugu</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017897"/>
                  </a:ext>
                </a:extLst>
              </a:tr>
              <a:tr h="181253">
                <a:tc>
                  <a:txBody>
                    <a:bodyPr/>
                    <a:lstStyle/>
                    <a:p>
                      <a:pPr algn="l" fontAlgn="b"/>
                      <a:r>
                        <a:rPr lang="en-US" sz="1100" b="0" i="0" u="none" strike="noStrike">
                          <a:solidFill>
                            <a:srgbClr val="000000"/>
                          </a:solidFill>
                          <a:effectLst/>
                          <a:latin typeface="Candara" panose="020E0502030303020204" pitchFamily="34" charset="0"/>
                        </a:rPr>
                        <a:t>Taraba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861443"/>
                  </a:ext>
                </a:extLst>
              </a:tr>
              <a:tr h="181253">
                <a:tc>
                  <a:txBody>
                    <a:bodyPr/>
                    <a:lstStyle/>
                    <a:p>
                      <a:pPr algn="l" fontAlgn="b"/>
                      <a:r>
                        <a:rPr lang="en-US" sz="1100" b="0" i="0" u="none" strike="noStrike">
                          <a:solidFill>
                            <a:srgbClr val="000000"/>
                          </a:solidFill>
                          <a:effectLst/>
                          <a:latin typeface="Candara" panose="020E0502030303020204" pitchFamily="34" charset="0"/>
                        </a:rPr>
                        <a:t>Bauchi</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10775"/>
                  </a:ext>
                </a:extLst>
              </a:tr>
              <a:tr h="346733">
                <a:tc>
                  <a:txBody>
                    <a:bodyPr/>
                    <a:lstStyle/>
                    <a:p>
                      <a:pPr algn="l" fontAlgn="b"/>
                      <a:r>
                        <a:rPr lang="en-US" sz="1100" b="0" i="0" u="none" strike="noStrike">
                          <a:solidFill>
                            <a:srgbClr val="000000"/>
                          </a:solidFill>
                          <a:effectLst/>
                          <a:latin typeface="Candara" panose="020E0502030303020204" pitchFamily="34" charset="0"/>
                        </a:rPr>
                        <a:t>Cross River</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751465"/>
                  </a:ext>
                </a:extLst>
              </a:tr>
              <a:tr h="181253">
                <a:tc>
                  <a:txBody>
                    <a:bodyPr/>
                    <a:lstStyle/>
                    <a:p>
                      <a:pPr algn="l" fontAlgn="b"/>
                      <a:r>
                        <a:rPr lang="en-US" sz="1100" b="0" i="0" u="none" strike="noStrike">
                          <a:solidFill>
                            <a:srgbClr val="000000"/>
                          </a:solidFill>
                          <a:effectLst/>
                          <a:latin typeface="Candara" panose="020E0502030303020204" pitchFamily="34" charset="0"/>
                        </a:rPr>
                        <a:t>Benue</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800955"/>
                  </a:ext>
                </a:extLst>
              </a:tr>
              <a:tr h="346733">
                <a:tc>
                  <a:txBody>
                    <a:bodyPr/>
                    <a:lstStyle/>
                    <a:p>
                      <a:pPr algn="l" fontAlgn="b"/>
                      <a:r>
                        <a:rPr lang="en-US" sz="1100" b="0" i="0" u="none" strike="noStrike">
                          <a:solidFill>
                            <a:srgbClr val="000000"/>
                          </a:solidFill>
                          <a:effectLst/>
                          <a:latin typeface="Candara" panose="020E0502030303020204" pitchFamily="34" charset="0"/>
                        </a:rPr>
                        <a:t>Nasarawa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385644"/>
                  </a:ext>
                </a:extLst>
              </a:tr>
              <a:tr h="181253">
                <a:tc>
                  <a:txBody>
                    <a:bodyPr/>
                    <a:lstStyle/>
                    <a:p>
                      <a:pPr algn="l" fontAlgn="b"/>
                      <a:r>
                        <a:rPr lang="en-US" sz="1100" b="0" i="0" u="none" strike="noStrike">
                          <a:solidFill>
                            <a:srgbClr val="000000"/>
                          </a:solidFill>
                          <a:effectLst/>
                          <a:latin typeface="Candara" panose="020E0502030303020204" pitchFamily="34" charset="0"/>
                        </a:rPr>
                        <a:t>Kebbi</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925184"/>
                  </a:ext>
                </a:extLst>
              </a:tr>
              <a:tr h="181253">
                <a:tc>
                  <a:txBody>
                    <a:bodyPr/>
                    <a:lstStyle/>
                    <a:p>
                      <a:pPr algn="l" fontAlgn="b"/>
                      <a:r>
                        <a:rPr lang="en-US" sz="1100" b="0" i="0" u="none" strike="noStrike">
                          <a:solidFill>
                            <a:srgbClr val="000000"/>
                          </a:solidFill>
                          <a:effectLst/>
                          <a:latin typeface="Candara" panose="020E0502030303020204" pitchFamily="34" charset="0"/>
                        </a:rPr>
                        <a:t>Ekiti</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749884"/>
                  </a:ext>
                </a:extLst>
              </a:tr>
              <a:tr h="346733">
                <a:tc>
                  <a:txBody>
                    <a:bodyPr/>
                    <a:lstStyle/>
                    <a:p>
                      <a:pPr algn="l" fontAlgn="b"/>
                      <a:r>
                        <a:rPr lang="en-US" sz="1100" b="0" i="0" u="none" strike="noStrike">
                          <a:solidFill>
                            <a:srgbClr val="000000"/>
                          </a:solidFill>
                          <a:effectLst/>
                          <a:latin typeface="Candara" panose="020E0502030303020204" pitchFamily="34" charset="0"/>
                        </a:rPr>
                        <a:t>Anambra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554776"/>
                  </a:ext>
                </a:extLst>
              </a:tr>
              <a:tr h="181253">
                <a:tc>
                  <a:txBody>
                    <a:bodyPr/>
                    <a:lstStyle/>
                    <a:p>
                      <a:pPr algn="l" fontAlgn="b"/>
                      <a:r>
                        <a:rPr lang="en-US" sz="1100" b="0" i="0" u="none" strike="noStrike">
                          <a:solidFill>
                            <a:srgbClr val="000000"/>
                          </a:solidFill>
                          <a:effectLst/>
                          <a:latin typeface="Candara" panose="020E0502030303020204" pitchFamily="34" charset="0"/>
                        </a:rPr>
                        <a:t>Kaduna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194826"/>
                  </a:ext>
                </a:extLst>
              </a:tr>
              <a:tr h="181253">
                <a:tc>
                  <a:txBody>
                    <a:bodyPr/>
                    <a:lstStyle/>
                    <a:p>
                      <a:pPr algn="l" fontAlgn="b"/>
                      <a:r>
                        <a:rPr lang="en-US" sz="1100" b="0" i="0" u="none" strike="noStrike">
                          <a:solidFill>
                            <a:srgbClr val="000000"/>
                          </a:solidFill>
                          <a:effectLst/>
                          <a:latin typeface="Candara" panose="020E0502030303020204" pitchFamily="34" charset="0"/>
                        </a:rPr>
                        <a:t>Delta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815057"/>
                  </a:ext>
                </a:extLst>
              </a:tr>
              <a:tr h="181253">
                <a:tc>
                  <a:txBody>
                    <a:bodyPr/>
                    <a:lstStyle/>
                    <a:p>
                      <a:pPr algn="l" fontAlgn="b"/>
                      <a:r>
                        <a:rPr lang="en-US" sz="1100" b="0" i="0" u="none" strike="noStrike">
                          <a:solidFill>
                            <a:srgbClr val="000000"/>
                          </a:solidFill>
                          <a:effectLst/>
                          <a:latin typeface="Candara" panose="020E0502030303020204" pitchFamily="34" charset="0"/>
                        </a:rPr>
                        <a:t>Lagos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078842"/>
                  </a:ext>
                </a:extLst>
              </a:tr>
              <a:tr h="181253">
                <a:tc>
                  <a:txBody>
                    <a:bodyPr/>
                    <a:lstStyle/>
                    <a:p>
                      <a:pPr algn="l" fontAlgn="b"/>
                      <a:r>
                        <a:rPr lang="en-US" sz="1100" b="0" i="0" u="none" strike="noStrike" dirty="0">
                          <a:solidFill>
                            <a:srgbClr val="000000"/>
                          </a:solidFill>
                          <a:effectLst/>
                          <a:latin typeface="Candara" panose="020E0502030303020204" pitchFamily="34" charset="0"/>
                        </a:rPr>
                        <a:t>Ondo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64283"/>
                  </a:ext>
                </a:extLst>
              </a:tr>
            </a:tbl>
          </a:graphicData>
        </a:graphic>
      </p:graphicFrame>
    </p:spTree>
    <p:extLst>
      <p:ext uri="{BB962C8B-B14F-4D97-AF65-F5344CB8AC3E}">
        <p14:creationId xmlns:p14="http://schemas.microsoft.com/office/powerpoint/2010/main" val="3727944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EDDF55D-A012-4BB3-8C05-2DFBC507FA76}"/>
              </a:ext>
            </a:extLst>
          </p:cNvPr>
          <p:cNvGraphicFramePr/>
          <p:nvPr>
            <p:extLst>
              <p:ext uri="{D42A27DB-BD31-4B8C-83A1-F6EECF244321}">
                <p14:modId xmlns:p14="http://schemas.microsoft.com/office/powerpoint/2010/main" val="162327800"/>
              </p:ext>
            </p:extLst>
          </p:nvPr>
        </p:nvGraphicFramePr>
        <p:xfrm>
          <a:off x="1150841" y="945682"/>
          <a:ext cx="4014717"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46F8D69E-DFD1-474D-9FB0-37B32AED3092}"/>
              </a:ext>
            </a:extLst>
          </p:cNvPr>
          <p:cNvGraphicFramePr>
            <a:graphicFrameLocks noGrp="1"/>
          </p:cNvGraphicFramePr>
          <p:nvPr>
            <p:extLst>
              <p:ext uri="{D42A27DB-BD31-4B8C-83A1-F6EECF244321}">
                <p14:modId xmlns:p14="http://schemas.microsoft.com/office/powerpoint/2010/main" val="2216368599"/>
              </p:ext>
            </p:extLst>
          </p:nvPr>
        </p:nvGraphicFramePr>
        <p:xfrm>
          <a:off x="1314377" y="3906603"/>
          <a:ext cx="3668191" cy="1326761"/>
        </p:xfrm>
        <a:graphic>
          <a:graphicData uri="http://schemas.openxmlformats.org/drawingml/2006/table">
            <a:tbl>
              <a:tblPr firstRow="1" firstCol="1" bandRow="1"/>
              <a:tblGrid>
                <a:gridCol w="527670">
                  <a:extLst>
                    <a:ext uri="{9D8B030D-6E8A-4147-A177-3AD203B41FA5}">
                      <a16:colId xmlns:a16="http://schemas.microsoft.com/office/drawing/2014/main" val="308077689"/>
                    </a:ext>
                  </a:extLst>
                </a:gridCol>
                <a:gridCol w="3140521">
                  <a:extLst>
                    <a:ext uri="{9D8B030D-6E8A-4147-A177-3AD203B41FA5}">
                      <a16:colId xmlns:a16="http://schemas.microsoft.com/office/drawing/2014/main" val="525901716"/>
                    </a:ext>
                  </a:extLst>
                </a:gridCol>
              </a:tblGrid>
              <a:tr h="437115">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Nasarawa, Anambra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1655"/>
                  </a:ext>
                </a:extLst>
              </a:tr>
              <a:tr h="889646">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Adamawa, Niger,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Enugu, Taraba, Cross River, Ekiti, Delta, Lagos, Ondo, </a:t>
                      </a:r>
                      <a:r>
                        <a:rPr lang="en-US" sz="11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1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100" dirty="0">
                          <a:effectLst/>
                          <a:latin typeface="Garamond" panose="02020404030301010803" pitchFamily="18" charset="0"/>
                          <a:ea typeface="Calibri" panose="020F0502020204030204" pitchFamily="34" charset="0"/>
                          <a:cs typeface="Times New Roman" panose="02020603050405020304" pitchFamily="18" charset="0"/>
                        </a:rPr>
                        <a:t>, Jigawa, Ebonyi, Bauchi, Benue, Kebbi, Kaduna, Osun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929811"/>
                  </a:ext>
                </a:extLst>
              </a:tr>
            </a:tbl>
          </a:graphicData>
        </a:graphic>
      </p:graphicFrame>
      <p:sp>
        <p:nvSpPr>
          <p:cNvPr id="9" name="Rectangle 8">
            <a:extLst>
              <a:ext uri="{FF2B5EF4-FFF2-40B4-BE49-F238E27FC236}">
                <a16:creationId xmlns:a16="http://schemas.microsoft.com/office/drawing/2014/main" id="{9375F4DE-DABC-45DF-B5F1-6DD2FF8DB87F}"/>
              </a:ext>
            </a:extLst>
          </p:cNvPr>
          <p:cNvSpPr/>
          <p:nvPr/>
        </p:nvSpPr>
        <p:spPr>
          <a:xfrm>
            <a:off x="1418277" y="5451224"/>
            <a:ext cx="11934645" cy="1076192"/>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cs typeface="Times New Roman" panose="02020603050405020304" pitchFamily="18" charset="0"/>
              </a:rPr>
              <a:t>How have states handled LGA/State boundary issues</a:t>
            </a:r>
          </a:p>
          <a:p>
            <a:pPr>
              <a:lnSpc>
                <a:spcPct val="107000"/>
              </a:lnSpc>
              <a:spcAft>
                <a:spcPts val="800"/>
              </a:spcAft>
            </a:pPr>
            <a:r>
              <a:rPr lang="en-GB" sz="1600" dirty="0">
                <a:solidFill>
                  <a:srgbClr val="C00000"/>
                </a:solidFill>
                <a:latin typeface="Candara" panose="020E0502030303020204" pitchFamily="34" charset="0"/>
                <a:cs typeface="Times New Roman" panose="02020603050405020304" pitchFamily="18" charset="0"/>
              </a:rPr>
              <a:t>What worked?</a:t>
            </a:r>
          </a:p>
          <a:p>
            <a:pPr>
              <a:lnSpc>
                <a:spcPct val="107000"/>
              </a:lnSpc>
              <a:spcAft>
                <a:spcPts val="800"/>
              </a:spcAft>
            </a:pPr>
            <a:r>
              <a:rPr lang="en-GB" sz="1600" dirty="0">
                <a:solidFill>
                  <a:srgbClr val="C00000"/>
                </a:solidFill>
                <a:latin typeface="Candara" panose="020E0502030303020204" pitchFamily="34" charset="0"/>
                <a:cs typeface="Times New Roman" panose="02020603050405020304" pitchFamily="18" charset="0"/>
              </a:rPr>
              <a:t>What would you do differently?</a:t>
            </a:r>
          </a:p>
        </p:txBody>
      </p:sp>
      <p:pic>
        <p:nvPicPr>
          <p:cNvPr id="10" name="Picture 9">
            <a:extLst>
              <a:ext uri="{FF2B5EF4-FFF2-40B4-BE49-F238E27FC236}">
                <a16:creationId xmlns:a16="http://schemas.microsoft.com/office/drawing/2014/main" id="{C4D5E651-6437-42CD-B98A-E552733B0138}"/>
              </a:ext>
            </a:extLst>
          </p:cNvPr>
          <p:cNvPicPr/>
          <p:nvPr/>
        </p:nvPicPr>
        <p:blipFill>
          <a:blip r:embed="rId3" cstate="print"/>
          <a:stretch>
            <a:fillRect/>
          </a:stretch>
        </p:blipFill>
        <p:spPr>
          <a:xfrm>
            <a:off x="0" y="0"/>
            <a:ext cx="1073426" cy="395288"/>
          </a:xfrm>
          <a:prstGeom prst="rect">
            <a:avLst/>
          </a:prstGeom>
        </p:spPr>
      </p:pic>
      <p:graphicFrame>
        <p:nvGraphicFramePr>
          <p:cNvPr id="11" name="Table 10">
            <a:extLst>
              <a:ext uri="{FF2B5EF4-FFF2-40B4-BE49-F238E27FC236}">
                <a16:creationId xmlns:a16="http://schemas.microsoft.com/office/drawing/2014/main" id="{CB3367B3-FD07-4534-A86C-957F5E21256D}"/>
              </a:ext>
            </a:extLst>
          </p:cNvPr>
          <p:cNvGraphicFramePr>
            <a:graphicFrameLocks noGrp="1"/>
          </p:cNvGraphicFramePr>
          <p:nvPr>
            <p:extLst>
              <p:ext uri="{D42A27DB-BD31-4B8C-83A1-F6EECF244321}">
                <p14:modId xmlns:p14="http://schemas.microsoft.com/office/powerpoint/2010/main" val="3709909522"/>
              </p:ext>
            </p:extLst>
          </p:nvPr>
        </p:nvGraphicFramePr>
        <p:xfrm>
          <a:off x="7026444" y="683393"/>
          <a:ext cx="4014716" cy="5719858"/>
        </p:xfrm>
        <a:graphic>
          <a:graphicData uri="http://schemas.openxmlformats.org/drawingml/2006/table">
            <a:tbl>
              <a:tblPr/>
              <a:tblGrid>
                <a:gridCol w="1003679">
                  <a:extLst>
                    <a:ext uri="{9D8B030D-6E8A-4147-A177-3AD203B41FA5}">
                      <a16:colId xmlns:a16="http://schemas.microsoft.com/office/drawing/2014/main" val="265502719"/>
                    </a:ext>
                  </a:extLst>
                </a:gridCol>
                <a:gridCol w="1003679">
                  <a:extLst>
                    <a:ext uri="{9D8B030D-6E8A-4147-A177-3AD203B41FA5}">
                      <a16:colId xmlns:a16="http://schemas.microsoft.com/office/drawing/2014/main" val="3690190516"/>
                    </a:ext>
                  </a:extLst>
                </a:gridCol>
                <a:gridCol w="1003679">
                  <a:extLst>
                    <a:ext uri="{9D8B030D-6E8A-4147-A177-3AD203B41FA5}">
                      <a16:colId xmlns:a16="http://schemas.microsoft.com/office/drawing/2014/main" val="3555170934"/>
                    </a:ext>
                  </a:extLst>
                </a:gridCol>
                <a:gridCol w="1003679">
                  <a:extLst>
                    <a:ext uri="{9D8B030D-6E8A-4147-A177-3AD203B41FA5}">
                      <a16:colId xmlns:a16="http://schemas.microsoft.com/office/drawing/2014/main" val="1532619731"/>
                    </a:ext>
                  </a:extLst>
                </a:gridCol>
              </a:tblGrid>
              <a:tr h="513940">
                <a:tc gridSpan="4">
                  <a:txBody>
                    <a:bodyPr/>
                    <a:lstStyle/>
                    <a:p>
                      <a:pPr algn="l" fontAlgn="b"/>
                      <a:r>
                        <a:rPr lang="en-US" sz="1100" b="1" i="0" u="none" strike="noStrike" dirty="0">
                          <a:solidFill>
                            <a:srgbClr val="000000"/>
                          </a:solidFill>
                          <a:effectLst/>
                          <a:latin typeface="Candara" panose="020E0502030303020204" pitchFamily="34" charset="0"/>
                        </a:rPr>
                        <a:t> </a:t>
                      </a:r>
                    </a:p>
                    <a:p>
                      <a:pPr algn="ctr" fontAlgn="b"/>
                      <a:r>
                        <a:rPr lang="en-US" sz="1100" b="1" i="0" u="none" strike="noStrike" dirty="0">
                          <a:solidFill>
                            <a:srgbClr val="000000"/>
                          </a:solidFill>
                          <a:effectLst/>
                          <a:latin typeface="Candara" panose="020E0502030303020204" pitchFamily="34" charset="0"/>
                        </a:rPr>
                        <a:t>53b. If yes, has this been carried out for the following years?</a:t>
                      </a:r>
                    </a:p>
                  </a:txBody>
                  <a:tcPr marL="4101" marR="4101" marT="4101" marB="0" anchor="b">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100" b="1" i="0" u="none" strike="noStrike" dirty="0">
                          <a:solidFill>
                            <a:srgbClr val="000000"/>
                          </a:solidFill>
                          <a:effectLst/>
                          <a:latin typeface="Candara" panose="020E0502030303020204" pitchFamily="34" charset="0"/>
                        </a:rPr>
                        <a:t>53b. If yes, has this been carried out for the following years?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5398597"/>
                  </a:ext>
                </a:extLst>
              </a:tr>
              <a:tr h="174085">
                <a:tc>
                  <a:txBody>
                    <a:bodyPr/>
                    <a:lstStyle/>
                    <a:p>
                      <a:pPr algn="l" fontAlgn="b"/>
                      <a:r>
                        <a:rPr lang="en-US" sz="1100" b="1" i="0" u="none" strike="noStrike">
                          <a:solidFill>
                            <a:srgbClr val="000000"/>
                          </a:solidFill>
                          <a:effectLst/>
                          <a:latin typeface="Candara" panose="020E0502030303020204" pitchFamily="34" charset="0"/>
                        </a:rPr>
                        <a:t>State</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ndara" panose="020E0502030303020204" pitchFamily="34" charset="0"/>
                        </a:rPr>
                        <a:t>2014</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ndara" panose="020E0502030303020204" pitchFamily="34" charset="0"/>
                        </a:rPr>
                        <a:t>2015</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ndara" panose="020E0502030303020204" pitchFamily="34" charset="0"/>
                        </a:rPr>
                        <a:t>2016</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731663"/>
                  </a:ext>
                </a:extLst>
              </a:tr>
              <a:tr h="174085">
                <a:tc>
                  <a:txBody>
                    <a:bodyPr/>
                    <a:lstStyle/>
                    <a:p>
                      <a:pPr algn="l" fontAlgn="b"/>
                      <a:r>
                        <a:rPr lang="en-US" sz="1100" b="0" i="0" u="none" strike="noStrike">
                          <a:solidFill>
                            <a:srgbClr val="000000"/>
                          </a:solidFill>
                          <a:effectLst/>
                          <a:latin typeface="Candara" panose="020E0502030303020204" pitchFamily="34" charset="0"/>
                        </a:rPr>
                        <a:t>Plateau</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514998"/>
                  </a:ext>
                </a:extLst>
              </a:tr>
              <a:tr h="174085">
                <a:tc>
                  <a:txBody>
                    <a:bodyPr/>
                    <a:lstStyle/>
                    <a:p>
                      <a:pPr algn="l" fontAlgn="b"/>
                      <a:r>
                        <a:rPr lang="en-US" sz="1100" b="0" i="0" u="none" strike="noStrike">
                          <a:solidFill>
                            <a:srgbClr val="000000"/>
                          </a:solidFill>
                          <a:effectLst/>
                          <a:latin typeface="Candara" panose="020E0502030303020204" pitchFamily="34" charset="0"/>
                        </a:rPr>
                        <a:t>Yobe</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487188"/>
                  </a:ext>
                </a:extLst>
              </a:tr>
              <a:tr h="174085">
                <a:tc>
                  <a:txBody>
                    <a:bodyPr/>
                    <a:lstStyle/>
                    <a:p>
                      <a:pPr algn="l" fontAlgn="b"/>
                      <a:r>
                        <a:rPr lang="en-US" sz="1100" b="0" i="0" u="none" strike="noStrike">
                          <a:solidFill>
                            <a:srgbClr val="000000"/>
                          </a:solidFill>
                          <a:effectLst/>
                          <a:latin typeface="Candara" panose="020E0502030303020204" pitchFamily="34" charset="0"/>
                        </a:rPr>
                        <a:t>Kwara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443430"/>
                  </a:ext>
                </a:extLst>
              </a:tr>
              <a:tr h="174085">
                <a:tc>
                  <a:txBody>
                    <a:bodyPr/>
                    <a:lstStyle/>
                    <a:p>
                      <a:pPr algn="l" fontAlgn="b"/>
                      <a:r>
                        <a:rPr lang="en-US" sz="1100" b="0" i="0" u="none" strike="noStrike">
                          <a:solidFill>
                            <a:srgbClr val="000000"/>
                          </a:solidFill>
                          <a:effectLst/>
                          <a:latin typeface="Candara" panose="020E0502030303020204" pitchFamily="34" charset="0"/>
                        </a:rPr>
                        <a:t>Jigawa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285333"/>
                  </a:ext>
                </a:extLst>
              </a:tr>
              <a:tr h="344012">
                <a:tc>
                  <a:txBody>
                    <a:bodyPr/>
                    <a:lstStyle/>
                    <a:p>
                      <a:pPr algn="l" fontAlgn="b"/>
                      <a:r>
                        <a:rPr lang="en-US" sz="1100" b="0" i="0" u="none" strike="noStrike">
                          <a:solidFill>
                            <a:srgbClr val="000000"/>
                          </a:solidFill>
                          <a:effectLst/>
                          <a:latin typeface="Candara" panose="020E0502030303020204" pitchFamily="34" charset="0"/>
                        </a:rPr>
                        <a:t>Adamawa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824404"/>
                  </a:ext>
                </a:extLst>
              </a:tr>
              <a:tr h="174085">
                <a:tc>
                  <a:txBody>
                    <a:bodyPr/>
                    <a:lstStyle/>
                    <a:p>
                      <a:pPr algn="l" fontAlgn="b"/>
                      <a:r>
                        <a:rPr lang="en-US" sz="1100" b="0" i="0" u="none" strike="noStrike">
                          <a:solidFill>
                            <a:srgbClr val="000000"/>
                          </a:solidFill>
                          <a:effectLst/>
                          <a:latin typeface="Candara" panose="020E0502030303020204" pitchFamily="34" charset="0"/>
                        </a:rPr>
                        <a:t>Niger</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40153"/>
                  </a:ext>
                </a:extLst>
              </a:tr>
              <a:tr h="174085">
                <a:tc>
                  <a:txBody>
                    <a:bodyPr/>
                    <a:lstStyle/>
                    <a:p>
                      <a:pPr algn="l" fontAlgn="b"/>
                      <a:r>
                        <a:rPr lang="en-US" sz="1100" b="0" i="0" u="none" strike="noStrike">
                          <a:solidFill>
                            <a:srgbClr val="000000"/>
                          </a:solidFill>
                          <a:effectLst/>
                          <a:latin typeface="Candara" panose="020E0502030303020204" pitchFamily="34" charset="0"/>
                        </a:rPr>
                        <a:t>Osun</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96041"/>
                  </a:ext>
                </a:extLst>
              </a:tr>
              <a:tr h="174085">
                <a:tc>
                  <a:txBody>
                    <a:bodyPr/>
                    <a:lstStyle/>
                    <a:p>
                      <a:pPr algn="l" fontAlgn="b"/>
                      <a:r>
                        <a:rPr lang="en-US" sz="1100" b="0" i="0" u="none" strike="noStrike">
                          <a:solidFill>
                            <a:srgbClr val="000000"/>
                          </a:solidFill>
                          <a:effectLst/>
                          <a:latin typeface="Candara" panose="020E0502030303020204" pitchFamily="34" charset="0"/>
                        </a:rPr>
                        <a:t>Imo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935484"/>
                  </a:ext>
                </a:extLst>
              </a:tr>
              <a:tr h="174085">
                <a:tc>
                  <a:txBody>
                    <a:bodyPr/>
                    <a:lstStyle/>
                    <a:p>
                      <a:pPr algn="l" fontAlgn="b"/>
                      <a:r>
                        <a:rPr lang="en-US" sz="1100" b="0" i="0" u="none" strike="noStrike">
                          <a:solidFill>
                            <a:srgbClr val="000000"/>
                          </a:solidFill>
                          <a:effectLst/>
                          <a:latin typeface="Candara" panose="020E0502030303020204" pitchFamily="34" charset="0"/>
                        </a:rPr>
                        <a:t>FCT</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04676"/>
                  </a:ext>
                </a:extLst>
              </a:tr>
              <a:tr h="174085">
                <a:tc>
                  <a:txBody>
                    <a:bodyPr/>
                    <a:lstStyle/>
                    <a:p>
                      <a:pPr algn="l" fontAlgn="b"/>
                      <a:r>
                        <a:rPr lang="en-US" sz="1100" b="0" i="0" u="none" strike="noStrike">
                          <a:solidFill>
                            <a:srgbClr val="000000"/>
                          </a:solidFill>
                          <a:effectLst/>
                          <a:latin typeface="Candara" panose="020E0502030303020204" pitchFamily="34" charset="0"/>
                        </a:rPr>
                        <a:t>Borno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290935"/>
                  </a:ext>
                </a:extLst>
              </a:tr>
              <a:tr h="174085">
                <a:tc>
                  <a:txBody>
                    <a:bodyPr/>
                    <a:lstStyle/>
                    <a:p>
                      <a:pPr algn="l" fontAlgn="b"/>
                      <a:r>
                        <a:rPr lang="en-US" sz="1100" b="0" i="0" u="none" strike="noStrike">
                          <a:solidFill>
                            <a:srgbClr val="000000"/>
                          </a:solidFill>
                          <a:effectLst/>
                          <a:latin typeface="Candara" panose="020E0502030303020204" pitchFamily="34" charset="0"/>
                        </a:rPr>
                        <a:t>Ebonyi</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446058"/>
                  </a:ext>
                </a:extLst>
              </a:tr>
              <a:tr h="174085">
                <a:tc>
                  <a:txBody>
                    <a:bodyPr/>
                    <a:lstStyle/>
                    <a:p>
                      <a:pPr algn="l" fontAlgn="b"/>
                      <a:r>
                        <a:rPr lang="en-US" sz="1100" b="0" i="0" u="none" strike="noStrike">
                          <a:solidFill>
                            <a:srgbClr val="000000"/>
                          </a:solidFill>
                          <a:effectLst/>
                          <a:latin typeface="Candara" panose="020E0502030303020204" pitchFamily="34" charset="0"/>
                        </a:rPr>
                        <a:t>Edo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229989"/>
                  </a:ext>
                </a:extLst>
              </a:tr>
              <a:tr h="174085">
                <a:tc>
                  <a:txBody>
                    <a:bodyPr/>
                    <a:lstStyle/>
                    <a:p>
                      <a:pPr algn="l" fontAlgn="b"/>
                      <a:r>
                        <a:rPr lang="en-US" sz="1100" b="0" i="0" u="none" strike="noStrike">
                          <a:solidFill>
                            <a:srgbClr val="000000"/>
                          </a:solidFill>
                          <a:effectLst/>
                          <a:latin typeface="Candara" panose="020E0502030303020204" pitchFamily="34" charset="0"/>
                        </a:rPr>
                        <a:t>Enugu</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396190"/>
                  </a:ext>
                </a:extLst>
              </a:tr>
              <a:tr h="174085">
                <a:tc>
                  <a:txBody>
                    <a:bodyPr/>
                    <a:lstStyle/>
                    <a:p>
                      <a:pPr algn="l" fontAlgn="b"/>
                      <a:r>
                        <a:rPr lang="en-US" sz="1100" b="0" i="0" u="none" strike="noStrike">
                          <a:solidFill>
                            <a:srgbClr val="000000"/>
                          </a:solidFill>
                          <a:effectLst/>
                          <a:latin typeface="Candara" panose="020E0502030303020204" pitchFamily="34" charset="0"/>
                        </a:rPr>
                        <a:t>Taraba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76201"/>
                  </a:ext>
                </a:extLst>
              </a:tr>
              <a:tr h="174085">
                <a:tc>
                  <a:txBody>
                    <a:bodyPr/>
                    <a:lstStyle/>
                    <a:p>
                      <a:pPr algn="l" fontAlgn="b"/>
                      <a:r>
                        <a:rPr lang="en-US" sz="1100" b="0" i="0" u="none" strike="noStrike">
                          <a:solidFill>
                            <a:srgbClr val="000000"/>
                          </a:solidFill>
                          <a:effectLst/>
                          <a:latin typeface="Candara" panose="020E0502030303020204" pitchFamily="34" charset="0"/>
                        </a:rPr>
                        <a:t>Bauchi</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578613"/>
                  </a:ext>
                </a:extLst>
              </a:tr>
              <a:tr h="344012">
                <a:tc>
                  <a:txBody>
                    <a:bodyPr/>
                    <a:lstStyle/>
                    <a:p>
                      <a:pPr algn="l" fontAlgn="b"/>
                      <a:r>
                        <a:rPr lang="en-US" sz="1100" b="0" i="0" u="none" strike="noStrike">
                          <a:solidFill>
                            <a:srgbClr val="000000"/>
                          </a:solidFill>
                          <a:effectLst/>
                          <a:latin typeface="Candara" panose="020E0502030303020204" pitchFamily="34" charset="0"/>
                        </a:rPr>
                        <a:t>Cross River</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26254"/>
                  </a:ext>
                </a:extLst>
              </a:tr>
              <a:tr h="174085">
                <a:tc>
                  <a:txBody>
                    <a:bodyPr/>
                    <a:lstStyle/>
                    <a:p>
                      <a:pPr algn="l" fontAlgn="b"/>
                      <a:r>
                        <a:rPr lang="en-US" sz="1100" b="0" i="0" u="none" strike="noStrike">
                          <a:solidFill>
                            <a:srgbClr val="000000"/>
                          </a:solidFill>
                          <a:effectLst/>
                          <a:latin typeface="Candara" panose="020E0502030303020204" pitchFamily="34" charset="0"/>
                        </a:rPr>
                        <a:t>Benue</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387653"/>
                  </a:ext>
                </a:extLst>
              </a:tr>
              <a:tr h="344012">
                <a:tc>
                  <a:txBody>
                    <a:bodyPr/>
                    <a:lstStyle/>
                    <a:p>
                      <a:pPr algn="l" fontAlgn="b"/>
                      <a:r>
                        <a:rPr lang="en-US" sz="1100" b="0" i="0" u="none" strike="noStrike">
                          <a:solidFill>
                            <a:srgbClr val="000000"/>
                          </a:solidFill>
                          <a:effectLst/>
                          <a:latin typeface="Candara" panose="020E0502030303020204" pitchFamily="34" charset="0"/>
                        </a:rPr>
                        <a:t>Nasarawa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398879"/>
                  </a:ext>
                </a:extLst>
              </a:tr>
              <a:tr h="174085">
                <a:tc>
                  <a:txBody>
                    <a:bodyPr/>
                    <a:lstStyle/>
                    <a:p>
                      <a:pPr algn="l" fontAlgn="b"/>
                      <a:r>
                        <a:rPr lang="en-US" sz="1100" b="0" i="0" u="none" strike="noStrike">
                          <a:solidFill>
                            <a:srgbClr val="000000"/>
                          </a:solidFill>
                          <a:effectLst/>
                          <a:latin typeface="Candara" panose="020E0502030303020204" pitchFamily="34" charset="0"/>
                        </a:rPr>
                        <a:t>Kebbi</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519431"/>
                  </a:ext>
                </a:extLst>
              </a:tr>
              <a:tr h="174085">
                <a:tc>
                  <a:txBody>
                    <a:bodyPr/>
                    <a:lstStyle/>
                    <a:p>
                      <a:pPr algn="l" fontAlgn="b"/>
                      <a:r>
                        <a:rPr lang="en-US" sz="1100" b="0" i="0" u="none" strike="noStrike">
                          <a:solidFill>
                            <a:srgbClr val="000000"/>
                          </a:solidFill>
                          <a:effectLst/>
                          <a:latin typeface="Candara" panose="020E0502030303020204" pitchFamily="34" charset="0"/>
                        </a:rPr>
                        <a:t>Ekiti</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102002"/>
                  </a:ext>
                </a:extLst>
              </a:tr>
              <a:tr h="344012">
                <a:tc>
                  <a:txBody>
                    <a:bodyPr/>
                    <a:lstStyle/>
                    <a:p>
                      <a:pPr algn="l" fontAlgn="b"/>
                      <a:r>
                        <a:rPr lang="en-US" sz="1100" b="0" i="0" u="none" strike="noStrike">
                          <a:solidFill>
                            <a:srgbClr val="000000"/>
                          </a:solidFill>
                          <a:effectLst/>
                          <a:latin typeface="Candara" panose="020E0502030303020204" pitchFamily="34" charset="0"/>
                        </a:rPr>
                        <a:t>Anambra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031667"/>
                  </a:ext>
                </a:extLst>
              </a:tr>
              <a:tr h="174085">
                <a:tc>
                  <a:txBody>
                    <a:bodyPr/>
                    <a:lstStyle/>
                    <a:p>
                      <a:pPr algn="l" fontAlgn="b"/>
                      <a:r>
                        <a:rPr lang="en-US" sz="1100" b="0" i="0" u="none" strike="noStrike">
                          <a:solidFill>
                            <a:srgbClr val="000000"/>
                          </a:solidFill>
                          <a:effectLst/>
                          <a:latin typeface="Candara" panose="020E0502030303020204" pitchFamily="34" charset="0"/>
                        </a:rPr>
                        <a:t>Kaduna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120973"/>
                  </a:ext>
                </a:extLst>
              </a:tr>
              <a:tr h="174085">
                <a:tc>
                  <a:txBody>
                    <a:bodyPr/>
                    <a:lstStyle/>
                    <a:p>
                      <a:pPr algn="l" fontAlgn="b"/>
                      <a:r>
                        <a:rPr lang="en-US" sz="1100" b="0" i="0" u="none" strike="noStrike">
                          <a:solidFill>
                            <a:srgbClr val="000000"/>
                          </a:solidFill>
                          <a:effectLst/>
                          <a:latin typeface="Candara" panose="020E0502030303020204" pitchFamily="34" charset="0"/>
                        </a:rPr>
                        <a:t>Delta</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483103"/>
                  </a:ext>
                </a:extLst>
              </a:tr>
              <a:tr h="174085">
                <a:tc>
                  <a:txBody>
                    <a:bodyPr/>
                    <a:lstStyle/>
                    <a:p>
                      <a:pPr algn="l" fontAlgn="b"/>
                      <a:r>
                        <a:rPr lang="en-US" sz="1100" b="0" i="0" u="none" strike="noStrike">
                          <a:solidFill>
                            <a:srgbClr val="000000"/>
                          </a:solidFill>
                          <a:effectLst/>
                          <a:latin typeface="Candara" panose="020E0502030303020204" pitchFamily="34" charset="0"/>
                        </a:rPr>
                        <a:t>Lagos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964725"/>
                  </a:ext>
                </a:extLst>
              </a:tr>
              <a:tr h="174085">
                <a:tc>
                  <a:txBody>
                    <a:bodyPr/>
                    <a:lstStyle/>
                    <a:p>
                      <a:pPr algn="l" fontAlgn="b"/>
                      <a:r>
                        <a:rPr lang="en-US" sz="1100" b="0" i="0" u="none" strike="noStrike">
                          <a:solidFill>
                            <a:srgbClr val="000000"/>
                          </a:solidFill>
                          <a:effectLst/>
                          <a:latin typeface="Candara" panose="020E0502030303020204" pitchFamily="34" charset="0"/>
                        </a:rPr>
                        <a:t>Ondo</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Yes</a:t>
                      </a:r>
                    </a:p>
                  </a:txBody>
                  <a:tcPr marL="4101" marR="4101" marT="4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596839"/>
                  </a:ext>
                </a:extLst>
              </a:tr>
            </a:tbl>
          </a:graphicData>
        </a:graphic>
      </p:graphicFrame>
    </p:spTree>
    <p:extLst>
      <p:ext uri="{BB962C8B-B14F-4D97-AF65-F5344CB8AC3E}">
        <p14:creationId xmlns:p14="http://schemas.microsoft.com/office/powerpoint/2010/main" val="2925209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14B0473-36BF-4F13-9C02-4FF794C9BE73}"/>
              </a:ext>
            </a:extLst>
          </p:cNvPr>
          <p:cNvGraphicFramePr/>
          <p:nvPr>
            <p:extLst>
              <p:ext uri="{D42A27DB-BD31-4B8C-83A1-F6EECF244321}">
                <p14:modId xmlns:p14="http://schemas.microsoft.com/office/powerpoint/2010/main" val="3569839429"/>
              </p:ext>
            </p:extLst>
          </p:nvPr>
        </p:nvGraphicFramePr>
        <p:xfrm>
          <a:off x="1107440" y="68868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1BE2CF3B-59EC-4FFD-9ED1-4598FB488E11}"/>
              </a:ext>
            </a:extLst>
          </p:cNvPr>
          <p:cNvGraphicFramePr>
            <a:graphicFrameLocks noGrp="1"/>
          </p:cNvGraphicFramePr>
          <p:nvPr>
            <p:extLst>
              <p:ext uri="{D42A27DB-BD31-4B8C-83A1-F6EECF244321}">
                <p14:modId xmlns:p14="http://schemas.microsoft.com/office/powerpoint/2010/main" val="1794529568"/>
              </p:ext>
            </p:extLst>
          </p:nvPr>
        </p:nvGraphicFramePr>
        <p:xfrm>
          <a:off x="1175679" y="3431881"/>
          <a:ext cx="4380931" cy="840046"/>
        </p:xfrm>
        <a:graphic>
          <a:graphicData uri="http://schemas.openxmlformats.org/drawingml/2006/table">
            <a:tbl>
              <a:tblPr firstRow="1" firstCol="1" bandRow="1"/>
              <a:tblGrid>
                <a:gridCol w="630198">
                  <a:extLst>
                    <a:ext uri="{9D8B030D-6E8A-4147-A177-3AD203B41FA5}">
                      <a16:colId xmlns:a16="http://schemas.microsoft.com/office/drawing/2014/main" val="120598269"/>
                    </a:ext>
                  </a:extLst>
                </a:gridCol>
                <a:gridCol w="3750733">
                  <a:extLst>
                    <a:ext uri="{9D8B030D-6E8A-4147-A177-3AD203B41FA5}">
                      <a16:colId xmlns:a16="http://schemas.microsoft.com/office/drawing/2014/main" val="1455126130"/>
                    </a:ext>
                  </a:extLst>
                </a:gridCol>
              </a:tblGrid>
              <a:tr h="275404">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Delta, Cross River, Osun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528936"/>
                  </a:ext>
                </a:extLst>
              </a:tr>
              <a:tr h="560522">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Adamawa, Niger,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Enugu, Taraba, Nasarawa, Ekiti, Lagos, Ondo, </a:t>
                      </a:r>
                      <a:r>
                        <a:rPr lang="en-US" sz="11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1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100" dirty="0">
                          <a:effectLst/>
                          <a:latin typeface="Garamond" panose="02020404030301010803" pitchFamily="18" charset="0"/>
                          <a:ea typeface="Calibri" panose="020F0502020204030204" pitchFamily="34" charset="0"/>
                          <a:cs typeface="Times New Roman" panose="02020603050405020304" pitchFamily="18" charset="0"/>
                        </a:rPr>
                        <a:t>, Jigawa, Ebonyi, Bauchi, Benue, Kebbi,  Anambra, Kaduna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3676"/>
                  </a:ext>
                </a:extLst>
              </a:tr>
            </a:tbl>
          </a:graphicData>
        </a:graphic>
      </p:graphicFrame>
      <p:graphicFrame>
        <p:nvGraphicFramePr>
          <p:cNvPr id="4" name="Chart 3">
            <a:extLst>
              <a:ext uri="{FF2B5EF4-FFF2-40B4-BE49-F238E27FC236}">
                <a16:creationId xmlns:a16="http://schemas.microsoft.com/office/drawing/2014/main" id="{48746E02-D0E3-4AA7-B1E2-263B3EDB3417}"/>
              </a:ext>
            </a:extLst>
          </p:cNvPr>
          <p:cNvGraphicFramePr/>
          <p:nvPr>
            <p:extLst>
              <p:ext uri="{D42A27DB-BD31-4B8C-83A1-F6EECF244321}">
                <p14:modId xmlns:p14="http://schemas.microsoft.com/office/powerpoint/2010/main" val="2005627921"/>
              </p:ext>
            </p:extLst>
          </p:nvPr>
        </p:nvGraphicFramePr>
        <p:xfrm>
          <a:off x="6186682" y="68868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6648C65A-3C3E-40B9-883A-8D6FCB9F10F1}"/>
              </a:ext>
            </a:extLst>
          </p:cNvPr>
          <p:cNvGraphicFramePr>
            <a:graphicFrameLocks noGrp="1"/>
          </p:cNvGraphicFramePr>
          <p:nvPr>
            <p:extLst>
              <p:ext uri="{D42A27DB-BD31-4B8C-83A1-F6EECF244321}">
                <p14:modId xmlns:p14="http://schemas.microsoft.com/office/powerpoint/2010/main" val="911016618"/>
              </p:ext>
            </p:extLst>
          </p:nvPr>
        </p:nvGraphicFramePr>
        <p:xfrm>
          <a:off x="6186683" y="3410829"/>
          <a:ext cx="4572000" cy="862794"/>
        </p:xfrm>
        <a:graphic>
          <a:graphicData uri="http://schemas.openxmlformats.org/drawingml/2006/table">
            <a:tbl>
              <a:tblPr firstRow="1" firstCol="1" bandRow="1"/>
              <a:tblGrid>
                <a:gridCol w="676867">
                  <a:extLst>
                    <a:ext uri="{9D8B030D-6E8A-4147-A177-3AD203B41FA5}">
                      <a16:colId xmlns:a16="http://schemas.microsoft.com/office/drawing/2014/main" val="2767422848"/>
                    </a:ext>
                  </a:extLst>
                </a:gridCol>
                <a:gridCol w="3895133">
                  <a:extLst>
                    <a:ext uri="{9D8B030D-6E8A-4147-A177-3AD203B41FA5}">
                      <a16:colId xmlns:a16="http://schemas.microsoft.com/office/drawing/2014/main" val="681047617"/>
                    </a:ext>
                  </a:extLst>
                </a:gridCol>
              </a:tblGrid>
              <a:tr h="28234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Jigawa. Osun, Cross River, Nasarawa, Delta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249"/>
                  </a:ext>
                </a:extLst>
              </a:tr>
              <a:tr h="574638">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Adamawa, Niger,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Ebonyi, Edo, Enugu, Taraba, Bauchi, Benue, Kebbi, Ekiti, Anambra, Kaduna, Lagos, Ondo</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317407"/>
                  </a:ext>
                </a:extLst>
              </a:tr>
            </a:tbl>
          </a:graphicData>
        </a:graphic>
      </p:graphicFrame>
      <p:sp>
        <p:nvSpPr>
          <p:cNvPr id="6" name="Rectangle 5">
            <a:extLst>
              <a:ext uri="{FF2B5EF4-FFF2-40B4-BE49-F238E27FC236}">
                <a16:creationId xmlns:a16="http://schemas.microsoft.com/office/drawing/2014/main" id="{A080D37E-C80F-439D-8811-A39085A08D89}"/>
              </a:ext>
            </a:extLst>
          </p:cNvPr>
          <p:cNvSpPr/>
          <p:nvPr/>
        </p:nvSpPr>
        <p:spPr>
          <a:xfrm>
            <a:off x="1176173" y="4557923"/>
            <a:ext cx="9582509" cy="710131"/>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do we mean by Revenue accounting department or function?</a:t>
            </a:r>
          </a:p>
          <a:p>
            <a:pPr>
              <a:lnSpc>
                <a:spcPct val="107000"/>
              </a:lnSpc>
              <a:spcAft>
                <a:spcPts val="800"/>
              </a:spcAft>
            </a:pP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2E1C30D-C647-43C7-B271-DAFA361A9FC8}"/>
              </a:ext>
            </a:extLst>
          </p:cNvPr>
          <p:cNvPicPr/>
          <p:nvPr/>
        </p:nvPicPr>
        <p:blipFill>
          <a:blip r:embed="rId4"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258800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CFD75B-C13F-4430-8FCF-201AF5045687}"/>
              </a:ext>
            </a:extLst>
          </p:cNvPr>
          <p:cNvSpPr/>
          <p:nvPr/>
        </p:nvSpPr>
        <p:spPr>
          <a:xfrm>
            <a:off x="3157182" y="0"/>
            <a:ext cx="4922293" cy="777457"/>
          </a:xfrm>
          <a:prstGeom prst="rect">
            <a:avLst/>
          </a:prstGeom>
        </p:spPr>
        <p:txBody>
          <a:bodyPr wrap="square">
            <a:spAutoFit/>
          </a:bodyPr>
          <a:lstStyle/>
          <a:p>
            <a:pPr algn="ctr">
              <a:lnSpc>
                <a:spcPct val="107000"/>
              </a:lnSpc>
              <a:spcAft>
                <a:spcPts val="800"/>
              </a:spcAft>
            </a:pPr>
            <a:r>
              <a:rPr lang="en-US" b="1" dirty="0">
                <a:latin typeface="Garamond" panose="02020404030301010803" pitchFamily="18" charset="0"/>
                <a:ea typeface="Calibri" panose="020F0502020204030204" pitchFamily="34" charset="0"/>
                <a:cs typeface="Times New Roman" panose="02020603050405020304" pitchFamily="18" charset="0"/>
              </a:rPr>
              <a:t>TAX ENFORCEMENT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latin typeface="Garamond" panose="02020404030301010803" pitchFamily="18" charset="0"/>
                <a:ea typeface="Calibri" panose="020F0502020204030204" pitchFamily="34" charset="0"/>
                <a:cs typeface="Times New Roman" panose="02020603050405020304" pitchFamily="18" charset="0"/>
              </a:rPr>
              <a:t>CAPACITY FOR TAXPAYER AUDITS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D3514E5D-714E-49C7-84A6-96364253EECF}"/>
              </a:ext>
            </a:extLst>
          </p:cNvPr>
          <p:cNvGraphicFramePr>
            <a:graphicFrameLocks noGrp="1"/>
          </p:cNvGraphicFramePr>
          <p:nvPr>
            <p:extLst>
              <p:ext uri="{D42A27DB-BD31-4B8C-83A1-F6EECF244321}">
                <p14:modId xmlns:p14="http://schemas.microsoft.com/office/powerpoint/2010/main" val="3024333070"/>
              </p:ext>
            </p:extLst>
          </p:nvPr>
        </p:nvGraphicFramePr>
        <p:xfrm>
          <a:off x="4548841" y="1577676"/>
          <a:ext cx="3370761" cy="4865370"/>
        </p:xfrm>
        <a:graphic>
          <a:graphicData uri="http://schemas.openxmlformats.org/drawingml/2006/table">
            <a:tbl>
              <a:tblPr firstRow="1" firstCol="1" bandRow="1"/>
              <a:tblGrid>
                <a:gridCol w="873221">
                  <a:extLst>
                    <a:ext uri="{9D8B030D-6E8A-4147-A177-3AD203B41FA5}">
                      <a16:colId xmlns:a16="http://schemas.microsoft.com/office/drawing/2014/main" val="4223230173"/>
                    </a:ext>
                  </a:extLst>
                </a:gridCol>
                <a:gridCol w="2497540">
                  <a:extLst>
                    <a:ext uri="{9D8B030D-6E8A-4147-A177-3AD203B41FA5}">
                      <a16:colId xmlns:a16="http://schemas.microsoft.com/office/drawing/2014/main" val="597674922"/>
                    </a:ext>
                  </a:extLst>
                </a:gridCol>
              </a:tblGrid>
              <a:tr h="0">
                <a:tc gridSpan="2">
                  <a:txBody>
                    <a:bodyPr/>
                    <a:lstStyle/>
                    <a:p>
                      <a:pPr algn="l" fontAlgn="b"/>
                      <a:r>
                        <a:rPr lang="en-US" sz="1100" b="1" i="0" u="none" strike="noStrike" dirty="0">
                          <a:solidFill>
                            <a:srgbClr val="000000"/>
                          </a:solidFill>
                          <a:effectLst/>
                          <a:latin typeface="Candara" panose="020E0502030303020204" pitchFamily="34" charset="0"/>
                        </a:rPr>
                        <a:t> </a:t>
                      </a:r>
                    </a:p>
                    <a:p>
                      <a:pPr algn="l" fontAlgn="b"/>
                      <a:r>
                        <a:rPr lang="en-US" sz="1100" b="1" i="0" u="none" strike="noStrike" dirty="0">
                          <a:solidFill>
                            <a:srgbClr val="000000"/>
                          </a:solidFill>
                          <a:effectLst/>
                          <a:latin typeface="Candara" panose="020E0502030303020204" pitchFamily="34" charset="0"/>
                        </a:rPr>
                        <a:t>If yes, has it been conducted in the last: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r>
                        <a:rPr lang="en-US" sz="1100" b="1" i="0" u="none" strike="noStrike" dirty="0">
                          <a:solidFill>
                            <a:srgbClr val="000000"/>
                          </a:solidFill>
                          <a:effectLst/>
                          <a:latin typeface="Candara" panose="020E0502030303020204" pitchFamily="34" charset="0"/>
                        </a:rPr>
                        <a:t>If yes, has it been conducted in the last: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872795"/>
                  </a:ext>
                </a:extLst>
              </a:tr>
              <a:tr h="0">
                <a:tc>
                  <a:txBody>
                    <a:bodyPr/>
                    <a:lstStyle/>
                    <a:p>
                      <a:pPr algn="l" fontAlgn="b"/>
                      <a:r>
                        <a:rPr lang="en-US" sz="1100" b="1" i="0" u="none" strike="noStrike">
                          <a:solidFill>
                            <a:srgbClr val="000000"/>
                          </a:solidFill>
                          <a:effectLst/>
                          <a:latin typeface="Candara" panose="020E0502030303020204" pitchFamily="34" charset="0"/>
                        </a:rPr>
                        <a:t>State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ndara" panose="020E0502030303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28914"/>
                  </a:ext>
                </a:extLst>
              </a:tr>
              <a:tr h="0">
                <a:tc>
                  <a:txBody>
                    <a:bodyPr/>
                    <a:lstStyle/>
                    <a:p>
                      <a:pPr algn="l" fontAlgn="b"/>
                      <a:r>
                        <a:rPr lang="en-US" sz="1100" b="0" i="0" u="none" strike="noStrike">
                          <a:solidFill>
                            <a:srgbClr val="000000"/>
                          </a:solidFill>
                          <a:effectLst/>
                          <a:latin typeface="Candara" panose="020E0502030303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One year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091179"/>
                  </a:ext>
                </a:extLst>
              </a:tr>
              <a:tr h="0">
                <a:tc>
                  <a:txBody>
                    <a:bodyPr/>
                    <a:lstStyle/>
                    <a:p>
                      <a:pPr algn="l" fontAlgn="b"/>
                      <a:r>
                        <a:rPr lang="en-US" sz="1100" b="0" i="0" u="none" strike="noStrike">
                          <a:solidFill>
                            <a:srgbClr val="000000"/>
                          </a:solidFill>
                          <a:effectLst/>
                          <a:latin typeface="Candara" panose="020E0502030303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999817"/>
                  </a:ext>
                </a:extLst>
              </a:tr>
              <a:tr h="0">
                <a:tc>
                  <a:txBody>
                    <a:bodyPr/>
                    <a:lstStyle/>
                    <a:p>
                      <a:pPr algn="l" fontAlgn="b"/>
                      <a:r>
                        <a:rPr lang="en-US" sz="1100" b="0" i="0" u="none" strike="noStrike">
                          <a:solidFill>
                            <a:srgbClr val="000000"/>
                          </a:solidFill>
                          <a:effectLst/>
                          <a:latin typeface="Candara" panose="020E0502030303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Never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733601"/>
                  </a:ext>
                </a:extLst>
              </a:tr>
              <a:tr h="0">
                <a:tc>
                  <a:txBody>
                    <a:bodyPr/>
                    <a:lstStyle/>
                    <a:p>
                      <a:pPr algn="l" fontAlgn="b"/>
                      <a:r>
                        <a:rPr lang="en-US" sz="1100" b="0" i="0" u="none" strike="noStrike">
                          <a:solidFill>
                            <a:srgbClr val="000000"/>
                          </a:solidFill>
                          <a:effectLst/>
                          <a:latin typeface="Candara" panose="020E0502030303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One year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683778"/>
                  </a:ext>
                </a:extLst>
              </a:tr>
              <a:tr h="0">
                <a:tc>
                  <a:txBody>
                    <a:bodyPr/>
                    <a:lstStyle/>
                    <a:p>
                      <a:pPr algn="l" fontAlgn="b"/>
                      <a:r>
                        <a:rPr lang="en-US" sz="1100" b="0" i="0" u="none" strike="noStrike">
                          <a:solidFill>
                            <a:srgbClr val="000000"/>
                          </a:solidFill>
                          <a:effectLst/>
                          <a:latin typeface="Candara" panose="020E0502030303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95815"/>
                  </a:ext>
                </a:extLst>
              </a:tr>
              <a:tr h="0">
                <a:tc>
                  <a:txBody>
                    <a:bodyPr/>
                    <a:lstStyle/>
                    <a:p>
                      <a:pPr algn="l" fontAlgn="b"/>
                      <a:r>
                        <a:rPr lang="en-US" sz="1100" b="0" i="0" u="none" strike="noStrike">
                          <a:solidFill>
                            <a:srgbClr val="000000"/>
                          </a:solidFill>
                          <a:effectLst/>
                          <a:latin typeface="Candara" panose="020E0502030303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2159444"/>
                  </a:ext>
                </a:extLst>
              </a:tr>
              <a:tr h="0">
                <a:tc>
                  <a:txBody>
                    <a:bodyPr/>
                    <a:lstStyle/>
                    <a:p>
                      <a:pPr algn="l" fontAlgn="b"/>
                      <a:r>
                        <a:rPr lang="en-US" sz="1100" b="0" i="0" u="none" strike="noStrike">
                          <a:solidFill>
                            <a:srgbClr val="000000"/>
                          </a:solidFill>
                          <a:effectLst/>
                          <a:latin typeface="Candara" panose="020E0502030303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One year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085264"/>
                  </a:ext>
                </a:extLst>
              </a:tr>
              <a:tr h="0">
                <a:tc>
                  <a:txBody>
                    <a:bodyPr/>
                    <a:lstStyle/>
                    <a:p>
                      <a:pPr algn="l" fontAlgn="b"/>
                      <a:r>
                        <a:rPr lang="en-US" sz="1100" b="0" i="0" u="none" strike="noStrike">
                          <a:solidFill>
                            <a:srgbClr val="000000"/>
                          </a:solidFill>
                          <a:effectLst/>
                          <a:latin typeface="Candara" panose="020E0502030303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963746"/>
                  </a:ext>
                </a:extLst>
              </a:tr>
              <a:tr h="0">
                <a:tc>
                  <a:txBody>
                    <a:bodyPr/>
                    <a:lstStyle/>
                    <a:p>
                      <a:pPr algn="l" fontAlgn="b"/>
                      <a:r>
                        <a:rPr lang="en-US" sz="1100" b="0" i="0" u="none" strike="noStrike">
                          <a:solidFill>
                            <a:srgbClr val="000000"/>
                          </a:solidFill>
                          <a:effectLst/>
                          <a:latin typeface="Candara" panose="020E0502030303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36553"/>
                  </a:ext>
                </a:extLst>
              </a:tr>
              <a:tr h="0">
                <a:tc>
                  <a:txBody>
                    <a:bodyPr/>
                    <a:lstStyle/>
                    <a:p>
                      <a:pPr algn="l" fontAlgn="b"/>
                      <a:r>
                        <a:rPr lang="en-US" sz="1100" b="0" i="0" u="none" strike="noStrike">
                          <a:solidFill>
                            <a:srgbClr val="000000"/>
                          </a:solidFill>
                          <a:effectLst/>
                          <a:latin typeface="Candara" panose="020E0502030303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663402"/>
                  </a:ext>
                </a:extLst>
              </a:tr>
              <a:tr h="0">
                <a:tc>
                  <a:txBody>
                    <a:bodyPr/>
                    <a:lstStyle/>
                    <a:p>
                      <a:pPr algn="l" fontAlgn="b"/>
                      <a:r>
                        <a:rPr lang="en-US" sz="1100" b="0" i="0" u="none" strike="noStrike">
                          <a:solidFill>
                            <a:srgbClr val="000000"/>
                          </a:solidFill>
                          <a:effectLst/>
                          <a:latin typeface="Candara" panose="020E0502030303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563926"/>
                  </a:ext>
                </a:extLst>
              </a:tr>
              <a:tr h="0">
                <a:tc>
                  <a:txBody>
                    <a:bodyPr/>
                    <a:lstStyle/>
                    <a:p>
                      <a:pPr algn="l" fontAlgn="b"/>
                      <a:r>
                        <a:rPr lang="en-US" sz="1100" b="0" i="0" u="none" strike="noStrike">
                          <a:solidFill>
                            <a:srgbClr val="000000"/>
                          </a:solidFill>
                          <a:effectLst/>
                          <a:latin typeface="Candara" panose="020E0502030303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One year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671574"/>
                  </a:ext>
                </a:extLst>
              </a:tr>
              <a:tr h="0">
                <a:tc>
                  <a:txBody>
                    <a:bodyPr/>
                    <a:lstStyle/>
                    <a:p>
                      <a:pPr algn="l" fontAlgn="b"/>
                      <a:r>
                        <a:rPr lang="en-US" sz="1100" b="0" i="0" u="none" strike="noStrike">
                          <a:solidFill>
                            <a:srgbClr val="000000"/>
                          </a:solidFill>
                          <a:effectLst/>
                          <a:latin typeface="Candara" panose="020E0502030303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816456"/>
                  </a:ext>
                </a:extLst>
              </a:tr>
              <a:tr h="0">
                <a:tc>
                  <a:txBody>
                    <a:bodyPr/>
                    <a:lstStyle/>
                    <a:p>
                      <a:pPr algn="l" fontAlgn="b"/>
                      <a:r>
                        <a:rPr lang="en-US" sz="1100" b="0" i="0" u="none" strike="noStrike">
                          <a:solidFill>
                            <a:srgbClr val="000000"/>
                          </a:solidFill>
                          <a:effectLst/>
                          <a:latin typeface="Candara" panose="020E0502030303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018653"/>
                  </a:ext>
                </a:extLst>
              </a:tr>
              <a:tr h="0">
                <a:tc>
                  <a:txBody>
                    <a:bodyPr/>
                    <a:lstStyle/>
                    <a:p>
                      <a:pPr algn="l" fontAlgn="b"/>
                      <a:r>
                        <a:rPr lang="en-US" sz="1100" b="0" i="0" u="none" strike="noStrike">
                          <a:solidFill>
                            <a:srgbClr val="000000"/>
                          </a:solidFill>
                          <a:effectLst/>
                          <a:latin typeface="Candara" panose="020E0502030303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913166"/>
                  </a:ext>
                </a:extLst>
              </a:tr>
              <a:tr h="0">
                <a:tc>
                  <a:txBody>
                    <a:bodyPr/>
                    <a:lstStyle/>
                    <a:p>
                      <a:pPr algn="l" fontAlgn="b"/>
                      <a:r>
                        <a:rPr lang="en-US" sz="1100" b="0" i="0" u="none" strike="noStrike">
                          <a:solidFill>
                            <a:srgbClr val="000000"/>
                          </a:solidFill>
                          <a:effectLst/>
                          <a:latin typeface="Candara" panose="020E0502030303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3640"/>
                  </a:ext>
                </a:extLst>
              </a:tr>
              <a:tr h="0">
                <a:tc>
                  <a:txBody>
                    <a:bodyPr/>
                    <a:lstStyle/>
                    <a:p>
                      <a:pPr algn="l" fontAlgn="b"/>
                      <a:r>
                        <a:rPr lang="en-US" sz="1100" b="0" i="0" u="none" strike="noStrike">
                          <a:solidFill>
                            <a:srgbClr val="000000"/>
                          </a:solidFill>
                          <a:effectLst/>
                          <a:latin typeface="Candara" panose="020E0502030303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634471"/>
                  </a:ext>
                </a:extLst>
              </a:tr>
              <a:tr h="0">
                <a:tc>
                  <a:txBody>
                    <a:bodyPr/>
                    <a:lstStyle/>
                    <a:p>
                      <a:pPr algn="l" fontAlgn="b"/>
                      <a:r>
                        <a:rPr lang="en-US" sz="1100" b="0" i="0" u="none" strike="noStrike">
                          <a:solidFill>
                            <a:srgbClr val="000000"/>
                          </a:solidFill>
                          <a:effectLst/>
                          <a:latin typeface="Candara" panose="020E0502030303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477693"/>
                  </a:ext>
                </a:extLst>
              </a:tr>
              <a:tr h="0">
                <a:tc>
                  <a:txBody>
                    <a:bodyPr/>
                    <a:lstStyle/>
                    <a:p>
                      <a:pPr algn="l" fontAlgn="b"/>
                      <a:r>
                        <a:rPr lang="en-US" sz="1100" b="0" i="0" u="none" strike="noStrike">
                          <a:solidFill>
                            <a:srgbClr val="000000"/>
                          </a:solidFill>
                          <a:effectLst/>
                          <a:latin typeface="Candara" panose="020E0502030303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One year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097357"/>
                  </a:ext>
                </a:extLst>
              </a:tr>
              <a:tr h="0">
                <a:tc>
                  <a:txBody>
                    <a:bodyPr/>
                    <a:lstStyle/>
                    <a:p>
                      <a:pPr algn="l" fontAlgn="b"/>
                      <a:r>
                        <a:rPr lang="en-US" sz="1100" b="0" i="0" u="none" strike="noStrike">
                          <a:solidFill>
                            <a:srgbClr val="000000"/>
                          </a:solidFill>
                          <a:effectLst/>
                          <a:latin typeface="Candara" panose="020E0502030303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185350"/>
                  </a:ext>
                </a:extLst>
              </a:tr>
              <a:tr h="0">
                <a:tc>
                  <a:txBody>
                    <a:bodyPr/>
                    <a:lstStyle/>
                    <a:p>
                      <a:pPr algn="l" fontAlgn="b"/>
                      <a:r>
                        <a:rPr lang="en-US" sz="1100" b="0" i="0" u="none" strike="noStrike">
                          <a:solidFill>
                            <a:srgbClr val="000000"/>
                          </a:solidFill>
                          <a:effectLst/>
                          <a:latin typeface="Candara" panose="020E0502030303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201555"/>
                  </a:ext>
                </a:extLst>
              </a:tr>
              <a:tr h="0">
                <a:tc>
                  <a:txBody>
                    <a:bodyPr/>
                    <a:lstStyle/>
                    <a:p>
                      <a:pPr algn="l" fontAlgn="b"/>
                      <a:r>
                        <a:rPr lang="en-US" sz="1100" b="0" i="0" u="none" strike="noStrike">
                          <a:solidFill>
                            <a:srgbClr val="000000"/>
                          </a:solidFill>
                          <a:effectLst/>
                          <a:latin typeface="Candara" panose="020E0502030303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390040"/>
                  </a:ext>
                </a:extLst>
              </a:tr>
              <a:tr h="0">
                <a:tc>
                  <a:txBody>
                    <a:bodyPr/>
                    <a:lstStyle/>
                    <a:p>
                      <a:pPr algn="l" fontAlgn="b"/>
                      <a:r>
                        <a:rPr lang="en-US" sz="1100" b="0" i="0" u="none" strike="noStrike">
                          <a:solidFill>
                            <a:srgbClr val="000000"/>
                          </a:solidFill>
                          <a:effectLst/>
                          <a:latin typeface="Candara" panose="020E0502030303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756460"/>
                  </a:ext>
                </a:extLst>
              </a:tr>
              <a:tr h="0">
                <a:tc>
                  <a:txBody>
                    <a:bodyPr/>
                    <a:lstStyle/>
                    <a:p>
                      <a:pPr algn="l" fontAlgn="b"/>
                      <a:r>
                        <a:rPr lang="en-US" sz="1100" b="0" i="0" u="none" strike="noStrike">
                          <a:solidFill>
                            <a:srgbClr val="000000"/>
                          </a:solidFill>
                          <a:effectLst/>
                          <a:latin typeface="Candara" panose="020E0502030303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Six months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371952"/>
                  </a:ext>
                </a:extLst>
              </a:tr>
              <a:tr h="0">
                <a:tc>
                  <a:txBody>
                    <a:bodyPr/>
                    <a:lstStyle/>
                    <a:p>
                      <a:pPr algn="l" fontAlgn="b"/>
                      <a:r>
                        <a:rPr lang="en-US" sz="1100" b="0" i="0" u="none" strike="noStrike">
                          <a:solidFill>
                            <a:srgbClr val="000000"/>
                          </a:solidFill>
                          <a:effectLst/>
                          <a:latin typeface="Candara" panose="020E0502030303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One year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658991"/>
                  </a:ext>
                </a:extLst>
              </a:tr>
            </a:tbl>
          </a:graphicData>
        </a:graphic>
      </p:graphicFrame>
      <p:graphicFrame>
        <p:nvGraphicFramePr>
          <p:cNvPr id="9" name="Table 8">
            <a:extLst>
              <a:ext uri="{FF2B5EF4-FFF2-40B4-BE49-F238E27FC236}">
                <a16:creationId xmlns:a16="http://schemas.microsoft.com/office/drawing/2014/main" id="{6FFDFE07-7767-442F-A5E4-EA123559FC47}"/>
              </a:ext>
            </a:extLst>
          </p:cNvPr>
          <p:cNvGraphicFramePr>
            <a:graphicFrameLocks noGrp="1"/>
          </p:cNvGraphicFramePr>
          <p:nvPr>
            <p:extLst>
              <p:ext uri="{D42A27DB-BD31-4B8C-83A1-F6EECF244321}">
                <p14:modId xmlns:p14="http://schemas.microsoft.com/office/powerpoint/2010/main" val="1709942011"/>
              </p:ext>
            </p:extLst>
          </p:nvPr>
        </p:nvGraphicFramePr>
        <p:xfrm>
          <a:off x="8079475" y="1577676"/>
          <a:ext cx="3757449" cy="4865370"/>
        </p:xfrm>
        <a:graphic>
          <a:graphicData uri="http://schemas.openxmlformats.org/drawingml/2006/table">
            <a:tbl>
              <a:tblPr firstRow="1" firstCol="1" bandRow="1"/>
              <a:tblGrid>
                <a:gridCol w="655273">
                  <a:extLst>
                    <a:ext uri="{9D8B030D-6E8A-4147-A177-3AD203B41FA5}">
                      <a16:colId xmlns:a16="http://schemas.microsoft.com/office/drawing/2014/main" val="1890013657"/>
                    </a:ext>
                  </a:extLst>
                </a:gridCol>
                <a:gridCol w="655273">
                  <a:extLst>
                    <a:ext uri="{9D8B030D-6E8A-4147-A177-3AD203B41FA5}">
                      <a16:colId xmlns:a16="http://schemas.microsoft.com/office/drawing/2014/main" val="4038053523"/>
                    </a:ext>
                  </a:extLst>
                </a:gridCol>
                <a:gridCol w="2446903">
                  <a:extLst>
                    <a:ext uri="{9D8B030D-6E8A-4147-A177-3AD203B41FA5}">
                      <a16:colId xmlns:a16="http://schemas.microsoft.com/office/drawing/2014/main" val="3472777367"/>
                    </a:ext>
                  </a:extLst>
                </a:gridCol>
              </a:tblGrid>
              <a:tr h="0">
                <a:tc gridSpan="3">
                  <a:txBody>
                    <a:bodyPr/>
                    <a:lstStyle/>
                    <a:p>
                      <a:pPr algn="l" fontAlgn="b"/>
                      <a:r>
                        <a:rPr lang="en-US" sz="1100" b="1" i="0" u="none" strike="noStrike" dirty="0">
                          <a:solidFill>
                            <a:srgbClr val="000000"/>
                          </a:solidFill>
                          <a:effectLst/>
                          <a:latin typeface="Candara" panose="020E0502030303020204" pitchFamily="34" charset="0"/>
                        </a:rPr>
                        <a:t> If Yes - How many cases 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r>
                        <a:rPr lang="en-US" sz="1100" b="1" i="0" u="none" strike="noStrike" dirty="0">
                          <a:solidFill>
                            <a:srgbClr val="000000"/>
                          </a:solidFill>
                          <a:effectLst/>
                          <a:latin typeface="Candara" panose="020E0502030303020204" pitchFamily="34" charset="0"/>
                        </a:rPr>
                        <a:t>If Yes - How many cases are: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183650"/>
                  </a:ext>
                </a:extLst>
              </a:tr>
              <a:tr h="0">
                <a:tc>
                  <a:txBody>
                    <a:bodyPr/>
                    <a:lstStyle/>
                    <a:p>
                      <a:pPr algn="l" fontAlgn="b"/>
                      <a:r>
                        <a:rPr lang="en-US" sz="1100" b="1" i="0" u="none" strike="noStrike">
                          <a:solidFill>
                            <a:srgbClr val="000000"/>
                          </a:solidFill>
                          <a:effectLst/>
                          <a:latin typeface="Candara" panose="020E0502030303020204" pitchFamily="34" charset="0"/>
                        </a:rPr>
                        <a:t>State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ndara" panose="020E0502030303020204" pitchFamily="34" charset="0"/>
                        </a:rPr>
                        <a:t>Working?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ndara" panose="020E0502030303020204" pitchFamily="34" charset="0"/>
                        </a:rPr>
                        <a:t>Concluded in the last one year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733638"/>
                  </a:ext>
                </a:extLst>
              </a:tr>
              <a:tr h="0">
                <a:tc>
                  <a:txBody>
                    <a:bodyPr/>
                    <a:lstStyle/>
                    <a:p>
                      <a:pPr algn="l" fontAlgn="b"/>
                      <a:r>
                        <a:rPr lang="en-US" sz="1100" b="0" i="0" u="none" strike="noStrike">
                          <a:solidFill>
                            <a:srgbClr val="000000"/>
                          </a:solidFill>
                          <a:effectLst/>
                          <a:latin typeface="Candara" panose="020E0502030303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450558"/>
                  </a:ext>
                </a:extLst>
              </a:tr>
              <a:tr h="0">
                <a:tc>
                  <a:txBody>
                    <a:bodyPr/>
                    <a:lstStyle/>
                    <a:p>
                      <a:pPr algn="l" fontAlgn="b"/>
                      <a:r>
                        <a:rPr lang="en-US" sz="1100" b="0" i="0" u="none" strike="noStrike">
                          <a:solidFill>
                            <a:srgbClr val="000000"/>
                          </a:solidFill>
                          <a:effectLst/>
                          <a:latin typeface="Candara" panose="020E0502030303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10 - 20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29112"/>
                  </a:ext>
                </a:extLst>
              </a:tr>
              <a:tr h="0">
                <a:tc>
                  <a:txBody>
                    <a:bodyPr/>
                    <a:lstStyle/>
                    <a:p>
                      <a:pPr algn="l" fontAlgn="b"/>
                      <a:r>
                        <a:rPr lang="en-US" sz="1100" b="0" i="0" u="none" strike="noStrike">
                          <a:solidFill>
                            <a:srgbClr val="000000"/>
                          </a:solidFill>
                          <a:effectLst/>
                          <a:latin typeface="Candara" panose="020E0502030303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355468"/>
                  </a:ext>
                </a:extLst>
              </a:tr>
              <a:tr h="0">
                <a:tc>
                  <a:txBody>
                    <a:bodyPr/>
                    <a:lstStyle/>
                    <a:p>
                      <a:pPr algn="l" fontAlgn="b"/>
                      <a:r>
                        <a:rPr lang="en-US" sz="1100" b="0" i="0" u="none" strike="noStrike">
                          <a:solidFill>
                            <a:srgbClr val="000000"/>
                          </a:solidFill>
                          <a:effectLst/>
                          <a:latin typeface="Candara" panose="020E0502030303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059013"/>
                  </a:ext>
                </a:extLst>
              </a:tr>
              <a:tr h="0">
                <a:tc>
                  <a:txBody>
                    <a:bodyPr/>
                    <a:lstStyle/>
                    <a:p>
                      <a:pPr algn="l" fontAlgn="b"/>
                      <a:r>
                        <a:rPr lang="en-US" sz="1100" b="0" i="0" u="none" strike="noStrike">
                          <a:solidFill>
                            <a:srgbClr val="000000"/>
                          </a:solidFill>
                          <a:effectLst/>
                          <a:latin typeface="Candara" panose="020E0502030303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10 - 20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1 - 10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496074"/>
                  </a:ext>
                </a:extLst>
              </a:tr>
              <a:tr h="0">
                <a:tc>
                  <a:txBody>
                    <a:bodyPr/>
                    <a:lstStyle/>
                    <a:p>
                      <a:pPr algn="l" fontAlgn="b"/>
                      <a:r>
                        <a:rPr lang="en-US" sz="1100" b="0" i="0" u="none" strike="noStrike">
                          <a:solidFill>
                            <a:srgbClr val="000000"/>
                          </a:solidFill>
                          <a:effectLst/>
                          <a:latin typeface="Candara" panose="020E0502030303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789554"/>
                  </a:ext>
                </a:extLst>
              </a:tr>
              <a:tr h="0">
                <a:tc>
                  <a:txBody>
                    <a:bodyPr/>
                    <a:lstStyle/>
                    <a:p>
                      <a:pPr algn="l" fontAlgn="b"/>
                      <a:r>
                        <a:rPr lang="en-US" sz="1100" b="0" i="0" u="none" strike="noStrike">
                          <a:solidFill>
                            <a:srgbClr val="000000"/>
                          </a:solidFill>
                          <a:effectLst/>
                          <a:latin typeface="Candara" panose="020E0502030303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984060"/>
                  </a:ext>
                </a:extLst>
              </a:tr>
              <a:tr h="0">
                <a:tc>
                  <a:txBody>
                    <a:bodyPr/>
                    <a:lstStyle/>
                    <a:p>
                      <a:pPr algn="l" fontAlgn="b"/>
                      <a:r>
                        <a:rPr lang="en-US" sz="1100" b="0" i="0" u="none" strike="noStrike">
                          <a:solidFill>
                            <a:srgbClr val="000000"/>
                          </a:solidFill>
                          <a:effectLst/>
                          <a:latin typeface="Candara" panose="020E0502030303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1 - 10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226780"/>
                  </a:ext>
                </a:extLst>
              </a:tr>
              <a:tr h="0">
                <a:tc>
                  <a:txBody>
                    <a:bodyPr/>
                    <a:lstStyle/>
                    <a:p>
                      <a:pPr algn="l" fontAlgn="b"/>
                      <a:r>
                        <a:rPr lang="en-US" sz="1100" b="0" i="0" u="none" strike="noStrike">
                          <a:solidFill>
                            <a:srgbClr val="000000"/>
                          </a:solidFill>
                          <a:effectLst/>
                          <a:latin typeface="Candara" panose="020E0502030303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076488"/>
                  </a:ext>
                </a:extLst>
              </a:tr>
              <a:tr h="0">
                <a:tc>
                  <a:txBody>
                    <a:bodyPr/>
                    <a:lstStyle/>
                    <a:p>
                      <a:pPr algn="l" fontAlgn="b"/>
                      <a:r>
                        <a:rPr lang="en-US" sz="1100" b="0" i="0" u="none" strike="noStrike">
                          <a:solidFill>
                            <a:srgbClr val="000000"/>
                          </a:solidFill>
                          <a:effectLst/>
                          <a:latin typeface="Candara" panose="020E0502030303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70579"/>
                  </a:ext>
                </a:extLst>
              </a:tr>
              <a:tr h="0">
                <a:tc>
                  <a:txBody>
                    <a:bodyPr/>
                    <a:lstStyle/>
                    <a:p>
                      <a:pPr algn="l" fontAlgn="b"/>
                      <a:r>
                        <a:rPr lang="en-US" sz="1100" b="0" i="0" u="none" strike="noStrike">
                          <a:solidFill>
                            <a:srgbClr val="000000"/>
                          </a:solidFill>
                          <a:effectLst/>
                          <a:latin typeface="Candara" panose="020E0502030303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777733"/>
                  </a:ext>
                </a:extLst>
              </a:tr>
              <a:tr h="0">
                <a:tc>
                  <a:txBody>
                    <a:bodyPr/>
                    <a:lstStyle/>
                    <a:p>
                      <a:pPr algn="l" fontAlgn="b"/>
                      <a:r>
                        <a:rPr lang="en-US" sz="1100" b="0" i="0" u="none" strike="noStrike">
                          <a:solidFill>
                            <a:srgbClr val="000000"/>
                          </a:solidFill>
                          <a:effectLst/>
                          <a:latin typeface="Candara" panose="020E0502030303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10 - 20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781143"/>
                  </a:ext>
                </a:extLst>
              </a:tr>
              <a:tr h="0">
                <a:tc>
                  <a:txBody>
                    <a:bodyPr/>
                    <a:lstStyle/>
                    <a:p>
                      <a:pPr algn="l" fontAlgn="b"/>
                      <a:r>
                        <a:rPr lang="en-US" sz="1100" b="0" i="0" u="none" strike="noStrike">
                          <a:solidFill>
                            <a:srgbClr val="000000"/>
                          </a:solidFill>
                          <a:effectLst/>
                          <a:latin typeface="Candara" panose="020E0502030303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459911"/>
                  </a:ext>
                </a:extLst>
              </a:tr>
              <a:tr h="0">
                <a:tc>
                  <a:txBody>
                    <a:bodyPr/>
                    <a:lstStyle/>
                    <a:p>
                      <a:pPr algn="l" fontAlgn="b"/>
                      <a:r>
                        <a:rPr lang="en-US" sz="1100" b="0" i="0" u="none" strike="noStrike">
                          <a:solidFill>
                            <a:srgbClr val="000000"/>
                          </a:solidFill>
                          <a:effectLst/>
                          <a:latin typeface="Candara" panose="020E0502030303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10 - 20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937623"/>
                  </a:ext>
                </a:extLst>
              </a:tr>
              <a:tr h="0">
                <a:tc>
                  <a:txBody>
                    <a:bodyPr/>
                    <a:lstStyle/>
                    <a:p>
                      <a:pPr algn="l" fontAlgn="b"/>
                      <a:r>
                        <a:rPr lang="en-US" sz="1100" b="0" i="0" u="none" strike="noStrike">
                          <a:solidFill>
                            <a:srgbClr val="000000"/>
                          </a:solidFill>
                          <a:effectLst/>
                          <a:latin typeface="Candara" panose="020E0502030303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1 - 10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1 - 10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035493"/>
                  </a:ext>
                </a:extLst>
              </a:tr>
              <a:tr h="0">
                <a:tc>
                  <a:txBody>
                    <a:bodyPr/>
                    <a:lstStyle/>
                    <a:p>
                      <a:pPr algn="l" fontAlgn="b"/>
                      <a:r>
                        <a:rPr lang="en-US" sz="1100" b="0" i="0" u="none" strike="noStrike">
                          <a:solidFill>
                            <a:srgbClr val="000000"/>
                          </a:solidFill>
                          <a:effectLst/>
                          <a:latin typeface="Candara" panose="020E0502030303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529263"/>
                  </a:ext>
                </a:extLst>
              </a:tr>
              <a:tr h="0">
                <a:tc>
                  <a:txBody>
                    <a:bodyPr/>
                    <a:lstStyle/>
                    <a:p>
                      <a:pPr algn="l" fontAlgn="b"/>
                      <a:r>
                        <a:rPr lang="en-US" sz="1100" b="0" i="0" u="none" strike="noStrike">
                          <a:solidFill>
                            <a:srgbClr val="000000"/>
                          </a:solidFill>
                          <a:effectLst/>
                          <a:latin typeface="Candara" panose="020E0502030303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954263"/>
                  </a:ext>
                </a:extLst>
              </a:tr>
              <a:tr h="0">
                <a:tc>
                  <a:txBody>
                    <a:bodyPr/>
                    <a:lstStyle/>
                    <a:p>
                      <a:pPr algn="l" fontAlgn="b"/>
                      <a:r>
                        <a:rPr lang="en-US" sz="1100" b="0" i="0" u="none" strike="noStrike">
                          <a:solidFill>
                            <a:srgbClr val="000000"/>
                          </a:solidFill>
                          <a:effectLst/>
                          <a:latin typeface="Candara" panose="020E0502030303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995182"/>
                  </a:ext>
                </a:extLst>
              </a:tr>
              <a:tr h="0">
                <a:tc>
                  <a:txBody>
                    <a:bodyPr/>
                    <a:lstStyle/>
                    <a:p>
                      <a:pPr algn="l" fontAlgn="b"/>
                      <a:r>
                        <a:rPr lang="en-US" sz="1100" b="0" i="0" u="none" strike="noStrike">
                          <a:solidFill>
                            <a:srgbClr val="000000"/>
                          </a:solidFill>
                          <a:effectLst/>
                          <a:latin typeface="Candara" panose="020E0502030303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664128"/>
                  </a:ext>
                </a:extLst>
              </a:tr>
              <a:tr h="0">
                <a:tc>
                  <a:txBody>
                    <a:bodyPr/>
                    <a:lstStyle/>
                    <a:p>
                      <a:pPr algn="l" fontAlgn="b"/>
                      <a:r>
                        <a:rPr lang="en-US" sz="1100" b="0" i="0" u="none" strike="noStrike">
                          <a:solidFill>
                            <a:srgbClr val="000000"/>
                          </a:solidFill>
                          <a:effectLst/>
                          <a:latin typeface="Candara" panose="020E0502030303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174863"/>
                  </a:ext>
                </a:extLst>
              </a:tr>
              <a:tr h="0">
                <a:tc>
                  <a:txBody>
                    <a:bodyPr/>
                    <a:lstStyle/>
                    <a:p>
                      <a:pPr algn="l" fontAlgn="b"/>
                      <a:r>
                        <a:rPr lang="en-US" sz="1100" b="0" i="0" u="none" strike="noStrike">
                          <a:solidFill>
                            <a:srgbClr val="000000"/>
                          </a:solidFill>
                          <a:effectLst/>
                          <a:latin typeface="Candara" panose="020E0502030303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727191"/>
                  </a:ext>
                </a:extLst>
              </a:tr>
              <a:tr h="0">
                <a:tc>
                  <a:txBody>
                    <a:bodyPr/>
                    <a:lstStyle/>
                    <a:p>
                      <a:pPr algn="l" fontAlgn="b"/>
                      <a:r>
                        <a:rPr lang="en-US" sz="1100" b="0" i="0" u="none" strike="noStrike">
                          <a:solidFill>
                            <a:srgbClr val="000000"/>
                          </a:solidFill>
                          <a:effectLst/>
                          <a:latin typeface="Candara" panose="020E0502030303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966005"/>
                  </a:ext>
                </a:extLst>
              </a:tr>
              <a:tr h="0">
                <a:tc>
                  <a:txBody>
                    <a:bodyPr/>
                    <a:lstStyle/>
                    <a:p>
                      <a:pPr algn="l" fontAlgn="b"/>
                      <a:r>
                        <a:rPr lang="en-US" sz="1100" b="0" i="0" u="none" strike="noStrike">
                          <a:solidFill>
                            <a:srgbClr val="000000"/>
                          </a:solidFill>
                          <a:effectLst/>
                          <a:latin typeface="Candara" panose="020E0502030303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20913"/>
                  </a:ext>
                </a:extLst>
              </a:tr>
              <a:tr h="0">
                <a:tc>
                  <a:txBody>
                    <a:bodyPr/>
                    <a:lstStyle/>
                    <a:p>
                      <a:pPr algn="l" fontAlgn="b"/>
                      <a:r>
                        <a:rPr lang="en-US" sz="1100" b="0" i="0" u="none" strike="noStrike">
                          <a:solidFill>
                            <a:srgbClr val="000000"/>
                          </a:solidFill>
                          <a:effectLst/>
                          <a:latin typeface="Candara" panose="020E0502030303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1 - 10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1 - 10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19466"/>
                  </a:ext>
                </a:extLst>
              </a:tr>
              <a:tr h="0">
                <a:tc>
                  <a:txBody>
                    <a:bodyPr/>
                    <a:lstStyle/>
                    <a:p>
                      <a:pPr algn="l" fontAlgn="b"/>
                      <a:r>
                        <a:rPr lang="en-US" sz="1100" b="0" i="0" u="none" strike="noStrike">
                          <a:solidFill>
                            <a:srgbClr val="000000"/>
                          </a:solidFill>
                          <a:effectLst/>
                          <a:latin typeface="Candara" panose="020E0502030303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001330"/>
                  </a:ext>
                </a:extLst>
              </a:tr>
            </a:tbl>
          </a:graphicData>
        </a:graphic>
      </p:graphicFrame>
      <p:sp>
        <p:nvSpPr>
          <p:cNvPr id="10" name="Rectangle 9">
            <a:extLst>
              <a:ext uri="{FF2B5EF4-FFF2-40B4-BE49-F238E27FC236}">
                <a16:creationId xmlns:a16="http://schemas.microsoft.com/office/drawing/2014/main" id="{4E02ACAA-966F-4920-8760-7D522E928C21}"/>
              </a:ext>
            </a:extLst>
          </p:cNvPr>
          <p:cNvSpPr/>
          <p:nvPr/>
        </p:nvSpPr>
        <p:spPr>
          <a:xfrm>
            <a:off x="458637" y="5391448"/>
            <a:ext cx="8219536" cy="1197059"/>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Describe the audit function in your states.</a:t>
            </a:r>
          </a:p>
          <a:p>
            <a:pPr marL="285750" indent="-285750">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exactly is done?</a:t>
            </a:r>
          </a:p>
          <a:p>
            <a:pPr marL="285750" indent="-285750">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Are they targeted,</a:t>
            </a:r>
          </a:p>
          <a:p>
            <a:pPr marL="285750" indent="-285750">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If yes what are the criteria?</a:t>
            </a:r>
          </a:p>
        </p:txBody>
      </p:sp>
      <p:pic>
        <p:nvPicPr>
          <p:cNvPr id="11" name="Picture 10">
            <a:extLst>
              <a:ext uri="{FF2B5EF4-FFF2-40B4-BE49-F238E27FC236}">
                <a16:creationId xmlns:a16="http://schemas.microsoft.com/office/drawing/2014/main" id="{4B5D7ECF-7127-4C84-B023-A0700128FDB5}"/>
              </a:ext>
            </a:extLst>
          </p:cNvPr>
          <p:cNvPicPr/>
          <p:nvPr/>
        </p:nvPicPr>
        <p:blipFill>
          <a:blip r:embed="rId2" cstate="print"/>
          <a:stretch>
            <a:fillRect/>
          </a:stretch>
        </p:blipFill>
        <p:spPr>
          <a:xfrm>
            <a:off x="0" y="0"/>
            <a:ext cx="1073426" cy="395288"/>
          </a:xfrm>
          <a:prstGeom prst="rect">
            <a:avLst/>
          </a:prstGeom>
        </p:spPr>
      </p:pic>
      <p:graphicFrame>
        <p:nvGraphicFramePr>
          <p:cNvPr id="12" name="Chart 11">
            <a:extLst>
              <a:ext uri="{FF2B5EF4-FFF2-40B4-BE49-F238E27FC236}">
                <a16:creationId xmlns:a16="http://schemas.microsoft.com/office/drawing/2014/main" id="{36624D53-DAC2-417B-957E-8BEC446FE234}"/>
              </a:ext>
            </a:extLst>
          </p:cNvPr>
          <p:cNvGraphicFramePr>
            <a:graphicFrameLocks/>
          </p:cNvGraphicFramePr>
          <p:nvPr>
            <p:extLst>
              <p:ext uri="{D42A27DB-BD31-4B8C-83A1-F6EECF244321}">
                <p14:modId xmlns:p14="http://schemas.microsoft.com/office/powerpoint/2010/main" val="2495186427"/>
              </p:ext>
            </p:extLst>
          </p:nvPr>
        </p:nvGraphicFramePr>
        <p:xfrm>
          <a:off x="170597" y="144247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a:extLst>
              <a:ext uri="{FF2B5EF4-FFF2-40B4-BE49-F238E27FC236}">
                <a16:creationId xmlns:a16="http://schemas.microsoft.com/office/drawing/2014/main" id="{9AF20D51-7420-4771-88E0-A8CC36713F88}"/>
              </a:ext>
            </a:extLst>
          </p:cNvPr>
          <p:cNvGraphicFramePr>
            <a:graphicFrameLocks noGrp="1"/>
          </p:cNvGraphicFramePr>
          <p:nvPr>
            <p:extLst>
              <p:ext uri="{D42A27DB-BD31-4B8C-83A1-F6EECF244321}">
                <p14:modId xmlns:p14="http://schemas.microsoft.com/office/powerpoint/2010/main" val="3933604248"/>
              </p:ext>
            </p:extLst>
          </p:nvPr>
        </p:nvGraphicFramePr>
        <p:xfrm>
          <a:off x="87973" y="4368536"/>
          <a:ext cx="4380931" cy="840046"/>
        </p:xfrm>
        <a:graphic>
          <a:graphicData uri="http://schemas.openxmlformats.org/drawingml/2006/table">
            <a:tbl>
              <a:tblPr firstRow="1" firstCol="1" bandRow="1"/>
              <a:tblGrid>
                <a:gridCol w="630198">
                  <a:extLst>
                    <a:ext uri="{9D8B030D-6E8A-4147-A177-3AD203B41FA5}">
                      <a16:colId xmlns:a16="http://schemas.microsoft.com/office/drawing/2014/main" val="120598269"/>
                    </a:ext>
                  </a:extLst>
                </a:gridCol>
                <a:gridCol w="3750733">
                  <a:extLst>
                    <a:ext uri="{9D8B030D-6E8A-4147-A177-3AD203B41FA5}">
                      <a16:colId xmlns:a16="http://schemas.microsoft.com/office/drawing/2014/main" val="1455126130"/>
                    </a:ext>
                  </a:extLst>
                </a:gridCol>
              </a:tblGrid>
              <a:tr h="275404">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Yobe, FCT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528936"/>
                  </a:ext>
                </a:extLst>
              </a:tr>
              <a:tr h="560522">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Garamond" panose="02020404030301010803" pitchFamily="18" charset="0"/>
                          <a:ea typeface="Calibri" panose="020F0502020204030204" pitchFamily="34" charset="0"/>
                          <a:cs typeface="Times New Roman" panose="02020603050405020304" pitchFamily="18" charset="0"/>
                        </a:rPr>
                        <a:t>Adamawa, Niger, Imo,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Enugu, Taraba, Cross River, Nasarawa, Ekiti, Delta, Lagos, Ondo, </a:t>
                      </a:r>
                      <a:r>
                        <a:rPr lang="en-US" sz="11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1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100" dirty="0">
                          <a:effectLst/>
                          <a:latin typeface="Garamond" panose="02020404030301010803" pitchFamily="18" charset="0"/>
                          <a:ea typeface="Calibri" panose="020F0502020204030204" pitchFamily="34" charset="0"/>
                          <a:cs typeface="Times New Roman" panose="02020603050405020304" pitchFamily="18" charset="0"/>
                        </a:rPr>
                        <a:t>, Jigawa, Ebonyi, Bauchi, Benue, Kebbi,  Anambra, Kaduna, Osun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3676"/>
                  </a:ext>
                </a:extLst>
              </a:tr>
            </a:tbl>
          </a:graphicData>
        </a:graphic>
      </p:graphicFrame>
    </p:spTree>
    <p:extLst>
      <p:ext uri="{BB962C8B-B14F-4D97-AF65-F5344CB8AC3E}">
        <p14:creationId xmlns:p14="http://schemas.microsoft.com/office/powerpoint/2010/main" val="89885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501A62E-EF35-494F-A901-E98DCF24DD18}"/>
              </a:ext>
            </a:extLst>
          </p:cNvPr>
          <p:cNvGraphicFramePr>
            <a:graphicFrameLocks noGrp="1"/>
          </p:cNvGraphicFramePr>
          <p:nvPr>
            <p:extLst>
              <p:ext uri="{D42A27DB-BD31-4B8C-83A1-F6EECF244321}">
                <p14:modId xmlns:p14="http://schemas.microsoft.com/office/powerpoint/2010/main" val="284163357"/>
              </p:ext>
            </p:extLst>
          </p:nvPr>
        </p:nvGraphicFramePr>
        <p:xfrm>
          <a:off x="487303" y="1011582"/>
          <a:ext cx="3122171" cy="5474970"/>
        </p:xfrm>
        <a:graphic>
          <a:graphicData uri="http://schemas.openxmlformats.org/drawingml/2006/table">
            <a:tbl>
              <a:tblPr firstRow="1" firstCol="1" bandRow="1"/>
              <a:tblGrid>
                <a:gridCol w="1472109">
                  <a:extLst>
                    <a:ext uri="{9D8B030D-6E8A-4147-A177-3AD203B41FA5}">
                      <a16:colId xmlns:a16="http://schemas.microsoft.com/office/drawing/2014/main" val="260201462"/>
                    </a:ext>
                  </a:extLst>
                </a:gridCol>
                <a:gridCol w="1650062">
                  <a:extLst>
                    <a:ext uri="{9D8B030D-6E8A-4147-A177-3AD203B41FA5}">
                      <a16:colId xmlns:a16="http://schemas.microsoft.com/office/drawing/2014/main" val="1099125438"/>
                    </a:ext>
                  </a:extLst>
                </a:gridCol>
              </a:tblGrid>
              <a:tr h="0">
                <a:tc gridSpan="2">
                  <a:txBody>
                    <a:bodyPr/>
                    <a:lstStyle/>
                    <a:p>
                      <a:pPr algn="l" fontAlgn="b"/>
                      <a:r>
                        <a:rPr lang="en-US" sz="1200" b="1" i="0" u="none" strike="noStrike" dirty="0">
                          <a:solidFill>
                            <a:srgbClr val="000000"/>
                          </a:solidFill>
                          <a:effectLst/>
                          <a:latin typeface="Candara" panose="020E0502030303020204" pitchFamily="34" charset="0"/>
                        </a:rPr>
                        <a:t> </a:t>
                      </a:r>
                    </a:p>
                    <a:p>
                      <a:pPr algn="l" fontAlgn="b"/>
                      <a:r>
                        <a:rPr lang="en-US" sz="1200" b="1" i="0" u="none" strike="noStrike" dirty="0">
                          <a:solidFill>
                            <a:srgbClr val="000000"/>
                          </a:solidFill>
                          <a:effectLst/>
                          <a:latin typeface="Candara" panose="020E0502030303020204" pitchFamily="34" charset="0"/>
                        </a:rPr>
                        <a:t>56a. How many trained Audit Staff are working in the SIRS?*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r>
                        <a:rPr lang="en-US" sz="1100" b="1" i="0" u="none" strike="noStrike" dirty="0">
                          <a:solidFill>
                            <a:srgbClr val="000000"/>
                          </a:solidFill>
                          <a:effectLst/>
                          <a:latin typeface="Candara" panose="020E0502030303020204" pitchFamily="34" charset="0"/>
                        </a:rPr>
                        <a:t>56a. How many trained Audit Staff are working in the SIRS?*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333524"/>
                  </a:ext>
                </a:extLst>
              </a:tr>
              <a:tr h="0">
                <a:tc>
                  <a:txBody>
                    <a:bodyPr/>
                    <a:lstStyle/>
                    <a:p>
                      <a:pPr algn="l" fontAlgn="b"/>
                      <a:r>
                        <a:rPr lang="en-US" sz="1200" b="1" i="0" u="none" strike="noStrike">
                          <a:solidFill>
                            <a:srgbClr val="000000"/>
                          </a:solidFill>
                          <a:effectLst/>
                          <a:latin typeface="Candara" panose="020E0502030303020204" pitchFamily="34" charset="0"/>
                        </a:rPr>
                        <a:t>State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ndara" panose="020E0502030303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027041"/>
                  </a:ext>
                </a:extLst>
              </a:tr>
              <a:tr h="0">
                <a:tc>
                  <a:txBody>
                    <a:bodyPr/>
                    <a:lstStyle/>
                    <a:p>
                      <a:pPr algn="l" fontAlgn="b"/>
                      <a:r>
                        <a:rPr lang="en-US" sz="1200" b="0" i="0" u="none" strike="noStrike">
                          <a:solidFill>
                            <a:srgbClr val="000000"/>
                          </a:solidFill>
                          <a:effectLst/>
                          <a:latin typeface="Candara" panose="020E0502030303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349872"/>
                  </a:ext>
                </a:extLst>
              </a:tr>
              <a:tr h="0">
                <a:tc>
                  <a:txBody>
                    <a:bodyPr/>
                    <a:lstStyle/>
                    <a:p>
                      <a:pPr algn="l" fontAlgn="b"/>
                      <a:r>
                        <a:rPr lang="en-US" sz="1200" b="0" i="0" u="none" strike="noStrike">
                          <a:solidFill>
                            <a:srgbClr val="000000"/>
                          </a:solidFill>
                          <a:effectLst/>
                          <a:latin typeface="Candara" panose="020E0502030303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146048"/>
                  </a:ext>
                </a:extLst>
              </a:tr>
              <a:tr h="0">
                <a:tc>
                  <a:txBody>
                    <a:bodyPr/>
                    <a:lstStyle/>
                    <a:p>
                      <a:pPr algn="l" fontAlgn="b"/>
                      <a:r>
                        <a:rPr lang="en-US" sz="1200" b="0" i="0" u="none" strike="noStrike">
                          <a:solidFill>
                            <a:srgbClr val="000000"/>
                          </a:solidFill>
                          <a:effectLst/>
                          <a:latin typeface="Candara" panose="020E0502030303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392891"/>
                  </a:ext>
                </a:extLst>
              </a:tr>
              <a:tr h="0">
                <a:tc>
                  <a:txBody>
                    <a:bodyPr/>
                    <a:lstStyle/>
                    <a:p>
                      <a:pPr algn="l" fontAlgn="b"/>
                      <a:r>
                        <a:rPr lang="en-US" sz="1200" b="0" i="0" u="none" strike="noStrike">
                          <a:solidFill>
                            <a:srgbClr val="000000"/>
                          </a:solidFill>
                          <a:effectLst/>
                          <a:latin typeface="Candara" panose="020E0502030303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782658"/>
                  </a:ext>
                </a:extLst>
              </a:tr>
              <a:tr h="0">
                <a:tc>
                  <a:txBody>
                    <a:bodyPr/>
                    <a:lstStyle/>
                    <a:p>
                      <a:pPr algn="l" fontAlgn="b"/>
                      <a:r>
                        <a:rPr lang="en-US" sz="1200" b="0" i="0" u="none" strike="noStrike">
                          <a:solidFill>
                            <a:srgbClr val="000000"/>
                          </a:solidFill>
                          <a:effectLst/>
                          <a:latin typeface="Candara" panose="020E0502030303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942195"/>
                  </a:ext>
                </a:extLst>
              </a:tr>
              <a:tr h="0">
                <a:tc>
                  <a:txBody>
                    <a:bodyPr/>
                    <a:lstStyle/>
                    <a:p>
                      <a:pPr algn="l" fontAlgn="b"/>
                      <a:r>
                        <a:rPr lang="en-US" sz="1200" b="0" i="0" u="none" strike="noStrike">
                          <a:solidFill>
                            <a:srgbClr val="000000"/>
                          </a:solidFill>
                          <a:effectLst/>
                          <a:latin typeface="Candara" panose="020E0502030303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678811"/>
                  </a:ext>
                </a:extLst>
              </a:tr>
              <a:tr h="0">
                <a:tc>
                  <a:txBody>
                    <a:bodyPr/>
                    <a:lstStyle/>
                    <a:p>
                      <a:pPr algn="l" fontAlgn="b"/>
                      <a:r>
                        <a:rPr lang="en-US" sz="1200" b="0" i="0" u="none" strike="noStrike">
                          <a:solidFill>
                            <a:srgbClr val="000000"/>
                          </a:solidFill>
                          <a:effectLst/>
                          <a:latin typeface="Candara" panose="020E0502030303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952893"/>
                  </a:ext>
                </a:extLst>
              </a:tr>
              <a:tr h="0">
                <a:tc>
                  <a:txBody>
                    <a:bodyPr/>
                    <a:lstStyle/>
                    <a:p>
                      <a:pPr algn="l" fontAlgn="b"/>
                      <a:r>
                        <a:rPr lang="en-US" sz="1200" b="0" i="0" u="none" strike="noStrike">
                          <a:solidFill>
                            <a:srgbClr val="000000"/>
                          </a:solidFill>
                          <a:effectLst/>
                          <a:latin typeface="Candara" panose="020E0502030303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712280"/>
                  </a:ext>
                </a:extLst>
              </a:tr>
              <a:tr h="0">
                <a:tc>
                  <a:txBody>
                    <a:bodyPr/>
                    <a:lstStyle/>
                    <a:p>
                      <a:pPr algn="l" fontAlgn="b"/>
                      <a:r>
                        <a:rPr lang="en-US" sz="1200" b="0" i="0" u="none" strike="noStrike">
                          <a:solidFill>
                            <a:srgbClr val="000000"/>
                          </a:solidFill>
                          <a:effectLst/>
                          <a:latin typeface="Candara" panose="020E0502030303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675228"/>
                  </a:ext>
                </a:extLst>
              </a:tr>
              <a:tr h="0">
                <a:tc>
                  <a:txBody>
                    <a:bodyPr/>
                    <a:lstStyle/>
                    <a:p>
                      <a:pPr algn="l" fontAlgn="b"/>
                      <a:r>
                        <a:rPr lang="en-US" sz="1200" b="0" i="0" u="none" strike="noStrike">
                          <a:solidFill>
                            <a:srgbClr val="000000"/>
                          </a:solidFill>
                          <a:effectLst/>
                          <a:latin typeface="Candara" panose="020E0502030303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358459"/>
                  </a:ext>
                </a:extLst>
              </a:tr>
              <a:tr h="0">
                <a:tc>
                  <a:txBody>
                    <a:bodyPr/>
                    <a:lstStyle/>
                    <a:p>
                      <a:pPr algn="l" fontAlgn="b"/>
                      <a:r>
                        <a:rPr lang="en-US" sz="1200" b="0" i="0" u="none" strike="noStrike">
                          <a:solidFill>
                            <a:srgbClr val="000000"/>
                          </a:solidFill>
                          <a:effectLst/>
                          <a:latin typeface="Candara" panose="020E0502030303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265454"/>
                  </a:ext>
                </a:extLst>
              </a:tr>
              <a:tr h="0">
                <a:tc>
                  <a:txBody>
                    <a:bodyPr/>
                    <a:lstStyle/>
                    <a:p>
                      <a:pPr algn="l" fontAlgn="b"/>
                      <a:r>
                        <a:rPr lang="en-US" sz="1200" b="0" i="0" u="none" strike="noStrike">
                          <a:solidFill>
                            <a:srgbClr val="000000"/>
                          </a:solidFill>
                          <a:effectLst/>
                          <a:latin typeface="Candara" panose="020E0502030303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961736"/>
                  </a:ext>
                </a:extLst>
              </a:tr>
              <a:tr h="0">
                <a:tc>
                  <a:txBody>
                    <a:bodyPr/>
                    <a:lstStyle/>
                    <a:p>
                      <a:pPr algn="l" fontAlgn="b"/>
                      <a:r>
                        <a:rPr lang="en-US" sz="1200" b="0" i="0" u="none" strike="noStrike">
                          <a:solidFill>
                            <a:srgbClr val="000000"/>
                          </a:solidFill>
                          <a:effectLst/>
                          <a:latin typeface="Candara" panose="020E0502030303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558185"/>
                  </a:ext>
                </a:extLst>
              </a:tr>
              <a:tr h="0">
                <a:tc>
                  <a:txBody>
                    <a:bodyPr/>
                    <a:lstStyle/>
                    <a:p>
                      <a:pPr algn="l" fontAlgn="b"/>
                      <a:r>
                        <a:rPr lang="en-US" sz="1200" b="0" i="0" u="none" strike="noStrike">
                          <a:solidFill>
                            <a:srgbClr val="000000"/>
                          </a:solidFill>
                          <a:effectLst/>
                          <a:latin typeface="Candara" panose="020E0502030303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59169"/>
                  </a:ext>
                </a:extLst>
              </a:tr>
              <a:tr h="0">
                <a:tc>
                  <a:txBody>
                    <a:bodyPr/>
                    <a:lstStyle/>
                    <a:p>
                      <a:pPr algn="l" fontAlgn="b"/>
                      <a:r>
                        <a:rPr lang="en-US" sz="1200" b="0" i="0" u="none" strike="noStrike">
                          <a:solidFill>
                            <a:srgbClr val="000000"/>
                          </a:solidFill>
                          <a:effectLst/>
                          <a:latin typeface="Candara" panose="020E0502030303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385521"/>
                  </a:ext>
                </a:extLst>
              </a:tr>
              <a:tr h="0">
                <a:tc>
                  <a:txBody>
                    <a:bodyPr/>
                    <a:lstStyle/>
                    <a:p>
                      <a:pPr algn="l" fontAlgn="b"/>
                      <a:r>
                        <a:rPr lang="en-US" sz="1200" b="0" i="0" u="none" strike="noStrike">
                          <a:solidFill>
                            <a:srgbClr val="000000"/>
                          </a:solidFill>
                          <a:effectLst/>
                          <a:latin typeface="Candara" panose="020E0502030303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745152"/>
                  </a:ext>
                </a:extLst>
              </a:tr>
              <a:tr h="0">
                <a:tc>
                  <a:txBody>
                    <a:bodyPr/>
                    <a:lstStyle/>
                    <a:p>
                      <a:pPr algn="l" fontAlgn="b"/>
                      <a:r>
                        <a:rPr lang="en-US" sz="1200" b="0" i="0" u="none" strike="noStrike">
                          <a:solidFill>
                            <a:srgbClr val="000000"/>
                          </a:solidFill>
                          <a:effectLst/>
                          <a:latin typeface="Candara" panose="020E0502030303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203507"/>
                  </a:ext>
                </a:extLst>
              </a:tr>
              <a:tr h="0">
                <a:tc>
                  <a:txBody>
                    <a:bodyPr/>
                    <a:lstStyle/>
                    <a:p>
                      <a:pPr algn="l" fontAlgn="b"/>
                      <a:r>
                        <a:rPr lang="en-US" sz="1200" b="0" i="0" u="none" strike="noStrike">
                          <a:solidFill>
                            <a:srgbClr val="000000"/>
                          </a:solidFill>
                          <a:effectLst/>
                          <a:latin typeface="Candara" panose="020E0502030303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162003"/>
                  </a:ext>
                </a:extLst>
              </a:tr>
              <a:tr h="0">
                <a:tc>
                  <a:txBody>
                    <a:bodyPr/>
                    <a:lstStyle/>
                    <a:p>
                      <a:pPr algn="l" fontAlgn="b"/>
                      <a:r>
                        <a:rPr lang="en-US" sz="1200" b="0" i="0" u="none" strike="noStrike">
                          <a:solidFill>
                            <a:srgbClr val="000000"/>
                          </a:solidFill>
                          <a:effectLst/>
                          <a:latin typeface="Candara" panose="020E0502030303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795548"/>
                  </a:ext>
                </a:extLst>
              </a:tr>
              <a:tr h="0">
                <a:tc>
                  <a:txBody>
                    <a:bodyPr/>
                    <a:lstStyle/>
                    <a:p>
                      <a:pPr algn="l" fontAlgn="b"/>
                      <a:r>
                        <a:rPr lang="en-US" sz="1200" b="0" i="0" u="none" strike="noStrike">
                          <a:solidFill>
                            <a:srgbClr val="000000"/>
                          </a:solidFill>
                          <a:effectLst/>
                          <a:latin typeface="Candara" panose="020E0502030303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083094"/>
                  </a:ext>
                </a:extLst>
              </a:tr>
              <a:tr h="0">
                <a:tc>
                  <a:txBody>
                    <a:bodyPr/>
                    <a:lstStyle/>
                    <a:p>
                      <a:pPr algn="l" fontAlgn="b"/>
                      <a:r>
                        <a:rPr lang="en-US" sz="1200" b="0" i="0" u="none" strike="noStrike">
                          <a:solidFill>
                            <a:srgbClr val="000000"/>
                          </a:solidFill>
                          <a:effectLst/>
                          <a:latin typeface="Candara" panose="020E0502030303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255378"/>
                  </a:ext>
                </a:extLst>
              </a:tr>
              <a:tr h="0">
                <a:tc>
                  <a:txBody>
                    <a:bodyPr/>
                    <a:lstStyle/>
                    <a:p>
                      <a:pPr algn="l" fontAlgn="b"/>
                      <a:r>
                        <a:rPr lang="en-US" sz="1200" b="0" i="0" u="none" strike="noStrike">
                          <a:solidFill>
                            <a:srgbClr val="000000"/>
                          </a:solidFill>
                          <a:effectLst/>
                          <a:latin typeface="Candara" panose="020E0502030303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ndara" panose="020E0502030303020204"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971387"/>
                  </a:ext>
                </a:extLst>
              </a:tr>
              <a:tr h="0">
                <a:tc>
                  <a:txBody>
                    <a:bodyPr/>
                    <a:lstStyle/>
                    <a:p>
                      <a:pPr algn="l" fontAlgn="b"/>
                      <a:r>
                        <a:rPr lang="en-US" sz="1200" b="0" i="0" u="none" strike="noStrike">
                          <a:solidFill>
                            <a:srgbClr val="000000"/>
                          </a:solidFill>
                          <a:effectLst/>
                          <a:latin typeface="Candara" panose="020E0502030303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459797"/>
                  </a:ext>
                </a:extLst>
              </a:tr>
              <a:tr h="0">
                <a:tc>
                  <a:txBody>
                    <a:bodyPr/>
                    <a:lstStyle/>
                    <a:p>
                      <a:pPr algn="l" fontAlgn="b"/>
                      <a:r>
                        <a:rPr lang="en-US" sz="1200" b="0" i="0" u="none" strike="noStrike">
                          <a:solidFill>
                            <a:srgbClr val="000000"/>
                          </a:solidFill>
                          <a:effectLst/>
                          <a:latin typeface="Candara" panose="020E0502030303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ndara" panose="020E0502030303020204" pitchFamily="34"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039361"/>
                  </a:ext>
                </a:extLst>
              </a:tr>
              <a:tr h="0">
                <a:tc>
                  <a:txBody>
                    <a:bodyPr/>
                    <a:lstStyle/>
                    <a:p>
                      <a:pPr algn="l" fontAlgn="b"/>
                      <a:r>
                        <a:rPr lang="en-US" sz="1200" b="0" i="0" u="none" strike="noStrike">
                          <a:solidFill>
                            <a:srgbClr val="000000"/>
                          </a:solidFill>
                          <a:effectLst/>
                          <a:latin typeface="Candara" panose="020E0502030303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ndara" panose="020E0502030303020204"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780738"/>
                  </a:ext>
                </a:extLst>
              </a:tr>
            </a:tbl>
          </a:graphicData>
        </a:graphic>
      </p:graphicFrame>
      <p:sp>
        <p:nvSpPr>
          <p:cNvPr id="6" name="Rectangle 5">
            <a:extLst>
              <a:ext uri="{FF2B5EF4-FFF2-40B4-BE49-F238E27FC236}">
                <a16:creationId xmlns:a16="http://schemas.microsoft.com/office/drawing/2014/main" id="{7CF707C0-321B-4B70-AEA1-C0970801A8E0}"/>
              </a:ext>
            </a:extLst>
          </p:cNvPr>
          <p:cNvSpPr/>
          <p:nvPr/>
        </p:nvSpPr>
        <p:spPr>
          <a:xfrm>
            <a:off x="8375709" y="1273891"/>
            <a:ext cx="3328988" cy="283219"/>
          </a:xfrm>
          <a:prstGeom prst="rect">
            <a:avLst/>
          </a:prstGeom>
        </p:spPr>
        <p:txBody>
          <a:bodyPr wrap="none">
            <a:spAutoFit/>
          </a:bodyPr>
          <a:lstStyle/>
          <a:p>
            <a:pPr algn="ctr">
              <a:lnSpc>
                <a:spcPct val="107000"/>
              </a:lnSpc>
              <a:spcAft>
                <a:spcPts val="800"/>
              </a:spcAft>
            </a:pPr>
            <a:r>
              <a:rPr lang="en-US" sz="1200" b="1" dirty="0">
                <a:latin typeface="Garamond" panose="02020404030301010803" pitchFamily="18" charset="0"/>
                <a:ea typeface="Calibri" panose="020F0502020204030204" pitchFamily="34" charset="0"/>
                <a:cs typeface="Times New Roman" panose="02020603050405020304" pitchFamily="18" charset="0"/>
              </a:rPr>
              <a:t>HIGH NET WORTH INDIVIDUALS (HNWI)</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005FE7CF-D4FE-427E-A5F9-4AE093A55C3F}"/>
              </a:ext>
            </a:extLst>
          </p:cNvPr>
          <p:cNvGraphicFramePr/>
          <p:nvPr>
            <p:extLst>
              <p:ext uri="{D42A27DB-BD31-4B8C-83A1-F6EECF244321}">
                <p14:modId xmlns:p14="http://schemas.microsoft.com/office/powerpoint/2010/main" val="165025708"/>
              </p:ext>
            </p:extLst>
          </p:nvPr>
        </p:nvGraphicFramePr>
        <p:xfrm>
          <a:off x="7512577" y="1621140"/>
          <a:ext cx="4679423" cy="2686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4AF4D90E-83AB-41B4-8FC0-95671C62D03C}"/>
              </a:ext>
            </a:extLst>
          </p:cNvPr>
          <p:cNvGraphicFramePr>
            <a:graphicFrameLocks noGrp="1"/>
          </p:cNvGraphicFramePr>
          <p:nvPr>
            <p:extLst>
              <p:ext uri="{D42A27DB-BD31-4B8C-83A1-F6EECF244321}">
                <p14:modId xmlns:p14="http://schemas.microsoft.com/office/powerpoint/2010/main" val="2518458564"/>
              </p:ext>
            </p:extLst>
          </p:nvPr>
        </p:nvGraphicFramePr>
        <p:xfrm>
          <a:off x="7598133" y="4404360"/>
          <a:ext cx="4508310" cy="753682"/>
        </p:xfrm>
        <a:graphic>
          <a:graphicData uri="http://schemas.openxmlformats.org/drawingml/2006/table">
            <a:tbl>
              <a:tblPr firstRow="1" firstCol="1" bandRow="1"/>
              <a:tblGrid>
                <a:gridCol w="691917">
                  <a:extLst>
                    <a:ext uri="{9D8B030D-6E8A-4147-A177-3AD203B41FA5}">
                      <a16:colId xmlns:a16="http://schemas.microsoft.com/office/drawing/2014/main" val="1125100709"/>
                    </a:ext>
                  </a:extLst>
                </a:gridCol>
                <a:gridCol w="3816393">
                  <a:extLst>
                    <a:ext uri="{9D8B030D-6E8A-4147-A177-3AD203B41FA5}">
                      <a16:colId xmlns:a16="http://schemas.microsoft.com/office/drawing/2014/main" val="2836815273"/>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Garamond" panose="02020404030301010803" pitchFamily="18" charset="0"/>
                          <a:ea typeface="Calibri" panose="020F0502020204030204" pitchFamily="34" charset="0"/>
                          <a:cs typeface="Times New Roman" panose="02020603050405020304" pitchFamily="18" charset="0"/>
                        </a:rPr>
                        <a:t>Adamawa, Niger,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Enugu, Taraba, Ekiti, Delta, Lagos, Ondo, </a:t>
                      </a:r>
                      <a:r>
                        <a:rPr lang="en-US" sz="11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1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100" dirty="0">
                          <a:effectLst/>
                          <a:latin typeface="Garamond" panose="02020404030301010803" pitchFamily="18" charset="0"/>
                          <a:ea typeface="Calibri" panose="020F0502020204030204" pitchFamily="34" charset="0"/>
                          <a:cs typeface="Times New Roman" panose="02020603050405020304" pitchFamily="18" charset="0"/>
                        </a:rPr>
                        <a:t>, Ebonyi, Bauchi, Benue, Kebbi,  Anambra, Kaduna, Osun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082754"/>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Yobe, Jigawa, Cross River, Nasarawa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425248"/>
                  </a:ext>
                </a:extLst>
              </a:tr>
            </a:tbl>
          </a:graphicData>
        </a:graphic>
      </p:graphicFrame>
      <p:sp>
        <p:nvSpPr>
          <p:cNvPr id="9" name="Rectangle 8">
            <a:extLst>
              <a:ext uri="{FF2B5EF4-FFF2-40B4-BE49-F238E27FC236}">
                <a16:creationId xmlns:a16="http://schemas.microsoft.com/office/drawing/2014/main" id="{89473577-EEB6-408F-9941-0D1C6F796B5E}"/>
              </a:ext>
            </a:extLst>
          </p:cNvPr>
          <p:cNvSpPr/>
          <p:nvPr/>
        </p:nvSpPr>
        <p:spPr>
          <a:xfrm>
            <a:off x="4236053" y="2191178"/>
            <a:ext cx="3634339" cy="2862194"/>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Do you have an audit strategy?</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training is being provided to develop the audit capacity</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Have you conducted any HNWI audits?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Have you conducted any Joint Audits with FIRS under the JTB scheme?</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was the outcome?</a:t>
            </a:r>
          </a:p>
        </p:txBody>
      </p:sp>
      <p:pic>
        <p:nvPicPr>
          <p:cNvPr id="10" name="Picture 9">
            <a:extLst>
              <a:ext uri="{FF2B5EF4-FFF2-40B4-BE49-F238E27FC236}">
                <a16:creationId xmlns:a16="http://schemas.microsoft.com/office/drawing/2014/main" id="{15B80049-BCB6-4838-BD25-F5FFA2B701FA}"/>
              </a:ext>
            </a:extLst>
          </p:cNvPr>
          <p:cNvPicPr/>
          <p:nvPr/>
        </p:nvPicPr>
        <p:blipFill>
          <a:blip r:embed="rId3" cstate="print"/>
          <a:stretch>
            <a:fillRect/>
          </a:stretch>
        </p:blipFill>
        <p:spPr>
          <a:xfrm>
            <a:off x="0" y="0"/>
            <a:ext cx="1073426" cy="395288"/>
          </a:xfrm>
          <a:prstGeom prst="rect">
            <a:avLst/>
          </a:prstGeom>
        </p:spPr>
      </p:pic>
    </p:spTree>
    <p:extLst>
      <p:ext uri="{BB962C8B-B14F-4D97-AF65-F5344CB8AC3E}">
        <p14:creationId xmlns:p14="http://schemas.microsoft.com/office/powerpoint/2010/main" val="1830229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9DBDEAC-DA23-4902-AC62-655B7375D605}"/>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solidFill>
                  <a:srgbClr val="FFFFFF"/>
                </a:solidFill>
                <a:latin typeface="Candara" panose="020E0502030303020204" pitchFamily="34" charset="0"/>
              </a:rPr>
              <a:t>Tax Enforcement</a:t>
            </a:r>
          </a:p>
        </p:txBody>
      </p:sp>
      <p:sp>
        <p:nvSpPr>
          <p:cNvPr id="3" name="Text Placeholder 2">
            <a:extLst>
              <a:ext uri="{FF2B5EF4-FFF2-40B4-BE49-F238E27FC236}">
                <a16:creationId xmlns:a16="http://schemas.microsoft.com/office/drawing/2014/main" id="{44A5A2F1-74A3-47E9-B155-A904288DD4E1}"/>
              </a:ext>
            </a:extLst>
          </p:cNvPr>
          <p:cNvSpPr>
            <a:spLocks noGrp="1"/>
          </p:cNvSpPr>
          <p:nvPr>
            <p:ph type="body" idx="1"/>
          </p:nvPr>
        </p:nvSpPr>
        <p:spPr>
          <a:xfrm>
            <a:off x="804788" y="5318990"/>
            <a:ext cx="9416898" cy="723670"/>
          </a:xfrm>
        </p:spPr>
        <p:txBody>
          <a:bodyPr vert="horz" lIns="91440" tIns="45720" rIns="91440" bIns="45720" rtlCol="0" anchor="t">
            <a:normAutofit/>
          </a:bodyPr>
          <a:lstStyle/>
          <a:p>
            <a:pPr>
              <a:lnSpc>
                <a:spcPct val="100000"/>
              </a:lnSpc>
            </a:pPr>
            <a:r>
              <a:rPr lang="en-US" sz="1800" kern="1200" dirty="0">
                <a:solidFill>
                  <a:srgbClr val="000000"/>
                </a:solidFill>
                <a:latin typeface="Candara" panose="020E0502030303020204" pitchFamily="34" charset="0"/>
              </a:rPr>
              <a:t>Capacity for taxpayer audits, inter-agency cooperation, tax debt enforcement, tax awareness campaigns, complaints, double taxation and user charges for public services</a:t>
            </a:r>
          </a:p>
        </p:txBody>
      </p:sp>
      <p:pic>
        <p:nvPicPr>
          <p:cNvPr id="6" name="Picture 5">
            <a:extLst>
              <a:ext uri="{FF2B5EF4-FFF2-40B4-BE49-F238E27FC236}">
                <a16:creationId xmlns:a16="http://schemas.microsoft.com/office/drawing/2014/main" id="{6F316653-3C20-4B14-9D39-164219D06BC8}"/>
              </a:ext>
            </a:extLst>
          </p:cNvPr>
          <p:cNvPicPr/>
          <p:nvPr/>
        </p:nvPicPr>
        <p:blipFill>
          <a:blip r:embed="rId3"/>
          <a:stretch>
            <a:fillRect/>
          </a:stretch>
        </p:blipFill>
        <p:spPr>
          <a:xfrm>
            <a:off x="11118574" y="6462712"/>
            <a:ext cx="1073426" cy="395288"/>
          </a:xfrm>
          <a:prstGeom prst="rect">
            <a:avLst/>
          </a:prstGeom>
        </p:spPr>
      </p:pic>
    </p:spTree>
    <p:extLst>
      <p:ext uri="{BB962C8B-B14F-4D97-AF65-F5344CB8AC3E}">
        <p14:creationId xmlns:p14="http://schemas.microsoft.com/office/powerpoint/2010/main" val="2610723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5B292A7-09A0-4D6E-82BA-FC222A537E98}"/>
              </a:ext>
            </a:extLst>
          </p:cNvPr>
          <p:cNvGraphicFramePr>
            <a:graphicFrameLocks noGrp="1"/>
          </p:cNvGraphicFramePr>
          <p:nvPr>
            <p:extLst>
              <p:ext uri="{D42A27DB-BD31-4B8C-83A1-F6EECF244321}">
                <p14:modId xmlns:p14="http://schemas.microsoft.com/office/powerpoint/2010/main" val="2646593808"/>
              </p:ext>
            </p:extLst>
          </p:nvPr>
        </p:nvGraphicFramePr>
        <p:xfrm>
          <a:off x="261345" y="3401414"/>
          <a:ext cx="3764745" cy="965201"/>
        </p:xfrm>
        <a:graphic>
          <a:graphicData uri="http://schemas.openxmlformats.org/drawingml/2006/table">
            <a:tbl>
              <a:tblPr firstRow="1" firstCol="1" bandRow="1"/>
              <a:tblGrid>
                <a:gridCol w="577798">
                  <a:extLst>
                    <a:ext uri="{9D8B030D-6E8A-4147-A177-3AD203B41FA5}">
                      <a16:colId xmlns:a16="http://schemas.microsoft.com/office/drawing/2014/main" val="1853236007"/>
                    </a:ext>
                  </a:extLst>
                </a:gridCol>
                <a:gridCol w="3186947">
                  <a:extLst>
                    <a:ext uri="{9D8B030D-6E8A-4147-A177-3AD203B41FA5}">
                      <a16:colId xmlns:a16="http://schemas.microsoft.com/office/drawing/2014/main" val="1884926498"/>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Enugu,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Adamawa, Niger, Imo, FCT, Edo, Taraba, Bauchi, Cross River, Benue, Nasarawa, Kebbi, Ekiti, Anambra, Delta, Lagos,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168790"/>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Kaduna, Osun,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140846"/>
                  </a:ext>
                </a:extLst>
              </a:tr>
            </a:tbl>
          </a:graphicData>
        </a:graphic>
      </p:graphicFrame>
      <p:graphicFrame>
        <p:nvGraphicFramePr>
          <p:cNvPr id="5" name="Table 4">
            <a:extLst>
              <a:ext uri="{FF2B5EF4-FFF2-40B4-BE49-F238E27FC236}">
                <a16:creationId xmlns:a16="http://schemas.microsoft.com/office/drawing/2014/main" id="{348CBD4C-ADBB-41B8-BC26-E97C0B3D09D3}"/>
              </a:ext>
            </a:extLst>
          </p:cNvPr>
          <p:cNvGraphicFramePr>
            <a:graphicFrameLocks noGrp="1"/>
          </p:cNvGraphicFramePr>
          <p:nvPr>
            <p:extLst>
              <p:ext uri="{D42A27DB-BD31-4B8C-83A1-F6EECF244321}">
                <p14:modId xmlns:p14="http://schemas.microsoft.com/office/powerpoint/2010/main" val="189390085"/>
              </p:ext>
            </p:extLst>
          </p:nvPr>
        </p:nvGraphicFramePr>
        <p:xfrm>
          <a:off x="4397728" y="491416"/>
          <a:ext cx="3273425" cy="5916930"/>
        </p:xfrm>
        <a:graphic>
          <a:graphicData uri="http://schemas.openxmlformats.org/drawingml/2006/table">
            <a:tbl>
              <a:tblPr firstRow="1" firstCol="1" bandRow="1"/>
              <a:tblGrid>
                <a:gridCol w="748589">
                  <a:extLst>
                    <a:ext uri="{9D8B030D-6E8A-4147-A177-3AD203B41FA5}">
                      <a16:colId xmlns:a16="http://schemas.microsoft.com/office/drawing/2014/main" val="2974129963"/>
                    </a:ext>
                  </a:extLst>
                </a:gridCol>
                <a:gridCol w="2524836">
                  <a:extLst>
                    <a:ext uri="{9D8B030D-6E8A-4147-A177-3AD203B41FA5}">
                      <a16:colId xmlns:a16="http://schemas.microsoft.com/office/drawing/2014/main" val="3491934808"/>
                    </a:ext>
                  </a:extLst>
                </a:gridCol>
              </a:tblGrid>
              <a:tr h="0">
                <a:tc>
                  <a:txBody>
                    <a:bodyPr/>
                    <a:lstStyle/>
                    <a:p>
                      <a:pPr algn="l" fontAlgn="b"/>
                      <a:r>
                        <a:rPr lang="en-US" sz="1300" b="1" i="0" u="none" strike="noStrike">
                          <a:solidFill>
                            <a:srgbClr val="000000"/>
                          </a:solidFill>
                          <a:effectLst/>
                          <a:latin typeface="Candara" panose="020E0502030303020204" pitchFamily="34" charset="0"/>
                        </a:rPr>
                        <a:t> </a:t>
                      </a:r>
                      <a:endParaRPr lang="en-US" sz="1300" b="1" i="0" u="none" strike="noStrike" dirty="0">
                        <a:solidFill>
                          <a:srgbClr val="000000"/>
                        </a:solidFill>
                        <a:effectLst/>
                        <a:latin typeface="Candara" panose="020E0502030303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Candara" panose="020E0502030303020204" pitchFamily="34" charset="0"/>
                        </a:rPr>
                        <a:t>57b. If yes, how many staff are in the unit?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324389"/>
                  </a:ext>
                </a:extLst>
              </a:tr>
              <a:tr h="0">
                <a:tc>
                  <a:txBody>
                    <a:bodyPr/>
                    <a:lstStyle/>
                    <a:p>
                      <a:pPr algn="l" fontAlgn="b"/>
                      <a:r>
                        <a:rPr lang="en-US" sz="1300" b="1" i="0" u="none" strike="noStrike" dirty="0">
                          <a:solidFill>
                            <a:srgbClr val="000000"/>
                          </a:solidFill>
                          <a:effectLst/>
                          <a:latin typeface="Candara" panose="020E0502030303020204" pitchFamily="34" charset="0"/>
                        </a:rPr>
                        <a:t>State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Candara" panose="020E0502030303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67111"/>
                  </a:ext>
                </a:extLst>
              </a:tr>
              <a:tr h="0">
                <a:tc>
                  <a:txBody>
                    <a:bodyPr/>
                    <a:lstStyle/>
                    <a:p>
                      <a:pPr algn="l" fontAlgn="b"/>
                      <a:r>
                        <a:rPr lang="en-US" sz="1300" b="0" i="0" u="none" strike="noStrike" dirty="0">
                          <a:solidFill>
                            <a:srgbClr val="000000"/>
                          </a:solidFill>
                          <a:effectLst/>
                          <a:latin typeface="Candara" panose="020E0502030303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233584"/>
                  </a:ext>
                </a:extLst>
              </a:tr>
              <a:tr h="0">
                <a:tc>
                  <a:txBody>
                    <a:bodyPr/>
                    <a:lstStyle/>
                    <a:p>
                      <a:pPr algn="l" fontAlgn="b"/>
                      <a:r>
                        <a:rPr lang="en-US" sz="1300" b="0" i="0" u="none" strike="noStrike">
                          <a:solidFill>
                            <a:srgbClr val="000000"/>
                          </a:solidFill>
                          <a:effectLst/>
                          <a:latin typeface="Candara" panose="020E0502030303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707000"/>
                  </a:ext>
                </a:extLst>
              </a:tr>
              <a:tr h="0">
                <a:tc>
                  <a:txBody>
                    <a:bodyPr/>
                    <a:lstStyle/>
                    <a:p>
                      <a:pPr algn="l" fontAlgn="b"/>
                      <a:r>
                        <a:rPr lang="en-US" sz="1300" b="0" i="0" u="none" strike="noStrike">
                          <a:solidFill>
                            <a:srgbClr val="000000"/>
                          </a:solidFill>
                          <a:effectLst/>
                          <a:latin typeface="Candara" panose="020E0502030303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880959"/>
                  </a:ext>
                </a:extLst>
              </a:tr>
              <a:tr h="0">
                <a:tc>
                  <a:txBody>
                    <a:bodyPr/>
                    <a:lstStyle/>
                    <a:p>
                      <a:pPr algn="l" fontAlgn="b"/>
                      <a:r>
                        <a:rPr lang="en-US" sz="1300" b="0" i="0" u="none" strike="noStrike">
                          <a:solidFill>
                            <a:srgbClr val="000000"/>
                          </a:solidFill>
                          <a:effectLst/>
                          <a:latin typeface="Candara" panose="020E0502030303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94209"/>
                  </a:ext>
                </a:extLst>
              </a:tr>
              <a:tr h="0">
                <a:tc>
                  <a:txBody>
                    <a:bodyPr/>
                    <a:lstStyle/>
                    <a:p>
                      <a:pPr algn="l" fontAlgn="b"/>
                      <a:r>
                        <a:rPr lang="en-US" sz="1300" b="0" i="0" u="none" strike="noStrike">
                          <a:solidFill>
                            <a:srgbClr val="000000"/>
                          </a:solidFill>
                          <a:effectLst/>
                          <a:latin typeface="Candara" panose="020E0502030303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890639"/>
                  </a:ext>
                </a:extLst>
              </a:tr>
              <a:tr h="0">
                <a:tc>
                  <a:txBody>
                    <a:bodyPr/>
                    <a:lstStyle/>
                    <a:p>
                      <a:pPr algn="l" fontAlgn="b"/>
                      <a:r>
                        <a:rPr lang="en-US" sz="1300" b="0" i="0" u="none" strike="noStrike">
                          <a:solidFill>
                            <a:srgbClr val="000000"/>
                          </a:solidFill>
                          <a:effectLst/>
                          <a:latin typeface="Candara" panose="020E0502030303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020259"/>
                  </a:ext>
                </a:extLst>
              </a:tr>
              <a:tr h="0">
                <a:tc>
                  <a:txBody>
                    <a:bodyPr/>
                    <a:lstStyle/>
                    <a:p>
                      <a:pPr algn="l" fontAlgn="b"/>
                      <a:r>
                        <a:rPr lang="en-US" sz="1300" b="0" i="0" u="none" strike="noStrike">
                          <a:solidFill>
                            <a:srgbClr val="000000"/>
                          </a:solidFill>
                          <a:effectLst/>
                          <a:latin typeface="Candara" panose="020E0502030303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903202"/>
                  </a:ext>
                </a:extLst>
              </a:tr>
              <a:tr h="0">
                <a:tc>
                  <a:txBody>
                    <a:bodyPr/>
                    <a:lstStyle/>
                    <a:p>
                      <a:pPr algn="l" fontAlgn="b"/>
                      <a:r>
                        <a:rPr lang="en-US" sz="1300" b="0" i="0" u="none" strike="noStrike">
                          <a:solidFill>
                            <a:srgbClr val="000000"/>
                          </a:solidFill>
                          <a:effectLst/>
                          <a:latin typeface="Candara" panose="020E0502030303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738147"/>
                  </a:ext>
                </a:extLst>
              </a:tr>
              <a:tr h="0">
                <a:tc>
                  <a:txBody>
                    <a:bodyPr/>
                    <a:lstStyle/>
                    <a:p>
                      <a:pPr algn="l" fontAlgn="b"/>
                      <a:r>
                        <a:rPr lang="en-US" sz="1300" b="0" i="0" u="none" strike="noStrike">
                          <a:solidFill>
                            <a:srgbClr val="000000"/>
                          </a:solidFill>
                          <a:effectLst/>
                          <a:latin typeface="Candara" panose="020E0502030303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044490"/>
                  </a:ext>
                </a:extLst>
              </a:tr>
              <a:tr h="0">
                <a:tc>
                  <a:txBody>
                    <a:bodyPr/>
                    <a:lstStyle/>
                    <a:p>
                      <a:pPr algn="l" fontAlgn="b"/>
                      <a:r>
                        <a:rPr lang="en-US" sz="1300" b="0" i="0" u="none" strike="noStrike">
                          <a:solidFill>
                            <a:srgbClr val="000000"/>
                          </a:solidFill>
                          <a:effectLst/>
                          <a:latin typeface="Candara" panose="020E0502030303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005289"/>
                  </a:ext>
                </a:extLst>
              </a:tr>
              <a:tr h="0">
                <a:tc>
                  <a:txBody>
                    <a:bodyPr/>
                    <a:lstStyle/>
                    <a:p>
                      <a:pPr algn="l" fontAlgn="b"/>
                      <a:r>
                        <a:rPr lang="en-US" sz="1300" b="0" i="0" u="none" strike="noStrike">
                          <a:solidFill>
                            <a:srgbClr val="000000"/>
                          </a:solidFill>
                          <a:effectLst/>
                          <a:latin typeface="Candara" panose="020E0502030303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697752"/>
                  </a:ext>
                </a:extLst>
              </a:tr>
              <a:tr h="0">
                <a:tc>
                  <a:txBody>
                    <a:bodyPr/>
                    <a:lstStyle/>
                    <a:p>
                      <a:pPr algn="l" fontAlgn="b"/>
                      <a:r>
                        <a:rPr lang="en-US" sz="1300" b="0" i="0" u="none" strike="noStrike">
                          <a:solidFill>
                            <a:srgbClr val="000000"/>
                          </a:solidFill>
                          <a:effectLst/>
                          <a:latin typeface="Candara" panose="020E0502030303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666704"/>
                  </a:ext>
                </a:extLst>
              </a:tr>
              <a:tr h="0">
                <a:tc>
                  <a:txBody>
                    <a:bodyPr/>
                    <a:lstStyle/>
                    <a:p>
                      <a:pPr algn="l" fontAlgn="b"/>
                      <a:r>
                        <a:rPr lang="en-US" sz="1300" b="0" i="0" u="none" strike="noStrike">
                          <a:solidFill>
                            <a:srgbClr val="000000"/>
                          </a:solidFill>
                          <a:effectLst/>
                          <a:latin typeface="Candara" panose="020E0502030303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832951"/>
                  </a:ext>
                </a:extLst>
              </a:tr>
              <a:tr h="0">
                <a:tc>
                  <a:txBody>
                    <a:bodyPr/>
                    <a:lstStyle/>
                    <a:p>
                      <a:pPr algn="l" fontAlgn="b"/>
                      <a:r>
                        <a:rPr lang="en-US" sz="1300" b="0" i="0" u="none" strike="noStrike">
                          <a:solidFill>
                            <a:srgbClr val="000000"/>
                          </a:solidFill>
                          <a:effectLst/>
                          <a:latin typeface="Candara" panose="020E0502030303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869638"/>
                  </a:ext>
                </a:extLst>
              </a:tr>
              <a:tr h="0">
                <a:tc>
                  <a:txBody>
                    <a:bodyPr/>
                    <a:lstStyle/>
                    <a:p>
                      <a:pPr algn="l" fontAlgn="b"/>
                      <a:r>
                        <a:rPr lang="en-US" sz="1300" b="0" i="0" u="none" strike="noStrike">
                          <a:solidFill>
                            <a:srgbClr val="000000"/>
                          </a:solidFill>
                          <a:effectLst/>
                          <a:latin typeface="Candara" panose="020E0502030303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06718"/>
                  </a:ext>
                </a:extLst>
              </a:tr>
              <a:tr h="0">
                <a:tc>
                  <a:txBody>
                    <a:bodyPr/>
                    <a:lstStyle/>
                    <a:p>
                      <a:pPr algn="l" fontAlgn="b"/>
                      <a:r>
                        <a:rPr lang="en-US" sz="1300" b="0" i="0" u="none" strike="noStrike">
                          <a:solidFill>
                            <a:srgbClr val="000000"/>
                          </a:solidFill>
                          <a:effectLst/>
                          <a:latin typeface="Candara" panose="020E0502030303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970167"/>
                  </a:ext>
                </a:extLst>
              </a:tr>
              <a:tr h="0">
                <a:tc>
                  <a:txBody>
                    <a:bodyPr/>
                    <a:lstStyle/>
                    <a:p>
                      <a:pPr algn="l" fontAlgn="b"/>
                      <a:r>
                        <a:rPr lang="en-US" sz="1300" b="0" i="0" u="none" strike="noStrike">
                          <a:solidFill>
                            <a:srgbClr val="000000"/>
                          </a:solidFill>
                          <a:effectLst/>
                          <a:latin typeface="Candara" panose="020E0502030303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879827"/>
                  </a:ext>
                </a:extLst>
              </a:tr>
              <a:tr h="0">
                <a:tc>
                  <a:txBody>
                    <a:bodyPr/>
                    <a:lstStyle/>
                    <a:p>
                      <a:pPr algn="l" fontAlgn="b"/>
                      <a:r>
                        <a:rPr lang="en-US" sz="1300" b="0" i="0" u="none" strike="noStrike">
                          <a:solidFill>
                            <a:srgbClr val="000000"/>
                          </a:solidFill>
                          <a:effectLst/>
                          <a:latin typeface="Candara" panose="020E0502030303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041436"/>
                  </a:ext>
                </a:extLst>
              </a:tr>
              <a:tr h="0">
                <a:tc>
                  <a:txBody>
                    <a:bodyPr/>
                    <a:lstStyle/>
                    <a:p>
                      <a:pPr algn="l" fontAlgn="b"/>
                      <a:r>
                        <a:rPr lang="en-US" sz="1300" b="0" i="0" u="none" strike="noStrike">
                          <a:solidFill>
                            <a:srgbClr val="000000"/>
                          </a:solidFill>
                          <a:effectLst/>
                          <a:latin typeface="Candara" panose="020E0502030303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762435"/>
                  </a:ext>
                </a:extLst>
              </a:tr>
              <a:tr h="0">
                <a:tc>
                  <a:txBody>
                    <a:bodyPr/>
                    <a:lstStyle/>
                    <a:p>
                      <a:pPr algn="l" fontAlgn="b"/>
                      <a:r>
                        <a:rPr lang="en-US" sz="1300" b="0" i="0" u="none" strike="noStrike">
                          <a:solidFill>
                            <a:srgbClr val="000000"/>
                          </a:solidFill>
                          <a:effectLst/>
                          <a:latin typeface="Candara" panose="020E0502030303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564637"/>
                  </a:ext>
                </a:extLst>
              </a:tr>
              <a:tr h="0">
                <a:tc>
                  <a:txBody>
                    <a:bodyPr/>
                    <a:lstStyle/>
                    <a:p>
                      <a:pPr algn="l" fontAlgn="b"/>
                      <a:r>
                        <a:rPr lang="en-US" sz="1300" b="0" i="0" u="none" strike="noStrike">
                          <a:solidFill>
                            <a:srgbClr val="000000"/>
                          </a:solidFill>
                          <a:effectLst/>
                          <a:latin typeface="Candara" panose="020E0502030303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966130"/>
                  </a:ext>
                </a:extLst>
              </a:tr>
              <a:tr h="0">
                <a:tc>
                  <a:txBody>
                    <a:bodyPr/>
                    <a:lstStyle/>
                    <a:p>
                      <a:pPr algn="l" fontAlgn="b"/>
                      <a:r>
                        <a:rPr lang="en-US" sz="1300" b="0" i="0" u="none" strike="noStrike">
                          <a:solidFill>
                            <a:srgbClr val="000000"/>
                          </a:solidFill>
                          <a:effectLst/>
                          <a:latin typeface="Candara" panose="020E0502030303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199996"/>
                  </a:ext>
                </a:extLst>
              </a:tr>
              <a:tr h="0">
                <a:tc>
                  <a:txBody>
                    <a:bodyPr/>
                    <a:lstStyle/>
                    <a:p>
                      <a:pPr algn="l" fontAlgn="b"/>
                      <a:r>
                        <a:rPr lang="en-US" sz="1300" b="0" i="0" u="none" strike="noStrike">
                          <a:solidFill>
                            <a:srgbClr val="000000"/>
                          </a:solidFill>
                          <a:effectLst/>
                          <a:latin typeface="Candara" panose="020E0502030303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739940"/>
                  </a:ext>
                </a:extLst>
              </a:tr>
              <a:tr h="0">
                <a:tc>
                  <a:txBody>
                    <a:bodyPr/>
                    <a:lstStyle/>
                    <a:p>
                      <a:pPr algn="l" fontAlgn="b"/>
                      <a:r>
                        <a:rPr lang="en-US" sz="1300" b="0" i="0" u="none" strike="noStrike">
                          <a:solidFill>
                            <a:srgbClr val="000000"/>
                          </a:solidFill>
                          <a:effectLst/>
                          <a:latin typeface="Candara" panose="020E0502030303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893405"/>
                  </a:ext>
                </a:extLst>
              </a:tr>
              <a:tr h="0">
                <a:tc>
                  <a:txBody>
                    <a:bodyPr/>
                    <a:lstStyle/>
                    <a:p>
                      <a:pPr algn="l" fontAlgn="b"/>
                      <a:r>
                        <a:rPr lang="en-US" sz="1300" b="0" i="0" u="none" strike="noStrike">
                          <a:solidFill>
                            <a:srgbClr val="000000"/>
                          </a:solidFill>
                          <a:effectLst/>
                          <a:latin typeface="Candara" panose="020E0502030303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231981"/>
                  </a:ext>
                </a:extLst>
              </a:tr>
            </a:tbl>
          </a:graphicData>
        </a:graphic>
      </p:graphicFrame>
      <p:graphicFrame>
        <p:nvGraphicFramePr>
          <p:cNvPr id="7" name="Table 6">
            <a:extLst>
              <a:ext uri="{FF2B5EF4-FFF2-40B4-BE49-F238E27FC236}">
                <a16:creationId xmlns:a16="http://schemas.microsoft.com/office/drawing/2014/main" id="{56BD553E-4E41-4AAD-8555-12B81CCBAC9F}"/>
              </a:ext>
            </a:extLst>
          </p:cNvPr>
          <p:cNvGraphicFramePr>
            <a:graphicFrameLocks noGrp="1"/>
          </p:cNvGraphicFramePr>
          <p:nvPr>
            <p:extLst>
              <p:ext uri="{D42A27DB-BD31-4B8C-83A1-F6EECF244321}">
                <p14:modId xmlns:p14="http://schemas.microsoft.com/office/powerpoint/2010/main" val="1328701438"/>
              </p:ext>
            </p:extLst>
          </p:nvPr>
        </p:nvGraphicFramePr>
        <p:xfrm>
          <a:off x="7831395" y="3597821"/>
          <a:ext cx="4099260" cy="1349948"/>
        </p:xfrm>
        <a:graphic>
          <a:graphicData uri="http://schemas.openxmlformats.org/drawingml/2006/table">
            <a:tbl>
              <a:tblPr firstRow="1" firstCol="1" bandRow="1"/>
              <a:tblGrid>
                <a:gridCol w="1066945">
                  <a:extLst>
                    <a:ext uri="{9D8B030D-6E8A-4147-A177-3AD203B41FA5}">
                      <a16:colId xmlns:a16="http://schemas.microsoft.com/office/drawing/2014/main" val="799019588"/>
                    </a:ext>
                  </a:extLst>
                </a:gridCol>
                <a:gridCol w="3032315">
                  <a:extLst>
                    <a:ext uri="{9D8B030D-6E8A-4147-A177-3AD203B41FA5}">
                      <a16:colId xmlns:a16="http://schemas.microsoft.com/office/drawing/2014/main" val="3043587213"/>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Adamawa, Niger,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Taraba, Bauchi, Kebbi, Kaduna, Delta,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047357"/>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Enugu, Jigawa, Imo, FCT, Cross River, Nasarawa, Anambra, Osun, Lagos,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12636"/>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 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Benue, Ekiti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827444"/>
                  </a:ext>
                </a:extLst>
              </a:tr>
            </a:tbl>
          </a:graphicData>
        </a:graphic>
      </p:graphicFrame>
      <p:sp>
        <p:nvSpPr>
          <p:cNvPr id="8" name="Rectangle 7">
            <a:extLst>
              <a:ext uri="{FF2B5EF4-FFF2-40B4-BE49-F238E27FC236}">
                <a16:creationId xmlns:a16="http://schemas.microsoft.com/office/drawing/2014/main" id="{1732484D-ABD6-44D5-8B49-4AB2FB3924A0}"/>
              </a:ext>
            </a:extLst>
          </p:cNvPr>
          <p:cNvSpPr/>
          <p:nvPr/>
        </p:nvSpPr>
        <p:spPr>
          <a:xfrm>
            <a:off x="261345" y="5020458"/>
            <a:ext cx="4136383" cy="1705723"/>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Covers Q 57 a, b, 58, and 59.</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were the VAIDS outcome for your state?</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happened to the unit post VAIDS?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Discuss your HNWI taxpayers, if any?</a:t>
            </a:r>
          </a:p>
        </p:txBody>
      </p:sp>
      <p:pic>
        <p:nvPicPr>
          <p:cNvPr id="9" name="Picture 8">
            <a:extLst>
              <a:ext uri="{FF2B5EF4-FFF2-40B4-BE49-F238E27FC236}">
                <a16:creationId xmlns:a16="http://schemas.microsoft.com/office/drawing/2014/main" id="{28E4F62A-A1A4-4D30-A343-2581B4FC6522}"/>
              </a:ext>
            </a:extLst>
          </p:cNvPr>
          <p:cNvPicPr/>
          <p:nvPr/>
        </p:nvPicPr>
        <p:blipFill>
          <a:blip r:embed="rId2" cstate="print"/>
          <a:stretch>
            <a:fillRect/>
          </a:stretch>
        </p:blipFill>
        <p:spPr>
          <a:xfrm>
            <a:off x="11118574" y="6462712"/>
            <a:ext cx="1073426" cy="395288"/>
          </a:xfrm>
          <a:prstGeom prst="rect">
            <a:avLst/>
          </a:prstGeom>
        </p:spPr>
      </p:pic>
      <p:graphicFrame>
        <p:nvGraphicFramePr>
          <p:cNvPr id="10" name="Chart 9">
            <a:extLst>
              <a:ext uri="{FF2B5EF4-FFF2-40B4-BE49-F238E27FC236}">
                <a16:creationId xmlns:a16="http://schemas.microsoft.com/office/drawing/2014/main" id="{210AE25C-00EE-4B4C-B7E2-8C2DEF7121A5}"/>
              </a:ext>
            </a:extLst>
          </p:cNvPr>
          <p:cNvGraphicFramePr>
            <a:graphicFrameLocks/>
          </p:cNvGraphicFramePr>
          <p:nvPr>
            <p:extLst>
              <p:ext uri="{D42A27DB-BD31-4B8C-83A1-F6EECF244321}">
                <p14:modId xmlns:p14="http://schemas.microsoft.com/office/powerpoint/2010/main" val="1468887444"/>
              </p:ext>
            </p:extLst>
          </p:nvPr>
        </p:nvGraphicFramePr>
        <p:xfrm>
          <a:off x="142164" y="46502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69A2B92-7771-40E6-95E2-2799B8153620}"/>
              </a:ext>
            </a:extLst>
          </p:cNvPr>
          <p:cNvGraphicFramePr>
            <a:graphicFrameLocks/>
          </p:cNvGraphicFramePr>
          <p:nvPr>
            <p:extLst>
              <p:ext uri="{D42A27DB-BD31-4B8C-83A1-F6EECF244321}">
                <p14:modId xmlns:p14="http://schemas.microsoft.com/office/powerpoint/2010/main" val="2215284719"/>
              </p:ext>
            </p:extLst>
          </p:nvPr>
        </p:nvGraphicFramePr>
        <p:xfrm>
          <a:off x="7620000" y="685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6728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DBCB91A-3438-42DF-A493-74D6F42C9E3C}"/>
              </a:ext>
            </a:extLst>
          </p:cNvPr>
          <p:cNvGraphicFramePr>
            <a:graphicFrameLocks noGrp="1"/>
          </p:cNvGraphicFramePr>
          <p:nvPr>
            <p:extLst>
              <p:ext uri="{D42A27DB-BD31-4B8C-83A1-F6EECF244321}">
                <p14:modId xmlns:p14="http://schemas.microsoft.com/office/powerpoint/2010/main" val="2020929837"/>
              </p:ext>
            </p:extLst>
          </p:nvPr>
        </p:nvGraphicFramePr>
        <p:xfrm>
          <a:off x="869950" y="3934586"/>
          <a:ext cx="4849978" cy="769494"/>
        </p:xfrm>
        <a:graphic>
          <a:graphicData uri="http://schemas.openxmlformats.org/drawingml/2006/table">
            <a:tbl>
              <a:tblPr firstRow="1" firstCol="1" bandRow="1"/>
              <a:tblGrid>
                <a:gridCol w="744355">
                  <a:extLst>
                    <a:ext uri="{9D8B030D-6E8A-4147-A177-3AD203B41FA5}">
                      <a16:colId xmlns:a16="http://schemas.microsoft.com/office/drawing/2014/main" val="3855314001"/>
                    </a:ext>
                  </a:extLst>
                </a:gridCol>
                <a:gridCol w="4105623">
                  <a:extLst>
                    <a:ext uri="{9D8B030D-6E8A-4147-A177-3AD203B41FA5}">
                      <a16:colId xmlns:a16="http://schemas.microsoft.com/office/drawing/2014/main" val="2578821609"/>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Enugu, 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Niger, Imo,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Taraba, Bauchi, Kebbi, Ekiti, Anambra, Kaduna, Delta, Osun, Lagos,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236917"/>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Jigawa, Adamawa, FCT, Cross River, Benue, Nasarawa, Ondo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084126"/>
                  </a:ext>
                </a:extLst>
              </a:tr>
            </a:tbl>
          </a:graphicData>
        </a:graphic>
      </p:graphicFrame>
      <p:sp>
        <p:nvSpPr>
          <p:cNvPr id="4" name="Rectangle 3">
            <a:extLst>
              <a:ext uri="{FF2B5EF4-FFF2-40B4-BE49-F238E27FC236}">
                <a16:creationId xmlns:a16="http://schemas.microsoft.com/office/drawing/2014/main" id="{E57C7A96-B2C2-4648-8ED7-C4A7D4A5935C}"/>
              </a:ext>
            </a:extLst>
          </p:cNvPr>
          <p:cNvSpPr/>
          <p:nvPr/>
        </p:nvSpPr>
        <p:spPr>
          <a:xfrm>
            <a:off x="7345827" y="1022772"/>
            <a:ext cx="3235437" cy="283219"/>
          </a:xfrm>
          <a:prstGeom prst="rect">
            <a:avLst/>
          </a:prstGeom>
        </p:spPr>
        <p:txBody>
          <a:bodyPr wrap="none">
            <a:spAutoFit/>
          </a:bodyPr>
          <a:lstStyle/>
          <a:p>
            <a:pPr algn="ctr">
              <a:lnSpc>
                <a:spcPct val="107000"/>
              </a:lnSpc>
              <a:spcAft>
                <a:spcPts val="800"/>
              </a:spcAft>
            </a:pPr>
            <a:r>
              <a:rPr lang="en-US" sz="1200" b="1" dirty="0">
                <a:latin typeface="Garamond" panose="02020404030301010803" pitchFamily="18" charset="0"/>
                <a:ea typeface="Calibri" panose="020F0502020204030204" pitchFamily="34" charset="0"/>
                <a:cs typeface="Times New Roman" panose="02020603050405020304" pitchFamily="18" charset="0"/>
              </a:rPr>
              <a:t>OTHER INTER-AGENCY COOPERATION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D480ABB-F568-486D-B3F3-BE3A7283F30D}"/>
              </a:ext>
            </a:extLst>
          </p:cNvPr>
          <p:cNvGraphicFramePr>
            <a:graphicFrameLocks noGrp="1"/>
          </p:cNvGraphicFramePr>
          <p:nvPr>
            <p:extLst>
              <p:ext uri="{D42A27DB-BD31-4B8C-83A1-F6EECF244321}">
                <p14:modId xmlns:p14="http://schemas.microsoft.com/office/powerpoint/2010/main" val="3163496054"/>
              </p:ext>
            </p:extLst>
          </p:nvPr>
        </p:nvGraphicFramePr>
        <p:xfrm>
          <a:off x="6502827" y="4670653"/>
          <a:ext cx="5235764" cy="914045"/>
        </p:xfrm>
        <a:graphic>
          <a:graphicData uri="http://schemas.openxmlformats.org/drawingml/2006/table">
            <a:tbl>
              <a:tblPr firstRow="1" firstCol="1" bandRow="1"/>
              <a:tblGrid>
                <a:gridCol w="803564">
                  <a:extLst>
                    <a:ext uri="{9D8B030D-6E8A-4147-A177-3AD203B41FA5}">
                      <a16:colId xmlns:a16="http://schemas.microsoft.com/office/drawing/2014/main" val="1766397331"/>
                    </a:ext>
                  </a:extLst>
                </a:gridCol>
                <a:gridCol w="4432200">
                  <a:extLst>
                    <a:ext uri="{9D8B030D-6E8A-4147-A177-3AD203B41FA5}">
                      <a16:colId xmlns:a16="http://schemas.microsoft.com/office/drawing/2014/main" val="3837099206"/>
                    </a:ext>
                  </a:extLst>
                </a:gridCol>
              </a:tblGrid>
              <a:tr h="260063">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Enugu, 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Taraba, Benue, Kebbi, Anambra, Kaduna, Delta, Lagos, Ondo,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20610"/>
                  </a:ext>
                </a:extLst>
              </a:tr>
              <a:tr h="529298">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Jigawa, Adamawa, Niger, 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Bauchi, Cross River, Nasarawa, Ekiti, Osun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536742"/>
                  </a:ext>
                </a:extLst>
              </a:tr>
            </a:tbl>
          </a:graphicData>
        </a:graphic>
      </p:graphicFrame>
      <p:pic>
        <p:nvPicPr>
          <p:cNvPr id="7" name="Picture 6">
            <a:extLst>
              <a:ext uri="{FF2B5EF4-FFF2-40B4-BE49-F238E27FC236}">
                <a16:creationId xmlns:a16="http://schemas.microsoft.com/office/drawing/2014/main" id="{1E2B66EA-5E1A-40B9-BF42-0E57A916B688}"/>
              </a:ext>
            </a:extLst>
          </p:cNvPr>
          <p:cNvPicPr/>
          <p:nvPr/>
        </p:nvPicPr>
        <p:blipFill>
          <a:blip r:embed="rId2" cstate="print"/>
          <a:stretch>
            <a:fillRect/>
          </a:stretch>
        </p:blipFill>
        <p:spPr>
          <a:xfrm>
            <a:off x="0" y="0"/>
            <a:ext cx="1073426" cy="395288"/>
          </a:xfrm>
          <a:prstGeom prst="rect">
            <a:avLst/>
          </a:prstGeom>
        </p:spPr>
      </p:pic>
      <p:graphicFrame>
        <p:nvGraphicFramePr>
          <p:cNvPr id="8" name="Chart 7">
            <a:extLst>
              <a:ext uri="{FF2B5EF4-FFF2-40B4-BE49-F238E27FC236}">
                <a16:creationId xmlns:a16="http://schemas.microsoft.com/office/drawing/2014/main" id="{CFDB10F2-DD51-414C-A10A-754F12169352}"/>
              </a:ext>
            </a:extLst>
          </p:cNvPr>
          <p:cNvGraphicFramePr>
            <a:graphicFrameLocks/>
          </p:cNvGraphicFramePr>
          <p:nvPr>
            <p:extLst>
              <p:ext uri="{D42A27DB-BD31-4B8C-83A1-F6EECF244321}">
                <p14:modId xmlns:p14="http://schemas.microsoft.com/office/powerpoint/2010/main" val="2937110952"/>
              </p:ext>
            </p:extLst>
          </p:nvPr>
        </p:nvGraphicFramePr>
        <p:xfrm>
          <a:off x="652914" y="93124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4E65B24-1432-41E5-A33F-20866D46CD53}"/>
              </a:ext>
            </a:extLst>
          </p:cNvPr>
          <p:cNvGraphicFramePr>
            <a:graphicFrameLocks/>
          </p:cNvGraphicFramePr>
          <p:nvPr>
            <p:extLst>
              <p:ext uri="{D42A27DB-BD31-4B8C-83A1-F6EECF244321}">
                <p14:modId xmlns:p14="http://schemas.microsoft.com/office/powerpoint/2010/main" val="3343770318"/>
              </p:ext>
            </p:extLst>
          </p:nvPr>
        </p:nvGraphicFramePr>
        <p:xfrm>
          <a:off x="6288397" y="147988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04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30" name="Freeform: Shape 29">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36" name="Freeform: Shape 35">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Content Placeholder 3">
            <a:extLst>
              <a:ext uri="{FF2B5EF4-FFF2-40B4-BE49-F238E27FC236}">
                <a16:creationId xmlns:a16="http://schemas.microsoft.com/office/drawing/2014/main" id="{497B3F17-CF0C-44FA-9F40-72FBAC479AC5}"/>
              </a:ext>
            </a:extLst>
          </p:cNvPr>
          <p:cNvPicPr>
            <a:picLocks/>
          </p:cNvPicPr>
          <p:nvPr/>
        </p:nvPicPr>
        <p:blipFill rotWithShape="1">
          <a:blip r:embed="rId2"/>
          <a:srcRect l="46"/>
          <a:stretch/>
        </p:blipFill>
        <p:spPr>
          <a:xfrm>
            <a:off x="2801566" y="1478604"/>
            <a:ext cx="9367071" cy="5391387"/>
          </a:xfrm>
          <a:prstGeom prst="rect">
            <a:avLst/>
          </a:prstGeom>
        </p:spPr>
      </p:pic>
    </p:spTree>
    <p:extLst>
      <p:ext uri="{BB962C8B-B14F-4D97-AF65-F5344CB8AC3E}">
        <p14:creationId xmlns:p14="http://schemas.microsoft.com/office/powerpoint/2010/main" val="303752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53644A4-11FB-4507-96CD-53E4DF5F6547}"/>
              </a:ext>
            </a:extLst>
          </p:cNvPr>
          <p:cNvGraphicFramePr>
            <a:graphicFrameLocks noGrp="1"/>
          </p:cNvGraphicFramePr>
          <p:nvPr>
            <p:extLst>
              <p:ext uri="{D42A27DB-BD31-4B8C-83A1-F6EECF244321}">
                <p14:modId xmlns:p14="http://schemas.microsoft.com/office/powerpoint/2010/main" val="573545680"/>
              </p:ext>
            </p:extLst>
          </p:nvPr>
        </p:nvGraphicFramePr>
        <p:xfrm>
          <a:off x="114751" y="3554650"/>
          <a:ext cx="5030456" cy="769494"/>
        </p:xfrm>
        <a:graphic>
          <a:graphicData uri="http://schemas.openxmlformats.org/drawingml/2006/table">
            <a:tbl>
              <a:tblPr firstRow="1" firstCol="1" bandRow="1"/>
              <a:tblGrid>
                <a:gridCol w="802524">
                  <a:extLst>
                    <a:ext uri="{9D8B030D-6E8A-4147-A177-3AD203B41FA5}">
                      <a16:colId xmlns:a16="http://schemas.microsoft.com/office/drawing/2014/main" val="1771645617"/>
                    </a:ext>
                  </a:extLst>
                </a:gridCol>
                <a:gridCol w="4227932">
                  <a:extLst>
                    <a:ext uri="{9D8B030D-6E8A-4147-A177-3AD203B41FA5}">
                      <a16:colId xmlns:a16="http://schemas.microsoft.com/office/drawing/2014/main" val="1114731691"/>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Anambra, Cross River, Ebonyi, Yobe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554958"/>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Adamawa, Bauchi, Benue,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Delta, Edo, Ekiti, Enugu, FCT, Imo, Jigawa, Kaduna, Kebbi,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Lagos, Nasarawa, Niger, Ondo, Osun, Plateau, Taraba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629478"/>
                  </a:ext>
                </a:extLst>
              </a:tr>
            </a:tbl>
          </a:graphicData>
        </a:graphic>
      </p:graphicFrame>
      <p:sp>
        <p:nvSpPr>
          <p:cNvPr id="4" name="Rectangle 3">
            <a:extLst>
              <a:ext uri="{FF2B5EF4-FFF2-40B4-BE49-F238E27FC236}">
                <a16:creationId xmlns:a16="http://schemas.microsoft.com/office/drawing/2014/main" id="{B8036D6D-2281-4031-933E-13014EC49826}"/>
              </a:ext>
            </a:extLst>
          </p:cNvPr>
          <p:cNvSpPr/>
          <p:nvPr/>
        </p:nvSpPr>
        <p:spPr>
          <a:xfrm>
            <a:off x="7897180" y="304800"/>
            <a:ext cx="3303405" cy="378502"/>
          </a:xfrm>
          <a:prstGeom prst="rect">
            <a:avLst/>
          </a:prstGeom>
        </p:spPr>
        <p:txBody>
          <a:bodyPr wrap="none">
            <a:spAutoFit/>
          </a:bodyPr>
          <a:lstStyle/>
          <a:p>
            <a:pPr algn="ctr">
              <a:lnSpc>
                <a:spcPct val="107000"/>
              </a:lnSpc>
              <a:spcAft>
                <a:spcPts val="800"/>
              </a:spcAft>
            </a:pPr>
            <a:r>
              <a:rPr lang="en-US" b="1" dirty="0">
                <a:latin typeface="Garamond" panose="02020404030301010803" pitchFamily="18" charset="0"/>
                <a:ea typeface="Calibri" panose="020F0502020204030204" pitchFamily="34" charset="0"/>
                <a:cs typeface="Times New Roman" panose="02020603050405020304" pitchFamily="18" charset="0"/>
              </a:rPr>
              <a:t>TAX DEBT ENFORCEMENT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EC99683-8575-477B-AEC4-F9C561F1E3FB}"/>
              </a:ext>
            </a:extLst>
          </p:cNvPr>
          <p:cNvGraphicFramePr>
            <a:graphicFrameLocks noGrp="1"/>
          </p:cNvGraphicFramePr>
          <p:nvPr>
            <p:extLst>
              <p:ext uri="{D42A27DB-BD31-4B8C-83A1-F6EECF244321}">
                <p14:modId xmlns:p14="http://schemas.microsoft.com/office/powerpoint/2010/main" val="261222657"/>
              </p:ext>
            </p:extLst>
          </p:nvPr>
        </p:nvGraphicFramePr>
        <p:xfrm>
          <a:off x="7046795" y="3646532"/>
          <a:ext cx="4581098" cy="924261"/>
        </p:xfrm>
        <a:graphic>
          <a:graphicData uri="http://schemas.openxmlformats.org/drawingml/2006/table">
            <a:tbl>
              <a:tblPr firstRow="1" firstCol="1" bandRow="1"/>
              <a:tblGrid>
                <a:gridCol w="703088">
                  <a:extLst>
                    <a:ext uri="{9D8B030D-6E8A-4147-A177-3AD203B41FA5}">
                      <a16:colId xmlns:a16="http://schemas.microsoft.com/office/drawing/2014/main" val="3086428235"/>
                    </a:ext>
                  </a:extLst>
                </a:gridCol>
                <a:gridCol w="3878010">
                  <a:extLst>
                    <a:ext uri="{9D8B030D-6E8A-4147-A177-3AD203B41FA5}">
                      <a16:colId xmlns:a16="http://schemas.microsoft.com/office/drawing/2014/main" val="2052962685"/>
                    </a:ext>
                  </a:extLst>
                </a:gridCol>
              </a:tblGrid>
              <a:tr h="646335">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Enugu,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Niger, Imo, Edo, Taraba, Bauchi, Cross River, Benue, Nasarawa, Kebbi, Ekiti, Anambra, Kaduna, Delta, Osun, Lagos,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Ondo.Ebonyi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857501"/>
                  </a:ext>
                </a:extLst>
              </a:tr>
              <a:tr h="277926">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Jigawa, Adamawa,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720166"/>
                  </a:ext>
                </a:extLst>
              </a:tr>
            </a:tbl>
          </a:graphicData>
        </a:graphic>
      </p:graphicFrame>
      <p:sp>
        <p:nvSpPr>
          <p:cNvPr id="7" name="Rectangle 6">
            <a:extLst>
              <a:ext uri="{FF2B5EF4-FFF2-40B4-BE49-F238E27FC236}">
                <a16:creationId xmlns:a16="http://schemas.microsoft.com/office/drawing/2014/main" id="{F01D37B3-C366-47A7-B517-6141A88CB4D5}"/>
              </a:ext>
            </a:extLst>
          </p:cNvPr>
          <p:cNvSpPr/>
          <p:nvPr/>
        </p:nvSpPr>
        <p:spPr>
          <a:xfrm>
            <a:off x="845419" y="4787011"/>
            <a:ext cx="2985052" cy="607539"/>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If TIN not mandatory for motor vehicle registration, why is this?</a:t>
            </a:r>
          </a:p>
        </p:txBody>
      </p:sp>
      <p:sp>
        <p:nvSpPr>
          <p:cNvPr id="8" name="Rectangle 7">
            <a:extLst>
              <a:ext uri="{FF2B5EF4-FFF2-40B4-BE49-F238E27FC236}">
                <a16:creationId xmlns:a16="http://schemas.microsoft.com/office/drawing/2014/main" id="{D152010B-5711-45B1-B389-029C2B416C22}"/>
              </a:ext>
            </a:extLst>
          </p:cNvPr>
          <p:cNvSpPr/>
          <p:nvPr/>
        </p:nvSpPr>
        <p:spPr>
          <a:xfrm>
            <a:off x="5780977" y="4787011"/>
            <a:ext cx="5972875" cy="1076192"/>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cs typeface="Times New Roman" panose="02020603050405020304" pitchFamily="18" charset="0"/>
              </a:rPr>
              <a:t>What do states understand by the term Debt enforcement?</a:t>
            </a:r>
          </a:p>
          <a:p>
            <a:pPr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cs typeface="Times New Roman" panose="02020603050405020304" pitchFamily="18" charset="0"/>
              </a:rPr>
              <a:t>What steps need to be taken to establish a tax debt?</a:t>
            </a:r>
          </a:p>
          <a:p>
            <a:pPr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cs typeface="Times New Roman" panose="02020603050405020304" pitchFamily="18" charset="0"/>
              </a:rPr>
              <a:t>What if an objection has not been comprehensively dealt with?</a:t>
            </a:r>
          </a:p>
        </p:txBody>
      </p:sp>
      <p:pic>
        <p:nvPicPr>
          <p:cNvPr id="9" name="Picture 8">
            <a:extLst>
              <a:ext uri="{FF2B5EF4-FFF2-40B4-BE49-F238E27FC236}">
                <a16:creationId xmlns:a16="http://schemas.microsoft.com/office/drawing/2014/main" id="{3BF44E1D-A6DF-4B78-BAD6-557FB567B14B}"/>
              </a:ext>
            </a:extLst>
          </p:cNvPr>
          <p:cNvPicPr/>
          <p:nvPr/>
        </p:nvPicPr>
        <p:blipFill>
          <a:blip r:embed="rId2" cstate="print"/>
          <a:stretch>
            <a:fillRect/>
          </a:stretch>
        </p:blipFill>
        <p:spPr>
          <a:xfrm>
            <a:off x="0" y="0"/>
            <a:ext cx="1073426" cy="395288"/>
          </a:xfrm>
          <a:prstGeom prst="rect">
            <a:avLst/>
          </a:prstGeom>
        </p:spPr>
      </p:pic>
      <p:graphicFrame>
        <p:nvGraphicFramePr>
          <p:cNvPr id="10" name="Chart 9">
            <a:extLst>
              <a:ext uri="{FF2B5EF4-FFF2-40B4-BE49-F238E27FC236}">
                <a16:creationId xmlns:a16="http://schemas.microsoft.com/office/drawing/2014/main" id="{8E5C05BD-926B-4BEC-9DD3-0A5253E719AF}"/>
              </a:ext>
            </a:extLst>
          </p:cNvPr>
          <p:cNvGraphicFramePr>
            <a:graphicFrameLocks/>
          </p:cNvGraphicFramePr>
          <p:nvPr>
            <p:extLst>
              <p:ext uri="{D42A27DB-BD31-4B8C-83A1-F6EECF244321}">
                <p14:modId xmlns:p14="http://schemas.microsoft.com/office/powerpoint/2010/main" val="553108955"/>
              </p:ext>
            </p:extLst>
          </p:nvPr>
        </p:nvGraphicFramePr>
        <p:xfrm>
          <a:off x="845419" y="82107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8111A30-7114-401F-BC1B-456F1EC0C382}"/>
              </a:ext>
            </a:extLst>
          </p:cNvPr>
          <p:cNvGraphicFramePr>
            <a:graphicFrameLocks/>
          </p:cNvGraphicFramePr>
          <p:nvPr>
            <p:extLst>
              <p:ext uri="{D42A27DB-BD31-4B8C-83A1-F6EECF244321}">
                <p14:modId xmlns:p14="http://schemas.microsoft.com/office/powerpoint/2010/main" val="433693993"/>
              </p:ext>
            </p:extLst>
          </p:nvPr>
        </p:nvGraphicFramePr>
        <p:xfrm>
          <a:off x="6949091" y="75709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6126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D72F45C-21AC-4093-BF88-02A80F7900A5}"/>
              </a:ext>
            </a:extLst>
          </p:cNvPr>
          <p:cNvGraphicFramePr>
            <a:graphicFrameLocks noGrp="1"/>
          </p:cNvGraphicFramePr>
          <p:nvPr>
            <p:extLst>
              <p:ext uri="{D42A27DB-BD31-4B8C-83A1-F6EECF244321}">
                <p14:modId xmlns:p14="http://schemas.microsoft.com/office/powerpoint/2010/main" val="3445247617"/>
              </p:ext>
            </p:extLst>
          </p:nvPr>
        </p:nvGraphicFramePr>
        <p:xfrm>
          <a:off x="158750" y="3507866"/>
          <a:ext cx="3539793" cy="769494"/>
        </p:xfrm>
        <a:graphic>
          <a:graphicData uri="http://schemas.openxmlformats.org/drawingml/2006/table">
            <a:tbl>
              <a:tblPr firstRow="1" firstCol="1" bandRow="1"/>
              <a:tblGrid>
                <a:gridCol w="543273">
                  <a:extLst>
                    <a:ext uri="{9D8B030D-6E8A-4147-A177-3AD203B41FA5}">
                      <a16:colId xmlns:a16="http://schemas.microsoft.com/office/drawing/2014/main" val="2114032013"/>
                    </a:ext>
                  </a:extLst>
                </a:gridCol>
                <a:gridCol w="2996520">
                  <a:extLst>
                    <a:ext uri="{9D8B030D-6E8A-4147-A177-3AD203B41FA5}">
                      <a16:colId xmlns:a16="http://schemas.microsoft.com/office/drawing/2014/main" val="2718862326"/>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Enugu, Yobe, Jigawa, Adamawa, Niger, Imo,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Taraba, Bauchi, Cross River, Kebbi, Ekiti, Delta, Osun, Ondo,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927187"/>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Benue, Nasarawa, Anambra, Kaduna, Lagos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739877"/>
                  </a:ext>
                </a:extLst>
              </a:tr>
            </a:tbl>
          </a:graphicData>
        </a:graphic>
      </p:graphicFrame>
      <p:graphicFrame>
        <p:nvGraphicFramePr>
          <p:cNvPr id="5" name="Table 4">
            <a:extLst>
              <a:ext uri="{FF2B5EF4-FFF2-40B4-BE49-F238E27FC236}">
                <a16:creationId xmlns:a16="http://schemas.microsoft.com/office/drawing/2014/main" id="{D6846B08-2F37-4C46-A226-A07A6A26CD7D}"/>
              </a:ext>
            </a:extLst>
          </p:cNvPr>
          <p:cNvGraphicFramePr>
            <a:graphicFrameLocks noGrp="1"/>
          </p:cNvGraphicFramePr>
          <p:nvPr>
            <p:extLst>
              <p:ext uri="{D42A27DB-BD31-4B8C-83A1-F6EECF244321}">
                <p14:modId xmlns:p14="http://schemas.microsoft.com/office/powerpoint/2010/main" val="1070582831"/>
              </p:ext>
            </p:extLst>
          </p:nvPr>
        </p:nvGraphicFramePr>
        <p:xfrm>
          <a:off x="4083452" y="3429100"/>
          <a:ext cx="4132500" cy="769494"/>
        </p:xfrm>
        <a:graphic>
          <a:graphicData uri="http://schemas.openxmlformats.org/drawingml/2006/table">
            <a:tbl>
              <a:tblPr firstRow="1" firstCol="1" bandRow="1"/>
              <a:tblGrid>
                <a:gridCol w="634240">
                  <a:extLst>
                    <a:ext uri="{9D8B030D-6E8A-4147-A177-3AD203B41FA5}">
                      <a16:colId xmlns:a16="http://schemas.microsoft.com/office/drawing/2014/main" val="767928849"/>
                    </a:ext>
                  </a:extLst>
                </a:gridCol>
                <a:gridCol w="3498260">
                  <a:extLst>
                    <a:ext uri="{9D8B030D-6E8A-4147-A177-3AD203B41FA5}">
                      <a16:colId xmlns:a16="http://schemas.microsoft.com/office/drawing/2014/main" val="3588214536"/>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Enugu, 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Adamawa, Edo, Taraba, Bauchi, Cross River, Benue, Nasarawa, Kebbi, Ekiti, Kaduna, Delta, Osun, Ondo,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081561"/>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Anambra, Lagos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253178"/>
                  </a:ext>
                </a:extLst>
              </a:tr>
            </a:tbl>
          </a:graphicData>
        </a:graphic>
      </p:graphicFrame>
      <p:graphicFrame>
        <p:nvGraphicFramePr>
          <p:cNvPr id="7" name="Table 6">
            <a:extLst>
              <a:ext uri="{FF2B5EF4-FFF2-40B4-BE49-F238E27FC236}">
                <a16:creationId xmlns:a16="http://schemas.microsoft.com/office/drawing/2014/main" id="{B6CF7686-16EC-4E7D-848D-B0A06362A422}"/>
              </a:ext>
            </a:extLst>
          </p:cNvPr>
          <p:cNvGraphicFramePr>
            <a:graphicFrameLocks noGrp="1"/>
          </p:cNvGraphicFramePr>
          <p:nvPr>
            <p:extLst>
              <p:ext uri="{D42A27DB-BD31-4B8C-83A1-F6EECF244321}">
                <p14:modId xmlns:p14="http://schemas.microsoft.com/office/powerpoint/2010/main" val="1284414235"/>
              </p:ext>
            </p:extLst>
          </p:nvPr>
        </p:nvGraphicFramePr>
        <p:xfrm>
          <a:off x="8309470" y="1551977"/>
          <a:ext cx="3613887" cy="4523740"/>
        </p:xfrm>
        <a:graphic>
          <a:graphicData uri="http://schemas.openxmlformats.org/drawingml/2006/table">
            <a:tbl>
              <a:tblPr firstRow="1" firstCol="1" bandRow="1"/>
              <a:tblGrid>
                <a:gridCol w="1484836">
                  <a:extLst>
                    <a:ext uri="{9D8B030D-6E8A-4147-A177-3AD203B41FA5}">
                      <a16:colId xmlns:a16="http://schemas.microsoft.com/office/drawing/2014/main" val="2386244402"/>
                    </a:ext>
                  </a:extLst>
                </a:gridCol>
                <a:gridCol w="2129051">
                  <a:extLst>
                    <a:ext uri="{9D8B030D-6E8A-4147-A177-3AD203B41FA5}">
                      <a16:colId xmlns:a16="http://schemas.microsoft.com/office/drawing/2014/main" val="1894803609"/>
                    </a:ext>
                  </a:extLst>
                </a:gridCol>
              </a:tblGrid>
              <a:tr h="0">
                <a:tc>
                  <a:txBody>
                    <a:bodyPr/>
                    <a:lstStyle/>
                    <a:p>
                      <a:pPr algn="l" fontAlgn="b"/>
                      <a:r>
                        <a:rPr lang="en-US" sz="1100" b="1" i="0" u="none" strike="noStrike" dirty="0">
                          <a:solidFill>
                            <a:srgbClr val="000000"/>
                          </a:solidFill>
                          <a:effectLst/>
                          <a:latin typeface="Candara" panose="020E0502030303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ndara" panose="020E0502030303020204" pitchFamily="34" charset="0"/>
                        </a:rPr>
                        <a:t>If yes, how many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548028"/>
                  </a:ext>
                </a:extLst>
              </a:tr>
              <a:tr h="0">
                <a:tc>
                  <a:txBody>
                    <a:bodyPr/>
                    <a:lstStyle/>
                    <a:p>
                      <a:pPr algn="l" fontAlgn="b"/>
                      <a:r>
                        <a:rPr lang="en-US" sz="1100" b="0" i="0" u="none" strike="noStrike">
                          <a:solidFill>
                            <a:srgbClr val="000000"/>
                          </a:solidFill>
                          <a:effectLst/>
                          <a:latin typeface="Candara" panose="020E0502030303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0 -10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469214"/>
                  </a:ext>
                </a:extLst>
              </a:tr>
              <a:tr h="0">
                <a:tc>
                  <a:txBody>
                    <a:bodyPr/>
                    <a:lstStyle/>
                    <a:p>
                      <a:pPr algn="l" fontAlgn="b"/>
                      <a:r>
                        <a:rPr lang="en-US" sz="1100" b="0" i="0" u="none" strike="noStrike">
                          <a:solidFill>
                            <a:srgbClr val="000000"/>
                          </a:solidFill>
                          <a:effectLst/>
                          <a:latin typeface="Candara" panose="020E0502030303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622100"/>
                  </a:ext>
                </a:extLst>
              </a:tr>
              <a:tr h="0">
                <a:tc>
                  <a:txBody>
                    <a:bodyPr/>
                    <a:lstStyle/>
                    <a:p>
                      <a:pPr algn="l" fontAlgn="b"/>
                      <a:r>
                        <a:rPr lang="en-US" sz="1100" b="0" i="0" u="none" strike="noStrike">
                          <a:solidFill>
                            <a:srgbClr val="000000"/>
                          </a:solidFill>
                          <a:effectLst/>
                          <a:latin typeface="Candara" panose="020E0502030303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0 -10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258698"/>
                  </a:ext>
                </a:extLst>
              </a:tr>
              <a:tr h="0">
                <a:tc>
                  <a:txBody>
                    <a:bodyPr/>
                    <a:lstStyle/>
                    <a:p>
                      <a:pPr algn="l" fontAlgn="b"/>
                      <a:r>
                        <a:rPr lang="en-US" sz="1100" b="0" i="0" u="none" strike="noStrike">
                          <a:solidFill>
                            <a:srgbClr val="000000"/>
                          </a:solidFill>
                          <a:effectLst/>
                          <a:latin typeface="Candara" panose="020E0502030303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880752"/>
                  </a:ext>
                </a:extLst>
              </a:tr>
              <a:tr h="0">
                <a:tc>
                  <a:txBody>
                    <a:bodyPr/>
                    <a:lstStyle/>
                    <a:p>
                      <a:pPr algn="l" fontAlgn="b"/>
                      <a:r>
                        <a:rPr lang="en-US" sz="1100" b="0" i="0" u="none" strike="noStrike">
                          <a:solidFill>
                            <a:srgbClr val="000000"/>
                          </a:solidFill>
                          <a:effectLst/>
                          <a:latin typeface="Candara" panose="020E0502030303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92836"/>
                  </a:ext>
                </a:extLst>
              </a:tr>
              <a:tr h="0">
                <a:tc>
                  <a:txBody>
                    <a:bodyPr/>
                    <a:lstStyle/>
                    <a:p>
                      <a:pPr algn="l" fontAlgn="b"/>
                      <a:r>
                        <a:rPr lang="en-US" sz="1100" b="0" i="0" u="none" strike="noStrike">
                          <a:solidFill>
                            <a:srgbClr val="000000"/>
                          </a:solidFill>
                          <a:effectLst/>
                          <a:latin typeface="Candara" panose="020E0502030303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10 – 20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72836"/>
                  </a:ext>
                </a:extLst>
              </a:tr>
              <a:tr h="0">
                <a:tc>
                  <a:txBody>
                    <a:bodyPr/>
                    <a:lstStyle/>
                    <a:p>
                      <a:pPr algn="l" fontAlgn="b"/>
                      <a:r>
                        <a:rPr lang="en-US" sz="1100" b="0" i="0" u="none" strike="noStrike">
                          <a:solidFill>
                            <a:srgbClr val="000000"/>
                          </a:solidFill>
                          <a:effectLst/>
                          <a:latin typeface="Candara" panose="020E0502030303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0 -10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692320"/>
                  </a:ext>
                </a:extLst>
              </a:tr>
              <a:tr h="0">
                <a:tc>
                  <a:txBody>
                    <a:bodyPr/>
                    <a:lstStyle/>
                    <a:p>
                      <a:pPr algn="l" fontAlgn="b"/>
                      <a:r>
                        <a:rPr lang="en-US" sz="1100" b="0" i="0" u="none" strike="noStrike">
                          <a:solidFill>
                            <a:srgbClr val="000000"/>
                          </a:solidFill>
                          <a:effectLst/>
                          <a:latin typeface="Candara" panose="020E0502030303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026994"/>
                  </a:ext>
                </a:extLst>
              </a:tr>
              <a:tr h="0">
                <a:tc>
                  <a:txBody>
                    <a:bodyPr/>
                    <a:lstStyle/>
                    <a:p>
                      <a:pPr algn="l" fontAlgn="b"/>
                      <a:r>
                        <a:rPr lang="en-US" sz="1100" b="0" i="0" u="none" strike="noStrike">
                          <a:solidFill>
                            <a:srgbClr val="000000"/>
                          </a:solidFill>
                          <a:effectLst/>
                          <a:latin typeface="Candara" panose="020E0502030303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573968"/>
                  </a:ext>
                </a:extLst>
              </a:tr>
              <a:tr h="0">
                <a:tc>
                  <a:txBody>
                    <a:bodyPr/>
                    <a:lstStyle/>
                    <a:p>
                      <a:pPr algn="l" fontAlgn="b"/>
                      <a:r>
                        <a:rPr lang="en-US" sz="1100" b="0" i="0" u="none" strike="noStrike">
                          <a:solidFill>
                            <a:srgbClr val="000000"/>
                          </a:solidFill>
                          <a:effectLst/>
                          <a:latin typeface="Candara" panose="020E0502030303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803263"/>
                  </a:ext>
                </a:extLst>
              </a:tr>
              <a:tr h="0">
                <a:tc>
                  <a:txBody>
                    <a:bodyPr/>
                    <a:lstStyle/>
                    <a:p>
                      <a:pPr algn="l" fontAlgn="b"/>
                      <a:r>
                        <a:rPr lang="en-US" sz="1100" b="0" i="0" u="none" strike="noStrike">
                          <a:solidFill>
                            <a:srgbClr val="000000"/>
                          </a:solidFill>
                          <a:effectLst/>
                          <a:latin typeface="Candara" panose="020E0502030303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05034"/>
                  </a:ext>
                </a:extLst>
              </a:tr>
              <a:tr h="0">
                <a:tc>
                  <a:txBody>
                    <a:bodyPr/>
                    <a:lstStyle/>
                    <a:p>
                      <a:pPr algn="l" fontAlgn="b"/>
                      <a:r>
                        <a:rPr lang="en-US" sz="1100" b="0" i="0" u="none" strike="noStrike">
                          <a:solidFill>
                            <a:srgbClr val="000000"/>
                          </a:solidFill>
                          <a:effectLst/>
                          <a:latin typeface="Candara" panose="020E0502030303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0 -10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278055"/>
                  </a:ext>
                </a:extLst>
              </a:tr>
              <a:tr h="0">
                <a:tc>
                  <a:txBody>
                    <a:bodyPr/>
                    <a:lstStyle/>
                    <a:p>
                      <a:pPr algn="l" fontAlgn="b"/>
                      <a:r>
                        <a:rPr lang="en-US" sz="1100" b="0" i="0" u="none" strike="noStrike">
                          <a:solidFill>
                            <a:srgbClr val="000000"/>
                          </a:solidFill>
                          <a:effectLst/>
                          <a:latin typeface="Candara" panose="020E0502030303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477028"/>
                  </a:ext>
                </a:extLst>
              </a:tr>
              <a:tr h="0">
                <a:tc>
                  <a:txBody>
                    <a:bodyPr/>
                    <a:lstStyle/>
                    <a:p>
                      <a:pPr algn="l" fontAlgn="b"/>
                      <a:r>
                        <a:rPr lang="en-US" sz="1100" b="0" i="0" u="none" strike="noStrike">
                          <a:solidFill>
                            <a:srgbClr val="000000"/>
                          </a:solidFill>
                          <a:effectLst/>
                          <a:latin typeface="Candara" panose="020E0502030303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203199"/>
                  </a:ext>
                </a:extLst>
              </a:tr>
              <a:tr h="0">
                <a:tc>
                  <a:txBody>
                    <a:bodyPr/>
                    <a:lstStyle/>
                    <a:p>
                      <a:pPr algn="l" fontAlgn="b"/>
                      <a:r>
                        <a:rPr lang="en-US" sz="1100" b="0" i="0" u="none" strike="noStrike">
                          <a:solidFill>
                            <a:srgbClr val="000000"/>
                          </a:solidFill>
                          <a:effectLst/>
                          <a:latin typeface="Candara" panose="020E0502030303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881621"/>
                  </a:ext>
                </a:extLst>
              </a:tr>
              <a:tr h="0">
                <a:tc>
                  <a:txBody>
                    <a:bodyPr/>
                    <a:lstStyle/>
                    <a:p>
                      <a:pPr algn="l" fontAlgn="b"/>
                      <a:r>
                        <a:rPr lang="en-US" sz="1100" b="0" i="0" u="none" strike="noStrike">
                          <a:solidFill>
                            <a:srgbClr val="000000"/>
                          </a:solidFill>
                          <a:effectLst/>
                          <a:latin typeface="Candara" panose="020E0502030303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0 -10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107170"/>
                  </a:ext>
                </a:extLst>
              </a:tr>
              <a:tr h="0">
                <a:tc>
                  <a:txBody>
                    <a:bodyPr/>
                    <a:lstStyle/>
                    <a:p>
                      <a:pPr algn="l" fontAlgn="b"/>
                      <a:r>
                        <a:rPr lang="en-US" sz="1100" b="0" i="0" u="none" strike="noStrike">
                          <a:solidFill>
                            <a:srgbClr val="000000"/>
                          </a:solidFill>
                          <a:effectLst/>
                          <a:latin typeface="Candara" panose="020E0502030303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0 -10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838622"/>
                  </a:ext>
                </a:extLst>
              </a:tr>
              <a:tr h="0">
                <a:tc>
                  <a:txBody>
                    <a:bodyPr/>
                    <a:lstStyle/>
                    <a:p>
                      <a:pPr algn="l" fontAlgn="b"/>
                      <a:r>
                        <a:rPr lang="en-US" sz="1100" b="0" i="0" u="none" strike="noStrike">
                          <a:solidFill>
                            <a:srgbClr val="000000"/>
                          </a:solidFill>
                          <a:effectLst/>
                          <a:latin typeface="Candara" panose="020E0502030303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10 – 20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157157"/>
                  </a:ext>
                </a:extLst>
              </a:tr>
              <a:tr h="0">
                <a:tc>
                  <a:txBody>
                    <a:bodyPr/>
                    <a:lstStyle/>
                    <a:p>
                      <a:pPr algn="l" fontAlgn="b"/>
                      <a:r>
                        <a:rPr lang="en-US" sz="1100" b="0" i="0" u="none" strike="noStrike">
                          <a:solidFill>
                            <a:srgbClr val="000000"/>
                          </a:solidFill>
                          <a:effectLst/>
                          <a:latin typeface="Candara" panose="020E0502030303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50+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756635"/>
                  </a:ext>
                </a:extLst>
              </a:tr>
              <a:tr h="0">
                <a:tc>
                  <a:txBody>
                    <a:bodyPr/>
                    <a:lstStyle/>
                    <a:p>
                      <a:pPr algn="l" fontAlgn="b"/>
                      <a:r>
                        <a:rPr lang="en-US" sz="1100" b="0" i="0" u="none" strike="noStrike">
                          <a:solidFill>
                            <a:srgbClr val="000000"/>
                          </a:solidFill>
                          <a:effectLst/>
                          <a:latin typeface="Candara" panose="020E0502030303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10 – 20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404985"/>
                  </a:ext>
                </a:extLst>
              </a:tr>
              <a:tr h="0">
                <a:tc>
                  <a:txBody>
                    <a:bodyPr/>
                    <a:lstStyle/>
                    <a:p>
                      <a:pPr algn="l" fontAlgn="b"/>
                      <a:r>
                        <a:rPr lang="en-US" sz="1100" b="0" i="0" u="none" strike="noStrike">
                          <a:solidFill>
                            <a:srgbClr val="000000"/>
                          </a:solidFill>
                          <a:effectLst/>
                          <a:latin typeface="Candara" panose="020E0502030303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10 – 20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3862089"/>
                  </a:ext>
                </a:extLst>
              </a:tr>
              <a:tr h="0">
                <a:tc>
                  <a:txBody>
                    <a:bodyPr/>
                    <a:lstStyle/>
                    <a:p>
                      <a:pPr algn="l" fontAlgn="b"/>
                      <a:r>
                        <a:rPr lang="en-US" sz="1100" b="0" i="0" u="none" strike="noStrike">
                          <a:solidFill>
                            <a:srgbClr val="000000"/>
                          </a:solidFill>
                          <a:effectLst/>
                          <a:latin typeface="Candara" panose="020E0502030303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0 -10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782032"/>
                  </a:ext>
                </a:extLst>
              </a:tr>
              <a:tr h="0">
                <a:tc>
                  <a:txBody>
                    <a:bodyPr/>
                    <a:lstStyle/>
                    <a:p>
                      <a:pPr algn="l" fontAlgn="b"/>
                      <a:r>
                        <a:rPr lang="en-US" sz="1100" b="0" i="0" u="none" strike="noStrike">
                          <a:solidFill>
                            <a:srgbClr val="000000"/>
                          </a:solidFill>
                          <a:effectLst/>
                          <a:latin typeface="Candara" panose="020E0502030303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20 – 50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89877"/>
                  </a:ext>
                </a:extLst>
              </a:tr>
              <a:tr h="0">
                <a:tc>
                  <a:txBody>
                    <a:bodyPr/>
                    <a:lstStyle/>
                    <a:p>
                      <a:pPr algn="l" fontAlgn="b"/>
                      <a:r>
                        <a:rPr lang="en-US" sz="1100" b="0" i="0" u="none" strike="noStrike">
                          <a:solidFill>
                            <a:srgbClr val="000000"/>
                          </a:solidFill>
                          <a:effectLst/>
                          <a:latin typeface="Candara" panose="020E0502030303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10 – 20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975236"/>
                  </a:ext>
                </a:extLst>
              </a:tr>
              <a:tr h="0">
                <a:tc>
                  <a:txBody>
                    <a:bodyPr/>
                    <a:lstStyle/>
                    <a:p>
                      <a:pPr algn="l" fontAlgn="b"/>
                      <a:r>
                        <a:rPr lang="en-US" sz="1100" b="0" i="0" u="none" strike="noStrike">
                          <a:solidFill>
                            <a:srgbClr val="000000"/>
                          </a:solidFill>
                          <a:effectLst/>
                          <a:latin typeface="Candara" panose="020E0502030303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50+ Enforcement actions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739927"/>
                  </a:ext>
                </a:extLst>
              </a:tr>
            </a:tbl>
          </a:graphicData>
        </a:graphic>
      </p:graphicFrame>
      <p:sp>
        <p:nvSpPr>
          <p:cNvPr id="8" name="Rectangle 7">
            <a:extLst>
              <a:ext uri="{FF2B5EF4-FFF2-40B4-BE49-F238E27FC236}">
                <a16:creationId xmlns:a16="http://schemas.microsoft.com/office/drawing/2014/main" id="{806DD3CE-7B03-4481-993B-8D703C4FC8A6}"/>
              </a:ext>
            </a:extLst>
          </p:cNvPr>
          <p:cNvSpPr/>
          <p:nvPr/>
        </p:nvSpPr>
        <p:spPr>
          <a:xfrm>
            <a:off x="533399" y="4761123"/>
            <a:ext cx="6787551" cy="1442254"/>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Describe any distraint enforcement actions taken.</a:t>
            </a:r>
          </a:p>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were the outcomes :</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In terms of tax debt collected?</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In terms of deterrent by other non-payers?</a:t>
            </a:r>
          </a:p>
        </p:txBody>
      </p:sp>
      <p:pic>
        <p:nvPicPr>
          <p:cNvPr id="9" name="Picture 8">
            <a:extLst>
              <a:ext uri="{FF2B5EF4-FFF2-40B4-BE49-F238E27FC236}">
                <a16:creationId xmlns:a16="http://schemas.microsoft.com/office/drawing/2014/main" id="{12FB7AD7-382F-41FA-B419-0710FACBB138}"/>
              </a:ext>
            </a:extLst>
          </p:cNvPr>
          <p:cNvPicPr/>
          <p:nvPr/>
        </p:nvPicPr>
        <p:blipFill>
          <a:blip r:embed="rId2" cstate="print"/>
          <a:stretch>
            <a:fillRect/>
          </a:stretch>
        </p:blipFill>
        <p:spPr>
          <a:xfrm>
            <a:off x="0" y="0"/>
            <a:ext cx="1073426" cy="395288"/>
          </a:xfrm>
          <a:prstGeom prst="rect">
            <a:avLst/>
          </a:prstGeom>
        </p:spPr>
      </p:pic>
      <p:graphicFrame>
        <p:nvGraphicFramePr>
          <p:cNvPr id="10" name="Chart 9">
            <a:extLst>
              <a:ext uri="{FF2B5EF4-FFF2-40B4-BE49-F238E27FC236}">
                <a16:creationId xmlns:a16="http://schemas.microsoft.com/office/drawing/2014/main" id="{980EFAB8-73E8-4A5C-99C6-9A8555305AA3}"/>
              </a:ext>
            </a:extLst>
          </p:cNvPr>
          <p:cNvGraphicFramePr>
            <a:graphicFrameLocks/>
          </p:cNvGraphicFramePr>
          <p:nvPr>
            <p:extLst>
              <p:ext uri="{D42A27DB-BD31-4B8C-83A1-F6EECF244321}">
                <p14:modId xmlns:p14="http://schemas.microsoft.com/office/powerpoint/2010/main" val="2548133902"/>
              </p:ext>
            </p:extLst>
          </p:nvPr>
        </p:nvGraphicFramePr>
        <p:xfrm>
          <a:off x="-28060" y="763236"/>
          <a:ext cx="397226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58524D8-3EAD-47FF-84FA-25F7FB6A8B1C}"/>
              </a:ext>
            </a:extLst>
          </p:cNvPr>
          <p:cNvGraphicFramePr>
            <a:graphicFrameLocks/>
          </p:cNvGraphicFramePr>
          <p:nvPr>
            <p:extLst>
              <p:ext uri="{D42A27DB-BD31-4B8C-83A1-F6EECF244321}">
                <p14:modId xmlns:p14="http://schemas.microsoft.com/office/powerpoint/2010/main" val="1872314310"/>
              </p:ext>
            </p:extLst>
          </p:nvPr>
        </p:nvGraphicFramePr>
        <p:xfrm>
          <a:off x="4176970" y="685700"/>
          <a:ext cx="383806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500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ABBB0B-78FA-45B2-AE2C-BF0B55B9AED9}"/>
              </a:ext>
            </a:extLst>
          </p:cNvPr>
          <p:cNvSpPr/>
          <p:nvPr/>
        </p:nvSpPr>
        <p:spPr>
          <a:xfrm>
            <a:off x="533400" y="452028"/>
            <a:ext cx="3606879" cy="378502"/>
          </a:xfrm>
          <a:prstGeom prst="rect">
            <a:avLst/>
          </a:prstGeom>
        </p:spPr>
        <p:txBody>
          <a:bodyPr wrap="square">
            <a:spAutoFit/>
          </a:bodyPr>
          <a:lstStyle/>
          <a:p>
            <a:pPr algn="ctr">
              <a:lnSpc>
                <a:spcPct val="107000"/>
              </a:lnSpc>
              <a:spcAft>
                <a:spcPts val="800"/>
              </a:spcAft>
            </a:pPr>
            <a:r>
              <a:rPr lang="en-US" b="1" dirty="0">
                <a:latin typeface="Garamond" panose="02020404030301010803" pitchFamily="18" charset="0"/>
                <a:ea typeface="Calibri" panose="020F0502020204030204" pitchFamily="34" charset="0"/>
                <a:cs typeface="Times New Roman" panose="02020603050405020304" pitchFamily="18" charset="0"/>
              </a:rPr>
              <a:t>TAX AWARENESS CAMPAIGNS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7D3339B-E8B6-4854-9036-B11C63075C07}"/>
              </a:ext>
            </a:extLst>
          </p:cNvPr>
          <p:cNvGraphicFramePr>
            <a:graphicFrameLocks noGrp="1"/>
          </p:cNvGraphicFramePr>
          <p:nvPr>
            <p:extLst>
              <p:ext uri="{D42A27DB-BD31-4B8C-83A1-F6EECF244321}">
                <p14:modId xmlns:p14="http://schemas.microsoft.com/office/powerpoint/2010/main" val="2511853311"/>
              </p:ext>
            </p:extLst>
          </p:nvPr>
        </p:nvGraphicFramePr>
        <p:xfrm>
          <a:off x="150799" y="3793680"/>
          <a:ext cx="4167590" cy="769494"/>
        </p:xfrm>
        <a:graphic>
          <a:graphicData uri="http://schemas.openxmlformats.org/drawingml/2006/table">
            <a:tbl>
              <a:tblPr firstRow="1" firstCol="1" bandRow="1"/>
              <a:tblGrid>
                <a:gridCol w="987662">
                  <a:extLst>
                    <a:ext uri="{9D8B030D-6E8A-4147-A177-3AD203B41FA5}">
                      <a16:colId xmlns:a16="http://schemas.microsoft.com/office/drawing/2014/main" val="3310506370"/>
                    </a:ext>
                  </a:extLst>
                </a:gridCol>
                <a:gridCol w="3179928">
                  <a:extLst>
                    <a:ext uri="{9D8B030D-6E8A-4147-A177-3AD203B41FA5}">
                      <a16:colId xmlns:a16="http://schemas.microsoft.com/office/drawing/2014/main" val="2581528821"/>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Niger, Edo, Cross River, Benue, Ekiti, Kaduna, Osun, Lagos,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511991"/>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PARTIALLY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Imo, FCT,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Taraba, Bauchi, Nasarawa, Kebbi, Anambra, Delta,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784340"/>
                  </a:ext>
                </a:extLst>
              </a:tr>
            </a:tbl>
          </a:graphicData>
        </a:graphic>
      </p:graphicFrame>
      <p:graphicFrame>
        <p:nvGraphicFramePr>
          <p:cNvPr id="5" name="Table 4">
            <a:extLst>
              <a:ext uri="{FF2B5EF4-FFF2-40B4-BE49-F238E27FC236}">
                <a16:creationId xmlns:a16="http://schemas.microsoft.com/office/drawing/2014/main" id="{7E451F5C-B91B-4A4C-A056-F40679B46B3A}"/>
              </a:ext>
            </a:extLst>
          </p:cNvPr>
          <p:cNvGraphicFramePr>
            <a:graphicFrameLocks noGrp="1"/>
          </p:cNvGraphicFramePr>
          <p:nvPr>
            <p:extLst>
              <p:ext uri="{D42A27DB-BD31-4B8C-83A1-F6EECF244321}">
                <p14:modId xmlns:p14="http://schemas.microsoft.com/office/powerpoint/2010/main" val="2448667942"/>
              </p:ext>
            </p:extLst>
          </p:nvPr>
        </p:nvGraphicFramePr>
        <p:xfrm>
          <a:off x="4799819" y="558224"/>
          <a:ext cx="6910751" cy="6210363"/>
        </p:xfrm>
        <a:graphic>
          <a:graphicData uri="http://schemas.openxmlformats.org/drawingml/2006/table">
            <a:tbl>
              <a:tblPr firstRow="1" firstCol="1" bandRow="1"/>
              <a:tblGrid>
                <a:gridCol w="725082">
                  <a:extLst>
                    <a:ext uri="{9D8B030D-6E8A-4147-A177-3AD203B41FA5}">
                      <a16:colId xmlns:a16="http://schemas.microsoft.com/office/drawing/2014/main" val="44939771"/>
                    </a:ext>
                  </a:extLst>
                </a:gridCol>
                <a:gridCol w="6185669">
                  <a:extLst>
                    <a:ext uri="{9D8B030D-6E8A-4147-A177-3AD203B41FA5}">
                      <a16:colId xmlns:a16="http://schemas.microsoft.com/office/drawing/2014/main" val="1908434026"/>
                    </a:ext>
                  </a:extLst>
                </a:gridCol>
              </a:tblGrid>
              <a:tr h="241773">
                <a:tc>
                  <a:txBody>
                    <a:bodyPr/>
                    <a:lstStyle/>
                    <a:p>
                      <a:pPr algn="l" fontAlgn="b"/>
                      <a:r>
                        <a:rPr lang="en-US" sz="1000" b="0" i="0" u="none" strike="noStrike" dirty="0">
                          <a:solidFill>
                            <a:srgbClr val="000000"/>
                          </a:solidFill>
                          <a:effectLst/>
                          <a:latin typeface="Arial" panose="020B0604020202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0/Radio jingles/TV programmes/Road shows/Workshops/Other/ENGAGEMENT WITH TRADE UNION LEADERS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795161"/>
                  </a:ext>
                </a:extLst>
              </a:tr>
              <a:tr h="241773">
                <a:tc>
                  <a:txBody>
                    <a:bodyPr/>
                    <a:lstStyle/>
                    <a:p>
                      <a:pPr algn="l" fontAlgn="b"/>
                      <a:r>
                        <a:rPr lang="en-US" sz="1000" b="0" i="0" u="none" strike="noStrike">
                          <a:solidFill>
                            <a:srgbClr val="000000"/>
                          </a:solidFill>
                          <a:effectLst/>
                          <a:latin typeface="Arial" panose="020B0604020202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0/Radio jingles/0/0/Workshops/0/REVENUE MATTERS ON RADIO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685870"/>
                  </a:ext>
                </a:extLst>
              </a:tr>
              <a:tr h="241773">
                <a:tc>
                  <a:txBody>
                    <a:bodyPr/>
                    <a:lstStyle/>
                    <a:p>
                      <a:pPr algn="l" fontAlgn="b"/>
                      <a:r>
                        <a:rPr lang="en-US" sz="1000" b="0" i="0" u="none" strike="noStrike">
                          <a:solidFill>
                            <a:srgbClr val="000000"/>
                          </a:solidFill>
                          <a:effectLst/>
                          <a:latin typeface="Arial" panose="020B0604020202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0/Radio jingles/TV programmes/0/0/Other/Meetings with Organised business groups and other Stake holders.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144540"/>
                  </a:ext>
                </a:extLst>
              </a:tr>
              <a:tr h="213998">
                <a:tc>
                  <a:txBody>
                    <a:bodyPr/>
                    <a:lstStyle/>
                    <a:p>
                      <a:pPr algn="l" fontAlgn="b"/>
                      <a:r>
                        <a:rPr lang="en-US" sz="1000" b="0" i="0" u="none" strike="noStrike">
                          <a:solidFill>
                            <a:srgbClr val="000000"/>
                          </a:solidFill>
                          <a:effectLst/>
                          <a:latin typeface="Arial" panose="020B0604020202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jingles/0/0/Workshops/0/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231395"/>
                  </a:ext>
                </a:extLst>
              </a:tr>
              <a:tr h="241773">
                <a:tc>
                  <a:txBody>
                    <a:bodyPr/>
                    <a:lstStyle/>
                    <a:p>
                      <a:pPr algn="l" fontAlgn="b"/>
                      <a:r>
                        <a:rPr lang="en-US" sz="1000" b="0" i="0" u="none" strike="noStrike">
                          <a:solidFill>
                            <a:srgbClr val="000000"/>
                          </a:solidFill>
                          <a:effectLst/>
                          <a:latin typeface="Arial" panose="020B0604020202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0/Radio jingles/0/0/Workshops/0/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739753"/>
                  </a:ext>
                </a:extLst>
              </a:tr>
              <a:tr h="241773">
                <a:tc>
                  <a:txBody>
                    <a:bodyPr/>
                    <a:lstStyle/>
                    <a:p>
                      <a:pPr algn="l" fontAlgn="b"/>
                      <a:r>
                        <a:rPr lang="en-US" sz="1000" b="0" i="0" u="none" strike="noStrike">
                          <a:solidFill>
                            <a:srgbClr val="000000"/>
                          </a:solidFill>
                          <a:effectLst/>
                          <a:latin typeface="Arial" panose="020B0604020202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programmes/Road shows/Workshops/0/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638857"/>
                  </a:ext>
                </a:extLst>
              </a:tr>
              <a:tr h="241773">
                <a:tc>
                  <a:txBody>
                    <a:bodyPr/>
                    <a:lstStyle/>
                    <a:p>
                      <a:pPr algn="l" fontAlgn="b"/>
                      <a:r>
                        <a:rPr lang="en-US" sz="1000" b="0" i="0" u="none" strike="noStrike">
                          <a:solidFill>
                            <a:srgbClr val="000000"/>
                          </a:solidFill>
                          <a:effectLst/>
                          <a:latin typeface="Arial" panose="020B0604020202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0/Radio jingles/0/0/Workshops/Other/Public Private Dialogue PPD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656167"/>
                  </a:ext>
                </a:extLst>
              </a:tr>
              <a:tr h="241773">
                <a:tc>
                  <a:txBody>
                    <a:bodyPr/>
                    <a:lstStyle/>
                    <a:p>
                      <a:pPr algn="l" fontAlgn="b"/>
                      <a:r>
                        <a:rPr lang="en-US" sz="1000" b="0" i="0" u="none" strike="noStrike">
                          <a:solidFill>
                            <a:srgbClr val="000000"/>
                          </a:solidFill>
                          <a:effectLst/>
                          <a:latin typeface="Arial" panose="020B0604020202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jingles/0/Road shows/Workshops/0/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790255"/>
                  </a:ext>
                </a:extLst>
              </a:tr>
              <a:tr h="241773">
                <a:tc>
                  <a:txBody>
                    <a:bodyPr/>
                    <a:lstStyle/>
                    <a:p>
                      <a:pPr algn="l" fontAlgn="b"/>
                      <a:r>
                        <a:rPr lang="en-US" sz="1000" b="0" i="0" u="none" strike="noStrike">
                          <a:solidFill>
                            <a:srgbClr val="000000"/>
                          </a:solidFill>
                          <a:effectLst/>
                          <a:latin typeface="Arial" panose="020B0604020202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jingles/0/0/0/Other/Radio Interrview with chairman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880992"/>
                  </a:ext>
                </a:extLst>
              </a:tr>
              <a:tr h="236025">
                <a:tc>
                  <a:txBody>
                    <a:bodyPr/>
                    <a:lstStyle/>
                    <a:p>
                      <a:pPr algn="l" fontAlgn="b"/>
                      <a:r>
                        <a:rPr lang="en-US" sz="1000" b="0" i="0" u="none" strike="noStrike">
                          <a:solidFill>
                            <a:srgbClr val="000000"/>
                          </a:solidFill>
                          <a:effectLst/>
                          <a:latin typeface="Arial" panose="020B0604020202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programmes/Road shows/0/0/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152607"/>
                  </a:ext>
                </a:extLst>
              </a:tr>
              <a:tr h="241773">
                <a:tc>
                  <a:txBody>
                    <a:bodyPr/>
                    <a:lstStyle/>
                    <a:p>
                      <a:pPr algn="l" fontAlgn="b"/>
                      <a:r>
                        <a:rPr lang="en-US" sz="1000" b="0" i="0" u="none" strike="noStrike">
                          <a:solidFill>
                            <a:srgbClr val="000000"/>
                          </a:solidFill>
                          <a:effectLst/>
                          <a:latin typeface="Arial" panose="020B0604020202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programmes/0/Workshops/Other/Social Media and Our Website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400162"/>
                  </a:ext>
                </a:extLst>
              </a:tr>
              <a:tr h="241773">
                <a:tc>
                  <a:txBody>
                    <a:bodyPr/>
                    <a:lstStyle/>
                    <a:p>
                      <a:pPr algn="l" fontAlgn="b"/>
                      <a:r>
                        <a:rPr lang="en-US" sz="1000" b="0" i="0" u="none" strike="noStrike">
                          <a:solidFill>
                            <a:srgbClr val="000000"/>
                          </a:solidFill>
                          <a:effectLst/>
                          <a:latin typeface="Arial" panose="020B0604020202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0/Radio jingles/TV programmes/Road shows/0/Other/posters, bill boards etc.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116672"/>
                  </a:ext>
                </a:extLst>
              </a:tr>
              <a:tr h="241773">
                <a:tc>
                  <a:txBody>
                    <a:bodyPr/>
                    <a:lstStyle/>
                    <a:p>
                      <a:pPr algn="l" fontAlgn="b"/>
                      <a:r>
                        <a:rPr lang="en-US" sz="1000" b="0" i="0" u="none" strike="noStrike">
                          <a:solidFill>
                            <a:srgbClr val="000000"/>
                          </a:solidFill>
                          <a:effectLst/>
                          <a:latin typeface="Arial" panose="020B0604020202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programmes/Road shows/Workshops/Other/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11935"/>
                  </a:ext>
                </a:extLst>
              </a:tr>
              <a:tr h="241773">
                <a:tc>
                  <a:txBody>
                    <a:bodyPr/>
                    <a:lstStyle/>
                    <a:p>
                      <a:pPr algn="l" fontAlgn="b"/>
                      <a:r>
                        <a:rPr lang="en-US" sz="1000" b="0" i="0" u="none" strike="noStrike">
                          <a:solidFill>
                            <a:srgbClr val="000000"/>
                          </a:solidFill>
                          <a:effectLst/>
                          <a:latin typeface="Arial" panose="020B0604020202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programmes/Road shows/Workshops/0/flyers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413188"/>
                  </a:ext>
                </a:extLst>
              </a:tr>
              <a:tr h="241773">
                <a:tc>
                  <a:txBody>
                    <a:bodyPr/>
                    <a:lstStyle/>
                    <a:p>
                      <a:pPr algn="l" fontAlgn="b"/>
                      <a:r>
                        <a:rPr lang="en-US" sz="1000" b="0" i="0" u="none" strike="noStrike">
                          <a:solidFill>
                            <a:srgbClr val="000000"/>
                          </a:solidFill>
                          <a:effectLst/>
                          <a:latin typeface="Arial" panose="020B0604020202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programmes/0/Workshops/Other/townhall meetings,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07407"/>
                  </a:ext>
                </a:extLst>
              </a:tr>
              <a:tr h="241773">
                <a:tc>
                  <a:txBody>
                    <a:bodyPr/>
                    <a:lstStyle/>
                    <a:p>
                      <a:pPr algn="l" fontAlgn="b"/>
                      <a:r>
                        <a:rPr lang="en-US" sz="1000" b="0" i="0" u="none" strike="noStrike">
                          <a:solidFill>
                            <a:srgbClr val="000000"/>
                          </a:solidFill>
                          <a:effectLst/>
                          <a:latin typeface="Arial" panose="020B0604020202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programmes/0/Workshops/Other/Field visits Taxpayers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52888"/>
                  </a:ext>
                </a:extLst>
              </a:tr>
              <a:tr h="241773">
                <a:tc>
                  <a:txBody>
                    <a:bodyPr/>
                    <a:lstStyle/>
                    <a:p>
                      <a:pPr algn="l" fontAlgn="b"/>
                      <a:r>
                        <a:rPr lang="en-US" sz="1000" b="0" i="0" u="none" strike="noStrike">
                          <a:solidFill>
                            <a:srgbClr val="000000"/>
                          </a:solidFill>
                          <a:effectLst/>
                          <a:latin typeface="Arial" panose="020B0604020202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programmes/Road shows/Workshops/0/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908127"/>
                  </a:ext>
                </a:extLst>
              </a:tr>
              <a:tr h="223916">
                <a:tc>
                  <a:txBody>
                    <a:bodyPr/>
                    <a:lstStyle/>
                    <a:p>
                      <a:pPr algn="l" fontAlgn="b"/>
                      <a:r>
                        <a:rPr lang="en-US" sz="1000" b="0" i="0" u="none" strike="noStrike">
                          <a:solidFill>
                            <a:srgbClr val="000000"/>
                          </a:solidFill>
                          <a:effectLst/>
                          <a:latin typeface="Arial" panose="020B0604020202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programmes/0/0/Other/Raod show in collaboration with CITN, Ado-Ekiti District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429829"/>
                  </a:ext>
                </a:extLst>
              </a:tr>
              <a:tr h="365760">
                <a:tc>
                  <a:txBody>
                    <a:bodyPr/>
                    <a:lstStyle/>
                    <a:p>
                      <a:pPr algn="l" fontAlgn="b"/>
                      <a:r>
                        <a:rPr lang="en-US" sz="1000" b="0" i="0" u="none" strike="noStrike">
                          <a:solidFill>
                            <a:srgbClr val="000000"/>
                          </a:solidFill>
                          <a:effectLst/>
                          <a:latin typeface="Arial" panose="020B0604020202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programmes/Road shows/Workshops/Other/Sensitization in markets, Community Engagements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267326"/>
                  </a:ext>
                </a:extLst>
              </a:tr>
              <a:tr h="241773">
                <a:tc>
                  <a:txBody>
                    <a:bodyPr/>
                    <a:lstStyle/>
                    <a:p>
                      <a:pPr algn="l" fontAlgn="b"/>
                      <a:r>
                        <a:rPr lang="en-US" sz="1000" b="0" i="0" u="none" strike="noStrike">
                          <a:solidFill>
                            <a:srgbClr val="000000"/>
                          </a:solidFill>
                          <a:effectLst/>
                          <a:latin typeface="Arial" panose="020B0604020202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programmes/Road shows/Workshops/Other/In house training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945808"/>
                  </a:ext>
                </a:extLst>
              </a:tr>
              <a:tr h="248558">
                <a:tc>
                  <a:txBody>
                    <a:bodyPr/>
                    <a:lstStyle/>
                    <a:p>
                      <a:pPr algn="l" fontAlgn="b"/>
                      <a:r>
                        <a:rPr lang="en-US" sz="1000" b="0" i="0" u="none" strike="noStrike">
                          <a:solidFill>
                            <a:srgbClr val="000000"/>
                          </a:solidFill>
                          <a:effectLst/>
                          <a:latin typeface="Arial" panose="020B0604020202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programmes/0/Workshops/Other/Hand bills, use of social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2603"/>
                  </a:ext>
                </a:extLst>
              </a:tr>
              <a:tr h="241773">
                <a:tc>
                  <a:txBody>
                    <a:bodyPr/>
                    <a:lstStyle/>
                    <a:p>
                      <a:pPr algn="l" fontAlgn="b"/>
                      <a:r>
                        <a:rPr lang="en-US" sz="1000" b="0" i="0" u="none" strike="noStrike">
                          <a:solidFill>
                            <a:srgbClr val="000000"/>
                          </a:solidFill>
                          <a:effectLst/>
                          <a:latin typeface="Arial" panose="020B0604020202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programmes/0/0/Other/ Social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483027"/>
                  </a:ext>
                </a:extLst>
              </a:tr>
              <a:tr h="241773">
                <a:tc>
                  <a:txBody>
                    <a:bodyPr/>
                    <a:lstStyle/>
                    <a:p>
                      <a:pPr algn="l" fontAlgn="b"/>
                      <a:r>
                        <a:rPr lang="en-US" sz="1000" b="0" i="0" u="none" strike="noStrike">
                          <a:solidFill>
                            <a:srgbClr val="000000"/>
                          </a:solidFill>
                          <a:effectLst/>
                          <a:latin typeface="Arial" panose="020B0604020202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programmes/Road shows/Workshops/Other/Social Media, Billboards, Handbills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387335"/>
                  </a:ext>
                </a:extLst>
              </a:tr>
              <a:tr h="248531">
                <a:tc>
                  <a:txBody>
                    <a:bodyPr/>
                    <a:lstStyle/>
                    <a:p>
                      <a:pPr algn="l" fontAlgn="b"/>
                      <a:r>
                        <a:rPr lang="en-US" sz="1000" b="0" i="0" u="none" strike="noStrike">
                          <a:solidFill>
                            <a:srgbClr val="000000"/>
                          </a:solidFill>
                          <a:effectLst/>
                          <a:latin typeface="Arial" panose="020B0604020202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Newspapers/Radio jingles/TV programmes/0/Workshops/Other/Contact Centre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778865"/>
                  </a:ext>
                </a:extLst>
              </a:tr>
              <a:tr h="252284">
                <a:tc>
                  <a:txBody>
                    <a:bodyPr/>
                    <a:lstStyle/>
                    <a:p>
                      <a:pPr algn="l" fontAlgn="b"/>
                      <a:r>
                        <a:rPr lang="en-US" sz="1000" b="0" i="0" u="none" strike="noStrike">
                          <a:solidFill>
                            <a:srgbClr val="000000"/>
                          </a:solidFill>
                          <a:effectLst/>
                          <a:latin typeface="Arial" panose="020B0604020202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Newspapers/Radio jingles/TV programmes/Road shows/Workshops/0/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877134"/>
                  </a:ext>
                </a:extLst>
              </a:tr>
            </a:tbl>
          </a:graphicData>
        </a:graphic>
      </p:graphicFrame>
      <p:sp>
        <p:nvSpPr>
          <p:cNvPr id="6" name="Rectangle 1">
            <a:extLst>
              <a:ext uri="{FF2B5EF4-FFF2-40B4-BE49-F238E27FC236}">
                <a16:creationId xmlns:a16="http://schemas.microsoft.com/office/drawing/2014/main" id="{283A3B39-DB0A-4EC2-8B4B-D55C5AEE4A71}"/>
              </a:ext>
            </a:extLst>
          </p:cNvPr>
          <p:cNvSpPr>
            <a:spLocks noChangeArrowheads="1"/>
          </p:cNvSpPr>
          <p:nvPr/>
        </p:nvSpPr>
        <p:spPr bwMode="auto">
          <a:xfrm>
            <a:off x="4799819" y="60192"/>
            <a:ext cx="739218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66. WHICH OF THE FOLLOWING TAX EDUCATION PROGRAMMES OR CHANNELS HAVE YOU USED IN THE LAST 12 MONTHS? (TICK ALL THAT APPLY)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A8CCA56-B8E1-4A43-8610-39491DD5963E}"/>
              </a:ext>
            </a:extLst>
          </p:cNvPr>
          <p:cNvSpPr/>
          <p:nvPr/>
        </p:nvSpPr>
        <p:spPr>
          <a:xfrm>
            <a:off x="533400" y="4862344"/>
            <a:ext cx="3843068" cy="2232662"/>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learnings have you captured from taxpayers awareness campaigns you have held?</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would you do differently?</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Do you track value for money and if yes, How?</a:t>
            </a:r>
          </a:p>
          <a:p>
            <a:pPr>
              <a:lnSpc>
                <a:spcPct val="107000"/>
              </a:lnSpc>
              <a:spcAft>
                <a:spcPts val="800"/>
              </a:spcAft>
            </a:pP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FD5F250-0D06-4310-B74F-6A5A2ACADC84}"/>
              </a:ext>
            </a:extLst>
          </p:cNvPr>
          <p:cNvPicPr/>
          <p:nvPr/>
        </p:nvPicPr>
        <p:blipFill>
          <a:blip r:embed="rId2" cstate="print"/>
          <a:stretch>
            <a:fillRect/>
          </a:stretch>
        </p:blipFill>
        <p:spPr>
          <a:xfrm>
            <a:off x="0" y="0"/>
            <a:ext cx="1073426" cy="395288"/>
          </a:xfrm>
          <a:prstGeom prst="rect">
            <a:avLst/>
          </a:prstGeom>
        </p:spPr>
      </p:pic>
      <p:graphicFrame>
        <p:nvGraphicFramePr>
          <p:cNvPr id="9" name="Chart 8">
            <a:extLst>
              <a:ext uri="{FF2B5EF4-FFF2-40B4-BE49-F238E27FC236}">
                <a16:creationId xmlns:a16="http://schemas.microsoft.com/office/drawing/2014/main" id="{8785EC9D-3434-4F99-A714-F67E32B8DD3E}"/>
              </a:ext>
            </a:extLst>
          </p:cNvPr>
          <p:cNvGraphicFramePr>
            <a:graphicFrameLocks/>
          </p:cNvGraphicFramePr>
          <p:nvPr>
            <p:extLst>
              <p:ext uri="{D42A27DB-BD31-4B8C-83A1-F6EECF244321}">
                <p14:modId xmlns:p14="http://schemas.microsoft.com/office/powerpoint/2010/main" val="3389329349"/>
              </p:ext>
            </p:extLst>
          </p:nvPr>
        </p:nvGraphicFramePr>
        <p:xfrm>
          <a:off x="251666" y="75131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9404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87A0F71-C2EE-4E0F-BB8B-9E5EA219F62B}"/>
              </a:ext>
            </a:extLst>
          </p:cNvPr>
          <p:cNvPicPr/>
          <p:nvPr/>
        </p:nvPicPr>
        <p:blipFill>
          <a:blip r:embed="rId2" cstate="print"/>
          <a:stretch>
            <a:fillRect/>
          </a:stretch>
        </p:blipFill>
        <p:spPr>
          <a:xfrm>
            <a:off x="0" y="0"/>
            <a:ext cx="1073426" cy="395288"/>
          </a:xfrm>
          <a:prstGeom prst="rect">
            <a:avLst/>
          </a:prstGeom>
        </p:spPr>
      </p:pic>
      <p:graphicFrame>
        <p:nvGraphicFramePr>
          <p:cNvPr id="4" name="Table 3">
            <a:extLst>
              <a:ext uri="{FF2B5EF4-FFF2-40B4-BE49-F238E27FC236}">
                <a16:creationId xmlns:a16="http://schemas.microsoft.com/office/drawing/2014/main" id="{97D70DAF-976F-4AEB-9561-F85020603EA0}"/>
              </a:ext>
            </a:extLst>
          </p:cNvPr>
          <p:cNvGraphicFramePr>
            <a:graphicFrameLocks noGrp="1"/>
          </p:cNvGraphicFramePr>
          <p:nvPr>
            <p:extLst>
              <p:ext uri="{D42A27DB-BD31-4B8C-83A1-F6EECF244321}">
                <p14:modId xmlns:p14="http://schemas.microsoft.com/office/powerpoint/2010/main" val="1392122970"/>
              </p:ext>
            </p:extLst>
          </p:nvPr>
        </p:nvGraphicFramePr>
        <p:xfrm>
          <a:off x="1886552" y="770021"/>
          <a:ext cx="5899290" cy="5787555"/>
        </p:xfrm>
        <a:graphic>
          <a:graphicData uri="http://schemas.openxmlformats.org/drawingml/2006/table">
            <a:tbl>
              <a:tblPr/>
              <a:tblGrid>
                <a:gridCol w="1179858">
                  <a:extLst>
                    <a:ext uri="{9D8B030D-6E8A-4147-A177-3AD203B41FA5}">
                      <a16:colId xmlns:a16="http://schemas.microsoft.com/office/drawing/2014/main" val="3086046573"/>
                    </a:ext>
                  </a:extLst>
                </a:gridCol>
                <a:gridCol w="1179858">
                  <a:extLst>
                    <a:ext uri="{9D8B030D-6E8A-4147-A177-3AD203B41FA5}">
                      <a16:colId xmlns:a16="http://schemas.microsoft.com/office/drawing/2014/main" val="3528142230"/>
                    </a:ext>
                  </a:extLst>
                </a:gridCol>
                <a:gridCol w="1179858">
                  <a:extLst>
                    <a:ext uri="{9D8B030D-6E8A-4147-A177-3AD203B41FA5}">
                      <a16:colId xmlns:a16="http://schemas.microsoft.com/office/drawing/2014/main" val="2410676583"/>
                    </a:ext>
                  </a:extLst>
                </a:gridCol>
                <a:gridCol w="1179858">
                  <a:extLst>
                    <a:ext uri="{9D8B030D-6E8A-4147-A177-3AD203B41FA5}">
                      <a16:colId xmlns:a16="http://schemas.microsoft.com/office/drawing/2014/main" val="88663675"/>
                    </a:ext>
                  </a:extLst>
                </a:gridCol>
                <a:gridCol w="1179858">
                  <a:extLst>
                    <a:ext uri="{9D8B030D-6E8A-4147-A177-3AD203B41FA5}">
                      <a16:colId xmlns:a16="http://schemas.microsoft.com/office/drawing/2014/main" val="1555242086"/>
                    </a:ext>
                  </a:extLst>
                </a:gridCol>
              </a:tblGrid>
              <a:tr h="321530">
                <a:tc>
                  <a:txBody>
                    <a:bodyPr/>
                    <a:lstStyle/>
                    <a:p>
                      <a:pPr algn="l" fontAlgn="b"/>
                      <a:r>
                        <a:rPr lang="en-US" sz="1400" b="0" i="0" u="none" strike="noStrike">
                          <a:solidFill>
                            <a:srgbClr val="000000"/>
                          </a:solidFill>
                          <a:effectLst/>
                          <a:latin typeface="Candara" panose="020E0502030303020204" pitchFamily="34" charset="0"/>
                        </a:rPr>
                        <a:t> </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IGR</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TIN REG</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TAT</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COMPLAINTS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56657"/>
                  </a:ext>
                </a:extLst>
              </a:tr>
              <a:tr h="203416">
                <a:tc>
                  <a:txBody>
                    <a:bodyPr/>
                    <a:lstStyle/>
                    <a:p>
                      <a:pPr algn="l" fontAlgn="b"/>
                      <a:r>
                        <a:rPr lang="en-US" sz="1400" b="0" i="0" u="none" strike="noStrike">
                          <a:solidFill>
                            <a:srgbClr val="000000"/>
                          </a:solidFill>
                          <a:effectLst/>
                          <a:latin typeface="Candara" panose="020E0502030303020204" pitchFamily="34" charset="0"/>
                        </a:rPr>
                        <a:t>Plateau</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838318"/>
                  </a:ext>
                </a:extLst>
              </a:tr>
              <a:tr h="203416">
                <a:tc>
                  <a:txBody>
                    <a:bodyPr/>
                    <a:lstStyle/>
                    <a:p>
                      <a:pPr algn="l" fontAlgn="b"/>
                      <a:r>
                        <a:rPr lang="en-US" sz="1400" b="0" i="0" u="none" strike="noStrike">
                          <a:solidFill>
                            <a:srgbClr val="000000"/>
                          </a:solidFill>
                          <a:effectLst/>
                          <a:latin typeface="Candara" panose="020E0502030303020204" pitchFamily="34" charset="0"/>
                        </a:rPr>
                        <a:t>Enugu</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76838"/>
                  </a:ext>
                </a:extLst>
              </a:tr>
              <a:tr h="203416">
                <a:tc>
                  <a:txBody>
                    <a:bodyPr/>
                    <a:lstStyle/>
                    <a:p>
                      <a:pPr algn="l" fontAlgn="b"/>
                      <a:r>
                        <a:rPr lang="en-US" sz="1400" b="0" i="0" u="none" strike="noStrike">
                          <a:solidFill>
                            <a:srgbClr val="000000"/>
                          </a:solidFill>
                          <a:effectLst/>
                          <a:latin typeface="Candara" panose="020E0502030303020204" pitchFamily="34" charset="0"/>
                        </a:rPr>
                        <a:t>Yobe</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535676"/>
                  </a:ext>
                </a:extLst>
              </a:tr>
              <a:tr h="203416">
                <a:tc>
                  <a:txBody>
                    <a:bodyPr/>
                    <a:lstStyle/>
                    <a:p>
                      <a:pPr algn="l" fontAlgn="b"/>
                      <a:r>
                        <a:rPr lang="en-US" sz="1400" b="0" i="0" u="none" strike="noStrike">
                          <a:solidFill>
                            <a:srgbClr val="000000"/>
                          </a:solidFill>
                          <a:effectLst/>
                          <a:latin typeface="Candara" panose="020E0502030303020204" pitchFamily="34" charset="0"/>
                        </a:rPr>
                        <a:t>Kwara</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782179"/>
                  </a:ext>
                </a:extLst>
              </a:tr>
              <a:tr h="203416">
                <a:tc>
                  <a:txBody>
                    <a:bodyPr/>
                    <a:lstStyle/>
                    <a:p>
                      <a:pPr algn="l" fontAlgn="b"/>
                      <a:r>
                        <a:rPr lang="en-US" sz="1400" b="0" i="0" u="none" strike="noStrike">
                          <a:solidFill>
                            <a:srgbClr val="000000"/>
                          </a:solidFill>
                          <a:effectLst/>
                          <a:latin typeface="Candara" panose="020E0502030303020204" pitchFamily="34" charset="0"/>
                        </a:rPr>
                        <a:t>Jigawa</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356366"/>
                  </a:ext>
                </a:extLst>
              </a:tr>
              <a:tr h="203416">
                <a:tc>
                  <a:txBody>
                    <a:bodyPr/>
                    <a:lstStyle/>
                    <a:p>
                      <a:pPr algn="l" fontAlgn="b"/>
                      <a:r>
                        <a:rPr lang="en-US" sz="1400" b="0" i="0" u="none" strike="noStrike">
                          <a:solidFill>
                            <a:srgbClr val="000000"/>
                          </a:solidFill>
                          <a:effectLst/>
                          <a:latin typeface="Candara" panose="020E0502030303020204" pitchFamily="34" charset="0"/>
                        </a:rPr>
                        <a:t>Adamawa</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652083"/>
                  </a:ext>
                </a:extLst>
              </a:tr>
              <a:tr h="203416">
                <a:tc>
                  <a:txBody>
                    <a:bodyPr/>
                    <a:lstStyle/>
                    <a:p>
                      <a:pPr algn="l" fontAlgn="b"/>
                      <a:r>
                        <a:rPr lang="en-US" sz="1400" b="0" i="0" u="none" strike="noStrike">
                          <a:solidFill>
                            <a:srgbClr val="000000"/>
                          </a:solidFill>
                          <a:effectLst/>
                          <a:latin typeface="Candara" panose="020E0502030303020204" pitchFamily="34" charset="0"/>
                        </a:rPr>
                        <a:t>Niger</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415119"/>
                  </a:ext>
                </a:extLst>
              </a:tr>
              <a:tr h="203416">
                <a:tc>
                  <a:txBody>
                    <a:bodyPr/>
                    <a:lstStyle/>
                    <a:p>
                      <a:pPr algn="l" fontAlgn="b"/>
                      <a:r>
                        <a:rPr lang="en-US" sz="1400" b="0" i="0" u="none" strike="noStrike">
                          <a:solidFill>
                            <a:srgbClr val="000000"/>
                          </a:solidFill>
                          <a:effectLst/>
                          <a:latin typeface="Candara" panose="020E0502030303020204" pitchFamily="34" charset="0"/>
                        </a:rPr>
                        <a:t>Imo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774754"/>
                  </a:ext>
                </a:extLst>
              </a:tr>
              <a:tr h="203416">
                <a:tc>
                  <a:txBody>
                    <a:bodyPr/>
                    <a:lstStyle/>
                    <a:p>
                      <a:pPr algn="l" fontAlgn="b"/>
                      <a:r>
                        <a:rPr lang="en-US" sz="1400" b="0" i="0" u="none" strike="noStrike">
                          <a:solidFill>
                            <a:srgbClr val="000000"/>
                          </a:solidFill>
                          <a:effectLst/>
                          <a:latin typeface="Candara" panose="020E0502030303020204" pitchFamily="34" charset="0"/>
                        </a:rPr>
                        <a:t>FCT</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ndara" panose="020E0502030303020204" pitchFamily="34" charset="0"/>
                        </a:rPr>
                        <a:t>0</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ndara" panose="020E0502030303020204" pitchFamily="34" charset="0"/>
                        </a:rPr>
                        <a:t>0</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ndara" panose="020E0502030303020204" pitchFamily="34" charset="0"/>
                        </a:rPr>
                        <a:t>0</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ndara" panose="020E0502030303020204" pitchFamily="34" charset="0"/>
                        </a:rPr>
                        <a:t>0</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748990"/>
                  </a:ext>
                </a:extLst>
              </a:tr>
              <a:tr h="203416">
                <a:tc>
                  <a:txBody>
                    <a:bodyPr/>
                    <a:lstStyle/>
                    <a:p>
                      <a:pPr algn="l" fontAlgn="b"/>
                      <a:r>
                        <a:rPr lang="en-US" sz="1400" b="0" i="0" u="none" strike="noStrike">
                          <a:solidFill>
                            <a:srgbClr val="000000"/>
                          </a:solidFill>
                          <a:effectLst/>
                          <a:latin typeface="Candara" panose="020E0502030303020204" pitchFamily="34" charset="0"/>
                        </a:rPr>
                        <a:t>Borno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611871"/>
                  </a:ext>
                </a:extLst>
              </a:tr>
              <a:tr h="203416">
                <a:tc>
                  <a:txBody>
                    <a:bodyPr/>
                    <a:lstStyle/>
                    <a:p>
                      <a:pPr algn="l" fontAlgn="b"/>
                      <a:r>
                        <a:rPr lang="en-US" sz="1400" b="0" i="0" u="none" strike="noStrike">
                          <a:solidFill>
                            <a:srgbClr val="000000"/>
                          </a:solidFill>
                          <a:effectLst/>
                          <a:latin typeface="Candara" panose="020E0502030303020204" pitchFamily="34" charset="0"/>
                        </a:rPr>
                        <a:t>Edo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890181"/>
                  </a:ext>
                </a:extLst>
              </a:tr>
              <a:tr h="203416">
                <a:tc>
                  <a:txBody>
                    <a:bodyPr/>
                    <a:lstStyle/>
                    <a:p>
                      <a:pPr algn="l" fontAlgn="b"/>
                      <a:r>
                        <a:rPr lang="en-US" sz="1400" b="0" i="0" u="none" strike="noStrike">
                          <a:solidFill>
                            <a:srgbClr val="000000"/>
                          </a:solidFill>
                          <a:effectLst/>
                          <a:latin typeface="Candara" panose="020E0502030303020204" pitchFamily="34" charset="0"/>
                        </a:rPr>
                        <a:t>Taraba</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482327"/>
                  </a:ext>
                </a:extLst>
              </a:tr>
              <a:tr h="203416">
                <a:tc>
                  <a:txBody>
                    <a:bodyPr/>
                    <a:lstStyle/>
                    <a:p>
                      <a:pPr algn="l" fontAlgn="b"/>
                      <a:r>
                        <a:rPr lang="en-US" sz="1400" b="0" i="0" u="none" strike="noStrike">
                          <a:solidFill>
                            <a:srgbClr val="000000"/>
                          </a:solidFill>
                          <a:effectLst/>
                          <a:latin typeface="Candara" panose="020E0502030303020204" pitchFamily="34" charset="0"/>
                        </a:rPr>
                        <a:t>Bauchi</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239040"/>
                  </a:ext>
                </a:extLst>
              </a:tr>
              <a:tr h="203416">
                <a:tc>
                  <a:txBody>
                    <a:bodyPr/>
                    <a:lstStyle/>
                    <a:p>
                      <a:pPr algn="l" fontAlgn="b"/>
                      <a:r>
                        <a:rPr lang="en-US" sz="1400" b="0" i="0" u="none" strike="noStrike">
                          <a:solidFill>
                            <a:srgbClr val="000000"/>
                          </a:solidFill>
                          <a:effectLst/>
                          <a:latin typeface="Candara" panose="020E0502030303020204" pitchFamily="34" charset="0"/>
                        </a:rPr>
                        <a:t>Cross River</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212901"/>
                  </a:ext>
                </a:extLst>
              </a:tr>
              <a:tr h="203416">
                <a:tc>
                  <a:txBody>
                    <a:bodyPr/>
                    <a:lstStyle/>
                    <a:p>
                      <a:pPr algn="l" fontAlgn="b"/>
                      <a:r>
                        <a:rPr lang="en-US" sz="1400" b="0" i="0" u="none" strike="noStrike">
                          <a:solidFill>
                            <a:srgbClr val="000000"/>
                          </a:solidFill>
                          <a:effectLst/>
                          <a:latin typeface="Candara" panose="020E0502030303020204" pitchFamily="34" charset="0"/>
                        </a:rPr>
                        <a:t>Benue</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203444"/>
                  </a:ext>
                </a:extLst>
              </a:tr>
              <a:tr h="203416">
                <a:tc>
                  <a:txBody>
                    <a:bodyPr/>
                    <a:lstStyle/>
                    <a:p>
                      <a:pPr algn="l" fontAlgn="b"/>
                      <a:r>
                        <a:rPr lang="en-US" sz="1400" b="0" i="0" u="none" strike="noStrike">
                          <a:solidFill>
                            <a:srgbClr val="000000"/>
                          </a:solidFill>
                          <a:effectLst/>
                          <a:latin typeface="Candara" panose="020E0502030303020204" pitchFamily="34" charset="0"/>
                        </a:rPr>
                        <a:t>Nasarawa</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508674"/>
                  </a:ext>
                </a:extLst>
              </a:tr>
              <a:tr h="203416">
                <a:tc>
                  <a:txBody>
                    <a:bodyPr/>
                    <a:lstStyle/>
                    <a:p>
                      <a:pPr algn="l" fontAlgn="b"/>
                      <a:r>
                        <a:rPr lang="en-US" sz="1400" b="0" i="0" u="none" strike="noStrike">
                          <a:solidFill>
                            <a:srgbClr val="000000"/>
                          </a:solidFill>
                          <a:effectLst/>
                          <a:latin typeface="Candara" panose="020E0502030303020204" pitchFamily="34" charset="0"/>
                        </a:rPr>
                        <a:t>Kebbi</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723480"/>
                  </a:ext>
                </a:extLst>
              </a:tr>
              <a:tr h="203416">
                <a:tc>
                  <a:txBody>
                    <a:bodyPr/>
                    <a:lstStyle/>
                    <a:p>
                      <a:pPr algn="l" fontAlgn="b"/>
                      <a:r>
                        <a:rPr lang="en-US" sz="1400" b="0" i="0" u="none" strike="noStrike">
                          <a:solidFill>
                            <a:srgbClr val="000000"/>
                          </a:solidFill>
                          <a:effectLst/>
                          <a:latin typeface="Candara" panose="020E0502030303020204" pitchFamily="34" charset="0"/>
                        </a:rPr>
                        <a:t>Ekiti</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483560"/>
                  </a:ext>
                </a:extLst>
              </a:tr>
              <a:tr h="203416">
                <a:tc>
                  <a:txBody>
                    <a:bodyPr/>
                    <a:lstStyle/>
                    <a:p>
                      <a:pPr algn="l" fontAlgn="b"/>
                      <a:r>
                        <a:rPr lang="en-US" sz="1400" b="0" i="0" u="none" strike="noStrike">
                          <a:solidFill>
                            <a:srgbClr val="000000"/>
                          </a:solidFill>
                          <a:effectLst/>
                          <a:latin typeface="Candara" panose="020E0502030303020204" pitchFamily="34" charset="0"/>
                        </a:rPr>
                        <a:t>Anambra</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240217"/>
                  </a:ext>
                </a:extLst>
              </a:tr>
              <a:tr h="203416">
                <a:tc>
                  <a:txBody>
                    <a:bodyPr/>
                    <a:lstStyle/>
                    <a:p>
                      <a:pPr algn="l" fontAlgn="b"/>
                      <a:r>
                        <a:rPr lang="en-US" sz="1400" b="0" i="0" u="none" strike="noStrike">
                          <a:solidFill>
                            <a:srgbClr val="000000"/>
                          </a:solidFill>
                          <a:effectLst/>
                          <a:latin typeface="Candara" panose="020E0502030303020204" pitchFamily="34" charset="0"/>
                        </a:rPr>
                        <a:t>Kaduna</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878034"/>
                  </a:ext>
                </a:extLst>
              </a:tr>
              <a:tr h="203416">
                <a:tc>
                  <a:txBody>
                    <a:bodyPr/>
                    <a:lstStyle/>
                    <a:p>
                      <a:pPr algn="l" fontAlgn="b"/>
                      <a:r>
                        <a:rPr lang="en-US" sz="1400" b="0" i="0" u="none" strike="noStrike">
                          <a:solidFill>
                            <a:srgbClr val="000000"/>
                          </a:solidFill>
                          <a:effectLst/>
                          <a:latin typeface="Candara" panose="020E0502030303020204" pitchFamily="34" charset="0"/>
                        </a:rPr>
                        <a:t>Delta</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003112"/>
                  </a:ext>
                </a:extLst>
              </a:tr>
              <a:tr h="203416">
                <a:tc>
                  <a:txBody>
                    <a:bodyPr/>
                    <a:lstStyle/>
                    <a:p>
                      <a:pPr algn="l" fontAlgn="b"/>
                      <a:r>
                        <a:rPr lang="en-US" sz="1400" b="0" i="0" u="none" strike="noStrike">
                          <a:solidFill>
                            <a:srgbClr val="000000"/>
                          </a:solidFill>
                          <a:effectLst/>
                          <a:latin typeface="Candara" panose="020E0502030303020204" pitchFamily="34" charset="0"/>
                        </a:rPr>
                        <a:t>Osun</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258429"/>
                  </a:ext>
                </a:extLst>
              </a:tr>
              <a:tr h="203416">
                <a:tc>
                  <a:txBody>
                    <a:bodyPr/>
                    <a:lstStyle/>
                    <a:p>
                      <a:pPr algn="l" fontAlgn="b"/>
                      <a:r>
                        <a:rPr lang="en-US" sz="1400" b="0" i="0" u="none" strike="noStrike">
                          <a:solidFill>
                            <a:srgbClr val="000000"/>
                          </a:solidFill>
                          <a:effectLst/>
                          <a:latin typeface="Candara" panose="020E0502030303020204" pitchFamily="34" charset="0"/>
                        </a:rPr>
                        <a:t>Lagos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No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272960"/>
                  </a:ext>
                </a:extLst>
              </a:tr>
              <a:tr h="203416">
                <a:tc>
                  <a:txBody>
                    <a:bodyPr/>
                    <a:lstStyle/>
                    <a:p>
                      <a:pPr algn="l" fontAlgn="b"/>
                      <a:r>
                        <a:rPr lang="en-US" sz="1400" b="0" i="0" u="none" strike="noStrike">
                          <a:solidFill>
                            <a:srgbClr val="000000"/>
                          </a:solidFill>
                          <a:effectLst/>
                          <a:latin typeface="Candara" panose="020E0502030303020204" pitchFamily="34" charset="0"/>
                        </a:rPr>
                        <a:t>Ondo</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619929"/>
                  </a:ext>
                </a:extLst>
              </a:tr>
              <a:tr h="203416">
                <a:tc>
                  <a:txBody>
                    <a:bodyPr/>
                    <a:lstStyle/>
                    <a:p>
                      <a:pPr algn="l" fontAlgn="b"/>
                      <a:r>
                        <a:rPr lang="en-US" sz="1400" b="0" i="0" u="none" strike="noStrike">
                          <a:solidFill>
                            <a:srgbClr val="000000"/>
                          </a:solidFill>
                          <a:effectLst/>
                          <a:latin typeface="Candara" panose="020E0502030303020204" pitchFamily="34" charset="0"/>
                        </a:rPr>
                        <a:t>Ebonyi</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ndara" panose="020E0502030303020204" pitchFamily="34" charset="0"/>
                        </a:rPr>
                        <a:t>Yes</a:t>
                      </a:r>
                    </a:p>
                  </a:txBody>
                  <a:tcPr marL="5281" marR="5281" marT="5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895175"/>
                  </a:ext>
                </a:extLst>
              </a:tr>
            </a:tbl>
          </a:graphicData>
        </a:graphic>
      </p:graphicFrame>
      <p:sp>
        <p:nvSpPr>
          <p:cNvPr id="17" name="TextBox 16">
            <a:extLst>
              <a:ext uri="{FF2B5EF4-FFF2-40B4-BE49-F238E27FC236}">
                <a16:creationId xmlns:a16="http://schemas.microsoft.com/office/drawing/2014/main" id="{C5358118-CECD-4DA3-A8FC-56F4B0F974AD}"/>
              </a:ext>
            </a:extLst>
          </p:cNvPr>
          <p:cNvSpPr txBox="1"/>
          <p:nvPr/>
        </p:nvSpPr>
        <p:spPr>
          <a:xfrm>
            <a:off x="1886552" y="197644"/>
            <a:ext cx="6097604" cy="523220"/>
          </a:xfrm>
          <a:prstGeom prst="rect">
            <a:avLst/>
          </a:prstGeom>
          <a:noFill/>
        </p:spPr>
        <p:txBody>
          <a:bodyPr wrap="square">
            <a:spAutoFit/>
          </a:bodyPr>
          <a:lstStyle/>
          <a:p>
            <a:r>
              <a:rPr lang="en-US" sz="1400" b="1" i="0" u="none" strike="noStrike" dirty="0">
                <a:solidFill>
                  <a:srgbClr val="000000"/>
                </a:solidFill>
                <a:effectLst/>
                <a:latin typeface="Arial" panose="020B0604020202020204" pitchFamily="34" charset="0"/>
              </a:rPr>
              <a:t>67. Do you evaluate the effectiveness of the different channels by increase in:*</a:t>
            </a:r>
            <a:r>
              <a:rPr lang="en-US" sz="1400" dirty="0"/>
              <a:t> </a:t>
            </a:r>
          </a:p>
        </p:txBody>
      </p:sp>
    </p:spTree>
    <p:extLst>
      <p:ext uri="{BB962C8B-B14F-4D97-AF65-F5344CB8AC3E}">
        <p14:creationId xmlns:p14="http://schemas.microsoft.com/office/powerpoint/2010/main" val="2678230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83FC5C-2D99-486E-A40B-A9B587BC99D8}"/>
              </a:ext>
            </a:extLst>
          </p:cNvPr>
          <p:cNvSpPr/>
          <p:nvPr/>
        </p:nvSpPr>
        <p:spPr>
          <a:xfrm>
            <a:off x="1255750" y="264056"/>
            <a:ext cx="1739579" cy="378502"/>
          </a:xfrm>
          <a:prstGeom prst="rect">
            <a:avLst/>
          </a:prstGeom>
        </p:spPr>
        <p:txBody>
          <a:bodyPr wrap="none">
            <a:spAutoFit/>
          </a:bodyPr>
          <a:lstStyle/>
          <a:p>
            <a:pPr>
              <a:lnSpc>
                <a:spcPct val="107000"/>
              </a:lnSpc>
              <a:spcAft>
                <a:spcPts val="800"/>
              </a:spcAft>
            </a:pPr>
            <a:r>
              <a:rPr lang="en-US" b="1" dirty="0">
                <a:latin typeface="Garamond" panose="02020404030301010803" pitchFamily="18" charset="0"/>
                <a:ea typeface="Calibri" panose="020F0502020204030204" pitchFamily="34" charset="0"/>
                <a:cs typeface="Times New Roman" panose="02020603050405020304" pitchFamily="18" charset="0"/>
              </a:rPr>
              <a:t>COMPLAINTS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19D97526-6045-45BE-BA38-36A7894457A2}"/>
              </a:ext>
            </a:extLst>
          </p:cNvPr>
          <p:cNvGraphicFramePr>
            <a:graphicFrameLocks noGrp="1"/>
          </p:cNvGraphicFramePr>
          <p:nvPr>
            <p:extLst>
              <p:ext uri="{D42A27DB-BD31-4B8C-83A1-F6EECF244321}">
                <p14:modId xmlns:p14="http://schemas.microsoft.com/office/powerpoint/2010/main" val="3847131449"/>
              </p:ext>
            </p:extLst>
          </p:nvPr>
        </p:nvGraphicFramePr>
        <p:xfrm>
          <a:off x="158750" y="3475783"/>
          <a:ext cx="4222181" cy="1154241"/>
        </p:xfrm>
        <a:graphic>
          <a:graphicData uri="http://schemas.openxmlformats.org/drawingml/2006/table">
            <a:tbl>
              <a:tblPr firstRow="1" firstCol="1" bandRow="1"/>
              <a:tblGrid>
                <a:gridCol w="1165083">
                  <a:extLst>
                    <a:ext uri="{9D8B030D-6E8A-4147-A177-3AD203B41FA5}">
                      <a16:colId xmlns:a16="http://schemas.microsoft.com/office/drawing/2014/main" val="2797800088"/>
                    </a:ext>
                  </a:extLst>
                </a:gridCol>
                <a:gridCol w="3057098">
                  <a:extLst>
                    <a:ext uri="{9D8B030D-6E8A-4147-A177-3AD203B41FA5}">
                      <a16:colId xmlns:a16="http://schemas.microsoft.com/office/drawing/2014/main" val="323803342"/>
                    </a:ext>
                  </a:extLst>
                </a:gridCol>
              </a:tblGrid>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Bauchi, Benue, Ekiti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610838"/>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Enugu, Yobe, Jigawa, Adamawa, Niger,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Taraba, Cross River, Nasarawa, Kebbi, Kaduna, Delta, Osun, Ondo, Ebonyi,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326346"/>
                  </a:ext>
                </a:extLst>
              </a:tr>
              <a:tr h="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 RESPONSE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Imo, FCT, Anambra, Lagos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672793"/>
                  </a:ext>
                </a:extLst>
              </a:tr>
            </a:tbl>
          </a:graphicData>
        </a:graphic>
      </p:graphicFrame>
      <p:sp>
        <p:nvSpPr>
          <p:cNvPr id="5" name="Rectangle 4">
            <a:extLst>
              <a:ext uri="{FF2B5EF4-FFF2-40B4-BE49-F238E27FC236}">
                <a16:creationId xmlns:a16="http://schemas.microsoft.com/office/drawing/2014/main" id="{B647DA09-4310-47EB-8719-513A9A1E4E3B}"/>
              </a:ext>
            </a:extLst>
          </p:cNvPr>
          <p:cNvSpPr/>
          <p:nvPr/>
        </p:nvSpPr>
        <p:spPr>
          <a:xfrm>
            <a:off x="5937197" y="250890"/>
            <a:ext cx="3101747" cy="378502"/>
          </a:xfrm>
          <a:prstGeom prst="rect">
            <a:avLst/>
          </a:prstGeom>
        </p:spPr>
        <p:txBody>
          <a:bodyPr wrap="none">
            <a:spAutoFit/>
          </a:bodyPr>
          <a:lstStyle/>
          <a:p>
            <a:pPr>
              <a:lnSpc>
                <a:spcPct val="107000"/>
              </a:lnSpc>
              <a:spcAft>
                <a:spcPts val="800"/>
              </a:spcAft>
            </a:pPr>
            <a:r>
              <a:rPr lang="en-US" b="1" dirty="0">
                <a:latin typeface="Garamond" panose="02020404030301010803" pitchFamily="18" charset="0"/>
                <a:ea typeface="Calibri" panose="020F0502020204030204" pitchFamily="34" charset="0"/>
                <a:cs typeface="Times New Roman" panose="02020603050405020304" pitchFamily="18" charset="0"/>
              </a:rPr>
              <a:t>68B. IF YES, PLEASE GIVE: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4D7A6A7-69B9-43A8-A511-592C167951F9}"/>
              </a:ext>
            </a:extLst>
          </p:cNvPr>
          <p:cNvGraphicFramePr>
            <a:graphicFrameLocks noGrp="1"/>
          </p:cNvGraphicFramePr>
          <p:nvPr>
            <p:extLst>
              <p:ext uri="{D42A27DB-BD31-4B8C-83A1-F6EECF244321}">
                <p14:modId xmlns:p14="http://schemas.microsoft.com/office/powerpoint/2010/main" val="3974739592"/>
              </p:ext>
            </p:extLst>
          </p:nvPr>
        </p:nvGraphicFramePr>
        <p:xfrm>
          <a:off x="5516705" y="685800"/>
          <a:ext cx="5311775" cy="1617162"/>
        </p:xfrm>
        <a:graphic>
          <a:graphicData uri="http://schemas.openxmlformats.org/drawingml/2006/table">
            <a:tbl>
              <a:tblPr firstRow="1" firstCol="1" bandRow="1"/>
              <a:tblGrid>
                <a:gridCol w="712675">
                  <a:extLst>
                    <a:ext uri="{9D8B030D-6E8A-4147-A177-3AD203B41FA5}">
                      <a16:colId xmlns:a16="http://schemas.microsoft.com/office/drawing/2014/main" val="3286334068"/>
                    </a:ext>
                  </a:extLst>
                </a:gridCol>
                <a:gridCol w="4599100">
                  <a:extLst>
                    <a:ext uri="{9D8B030D-6E8A-4147-A177-3AD203B41FA5}">
                      <a16:colId xmlns:a16="http://schemas.microsoft.com/office/drawing/2014/main" val="2634242320"/>
                    </a:ext>
                  </a:extLst>
                </a:gridCol>
              </a:tblGrid>
              <a:tr h="257515">
                <a:tc>
                  <a:txBody>
                    <a:bodyPr/>
                    <a:lstStyle/>
                    <a:p>
                      <a:pPr algn="l" fontAlgn="b"/>
                      <a:r>
                        <a:rPr lang="en-US" sz="1000" b="0" i="0" u="none" strike="noStrike" dirty="0">
                          <a:solidFill>
                            <a:srgbClr val="000000"/>
                          </a:solidFill>
                          <a:effectLst/>
                          <a:latin typeface="Arial" panose="020B0604020202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1. Compliance Time attendance, dressing 2. Effective service delivery 3. Punctuality at work place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272396"/>
                  </a:ext>
                </a:extLst>
              </a:tr>
              <a:tr h="254334">
                <a:tc>
                  <a:txBody>
                    <a:bodyPr/>
                    <a:lstStyle/>
                    <a:p>
                      <a:pPr algn="l" fontAlgn="b"/>
                      <a:r>
                        <a:rPr lang="en-US" sz="1000" b="0" i="0" u="none" strike="noStrike">
                          <a:solidFill>
                            <a:srgbClr val="000000"/>
                          </a:solidFill>
                          <a:effectLst/>
                          <a:latin typeface="Arial" panose="020B0604020202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CUSTOMER CARE UNIT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738726"/>
                  </a:ext>
                </a:extLst>
              </a:tr>
              <a:tr h="279133">
                <a:tc>
                  <a:txBody>
                    <a:bodyPr/>
                    <a:lstStyle/>
                    <a:p>
                      <a:pPr algn="l" fontAlgn="b"/>
                      <a:r>
                        <a:rPr lang="en-US" sz="1000" b="0" i="0" u="none" strike="noStrike">
                          <a:solidFill>
                            <a:srgbClr val="000000"/>
                          </a:solidFill>
                          <a:effectLst/>
                          <a:latin typeface="Arial" panose="020B0604020202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Help desk, help line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702058"/>
                  </a:ext>
                </a:extLst>
              </a:tr>
              <a:tr h="257515">
                <a:tc>
                  <a:txBody>
                    <a:bodyPr/>
                    <a:lstStyle/>
                    <a:p>
                      <a:pPr algn="l" fontAlgn="b"/>
                      <a:r>
                        <a:rPr lang="en-US" sz="1000" b="0" i="0" u="none" strike="noStrike">
                          <a:solidFill>
                            <a:srgbClr val="000000"/>
                          </a:solidFill>
                          <a:effectLst/>
                          <a:latin typeface="Arial" panose="020B0604020202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ITS BEING USED TO REGULATE TAX CONDUCT AND ACTIVITIES.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396107"/>
                  </a:ext>
                </a:extLst>
              </a:tr>
              <a:tr h="257515">
                <a:tc>
                  <a:txBody>
                    <a:bodyPr/>
                    <a:lstStyle/>
                    <a:p>
                      <a:pPr algn="l" fontAlgn="b"/>
                      <a:r>
                        <a:rPr lang="en-US" sz="1000" b="0" i="0" u="none" strike="noStrike">
                          <a:solidFill>
                            <a:srgbClr val="000000"/>
                          </a:solidFill>
                          <a:effectLst/>
                          <a:latin typeface="Arial" panose="020B0604020202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Tax Education and Enquiries Unit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109707"/>
                  </a:ext>
                </a:extLst>
              </a:tr>
              <a:tr h="257515">
                <a:tc>
                  <a:txBody>
                    <a:bodyPr/>
                    <a:lstStyle/>
                    <a:p>
                      <a:pPr algn="l" fontAlgn="b"/>
                      <a:r>
                        <a:rPr lang="en-US" sz="1000" b="0" i="0" u="none" strike="noStrike">
                          <a:solidFill>
                            <a:srgbClr val="000000"/>
                          </a:solidFill>
                          <a:effectLst/>
                          <a:latin typeface="Arial" panose="020B0604020202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The Service has a Dedicated Help desk Unit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073819"/>
                  </a:ext>
                </a:extLst>
              </a:tr>
            </a:tbl>
          </a:graphicData>
        </a:graphic>
      </p:graphicFrame>
      <p:sp>
        <p:nvSpPr>
          <p:cNvPr id="8" name="Rectangle 7">
            <a:extLst>
              <a:ext uri="{FF2B5EF4-FFF2-40B4-BE49-F238E27FC236}">
                <a16:creationId xmlns:a16="http://schemas.microsoft.com/office/drawing/2014/main" id="{5327E407-E525-4C3A-9135-06604BDC3DD3}"/>
              </a:ext>
            </a:extLst>
          </p:cNvPr>
          <p:cNvSpPr/>
          <p:nvPr/>
        </p:nvSpPr>
        <p:spPr>
          <a:xfrm>
            <a:off x="5420495" y="2359370"/>
            <a:ext cx="6096000" cy="674865"/>
          </a:xfrm>
          <a:prstGeom prst="rect">
            <a:avLst/>
          </a:prstGeom>
        </p:spPr>
        <p:txBody>
          <a:bodyPr>
            <a:spAutoFit/>
          </a:bodyPr>
          <a:lstStyle/>
          <a:p>
            <a:pPr>
              <a:lnSpc>
                <a:spcPct val="107000"/>
              </a:lnSpc>
              <a:spcAft>
                <a:spcPts val="800"/>
              </a:spcAft>
            </a:pPr>
            <a:r>
              <a:rPr lang="en-US" b="1" dirty="0">
                <a:latin typeface="Garamond" panose="02020404030301010803" pitchFamily="18" charset="0"/>
                <a:ea typeface="Calibri" panose="020F0502020204030204" pitchFamily="34" charset="0"/>
                <a:cs typeface="Times New Roman" panose="02020603050405020304" pitchFamily="18" charset="0"/>
              </a:rPr>
              <a:t>68C. IF NO, WHAT SYSTEM DO YOU USE TO TRACK COMPLAINTS AND CUSTOMER STANDARDS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EE46B368-8CBB-4922-B244-C0ED2D981377}"/>
              </a:ext>
            </a:extLst>
          </p:cNvPr>
          <p:cNvGraphicFramePr>
            <a:graphicFrameLocks noGrp="1"/>
          </p:cNvGraphicFramePr>
          <p:nvPr>
            <p:extLst>
              <p:ext uri="{D42A27DB-BD31-4B8C-83A1-F6EECF244321}">
                <p14:modId xmlns:p14="http://schemas.microsoft.com/office/powerpoint/2010/main" val="2853294839"/>
              </p:ext>
            </p:extLst>
          </p:nvPr>
        </p:nvGraphicFramePr>
        <p:xfrm>
          <a:off x="5626821" y="3034235"/>
          <a:ext cx="5311775" cy="3729409"/>
        </p:xfrm>
        <a:graphic>
          <a:graphicData uri="http://schemas.openxmlformats.org/drawingml/2006/table">
            <a:tbl>
              <a:tblPr firstRow="1" firstCol="1" bandRow="1"/>
              <a:tblGrid>
                <a:gridCol w="796925">
                  <a:extLst>
                    <a:ext uri="{9D8B030D-6E8A-4147-A177-3AD203B41FA5}">
                      <a16:colId xmlns:a16="http://schemas.microsoft.com/office/drawing/2014/main" val="1764530365"/>
                    </a:ext>
                  </a:extLst>
                </a:gridCol>
                <a:gridCol w="4514850">
                  <a:extLst>
                    <a:ext uri="{9D8B030D-6E8A-4147-A177-3AD203B41FA5}">
                      <a16:colId xmlns:a16="http://schemas.microsoft.com/office/drawing/2014/main" val="1218651823"/>
                    </a:ext>
                  </a:extLst>
                </a:gridCol>
              </a:tblGrid>
              <a:tr h="0">
                <a:tc>
                  <a:txBody>
                    <a:bodyPr/>
                    <a:lstStyle/>
                    <a:p>
                      <a:pPr algn="l" fontAlgn="b"/>
                      <a:r>
                        <a:rPr lang="en-US" sz="1000" b="0" i="0" u="none" strike="noStrike" dirty="0">
                          <a:solidFill>
                            <a:srgbClr val="000000"/>
                          </a:solidFill>
                          <a:effectLst/>
                          <a:latin typeface="Arial" panose="020B0604020202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customer relation department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171698"/>
                  </a:ext>
                </a:extLst>
              </a:tr>
              <a:tr h="0">
                <a:tc>
                  <a:txBody>
                    <a:bodyPr/>
                    <a:lstStyle/>
                    <a:p>
                      <a:pPr algn="l" fontAlgn="b"/>
                      <a:r>
                        <a:rPr lang="en-US" sz="1000" b="0" i="0" u="none" strike="noStrike">
                          <a:solidFill>
                            <a:srgbClr val="000000"/>
                          </a:solidFill>
                          <a:effectLst/>
                          <a:latin typeface="Arial" panose="020B0604020202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ITS BEING USED TO REGULATE TAX CONDUCT AND ACTIVITIES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910640"/>
                  </a:ext>
                </a:extLst>
              </a:tr>
              <a:tr h="0">
                <a:tc>
                  <a:txBody>
                    <a:bodyPr/>
                    <a:lstStyle/>
                    <a:p>
                      <a:pPr algn="l" fontAlgn="b"/>
                      <a:r>
                        <a:rPr lang="en-US" sz="1000" b="0" i="0" u="none" strike="noStrike">
                          <a:solidFill>
                            <a:srgbClr val="000000"/>
                          </a:solidFill>
                          <a:effectLst/>
                          <a:latin typeface="Arial" panose="020B0604020202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Through the various Directorates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80682"/>
                  </a:ext>
                </a:extLst>
              </a:tr>
              <a:tr h="0">
                <a:tc>
                  <a:txBody>
                    <a:bodyPr/>
                    <a:lstStyle/>
                    <a:p>
                      <a:pPr algn="l" fontAlgn="b"/>
                      <a:r>
                        <a:rPr lang="en-US" sz="1000" b="0" i="0" u="none" strike="noStrike" dirty="0">
                          <a:solidFill>
                            <a:srgbClr val="000000"/>
                          </a:solidFill>
                          <a:effectLst/>
                          <a:latin typeface="Arial" panose="020B0604020202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by investigation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178850"/>
                  </a:ext>
                </a:extLst>
              </a:tr>
              <a:tr h="0">
                <a:tc>
                  <a:txBody>
                    <a:bodyPr/>
                    <a:lstStyle/>
                    <a:p>
                      <a:pPr algn="l" fontAlgn="b"/>
                      <a:r>
                        <a:rPr lang="en-US" sz="1000" b="0" i="0" u="none" strike="noStrike">
                          <a:solidFill>
                            <a:srgbClr val="000000"/>
                          </a:solidFill>
                          <a:effectLst/>
                          <a:latin typeface="Arial" panose="020B0604020202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Other means, Taxpayer serviceb centre.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874972"/>
                  </a:ext>
                </a:extLst>
              </a:tr>
              <a:tr h="0">
                <a:tc>
                  <a:txBody>
                    <a:bodyPr/>
                    <a:lstStyle/>
                    <a:p>
                      <a:pPr algn="l" fontAlgn="b"/>
                      <a:r>
                        <a:rPr lang="en-US" sz="1000" b="0" i="0" u="none" strike="noStrike">
                          <a:solidFill>
                            <a:srgbClr val="000000"/>
                          </a:solidFill>
                          <a:effectLst/>
                          <a:latin typeface="Arial" panose="020B0604020202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Direct taxpayer complain at field offices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127042"/>
                  </a:ext>
                </a:extLst>
              </a:tr>
              <a:tr h="0">
                <a:tc>
                  <a:txBody>
                    <a:bodyPr/>
                    <a:lstStyle/>
                    <a:p>
                      <a:pPr algn="l" fontAlgn="b"/>
                      <a:r>
                        <a:rPr lang="en-US" sz="1000" b="0" i="0" u="none" strike="noStrike" dirty="0" err="1">
                          <a:solidFill>
                            <a:srgbClr val="000000"/>
                          </a:solidFill>
                          <a:effectLst/>
                          <a:latin typeface="Arial" panose="020B0604020202020204" pitchFamily="34" charset="0"/>
                        </a:rPr>
                        <a:t>Borno</a:t>
                      </a:r>
                      <a:endParaRPr lang="en-US" sz="10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files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465541"/>
                  </a:ext>
                </a:extLst>
              </a:tr>
              <a:tr h="0">
                <a:tc>
                  <a:txBody>
                    <a:bodyPr/>
                    <a:lstStyle/>
                    <a:p>
                      <a:pPr algn="l" fontAlgn="b"/>
                      <a:r>
                        <a:rPr lang="en-US" sz="1000" b="0" i="0" u="none" strike="noStrike" dirty="0">
                          <a:solidFill>
                            <a:srgbClr val="000000"/>
                          </a:solidFill>
                          <a:effectLst/>
                          <a:latin typeface="Arial" panose="020B0604020202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Phone calls, and official visit to the office.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844345"/>
                  </a:ext>
                </a:extLst>
              </a:tr>
              <a:tr h="0">
                <a:tc>
                  <a:txBody>
                    <a:bodyPr/>
                    <a:lstStyle/>
                    <a:p>
                      <a:pPr algn="l" fontAlgn="b"/>
                      <a:r>
                        <a:rPr lang="en-US" sz="1000" b="0" i="0" u="none" strike="noStrike" dirty="0">
                          <a:solidFill>
                            <a:srgbClr val="000000"/>
                          </a:solidFill>
                          <a:effectLst/>
                          <a:latin typeface="Arial" panose="020B0604020202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helpdesk officer, mails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753034"/>
                  </a:ext>
                </a:extLst>
              </a:tr>
              <a:tr h="240876">
                <a:tc>
                  <a:txBody>
                    <a:bodyPr/>
                    <a:lstStyle/>
                    <a:p>
                      <a:pPr algn="l" fontAlgn="b"/>
                      <a:r>
                        <a:rPr lang="en-US" sz="1000" b="0" i="0" u="none" strike="noStrike" dirty="0">
                          <a:solidFill>
                            <a:srgbClr val="000000"/>
                          </a:solidFill>
                          <a:effectLst/>
                          <a:latin typeface="Arial" panose="020B0604020202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Through the Headquarters and the Field Offices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170218"/>
                  </a:ext>
                </a:extLst>
              </a:tr>
              <a:tr h="240876">
                <a:tc>
                  <a:txBody>
                    <a:bodyPr/>
                    <a:lstStyle/>
                    <a:p>
                      <a:pPr algn="l" fontAlgn="b"/>
                      <a:r>
                        <a:rPr lang="en-US" sz="1000" b="0" i="0" u="none" strike="noStrike" dirty="0">
                          <a:solidFill>
                            <a:srgbClr val="000000"/>
                          </a:solidFill>
                          <a:effectLst/>
                          <a:latin typeface="Arial" panose="020B0604020202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THROUGH ENQUIRIES DEPARTMENT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019990"/>
                  </a:ext>
                </a:extLst>
              </a:tr>
              <a:tr h="240876">
                <a:tc>
                  <a:txBody>
                    <a:bodyPr/>
                    <a:lstStyle/>
                    <a:p>
                      <a:pPr algn="l" fontAlgn="b"/>
                      <a:r>
                        <a:rPr lang="en-US" sz="1000" b="0" i="0" u="none" strike="noStrike">
                          <a:solidFill>
                            <a:srgbClr val="000000"/>
                          </a:solidFill>
                          <a:effectLst/>
                          <a:latin typeface="Arial" panose="020B0604020202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Taxpayers write the Chairman and there is a dedicated hotline for compliants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38533"/>
                  </a:ext>
                </a:extLst>
              </a:tr>
              <a:tr h="240876">
                <a:tc>
                  <a:txBody>
                    <a:bodyPr/>
                    <a:lstStyle/>
                    <a:p>
                      <a:pPr algn="l" fontAlgn="b"/>
                      <a:r>
                        <a:rPr lang="en-US" sz="1000" b="0" i="0" u="none" strike="noStrike">
                          <a:solidFill>
                            <a:srgbClr val="000000"/>
                          </a:solidFill>
                          <a:effectLst/>
                          <a:latin typeface="Arial" panose="020B0604020202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KADIRS have a functional complaints office to entertain/evaluate all complaints from tax payers (Using CMR)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0280"/>
                  </a:ext>
                </a:extLst>
              </a:tr>
              <a:tr h="240876">
                <a:tc>
                  <a:txBody>
                    <a:bodyPr/>
                    <a:lstStyle/>
                    <a:p>
                      <a:pPr algn="l" fontAlgn="b"/>
                      <a:r>
                        <a:rPr lang="en-US" sz="1000" b="0" i="0" u="none" strike="noStrike">
                          <a:solidFill>
                            <a:srgbClr val="000000"/>
                          </a:solidFill>
                          <a:effectLst/>
                          <a:latin typeface="Arial" panose="020B0604020202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Help desk and dedicated phone lines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925328"/>
                  </a:ext>
                </a:extLst>
              </a:tr>
              <a:tr h="240876">
                <a:tc>
                  <a:txBody>
                    <a:bodyPr/>
                    <a:lstStyle/>
                    <a:p>
                      <a:pPr algn="l" fontAlgn="b"/>
                      <a:r>
                        <a:rPr lang="en-US" sz="1000" b="0" i="0" u="none" strike="noStrike">
                          <a:solidFill>
                            <a:srgbClr val="000000"/>
                          </a:solidFill>
                          <a:effectLst/>
                          <a:latin typeface="Arial" panose="020B0604020202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We have Customer Care Service Line, We also have an online chat and email to send the complaint.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984465"/>
                  </a:ext>
                </a:extLst>
              </a:tr>
              <a:tr h="233103">
                <a:tc>
                  <a:txBody>
                    <a:bodyPr/>
                    <a:lstStyle/>
                    <a:p>
                      <a:pPr algn="l" fontAlgn="b"/>
                      <a:r>
                        <a:rPr lang="en-US" sz="1000" b="0" i="0" u="none" strike="noStrike">
                          <a:solidFill>
                            <a:srgbClr val="000000"/>
                          </a:solidFill>
                          <a:effectLst/>
                          <a:latin typeface="Arial" panose="020B0604020202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Customer service center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473431"/>
                  </a:ext>
                </a:extLst>
              </a:tr>
              <a:tr h="240876">
                <a:tc>
                  <a:txBody>
                    <a:bodyPr/>
                    <a:lstStyle/>
                    <a:p>
                      <a:pPr algn="l" fontAlgn="b"/>
                      <a:r>
                        <a:rPr lang="en-US" sz="1000" b="0" i="0" u="none" strike="noStrike">
                          <a:solidFill>
                            <a:srgbClr val="000000"/>
                          </a:solidFill>
                          <a:effectLst/>
                          <a:latin typeface="Arial" panose="020B0604020202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Contact Center via emails, </a:t>
                      </a:r>
                      <a:r>
                        <a:rPr lang="en-US" sz="1000" b="0" i="0" u="none" strike="noStrike" dirty="0" err="1">
                          <a:solidFill>
                            <a:srgbClr val="000000"/>
                          </a:solidFill>
                          <a:effectLst/>
                          <a:latin typeface="Arial" panose="020B0604020202020204" pitchFamily="34" charset="0"/>
                        </a:rPr>
                        <a:t>whatsapp</a:t>
                      </a:r>
                      <a:r>
                        <a:rPr lang="en-US" sz="1000" b="0" i="0" u="none" strike="noStrike" dirty="0">
                          <a:solidFill>
                            <a:srgbClr val="000000"/>
                          </a:solidFill>
                          <a:effectLst/>
                          <a:latin typeface="Arial" panose="020B0604020202020204" pitchFamily="34" charset="0"/>
                        </a:rPr>
                        <a:t>, calls, texts, walk-in complaints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8419"/>
                  </a:ext>
                </a:extLst>
              </a:tr>
              <a:tr h="240876">
                <a:tc>
                  <a:txBody>
                    <a:bodyPr/>
                    <a:lstStyle/>
                    <a:p>
                      <a:pPr algn="l" fontAlgn="b"/>
                      <a:r>
                        <a:rPr lang="en-US" sz="1000" b="0" i="0" u="none" strike="noStrike">
                          <a:solidFill>
                            <a:srgbClr val="000000"/>
                          </a:solidFill>
                          <a:effectLst/>
                          <a:latin typeface="Arial" panose="020B0604020202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complaints written by letters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488127"/>
                  </a:ext>
                </a:extLst>
              </a:tr>
            </a:tbl>
          </a:graphicData>
        </a:graphic>
      </p:graphicFrame>
      <p:sp>
        <p:nvSpPr>
          <p:cNvPr id="10" name="Rectangle 9">
            <a:extLst>
              <a:ext uri="{FF2B5EF4-FFF2-40B4-BE49-F238E27FC236}">
                <a16:creationId xmlns:a16="http://schemas.microsoft.com/office/drawing/2014/main" id="{CE6ED79A-DB3B-4C75-B21E-00F6948F0B1D}"/>
              </a:ext>
            </a:extLst>
          </p:cNvPr>
          <p:cNvSpPr/>
          <p:nvPr/>
        </p:nvSpPr>
        <p:spPr>
          <a:xfrm>
            <a:off x="490437" y="4769174"/>
            <a:ext cx="4349151" cy="1866601"/>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Describe your state complaints system – covers Q 68 to 70.</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How is it different from Tax assessment objections?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changes have you made as a result of complaints feedback?</a:t>
            </a:r>
          </a:p>
        </p:txBody>
      </p:sp>
      <p:pic>
        <p:nvPicPr>
          <p:cNvPr id="11" name="Picture 10">
            <a:extLst>
              <a:ext uri="{FF2B5EF4-FFF2-40B4-BE49-F238E27FC236}">
                <a16:creationId xmlns:a16="http://schemas.microsoft.com/office/drawing/2014/main" id="{8DE50A3B-FCF0-4590-A68F-2EC28E528095}"/>
              </a:ext>
            </a:extLst>
          </p:cNvPr>
          <p:cNvPicPr/>
          <p:nvPr/>
        </p:nvPicPr>
        <p:blipFill>
          <a:blip r:embed="rId2" cstate="print"/>
          <a:stretch>
            <a:fillRect/>
          </a:stretch>
        </p:blipFill>
        <p:spPr>
          <a:xfrm>
            <a:off x="0" y="0"/>
            <a:ext cx="1073426" cy="395288"/>
          </a:xfrm>
          <a:prstGeom prst="rect">
            <a:avLst/>
          </a:prstGeom>
        </p:spPr>
      </p:pic>
      <p:graphicFrame>
        <p:nvGraphicFramePr>
          <p:cNvPr id="12" name="Chart 11">
            <a:extLst>
              <a:ext uri="{FF2B5EF4-FFF2-40B4-BE49-F238E27FC236}">
                <a16:creationId xmlns:a16="http://schemas.microsoft.com/office/drawing/2014/main" id="{685C9F8E-B99C-4CA6-984E-6B1A81A7FBC5}"/>
              </a:ext>
            </a:extLst>
          </p:cNvPr>
          <p:cNvGraphicFramePr>
            <a:graphicFrameLocks/>
          </p:cNvGraphicFramePr>
          <p:nvPr>
            <p:extLst>
              <p:ext uri="{D42A27DB-BD31-4B8C-83A1-F6EECF244321}">
                <p14:modId xmlns:p14="http://schemas.microsoft.com/office/powerpoint/2010/main" val="2532641842"/>
              </p:ext>
            </p:extLst>
          </p:nvPr>
        </p:nvGraphicFramePr>
        <p:xfrm>
          <a:off x="267588" y="80100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6632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FFDBEF3-AF9B-435C-8ED7-6AA3F149AF21}"/>
              </a:ext>
            </a:extLst>
          </p:cNvPr>
          <p:cNvGraphicFramePr>
            <a:graphicFrameLocks noGrp="1"/>
          </p:cNvGraphicFramePr>
          <p:nvPr>
            <p:extLst>
              <p:ext uri="{D42A27DB-BD31-4B8C-83A1-F6EECF244321}">
                <p14:modId xmlns:p14="http://schemas.microsoft.com/office/powerpoint/2010/main" val="3559826115"/>
              </p:ext>
            </p:extLst>
          </p:nvPr>
        </p:nvGraphicFramePr>
        <p:xfrm>
          <a:off x="231008" y="1005898"/>
          <a:ext cx="3648975" cy="4523740"/>
        </p:xfrm>
        <a:graphic>
          <a:graphicData uri="http://schemas.openxmlformats.org/drawingml/2006/table">
            <a:tbl>
              <a:tblPr firstRow="1" firstCol="1" bandRow="1"/>
              <a:tblGrid>
                <a:gridCol w="701059">
                  <a:extLst>
                    <a:ext uri="{9D8B030D-6E8A-4147-A177-3AD203B41FA5}">
                      <a16:colId xmlns:a16="http://schemas.microsoft.com/office/drawing/2014/main" val="1893628623"/>
                    </a:ext>
                  </a:extLst>
                </a:gridCol>
                <a:gridCol w="2947916">
                  <a:extLst>
                    <a:ext uri="{9D8B030D-6E8A-4147-A177-3AD203B41FA5}">
                      <a16:colId xmlns:a16="http://schemas.microsoft.com/office/drawing/2014/main" val="2704391360"/>
                    </a:ext>
                  </a:extLst>
                </a:gridCol>
              </a:tblGrid>
              <a:tr h="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69. Number of complaints handled in last 6 months* (Please note that complaints do not include objections to assessments. It is about complaints such as staff behaviour etc.)</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150757"/>
                  </a:ext>
                </a:extLst>
              </a:tr>
              <a:tr h="0">
                <a:tc>
                  <a:txBody>
                    <a:bodyPr/>
                    <a:lstStyle/>
                    <a:p>
                      <a:pPr algn="l" fontAlgn="b"/>
                      <a:r>
                        <a:rPr lang="en-US" sz="1000" b="0" i="0" u="none" strike="noStrike">
                          <a:solidFill>
                            <a:srgbClr val="000000"/>
                          </a:solidFill>
                          <a:effectLst/>
                          <a:latin typeface="Arial" panose="020B0604020202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37364"/>
                  </a:ext>
                </a:extLst>
              </a:tr>
              <a:tr h="0">
                <a:tc>
                  <a:txBody>
                    <a:bodyPr/>
                    <a:lstStyle/>
                    <a:p>
                      <a:pPr algn="l" fontAlgn="b"/>
                      <a:r>
                        <a:rPr lang="en-US" sz="1000" b="0" i="0" u="none" strike="noStrike">
                          <a:solidFill>
                            <a:srgbClr val="000000"/>
                          </a:solidFill>
                          <a:effectLst/>
                          <a:latin typeface="Arial" panose="020B0604020202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597766"/>
                  </a:ext>
                </a:extLst>
              </a:tr>
              <a:tr h="0">
                <a:tc>
                  <a:txBody>
                    <a:bodyPr/>
                    <a:lstStyle/>
                    <a:p>
                      <a:pPr algn="l" fontAlgn="b"/>
                      <a:r>
                        <a:rPr lang="en-US" sz="1000" b="0" i="0" u="none" strike="noStrike">
                          <a:solidFill>
                            <a:srgbClr val="000000"/>
                          </a:solidFill>
                          <a:effectLst/>
                          <a:latin typeface="Arial" panose="020B0604020202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42708"/>
                  </a:ext>
                </a:extLst>
              </a:tr>
              <a:tr h="0">
                <a:tc>
                  <a:txBody>
                    <a:bodyPr/>
                    <a:lstStyle/>
                    <a:p>
                      <a:pPr algn="l" fontAlgn="b"/>
                      <a:r>
                        <a:rPr lang="en-US" sz="1000" b="0" i="0" u="none" strike="noStrike">
                          <a:solidFill>
                            <a:srgbClr val="000000"/>
                          </a:solidFill>
                          <a:effectLst/>
                          <a:latin typeface="Arial" panose="020B0604020202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505932"/>
                  </a:ext>
                </a:extLst>
              </a:tr>
              <a:tr h="0">
                <a:tc>
                  <a:txBody>
                    <a:bodyPr/>
                    <a:lstStyle/>
                    <a:p>
                      <a:pPr algn="l" fontAlgn="b"/>
                      <a:r>
                        <a:rPr lang="en-US" sz="1000" b="0" i="0" u="none" strike="noStrike">
                          <a:solidFill>
                            <a:srgbClr val="000000"/>
                          </a:solidFill>
                          <a:effectLst/>
                          <a:latin typeface="Arial" panose="020B0604020202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973286"/>
                  </a:ext>
                </a:extLst>
              </a:tr>
              <a:tr h="0">
                <a:tc>
                  <a:txBody>
                    <a:bodyPr/>
                    <a:lstStyle/>
                    <a:p>
                      <a:pPr algn="l" fontAlgn="b"/>
                      <a:r>
                        <a:rPr lang="en-US" sz="1000" b="0" i="0" u="none" strike="noStrike">
                          <a:solidFill>
                            <a:srgbClr val="000000"/>
                          </a:solidFill>
                          <a:effectLst/>
                          <a:latin typeface="Arial" panose="020B0604020202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418071"/>
                  </a:ext>
                </a:extLst>
              </a:tr>
              <a:tr h="0">
                <a:tc>
                  <a:txBody>
                    <a:bodyPr/>
                    <a:lstStyle/>
                    <a:p>
                      <a:pPr algn="l" fontAlgn="b"/>
                      <a:r>
                        <a:rPr lang="en-US" sz="1000" b="0" i="0" u="none" strike="noStrike">
                          <a:solidFill>
                            <a:srgbClr val="000000"/>
                          </a:solidFill>
                          <a:effectLst/>
                          <a:latin typeface="Arial" panose="020B0604020202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526132"/>
                  </a:ext>
                </a:extLst>
              </a:tr>
              <a:tr h="0">
                <a:tc>
                  <a:txBody>
                    <a:bodyPr/>
                    <a:lstStyle/>
                    <a:p>
                      <a:pPr algn="l" fontAlgn="b"/>
                      <a:r>
                        <a:rPr lang="en-US" sz="1000" b="0" i="0" u="none" strike="noStrike">
                          <a:solidFill>
                            <a:srgbClr val="000000"/>
                          </a:solidFill>
                          <a:effectLst/>
                          <a:latin typeface="Arial" panose="020B0604020202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413638"/>
                  </a:ext>
                </a:extLst>
              </a:tr>
              <a:tr h="0">
                <a:tc>
                  <a:txBody>
                    <a:bodyPr/>
                    <a:lstStyle/>
                    <a:p>
                      <a:pPr algn="l" fontAlgn="b"/>
                      <a:r>
                        <a:rPr lang="en-US" sz="1000" b="0" i="0" u="none" strike="noStrike">
                          <a:solidFill>
                            <a:srgbClr val="000000"/>
                          </a:solidFill>
                          <a:effectLst/>
                          <a:latin typeface="Arial" panose="020B0604020202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417494"/>
                  </a:ext>
                </a:extLst>
              </a:tr>
              <a:tr h="0">
                <a:tc>
                  <a:txBody>
                    <a:bodyPr/>
                    <a:lstStyle/>
                    <a:p>
                      <a:pPr algn="l" fontAlgn="b"/>
                      <a:r>
                        <a:rPr lang="en-US" sz="1000" b="0" i="0" u="none" strike="noStrike">
                          <a:solidFill>
                            <a:srgbClr val="000000"/>
                          </a:solidFill>
                          <a:effectLst/>
                          <a:latin typeface="Arial" panose="020B0604020202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135163"/>
                  </a:ext>
                </a:extLst>
              </a:tr>
              <a:tr h="0">
                <a:tc>
                  <a:txBody>
                    <a:bodyPr/>
                    <a:lstStyle/>
                    <a:p>
                      <a:pPr algn="l" fontAlgn="b"/>
                      <a:r>
                        <a:rPr lang="en-US" sz="1000" b="0" i="0" u="none" strike="noStrike">
                          <a:solidFill>
                            <a:srgbClr val="000000"/>
                          </a:solidFill>
                          <a:effectLst/>
                          <a:latin typeface="Arial" panose="020B0604020202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908404"/>
                  </a:ext>
                </a:extLst>
              </a:tr>
              <a:tr h="0">
                <a:tc>
                  <a:txBody>
                    <a:bodyPr/>
                    <a:lstStyle/>
                    <a:p>
                      <a:pPr algn="l" fontAlgn="b"/>
                      <a:r>
                        <a:rPr lang="en-US" sz="1000" b="0" i="0" u="none" strike="noStrike">
                          <a:solidFill>
                            <a:srgbClr val="000000"/>
                          </a:solidFill>
                          <a:effectLst/>
                          <a:latin typeface="Arial" panose="020B0604020202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963062"/>
                  </a:ext>
                </a:extLst>
              </a:tr>
              <a:tr h="0">
                <a:tc>
                  <a:txBody>
                    <a:bodyPr/>
                    <a:lstStyle/>
                    <a:p>
                      <a:pPr algn="l" fontAlgn="b"/>
                      <a:r>
                        <a:rPr lang="en-US" sz="1000" b="0" i="0" u="none" strike="noStrike">
                          <a:solidFill>
                            <a:srgbClr val="000000"/>
                          </a:solidFill>
                          <a:effectLst/>
                          <a:latin typeface="Arial" panose="020B0604020202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561298"/>
                  </a:ext>
                </a:extLst>
              </a:tr>
              <a:tr h="0">
                <a:tc>
                  <a:txBody>
                    <a:bodyPr/>
                    <a:lstStyle/>
                    <a:p>
                      <a:pPr algn="l" fontAlgn="b"/>
                      <a:r>
                        <a:rPr lang="en-US" sz="1000" b="0" i="0" u="none" strike="noStrike">
                          <a:solidFill>
                            <a:srgbClr val="000000"/>
                          </a:solidFill>
                          <a:effectLst/>
                          <a:latin typeface="Arial" panose="020B0604020202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943168"/>
                  </a:ext>
                </a:extLst>
              </a:tr>
              <a:tr h="0">
                <a:tc>
                  <a:txBody>
                    <a:bodyPr/>
                    <a:lstStyle/>
                    <a:p>
                      <a:pPr algn="l" fontAlgn="b"/>
                      <a:r>
                        <a:rPr lang="en-US" sz="1000" b="0" i="0" u="none" strike="noStrike">
                          <a:solidFill>
                            <a:srgbClr val="000000"/>
                          </a:solidFill>
                          <a:effectLst/>
                          <a:latin typeface="Arial" panose="020B0604020202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742594"/>
                  </a:ext>
                </a:extLst>
              </a:tr>
              <a:tr h="0">
                <a:tc>
                  <a:txBody>
                    <a:bodyPr/>
                    <a:lstStyle/>
                    <a:p>
                      <a:pPr algn="l" fontAlgn="b"/>
                      <a:r>
                        <a:rPr lang="en-US" sz="1000" b="0" i="0" u="none" strike="noStrike">
                          <a:solidFill>
                            <a:srgbClr val="000000"/>
                          </a:solidFill>
                          <a:effectLst/>
                          <a:latin typeface="Arial" panose="020B0604020202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955671"/>
                  </a:ext>
                </a:extLst>
              </a:tr>
              <a:tr h="0">
                <a:tc>
                  <a:txBody>
                    <a:bodyPr/>
                    <a:lstStyle/>
                    <a:p>
                      <a:pPr algn="l" fontAlgn="b"/>
                      <a:r>
                        <a:rPr lang="en-US" sz="1000" b="0" i="0" u="none" strike="noStrike">
                          <a:solidFill>
                            <a:srgbClr val="000000"/>
                          </a:solidFill>
                          <a:effectLst/>
                          <a:latin typeface="Arial" panose="020B0604020202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591340"/>
                  </a:ext>
                </a:extLst>
              </a:tr>
              <a:tr h="0">
                <a:tc>
                  <a:txBody>
                    <a:bodyPr/>
                    <a:lstStyle/>
                    <a:p>
                      <a:pPr algn="l" fontAlgn="b"/>
                      <a:r>
                        <a:rPr lang="en-US" sz="1000" b="0" i="0" u="none" strike="noStrike">
                          <a:solidFill>
                            <a:srgbClr val="000000"/>
                          </a:solidFill>
                          <a:effectLst/>
                          <a:latin typeface="Arial" panose="020B0604020202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784774"/>
                  </a:ext>
                </a:extLst>
              </a:tr>
              <a:tr h="0">
                <a:tc>
                  <a:txBody>
                    <a:bodyPr/>
                    <a:lstStyle/>
                    <a:p>
                      <a:pPr algn="l" fontAlgn="b"/>
                      <a:r>
                        <a:rPr lang="en-US" sz="1000" b="0" i="0" u="none" strike="noStrike">
                          <a:solidFill>
                            <a:srgbClr val="000000"/>
                          </a:solidFill>
                          <a:effectLst/>
                          <a:latin typeface="Arial" panose="020B0604020202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20 - 50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693067"/>
                  </a:ext>
                </a:extLst>
              </a:tr>
              <a:tr h="0">
                <a:tc>
                  <a:txBody>
                    <a:bodyPr/>
                    <a:lstStyle/>
                    <a:p>
                      <a:pPr algn="l" fontAlgn="b"/>
                      <a:r>
                        <a:rPr lang="en-US" sz="1000" b="0" i="0" u="none" strike="noStrike">
                          <a:solidFill>
                            <a:srgbClr val="000000"/>
                          </a:solidFill>
                          <a:effectLst/>
                          <a:latin typeface="Arial" panose="020B0604020202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552147"/>
                  </a:ext>
                </a:extLst>
              </a:tr>
              <a:tr h="0">
                <a:tc>
                  <a:txBody>
                    <a:bodyPr/>
                    <a:lstStyle/>
                    <a:p>
                      <a:pPr algn="l" fontAlgn="b"/>
                      <a:r>
                        <a:rPr lang="en-US" sz="1000" b="0" i="0" u="none" strike="noStrike">
                          <a:solidFill>
                            <a:srgbClr val="000000"/>
                          </a:solidFill>
                          <a:effectLst/>
                          <a:latin typeface="Arial" panose="020B0604020202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257839"/>
                  </a:ext>
                </a:extLst>
              </a:tr>
              <a:tr h="0">
                <a:tc>
                  <a:txBody>
                    <a:bodyPr/>
                    <a:lstStyle/>
                    <a:p>
                      <a:pPr algn="l" fontAlgn="b"/>
                      <a:r>
                        <a:rPr lang="en-US" sz="1000" b="0" i="0" u="none" strike="noStrike">
                          <a:solidFill>
                            <a:srgbClr val="000000"/>
                          </a:solidFill>
                          <a:effectLst/>
                          <a:latin typeface="Arial" panose="020B0604020202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513657"/>
                  </a:ext>
                </a:extLst>
              </a:tr>
              <a:tr h="0">
                <a:tc>
                  <a:txBody>
                    <a:bodyPr/>
                    <a:lstStyle/>
                    <a:p>
                      <a:pPr algn="l" fontAlgn="b"/>
                      <a:r>
                        <a:rPr lang="en-US" sz="1000" b="0" i="0" u="none" strike="noStrike">
                          <a:solidFill>
                            <a:srgbClr val="000000"/>
                          </a:solidFill>
                          <a:effectLst/>
                          <a:latin typeface="Arial" panose="020B0604020202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604833"/>
                  </a:ext>
                </a:extLst>
              </a:tr>
              <a:tr h="0">
                <a:tc>
                  <a:txBody>
                    <a:bodyPr/>
                    <a:lstStyle/>
                    <a:p>
                      <a:pPr algn="l" fontAlgn="b"/>
                      <a:r>
                        <a:rPr lang="en-US" sz="1000" b="0" i="0" u="none" strike="noStrike">
                          <a:solidFill>
                            <a:srgbClr val="000000"/>
                          </a:solidFill>
                          <a:effectLst/>
                          <a:latin typeface="Arial" panose="020B0604020202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&lt; 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627121"/>
                  </a:ext>
                </a:extLst>
              </a:tr>
              <a:tr h="0">
                <a:tc>
                  <a:txBody>
                    <a:bodyPr/>
                    <a:lstStyle/>
                    <a:p>
                      <a:pPr algn="l" fontAlgn="b"/>
                      <a:r>
                        <a:rPr lang="en-US" sz="1000" b="0" i="0" u="none" strike="noStrike">
                          <a:solidFill>
                            <a:srgbClr val="000000"/>
                          </a:solidFill>
                          <a:effectLst/>
                          <a:latin typeface="Arial" panose="020B0604020202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592456"/>
                  </a:ext>
                </a:extLst>
              </a:tr>
            </a:tbl>
          </a:graphicData>
        </a:graphic>
      </p:graphicFrame>
      <p:graphicFrame>
        <p:nvGraphicFramePr>
          <p:cNvPr id="5" name="Table 4">
            <a:extLst>
              <a:ext uri="{FF2B5EF4-FFF2-40B4-BE49-F238E27FC236}">
                <a16:creationId xmlns:a16="http://schemas.microsoft.com/office/drawing/2014/main" id="{1374F175-B614-46AC-9BF5-65445A6C4CF2}"/>
              </a:ext>
            </a:extLst>
          </p:cNvPr>
          <p:cNvGraphicFramePr>
            <a:graphicFrameLocks noGrp="1"/>
          </p:cNvGraphicFramePr>
          <p:nvPr>
            <p:extLst>
              <p:ext uri="{D42A27DB-BD31-4B8C-83A1-F6EECF244321}">
                <p14:modId xmlns:p14="http://schemas.microsoft.com/office/powerpoint/2010/main" val="2691433581"/>
              </p:ext>
            </p:extLst>
          </p:nvPr>
        </p:nvGraphicFramePr>
        <p:xfrm>
          <a:off x="4130249" y="3699320"/>
          <a:ext cx="3470460" cy="870331"/>
        </p:xfrm>
        <a:graphic>
          <a:graphicData uri="http://schemas.openxmlformats.org/drawingml/2006/table">
            <a:tbl>
              <a:tblPr firstRow="1" firstCol="1" bandRow="1"/>
              <a:tblGrid>
                <a:gridCol w="345123">
                  <a:extLst>
                    <a:ext uri="{9D8B030D-6E8A-4147-A177-3AD203B41FA5}">
                      <a16:colId xmlns:a16="http://schemas.microsoft.com/office/drawing/2014/main" val="859946239"/>
                    </a:ext>
                  </a:extLst>
                </a:gridCol>
                <a:gridCol w="3125337">
                  <a:extLst>
                    <a:ext uri="{9D8B030D-6E8A-4147-A177-3AD203B41FA5}">
                      <a16:colId xmlns:a16="http://schemas.microsoft.com/office/drawing/2014/main" val="3822788380"/>
                    </a:ext>
                  </a:extLst>
                </a:gridCol>
              </a:tblGrid>
              <a:tr h="0">
                <a:tc>
                  <a: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Edo, Kebbi, Lagos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959963"/>
                  </a:ext>
                </a:extLst>
              </a:tr>
              <a:tr h="0">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Benue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02548"/>
                  </a:ext>
                </a:extLst>
              </a:tr>
              <a:tr h="0">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Adamawa, Anambra, Delta</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80293"/>
                  </a:ext>
                </a:extLst>
              </a:tr>
              <a:tr h="0">
                <a:tc>
                  <a:txBody>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Enugu, </a:t>
                      </a: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Kwara</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Niger, Imo, Taraba, Bauchi, Cross River, Nasarawa, Ekiti, Kaduna, Osun, Ondo,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909824"/>
                  </a:ext>
                </a:extLst>
              </a:tr>
            </a:tbl>
          </a:graphicData>
        </a:graphic>
      </p:graphicFrame>
      <p:graphicFrame>
        <p:nvGraphicFramePr>
          <p:cNvPr id="8" name="Table 7">
            <a:extLst>
              <a:ext uri="{FF2B5EF4-FFF2-40B4-BE49-F238E27FC236}">
                <a16:creationId xmlns:a16="http://schemas.microsoft.com/office/drawing/2014/main" id="{E9660D7D-10B2-46FE-B80F-468CCE894E0D}"/>
              </a:ext>
            </a:extLst>
          </p:cNvPr>
          <p:cNvGraphicFramePr>
            <a:graphicFrameLocks noGrp="1"/>
          </p:cNvGraphicFramePr>
          <p:nvPr>
            <p:extLst>
              <p:ext uri="{D42A27DB-BD31-4B8C-83A1-F6EECF244321}">
                <p14:modId xmlns:p14="http://schemas.microsoft.com/office/powerpoint/2010/main" val="2432350373"/>
              </p:ext>
            </p:extLst>
          </p:nvPr>
        </p:nvGraphicFramePr>
        <p:xfrm>
          <a:off x="7937975" y="1005898"/>
          <a:ext cx="4254025" cy="4112260"/>
        </p:xfrm>
        <a:graphic>
          <a:graphicData uri="http://schemas.openxmlformats.org/drawingml/2006/table">
            <a:tbl>
              <a:tblPr firstRow="1" firstCol="1" bandRow="1"/>
              <a:tblGrid>
                <a:gridCol w="914399">
                  <a:extLst>
                    <a:ext uri="{9D8B030D-6E8A-4147-A177-3AD203B41FA5}">
                      <a16:colId xmlns:a16="http://schemas.microsoft.com/office/drawing/2014/main" val="2419254535"/>
                    </a:ext>
                  </a:extLst>
                </a:gridCol>
                <a:gridCol w="3339626">
                  <a:extLst>
                    <a:ext uri="{9D8B030D-6E8A-4147-A177-3AD203B41FA5}">
                      <a16:colId xmlns:a16="http://schemas.microsoft.com/office/drawing/2014/main" val="4074426946"/>
                    </a:ext>
                  </a:extLst>
                </a:gridCol>
              </a:tblGrid>
              <a:tr h="0">
                <a:tc>
                  <a:txBody>
                    <a:bodyPr/>
                    <a:lstStyle/>
                    <a:p>
                      <a:pPr algn="l" fontAlgn="b"/>
                      <a:r>
                        <a:rPr lang="en-US" sz="900" b="1" i="0" u="none" strike="noStrike" dirty="0">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70a. How long does it take to process TCCs?*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592658"/>
                  </a:ext>
                </a:extLst>
              </a:tr>
              <a:tr h="0">
                <a:tc>
                  <a:txBody>
                    <a:bodyPr/>
                    <a:lstStyle/>
                    <a:p>
                      <a:pPr algn="l" fontAlgn="b"/>
                      <a:r>
                        <a:rPr lang="en-US" sz="1000" b="0" i="0" u="none" strike="noStrike">
                          <a:solidFill>
                            <a:srgbClr val="000000"/>
                          </a:solidFill>
                          <a:effectLst/>
                          <a:latin typeface="Arial" panose="020B0604020202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66253"/>
                  </a:ext>
                </a:extLst>
              </a:tr>
              <a:tr h="0">
                <a:tc>
                  <a:txBody>
                    <a:bodyPr/>
                    <a:lstStyle/>
                    <a:p>
                      <a:pPr algn="l" fontAlgn="b"/>
                      <a:r>
                        <a:rPr lang="en-US" sz="1000" b="0" i="0" u="none" strike="noStrike">
                          <a:solidFill>
                            <a:srgbClr val="000000"/>
                          </a:solidFill>
                          <a:effectLst/>
                          <a:latin typeface="Arial" panose="020B0604020202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481941"/>
                  </a:ext>
                </a:extLst>
              </a:tr>
              <a:tr h="0">
                <a:tc>
                  <a:txBody>
                    <a:bodyPr/>
                    <a:lstStyle/>
                    <a:p>
                      <a:pPr algn="l" fontAlgn="b"/>
                      <a:r>
                        <a:rPr lang="en-US" sz="1000" b="0" i="0" u="none" strike="noStrike">
                          <a:solidFill>
                            <a:srgbClr val="000000"/>
                          </a:solidFill>
                          <a:effectLst/>
                          <a:latin typeface="Arial" panose="020B0604020202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023530"/>
                  </a:ext>
                </a:extLst>
              </a:tr>
              <a:tr h="0">
                <a:tc>
                  <a:txBody>
                    <a:bodyPr/>
                    <a:lstStyle/>
                    <a:p>
                      <a:pPr algn="l" fontAlgn="b"/>
                      <a:r>
                        <a:rPr lang="en-US" sz="1000" b="0" i="0" u="none" strike="noStrike">
                          <a:solidFill>
                            <a:srgbClr val="000000"/>
                          </a:solidFill>
                          <a:effectLst/>
                          <a:latin typeface="Arial" panose="020B0604020202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Same day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056054"/>
                  </a:ext>
                </a:extLst>
              </a:tr>
              <a:tr h="0">
                <a:tc>
                  <a:txBody>
                    <a:bodyPr/>
                    <a:lstStyle/>
                    <a:p>
                      <a:pPr algn="l" fontAlgn="b"/>
                      <a:r>
                        <a:rPr lang="en-US" sz="1000" b="0" i="0" u="none" strike="noStrike">
                          <a:solidFill>
                            <a:srgbClr val="000000"/>
                          </a:solidFill>
                          <a:effectLst/>
                          <a:latin typeface="Arial" panose="020B0604020202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Same day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408950"/>
                  </a:ext>
                </a:extLst>
              </a:tr>
              <a:tr h="0">
                <a:tc>
                  <a:txBody>
                    <a:bodyPr/>
                    <a:lstStyle/>
                    <a:p>
                      <a:pPr algn="l" fontAlgn="b"/>
                      <a:r>
                        <a:rPr lang="en-US" sz="1000" b="0" i="0" u="none" strike="noStrike">
                          <a:solidFill>
                            <a:srgbClr val="000000"/>
                          </a:solidFill>
                          <a:effectLst/>
                          <a:latin typeface="Arial" panose="020B0604020202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Same day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661871"/>
                  </a:ext>
                </a:extLst>
              </a:tr>
              <a:tr h="0">
                <a:tc>
                  <a:txBody>
                    <a:bodyPr/>
                    <a:lstStyle/>
                    <a:p>
                      <a:pPr algn="l" fontAlgn="b"/>
                      <a:r>
                        <a:rPr lang="en-US" sz="1000" b="0" i="0" u="none" strike="noStrike">
                          <a:solidFill>
                            <a:srgbClr val="000000"/>
                          </a:solidFill>
                          <a:effectLst/>
                          <a:latin typeface="Arial" panose="020B0604020202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3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697061"/>
                  </a:ext>
                </a:extLst>
              </a:tr>
              <a:tr h="0">
                <a:tc>
                  <a:txBody>
                    <a:bodyPr/>
                    <a:lstStyle/>
                    <a:p>
                      <a:pPr algn="l" fontAlgn="b"/>
                      <a:r>
                        <a:rPr lang="en-US" sz="1000" b="0" i="0" u="none" strike="noStrike">
                          <a:solidFill>
                            <a:srgbClr val="000000"/>
                          </a:solidFill>
                          <a:effectLst/>
                          <a:latin typeface="Arial" panose="020B0604020202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Same day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722368"/>
                  </a:ext>
                </a:extLst>
              </a:tr>
              <a:tr h="0">
                <a:tc>
                  <a:txBody>
                    <a:bodyPr/>
                    <a:lstStyle/>
                    <a:p>
                      <a:pPr algn="l" fontAlgn="b"/>
                      <a:r>
                        <a:rPr lang="en-US" sz="1000" b="0" i="0" u="none" strike="noStrike">
                          <a:solidFill>
                            <a:srgbClr val="000000"/>
                          </a:solidFill>
                          <a:effectLst/>
                          <a:latin typeface="Arial" panose="020B0604020202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898243"/>
                  </a:ext>
                </a:extLst>
              </a:tr>
              <a:tr h="0">
                <a:tc>
                  <a:txBody>
                    <a:bodyPr/>
                    <a:lstStyle/>
                    <a:p>
                      <a:pPr algn="l" fontAlgn="b"/>
                      <a:r>
                        <a:rPr lang="en-US" sz="1000" b="0" i="0" u="none" strike="noStrike">
                          <a:solidFill>
                            <a:srgbClr val="000000"/>
                          </a:solidFill>
                          <a:effectLst/>
                          <a:latin typeface="Arial" panose="020B0604020202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84821"/>
                  </a:ext>
                </a:extLst>
              </a:tr>
              <a:tr h="0">
                <a:tc>
                  <a:txBody>
                    <a:bodyPr/>
                    <a:lstStyle/>
                    <a:p>
                      <a:pPr algn="l" fontAlgn="b"/>
                      <a:r>
                        <a:rPr lang="en-US" sz="1000" b="0" i="0" u="none" strike="noStrike">
                          <a:solidFill>
                            <a:srgbClr val="000000"/>
                          </a:solidFill>
                          <a:effectLst/>
                          <a:latin typeface="Arial" panose="020B0604020202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3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248186"/>
                  </a:ext>
                </a:extLst>
              </a:tr>
              <a:tr h="0">
                <a:tc>
                  <a:txBody>
                    <a:bodyPr/>
                    <a:lstStyle/>
                    <a:p>
                      <a:pPr algn="l" fontAlgn="b"/>
                      <a:r>
                        <a:rPr lang="en-US" sz="1000" b="0" i="0" u="none" strike="noStrike">
                          <a:solidFill>
                            <a:srgbClr val="000000"/>
                          </a:solidFill>
                          <a:effectLst/>
                          <a:latin typeface="Arial" panose="020B0604020202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Same day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840192"/>
                  </a:ext>
                </a:extLst>
              </a:tr>
              <a:tr h="0">
                <a:tc>
                  <a:txBody>
                    <a:bodyPr/>
                    <a:lstStyle/>
                    <a:p>
                      <a:pPr algn="l" fontAlgn="b"/>
                      <a:r>
                        <a:rPr lang="en-US" sz="1000" b="0" i="0" u="none" strike="noStrike">
                          <a:solidFill>
                            <a:srgbClr val="000000"/>
                          </a:solidFill>
                          <a:effectLst/>
                          <a:latin typeface="Arial" panose="020B0604020202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Same day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14766"/>
                  </a:ext>
                </a:extLst>
              </a:tr>
              <a:tr h="0">
                <a:tc>
                  <a:txBody>
                    <a:bodyPr/>
                    <a:lstStyle/>
                    <a:p>
                      <a:pPr algn="l" fontAlgn="b"/>
                      <a:r>
                        <a:rPr lang="en-US" sz="1000" b="0" i="0" u="none" strike="noStrike">
                          <a:solidFill>
                            <a:srgbClr val="000000"/>
                          </a:solidFill>
                          <a:effectLst/>
                          <a:latin typeface="Arial" panose="020B0604020202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904567"/>
                  </a:ext>
                </a:extLst>
              </a:tr>
              <a:tr h="0">
                <a:tc>
                  <a:txBody>
                    <a:bodyPr/>
                    <a:lstStyle/>
                    <a:p>
                      <a:pPr algn="l" fontAlgn="b"/>
                      <a:r>
                        <a:rPr lang="en-US" sz="1000" b="0" i="0" u="none" strike="noStrike">
                          <a:solidFill>
                            <a:srgbClr val="000000"/>
                          </a:solidFill>
                          <a:effectLst/>
                          <a:latin typeface="Arial" panose="020B0604020202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952792"/>
                  </a:ext>
                </a:extLst>
              </a:tr>
              <a:tr h="0">
                <a:tc>
                  <a:txBody>
                    <a:bodyPr/>
                    <a:lstStyle/>
                    <a:p>
                      <a:pPr algn="l" fontAlgn="b"/>
                      <a:r>
                        <a:rPr lang="en-US" sz="1000" b="0" i="0" u="none" strike="noStrike">
                          <a:solidFill>
                            <a:srgbClr val="000000"/>
                          </a:solidFill>
                          <a:effectLst/>
                          <a:latin typeface="Arial" panose="020B0604020202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Same day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575302"/>
                  </a:ext>
                </a:extLst>
              </a:tr>
              <a:tr h="0">
                <a:tc>
                  <a:txBody>
                    <a:bodyPr/>
                    <a:lstStyle/>
                    <a:p>
                      <a:pPr algn="l" fontAlgn="b"/>
                      <a:r>
                        <a:rPr lang="en-US" sz="1000" b="0" i="0" u="none" strike="noStrike">
                          <a:solidFill>
                            <a:srgbClr val="000000"/>
                          </a:solidFill>
                          <a:effectLst/>
                          <a:latin typeface="Arial" panose="020B0604020202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730320"/>
                  </a:ext>
                </a:extLst>
              </a:tr>
              <a:tr h="0">
                <a:tc>
                  <a:txBody>
                    <a:bodyPr/>
                    <a:lstStyle/>
                    <a:p>
                      <a:pPr algn="l" fontAlgn="b"/>
                      <a:r>
                        <a:rPr lang="en-US" sz="1000" b="0" i="0" u="none" strike="noStrike">
                          <a:solidFill>
                            <a:srgbClr val="000000"/>
                          </a:solidFill>
                          <a:effectLst/>
                          <a:latin typeface="Arial" panose="020B0604020202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3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11542"/>
                  </a:ext>
                </a:extLst>
              </a:tr>
              <a:tr h="0">
                <a:tc>
                  <a:txBody>
                    <a:bodyPr/>
                    <a:lstStyle/>
                    <a:p>
                      <a:pPr algn="l" fontAlgn="b"/>
                      <a:r>
                        <a:rPr lang="en-US" sz="1000" b="0" i="0" u="none" strike="noStrike">
                          <a:solidFill>
                            <a:srgbClr val="000000"/>
                          </a:solidFill>
                          <a:effectLst/>
                          <a:latin typeface="Arial" panose="020B0604020202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Same day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902531"/>
                  </a:ext>
                </a:extLst>
              </a:tr>
              <a:tr h="0">
                <a:tc>
                  <a:txBody>
                    <a:bodyPr/>
                    <a:lstStyle/>
                    <a:p>
                      <a:pPr algn="l" fontAlgn="b"/>
                      <a:r>
                        <a:rPr lang="en-US" sz="1000" b="0" i="0" u="none" strike="noStrike">
                          <a:solidFill>
                            <a:srgbClr val="000000"/>
                          </a:solidFill>
                          <a:effectLst/>
                          <a:latin typeface="Arial" panose="020B0604020202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039493"/>
                  </a:ext>
                </a:extLst>
              </a:tr>
              <a:tr h="0">
                <a:tc>
                  <a:txBody>
                    <a:bodyPr/>
                    <a:lstStyle/>
                    <a:p>
                      <a:pPr algn="l" fontAlgn="b"/>
                      <a:r>
                        <a:rPr lang="en-US" sz="1000" b="0" i="0" u="none" strike="noStrike">
                          <a:solidFill>
                            <a:srgbClr val="000000"/>
                          </a:solidFill>
                          <a:effectLst/>
                          <a:latin typeface="Arial" panose="020B0604020202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151917"/>
                  </a:ext>
                </a:extLst>
              </a:tr>
              <a:tr h="0">
                <a:tc>
                  <a:txBody>
                    <a:bodyPr/>
                    <a:lstStyle/>
                    <a:p>
                      <a:pPr algn="l" fontAlgn="b"/>
                      <a:r>
                        <a:rPr lang="en-US" sz="1000" b="0" i="0" u="none" strike="noStrike">
                          <a:solidFill>
                            <a:srgbClr val="000000"/>
                          </a:solidFill>
                          <a:effectLst/>
                          <a:latin typeface="Arial" panose="020B0604020202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3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102336"/>
                  </a:ext>
                </a:extLst>
              </a:tr>
              <a:tr h="0">
                <a:tc>
                  <a:txBody>
                    <a:bodyPr/>
                    <a:lstStyle/>
                    <a:p>
                      <a:pPr algn="l" fontAlgn="b"/>
                      <a:r>
                        <a:rPr lang="en-US" sz="1000" b="0" i="0" u="none" strike="noStrike">
                          <a:solidFill>
                            <a:srgbClr val="000000"/>
                          </a:solidFill>
                          <a:effectLst/>
                          <a:latin typeface="Arial" panose="020B0604020202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389782"/>
                  </a:ext>
                </a:extLst>
              </a:tr>
              <a:tr h="0">
                <a:tc>
                  <a:txBody>
                    <a:bodyPr/>
                    <a:lstStyle/>
                    <a:p>
                      <a:pPr algn="l" fontAlgn="b"/>
                      <a:r>
                        <a:rPr lang="en-US" sz="1000" b="0" i="0" u="none" strike="noStrike">
                          <a:solidFill>
                            <a:srgbClr val="000000"/>
                          </a:solidFill>
                          <a:effectLst/>
                          <a:latin typeface="Arial" panose="020B0604020202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Over 4 weeks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8848966"/>
                  </a:ext>
                </a:extLst>
              </a:tr>
              <a:tr h="0">
                <a:tc>
                  <a:txBody>
                    <a:bodyPr/>
                    <a:lstStyle/>
                    <a:p>
                      <a:pPr algn="l" fontAlgn="b"/>
                      <a:r>
                        <a:rPr lang="en-US" sz="1000" b="0" i="0" u="none" strike="noStrike">
                          <a:solidFill>
                            <a:srgbClr val="000000"/>
                          </a:solidFill>
                          <a:effectLst/>
                          <a:latin typeface="Arial" panose="020B0604020202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Same day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532263"/>
                  </a:ext>
                </a:extLst>
              </a:tr>
            </a:tbl>
          </a:graphicData>
        </a:graphic>
      </p:graphicFrame>
      <p:sp>
        <p:nvSpPr>
          <p:cNvPr id="9" name="Rectangle 8">
            <a:extLst>
              <a:ext uri="{FF2B5EF4-FFF2-40B4-BE49-F238E27FC236}">
                <a16:creationId xmlns:a16="http://schemas.microsoft.com/office/drawing/2014/main" id="{C987F8A6-DB0F-4C3D-BD8D-FA593788BDC4}"/>
              </a:ext>
            </a:extLst>
          </p:cNvPr>
          <p:cNvSpPr/>
          <p:nvPr/>
        </p:nvSpPr>
        <p:spPr>
          <a:xfrm>
            <a:off x="5759330" y="5082744"/>
            <a:ext cx="6273920" cy="1808316"/>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Q 70 a and b</a:t>
            </a:r>
          </a:p>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How are TCC processes handled in your state?</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are the positives of the process adopted?</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are the drawbacks?</a:t>
            </a:r>
          </a:p>
          <a:p>
            <a:pPr>
              <a:lnSpc>
                <a:spcPct val="107000"/>
              </a:lnSpc>
              <a:spcAft>
                <a:spcPts val="800"/>
              </a:spcAft>
            </a:pP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76C7A94-D51C-457A-98E9-B8795BE8A5E8}"/>
              </a:ext>
            </a:extLst>
          </p:cNvPr>
          <p:cNvPicPr/>
          <p:nvPr/>
        </p:nvPicPr>
        <p:blipFill>
          <a:blip r:embed="rId2" cstate="print"/>
          <a:stretch>
            <a:fillRect/>
          </a:stretch>
        </p:blipFill>
        <p:spPr>
          <a:xfrm>
            <a:off x="0" y="0"/>
            <a:ext cx="1073426" cy="395288"/>
          </a:xfrm>
          <a:prstGeom prst="rect">
            <a:avLst/>
          </a:prstGeom>
        </p:spPr>
      </p:pic>
      <p:graphicFrame>
        <p:nvGraphicFramePr>
          <p:cNvPr id="12" name="Chart 11">
            <a:extLst>
              <a:ext uri="{FF2B5EF4-FFF2-40B4-BE49-F238E27FC236}">
                <a16:creationId xmlns:a16="http://schemas.microsoft.com/office/drawing/2014/main" id="{891BBB38-AD8C-4794-AA2C-B82577EFD6BA}"/>
              </a:ext>
            </a:extLst>
          </p:cNvPr>
          <p:cNvGraphicFramePr>
            <a:graphicFrameLocks/>
          </p:cNvGraphicFramePr>
          <p:nvPr>
            <p:extLst>
              <p:ext uri="{D42A27DB-BD31-4B8C-83A1-F6EECF244321}">
                <p14:modId xmlns:p14="http://schemas.microsoft.com/office/powerpoint/2010/main" val="1357314491"/>
              </p:ext>
            </p:extLst>
          </p:nvPr>
        </p:nvGraphicFramePr>
        <p:xfrm>
          <a:off x="4130250" y="792480"/>
          <a:ext cx="364897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1132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45B155-77C5-4EF3-99B9-6B6BFF8F483A}"/>
              </a:ext>
            </a:extLst>
          </p:cNvPr>
          <p:cNvSpPr/>
          <p:nvPr/>
        </p:nvSpPr>
        <p:spPr>
          <a:xfrm>
            <a:off x="8450981" y="1252714"/>
            <a:ext cx="3109323" cy="973600"/>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Was there any learning?</a:t>
            </a:r>
          </a:p>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Were there any process changes or training needs identified?</a:t>
            </a:r>
          </a:p>
        </p:txBody>
      </p:sp>
      <p:pic>
        <p:nvPicPr>
          <p:cNvPr id="5" name="Picture 4">
            <a:extLst>
              <a:ext uri="{FF2B5EF4-FFF2-40B4-BE49-F238E27FC236}">
                <a16:creationId xmlns:a16="http://schemas.microsoft.com/office/drawing/2014/main" id="{0FBA7414-A2DF-4228-A432-48263827EF06}"/>
              </a:ext>
            </a:extLst>
          </p:cNvPr>
          <p:cNvPicPr/>
          <p:nvPr/>
        </p:nvPicPr>
        <p:blipFill>
          <a:blip r:embed="rId2" cstate="print"/>
          <a:stretch>
            <a:fillRect/>
          </a:stretch>
        </p:blipFill>
        <p:spPr>
          <a:xfrm>
            <a:off x="0" y="0"/>
            <a:ext cx="1073426" cy="395288"/>
          </a:xfrm>
          <a:prstGeom prst="rect">
            <a:avLst/>
          </a:prstGeom>
        </p:spPr>
      </p:pic>
      <p:graphicFrame>
        <p:nvGraphicFramePr>
          <p:cNvPr id="7" name="Table 6">
            <a:extLst>
              <a:ext uri="{FF2B5EF4-FFF2-40B4-BE49-F238E27FC236}">
                <a16:creationId xmlns:a16="http://schemas.microsoft.com/office/drawing/2014/main" id="{D5E3897B-8660-4DCF-9D71-94FE0FE33862}"/>
              </a:ext>
            </a:extLst>
          </p:cNvPr>
          <p:cNvGraphicFramePr>
            <a:graphicFrameLocks noGrp="1"/>
          </p:cNvGraphicFramePr>
          <p:nvPr>
            <p:extLst>
              <p:ext uri="{D42A27DB-BD31-4B8C-83A1-F6EECF244321}">
                <p14:modId xmlns:p14="http://schemas.microsoft.com/office/powerpoint/2010/main" val="2672231414"/>
              </p:ext>
            </p:extLst>
          </p:nvPr>
        </p:nvGraphicFramePr>
        <p:xfrm>
          <a:off x="1730005" y="654517"/>
          <a:ext cx="4767048" cy="6055946"/>
        </p:xfrm>
        <a:graphic>
          <a:graphicData uri="http://schemas.openxmlformats.org/drawingml/2006/table">
            <a:tbl>
              <a:tblPr/>
              <a:tblGrid>
                <a:gridCol w="1589016">
                  <a:extLst>
                    <a:ext uri="{9D8B030D-6E8A-4147-A177-3AD203B41FA5}">
                      <a16:colId xmlns:a16="http://schemas.microsoft.com/office/drawing/2014/main" val="1656044916"/>
                    </a:ext>
                  </a:extLst>
                </a:gridCol>
                <a:gridCol w="1589016">
                  <a:extLst>
                    <a:ext uri="{9D8B030D-6E8A-4147-A177-3AD203B41FA5}">
                      <a16:colId xmlns:a16="http://schemas.microsoft.com/office/drawing/2014/main" val="3413046326"/>
                    </a:ext>
                  </a:extLst>
                </a:gridCol>
                <a:gridCol w="1589016">
                  <a:extLst>
                    <a:ext uri="{9D8B030D-6E8A-4147-A177-3AD203B41FA5}">
                      <a16:colId xmlns:a16="http://schemas.microsoft.com/office/drawing/2014/main" val="3329635941"/>
                    </a:ext>
                  </a:extLst>
                </a:gridCol>
              </a:tblGrid>
              <a:tr h="415338">
                <a:tc>
                  <a:txBody>
                    <a:bodyPr/>
                    <a:lstStyle/>
                    <a:p>
                      <a:pPr algn="l" fontAlgn="b"/>
                      <a:r>
                        <a:rPr lang="en-US" sz="1300" b="1" i="0" u="none" strike="noStrike" dirty="0">
                          <a:solidFill>
                            <a:srgbClr val="000000"/>
                          </a:solidFill>
                          <a:effectLst/>
                          <a:latin typeface="Candara" panose="020E0502030303020204" pitchFamily="34" charset="0"/>
                        </a:rPr>
                        <a:t> </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Candara" panose="020E0502030303020204" pitchFamily="34" charset="0"/>
                        </a:rPr>
                        <a:t>70b. In the last 12 months, what is the total number of complaints resolved in taxpayer </a:t>
                      </a:r>
                      <a:r>
                        <a:rPr lang="en-US" sz="1300" b="1" i="0" u="none" strike="noStrike" dirty="0" err="1">
                          <a:solidFill>
                            <a:srgbClr val="000000"/>
                          </a:solidFill>
                          <a:effectLst/>
                          <a:latin typeface="Candara" panose="020E0502030303020204" pitchFamily="34" charset="0"/>
                        </a:rPr>
                        <a:t>favour</a:t>
                      </a:r>
                      <a:r>
                        <a:rPr lang="en-US" sz="1300" b="1" i="0" u="none" strike="noStrike" dirty="0">
                          <a:solidFill>
                            <a:srgbClr val="000000"/>
                          </a:solidFill>
                          <a:effectLst/>
                          <a:latin typeface="Candara" panose="020E0502030303020204" pitchFamily="34" charset="0"/>
                        </a:rPr>
                        <a:t>?*</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effectLst/>
                          <a:latin typeface="Candara" panose="020E0502030303020204" pitchFamily="34" charset="0"/>
                        </a:rPr>
                        <a:t>In the last 12 months, what is the total number of complaints resolved in the SBIR's favour?*</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568485"/>
                  </a:ext>
                </a:extLst>
              </a:tr>
              <a:tr h="191142">
                <a:tc>
                  <a:txBody>
                    <a:bodyPr/>
                    <a:lstStyle/>
                    <a:p>
                      <a:pPr algn="l" fontAlgn="b"/>
                      <a:r>
                        <a:rPr lang="en-US" sz="1300" b="0" i="0" u="none" strike="noStrike">
                          <a:solidFill>
                            <a:srgbClr val="000000"/>
                          </a:solidFill>
                          <a:effectLst/>
                          <a:latin typeface="Candara" panose="020E0502030303020204" pitchFamily="34" charset="0"/>
                        </a:rPr>
                        <a:t>Plateau</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337181"/>
                  </a:ext>
                </a:extLst>
              </a:tr>
              <a:tr h="191142">
                <a:tc>
                  <a:txBody>
                    <a:bodyPr/>
                    <a:lstStyle/>
                    <a:p>
                      <a:pPr algn="l" fontAlgn="b"/>
                      <a:r>
                        <a:rPr lang="en-US" sz="1300" b="0" i="0" u="none" strike="noStrike">
                          <a:solidFill>
                            <a:srgbClr val="000000"/>
                          </a:solidFill>
                          <a:effectLst/>
                          <a:latin typeface="Candara" panose="020E0502030303020204" pitchFamily="34" charset="0"/>
                        </a:rPr>
                        <a:t>Enugu</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10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20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24792"/>
                  </a:ext>
                </a:extLst>
              </a:tr>
              <a:tr h="191142">
                <a:tc>
                  <a:txBody>
                    <a:bodyPr/>
                    <a:lstStyle/>
                    <a:p>
                      <a:pPr algn="l" fontAlgn="b"/>
                      <a:r>
                        <a:rPr lang="en-US" sz="1300" b="0" i="0" u="none" strike="noStrike">
                          <a:solidFill>
                            <a:srgbClr val="000000"/>
                          </a:solidFill>
                          <a:effectLst/>
                          <a:latin typeface="Candara" panose="020E0502030303020204" pitchFamily="34" charset="0"/>
                        </a:rPr>
                        <a:t>Yobe</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307588"/>
                  </a:ext>
                </a:extLst>
              </a:tr>
              <a:tr h="191142">
                <a:tc>
                  <a:txBody>
                    <a:bodyPr/>
                    <a:lstStyle/>
                    <a:p>
                      <a:pPr algn="l" fontAlgn="b"/>
                      <a:r>
                        <a:rPr lang="en-US" sz="1300" b="0" i="0" u="none" strike="noStrike">
                          <a:solidFill>
                            <a:srgbClr val="000000"/>
                          </a:solidFill>
                          <a:effectLst/>
                          <a:latin typeface="Candara" panose="020E0502030303020204" pitchFamily="34" charset="0"/>
                        </a:rPr>
                        <a:t>Kwara</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1147</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169</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851148"/>
                  </a:ext>
                </a:extLst>
              </a:tr>
              <a:tr h="191142">
                <a:tc>
                  <a:txBody>
                    <a:bodyPr/>
                    <a:lstStyle/>
                    <a:p>
                      <a:pPr algn="l" fontAlgn="b"/>
                      <a:r>
                        <a:rPr lang="en-US" sz="1300" b="0" i="0" u="none" strike="noStrike">
                          <a:solidFill>
                            <a:srgbClr val="000000"/>
                          </a:solidFill>
                          <a:effectLst/>
                          <a:latin typeface="Candara" panose="020E0502030303020204" pitchFamily="34" charset="0"/>
                        </a:rPr>
                        <a:t>Jigawa</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751502"/>
                  </a:ext>
                </a:extLst>
              </a:tr>
              <a:tr h="191142">
                <a:tc>
                  <a:txBody>
                    <a:bodyPr/>
                    <a:lstStyle/>
                    <a:p>
                      <a:pPr algn="l" fontAlgn="b"/>
                      <a:r>
                        <a:rPr lang="en-US" sz="1300" b="0" i="0" u="none" strike="noStrike">
                          <a:solidFill>
                            <a:srgbClr val="000000"/>
                          </a:solidFill>
                          <a:effectLst/>
                          <a:latin typeface="Candara" panose="020E0502030303020204" pitchFamily="34" charset="0"/>
                        </a:rPr>
                        <a:t>Adamawa</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15</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300944"/>
                  </a:ext>
                </a:extLst>
              </a:tr>
              <a:tr h="191142">
                <a:tc>
                  <a:txBody>
                    <a:bodyPr/>
                    <a:lstStyle/>
                    <a:p>
                      <a:pPr algn="l" fontAlgn="b"/>
                      <a:r>
                        <a:rPr lang="en-US" sz="1300" b="0" i="0" u="none" strike="noStrike">
                          <a:solidFill>
                            <a:srgbClr val="000000"/>
                          </a:solidFill>
                          <a:effectLst/>
                          <a:latin typeface="Candara" panose="020E0502030303020204" pitchFamily="34" charset="0"/>
                        </a:rPr>
                        <a:t>Niger</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28</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36</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649268"/>
                  </a:ext>
                </a:extLst>
              </a:tr>
              <a:tr h="191142">
                <a:tc>
                  <a:txBody>
                    <a:bodyPr/>
                    <a:lstStyle/>
                    <a:p>
                      <a:pPr algn="l" fontAlgn="b"/>
                      <a:r>
                        <a:rPr lang="en-US" sz="1300" b="0" i="0" u="none" strike="noStrike">
                          <a:solidFill>
                            <a:srgbClr val="000000"/>
                          </a:solidFill>
                          <a:effectLst/>
                          <a:latin typeface="Candara" panose="020E0502030303020204" pitchFamily="34" charset="0"/>
                        </a:rPr>
                        <a:t>Imo</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946649"/>
                  </a:ext>
                </a:extLst>
              </a:tr>
              <a:tr h="191142">
                <a:tc>
                  <a:txBody>
                    <a:bodyPr/>
                    <a:lstStyle/>
                    <a:p>
                      <a:pPr algn="l" fontAlgn="b"/>
                      <a:r>
                        <a:rPr lang="en-US" sz="1300" b="0" i="0" u="none" strike="noStrike">
                          <a:solidFill>
                            <a:srgbClr val="000000"/>
                          </a:solidFill>
                          <a:effectLst/>
                          <a:latin typeface="Candara" panose="020E0502030303020204" pitchFamily="34" charset="0"/>
                        </a:rPr>
                        <a:t>FCT</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546944"/>
                  </a:ext>
                </a:extLst>
              </a:tr>
              <a:tr h="191142">
                <a:tc>
                  <a:txBody>
                    <a:bodyPr/>
                    <a:lstStyle/>
                    <a:p>
                      <a:pPr algn="l" fontAlgn="b"/>
                      <a:r>
                        <a:rPr lang="en-US" sz="1300" b="0" i="0" u="none" strike="noStrike">
                          <a:solidFill>
                            <a:srgbClr val="000000"/>
                          </a:solidFill>
                          <a:effectLst/>
                          <a:latin typeface="Candara" panose="020E0502030303020204" pitchFamily="34" charset="0"/>
                        </a:rPr>
                        <a:t>Borno</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800911"/>
                  </a:ext>
                </a:extLst>
              </a:tr>
              <a:tr h="191142">
                <a:tc>
                  <a:txBody>
                    <a:bodyPr/>
                    <a:lstStyle/>
                    <a:p>
                      <a:pPr algn="l" fontAlgn="b"/>
                      <a:r>
                        <a:rPr lang="en-US" sz="1300" b="0" i="0" u="none" strike="noStrike">
                          <a:solidFill>
                            <a:srgbClr val="000000"/>
                          </a:solidFill>
                          <a:effectLst/>
                          <a:latin typeface="Candara" panose="020E0502030303020204" pitchFamily="34" charset="0"/>
                        </a:rPr>
                        <a:t>Edo</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180944"/>
                  </a:ext>
                </a:extLst>
              </a:tr>
              <a:tr h="191142">
                <a:tc>
                  <a:txBody>
                    <a:bodyPr/>
                    <a:lstStyle/>
                    <a:p>
                      <a:pPr algn="l" fontAlgn="b"/>
                      <a:r>
                        <a:rPr lang="en-US" sz="1300" b="0" i="0" u="none" strike="noStrike">
                          <a:solidFill>
                            <a:srgbClr val="000000"/>
                          </a:solidFill>
                          <a:effectLst/>
                          <a:latin typeface="Candara" panose="020E0502030303020204" pitchFamily="34" charset="0"/>
                        </a:rPr>
                        <a:t>Taraba</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50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15</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611308"/>
                  </a:ext>
                </a:extLst>
              </a:tr>
              <a:tr h="191142">
                <a:tc>
                  <a:txBody>
                    <a:bodyPr/>
                    <a:lstStyle/>
                    <a:p>
                      <a:pPr algn="l" fontAlgn="b"/>
                      <a:r>
                        <a:rPr lang="en-US" sz="1300" b="0" i="0" u="none" strike="noStrike">
                          <a:solidFill>
                            <a:srgbClr val="000000"/>
                          </a:solidFill>
                          <a:effectLst/>
                          <a:latin typeface="Candara" panose="020E0502030303020204" pitchFamily="34" charset="0"/>
                        </a:rPr>
                        <a:t>Bauchi</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101</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28</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059300"/>
                  </a:ext>
                </a:extLst>
              </a:tr>
              <a:tr h="191142">
                <a:tc>
                  <a:txBody>
                    <a:bodyPr/>
                    <a:lstStyle/>
                    <a:p>
                      <a:pPr algn="l" fontAlgn="b"/>
                      <a:r>
                        <a:rPr lang="en-US" sz="1300" b="0" i="0" u="none" strike="noStrike">
                          <a:solidFill>
                            <a:srgbClr val="000000"/>
                          </a:solidFill>
                          <a:effectLst/>
                          <a:latin typeface="Candara" panose="020E0502030303020204" pitchFamily="34" charset="0"/>
                        </a:rPr>
                        <a:t>Cross River</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35</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56</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122750"/>
                  </a:ext>
                </a:extLst>
              </a:tr>
              <a:tr h="191142">
                <a:tc>
                  <a:txBody>
                    <a:bodyPr/>
                    <a:lstStyle/>
                    <a:p>
                      <a:pPr algn="l" fontAlgn="b"/>
                      <a:r>
                        <a:rPr lang="en-US" sz="1300" b="0" i="0" u="none" strike="noStrike">
                          <a:solidFill>
                            <a:srgbClr val="000000"/>
                          </a:solidFill>
                          <a:effectLst/>
                          <a:latin typeface="Candara" panose="020E0502030303020204" pitchFamily="34" charset="0"/>
                        </a:rPr>
                        <a:t>Benue</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505146"/>
                  </a:ext>
                </a:extLst>
              </a:tr>
              <a:tr h="191142">
                <a:tc>
                  <a:txBody>
                    <a:bodyPr/>
                    <a:lstStyle/>
                    <a:p>
                      <a:pPr algn="l" fontAlgn="b"/>
                      <a:r>
                        <a:rPr lang="en-US" sz="1300" b="0" i="0" u="none" strike="noStrike">
                          <a:solidFill>
                            <a:srgbClr val="000000"/>
                          </a:solidFill>
                          <a:effectLst/>
                          <a:latin typeface="Candara" panose="020E0502030303020204" pitchFamily="34" charset="0"/>
                        </a:rPr>
                        <a:t>Nasarawa</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24</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18</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67311"/>
                  </a:ext>
                </a:extLst>
              </a:tr>
              <a:tr h="191142">
                <a:tc>
                  <a:txBody>
                    <a:bodyPr/>
                    <a:lstStyle/>
                    <a:p>
                      <a:pPr algn="l" fontAlgn="b"/>
                      <a:r>
                        <a:rPr lang="en-US" sz="1300" b="0" i="0" u="none" strike="noStrike">
                          <a:solidFill>
                            <a:srgbClr val="000000"/>
                          </a:solidFill>
                          <a:effectLst/>
                          <a:latin typeface="Candara" panose="020E0502030303020204" pitchFamily="34" charset="0"/>
                        </a:rPr>
                        <a:t>Kebbi</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515443"/>
                  </a:ext>
                </a:extLst>
              </a:tr>
              <a:tr h="191142">
                <a:tc>
                  <a:txBody>
                    <a:bodyPr/>
                    <a:lstStyle/>
                    <a:p>
                      <a:pPr algn="l" fontAlgn="b"/>
                      <a:r>
                        <a:rPr lang="en-US" sz="1300" b="0" i="0" u="none" strike="noStrike">
                          <a:solidFill>
                            <a:srgbClr val="000000"/>
                          </a:solidFill>
                          <a:effectLst/>
                          <a:latin typeface="Candara" panose="020E0502030303020204" pitchFamily="34" charset="0"/>
                        </a:rPr>
                        <a:t>Ekiti</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195</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727192"/>
                  </a:ext>
                </a:extLst>
              </a:tr>
              <a:tr h="191142">
                <a:tc>
                  <a:txBody>
                    <a:bodyPr/>
                    <a:lstStyle/>
                    <a:p>
                      <a:pPr algn="l" fontAlgn="b"/>
                      <a:r>
                        <a:rPr lang="en-US" sz="1300" b="0" i="0" u="none" strike="noStrike">
                          <a:solidFill>
                            <a:srgbClr val="000000"/>
                          </a:solidFill>
                          <a:effectLst/>
                          <a:latin typeface="Candara" panose="020E0502030303020204" pitchFamily="34" charset="0"/>
                        </a:rPr>
                        <a:t>Anambra</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50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20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800096"/>
                  </a:ext>
                </a:extLst>
              </a:tr>
              <a:tr h="191142">
                <a:tc>
                  <a:txBody>
                    <a:bodyPr/>
                    <a:lstStyle/>
                    <a:p>
                      <a:pPr algn="l" fontAlgn="b"/>
                      <a:r>
                        <a:rPr lang="en-US" sz="1300" b="0" i="0" u="none" strike="noStrike">
                          <a:solidFill>
                            <a:srgbClr val="000000"/>
                          </a:solidFill>
                          <a:effectLst/>
                          <a:latin typeface="Candara" panose="020E0502030303020204" pitchFamily="34" charset="0"/>
                        </a:rPr>
                        <a:t>Kaduna</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48</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34</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85450"/>
                  </a:ext>
                </a:extLst>
              </a:tr>
              <a:tr h="191142">
                <a:tc>
                  <a:txBody>
                    <a:bodyPr/>
                    <a:lstStyle/>
                    <a:p>
                      <a:pPr algn="l" fontAlgn="b"/>
                      <a:r>
                        <a:rPr lang="en-US" sz="1300" b="0" i="0" u="none" strike="noStrike">
                          <a:solidFill>
                            <a:srgbClr val="000000"/>
                          </a:solidFill>
                          <a:effectLst/>
                          <a:latin typeface="Candara" panose="020E0502030303020204" pitchFamily="34" charset="0"/>
                        </a:rPr>
                        <a:t>Delta</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2</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3</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588174"/>
                  </a:ext>
                </a:extLst>
              </a:tr>
              <a:tr h="191142">
                <a:tc>
                  <a:txBody>
                    <a:bodyPr/>
                    <a:lstStyle/>
                    <a:p>
                      <a:pPr algn="l" fontAlgn="b"/>
                      <a:r>
                        <a:rPr lang="en-US" sz="1300" b="0" i="0" u="none" strike="noStrike">
                          <a:solidFill>
                            <a:srgbClr val="000000"/>
                          </a:solidFill>
                          <a:effectLst/>
                          <a:latin typeface="Candara" panose="020E0502030303020204" pitchFamily="34" charset="0"/>
                        </a:rPr>
                        <a:t>Osun</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274118"/>
                  </a:ext>
                </a:extLst>
              </a:tr>
              <a:tr h="191142">
                <a:tc>
                  <a:txBody>
                    <a:bodyPr/>
                    <a:lstStyle/>
                    <a:p>
                      <a:pPr algn="l" fontAlgn="b"/>
                      <a:r>
                        <a:rPr lang="en-US" sz="1300" b="0" i="0" u="none" strike="noStrike">
                          <a:solidFill>
                            <a:srgbClr val="000000"/>
                          </a:solidFill>
                          <a:effectLst/>
                          <a:latin typeface="Candara" panose="020E0502030303020204" pitchFamily="34" charset="0"/>
                        </a:rPr>
                        <a:t>Lagos</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041817"/>
                  </a:ext>
                </a:extLst>
              </a:tr>
              <a:tr h="191142">
                <a:tc>
                  <a:txBody>
                    <a:bodyPr/>
                    <a:lstStyle/>
                    <a:p>
                      <a:pPr algn="l" fontAlgn="b"/>
                      <a:r>
                        <a:rPr lang="en-US" sz="1300" b="0" i="0" u="none" strike="noStrike">
                          <a:solidFill>
                            <a:srgbClr val="000000"/>
                          </a:solidFill>
                          <a:effectLst/>
                          <a:latin typeface="Candara" panose="020E0502030303020204" pitchFamily="34" charset="0"/>
                        </a:rPr>
                        <a:t>Ondo</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10</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3</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443415"/>
                  </a:ext>
                </a:extLst>
              </a:tr>
              <a:tr h="191142">
                <a:tc>
                  <a:txBody>
                    <a:bodyPr/>
                    <a:lstStyle/>
                    <a:p>
                      <a:pPr algn="l" fontAlgn="b"/>
                      <a:r>
                        <a:rPr lang="en-US" sz="1300" b="0" i="0" u="none" strike="noStrike">
                          <a:solidFill>
                            <a:srgbClr val="000000"/>
                          </a:solidFill>
                          <a:effectLst/>
                          <a:latin typeface="Candara" panose="020E0502030303020204" pitchFamily="34" charset="0"/>
                        </a:rPr>
                        <a:t>Ebonyi</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ndara" panose="020E0502030303020204" pitchFamily="34" charset="0"/>
                        </a:rPr>
                        <a:t>25</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ndara" panose="020E0502030303020204" pitchFamily="34" charset="0"/>
                        </a:rPr>
                        <a:t>159</a:t>
                      </a:r>
                    </a:p>
                  </a:txBody>
                  <a:tcPr marL="4321" marR="4321" marT="43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950675"/>
                  </a:ext>
                </a:extLst>
              </a:tr>
            </a:tbl>
          </a:graphicData>
        </a:graphic>
      </p:graphicFrame>
    </p:spTree>
    <p:extLst>
      <p:ext uri="{BB962C8B-B14F-4D97-AF65-F5344CB8AC3E}">
        <p14:creationId xmlns:p14="http://schemas.microsoft.com/office/powerpoint/2010/main" val="2180336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DCFD99-CFB7-44C6-AE00-F22D9C4CFC1D}"/>
              </a:ext>
            </a:extLst>
          </p:cNvPr>
          <p:cNvSpPr/>
          <p:nvPr/>
        </p:nvSpPr>
        <p:spPr>
          <a:xfrm>
            <a:off x="1706121" y="528320"/>
            <a:ext cx="8852848" cy="378502"/>
          </a:xfrm>
          <a:prstGeom prst="rect">
            <a:avLst/>
          </a:prstGeom>
        </p:spPr>
        <p:txBody>
          <a:bodyPr wrap="square">
            <a:spAutoFit/>
          </a:bodyPr>
          <a:lstStyle/>
          <a:p>
            <a:pPr algn="ctr">
              <a:lnSpc>
                <a:spcPct val="107000"/>
              </a:lnSpc>
              <a:spcAft>
                <a:spcPts val="800"/>
              </a:spcAft>
            </a:pPr>
            <a:r>
              <a:rPr lang="en-US" b="1" dirty="0">
                <a:latin typeface="Garamond" panose="02020404030301010803" pitchFamily="18" charset="0"/>
                <a:ea typeface="Calibri" panose="020F0502020204030204" pitchFamily="34" charset="0"/>
                <a:cs typeface="Times New Roman" panose="02020603050405020304" pitchFamily="18" charset="0"/>
              </a:rPr>
              <a:t>DOUBLE TAXATION BETWEEN STATE AND LOCAL GOVERNMENT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26DA585-C843-46A1-8015-4191B12A955D}"/>
              </a:ext>
            </a:extLst>
          </p:cNvPr>
          <p:cNvGraphicFramePr>
            <a:graphicFrameLocks noGrp="1"/>
          </p:cNvGraphicFramePr>
          <p:nvPr>
            <p:extLst>
              <p:ext uri="{D42A27DB-BD31-4B8C-83A1-F6EECF244321}">
                <p14:modId xmlns:p14="http://schemas.microsoft.com/office/powerpoint/2010/main" val="3173067340"/>
              </p:ext>
            </p:extLst>
          </p:nvPr>
        </p:nvGraphicFramePr>
        <p:xfrm>
          <a:off x="639085" y="4182440"/>
          <a:ext cx="4269711" cy="1054446"/>
        </p:xfrm>
        <a:graphic>
          <a:graphicData uri="http://schemas.openxmlformats.org/drawingml/2006/table">
            <a:tbl>
              <a:tblPr firstRow="1" firstCol="1" bandRow="1"/>
              <a:tblGrid>
                <a:gridCol w="614199">
                  <a:extLst>
                    <a:ext uri="{9D8B030D-6E8A-4147-A177-3AD203B41FA5}">
                      <a16:colId xmlns:a16="http://schemas.microsoft.com/office/drawing/2014/main" val="1329959671"/>
                    </a:ext>
                  </a:extLst>
                </a:gridCol>
                <a:gridCol w="3655512">
                  <a:extLst>
                    <a:ext uri="{9D8B030D-6E8A-4147-A177-3AD203B41FA5}">
                      <a16:colId xmlns:a16="http://schemas.microsoft.com/office/drawing/2014/main" val="1278901261"/>
                    </a:ext>
                  </a:extLst>
                </a:gridCol>
              </a:tblGrid>
              <a:tr h="688686">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Imo,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Taraba, Bauchi, Cross River, Benue, Ekiti, Anambra, Kaduna, Delta, Ondo,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570424"/>
                  </a:ext>
                </a:extLst>
              </a:tr>
              <a:tr h="338376">
                <a:tc>
                  <a:txBody>
                    <a:bodyPr/>
                    <a:lstStyle/>
                    <a:p>
                      <a:pPr marL="0" marR="0">
                        <a:lnSpc>
                          <a:spcPct val="107000"/>
                        </a:lnSpc>
                        <a:spcBef>
                          <a:spcPts val="0"/>
                        </a:spcBef>
                        <a:spcAft>
                          <a:spcPts val="0"/>
                        </a:spcAft>
                      </a:pPr>
                      <a:r>
                        <a:rPr lang="en-US" sz="1200" kern="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kern="1200" dirty="0">
                          <a:solidFill>
                            <a:schemeClr val="tx1"/>
                          </a:solidFill>
                          <a:effectLst/>
                          <a:latin typeface="Garamond" panose="02020404030301010803" pitchFamily="18" charset="0"/>
                          <a:ea typeface="+mn-ea"/>
                          <a:cs typeface="Times New Roman" panose="02020603050405020304" pitchFamily="18" charset="0"/>
                        </a:rPr>
                        <a:t>Enugu, Yobe, Adamawa, Niger, Edo, Nasarawa, Kebbi, Osun, Lagos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165024"/>
                  </a:ext>
                </a:extLst>
              </a:tr>
            </a:tbl>
          </a:graphicData>
        </a:graphic>
      </p:graphicFrame>
      <p:sp>
        <p:nvSpPr>
          <p:cNvPr id="7" name="Rectangle 6">
            <a:extLst>
              <a:ext uri="{FF2B5EF4-FFF2-40B4-BE49-F238E27FC236}">
                <a16:creationId xmlns:a16="http://schemas.microsoft.com/office/drawing/2014/main" id="{518F3FEA-7F87-4753-A130-BB3E42C2DB27}"/>
              </a:ext>
            </a:extLst>
          </p:cNvPr>
          <p:cNvSpPr/>
          <p:nvPr/>
        </p:nvSpPr>
        <p:spPr>
          <a:xfrm>
            <a:off x="2035200" y="5470023"/>
            <a:ext cx="4963505" cy="1076192"/>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How have states handled LGA/State boundary issues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worked?</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would you do differently?</a:t>
            </a:r>
          </a:p>
        </p:txBody>
      </p:sp>
      <p:pic>
        <p:nvPicPr>
          <p:cNvPr id="8" name="Picture 7">
            <a:extLst>
              <a:ext uri="{FF2B5EF4-FFF2-40B4-BE49-F238E27FC236}">
                <a16:creationId xmlns:a16="http://schemas.microsoft.com/office/drawing/2014/main" id="{E8E7B7B6-E50E-4AE9-83F6-CCE5BA3964A0}"/>
              </a:ext>
            </a:extLst>
          </p:cNvPr>
          <p:cNvPicPr/>
          <p:nvPr/>
        </p:nvPicPr>
        <p:blipFill>
          <a:blip r:embed="rId2" cstate="print"/>
          <a:stretch>
            <a:fillRect/>
          </a:stretch>
        </p:blipFill>
        <p:spPr>
          <a:xfrm>
            <a:off x="0" y="0"/>
            <a:ext cx="1073426" cy="395288"/>
          </a:xfrm>
          <a:prstGeom prst="rect">
            <a:avLst/>
          </a:prstGeom>
        </p:spPr>
      </p:pic>
      <p:graphicFrame>
        <p:nvGraphicFramePr>
          <p:cNvPr id="9" name="Chart 8">
            <a:extLst>
              <a:ext uri="{FF2B5EF4-FFF2-40B4-BE49-F238E27FC236}">
                <a16:creationId xmlns:a16="http://schemas.microsoft.com/office/drawing/2014/main" id="{13CF482C-3D69-40A5-A488-050D0FA777DB}"/>
              </a:ext>
            </a:extLst>
          </p:cNvPr>
          <p:cNvGraphicFramePr>
            <a:graphicFrameLocks/>
          </p:cNvGraphicFramePr>
          <p:nvPr>
            <p:extLst>
              <p:ext uri="{D42A27DB-BD31-4B8C-83A1-F6EECF244321}">
                <p14:modId xmlns:p14="http://schemas.microsoft.com/office/powerpoint/2010/main" val="2222439667"/>
              </p:ext>
            </p:extLst>
          </p:nvPr>
        </p:nvGraphicFramePr>
        <p:xfrm>
          <a:off x="487940" y="122496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73CA4C77-9718-4FCC-B913-E763C68FA16C}"/>
              </a:ext>
            </a:extLst>
          </p:cNvPr>
          <p:cNvGraphicFramePr>
            <a:graphicFrameLocks noGrp="1"/>
          </p:cNvGraphicFramePr>
          <p:nvPr>
            <p:extLst>
              <p:ext uri="{D42A27DB-BD31-4B8C-83A1-F6EECF244321}">
                <p14:modId xmlns:p14="http://schemas.microsoft.com/office/powerpoint/2010/main" val="990499322"/>
              </p:ext>
            </p:extLst>
          </p:nvPr>
        </p:nvGraphicFramePr>
        <p:xfrm>
          <a:off x="7460467" y="1205383"/>
          <a:ext cx="2520931" cy="4802736"/>
        </p:xfrm>
        <a:graphic>
          <a:graphicData uri="http://schemas.openxmlformats.org/drawingml/2006/table">
            <a:tbl>
              <a:tblPr/>
              <a:tblGrid>
                <a:gridCol w="1231146">
                  <a:extLst>
                    <a:ext uri="{9D8B030D-6E8A-4147-A177-3AD203B41FA5}">
                      <a16:colId xmlns:a16="http://schemas.microsoft.com/office/drawing/2014/main" val="4150414582"/>
                    </a:ext>
                  </a:extLst>
                </a:gridCol>
                <a:gridCol w="1289785">
                  <a:extLst>
                    <a:ext uri="{9D8B030D-6E8A-4147-A177-3AD203B41FA5}">
                      <a16:colId xmlns:a16="http://schemas.microsoft.com/office/drawing/2014/main" val="107463206"/>
                    </a:ext>
                  </a:extLst>
                </a:gridCol>
              </a:tblGrid>
              <a:tr h="492836">
                <a:tc>
                  <a:txBody>
                    <a:bodyPr/>
                    <a:lstStyle/>
                    <a:p>
                      <a:pPr algn="l" fontAlgn="b"/>
                      <a:r>
                        <a:rPr lang="en-US" sz="1100" b="1" i="0" u="none" strike="noStrike">
                          <a:solidFill>
                            <a:srgbClr val="000000"/>
                          </a:solidFill>
                          <a:effectLst/>
                          <a:latin typeface="Candara" panose="020E0502030303020204" pitchFamily="34" charset="0"/>
                        </a:rPr>
                        <a:t> </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ndara" panose="020E0502030303020204" pitchFamily="34" charset="0"/>
                        </a:rPr>
                        <a:t>If yes, how often does it meet?</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835265"/>
                  </a:ext>
                </a:extLst>
              </a:tr>
              <a:tr h="166674">
                <a:tc>
                  <a:txBody>
                    <a:bodyPr/>
                    <a:lstStyle/>
                    <a:p>
                      <a:pPr algn="l" fontAlgn="b"/>
                      <a:r>
                        <a:rPr lang="en-US" sz="1100" b="0" i="0" u="none" strike="noStrike">
                          <a:solidFill>
                            <a:srgbClr val="000000"/>
                          </a:solidFill>
                          <a:effectLst/>
                          <a:latin typeface="Candara" panose="020E0502030303020204" pitchFamily="34" charset="0"/>
                        </a:rPr>
                        <a:t>Plateau</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Monthly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295683"/>
                  </a:ext>
                </a:extLst>
              </a:tr>
              <a:tr h="166674">
                <a:tc>
                  <a:txBody>
                    <a:bodyPr/>
                    <a:lstStyle/>
                    <a:p>
                      <a:pPr algn="l" fontAlgn="b"/>
                      <a:r>
                        <a:rPr lang="en-US" sz="1100" b="0" i="0" u="none" strike="noStrike">
                          <a:solidFill>
                            <a:srgbClr val="000000"/>
                          </a:solidFill>
                          <a:effectLst/>
                          <a:latin typeface="Candara" panose="020E0502030303020204" pitchFamily="34" charset="0"/>
                        </a:rPr>
                        <a:t>Enugu</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Quarterly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736965"/>
                  </a:ext>
                </a:extLst>
              </a:tr>
              <a:tr h="166674">
                <a:tc>
                  <a:txBody>
                    <a:bodyPr/>
                    <a:lstStyle/>
                    <a:p>
                      <a:pPr algn="l" fontAlgn="b"/>
                      <a:r>
                        <a:rPr lang="en-US" sz="1100" b="0" i="0" u="none" strike="noStrike">
                          <a:solidFill>
                            <a:srgbClr val="000000"/>
                          </a:solidFill>
                          <a:effectLst/>
                          <a:latin typeface="Candara" panose="020E0502030303020204" pitchFamily="34" charset="0"/>
                        </a:rPr>
                        <a:t>Yobe</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322517"/>
                  </a:ext>
                </a:extLst>
              </a:tr>
              <a:tr h="166674">
                <a:tc>
                  <a:txBody>
                    <a:bodyPr/>
                    <a:lstStyle/>
                    <a:p>
                      <a:pPr algn="l" fontAlgn="b"/>
                      <a:r>
                        <a:rPr lang="en-US" sz="1100" b="0" i="0" u="none" strike="noStrike">
                          <a:solidFill>
                            <a:srgbClr val="000000"/>
                          </a:solidFill>
                          <a:effectLst/>
                          <a:latin typeface="Candara" panose="020E0502030303020204" pitchFamily="34" charset="0"/>
                        </a:rPr>
                        <a:t>Kwara</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Quarterly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345164"/>
                  </a:ext>
                </a:extLst>
              </a:tr>
              <a:tr h="166674">
                <a:tc>
                  <a:txBody>
                    <a:bodyPr/>
                    <a:lstStyle/>
                    <a:p>
                      <a:pPr algn="l" fontAlgn="b"/>
                      <a:r>
                        <a:rPr lang="en-US" sz="1100" b="0" i="0" u="none" strike="noStrike">
                          <a:solidFill>
                            <a:srgbClr val="000000"/>
                          </a:solidFill>
                          <a:effectLst/>
                          <a:latin typeface="Candara" panose="020E0502030303020204" pitchFamily="34" charset="0"/>
                        </a:rPr>
                        <a:t>Jigawa</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Quarterly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881004"/>
                  </a:ext>
                </a:extLst>
              </a:tr>
              <a:tr h="166674">
                <a:tc>
                  <a:txBody>
                    <a:bodyPr/>
                    <a:lstStyle/>
                    <a:p>
                      <a:pPr algn="l" fontAlgn="b"/>
                      <a:r>
                        <a:rPr lang="en-US" sz="1100" b="0" i="0" u="none" strike="noStrike">
                          <a:solidFill>
                            <a:srgbClr val="000000"/>
                          </a:solidFill>
                          <a:effectLst/>
                          <a:latin typeface="Candara" panose="020E0502030303020204" pitchFamily="34" charset="0"/>
                        </a:rPr>
                        <a:t>Adamawa</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712208"/>
                  </a:ext>
                </a:extLst>
              </a:tr>
              <a:tr h="166674">
                <a:tc>
                  <a:txBody>
                    <a:bodyPr/>
                    <a:lstStyle/>
                    <a:p>
                      <a:pPr algn="l" fontAlgn="b"/>
                      <a:r>
                        <a:rPr lang="en-US" sz="1100" b="0" i="0" u="none" strike="noStrike">
                          <a:solidFill>
                            <a:srgbClr val="000000"/>
                          </a:solidFill>
                          <a:effectLst/>
                          <a:latin typeface="Candara" panose="020E0502030303020204" pitchFamily="34" charset="0"/>
                        </a:rPr>
                        <a:t>Niger</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418152"/>
                  </a:ext>
                </a:extLst>
              </a:tr>
              <a:tr h="166674">
                <a:tc>
                  <a:txBody>
                    <a:bodyPr/>
                    <a:lstStyle/>
                    <a:p>
                      <a:pPr algn="l" fontAlgn="b"/>
                      <a:r>
                        <a:rPr lang="en-US" sz="1100" b="0" i="0" u="none" strike="noStrike">
                          <a:solidFill>
                            <a:srgbClr val="000000"/>
                          </a:solidFill>
                          <a:effectLst/>
                          <a:latin typeface="Candara" panose="020E0502030303020204" pitchFamily="34" charset="0"/>
                        </a:rPr>
                        <a:t>Imo</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Monthly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62590"/>
                  </a:ext>
                </a:extLst>
              </a:tr>
              <a:tr h="166674">
                <a:tc>
                  <a:txBody>
                    <a:bodyPr/>
                    <a:lstStyle/>
                    <a:p>
                      <a:pPr algn="l" fontAlgn="b"/>
                      <a:r>
                        <a:rPr lang="en-US" sz="1100" b="0" i="0" u="none" strike="noStrike">
                          <a:solidFill>
                            <a:srgbClr val="000000"/>
                          </a:solidFill>
                          <a:effectLst/>
                          <a:latin typeface="Candara" panose="020E0502030303020204" pitchFamily="34" charset="0"/>
                        </a:rPr>
                        <a:t>FCT</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54470"/>
                  </a:ext>
                </a:extLst>
              </a:tr>
              <a:tr h="166674">
                <a:tc>
                  <a:txBody>
                    <a:bodyPr/>
                    <a:lstStyle/>
                    <a:p>
                      <a:pPr algn="l" fontAlgn="b"/>
                      <a:r>
                        <a:rPr lang="en-US" sz="1100" b="0" i="0" u="none" strike="noStrike">
                          <a:solidFill>
                            <a:srgbClr val="000000"/>
                          </a:solidFill>
                          <a:effectLst/>
                          <a:latin typeface="Candara" panose="020E0502030303020204" pitchFamily="34" charset="0"/>
                        </a:rPr>
                        <a:t>Borno</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Quarterly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979010"/>
                  </a:ext>
                </a:extLst>
              </a:tr>
              <a:tr h="166674">
                <a:tc>
                  <a:txBody>
                    <a:bodyPr/>
                    <a:lstStyle/>
                    <a:p>
                      <a:pPr algn="l" fontAlgn="b"/>
                      <a:r>
                        <a:rPr lang="en-US" sz="1100" b="0" i="0" u="none" strike="noStrike">
                          <a:solidFill>
                            <a:srgbClr val="000000"/>
                          </a:solidFill>
                          <a:effectLst/>
                          <a:latin typeface="Candara" panose="020E0502030303020204" pitchFamily="34" charset="0"/>
                        </a:rPr>
                        <a:t>Edo</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773361"/>
                  </a:ext>
                </a:extLst>
              </a:tr>
              <a:tr h="166674">
                <a:tc>
                  <a:txBody>
                    <a:bodyPr/>
                    <a:lstStyle/>
                    <a:p>
                      <a:pPr algn="l" fontAlgn="b"/>
                      <a:r>
                        <a:rPr lang="en-US" sz="1100" b="0" i="0" u="none" strike="noStrike">
                          <a:solidFill>
                            <a:srgbClr val="000000"/>
                          </a:solidFill>
                          <a:effectLst/>
                          <a:latin typeface="Candara" panose="020E0502030303020204" pitchFamily="34" charset="0"/>
                        </a:rPr>
                        <a:t>Taraba</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Annually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117842"/>
                  </a:ext>
                </a:extLst>
              </a:tr>
              <a:tr h="166674">
                <a:tc>
                  <a:txBody>
                    <a:bodyPr/>
                    <a:lstStyle/>
                    <a:p>
                      <a:pPr algn="l" fontAlgn="b"/>
                      <a:r>
                        <a:rPr lang="en-US" sz="1100" b="0" i="0" u="none" strike="noStrike">
                          <a:solidFill>
                            <a:srgbClr val="000000"/>
                          </a:solidFill>
                          <a:effectLst/>
                          <a:latin typeface="Candara" panose="020E0502030303020204" pitchFamily="34" charset="0"/>
                        </a:rPr>
                        <a:t>Bauchi</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Monthly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690677"/>
                  </a:ext>
                </a:extLst>
              </a:tr>
              <a:tr h="166674">
                <a:tc>
                  <a:txBody>
                    <a:bodyPr/>
                    <a:lstStyle/>
                    <a:p>
                      <a:pPr algn="l" fontAlgn="b"/>
                      <a:r>
                        <a:rPr lang="en-US" sz="1100" b="0" i="0" u="none" strike="noStrike">
                          <a:solidFill>
                            <a:srgbClr val="000000"/>
                          </a:solidFill>
                          <a:effectLst/>
                          <a:latin typeface="Candara" panose="020E0502030303020204" pitchFamily="34" charset="0"/>
                        </a:rPr>
                        <a:t>Cross River</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Annually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868999"/>
                  </a:ext>
                </a:extLst>
              </a:tr>
              <a:tr h="166674">
                <a:tc>
                  <a:txBody>
                    <a:bodyPr/>
                    <a:lstStyle/>
                    <a:p>
                      <a:pPr algn="l" fontAlgn="b"/>
                      <a:r>
                        <a:rPr lang="en-US" sz="1100" b="0" i="0" u="none" strike="noStrike">
                          <a:solidFill>
                            <a:srgbClr val="000000"/>
                          </a:solidFill>
                          <a:effectLst/>
                          <a:latin typeface="Candara" panose="020E0502030303020204" pitchFamily="34" charset="0"/>
                        </a:rPr>
                        <a:t>Benue</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Monthly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652985"/>
                  </a:ext>
                </a:extLst>
              </a:tr>
              <a:tr h="166674">
                <a:tc>
                  <a:txBody>
                    <a:bodyPr/>
                    <a:lstStyle/>
                    <a:p>
                      <a:pPr algn="l" fontAlgn="b"/>
                      <a:r>
                        <a:rPr lang="en-US" sz="1100" b="0" i="0" u="none" strike="noStrike">
                          <a:solidFill>
                            <a:srgbClr val="000000"/>
                          </a:solidFill>
                          <a:effectLst/>
                          <a:latin typeface="Candara" panose="020E0502030303020204" pitchFamily="34" charset="0"/>
                        </a:rPr>
                        <a:t>Nasarawa</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234538"/>
                  </a:ext>
                </a:extLst>
              </a:tr>
              <a:tr h="166674">
                <a:tc>
                  <a:txBody>
                    <a:bodyPr/>
                    <a:lstStyle/>
                    <a:p>
                      <a:pPr algn="l" fontAlgn="b"/>
                      <a:r>
                        <a:rPr lang="en-US" sz="1100" b="0" i="0" u="none" strike="noStrike">
                          <a:solidFill>
                            <a:srgbClr val="000000"/>
                          </a:solidFill>
                          <a:effectLst/>
                          <a:latin typeface="Candara" panose="020E0502030303020204" pitchFamily="34" charset="0"/>
                        </a:rPr>
                        <a:t>Kebbi</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265784"/>
                  </a:ext>
                </a:extLst>
              </a:tr>
              <a:tr h="166674">
                <a:tc>
                  <a:txBody>
                    <a:bodyPr/>
                    <a:lstStyle/>
                    <a:p>
                      <a:pPr algn="l" fontAlgn="b"/>
                      <a:r>
                        <a:rPr lang="en-US" sz="1100" b="0" i="0" u="none" strike="noStrike">
                          <a:solidFill>
                            <a:srgbClr val="000000"/>
                          </a:solidFill>
                          <a:effectLst/>
                          <a:latin typeface="Candara" panose="020E0502030303020204" pitchFamily="34" charset="0"/>
                        </a:rPr>
                        <a:t>Ekiti</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Quarterly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705927"/>
                  </a:ext>
                </a:extLst>
              </a:tr>
              <a:tr h="166674">
                <a:tc>
                  <a:txBody>
                    <a:bodyPr/>
                    <a:lstStyle/>
                    <a:p>
                      <a:pPr algn="l" fontAlgn="b"/>
                      <a:r>
                        <a:rPr lang="en-US" sz="1100" b="0" i="0" u="none" strike="noStrike">
                          <a:solidFill>
                            <a:srgbClr val="000000"/>
                          </a:solidFill>
                          <a:effectLst/>
                          <a:latin typeface="Candara" panose="020E0502030303020204" pitchFamily="34" charset="0"/>
                        </a:rPr>
                        <a:t>Anambra</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Weekly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049713"/>
                  </a:ext>
                </a:extLst>
              </a:tr>
              <a:tr h="166674">
                <a:tc>
                  <a:txBody>
                    <a:bodyPr/>
                    <a:lstStyle/>
                    <a:p>
                      <a:pPr algn="l" fontAlgn="b"/>
                      <a:r>
                        <a:rPr lang="en-US" sz="1100" b="0" i="0" u="none" strike="noStrike">
                          <a:solidFill>
                            <a:srgbClr val="000000"/>
                          </a:solidFill>
                          <a:effectLst/>
                          <a:latin typeface="Candara" panose="020E0502030303020204" pitchFamily="34" charset="0"/>
                        </a:rPr>
                        <a:t>Kaduna</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Monthly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861107"/>
                  </a:ext>
                </a:extLst>
              </a:tr>
              <a:tr h="166674">
                <a:tc>
                  <a:txBody>
                    <a:bodyPr/>
                    <a:lstStyle/>
                    <a:p>
                      <a:pPr algn="l" fontAlgn="b"/>
                      <a:r>
                        <a:rPr lang="en-US" sz="1100" b="0" i="0" u="none" strike="noStrike">
                          <a:solidFill>
                            <a:srgbClr val="000000"/>
                          </a:solidFill>
                          <a:effectLst/>
                          <a:latin typeface="Candara" panose="020E0502030303020204" pitchFamily="34" charset="0"/>
                        </a:rPr>
                        <a:t>Delta</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Quarterly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706758"/>
                  </a:ext>
                </a:extLst>
              </a:tr>
              <a:tr h="166674">
                <a:tc>
                  <a:txBody>
                    <a:bodyPr/>
                    <a:lstStyle/>
                    <a:p>
                      <a:pPr algn="l" fontAlgn="b"/>
                      <a:r>
                        <a:rPr lang="en-US" sz="1100" b="0" i="0" u="none" strike="noStrike">
                          <a:solidFill>
                            <a:srgbClr val="000000"/>
                          </a:solidFill>
                          <a:effectLst/>
                          <a:latin typeface="Candara" panose="020E0502030303020204" pitchFamily="34" charset="0"/>
                        </a:rPr>
                        <a:t>Osun</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Never</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702359"/>
                  </a:ext>
                </a:extLst>
              </a:tr>
              <a:tr h="166674">
                <a:tc>
                  <a:txBody>
                    <a:bodyPr/>
                    <a:lstStyle/>
                    <a:p>
                      <a:pPr algn="l" fontAlgn="b"/>
                      <a:r>
                        <a:rPr lang="en-US" sz="1100" b="0" i="0" u="none" strike="noStrike">
                          <a:solidFill>
                            <a:srgbClr val="000000"/>
                          </a:solidFill>
                          <a:effectLst/>
                          <a:latin typeface="Candara" panose="020E0502030303020204" pitchFamily="34" charset="0"/>
                        </a:rPr>
                        <a:t>Lagos</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ndara" panose="020E0502030303020204" pitchFamily="34" charset="0"/>
                        </a:rPr>
                        <a:t>0</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963256"/>
                  </a:ext>
                </a:extLst>
              </a:tr>
              <a:tr h="166674">
                <a:tc>
                  <a:txBody>
                    <a:bodyPr/>
                    <a:lstStyle/>
                    <a:p>
                      <a:pPr algn="l" fontAlgn="b"/>
                      <a:r>
                        <a:rPr lang="en-US" sz="1100" b="0" i="0" u="none" strike="noStrike">
                          <a:solidFill>
                            <a:srgbClr val="000000"/>
                          </a:solidFill>
                          <a:effectLst/>
                          <a:latin typeface="Candara" panose="020E0502030303020204" pitchFamily="34" charset="0"/>
                        </a:rPr>
                        <a:t>Ondo</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Monthly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276463"/>
                  </a:ext>
                </a:extLst>
              </a:tr>
              <a:tr h="166674">
                <a:tc>
                  <a:txBody>
                    <a:bodyPr/>
                    <a:lstStyle/>
                    <a:p>
                      <a:pPr algn="l" fontAlgn="b"/>
                      <a:r>
                        <a:rPr lang="en-US" sz="1100" b="0" i="0" u="none" strike="noStrike">
                          <a:solidFill>
                            <a:srgbClr val="000000"/>
                          </a:solidFill>
                          <a:effectLst/>
                          <a:latin typeface="Candara" panose="020E0502030303020204" pitchFamily="34" charset="0"/>
                        </a:rPr>
                        <a:t>Ebonyi</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Monthly</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240271"/>
                  </a:ext>
                </a:extLst>
              </a:tr>
            </a:tbl>
          </a:graphicData>
        </a:graphic>
      </p:graphicFrame>
    </p:spTree>
    <p:extLst>
      <p:ext uri="{BB962C8B-B14F-4D97-AF65-F5344CB8AC3E}">
        <p14:creationId xmlns:p14="http://schemas.microsoft.com/office/powerpoint/2010/main" val="2182037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8DF9E-DB92-4FE4-BE5A-6BE463307437}"/>
              </a:ext>
            </a:extLst>
          </p:cNvPr>
          <p:cNvSpPr/>
          <p:nvPr/>
        </p:nvSpPr>
        <p:spPr>
          <a:xfrm>
            <a:off x="3883947" y="0"/>
            <a:ext cx="4615173" cy="378502"/>
          </a:xfrm>
          <a:prstGeom prst="rect">
            <a:avLst/>
          </a:prstGeom>
        </p:spPr>
        <p:txBody>
          <a:bodyPr wrap="none">
            <a:spAutoFit/>
          </a:bodyPr>
          <a:lstStyle/>
          <a:p>
            <a:pPr algn="ctr">
              <a:lnSpc>
                <a:spcPct val="107000"/>
              </a:lnSpc>
              <a:spcAft>
                <a:spcPts val="800"/>
              </a:spcAft>
            </a:pPr>
            <a:r>
              <a:rPr lang="en-US" b="1" dirty="0">
                <a:latin typeface="Garamond" panose="02020404030301010803" pitchFamily="18" charset="0"/>
                <a:ea typeface="Calibri" panose="020F0502020204030204" pitchFamily="34" charset="0"/>
                <a:cs typeface="Times New Roman" panose="02020603050405020304" pitchFamily="18" charset="0"/>
              </a:rPr>
              <a:t>USER CHARGES FOR PUBLIC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0DF5085-F3A3-4675-935D-D0067C0291D3}"/>
              </a:ext>
            </a:extLst>
          </p:cNvPr>
          <p:cNvGraphicFramePr>
            <a:graphicFrameLocks noGrp="1"/>
          </p:cNvGraphicFramePr>
          <p:nvPr>
            <p:extLst>
              <p:ext uri="{D42A27DB-BD31-4B8C-83A1-F6EECF244321}">
                <p14:modId xmlns:p14="http://schemas.microsoft.com/office/powerpoint/2010/main" val="3214759017"/>
              </p:ext>
            </p:extLst>
          </p:nvPr>
        </p:nvGraphicFramePr>
        <p:xfrm>
          <a:off x="536713" y="824574"/>
          <a:ext cx="5213873" cy="5992484"/>
        </p:xfrm>
        <a:graphic>
          <a:graphicData uri="http://schemas.openxmlformats.org/drawingml/2006/table">
            <a:tbl>
              <a:tblPr firstRow="1" firstCol="1" bandRow="1"/>
              <a:tblGrid>
                <a:gridCol w="946812">
                  <a:extLst>
                    <a:ext uri="{9D8B030D-6E8A-4147-A177-3AD203B41FA5}">
                      <a16:colId xmlns:a16="http://schemas.microsoft.com/office/drawing/2014/main" val="1103744032"/>
                    </a:ext>
                  </a:extLst>
                </a:gridCol>
                <a:gridCol w="4267061">
                  <a:extLst>
                    <a:ext uri="{9D8B030D-6E8A-4147-A177-3AD203B41FA5}">
                      <a16:colId xmlns:a16="http://schemas.microsoft.com/office/drawing/2014/main" val="565718419"/>
                    </a:ext>
                  </a:extLst>
                </a:gridCol>
              </a:tblGrid>
              <a:tr h="382235">
                <a:tc>
                  <a:txBody>
                    <a:bodyPr/>
                    <a:lstStyle/>
                    <a:p>
                      <a:pPr algn="l" fontAlgn="b"/>
                      <a:r>
                        <a:rPr lang="en-US" sz="900" b="1" i="0" u="none" strike="noStrike" dirty="0">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72. Does the State have charges for utilities? (Tick all that apply)*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073146"/>
                  </a:ext>
                </a:extLst>
              </a:tr>
              <a:tr h="227798">
                <a:tc>
                  <a:txBody>
                    <a:bodyPr/>
                    <a:lstStyle/>
                    <a:p>
                      <a:pPr algn="l" fontAlgn="b"/>
                      <a:r>
                        <a:rPr lang="en-US" sz="1000" b="0" i="0" u="none" strike="noStrike">
                          <a:solidFill>
                            <a:srgbClr val="000000"/>
                          </a:solidFill>
                          <a:effectLst/>
                          <a:latin typeface="Arial" panose="020B0604020202020204" pitchFamily="34" charset="0"/>
                        </a:rPr>
                        <a:t>Plateau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Water//Sanitation/Markets/Transportation/Public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796826"/>
                  </a:ext>
                </a:extLst>
              </a:tr>
              <a:tr h="247376">
                <a:tc>
                  <a:txBody>
                    <a:bodyPr/>
                    <a:lstStyle/>
                    <a:p>
                      <a:pPr algn="l" fontAlgn="b"/>
                      <a:r>
                        <a:rPr lang="en-US" sz="1000" b="0" i="0" u="none" strike="noStrike">
                          <a:solidFill>
                            <a:srgbClr val="000000"/>
                          </a:solidFill>
                          <a:effectLst/>
                          <a:latin typeface="Arial" panose="020B0604020202020204" pitchFamily="34" charset="0"/>
                        </a:rPr>
                        <a:t>Enugu</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Water/Electricity/Sanitation//Transportation///BUSINESS PREMISES.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211990"/>
                  </a:ext>
                </a:extLst>
              </a:tr>
              <a:tr h="232944">
                <a:tc>
                  <a:txBody>
                    <a:bodyPr/>
                    <a:lstStyle/>
                    <a:p>
                      <a:pPr algn="l" fontAlgn="b"/>
                      <a:r>
                        <a:rPr lang="en-US" sz="1000" b="0" i="0" u="none" strike="noStrike">
                          <a:solidFill>
                            <a:srgbClr val="000000"/>
                          </a:solidFill>
                          <a:effectLst/>
                          <a:latin typeface="Arial" panose="020B0604020202020204" pitchFamily="34" charset="0"/>
                        </a:rPr>
                        <a:t>Yobe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Water//Sanitation/Markets/Transportation/Public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373645"/>
                  </a:ext>
                </a:extLst>
              </a:tr>
              <a:tr h="198869">
                <a:tc>
                  <a:txBody>
                    <a:bodyPr/>
                    <a:lstStyle/>
                    <a:p>
                      <a:pPr algn="l" fontAlgn="b"/>
                      <a:r>
                        <a:rPr lang="en-US" sz="1000" b="0" i="0" u="none" strike="noStrike">
                          <a:solidFill>
                            <a:srgbClr val="000000"/>
                          </a:solidFill>
                          <a:effectLst/>
                          <a:latin typeface="Arial" panose="020B0604020202020204" pitchFamily="34" charset="0"/>
                        </a:rPr>
                        <a:t>Kwara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Water//Sanitation/Markets//Public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38952"/>
                  </a:ext>
                </a:extLst>
              </a:tr>
              <a:tr h="219766">
                <a:tc>
                  <a:txBody>
                    <a:bodyPr/>
                    <a:lstStyle/>
                    <a:p>
                      <a:pPr algn="l" fontAlgn="b"/>
                      <a:r>
                        <a:rPr lang="en-US" sz="1000" b="0" i="0" u="none" strike="noStrike">
                          <a:solidFill>
                            <a:srgbClr val="000000"/>
                          </a:solidFill>
                          <a:effectLst/>
                          <a:latin typeface="Arial" panose="020B0604020202020204" pitchFamily="34" charset="0"/>
                        </a:rPr>
                        <a:t>Jigawa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Water//Sanitation/Markets/Transportation/Public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311319"/>
                  </a:ext>
                </a:extLst>
              </a:tr>
              <a:tr h="221393">
                <a:tc>
                  <a:txBody>
                    <a:bodyPr/>
                    <a:lstStyle/>
                    <a:p>
                      <a:pPr algn="l" fontAlgn="b"/>
                      <a:r>
                        <a:rPr lang="en-US" sz="1000" b="0" i="0" u="none" strike="noStrike">
                          <a:solidFill>
                            <a:srgbClr val="000000"/>
                          </a:solidFill>
                          <a:effectLst/>
                          <a:latin typeface="Arial" panose="020B0604020202020204" pitchFamily="34" charset="0"/>
                        </a:rPr>
                        <a:t>Adamawa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Water//Sanitation/Markets/Transportation//Other/recreational center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94757"/>
                  </a:ext>
                </a:extLst>
              </a:tr>
              <a:tr h="205642">
                <a:tc>
                  <a:txBody>
                    <a:bodyPr/>
                    <a:lstStyle/>
                    <a:p>
                      <a:pPr algn="l" fontAlgn="b"/>
                      <a:r>
                        <a:rPr lang="en-US" sz="1000" b="0" i="0" u="none" strike="noStrike">
                          <a:solidFill>
                            <a:srgbClr val="000000"/>
                          </a:solidFill>
                          <a:effectLst/>
                          <a:latin typeface="Arial" panose="020B0604020202020204" pitchFamily="34" charset="0"/>
                        </a:rPr>
                        <a:t>Niger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Water//Sanitation///Public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860614"/>
                  </a:ext>
                </a:extLst>
              </a:tr>
              <a:tr h="217644">
                <a:tc>
                  <a:txBody>
                    <a:bodyPr/>
                    <a:lstStyle/>
                    <a:p>
                      <a:pPr algn="l" fontAlgn="b"/>
                      <a:r>
                        <a:rPr lang="en-US" sz="1000" b="0" i="0" u="none" strike="noStrike">
                          <a:solidFill>
                            <a:srgbClr val="000000"/>
                          </a:solidFill>
                          <a:effectLst/>
                          <a:latin typeface="Arial" panose="020B0604020202020204" pitchFamily="34" charset="0"/>
                        </a:rPr>
                        <a:t>Imo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//Sanitation/Markets/Transportation///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117835"/>
                  </a:ext>
                </a:extLst>
              </a:tr>
              <a:tr h="220568">
                <a:tc>
                  <a:txBody>
                    <a:bodyPr/>
                    <a:lstStyle/>
                    <a:p>
                      <a:pPr algn="l" fontAlgn="b"/>
                      <a:r>
                        <a:rPr lang="en-US" sz="1000" b="0" i="0" u="none" strike="noStrike">
                          <a:solidFill>
                            <a:srgbClr val="000000"/>
                          </a:solidFill>
                          <a:effectLst/>
                          <a:latin typeface="Arial" panose="020B0604020202020204" pitchFamily="34" charset="0"/>
                        </a:rPr>
                        <a:t>FCT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544649"/>
                  </a:ext>
                </a:extLst>
              </a:tr>
              <a:tr h="217644">
                <a:tc>
                  <a:txBody>
                    <a:bodyPr/>
                    <a:lstStyle/>
                    <a:p>
                      <a:pPr algn="l" fontAlgn="b"/>
                      <a:r>
                        <a:rPr lang="en-US" sz="1000" b="0" i="0" u="none" strike="noStrike">
                          <a:solidFill>
                            <a:srgbClr val="000000"/>
                          </a:solidFill>
                          <a:effectLst/>
                          <a:latin typeface="Arial" panose="020B0604020202020204" pitchFamily="34" charset="0"/>
                        </a:rPr>
                        <a:t>Borno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Water//Sanitation/Markets/Transportation/Public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873583"/>
                  </a:ext>
                </a:extLst>
              </a:tr>
              <a:tr h="217644">
                <a:tc>
                  <a:txBody>
                    <a:bodyPr/>
                    <a:lstStyle/>
                    <a:p>
                      <a:pPr algn="l" fontAlgn="b"/>
                      <a:r>
                        <a:rPr lang="en-US" sz="1000" b="0" i="0" u="none" strike="noStrike">
                          <a:solidFill>
                            <a:srgbClr val="000000"/>
                          </a:solidFill>
                          <a:effectLst/>
                          <a:latin typeface="Arial" panose="020B0604020202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//Sanitation/Markets/Transportation/Public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183462"/>
                  </a:ext>
                </a:extLst>
              </a:tr>
              <a:tr h="217644">
                <a:tc>
                  <a:txBody>
                    <a:bodyPr/>
                    <a:lstStyle/>
                    <a:p>
                      <a:pPr algn="l" fontAlgn="b"/>
                      <a:r>
                        <a:rPr lang="en-US" sz="1000" b="0" i="0" u="none" strike="noStrike">
                          <a:solidFill>
                            <a:srgbClr val="000000"/>
                          </a:solidFill>
                          <a:effectLst/>
                          <a:latin typeface="Arial" panose="020B0604020202020204" pitchFamily="34" charset="0"/>
                        </a:rPr>
                        <a:t>Taraba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Water/Electricity/Sanitation/Markets/Transportation///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338184"/>
                  </a:ext>
                </a:extLst>
              </a:tr>
              <a:tr h="217644">
                <a:tc>
                  <a:txBody>
                    <a:bodyPr/>
                    <a:lstStyle/>
                    <a:p>
                      <a:pPr algn="l" fontAlgn="b"/>
                      <a:r>
                        <a:rPr lang="en-US" sz="1000" b="0" i="0" u="none" strike="noStrike">
                          <a:solidFill>
                            <a:srgbClr val="000000"/>
                          </a:solidFill>
                          <a:effectLst/>
                          <a:latin typeface="Arial" panose="020B0604020202020204" pitchFamily="34" charset="0"/>
                        </a:rPr>
                        <a:t>Bauchi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Water//Sanitation/Markets//Public Transport/Other/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913849"/>
                  </a:ext>
                </a:extLst>
              </a:tr>
              <a:tr h="217644">
                <a:tc>
                  <a:txBody>
                    <a:bodyPr/>
                    <a:lstStyle/>
                    <a:p>
                      <a:pPr algn="l" fontAlgn="b"/>
                      <a:r>
                        <a:rPr lang="en-US" sz="1000" b="0" i="0" u="none" strike="noStrike">
                          <a:solidFill>
                            <a:srgbClr val="000000"/>
                          </a:solidFill>
                          <a:effectLst/>
                          <a:latin typeface="Arial" panose="020B0604020202020204" pitchFamily="34" charset="0"/>
                        </a:rPr>
                        <a:t>Cross River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Water//Sanitation/Markets/Transportation/Public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412768"/>
                  </a:ext>
                </a:extLst>
              </a:tr>
              <a:tr h="217644">
                <a:tc>
                  <a:txBody>
                    <a:bodyPr/>
                    <a:lstStyle/>
                    <a:p>
                      <a:pPr algn="l" fontAlgn="b"/>
                      <a:r>
                        <a:rPr lang="en-US" sz="1000" b="0" i="0" u="none" strike="noStrike">
                          <a:solidFill>
                            <a:srgbClr val="000000"/>
                          </a:solidFill>
                          <a:effectLst/>
                          <a:latin typeface="Arial" panose="020B0604020202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/Electricity/Sanitation/Markets/Transportation///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491688"/>
                  </a:ext>
                </a:extLst>
              </a:tr>
              <a:tr h="217644">
                <a:tc>
                  <a:txBody>
                    <a:bodyPr/>
                    <a:lstStyle/>
                    <a:p>
                      <a:pPr algn="l" fontAlgn="b"/>
                      <a:r>
                        <a:rPr lang="en-US" sz="1000" b="0" i="0" u="none" strike="noStrike">
                          <a:solidFill>
                            <a:srgbClr val="000000"/>
                          </a:solidFill>
                          <a:effectLst/>
                          <a:latin typeface="Arial" panose="020B0604020202020204" pitchFamily="34" charset="0"/>
                        </a:rPr>
                        <a:t>Nasarawa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Water//Sanitation/Markets///Other/Government apartments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575204"/>
                  </a:ext>
                </a:extLst>
              </a:tr>
              <a:tr h="217644">
                <a:tc>
                  <a:txBody>
                    <a:bodyPr/>
                    <a:lstStyle/>
                    <a:p>
                      <a:pPr algn="l" fontAlgn="b"/>
                      <a:r>
                        <a:rPr lang="en-US" sz="1000" b="0" i="0" u="none" strike="noStrike">
                          <a:solidFill>
                            <a:srgbClr val="000000"/>
                          </a:solidFill>
                          <a:effectLst/>
                          <a:latin typeface="Arial" panose="020B0604020202020204" pitchFamily="34" charset="0"/>
                        </a:rPr>
                        <a:t>Kebbi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507677"/>
                  </a:ext>
                </a:extLst>
              </a:tr>
              <a:tr h="217644">
                <a:tc>
                  <a:txBody>
                    <a:bodyPr/>
                    <a:lstStyle/>
                    <a:p>
                      <a:pPr algn="l" fontAlgn="b"/>
                      <a:r>
                        <a:rPr lang="en-US" sz="1000" b="0" i="0" u="none" strike="noStrike">
                          <a:solidFill>
                            <a:srgbClr val="000000"/>
                          </a:solidFill>
                          <a:effectLst/>
                          <a:latin typeface="Arial" panose="020B0604020202020204" pitchFamily="34" charset="0"/>
                        </a:rPr>
                        <a:t>Ekiti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057443"/>
                  </a:ext>
                </a:extLst>
              </a:tr>
              <a:tr h="193346">
                <a:tc>
                  <a:txBody>
                    <a:bodyPr/>
                    <a:lstStyle/>
                    <a:p>
                      <a:pPr algn="l" fontAlgn="b"/>
                      <a:r>
                        <a:rPr lang="en-US" sz="1000" b="0" i="0" u="none" strike="noStrike">
                          <a:solidFill>
                            <a:srgbClr val="000000"/>
                          </a:solidFill>
                          <a:effectLst/>
                          <a:latin typeface="Arial" panose="020B0604020202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//Sanitation/Markets//Public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093817"/>
                  </a:ext>
                </a:extLst>
              </a:tr>
              <a:tr h="256539">
                <a:tc>
                  <a:txBody>
                    <a:bodyPr/>
                    <a:lstStyle/>
                    <a:p>
                      <a:pPr algn="l" fontAlgn="b"/>
                      <a:r>
                        <a:rPr lang="en-US" sz="1000" b="0" i="0" u="none" strike="noStrike" dirty="0">
                          <a:solidFill>
                            <a:srgbClr val="000000"/>
                          </a:solidFill>
                          <a:effectLst/>
                          <a:latin typeface="Arial" panose="020B0604020202020204" pitchFamily="34" charset="0"/>
                        </a:rPr>
                        <a:t>Kaduna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Water//Sanitation/Markets/Transportation/Public Transport/Other/Abattiors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299906"/>
                  </a:ext>
                </a:extLst>
              </a:tr>
              <a:tr h="217644">
                <a:tc>
                  <a:txBody>
                    <a:bodyPr/>
                    <a:lstStyle/>
                    <a:p>
                      <a:pPr algn="l" fontAlgn="b"/>
                      <a:r>
                        <a:rPr lang="en-US" sz="1000" b="0" i="0" u="none" strike="noStrike">
                          <a:solidFill>
                            <a:srgbClr val="000000"/>
                          </a:solidFill>
                          <a:effectLst/>
                          <a:latin typeface="Arial" panose="020B0604020202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Water//Sanitation/Markets////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025293"/>
                  </a:ext>
                </a:extLst>
              </a:tr>
              <a:tr h="245486">
                <a:tc>
                  <a:txBody>
                    <a:bodyPr/>
                    <a:lstStyle/>
                    <a:p>
                      <a:pPr algn="l" fontAlgn="b"/>
                      <a:r>
                        <a:rPr lang="en-US" sz="1000" b="0" i="0" u="none" strike="noStrike">
                          <a:solidFill>
                            <a:srgbClr val="000000"/>
                          </a:solidFill>
                          <a:effectLst/>
                          <a:latin typeface="Arial" panose="020B0604020202020204" pitchFamily="34" charset="0"/>
                        </a:rPr>
                        <a:t>Osun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Water//Sanitation/Markets////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175250"/>
                  </a:ext>
                </a:extLst>
              </a:tr>
              <a:tr h="217644">
                <a:tc>
                  <a:txBody>
                    <a:bodyPr/>
                    <a:lstStyle/>
                    <a:p>
                      <a:pPr algn="l" fontAlgn="b"/>
                      <a:r>
                        <a:rPr lang="en-US" sz="1000" b="0" i="0" u="none" strike="noStrike">
                          <a:solidFill>
                            <a:srgbClr val="000000"/>
                          </a:solidFill>
                          <a:effectLst/>
                          <a:latin typeface="Arial" panose="020B0604020202020204" pitchFamily="34" charset="0"/>
                        </a:rPr>
                        <a:t>Lagos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Water//Sanitation//Transportation//Other/Land Use Charge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508357"/>
                  </a:ext>
                </a:extLst>
              </a:tr>
              <a:tr h="217644">
                <a:tc>
                  <a:txBody>
                    <a:bodyPr/>
                    <a:lstStyle/>
                    <a:p>
                      <a:pPr algn="l" fontAlgn="b"/>
                      <a:r>
                        <a:rPr lang="en-US" sz="1000" b="0" i="0" u="none" strike="noStrike">
                          <a:solidFill>
                            <a:srgbClr val="000000"/>
                          </a:solidFill>
                          <a:effectLst/>
                          <a:latin typeface="Arial" panose="020B0604020202020204" pitchFamily="34" charset="0"/>
                        </a:rPr>
                        <a:t>Ondo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//Sanitation/Markets//Public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068768"/>
                  </a:ext>
                </a:extLst>
              </a:tr>
              <a:tr h="279903">
                <a:tc>
                  <a:txBody>
                    <a:bodyPr/>
                    <a:lstStyle/>
                    <a:p>
                      <a:pPr algn="l" fontAlgn="b"/>
                      <a:r>
                        <a:rPr lang="en-US" sz="1000" b="0" i="0" u="none" strike="noStrike">
                          <a:solidFill>
                            <a:srgbClr val="000000"/>
                          </a:solidFill>
                          <a:effectLst/>
                          <a:latin typeface="Arial" panose="020B0604020202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//Sanitation/Markets/Transportation/Public Transport/Other/Haulage, fire service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919378"/>
                  </a:ext>
                </a:extLst>
              </a:tr>
            </a:tbl>
          </a:graphicData>
        </a:graphic>
      </p:graphicFrame>
      <p:sp>
        <p:nvSpPr>
          <p:cNvPr id="6" name="Rectangle 2">
            <a:extLst>
              <a:ext uri="{FF2B5EF4-FFF2-40B4-BE49-F238E27FC236}">
                <a16:creationId xmlns:a16="http://schemas.microsoft.com/office/drawing/2014/main" id="{F79453DA-5B5B-4808-B752-C28E5CD5669F}"/>
              </a:ext>
            </a:extLst>
          </p:cNvPr>
          <p:cNvSpPr>
            <a:spLocks noChangeArrowheads="1"/>
          </p:cNvSpPr>
          <p:nvPr/>
        </p:nvSpPr>
        <p:spPr bwMode="auto">
          <a:xfrm>
            <a:off x="805170" y="374595"/>
            <a:ext cx="487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72.</a:t>
            </a:r>
            <a:r>
              <a:rPr kumimoji="0" lang="en-US" altLang="en-US" sz="12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DOES THE STATE HAVE CHARGES FOR UTILITIES? (TICK ALL THAT APPLY)*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6E799A40-EABD-4B2D-878E-649DE629AB1C}"/>
              </a:ext>
            </a:extLst>
          </p:cNvPr>
          <p:cNvGraphicFramePr>
            <a:graphicFrameLocks noGrp="1"/>
          </p:cNvGraphicFramePr>
          <p:nvPr>
            <p:extLst>
              <p:ext uri="{D42A27DB-BD31-4B8C-83A1-F6EECF244321}">
                <p14:modId xmlns:p14="http://schemas.microsoft.com/office/powerpoint/2010/main" val="688271045"/>
              </p:ext>
            </p:extLst>
          </p:nvPr>
        </p:nvGraphicFramePr>
        <p:xfrm>
          <a:off x="6689250" y="4096537"/>
          <a:ext cx="4583801" cy="939487"/>
        </p:xfrm>
        <a:graphic>
          <a:graphicData uri="http://schemas.openxmlformats.org/drawingml/2006/table">
            <a:tbl>
              <a:tblPr firstRow="1" firstCol="1" bandRow="1"/>
              <a:tblGrid>
                <a:gridCol w="659381">
                  <a:extLst>
                    <a:ext uri="{9D8B030D-6E8A-4147-A177-3AD203B41FA5}">
                      <a16:colId xmlns:a16="http://schemas.microsoft.com/office/drawing/2014/main" val="2962785519"/>
                    </a:ext>
                  </a:extLst>
                </a:gridCol>
                <a:gridCol w="3924420">
                  <a:extLst>
                    <a:ext uri="{9D8B030D-6E8A-4147-A177-3AD203B41FA5}">
                      <a16:colId xmlns:a16="http://schemas.microsoft.com/office/drawing/2014/main" val="1654745523"/>
                    </a:ext>
                  </a:extLst>
                </a:gridCol>
              </a:tblGrid>
              <a:tr h="629963">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Adamawa, Niger, Imo, Edo, Taraba, Bauchi, Cross River, Benue, Nasarawa, Ekiti, Anambra, Delta, Ondo, Ebonyi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813807"/>
                  </a:ext>
                </a:extLst>
              </a:tr>
              <a:tr h="309524">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Garamond" panose="02020404030301010803" pitchFamily="18" charset="0"/>
                          <a:ea typeface="Calibri" panose="020F0502020204030204" pitchFamily="34" charset="0"/>
                          <a:cs typeface="Times New Roman" panose="02020603050405020304" pitchFamily="18" charset="0"/>
                        </a:rPr>
                        <a:t>Enugu, Jigawa,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Kebbi, Kaduna, Osun, Lagos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270801"/>
                  </a:ext>
                </a:extLst>
              </a:tr>
            </a:tbl>
          </a:graphicData>
        </a:graphic>
      </p:graphicFrame>
      <p:sp>
        <p:nvSpPr>
          <p:cNvPr id="9" name="Rectangle 8">
            <a:extLst>
              <a:ext uri="{FF2B5EF4-FFF2-40B4-BE49-F238E27FC236}">
                <a16:creationId xmlns:a16="http://schemas.microsoft.com/office/drawing/2014/main" id="{D3179F7D-321C-4843-BD71-0B1BD69C8B77}"/>
              </a:ext>
            </a:extLst>
          </p:cNvPr>
          <p:cNvSpPr/>
          <p:nvPr/>
        </p:nvSpPr>
        <p:spPr>
          <a:xfrm>
            <a:off x="5847195" y="5079104"/>
            <a:ext cx="5833157" cy="1808316"/>
          </a:xfrm>
          <a:prstGeom prst="rect">
            <a:avLst/>
          </a:prstGeom>
        </p:spPr>
        <p:txBody>
          <a:bodyPr wrap="square">
            <a:spAutoFit/>
          </a:bodyPr>
          <a:lstStyle/>
          <a:p>
            <a:pPr>
              <a:lnSpc>
                <a:spcPct val="107000"/>
              </a:lnSpc>
              <a:spcAft>
                <a:spcPts val="800"/>
              </a:spcAft>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Same questions for Q 73 and 74</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Are any of these charges collected by the SBIRS?</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Are the rates and tariffs publicly available?</a:t>
            </a:r>
          </a:p>
          <a:p>
            <a:pPr marL="285750" indent="-285750">
              <a:lnSpc>
                <a:spcPct val="107000"/>
              </a:lnSpc>
              <a:spcAft>
                <a:spcPts val="800"/>
              </a:spcAft>
              <a:buFont typeface="Arial" panose="020B0604020202020204" pitchFamily="34" charset="0"/>
              <a:buChar char="•"/>
            </a:pPr>
            <a:r>
              <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rPr>
              <a:t>What do we understand by publicly available?</a:t>
            </a:r>
          </a:p>
          <a:p>
            <a:pPr>
              <a:lnSpc>
                <a:spcPct val="107000"/>
              </a:lnSpc>
              <a:spcAft>
                <a:spcPts val="800"/>
              </a:spcAft>
            </a:pPr>
            <a:endParaRPr lang="en-GB" sz="16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B101625-4C8E-4BD7-AB5C-9E7E140501BF}"/>
              </a:ext>
            </a:extLst>
          </p:cNvPr>
          <p:cNvPicPr/>
          <p:nvPr/>
        </p:nvPicPr>
        <p:blipFill>
          <a:blip r:embed="rId2" cstate="print"/>
          <a:stretch>
            <a:fillRect/>
          </a:stretch>
        </p:blipFill>
        <p:spPr>
          <a:xfrm>
            <a:off x="0" y="0"/>
            <a:ext cx="1073426" cy="395288"/>
          </a:xfrm>
          <a:prstGeom prst="rect">
            <a:avLst/>
          </a:prstGeom>
        </p:spPr>
      </p:pic>
      <p:graphicFrame>
        <p:nvGraphicFramePr>
          <p:cNvPr id="11" name="Chart 10">
            <a:extLst>
              <a:ext uri="{FF2B5EF4-FFF2-40B4-BE49-F238E27FC236}">
                <a16:creationId xmlns:a16="http://schemas.microsoft.com/office/drawing/2014/main" id="{A8023B63-2901-4E2C-87C7-292C064F2F44}"/>
              </a:ext>
            </a:extLst>
          </p:cNvPr>
          <p:cNvGraphicFramePr>
            <a:graphicFrameLocks/>
          </p:cNvGraphicFramePr>
          <p:nvPr>
            <p:extLst>
              <p:ext uri="{D42A27DB-BD31-4B8C-83A1-F6EECF244321}">
                <p14:modId xmlns:p14="http://schemas.microsoft.com/office/powerpoint/2010/main" val="971960323"/>
              </p:ext>
            </p:extLst>
          </p:nvPr>
        </p:nvGraphicFramePr>
        <p:xfrm>
          <a:off x="6441416" y="728462"/>
          <a:ext cx="4615173" cy="3044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7858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B8C54D3-411C-422A-A0E4-CC8ECD444866}"/>
              </a:ext>
            </a:extLst>
          </p:cNvPr>
          <p:cNvGraphicFramePr>
            <a:graphicFrameLocks noGrp="1"/>
          </p:cNvGraphicFramePr>
          <p:nvPr>
            <p:extLst>
              <p:ext uri="{D42A27DB-BD31-4B8C-83A1-F6EECF244321}">
                <p14:modId xmlns:p14="http://schemas.microsoft.com/office/powerpoint/2010/main" val="2955077790"/>
              </p:ext>
            </p:extLst>
          </p:nvPr>
        </p:nvGraphicFramePr>
        <p:xfrm>
          <a:off x="729027" y="4774678"/>
          <a:ext cx="4549728" cy="831524"/>
        </p:xfrm>
        <a:graphic>
          <a:graphicData uri="http://schemas.openxmlformats.org/drawingml/2006/table">
            <a:tbl>
              <a:tblPr firstRow="1" firstCol="1" bandRow="1"/>
              <a:tblGrid>
                <a:gridCol w="654480">
                  <a:extLst>
                    <a:ext uri="{9D8B030D-6E8A-4147-A177-3AD203B41FA5}">
                      <a16:colId xmlns:a16="http://schemas.microsoft.com/office/drawing/2014/main" val="2511475011"/>
                    </a:ext>
                  </a:extLst>
                </a:gridCol>
                <a:gridCol w="3895248">
                  <a:extLst>
                    <a:ext uri="{9D8B030D-6E8A-4147-A177-3AD203B41FA5}">
                      <a16:colId xmlns:a16="http://schemas.microsoft.com/office/drawing/2014/main" val="4255543860"/>
                    </a:ext>
                  </a:extLst>
                </a:gridCol>
              </a:tblGrid>
              <a:tr h="510996">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Garamond" panose="02020404030301010803" pitchFamily="18" charset="0"/>
                          <a:ea typeface="Calibri" panose="020F0502020204030204" pitchFamily="34" charset="0"/>
                          <a:cs typeface="Times New Roman" panose="02020603050405020304" pitchFamily="18" charset="0"/>
                        </a:rPr>
                        <a:t>Plateau, Enugu, Yobe,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Kwara</a:t>
                      </a:r>
                      <a:r>
                        <a:rPr lang="en-US" sz="1200" dirty="0">
                          <a:effectLst/>
                          <a:latin typeface="Garamond" panose="02020404030301010803" pitchFamily="18" charset="0"/>
                          <a:ea typeface="Calibri" panose="020F0502020204030204" pitchFamily="34" charset="0"/>
                          <a:cs typeface="Times New Roman" panose="02020603050405020304" pitchFamily="18" charset="0"/>
                        </a:rPr>
                        <a:t>, Jigawa, Niger, Imo,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Borno</a:t>
                      </a:r>
                      <a:r>
                        <a:rPr lang="en-US" sz="1200" dirty="0">
                          <a:effectLst/>
                          <a:latin typeface="Garamond" panose="02020404030301010803" pitchFamily="18" charset="0"/>
                          <a:ea typeface="Calibri" panose="020F0502020204030204" pitchFamily="34" charset="0"/>
                          <a:cs typeface="Times New Roman" panose="02020603050405020304" pitchFamily="18" charset="0"/>
                        </a:rPr>
                        <a:t>, Edo, Taraba, Bauchi, Cross River, Benue, Nasarawa, Kebbi, Ekiti, Anambra, Kaduna, Delta, Lagos, Ondo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689650"/>
                  </a:ext>
                </a:extLst>
              </a:tr>
              <a:tr h="251070">
                <a:tc>
                  <a:txBody>
                    <a:bodyPr/>
                    <a:lstStyle/>
                    <a:p>
                      <a:pPr marL="0" marR="0">
                        <a:lnSpc>
                          <a:spcPct val="107000"/>
                        </a:lnSpc>
                        <a:spcBef>
                          <a:spcPts val="0"/>
                        </a:spcBef>
                        <a:spcAft>
                          <a:spcPts val="0"/>
                        </a:spcAft>
                      </a:pPr>
                      <a:r>
                        <a:rPr lang="en-US" sz="1200" b="1">
                          <a:effectLst/>
                          <a:latin typeface="Garamond" panose="02020404030301010803" pitchFamily="18"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Adamawa, Osun, Ebonyi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514233"/>
                  </a:ext>
                </a:extLst>
              </a:tr>
            </a:tbl>
          </a:graphicData>
        </a:graphic>
      </p:graphicFrame>
      <p:sp>
        <p:nvSpPr>
          <p:cNvPr id="4" name="Rectangle 3">
            <a:extLst>
              <a:ext uri="{FF2B5EF4-FFF2-40B4-BE49-F238E27FC236}">
                <a16:creationId xmlns:a16="http://schemas.microsoft.com/office/drawing/2014/main" id="{D6ABF036-AC18-4B22-AB83-DA0A65232CE4}"/>
              </a:ext>
            </a:extLst>
          </p:cNvPr>
          <p:cNvSpPr/>
          <p:nvPr/>
        </p:nvSpPr>
        <p:spPr>
          <a:xfrm>
            <a:off x="5567680" y="1623676"/>
            <a:ext cx="6469645" cy="283219"/>
          </a:xfrm>
          <a:prstGeom prst="rect">
            <a:avLst/>
          </a:prstGeom>
        </p:spPr>
        <p:txBody>
          <a:bodyPr wrap="square">
            <a:spAutoFit/>
          </a:bodyPr>
          <a:lstStyle/>
          <a:p>
            <a:pPr>
              <a:lnSpc>
                <a:spcPct val="107000"/>
              </a:lnSpc>
              <a:spcAft>
                <a:spcPts val="800"/>
              </a:spcAft>
            </a:pPr>
            <a:r>
              <a:rPr lang="en-US" sz="1200" b="1" dirty="0">
                <a:latin typeface="Garamond" panose="02020404030301010803" pitchFamily="18" charset="0"/>
                <a:ea typeface="Calibri" panose="020F0502020204030204" pitchFamily="34" charset="0"/>
                <a:cs typeface="Times New Roman" panose="02020603050405020304" pitchFamily="18" charset="0"/>
              </a:rPr>
              <a:t>75. PLEASE ADD ANY COMMENTS OR AREAS YOU WOULD LIKE TO EXPAND ON.*</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1D8CA54-CAD9-463E-AD0A-0694182F055D}"/>
              </a:ext>
            </a:extLst>
          </p:cNvPr>
          <p:cNvGraphicFramePr>
            <a:graphicFrameLocks noGrp="1"/>
          </p:cNvGraphicFramePr>
          <p:nvPr>
            <p:extLst>
              <p:ext uri="{D42A27DB-BD31-4B8C-83A1-F6EECF244321}">
                <p14:modId xmlns:p14="http://schemas.microsoft.com/office/powerpoint/2010/main" val="2735718629"/>
              </p:ext>
            </p:extLst>
          </p:nvPr>
        </p:nvGraphicFramePr>
        <p:xfrm>
          <a:off x="5941325" y="2404644"/>
          <a:ext cx="5540375" cy="2098484"/>
        </p:xfrm>
        <a:graphic>
          <a:graphicData uri="http://schemas.openxmlformats.org/drawingml/2006/table">
            <a:tbl>
              <a:tblPr firstRow="1" firstCol="1" bandRow="1"/>
              <a:tblGrid>
                <a:gridCol w="796925">
                  <a:extLst>
                    <a:ext uri="{9D8B030D-6E8A-4147-A177-3AD203B41FA5}">
                      <a16:colId xmlns:a16="http://schemas.microsoft.com/office/drawing/2014/main" val="4238557863"/>
                    </a:ext>
                  </a:extLst>
                </a:gridCol>
                <a:gridCol w="4743450">
                  <a:extLst>
                    <a:ext uri="{9D8B030D-6E8A-4147-A177-3AD203B41FA5}">
                      <a16:colId xmlns:a16="http://schemas.microsoft.com/office/drawing/2014/main" val="2886935587"/>
                    </a:ext>
                  </a:extLst>
                </a:gridCol>
              </a:tblGrid>
              <a:tr h="367432">
                <a:tc>
                  <a:txBody>
                    <a:bodyPr/>
                    <a:lstStyle/>
                    <a:p>
                      <a:pPr algn="l" fontAlgn="b"/>
                      <a:r>
                        <a:rPr lang="en-US" sz="1100" b="0" i="0" u="none" strike="noStrike" dirty="0">
                          <a:solidFill>
                            <a:srgbClr val="000000"/>
                          </a:solidFill>
                          <a:effectLst/>
                          <a:latin typeface="Candara" panose="020E0502030303020204" pitchFamily="34" charset="0"/>
                        </a:rPr>
                        <a:t>Edo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Educational charges apply from tertiary level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421978"/>
                  </a:ext>
                </a:extLst>
              </a:tr>
              <a:tr h="404872">
                <a:tc>
                  <a:txBody>
                    <a:bodyPr/>
                    <a:lstStyle/>
                    <a:p>
                      <a:pPr algn="l" fontAlgn="b"/>
                      <a:r>
                        <a:rPr lang="en-US" sz="1100" b="0" i="0" u="none" strike="noStrike" dirty="0">
                          <a:solidFill>
                            <a:srgbClr val="000000"/>
                          </a:solidFill>
                          <a:effectLst/>
                          <a:latin typeface="Candara" panose="020E0502030303020204" pitchFamily="34" charset="0"/>
                        </a:rPr>
                        <a:t>Anambra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NA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015750"/>
                  </a:ext>
                </a:extLst>
              </a:tr>
              <a:tr h="471027">
                <a:tc>
                  <a:txBody>
                    <a:bodyPr/>
                    <a:lstStyle/>
                    <a:p>
                      <a:pPr algn="l" fontAlgn="b"/>
                      <a:r>
                        <a:rPr lang="en-US" sz="1100" b="0" i="0" u="none" strike="noStrike">
                          <a:solidFill>
                            <a:srgbClr val="000000"/>
                          </a:solidFill>
                          <a:effectLst/>
                          <a:latin typeface="Candara" panose="020E0502030303020204" pitchFamily="34" charset="0"/>
                        </a:rPr>
                        <a:t>Ebonyi</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the charges for education is 1% education levy and other charges we collect from private school onwers.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635267"/>
                  </a:ext>
                </a:extLst>
              </a:tr>
              <a:tr h="345883">
                <a:tc>
                  <a:txBody>
                    <a:bodyPr/>
                    <a:lstStyle/>
                    <a:p>
                      <a:pPr algn="l" fontAlgn="b"/>
                      <a:r>
                        <a:rPr lang="en-US" sz="1100" b="0" i="0" u="none" strike="noStrike">
                          <a:solidFill>
                            <a:srgbClr val="000000"/>
                          </a:solidFill>
                          <a:effectLst/>
                          <a:latin typeface="Candara" panose="020E0502030303020204" pitchFamily="34" charset="0"/>
                        </a:rPr>
                        <a:t>Benue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ndara" panose="020E0502030303020204" pitchFamily="34" charset="0"/>
                        </a:rPr>
                        <a:t>The questionnaire is vast and has helped to know more about the sirs and ways to improve on areas that improvement.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529284"/>
                  </a:ext>
                </a:extLst>
              </a:tr>
              <a:tr h="345883">
                <a:tc>
                  <a:txBody>
                    <a:bodyPr/>
                    <a:lstStyle/>
                    <a:p>
                      <a:pPr algn="l" fontAlgn="b"/>
                      <a:r>
                        <a:rPr lang="en-US" sz="1100" b="0" i="0" u="none" strike="noStrike">
                          <a:solidFill>
                            <a:srgbClr val="000000"/>
                          </a:solidFill>
                          <a:effectLst/>
                          <a:latin typeface="Candara" panose="020E0502030303020204" pitchFamily="34" charset="0"/>
                        </a:rPr>
                        <a:t>Delta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ndara" panose="020E0502030303020204" pitchFamily="34" charset="0"/>
                        </a:rPr>
                        <a:t>To improve on its revenue collection the State has review it rates, levies and charges and categorize some annual levies/rates into urban, rural, etc. the levies/rates/charges are published online. Th</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636029"/>
                  </a:ext>
                </a:extLst>
              </a:tr>
            </a:tbl>
          </a:graphicData>
        </a:graphic>
      </p:graphicFrame>
      <p:pic>
        <p:nvPicPr>
          <p:cNvPr id="6" name="Picture 5">
            <a:extLst>
              <a:ext uri="{FF2B5EF4-FFF2-40B4-BE49-F238E27FC236}">
                <a16:creationId xmlns:a16="http://schemas.microsoft.com/office/drawing/2014/main" id="{FBFCE21B-5F52-4614-921E-1B68F59707A7}"/>
              </a:ext>
            </a:extLst>
          </p:cNvPr>
          <p:cNvPicPr/>
          <p:nvPr/>
        </p:nvPicPr>
        <p:blipFill>
          <a:blip r:embed="rId2" cstate="print"/>
          <a:stretch>
            <a:fillRect/>
          </a:stretch>
        </p:blipFill>
        <p:spPr>
          <a:xfrm>
            <a:off x="0" y="0"/>
            <a:ext cx="1073426" cy="395288"/>
          </a:xfrm>
          <a:prstGeom prst="rect">
            <a:avLst/>
          </a:prstGeom>
        </p:spPr>
      </p:pic>
      <p:graphicFrame>
        <p:nvGraphicFramePr>
          <p:cNvPr id="7" name="Chart 6">
            <a:extLst>
              <a:ext uri="{FF2B5EF4-FFF2-40B4-BE49-F238E27FC236}">
                <a16:creationId xmlns:a16="http://schemas.microsoft.com/office/drawing/2014/main" id="{3ADD2886-A3AC-4867-8A61-7FD9F82C9029}"/>
              </a:ext>
            </a:extLst>
          </p:cNvPr>
          <p:cNvGraphicFramePr>
            <a:graphicFrameLocks/>
          </p:cNvGraphicFramePr>
          <p:nvPr>
            <p:extLst>
              <p:ext uri="{D42A27DB-BD31-4B8C-83A1-F6EECF244321}">
                <p14:modId xmlns:p14="http://schemas.microsoft.com/office/powerpoint/2010/main" val="2787439614"/>
              </p:ext>
            </p:extLst>
          </p:nvPr>
        </p:nvGraphicFramePr>
        <p:xfrm>
          <a:off x="536712" y="1499135"/>
          <a:ext cx="4843809" cy="3132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472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D4B7BD-179D-4C72-8536-BF32D86828AD}"/>
              </a:ext>
            </a:extLst>
          </p:cNvPr>
          <p:cNvSpPr>
            <a:spLocks noGrp="1"/>
          </p:cNvSpPr>
          <p:nvPr>
            <p:ph type="title"/>
          </p:nvPr>
        </p:nvSpPr>
        <p:spPr>
          <a:xfrm>
            <a:off x="1356920" y="2945523"/>
            <a:ext cx="4638364" cy="2678191"/>
          </a:xfrm>
        </p:spPr>
        <p:txBody>
          <a:bodyPr vert="horz" lIns="91440" tIns="45720" rIns="91440" bIns="45720" rtlCol="0" anchor="t">
            <a:noAutofit/>
          </a:bodyPr>
          <a:lstStyle/>
          <a:p>
            <a:pPr marL="57150">
              <a:spcAft>
                <a:spcPts val="600"/>
              </a:spcAft>
            </a:pPr>
            <a:r>
              <a:rPr lang="en-US" sz="6200" dirty="0">
                <a:solidFill>
                  <a:schemeClr val="tx2"/>
                </a:solidFill>
                <a:latin typeface="Candara" panose="020E0502030303020204" pitchFamily="34" charset="0"/>
              </a:rPr>
              <a:t>The revenue environment in 2019 </a:t>
            </a:r>
          </a:p>
        </p:txBody>
      </p:sp>
      <p:sp>
        <p:nvSpPr>
          <p:cNvPr id="25" name="Freeform: Shape 24">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493" y="1333265"/>
            <a:ext cx="4840399" cy="4290450"/>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27" name="Group 26">
            <a:extLst>
              <a:ext uri="{FF2B5EF4-FFF2-40B4-BE49-F238E27FC236}">
                <a16:creationId xmlns:a16="http://schemas.microsoft.com/office/drawing/2014/main" id="{5CA4BCD1-F813-4A68-8727-7A3DE67AC5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31480" y="1075612"/>
            <a:ext cx="1128382" cy="847206"/>
            <a:chOff x="7393391" y="1075612"/>
            <a:chExt cx="1128382" cy="847206"/>
          </a:xfrm>
        </p:grpSpPr>
        <p:sp>
          <p:nvSpPr>
            <p:cNvPr id="28"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9" name="Graphic 8" descr="Bar chart">
            <a:extLst>
              <a:ext uri="{FF2B5EF4-FFF2-40B4-BE49-F238E27FC236}">
                <a16:creationId xmlns:a16="http://schemas.microsoft.com/office/drawing/2014/main" id="{1BCF7654-E9D9-4A32-BC42-28DCF51E16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7881" y="2011680"/>
            <a:ext cx="2933622" cy="2933622"/>
          </a:xfrm>
          <a:prstGeom prst="rect">
            <a:avLst/>
          </a:prstGeom>
        </p:spPr>
      </p:pic>
    </p:spTree>
    <p:extLst>
      <p:ext uri="{BB962C8B-B14F-4D97-AF65-F5344CB8AC3E}">
        <p14:creationId xmlns:p14="http://schemas.microsoft.com/office/powerpoint/2010/main" val="539825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D4B7BD-179D-4C72-8536-BF32D86828AD}"/>
              </a:ext>
            </a:extLst>
          </p:cNvPr>
          <p:cNvSpPr>
            <a:spLocks noGrp="1"/>
          </p:cNvSpPr>
          <p:nvPr>
            <p:ph type="title"/>
          </p:nvPr>
        </p:nvSpPr>
        <p:spPr>
          <a:xfrm>
            <a:off x="790575" y="2507372"/>
            <a:ext cx="5657230" cy="2834593"/>
          </a:xfrm>
        </p:spPr>
        <p:txBody>
          <a:bodyPr vert="horz" lIns="91440" tIns="45720" rIns="91440" bIns="45720" rtlCol="0" anchor="t">
            <a:noAutofit/>
          </a:bodyPr>
          <a:lstStyle/>
          <a:p>
            <a:r>
              <a:rPr lang="en-US" dirty="0">
                <a:solidFill>
                  <a:schemeClr val="tx2"/>
                </a:solidFill>
                <a:latin typeface="Candara" panose="020E0502030303020204" pitchFamily="34" charset="0"/>
                <a:ea typeface="+mn-ea"/>
                <a:cs typeface="+mn-cs"/>
              </a:rPr>
              <a:t>Impact of COVID-19 and Outlook for 2021</a:t>
            </a:r>
            <a:endParaRPr lang="en-US" kern="1200" dirty="0">
              <a:solidFill>
                <a:schemeClr val="tx1"/>
              </a:solidFill>
              <a:latin typeface="+mj-lt"/>
              <a:ea typeface="+mj-ea"/>
              <a:cs typeface="+mj-cs"/>
            </a:endParaRPr>
          </a:p>
        </p:txBody>
      </p:sp>
      <p:sp>
        <p:nvSpPr>
          <p:cNvPr id="25" name="Freeform: Shape 24">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493" y="1333265"/>
            <a:ext cx="4840399" cy="4290450"/>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27" name="Group 26">
            <a:extLst>
              <a:ext uri="{FF2B5EF4-FFF2-40B4-BE49-F238E27FC236}">
                <a16:creationId xmlns:a16="http://schemas.microsoft.com/office/drawing/2014/main" id="{5CA4BCD1-F813-4A68-8727-7A3DE67AC5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31480" y="1075612"/>
            <a:ext cx="1128382" cy="847206"/>
            <a:chOff x="7393391" y="1075612"/>
            <a:chExt cx="1128382" cy="847206"/>
          </a:xfrm>
        </p:grpSpPr>
        <p:sp>
          <p:nvSpPr>
            <p:cNvPr id="28"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68" name="Freeform 51">
            <a:extLst>
              <a:ext uri="{FF2B5EF4-FFF2-40B4-BE49-F238E27FC236}">
                <a16:creationId xmlns:a16="http://schemas.microsoft.com/office/drawing/2014/main" id="{C5B1CE4F-3671-466C-AB72-3B6CC03C452C}"/>
              </a:ext>
            </a:extLst>
          </p:cNvPr>
          <p:cNvSpPr>
            <a:spLocks noChangeArrowheads="1"/>
          </p:cNvSpPr>
          <p:nvPr/>
        </p:nvSpPr>
        <p:spPr bwMode="auto">
          <a:xfrm>
            <a:off x="6785859" y="3223571"/>
            <a:ext cx="763832" cy="725366"/>
          </a:xfrm>
          <a:custGeom>
            <a:avLst/>
            <a:gdLst>
              <a:gd name="T0" fmla="*/ 878 w 1226"/>
              <a:gd name="T1" fmla="*/ 164 h 1163"/>
              <a:gd name="T2" fmla="*/ 878 w 1226"/>
              <a:gd name="T3" fmla="*/ 164 h 1163"/>
              <a:gd name="T4" fmla="*/ 1078 w 1226"/>
              <a:gd name="T5" fmla="*/ 878 h 1163"/>
              <a:gd name="T6" fmla="*/ 1078 w 1226"/>
              <a:gd name="T7" fmla="*/ 878 h 1163"/>
              <a:gd name="T8" fmla="*/ 347 w 1226"/>
              <a:gd name="T9" fmla="*/ 998 h 1163"/>
              <a:gd name="T10" fmla="*/ 347 w 1226"/>
              <a:gd name="T11" fmla="*/ 998 h 1163"/>
              <a:gd name="T12" fmla="*/ 147 w 1226"/>
              <a:gd name="T13" fmla="*/ 284 h 1163"/>
              <a:gd name="T14" fmla="*/ 147 w 1226"/>
              <a:gd name="T15" fmla="*/ 284 h 1163"/>
              <a:gd name="T16" fmla="*/ 878 w 1226"/>
              <a:gd name="T17" fmla="*/ 164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1163">
                <a:moveTo>
                  <a:pt x="878" y="164"/>
                </a:moveTo>
                <a:lnTo>
                  <a:pt x="878" y="164"/>
                </a:lnTo>
                <a:cubicBezTo>
                  <a:pt x="1136" y="328"/>
                  <a:pt x="1225" y="647"/>
                  <a:pt x="1078" y="878"/>
                </a:cubicBezTo>
                <a:lnTo>
                  <a:pt x="1078" y="878"/>
                </a:lnTo>
                <a:cubicBezTo>
                  <a:pt x="932" y="1108"/>
                  <a:pt x="604" y="1162"/>
                  <a:pt x="347" y="998"/>
                </a:cubicBezTo>
                <a:lnTo>
                  <a:pt x="347" y="998"/>
                </a:lnTo>
                <a:cubicBezTo>
                  <a:pt x="89" y="834"/>
                  <a:pt x="0" y="515"/>
                  <a:pt x="147" y="284"/>
                </a:cubicBezTo>
                <a:lnTo>
                  <a:pt x="147" y="284"/>
                </a:lnTo>
                <a:cubicBezTo>
                  <a:pt x="293" y="54"/>
                  <a:pt x="621" y="0"/>
                  <a:pt x="878" y="164"/>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70" name="Freeform 56">
            <a:extLst>
              <a:ext uri="{FF2B5EF4-FFF2-40B4-BE49-F238E27FC236}">
                <a16:creationId xmlns:a16="http://schemas.microsoft.com/office/drawing/2014/main" id="{99CB85E1-69BE-47D8-A12F-77CE48D55C0E}"/>
              </a:ext>
            </a:extLst>
          </p:cNvPr>
          <p:cNvSpPr>
            <a:spLocks noChangeArrowheads="1"/>
          </p:cNvSpPr>
          <p:nvPr/>
        </p:nvSpPr>
        <p:spPr bwMode="auto">
          <a:xfrm>
            <a:off x="9500324" y="5341966"/>
            <a:ext cx="184088" cy="173100"/>
          </a:xfrm>
          <a:custGeom>
            <a:avLst/>
            <a:gdLst>
              <a:gd name="T0" fmla="*/ 211 w 295"/>
              <a:gd name="T1" fmla="*/ 39 h 279"/>
              <a:gd name="T2" fmla="*/ 211 w 295"/>
              <a:gd name="T3" fmla="*/ 39 h 279"/>
              <a:gd name="T4" fmla="*/ 258 w 295"/>
              <a:gd name="T5" fmla="*/ 210 h 279"/>
              <a:gd name="T6" fmla="*/ 258 w 295"/>
              <a:gd name="T7" fmla="*/ 210 h 279"/>
              <a:gd name="T8" fmla="*/ 83 w 295"/>
              <a:gd name="T9" fmla="*/ 239 h 279"/>
              <a:gd name="T10" fmla="*/ 83 w 295"/>
              <a:gd name="T11" fmla="*/ 239 h 279"/>
              <a:gd name="T12" fmla="*/ 35 w 295"/>
              <a:gd name="T13" fmla="*/ 68 h 279"/>
              <a:gd name="T14" fmla="*/ 35 w 295"/>
              <a:gd name="T15" fmla="*/ 68 h 279"/>
              <a:gd name="T16" fmla="*/ 211 w 295"/>
              <a:gd name="T17" fmla="*/ 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79">
                <a:moveTo>
                  <a:pt x="211" y="39"/>
                </a:moveTo>
                <a:lnTo>
                  <a:pt x="211" y="39"/>
                </a:lnTo>
                <a:cubicBezTo>
                  <a:pt x="273" y="78"/>
                  <a:pt x="294" y="155"/>
                  <a:pt x="258" y="210"/>
                </a:cubicBezTo>
                <a:lnTo>
                  <a:pt x="258" y="210"/>
                </a:lnTo>
                <a:cubicBezTo>
                  <a:pt x="224" y="265"/>
                  <a:pt x="145" y="278"/>
                  <a:pt x="83" y="239"/>
                </a:cubicBezTo>
                <a:lnTo>
                  <a:pt x="83" y="239"/>
                </a:lnTo>
                <a:cubicBezTo>
                  <a:pt x="21" y="200"/>
                  <a:pt x="0" y="123"/>
                  <a:pt x="35" y="68"/>
                </a:cubicBezTo>
                <a:lnTo>
                  <a:pt x="35" y="68"/>
                </a:lnTo>
                <a:cubicBezTo>
                  <a:pt x="70" y="13"/>
                  <a:pt x="149" y="0"/>
                  <a:pt x="211" y="39"/>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72" name="Freeform 57">
            <a:extLst>
              <a:ext uri="{FF2B5EF4-FFF2-40B4-BE49-F238E27FC236}">
                <a16:creationId xmlns:a16="http://schemas.microsoft.com/office/drawing/2014/main" id="{F36F956B-9A2C-4E3C-B9E4-056E58C6FC91}"/>
              </a:ext>
            </a:extLst>
          </p:cNvPr>
          <p:cNvSpPr>
            <a:spLocks noChangeArrowheads="1"/>
          </p:cNvSpPr>
          <p:nvPr/>
        </p:nvSpPr>
        <p:spPr bwMode="auto">
          <a:xfrm>
            <a:off x="8522180" y="4306123"/>
            <a:ext cx="184088" cy="173098"/>
          </a:xfrm>
          <a:custGeom>
            <a:avLst/>
            <a:gdLst>
              <a:gd name="T0" fmla="*/ 211 w 296"/>
              <a:gd name="T1" fmla="*/ 39 h 280"/>
              <a:gd name="T2" fmla="*/ 211 w 296"/>
              <a:gd name="T3" fmla="*/ 39 h 280"/>
              <a:gd name="T4" fmla="*/ 259 w 296"/>
              <a:gd name="T5" fmla="*/ 210 h 280"/>
              <a:gd name="T6" fmla="*/ 259 w 296"/>
              <a:gd name="T7" fmla="*/ 210 h 280"/>
              <a:gd name="T8" fmla="*/ 84 w 296"/>
              <a:gd name="T9" fmla="*/ 240 h 280"/>
              <a:gd name="T10" fmla="*/ 84 w 296"/>
              <a:gd name="T11" fmla="*/ 240 h 280"/>
              <a:gd name="T12" fmla="*/ 36 w 296"/>
              <a:gd name="T13" fmla="*/ 68 h 280"/>
              <a:gd name="T14" fmla="*/ 36 w 296"/>
              <a:gd name="T15" fmla="*/ 68 h 280"/>
              <a:gd name="T16" fmla="*/ 211 w 296"/>
              <a:gd name="T17" fmla="*/ 3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80">
                <a:moveTo>
                  <a:pt x="211" y="39"/>
                </a:moveTo>
                <a:lnTo>
                  <a:pt x="211" y="39"/>
                </a:lnTo>
                <a:cubicBezTo>
                  <a:pt x="273" y="79"/>
                  <a:pt x="295" y="155"/>
                  <a:pt x="259" y="210"/>
                </a:cubicBezTo>
                <a:lnTo>
                  <a:pt x="259" y="210"/>
                </a:lnTo>
                <a:cubicBezTo>
                  <a:pt x="224" y="266"/>
                  <a:pt x="145" y="279"/>
                  <a:pt x="84" y="240"/>
                </a:cubicBezTo>
                <a:lnTo>
                  <a:pt x="84" y="240"/>
                </a:lnTo>
                <a:cubicBezTo>
                  <a:pt x="22" y="200"/>
                  <a:pt x="0" y="124"/>
                  <a:pt x="36" y="68"/>
                </a:cubicBezTo>
                <a:lnTo>
                  <a:pt x="36" y="68"/>
                </a:lnTo>
                <a:cubicBezTo>
                  <a:pt x="71" y="13"/>
                  <a:pt x="150" y="0"/>
                  <a:pt x="211" y="39"/>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74" name="Freeform 58">
            <a:extLst>
              <a:ext uri="{FF2B5EF4-FFF2-40B4-BE49-F238E27FC236}">
                <a16:creationId xmlns:a16="http://schemas.microsoft.com/office/drawing/2014/main" id="{5B769880-5A96-4A8B-9378-92FB985C9854}"/>
              </a:ext>
            </a:extLst>
          </p:cNvPr>
          <p:cNvSpPr>
            <a:spLocks noChangeArrowheads="1"/>
          </p:cNvSpPr>
          <p:nvPr/>
        </p:nvSpPr>
        <p:spPr bwMode="auto">
          <a:xfrm>
            <a:off x="9610228" y="3003764"/>
            <a:ext cx="362683" cy="343449"/>
          </a:xfrm>
          <a:custGeom>
            <a:avLst/>
            <a:gdLst>
              <a:gd name="T0" fmla="*/ 417 w 582"/>
              <a:gd name="T1" fmla="*/ 76 h 552"/>
              <a:gd name="T2" fmla="*/ 417 w 582"/>
              <a:gd name="T3" fmla="*/ 76 h 552"/>
              <a:gd name="T4" fmla="*/ 512 w 582"/>
              <a:gd name="T5" fmla="*/ 415 h 552"/>
              <a:gd name="T6" fmla="*/ 512 w 582"/>
              <a:gd name="T7" fmla="*/ 415 h 552"/>
              <a:gd name="T8" fmla="*/ 165 w 582"/>
              <a:gd name="T9" fmla="*/ 472 h 552"/>
              <a:gd name="T10" fmla="*/ 165 w 582"/>
              <a:gd name="T11" fmla="*/ 472 h 552"/>
              <a:gd name="T12" fmla="*/ 69 w 582"/>
              <a:gd name="T13" fmla="*/ 133 h 552"/>
              <a:gd name="T14" fmla="*/ 69 w 582"/>
              <a:gd name="T15" fmla="*/ 133 h 552"/>
              <a:gd name="T16" fmla="*/ 417 w 582"/>
              <a:gd name="T17" fmla="*/ 7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552">
                <a:moveTo>
                  <a:pt x="417" y="76"/>
                </a:moveTo>
                <a:lnTo>
                  <a:pt x="417" y="76"/>
                </a:lnTo>
                <a:cubicBezTo>
                  <a:pt x="539" y="154"/>
                  <a:pt x="581" y="306"/>
                  <a:pt x="512" y="415"/>
                </a:cubicBezTo>
                <a:lnTo>
                  <a:pt x="512" y="415"/>
                </a:lnTo>
                <a:cubicBezTo>
                  <a:pt x="442" y="525"/>
                  <a:pt x="287" y="551"/>
                  <a:pt x="165" y="472"/>
                </a:cubicBezTo>
                <a:lnTo>
                  <a:pt x="165" y="472"/>
                </a:lnTo>
                <a:cubicBezTo>
                  <a:pt x="42" y="395"/>
                  <a:pt x="0" y="243"/>
                  <a:pt x="69" y="133"/>
                </a:cubicBezTo>
                <a:lnTo>
                  <a:pt x="69" y="133"/>
                </a:lnTo>
                <a:cubicBezTo>
                  <a:pt x="139" y="25"/>
                  <a:pt x="295" y="0"/>
                  <a:pt x="417" y="76"/>
                </a:cubicBezTo>
              </a:path>
            </a:pathLst>
          </a:custGeom>
          <a:solidFill>
            <a:srgbClr val="BFE8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78" name="Freeform 60">
            <a:extLst>
              <a:ext uri="{FF2B5EF4-FFF2-40B4-BE49-F238E27FC236}">
                <a16:creationId xmlns:a16="http://schemas.microsoft.com/office/drawing/2014/main" id="{40715267-4FD9-4900-9C8B-BF0C807A3ED0}"/>
              </a:ext>
            </a:extLst>
          </p:cNvPr>
          <p:cNvSpPr>
            <a:spLocks noChangeArrowheads="1"/>
          </p:cNvSpPr>
          <p:nvPr/>
        </p:nvSpPr>
        <p:spPr bwMode="auto">
          <a:xfrm>
            <a:off x="9687161" y="4209957"/>
            <a:ext cx="134632" cy="118148"/>
          </a:xfrm>
          <a:custGeom>
            <a:avLst/>
            <a:gdLst>
              <a:gd name="T0" fmla="*/ 22 w 218"/>
              <a:gd name="T1" fmla="*/ 189 h 190"/>
              <a:gd name="T2" fmla="*/ 0 w 218"/>
              <a:gd name="T3" fmla="*/ 162 h 190"/>
              <a:gd name="T4" fmla="*/ 195 w 218"/>
              <a:gd name="T5" fmla="*/ 0 h 190"/>
              <a:gd name="T6" fmla="*/ 217 w 218"/>
              <a:gd name="T7" fmla="*/ 26 h 190"/>
              <a:gd name="T8" fmla="*/ 22 w 218"/>
              <a:gd name="T9" fmla="*/ 189 h 190"/>
            </a:gdLst>
            <a:ahLst/>
            <a:cxnLst>
              <a:cxn ang="0">
                <a:pos x="T0" y="T1"/>
              </a:cxn>
              <a:cxn ang="0">
                <a:pos x="T2" y="T3"/>
              </a:cxn>
              <a:cxn ang="0">
                <a:pos x="T4" y="T5"/>
              </a:cxn>
              <a:cxn ang="0">
                <a:pos x="T6" y="T7"/>
              </a:cxn>
              <a:cxn ang="0">
                <a:pos x="T8" y="T9"/>
              </a:cxn>
            </a:cxnLst>
            <a:rect l="0" t="0" r="r" b="b"/>
            <a:pathLst>
              <a:path w="218" h="190">
                <a:moveTo>
                  <a:pt x="22" y="189"/>
                </a:moveTo>
                <a:lnTo>
                  <a:pt x="0" y="162"/>
                </a:lnTo>
                <a:lnTo>
                  <a:pt x="195" y="0"/>
                </a:lnTo>
                <a:lnTo>
                  <a:pt x="217" y="26"/>
                </a:lnTo>
                <a:lnTo>
                  <a:pt x="22" y="189"/>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80" name="Freeform 61">
            <a:extLst>
              <a:ext uri="{FF2B5EF4-FFF2-40B4-BE49-F238E27FC236}">
                <a16:creationId xmlns:a16="http://schemas.microsoft.com/office/drawing/2014/main" id="{BF7FAC95-DBBA-43C7-AFB5-90E907BAED5D}"/>
              </a:ext>
            </a:extLst>
          </p:cNvPr>
          <p:cNvSpPr>
            <a:spLocks noChangeArrowheads="1"/>
          </p:cNvSpPr>
          <p:nvPr/>
        </p:nvSpPr>
        <p:spPr bwMode="auto">
          <a:xfrm>
            <a:off x="9755850" y="4135773"/>
            <a:ext cx="134634" cy="134632"/>
          </a:xfrm>
          <a:custGeom>
            <a:avLst/>
            <a:gdLst>
              <a:gd name="T0" fmla="*/ 217 w 218"/>
              <a:gd name="T1" fmla="*/ 108 h 218"/>
              <a:gd name="T2" fmla="*/ 217 w 218"/>
              <a:gd name="T3" fmla="*/ 108 h 218"/>
              <a:gd name="T4" fmla="*/ 109 w 218"/>
              <a:gd name="T5" fmla="*/ 217 h 218"/>
              <a:gd name="T6" fmla="*/ 109 w 218"/>
              <a:gd name="T7" fmla="*/ 217 h 218"/>
              <a:gd name="T8" fmla="*/ 0 w 218"/>
              <a:gd name="T9" fmla="*/ 108 h 218"/>
              <a:gd name="T10" fmla="*/ 0 w 218"/>
              <a:gd name="T11" fmla="*/ 108 h 218"/>
              <a:gd name="T12" fmla="*/ 109 w 218"/>
              <a:gd name="T13" fmla="*/ 0 h 218"/>
              <a:gd name="T14" fmla="*/ 109 w 218"/>
              <a:gd name="T15" fmla="*/ 0 h 218"/>
              <a:gd name="T16" fmla="*/ 217 w 218"/>
              <a:gd name="T17"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18">
                <a:moveTo>
                  <a:pt x="217" y="108"/>
                </a:moveTo>
                <a:lnTo>
                  <a:pt x="217" y="108"/>
                </a:lnTo>
                <a:cubicBezTo>
                  <a:pt x="217" y="168"/>
                  <a:pt x="168" y="217"/>
                  <a:pt x="109" y="217"/>
                </a:cubicBezTo>
                <a:lnTo>
                  <a:pt x="109" y="217"/>
                </a:lnTo>
                <a:cubicBezTo>
                  <a:pt x="48" y="217"/>
                  <a:pt x="0" y="168"/>
                  <a:pt x="0" y="108"/>
                </a:cubicBezTo>
                <a:lnTo>
                  <a:pt x="0" y="108"/>
                </a:lnTo>
                <a:cubicBezTo>
                  <a:pt x="0" y="49"/>
                  <a:pt x="48" y="0"/>
                  <a:pt x="109" y="0"/>
                </a:cubicBezTo>
                <a:lnTo>
                  <a:pt x="109" y="0"/>
                </a:lnTo>
                <a:cubicBezTo>
                  <a:pt x="168" y="0"/>
                  <a:pt x="217" y="49"/>
                  <a:pt x="217" y="108"/>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82" name="Freeform 62">
            <a:extLst>
              <a:ext uri="{FF2B5EF4-FFF2-40B4-BE49-F238E27FC236}">
                <a16:creationId xmlns:a16="http://schemas.microsoft.com/office/drawing/2014/main" id="{783D50E3-6331-499C-AC65-9D51EFA44B66}"/>
              </a:ext>
            </a:extLst>
          </p:cNvPr>
          <p:cNvSpPr>
            <a:spLocks noChangeArrowheads="1"/>
          </p:cNvSpPr>
          <p:nvPr/>
        </p:nvSpPr>
        <p:spPr bwMode="auto">
          <a:xfrm>
            <a:off x="9280518" y="4262163"/>
            <a:ext cx="156612" cy="104408"/>
          </a:xfrm>
          <a:custGeom>
            <a:avLst/>
            <a:gdLst>
              <a:gd name="T0" fmla="*/ 232 w 251"/>
              <a:gd name="T1" fmla="*/ 166 h 167"/>
              <a:gd name="T2" fmla="*/ 0 w 251"/>
              <a:gd name="T3" fmla="*/ 30 h 167"/>
              <a:gd name="T4" fmla="*/ 17 w 251"/>
              <a:gd name="T5" fmla="*/ 0 h 167"/>
              <a:gd name="T6" fmla="*/ 250 w 251"/>
              <a:gd name="T7" fmla="*/ 137 h 167"/>
              <a:gd name="T8" fmla="*/ 232 w 251"/>
              <a:gd name="T9" fmla="*/ 166 h 167"/>
            </a:gdLst>
            <a:ahLst/>
            <a:cxnLst>
              <a:cxn ang="0">
                <a:pos x="T0" y="T1"/>
              </a:cxn>
              <a:cxn ang="0">
                <a:pos x="T2" y="T3"/>
              </a:cxn>
              <a:cxn ang="0">
                <a:pos x="T4" y="T5"/>
              </a:cxn>
              <a:cxn ang="0">
                <a:pos x="T6" y="T7"/>
              </a:cxn>
              <a:cxn ang="0">
                <a:pos x="T8" y="T9"/>
              </a:cxn>
            </a:cxnLst>
            <a:rect l="0" t="0" r="r" b="b"/>
            <a:pathLst>
              <a:path w="251" h="167">
                <a:moveTo>
                  <a:pt x="232" y="166"/>
                </a:moveTo>
                <a:lnTo>
                  <a:pt x="0" y="30"/>
                </a:lnTo>
                <a:lnTo>
                  <a:pt x="17" y="0"/>
                </a:lnTo>
                <a:lnTo>
                  <a:pt x="250" y="137"/>
                </a:lnTo>
                <a:lnTo>
                  <a:pt x="232" y="16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84" name="Freeform 63">
            <a:extLst>
              <a:ext uri="{FF2B5EF4-FFF2-40B4-BE49-F238E27FC236}">
                <a16:creationId xmlns:a16="http://schemas.microsoft.com/office/drawing/2014/main" id="{BB42BEB1-0D06-4964-BA57-CFFA64CCDAA0}"/>
              </a:ext>
            </a:extLst>
          </p:cNvPr>
          <p:cNvSpPr>
            <a:spLocks noChangeArrowheads="1"/>
          </p:cNvSpPr>
          <p:nvPr/>
        </p:nvSpPr>
        <p:spPr bwMode="auto">
          <a:xfrm>
            <a:off x="9231061" y="4220947"/>
            <a:ext cx="112650" cy="112652"/>
          </a:xfrm>
          <a:custGeom>
            <a:avLst/>
            <a:gdLst>
              <a:gd name="T0" fmla="*/ 136 w 180"/>
              <a:gd name="T1" fmla="*/ 26 h 179"/>
              <a:gd name="T2" fmla="*/ 136 w 180"/>
              <a:gd name="T3" fmla="*/ 26 h 179"/>
              <a:gd name="T4" fmla="*/ 153 w 180"/>
              <a:gd name="T5" fmla="*/ 136 h 179"/>
              <a:gd name="T6" fmla="*/ 153 w 180"/>
              <a:gd name="T7" fmla="*/ 136 h 179"/>
              <a:gd name="T8" fmla="*/ 44 w 180"/>
              <a:gd name="T9" fmla="*/ 153 h 179"/>
              <a:gd name="T10" fmla="*/ 44 w 180"/>
              <a:gd name="T11" fmla="*/ 153 h 179"/>
              <a:gd name="T12" fmla="*/ 26 w 180"/>
              <a:gd name="T13" fmla="*/ 43 h 179"/>
              <a:gd name="T14" fmla="*/ 26 w 180"/>
              <a:gd name="T15" fmla="*/ 43 h 179"/>
              <a:gd name="T16" fmla="*/ 136 w 180"/>
              <a:gd name="T17" fmla="*/ 2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79">
                <a:moveTo>
                  <a:pt x="136" y="26"/>
                </a:moveTo>
                <a:lnTo>
                  <a:pt x="136" y="26"/>
                </a:lnTo>
                <a:cubicBezTo>
                  <a:pt x="171" y="52"/>
                  <a:pt x="179" y="101"/>
                  <a:pt x="153" y="136"/>
                </a:cubicBezTo>
                <a:lnTo>
                  <a:pt x="153" y="136"/>
                </a:lnTo>
                <a:cubicBezTo>
                  <a:pt x="128" y="171"/>
                  <a:pt x="79" y="178"/>
                  <a:pt x="44" y="153"/>
                </a:cubicBezTo>
                <a:lnTo>
                  <a:pt x="44" y="153"/>
                </a:lnTo>
                <a:cubicBezTo>
                  <a:pt x="8" y="127"/>
                  <a:pt x="0" y="78"/>
                  <a:pt x="26" y="43"/>
                </a:cubicBezTo>
                <a:lnTo>
                  <a:pt x="26" y="43"/>
                </a:lnTo>
                <a:cubicBezTo>
                  <a:pt x="51" y="8"/>
                  <a:pt x="100" y="0"/>
                  <a:pt x="136" y="26"/>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86" name="Freeform 64">
            <a:extLst>
              <a:ext uri="{FF2B5EF4-FFF2-40B4-BE49-F238E27FC236}">
                <a16:creationId xmlns:a16="http://schemas.microsoft.com/office/drawing/2014/main" id="{0898D9E4-209C-4F74-ADC5-CB5C22F5DD74}"/>
              </a:ext>
            </a:extLst>
          </p:cNvPr>
          <p:cNvSpPr>
            <a:spLocks noChangeArrowheads="1"/>
          </p:cNvSpPr>
          <p:nvPr/>
        </p:nvSpPr>
        <p:spPr bwMode="auto">
          <a:xfrm>
            <a:off x="9637705" y="4487464"/>
            <a:ext cx="112650" cy="140127"/>
          </a:xfrm>
          <a:custGeom>
            <a:avLst/>
            <a:gdLst>
              <a:gd name="T0" fmla="*/ 151 w 179"/>
              <a:gd name="T1" fmla="*/ 225 h 226"/>
              <a:gd name="T2" fmla="*/ 0 w 179"/>
              <a:gd name="T3" fmla="*/ 21 h 226"/>
              <a:gd name="T4" fmla="*/ 28 w 179"/>
              <a:gd name="T5" fmla="*/ 0 h 226"/>
              <a:gd name="T6" fmla="*/ 178 w 179"/>
              <a:gd name="T7" fmla="*/ 205 h 226"/>
              <a:gd name="T8" fmla="*/ 151 w 179"/>
              <a:gd name="T9" fmla="*/ 225 h 226"/>
            </a:gdLst>
            <a:ahLst/>
            <a:cxnLst>
              <a:cxn ang="0">
                <a:pos x="T0" y="T1"/>
              </a:cxn>
              <a:cxn ang="0">
                <a:pos x="T2" y="T3"/>
              </a:cxn>
              <a:cxn ang="0">
                <a:pos x="T4" y="T5"/>
              </a:cxn>
              <a:cxn ang="0">
                <a:pos x="T6" y="T7"/>
              </a:cxn>
              <a:cxn ang="0">
                <a:pos x="T8" y="T9"/>
              </a:cxn>
            </a:cxnLst>
            <a:rect l="0" t="0" r="r" b="b"/>
            <a:pathLst>
              <a:path w="179" h="226">
                <a:moveTo>
                  <a:pt x="151" y="225"/>
                </a:moveTo>
                <a:lnTo>
                  <a:pt x="0" y="21"/>
                </a:lnTo>
                <a:lnTo>
                  <a:pt x="28" y="0"/>
                </a:lnTo>
                <a:lnTo>
                  <a:pt x="178" y="205"/>
                </a:lnTo>
                <a:lnTo>
                  <a:pt x="151" y="22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88" name="Freeform 65">
            <a:extLst>
              <a:ext uri="{FF2B5EF4-FFF2-40B4-BE49-F238E27FC236}">
                <a16:creationId xmlns:a16="http://schemas.microsoft.com/office/drawing/2014/main" id="{BDAABEC3-66A0-42E3-8BB8-8C5049536C02}"/>
              </a:ext>
            </a:extLst>
          </p:cNvPr>
          <p:cNvSpPr>
            <a:spLocks noChangeArrowheads="1"/>
          </p:cNvSpPr>
          <p:nvPr/>
        </p:nvSpPr>
        <p:spPr bwMode="auto">
          <a:xfrm>
            <a:off x="9695403" y="4578135"/>
            <a:ext cx="85176" cy="85176"/>
          </a:xfrm>
          <a:custGeom>
            <a:avLst/>
            <a:gdLst>
              <a:gd name="T0" fmla="*/ 123 w 138"/>
              <a:gd name="T1" fmla="*/ 95 h 138"/>
              <a:gd name="T2" fmla="*/ 123 w 138"/>
              <a:gd name="T3" fmla="*/ 95 h 138"/>
              <a:gd name="T4" fmla="*/ 41 w 138"/>
              <a:gd name="T5" fmla="*/ 122 h 138"/>
              <a:gd name="T6" fmla="*/ 41 w 138"/>
              <a:gd name="T7" fmla="*/ 122 h 138"/>
              <a:gd name="T8" fmla="*/ 15 w 138"/>
              <a:gd name="T9" fmla="*/ 41 h 138"/>
              <a:gd name="T10" fmla="*/ 15 w 138"/>
              <a:gd name="T11" fmla="*/ 41 h 138"/>
              <a:gd name="T12" fmla="*/ 96 w 138"/>
              <a:gd name="T13" fmla="*/ 14 h 138"/>
              <a:gd name="T14" fmla="*/ 96 w 138"/>
              <a:gd name="T15" fmla="*/ 14 h 138"/>
              <a:gd name="T16" fmla="*/ 123 w 138"/>
              <a:gd name="T17" fmla="*/ 9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23" y="95"/>
                </a:moveTo>
                <a:lnTo>
                  <a:pt x="123" y="95"/>
                </a:lnTo>
                <a:cubicBezTo>
                  <a:pt x="107" y="125"/>
                  <a:pt x="71" y="137"/>
                  <a:pt x="41" y="122"/>
                </a:cubicBezTo>
                <a:lnTo>
                  <a:pt x="41" y="122"/>
                </a:lnTo>
                <a:cubicBezTo>
                  <a:pt x="12" y="108"/>
                  <a:pt x="0" y="71"/>
                  <a:pt x="15" y="41"/>
                </a:cubicBezTo>
                <a:lnTo>
                  <a:pt x="15" y="41"/>
                </a:lnTo>
                <a:cubicBezTo>
                  <a:pt x="30" y="11"/>
                  <a:pt x="66" y="0"/>
                  <a:pt x="96" y="14"/>
                </a:cubicBezTo>
                <a:lnTo>
                  <a:pt x="96" y="14"/>
                </a:lnTo>
                <a:cubicBezTo>
                  <a:pt x="126" y="30"/>
                  <a:pt x="137" y="66"/>
                  <a:pt x="123" y="95"/>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90" name="Freeform 66">
            <a:extLst>
              <a:ext uri="{FF2B5EF4-FFF2-40B4-BE49-F238E27FC236}">
                <a16:creationId xmlns:a16="http://schemas.microsoft.com/office/drawing/2014/main" id="{B92D1087-22F2-46F1-98FC-A23E26117F79}"/>
              </a:ext>
            </a:extLst>
          </p:cNvPr>
          <p:cNvSpPr>
            <a:spLocks noChangeArrowheads="1"/>
          </p:cNvSpPr>
          <p:nvPr/>
        </p:nvSpPr>
        <p:spPr bwMode="auto">
          <a:xfrm>
            <a:off x="9349205" y="4179734"/>
            <a:ext cx="431373" cy="431372"/>
          </a:xfrm>
          <a:custGeom>
            <a:avLst/>
            <a:gdLst>
              <a:gd name="T0" fmla="*/ 346 w 693"/>
              <a:gd name="T1" fmla="*/ 0 h 694"/>
              <a:gd name="T2" fmla="*/ 346 w 693"/>
              <a:gd name="T3" fmla="*/ 0 h 694"/>
              <a:gd name="T4" fmla="*/ 692 w 693"/>
              <a:gd name="T5" fmla="*/ 346 h 694"/>
              <a:gd name="T6" fmla="*/ 692 w 693"/>
              <a:gd name="T7" fmla="*/ 346 h 694"/>
              <a:gd name="T8" fmla="*/ 346 w 693"/>
              <a:gd name="T9" fmla="*/ 693 h 694"/>
              <a:gd name="T10" fmla="*/ 346 w 693"/>
              <a:gd name="T11" fmla="*/ 693 h 694"/>
              <a:gd name="T12" fmla="*/ 0 w 693"/>
              <a:gd name="T13" fmla="*/ 346 h 694"/>
              <a:gd name="T14" fmla="*/ 0 w 693"/>
              <a:gd name="T15" fmla="*/ 346 h 694"/>
              <a:gd name="T16" fmla="*/ 346 w 693"/>
              <a:gd name="T1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3" h="694">
                <a:moveTo>
                  <a:pt x="346" y="0"/>
                </a:moveTo>
                <a:lnTo>
                  <a:pt x="346" y="0"/>
                </a:lnTo>
                <a:cubicBezTo>
                  <a:pt x="537" y="0"/>
                  <a:pt x="692" y="155"/>
                  <a:pt x="692" y="346"/>
                </a:cubicBezTo>
                <a:lnTo>
                  <a:pt x="692" y="346"/>
                </a:lnTo>
                <a:cubicBezTo>
                  <a:pt x="692" y="538"/>
                  <a:pt x="537" y="693"/>
                  <a:pt x="346" y="693"/>
                </a:cubicBezTo>
                <a:lnTo>
                  <a:pt x="346" y="693"/>
                </a:lnTo>
                <a:cubicBezTo>
                  <a:pt x="154" y="693"/>
                  <a:pt x="0" y="538"/>
                  <a:pt x="0" y="346"/>
                </a:cubicBezTo>
                <a:lnTo>
                  <a:pt x="0" y="346"/>
                </a:lnTo>
                <a:cubicBezTo>
                  <a:pt x="0" y="155"/>
                  <a:pt x="154" y="0"/>
                  <a:pt x="346" y="0"/>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92" name="Freeform 67">
            <a:extLst>
              <a:ext uri="{FF2B5EF4-FFF2-40B4-BE49-F238E27FC236}">
                <a16:creationId xmlns:a16="http://schemas.microsoft.com/office/drawing/2014/main" id="{9DCB6455-F1F8-416A-B549-4FE75071977C}"/>
              </a:ext>
            </a:extLst>
          </p:cNvPr>
          <p:cNvSpPr>
            <a:spLocks noChangeArrowheads="1"/>
          </p:cNvSpPr>
          <p:nvPr/>
        </p:nvSpPr>
        <p:spPr bwMode="auto">
          <a:xfrm>
            <a:off x="9434382" y="4377560"/>
            <a:ext cx="184088" cy="173098"/>
          </a:xfrm>
          <a:custGeom>
            <a:avLst/>
            <a:gdLst>
              <a:gd name="T0" fmla="*/ 211 w 295"/>
              <a:gd name="T1" fmla="*/ 40 h 280"/>
              <a:gd name="T2" fmla="*/ 211 w 295"/>
              <a:gd name="T3" fmla="*/ 40 h 280"/>
              <a:gd name="T4" fmla="*/ 259 w 295"/>
              <a:gd name="T5" fmla="*/ 211 h 280"/>
              <a:gd name="T6" fmla="*/ 259 w 295"/>
              <a:gd name="T7" fmla="*/ 211 h 280"/>
              <a:gd name="T8" fmla="*/ 83 w 295"/>
              <a:gd name="T9" fmla="*/ 240 h 280"/>
              <a:gd name="T10" fmla="*/ 83 w 295"/>
              <a:gd name="T11" fmla="*/ 240 h 280"/>
              <a:gd name="T12" fmla="*/ 36 w 295"/>
              <a:gd name="T13" fmla="*/ 68 h 280"/>
              <a:gd name="T14" fmla="*/ 36 w 295"/>
              <a:gd name="T15" fmla="*/ 68 h 280"/>
              <a:gd name="T16" fmla="*/ 211 w 295"/>
              <a:gd name="T17" fmla="*/ 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80">
                <a:moveTo>
                  <a:pt x="211" y="40"/>
                </a:moveTo>
                <a:lnTo>
                  <a:pt x="211" y="40"/>
                </a:lnTo>
                <a:cubicBezTo>
                  <a:pt x="273" y="79"/>
                  <a:pt x="294" y="155"/>
                  <a:pt x="259" y="211"/>
                </a:cubicBezTo>
                <a:lnTo>
                  <a:pt x="259" y="211"/>
                </a:lnTo>
                <a:cubicBezTo>
                  <a:pt x="224" y="266"/>
                  <a:pt x="145" y="279"/>
                  <a:pt x="83" y="240"/>
                </a:cubicBezTo>
                <a:lnTo>
                  <a:pt x="83" y="240"/>
                </a:lnTo>
                <a:cubicBezTo>
                  <a:pt x="22" y="200"/>
                  <a:pt x="0" y="124"/>
                  <a:pt x="36" y="68"/>
                </a:cubicBezTo>
                <a:lnTo>
                  <a:pt x="36" y="68"/>
                </a:lnTo>
                <a:cubicBezTo>
                  <a:pt x="71" y="13"/>
                  <a:pt x="149" y="0"/>
                  <a:pt x="211" y="40"/>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94" name="Freeform 68">
            <a:extLst>
              <a:ext uri="{FF2B5EF4-FFF2-40B4-BE49-F238E27FC236}">
                <a16:creationId xmlns:a16="http://schemas.microsoft.com/office/drawing/2014/main" id="{A692C651-1517-4E61-AA05-E4D59E4BC3C2}"/>
              </a:ext>
            </a:extLst>
          </p:cNvPr>
          <p:cNvSpPr>
            <a:spLocks noChangeArrowheads="1"/>
          </p:cNvSpPr>
          <p:nvPr/>
        </p:nvSpPr>
        <p:spPr bwMode="auto">
          <a:xfrm>
            <a:off x="9648694" y="4363823"/>
            <a:ext cx="65942" cy="74186"/>
          </a:xfrm>
          <a:custGeom>
            <a:avLst/>
            <a:gdLst>
              <a:gd name="T0" fmla="*/ 101 w 106"/>
              <a:gd name="T1" fmla="*/ 65 h 117"/>
              <a:gd name="T2" fmla="*/ 101 w 106"/>
              <a:gd name="T3" fmla="*/ 65 h 117"/>
              <a:gd name="T4" fmla="*/ 44 w 106"/>
              <a:gd name="T5" fmla="*/ 113 h 117"/>
              <a:gd name="T6" fmla="*/ 44 w 106"/>
              <a:gd name="T7" fmla="*/ 113 h 117"/>
              <a:gd name="T8" fmla="*/ 4 w 106"/>
              <a:gd name="T9" fmla="*/ 52 h 117"/>
              <a:gd name="T10" fmla="*/ 4 w 106"/>
              <a:gd name="T11" fmla="*/ 52 h 117"/>
              <a:gd name="T12" fmla="*/ 60 w 106"/>
              <a:gd name="T13" fmla="*/ 4 h 117"/>
              <a:gd name="T14" fmla="*/ 60 w 106"/>
              <a:gd name="T15" fmla="*/ 4 h 117"/>
              <a:gd name="T16" fmla="*/ 101 w 106"/>
              <a:gd name="T17" fmla="*/ 6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7">
                <a:moveTo>
                  <a:pt x="101" y="65"/>
                </a:moveTo>
                <a:lnTo>
                  <a:pt x="101" y="65"/>
                </a:lnTo>
                <a:cubicBezTo>
                  <a:pt x="96" y="95"/>
                  <a:pt x="72" y="116"/>
                  <a:pt x="44" y="113"/>
                </a:cubicBezTo>
                <a:lnTo>
                  <a:pt x="44" y="113"/>
                </a:lnTo>
                <a:cubicBezTo>
                  <a:pt x="18" y="108"/>
                  <a:pt x="0" y="82"/>
                  <a:pt x="4" y="52"/>
                </a:cubicBezTo>
                <a:lnTo>
                  <a:pt x="4" y="52"/>
                </a:lnTo>
                <a:cubicBezTo>
                  <a:pt x="8" y="21"/>
                  <a:pt x="33" y="0"/>
                  <a:pt x="60" y="4"/>
                </a:cubicBezTo>
                <a:lnTo>
                  <a:pt x="60" y="4"/>
                </a:lnTo>
                <a:cubicBezTo>
                  <a:pt x="87" y="8"/>
                  <a:pt x="105" y="35"/>
                  <a:pt x="101" y="65"/>
                </a:cubicBez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96" name="Freeform 69">
            <a:extLst>
              <a:ext uri="{FF2B5EF4-FFF2-40B4-BE49-F238E27FC236}">
                <a16:creationId xmlns:a16="http://schemas.microsoft.com/office/drawing/2014/main" id="{83441E11-BFCF-4EA1-BD62-EF5F8C87D429}"/>
              </a:ext>
            </a:extLst>
          </p:cNvPr>
          <p:cNvSpPr>
            <a:spLocks noChangeArrowheads="1"/>
          </p:cNvSpPr>
          <p:nvPr/>
        </p:nvSpPr>
        <p:spPr bwMode="auto">
          <a:xfrm>
            <a:off x="9511314" y="4273152"/>
            <a:ext cx="65942" cy="74184"/>
          </a:xfrm>
          <a:custGeom>
            <a:avLst/>
            <a:gdLst>
              <a:gd name="T0" fmla="*/ 101 w 106"/>
              <a:gd name="T1" fmla="*/ 65 h 117"/>
              <a:gd name="T2" fmla="*/ 101 w 106"/>
              <a:gd name="T3" fmla="*/ 65 h 117"/>
              <a:gd name="T4" fmla="*/ 45 w 106"/>
              <a:gd name="T5" fmla="*/ 112 h 117"/>
              <a:gd name="T6" fmla="*/ 45 w 106"/>
              <a:gd name="T7" fmla="*/ 112 h 117"/>
              <a:gd name="T8" fmla="*/ 4 w 106"/>
              <a:gd name="T9" fmla="*/ 51 h 117"/>
              <a:gd name="T10" fmla="*/ 4 w 106"/>
              <a:gd name="T11" fmla="*/ 51 h 117"/>
              <a:gd name="T12" fmla="*/ 60 w 106"/>
              <a:gd name="T13" fmla="*/ 4 h 117"/>
              <a:gd name="T14" fmla="*/ 60 w 106"/>
              <a:gd name="T15" fmla="*/ 4 h 117"/>
              <a:gd name="T16" fmla="*/ 101 w 106"/>
              <a:gd name="T17" fmla="*/ 6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7">
                <a:moveTo>
                  <a:pt x="101" y="65"/>
                </a:moveTo>
                <a:lnTo>
                  <a:pt x="101" y="65"/>
                </a:lnTo>
                <a:cubicBezTo>
                  <a:pt x="97" y="94"/>
                  <a:pt x="72" y="116"/>
                  <a:pt x="45" y="112"/>
                </a:cubicBezTo>
                <a:lnTo>
                  <a:pt x="45" y="112"/>
                </a:lnTo>
                <a:cubicBezTo>
                  <a:pt x="18" y="109"/>
                  <a:pt x="0" y="81"/>
                  <a:pt x="4" y="51"/>
                </a:cubicBezTo>
                <a:lnTo>
                  <a:pt x="4" y="51"/>
                </a:lnTo>
                <a:cubicBezTo>
                  <a:pt x="8" y="21"/>
                  <a:pt x="33" y="0"/>
                  <a:pt x="60" y="4"/>
                </a:cubicBezTo>
                <a:lnTo>
                  <a:pt x="60" y="4"/>
                </a:lnTo>
                <a:cubicBezTo>
                  <a:pt x="87" y="7"/>
                  <a:pt x="105" y="35"/>
                  <a:pt x="101" y="65"/>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98" name="Freeform 70">
            <a:extLst>
              <a:ext uri="{FF2B5EF4-FFF2-40B4-BE49-F238E27FC236}">
                <a16:creationId xmlns:a16="http://schemas.microsoft.com/office/drawing/2014/main" id="{5A7DFA24-1199-4557-927A-ABF59C848389}"/>
              </a:ext>
            </a:extLst>
          </p:cNvPr>
          <p:cNvSpPr>
            <a:spLocks noChangeArrowheads="1"/>
          </p:cNvSpPr>
          <p:nvPr/>
        </p:nvSpPr>
        <p:spPr bwMode="auto">
          <a:xfrm>
            <a:off x="7011162" y="2564148"/>
            <a:ext cx="192332" cy="35720"/>
          </a:xfrm>
          <a:custGeom>
            <a:avLst/>
            <a:gdLst>
              <a:gd name="T0" fmla="*/ 305 w 308"/>
              <a:gd name="T1" fmla="*/ 57 h 58"/>
              <a:gd name="T2" fmla="*/ 0 w 308"/>
              <a:gd name="T3" fmla="*/ 38 h 58"/>
              <a:gd name="T4" fmla="*/ 2 w 308"/>
              <a:gd name="T5" fmla="*/ 0 h 58"/>
              <a:gd name="T6" fmla="*/ 307 w 308"/>
              <a:gd name="T7" fmla="*/ 18 h 58"/>
              <a:gd name="T8" fmla="*/ 305 w 308"/>
              <a:gd name="T9" fmla="*/ 57 h 58"/>
            </a:gdLst>
            <a:ahLst/>
            <a:cxnLst>
              <a:cxn ang="0">
                <a:pos x="T0" y="T1"/>
              </a:cxn>
              <a:cxn ang="0">
                <a:pos x="T2" y="T3"/>
              </a:cxn>
              <a:cxn ang="0">
                <a:pos x="T4" y="T5"/>
              </a:cxn>
              <a:cxn ang="0">
                <a:pos x="T6" y="T7"/>
              </a:cxn>
              <a:cxn ang="0">
                <a:pos x="T8" y="T9"/>
              </a:cxn>
            </a:cxnLst>
            <a:rect l="0" t="0" r="r" b="b"/>
            <a:pathLst>
              <a:path w="308" h="58">
                <a:moveTo>
                  <a:pt x="305" y="57"/>
                </a:moveTo>
                <a:lnTo>
                  <a:pt x="0" y="38"/>
                </a:lnTo>
                <a:lnTo>
                  <a:pt x="2" y="0"/>
                </a:lnTo>
                <a:lnTo>
                  <a:pt x="307" y="18"/>
                </a:lnTo>
                <a:lnTo>
                  <a:pt x="305" y="5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00" name="Freeform 71">
            <a:extLst>
              <a:ext uri="{FF2B5EF4-FFF2-40B4-BE49-F238E27FC236}">
                <a16:creationId xmlns:a16="http://schemas.microsoft.com/office/drawing/2014/main" id="{62570079-185E-4755-BD06-C34B2E9F6131}"/>
              </a:ext>
            </a:extLst>
          </p:cNvPr>
          <p:cNvSpPr>
            <a:spLocks noChangeArrowheads="1"/>
          </p:cNvSpPr>
          <p:nvPr/>
        </p:nvSpPr>
        <p:spPr bwMode="auto">
          <a:xfrm>
            <a:off x="7233717" y="2333351"/>
            <a:ext cx="93418" cy="140128"/>
          </a:xfrm>
          <a:custGeom>
            <a:avLst/>
            <a:gdLst>
              <a:gd name="T0" fmla="*/ 121 w 149"/>
              <a:gd name="T1" fmla="*/ 224 h 225"/>
              <a:gd name="T2" fmla="*/ 0 w 149"/>
              <a:gd name="T3" fmla="*/ 15 h 225"/>
              <a:gd name="T4" fmla="*/ 27 w 149"/>
              <a:gd name="T5" fmla="*/ 0 h 225"/>
              <a:gd name="T6" fmla="*/ 148 w 149"/>
              <a:gd name="T7" fmla="*/ 208 h 225"/>
              <a:gd name="T8" fmla="*/ 121 w 149"/>
              <a:gd name="T9" fmla="*/ 224 h 225"/>
            </a:gdLst>
            <a:ahLst/>
            <a:cxnLst>
              <a:cxn ang="0">
                <a:pos x="T0" y="T1"/>
              </a:cxn>
              <a:cxn ang="0">
                <a:pos x="T2" y="T3"/>
              </a:cxn>
              <a:cxn ang="0">
                <a:pos x="T4" y="T5"/>
              </a:cxn>
              <a:cxn ang="0">
                <a:pos x="T6" y="T7"/>
              </a:cxn>
              <a:cxn ang="0">
                <a:pos x="T8" y="T9"/>
              </a:cxn>
            </a:cxnLst>
            <a:rect l="0" t="0" r="r" b="b"/>
            <a:pathLst>
              <a:path w="149" h="225">
                <a:moveTo>
                  <a:pt x="121" y="224"/>
                </a:moveTo>
                <a:lnTo>
                  <a:pt x="0" y="15"/>
                </a:lnTo>
                <a:lnTo>
                  <a:pt x="27" y="0"/>
                </a:lnTo>
                <a:lnTo>
                  <a:pt x="148" y="208"/>
                </a:lnTo>
                <a:lnTo>
                  <a:pt x="121" y="22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02" name="Freeform 72">
            <a:extLst>
              <a:ext uri="{FF2B5EF4-FFF2-40B4-BE49-F238E27FC236}">
                <a16:creationId xmlns:a16="http://schemas.microsoft.com/office/drawing/2014/main" id="{7AD58D03-91E3-43FE-B157-40C81248E1CC}"/>
              </a:ext>
            </a:extLst>
          </p:cNvPr>
          <p:cNvSpPr>
            <a:spLocks noChangeArrowheads="1"/>
          </p:cNvSpPr>
          <p:nvPr/>
        </p:nvSpPr>
        <p:spPr bwMode="auto">
          <a:xfrm>
            <a:off x="7437038" y="2300379"/>
            <a:ext cx="87924" cy="153866"/>
          </a:xfrm>
          <a:custGeom>
            <a:avLst/>
            <a:gdLst>
              <a:gd name="T0" fmla="*/ 31 w 143"/>
              <a:gd name="T1" fmla="*/ 247 h 248"/>
              <a:gd name="T2" fmla="*/ 0 w 143"/>
              <a:gd name="T3" fmla="*/ 232 h 248"/>
              <a:gd name="T4" fmla="*/ 111 w 143"/>
              <a:gd name="T5" fmla="*/ 0 h 248"/>
              <a:gd name="T6" fmla="*/ 142 w 143"/>
              <a:gd name="T7" fmla="*/ 14 h 248"/>
              <a:gd name="T8" fmla="*/ 31 w 143"/>
              <a:gd name="T9" fmla="*/ 247 h 248"/>
            </a:gdLst>
            <a:ahLst/>
            <a:cxnLst>
              <a:cxn ang="0">
                <a:pos x="T0" y="T1"/>
              </a:cxn>
              <a:cxn ang="0">
                <a:pos x="T2" y="T3"/>
              </a:cxn>
              <a:cxn ang="0">
                <a:pos x="T4" y="T5"/>
              </a:cxn>
              <a:cxn ang="0">
                <a:pos x="T6" y="T7"/>
              </a:cxn>
              <a:cxn ang="0">
                <a:pos x="T8" y="T9"/>
              </a:cxn>
            </a:cxnLst>
            <a:rect l="0" t="0" r="r" b="b"/>
            <a:pathLst>
              <a:path w="143" h="248">
                <a:moveTo>
                  <a:pt x="31" y="247"/>
                </a:moveTo>
                <a:lnTo>
                  <a:pt x="0" y="232"/>
                </a:lnTo>
                <a:lnTo>
                  <a:pt x="111" y="0"/>
                </a:lnTo>
                <a:lnTo>
                  <a:pt x="142" y="14"/>
                </a:lnTo>
                <a:lnTo>
                  <a:pt x="31" y="24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04" name="Freeform 73">
            <a:extLst>
              <a:ext uri="{FF2B5EF4-FFF2-40B4-BE49-F238E27FC236}">
                <a16:creationId xmlns:a16="http://schemas.microsoft.com/office/drawing/2014/main" id="{D6534B88-FB01-401A-836C-C3F62CF9DBC6}"/>
              </a:ext>
            </a:extLst>
          </p:cNvPr>
          <p:cNvSpPr>
            <a:spLocks noChangeArrowheads="1"/>
          </p:cNvSpPr>
          <p:nvPr/>
        </p:nvSpPr>
        <p:spPr bwMode="auto">
          <a:xfrm>
            <a:off x="7263941" y="2863637"/>
            <a:ext cx="57698" cy="98914"/>
          </a:xfrm>
          <a:custGeom>
            <a:avLst/>
            <a:gdLst>
              <a:gd name="T0" fmla="*/ 20 w 91"/>
              <a:gd name="T1" fmla="*/ 156 h 157"/>
              <a:gd name="T2" fmla="*/ 0 w 91"/>
              <a:gd name="T3" fmla="*/ 147 h 157"/>
              <a:gd name="T4" fmla="*/ 70 w 91"/>
              <a:gd name="T5" fmla="*/ 0 h 157"/>
              <a:gd name="T6" fmla="*/ 90 w 91"/>
              <a:gd name="T7" fmla="*/ 10 h 157"/>
              <a:gd name="T8" fmla="*/ 20 w 91"/>
              <a:gd name="T9" fmla="*/ 156 h 157"/>
            </a:gdLst>
            <a:ahLst/>
            <a:cxnLst>
              <a:cxn ang="0">
                <a:pos x="T0" y="T1"/>
              </a:cxn>
              <a:cxn ang="0">
                <a:pos x="T2" y="T3"/>
              </a:cxn>
              <a:cxn ang="0">
                <a:pos x="T4" y="T5"/>
              </a:cxn>
              <a:cxn ang="0">
                <a:pos x="T6" y="T7"/>
              </a:cxn>
              <a:cxn ang="0">
                <a:pos x="T8" y="T9"/>
              </a:cxn>
            </a:cxnLst>
            <a:rect l="0" t="0" r="r" b="b"/>
            <a:pathLst>
              <a:path w="91" h="157">
                <a:moveTo>
                  <a:pt x="20" y="156"/>
                </a:moveTo>
                <a:lnTo>
                  <a:pt x="0" y="147"/>
                </a:lnTo>
                <a:lnTo>
                  <a:pt x="70" y="0"/>
                </a:lnTo>
                <a:lnTo>
                  <a:pt x="90" y="10"/>
                </a:lnTo>
                <a:lnTo>
                  <a:pt x="20" y="15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08" name="Freeform 75">
            <a:extLst>
              <a:ext uri="{FF2B5EF4-FFF2-40B4-BE49-F238E27FC236}">
                <a16:creationId xmlns:a16="http://schemas.microsoft.com/office/drawing/2014/main" id="{2357DFC1-19EC-4B46-9008-6BB0F2ADEF57}"/>
              </a:ext>
            </a:extLst>
          </p:cNvPr>
          <p:cNvSpPr>
            <a:spLocks noChangeArrowheads="1"/>
          </p:cNvSpPr>
          <p:nvPr/>
        </p:nvSpPr>
        <p:spPr bwMode="auto">
          <a:xfrm>
            <a:off x="7590904" y="2432264"/>
            <a:ext cx="107158" cy="82428"/>
          </a:xfrm>
          <a:custGeom>
            <a:avLst/>
            <a:gdLst>
              <a:gd name="T0" fmla="*/ 19 w 174"/>
              <a:gd name="T1" fmla="*/ 131 h 132"/>
              <a:gd name="T2" fmla="*/ 0 w 174"/>
              <a:gd name="T3" fmla="*/ 103 h 132"/>
              <a:gd name="T4" fmla="*/ 153 w 174"/>
              <a:gd name="T5" fmla="*/ 0 h 132"/>
              <a:gd name="T6" fmla="*/ 173 w 174"/>
              <a:gd name="T7" fmla="*/ 29 h 132"/>
              <a:gd name="T8" fmla="*/ 19 w 174"/>
              <a:gd name="T9" fmla="*/ 131 h 132"/>
            </a:gdLst>
            <a:ahLst/>
            <a:cxnLst>
              <a:cxn ang="0">
                <a:pos x="T0" y="T1"/>
              </a:cxn>
              <a:cxn ang="0">
                <a:pos x="T2" y="T3"/>
              </a:cxn>
              <a:cxn ang="0">
                <a:pos x="T4" y="T5"/>
              </a:cxn>
              <a:cxn ang="0">
                <a:pos x="T6" y="T7"/>
              </a:cxn>
              <a:cxn ang="0">
                <a:pos x="T8" y="T9"/>
              </a:cxn>
            </a:cxnLst>
            <a:rect l="0" t="0" r="r" b="b"/>
            <a:pathLst>
              <a:path w="174" h="132">
                <a:moveTo>
                  <a:pt x="19" y="131"/>
                </a:moveTo>
                <a:lnTo>
                  <a:pt x="0" y="103"/>
                </a:lnTo>
                <a:lnTo>
                  <a:pt x="153" y="0"/>
                </a:lnTo>
                <a:lnTo>
                  <a:pt x="173" y="29"/>
                </a:lnTo>
                <a:lnTo>
                  <a:pt x="19" y="13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10" name="Freeform 76">
            <a:extLst>
              <a:ext uri="{FF2B5EF4-FFF2-40B4-BE49-F238E27FC236}">
                <a16:creationId xmlns:a16="http://schemas.microsoft.com/office/drawing/2014/main" id="{049799F7-4C13-4F50-82FE-78597D393614}"/>
              </a:ext>
            </a:extLst>
          </p:cNvPr>
          <p:cNvSpPr>
            <a:spLocks noChangeArrowheads="1"/>
          </p:cNvSpPr>
          <p:nvPr/>
        </p:nvSpPr>
        <p:spPr bwMode="auto">
          <a:xfrm>
            <a:off x="7093590" y="2792199"/>
            <a:ext cx="126390" cy="87924"/>
          </a:xfrm>
          <a:custGeom>
            <a:avLst/>
            <a:gdLst>
              <a:gd name="T0" fmla="*/ 20 w 203"/>
              <a:gd name="T1" fmla="*/ 142 h 143"/>
              <a:gd name="T2" fmla="*/ 0 w 203"/>
              <a:gd name="T3" fmla="*/ 107 h 143"/>
              <a:gd name="T4" fmla="*/ 182 w 203"/>
              <a:gd name="T5" fmla="*/ 0 h 143"/>
              <a:gd name="T6" fmla="*/ 202 w 203"/>
              <a:gd name="T7" fmla="*/ 35 h 143"/>
              <a:gd name="T8" fmla="*/ 20 w 203"/>
              <a:gd name="T9" fmla="*/ 142 h 143"/>
            </a:gdLst>
            <a:ahLst/>
            <a:cxnLst>
              <a:cxn ang="0">
                <a:pos x="T0" y="T1"/>
              </a:cxn>
              <a:cxn ang="0">
                <a:pos x="T2" y="T3"/>
              </a:cxn>
              <a:cxn ang="0">
                <a:pos x="T4" y="T5"/>
              </a:cxn>
              <a:cxn ang="0">
                <a:pos x="T6" y="T7"/>
              </a:cxn>
              <a:cxn ang="0">
                <a:pos x="T8" y="T9"/>
              </a:cxn>
            </a:cxnLst>
            <a:rect l="0" t="0" r="r" b="b"/>
            <a:pathLst>
              <a:path w="203" h="143">
                <a:moveTo>
                  <a:pt x="20" y="142"/>
                </a:moveTo>
                <a:lnTo>
                  <a:pt x="0" y="107"/>
                </a:lnTo>
                <a:lnTo>
                  <a:pt x="182" y="0"/>
                </a:lnTo>
                <a:lnTo>
                  <a:pt x="202" y="35"/>
                </a:lnTo>
                <a:lnTo>
                  <a:pt x="20" y="14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12" name="Freeform 77">
            <a:extLst>
              <a:ext uri="{FF2B5EF4-FFF2-40B4-BE49-F238E27FC236}">
                <a16:creationId xmlns:a16="http://schemas.microsoft.com/office/drawing/2014/main" id="{C0D1C8C2-8246-4EB1-ADEF-DA84903E2DEF}"/>
              </a:ext>
            </a:extLst>
          </p:cNvPr>
          <p:cNvSpPr>
            <a:spLocks noChangeArrowheads="1"/>
          </p:cNvSpPr>
          <p:nvPr/>
        </p:nvSpPr>
        <p:spPr bwMode="auto">
          <a:xfrm>
            <a:off x="7566177" y="2822423"/>
            <a:ext cx="90670" cy="115400"/>
          </a:xfrm>
          <a:custGeom>
            <a:avLst/>
            <a:gdLst>
              <a:gd name="T0" fmla="*/ 115 w 144"/>
              <a:gd name="T1" fmla="*/ 185 h 186"/>
              <a:gd name="T2" fmla="*/ 0 w 144"/>
              <a:gd name="T3" fmla="*/ 20 h 186"/>
              <a:gd name="T4" fmla="*/ 29 w 144"/>
              <a:gd name="T5" fmla="*/ 0 h 186"/>
              <a:gd name="T6" fmla="*/ 143 w 144"/>
              <a:gd name="T7" fmla="*/ 165 h 186"/>
              <a:gd name="T8" fmla="*/ 115 w 144"/>
              <a:gd name="T9" fmla="*/ 185 h 186"/>
            </a:gdLst>
            <a:ahLst/>
            <a:cxnLst>
              <a:cxn ang="0">
                <a:pos x="T0" y="T1"/>
              </a:cxn>
              <a:cxn ang="0">
                <a:pos x="T2" y="T3"/>
              </a:cxn>
              <a:cxn ang="0">
                <a:pos x="T4" y="T5"/>
              </a:cxn>
              <a:cxn ang="0">
                <a:pos x="T6" y="T7"/>
              </a:cxn>
              <a:cxn ang="0">
                <a:pos x="T8" y="T9"/>
              </a:cxn>
            </a:cxnLst>
            <a:rect l="0" t="0" r="r" b="b"/>
            <a:pathLst>
              <a:path w="144" h="186">
                <a:moveTo>
                  <a:pt x="115" y="185"/>
                </a:moveTo>
                <a:lnTo>
                  <a:pt x="0" y="20"/>
                </a:lnTo>
                <a:lnTo>
                  <a:pt x="29" y="0"/>
                </a:lnTo>
                <a:lnTo>
                  <a:pt x="143" y="165"/>
                </a:lnTo>
                <a:lnTo>
                  <a:pt x="115" y="18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14" name="Freeform 78">
            <a:extLst>
              <a:ext uri="{FF2B5EF4-FFF2-40B4-BE49-F238E27FC236}">
                <a16:creationId xmlns:a16="http://schemas.microsoft.com/office/drawing/2014/main" id="{2BF2F999-D9DB-4A82-BE8C-631A5AEE371E}"/>
              </a:ext>
            </a:extLst>
          </p:cNvPr>
          <p:cNvSpPr>
            <a:spLocks noChangeArrowheads="1"/>
          </p:cNvSpPr>
          <p:nvPr/>
        </p:nvSpPr>
        <p:spPr bwMode="auto">
          <a:xfrm>
            <a:off x="6925985" y="2489964"/>
            <a:ext cx="175846" cy="173098"/>
          </a:xfrm>
          <a:custGeom>
            <a:avLst/>
            <a:gdLst>
              <a:gd name="T0" fmla="*/ 252 w 281"/>
              <a:gd name="T1" fmla="*/ 88 h 280"/>
              <a:gd name="T2" fmla="*/ 252 w 281"/>
              <a:gd name="T3" fmla="*/ 88 h 280"/>
              <a:gd name="T4" fmla="*/ 191 w 281"/>
              <a:gd name="T5" fmla="*/ 251 h 280"/>
              <a:gd name="T6" fmla="*/ 191 w 281"/>
              <a:gd name="T7" fmla="*/ 251 h 280"/>
              <a:gd name="T8" fmla="*/ 28 w 281"/>
              <a:gd name="T9" fmla="*/ 190 h 280"/>
              <a:gd name="T10" fmla="*/ 28 w 281"/>
              <a:gd name="T11" fmla="*/ 190 h 280"/>
              <a:gd name="T12" fmla="*/ 89 w 281"/>
              <a:gd name="T13" fmla="*/ 28 h 280"/>
              <a:gd name="T14" fmla="*/ 89 w 281"/>
              <a:gd name="T15" fmla="*/ 28 h 280"/>
              <a:gd name="T16" fmla="*/ 252 w 281"/>
              <a:gd name="T17" fmla="*/ 8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280">
                <a:moveTo>
                  <a:pt x="252" y="88"/>
                </a:moveTo>
                <a:lnTo>
                  <a:pt x="252" y="88"/>
                </a:lnTo>
                <a:cubicBezTo>
                  <a:pt x="280" y="150"/>
                  <a:pt x="254" y="223"/>
                  <a:pt x="191" y="251"/>
                </a:cubicBezTo>
                <a:lnTo>
                  <a:pt x="191" y="251"/>
                </a:lnTo>
                <a:cubicBezTo>
                  <a:pt x="129" y="279"/>
                  <a:pt x="56" y="252"/>
                  <a:pt x="28" y="190"/>
                </a:cubicBezTo>
                <a:lnTo>
                  <a:pt x="28" y="190"/>
                </a:lnTo>
                <a:cubicBezTo>
                  <a:pt x="0" y="128"/>
                  <a:pt x="27" y="56"/>
                  <a:pt x="89" y="28"/>
                </a:cubicBezTo>
                <a:lnTo>
                  <a:pt x="89" y="28"/>
                </a:lnTo>
                <a:cubicBezTo>
                  <a:pt x="151" y="0"/>
                  <a:pt x="224" y="27"/>
                  <a:pt x="252" y="88"/>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16" name="Freeform 79">
            <a:extLst>
              <a:ext uri="{FF2B5EF4-FFF2-40B4-BE49-F238E27FC236}">
                <a16:creationId xmlns:a16="http://schemas.microsoft.com/office/drawing/2014/main" id="{1D2B8040-5021-4754-B479-89470EAEE026}"/>
              </a:ext>
            </a:extLst>
          </p:cNvPr>
          <p:cNvSpPr>
            <a:spLocks noChangeArrowheads="1"/>
          </p:cNvSpPr>
          <p:nvPr/>
        </p:nvSpPr>
        <p:spPr bwMode="auto">
          <a:xfrm>
            <a:off x="7423301" y="2201465"/>
            <a:ext cx="178593" cy="178595"/>
          </a:xfrm>
          <a:custGeom>
            <a:avLst/>
            <a:gdLst>
              <a:gd name="T0" fmla="*/ 256 w 286"/>
              <a:gd name="T1" fmla="*/ 90 h 285"/>
              <a:gd name="T2" fmla="*/ 256 w 286"/>
              <a:gd name="T3" fmla="*/ 90 h 285"/>
              <a:gd name="T4" fmla="*/ 194 w 286"/>
              <a:gd name="T5" fmla="*/ 255 h 285"/>
              <a:gd name="T6" fmla="*/ 194 w 286"/>
              <a:gd name="T7" fmla="*/ 255 h 285"/>
              <a:gd name="T8" fmla="*/ 29 w 286"/>
              <a:gd name="T9" fmla="*/ 193 h 285"/>
              <a:gd name="T10" fmla="*/ 29 w 286"/>
              <a:gd name="T11" fmla="*/ 193 h 285"/>
              <a:gd name="T12" fmla="*/ 91 w 286"/>
              <a:gd name="T13" fmla="*/ 28 h 285"/>
              <a:gd name="T14" fmla="*/ 91 w 286"/>
              <a:gd name="T15" fmla="*/ 28 h 285"/>
              <a:gd name="T16" fmla="*/ 256 w 286"/>
              <a:gd name="T17" fmla="*/ 9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285">
                <a:moveTo>
                  <a:pt x="256" y="90"/>
                </a:moveTo>
                <a:lnTo>
                  <a:pt x="256" y="90"/>
                </a:lnTo>
                <a:cubicBezTo>
                  <a:pt x="285" y="152"/>
                  <a:pt x="257" y="226"/>
                  <a:pt x="194" y="255"/>
                </a:cubicBezTo>
                <a:lnTo>
                  <a:pt x="194" y="255"/>
                </a:lnTo>
                <a:cubicBezTo>
                  <a:pt x="132" y="284"/>
                  <a:pt x="57" y="256"/>
                  <a:pt x="29" y="193"/>
                </a:cubicBezTo>
                <a:lnTo>
                  <a:pt x="29" y="193"/>
                </a:lnTo>
                <a:cubicBezTo>
                  <a:pt x="0" y="131"/>
                  <a:pt x="28" y="57"/>
                  <a:pt x="91" y="28"/>
                </a:cubicBezTo>
                <a:lnTo>
                  <a:pt x="91" y="28"/>
                </a:lnTo>
                <a:cubicBezTo>
                  <a:pt x="153" y="0"/>
                  <a:pt x="227" y="28"/>
                  <a:pt x="256" y="90"/>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18" name="Freeform 80">
            <a:extLst>
              <a:ext uri="{FF2B5EF4-FFF2-40B4-BE49-F238E27FC236}">
                <a16:creationId xmlns:a16="http://schemas.microsoft.com/office/drawing/2014/main" id="{F81AD8E0-CCB5-4DB4-BA99-B1425FDFC1FF}"/>
              </a:ext>
            </a:extLst>
          </p:cNvPr>
          <p:cNvSpPr>
            <a:spLocks noChangeArrowheads="1"/>
          </p:cNvSpPr>
          <p:nvPr/>
        </p:nvSpPr>
        <p:spPr bwMode="auto">
          <a:xfrm>
            <a:off x="7230970" y="2921335"/>
            <a:ext cx="79680" cy="79682"/>
          </a:xfrm>
          <a:custGeom>
            <a:avLst/>
            <a:gdLst>
              <a:gd name="T0" fmla="*/ 113 w 126"/>
              <a:gd name="T1" fmla="*/ 40 h 126"/>
              <a:gd name="T2" fmla="*/ 113 w 126"/>
              <a:gd name="T3" fmla="*/ 40 h 126"/>
              <a:gd name="T4" fmla="*/ 86 w 126"/>
              <a:gd name="T5" fmla="*/ 113 h 126"/>
              <a:gd name="T6" fmla="*/ 86 w 126"/>
              <a:gd name="T7" fmla="*/ 113 h 126"/>
              <a:gd name="T8" fmla="*/ 13 w 126"/>
              <a:gd name="T9" fmla="*/ 86 h 126"/>
              <a:gd name="T10" fmla="*/ 13 w 126"/>
              <a:gd name="T11" fmla="*/ 86 h 126"/>
              <a:gd name="T12" fmla="*/ 40 w 126"/>
              <a:gd name="T13" fmla="*/ 12 h 126"/>
              <a:gd name="T14" fmla="*/ 40 w 126"/>
              <a:gd name="T15" fmla="*/ 12 h 126"/>
              <a:gd name="T16" fmla="*/ 113 w 126"/>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26">
                <a:moveTo>
                  <a:pt x="113" y="40"/>
                </a:moveTo>
                <a:lnTo>
                  <a:pt x="113" y="40"/>
                </a:lnTo>
                <a:cubicBezTo>
                  <a:pt x="125" y="67"/>
                  <a:pt x="113" y="100"/>
                  <a:pt x="86" y="113"/>
                </a:cubicBezTo>
                <a:lnTo>
                  <a:pt x="86" y="113"/>
                </a:lnTo>
                <a:cubicBezTo>
                  <a:pt x="58" y="125"/>
                  <a:pt x="25" y="113"/>
                  <a:pt x="13" y="86"/>
                </a:cubicBezTo>
                <a:lnTo>
                  <a:pt x="13" y="86"/>
                </a:lnTo>
                <a:cubicBezTo>
                  <a:pt x="0" y="58"/>
                  <a:pt x="12" y="25"/>
                  <a:pt x="40" y="12"/>
                </a:cubicBezTo>
                <a:lnTo>
                  <a:pt x="40" y="12"/>
                </a:lnTo>
                <a:cubicBezTo>
                  <a:pt x="67" y="0"/>
                  <a:pt x="101" y="12"/>
                  <a:pt x="113" y="40"/>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20" name="Freeform 81">
            <a:extLst>
              <a:ext uri="{FF2B5EF4-FFF2-40B4-BE49-F238E27FC236}">
                <a16:creationId xmlns:a16="http://schemas.microsoft.com/office/drawing/2014/main" id="{81B44FA5-3D60-45C0-9055-F92A6401C337}"/>
              </a:ext>
            </a:extLst>
          </p:cNvPr>
          <p:cNvSpPr>
            <a:spLocks noChangeArrowheads="1"/>
          </p:cNvSpPr>
          <p:nvPr/>
        </p:nvSpPr>
        <p:spPr bwMode="auto">
          <a:xfrm>
            <a:off x="7431544" y="2899355"/>
            <a:ext cx="38466" cy="131885"/>
          </a:xfrm>
          <a:custGeom>
            <a:avLst/>
            <a:gdLst>
              <a:gd name="T0" fmla="*/ 59 w 60"/>
              <a:gd name="T1" fmla="*/ 206 h 211"/>
              <a:gd name="T2" fmla="*/ 32 w 60"/>
              <a:gd name="T3" fmla="*/ 210 h 211"/>
              <a:gd name="T4" fmla="*/ 0 w 60"/>
              <a:gd name="T5" fmla="*/ 4 h 211"/>
              <a:gd name="T6" fmla="*/ 27 w 60"/>
              <a:gd name="T7" fmla="*/ 0 h 211"/>
              <a:gd name="T8" fmla="*/ 59 w 60"/>
              <a:gd name="T9" fmla="*/ 206 h 211"/>
            </a:gdLst>
            <a:ahLst/>
            <a:cxnLst>
              <a:cxn ang="0">
                <a:pos x="T0" y="T1"/>
              </a:cxn>
              <a:cxn ang="0">
                <a:pos x="T2" y="T3"/>
              </a:cxn>
              <a:cxn ang="0">
                <a:pos x="T4" y="T5"/>
              </a:cxn>
              <a:cxn ang="0">
                <a:pos x="T6" y="T7"/>
              </a:cxn>
              <a:cxn ang="0">
                <a:pos x="T8" y="T9"/>
              </a:cxn>
            </a:cxnLst>
            <a:rect l="0" t="0" r="r" b="b"/>
            <a:pathLst>
              <a:path w="60" h="211">
                <a:moveTo>
                  <a:pt x="59" y="206"/>
                </a:moveTo>
                <a:lnTo>
                  <a:pt x="32" y="210"/>
                </a:lnTo>
                <a:lnTo>
                  <a:pt x="0" y="4"/>
                </a:lnTo>
                <a:lnTo>
                  <a:pt x="27" y="0"/>
                </a:lnTo>
                <a:lnTo>
                  <a:pt x="59" y="20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22" name="Freeform 82">
            <a:extLst>
              <a:ext uri="{FF2B5EF4-FFF2-40B4-BE49-F238E27FC236}">
                <a16:creationId xmlns:a16="http://schemas.microsoft.com/office/drawing/2014/main" id="{17F0284C-8C4B-4381-B878-D419AB62DFDB}"/>
              </a:ext>
            </a:extLst>
          </p:cNvPr>
          <p:cNvSpPr>
            <a:spLocks noChangeArrowheads="1"/>
          </p:cNvSpPr>
          <p:nvPr/>
        </p:nvSpPr>
        <p:spPr bwMode="auto">
          <a:xfrm>
            <a:off x="7390330" y="2970793"/>
            <a:ext cx="142875" cy="142876"/>
          </a:xfrm>
          <a:custGeom>
            <a:avLst/>
            <a:gdLst>
              <a:gd name="T0" fmla="*/ 166 w 229"/>
              <a:gd name="T1" fmla="*/ 28 h 228"/>
              <a:gd name="T2" fmla="*/ 166 w 229"/>
              <a:gd name="T3" fmla="*/ 28 h 228"/>
              <a:gd name="T4" fmla="*/ 199 w 229"/>
              <a:gd name="T5" fmla="*/ 165 h 228"/>
              <a:gd name="T6" fmla="*/ 199 w 229"/>
              <a:gd name="T7" fmla="*/ 165 h 228"/>
              <a:gd name="T8" fmla="*/ 63 w 229"/>
              <a:gd name="T9" fmla="*/ 199 h 228"/>
              <a:gd name="T10" fmla="*/ 63 w 229"/>
              <a:gd name="T11" fmla="*/ 199 h 228"/>
              <a:gd name="T12" fmla="*/ 28 w 229"/>
              <a:gd name="T13" fmla="*/ 62 h 228"/>
              <a:gd name="T14" fmla="*/ 28 w 229"/>
              <a:gd name="T15" fmla="*/ 62 h 228"/>
              <a:gd name="T16" fmla="*/ 166 w 229"/>
              <a:gd name="T17" fmla="*/ 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28">
                <a:moveTo>
                  <a:pt x="166" y="28"/>
                </a:moveTo>
                <a:lnTo>
                  <a:pt x="166" y="28"/>
                </a:lnTo>
                <a:cubicBezTo>
                  <a:pt x="213" y="56"/>
                  <a:pt x="228" y="118"/>
                  <a:pt x="199" y="165"/>
                </a:cubicBezTo>
                <a:lnTo>
                  <a:pt x="199" y="165"/>
                </a:lnTo>
                <a:cubicBezTo>
                  <a:pt x="171" y="213"/>
                  <a:pt x="110" y="227"/>
                  <a:pt x="63" y="199"/>
                </a:cubicBezTo>
                <a:lnTo>
                  <a:pt x="63" y="199"/>
                </a:lnTo>
                <a:cubicBezTo>
                  <a:pt x="15" y="171"/>
                  <a:pt x="0" y="110"/>
                  <a:pt x="28" y="62"/>
                </a:cubicBezTo>
                <a:lnTo>
                  <a:pt x="28" y="62"/>
                </a:lnTo>
                <a:cubicBezTo>
                  <a:pt x="57" y="15"/>
                  <a:pt x="118" y="0"/>
                  <a:pt x="166" y="28"/>
                </a:cubicBezTo>
              </a:path>
            </a:pathLst>
          </a:custGeom>
          <a:solidFill>
            <a:srgbClr val="7C46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24" name="Freeform 83">
            <a:extLst>
              <a:ext uri="{FF2B5EF4-FFF2-40B4-BE49-F238E27FC236}">
                <a16:creationId xmlns:a16="http://schemas.microsoft.com/office/drawing/2014/main" id="{59DF61DF-A518-4ADF-98DC-3F59A4FEAF8E}"/>
              </a:ext>
            </a:extLst>
          </p:cNvPr>
          <p:cNvSpPr>
            <a:spLocks noChangeArrowheads="1"/>
          </p:cNvSpPr>
          <p:nvPr/>
        </p:nvSpPr>
        <p:spPr bwMode="auto">
          <a:xfrm>
            <a:off x="7192504" y="2292138"/>
            <a:ext cx="101660" cy="101660"/>
          </a:xfrm>
          <a:custGeom>
            <a:avLst/>
            <a:gdLst>
              <a:gd name="T0" fmla="*/ 144 w 161"/>
              <a:gd name="T1" fmla="*/ 50 h 161"/>
              <a:gd name="T2" fmla="*/ 144 w 161"/>
              <a:gd name="T3" fmla="*/ 50 h 161"/>
              <a:gd name="T4" fmla="*/ 109 w 161"/>
              <a:gd name="T5" fmla="*/ 143 h 161"/>
              <a:gd name="T6" fmla="*/ 109 w 161"/>
              <a:gd name="T7" fmla="*/ 143 h 161"/>
              <a:gd name="T8" fmla="*/ 17 w 161"/>
              <a:gd name="T9" fmla="*/ 108 h 161"/>
              <a:gd name="T10" fmla="*/ 17 w 161"/>
              <a:gd name="T11" fmla="*/ 108 h 161"/>
              <a:gd name="T12" fmla="*/ 51 w 161"/>
              <a:gd name="T13" fmla="*/ 15 h 161"/>
              <a:gd name="T14" fmla="*/ 51 w 161"/>
              <a:gd name="T15" fmla="*/ 15 h 161"/>
              <a:gd name="T16" fmla="*/ 144 w 161"/>
              <a:gd name="T17" fmla="*/ 5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61">
                <a:moveTo>
                  <a:pt x="144" y="50"/>
                </a:moveTo>
                <a:lnTo>
                  <a:pt x="144" y="50"/>
                </a:lnTo>
                <a:cubicBezTo>
                  <a:pt x="160" y="86"/>
                  <a:pt x="145" y="128"/>
                  <a:pt x="109" y="143"/>
                </a:cubicBezTo>
                <a:lnTo>
                  <a:pt x="109" y="143"/>
                </a:lnTo>
                <a:cubicBezTo>
                  <a:pt x="74" y="160"/>
                  <a:pt x="33" y="144"/>
                  <a:pt x="17" y="108"/>
                </a:cubicBezTo>
                <a:lnTo>
                  <a:pt x="17" y="108"/>
                </a:lnTo>
                <a:cubicBezTo>
                  <a:pt x="0" y="73"/>
                  <a:pt x="16" y="31"/>
                  <a:pt x="51" y="15"/>
                </a:cubicBezTo>
                <a:lnTo>
                  <a:pt x="51" y="15"/>
                </a:lnTo>
                <a:cubicBezTo>
                  <a:pt x="86" y="0"/>
                  <a:pt x="128" y="15"/>
                  <a:pt x="144" y="50"/>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26" name="Freeform 84">
            <a:extLst>
              <a:ext uri="{FF2B5EF4-FFF2-40B4-BE49-F238E27FC236}">
                <a16:creationId xmlns:a16="http://schemas.microsoft.com/office/drawing/2014/main" id="{B32ACC1A-7156-433D-B82F-4789FD2241BE}"/>
              </a:ext>
            </a:extLst>
          </p:cNvPr>
          <p:cNvSpPr>
            <a:spLocks noChangeArrowheads="1"/>
          </p:cNvSpPr>
          <p:nvPr/>
        </p:nvSpPr>
        <p:spPr bwMode="auto">
          <a:xfrm>
            <a:off x="7593654" y="2877375"/>
            <a:ext cx="112650" cy="112652"/>
          </a:xfrm>
          <a:custGeom>
            <a:avLst/>
            <a:gdLst>
              <a:gd name="T0" fmla="*/ 163 w 181"/>
              <a:gd name="T1" fmla="*/ 58 h 182"/>
              <a:gd name="T2" fmla="*/ 163 w 181"/>
              <a:gd name="T3" fmla="*/ 58 h 182"/>
              <a:gd name="T4" fmla="*/ 123 w 181"/>
              <a:gd name="T5" fmla="*/ 163 h 182"/>
              <a:gd name="T6" fmla="*/ 123 w 181"/>
              <a:gd name="T7" fmla="*/ 163 h 182"/>
              <a:gd name="T8" fmla="*/ 18 w 181"/>
              <a:gd name="T9" fmla="*/ 124 h 182"/>
              <a:gd name="T10" fmla="*/ 18 w 181"/>
              <a:gd name="T11" fmla="*/ 124 h 182"/>
              <a:gd name="T12" fmla="*/ 57 w 181"/>
              <a:gd name="T13" fmla="*/ 18 h 182"/>
              <a:gd name="T14" fmla="*/ 57 w 181"/>
              <a:gd name="T15" fmla="*/ 18 h 182"/>
              <a:gd name="T16" fmla="*/ 163 w 181"/>
              <a:gd name="T17"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82">
                <a:moveTo>
                  <a:pt x="163" y="58"/>
                </a:moveTo>
                <a:lnTo>
                  <a:pt x="163" y="58"/>
                </a:lnTo>
                <a:cubicBezTo>
                  <a:pt x="180" y="98"/>
                  <a:pt x="163" y="145"/>
                  <a:pt x="123" y="163"/>
                </a:cubicBezTo>
                <a:lnTo>
                  <a:pt x="123" y="163"/>
                </a:lnTo>
                <a:cubicBezTo>
                  <a:pt x="83" y="181"/>
                  <a:pt x="36" y="164"/>
                  <a:pt x="18" y="124"/>
                </a:cubicBezTo>
                <a:lnTo>
                  <a:pt x="18" y="124"/>
                </a:lnTo>
                <a:cubicBezTo>
                  <a:pt x="0" y="84"/>
                  <a:pt x="17" y="37"/>
                  <a:pt x="57" y="18"/>
                </a:cubicBezTo>
                <a:lnTo>
                  <a:pt x="57" y="18"/>
                </a:lnTo>
                <a:cubicBezTo>
                  <a:pt x="97" y="0"/>
                  <a:pt x="144" y="17"/>
                  <a:pt x="163" y="58"/>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30" name="Freeform 86">
            <a:extLst>
              <a:ext uri="{FF2B5EF4-FFF2-40B4-BE49-F238E27FC236}">
                <a16:creationId xmlns:a16="http://schemas.microsoft.com/office/drawing/2014/main" id="{D6FE3928-90E0-4B98-9E41-5F9D01936249}"/>
              </a:ext>
            </a:extLst>
          </p:cNvPr>
          <p:cNvSpPr>
            <a:spLocks noChangeArrowheads="1"/>
          </p:cNvSpPr>
          <p:nvPr/>
        </p:nvSpPr>
        <p:spPr bwMode="auto">
          <a:xfrm>
            <a:off x="7052375" y="2816927"/>
            <a:ext cx="101662" cy="101662"/>
          </a:xfrm>
          <a:custGeom>
            <a:avLst/>
            <a:gdLst>
              <a:gd name="T0" fmla="*/ 145 w 162"/>
              <a:gd name="T1" fmla="*/ 51 h 162"/>
              <a:gd name="T2" fmla="*/ 145 w 162"/>
              <a:gd name="T3" fmla="*/ 51 h 162"/>
              <a:gd name="T4" fmla="*/ 110 w 162"/>
              <a:gd name="T5" fmla="*/ 145 h 162"/>
              <a:gd name="T6" fmla="*/ 110 w 162"/>
              <a:gd name="T7" fmla="*/ 145 h 162"/>
              <a:gd name="T8" fmla="*/ 16 w 162"/>
              <a:gd name="T9" fmla="*/ 110 h 162"/>
              <a:gd name="T10" fmla="*/ 16 w 162"/>
              <a:gd name="T11" fmla="*/ 110 h 162"/>
              <a:gd name="T12" fmla="*/ 52 w 162"/>
              <a:gd name="T13" fmla="*/ 16 h 162"/>
              <a:gd name="T14" fmla="*/ 52 w 162"/>
              <a:gd name="T15" fmla="*/ 16 h 162"/>
              <a:gd name="T16" fmla="*/ 145 w 162"/>
              <a:gd name="T17" fmla="*/ 5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62">
                <a:moveTo>
                  <a:pt x="145" y="51"/>
                </a:moveTo>
                <a:lnTo>
                  <a:pt x="145" y="51"/>
                </a:lnTo>
                <a:cubicBezTo>
                  <a:pt x="161" y="87"/>
                  <a:pt x="146" y="128"/>
                  <a:pt x="110" y="145"/>
                </a:cubicBezTo>
                <a:lnTo>
                  <a:pt x="110" y="145"/>
                </a:lnTo>
                <a:cubicBezTo>
                  <a:pt x="75" y="161"/>
                  <a:pt x="33" y="146"/>
                  <a:pt x="16" y="110"/>
                </a:cubicBezTo>
                <a:lnTo>
                  <a:pt x="16" y="110"/>
                </a:lnTo>
                <a:cubicBezTo>
                  <a:pt x="0" y="74"/>
                  <a:pt x="16" y="32"/>
                  <a:pt x="52" y="16"/>
                </a:cubicBezTo>
                <a:lnTo>
                  <a:pt x="52" y="16"/>
                </a:lnTo>
                <a:cubicBezTo>
                  <a:pt x="87" y="0"/>
                  <a:pt x="129" y="15"/>
                  <a:pt x="145" y="51"/>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32" name="Freeform 87">
            <a:extLst>
              <a:ext uri="{FF2B5EF4-FFF2-40B4-BE49-F238E27FC236}">
                <a16:creationId xmlns:a16="http://schemas.microsoft.com/office/drawing/2014/main" id="{A2E1EFDB-F0F8-4EB2-BDD2-67B666559E51}"/>
              </a:ext>
            </a:extLst>
          </p:cNvPr>
          <p:cNvSpPr>
            <a:spLocks noChangeArrowheads="1"/>
          </p:cNvSpPr>
          <p:nvPr/>
        </p:nvSpPr>
        <p:spPr bwMode="auto">
          <a:xfrm>
            <a:off x="7637613" y="2382808"/>
            <a:ext cx="107156" cy="107158"/>
          </a:xfrm>
          <a:custGeom>
            <a:avLst/>
            <a:gdLst>
              <a:gd name="T0" fmla="*/ 155 w 173"/>
              <a:gd name="T1" fmla="*/ 54 h 172"/>
              <a:gd name="T2" fmla="*/ 155 w 173"/>
              <a:gd name="T3" fmla="*/ 54 h 172"/>
              <a:gd name="T4" fmla="*/ 118 w 173"/>
              <a:gd name="T5" fmla="*/ 154 h 172"/>
              <a:gd name="T6" fmla="*/ 118 w 173"/>
              <a:gd name="T7" fmla="*/ 154 h 172"/>
              <a:gd name="T8" fmla="*/ 17 w 173"/>
              <a:gd name="T9" fmla="*/ 117 h 172"/>
              <a:gd name="T10" fmla="*/ 17 w 173"/>
              <a:gd name="T11" fmla="*/ 117 h 172"/>
              <a:gd name="T12" fmla="*/ 55 w 173"/>
              <a:gd name="T13" fmla="*/ 17 h 172"/>
              <a:gd name="T14" fmla="*/ 55 w 173"/>
              <a:gd name="T15" fmla="*/ 17 h 172"/>
              <a:gd name="T16" fmla="*/ 155 w 173"/>
              <a:gd name="T17" fmla="*/ 5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72">
                <a:moveTo>
                  <a:pt x="155" y="54"/>
                </a:moveTo>
                <a:lnTo>
                  <a:pt x="155" y="54"/>
                </a:lnTo>
                <a:cubicBezTo>
                  <a:pt x="172" y="92"/>
                  <a:pt x="155" y="137"/>
                  <a:pt x="118" y="154"/>
                </a:cubicBezTo>
                <a:lnTo>
                  <a:pt x="118" y="154"/>
                </a:lnTo>
                <a:cubicBezTo>
                  <a:pt x="80" y="171"/>
                  <a:pt x="35" y="155"/>
                  <a:pt x="17" y="117"/>
                </a:cubicBezTo>
                <a:lnTo>
                  <a:pt x="17" y="117"/>
                </a:lnTo>
                <a:cubicBezTo>
                  <a:pt x="0" y="80"/>
                  <a:pt x="17" y="35"/>
                  <a:pt x="55" y="17"/>
                </a:cubicBezTo>
                <a:lnTo>
                  <a:pt x="55" y="17"/>
                </a:lnTo>
                <a:cubicBezTo>
                  <a:pt x="93" y="0"/>
                  <a:pt x="137" y="17"/>
                  <a:pt x="155" y="54"/>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34" name="Freeform 88">
            <a:extLst>
              <a:ext uri="{FF2B5EF4-FFF2-40B4-BE49-F238E27FC236}">
                <a16:creationId xmlns:a16="http://schemas.microsoft.com/office/drawing/2014/main" id="{30149B42-3448-4C66-AE85-C8359A92EA99}"/>
              </a:ext>
            </a:extLst>
          </p:cNvPr>
          <p:cNvSpPr>
            <a:spLocks noChangeArrowheads="1"/>
          </p:cNvSpPr>
          <p:nvPr/>
        </p:nvSpPr>
        <p:spPr bwMode="auto">
          <a:xfrm>
            <a:off x="7104581" y="2338846"/>
            <a:ext cx="620957" cy="620957"/>
          </a:xfrm>
          <a:custGeom>
            <a:avLst/>
            <a:gdLst>
              <a:gd name="T0" fmla="*/ 895 w 997"/>
              <a:gd name="T1" fmla="*/ 315 h 996"/>
              <a:gd name="T2" fmla="*/ 895 w 997"/>
              <a:gd name="T3" fmla="*/ 315 h 996"/>
              <a:gd name="T4" fmla="*/ 679 w 997"/>
              <a:gd name="T5" fmla="*/ 895 h 996"/>
              <a:gd name="T6" fmla="*/ 679 w 997"/>
              <a:gd name="T7" fmla="*/ 895 h 996"/>
              <a:gd name="T8" fmla="*/ 100 w 997"/>
              <a:gd name="T9" fmla="*/ 679 h 996"/>
              <a:gd name="T10" fmla="*/ 100 w 997"/>
              <a:gd name="T11" fmla="*/ 679 h 996"/>
              <a:gd name="T12" fmla="*/ 316 w 997"/>
              <a:gd name="T13" fmla="*/ 101 h 996"/>
              <a:gd name="T14" fmla="*/ 316 w 997"/>
              <a:gd name="T15" fmla="*/ 101 h 996"/>
              <a:gd name="T16" fmla="*/ 895 w 997"/>
              <a:gd name="T17" fmla="*/ 315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7" h="996">
                <a:moveTo>
                  <a:pt x="895" y="315"/>
                </a:moveTo>
                <a:lnTo>
                  <a:pt x="895" y="315"/>
                </a:lnTo>
                <a:cubicBezTo>
                  <a:pt x="996" y="535"/>
                  <a:pt x="899" y="794"/>
                  <a:pt x="679" y="895"/>
                </a:cubicBezTo>
                <a:lnTo>
                  <a:pt x="679" y="895"/>
                </a:lnTo>
                <a:cubicBezTo>
                  <a:pt x="459" y="995"/>
                  <a:pt x="200" y="898"/>
                  <a:pt x="100" y="679"/>
                </a:cubicBezTo>
                <a:lnTo>
                  <a:pt x="100" y="679"/>
                </a:lnTo>
                <a:cubicBezTo>
                  <a:pt x="0" y="459"/>
                  <a:pt x="96" y="201"/>
                  <a:pt x="316" y="101"/>
                </a:cubicBezTo>
                <a:lnTo>
                  <a:pt x="316" y="101"/>
                </a:lnTo>
                <a:cubicBezTo>
                  <a:pt x="535" y="0"/>
                  <a:pt x="794" y="96"/>
                  <a:pt x="895" y="315"/>
                </a:cubicBezTo>
              </a:path>
            </a:pathLst>
          </a:custGeom>
          <a:solidFill>
            <a:srgbClr val="3C41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36" name="Freeform 89">
            <a:extLst>
              <a:ext uri="{FF2B5EF4-FFF2-40B4-BE49-F238E27FC236}">
                <a16:creationId xmlns:a16="http://schemas.microsoft.com/office/drawing/2014/main" id="{C572EDBC-055C-4823-B46E-30D7752CF6A9}"/>
              </a:ext>
            </a:extLst>
          </p:cNvPr>
          <p:cNvSpPr>
            <a:spLocks noChangeArrowheads="1"/>
          </p:cNvSpPr>
          <p:nvPr/>
        </p:nvSpPr>
        <p:spPr bwMode="auto">
          <a:xfrm>
            <a:off x="7214485" y="2531177"/>
            <a:ext cx="200574" cy="219808"/>
          </a:xfrm>
          <a:custGeom>
            <a:avLst/>
            <a:gdLst>
              <a:gd name="T0" fmla="*/ 309 w 323"/>
              <a:gd name="T1" fmla="*/ 197 h 354"/>
              <a:gd name="T2" fmla="*/ 309 w 323"/>
              <a:gd name="T3" fmla="*/ 197 h 354"/>
              <a:gd name="T4" fmla="*/ 138 w 323"/>
              <a:gd name="T5" fmla="*/ 341 h 354"/>
              <a:gd name="T6" fmla="*/ 138 w 323"/>
              <a:gd name="T7" fmla="*/ 341 h 354"/>
              <a:gd name="T8" fmla="*/ 13 w 323"/>
              <a:gd name="T9" fmla="*/ 156 h 354"/>
              <a:gd name="T10" fmla="*/ 13 w 323"/>
              <a:gd name="T11" fmla="*/ 156 h 354"/>
              <a:gd name="T12" fmla="*/ 184 w 323"/>
              <a:gd name="T13" fmla="*/ 11 h 354"/>
              <a:gd name="T14" fmla="*/ 184 w 323"/>
              <a:gd name="T15" fmla="*/ 11 h 354"/>
              <a:gd name="T16" fmla="*/ 309 w 323"/>
              <a:gd name="T17" fmla="*/ 19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354">
                <a:moveTo>
                  <a:pt x="309" y="197"/>
                </a:moveTo>
                <a:lnTo>
                  <a:pt x="309" y="197"/>
                </a:lnTo>
                <a:cubicBezTo>
                  <a:pt x="296" y="288"/>
                  <a:pt x="220" y="353"/>
                  <a:pt x="138" y="341"/>
                </a:cubicBezTo>
                <a:lnTo>
                  <a:pt x="138" y="341"/>
                </a:lnTo>
                <a:cubicBezTo>
                  <a:pt x="56" y="331"/>
                  <a:pt x="0" y="247"/>
                  <a:pt x="13" y="156"/>
                </a:cubicBezTo>
                <a:lnTo>
                  <a:pt x="13" y="156"/>
                </a:lnTo>
                <a:cubicBezTo>
                  <a:pt x="25" y="65"/>
                  <a:pt x="102" y="0"/>
                  <a:pt x="184" y="11"/>
                </a:cubicBezTo>
                <a:lnTo>
                  <a:pt x="184" y="11"/>
                </a:lnTo>
                <a:cubicBezTo>
                  <a:pt x="266" y="22"/>
                  <a:pt x="322" y="105"/>
                  <a:pt x="309" y="197"/>
                </a:cubicBez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38" name="Freeform 90">
            <a:extLst>
              <a:ext uri="{FF2B5EF4-FFF2-40B4-BE49-F238E27FC236}">
                <a16:creationId xmlns:a16="http://schemas.microsoft.com/office/drawing/2014/main" id="{828461F7-C114-4241-9EF4-D4E18078BB1A}"/>
              </a:ext>
            </a:extLst>
          </p:cNvPr>
          <p:cNvSpPr>
            <a:spLocks noChangeArrowheads="1"/>
          </p:cNvSpPr>
          <p:nvPr/>
        </p:nvSpPr>
        <p:spPr bwMode="auto">
          <a:xfrm>
            <a:off x="7423301" y="2742742"/>
            <a:ext cx="96166" cy="87924"/>
          </a:xfrm>
          <a:custGeom>
            <a:avLst/>
            <a:gdLst>
              <a:gd name="T0" fmla="*/ 94 w 153"/>
              <a:gd name="T1" fmla="*/ 128 h 141"/>
              <a:gd name="T2" fmla="*/ 94 w 153"/>
              <a:gd name="T3" fmla="*/ 128 h 141"/>
              <a:gd name="T4" fmla="*/ 10 w 153"/>
              <a:gd name="T5" fmla="*/ 89 h 141"/>
              <a:gd name="T6" fmla="*/ 10 w 153"/>
              <a:gd name="T7" fmla="*/ 89 h 141"/>
              <a:gd name="T8" fmla="*/ 58 w 153"/>
              <a:gd name="T9" fmla="*/ 10 h 141"/>
              <a:gd name="T10" fmla="*/ 58 w 153"/>
              <a:gd name="T11" fmla="*/ 10 h 141"/>
              <a:gd name="T12" fmla="*/ 142 w 153"/>
              <a:gd name="T13" fmla="*/ 50 h 141"/>
              <a:gd name="T14" fmla="*/ 142 w 153"/>
              <a:gd name="T15" fmla="*/ 50 h 141"/>
              <a:gd name="T16" fmla="*/ 94 w 153"/>
              <a:gd name="T1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41">
                <a:moveTo>
                  <a:pt x="94" y="128"/>
                </a:moveTo>
                <a:lnTo>
                  <a:pt x="94" y="128"/>
                </a:lnTo>
                <a:cubicBezTo>
                  <a:pt x="57" y="140"/>
                  <a:pt x="19" y="122"/>
                  <a:pt x="10" y="89"/>
                </a:cubicBezTo>
                <a:lnTo>
                  <a:pt x="10" y="89"/>
                </a:lnTo>
                <a:cubicBezTo>
                  <a:pt x="0" y="57"/>
                  <a:pt x="21" y="21"/>
                  <a:pt x="58" y="10"/>
                </a:cubicBezTo>
                <a:lnTo>
                  <a:pt x="58" y="10"/>
                </a:lnTo>
                <a:cubicBezTo>
                  <a:pt x="95" y="0"/>
                  <a:pt x="132" y="17"/>
                  <a:pt x="142" y="50"/>
                </a:cubicBezTo>
                <a:lnTo>
                  <a:pt x="142" y="50"/>
                </a:lnTo>
                <a:cubicBezTo>
                  <a:pt x="152" y="82"/>
                  <a:pt x="129" y="117"/>
                  <a:pt x="94" y="128"/>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40" name="Freeform 91">
            <a:extLst>
              <a:ext uri="{FF2B5EF4-FFF2-40B4-BE49-F238E27FC236}">
                <a16:creationId xmlns:a16="http://schemas.microsoft.com/office/drawing/2014/main" id="{13716B8B-2D1A-4B66-8498-5B9700E0F8E0}"/>
              </a:ext>
            </a:extLst>
          </p:cNvPr>
          <p:cNvSpPr>
            <a:spLocks noChangeArrowheads="1"/>
          </p:cNvSpPr>
          <p:nvPr/>
        </p:nvSpPr>
        <p:spPr bwMode="auto">
          <a:xfrm>
            <a:off x="7456272" y="2536672"/>
            <a:ext cx="96166" cy="87924"/>
          </a:xfrm>
          <a:custGeom>
            <a:avLst/>
            <a:gdLst>
              <a:gd name="T0" fmla="*/ 94 w 153"/>
              <a:gd name="T1" fmla="*/ 130 h 142"/>
              <a:gd name="T2" fmla="*/ 94 w 153"/>
              <a:gd name="T3" fmla="*/ 130 h 142"/>
              <a:gd name="T4" fmla="*/ 10 w 153"/>
              <a:gd name="T5" fmla="*/ 90 h 142"/>
              <a:gd name="T6" fmla="*/ 10 w 153"/>
              <a:gd name="T7" fmla="*/ 90 h 142"/>
              <a:gd name="T8" fmla="*/ 58 w 153"/>
              <a:gd name="T9" fmla="*/ 11 h 142"/>
              <a:gd name="T10" fmla="*/ 58 w 153"/>
              <a:gd name="T11" fmla="*/ 11 h 142"/>
              <a:gd name="T12" fmla="*/ 142 w 153"/>
              <a:gd name="T13" fmla="*/ 51 h 142"/>
              <a:gd name="T14" fmla="*/ 142 w 153"/>
              <a:gd name="T15" fmla="*/ 51 h 142"/>
              <a:gd name="T16" fmla="*/ 94 w 153"/>
              <a:gd name="T17" fmla="*/ 1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42">
                <a:moveTo>
                  <a:pt x="94" y="130"/>
                </a:moveTo>
                <a:lnTo>
                  <a:pt x="94" y="130"/>
                </a:lnTo>
                <a:cubicBezTo>
                  <a:pt x="57" y="141"/>
                  <a:pt x="20" y="123"/>
                  <a:pt x="10" y="90"/>
                </a:cubicBezTo>
                <a:lnTo>
                  <a:pt x="10" y="90"/>
                </a:lnTo>
                <a:cubicBezTo>
                  <a:pt x="0" y="58"/>
                  <a:pt x="22" y="22"/>
                  <a:pt x="58" y="11"/>
                </a:cubicBezTo>
                <a:lnTo>
                  <a:pt x="58" y="11"/>
                </a:lnTo>
                <a:cubicBezTo>
                  <a:pt x="95" y="0"/>
                  <a:pt x="132" y="18"/>
                  <a:pt x="142" y="51"/>
                </a:cubicBezTo>
                <a:lnTo>
                  <a:pt x="142" y="51"/>
                </a:lnTo>
                <a:cubicBezTo>
                  <a:pt x="152" y="83"/>
                  <a:pt x="130" y="119"/>
                  <a:pt x="94" y="130"/>
                </a:cubicBezTo>
              </a:path>
            </a:pathLst>
          </a:custGeom>
          <a:solidFill>
            <a:srgbClr val="AB7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44" name="Freeform 93">
            <a:extLst>
              <a:ext uri="{FF2B5EF4-FFF2-40B4-BE49-F238E27FC236}">
                <a16:creationId xmlns:a16="http://schemas.microsoft.com/office/drawing/2014/main" id="{D5133689-47F6-4107-BB0D-54C9931F2FB9}"/>
              </a:ext>
            </a:extLst>
          </p:cNvPr>
          <p:cNvSpPr>
            <a:spLocks noChangeArrowheads="1"/>
          </p:cNvSpPr>
          <p:nvPr/>
        </p:nvSpPr>
        <p:spPr bwMode="auto">
          <a:xfrm>
            <a:off x="8480321" y="2907598"/>
            <a:ext cx="41214" cy="181342"/>
          </a:xfrm>
          <a:custGeom>
            <a:avLst/>
            <a:gdLst>
              <a:gd name="T0" fmla="*/ 28 w 66"/>
              <a:gd name="T1" fmla="*/ 291 h 292"/>
              <a:gd name="T2" fmla="*/ 0 w 66"/>
              <a:gd name="T3" fmla="*/ 4 h 292"/>
              <a:gd name="T4" fmla="*/ 36 w 66"/>
              <a:gd name="T5" fmla="*/ 0 h 292"/>
              <a:gd name="T6" fmla="*/ 65 w 66"/>
              <a:gd name="T7" fmla="*/ 287 h 292"/>
              <a:gd name="T8" fmla="*/ 28 w 66"/>
              <a:gd name="T9" fmla="*/ 291 h 292"/>
            </a:gdLst>
            <a:ahLst/>
            <a:cxnLst>
              <a:cxn ang="0">
                <a:pos x="T0" y="T1"/>
              </a:cxn>
              <a:cxn ang="0">
                <a:pos x="T2" y="T3"/>
              </a:cxn>
              <a:cxn ang="0">
                <a:pos x="T4" y="T5"/>
              </a:cxn>
              <a:cxn ang="0">
                <a:pos x="T6" y="T7"/>
              </a:cxn>
              <a:cxn ang="0">
                <a:pos x="T8" y="T9"/>
              </a:cxn>
            </a:cxnLst>
            <a:rect l="0" t="0" r="r" b="b"/>
            <a:pathLst>
              <a:path w="66" h="292">
                <a:moveTo>
                  <a:pt x="28" y="291"/>
                </a:moveTo>
                <a:lnTo>
                  <a:pt x="0" y="4"/>
                </a:lnTo>
                <a:lnTo>
                  <a:pt x="36" y="0"/>
                </a:lnTo>
                <a:lnTo>
                  <a:pt x="65" y="287"/>
                </a:lnTo>
                <a:lnTo>
                  <a:pt x="28" y="29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46" name="Freeform 94">
            <a:extLst>
              <a:ext uri="{FF2B5EF4-FFF2-40B4-BE49-F238E27FC236}">
                <a16:creationId xmlns:a16="http://schemas.microsoft.com/office/drawing/2014/main" id="{2085BEBD-596F-4BD8-9254-D5394D5C9663}"/>
              </a:ext>
            </a:extLst>
          </p:cNvPr>
          <p:cNvSpPr>
            <a:spLocks noChangeArrowheads="1"/>
          </p:cNvSpPr>
          <p:nvPr/>
        </p:nvSpPr>
        <p:spPr bwMode="auto">
          <a:xfrm>
            <a:off x="8656169" y="3022996"/>
            <a:ext cx="145622" cy="126390"/>
          </a:xfrm>
          <a:custGeom>
            <a:avLst/>
            <a:gdLst>
              <a:gd name="T0" fmla="*/ 24 w 233"/>
              <a:gd name="T1" fmla="*/ 201 h 202"/>
              <a:gd name="T2" fmla="*/ 0 w 233"/>
              <a:gd name="T3" fmla="*/ 173 h 202"/>
              <a:gd name="T4" fmla="*/ 208 w 233"/>
              <a:gd name="T5" fmla="*/ 0 h 202"/>
              <a:gd name="T6" fmla="*/ 232 w 233"/>
              <a:gd name="T7" fmla="*/ 27 h 202"/>
              <a:gd name="T8" fmla="*/ 24 w 233"/>
              <a:gd name="T9" fmla="*/ 201 h 202"/>
            </a:gdLst>
            <a:ahLst/>
            <a:cxnLst>
              <a:cxn ang="0">
                <a:pos x="T0" y="T1"/>
              </a:cxn>
              <a:cxn ang="0">
                <a:pos x="T2" y="T3"/>
              </a:cxn>
              <a:cxn ang="0">
                <a:pos x="T4" y="T5"/>
              </a:cxn>
              <a:cxn ang="0">
                <a:pos x="T6" y="T7"/>
              </a:cxn>
              <a:cxn ang="0">
                <a:pos x="T8" y="T9"/>
              </a:cxn>
            </a:cxnLst>
            <a:rect l="0" t="0" r="r" b="b"/>
            <a:pathLst>
              <a:path w="233" h="202">
                <a:moveTo>
                  <a:pt x="24" y="201"/>
                </a:moveTo>
                <a:lnTo>
                  <a:pt x="0" y="173"/>
                </a:lnTo>
                <a:lnTo>
                  <a:pt x="208" y="0"/>
                </a:lnTo>
                <a:lnTo>
                  <a:pt x="232" y="27"/>
                </a:lnTo>
                <a:lnTo>
                  <a:pt x="24" y="20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50" name="Freeform 96">
            <a:extLst>
              <a:ext uri="{FF2B5EF4-FFF2-40B4-BE49-F238E27FC236}">
                <a16:creationId xmlns:a16="http://schemas.microsoft.com/office/drawing/2014/main" id="{8DFC4D03-1153-43E1-9EB8-6FF046C50A32}"/>
              </a:ext>
            </a:extLst>
          </p:cNvPr>
          <p:cNvSpPr>
            <a:spLocks noChangeArrowheads="1"/>
          </p:cNvSpPr>
          <p:nvPr/>
        </p:nvSpPr>
        <p:spPr bwMode="auto">
          <a:xfrm>
            <a:off x="8752333" y="3448874"/>
            <a:ext cx="162110" cy="96166"/>
          </a:xfrm>
          <a:custGeom>
            <a:avLst/>
            <a:gdLst>
              <a:gd name="T0" fmla="*/ 242 w 259"/>
              <a:gd name="T1" fmla="*/ 155 h 156"/>
              <a:gd name="T2" fmla="*/ 0 w 259"/>
              <a:gd name="T3" fmla="*/ 32 h 156"/>
              <a:gd name="T4" fmla="*/ 17 w 259"/>
              <a:gd name="T5" fmla="*/ 0 h 156"/>
              <a:gd name="T6" fmla="*/ 258 w 259"/>
              <a:gd name="T7" fmla="*/ 123 h 156"/>
              <a:gd name="T8" fmla="*/ 242 w 259"/>
              <a:gd name="T9" fmla="*/ 155 h 156"/>
            </a:gdLst>
            <a:ahLst/>
            <a:cxnLst>
              <a:cxn ang="0">
                <a:pos x="T0" y="T1"/>
              </a:cxn>
              <a:cxn ang="0">
                <a:pos x="T2" y="T3"/>
              </a:cxn>
              <a:cxn ang="0">
                <a:pos x="T4" y="T5"/>
              </a:cxn>
              <a:cxn ang="0">
                <a:pos x="T6" y="T7"/>
              </a:cxn>
              <a:cxn ang="0">
                <a:pos x="T8" y="T9"/>
              </a:cxn>
            </a:cxnLst>
            <a:rect l="0" t="0" r="r" b="b"/>
            <a:pathLst>
              <a:path w="259" h="156">
                <a:moveTo>
                  <a:pt x="242" y="155"/>
                </a:moveTo>
                <a:lnTo>
                  <a:pt x="0" y="32"/>
                </a:lnTo>
                <a:lnTo>
                  <a:pt x="17" y="0"/>
                </a:lnTo>
                <a:lnTo>
                  <a:pt x="258" y="123"/>
                </a:lnTo>
                <a:lnTo>
                  <a:pt x="242" y="15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52" name="Freeform 97">
            <a:extLst>
              <a:ext uri="{FF2B5EF4-FFF2-40B4-BE49-F238E27FC236}">
                <a16:creationId xmlns:a16="http://schemas.microsoft.com/office/drawing/2014/main" id="{5A13D54E-5DC1-4A72-98A0-116FC50F6B6D}"/>
              </a:ext>
            </a:extLst>
          </p:cNvPr>
          <p:cNvSpPr>
            <a:spLocks noChangeArrowheads="1"/>
          </p:cNvSpPr>
          <p:nvPr/>
        </p:nvSpPr>
        <p:spPr bwMode="auto">
          <a:xfrm>
            <a:off x="8782557" y="3229066"/>
            <a:ext cx="123641" cy="41214"/>
          </a:xfrm>
          <a:custGeom>
            <a:avLst/>
            <a:gdLst>
              <a:gd name="T0" fmla="*/ 6 w 199"/>
              <a:gd name="T1" fmla="*/ 67 h 68"/>
              <a:gd name="T2" fmla="*/ 0 w 199"/>
              <a:gd name="T3" fmla="*/ 31 h 68"/>
              <a:gd name="T4" fmla="*/ 191 w 199"/>
              <a:gd name="T5" fmla="*/ 0 h 68"/>
              <a:gd name="T6" fmla="*/ 198 w 199"/>
              <a:gd name="T7" fmla="*/ 36 h 68"/>
              <a:gd name="T8" fmla="*/ 6 w 199"/>
              <a:gd name="T9" fmla="*/ 67 h 68"/>
            </a:gdLst>
            <a:ahLst/>
            <a:cxnLst>
              <a:cxn ang="0">
                <a:pos x="T0" y="T1"/>
              </a:cxn>
              <a:cxn ang="0">
                <a:pos x="T2" y="T3"/>
              </a:cxn>
              <a:cxn ang="0">
                <a:pos x="T4" y="T5"/>
              </a:cxn>
              <a:cxn ang="0">
                <a:pos x="T6" y="T7"/>
              </a:cxn>
              <a:cxn ang="0">
                <a:pos x="T8" y="T9"/>
              </a:cxn>
            </a:cxnLst>
            <a:rect l="0" t="0" r="r" b="b"/>
            <a:pathLst>
              <a:path w="199" h="68">
                <a:moveTo>
                  <a:pt x="6" y="67"/>
                </a:moveTo>
                <a:lnTo>
                  <a:pt x="0" y="31"/>
                </a:lnTo>
                <a:lnTo>
                  <a:pt x="191" y="0"/>
                </a:lnTo>
                <a:lnTo>
                  <a:pt x="198" y="36"/>
                </a:lnTo>
                <a:lnTo>
                  <a:pt x="6" y="6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56" name="Freeform 99">
            <a:extLst>
              <a:ext uri="{FF2B5EF4-FFF2-40B4-BE49-F238E27FC236}">
                <a16:creationId xmlns:a16="http://schemas.microsoft.com/office/drawing/2014/main" id="{B32EDA7D-E318-41E0-B3DE-98CC7898EC28}"/>
              </a:ext>
            </a:extLst>
          </p:cNvPr>
          <p:cNvSpPr>
            <a:spLocks noChangeArrowheads="1"/>
          </p:cNvSpPr>
          <p:nvPr/>
        </p:nvSpPr>
        <p:spPr bwMode="auto">
          <a:xfrm>
            <a:off x="8612207" y="3558778"/>
            <a:ext cx="46708" cy="134632"/>
          </a:xfrm>
          <a:custGeom>
            <a:avLst/>
            <a:gdLst>
              <a:gd name="T0" fmla="*/ 37 w 74"/>
              <a:gd name="T1" fmla="*/ 214 h 215"/>
              <a:gd name="T2" fmla="*/ 0 w 74"/>
              <a:gd name="T3" fmla="*/ 6 h 215"/>
              <a:gd name="T4" fmla="*/ 36 w 74"/>
              <a:gd name="T5" fmla="*/ 0 h 215"/>
              <a:gd name="T6" fmla="*/ 73 w 74"/>
              <a:gd name="T7" fmla="*/ 208 h 215"/>
              <a:gd name="T8" fmla="*/ 37 w 74"/>
              <a:gd name="T9" fmla="*/ 214 h 215"/>
            </a:gdLst>
            <a:ahLst/>
            <a:cxnLst>
              <a:cxn ang="0">
                <a:pos x="T0" y="T1"/>
              </a:cxn>
              <a:cxn ang="0">
                <a:pos x="T2" y="T3"/>
              </a:cxn>
              <a:cxn ang="0">
                <a:pos x="T4" y="T5"/>
              </a:cxn>
              <a:cxn ang="0">
                <a:pos x="T6" y="T7"/>
              </a:cxn>
              <a:cxn ang="0">
                <a:pos x="T8" y="T9"/>
              </a:cxn>
            </a:cxnLst>
            <a:rect l="0" t="0" r="r" b="b"/>
            <a:pathLst>
              <a:path w="74" h="215">
                <a:moveTo>
                  <a:pt x="37" y="214"/>
                </a:moveTo>
                <a:lnTo>
                  <a:pt x="0" y="6"/>
                </a:lnTo>
                <a:lnTo>
                  <a:pt x="36" y="0"/>
                </a:lnTo>
                <a:lnTo>
                  <a:pt x="73" y="208"/>
                </a:lnTo>
                <a:lnTo>
                  <a:pt x="37" y="21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60" name="Freeform 101">
            <a:extLst>
              <a:ext uri="{FF2B5EF4-FFF2-40B4-BE49-F238E27FC236}">
                <a16:creationId xmlns:a16="http://schemas.microsoft.com/office/drawing/2014/main" id="{9A627ECD-3D69-4477-9197-62AAABC6A8EB}"/>
              </a:ext>
            </a:extLst>
          </p:cNvPr>
          <p:cNvSpPr>
            <a:spLocks noChangeArrowheads="1"/>
          </p:cNvSpPr>
          <p:nvPr/>
        </p:nvSpPr>
        <p:spPr bwMode="auto">
          <a:xfrm>
            <a:off x="8727605" y="2946063"/>
            <a:ext cx="145622" cy="145624"/>
          </a:xfrm>
          <a:custGeom>
            <a:avLst/>
            <a:gdLst>
              <a:gd name="T0" fmla="*/ 231 w 232"/>
              <a:gd name="T1" fmla="*/ 115 h 232"/>
              <a:gd name="T2" fmla="*/ 231 w 232"/>
              <a:gd name="T3" fmla="*/ 115 h 232"/>
              <a:gd name="T4" fmla="*/ 115 w 232"/>
              <a:gd name="T5" fmla="*/ 231 h 232"/>
              <a:gd name="T6" fmla="*/ 115 w 232"/>
              <a:gd name="T7" fmla="*/ 231 h 232"/>
              <a:gd name="T8" fmla="*/ 0 w 232"/>
              <a:gd name="T9" fmla="*/ 115 h 232"/>
              <a:gd name="T10" fmla="*/ 0 w 232"/>
              <a:gd name="T11" fmla="*/ 115 h 232"/>
              <a:gd name="T12" fmla="*/ 115 w 232"/>
              <a:gd name="T13" fmla="*/ 0 h 232"/>
              <a:gd name="T14" fmla="*/ 115 w 232"/>
              <a:gd name="T15" fmla="*/ 0 h 232"/>
              <a:gd name="T16" fmla="*/ 231 w 232"/>
              <a:gd name="T17" fmla="*/ 11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231" y="115"/>
                </a:moveTo>
                <a:lnTo>
                  <a:pt x="231" y="115"/>
                </a:lnTo>
                <a:cubicBezTo>
                  <a:pt x="231" y="180"/>
                  <a:pt x="179" y="231"/>
                  <a:pt x="115" y="231"/>
                </a:cubicBezTo>
                <a:lnTo>
                  <a:pt x="115" y="231"/>
                </a:lnTo>
                <a:cubicBezTo>
                  <a:pt x="52" y="231"/>
                  <a:pt x="0" y="180"/>
                  <a:pt x="0" y="115"/>
                </a:cubicBezTo>
                <a:lnTo>
                  <a:pt x="0" y="115"/>
                </a:lnTo>
                <a:cubicBezTo>
                  <a:pt x="0" y="52"/>
                  <a:pt x="52" y="0"/>
                  <a:pt x="115" y="0"/>
                </a:cubicBezTo>
                <a:lnTo>
                  <a:pt x="115" y="0"/>
                </a:lnTo>
                <a:cubicBezTo>
                  <a:pt x="179" y="0"/>
                  <a:pt x="231" y="52"/>
                  <a:pt x="231" y="115"/>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64" name="Freeform 103">
            <a:extLst>
              <a:ext uri="{FF2B5EF4-FFF2-40B4-BE49-F238E27FC236}">
                <a16:creationId xmlns:a16="http://schemas.microsoft.com/office/drawing/2014/main" id="{55987FE3-0F43-4A74-90D1-E15C46F4F99E}"/>
              </a:ext>
            </a:extLst>
          </p:cNvPr>
          <p:cNvSpPr>
            <a:spLocks noChangeArrowheads="1"/>
          </p:cNvSpPr>
          <p:nvPr/>
        </p:nvSpPr>
        <p:spPr bwMode="auto">
          <a:xfrm>
            <a:off x="8414380" y="3569769"/>
            <a:ext cx="68690" cy="167603"/>
          </a:xfrm>
          <a:custGeom>
            <a:avLst/>
            <a:gdLst>
              <a:gd name="T0" fmla="*/ 35 w 109"/>
              <a:gd name="T1" fmla="*/ 270 h 271"/>
              <a:gd name="T2" fmla="*/ 0 w 109"/>
              <a:gd name="T3" fmla="*/ 261 h 271"/>
              <a:gd name="T4" fmla="*/ 73 w 109"/>
              <a:gd name="T5" fmla="*/ 0 h 271"/>
              <a:gd name="T6" fmla="*/ 108 w 109"/>
              <a:gd name="T7" fmla="*/ 10 h 271"/>
              <a:gd name="T8" fmla="*/ 35 w 109"/>
              <a:gd name="T9" fmla="*/ 270 h 271"/>
            </a:gdLst>
            <a:ahLst/>
            <a:cxnLst>
              <a:cxn ang="0">
                <a:pos x="T0" y="T1"/>
              </a:cxn>
              <a:cxn ang="0">
                <a:pos x="T2" y="T3"/>
              </a:cxn>
              <a:cxn ang="0">
                <a:pos x="T4" y="T5"/>
              </a:cxn>
              <a:cxn ang="0">
                <a:pos x="T6" y="T7"/>
              </a:cxn>
              <a:cxn ang="0">
                <a:pos x="T8" y="T9"/>
              </a:cxn>
            </a:cxnLst>
            <a:rect l="0" t="0" r="r" b="b"/>
            <a:pathLst>
              <a:path w="109" h="271">
                <a:moveTo>
                  <a:pt x="35" y="270"/>
                </a:moveTo>
                <a:lnTo>
                  <a:pt x="0" y="261"/>
                </a:lnTo>
                <a:lnTo>
                  <a:pt x="73" y="0"/>
                </a:lnTo>
                <a:lnTo>
                  <a:pt x="108" y="10"/>
                </a:lnTo>
                <a:lnTo>
                  <a:pt x="35" y="27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66" name="Freeform 104">
            <a:extLst>
              <a:ext uri="{FF2B5EF4-FFF2-40B4-BE49-F238E27FC236}">
                <a16:creationId xmlns:a16="http://schemas.microsoft.com/office/drawing/2014/main" id="{FA338DDC-45F7-47D6-AE27-E99217133B81}"/>
              </a:ext>
            </a:extLst>
          </p:cNvPr>
          <p:cNvSpPr>
            <a:spLocks noChangeArrowheads="1"/>
          </p:cNvSpPr>
          <p:nvPr/>
        </p:nvSpPr>
        <p:spPr bwMode="auto">
          <a:xfrm>
            <a:off x="8326455" y="3660438"/>
            <a:ext cx="186837" cy="186837"/>
          </a:xfrm>
          <a:custGeom>
            <a:avLst/>
            <a:gdLst>
              <a:gd name="T0" fmla="*/ 256 w 298"/>
              <a:gd name="T1" fmla="*/ 74 h 298"/>
              <a:gd name="T2" fmla="*/ 256 w 298"/>
              <a:gd name="T3" fmla="*/ 74 h 298"/>
              <a:gd name="T4" fmla="*/ 222 w 298"/>
              <a:gd name="T5" fmla="*/ 256 h 298"/>
              <a:gd name="T6" fmla="*/ 222 w 298"/>
              <a:gd name="T7" fmla="*/ 256 h 298"/>
              <a:gd name="T8" fmla="*/ 40 w 298"/>
              <a:gd name="T9" fmla="*/ 222 h 298"/>
              <a:gd name="T10" fmla="*/ 40 w 298"/>
              <a:gd name="T11" fmla="*/ 222 h 298"/>
              <a:gd name="T12" fmla="*/ 75 w 298"/>
              <a:gd name="T13" fmla="*/ 40 h 298"/>
              <a:gd name="T14" fmla="*/ 75 w 298"/>
              <a:gd name="T15" fmla="*/ 40 h 298"/>
              <a:gd name="T16" fmla="*/ 256 w 298"/>
              <a:gd name="T17" fmla="*/ 7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256" y="74"/>
                </a:moveTo>
                <a:lnTo>
                  <a:pt x="256" y="74"/>
                </a:lnTo>
                <a:cubicBezTo>
                  <a:pt x="297" y="134"/>
                  <a:pt x="281" y="215"/>
                  <a:pt x="222" y="256"/>
                </a:cubicBezTo>
                <a:lnTo>
                  <a:pt x="222" y="256"/>
                </a:lnTo>
                <a:cubicBezTo>
                  <a:pt x="163" y="297"/>
                  <a:pt x="82" y="281"/>
                  <a:pt x="40" y="222"/>
                </a:cubicBezTo>
                <a:lnTo>
                  <a:pt x="40" y="222"/>
                </a:lnTo>
                <a:cubicBezTo>
                  <a:pt x="0" y="162"/>
                  <a:pt x="15" y="81"/>
                  <a:pt x="75" y="40"/>
                </a:cubicBezTo>
                <a:lnTo>
                  <a:pt x="75" y="40"/>
                </a:lnTo>
                <a:cubicBezTo>
                  <a:pt x="134" y="0"/>
                  <a:pt x="215" y="15"/>
                  <a:pt x="256" y="74"/>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68" name="Freeform 105">
            <a:extLst>
              <a:ext uri="{FF2B5EF4-FFF2-40B4-BE49-F238E27FC236}">
                <a16:creationId xmlns:a16="http://schemas.microsoft.com/office/drawing/2014/main" id="{B2E38871-AB0C-4CD3-B34F-36E3EF742DAE}"/>
              </a:ext>
            </a:extLst>
          </p:cNvPr>
          <p:cNvSpPr>
            <a:spLocks noChangeArrowheads="1"/>
          </p:cNvSpPr>
          <p:nvPr/>
        </p:nvSpPr>
        <p:spPr bwMode="auto">
          <a:xfrm>
            <a:off x="8436361" y="2860889"/>
            <a:ext cx="104408" cy="107156"/>
          </a:xfrm>
          <a:custGeom>
            <a:avLst/>
            <a:gdLst>
              <a:gd name="T0" fmla="*/ 167 w 168"/>
              <a:gd name="T1" fmla="*/ 84 h 170"/>
              <a:gd name="T2" fmla="*/ 167 w 168"/>
              <a:gd name="T3" fmla="*/ 84 h 170"/>
              <a:gd name="T4" fmla="*/ 84 w 168"/>
              <a:gd name="T5" fmla="*/ 169 h 170"/>
              <a:gd name="T6" fmla="*/ 84 w 168"/>
              <a:gd name="T7" fmla="*/ 169 h 170"/>
              <a:gd name="T8" fmla="*/ 0 w 168"/>
              <a:gd name="T9" fmla="*/ 84 h 170"/>
              <a:gd name="T10" fmla="*/ 0 w 168"/>
              <a:gd name="T11" fmla="*/ 84 h 170"/>
              <a:gd name="T12" fmla="*/ 84 w 168"/>
              <a:gd name="T13" fmla="*/ 0 h 170"/>
              <a:gd name="T14" fmla="*/ 84 w 168"/>
              <a:gd name="T15" fmla="*/ 0 h 170"/>
              <a:gd name="T16" fmla="*/ 167 w 168"/>
              <a:gd name="T17" fmla="*/ 8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70">
                <a:moveTo>
                  <a:pt x="167" y="84"/>
                </a:moveTo>
                <a:lnTo>
                  <a:pt x="167" y="84"/>
                </a:lnTo>
                <a:cubicBezTo>
                  <a:pt x="167" y="132"/>
                  <a:pt x="130" y="169"/>
                  <a:pt x="84" y="169"/>
                </a:cubicBezTo>
                <a:lnTo>
                  <a:pt x="84" y="169"/>
                </a:lnTo>
                <a:cubicBezTo>
                  <a:pt x="38" y="169"/>
                  <a:pt x="0" y="132"/>
                  <a:pt x="0" y="84"/>
                </a:cubicBezTo>
                <a:lnTo>
                  <a:pt x="0" y="84"/>
                </a:lnTo>
                <a:cubicBezTo>
                  <a:pt x="0" y="38"/>
                  <a:pt x="38" y="0"/>
                  <a:pt x="84" y="0"/>
                </a:cubicBezTo>
                <a:lnTo>
                  <a:pt x="84" y="0"/>
                </a:lnTo>
                <a:cubicBezTo>
                  <a:pt x="130" y="0"/>
                  <a:pt x="167" y="38"/>
                  <a:pt x="167" y="84"/>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70" name="Freeform 106">
            <a:extLst>
              <a:ext uri="{FF2B5EF4-FFF2-40B4-BE49-F238E27FC236}">
                <a16:creationId xmlns:a16="http://schemas.microsoft.com/office/drawing/2014/main" id="{088C8023-8C85-48E4-A6B7-3CB8A9195960}"/>
              </a:ext>
            </a:extLst>
          </p:cNvPr>
          <p:cNvSpPr>
            <a:spLocks noChangeArrowheads="1"/>
          </p:cNvSpPr>
          <p:nvPr/>
        </p:nvSpPr>
        <p:spPr bwMode="auto">
          <a:xfrm>
            <a:off x="8595721" y="3641207"/>
            <a:ext cx="104408" cy="104408"/>
          </a:xfrm>
          <a:custGeom>
            <a:avLst/>
            <a:gdLst>
              <a:gd name="T0" fmla="*/ 167 w 168"/>
              <a:gd name="T1" fmla="*/ 84 h 168"/>
              <a:gd name="T2" fmla="*/ 167 w 168"/>
              <a:gd name="T3" fmla="*/ 84 h 168"/>
              <a:gd name="T4" fmla="*/ 83 w 168"/>
              <a:gd name="T5" fmla="*/ 167 h 168"/>
              <a:gd name="T6" fmla="*/ 83 w 168"/>
              <a:gd name="T7" fmla="*/ 167 h 168"/>
              <a:gd name="T8" fmla="*/ 0 w 168"/>
              <a:gd name="T9" fmla="*/ 84 h 168"/>
              <a:gd name="T10" fmla="*/ 0 w 168"/>
              <a:gd name="T11" fmla="*/ 84 h 168"/>
              <a:gd name="T12" fmla="*/ 83 w 168"/>
              <a:gd name="T13" fmla="*/ 0 h 168"/>
              <a:gd name="T14" fmla="*/ 83 w 168"/>
              <a:gd name="T15" fmla="*/ 0 h 168"/>
              <a:gd name="T16" fmla="*/ 167 w 168"/>
              <a:gd name="T17"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68">
                <a:moveTo>
                  <a:pt x="167" y="84"/>
                </a:moveTo>
                <a:lnTo>
                  <a:pt x="167" y="84"/>
                </a:lnTo>
                <a:cubicBezTo>
                  <a:pt x="167" y="130"/>
                  <a:pt x="129" y="167"/>
                  <a:pt x="83" y="167"/>
                </a:cubicBezTo>
                <a:lnTo>
                  <a:pt x="83" y="167"/>
                </a:lnTo>
                <a:cubicBezTo>
                  <a:pt x="37" y="167"/>
                  <a:pt x="0" y="130"/>
                  <a:pt x="0" y="84"/>
                </a:cubicBezTo>
                <a:lnTo>
                  <a:pt x="0" y="84"/>
                </a:lnTo>
                <a:cubicBezTo>
                  <a:pt x="0" y="37"/>
                  <a:pt x="37" y="0"/>
                  <a:pt x="83" y="0"/>
                </a:cubicBezTo>
                <a:lnTo>
                  <a:pt x="83" y="0"/>
                </a:lnTo>
                <a:cubicBezTo>
                  <a:pt x="129" y="0"/>
                  <a:pt x="167" y="37"/>
                  <a:pt x="167" y="84"/>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72" name="Freeform 107">
            <a:extLst>
              <a:ext uri="{FF2B5EF4-FFF2-40B4-BE49-F238E27FC236}">
                <a16:creationId xmlns:a16="http://schemas.microsoft.com/office/drawing/2014/main" id="{A1442291-3E4F-4062-B22A-790181759D73}"/>
              </a:ext>
            </a:extLst>
          </p:cNvPr>
          <p:cNvSpPr>
            <a:spLocks noChangeArrowheads="1"/>
          </p:cNvSpPr>
          <p:nvPr/>
        </p:nvSpPr>
        <p:spPr bwMode="auto">
          <a:xfrm>
            <a:off x="8864985" y="3492836"/>
            <a:ext cx="79680" cy="79680"/>
          </a:xfrm>
          <a:custGeom>
            <a:avLst/>
            <a:gdLst>
              <a:gd name="T0" fmla="*/ 128 w 129"/>
              <a:gd name="T1" fmla="*/ 64 h 129"/>
              <a:gd name="T2" fmla="*/ 128 w 129"/>
              <a:gd name="T3" fmla="*/ 64 h 129"/>
              <a:gd name="T4" fmla="*/ 64 w 129"/>
              <a:gd name="T5" fmla="*/ 128 h 129"/>
              <a:gd name="T6" fmla="*/ 64 w 129"/>
              <a:gd name="T7" fmla="*/ 128 h 129"/>
              <a:gd name="T8" fmla="*/ 0 w 129"/>
              <a:gd name="T9" fmla="*/ 64 h 129"/>
              <a:gd name="T10" fmla="*/ 0 w 129"/>
              <a:gd name="T11" fmla="*/ 64 h 129"/>
              <a:gd name="T12" fmla="*/ 64 w 129"/>
              <a:gd name="T13" fmla="*/ 0 h 129"/>
              <a:gd name="T14" fmla="*/ 64 w 129"/>
              <a:gd name="T15" fmla="*/ 0 h 129"/>
              <a:gd name="T16" fmla="*/ 128 w 129"/>
              <a:gd name="T1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29">
                <a:moveTo>
                  <a:pt x="128" y="64"/>
                </a:moveTo>
                <a:lnTo>
                  <a:pt x="128" y="64"/>
                </a:lnTo>
                <a:cubicBezTo>
                  <a:pt x="128" y="99"/>
                  <a:pt x="100" y="128"/>
                  <a:pt x="64" y="128"/>
                </a:cubicBezTo>
                <a:lnTo>
                  <a:pt x="64" y="128"/>
                </a:lnTo>
                <a:cubicBezTo>
                  <a:pt x="28" y="128"/>
                  <a:pt x="0" y="99"/>
                  <a:pt x="0" y="64"/>
                </a:cubicBezTo>
                <a:lnTo>
                  <a:pt x="0" y="64"/>
                </a:lnTo>
                <a:cubicBezTo>
                  <a:pt x="0" y="28"/>
                  <a:pt x="28" y="0"/>
                  <a:pt x="64" y="0"/>
                </a:cubicBezTo>
                <a:lnTo>
                  <a:pt x="64" y="0"/>
                </a:lnTo>
                <a:cubicBezTo>
                  <a:pt x="100" y="0"/>
                  <a:pt x="128" y="28"/>
                  <a:pt x="128" y="64"/>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76" name="Freeform 109">
            <a:extLst>
              <a:ext uri="{FF2B5EF4-FFF2-40B4-BE49-F238E27FC236}">
                <a16:creationId xmlns:a16="http://schemas.microsoft.com/office/drawing/2014/main" id="{2FFEC757-8B28-4E94-8E25-94FA7320CC41}"/>
              </a:ext>
            </a:extLst>
          </p:cNvPr>
          <p:cNvSpPr>
            <a:spLocks noChangeArrowheads="1"/>
          </p:cNvSpPr>
          <p:nvPr/>
        </p:nvSpPr>
        <p:spPr bwMode="auto">
          <a:xfrm>
            <a:off x="8856741" y="3185104"/>
            <a:ext cx="98914" cy="98914"/>
          </a:xfrm>
          <a:custGeom>
            <a:avLst/>
            <a:gdLst>
              <a:gd name="T0" fmla="*/ 158 w 159"/>
              <a:gd name="T1" fmla="*/ 79 h 159"/>
              <a:gd name="T2" fmla="*/ 158 w 159"/>
              <a:gd name="T3" fmla="*/ 79 h 159"/>
              <a:gd name="T4" fmla="*/ 79 w 159"/>
              <a:gd name="T5" fmla="*/ 158 h 159"/>
              <a:gd name="T6" fmla="*/ 79 w 159"/>
              <a:gd name="T7" fmla="*/ 158 h 159"/>
              <a:gd name="T8" fmla="*/ 0 w 159"/>
              <a:gd name="T9" fmla="*/ 79 h 159"/>
              <a:gd name="T10" fmla="*/ 0 w 159"/>
              <a:gd name="T11" fmla="*/ 79 h 159"/>
              <a:gd name="T12" fmla="*/ 79 w 159"/>
              <a:gd name="T13" fmla="*/ 0 h 159"/>
              <a:gd name="T14" fmla="*/ 79 w 159"/>
              <a:gd name="T15" fmla="*/ 0 h 159"/>
              <a:gd name="T16" fmla="*/ 158 w 159"/>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59">
                <a:moveTo>
                  <a:pt x="158" y="79"/>
                </a:moveTo>
                <a:lnTo>
                  <a:pt x="158" y="79"/>
                </a:lnTo>
                <a:cubicBezTo>
                  <a:pt x="158" y="123"/>
                  <a:pt x="122" y="158"/>
                  <a:pt x="79" y="158"/>
                </a:cubicBezTo>
                <a:lnTo>
                  <a:pt x="79" y="158"/>
                </a:lnTo>
                <a:cubicBezTo>
                  <a:pt x="35" y="158"/>
                  <a:pt x="0" y="123"/>
                  <a:pt x="0" y="79"/>
                </a:cubicBezTo>
                <a:lnTo>
                  <a:pt x="0" y="79"/>
                </a:lnTo>
                <a:cubicBezTo>
                  <a:pt x="0" y="35"/>
                  <a:pt x="35" y="0"/>
                  <a:pt x="79" y="0"/>
                </a:cubicBezTo>
                <a:lnTo>
                  <a:pt x="79" y="0"/>
                </a:lnTo>
                <a:cubicBezTo>
                  <a:pt x="122" y="0"/>
                  <a:pt x="158" y="35"/>
                  <a:pt x="158" y="79"/>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78" name="Freeform 110">
            <a:extLst>
              <a:ext uri="{FF2B5EF4-FFF2-40B4-BE49-F238E27FC236}">
                <a16:creationId xmlns:a16="http://schemas.microsoft.com/office/drawing/2014/main" id="{8BCC198A-E621-498B-BB7F-5D6930AF75AF}"/>
              </a:ext>
            </a:extLst>
          </p:cNvPr>
          <p:cNvSpPr>
            <a:spLocks noChangeArrowheads="1"/>
          </p:cNvSpPr>
          <p:nvPr/>
        </p:nvSpPr>
        <p:spPr bwMode="auto">
          <a:xfrm>
            <a:off x="8260514" y="3031240"/>
            <a:ext cx="574247" cy="574247"/>
          </a:xfrm>
          <a:custGeom>
            <a:avLst/>
            <a:gdLst>
              <a:gd name="T0" fmla="*/ 919 w 920"/>
              <a:gd name="T1" fmla="*/ 460 h 921"/>
              <a:gd name="T2" fmla="*/ 919 w 920"/>
              <a:gd name="T3" fmla="*/ 460 h 921"/>
              <a:gd name="T4" fmla="*/ 460 w 920"/>
              <a:gd name="T5" fmla="*/ 920 h 921"/>
              <a:gd name="T6" fmla="*/ 460 w 920"/>
              <a:gd name="T7" fmla="*/ 920 h 921"/>
              <a:gd name="T8" fmla="*/ 0 w 920"/>
              <a:gd name="T9" fmla="*/ 460 h 921"/>
              <a:gd name="T10" fmla="*/ 0 w 920"/>
              <a:gd name="T11" fmla="*/ 460 h 921"/>
              <a:gd name="T12" fmla="*/ 460 w 920"/>
              <a:gd name="T13" fmla="*/ 0 h 921"/>
              <a:gd name="T14" fmla="*/ 460 w 920"/>
              <a:gd name="T15" fmla="*/ 0 h 921"/>
              <a:gd name="T16" fmla="*/ 919 w 920"/>
              <a:gd name="T17" fmla="*/ 46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921">
                <a:moveTo>
                  <a:pt x="919" y="460"/>
                </a:moveTo>
                <a:lnTo>
                  <a:pt x="919" y="460"/>
                </a:lnTo>
                <a:cubicBezTo>
                  <a:pt x="919" y="714"/>
                  <a:pt x="714" y="920"/>
                  <a:pt x="460" y="920"/>
                </a:cubicBezTo>
                <a:lnTo>
                  <a:pt x="460" y="920"/>
                </a:lnTo>
                <a:cubicBezTo>
                  <a:pt x="206" y="920"/>
                  <a:pt x="0" y="714"/>
                  <a:pt x="0" y="460"/>
                </a:cubicBezTo>
                <a:lnTo>
                  <a:pt x="0" y="460"/>
                </a:lnTo>
                <a:cubicBezTo>
                  <a:pt x="0" y="206"/>
                  <a:pt x="206" y="0"/>
                  <a:pt x="460" y="0"/>
                </a:cubicBezTo>
                <a:lnTo>
                  <a:pt x="460" y="0"/>
                </a:lnTo>
                <a:cubicBezTo>
                  <a:pt x="714" y="0"/>
                  <a:pt x="919" y="206"/>
                  <a:pt x="919" y="460"/>
                </a:cubicBezTo>
              </a:path>
            </a:pathLst>
          </a:custGeom>
          <a:solidFill>
            <a:srgbClr val="35D6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80" name="Freeform 111">
            <a:extLst>
              <a:ext uri="{FF2B5EF4-FFF2-40B4-BE49-F238E27FC236}">
                <a16:creationId xmlns:a16="http://schemas.microsoft.com/office/drawing/2014/main" id="{75AC1431-4608-4311-B7DF-08F066B59335}"/>
              </a:ext>
            </a:extLst>
          </p:cNvPr>
          <p:cNvSpPr>
            <a:spLocks noChangeArrowheads="1"/>
          </p:cNvSpPr>
          <p:nvPr/>
        </p:nvSpPr>
        <p:spPr bwMode="auto">
          <a:xfrm>
            <a:off x="8340193" y="3146639"/>
            <a:ext cx="219808" cy="244535"/>
          </a:xfrm>
          <a:custGeom>
            <a:avLst/>
            <a:gdLst>
              <a:gd name="T0" fmla="*/ 280 w 354"/>
              <a:gd name="T1" fmla="*/ 245 h 391"/>
              <a:gd name="T2" fmla="*/ 280 w 354"/>
              <a:gd name="T3" fmla="*/ 245 h 391"/>
              <a:gd name="T4" fmla="*/ 91 w 354"/>
              <a:gd name="T5" fmla="*/ 343 h 391"/>
              <a:gd name="T6" fmla="*/ 91 w 354"/>
              <a:gd name="T7" fmla="*/ 343 h 391"/>
              <a:gd name="T8" fmla="*/ 52 w 354"/>
              <a:gd name="T9" fmla="*/ 110 h 391"/>
              <a:gd name="T10" fmla="*/ 52 w 354"/>
              <a:gd name="T11" fmla="*/ 110 h 391"/>
              <a:gd name="T12" fmla="*/ 280 w 354"/>
              <a:gd name="T13" fmla="*/ 46 h 391"/>
              <a:gd name="T14" fmla="*/ 280 w 354"/>
              <a:gd name="T15" fmla="*/ 46 h 391"/>
              <a:gd name="T16" fmla="*/ 280 w 354"/>
              <a:gd name="T17" fmla="*/ 24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91">
                <a:moveTo>
                  <a:pt x="280" y="245"/>
                </a:moveTo>
                <a:lnTo>
                  <a:pt x="280" y="245"/>
                </a:lnTo>
                <a:cubicBezTo>
                  <a:pt x="228" y="327"/>
                  <a:pt x="164" y="390"/>
                  <a:pt x="91" y="343"/>
                </a:cubicBezTo>
                <a:lnTo>
                  <a:pt x="91" y="343"/>
                </a:lnTo>
                <a:cubicBezTo>
                  <a:pt x="17" y="297"/>
                  <a:pt x="0" y="192"/>
                  <a:pt x="52" y="110"/>
                </a:cubicBezTo>
                <a:lnTo>
                  <a:pt x="52" y="110"/>
                </a:lnTo>
                <a:cubicBezTo>
                  <a:pt x="104" y="29"/>
                  <a:pt x="206" y="0"/>
                  <a:pt x="280" y="46"/>
                </a:cubicBezTo>
                <a:lnTo>
                  <a:pt x="280" y="46"/>
                </a:lnTo>
                <a:cubicBezTo>
                  <a:pt x="353" y="93"/>
                  <a:pt x="332" y="163"/>
                  <a:pt x="280" y="245"/>
                </a:cubicBez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82" name="Freeform 112">
            <a:extLst>
              <a:ext uri="{FF2B5EF4-FFF2-40B4-BE49-F238E27FC236}">
                <a16:creationId xmlns:a16="http://schemas.microsoft.com/office/drawing/2014/main" id="{A6EA97AA-17D2-426A-93C5-2E5DDC42A9C2}"/>
              </a:ext>
            </a:extLst>
          </p:cNvPr>
          <p:cNvSpPr>
            <a:spLocks noChangeArrowheads="1"/>
          </p:cNvSpPr>
          <p:nvPr/>
        </p:nvSpPr>
        <p:spPr bwMode="auto">
          <a:xfrm>
            <a:off x="8452845" y="3385680"/>
            <a:ext cx="186837" cy="140128"/>
          </a:xfrm>
          <a:custGeom>
            <a:avLst/>
            <a:gdLst>
              <a:gd name="T0" fmla="*/ 180 w 298"/>
              <a:gd name="T1" fmla="*/ 202 h 224"/>
              <a:gd name="T2" fmla="*/ 180 w 298"/>
              <a:gd name="T3" fmla="*/ 202 h 224"/>
              <a:gd name="T4" fmla="*/ 17 w 298"/>
              <a:gd name="T5" fmla="*/ 136 h 224"/>
              <a:gd name="T6" fmla="*/ 17 w 298"/>
              <a:gd name="T7" fmla="*/ 136 h 224"/>
              <a:gd name="T8" fmla="*/ 130 w 298"/>
              <a:gd name="T9" fmla="*/ 40 h 224"/>
              <a:gd name="T10" fmla="*/ 130 w 298"/>
              <a:gd name="T11" fmla="*/ 40 h 224"/>
              <a:gd name="T12" fmla="*/ 280 w 298"/>
              <a:gd name="T13" fmla="*/ 58 h 224"/>
              <a:gd name="T14" fmla="*/ 280 w 298"/>
              <a:gd name="T15" fmla="*/ 58 h 224"/>
              <a:gd name="T16" fmla="*/ 180 w 298"/>
              <a:gd name="T17" fmla="*/ 20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24">
                <a:moveTo>
                  <a:pt x="180" y="202"/>
                </a:moveTo>
                <a:lnTo>
                  <a:pt x="180" y="202"/>
                </a:lnTo>
                <a:cubicBezTo>
                  <a:pt x="107" y="223"/>
                  <a:pt x="35" y="194"/>
                  <a:pt x="17" y="136"/>
                </a:cubicBezTo>
                <a:lnTo>
                  <a:pt x="17" y="136"/>
                </a:lnTo>
                <a:cubicBezTo>
                  <a:pt x="0" y="78"/>
                  <a:pt x="58" y="62"/>
                  <a:pt x="130" y="40"/>
                </a:cubicBezTo>
                <a:lnTo>
                  <a:pt x="130" y="40"/>
                </a:lnTo>
                <a:cubicBezTo>
                  <a:pt x="203" y="19"/>
                  <a:pt x="263" y="0"/>
                  <a:pt x="280" y="58"/>
                </a:cubicBezTo>
                <a:lnTo>
                  <a:pt x="280" y="58"/>
                </a:lnTo>
                <a:cubicBezTo>
                  <a:pt x="297" y="116"/>
                  <a:pt x="252" y="181"/>
                  <a:pt x="180" y="202"/>
                </a:cubicBezTo>
              </a:path>
            </a:pathLst>
          </a:custGeom>
          <a:solidFill>
            <a:srgbClr val="29B5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84" name="Freeform 113">
            <a:extLst>
              <a:ext uri="{FF2B5EF4-FFF2-40B4-BE49-F238E27FC236}">
                <a16:creationId xmlns:a16="http://schemas.microsoft.com/office/drawing/2014/main" id="{57260641-475D-455F-9F7C-7917C600E029}"/>
              </a:ext>
            </a:extLst>
          </p:cNvPr>
          <p:cNvSpPr>
            <a:spLocks noChangeArrowheads="1"/>
          </p:cNvSpPr>
          <p:nvPr/>
        </p:nvSpPr>
        <p:spPr bwMode="auto">
          <a:xfrm>
            <a:off x="8568244" y="3229066"/>
            <a:ext cx="153866" cy="140127"/>
          </a:xfrm>
          <a:custGeom>
            <a:avLst/>
            <a:gdLst>
              <a:gd name="T0" fmla="*/ 108 w 246"/>
              <a:gd name="T1" fmla="*/ 214 h 225"/>
              <a:gd name="T2" fmla="*/ 108 w 246"/>
              <a:gd name="T3" fmla="*/ 214 h 225"/>
              <a:gd name="T4" fmla="*/ 8 w 246"/>
              <a:gd name="T5" fmla="*/ 96 h 225"/>
              <a:gd name="T6" fmla="*/ 8 w 246"/>
              <a:gd name="T7" fmla="*/ 96 h 225"/>
              <a:gd name="T8" fmla="*/ 137 w 246"/>
              <a:gd name="T9" fmla="*/ 9 h 225"/>
              <a:gd name="T10" fmla="*/ 137 w 246"/>
              <a:gd name="T11" fmla="*/ 9 h 225"/>
              <a:gd name="T12" fmla="*/ 237 w 246"/>
              <a:gd name="T13" fmla="*/ 128 h 225"/>
              <a:gd name="T14" fmla="*/ 237 w 246"/>
              <a:gd name="T15" fmla="*/ 128 h 225"/>
              <a:gd name="T16" fmla="*/ 108 w 246"/>
              <a:gd name="T17" fmla="*/ 2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25">
                <a:moveTo>
                  <a:pt x="108" y="214"/>
                </a:moveTo>
                <a:lnTo>
                  <a:pt x="108" y="214"/>
                </a:lnTo>
                <a:cubicBezTo>
                  <a:pt x="45" y="206"/>
                  <a:pt x="0" y="153"/>
                  <a:pt x="8" y="96"/>
                </a:cubicBezTo>
                <a:lnTo>
                  <a:pt x="8" y="96"/>
                </a:lnTo>
                <a:cubicBezTo>
                  <a:pt x="16" y="39"/>
                  <a:pt x="73" y="0"/>
                  <a:pt x="137" y="9"/>
                </a:cubicBezTo>
                <a:lnTo>
                  <a:pt x="137" y="9"/>
                </a:lnTo>
                <a:cubicBezTo>
                  <a:pt x="201" y="18"/>
                  <a:pt x="245" y="71"/>
                  <a:pt x="237" y="128"/>
                </a:cubicBezTo>
                <a:lnTo>
                  <a:pt x="237" y="128"/>
                </a:lnTo>
                <a:cubicBezTo>
                  <a:pt x="229" y="184"/>
                  <a:pt x="172" y="224"/>
                  <a:pt x="108" y="214"/>
                </a:cubicBezTo>
              </a:path>
            </a:pathLst>
          </a:custGeom>
          <a:solidFill>
            <a:srgbClr val="2CA0B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86" name="Freeform 114">
            <a:extLst>
              <a:ext uri="{FF2B5EF4-FFF2-40B4-BE49-F238E27FC236}">
                <a16:creationId xmlns:a16="http://schemas.microsoft.com/office/drawing/2014/main" id="{6A0313FB-5ADE-4CAF-AC4C-87F6967ED9A4}"/>
              </a:ext>
            </a:extLst>
          </p:cNvPr>
          <p:cNvSpPr>
            <a:spLocks noChangeArrowheads="1"/>
          </p:cNvSpPr>
          <p:nvPr/>
        </p:nvSpPr>
        <p:spPr bwMode="auto">
          <a:xfrm>
            <a:off x="9318984" y="1734374"/>
            <a:ext cx="46708" cy="137380"/>
          </a:xfrm>
          <a:custGeom>
            <a:avLst/>
            <a:gdLst>
              <a:gd name="T0" fmla="*/ 46 w 74"/>
              <a:gd name="T1" fmla="*/ 218 h 219"/>
              <a:gd name="T2" fmla="*/ 0 w 74"/>
              <a:gd name="T3" fmla="*/ 6 h 219"/>
              <a:gd name="T4" fmla="*/ 27 w 74"/>
              <a:gd name="T5" fmla="*/ 0 h 219"/>
              <a:gd name="T6" fmla="*/ 73 w 74"/>
              <a:gd name="T7" fmla="*/ 212 h 219"/>
              <a:gd name="T8" fmla="*/ 46 w 74"/>
              <a:gd name="T9" fmla="*/ 218 h 219"/>
            </a:gdLst>
            <a:ahLst/>
            <a:cxnLst>
              <a:cxn ang="0">
                <a:pos x="T0" y="T1"/>
              </a:cxn>
              <a:cxn ang="0">
                <a:pos x="T2" y="T3"/>
              </a:cxn>
              <a:cxn ang="0">
                <a:pos x="T4" y="T5"/>
              </a:cxn>
              <a:cxn ang="0">
                <a:pos x="T6" y="T7"/>
              </a:cxn>
              <a:cxn ang="0">
                <a:pos x="T8" y="T9"/>
              </a:cxn>
            </a:cxnLst>
            <a:rect l="0" t="0" r="r" b="b"/>
            <a:pathLst>
              <a:path w="74" h="219">
                <a:moveTo>
                  <a:pt x="46" y="218"/>
                </a:moveTo>
                <a:lnTo>
                  <a:pt x="0" y="6"/>
                </a:lnTo>
                <a:lnTo>
                  <a:pt x="27" y="0"/>
                </a:lnTo>
                <a:lnTo>
                  <a:pt x="73" y="212"/>
                </a:lnTo>
                <a:lnTo>
                  <a:pt x="46" y="21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88" name="Freeform 115">
            <a:extLst>
              <a:ext uri="{FF2B5EF4-FFF2-40B4-BE49-F238E27FC236}">
                <a16:creationId xmlns:a16="http://schemas.microsoft.com/office/drawing/2014/main" id="{1C2DC92A-B408-4323-AEEE-C41914A7CB41}"/>
              </a:ext>
            </a:extLst>
          </p:cNvPr>
          <p:cNvSpPr>
            <a:spLocks noChangeArrowheads="1"/>
          </p:cNvSpPr>
          <p:nvPr/>
        </p:nvSpPr>
        <p:spPr bwMode="auto">
          <a:xfrm>
            <a:off x="9514062" y="1811306"/>
            <a:ext cx="107158" cy="109904"/>
          </a:xfrm>
          <a:custGeom>
            <a:avLst/>
            <a:gdLst>
              <a:gd name="T0" fmla="*/ 0 w 171"/>
              <a:gd name="T1" fmla="*/ 155 h 175"/>
              <a:gd name="T2" fmla="*/ 150 w 171"/>
              <a:gd name="T3" fmla="*/ 0 h 175"/>
              <a:gd name="T4" fmla="*/ 170 w 171"/>
              <a:gd name="T5" fmla="*/ 19 h 175"/>
              <a:gd name="T6" fmla="*/ 19 w 171"/>
              <a:gd name="T7" fmla="*/ 174 h 175"/>
              <a:gd name="T8" fmla="*/ 0 w 171"/>
              <a:gd name="T9" fmla="*/ 155 h 175"/>
            </a:gdLst>
            <a:ahLst/>
            <a:cxnLst>
              <a:cxn ang="0">
                <a:pos x="T0" y="T1"/>
              </a:cxn>
              <a:cxn ang="0">
                <a:pos x="T2" y="T3"/>
              </a:cxn>
              <a:cxn ang="0">
                <a:pos x="T4" y="T5"/>
              </a:cxn>
              <a:cxn ang="0">
                <a:pos x="T6" y="T7"/>
              </a:cxn>
              <a:cxn ang="0">
                <a:pos x="T8" y="T9"/>
              </a:cxn>
            </a:cxnLst>
            <a:rect l="0" t="0" r="r" b="b"/>
            <a:pathLst>
              <a:path w="171" h="175">
                <a:moveTo>
                  <a:pt x="0" y="155"/>
                </a:moveTo>
                <a:lnTo>
                  <a:pt x="150" y="0"/>
                </a:lnTo>
                <a:lnTo>
                  <a:pt x="170" y="19"/>
                </a:lnTo>
                <a:lnTo>
                  <a:pt x="19" y="174"/>
                </a:lnTo>
                <a:lnTo>
                  <a:pt x="0" y="15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90" name="Freeform 116">
            <a:extLst>
              <a:ext uri="{FF2B5EF4-FFF2-40B4-BE49-F238E27FC236}">
                <a16:creationId xmlns:a16="http://schemas.microsoft.com/office/drawing/2014/main" id="{9E4AFA70-DF9D-4997-96B9-91B286EE8F12}"/>
              </a:ext>
            </a:extLst>
          </p:cNvPr>
          <p:cNvSpPr>
            <a:spLocks noChangeArrowheads="1"/>
          </p:cNvSpPr>
          <p:nvPr/>
        </p:nvSpPr>
        <p:spPr bwMode="auto">
          <a:xfrm>
            <a:off x="9566266" y="2020123"/>
            <a:ext cx="129136" cy="41214"/>
          </a:xfrm>
          <a:custGeom>
            <a:avLst/>
            <a:gdLst>
              <a:gd name="T0" fmla="*/ 0 w 208"/>
              <a:gd name="T1" fmla="*/ 28 h 64"/>
              <a:gd name="T2" fmla="*/ 5 w 208"/>
              <a:gd name="T3" fmla="*/ 0 h 64"/>
              <a:gd name="T4" fmla="*/ 207 w 208"/>
              <a:gd name="T5" fmla="*/ 36 h 64"/>
              <a:gd name="T6" fmla="*/ 202 w 208"/>
              <a:gd name="T7" fmla="*/ 63 h 64"/>
              <a:gd name="T8" fmla="*/ 0 w 208"/>
              <a:gd name="T9" fmla="*/ 28 h 64"/>
            </a:gdLst>
            <a:ahLst/>
            <a:cxnLst>
              <a:cxn ang="0">
                <a:pos x="T0" y="T1"/>
              </a:cxn>
              <a:cxn ang="0">
                <a:pos x="T2" y="T3"/>
              </a:cxn>
              <a:cxn ang="0">
                <a:pos x="T4" y="T5"/>
              </a:cxn>
              <a:cxn ang="0">
                <a:pos x="T6" y="T7"/>
              </a:cxn>
              <a:cxn ang="0">
                <a:pos x="T8" y="T9"/>
              </a:cxn>
            </a:cxnLst>
            <a:rect l="0" t="0" r="r" b="b"/>
            <a:pathLst>
              <a:path w="208" h="64">
                <a:moveTo>
                  <a:pt x="0" y="28"/>
                </a:moveTo>
                <a:lnTo>
                  <a:pt x="5" y="0"/>
                </a:lnTo>
                <a:lnTo>
                  <a:pt x="207" y="36"/>
                </a:lnTo>
                <a:lnTo>
                  <a:pt x="202" y="63"/>
                </a:lnTo>
                <a:lnTo>
                  <a:pt x="0" y="2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92" name="Freeform 117">
            <a:extLst>
              <a:ext uri="{FF2B5EF4-FFF2-40B4-BE49-F238E27FC236}">
                <a16:creationId xmlns:a16="http://schemas.microsoft.com/office/drawing/2014/main" id="{597CC7C4-7402-4C2D-A56D-41A616CE8CC4}"/>
              </a:ext>
            </a:extLst>
          </p:cNvPr>
          <p:cNvSpPr>
            <a:spLocks noChangeArrowheads="1"/>
          </p:cNvSpPr>
          <p:nvPr/>
        </p:nvSpPr>
        <p:spPr bwMode="auto">
          <a:xfrm>
            <a:off x="9099175" y="1976163"/>
            <a:ext cx="129136" cy="38466"/>
          </a:xfrm>
          <a:custGeom>
            <a:avLst/>
            <a:gdLst>
              <a:gd name="T0" fmla="*/ 0 w 207"/>
              <a:gd name="T1" fmla="*/ 26 h 62"/>
              <a:gd name="T2" fmla="*/ 5 w 207"/>
              <a:gd name="T3" fmla="*/ 0 h 62"/>
              <a:gd name="T4" fmla="*/ 206 w 207"/>
              <a:gd name="T5" fmla="*/ 34 h 62"/>
              <a:gd name="T6" fmla="*/ 201 w 207"/>
              <a:gd name="T7" fmla="*/ 61 h 62"/>
              <a:gd name="T8" fmla="*/ 0 w 207"/>
              <a:gd name="T9" fmla="*/ 26 h 62"/>
            </a:gdLst>
            <a:ahLst/>
            <a:cxnLst>
              <a:cxn ang="0">
                <a:pos x="T0" y="T1"/>
              </a:cxn>
              <a:cxn ang="0">
                <a:pos x="T2" y="T3"/>
              </a:cxn>
              <a:cxn ang="0">
                <a:pos x="T4" y="T5"/>
              </a:cxn>
              <a:cxn ang="0">
                <a:pos x="T6" y="T7"/>
              </a:cxn>
              <a:cxn ang="0">
                <a:pos x="T8" y="T9"/>
              </a:cxn>
            </a:cxnLst>
            <a:rect l="0" t="0" r="r" b="b"/>
            <a:pathLst>
              <a:path w="207" h="62">
                <a:moveTo>
                  <a:pt x="0" y="26"/>
                </a:moveTo>
                <a:lnTo>
                  <a:pt x="5" y="0"/>
                </a:lnTo>
                <a:lnTo>
                  <a:pt x="206" y="34"/>
                </a:lnTo>
                <a:lnTo>
                  <a:pt x="201" y="61"/>
                </a:lnTo>
                <a:lnTo>
                  <a:pt x="0" y="2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94" name="Freeform 118">
            <a:extLst>
              <a:ext uri="{FF2B5EF4-FFF2-40B4-BE49-F238E27FC236}">
                <a16:creationId xmlns:a16="http://schemas.microsoft.com/office/drawing/2014/main" id="{B8094188-F36B-47EB-8653-CD88E7E66645}"/>
              </a:ext>
            </a:extLst>
          </p:cNvPr>
          <p:cNvSpPr>
            <a:spLocks noChangeArrowheads="1"/>
          </p:cNvSpPr>
          <p:nvPr/>
        </p:nvSpPr>
        <p:spPr bwMode="auto">
          <a:xfrm>
            <a:off x="9420643" y="2237184"/>
            <a:ext cx="46710" cy="129138"/>
          </a:xfrm>
          <a:custGeom>
            <a:avLst/>
            <a:gdLst>
              <a:gd name="T0" fmla="*/ 47 w 75"/>
              <a:gd name="T1" fmla="*/ 206 h 207"/>
              <a:gd name="T2" fmla="*/ 0 w 75"/>
              <a:gd name="T3" fmla="*/ 6 h 207"/>
              <a:gd name="T4" fmla="*/ 27 w 75"/>
              <a:gd name="T5" fmla="*/ 0 h 207"/>
              <a:gd name="T6" fmla="*/ 74 w 75"/>
              <a:gd name="T7" fmla="*/ 200 h 207"/>
              <a:gd name="T8" fmla="*/ 47 w 75"/>
              <a:gd name="T9" fmla="*/ 206 h 207"/>
            </a:gdLst>
            <a:ahLst/>
            <a:cxnLst>
              <a:cxn ang="0">
                <a:pos x="T0" y="T1"/>
              </a:cxn>
              <a:cxn ang="0">
                <a:pos x="T2" y="T3"/>
              </a:cxn>
              <a:cxn ang="0">
                <a:pos x="T4" y="T5"/>
              </a:cxn>
              <a:cxn ang="0">
                <a:pos x="T6" y="T7"/>
              </a:cxn>
              <a:cxn ang="0">
                <a:pos x="T8" y="T9"/>
              </a:cxn>
            </a:cxnLst>
            <a:rect l="0" t="0" r="r" b="b"/>
            <a:pathLst>
              <a:path w="75" h="207">
                <a:moveTo>
                  <a:pt x="47" y="206"/>
                </a:moveTo>
                <a:lnTo>
                  <a:pt x="0" y="6"/>
                </a:lnTo>
                <a:lnTo>
                  <a:pt x="27" y="0"/>
                </a:lnTo>
                <a:lnTo>
                  <a:pt x="74" y="200"/>
                </a:lnTo>
                <a:lnTo>
                  <a:pt x="47" y="20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96" name="Freeform 119">
            <a:extLst>
              <a:ext uri="{FF2B5EF4-FFF2-40B4-BE49-F238E27FC236}">
                <a16:creationId xmlns:a16="http://schemas.microsoft.com/office/drawing/2014/main" id="{5FBC6CDD-0A9A-4084-832D-8FCC289C36CA}"/>
              </a:ext>
            </a:extLst>
          </p:cNvPr>
          <p:cNvSpPr>
            <a:spLocks noChangeArrowheads="1"/>
          </p:cNvSpPr>
          <p:nvPr/>
        </p:nvSpPr>
        <p:spPr bwMode="auto">
          <a:xfrm>
            <a:off x="9549782" y="2149260"/>
            <a:ext cx="79680" cy="74186"/>
          </a:xfrm>
          <a:custGeom>
            <a:avLst/>
            <a:gdLst>
              <a:gd name="T0" fmla="*/ 0 w 129"/>
              <a:gd name="T1" fmla="*/ 21 h 117"/>
              <a:gd name="T2" fmla="*/ 17 w 129"/>
              <a:gd name="T3" fmla="*/ 0 h 117"/>
              <a:gd name="T4" fmla="*/ 128 w 129"/>
              <a:gd name="T5" fmla="*/ 96 h 117"/>
              <a:gd name="T6" fmla="*/ 111 w 129"/>
              <a:gd name="T7" fmla="*/ 116 h 117"/>
              <a:gd name="T8" fmla="*/ 0 w 129"/>
              <a:gd name="T9" fmla="*/ 21 h 117"/>
            </a:gdLst>
            <a:ahLst/>
            <a:cxnLst>
              <a:cxn ang="0">
                <a:pos x="T0" y="T1"/>
              </a:cxn>
              <a:cxn ang="0">
                <a:pos x="T2" y="T3"/>
              </a:cxn>
              <a:cxn ang="0">
                <a:pos x="T4" y="T5"/>
              </a:cxn>
              <a:cxn ang="0">
                <a:pos x="T6" y="T7"/>
              </a:cxn>
              <a:cxn ang="0">
                <a:pos x="T8" y="T9"/>
              </a:cxn>
            </a:cxnLst>
            <a:rect l="0" t="0" r="r" b="b"/>
            <a:pathLst>
              <a:path w="129" h="117">
                <a:moveTo>
                  <a:pt x="0" y="21"/>
                </a:moveTo>
                <a:lnTo>
                  <a:pt x="17" y="0"/>
                </a:lnTo>
                <a:lnTo>
                  <a:pt x="128" y="96"/>
                </a:lnTo>
                <a:lnTo>
                  <a:pt x="111" y="116"/>
                </a:lnTo>
                <a:lnTo>
                  <a:pt x="0" y="2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98" name="Freeform 120">
            <a:extLst>
              <a:ext uri="{FF2B5EF4-FFF2-40B4-BE49-F238E27FC236}">
                <a16:creationId xmlns:a16="http://schemas.microsoft.com/office/drawing/2014/main" id="{8D8BE17D-E5FA-4F65-B770-6552796D17C6}"/>
              </a:ext>
            </a:extLst>
          </p:cNvPr>
          <p:cNvSpPr>
            <a:spLocks noChangeArrowheads="1"/>
          </p:cNvSpPr>
          <p:nvPr/>
        </p:nvSpPr>
        <p:spPr bwMode="auto">
          <a:xfrm>
            <a:off x="9233807" y="2204211"/>
            <a:ext cx="76932" cy="87924"/>
          </a:xfrm>
          <a:custGeom>
            <a:avLst/>
            <a:gdLst>
              <a:gd name="T0" fmla="*/ 0 w 124"/>
              <a:gd name="T1" fmla="*/ 124 h 143"/>
              <a:gd name="T2" fmla="*/ 102 w 124"/>
              <a:gd name="T3" fmla="*/ 0 h 143"/>
              <a:gd name="T4" fmla="*/ 123 w 124"/>
              <a:gd name="T5" fmla="*/ 18 h 143"/>
              <a:gd name="T6" fmla="*/ 21 w 124"/>
              <a:gd name="T7" fmla="*/ 142 h 143"/>
              <a:gd name="T8" fmla="*/ 0 w 124"/>
              <a:gd name="T9" fmla="*/ 124 h 143"/>
            </a:gdLst>
            <a:ahLst/>
            <a:cxnLst>
              <a:cxn ang="0">
                <a:pos x="T0" y="T1"/>
              </a:cxn>
              <a:cxn ang="0">
                <a:pos x="T2" y="T3"/>
              </a:cxn>
              <a:cxn ang="0">
                <a:pos x="T4" y="T5"/>
              </a:cxn>
              <a:cxn ang="0">
                <a:pos x="T6" y="T7"/>
              </a:cxn>
              <a:cxn ang="0">
                <a:pos x="T8" y="T9"/>
              </a:cxn>
            </a:cxnLst>
            <a:rect l="0" t="0" r="r" b="b"/>
            <a:pathLst>
              <a:path w="124" h="143">
                <a:moveTo>
                  <a:pt x="0" y="124"/>
                </a:moveTo>
                <a:lnTo>
                  <a:pt x="102" y="0"/>
                </a:lnTo>
                <a:lnTo>
                  <a:pt x="123" y="18"/>
                </a:lnTo>
                <a:lnTo>
                  <a:pt x="21" y="142"/>
                </a:lnTo>
                <a:lnTo>
                  <a:pt x="0" y="12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00" name="Freeform 121">
            <a:extLst>
              <a:ext uri="{FF2B5EF4-FFF2-40B4-BE49-F238E27FC236}">
                <a16:creationId xmlns:a16="http://schemas.microsoft.com/office/drawing/2014/main" id="{9231A7EB-4C74-401B-AE43-15D6C46129A0}"/>
              </a:ext>
            </a:extLst>
          </p:cNvPr>
          <p:cNvSpPr>
            <a:spLocks noChangeArrowheads="1"/>
          </p:cNvSpPr>
          <p:nvPr/>
        </p:nvSpPr>
        <p:spPr bwMode="auto">
          <a:xfrm>
            <a:off x="9266777" y="1673926"/>
            <a:ext cx="123643" cy="123641"/>
          </a:xfrm>
          <a:custGeom>
            <a:avLst/>
            <a:gdLst>
              <a:gd name="T0" fmla="*/ 155 w 197"/>
              <a:gd name="T1" fmla="*/ 165 h 197"/>
              <a:gd name="T2" fmla="*/ 155 w 197"/>
              <a:gd name="T3" fmla="*/ 165 h 197"/>
              <a:gd name="T4" fmla="*/ 32 w 197"/>
              <a:gd name="T5" fmla="*/ 154 h 197"/>
              <a:gd name="T6" fmla="*/ 32 w 197"/>
              <a:gd name="T7" fmla="*/ 154 h 197"/>
              <a:gd name="T8" fmla="*/ 42 w 197"/>
              <a:gd name="T9" fmla="*/ 31 h 197"/>
              <a:gd name="T10" fmla="*/ 42 w 197"/>
              <a:gd name="T11" fmla="*/ 31 h 197"/>
              <a:gd name="T12" fmla="*/ 165 w 197"/>
              <a:gd name="T13" fmla="*/ 41 h 197"/>
              <a:gd name="T14" fmla="*/ 165 w 197"/>
              <a:gd name="T15" fmla="*/ 41 h 197"/>
              <a:gd name="T16" fmla="*/ 155 w 197"/>
              <a:gd name="T17"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55" y="165"/>
                </a:moveTo>
                <a:lnTo>
                  <a:pt x="155" y="165"/>
                </a:lnTo>
                <a:cubicBezTo>
                  <a:pt x="118" y="196"/>
                  <a:pt x="63" y="191"/>
                  <a:pt x="32" y="154"/>
                </a:cubicBezTo>
                <a:lnTo>
                  <a:pt x="32" y="154"/>
                </a:lnTo>
                <a:cubicBezTo>
                  <a:pt x="0" y="117"/>
                  <a:pt x="5" y="62"/>
                  <a:pt x="42" y="31"/>
                </a:cubicBezTo>
                <a:lnTo>
                  <a:pt x="42" y="31"/>
                </a:lnTo>
                <a:cubicBezTo>
                  <a:pt x="79" y="0"/>
                  <a:pt x="134" y="4"/>
                  <a:pt x="165" y="41"/>
                </a:cubicBezTo>
                <a:lnTo>
                  <a:pt x="165" y="41"/>
                </a:lnTo>
                <a:cubicBezTo>
                  <a:pt x="196" y="78"/>
                  <a:pt x="192" y="133"/>
                  <a:pt x="155" y="165"/>
                </a:cubicBezTo>
              </a:path>
            </a:pathLst>
          </a:custGeom>
          <a:solidFill>
            <a:srgbClr val="286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02" name="Freeform 122">
            <a:extLst>
              <a:ext uri="{FF2B5EF4-FFF2-40B4-BE49-F238E27FC236}">
                <a16:creationId xmlns:a16="http://schemas.microsoft.com/office/drawing/2014/main" id="{9EBC5C1E-9236-45F5-B761-1388A421F93D}"/>
              </a:ext>
            </a:extLst>
          </p:cNvPr>
          <p:cNvSpPr>
            <a:spLocks noChangeArrowheads="1"/>
          </p:cNvSpPr>
          <p:nvPr/>
        </p:nvSpPr>
        <p:spPr bwMode="auto">
          <a:xfrm>
            <a:off x="9643200" y="1987153"/>
            <a:ext cx="123641" cy="123641"/>
          </a:xfrm>
          <a:custGeom>
            <a:avLst/>
            <a:gdLst>
              <a:gd name="T0" fmla="*/ 154 w 197"/>
              <a:gd name="T1" fmla="*/ 166 h 198"/>
              <a:gd name="T2" fmla="*/ 154 w 197"/>
              <a:gd name="T3" fmla="*/ 166 h 198"/>
              <a:gd name="T4" fmla="*/ 31 w 197"/>
              <a:gd name="T5" fmla="*/ 155 h 198"/>
              <a:gd name="T6" fmla="*/ 31 w 197"/>
              <a:gd name="T7" fmla="*/ 155 h 198"/>
              <a:gd name="T8" fmla="*/ 41 w 197"/>
              <a:gd name="T9" fmla="*/ 32 h 198"/>
              <a:gd name="T10" fmla="*/ 41 w 197"/>
              <a:gd name="T11" fmla="*/ 32 h 198"/>
              <a:gd name="T12" fmla="*/ 164 w 197"/>
              <a:gd name="T13" fmla="*/ 42 h 198"/>
              <a:gd name="T14" fmla="*/ 164 w 197"/>
              <a:gd name="T15" fmla="*/ 42 h 198"/>
              <a:gd name="T16" fmla="*/ 154 w 197"/>
              <a:gd name="T17" fmla="*/ 16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8">
                <a:moveTo>
                  <a:pt x="154" y="166"/>
                </a:moveTo>
                <a:lnTo>
                  <a:pt x="154" y="166"/>
                </a:lnTo>
                <a:cubicBezTo>
                  <a:pt x="117" y="197"/>
                  <a:pt x="62" y="192"/>
                  <a:pt x="31" y="155"/>
                </a:cubicBezTo>
                <a:lnTo>
                  <a:pt x="31" y="155"/>
                </a:lnTo>
                <a:cubicBezTo>
                  <a:pt x="0" y="119"/>
                  <a:pt x="4" y="63"/>
                  <a:pt x="41" y="32"/>
                </a:cubicBezTo>
                <a:lnTo>
                  <a:pt x="41" y="32"/>
                </a:lnTo>
                <a:cubicBezTo>
                  <a:pt x="78" y="0"/>
                  <a:pt x="133" y="5"/>
                  <a:pt x="164" y="42"/>
                </a:cubicBezTo>
                <a:lnTo>
                  <a:pt x="164" y="42"/>
                </a:lnTo>
                <a:cubicBezTo>
                  <a:pt x="196" y="79"/>
                  <a:pt x="191" y="134"/>
                  <a:pt x="154" y="166"/>
                </a:cubicBezTo>
              </a:path>
            </a:pathLst>
          </a:custGeom>
          <a:solidFill>
            <a:srgbClr val="286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04" name="Freeform 123">
            <a:extLst>
              <a:ext uri="{FF2B5EF4-FFF2-40B4-BE49-F238E27FC236}">
                <a16:creationId xmlns:a16="http://schemas.microsoft.com/office/drawing/2014/main" id="{0E74DFF4-3EEF-4668-9528-C61A98E97248}"/>
              </a:ext>
            </a:extLst>
          </p:cNvPr>
          <p:cNvSpPr>
            <a:spLocks noChangeArrowheads="1"/>
          </p:cNvSpPr>
          <p:nvPr/>
        </p:nvSpPr>
        <p:spPr bwMode="auto">
          <a:xfrm>
            <a:off x="8981027" y="1882744"/>
            <a:ext cx="178595" cy="178593"/>
          </a:xfrm>
          <a:custGeom>
            <a:avLst/>
            <a:gdLst>
              <a:gd name="T0" fmla="*/ 227 w 288"/>
              <a:gd name="T1" fmla="*/ 241 h 288"/>
              <a:gd name="T2" fmla="*/ 227 w 288"/>
              <a:gd name="T3" fmla="*/ 241 h 288"/>
              <a:gd name="T4" fmla="*/ 46 w 288"/>
              <a:gd name="T5" fmla="*/ 226 h 288"/>
              <a:gd name="T6" fmla="*/ 46 w 288"/>
              <a:gd name="T7" fmla="*/ 226 h 288"/>
              <a:gd name="T8" fmla="*/ 61 w 288"/>
              <a:gd name="T9" fmla="*/ 45 h 288"/>
              <a:gd name="T10" fmla="*/ 61 w 288"/>
              <a:gd name="T11" fmla="*/ 45 h 288"/>
              <a:gd name="T12" fmla="*/ 241 w 288"/>
              <a:gd name="T13" fmla="*/ 60 h 288"/>
              <a:gd name="T14" fmla="*/ 241 w 288"/>
              <a:gd name="T15" fmla="*/ 60 h 288"/>
              <a:gd name="T16" fmla="*/ 227 w 288"/>
              <a:gd name="T17" fmla="*/ 24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88">
                <a:moveTo>
                  <a:pt x="227" y="241"/>
                </a:moveTo>
                <a:lnTo>
                  <a:pt x="227" y="241"/>
                </a:lnTo>
                <a:cubicBezTo>
                  <a:pt x="172" y="287"/>
                  <a:pt x="92" y="280"/>
                  <a:pt x="46" y="226"/>
                </a:cubicBezTo>
                <a:lnTo>
                  <a:pt x="46" y="226"/>
                </a:lnTo>
                <a:cubicBezTo>
                  <a:pt x="0" y="172"/>
                  <a:pt x="7" y="91"/>
                  <a:pt x="61" y="45"/>
                </a:cubicBezTo>
                <a:lnTo>
                  <a:pt x="61" y="45"/>
                </a:lnTo>
                <a:cubicBezTo>
                  <a:pt x="115" y="0"/>
                  <a:pt x="196" y="6"/>
                  <a:pt x="241" y="60"/>
                </a:cubicBezTo>
                <a:lnTo>
                  <a:pt x="241" y="60"/>
                </a:lnTo>
                <a:cubicBezTo>
                  <a:pt x="287" y="115"/>
                  <a:pt x="280" y="195"/>
                  <a:pt x="227" y="241"/>
                </a:cubicBezTo>
              </a:path>
            </a:pathLst>
          </a:custGeom>
          <a:solidFill>
            <a:srgbClr val="2B8F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06" name="Freeform 124">
            <a:extLst>
              <a:ext uri="{FF2B5EF4-FFF2-40B4-BE49-F238E27FC236}">
                <a16:creationId xmlns:a16="http://schemas.microsoft.com/office/drawing/2014/main" id="{358F8A67-8933-4F6E-82C6-A635C2124621}"/>
              </a:ext>
            </a:extLst>
          </p:cNvPr>
          <p:cNvSpPr>
            <a:spLocks noChangeArrowheads="1"/>
          </p:cNvSpPr>
          <p:nvPr/>
        </p:nvSpPr>
        <p:spPr bwMode="auto">
          <a:xfrm>
            <a:off x="9566266" y="1775586"/>
            <a:ext cx="87924" cy="87924"/>
          </a:xfrm>
          <a:custGeom>
            <a:avLst/>
            <a:gdLst>
              <a:gd name="T0" fmla="*/ 111 w 142"/>
              <a:gd name="T1" fmla="*/ 119 h 142"/>
              <a:gd name="T2" fmla="*/ 111 w 142"/>
              <a:gd name="T3" fmla="*/ 119 h 142"/>
              <a:gd name="T4" fmla="*/ 22 w 142"/>
              <a:gd name="T5" fmla="*/ 111 h 142"/>
              <a:gd name="T6" fmla="*/ 22 w 142"/>
              <a:gd name="T7" fmla="*/ 111 h 142"/>
              <a:gd name="T8" fmla="*/ 29 w 142"/>
              <a:gd name="T9" fmla="*/ 22 h 142"/>
              <a:gd name="T10" fmla="*/ 29 w 142"/>
              <a:gd name="T11" fmla="*/ 22 h 142"/>
              <a:gd name="T12" fmla="*/ 119 w 142"/>
              <a:gd name="T13" fmla="*/ 30 h 142"/>
              <a:gd name="T14" fmla="*/ 119 w 142"/>
              <a:gd name="T15" fmla="*/ 30 h 142"/>
              <a:gd name="T16" fmla="*/ 111 w 142"/>
              <a:gd name="T17" fmla="*/ 11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111" y="119"/>
                </a:moveTo>
                <a:lnTo>
                  <a:pt x="111" y="119"/>
                </a:lnTo>
                <a:cubicBezTo>
                  <a:pt x="85" y="141"/>
                  <a:pt x="45" y="138"/>
                  <a:pt x="22" y="111"/>
                </a:cubicBezTo>
                <a:lnTo>
                  <a:pt x="22" y="111"/>
                </a:lnTo>
                <a:cubicBezTo>
                  <a:pt x="0" y="85"/>
                  <a:pt x="3" y="45"/>
                  <a:pt x="29" y="22"/>
                </a:cubicBezTo>
                <a:lnTo>
                  <a:pt x="29" y="22"/>
                </a:lnTo>
                <a:cubicBezTo>
                  <a:pt x="56" y="0"/>
                  <a:pt x="96" y="3"/>
                  <a:pt x="119" y="30"/>
                </a:cubicBezTo>
                <a:lnTo>
                  <a:pt x="119" y="30"/>
                </a:lnTo>
                <a:cubicBezTo>
                  <a:pt x="141" y="56"/>
                  <a:pt x="138" y="96"/>
                  <a:pt x="111" y="119"/>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08" name="Freeform 125">
            <a:extLst>
              <a:ext uri="{FF2B5EF4-FFF2-40B4-BE49-F238E27FC236}">
                <a16:creationId xmlns:a16="http://schemas.microsoft.com/office/drawing/2014/main" id="{DB65A124-DF19-4FAF-9C81-E2E133F8E8A7}"/>
              </a:ext>
            </a:extLst>
          </p:cNvPr>
          <p:cNvSpPr>
            <a:spLocks noChangeArrowheads="1"/>
          </p:cNvSpPr>
          <p:nvPr/>
        </p:nvSpPr>
        <p:spPr bwMode="auto">
          <a:xfrm>
            <a:off x="9195340" y="2245426"/>
            <a:ext cx="87924" cy="87924"/>
          </a:xfrm>
          <a:custGeom>
            <a:avLst/>
            <a:gdLst>
              <a:gd name="T0" fmla="*/ 112 w 143"/>
              <a:gd name="T1" fmla="*/ 119 h 143"/>
              <a:gd name="T2" fmla="*/ 112 w 143"/>
              <a:gd name="T3" fmla="*/ 119 h 143"/>
              <a:gd name="T4" fmla="*/ 23 w 143"/>
              <a:gd name="T5" fmla="*/ 112 h 143"/>
              <a:gd name="T6" fmla="*/ 23 w 143"/>
              <a:gd name="T7" fmla="*/ 112 h 143"/>
              <a:gd name="T8" fmla="*/ 31 w 143"/>
              <a:gd name="T9" fmla="*/ 23 h 143"/>
              <a:gd name="T10" fmla="*/ 31 w 143"/>
              <a:gd name="T11" fmla="*/ 23 h 143"/>
              <a:gd name="T12" fmla="*/ 119 w 143"/>
              <a:gd name="T13" fmla="*/ 30 h 143"/>
              <a:gd name="T14" fmla="*/ 119 w 143"/>
              <a:gd name="T15" fmla="*/ 30 h 143"/>
              <a:gd name="T16" fmla="*/ 112 w 143"/>
              <a:gd name="T17"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12" y="119"/>
                </a:moveTo>
                <a:lnTo>
                  <a:pt x="112" y="119"/>
                </a:lnTo>
                <a:cubicBezTo>
                  <a:pt x="85" y="142"/>
                  <a:pt x="46" y="138"/>
                  <a:pt x="23" y="112"/>
                </a:cubicBezTo>
                <a:lnTo>
                  <a:pt x="23" y="112"/>
                </a:lnTo>
                <a:cubicBezTo>
                  <a:pt x="0" y="85"/>
                  <a:pt x="4" y="45"/>
                  <a:pt x="31" y="23"/>
                </a:cubicBezTo>
                <a:lnTo>
                  <a:pt x="31" y="23"/>
                </a:lnTo>
                <a:cubicBezTo>
                  <a:pt x="57" y="0"/>
                  <a:pt x="97" y="4"/>
                  <a:pt x="119" y="30"/>
                </a:cubicBezTo>
                <a:lnTo>
                  <a:pt x="119" y="30"/>
                </a:lnTo>
                <a:cubicBezTo>
                  <a:pt x="142" y="57"/>
                  <a:pt x="139" y="97"/>
                  <a:pt x="112" y="119"/>
                </a:cubicBezTo>
              </a:path>
            </a:pathLst>
          </a:custGeom>
          <a:solidFill>
            <a:srgbClr val="2B8F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10" name="Freeform 126">
            <a:extLst>
              <a:ext uri="{FF2B5EF4-FFF2-40B4-BE49-F238E27FC236}">
                <a16:creationId xmlns:a16="http://schemas.microsoft.com/office/drawing/2014/main" id="{F3C6A81D-1FBF-48C9-BA56-BE79E705A943}"/>
              </a:ext>
            </a:extLst>
          </p:cNvPr>
          <p:cNvSpPr>
            <a:spLocks noChangeArrowheads="1"/>
          </p:cNvSpPr>
          <p:nvPr/>
        </p:nvSpPr>
        <p:spPr bwMode="auto">
          <a:xfrm>
            <a:off x="9123903" y="2099804"/>
            <a:ext cx="129138" cy="71438"/>
          </a:xfrm>
          <a:custGeom>
            <a:avLst/>
            <a:gdLst>
              <a:gd name="T0" fmla="*/ 0 w 209"/>
              <a:gd name="T1" fmla="*/ 80 h 114"/>
              <a:gd name="T2" fmla="*/ 195 w 209"/>
              <a:gd name="T3" fmla="*/ 0 h 114"/>
              <a:gd name="T4" fmla="*/ 208 w 209"/>
              <a:gd name="T5" fmla="*/ 34 h 114"/>
              <a:gd name="T6" fmla="*/ 13 w 209"/>
              <a:gd name="T7" fmla="*/ 113 h 114"/>
              <a:gd name="T8" fmla="*/ 0 w 209"/>
              <a:gd name="T9" fmla="*/ 80 h 114"/>
            </a:gdLst>
            <a:ahLst/>
            <a:cxnLst>
              <a:cxn ang="0">
                <a:pos x="T0" y="T1"/>
              </a:cxn>
              <a:cxn ang="0">
                <a:pos x="T2" y="T3"/>
              </a:cxn>
              <a:cxn ang="0">
                <a:pos x="T4" y="T5"/>
              </a:cxn>
              <a:cxn ang="0">
                <a:pos x="T6" y="T7"/>
              </a:cxn>
              <a:cxn ang="0">
                <a:pos x="T8" y="T9"/>
              </a:cxn>
            </a:cxnLst>
            <a:rect l="0" t="0" r="r" b="b"/>
            <a:pathLst>
              <a:path w="209" h="114">
                <a:moveTo>
                  <a:pt x="0" y="80"/>
                </a:moveTo>
                <a:lnTo>
                  <a:pt x="195" y="0"/>
                </a:lnTo>
                <a:lnTo>
                  <a:pt x="208" y="34"/>
                </a:lnTo>
                <a:lnTo>
                  <a:pt x="13" y="113"/>
                </a:lnTo>
                <a:lnTo>
                  <a:pt x="0" y="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12" name="Freeform 127">
            <a:extLst>
              <a:ext uri="{FF2B5EF4-FFF2-40B4-BE49-F238E27FC236}">
                <a16:creationId xmlns:a16="http://schemas.microsoft.com/office/drawing/2014/main" id="{68070C66-387D-4976-81FA-D9919129C815}"/>
              </a:ext>
            </a:extLst>
          </p:cNvPr>
          <p:cNvSpPr>
            <a:spLocks noChangeArrowheads="1"/>
          </p:cNvSpPr>
          <p:nvPr/>
        </p:nvSpPr>
        <p:spPr bwMode="auto">
          <a:xfrm>
            <a:off x="9066205" y="2108048"/>
            <a:ext cx="115400" cy="112650"/>
          </a:xfrm>
          <a:custGeom>
            <a:avLst/>
            <a:gdLst>
              <a:gd name="T0" fmla="*/ 109 w 184"/>
              <a:gd name="T1" fmla="*/ 173 h 183"/>
              <a:gd name="T2" fmla="*/ 109 w 184"/>
              <a:gd name="T3" fmla="*/ 173 h 183"/>
              <a:gd name="T4" fmla="*/ 10 w 184"/>
              <a:gd name="T5" fmla="*/ 108 h 183"/>
              <a:gd name="T6" fmla="*/ 10 w 184"/>
              <a:gd name="T7" fmla="*/ 108 h 183"/>
              <a:gd name="T8" fmla="*/ 75 w 184"/>
              <a:gd name="T9" fmla="*/ 9 h 183"/>
              <a:gd name="T10" fmla="*/ 75 w 184"/>
              <a:gd name="T11" fmla="*/ 9 h 183"/>
              <a:gd name="T12" fmla="*/ 173 w 184"/>
              <a:gd name="T13" fmla="*/ 74 h 183"/>
              <a:gd name="T14" fmla="*/ 173 w 184"/>
              <a:gd name="T15" fmla="*/ 74 h 183"/>
              <a:gd name="T16" fmla="*/ 109 w 184"/>
              <a:gd name="T17" fmla="*/ 17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3">
                <a:moveTo>
                  <a:pt x="109" y="173"/>
                </a:moveTo>
                <a:lnTo>
                  <a:pt x="109" y="173"/>
                </a:lnTo>
                <a:cubicBezTo>
                  <a:pt x="64" y="182"/>
                  <a:pt x="20" y="153"/>
                  <a:pt x="10" y="108"/>
                </a:cubicBezTo>
                <a:lnTo>
                  <a:pt x="10" y="108"/>
                </a:lnTo>
                <a:cubicBezTo>
                  <a:pt x="0" y="63"/>
                  <a:pt x="30" y="19"/>
                  <a:pt x="75" y="9"/>
                </a:cubicBezTo>
                <a:lnTo>
                  <a:pt x="75" y="9"/>
                </a:lnTo>
                <a:cubicBezTo>
                  <a:pt x="120" y="0"/>
                  <a:pt x="165" y="28"/>
                  <a:pt x="173" y="74"/>
                </a:cubicBezTo>
                <a:lnTo>
                  <a:pt x="173" y="74"/>
                </a:lnTo>
                <a:cubicBezTo>
                  <a:pt x="183" y="119"/>
                  <a:pt x="155" y="163"/>
                  <a:pt x="109" y="173"/>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14" name="Freeform 128">
            <a:extLst>
              <a:ext uri="{FF2B5EF4-FFF2-40B4-BE49-F238E27FC236}">
                <a16:creationId xmlns:a16="http://schemas.microsoft.com/office/drawing/2014/main" id="{319FE16E-35FB-4CD8-BCEA-975BBB690919}"/>
              </a:ext>
            </a:extLst>
          </p:cNvPr>
          <p:cNvSpPr>
            <a:spLocks noChangeArrowheads="1"/>
          </p:cNvSpPr>
          <p:nvPr/>
        </p:nvSpPr>
        <p:spPr bwMode="auto">
          <a:xfrm>
            <a:off x="9387672" y="2297630"/>
            <a:ext cx="156614" cy="156614"/>
          </a:xfrm>
          <a:custGeom>
            <a:avLst/>
            <a:gdLst>
              <a:gd name="T0" fmla="*/ 216 w 251"/>
              <a:gd name="T1" fmla="*/ 189 h 253"/>
              <a:gd name="T2" fmla="*/ 216 w 251"/>
              <a:gd name="T3" fmla="*/ 189 h 253"/>
              <a:gd name="T4" fmla="*/ 62 w 251"/>
              <a:gd name="T5" fmla="*/ 218 h 253"/>
              <a:gd name="T6" fmla="*/ 62 w 251"/>
              <a:gd name="T7" fmla="*/ 218 h 253"/>
              <a:gd name="T8" fmla="*/ 34 w 251"/>
              <a:gd name="T9" fmla="*/ 63 h 253"/>
              <a:gd name="T10" fmla="*/ 34 w 251"/>
              <a:gd name="T11" fmla="*/ 63 h 253"/>
              <a:gd name="T12" fmla="*/ 187 w 251"/>
              <a:gd name="T13" fmla="*/ 35 h 253"/>
              <a:gd name="T14" fmla="*/ 187 w 251"/>
              <a:gd name="T15" fmla="*/ 35 h 253"/>
              <a:gd name="T16" fmla="*/ 216 w 251"/>
              <a:gd name="T17" fmla="*/ 18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53">
                <a:moveTo>
                  <a:pt x="216" y="189"/>
                </a:moveTo>
                <a:lnTo>
                  <a:pt x="216" y="189"/>
                </a:lnTo>
                <a:cubicBezTo>
                  <a:pt x="181" y="240"/>
                  <a:pt x="113" y="252"/>
                  <a:pt x="62" y="218"/>
                </a:cubicBezTo>
                <a:lnTo>
                  <a:pt x="62" y="218"/>
                </a:lnTo>
                <a:cubicBezTo>
                  <a:pt x="12" y="183"/>
                  <a:pt x="0" y="114"/>
                  <a:pt x="34" y="63"/>
                </a:cubicBezTo>
                <a:lnTo>
                  <a:pt x="34" y="63"/>
                </a:lnTo>
                <a:cubicBezTo>
                  <a:pt x="69" y="13"/>
                  <a:pt x="137" y="0"/>
                  <a:pt x="187" y="35"/>
                </a:cubicBezTo>
                <a:lnTo>
                  <a:pt x="187" y="35"/>
                </a:lnTo>
                <a:cubicBezTo>
                  <a:pt x="238" y="70"/>
                  <a:pt x="250" y="139"/>
                  <a:pt x="216" y="189"/>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16" name="Freeform 129">
            <a:extLst>
              <a:ext uri="{FF2B5EF4-FFF2-40B4-BE49-F238E27FC236}">
                <a16:creationId xmlns:a16="http://schemas.microsoft.com/office/drawing/2014/main" id="{FABF52E2-F8E1-4359-9E9C-A8903448DC1D}"/>
              </a:ext>
            </a:extLst>
          </p:cNvPr>
          <p:cNvSpPr>
            <a:spLocks noChangeArrowheads="1"/>
          </p:cNvSpPr>
          <p:nvPr/>
        </p:nvSpPr>
        <p:spPr bwMode="auto">
          <a:xfrm>
            <a:off x="9588248" y="2173989"/>
            <a:ext cx="85174" cy="85174"/>
          </a:xfrm>
          <a:custGeom>
            <a:avLst/>
            <a:gdLst>
              <a:gd name="T0" fmla="*/ 106 w 135"/>
              <a:gd name="T1" fmla="*/ 112 h 135"/>
              <a:gd name="T2" fmla="*/ 106 w 135"/>
              <a:gd name="T3" fmla="*/ 112 h 135"/>
              <a:gd name="T4" fmla="*/ 22 w 135"/>
              <a:gd name="T5" fmla="*/ 105 h 135"/>
              <a:gd name="T6" fmla="*/ 22 w 135"/>
              <a:gd name="T7" fmla="*/ 105 h 135"/>
              <a:gd name="T8" fmla="*/ 29 w 135"/>
              <a:gd name="T9" fmla="*/ 21 h 135"/>
              <a:gd name="T10" fmla="*/ 29 w 135"/>
              <a:gd name="T11" fmla="*/ 21 h 135"/>
              <a:gd name="T12" fmla="*/ 113 w 135"/>
              <a:gd name="T13" fmla="*/ 28 h 135"/>
              <a:gd name="T14" fmla="*/ 113 w 135"/>
              <a:gd name="T15" fmla="*/ 28 h 135"/>
              <a:gd name="T16" fmla="*/ 106 w 135"/>
              <a:gd name="T17" fmla="*/ 11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06" y="112"/>
                </a:moveTo>
                <a:lnTo>
                  <a:pt x="106" y="112"/>
                </a:lnTo>
                <a:cubicBezTo>
                  <a:pt x="81" y="134"/>
                  <a:pt x="43" y="130"/>
                  <a:pt x="22" y="105"/>
                </a:cubicBezTo>
                <a:lnTo>
                  <a:pt x="22" y="105"/>
                </a:lnTo>
                <a:cubicBezTo>
                  <a:pt x="0" y="80"/>
                  <a:pt x="4" y="42"/>
                  <a:pt x="29" y="21"/>
                </a:cubicBezTo>
                <a:lnTo>
                  <a:pt x="29" y="21"/>
                </a:lnTo>
                <a:cubicBezTo>
                  <a:pt x="54" y="0"/>
                  <a:pt x="92" y="3"/>
                  <a:pt x="113" y="28"/>
                </a:cubicBezTo>
                <a:lnTo>
                  <a:pt x="113" y="28"/>
                </a:lnTo>
                <a:cubicBezTo>
                  <a:pt x="134" y="53"/>
                  <a:pt x="131" y="91"/>
                  <a:pt x="106" y="112"/>
                </a:cubicBezTo>
              </a:path>
            </a:pathLst>
          </a:custGeom>
          <a:solidFill>
            <a:srgbClr val="2B8F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18" name="Freeform 130">
            <a:extLst>
              <a:ext uri="{FF2B5EF4-FFF2-40B4-BE49-F238E27FC236}">
                <a16:creationId xmlns:a16="http://schemas.microsoft.com/office/drawing/2014/main" id="{93CE26F5-B827-46D9-AD0A-EAECBD6F14A1}"/>
              </a:ext>
            </a:extLst>
          </p:cNvPr>
          <p:cNvSpPr>
            <a:spLocks noChangeArrowheads="1"/>
          </p:cNvSpPr>
          <p:nvPr/>
        </p:nvSpPr>
        <p:spPr bwMode="auto">
          <a:xfrm>
            <a:off x="9165118" y="1805811"/>
            <a:ext cx="486324" cy="486324"/>
          </a:xfrm>
          <a:custGeom>
            <a:avLst/>
            <a:gdLst>
              <a:gd name="T0" fmla="*/ 613 w 779"/>
              <a:gd name="T1" fmla="*/ 655 h 780"/>
              <a:gd name="T2" fmla="*/ 613 w 779"/>
              <a:gd name="T3" fmla="*/ 655 h 780"/>
              <a:gd name="T4" fmla="*/ 124 w 779"/>
              <a:gd name="T5" fmla="*/ 614 h 780"/>
              <a:gd name="T6" fmla="*/ 124 w 779"/>
              <a:gd name="T7" fmla="*/ 614 h 780"/>
              <a:gd name="T8" fmla="*/ 165 w 779"/>
              <a:gd name="T9" fmla="*/ 124 h 780"/>
              <a:gd name="T10" fmla="*/ 165 w 779"/>
              <a:gd name="T11" fmla="*/ 124 h 780"/>
              <a:gd name="T12" fmla="*/ 654 w 779"/>
              <a:gd name="T13" fmla="*/ 165 h 780"/>
              <a:gd name="T14" fmla="*/ 654 w 779"/>
              <a:gd name="T15" fmla="*/ 165 h 780"/>
              <a:gd name="T16" fmla="*/ 613 w 779"/>
              <a:gd name="T17" fmla="*/ 65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613" y="655"/>
                </a:moveTo>
                <a:lnTo>
                  <a:pt x="613" y="655"/>
                </a:lnTo>
                <a:cubicBezTo>
                  <a:pt x="467" y="779"/>
                  <a:pt x="248" y="761"/>
                  <a:pt x="124" y="614"/>
                </a:cubicBezTo>
                <a:lnTo>
                  <a:pt x="124" y="614"/>
                </a:lnTo>
                <a:cubicBezTo>
                  <a:pt x="0" y="468"/>
                  <a:pt x="18" y="248"/>
                  <a:pt x="165" y="124"/>
                </a:cubicBezTo>
                <a:lnTo>
                  <a:pt x="165" y="124"/>
                </a:lnTo>
                <a:cubicBezTo>
                  <a:pt x="312" y="0"/>
                  <a:pt x="530" y="18"/>
                  <a:pt x="654" y="165"/>
                </a:cubicBezTo>
                <a:lnTo>
                  <a:pt x="654" y="165"/>
                </a:lnTo>
                <a:cubicBezTo>
                  <a:pt x="778" y="311"/>
                  <a:pt x="759" y="531"/>
                  <a:pt x="613" y="655"/>
                </a:cubicBezTo>
              </a:path>
            </a:pathLst>
          </a:custGeom>
          <a:solidFill>
            <a:srgbClr val="73C6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20" name="Freeform 131">
            <a:extLst>
              <a:ext uri="{FF2B5EF4-FFF2-40B4-BE49-F238E27FC236}">
                <a16:creationId xmlns:a16="http://schemas.microsoft.com/office/drawing/2014/main" id="{F527397E-DF9C-41E5-B064-C2E4ECD027F1}"/>
              </a:ext>
            </a:extLst>
          </p:cNvPr>
          <p:cNvSpPr>
            <a:spLocks noChangeArrowheads="1"/>
          </p:cNvSpPr>
          <p:nvPr/>
        </p:nvSpPr>
        <p:spPr bwMode="auto">
          <a:xfrm>
            <a:off x="9305244" y="1890986"/>
            <a:ext cx="173100" cy="159361"/>
          </a:xfrm>
          <a:custGeom>
            <a:avLst/>
            <a:gdLst>
              <a:gd name="T0" fmla="*/ 155 w 280"/>
              <a:gd name="T1" fmla="*/ 246 h 257"/>
              <a:gd name="T2" fmla="*/ 155 w 280"/>
              <a:gd name="T3" fmla="*/ 246 h 257"/>
              <a:gd name="T4" fmla="*/ 8 w 280"/>
              <a:gd name="T5" fmla="*/ 146 h 257"/>
              <a:gd name="T6" fmla="*/ 8 w 280"/>
              <a:gd name="T7" fmla="*/ 146 h 257"/>
              <a:gd name="T8" fmla="*/ 124 w 280"/>
              <a:gd name="T9" fmla="*/ 10 h 257"/>
              <a:gd name="T10" fmla="*/ 124 w 280"/>
              <a:gd name="T11" fmla="*/ 10 h 257"/>
              <a:gd name="T12" fmla="*/ 271 w 280"/>
              <a:gd name="T13" fmla="*/ 111 h 257"/>
              <a:gd name="T14" fmla="*/ 271 w 280"/>
              <a:gd name="T15" fmla="*/ 111 h 257"/>
              <a:gd name="T16" fmla="*/ 155 w 280"/>
              <a:gd name="T17" fmla="*/ 24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57">
                <a:moveTo>
                  <a:pt x="155" y="246"/>
                </a:moveTo>
                <a:lnTo>
                  <a:pt x="155" y="246"/>
                </a:lnTo>
                <a:cubicBezTo>
                  <a:pt x="83" y="256"/>
                  <a:pt x="17" y="211"/>
                  <a:pt x="8" y="146"/>
                </a:cubicBezTo>
                <a:lnTo>
                  <a:pt x="8" y="146"/>
                </a:lnTo>
                <a:cubicBezTo>
                  <a:pt x="0" y="81"/>
                  <a:pt x="51" y="20"/>
                  <a:pt x="124" y="10"/>
                </a:cubicBezTo>
                <a:lnTo>
                  <a:pt x="124" y="10"/>
                </a:lnTo>
                <a:cubicBezTo>
                  <a:pt x="196" y="0"/>
                  <a:pt x="261" y="45"/>
                  <a:pt x="271" y="111"/>
                </a:cubicBezTo>
                <a:lnTo>
                  <a:pt x="271" y="111"/>
                </a:lnTo>
                <a:cubicBezTo>
                  <a:pt x="279" y="175"/>
                  <a:pt x="227" y="236"/>
                  <a:pt x="155" y="246"/>
                </a:cubicBezTo>
              </a:path>
            </a:pathLst>
          </a:custGeom>
          <a:solidFill>
            <a:srgbClr val="DF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22" name="Freeform 132">
            <a:extLst>
              <a:ext uri="{FF2B5EF4-FFF2-40B4-BE49-F238E27FC236}">
                <a16:creationId xmlns:a16="http://schemas.microsoft.com/office/drawing/2014/main" id="{E519285D-56E4-4FEA-A09A-878941F6022D}"/>
              </a:ext>
            </a:extLst>
          </p:cNvPr>
          <p:cNvSpPr>
            <a:spLocks noChangeArrowheads="1"/>
          </p:cNvSpPr>
          <p:nvPr/>
        </p:nvSpPr>
        <p:spPr bwMode="auto">
          <a:xfrm>
            <a:off x="9277769" y="2083317"/>
            <a:ext cx="71438" cy="76932"/>
          </a:xfrm>
          <a:custGeom>
            <a:avLst/>
            <a:gdLst>
              <a:gd name="T0" fmla="*/ 16 w 116"/>
              <a:gd name="T1" fmla="*/ 87 h 122"/>
              <a:gd name="T2" fmla="*/ 16 w 116"/>
              <a:gd name="T3" fmla="*/ 87 h 122"/>
              <a:gd name="T4" fmla="*/ 28 w 116"/>
              <a:gd name="T5" fmla="*/ 14 h 122"/>
              <a:gd name="T6" fmla="*/ 28 w 116"/>
              <a:gd name="T7" fmla="*/ 14 h 122"/>
              <a:gd name="T8" fmla="*/ 99 w 116"/>
              <a:gd name="T9" fmla="*/ 35 h 122"/>
              <a:gd name="T10" fmla="*/ 99 w 116"/>
              <a:gd name="T11" fmla="*/ 35 h 122"/>
              <a:gd name="T12" fmla="*/ 87 w 116"/>
              <a:gd name="T13" fmla="*/ 107 h 122"/>
              <a:gd name="T14" fmla="*/ 87 w 116"/>
              <a:gd name="T15" fmla="*/ 107 h 122"/>
              <a:gd name="T16" fmla="*/ 16 w 116"/>
              <a:gd name="T17" fmla="*/ 8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2">
                <a:moveTo>
                  <a:pt x="16" y="87"/>
                </a:moveTo>
                <a:lnTo>
                  <a:pt x="16" y="87"/>
                </a:lnTo>
                <a:cubicBezTo>
                  <a:pt x="0" y="62"/>
                  <a:pt x="5" y="29"/>
                  <a:pt x="28" y="14"/>
                </a:cubicBezTo>
                <a:lnTo>
                  <a:pt x="28" y="14"/>
                </a:lnTo>
                <a:cubicBezTo>
                  <a:pt x="51" y="0"/>
                  <a:pt x="83" y="9"/>
                  <a:pt x="99" y="35"/>
                </a:cubicBezTo>
                <a:lnTo>
                  <a:pt x="99" y="35"/>
                </a:lnTo>
                <a:cubicBezTo>
                  <a:pt x="115" y="60"/>
                  <a:pt x="109" y="93"/>
                  <a:pt x="87" y="107"/>
                </a:cubicBezTo>
                <a:lnTo>
                  <a:pt x="87" y="107"/>
                </a:lnTo>
                <a:cubicBezTo>
                  <a:pt x="63" y="121"/>
                  <a:pt x="32" y="113"/>
                  <a:pt x="16" y="87"/>
                </a:cubicBezTo>
              </a:path>
            </a:pathLst>
          </a:custGeom>
          <a:solidFill>
            <a:srgbClr val="30B5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24" name="Freeform 133">
            <a:extLst>
              <a:ext uri="{FF2B5EF4-FFF2-40B4-BE49-F238E27FC236}">
                <a16:creationId xmlns:a16="http://schemas.microsoft.com/office/drawing/2014/main" id="{5C254231-66B1-47F3-863E-7761E8B2C344}"/>
              </a:ext>
            </a:extLst>
          </p:cNvPr>
          <p:cNvSpPr>
            <a:spLocks noChangeArrowheads="1"/>
          </p:cNvSpPr>
          <p:nvPr/>
        </p:nvSpPr>
        <p:spPr bwMode="auto">
          <a:xfrm>
            <a:off x="9409653" y="2069580"/>
            <a:ext cx="123643" cy="131885"/>
          </a:xfrm>
          <a:custGeom>
            <a:avLst/>
            <a:gdLst>
              <a:gd name="T0" fmla="*/ 28 w 200"/>
              <a:gd name="T1" fmla="*/ 150 h 211"/>
              <a:gd name="T2" fmla="*/ 28 w 200"/>
              <a:gd name="T3" fmla="*/ 150 h 211"/>
              <a:gd name="T4" fmla="*/ 49 w 200"/>
              <a:gd name="T5" fmla="*/ 25 h 211"/>
              <a:gd name="T6" fmla="*/ 49 w 200"/>
              <a:gd name="T7" fmla="*/ 25 h 211"/>
              <a:gd name="T8" fmla="*/ 171 w 200"/>
              <a:gd name="T9" fmla="*/ 60 h 211"/>
              <a:gd name="T10" fmla="*/ 171 w 200"/>
              <a:gd name="T11" fmla="*/ 60 h 211"/>
              <a:gd name="T12" fmla="*/ 151 w 200"/>
              <a:gd name="T13" fmla="*/ 185 h 211"/>
              <a:gd name="T14" fmla="*/ 151 w 200"/>
              <a:gd name="T15" fmla="*/ 185 h 211"/>
              <a:gd name="T16" fmla="*/ 28 w 200"/>
              <a:gd name="T17" fmla="*/ 15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11">
                <a:moveTo>
                  <a:pt x="28" y="150"/>
                </a:moveTo>
                <a:lnTo>
                  <a:pt x="28" y="150"/>
                </a:lnTo>
                <a:cubicBezTo>
                  <a:pt x="0" y="106"/>
                  <a:pt x="10" y="50"/>
                  <a:pt x="49" y="25"/>
                </a:cubicBezTo>
                <a:lnTo>
                  <a:pt x="49" y="25"/>
                </a:lnTo>
                <a:cubicBezTo>
                  <a:pt x="89" y="0"/>
                  <a:pt x="144" y="15"/>
                  <a:pt x="171" y="60"/>
                </a:cubicBezTo>
                <a:lnTo>
                  <a:pt x="171" y="60"/>
                </a:lnTo>
                <a:cubicBezTo>
                  <a:pt x="199" y="104"/>
                  <a:pt x="190" y="160"/>
                  <a:pt x="151" y="185"/>
                </a:cubicBezTo>
                <a:lnTo>
                  <a:pt x="151" y="185"/>
                </a:lnTo>
                <a:cubicBezTo>
                  <a:pt x="111" y="210"/>
                  <a:pt x="56" y="194"/>
                  <a:pt x="28" y="150"/>
                </a:cubicBezTo>
              </a:path>
            </a:pathLst>
          </a:custGeom>
          <a:solidFill>
            <a:srgbClr val="9DD8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Tree>
    <p:extLst>
      <p:ext uri="{BB962C8B-B14F-4D97-AF65-F5344CB8AC3E}">
        <p14:creationId xmlns:p14="http://schemas.microsoft.com/office/powerpoint/2010/main" val="2699226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2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4" name="Freeform: Shape 2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A184F45-D1C0-4BCB-AC61-8891BDAAF222}"/>
              </a:ext>
            </a:extLst>
          </p:cNvPr>
          <p:cNvSpPr>
            <a:spLocks noGrp="1"/>
          </p:cNvSpPr>
          <p:nvPr>
            <p:ph type="title"/>
          </p:nvPr>
        </p:nvSpPr>
        <p:spPr>
          <a:xfrm>
            <a:off x="640080" y="1243013"/>
            <a:ext cx="3855720" cy="4371974"/>
          </a:xfrm>
        </p:spPr>
        <p:txBody>
          <a:bodyPr>
            <a:normAutofit/>
          </a:bodyPr>
          <a:lstStyle/>
          <a:p>
            <a:r>
              <a:rPr lang="en-US" sz="360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The COVID-19 pandemic is rapidly expanding the scope of governments’ action.</a:t>
            </a:r>
            <a:endParaRPr lang="en-US" sz="3600">
              <a:solidFill>
                <a:schemeClr val="tx2"/>
              </a:solidFill>
            </a:endParaRPr>
          </a:p>
        </p:txBody>
      </p:sp>
      <p:sp>
        <p:nvSpPr>
          <p:cNvPr id="3" name="Content Placeholder 2">
            <a:extLst>
              <a:ext uri="{FF2B5EF4-FFF2-40B4-BE49-F238E27FC236}">
                <a16:creationId xmlns:a16="http://schemas.microsoft.com/office/drawing/2014/main" id="{084E7871-0BEF-4D1C-A9E6-64CC18D3ADC3}"/>
              </a:ext>
            </a:extLst>
          </p:cNvPr>
          <p:cNvSpPr>
            <a:spLocks noGrp="1"/>
          </p:cNvSpPr>
          <p:nvPr>
            <p:ph idx="1"/>
          </p:nvPr>
        </p:nvSpPr>
        <p:spPr>
          <a:xfrm>
            <a:off x="6172200" y="804672"/>
            <a:ext cx="5221224" cy="5230368"/>
          </a:xfrm>
        </p:spPr>
        <p:txBody>
          <a:bodyPr anchor="ctr">
            <a:noAutofit/>
          </a:bodyPr>
          <a:lstStyle/>
          <a:p>
            <a:pPr>
              <a:spcBef>
                <a:spcPts val="0"/>
              </a:spcBef>
              <a:spcAft>
                <a:spcPts val="600"/>
              </a:spcAft>
            </a:pPr>
            <a:r>
              <a:rPr lang="en-US"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Since 27</a:t>
            </a:r>
            <a:r>
              <a:rPr lang="en-US" sz="1700" baseline="300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th</a:t>
            </a:r>
            <a:r>
              <a:rPr lang="en-US"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 February 2020 when the first case of COVID-19 was reported in Nigeria, governments at both the federal and State level have taken several actions –  including a series of lockdown measures which forced businesses and households to give up work, school, trade and events. According to an April-May 2020 survey conducted by the National Bureau of Statistics, 42% of Nigerians stopped working during the period mainly for reasons related to COVID-19, particularly those in farming or family businesses</a:t>
            </a:r>
            <a:r>
              <a:rPr lang="en-US" sz="1700" baseline="300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 </a:t>
            </a:r>
            <a:r>
              <a:rPr lang="en-US"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 </a:t>
            </a:r>
            <a:r>
              <a:rPr lang="en-GB"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The labour-force impact was particularly high in the commerce and service sectors. </a:t>
            </a:r>
          </a:p>
          <a:p>
            <a:pPr marL="0" marR="0">
              <a:spcBef>
                <a:spcPts val="0"/>
              </a:spcBef>
              <a:spcAft>
                <a:spcPts val="600"/>
              </a:spcAft>
            </a:pPr>
            <a:endParaRPr lang="en-GB" sz="100" dirty="0">
              <a:solidFill>
                <a:schemeClr val="tx2"/>
              </a:solidFill>
              <a:latin typeface="Candara" panose="020E0502030303020204" pitchFamily="34" charset="0"/>
              <a:cs typeface="Times New Roman" panose="02020603050405020304" pitchFamily="18" charset="0"/>
            </a:endParaRPr>
          </a:p>
          <a:p>
            <a:pPr>
              <a:spcBef>
                <a:spcPts val="0"/>
              </a:spcBef>
              <a:spcAft>
                <a:spcPts val="600"/>
              </a:spcAft>
            </a:pPr>
            <a:r>
              <a:rPr lang="en-GB" sz="1700" dirty="0">
                <a:solidFill>
                  <a:schemeClr val="tx2"/>
                </a:solidFill>
                <a:latin typeface="Candara" panose="020E0502030303020204" pitchFamily="34" charset="0"/>
                <a:ea typeface="Calibri" panose="020F0502020204030204" pitchFamily="34" charset="0"/>
                <a:cs typeface="Times New Roman" panose="02020603050405020304" pitchFamily="18" charset="0"/>
              </a:rPr>
              <a:t>Unlike the 2008/09 and 2014-16 crises which were triggered by the financial and oil sectors respectively, the 2020 pandemic has the human cost at its epicentre. </a:t>
            </a:r>
          </a:p>
          <a:p>
            <a:pPr>
              <a:spcBef>
                <a:spcPts val="0"/>
              </a:spcBef>
              <a:spcAft>
                <a:spcPts val="600"/>
              </a:spcAft>
            </a:pPr>
            <a:endParaRPr lang="en-US" sz="200" dirty="0">
              <a:solidFill>
                <a:schemeClr val="tx2"/>
              </a:solidFill>
            </a:endParaRPr>
          </a:p>
          <a:p>
            <a:pPr>
              <a:spcBef>
                <a:spcPts val="0"/>
              </a:spcBef>
              <a:spcAft>
                <a:spcPts val="600"/>
              </a:spcAft>
            </a:pPr>
            <a:r>
              <a:rPr lang="en-GB"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Governments have responded by expanding the scope of social investment programmes, tax relief, loans, grants and subsidies to mitigate the economic impact on citizens and businesses, including food supply to vulnerable households. </a:t>
            </a:r>
          </a:p>
        </p:txBody>
      </p:sp>
    </p:spTree>
    <p:extLst>
      <p:ext uri="{BB962C8B-B14F-4D97-AF65-F5344CB8AC3E}">
        <p14:creationId xmlns:p14="http://schemas.microsoft.com/office/powerpoint/2010/main" val="33580574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C1BD150-DFC3-41C8-91A2-6D8E31FD4A7B}"/>
              </a:ext>
            </a:extLst>
          </p:cNvPr>
          <p:cNvSpPr>
            <a:spLocks noGrp="1"/>
          </p:cNvSpPr>
          <p:nvPr>
            <p:ph type="title"/>
          </p:nvPr>
        </p:nvSpPr>
        <p:spPr>
          <a:xfrm>
            <a:off x="640080" y="1243013"/>
            <a:ext cx="3855720" cy="4371974"/>
          </a:xfrm>
        </p:spPr>
        <p:txBody>
          <a:bodyPr>
            <a:normAutofit/>
          </a:bodyPr>
          <a:lstStyle/>
          <a:p>
            <a:r>
              <a:rPr lang="en-US" sz="360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Tax reform before the pandemic</a:t>
            </a:r>
            <a:endParaRPr lang="en-US" sz="3600">
              <a:solidFill>
                <a:schemeClr val="tx2"/>
              </a:solidFill>
            </a:endParaRPr>
          </a:p>
        </p:txBody>
      </p:sp>
      <p:sp>
        <p:nvSpPr>
          <p:cNvPr id="3" name="Content Placeholder 2">
            <a:extLst>
              <a:ext uri="{FF2B5EF4-FFF2-40B4-BE49-F238E27FC236}">
                <a16:creationId xmlns:a16="http://schemas.microsoft.com/office/drawing/2014/main" id="{9DF2A99F-80BB-4C32-A5F6-6C8838B39506}"/>
              </a:ext>
            </a:extLst>
          </p:cNvPr>
          <p:cNvSpPr>
            <a:spLocks noGrp="1"/>
          </p:cNvSpPr>
          <p:nvPr>
            <p:ph idx="1"/>
          </p:nvPr>
        </p:nvSpPr>
        <p:spPr>
          <a:xfrm>
            <a:off x="6172200" y="804672"/>
            <a:ext cx="5221224" cy="5230368"/>
          </a:xfrm>
        </p:spPr>
        <p:txBody>
          <a:bodyPr anchor="ctr">
            <a:normAutofit/>
          </a:bodyPr>
          <a:lstStyle/>
          <a:p>
            <a:r>
              <a:rPr lang="en-US"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Unlike Lagos that was triggered by political and electoral pressures as well as elite ambitions to build a prosperous megacity, for many other States, tax reform has been triggered by the boom-and-bust oil cycles recorded in recent years, especially following the aftermath of the mid-2014 fiscal crisis which saw government revenues (percent of GDP) fall by nearly half from 11% in 2013 to 6% in 2016. </a:t>
            </a:r>
          </a:p>
          <a:p>
            <a:endParaRPr lang="en-US" sz="9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endParaRPr>
          </a:p>
          <a:p>
            <a:pPr>
              <a:spcBef>
                <a:spcPts val="0"/>
              </a:spcBef>
              <a:spcAft>
                <a:spcPts val="800"/>
              </a:spcAft>
            </a:pPr>
            <a:r>
              <a:rPr lang="en-US"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The crisis triggered a set of changes in government policy and action, including the 2016 resolutions of the National Economic Council (NEC), the Fiscal Sustainability Plan (2016), the Economic Recovery and Growth Plan (2017 – 2020), the new National Tax Policy (2017), and the Voluntary Assets and Income Declaration Scheme (2017).</a:t>
            </a:r>
            <a:endParaRPr lang="en-US" sz="17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The Finance Act 2019</a:t>
            </a:r>
          </a:p>
          <a:p>
            <a:r>
              <a:rPr lang="en-GB" sz="1700" dirty="0">
                <a:solidFill>
                  <a:schemeClr val="tx2"/>
                </a:solidFill>
                <a:latin typeface="Candara" panose="020E0502030303020204" pitchFamily="34" charset="0"/>
                <a:cs typeface="Times New Roman" panose="02020603050405020304" pitchFamily="18" charset="0"/>
              </a:rPr>
              <a:t>State-level reforms</a:t>
            </a:r>
          </a:p>
          <a:p>
            <a:r>
              <a:rPr lang="en-US"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NGF/JTB State Revenue Action Plan (SRAP), 2020</a:t>
            </a:r>
            <a:endParaRPr lang="en-US" sz="1700" dirty="0">
              <a:solidFill>
                <a:schemeClr val="tx2"/>
              </a:solidFill>
            </a:endParaRPr>
          </a:p>
        </p:txBody>
      </p:sp>
    </p:spTree>
    <p:extLst>
      <p:ext uri="{BB962C8B-B14F-4D97-AF65-F5344CB8AC3E}">
        <p14:creationId xmlns:p14="http://schemas.microsoft.com/office/powerpoint/2010/main" val="38897715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84F45-D1C0-4BCB-AC61-8891BDAAF222}"/>
              </a:ext>
            </a:extLst>
          </p:cNvPr>
          <p:cNvSpPr>
            <a:spLocks noGrp="1"/>
          </p:cNvSpPr>
          <p:nvPr>
            <p:ph type="title"/>
          </p:nvPr>
        </p:nvSpPr>
        <p:spPr>
          <a:xfrm>
            <a:off x="3561346" y="686314"/>
            <a:ext cx="8046721" cy="1338150"/>
          </a:xfrm>
        </p:spPr>
        <p:txBody>
          <a:bodyPr anchor="b">
            <a:normAutofit fontScale="90000"/>
          </a:bodyPr>
          <a:lstStyle/>
          <a:p>
            <a:pPr algn="ctr"/>
            <a:r>
              <a:rPr lang="en-US" sz="3600" dirty="0">
                <a:solidFill>
                  <a:schemeClr val="tx2"/>
                </a:solidFill>
                <a:latin typeface="Candara" panose="020E0502030303020204" pitchFamily="34" charset="0"/>
              </a:rPr>
              <a:t>The tax environment was undergoing significant transformation before COVID-19</a:t>
            </a:r>
          </a:p>
        </p:txBody>
      </p:sp>
      <p:grpSp>
        <p:nvGrpSpPr>
          <p:cNvPr id="23" name="Group 2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24" name="Freeform: Shape 2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84E7871-0BEF-4D1C-A9E6-64CC18D3ADC3}"/>
              </a:ext>
            </a:extLst>
          </p:cNvPr>
          <p:cNvSpPr>
            <a:spLocks noGrp="1"/>
          </p:cNvSpPr>
          <p:nvPr>
            <p:ph idx="1"/>
          </p:nvPr>
        </p:nvSpPr>
        <p:spPr>
          <a:xfrm>
            <a:off x="804672" y="2827419"/>
            <a:ext cx="5126896" cy="3227626"/>
          </a:xfrm>
        </p:spPr>
        <p:txBody>
          <a:bodyPr anchor="ctr">
            <a:normAutofit/>
          </a:bodyPr>
          <a:lstStyle/>
          <a:p>
            <a:pPr marL="285750" indent="-285750">
              <a:buFont typeface="Arial" panose="020B0604020202020204" pitchFamily="34" charset="0"/>
              <a:buChar char="•"/>
            </a:pPr>
            <a:r>
              <a:rPr lang="en-US"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Except in 2015 when the country faced an oil-led fiscal crisis which eventually set off a recession, growth in IGR averaged 14% annually. </a:t>
            </a:r>
          </a:p>
          <a:p>
            <a:pPr marL="285750" indent="-285750">
              <a:buFont typeface="Arial" panose="020B0604020202020204" pitchFamily="34" charset="0"/>
              <a:buChar char="•"/>
            </a:pPr>
            <a:r>
              <a:rPr lang="en-US"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Behind the steady growth were reforms to consolidate revenue accounts, expand informal sector tax collection, increase the use of technology in tax collection, revise outdated tax laws and </a:t>
            </a:r>
            <a:r>
              <a:rPr lang="en-US" sz="1700" dirty="0" err="1">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professionalise</a:t>
            </a:r>
            <a:r>
              <a:rPr lang="en-US"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 tax authorities. </a:t>
            </a:r>
          </a:p>
          <a:p>
            <a:pPr marL="285750" indent="-285750">
              <a:buFont typeface="Arial" panose="020B0604020202020204" pitchFamily="34" charset="0"/>
              <a:buChar char="•"/>
            </a:pPr>
            <a:r>
              <a:rPr lang="en-US" sz="1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Data shows that much of this growth is accounted for by about 14 States annually, with mixed performances in other States due to the varied level of reform implementation. </a:t>
            </a:r>
            <a:endParaRPr lang="en-US" sz="1700" dirty="0">
              <a:solidFill>
                <a:schemeClr val="tx2"/>
              </a:solidFill>
            </a:endParaRPr>
          </a:p>
        </p:txBody>
      </p:sp>
      <p:grpSp>
        <p:nvGrpSpPr>
          <p:cNvPr id="29" name="Group 2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30" name="Freeform: Shape 2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1" name="Content Placeholder 3">
            <a:extLst>
              <a:ext uri="{FF2B5EF4-FFF2-40B4-BE49-F238E27FC236}">
                <a16:creationId xmlns:a16="http://schemas.microsoft.com/office/drawing/2014/main" id="{A91E6BC8-FF13-4686-AB4E-409A1BCD77D2}"/>
              </a:ext>
            </a:extLst>
          </p:cNvPr>
          <p:cNvGraphicFramePr>
            <a:graphicFrameLocks/>
          </p:cNvGraphicFramePr>
          <p:nvPr>
            <p:extLst>
              <p:ext uri="{D42A27DB-BD31-4B8C-83A1-F6EECF244321}">
                <p14:modId xmlns:p14="http://schemas.microsoft.com/office/powerpoint/2010/main" val="1602896322"/>
              </p:ext>
            </p:extLst>
          </p:nvPr>
        </p:nvGraphicFramePr>
        <p:xfrm>
          <a:off x="6095847" y="2834076"/>
          <a:ext cx="4954693" cy="32173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2785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8" name="Group 17">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19" name="Freeform: Shape 18">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9AF2921-9A89-42CF-804F-0E71A906D2CA}"/>
              </a:ext>
            </a:extLst>
          </p:cNvPr>
          <p:cNvSpPr>
            <a:spLocks noGrp="1"/>
          </p:cNvSpPr>
          <p:nvPr>
            <p:ph type="title"/>
          </p:nvPr>
        </p:nvSpPr>
        <p:spPr>
          <a:xfrm>
            <a:off x="804672" y="2023236"/>
            <a:ext cx="3659777" cy="2820908"/>
          </a:xfrm>
        </p:spPr>
        <p:txBody>
          <a:bodyPr>
            <a:normAutofit/>
          </a:bodyPr>
          <a:lstStyle/>
          <a:p>
            <a:r>
              <a:rPr lang="en-US" sz="4000">
                <a:solidFill>
                  <a:schemeClr val="tx2"/>
                </a:solidFill>
                <a:latin typeface="Candara" panose="020E0502030303020204" pitchFamily="34" charset="0"/>
              </a:rPr>
              <a:t>Revenues fell by 40% as a result of the pandemic</a:t>
            </a:r>
          </a:p>
        </p:txBody>
      </p:sp>
      <p:graphicFrame>
        <p:nvGraphicFramePr>
          <p:cNvPr id="4" name="Content Placeholder 3">
            <a:extLst>
              <a:ext uri="{FF2B5EF4-FFF2-40B4-BE49-F238E27FC236}">
                <a16:creationId xmlns:a16="http://schemas.microsoft.com/office/drawing/2014/main" id="{604C5230-A712-46AE-A057-8E43F2040D1B}"/>
              </a:ext>
            </a:extLst>
          </p:cNvPr>
          <p:cNvGraphicFramePr>
            <a:graphicFrameLocks noGrp="1"/>
          </p:cNvGraphicFramePr>
          <p:nvPr>
            <p:ph idx="1"/>
            <p:extLst>
              <p:ext uri="{D42A27DB-BD31-4B8C-83A1-F6EECF244321}">
                <p14:modId xmlns:p14="http://schemas.microsoft.com/office/powerpoint/2010/main" val="2553776266"/>
              </p:ext>
            </p:extLst>
          </p:nvPr>
        </p:nvGraphicFramePr>
        <p:xfrm>
          <a:off x="5728135" y="955653"/>
          <a:ext cx="5929411" cy="5234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3436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8" name="Group 17">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9" name="Freeform: Shape 18">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3F71A0F-22E2-4A0E-B9BC-F485565DB907}"/>
              </a:ext>
            </a:extLst>
          </p:cNvPr>
          <p:cNvSpPr>
            <a:spLocks noGrp="1"/>
          </p:cNvSpPr>
          <p:nvPr>
            <p:ph type="title"/>
          </p:nvPr>
        </p:nvSpPr>
        <p:spPr>
          <a:xfrm>
            <a:off x="804672" y="2023236"/>
            <a:ext cx="3659777" cy="2820908"/>
          </a:xfrm>
        </p:spPr>
        <p:txBody>
          <a:bodyPr>
            <a:normAutofit/>
          </a:bodyPr>
          <a:lstStyle/>
          <a:p>
            <a:r>
              <a:rPr lang="en-US" sz="340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Highest tax revenue decline recorded for taxes paid by self-employed persons</a:t>
            </a:r>
            <a:endParaRPr lang="en-US" sz="3400">
              <a:solidFill>
                <a:schemeClr val="tx2"/>
              </a:solidFill>
            </a:endParaRPr>
          </a:p>
        </p:txBody>
      </p:sp>
      <p:graphicFrame>
        <p:nvGraphicFramePr>
          <p:cNvPr id="4" name="Content Placeholder 3">
            <a:extLst>
              <a:ext uri="{FF2B5EF4-FFF2-40B4-BE49-F238E27FC236}">
                <a16:creationId xmlns:a16="http://schemas.microsoft.com/office/drawing/2014/main" id="{76DF4D4D-8CA8-457F-ADC0-4952FCC04399}"/>
              </a:ext>
            </a:extLst>
          </p:cNvPr>
          <p:cNvGraphicFramePr>
            <a:graphicFrameLocks noGrp="1"/>
          </p:cNvGraphicFramePr>
          <p:nvPr>
            <p:ph idx="1"/>
            <p:extLst>
              <p:ext uri="{D42A27DB-BD31-4B8C-83A1-F6EECF244321}">
                <p14:modId xmlns:p14="http://schemas.microsoft.com/office/powerpoint/2010/main" val="3637511040"/>
              </p:ext>
            </p:extLst>
          </p:nvPr>
        </p:nvGraphicFramePr>
        <p:xfrm>
          <a:off x="6091238" y="955653"/>
          <a:ext cx="5853112" cy="5168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58107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1DD889D-E942-410A-B9D4-3E5DA13FC61C}"/>
              </a:ext>
            </a:extLst>
          </p:cNvPr>
          <p:cNvSpPr>
            <a:spLocks noGrp="1"/>
          </p:cNvSpPr>
          <p:nvPr>
            <p:ph type="title"/>
          </p:nvPr>
        </p:nvSpPr>
        <p:spPr>
          <a:xfrm>
            <a:off x="2531443" y="974027"/>
            <a:ext cx="8508733" cy="1400632"/>
          </a:xfrm>
        </p:spPr>
        <p:txBody>
          <a:bodyPr>
            <a:normAutofit fontScale="90000"/>
          </a:bodyPr>
          <a:lstStyle/>
          <a:p>
            <a:pPr algn="ctr"/>
            <a:r>
              <a:rPr lang="en-US" sz="3700" dirty="0">
                <a:solidFill>
                  <a:schemeClr val="tx2"/>
                </a:solidFill>
                <a:effectLst/>
                <a:latin typeface="Candara" panose="020E0502030303020204" pitchFamily="34" charset="0"/>
                <a:ea typeface="Calibri" panose="020F0502020204030204" pitchFamily="34" charset="0"/>
                <a:cs typeface="Times New Roman" panose="02020603050405020304" pitchFamily="18" charset="0"/>
              </a:rPr>
              <a:t>The fallout of the pandemic is expected to lead to a decline in IGR for the 36 States by over 20%</a:t>
            </a:r>
            <a:endParaRPr lang="en-US" sz="3700" dirty="0">
              <a:solidFill>
                <a:schemeClr val="tx2"/>
              </a:solidFill>
            </a:endParaRPr>
          </a:p>
        </p:txBody>
      </p:sp>
      <p:grpSp>
        <p:nvGrpSpPr>
          <p:cNvPr id="18" name="Group 17">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19" name="Freeform: Shape 18">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Content Placeholder 3">
            <a:extLst>
              <a:ext uri="{FF2B5EF4-FFF2-40B4-BE49-F238E27FC236}">
                <a16:creationId xmlns:a16="http://schemas.microsoft.com/office/drawing/2014/main" id="{555DA8CB-4DF9-465F-971A-DA6E49A79A8F}"/>
              </a:ext>
            </a:extLst>
          </p:cNvPr>
          <p:cNvGraphicFramePr>
            <a:graphicFrameLocks noGrp="1"/>
          </p:cNvGraphicFramePr>
          <p:nvPr>
            <p:ph idx="1"/>
            <p:extLst>
              <p:ext uri="{D42A27DB-BD31-4B8C-83A1-F6EECF244321}">
                <p14:modId xmlns:p14="http://schemas.microsoft.com/office/powerpoint/2010/main" val="2396005113"/>
              </p:ext>
            </p:extLst>
          </p:nvPr>
        </p:nvGraphicFramePr>
        <p:xfrm>
          <a:off x="1036320" y="2899956"/>
          <a:ext cx="10119360" cy="3131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51274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43D09-CFA8-4442-9646-B3065EB352FA}"/>
              </a:ext>
            </a:extLst>
          </p:cNvPr>
          <p:cNvSpPr>
            <a:spLocks noGrp="1"/>
          </p:cNvSpPr>
          <p:nvPr>
            <p:ph type="title"/>
          </p:nvPr>
        </p:nvSpPr>
        <p:spPr>
          <a:xfrm>
            <a:off x="803775" y="1106007"/>
            <a:ext cx="10550025" cy="1182927"/>
          </a:xfrm>
        </p:spPr>
        <p:txBody>
          <a:bodyPr anchor="b">
            <a:normAutofit/>
          </a:bodyPr>
          <a:lstStyle/>
          <a:p>
            <a:r>
              <a:rPr lang="en-US" sz="4000" dirty="0">
                <a:solidFill>
                  <a:schemeClr val="tx2"/>
                </a:solidFill>
                <a:latin typeface="Candara" panose="020E0502030303020204" pitchFamily="34" charset="0"/>
                <a:cs typeface="Times New Roman" panose="02020603050405020304" pitchFamily="18" charset="0"/>
              </a:rPr>
              <a:t>Outlook for 2021</a:t>
            </a:r>
          </a:p>
        </p:txBody>
      </p:sp>
      <p:cxnSp>
        <p:nvCxnSpPr>
          <p:cNvPr id="21" name="Straight Connector 2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801C65-6FAF-420B-9C36-DCB215A7FB40}"/>
              </a:ext>
            </a:extLst>
          </p:cNvPr>
          <p:cNvSpPr>
            <a:spLocks noGrp="1"/>
          </p:cNvSpPr>
          <p:nvPr>
            <p:ph idx="1"/>
          </p:nvPr>
        </p:nvSpPr>
        <p:spPr>
          <a:xfrm>
            <a:off x="803775" y="2521947"/>
            <a:ext cx="10550025" cy="3677348"/>
          </a:xfrm>
        </p:spPr>
        <p:txBody>
          <a:bodyPr anchor="t">
            <a:noAutofit/>
          </a:bodyPr>
          <a:lstStyle/>
          <a:p>
            <a:pPr marL="0" indent="0">
              <a:spcBef>
                <a:spcPct val="0"/>
              </a:spcBef>
              <a:buNone/>
            </a:pPr>
            <a:r>
              <a:rPr lang="en-US" sz="2000" b="1" dirty="0">
                <a:solidFill>
                  <a:schemeClr val="tx2"/>
                </a:solidFill>
                <a:latin typeface="Candara" panose="020E0502030303020204" pitchFamily="34" charset="0"/>
                <a:ea typeface="+mj-ea"/>
                <a:cs typeface="Times New Roman" panose="02020603050405020304" pitchFamily="18" charset="0"/>
              </a:rPr>
              <a:t>Tax environments that are highly </a:t>
            </a:r>
            <a:r>
              <a:rPr lang="en-US" sz="2000" b="1" dirty="0" err="1">
                <a:solidFill>
                  <a:schemeClr val="tx2"/>
                </a:solidFill>
                <a:latin typeface="Candara" panose="020E0502030303020204" pitchFamily="34" charset="0"/>
                <a:ea typeface="+mj-ea"/>
                <a:cs typeface="Times New Roman" panose="02020603050405020304" pitchFamily="18" charset="0"/>
              </a:rPr>
              <a:t>digitalised</a:t>
            </a:r>
            <a:r>
              <a:rPr lang="en-US" sz="2000" b="1" dirty="0">
                <a:solidFill>
                  <a:schemeClr val="tx2"/>
                </a:solidFill>
                <a:latin typeface="Candara" panose="020E0502030303020204" pitchFamily="34" charset="0"/>
                <a:ea typeface="+mj-ea"/>
                <a:cs typeface="Times New Roman" panose="02020603050405020304" pitchFamily="18" charset="0"/>
              </a:rPr>
              <a:t> coped better during the pandemic</a:t>
            </a:r>
          </a:p>
          <a:p>
            <a:pPr marL="0" indent="0">
              <a:spcBef>
                <a:spcPct val="0"/>
              </a:spcBef>
              <a:buNone/>
            </a:pPr>
            <a:endParaRPr lang="en-US" sz="600" b="1" dirty="0">
              <a:solidFill>
                <a:schemeClr val="tx2"/>
              </a:solidFill>
              <a:latin typeface="Candara" panose="020E0502030303020204" pitchFamily="34" charset="0"/>
              <a:ea typeface="+mj-ea"/>
              <a:cs typeface="Times New Roman" panose="02020603050405020304" pitchFamily="18" charset="0"/>
            </a:endParaRPr>
          </a:p>
          <a:p>
            <a:pPr>
              <a:spcBef>
                <a:spcPct val="0"/>
              </a:spcBef>
            </a:pPr>
            <a:r>
              <a:rPr lang="en-US" sz="2000" dirty="0">
                <a:solidFill>
                  <a:schemeClr val="tx2"/>
                </a:solidFill>
                <a:latin typeface="Candara" panose="020E0502030303020204" pitchFamily="34" charset="0"/>
                <a:ea typeface="+mj-ea"/>
                <a:cs typeface="Times New Roman" panose="02020603050405020304" pitchFamily="18" charset="0"/>
              </a:rPr>
              <a:t>To close the tax gap created by social distancing guidelines, tax authorities may have to leverage partnerships with digital platforms and retail and distribution networks to maintain tax compliance during the pandemic.</a:t>
            </a:r>
          </a:p>
          <a:p>
            <a:pPr marL="0" indent="0">
              <a:spcBef>
                <a:spcPct val="0"/>
              </a:spcBef>
              <a:buNone/>
            </a:pPr>
            <a:endParaRPr lang="en-US" sz="2000" dirty="0">
              <a:solidFill>
                <a:schemeClr val="tx2"/>
              </a:solidFill>
              <a:latin typeface="Candara" panose="020E0502030303020204" pitchFamily="34" charset="0"/>
              <a:ea typeface="+mj-ea"/>
              <a:cs typeface="Times New Roman" panose="02020603050405020304" pitchFamily="18" charset="0"/>
            </a:endParaRPr>
          </a:p>
          <a:p>
            <a:pPr marL="0" indent="0">
              <a:spcBef>
                <a:spcPct val="0"/>
              </a:spcBef>
              <a:spcAft>
                <a:spcPts val="800"/>
              </a:spcAft>
              <a:buNone/>
            </a:pPr>
            <a:r>
              <a:rPr lang="en-US" sz="2000" b="1" dirty="0">
                <a:solidFill>
                  <a:schemeClr val="tx2"/>
                </a:solidFill>
                <a:latin typeface="Candara" panose="020E0502030303020204" pitchFamily="34" charset="0"/>
                <a:ea typeface="+mj-ea"/>
                <a:cs typeface="Times New Roman" panose="02020603050405020304" pitchFamily="18" charset="0"/>
              </a:rPr>
              <a:t>The impact of tax relief programmes depend on a credible taxpayer management system, the scope of the packages and the size of the State’s tax base</a:t>
            </a:r>
          </a:p>
          <a:p>
            <a:pPr>
              <a:spcBef>
                <a:spcPct val="0"/>
              </a:spcBef>
            </a:pPr>
            <a:r>
              <a:rPr lang="en-US" sz="2000" dirty="0">
                <a:solidFill>
                  <a:schemeClr val="tx2"/>
                </a:solidFill>
                <a:latin typeface="Candara" panose="020E0502030303020204" pitchFamily="34" charset="0"/>
                <a:ea typeface="+mj-ea"/>
                <a:cs typeface="Times New Roman" panose="02020603050405020304" pitchFamily="18" charset="0"/>
              </a:rPr>
              <a:t>The impact of tax relief programmes on businesses, including the 41.5 million micro, small and medium </a:t>
            </a:r>
            <a:r>
              <a:rPr lang="en-US" sz="2000" dirty="0" err="1">
                <a:solidFill>
                  <a:schemeClr val="tx2"/>
                </a:solidFill>
                <a:latin typeface="Candara" panose="020E0502030303020204" pitchFamily="34" charset="0"/>
                <a:ea typeface="+mj-ea"/>
                <a:cs typeface="Times New Roman" panose="02020603050405020304" pitchFamily="18" charset="0"/>
              </a:rPr>
              <a:t>entreprises</a:t>
            </a:r>
            <a:r>
              <a:rPr lang="en-US" sz="2000" dirty="0">
                <a:solidFill>
                  <a:schemeClr val="tx2"/>
                </a:solidFill>
                <a:latin typeface="Candara" panose="020E0502030303020204" pitchFamily="34" charset="0"/>
                <a:ea typeface="+mj-ea"/>
                <a:cs typeface="Times New Roman" panose="02020603050405020304" pitchFamily="18" charset="0"/>
              </a:rPr>
              <a:t> (MSMEs) in Nigeria is not yet clear but their survival will depend on how well the programmes are implemented, especially in States like Lagos and Oyo that together account for nearly 20% of MSMEs in the country. </a:t>
            </a:r>
          </a:p>
          <a:p>
            <a:pPr marL="0" marR="0" indent="0">
              <a:spcBef>
                <a:spcPct val="0"/>
              </a:spcBef>
              <a:spcAft>
                <a:spcPts val="0"/>
              </a:spcAft>
              <a:buNone/>
            </a:pPr>
            <a:endParaRPr lang="en-US" sz="700" dirty="0">
              <a:solidFill>
                <a:schemeClr val="tx2"/>
              </a:solidFill>
              <a:latin typeface="Candara" panose="020E0502030303020204" pitchFamily="34" charset="0"/>
              <a:ea typeface="+mj-ea"/>
              <a:cs typeface="Times New Roman" panose="02020603050405020304" pitchFamily="18" charset="0"/>
            </a:endParaRPr>
          </a:p>
          <a:p>
            <a:pPr>
              <a:spcBef>
                <a:spcPct val="0"/>
              </a:spcBef>
            </a:pPr>
            <a:r>
              <a:rPr lang="en-US" sz="2000" dirty="0">
                <a:solidFill>
                  <a:schemeClr val="tx2"/>
                </a:solidFill>
                <a:latin typeface="Candara" panose="020E0502030303020204" pitchFamily="34" charset="0"/>
                <a:ea typeface="+mj-ea"/>
                <a:cs typeface="Times New Roman" panose="02020603050405020304" pitchFamily="18" charset="0"/>
              </a:rPr>
              <a:t>Measuring the impact on State revenues is also vital, given that tax relief programmes are essentially a form of tax expenditure that will reduce government revenues.</a:t>
            </a:r>
          </a:p>
        </p:txBody>
      </p:sp>
      <p:grpSp>
        <p:nvGrpSpPr>
          <p:cNvPr id="23" name="Group 22">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4379582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43D09-CFA8-4442-9646-B3065EB352FA}"/>
              </a:ext>
            </a:extLst>
          </p:cNvPr>
          <p:cNvSpPr>
            <a:spLocks noGrp="1"/>
          </p:cNvSpPr>
          <p:nvPr>
            <p:ph type="title"/>
          </p:nvPr>
        </p:nvSpPr>
        <p:spPr>
          <a:xfrm>
            <a:off x="803775" y="1106007"/>
            <a:ext cx="10550025" cy="1182927"/>
          </a:xfrm>
        </p:spPr>
        <p:txBody>
          <a:bodyPr anchor="b">
            <a:normAutofit/>
          </a:bodyPr>
          <a:lstStyle/>
          <a:p>
            <a:r>
              <a:rPr lang="en-US" sz="4000" dirty="0">
                <a:solidFill>
                  <a:schemeClr val="tx2"/>
                </a:solidFill>
                <a:latin typeface="Candara" panose="020E0502030303020204" pitchFamily="34" charset="0"/>
                <a:cs typeface="Times New Roman" panose="02020603050405020304" pitchFamily="18" charset="0"/>
              </a:rPr>
              <a:t>Outlook for 2021</a:t>
            </a:r>
          </a:p>
        </p:txBody>
      </p:sp>
      <p:cxnSp>
        <p:nvCxnSpPr>
          <p:cNvPr id="21" name="Straight Connector 2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801C65-6FAF-420B-9C36-DCB215A7FB40}"/>
              </a:ext>
            </a:extLst>
          </p:cNvPr>
          <p:cNvSpPr>
            <a:spLocks noGrp="1"/>
          </p:cNvSpPr>
          <p:nvPr>
            <p:ph idx="1"/>
          </p:nvPr>
        </p:nvSpPr>
        <p:spPr>
          <a:xfrm>
            <a:off x="803775" y="2521947"/>
            <a:ext cx="10550025" cy="3677348"/>
          </a:xfrm>
        </p:spPr>
        <p:txBody>
          <a:bodyPr anchor="t">
            <a:noAutofit/>
          </a:bodyPr>
          <a:lstStyle/>
          <a:p>
            <a:pPr marL="0" indent="0">
              <a:spcBef>
                <a:spcPct val="0"/>
              </a:spcBef>
              <a:buNone/>
            </a:pPr>
            <a:r>
              <a:rPr lang="en-US" sz="2000" b="1" dirty="0">
                <a:solidFill>
                  <a:schemeClr val="tx2"/>
                </a:solidFill>
                <a:latin typeface="Candara" panose="020E0502030303020204" pitchFamily="34" charset="0"/>
                <a:ea typeface="+mj-ea"/>
                <a:cs typeface="Times New Roman" panose="02020603050405020304" pitchFamily="18" charset="0"/>
              </a:rPr>
              <a:t>Tax data provides a measure of the economic and social cost of the COVID-19 pandemic </a:t>
            </a:r>
          </a:p>
          <a:p>
            <a:pPr marL="0" indent="0">
              <a:spcBef>
                <a:spcPct val="0"/>
              </a:spcBef>
              <a:buNone/>
            </a:pPr>
            <a:endParaRPr lang="en-US" sz="2000" b="1" dirty="0">
              <a:solidFill>
                <a:schemeClr val="tx2"/>
              </a:solidFill>
              <a:latin typeface="Candara" panose="020E0502030303020204" pitchFamily="34" charset="0"/>
              <a:ea typeface="+mj-ea"/>
              <a:cs typeface="Times New Roman" panose="02020603050405020304" pitchFamily="18" charset="0"/>
            </a:endParaRPr>
          </a:p>
          <a:p>
            <a:pPr>
              <a:spcBef>
                <a:spcPct val="0"/>
              </a:spcBef>
            </a:pPr>
            <a:r>
              <a:rPr lang="en-US" sz="2000" dirty="0">
                <a:solidFill>
                  <a:schemeClr val="tx2"/>
                </a:solidFill>
                <a:latin typeface="Candara" panose="020E0502030303020204" pitchFamily="34" charset="0"/>
                <a:ea typeface="+mj-ea"/>
                <a:cs typeface="Times New Roman" panose="02020603050405020304" pitchFamily="18" charset="0"/>
              </a:rPr>
              <a:t>As the world changes and as economies adapt, governments will require real-time data and high-level capacity to use available information to guide  recovery for many individuals who continue to face loss of livelihoods, businesses that are recording depleted savings, and financial networks that have collapsed. </a:t>
            </a:r>
          </a:p>
          <a:p>
            <a:pPr>
              <a:spcBef>
                <a:spcPct val="0"/>
              </a:spcBef>
            </a:pPr>
            <a:endParaRPr lang="en-US" sz="1100" dirty="0">
              <a:solidFill>
                <a:schemeClr val="tx2"/>
              </a:solidFill>
              <a:latin typeface="Candara" panose="020E0502030303020204" pitchFamily="34" charset="0"/>
              <a:ea typeface="+mj-ea"/>
              <a:cs typeface="Times New Roman" panose="02020603050405020304" pitchFamily="18" charset="0"/>
            </a:endParaRPr>
          </a:p>
          <a:p>
            <a:pPr>
              <a:spcBef>
                <a:spcPct val="0"/>
              </a:spcBef>
            </a:pPr>
            <a:r>
              <a:rPr lang="en-US" sz="2000" dirty="0">
                <a:solidFill>
                  <a:schemeClr val="tx2"/>
                </a:solidFill>
                <a:latin typeface="Candara" panose="020E0502030303020204" pitchFamily="34" charset="0"/>
                <a:ea typeface="+mj-ea"/>
                <a:cs typeface="Times New Roman" panose="02020603050405020304" pitchFamily="18" charset="0"/>
              </a:rPr>
              <a:t>Unlike economic data which experience lags and are mostly unavailable at the subnational level, tax data provide real time insights into the impact of the pandemic that can be </a:t>
            </a:r>
            <a:r>
              <a:rPr lang="en-US" sz="2000" dirty="0" err="1">
                <a:solidFill>
                  <a:schemeClr val="tx2"/>
                </a:solidFill>
                <a:latin typeface="Candara" panose="020E0502030303020204" pitchFamily="34" charset="0"/>
                <a:ea typeface="+mj-ea"/>
                <a:cs typeface="Times New Roman" panose="02020603050405020304" pitchFamily="18" charset="0"/>
              </a:rPr>
              <a:t>analysed</a:t>
            </a:r>
            <a:r>
              <a:rPr lang="en-US" sz="2000" dirty="0">
                <a:solidFill>
                  <a:schemeClr val="tx2"/>
                </a:solidFill>
                <a:latin typeface="Candara" panose="020E0502030303020204" pitchFamily="34" charset="0"/>
                <a:ea typeface="+mj-ea"/>
                <a:cs typeface="Times New Roman" panose="02020603050405020304" pitchFamily="18" charset="0"/>
              </a:rPr>
              <a:t> daily, weekly or monthly. </a:t>
            </a:r>
          </a:p>
          <a:p>
            <a:pPr>
              <a:spcBef>
                <a:spcPct val="0"/>
              </a:spcBef>
            </a:pPr>
            <a:endParaRPr lang="en-US" sz="1100" dirty="0">
              <a:solidFill>
                <a:schemeClr val="tx2"/>
              </a:solidFill>
              <a:latin typeface="Candara" panose="020E0502030303020204" pitchFamily="34" charset="0"/>
              <a:ea typeface="+mj-ea"/>
              <a:cs typeface="Times New Roman" panose="02020603050405020304" pitchFamily="18" charset="0"/>
            </a:endParaRPr>
          </a:p>
          <a:p>
            <a:pPr>
              <a:spcBef>
                <a:spcPct val="0"/>
              </a:spcBef>
            </a:pPr>
            <a:r>
              <a:rPr lang="en-US" sz="2000" dirty="0">
                <a:solidFill>
                  <a:schemeClr val="tx2"/>
                </a:solidFill>
                <a:latin typeface="Candara" panose="020E0502030303020204" pitchFamily="34" charset="0"/>
                <a:ea typeface="+mj-ea"/>
                <a:cs typeface="Times New Roman" panose="02020603050405020304" pitchFamily="18" charset="0"/>
              </a:rPr>
              <a:t>Evidence across countries have shown that the hardest hit economies are those with weak health systems and heavy reliance on trade, tourism and commodity exports. </a:t>
            </a:r>
          </a:p>
        </p:txBody>
      </p:sp>
      <p:grpSp>
        <p:nvGrpSpPr>
          <p:cNvPr id="23" name="Group 22">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22432620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876473E-934C-1243-9738-760C133D92A6}"/>
              </a:ext>
            </a:extLst>
          </p:cNvPr>
          <p:cNvSpPr txBox="1"/>
          <p:nvPr/>
        </p:nvSpPr>
        <p:spPr>
          <a:xfrm>
            <a:off x="8643829" y="6094902"/>
            <a:ext cx="837359" cy="164212"/>
          </a:xfrm>
          <a:prstGeom prst="rect">
            <a:avLst/>
          </a:prstGeom>
          <a:noFill/>
        </p:spPr>
        <p:txBody>
          <a:bodyPr wrap="square" lIns="0" tIns="0" rIns="0" bIns="0" rtlCol="0">
            <a:spAutoFit/>
          </a:bodyPr>
          <a:lstStyle/>
          <a:p>
            <a:pPr algn="ctr"/>
            <a:r>
              <a:rPr lang="en-US" sz="1067" dirty="0">
                <a:solidFill>
                  <a:schemeClr val="bg1"/>
                </a:solidFill>
                <a:latin typeface="Lato" panose="020F0502020204030203" pitchFamily="34" charset="0"/>
              </a:rPr>
              <a:t>2013</a:t>
            </a:r>
          </a:p>
        </p:txBody>
      </p:sp>
      <p:sp>
        <p:nvSpPr>
          <p:cNvPr id="24" name="TextBox 23">
            <a:extLst>
              <a:ext uri="{FF2B5EF4-FFF2-40B4-BE49-F238E27FC236}">
                <a16:creationId xmlns:a16="http://schemas.microsoft.com/office/drawing/2014/main" id="{1CAAE203-D9AB-BA42-8781-DD0998DE8E47}"/>
              </a:ext>
            </a:extLst>
          </p:cNvPr>
          <p:cNvSpPr txBox="1"/>
          <p:nvPr/>
        </p:nvSpPr>
        <p:spPr>
          <a:xfrm>
            <a:off x="9887526" y="6090668"/>
            <a:ext cx="837359" cy="164212"/>
          </a:xfrm>
          <a:prstGeom prst="rect">
            <a:avLst/>
          </a:prstGeom>
          <a:noFill/>
        </p:spPr>
        <p:txBody>
          <a:bodyPr wrap="square" lIns="0" tIns="0" rIns="0" bIns="0" rtlCol="0">
            <a:spAutoFit/>
          </a:bodyPr>
          <a:lstStyle/>
          <a:p>
            <a:pPr algn="ctr"/>
            <a:r>
              <a:rPr lang="en-US" sz="1067" dirty="0">
                <a:solidFill>
                  <a:schemeClr val="bg1"/>
                </a:solidFill>
                <a:latin typeface="Lato" panose="020F0502020204030203" pitchFamily="34" charset="0"/>
              </a:rPr>
              <a:t>2014</a:t>
            </a:r>
          </a:p>
        </p:txBody>
      </p:sp>
      <p:sp>
        <p:nvSpPr>
          <p:cNvPr id="61" name="TextBox 60">
            <a:extLst>
              <a:ext uri="{FF2B5EF4-FFF2-40B4-BE49-F238E27FC236}">
                <a16:creationId xmlns:a16="http://schemas.microsoft.com/office/drawing/2014/main" id="{8BAE4E37-77C2-474A-B991-5D4157E98334}"/>
              </a:ext>
            </a:extLst>
          </p:cNvPr>
          <p:cNvSpPr txBox="1"/>
          <p:nvPr/>
        </p:nvSpPr>
        <p:spPr>
          <a:xfrm>
            <a:off x="4551691" y="5045147"/>
            <a:ext cx="171252" cy="205121"/>
          </a:xfrm>
          <a:prstGeom prst="rect">
            <a:avLst/>
          </a:prstGeom>
          <a:noFill/>
        </p:spPr>
        <p:txBody>
          <a:bodyPr wrap="square" lIns="0" tIns="0" rIns="0" bIns="0" rtlCol="0">
            <a:spAutoFit/>
          </a:bodyPr>
          <a:lstStyle/>
          <a:p>
            <a:pPr algn="ctr"/>
            <a:r>
              <a:rPr lang="en-US" sz="1333" b="1" cap="all" spc="27" dirty="0">
                <a:solidFill>
                  <a:schemeClr val="bg1"/>
                </a:solidFill>
                <a:latin typeface="Lato" panose="020F0502020204030203" pitchFamily="34" charset="0"/>
              </a:rPr>
              <a:t>3</a:t>
            </a:r>
          </a:p>
        </p:txBody>
      </p:sp>
      <p:sp>
        <p:nvSpPr>
          <p:cNvPr id="62" name="TextBox 61">
            <a:extLst>
              <a:ext uri="{FF2B5EF4-FFF2-40B4-BE49-F238E27FC236}">
                <a16:creationId xmlns:a16="http://schemas.microsoft.com/office/drawing/2014/main" id="{00B6F344-FDEB-2544-B5A1-163593649651}"/>
              </a:ext>
            </a:extLst>
          </p:cNvPr>
          <p:cNvSpPr txBox="1"/>
          <p:nvPr/>
        </p:nvSpPr>
        <p:spPr>
          <a:xfrm>
            <a:off x="9805145" y="4762175"/>
            <a:ext cx="171252" cy="205121"/>
          </a:xfrm>
          <a:prstGeom prst="rect">
            <a:avLst/>
          </a:prstGeom>
          <a:noFill/>
        </p:spPr>
        <p:txBody>
          <a:bodyPr wrap="square" lIns="0" tIns="0" rIns="0" bIns="0" rtlCol="0">
            <a:spAutoFit/>
          </a:bodyPr>
          <a:lstStyle/>
          <a:p>
            <a:pPr algn="ctr"/>
            <a:r>
              <a:rPr lang="en-US" sz="1333" b="1" cap="all" spc="27" dirty="0">
                <a:solidFill>
                  <a:schemeClr val="bg1"/>
                </a:solidFill>
                <a:latin typeface="Lato" panose="020F0502020204030203" pitchFamily="34" charset="0"/>
              </a:rPr>
              <a:t>1</a:t>
            </a:r>
          </a:p>
        </p:txBody>
      </p:sp>
      <p:sp>
        <p:nvSpPr>
          <p:cNvPr id="64" name="TextBox 63">
            <a:extLst>
              <a:ext uri="{FF2B5EF4-FFF2-40B4-BE49-F238E27FC236}">
                <a16:creationId xmlns:a16="http://schemas.microsoft.com/office/drawing/2014/main" id="{DF75C2BA-D497-FD49-813F-893A0761A147}"/>
              </a:ext>
            </a:extLst>
          </p:cNvPr>
          <p:cNvSpPr txBox="1"/>
          <p:nvPr/>
        </p:nvSpPr>
        <p:spPr>
          <a:xfrm>
            <a:off x="5604831" y="6386926"/>
            <a:ext cx="171252" cy="205121"/>
          </a:xfrm>
          <a:prstGeom prst="rect">
            <a:avLst/>
          </a:prstGeom>
          <a:noFill/>
        </p:spPr>
        <p:txBody>
          <a:bodyPr wrap="square" lIns="0" tIns="0" rIns="0" bIns="0" rtlCol="0">
            <a:spAutoFit/>
          </a:bodyPr>
          <a:lstStyle/>
          <a:p>
            <a:pPr algn="ctr"/>
            <a:r>
              <a:rPr lang="en-US" sz="1333" b="1" cap="all" spc="27" dirty="0">
                <a:solidFill>
                  <a:schemeClr val="bg1"/>
                </a:solidFill>
                <a:latin typeface="Lato" panose="020F0502020204030203" pitchFamily="34" charset="0"/>
              </a:rPr>
              <a:t>4</a:t>
            </a:r>
          </a:p>
        </p:txBody>
      </p:sp>
      <p:sp>
        <p:nvSpPr>
          <p:cNvPr id="65" name="TextBox 64">
            <a:extLst>
              <a:ext uri="{FF2B5EF4-FFF2-40B4-BE49-F238E27FC236}">
                <a16:creationId xmlns:a16="http://schemas.microsoft.com/office/drawing/2014/main" id="{0CC7F409-F257-0649-AB70-2600E5827D1E}"/>
              </a:ext>
            </a:extLst>
          </p:cNvPr>
          <p:cNvSpPr txBox="1"/>
          <p:nvPr/>
        </p:nvSpPr>
        <p:spPr>
          <a:xfrm>
            <a:off x="10854051" y="5748845"/>
            <a:ext cx="171252" cy="205121"/>
          </a:xfrm>
          <a:prstGeom prst="rect">
            <a:avLst/>
          </a:prstGeom>
          <a:noFill/>
        </p:spPr>
        <p:txBody>
          <a:bodyPr wrap="square" lIns="0" tIns="0" rIns="0" bIns="0" rtlCol="0">
            <a:spAutoFit/>
          </a:bodyPr>
          <a:lstStyle/>
          <a:p>
            <a:pPr algn="ctr"/>
            <a:r>
              <a:rPr lang="en-US" sz="1333" b="1" cap="all" spc="27" dirty="0">
                <a:solidFill>
                  <a:schemeClr val="bg1"/>
                </a:solidFill>
                <a:latin typeface="Lato" panose="020F0502020204030203" pitchFamily="34" charset="0"/>
              </a:rPr>
              <a:t>2</a:t>
            </a:r>
          </a:p>
        </p:txBody>
      </p:sp>
      <p:sp>
        <p:nvSpPr>
          <p:cNvPr id="80" name="Freeform 71">
            <a:extLst>
              <a:ext uri="{FF2B5EF4-FFF2-40B4-BE49-F238E27FC236}">
                <a16:creationId xmlns:a16="http://schemas.microsoft.com/office/drawing/2014/main" id="{12D9CE61-E340-ED4A-9936-919270072BA6}"/>
              </a:ext>
            </a:extLst>
          </p:cNvPr>
          <p:cNvSpPr>
            <a:spLocks noEditPoints="1"/>
          </p:cNvSpPr>
          <p:nvPr/>
        </p:nvSpPr>
        <p:spPr bwMode="auto">
          <a:xfrm>
            <a:off x="6594939" y="5514125"/>
            <a:ext cx="338099" cy="338096"/>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grpSp>
        <p:nvGrpSpPr>
          <p:cNvPr id="81" name="Group 80">
            <a:extLst>
              <a:ext uri="{FF2B5EF4-FFF2-40B4-BE49-F238E27FC236}">
                <a16:creationId xmlns:a16="http://schemas.microsoft.com/office/drawing/2014/main" id="{E5FCC263-7241-6247-8AF5-FA09406F26EA}"/>
              </a:ext>
            </a:extLst>
          </p:cNvPr>
          <p:cNvGrpSpPr/>
          <p:nvPr/>
        </p:nvGrpSpPr>
        <p:grpSpPr>
          <a:xfrm>
            <a:off x="10801835" y="5118076"/>
            <a:ext cx="338099" cy="338096"/>
            <a:chOff x="3149600" y="2774950"/>
            <a:chExt cx="406400" cy="406400"/>
          </a:xfrm>
          <a:solidFill>
            <a:schemeClr val="bg1"/>
          </a:solidFill>
        </p:grpSpPr>
        <p:sp>
          <p:nvSpPr>
            <p:cNvPr id="82" name="Freeform 110">
              <a:extLst>
                <a:ext uri="{FF2B5EF4-FFF2-40B4-BE49-F238E27FC236}">
                  <a16:creationId xmlns:a16="http://schemas.microsoft.com/office/drawing/2014/main" id="{65D8FF22-F2C2-3B44-819D-3D70032939B3}"/>
                </a:ext>
              </a:extLst>
            </p:cNvPr>
            <p:cNvSpPr>
              <a:spLocks noEditPoints="1"/>
            </p:cNvSpPr>
            <p:nvPr/>
          </p:nvSpPr>
          <p:spPr bwMode="auto">
            <a:xfrm>
              <a:off x="3327400" y="2978150"/>
              <a:ext cx="63500" cy="63500"/>
            </a:xfrm>
            <a:custGeom>
              <a:avLst/>
              <a:gdLst/>
              <a:ahLst/>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83" name="Freeform 113">
              <a:extLst>
                <a:ext uri="{FF2B5EF4-FFF2-40B4-BE49-F238E27FC236}">
                  <a16:creationId xmlns:a16="http://schemas.microsoft.com/office/drawing/2014/main" id="{79E1164B-BF15-0B4F-AA89-E0048D931267}"/>
                </a:ext>
              </a:extLst>
            </p:cNvPr>
            <p:cNvSpPr>
              <a:spLocks noEditPoints="1"/>
            </p:cNvSpPr>
            <p:nvPr/>
          </p:nvSpPr>
          <p:spPr bwMode="auto">
            <a:xfrm>
              <a:off x="3492500" y="2774950"/>
              <a:ext cx="63500" cy="63500"/>
            </a:xfrm>
            <a:custGeom>
              <a:avLst/>
              <a:gdLst/>
              <a:ahLst/>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84" name="Freeform 116">
              <a:extLst>
                <a:ext uri="{FF2B5EF4-FFF2-40B4-BE49-F238E27FC236}">
                  <a16:creationId xmlns:a16="http://schemas.microsoft.com/office/drawing/2014/main" id="{290E5319-16C1-B740-8EF1-FF64B979AD1E}"/>
                </a:ext>
              </a:extLst>
            </p:cNvPr>
            <p:cNvSpPr>
              <a:spLocks noEditPoints="1"/>
            </p:cNvSpPr>
            <p:nvPr/>
          </p:nvSpPr>
          <p:spPr bwMode="auto">
            <a:xfrm>
              <a:off x="3251200" y="2965450"/>
              <a:ext cx="50800" cy="50800"/>
            </a:xfrm>
            <a:custGeom>
              <a:avLst/>
              <a:gdLst/>
              <a:ahLst/>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85" name="Freeform 119">
              <a:extLst>
                <a:ext uri="{FF2B5EF4-FFF2-40B4-BE49-F238E27FC236}">
                  <a16:creationId xmlns:a16="http://schemas.microsoft.com/office/drawing/2014/main" id="{CDAF801C-60DB-6A48-9297-623FE9CB5AB4}"/>
                </a:ext>
              </a:extLst>
            </p:cNvPr>
            <p:cNvSpPr>
              <a:spLocks/>
            </p:cNvSpPr>
            <p:nvPr/>
          </p:nvSpPr>
          <p:spPr bwMode="auto">
            <a:xfrm>
              <a:off x="3302000" y="30543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86" name="Freeform 121">
              <a:extLst>
                <a:ext uri="{FF2B5EF4-FFF2-40B4-BE49-F238E27FC236}">
                  <a16:creationId xmlns:a16="http://schemas.microsoft.com/office/drawing/2014/main" id="{4DEA47A9-55CB-544A-B989-26AEC1FA2B0F}"/>
                </a:ext>
              </a:extLst>
            </p:cNvPr>
            <p:cNvSpPr>
              <a:spLocks/>
            </p:cNvSpPr>
            <p:nvPr/>
          </p:nvSpPr>
          <p:spPr bwMode="auto">
            <a:xfrm>
              <a:off x="3505200" y="2863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87" name="Freeform 106">
              <a:extLst>
                <a:ext uri="{FF2B5EF4-FFF2-40B4-BE49-F238E27FC236}">
                  <a16:creationId xmlns:a16="http://schemas.microsoft.com/office/drawing/2014/main" id="{DA681601-B0AF-B84D-A7C8-D5CF1718F21C}"/>
                </a:ext>
              </a:extLst>
            </p:cNvPr>
            <p:cNvSpPr>
              <a:spLocks noEditPoints="1"/>
            </p:cNvSpPr>
            <p:nvPr/>
          </p:nvSpPr>
          <p:spPr bwMode="auto">
            <a:xfrm>
              <a:off x="3149600" y="2813050"/>
              <a:ext cx="371475" cy="368300"/>
            </a:xfrm>
            <a:custGeom>
              <a:avLst/>
              <a:gdLst/>
              <a:ahLst/>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2">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grpSp>
      <p:grpSp>
        <p:nvGrpSpPr>
          <p:cNvPr id="91" name="Group 90">
            <a:extLst>
              <a:ext uri="{FF2B5EF4-FFF2-40B4-BE49-F238E27FC236}">
                <a16:creationId xmlns:a16="http://schemas.microsoft.com/office/drawing/2014/main" id="{B53402D6-60E2-5349-8003-D7F4FEC96F9A}"/>
              </a:ext>
            </a:extLst>
          </p:cNvPr>
          <p:cNvGrpSpPr/>
          <p:nvPr/>
        </p:nvGrpSpPr>
        <p:grpSpPr>
          <a:xfrm>
            <a:off x="9795871" y="4876044"/>
            <a:ext cx="232443" cy="338096"/>
            <a:chOff x="4838700" y="2774950"/>
            <a:chExt cx="279400" cy="406400"/>
          </a:xfrm>
          <a:solidFill>
            <a:schemeClr val="bg1"/>
          </a:solidFill>
        </p:grpSpPr>
        <p:sp>
          <p:nvSpPr>
            <p:cNvPr id="92" name="Freeform 60">
              <a:extLst>
                <a:ext uri="{FF2B5EF4-FFF2-40B4-BE49-F238E27FC236}">
                  <a16:creationId xmlns:a16="http://schemas.microsoft.com/office/drawing/2014/main" id="{0E0AB8E4-0BFD-3240-B659-748AB808469D}"/>
                </a:ext>
              </a:extLst>
            </p:cNvPr>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93" name="Freeform 66">
              <a:extLst>
                <a:ext uri="{FF2B5EF4-FFF2-40B4-BE49-F238E27FC236}">
                  <a16:creationId xmlns:a16="http://schemas.microsoft.com/office/drawing/2014/main" id="{83581813-9B29-804A-858C-ECD1D4B3891F}"/>
                </a:ext>
              </a:extLst>
            </p:cNvPr>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94" name="Freeform 67">
              <a:extLst>
                <a:ext uri="{FF2B5EF4-FFF2-40B4-BE49-F238E27FC236}">
                  <a16:creationId xmlns:a16="http://schemas.microsoft.com/office/drawing/2014/main" id="{A5A25B24-A1ED-B248-B5CA-F806AA7674F0}"/>
                </a:ext>
              </a:extLst>
            </p:cNvPr>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grpSp>
      <p:grpSp>
        <p:nvGrpSpPr>
          <p:cNvPr id="95" name="Group 94">
            <a:extLst>
              <a:ext uri="{FF2B5EF4-FFF2-40B4-BE49-F238E27FC236}">
                <a16:creationId xmlns:a16="http://schemas.microsoft.com/office/drawing/2014/main" id="{665C7669-695B-1F43-A9D4-AF4896EF226F}"/>
              </a:ext>
            </a:extLst>
          </p:cNvPr>
          <p:cNvGrpSpPr/>
          <p:nvPr/>
        </p:nvGrpSpPr>
        <p:grpSpPr>
          <a:xfrm>
            <a:off x="4517816" y="5514125"/>
            <a:ext cx="338099" cy="338096"/>
            <a:chOff x="5588000" y="1962150"/>
            <a:chExt cx="406400" cy="406400"/>
          </a:xfrm>
          <a:solidFill>
            <a:schemeClr val="bg1"/>
          </a:solidFill>
        </p:grpSpPr>
        <p:sp>
          <p:nvSpPr>
            <p:cNvPr id="96" name="Freeform 106">
              <a:extLst>
                <a:ext uri="{FF2B5EF4-FFF2-40B4-BE49-F238E27FC236}">
                  <a16:creationId xmlns:a16="http://schemas.microsoft.com/office/drawing/2014/main" id="{103FBDE4-EC85-2E46-81BE-5551E19999EE}"/>
                </a:ext>
              </a:extLst>
            </p:cNvPr>
            <p:cNvSpPr>
              <a:spLocks noEditPoints="1"/>
            </p:cNvSpPr>
            <p:nvPr/>
          </p:nvSpPr>
          <p:spPr bwMode="auto">
            <a:xfrm>
              <a:off x="5588000" y="1962150"/>
              <a:ext cx="406400" cy="406400"/>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97" name="Freeform 96">
              <a:extLst>
                <a:ext uri="{FF2B5EF4-FFF2-40B4-BE49-F238E27FC236}">
                  <a16:creationId xmlns:a16="http://schemas.microsoft.com/office/drawing/2014/main" id="{891891EE-0D75-3241-A573-137ED525357E}"/>
                </a:ext>
              </a:extLst>
            </p:cNvPr>
            <p:cNvSpPr>
              <a:spLocks noEditPoints="1"/>
            </p:cNvSpPr>
            <p:nvPr/>
          </p:nvSpPr>
          <p:spPr bwMode="auto">
            <a:xfrm>
              <a:off x="5702300" y="2076450"/>
              <a:ext cx="177800" cy="177800"/>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98" name="Freeform 112">
              <a:extLst>
                <a:ext uri="{FF2B5EF4-FFF2-40B4-BE49-F238E27FC236}">
                  <a16:creationId xmlns:a16="http://schemas.microsoft.com/office/drawing/2014/main" id="{6C4F8E72-4840-A44A-8278-D3C9A1674C10}"/>
                </a:ext>
              </a:extLst>
            </p:cNvPr>
            <p:cNvSpPr>
              <a:spLocks noEditPoints="1"/>
            </p:cNvSpPr>
            <p:nvPr/>
          </p:nvSpPr>
          <p:spPr bwMode="auto">
            <a:xfrm>
              <a:off x="5740400" y="2114550"/>
              <a:ext cx="101600" cy="10160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ar-SA" sz="2400"/>
            </a:p>
          </p:txBody>
        </p:sp>
      </p:grpSp>
      <p:sp>
        <p:nvSpPr>
          <p:cNvPr id="116" name="Freeform 24">
            <a:extLst>
              <a:ext uri="{FF2B5EF4-FFF2-40B4-BE49-F238E27FC236}">
                <a16:creationId xmlns:a16="http://schemas.microsoft.com/office/drawing/2014/main" id="{A91E08C0-8B4E-D045-BE40-FA18E0E49882}"/>
              </a:ext>
            </a:extLst>
          </p:cNvPr>
          <p:cNvSpPr>
            <a:spLocks noEditPoints="1"/>
          </p:cNvSpPr>
          <p:nvPr/>
        </p:nvSpPr>
        <p:spPr bwMode="auto">
          <a:xfrm>
            <a:off x="3434880" y="3778322"/>
            <a:ext cx="225179" cy="434075"/>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8" name="Freeform 5">
            <a:extLst>
              <a:ext uri="{FF2B5EF4-FFF2-40B4-BE49-F238E27FC236}">
                <a16:creationId xmlns:a16="http://schemas.microsoft.com/office/drawing/2014/main" id="{CAB3ED52-0C89-6F4D-B9BE-CDC3CEF21030}"/>
              </a:ext>
            </a:extLst>
          </p:cNvPr>
          <p:cNvSpPr>
            <a:spLocks noEditPoints="1"/>
          </p:cNvSpPr>
          <p:nvPr/>
        </p:nvSpPr>
        <p:spPr bwMode="auto">
          <a:xfrm>
            <a:off x="5512338" y="3804113"/>
            <a:ext cx="304407" cy="382493"/>
          </a:xfrm>
          <a:custGeom>
            <a:avLst/>
            <a:gdLst>
              <a:gd name="T0" fmla="*/ 1680 w 1714"/>
              <a:gd name="T1" fmla="*/ 1425 h 2155"/>
              <a:gd name="T2" fmla="*/ 857 w 1714"/>
              <a:gd name="T3" fmla="*/ 1714 h 2155"/>
              <a:gd name="T4" fmla="*/ 34 w 1714"/>
              <a:gd name="T5" fmla="*/ 1425 h 2155"/>
              <a:gd name="T6" fmla="*/ 0 w 1714"/>
              <a:gd name="T7" fmla="*/ 1426 h 2155"/>
              <a:gd name="T8" fmla="*/ 0 w 1714"/>
              <a:gd name="T9" fmla="*/ 1671 h 2155"/>
              <a:gd name="T10" fmla="*/ 857 w 1714"/>
              <a:gd name="T11" fmla="*/ 2155 h 2155"/>
              <a:gd name="T12" fmla="*/ 1714 w 1714"/>
              <a:gd name="T13" fmla="*/ 1671 h 2155"/>
              <a:gd name="T14" fmla="*/ 1714 w 1714"/>
              <a:gd name="T15" fmla="*/ 1426 h 2155"/>
              <a:gd name="T16" fmla="*/ 1680 w 1714"/>
              <a:gd name="T17" fmla="*/ 1425 h 2155"/>
              <a:gd name="T18" fmla="*/ 1682 w 1714"/>
              <a:gd name="T19" fmla="*/ 799 h 2155"/>
              <a:gd name="T20" fmla="*/ 857 w 1714"/>
              <a:gd name="T21" fmla="*/ 1055 h 2155"/>
              <a:gd name="T22" fmla="*/ 32 w 1714"/>
              <a:gd name="T23" fmla="*/ 799 h 2155"/>
              <a:gd name="T24" fmla="*/ 0 w 1714"/>
              <a:gd name="T25" fmla="*/ 799 h 2155"/>
              <a:gd name="T26" fmla="*/ 0 w 1714"/>
              <a:gd name="T27" fmla="*/ 1087 h 2155"/>
              <a:gd name="T28" fmla="*/ 857 w 1714"/>
              <a:gd name="T29" fmla="*/ 1478 h 2155"/>
              <a:gd name="T30" fmla="*/ 1714 w 1714"/>
              <a:gd name="T31" fmla="*/ 1087 h 2155"/>
              <a:gd name="T32" fmla="*/ 1714 w 1714"/>
              <a:gd name="T33" fmla="*/ 799 h 2155"/>
              <a:gd name="T34" fmla="*/ 1682 w 1714"/>
              <a:gd name="T35" fmla="*/ 799 h 2155"/>
              <a:gd name="T36" fmla="*/ 857 w 1714"/>
              <a:gd name="T37" fmla="*/ 0 h 2155"/>
              <a:gd name="T38" fmla="*/ 0 w 1714"/>
              <a:gd name="T39" fmla="*/ 323 h 2155"/>
              <a:gd name="T40" fmla="*/ 0 w 1714"/>
              <a:gd name="T41" fmla="*/ 477 h 2155"/>
              <a:gd name="T42" fmla="*/ 857 w 1714"/>
              <a:gd name="T43" fmla="*/ 819 h 2155"/>
              <a:gd name="T44" fmla="*/ 1714 w 1714"/>
              <a:gd name="T45" fmla="*/ 477 h 2155"/>
              <a:gd name="T46" fmla="*/ 1714 w 1714"/>
              <a:gd name="T47" fmla="*/ 323 h 2155"/>
              <a:gd name="T48" fmla="*/ 857 w 1714"/>
              <a:gd name="T49" fmla="*/ 0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4" h="2155">
                <a:moveTo>
                  <a:pt x="1680" y="1425"/>
                </a:moveTo>
                <a:cubicBezTo>
                  <a:pt x="1577" y="1592"/>
                  <a:pt x="1248" y="1714"/>
                  <a:pt x="857" y="1714"/>
                </a:cubicBezTo>
                <a:cubicBezTo>
                  <a:pt x="466" y="1714"/>
                  <a:pt x="137" y="1592"/>
                  <a:pt x="34" y="1425"/>
                </a:cubicBezTo>
                <a:cubicBezTo>
                  <a:pt x="12" y="1390"/>
                  <a:pt x="0" y="1409"/>
                  <a:pt x="0" y="1426"/>
                </a:cubicBezTo>
                <a:cubicBezTo>
                  <a:pt x="0" y="1444"/>
                  <a:pt x="0" y="1671"/>
                  <a:pt x="0" y="1671"/>
                </a:cubicBezTo>
                <a:cubicBezTo>
                  <a:pt x="0" y="1909"/>
                  <a:pt x="384" y="2155"/>
                  <a:pt x="857" y="2155"/>
                </a:cubicBezTo>
                <a:cubicBezTo>
                  <a:pt x="1330" y="2155"/>
                  <a:pt x="1714" y="1909"/>
                  <a:pt x="1714" y="1671"/>
                </a:cubicBezTo>
                <a:cubicBezTo>
                  <a:pt x="1714" y="1671"/>
                  <a:pt x="1714" y="1444"/>
                  <a:pt x="1714" y="1426"/>
                </a:cubicBezTo>
                <a:cubicBezTo>
                  <a:pt x="1714" y="1409"/>
                  <a:pt x="1702" y="1390"/>
                  <a:pt x="1680" y="1425"/>
                </a:cubicBezTo>
                <a:close/>
                <a:moveTo>
                  <a:pt x="1682" y="799"/>
                </a:moveTo>
                <a:cubicBezTo>
                  <a:pt x="1580" y="947"/>
                  <a:pt x="1249" y="1055"/>
                  <a:pt x="857" y="1055"/>
                </a:cubicBezTo>
                <a:cubicBezTo>
                  <a:pt x="465" y="1055"/>
                  <a:pt x="134" y="947"/>
                  <a:pt x="32" y="799"/>
                </a:cubicBezTo>
                <a:cubicBezTo>
                  <a:pt x="11" y="769"/>
                  <a:pt x="0" y="785"/>
                  <a:pt x="0" y="799"/>
                </a:cubicBezTo>
                <a:cubicBezTo>
                  <a:pt x="0" y="813"/>
                  <a:pt x="0" y="1087"/>
                  <a:pt x="0" y="1087"/>
                </a:cubicBezTo>
                <a:cubicBezTo>
                  <a:pt x="0" y="1303"/>
                  <a:pt x="384" y="1478"/>
                  <a:pt x="857" y="1478"/>
                </a:cubicBezTo>
                <a:cubicBezTo>
                  <a:pt x="1330" y="1478"/>
                  <a:pt x="1714" y="1303"/>
                  <a:pt x="1714" y="1087"/>
                </a:cubicBezTo>
                <a:cubicBezTo>
                  <a:pt x="1714" y="1087"/>
                  <a:pt x="1714" y="813"/>
                  <a:pt x="1714" y="799"/>
                </a:cubicBezTo>
                <a:cubicBezTo>
                  <a:pt x="1714" y="785"/>
                  <a:pt x="1703" y="769"/>
                  <a:pt x="1682" y="799"/>
                </a:cubicBezTo>
                <a:close/>
                <a:moveTo>
                  <a:pt x="857" y="0"/>
                </a:moveTo>
                <a:cubicBezTo>
                  <a:pt x="384" y="0"/>
                  <a:pt x="0" y="145"/>
                  <a:pt x="0" y="323"/>
                </a:cubicBezTo>
                <a:cubicBezTo>
                  <a:pt x="0" y="477"/>
                  <a:pt x="0" y="477"/>
                  <a:pt x="0" y="477"/>
                </a:cubicBezTo>
                <a:cubicBezTo>
                  <a:pt x="0" y="666"/>
                  <a:pt x="384" y="819"/>
                  <a:pt x="857" y="819"/>
                </a:cubicBezTo>
                <a:cubicBezTo>
                  <a:pt x="1330" y="819"/>
                  <a:pt x="1714" y="666"/>
                  <a:pt x="1714" y="477"/>
                </a:cubicBezTo>
                <a:cubicBezTo>
                  <a:pt x="1714" y="323"/>
                  <a:pt x="1714" y="323"/>
                  <a:pt x="1714" y="323"/>
                </a:cubicBezTo>
                <a:cubicBezTo>
                  <a:pt x="1714" y="145"/>
                  <a:pt x="1330" y="0"/>
                  <a:pt x="857" y="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Freeform 9">
            <a:extLst>
              <a:ext uri="{FF2B5EF4-FFF2-40B4-BE49-F238E27FC236}">
                <a16:creationId xmlns:a16="http://schemas.microsoft.com/office/drawing/2014/main" id="{075E3AA2-36D8-5E4C-A546-A98C160B5043}"/>
              </a:ext>
            </a:extLst>
          </p:cNvPr>
          <p:cNvSpPr>
            <a:spLocks noEditPoints="1"/>
          </p:cNvSpPr>
          <p:nvPr/>
        </p:nvSpPr>
        <p:spPr bwMode="auto">
          <a:xfrm>
            <a:off x="7634447" y="3838785"/>
            <a:ext cx="337861" cy="337859"/>
          </a:xfrm>
          <a:custGeom>
            <a:avLst/>
            <a:gdLst>
              <a:gd name="T0" fmla="*/ 1891 w 1952"/>
              <a:gd name="T1" fmla="*/ 1636 h 1945"/>
              <a:gd name="T2" fmla="*/ 1428 w 1952"/>
              <a:gd name="T3" fmla="*/ 1174 h 1945"/>
              <a:gd name="T4" fmla="*/ 1538 w 1952"/>
              <a:gd name="T5" fmla="*/ 781 h 1945"/>
              <a:gd name="T6" fmla="*/ 757 w 1952"/>
              <a:gd name="T7" fmla="*/ 0 h 1945"/>
              <a:gd name="T8" fmla="*/ 0 w 1952"/>
              <a:gd name="T9" fmla="*/ 757 h 1945"/>
              <a:gd name="T10" fmla="*/ 781 w 1952"/>
              <a:gd name="T11" fmla="*/ 1538 h 1945"/>
              <a:gd name="T12" fmla="*/ 1162 w 1952"/>
              <a:gd name="T13" fmla="*/ 1435 h 1945"/>
              <a:gd name="T14" fmla="*/ 1627 w 1952"/>
              <a:gd name="T15" fmla="*/ 1900 h 1945"/>
              <a:gd name="T16" fmla="*/ 1792 w 1952"/>
              <a:gd name="T17" fmla="*/ 1900 h 1945"/>
              <a:gd name="T18" fmla="*/ 1907 w 1952"/>
              <a:gd name="T19" fmla="*/ 1784 h 1945"/>
              <a:gd name="T20" fmla="*/ 1891 w 1952"/>
              <a:gd name="T21" fmla="*/ 1636 h 1945"/>
              <a:gd name="T22" fmla="*/ 233 w 1952"/>
              <a:gd name="T23" fmla="*/ 757 h 1945"/>
              <a:gd name="T24" fmla="*/ 757 w 1952"/>
              <a:gd name="T25" fmla="*/ 233 h 1945"/>
              <a:gd name="T26" fmla="*/ 1305 w 1952"/>
              <a:gd name="T27" fmla="*/ 781 h 1945"/>
              <a:gd name="T28" fmla="*/ 781 w 1952"/>
              <a:gd name="T29" fmla="*/ 1305 h 1945"/>
              <a:gd name="T30" fmla="*/ 233 w 1952"/>
              <a:gd name="T31" fmla="*/ 757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2" h="1945">
                <a:moveTo>
                  <a:pt x="1891" y="1636"/>
                </a:moveTo>
                <a:cubicBezTo>
                  <a:pt x="1428" y="1174"/>
                  <a:pt x="1428" y="1174"/>
                  <a:pt x="1428" y="1174"/>
                </a:cubicBezTo>
                <a:cubicBezTo>
                  <a:pt x="1498" y="1059"/>
                  <a:pt x="1538" y="925"/>
                  <a:pt x="1538" y="781"/>
                </a:cubicBezTo>
                <a:cubicBezTo>
                  <a:pt x="1538" y="362"/>
                  <a:pt x="1175" y="0"/>
                  <a:pt x="757" y="0"/>
                </a:cubicBezTo>
                <a:cubicBezTo>
                  <a:pt x="339" y="0"/>
                  <a:pt x="0" y="339"/>
                  <a:pt x="0" y="757"/>
                </a:cubicBezTo>
                <a:cubicBezTo>
                  <a:pt x="0" y="1175"/>
                  <a:pt x="362" y="1538"/>
                  <a:pt x="781" y="1538"/>
                </a:cubicBezTo>
                <a:cubicBezTo>
                  <a:pt x="920" y="1538"/>
                  <a:pt x="1050" y="1500"/>
                  <a:pt x="1162" y="1435"/>
                </a:cubicBezTo>
                <a:cubicBezTo>
                  <a:pt x="1627" y="1900"/>
                  <a:pt x="1627" y="1900"/>
                  <a:pt x="1627" y="1900"/>
                </a:cubicBezTo>
                <a:cubicBezTo>
                  <a:pt x="1672" y="1945"/>
                  <a:pt x="1746" y="1945"/>
                  <a:pt x="1792" y="1900"/>
                </a:cubicBezTo>
                <a:cubicBezTo>
                  <a:pt x="1907" y="1784"/>
                  <a:pt x="1907" y="1784"/>
                  <a:pt x="1907" y="1784"/>
                </a:cubicBezTo>
                <a:cubicBezTo>
                  <a:pt x="1952" y="1739"/>
                  <a:pt x="1936" y="1682"/>
                  <a:pt x="1891" y="1636"/>
                </a:cubicBezTo>
                <a:close/>
                <a:moveTo>
                  <a:pt x="233" y="757"/>
                </a:moveTo>
                <a:cubicBezTo>
                  <a:pt x="233" y="468"/>
                  <a:pt x="468" y="233"/>
                  <a:pt x="757" y="233"/>
                </a:cubicBezTo>
                <a:cubicBezTo>
                  <a:pt x="1047" y="233"/>
                  <a:pt x="1305" y="491"/>
                  <a:pt x="1305" y="781"/>
                </a:cubicBezTo>
                <a:cubicBezTo>
                  <a:pt x="1305" y="1070"/>
                  <a:pt x="1070" y="1305"/>
                  <a:pt x="781" y="1305"/>
                </a:cubicBezTo>
                <a:cubicBezTo>
                  <a:pt x="491" y="1305"/>
                  <a:pt x="233" y="1047"/>
                  <a:pt x="233" y="75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 name="Slide Number Placeholder 2">
            <a:extLst>
              <a:ext uri="{FF2B5EF4-FFF2-40B4-BE49-F238E27FC236}">
                <a16:creationId xmlns:a16="http://schemas.microsoft.com/office/drawing/2014/main" id="{21F86B41-F476-4B13-A2CA-2E4E66D1F3EE}"/>
              </a:ext>
            </a:extLst>
          </p:cNvPr>
          <p:cNvSpPr>
            <a:spLocks noGrp="1"/>
          </p:cNvSpPr>
          <p:nvPr>
            <p:ph type="sldNum" sz="quarter" idx="12"/>
          </p:nvPr>
        </p:nvSpPr>
        <p:spPr>
          <a:xfrm>
            <a:off x="10600797" y="5871429"/>
            <a:ext cx="1142245" cy="669925"/>
          </a:xfrm>
        </p:spPr>
        <p:txBody>
          <a:bodyPr/>
          <a:lstStyle/>
          <a:p>
            <a:fld id="{48F63A3B-78C7-47BE-AE5E-E10140E04643}" type="slidenum">
              <a:rPr lang="en-US" smtClean="0">
                <a:latin typeface="Candara" panose="020E0502030303020204" pitchFamily="34" charset="0"/>
              </a:rPr>
              <a:t>79</a:t>
            </a:fld>
            <a:endParaRPr lang="en-US" dirty="0">
              <a:latin typeface="Candara" panose="020E0502030303020204" pitchFamily="34" charset="0"/>
            </a:endParaRPr>
          </a:p>
        </p:txBody>
      </p:sp>
      <p:sp>
        <p:nvSpPr>
          <p:cNvPr id="17" name="TextBox 16">
            <a:extLst>
              <a:ext uri="{FF2B5EF4-FFF2-40B4-BE49-F238E27FC236}">
                <a16:creationId xmlns:a16="http://schemas.microsoft.com/office/drawing/2014/main" id="{E4A12FDA-6A64-48BA-A863-B32BEB47EB48}"/>
              </a:ext>
            </a:extLst>
          </p:cNvPr>
          <p:cNvSpPr txBox="1"/>
          <p:nvPr/>
        </p:nvSpPr>
        <p:spPr>
          <a:xfrm>
            <a:off x="4589441" y="482559"/>
            <a:ext cx="3392738" cy="523220"/>
          </a:xfrm>
          <a:prstGeom prst="rect">
            <a:avLst/>
          </a:prstGeom>
          <a:noFill/>
        </p:spPr>
        <p:txBody>
          <a:bodyPr wrap="square" rtlCol="0">
            <a:spAutoFit/>
          </a:bodyPr>
          <a:lstStyle/>
          <a:p>
            <a:pPr algn="ctr"/>
            <a:r>
              <a:rPr lang="en-US" sz="2800" b="1" dirty="0">
                <a:solidFill>
                  <a:srgbClr val="006600"/>
                </a:solidFill>
                <a:latin typeface="Candara" panose="020E0502030303020204" pitchFamily="34" charset="0"/>
              </a:rPr>
              <a:t>HelpDesk Support</a:t>
            </a:r>
          </a:p>
        </p:txBody>
      </p:sp>
      <p:sp>
        <p:nvSpPr>
          <p:cNvPr id="21" name="TextBox 20">
            <a:extLst>
              <a:ext uri="{FF2B5EF4-FFF2-40B4-BE49-F238E27FC236}">
                <a16:creationId xmlns:a16="http://schemas.microsoft.com/office/drawing/2014/main" id="{2090FAA1-13D0-4771-84B0-317109F8D3A9}"/>
              </a:ext>
            </a:extLst>
          </p:cNvPr>
          <p:cNvSpPr txBox="1"/>
          <p:nvPr/>
        </p:nvSpPr>
        <p:spPr>
          <a:xfrm>
            <a:off x="1526731" y="4874895"/>
            <a:ext cx="9401891" cy="1351588"/>
          </a:xfrm>
          <a:prstGeom prst="rect">
            <a:avLst/>
          </a:prstGeom>
          <a:noFill/>
        </p:spPr>
        <p:txBody>
          <a:bodyPr wrap="square" rtlCol="0">
            <a:spAutoFit/>
          </a:bodyPr>
          <a:lstStyle/>
          <a:p>
            <a:pPr algn="ctr">
              <a:lnSpc>
                <a:spcPct val="150000"/>
              </a:lnSpc>
            </a:pPr>
            <a:r>
              <a:rPr lang="en-US" sz="1400" b="1" dirty="0">
                <a:latin typeface="Candara" panose="020E0502030303020204" pitchFamily="34" charset="0"/>
              </a:rPr>
              <a:t>To request for technical assistance </a:t>
            </a:r>
          </a:p>
          <a:p>
            <a:pPr algn="ctr">
              <a:lnSpc>
                <a:spcPct val="150000"/>
              </a:lnSpc>
            </a:pPr>
            <a:r>
              <a:rPr lang="en-US" sz="1400" b="1" u="sng" dirty="0">
                <a:solidFill>
                  <a:srgbClr val="006600"/>
                </a:solidFill>
                <a:latin typeface="Candara" panose="020E0502030303020204" pitchFamily="34" charset="0"/>
              </a:rPr>
              <a:t>Contact Us:</a:t>
            </a:r>
          </a:p>
          <a:p>
            <a:pPr algn="ctr">
              <a:lnSpc>
                <a:spcPct val="150000"/>
              </a:lnSpc>
            </a:pPr>
            <a:r>
              <a:rPr lang="en-US" sz="1400" dirty="0">
                <a:latin typeface="Candara" panose="020E0502030303020204" pitchFamily="34" charset="0"/>
              </a:rPr>
              <a:t>Olanrewaju Ajogbasile: oajogbasile@ngf.org.ng, +2349083411461</a:t>
            </a:r>
          </a:p>
          <a:p>
            <a:pPr algn="ctr">
              <a:lnSpc>
                <a:spcPct val="150000"/>
              </a:lnSpc>
            </a:pPr>
            <a:r>
              <a:rPr lang="en-US" sz="1400" dirty="0">
                <a:latin typeface="Candara" panose="020E0502030303020204" pitchFamily="34" charset="0"/>
              </a:rPr>
              <a:t>Zubaida Abiola: zabiola@ngf.org.ng, +2348115531997</a:t>
            </a:r>
          </a:p>
        </p:txBody>
      </p:sp>
      <p:grpSp>
        <p:nvGrpSpPr>
          <p:cNvPr id="32" name="Group 31">
            <a:extLst>
              <a:ext uri="{FF2B5EF4-FFF2-40B4-BE49-F238E27FC236}">
                <a16:creationId xmlns:a16="http://schemas.microsoft.com/office/drawing/2014/main" id="{608C2553-9A3C-469B-B566-660BAC9903E3}"/>
              </a:ext>
            </a:extLst>
          </p:cNvPr>
          <p:cNvGrpSpPr/>
          <p:nvPr/>
        </p:nvGrpSpPr>
        <p:grpSpPr>
          <a:xfrm>
            <a:off x="-67381" y="1665955"/>
            <a:ext cx="12174205" cy="2764650"/>
            <a:chOff x="-16406" y="1298117"/>
            <a:chExt cx="12174205" cy="2764650"/>
          </a:xfrm>
        </p:grpSpPr>
        <p:grpSp>
          <p:nvGrpSpPr>
            <p:cNvPr id="27" name="Group 26">
              <a:extLst>
                <a:ext uri="{FF2B5EF4-FFF2-40B4-BE49-F238E27FC236}">
                  <a16:creationId xmlns:a16="http://schemas.microsoft.com/office/drawing/2014/main" id="{A7D11DB5-4B57-44C0-B628-2B79C8A69A78}"/>
                </a:ext>
              </a:extLst>
            </p:cNvPr>
            <p:cNvGrpSpPr/>
            <p:nvPr/>
          </p:nvGrpSpPr>
          <p:grpSpPr>
            <a:xfrm>
              <a:off x="-16406" y="1298117"/>
              <a:ext cx="12174205" cy="2764650"/>
              <a:chOff x="-173797" y="923284"/>
              <a:chExt cx="12431851" cy="2764650"/>
            </a:xfrm>
          </p:grpSpPr>
          <p:pic>
            <p:nvPicPr>
              <p:cNvPr id="5" name="Picture 4" descr="A picture containing drawing, plate, window&#10;&#10;Description automatically generated">
                <a:extLst>
                  <a:ext uri="{FF2B5EF4-FFF2-40B4-BE49-F238E27FC236}">
                    <a16:creationId xmlns:a16="http://schemas.microsoft.com/office/drawing/2014/main" id="{3B0105CC-EB94-4FCC-8468-810535CFB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883" y="1254499"/>
                <a:ext cx="1712973" cy="163621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191F252-90CF-4042-BEDC-6528C6AC6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94" y="1130584"/>
                <a:ext cx="1818369" cy="1818369"/>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AA3741D4-6E9C-4E96-9DAF-86776C74A930}"/>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9579269" y="1149922"/>
                <a:ext cx="2286000" cy="1745178"/>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0184445-CD71-4D0D-9398-657F847C5D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4821" y="923284"/>
                <a:ext cx="2143125" cy="2025669"/>
              </a:xfrm>
              <a:prstGeom prst="rect">
                <a:avLst/>
              </a:prstGeom>
            </p:spPr>
          </p:pic>
          <p:grpSp>
            <p:nvGrpSpPr>
              <p:cNvPr id="26" name="Group 25">
                <a:extLst>
                  <a:ext uri="{FF2B5EF4-FFF2-40B4-BE49-F238E27FC236}">
                    <a16:creationId xmlns:a16="http://schemas.microsoft.com/office/drawing/2014/main" id="{29FA218D-0B43-44C3-9B1A-DEB604BEBD4F}"/>
                  </a:ext>
                </a:extLst>
              </p:cNvPr>
              <p:cNvGrpSpPr/>
              <p:nvPr/>
            </p:nvGrpSpPr>
            <p:grpSpPr>
              <a:xfrm>
                <a:off x="-173797" y="2945211"/>
                <a:ext cx="12431851" cy="742723"/>
                <a:chOff x="-173797" y="2945211"/>
                <a:chExt cx="12431851" cy="742723"/>
              </a:xfrm>
            </p:grpSpPr>
            <p:sp>
              <p:nvSpPr>
                <p:cNvPr id="12" name="TextBox 11">
                  <a:extLst>
                    <a:ext uri="{FF2B5EF4-FFF2-40B4-BE49-F238E27FC236}">
                      <a16:creationId xmlns:a16="http://schemas.microsoft.com/office/drawing/2014/main" id="{431D0265-367E-4131-9E22-A3B0A851994B}"/>
                    </a:ext>
                  </a:extLst>
                </p:cNvPr>
                <p:cNvSpPr txBox="1"/>
                <p:nvPr/>
              </p:nvSpPr>
              <p:spPr>
                <a:xfrm>
                  <a:off x="2710623" y="2954097"/>
                  <a:ext cx="3357344" cy="523220"/>
                </a:xfrm>
                <a:prstGeom prst="rect">
                  <a:avLst/>
                </a:prstGeom>
                <a:noFill/>
              </p:spPr>
              <p:txBody>
                <a:bodyPr wrap="square" rtlCol="0">
                  <a:spAutoFit/>
                </a:bodyPr>
                <a:lstStyle/>
                <a:p>
                  <a:pPr algn="ctr"/>
                  <a:r>
                    <a:rPr lang="en-US" sz="1400" dirty="0">
                      <a:latin typeface="Candara" panose="020E0502030303020204" pitchFamily="34" charset="0"/>
                    </a:rPr>
                    <a:t>Remote Desk Review via Email Correspondence and Phone Calls</a:t>
                  </a:r>
                </a:p>
              </p:txBody>
            </p:sp>
            <p:sp>
              <p:nvSpPr>
                <p:cNvPr id="41" name="TextBox 40">
                  <a:extLst>
                    <a:ext uri="{FF2B5EF4-FFF2-40B4-BE49-F238E27FC236}">
                      <a16:creationId xmlns:a16="http://schemas.microsoft.com/office/drawing/2014/main" id="{B60C37B3-CD8E-4030-B7B4-5B9A1EEF9724}"/>
                    </a:ext>
                  </a:extLst>
                </p:cNvPr>
                <p:cNvSpPr txBox="1"/>
                <p:nvPr/>
              </p:nvSpPr>
              <p:spPr>
                <a:xfrm>
                  <a:off x="-173797" y="3035305"/>
                  <a:ext cx="2951206" cy="307777"/>
                </a:xfrm>
                <a:prstGeom prst="rect">
                  <a:avLst/>
                </a:prstGeom>
                <a:noFill/>
              </p:spPr>
              <p:txBody>
                <a:bodyPr wrap="square" rtlCol="0">
                  <a:spAutoFit/>
                </a:bodyPr>
                <a:lstStyle/>
                <a:p>
                  <a:pPr algn="ctr"/>
                  <a:r>
                    <a:rPr lang="en-US" sz="1400" dirty="0">
                      <a:latin typeface="Candara" panose="020E0502030303020204" pitchFamily="34" charset="0"/>
                    </a:rPr>
                    <a:t>Access to knowledge Resources</a:t>
                  </a:r>
                </a:p>
              </p:txBody>
            </p:sp>
            <p:sp>
              <p:nvSpPr>
                <p:cNvPr id="42" name="TextBox 41">
                  <a:extLst>
                    <a:ext uri="{FF2B5EF4-FFF2-40B4-BE49-F238E27FC236}">
                      <a16:creationId xmlns:a16="http://schemas.microsoft.com/office/drawing/2014/main" id="{E4DC9D2C-AD03-4AAB-8ED2-6CBF2763EA85}"/>
                    </a:ext>
                  </a:extLst>
                </p:cNvPr>
                <p:cNvSpPr txBox="1"/>
                <p:nvPr/>
              </p:nvSpPr>
              <p:spPr>
                <a:xfrm>
                  <a:off x="6094979" y="2945211"/>
                  <a:ext cx="3087988" cy="523220"/>
                </a:xfrm>
                <a:prstGeom prst="rect">
                  <a:avLst/>
                </a:prstGeom>
                <a:noFill/>
              </p:spPr>
              <p:txBody>
                <a:bodyPr wrap="square" rtlCol="0">
                  <a:spAutoFit/>
                </a:bodyPr>
                <a:lstStyle/>
                <a:p>
                  <a:pPr algn="ctr"/>
                  <a:r>
                    <a:rPr lang="en-US" sz="1400" dirty="0">
                      <a:latin typeface="Candara" panose="020E0502030303020204" pitchFamily="34" charset="0"/>
                    </a:rPr>
                    <a:t>Remote Technical Advisory and Capacity Building Training</a:t>
                  </a:r>
                </a:p>
              </p:txBody>
            </p:sp>
            <p:sp>
              <p:nvSpPr>
                <p:cNvPr id="43" name="TextBox 42">
                  <a:extLst>
                    <a:ext uri="{FF2B5EF4-FFF2-40B4-BE49-F238E27FC236}">
                      <a16:creationId xmlns:a16="http://schemas.microsoft.com/office/drawing/2014/main" id="{296CEDCE-0473-47CF-A005-101E3CA00353}"/>
                    </a:ext>
                  </a:extLst>
                </p:cNvPr>
                <p:cNvSpPr txBox="1"/>
                <p:nvPr/>
              </p:nvSpPr>
              <p:spPr>
                <a:xfrm>
                  <a:off x="9170066" y="2949270"/>
                  <a:ext cx="3087988" cy="738664"/>
                </a:xfrm>
                <a:prstGeom prst="rect">
                  <a:avLst/>
                </a:prstGeom>
                <a:noFill/>
              </p:spPr>
              <p:txBody>
                <a:bodyPr wrap="square" rtlCol="0">
                  <a:spAutoFit/>
                </a:bodyPr>
                <a:lstStyle/>
                <a:p>
                  <a:pPr algn="ctr"/>
                  <a:r>
                    <a:rPr lang="en-US" sz="1400" dirty="0">
                      <a:latin typeface="Candara" panose="020E0502030303020204" pitchFamily="34" charset="0"/>
                    </a:rPr>
                    <a:t>Onsite Technical Advisory and Capacity Building Training</a:t>
                  </a:r>
                </a:p>
                <a:p>
                  <a:pPr algn="ctr"/>
                  <a:r>
                    <a:rPr lang="en-US" sz="1400" i="1" dirty="0">
                      <a:latin typeface="Candara" panose="020E0502030303020204" pitchFamily="34" charset="0"/>
                    </a:rPr>
                    <a:t>(Est. September 2020)</a:t>
                  </a:r>
                </a:p>
              </p:txBody>
            </p:sp>
          </p:grpSp>
        </p:grpSp>
        <p:grpSp>
          <p:nvGrpSpPr>
            <p:cNvPr id="30" name="Group 29">
              <a:extLst>
                <a:ext uri="{FF2B5EF4-FFF2-40B4-BE49-F238E27FC236}">
                  <a16:creationId xmlns:a16="http://schemas.microsoft.com/office/drawing/2014/main" id="{6438B3A7-C2B1-4E3C-B070-56BB1C4691B7}"/>
                </a:ext>
              </a:extLst>
            </p:cNvPr>
            <p:cNvGrpSpPr/>
            <p:nvPr/>
          </p:nvGrpSpPr>
          <p:grpSpPr>
            <a:xfrm>
              <a:off x="2808236" y="1429305"/>
              <a:ext cx="6325573" cy="2413959"/>
              <a:chOff x="2808236" y="1429305"/>
              <a:chExt cx="6325573" cy="2413959"/>
            </a:xfrm>
          </p:grpSpPr>
          <p:cxnSp>
            <p:nvCxnSpPr>
              <p:cNvPr id="29" name="Straight Connector 28">
                <a:extLst>
                  <a:ext uri="{FF2B5EF4-FFF2-40B4-BE49-F238E27FC236}">
                    <a16:creationId xmlns:a16="http://schemas.microsoft.com/office/drawing/2014/main" id="{54A2EC7C-E7A3-4319-A7EA-12E572686BAA}"/>
                  </a:ext>
                </a:extLst>
              </p:cNvPr>
              <p:cNvCxnSpPr/>
              <p:nvPr/>
            </p:nvCxnSpPr>
            <p:spPr>
              <a:xfrm>
                <a:off x="2808236" y="1429305"/>
                <a:ext cx="0" cy="2392230"/>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BC177518-8D76-4156-A296-F543788A1D9A}"/>
                  </a:ext>
                </a:extLst>
              </p:cNvPr>
              <p:cNvCxnSpPr/>
              <p:nvPr/>
            </p:nvCxnSpPr>
            <p:spPr>
              <a:xfrm>
                <a:off x="6060655" y="1429305"/>
                <a:ext cx="0" cy="239223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30952049-53C6-466D-BE7F-899683F12BB0}"/>
                  </a:ext>
                </a:extLst>
              </p:cNvPr>
              <p:cNvCxnSpPr/>
              <p:nvPr/>
            </p:nvCxnSpPr>
            <p:spPr>
              <a:xfrm>
                <a:off x="9133809" y="1451034"/>
                <a:ext cx="0" cy="2392230"/>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601988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1" grpId="0"/>
      <p:bldP spid="62" grpId="0"/>
      <p:bldP spid="64" grpId="0"/>
      <p:bldP spid="65" grpId="0"/>
      <p:bldP spid="80" grpId="0" animBg="1"/>
      <p:bldP spid="116" grpId="0" animBg="1"/>
      <p:bldP spid="118" grpId="0" animBg="1"/>
      <p:bldP spid="1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30" name="Freeform: Shape 29">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36" name="Freeform: Shape 35">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Content Placeholder 3">
            <a:extLst>
              <a:ext uri="{FF2B5EF4-FFF2-40B4-BE49-F238E27FC236}">
                <a16:creationId xmlns:a16="http://schemas.microsoft.com/office/drawing/2014/main" id="{025E0CFF-DA15-4958-BB03-ECA85B967F40}"/>
              </a:ext>
            </a:extLst>
          </p:cNvPr>
          <p:cNvGraphicFramePr>
            <a:graphicFrameLocks/>
          </p:cNvGraphicFramePr>
          <p:nvPr>
            <p:extLst>
              <p:ext uri="{D42A27DB-BD31-4B8C-83A1-F6EECF244321}">
                <p14:modId xmlns:p14="http://schemas.microsoft.com/office/powerpoint/2010/main" val="228799677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9" name="Title 1">
            <a:extLst>
              <a:ext uri="{FF2B5EF4-FFF2-40B4-BE49-F238E27FC236}">
                <a16:creationId xmlns:a16="http://schemas.microsoft.com/office/drawing/2014/main" id="{7BB0BB24-43D8-4384-AF0D-78C2825ABDB0}"/>
              </a:ext>
            </a:extLst>
          </p:cNvPr>
          <p:cNvSpPr txBox="1">
            <a:spLocks/>
          </p:cNvSpPr>
          <p:nvPr/>
        </p:nvSpPr>
        <p:spPr>
          <a:xfrm>
            <a:off x="2588452" y="690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dirty="0">
                <a:latin typeface="Candara" panose="020E0502030303020204" pitchFamily="34" charset="0"/>
              </a:rPr>
              <a:t>Federation Revenues contracted in 2019</a:t>
            </a:r>
          </a:p>
        </p:txBody>
      </p:sp>
    </p:spTree>
    <p:extLst>
      <p:ext uri="{BB962C8B-B14F-4D97-AF65-F5344CB8AC3E}">
        <p14:creationId xmlns:p14="http://schemas.microsoft.com/office/powerpoint/2010/main" val="10312683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Email">
            <a:extLst>
              <a:ext uri="{FF2B5EF4-FFF2-40B4-BE49-F238E27FC236}">
                <a16:creationId xmlns:a16="http://schemas.microsoft.com/office/drawing/2014/main" id="{2DFBB93B-C522-41DA-BC2C-2DA2653958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2BF7928C-C141-4D43-9A3E-5BAE89F63F88}"/>
              </a:ext>
            </a:extLst>
          </p:cNvPr>
          <p:cNvSpPr>
            <a:spLocks noGrp="1"/>
          </p:cNvSpPr>
          <p:nvPr>
            <p:ph idx="1"/>
          </p:nvPr>
        </p:nvSpPr>
        <p:spPr>
          <a:xfrm>
            <a:off x="6615556" y="1399067"/>
            <a:ext cx="4977578" cy="3639289"/>
          </a:xfrm>
        </p:spPr>
        <p:txBody>
          <a:bodyPr anchor="ctr">
            <a:normAutofit/>
          </a:bodyPr>
          <a:lstStyle/>
          <a:p>
            <a:pPr marL="0" indent="0">
              <a:buNone/>
            </a:pPr>
            <a:r>
              <a:rPr lang="en-US" sz="1800" dirty="0">
                <a:solidFill>
                  <a:schemeClr val="tx2"/>
                </a:solidFill>
                <a:latin typeface="Candara" panose="020E0502030303020204" pitchFamily="34" charset="0"/>
              </a:rPr>
              <a:t>				</a:t>
            </a:r>
          </a:p>
          <a:p>
            <a:pPr marL="0" indent="0">
              <a:buNone/>
            </a:pPr>
            <a:endParaRPr lang="en-US" sz="1800" dirty="0">
              <a:solidFill>
                <a:schemeClr val="tx2"/>
              </a:solidFill>
              <a:latin typeface="Candara" panose="020E0502030303020204" pitchFamily="34" charset="0"/>
            </a:endParaRPr>
          </a:p>
          <a:p>
            <a:pPr marL="0" indent="0">
              <a:buNone/>
            </a:pPr>
            <a:endParaRPr lang="en-US" sz="1800" dirty="0">
              <a:solidFill>
                <a:schemeClr val="tx2"/>
              </a:solidFill>
              <a:latin typeface="Candara" panose="020E0502030303020204" pitchFamily="34" charset="0"/>
            </a:endParaRPr>
          </a:p>
          <a:p>
            <a:pPr marL="0" indent="0">
              <a:buNone/>
            </a:pPr>
            <a:r>
              <a:rPr lang="en-US" sz="1800" b="1" dirty="0">
                <a:solidFill>
                  <a:schemeClr val="tx2"/>
                </a:solidFill>
                <a:latin typeface="Candara" panose="020E0502030303020204" pitchFamily="34" charset="0"/>
              </a:rPr>
              <a:t>Contact: </a:t>
            </a:r>
          </a:p>
          <a:p>
            <a:pPr marL="0" indent="0">
              <a:lnSpc>
                <a:spcPct val="100000"/>
              </a:lnSpc>
              <a:buNone/>
            </a:pPr>
            <a:r>
              <a:rPr lang="en-US" sz="1800" dirty="0">
                <a:solidFill>
                  <a:schemeClr val="tx2"/>
                </a:solidFill>
                <a:latin typeface="Candara" panose="020E0502030303020204" pitchFamily="34" charset="0"/>
              </a:rPr>
              <a:t>David Nabena</a:t>
            </a:r>
          </a:p>
          <a:p>
            <a:pPr marL="0" indent="0">
              <a:lnSpc>
                <a:spcPct val="100000"/>
              </a:lnSpc>
              <a:buNone/>
            </a:pPr>
            <a:r>
              <a:rPr lang="en-US" sz="1800" dirty="0">
                <a:solidFill>
                  <a:schemeClr val="tx2"/>
                </a:solidFill>
                <a:latin typeface="Candara" panose="020E0502030303020204" pitchFamily="34" charset="0"/>
              </a:rPr>
              <a:t>Senior Economist</a:t>
            </a:r>
          </a:p>
          <a:p>
            <a:pPr marL="0" indent="0">
              <a:lnSpc>
                <a:spcPct val="100000"/>
              </a:lnSpc>
              <a:buNone/>
            </a:pPr>
            <a:r>
              <a:rPr lang="en-US" sz="1800" dirty="0">
                <a:solidFill>
                  <a:schemeClr val="tx2"/>
                </a:solidFill>
                <a:latin typeface="Candara" panose="020E0502030303020204" pitchFamily="34" charset="0"/>
              </a:rPr>
              <a:t>08188718234 | dnabena@ngf.org.ng </a:t>
            </a:r>
          </a:p>
          <a:p>
            <a:pPr marL="0" indent="0">
              <a:lnSpc>
                <a:spcPct val="100000"/>
              </a:lnSpc>
              <a:buNone/>
            </a:pPr>
            <a:r>
              <a:rPr lang="en-US" sz="1800" dirty="0">
                <a:solidFill>
                  <a:schemeClr val="tx2"/>
                </a:solidFill>
                <a:latin typeface="Candara" panose="020E0502030303020204" pitchFamily="34" charset="0"/>
              </a:rPr>
              <a:t>www.ngf.org.ng</a:t>
            </a:r>
          </a:p>
        </p:txBody>
      </p:sp>
      <p:grpSp>
        <p:nvGrpSpPr>
          <p:cNvPr id="32" name="Group 31">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3" name="Freeform: Shape 32">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22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9" name="Group 28">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30" name="Freeform: Shape 29">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36" name="Freeform: Shape 35">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7BB0BB24-43D8-4384-AF0D-78C2825ABDB0}"/>
              </a:ext>
            </a:extLst>
          </p:cNvPr>
          <p:cNvSpPr txBox="1">
            <a:spLocks/>
          </p:cNvSpPr>
          <p:nvPr/>
        </p:nvSpPr>
        <p:spPr>
          <a:xfrm>
            <a:off x="4519581" y="164529"/>
            <a:ext cx="80649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dirty="0">
                <a:latin typeface="Candara" panose="020E0502030303020204" pitchFamily="34" charset="0"/>
              </a:rPr>
              <a:t>Growth in IGR helped cushion the impact of declining federation revenues</a:t>
            </a:r>
          </a:p>
        </p:txBody>
      </p:sp>
      <p:graphicFrame>
        <p:nvGraphicFramePr>
          <p:cNvPr id="16" name="Content Placeholder 3">
            <a:extLst>
              <a:ext uri="{FF2B5EF4-FFF2-40B4-BE49-F238E27FC236}">
                <a16:creationId xmlns:a16="http://schemas.microsoft.com/office/drawing/2014/main" id="{8B63ACCC-7CB7-4DEB-848F-E2444FB7FCE7}"/>
              </a:ext>
            </a:extLst>
          </p:cNvPr>
          <p:cNvGraphicFramePr>
            <a:graphicFrameLocks/>
          </p:cNvGraphicFramePr>
          <p:nvPr>
            <p:extLst>
              <p:ext uri="{D42A27DB-BD31-4B8C-83A1-F6EECF244321}">
                <p14:modId xmlns:p14="http://schemas.microsoft.com/office/powerpoint/2010/main" val="191518965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6725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5A09424B02C547BC34E5FDD1395EE6" ma:contentTypeVersion="11" ma:contentTypeDescription="Create a new document." ma:contentTypeScope="" ma:versionID="b7fd9b85fb41a7e513d77d5b2fca877e">
  <xsd:schema xmlns:xsd="http://www.w3.org/2001/XMLSchema" xmlns:xs="http://www.w3.org/2001/XMLSchema" xmlns:p="http://schemas.microsoft.com/office/2006/metadata/properties" xmlns:ns3="c1771b9b-8ab1-4acf-be4b-2e9de3284844" xmlns:ns4="de1be2cc-bdb7-423a-b77e-5ef724e6a4cb" targetNamespace="http://schemas.microsoft.com/office/2006/metadata/properties" ma:root="true" ma:fieldsID="2b313d4f72f180b4d90172f084763470" ns3:_="" ns4:_="">
    <xsd:import namespace="c1771b9b-8ab1-4acf-be4b-2e9de3284844"/>
    <xsd:import namespace="de1be2cc-bdb7-423a-b77e-5ef724e6a4c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71b9b-8ab1-4acf-be4b-2e9de32848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1be2cc-bdb7-423a-b77e-5ef724e6a4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EE8134-0B1F-4DCF-83B2-C71FCE16B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71b9b-8ab1-4acf-be4b-2e9de3284844"/>
    <ds:schemaRef ds:uri="de1be2cc-bdb7-423a-b77e-5ef724e6a4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0089A6-CADA-4F3D-A951-8F46B8B8EAE1}">
  <ds:schemaRefs>
    <ds:schemaRef ds:uri="http://schemas.microsoft.com/sharepoint/v3/contenttype/forms"/>
  </ds:schemaRefs>
</ds:datastoreItem>
</file>

<file path=customXml/itemProps3.xml><?xml version="1.0" encoding="utf-8"?>
<ds:datastoreItem xmlns:ds="http://schemas.openxmlformats.org/officeDocument/2006/customXml" ds:itemID="{3C8E72B9-B89D-4886-B546-CEFC43DA516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611</TotalTime>
  <Words>12421</Words>
  <Application>Microsoft Office PowerPoint</Application>
  <PresentationFormat>Widescreen</PresentationFormat>
  <Paragraphs>2187</Paragraphs>
  <Slides>80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Arial</vt:lpstr>
      <vt:lpstr>Calibri</vt:lpstr>
      <vt:lpstr>Calibri Light</vt:lpstr>
      <vt:lpstr>Candara</vt:lpstr>
      <vt:lpstr>Garamond</vt:lpstr>
      <vt:lpstr>Lato</vt:lpstr>
      <vt:lpstr>Montserrat</vt:lpstr>
      <vt:lpstr>Office Theme</vt:lpstr>
      <vt:lpstr>3rd Technical Meeting with Dashboard Desk Officers</vt:lpstr>
      <vt:lpstr>PowerPoint Presentation</vt:lpstr>
      <vt:lpstr>The IGR Dashboard </vt:lpstr>
      <vt:lpstr>Overview</vt:lpstr>
      <vt:lpstr>PowerPoint Presentation</vt:lpstr>
      <vt:lpstr>PowerPoint Presentation</vt:lpstr>
      <vt:lpstr>The revenue environment in 2019 </vt:lpstr>
      <vt:lpstr>PowerPoint Presentation</vt:lpstr>
      <vt:lpstr>PowerPoint Presentation</vt:lpstr>
      <vt:lpstr>PowerPoint Presentation</vt:lpstr>
      <vt:lpstr>The Dashboard Index 2020</vt:lpstr>
      <vt:lpstr>Dashboard Index 2020</vt:lpstr>
      <vt:lpstr>Tax Administration and Procedure</vt:lpstr>
      <vt:lpstr>Tax Processing and Enforcement</vt:lpstr>
      <vt:lpstr>Tax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Enforcement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COVID-19 and Outlook for 2021</vt:lpstr>
      <vt:lpstr>The COVID-19 pandemic is rapidly expanding the scope of governments’ action.</vt:lpstr>
      <vt:lpstr>Tax reform before the pandemic</vt:lpstr>
      <vt:lpstr>The tax environment was undergoing significant transformation before COVID-19</vt:lpstr>
      <vt:lpstr>Revenues fell by 40% as a result of the pandemic</vt:lpstr>
      <vt:lpstr>Highest tax revenue decline recorded for taxes paid by self-employed persons</vt:lpstr>
      <vt:lpstr>The fallout of the pandemic is expected to lead to a decline in IGR for the 36 States by over 20%</vt:lpstr>
      <vt:lpstr>Outlook for 2021</vt:lpstr>
      <vt:lpstr>Outlook for 2021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Technical Meeting with IGR Dashboard Desk Officers</dc:title>
  <dc:creator>David Nabena</dc:creator>
  <cp:lastModifiedBy>Naomi Tietie</cp:lastModifiedBy>
  <cp:revision>58</cp:revision>
  <dcterms:created xsi:type="dcterms:W3CDTF">2020-11-14T15:26:41Z</dcterms:created>
  <dcterms:modified xsi:type="dcterms:W3CDTF">2020-11-17T10:55:39Z</dcterms:modified>
</cp:coreProperties>
</file>