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tags/tag4.xml" ContentType="application/vnd.openxmlformats-officedocument.presentationml.tags+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tags/tag7.xml" ContentType="application/vnd.openxmlformats-officedocument.presentationml.tags+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70" r:id="rId4"/>
    <p:sldId id="261" r:id="rId5"/>
    <p:sldId id="271" r:id="rId6"/>
    <p:sldId id="289" r:id="rId7"/>
    <p:sldId id="290" r:id="rId8"/>
    <p:sldId id="267" r:id="rId9"/>
    <p:sldId id="266" r:id="rId10"/>
    <p:sldId id="272" r:id="rId11"/>
    <p:sldId id="285" r:id="rId12"/>
    <p:sldId id="276" r:id="rId13"/>
    <p:sldId id="282" r:id="rId14"/>
    <p:sldId id="281" r:id="rId15"/>
    <p:sldId id="280" r:id="rId16"/>
    <p:sldId id="291" r:id="rId17"/>
    <p:sldId id="284" r:id="rId18"/>
    <p:sldId id="286" r:id="rId19"/>
    <p:sldId id="287" r:id="rId20"/>
    <p:sldId id="277" r:id="rId21"/>
    <p:sldId id="283" r:id="rId22"/>
    <p:sldId id="288" r:id="rId23"/>
    <p:sldId id="275" r:id="rId24"/>
    <p:sldId id="274" r:id="rId25"/>
    <p:sldId id="268" r:id="rId26"/>
    <p:sldId id="279" r:id="rId27"/>
    <p:sldId id="269"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p:scale>
          <a:sx n="60" d="100"/>
          <a:sy n="60" d="100"/>
        </p:scale>
        <p:origin x="109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VAT  COLLECTION TREND</a:t>
            </a:r>
            <a:r>
              <a:rPr lang="en-US"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967183985823995E-2"/>
          <c:y val="0.13615943230828501"/>
          <c:w val="0.88521149558461298"/>
          <c:h val="0.777203658658282"/>
        </c:manualLayout>
      </c:layout>
      <c:bar3DChart>
        <c:barDir val="col"/>
        <c:grouping val="stacked"/>
        <c:varyColors val="0"/>
        <c:ser>
          <c:idx val="0"/>
          <c:order val="0"/>
          <c:tx>
            <c:v>VAT COLLECTION</c:v>
          </c:tx>
          <c:spPr>
            <a:solidFill>
              <a:srgbClr val="FF0000"/>
            </a:solidFill>
            <a:ln>
              <a:noFill/>
            </a:ln>
            <a:effectLst/>
            <a:sp3d/>
          </c:spPr>
          <c:invertIfNegative val="0"/>
          <c:cat>
            <c:strRef>
              <c:f>Sheet1!$F$4:$H$4</c:f>
              <c:strCache>
                <c:ptCount val="3"/>
                <c:pt idx="0">
                  <c:v>2016 Collection Bn</c:v>
                </c:pt>
                <c:pt idx="1">
                  <c:v>2017 Collection Bn</c:v>
                </c:pt>
                <c:pt idx="2">
                  <c:v>2018 Collection Tn</c:v>
                </c:pt>
              </c:strCache>
            </c:strRef>
          </c:cat>
          <c:val>
            <c:numRef>
              <c:f>Sheet1!$F$5:$H$5</c:f>
              <c:numCache>
                <c:formatCode>General</c:formatCode>
                <c:ptCount val="3"/>
                <c:pt idx="0">
                  <c:v>828.19</c:v>
                </c:pt>
                <c:pt idx="1">
                  <c:v>972.3</c:v>
                </c:pt>
                <c:pt idx="2">
                  <c:v>1108</c:v>
                </c:pt>
              </c:numCache>
            </c:numRef>
          </c:val>
          <c:extLst xmlns:c16r2="http://schemas.microsoft.com/office/drawing/2015/06/chart">
            <c:ext xmlns:c16="http://schemas.microsoft.com/office/drawing/2014/chart" uri="{C3380CC4-5D6E-409C-BE32-E72D297353CC}">
              <c16:uniqueId val="{00000000-2E5A-4919-931E-CAB1221B68C3}"/>
            </c:ext>
          </c:extLst>
        </c:ser>
        <c:dLbls>
          <c:showLegendKey val="0"/>
          <c:showVal val="0"/>
          <c:showCatName val="0"/>
          <c:showSerName val="0"/>
          <c:showPercent val="0"/>
          <c:showBubbleSize val="0"/>
        </c:dLbls>
        <c:gapWidth val="95"/>
        <c:gapDepth val="95"/>
        <c:shape val="box"/>
        <c:axId val="402655008"/>
        <c:axId val="402654616"/>
        <c:axId val="0"/>
      </c:bar3DChart>
      <c:catAx>
        <c:axId val="402655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654616"/>
        <c:crosses val="autoZero"/>
        <c:auto val="1"/>
        <c:lblAlgn val="ctr"/>
        <c:lblOffset val="100"/>
        <c:noMultiLvlLbl val="0"/>
      </c:catAx>
      <c:valAx>
        <c:axId val="402654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Trillion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6550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STAMP DUTY COLLECTION TREND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v>Collection</c:v>
          </c:tx>
          <c:spPr>
            <a:solidFill>
              <a:srgbClr val="FF0000"/>
            </a:solidFill>
            <a:ln>
              <a:noFill/>
            </a:ln>
            <a:effectLst/>
            <a:sp3d/>
          </c:spPr>
          <c:invertIfNegative val="0"/>
          <c:cat>
            <c:strRef>
              <c:f>Sheet3!$H$7:$J$7</c:f>
              <c:strCache>
                <c:ptCount val="3"/>
                <c:pt idx="0">
                  <c:v>2016 Collection Bn</c:v>
                </c:pt>
                <c:pt idx="1">
                  <c:v>2017 Collection Bn</c:v>
                </c:pt>
                <c:pt idx="2">
                  <c:v>2018 Collection Bn</c:v>
                </c:pt>
              </c:strCache>
            </c:strRef>
          </c:cat>
          <c:val>
            <c:numRef>
              <c:f>Sheet3!$H$8:$J$8</c:f>
              <c:numCache>
                <c:formatCode>General</c:formatCode>
                <c:ptCount val="3"/>
                <c:pt idx="0">
                  <c:v>5.6</c:v>
                </c:pt>
                <c:pt idx="1">
                  <c:v>10.9</c:v>
                </c:pt>
                <c:pt idx="2">
                  <c:v>15.66</c:v>
                </c:pt>
              </c:numCache>
            </c:numRef>
          </c:val>
        </c:ser>
        <c:dLbls>
          <c:showLegendKey val="0"/>
          <c:showVal val="0"/>
          <c:showCatName val="0"/>
          <c:showSerName val="0"/>
          <c:showPercent val="0"/>
          <c:showBubbleSize val="0"/>
        </c:dLbls>
        <c:gapWidth val="95"/>
        <c:gapDepth val="95"/>
        <c:shape val="box"/>
        <c:axId val="402656576"/>
        <c:axId val="402646776"/>
        <c:axId val="0"/>
      </c:bar3DChart>
      <c:catAx>
        <c:axId val="4026565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646776"/>
        <c:crosses val="autoZero"/>
        <c:auto val="1"/>
        <c:lblAlgn val="ctr"/>
        <c:lblOffset val="100"/>
        <c:noMultiLvlLbl val="0"/>
      </c:catAx>
      <c:valAx>
        <c:axId val="402646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BILLION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6565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0.52056</cdr:x>
      <cdr:y>0.22652</cdr:y>
    </cdr:from>
    <cdr:to>
      <cdr:x>0.61561</cdr:x>
      <cdr:y>0.29631</cdr:y>
    </cdr:to>
    <cdr:sp macro="" textlink="">
      <cdr:nvSpPr>
        <cdr:cNvPr id="2" name="TextBox 1"/>
        <cdr:cNvSpPr txBox="1"/>
      </cdr:nvSpPr>
      <cdr:spPr>
        <a:xfrm xmlns:a="http://schemas.openxmlformats.org/drawingml/2006/main">
          <a:off x="5007489" y="919703"/>
          <a:ext cx="914400" cy="2833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0.75929</cdr:x>
      <cdr:y>0.06961</cdr:y>
    </cdr:from>
    <cdr:to>
      <cdr:x>0.85098</cdr:x>
      <cdr:y>0.16058</cdr:y>
    </cdr:to>
    <cdr:sp macro="" textlink="">
      <cdr:nvSpPr>
        <cdr:cNvPr id="3" name="TextBox 1"/>
        <cdr:cNvSpPr txBox="1"/>
      </cdr:nvSpPr>
      <cdr:spPr>
        <a:xfrm xmlns:a="http://schemas.openxmlformats.org/drawingml/2006/main">
          <a:off x="7303997" y="282620"/>
          <a:ext cx="881973"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b="1" dirty="0" smtClean="0"/>
            <a:t>43.66%</a:t>
          </a:r>
          <a:endParaRPr lang="en-US"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C9D10CF-510A-4EF2-93C9-FE52209C975D}" type="datetimeFigureOut">
              <a:rPr lang="en-US" smtClean="0"/>
              <a:t>4/29/2019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0491CC8-E5AF-4C56-9610-4DEE662EAF73}" type="slidenum">
              <a:rPr lang="en-US" smtClean="0"/>
              <a:t>‹#›</a:t>
            </a:fld>
            <a:endParaRPr lang="en-US"/>
          </a:p>
        </p:txBody>
      </p:sp>
    </p:spTree>
    <p:extLst>
      <p:ext uri="{BB962C8B-B14F-4D97-AF65-F5344CB8AC3E}">
        <p14:creationId xmlns:p14="http://schemas.microsoft.com/office/powerpoint/2010/main" val="2640496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66BCCCD-FB8B-405D-AEC9-72A0AE9D8C2C}" type="slidenum">
              <a:rPr lang="en-GB" altLang="en-US">
                <a:latin typeface="Calibri" panose="020F0502020204030204" pitchFamily="34" charset="0"/>
              </a:rPr>
              <a:pPr/>
              <a:t>1</a:t>
            </a:fld>
            <a:endParaRPr lang="en-GB" altLang="en-US">
              <a:latin typeface="Calibri" panose="020F0502020204030204" pitchFamily="34" charset="0"/>
            </a:endParaRPr>
          </a:p>
        </p:txBody>
      </p:sp>
    </p:spTree>
    <p:extLst>
      <p:ext uri="{BB962C8B-B14F-4D97-AF65-F5344CB8AC3E}">
        <p14:creationId xmlns:p14="http://schemas.microsoft.com/office/powerpoint/2010/main" val="207113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6507" indent="-289967">
              <a:defRPr>
                <a:solidFill>
                  <a:schemeClr val="tx1"/>
                </a:solidFill>
                <a:latin typeface="Arial" panose="020B0604020202020204" pitchFamily="34" charset="0"/>
                <a:ea typeface="MS PGothic" panose="020B0600070205080204" pitchFamily="34" charset="-128"/>
              </a:defRPr>
            </a:lvl2pPr>
            <a:lvl3pPr marL="1164728" indent="-231650">
              <a:defRPr>
                <a:solidFill>
                  <a:schemeClr val="tx1"/>
                </a:solidFill>
                <a:latin typeface="Arial" panose="020B0604020202020204" pitchFamily="34" charset="0"/>
                <a:ea typeface="MS PGothic" panose="020B0600070205080204" pitchFamily="34" charset="-128"/>
              </a:defRPr>
            </a:lvl3pPr>
            <a:lvl4pPr marL="1631268" indent="-231650">
              <a:defRPr>
                <a:solidFill>
                  <a:schemeClr val="tx1"/>
                </a:solidFill>
                <a:latin typeface="Arial" panose="020B0604020202020204" pitchFamily="34" charset="0"/>
                <a:ea typeface="MS PGothic" panose="020B0600070205080204" pitchFamily="34" charset="-128"/>
              </a:defRPr>
            </a:lvl4pPr>
            <a:lvl5pPr marL="2097806" indent="-231650">
              <a:defRPr>
                <a:solidFill>
                  <a:schemeClr val="tx1"/>
                </a:solidFill>
                <a:latin typeface="Arial" panose="020B0604020202020204" pitchFamily="34" charset="0"/>
                <a:ea typeface="MS PGothic" panose="020B0600070205080204" pitchFamily="34" charset="-128"/>
              </a:defRPr>
            </a:lvl5pPr>
            <a:lvl6pPr marL="2564345"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0884"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7424"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3963"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760658E-A476-4B32-9707-E7AF28877BA2}" type="slidenum">
              <a:rPr lang="en-GB" altLang="en-US" smtClean="0">
                <a:solidFill>
                  <a:prstClr val="black"/>
                </a:solidFill>
                <a:latin typeface="Calibri" panose="020F0502020204030204" pitchFamily="34" charset="0"/>
              </a:rPr>
              <a:pPr/>
              <a:t>10</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401774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6507" indent="-289967">
              <a:defRPr>
                <a:solidFill>
                  <a:schemeClr val="tx1"/>
                </a:solidFill>
                <a:latin typeface="Arial" panose="020B0604020202020204" pitchFamily="34" charset="0"/>
                <a:ea typeface="MS PGothic" panose="020B0600070205080204" pitchFamily="34" charset="-128"/>
              </a:defRPr>
            </a:lvl2pPr>
            <a:lvl3pPr marL="1164728" indent="-231650">
              <a:defRPr>
                <a:solidFill>
                  <a:schemeClr val="tx1"/>
                </a:solidFill>
                <a:latin typeface="Arial" panose="020B0604020202020204" pitchFamily="34" charset="0"/>
                <a:ea typeface="MS PGothic" panose="020B0600070205080204" pitchFamily="34" charset="-128"/>
              </a:defRPr>
            </a:lvl3pPr>
            <a:lvl4pPr marL="1631268" indent="-231650">
              <a:defRPr>
                <a:solidFill>
                  <a:schemeClr val="tx1"/>
                </a:solidFill>
                <a:latin typeface="Arial" panose="020B0604020202020204" pitchFamily="34" charset="0"/>
                <a:ea typeface="MS PGothic" panose="020B0600070205080204" pitchFamily="34" charset="-128"/>
              </a:defRPr>
            </a:lvl4pPr>
            <a:lvl5pPr marL="2097806" indent="-231650">
              <a:defRPr>
                <a:solidFill>
                  <a:schemeClr val="tx1"/>
                </a:solidFill>
                <a:latin typeface="Arial" panose="020B0604020202020204" pitchFamily="34" charset="0"/>
                <a:ea typeface="MS PGothic" panose="020B0600070205080204" pitchFamily="34" charset="-128"/>
              </a:defRPr>
            </a:lvl5pPr>
            <a:lvl6pPr marL="2564345"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0884"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7424"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3963" indent="-231650" defTabSz="92821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760658E-A476-4B32-9707-E7AF28877BA2}" type="slidenum">
              <a:rPr lang="en-GB" altLang="en-US" smtClean="0">
                <a:solidFill>
                  <a:prstClr val="black"/>
                </a:solidFill>
                <a:latin typeface="Calibri" panose="020F0502020204030204" pitchFamily="34" charset="0"/>
              </a:rPr>
              <a:pPr/>
              <a:t>11</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623069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12</a:t>
            </a:fld>
            <a:endParaRPr lang="en-US" altLang="en-US"/>
          </a:p>
        </p:txBody>
      </p:sp>
    </p:spTree>
    <p:extLst>
      <p:ext uri="{BB962C8B-B14F-4D97-AF65-F5344CB8AC3E}">
        <p14:creationId xmlns:p14="http://schemas.microsoft.com/office/powerpoint/2010/main" val="1253391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13</a:t>
            </a:fld>
            <a:endParaRPr lang="en-US" altLang="en-US"/>
          </a:p>
        </p:txBody>
      </p:sp>
    </p:spTree>
    <p:extLst>
      <p:ext uri="{BB962C8B-B14F-4D97-AF65-F5344CB8AC3E}">
        <p14:creationId xmlns:p14="http://schemas.microsoft.com/office/powerpoint/2010/main" val="2013167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14</a:t>
            </a:fld>
            <a:endParaRPr lang="en-US" altLang="en-US"/>
          </a:p>
        </p:txBody>
      </p:sp>
    </p:spTree>
    <p:extLst>
      <p:ext uri="{BB962C8B-B14F-4D97-AF65-F5344CB8AC3E}">
        <p14:creationId xmlns:p14="http://schemas.microsoft.com/office/powerpoint/2010/main" val="1986888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5449" indent="-289562">
              <a:defRPr>
                <a:solidFill>
                  <a:schemeClr val="tx1"/>
                </a:solidFill>
                <a:latin typeface="Arial" panose="020B0604020202020204" pitchFamily="34" charset="0"/>
                <a:ea typeface="MS PGothic" panose="020B0600070205080204" pitchFamily="34" charset="-128"/>
              </a:defRPr>
            </a:lvl2pPr>
            <a:lvl3pPr marL="1163100" indent="-231326">
              <a:defRPr>
                <a:solidFill>
                  <a:schemeClr val="tx1"/>
                </a:solidFill>
                <a:latin typeface="Arial" panose="020B0604020202020204" pitchFamily="34" charset="0"/>
                <a:ea typeface="MS PGothic" panose="020B0600070205080204" pitchFamily="34" charset="-128"/>
              </a:defRPr>
            </a:lvl3pPr>
            <a:lvl4pPr marL="1628987" indent="-231326">
              <a:defRPr>
                <a:solidFill>
                  <a:schemeClr val="tx1"/>
                </a:solidFill>
                <a:latin typeface="Arial" panose="020B0604020202020204" pitchFamily="34" charset="0"/>
                <a:ea typeface="MS PGothic" panose="020B0600070205080204" pitchFamily="34" charset="-128"/>
              </a:defRPr>
            </a:lvl4pPr>
            <a:lvl5pPr marL="2094873" indent="-231326">
              <a:defRPr>
                <a:solidFill>
                  <a:schemeClr val="tx1"/>
                </a:solidFill>
                <a:latin typeface="Arial" panose="020B0604020202020204" pitchFamily="34" charset="0"/>
                <a:ea typeface="MS PGothic" panose="020B0600070205080204" pitchFamily="34" charset="-128"/>
              </a:defRPr>
            </a:lvl5pPr>
            <a:lvl6pPr marL="2560760" indent="-231326" defTabSz="926921"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6647" indent="-231326" defTabSz="926921"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2534" indent="-231326" defTabSz="926921"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58421" indent="-231326" defTabSz="926921"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EBE1636-6959-4D78-92E9-FC1CA9B8F860}" type="slidenum">
              <a:rPr lang="en-GB" altLang="en-US" smtClean="0">
                <a:solidFill>
                  <a:prstClr val="black"/>
                </a:solidFill>
                <a:latin typeface="Calibri" panose="020F0502020204030204" pitchFamily="34" charset="0"/>
              </a:rPr>
              <a:pPr/>
              <a:t>16</a:t>
            </a:fld>
            <a:endParaRPr lang="en-GB" altLang="en-US"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2906592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113667"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F44350B-213E-43F6-99F9-4D4AA3E9290A}" type="slidenum">
              <a:rPr lang="en-GB" altLang="en-US"/>
              <a:pPr/>
              <a:t>25</a:t>
            </a:fld>
            <a:endParaRPr lang="en-GB" altLang="en-US"/>
          </a:p>
        </p:txBody>
      </p:sp>
    </p:spTree>
    <p:extLst>
      <p:ext uri="{BB962C8B-B14F-4D97-AF65-F5344CB8AC3E}">
        <p14:creationId xmlns:p14="http://schemas.microsoft.com/office/powerpoint/2010/main" val="1707668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113667"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F44350B-213E-43F6-99F9-4D4AA3E9290A}" type="slidenum">
              <a:rPr lang="en-GB" altLang="en-US"/>
              <a:pPr/>
              <a:t>26</a:t>
            </a:fld>
            <a:endParaRPr lang="en-GB" altLang="en-US"/>
          </a:p>
        </p:txBody>
      </p:sp>
    </p:spTree>
    <p:extLst>
      <p:ext uri="{BB962C8B-B14F-4D97-AF65-F5344CB8AC3E}">
        <p14:creationId xmlns:p14="http://schemas.microsoft.com/office/powerpoint/2010/main" val="261670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1157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CF65FFD-50A3-4A2B-AF3D-A4455D256D09}" type="slidenum">
              <a:rPr lang="en-GB" altLang="en-US">
                <a:latin typeface="Calibri" panose="020F0502020204030204" pitchFamily="34" charset="0"/>
              </a:rPr>
              <a:pPr/>
              <a:t>27</a:t>
            </a:fld>
            <a:endParaRPr lang="en-GB" altLang="en-US">
              <a:latin typeface="Calibri" panose="020F0502020204030204" pitchFamily="34" charset="0"/>
            </a:endParaRPr>
          </a:p>
        </p:txBody>
      </p:sp>
    </p:spTree>
    <p:extLst>
      <p:ext uri="{BB962C8B-B14F-4D97-AF65-F5344CB8AC3E}">
        <p14:creationId xmlns:p14="http://schemas.microsoft.com/office/powerpoint/2010/main" val="1724980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17D9C-85F3-4D45-8195-ECACFECB5D64}" type="slidenum">
              <a:rPr lang="en-US" smtClean="0"/>
              <a:t>2</a:t>
            </a:fld>
            <a:endParaRPr lang="en-US"/>
          </a:p>
        </p:txBody>
      </p:sp>
    </p:spTree>
    <p:extLst>
      <p:ext uri="{BB962C8B-B14F-4D97-AF65-F5344CB8AC3E}">
        <p14:creationId xmlns:p14="http://schemas.microsoft.com/office/powerpoint/2010/main" val="3111987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8704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9596D0D-4A22-4124-B8F7-44953191CA87}" type="slidenum">
              <a:rPr lang="en-US" altLang="en-US"/>
              <a:pPr/>
              <a:t>3</a:t>
            </a:fld>
            <a:endParaRPr lang="en-US" altLang="en-US"/>
          </a:p>
        </p:txBody>
      </p:sp>
    </p:spTree>
    <p:extLst>
      <p:ext uri="{BB962C8B-B14F-4D97-AF65-F5344CB8AC3E}">
        <p14:creationId xmlns:p14="http://schemas.microsoft.com/office/powerpoint/2010/main" val="73625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4</a:t>
            </a:fld>
            <a:endParaRPr lang="en-US" altLang="en-US"/>
          </a:p>
        </p:txBody>
      </p:sp>
    </p:spTree>
    <p:extLst>
      <p:ext uri="{BB962C8B-B14F-4D97-AF65-F5344CB8AC3E}">
        <p14:creationId xmlns:p14="http://schemas.microsoft.com/office/powerpoint/2010/main" val="276714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5</a:t>
            </a:fld>
            <a:endParaRPr lang="en-US" altLang="en-US"/>
          </a:p>
        </p:txBody>
      </p:sp>
    </p:spTree>
    <p:extLst>
      <p:ext uri="{BB962C8B-B14F-4D97-AF65-F5344CB8AC3E}">
        <p14:creationId xmlns:p14="http://schemas.microsoft.com/office/powerpoint/2010/main" val="167876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6</a:t>
            </a:fld>
            <a:endParaRPr lang="en-US" altLang="en-US"/>
          </a:p>
        </p:txBody>
      </p:sp>
    </p:spTree>
    <p:extLst>
      <p:ext uri="{BB962C8B-B14F-4D97-AF65-F5344CB8AC3E}">
        <p14:creationId xmlns:p14="http://schemas.microsoft.com/office/powerpoint/2010/main" val="4191696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7</a:t>
            </a:fld>
            <a:endParaRPr lang="en-US" altLang="en-US"/>
          </a:p>
        </p:txBody>
      </p:sp>
    </p:spTree>
    <p:extLst>
      <p:ext uri="{BB962C8B-B14F-4D97-AF65-F5344CB8AC3E}">
        <p14:creationId xmlns:p14="http://schemas.microsoft.com/office/powerpoint/2010/main" val="294462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475" indent="-284589">
              <a:defRPr>
                <a:solidFill>
                  <a:schemeClr val="tx1"/>
                </a:solidFill>
                <a:latin typeface="Arial" panose="020B0604020202020204" pitchFamily="34" charset="0"/>
                <a:ea typeface="MS PGothic" panose="020B0600070205080204" pitchFamily="34" charset="-128"/>
              </a:defRPr>
            </a:lvl2pPr>
            <a:lvl3pPr marL="1143125" indent="-227354">
              <a:defRPr>
                <a:solidFill>
                  <a:schemeClr val="tx1"/>
                </a:solidFill>
                <a:latin typeface="Arial" panose="020B0604020202020204" pitchFamily="34" charset="0"/>
                <a:ea typeface="MS PGothic" panose="020B0600070205080204" pitchFamily="34" charset="-128"/>
              </a:defRPr>
            </a:lvl3pPr>
            <a:lvl4pPr marL="1601011" indent="-227354">
              <a:defRPr>
                <a:solidFill>
                  <a:schemeClr val="tx1"/>
                </a:solidFill>
                <a:latin typeface="Arial" panose="020B0604020202020204" pitchFamily="34" charset="0"/>
                <a:ea typeface="MS PGothic" panose="020B0600070205080204" pitchFamily="34" charset="-128"/>
              </a:defRPr>
            </a:lvl4pPr>
            <a:lvl5pPr marL="2058897" indent="-227354">
              <a:defRPr>
                <a:solidFill>
                  <a:schemeClr val="tx1"/>
                </a:solidFill>
                <a:latin typeface="Arial" panose="020B0604020202020204" pitchFamily="34" charset="0"/>
                <a:ea typeface="MS PGothic" panose="020B0600070205080204" pitchFamily="34" charset="-128"/>
              </a:defRPr>
            </a:lvl5pPr>
            <a:lvl6pPr marL="2516783" indent="-227354" defTabSz="91100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4668" indent="-227354" defTabSz="91100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2554" indent="-227354" defTabSz="91100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0440" indent="-227354" defTabSz="91100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AC4C936-4724-4892-AB50-E184D43FEAF1}" type="slidenum">
              <a:rPr lang="en-GB" altLang="en-US">
                <a:solidFill>
                  <a:prstClr val="black"/>
                </a:solidFill>
                <a:latin typeface="Calibri" panose="020F0502020204030204" pitchFamily="34" charset="0"/>
              </a:rPr>
              <a:pPr/>
              <a:t>8</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587334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xfrm>
            <a:off x="480202" y="5896847"/>
            <a:ext cx="5947742" cy="271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 name="Footer Placeholder 1">
            <a:extLst>
              <a:ext uri="{FF2B5EF4-FFF2-40B4-BE49-F238E27FC236}"/>
            </a:extLst>
          </p:cNvPr>
          <p:cNvSpPr>
            <a:spLocks noGrp="1"/>
          </p:cNvSpPr>
          <p:nvPr>
            <p:ph type="ftr" sz="quarter" idx="4"/>
          </p:nvPr>
        </p:nvSpPr>
        <p:spPr/>
        <p:txBody>
          <a:bodyPr rtlCol="0"/>
          <a:lstStyle/>
          <a:p>
            <a:pPr defTabSz="928600">
              <a:defRPr/>
            </a:pPr>
            <a:r>
              <a:rPr lang="en-US">
                <a:latin typeface="+mn-lt"/>
                <a:ea typeface="+mn-ea"/>
              </a:rPr>
              <a:t>1</a:t>
            </a:r>
          </a:p>
        </p:txBody>
      </p:sp>
      <p:sp>
        <p:nvSpPr>
          <p:cNvPr id="921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8178" indent="-291606">
              <a:defRPr>
                <a:solidFill>
                  <a:schemeClr val="tx1"/>
                </a:solidFill>
                <a:latin typeface="Arial" panose="020B0604020202020204" pitchFamily="34" charset="0"/>
                <a:ea typeface="MS PGothic" panose="020B0600070205080204" pitchFamily="34" charset="-128"/>
              </a:defRPr>
            </a:lvl2pPr>
            <a:lvl3pPr marL="1166427" indent="-233285">
              <a:defRPr>
                <a:solidFill>
                  <a:schemeClr val="tx1"/>
                </a:solidFill>
                <a:latin typeface="Arial" panose="020B0604020202020204" pitchFamily="34" charset="0"/>
                <a:ea typeface="MS PGothic" panose="020B0600070205080204" pitchFamily="34" charset="-128"/>
              </a:defRPr>
            </a:lvl3pPr>
            <a:lvl4pPr marL="1632997" indent="-233285">
              <a:defRPr>
                <a:solidFill>
                  <a:schemeClr val="tx1"/>
                </a:solidFill>
                <a:latin typeface="Arial" panose="020B0604020202020204" pitchFamily="34" charset="0"/>
                <a:ea typeface="MS PGothic" panose="020B0600070205080204" pitchFamily="34" charset="-128"/>
              </a:defRPr>
            </a:lvl4pPr>
            <a:lvl5pPr marL="2099567" indent="-233285">
              <a:defRPr>
                <a:solidFill>
                  <a:schemeClr val="tx1"/>
                </a:solidFill>
                <a:latin typeface="Arial" panose="020B0604020202020204" pitchFamily="34" charset="0"/>
                <a:ea typeface="MS PGothic" panose="020B0600070205080204" pitchFamily="34" charset="-128"/>
              </a:defRPr>
            </a:lvl5pPr>
            <a:lvl6pPr marL="256613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32708"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9279"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5850" indent="-233285" defTabSz="92828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0F9D94A-FF92-4D77-AADD-F25D77D7D1C2}" type="slidenum">
              <a:rPr lang="en-US" altLang="en-US"/>
              <a:pPr/>
              <a:t>9</a:t>
            </a:fld>
            <a:endParaRPr lang="en-US" altLang="en-US"/>
          </a:p>
        </p:txBody>
      </p:sp>
    </p:spTree>
    <p:extLst>
      <p:ext uri="{BB962C8B-B14F-4D97-AF65-F5344CB8AC3E}">
        <p14:creationId xmlns:p14="http://schemas.microsoft.com/office/powerpoint/2010/main" val="347865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BAC6B9-6937-4878-9EED-BFB6D41CAC6A}"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37687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AC6B9-6937-4878-9EED-BFB6D41CAC6A}"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102766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AC6B9-6937-4878-9EED-BFB6D41CAC6A}"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263298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AC6B9-6937-4878-9EED-BFB6D41CAC6A}"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54742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BAC6B9-6937-4878-9EED-BFB6D41CAC6A}"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72660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AC6B9-6937-4878-9EED-BFB6D41CAC6A}"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78577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BAC6B9-6937-4878-9EED-BFB6D41CAC6A}"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78816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BAC6B9-6937-4878-9EED-BFB6D41CAC6A}"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216915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AC6B9-6937-4878-9EED-BFB6D41CAC6A}"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197430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AC6B9-6937-4878-9EED-BFB6D41CAC6A}"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1297289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AC6B9-6937-4878-9EED-BFB6D41CAC6A}"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134B6-5029-4804-85BB-3598B45D6011}" type="slidenum">
              <a:rPr lang="en-US" smtClean="0"/>
              <a:t>‹#›</a:t>
            </a:fld>
            <a:endParaRPr lang="en-US"/>
          </a:p>
        </p:txBody>
      </p:sp>
    </p:spTree>
    <p:extLst>
      <p:ext uri="{BB962C8B-B14F-4D97-AF65-F5344CB8AC3E}">
        <p14:creationId xmlns:p14="http://schemas.microsoft.com/office/powerpoint/2010/main" val="204871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AC6B9-6937-4878-9EED-BFB6D41CAC6A}"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134B6-5029-4804-85BB-3598B45D6011}" type="slidenum">
              <a:rPr lang="en-US" smtClean="0"/>
              <a:t>‹#›</a:t>
            </a:fld>
            <a:endParaRPr lang="en-US"/>
          </a:p>
        </p:txBody>
      </p:sp>
    </p:spTree>
    <p:extLst>
      <p:ext uri="{BB962C8B-B14F-4D97-AF65-F5344CB8AC3E}">
        <p14:creationId xmlns:p14="http://schemas.microsoft.com/office/powerpoint/2010/main" val="81475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jpe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chart" Target="../charts/chart1.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chart" Target="../charts/chart2.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mpduty.gov.ng/"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7"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1276"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 name="Rectangle 43">
            <a:extLst>
              <a:ext uri="{FF2B5EF4-FFF2-40B4-BE49-F238E27FC236}"/>
            </a:extLst>
          </p:cNvPr>
          <p:cNvSpPr>
            <a:spLocks/>
          </p:cNvSpPr>
          <p:nvPr/>
        </p:nvSpPr>
        <p:spPr>
          <a:xfrm>
            <a:off x="330927" y="5001294"/>
            <a:ext cx="5774599" cy="1856706"/>
          </a:xfrm>
          <a:prstGeom prst="rect">
            <a:avLst/>
          </a:prstGeom>
          <a:noFill/>
          <a:ln w="9525">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lstStyle/>
          <a:p>
            <a:pPr algn="just">
              <a:buClr>
                <a:srgbClr val="EE1D23"/>
              </a:buClr>
              <a:defRPr/>
            </a:pPr>
            <a:endParaRPr lang="en-US" sz="1200" dirty="0">
              <a:solidFill>
                <a:srgbClr val="000000"/>
              </a:solidFill>
              <a:latin typeface="Bookman Old Style"/>
              <a:cs typeface="Bookman Old Style"/>
            </a:endParaRPr>
          </a:p>
        </p:txBody>
      </p:sp>
      <p:sp>
        <p:nvSpPr>
          <p:cNvPr id="80899" name="Title 1"/>
          <p:cNvSpPr txBox="1">
            <a:spLocks noChangeArrowheads="1"/>
          </p:cNvSpPr>
          <p:nvPr/>
        </p:nvSpPr>
        <p:spPr bwMode="auto">
          <a:xfrm>
            <a:off x="0" y="2258652"/>
            <a:ext cx="1207083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908050">
              <a:tabLst>
                <a:tab pos="273050" algn="l"/>
              </a:tabLst>
              <a:defRPr>
                <a:solidFill>
                  <a:schemeClr val="tx1"/>
                </a:solidFill>
                <a:latin typeface="Arial" panose="020B0604020202020204" pitchFamily="34" charset="0"/>
                <a:ea typeface="MS PGothic" panose="020B0600070205080204" pitchFamily="34" charset="-128"/>
              </a:defRPr>
            </a:lvl1pPr>
            <a:lvl2pPr marL="742950" indent="-285750" defTabSz="908050">
              <a:tabLst>
                <a:tab pos="273050" algn="l"/>
              </a:tabLst>
              <a:defRPr>
                <a:solidFill>
                  <a:schemeClr val="tx1"/>
                </a:solidFill>
                <a:latin typeface="Arial" panose="020B0604020202020204" pitchFamily="34" charset="0"/>
                <a:ea typeface="MS PGothic" panose="020B0600070205080204" pitchFamily="34" charset="-128"/>
              </a:defRPr>
            </a:lvl2pPr>
            <a:lvl3pPr marL="1143000" indent="-228600" defTabSz="908050">
              <a:tabLst>
                <a:tab pos="273050" algn="l"/>
              </a:tabLst>
              <a:defRPr>
                <a:solidFill>
                  <a:schemeClr val="tx1"/>
                </a:solidFill>
                <a:latin typeface="Arial" panose="020B0604020202020204" pitchFamily="34" charset="0"/>
                <a:ea typeface="MS PGothic" panose="020B0600070205080204" pitchFamily="34" charset="-128"/>
              </a:defRPr>
            </a:lvl3pPr>
            <a:lvl4pPr marL="1600200" indent="-228600" defTabSz="908050">
              <a:tabLst>
                <a:tab pos="273050" algn="l"/>
              </a:tabLst>
              <a:defRPr>
                <a:solidFill>
                  <a:schemeClr val="tx1"/>
                </a:solidFill>
                <a:latin typeface="Arial" panose="020B0604020202020204" pitchFamily="34" charset="0"/>
                <a:ea typeface="MS PGothic" panose="020B0600070205080204" pitchFamily="34" charset="-128"/>
              </a:defRPr>
            </a:lvl4pPr>
            <a:lvl5pPr marL="2057400" indent="-228600" defTabSz="908050">
              <a:tabLst>
                <a:tab pos="273050" algn="l"/>
              </a:tabLst>
              <a:defRPr>
                <a:solidFill>
                  <a:schemeClr val="tx1"/>
                </a:solidFill>
                <a:latin typeface="Arial" panose="020B0604020202020204" pitchFamily="34" charset="0"/>
                <a:ea typeface="MS PGothic" panose="020B0600070205080204" pitchFamily="34" charset="-128"/>
              </a:defRPr>
            </a:lvl5pPr>
            <a:lvl6pPr marL="25146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6pPr>
            <a:lvl7pPr marL="29718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7pPr>
            <a:lvl8pPr marL="34290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8pPr>
            <a:lvl9pPr marL="38862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9pPr>
          </a:lstStyle>
          <a:p>
            <a:pPr algn="ctr"/>
            <a:r>
              <a:rPr lang="en-US" altLang="en-US" sz="3300" b="1" dirty="0" smtClean="0">
                <a:solidFill>
                  <a:srgbClr val="4D4635"/>
                </a:solidFill>
                <a:latin typeface="Bookman Old Style" panose="02050604050505020204" pitchFamily="18" charset="0"/>
              </a:rPr>
              <a:t>“TAPPING THE REVENUE POTENTIAL OF STATES ”</a:t>
            </a:r>
            <a:endParaRPr lang="en-US" altLang="en-US" sz="3300" b="1" dirty="0">
              <a:solidFill>
                <a:srgbClr val="4D4635"/>
              </a:solidFill>
              <a:latin typeface="Bookman Old Style" panose="02050604050505020204" pitchFamily="18" charset="0"/>
            </a:endParaRPr>
          </a:p>
        </p:txBody>
      </p:sp>
      <p:pic>
        <p:nvPicPr>
          <p:cNvPr id="80900" name="Picture 6" descr="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96797" y="113897"/>
            <a:ext cx="2451100"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1" name="TextBox 1"/>
          <p:cNvSpPr txBox="1">
            <a:spLocks noChangeArrowheads="1"/>
          </p:cNvSpPr>
          <p:nvPr/>
        </p:nvSpPr>
        <p:spPr bwMode="auto">
          <a:xfrm>
            <a:off x="9204325" y="6193293"/>
            <a:ext cx="24971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buClr>
                <a:srgbClr val="EE1D23"/>
              </a:buClr>
            </a:pPr>
            <a:r>
              <a:rPr lang="en-US" altLang="en-US" sz="1600" b="1" dirty="0" smtClean="0">
                <a:solidFill>
                  <a:srgbClr val="000000"/>
                </a:solidFill>
                <a:latin typeface="Bookman Old Style" panose="02050604050505020204" pitchFamily="18" charset="0"/>
              </a:rPr>
              <a:t>April 30, 2019</a:t>
            </a:r>
            <a:endParaRPr lang="en-ZA" altLang="en-US" sz="1600" b="1" dirty="0">
              <a:solidFill>
                <a:srgbClr val="000000"/>
              </a:solidFill>
              <a:latin typeface="Bookman Old Style" panose="02050604050505020204" pitchFamily="18" charset="0"/>
            </a:endParaRPr>
          </a:p>
        </p:txBody>
      </p:sp>
      <p:sp>
        <p:nvSpPr>
          <p:cNvPr id="2" name="Rectangle 1"/>
          <p:cNvSpPr/>
          <p:nvPr/>
        </p:nvSpPr>
        <p:spPr>
          <a:xfrm>
            <a:off x="330927" y="5103674"/>
            <a:ext cx="6096000" cy="1354217"/>
          </a:xfrm>
          <a:prstGeom prst="rect">
            <a:avLst/>
          </a:prstGeom>
        </p:spPr>
        <p:txBody>
          <a:bodyPr>
            <a:spAutoFit/>
          </a:bodyPr>
          <a:lstStyle/>
          <a:p>
            <a:r>
              <a:rPr lang="en-US" b="1" dirty="0" err="1" smtClean="0"/>
              <a:t>Tunde</a:t>
            </a:r>
            <a:r>
              <a:rPr lang="en-US" b="1" dirty="0" smtClean="0"/>
              <a:t> Fowler</a:t>
            </a:r>
          </a:p>
          <a:p>
            <a:r>
              <a:rPr lang="en-US" sz="1600" dirty="0" smtClean="0"/>
              <a:t>Executive Chairman, Federal Inland Revenue Service (FIRS)</a:t>
            </a:r>
          </a:p>
          <a:p>
            <a:r>
              <a:rPr lang="en-US" sz="1600" dirty="0" smtClean="0"/>
              <a:t>Chairman, Joint Tax Board (JTB)</a:t>
            </a:r>
          </a:p>
          <a:p>
            <a:r>
              <a:rPr lang="en-US" sz="1600" dirty="0" smtClean="0"/>
              <a:t>Chairman, African Tax Administration Forum (ATAF)</a:t>
            </a:r>
          </a:p>
          <a:p>
            <a:r>
              <a:rPr lang="en-US" sz="1600" dirty="0" smtClean="0"/>
              <a:t>1st Vice Chairman, United Nations International Tax Experts Committee</a:t>
            </a:r>
            <a:endParaRPr lang="en-US" sz="1600" dirty="0"/>
          </a:p>
        </p:txBody>
      </p:sp>
      <p:sp>
        <p:nvSpPr>
          <p:cNvPr id="8" name="Title 1"/>
          <p:cNvSpPr txBox="1">
            <a:spLocks noChangeArrowheads="1"/>
          </p:cNvSpPr>
          <p:nvPr/>
        </p:nvSpPr>
        <p:spPr bwMode="auto">
          <a:xfrm>
            <a:off x="652529" y="3616299"/>
            <a:ext cx="1130765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908050">
              <a:tabLst>
                <a:tab pos="273050" algn="l"/>
              </a:tabLst>
              <a:defRPr>
                <a:solidFill>
                  <a:schemeClr val="tx1"/>
                </a:solidFill>
                <a:latin typeface="Arial" panose="020B0604020202020204" pitchFamily="34" charset="0"/>
                <a:ea typeface="MS PGothic" panose="020B0600070205080204" pitchFamily="34" charset="-128"/>
              </a:defRPr>
            </a:lvl1pPr>
            <a:lvl2pPr marL="742950" indent="-285750" defTabSz="908050">
              <a:tabLst>
                <a:tab pos="273050" algn="l"/>
              </a:tabLst>
              <a:defRPr>
                <a:solidFill>
                  <a:schemeClr val="tx1"/>
                </a:solidFill>
                <a:latin typeface="Arial" panose="020B0604020202020204" pitchFamily="34" charset="0"/>
                <a:ea typeface="MS PGothic" panose="020B0600070205080204" pitchFamily="34" charset="-128"/>
              </a:defRPr>
            </a:lvl2pPr>
            <a:lvl3pPr marL="1143000" indent="-228600" defTabSz="908050">
              <a:tabLst>
                <a:tab pos="273050" algn="l"/>
              </a:tabLst>
              <a:defRPr>
                <a:solidFill>
                  <a:schemeClr val="tx1"/>
                </a:solidFill>
                <a:latin typeface="Arial" panose="020B0604020202020204" pitchFamily="34" charset="0"/>
                <a:ea typeface="MS PGothic" panose="020B0600070205080204" pitchFamily="34" charset="-128"/>
              </a:defRPr>
            </a:lvl3pPr>
            <a:lvl4pPr marL="1600200" indent="-228600" defTabSz="908050">
              <a:tabLst>
                <a:tab pos="273050" algn="l"/>
              </a:tabLst>
              <a:defRPr>
                <a:solidFill>
                  <a:schemeClr val="tx1"/>
                </a:solidFill>
                <a:latin typeface="Arial" panose="020B0604020202020204" pitchFamily="34" charset="0"/>
                <a:ea typeface="MS PGothic" panose="020B0600070205080204" pitchFamily="34" charset="-128"/>
              </a:defRPr>
            </a:lvl4pPr>
            <a:lvl5pPr marL="2057400" indent="-228600" defTabSz="908050">
              <a:tabLst>
                <a:tab pos="273050" algn="l"/>
              </a:tabLst>
              <a:defRPr>
                <a:solidFill>
                  <a:schemeClr val="tx1"/>
                </a:solidFill>
                <a:latin typeface="Arial" panose="020B0604020202020204" pitchFamily="34" charset="0"/>
                <a:ea typeface="MS PGothic" panose="020B0600070205080204" pitchFamily="34" charset="-128"/>
              </a:defRPr>
            </a:lvl5pPr>
            <a:lvl6pPr marL="25146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6pPr>
            <a:lvl7pPr marL="29718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7pPr>
            <a:lvl8pPr marL="34290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8pPr>
            <a:lvl9pPr marL="38862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9pPr>
          </a:lstStyle>
          <a:p>
            <a:pPr algn="ctr"/>
            <a:r>
              <a:rPr lang="en-US" altLang="en-US" sz="2800" b="1" dirty="0" smtClean="0">
                <a:solidFill>
                  <a:srgbClr val="FF0000"/>
                </a:solidFill>
                <a:latin typeface="Bookman Old Style" panose="02050604050505020204" pitchFamily="18" charset="0"/>
              </a:rPr>
              <a:t>“Speaking Points at the Induction for New &amp; Returning Governors”</a:t>
            </a:r>
            <a:endParaRPr lang="en-US" altLang="en-US" sz="2800" b="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183640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5366"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1139" name="Rectangle 2"/>
          <p:cNvSpPr>
            <a:spLocks noChangeArrowheads="1"/>
          </p:cNvSpPr>
          <p:nvPr/>
        </p:nvSpPr>
        <p:spPr bwMode="auto">
          <a:xfrm>
            <a:off x="1691916" y="200674"/>
            <a:ext cx="10014979"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09638" fontAlgn="base">
              <a:spcBef>
                <a:spcPct val="0"/>
              </a:spcBef>
              <a:spcAft>
                <a:spcPct val="0"/>
              </a:spcAft>
            </a:pPr>
            <a:r>
              <a:rPr lang="en-US" altLang="en-US" sz="2900" b="1" dirty="0" smtClean="0">
                <a:solidFill>
                  <a:srgbClr val="AD0101"/>
                </a:solidFill>
                <a:latin typeface="Franklin Gothic Medium Cond" charset="0"/>
                <a:ea typeface="MS PGothic" charset="-128"/>
                <a:cs typeface="+mj-cs"/>
              </a:rPr>
              <a:t>VAT </a:t>
            </a:r>
            <a:r>
              <a:rPr lang="en-US" altLang="en-US" sz="2900" b="1" dirty="0">
                <a:solidFill>
                  <a:srgbClr val="AD0101"/>
                </a:solidFill>
                <a:latin typeface="Franklin Gothic Medium Cond" charset="0"/>
                <a:ea typeface="MS PGothic" charset="-128"/>
                <a:cs typeface="+mj-cs"/>
              </a:rPr>
              <a:t>Automation</a:t>
            </a:r>
          </a:p>
          <a:p>
            <a:pPr algn="ctr" defTabSz="909638" fontAlgn="base">
              <a:spcBef>
                <a:spcPct val="0"/>
              </a:spcBef>
              <a:spcAft>
                <a:spcPct val="0"/>
              </a:spcAft>
            </a:pPr>
            <a:endParaRPr lang="en-US" sz="1400" b="1" dirty="0">
              <a:solidFill>
                <a:srgbClr val="2F2B20"/>
              </a:solidFill>
              <a:latin typeface="Century Gothic" panose="020B0502020202020204" pitchFamily="34" charset="0"/>
              <a:ea typeface="ＭＳ Ｐゴシック"/>
            </a:endParaRPr>
          </a:p>
          <a:p>
            <a:pPr algn="just"/>
            <a:r>
              <a:rPr lang="en-US" sz="1400" b="1" dirty="0" smtClean="0">
                <a:solidFill>
                  <a:srgbClr val="2F2B20"/>
                </a:solidFill>
                <a:latin typeface="Century Gothic" panose="020B0502020202020204" pitchFamily="34" charset="0"/>
                <a:ea typeface="ＭＳ Ｐゴシック"/>
              </a:rPr>
              <a:t>On behalf of Nigeria, FIRS collected 1.108trn in 2018, which </a:t>
            </a:r>
            <a:r>
              <a:rPr lang="en-US" sz="1400" b="1" dirty="0">
                <a:solidFill>
                  <a:srgbClr val="2F2B20"/>
                </a:solidFill>
                <a:latin typeface="Century Gothic" panose="020B0502020202020204" pitchFamily="34" charset="0"/>
                <a:ea typeface="ＭＳ Ｐゴシック"/>
              </a:rPr>
              <a:t>surpassed that of 2016 (828.19bn) and 2017 (</a:t>
            </a:r>
            <a:r>
              <a:rPr lang="en-US" sz="1400" b="1" dirty="0" smtClean="0">
                <a:solidFill>
                  <a:srgbClr val="2F2B20"/>
                </a:solidFill>
                <a:latin typeface="Century Gothic" panose="020B0502020202020204" pitchFamily="34" charset="0"/>
                <a:ea typeface="ＭＳ Ｐゴシック"/>
              </a:rPr>
              <a:t>972.30bn) since 2015. Based on the sharing formula in place the growth in VAT benefits all tiers of government.</a:t>
            </a:r>
            <a:endParaRPr lang="en-US" sz="1400" b="1" dirty="0">
              <a:solidFill>
                <a:srgbClr val="2F2B20"/>
              </a:solidFill>
              <a:latin typeface="Century Gothic" panose="020B0502020202020204" pitchFamily="34" charset="0"/>
              <a:ea typeface="ＭＳ Ｐゴシック"/>
            </a:endParaRPr>
          </a:p>
        </p:txBody>
      </p:sp>
      <p:sp>
        <p:nvSpPr>
          <p:cNvPr id="91140" name="Slide Number Placeholder 1"/>
          <p:cNvSpPr>
            <a:spLocks noGrp="1"/>
          </p:cNvSpPr>
          <p:nvPr>
            <p:ph type="sldNum" sz="quarter" idx="10"/>
          </p:nvPr>
        </p:nvSpPr>
        <p:spPr bwMode="auto">
          <a:xfrm>
            <a:off x="5397321" y="6349285"/>
            <a:ext cx="488324" cy="3850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5897058-B122-47A2-8DC6-58F7E62C51DF}" type="slidenum">
              <a:rPr lang="en-US" altLang="en-US" smtClean="0">
                <a:solidFill>
                  <a:srgbClr val="8E8D8C"/>
                </a:solidFill>
                <a:latin typeface="Century Gothic" panose="020B0502020202020204" pitchFamily="34" charset="0"/>
              </a:rPr>
              <a:pPr/>
              <a:t>10</a:t>
            </a:fld>
            <a:endParaRPr lang="en-US" altLang="en-US" dirty="0">
              <a:solidFill>
                <a:srgbClr val="8E8D8C"/>
              </a:solidFill>
              <a:latin typeface="Century Gothic" panose="020B0502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635092079"/>
              </p:ext>
            </p:extLst>
          </p:nvPr>
        </p:nvGraphicFramePr>
        <p:xfrm>
          <a:off x="1236371" y="1619517"/>
          <a:ext cx="10509161" cy="4298953"/>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p:cNvSpPr txBox="1"/>
          <p:nvPr/>
        </p:nvSpPr>
        <p:spPr>
          <a:xfrm>
            <a:off x="7147774" y="2360537"/>
            <a:ext cx="759853" cy="338554"/>
          </a:xfrm>
          <a:prstGeom prst="rect">
            <a:avLst/>
          </a:prstGeom>
          <a:noFill/>
        </p:spPr>
        <p:txBody>
          <a:bodyPr wrap="square" rtlCol="0">
            <a:spAutoFit/>
          </a:bodyPr>
          <a:lstStyle/>
          <a:p>
            <a:r>
              <a:rPr lang="en-GB" sz="1600" b="1" dirty="0"/>
              <a:t>17.4</a:t>
            </a:r>
            <a:r>
              <a:rPr lang="en-GB" sz="1600" b="1" dirty="0" smtClean="0"/>
              <a:t>%</a:t>
            </a:r>
            <a:endParaRPr lang="en-US" sz="1600" b="1" dirty="0"/>
          </a:p>
        </p:txBody>
      </p:sp>
      <p:sp>
        <p:nvSpPr>
          <p:cNvPr id="8" name="TextBox 7"/>
          <p:cNvSpPr txBox="1"/>
          <p:nvPr/>
        </p:nvSpPr>
        <p:spPr>
          <a:xfrm>
            <a:off x="9360794" y="2021983"/>
            <a:ext cx="968062" cy="338554"/>
          </a:xfrm>
          <a:prstGeom prst="rect">
            <a:avLst/>
          </a:prstGeom>
          <a:noFill/>
        </p:spPr>
        <p:txBody>
          <a:bodyPr wrap="square" rtlCol="0">
            <a:spAutoFit/>
          </a:bodyPr>
          <a:lstStyle/>
          <a:p>
            <a:r>
              <a:rPr lang="en-GB" sz="1600" b="1" dirty="0"/>
              <a:t>13.95%</a:t>
            </a:r>
            <a:endParaRPr lang="en-US" sz="1600" b="1" dirty="0"/>
          </a:p>
        </p:txBody>
      </p:sp>
      <p:sp>
        <p:nvSpPr>
          <p:cNvPr id="9" name="TextBox 8"/>
          <p:cNvSpPr txBox="1"/>
          <p:nvPr/>
        </p:nvSpPr>
        <p:spPr>
          <a:xfrm>
            <a:off x="4755828" y="5979953"/>
            <a:ext cx="3887154" cy="369332"/>
          </a:xfrm>
          <a:prstGeom prst="rect">
            <a:avLst/>
          </a:prstGeom>
          <a:noFill/>
        </p:spPr>
        <p:txBody>
          <a:bodyPr wrap="none" rtlCol="0">
            <a:spAutoFit/>
          </a:bodyPr>
          <a:lstStyle/>
          <a:p>
            <a:r>
              <a:rPr lang="en-GB" b="1" dirty="0" smtClean="0"/>
              <a:t>VAT Increase from 2016-2018 = 33.78%</a:t>
            </a:r>
            <a:endParaRPr lang="en-US" b="1" dirty="0"/>
          </a:p>
        </p:txBody>
      </p:sp>
    </p:spTree>
    <p:extLst>
      <p:ext uri="{BB962C8B-B14F-4D97-AF65-F5344CB8AC3E}">
        <p14:creationId xmlns:p14="http://schemas.microsoft.com/office/powerpoint/2010/main" val="101871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10319"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1139" name="Rectangle 2"/>
          <p:cNvSpPr>
            <a:spLocks noChangeArrowheads="1"/>
          </p:cNvSpPr>
          <p:nvPr/>
        </p:nvSpPr>
        <p:spPr bwMode="auto">
          <a:xfrm>
            <a:off x="1382823" y="0"/>
            <a:ext cx="10014979"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09638" fontAlgn="base">
              <a:spcBef>
                <a:spcPct val="0"/>
              </a:spcBef>
              <a:spcAft>
                <a:spcPct val="0"/>
              </a:spcAft>
            </a:pPr>
            <a:r>
              <a:rPr lang="en-GB" altLang="en-US" sz="2900" b="1" dirty="0" smtClean="0">
                <a:solidFill>
                  <a:srgbClr val="AD0101"/>
                </a:solidFill>
                <a:latin typeface="Franklin Gothic Medium Cond" charset="0"/>
                <a:ea typeface="MS PGothic" charset="-128"/>
                <a:cs typeface="+mj-cs"/>
              </a:rPr>
              <a:t>e-Stamp Duty</a:t>
            </a:r>
            <a:endParaRPr lang="en-US" altLang="en-US" sz="2900" b="1" dirty="0">
              <a:solidFill>
                <a:srgbClr val="AD0101"/>
              </a:solidFill>
              <a:latin typeface="Franklin Gothic Medium Cond" charset="0"/>
              <a:ea typeface="MS PGothic" charset="-128"/>
              <a:cs typeface="+mj-cs"/>
            </a:endParaRPr>
          </a:p>
          <a:p>
            <a:pPr algn="ctr" defTabSz="909638" fontAlgn="base">
              <a:spcBef>
                <a:spcPct val="0"/>
              </a:spcBef>
              <a:spcAft>
                <a:spcPct val="0"/>
              </a:spcAft>
            </a:pPr>
            <a:endParaRPr lang="en-US" sz="1400" b="1" dirty="0">
              <a:solidFill>
                <a:srgbClr val="2F2B20"/>
              </a:solidFill>
              <a:latin typeface="Century Gothic" panose="020B0502020202020204" pitchFamily="34" charset="0"/>
              <a:ea typeface="ＭＳ Ｐゴシック"/>
            </a:endParaRPr>
          </a:p>
          <a:p>
            <a:pPr algn="just"/>
            <a:r>
              <a:rPr lang="en-US" sz="1400" b="1" dirty="0">
                <a:solidFill>
                  <a:srgbClr val="2F2B20"/>
                </a:solidFill>
                <a:latin typeface="Century Gothic" panose="020B0502020202020204" pitchFamily="34" charset="0"/>
                <a:ea typeface="ＭＳ Ｐゴシック"/>
              </a:rPr>
              <a:t>E-Stamp duties collection is on a steady increase. In 2018, the FIRS collected 15.66bn. The above collected this year has already surpassed that of 2017 (10.9bn), 2016 (5.6bn</a:t>
            </a:r>
            <a:r>
              <a:rPr lang="en-US" sz="1400" b="1" dirty="0" smtClean="0">
                <a:solidFill>
                  <a:srgbClr val="2F2B20"/>
                </a:solidFill>
                <a:latin typeface="Century Gothic" panose="020B0502020202020204" pitchFamily="34" charset="0"/>
                <a:ea typeface="ＭＳ Ｐゴシック"/>
              </a:rPr>
              <a:t>). This is an indicator of an improvement of the earning potential of the nation.</a:t>
            </a:r>
            <a:endParaRPr lang="en-US" sz="1400" b="1" dirty="0">
              <a:solidFill>
                <a:srgbClr val="2F2B20"/>
              </a:solidFill>
              <a:latin typeface="Century Gothic" panose="020B0502020202020204" pitchFamily="34" charset="0"/>
              <a:ea typeface="ＭＳ Ｐゴシック"/>
            </a:endParaRPr>
          </a:p>
        </p:txBody>
      </p:sp>
      <p:sp>
        <p:nvSpPr>
          <p:cNvPr id="91140" name="Slide Number Placeholder 1"/>
          <p:cNvSpPr>
            <a:spLocks noGrp="1"/>
          </p:cNvSpPr>
          <p:nvPr>
            <p:ph type="sldNum" sz="quarter" idx="10"/>
          </p:nvPr>
        </p:nvSpPr>
        <p:spPr bwMode="auto">
          <a:xfrm>
            <a:off x="5397321" y="6349285"/>
            <a:ext cx="488324" cy="3850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5897058-B122-47A2-8DC6-58F7E62C51DF}" type="slidenum">
              <a:rPr lang="en-US" altLang="en-US" smtClean="0">
                <a:solidFill>
                  <a:srgbClr val="8E8D8C"/>
                </a:solidFill>
                <a:latin typeface="Century Gothic" panose="020B0502020202020204" pitchFamily="34" charset="0"/>
              </a:rPr>
              <a:pPr/>
              <a:t>11</a:t>
            </a:fld>
            <a:endParaRPr lang="en-US" altLang="en-US" dirty="0">
              <a:solidFill>
                <a:srgbClr val="8E8D8C"/>
              </a:solidFill>
              <a:latin typeface="Century Gothic" panose="020B0502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199954586"/>
              </p:ext>
            </p:extLst>
          </p:nvPr>
        </p:nvGraphicFramePr>
        <p:xfrm>
          <a:off x="1773737" y="1400383"/>
          <a:ext cx="9619515" cy="4060065"/>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p:cNvSpPr txBox="1"/>
          <p:nvPr/>
        </p:nvSpPr>
        <p:spPr>
          <a:xfrm>
            <a:off x="6622132" y="2189408"/>
            <a:ext cx="758541" cy="369332"/>
          </a:xfrm>
          <a:prstGeom prst="rect">
            <a:avLst/>
          </a:prstGeom>
          <a:noFill/>
        </p:spPr>
        <p:txBody>
          <a:bodyPr wrap="none" rtlCol="0">
            <a:spAutoFit/>
          </a:bodyPr>
          <a:lstStyle/>
          <a:p>
            <a:r>
              <a:rPr lang="en-GB" b="1" dirty="0" smtClean="0"/>
              <a:t>96.6%</a:t>
            </a:r>
            <a:endParaRPr lang="en-US" b="1" dirty="0"/>
          </a:p>
        </p:txBody>
      </p:sp>
      <p:sp>
        <p:nvSpPr>
          <p:cNvPr id="8" name="TextBox 7"/>
          <p:cNvSpPr txBox="1"/>
          <p:nvPr/>
        </p:nvSpPr>
        <p:spPr>
          <a:xfrm>
            <a:off x="4160120" y="5773891"/>
            <a:ext cx="4651017" cy="369332"/>
          </a:xfrm>
          <a:prstGeom prst="rect">
            <a:avLst/>
          </a:prstGeom>
          <a:noFill/>
        </p:spPr>
        <p:txBody>
          <a:bodyPr wrap="none" rtlCol="0">
            <a:spAutoFit/>
          </a:bodyPr>
          <a:lstStyle/>
          <a:p>
            <a:r>
              <a:rPr lang="en-GB" b="1" dirty="0" smtClean="0"/>
              <a:t>Stamp Duty Increase from 2016-2018 = 179.6%</a:t>
            </a:r>
            <a:endParaRPr lang="en-US" b="1" dirty="0"/>
          </a:p>
        </p:txBody>
      </p:sp>
    </p:spTree>
    <p:extLst>
      <p:ext uri="{BB962C8B-B14F-4D97-AF65-F5344CB8AC3E}">
        <p14:creationId xmlns:p14="http://schemas.microsoft.com/office/powerpoint/2010/main" val="290016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997778" y="0"/>
            <a:ext cx="8793162" cy="715226"/>
          </a:xfrm>
        </p:spPr>
        <p:txBody>
          <a:bodyPr>
            <a:normAutofit/>
          </a:bodyPr>
          <a:lstStyle/>
          <a:p>
            <a:pPr algn="ctr"/>
            <a:r>
              <a:rPr lang="en-US" altLang="en-US" sz="3600" b="1" dirty="0" smtClean="0">
                <a:solidFill>
                  <a:srgbClr val="AD0101"/>
                </a:solidFill>
                <a:latin typeface="Franklin Gothic Medium Cond" charset="0"/>
                <a:ea typeface="MS PGothic" charset="-128"/>
              </a:rPr>
              <a:t>Other Automation Strategies </a:t>
            </a:r>
            <a:endParaRPr lang="en-US" altLang="en-US" sz="3600" b="1" dirty="0"/>
          </a:p>
        </p:txBody>
      </p:sp>
      <p:sp>
        <p:nvSpPr>
          <p:cNvPr id="91139" name="Rectangle 1"/>
          <p:cNvSpPr>
            <a:spLocks noChangeArrowheads="1"/>
          </p:cNvSpPr>
          <p:nvPr/>
        </p:nvSpPr>
        <p:spPr bwMode="auto">
          <a:xfrm>
            <a:off x="991672" y="920048"/>
            <a:ext cx="10805373"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lnSpc>
                <a:spcPct val="90000"/>
              </a:lnSpc>
              <a:spcBef>
                <a:spcPct val="0"/>
              </a:spcBef>
            </a:pPr>
            <a:r>
              <a:rPr lang="en-US" altLang="en-US" sz="2000" dirty="0" smtClean="0">
                <a:solidFill>
                  <a:srgbClr val="FF0000"/>
                </a:solidFill>
                <a:latin typeface="Century Gothic" panose="020B0502020202020204" pitchFamily="34" charset="0"/>
              </a:rPr>
              <a:t> </a:t>
            </a:r>
            <a:r>
              <a:rPr lang="en-US" altLang="en-US" sz="2000" b="1" dirty="0" smtClean="0">
                <a:solidFill>
                  <a:srgbClr val="AD0101"/>
                </a:solidFill>
                <a:latin typeface="Franklin Gothic Medium Cond" charset="0"/>
                <a:ea typeface="MS PGothic" charset="-128"/>
                <a:cs typeface="+mj-cs"/>
              </a:rPr>
              <a:t>Auto </a:t>
            </a:r>
            <a:r>
              <a:rPr lang="en-US" altLang="en-US" sz="2000" b="1" dirty="0">
                <a:solidFill>
                  <a:srgbClr val="AD0101"/>
                </a:solidFill>
                <a:latin typeface="Franklin Gothic Medium Cond" charset="0"/>
                <a:ea typeface="MS PGothic" charset="-128"/>
                <a:cs typeface="+mj-cs"/>
              </a:rPr>
              <a:t>VAT Collection</a:t>
            </a:r>
          </a:p>
          <a:p>
            <a:pPr marL="342900" indent="-342900" algn="just">
              <a:buFont typeface="Wingdings" panose="05000000000000000000" pitchFamily="2" charset="2"/>
              <a:buChar char="§"/>
            </a:pPr>
            <a:r>
              <a:rPr lang="en-US" altLang="en-US" sz="2000" dirty="0">
                <a:latin typeface="Century Gothic" panose="020B0502020202020204" pitchFamily="34" charset="0"/>
              </a:rPr>
              <a:t>Automation of VAT collection in key sectors which will facilitate reduction in compliance cost in the long term</a:t>
            </a:r>
            <a:r>
              <a:rPr lang="en-US" altLang="en-US" sz="2000" dirty="0" smtClean="0">
                <a:latin typeface="Century Gothic" panose="020B0502020202020204" pitchFamily="34" charset="0"/>
              </a:rPr>
              <a:t>.</a:t>
            </a:r>
            <a:endParaRPr lang="en-US" altLang="en-US" sz="2000" dirty="0">
              <a:solidFill>
                <a:srgbClr val="AD0101"/>
              </a:solidFill>
              <a:latin typeface="Franklin Gothic Medium Cond" charset="0"/>
              <a:ea typeface="MS PGothic" charset="-128"/>
              <a:cs typeface="+mj-cs"/>
            </a:endParaRPr>
          </a:p>
          <a:p>
            <a:pPr marL="0" indent="0">
              <a:lnSpc>
                <a:spcPct val="90000"/>
              </a:lnSpc>
              <a:spcBef>
                <a:spcPct val="0"/>
              </a:spcBef>
            </a:pPr>
            <a:r>
              <a:rPr lang="en-US" altLang="en-US" sz="2000" b="1" dirty="0">
                <a:solidFill>
                  <a:srgbClr val="AD0101"/>
                </a:solidFill>
                <a:latin typeface="Franklin Gothic Medium Cond" charset="0"/>
                <a:ea typeface="MS PGothic" charset="-128"/>
                <a:cs typeface="+mj-cs"/>
              </a:rPr>
              <a:t>Government Information Financial Management Information System(GIFMIS)</a:t>
            </a:r>
          </a:p>
          <a:p>
            <a:pPr marL="342900" indent="-342900" algn="just">
              <a:buFont typeface="Wingdings" panose="05000000000000000000" pitchFamily="2" charset="2"/>
              <a:buChar char="§"/>
            </a:pPr>
            <a:r>
              <a:rPr lang="en-US" altLang="en-US" sz="2000" dirty="0">
                <a:latin typeface="Century Gothic" panose="020B0502020202020204" pitchFamily="34" charset="0"/>
              </a:rPr>
              <a:t>GIFMIS is an interface linking FIRS to the OAGF for real-time exchange of information and data. </a:t>
            </a:r>
          </a:p>
          <a:p>
            <a:pPr marL="0" indent="0">
              <a:lnSpc>
                <a:spcPct val="90000"/>
              </a:lnSpc>
              <a:spcBef>
                <a:spcPct val="0"/>
              </a:spcBef>
            </a:pPr>
            <a:r>
              <a:rPr lang="en-US" altLang="en-US" sz="2000" dirty="0" smtClean="0">
                <a:latin typeface="Century Gothic" panose="020B0502020202020204" pitchFamily="34" charset="0"/>
              </a:rPr>
              <a:t> </a:t>
            </a:r>
            <a:r>
              <a:rPr lang="en-US" altLang="en-US" sz="2000" b="1" dirty="0">
                <a:solidFill>
                  <a:srgbClr val="AD0101"/>
                </a:solidFill>
                <a:latin typeface="Franklin Gothic Medium Cond" charset="0"/>
                <a:ea typeface="MS PGothic" charset="-128"/>
                <a:cs typeface="+mj-cs"/>
              </a:rPr>
              <a:t>State Offices of Accountant General Platform (SAG)</a:t>
            </a:r>
          </a:p>
          <a:p>
            <a:pPr marL="342900" indent="-342900" algn="just">
              <a:buFont typeface="Wingdings" panose="05000000000000000000" pitchFamily="2" charset="2"/>
              <a:buChar char="§"/>
            </a:pPr>
            <a:r>
              <a:rPr lang="en-US" altLang="en-US" sz="2000" dirty="0">
                <a:latin typeface="Century Gothic" panose="020B0502020202020204" pitchFamily="34" charset="0"/>
              </a:rPr>
              <a:t>  </a:t>
            </a:r>
            <a:r>
              <a:rPr lang="en-US" altLang="en-US" sz="2000" dirty="0" smtClean="0">
                <a:latin typeface="Century Gothic" panose="020B0502020202020204" pitchFamily="34" charset="0"/>
              </a:rPr>
              <a:t>Automating the </a:t>
            </a:r>
            <a:r>
              <a:rPr lang="en-US" altLang="en-US" sz="2000" dirty="0">
                <a:latin typeface="Century Gothic" panose="020B0502020202020204" pitchFamily="34" charset="0"/>
              </a:rPr>
              <a:t>deduction at source and remittance of VAT and WHT from State governments contract </a:t>
            </a:r>
            <a:r>
              <a:rPr lang="en-US" altLang="en-US" sz="2000" dirty="0" smtClean="0">
                <a:latin typeface="Century Gothic" panose="020B0502020202020204" pitchFamily="34" charset="0"/>
              </a:rPr>
              <a:t>payments. This also increases revenue shared to state by the federal government. </a:t>
            </a:r>
          </a:p>
          <a:p>
            <a:pPr defTabSz="909638" eaLnBrk="0" fontAlgn="base" hangingPunct="0">
              <a:spcBef>
                <a:spcPct val="0"/>
              </a:spcBef>
              <a:spcAft>
                <a:spcPct val="0"/>
              </a:spcAft>
            </a:pPr>
            <a:r>
              <a:rPr lang="en-US" altLang="en-US" sz="2000" b="1" dirty="0">
                <a:solidFill>
                  <a:srgbClr val="AD0101"/>
                </a:solidFill>
                <a:latin typeface="Franklin Gothic Medium Cond" charset="0"/>
                <a:ea typeface="MS PGothic" charset="-128"/>
                <a:cs typeface="+mj-cs"/>
              </a:rPr>
              <a:t>e-Stamp Duty </a:t>
            </a:r>
            <a:r>
              <a:rPr lang="en-US" altLang="en-US" sz="2000" b="1" dirty="0">
                <a:solidFill>
                  <a:srgbClr val="C00000"/>
                </a:solidFill>
                <a:latin typeface="Century Gothic" panose="020B0502020202020204" pitchFamily="34" charset="0"/>
                <a:cs typeface="Tahoma" panose="020B0604030504040204" pitchFamily="34" charset="0"/>
              </a:rPr>
              <a:t>        </a:t>
            </a:r>
          </a:p>
          <a:p>
            <a:pPr defTabSz="909638" eaLnBrk="0" fontAlgn="base" hangingPunct="0">
              <a:spcBef>
                <a:spcPct val="0"/>
              </a:spcBef>
              <a:spcAft>
                <a:spcPct val="0"/>
              </a:spcAft>
              <a:buFont typeface="Wingdings" panose="05000000000000000000" pitchFamily="2" charset="2"/>
              <a:buChar char="Ø"/>
            </a:pPr>
            <a:r>
              <a:rPr lang="en-US" altLang="en-US" sz="2000" dirty="0">
                <a:solidFill>
                  <a:srgbClr val="000000"/>
                </a:solidFill>
                <a:latin typeface="Century Gothic" panose="020B0502020202020204" pitchFamily="34" charset="0"/>
                <a:cs typeface="Tahoma" panose="020B0604030504040204" pitchFamily="34" charset="0"/>
              </a:rPr>
              <a:t>Easier payment for taxpayers</a:t>
            </a:r>
          </a:p>
          <a:p>
            <a:pPr defTabSz="909638" eaLnBrk="0" fontAlgn="base" hangingPunct="0">
              <a:spcBef>
                <a:spcPct val="0"/>
              </a:spcBef>
              <a:spcAft>
                <a:spcPct val="0"/>
              </a:spcAft>
              <a:buFont typeface="Wingdings" panose="05000000000000000000" pitchFamily="2" charset="2"/>
              <a:buChar char="Ø"/>
            </a:pPr>
            <a:r>
              <a:rPr lang="en-US" altLang="en-US" sz="2000" dirty="0">
                <a:solidFill>
                  <a:srgbClr val="000000"/>
                </a:solidFill>
                <a:latin typeface="Century Gothic" panose="020B0502020202020204" pitchFamily="34" charset="0"/>
                <a:cs typeface="Tahoma" panose="020B0604030504040204" pitchFamily="34" charset="0"/>
              </a:rPr>
              <a:t>Integration with CAC-reduced stamp duty payments from </a:t>
            </a:r>
            <a:r>
              <a:rPr lang="en-US" altLang="en-US" sz="2000" b="1" dirty="0">
                <a:solidFill>
                  <a:srgbClr val="000000"/>
                </a:solidFill>
                <a:latin typeface="Century Gothic" panose="020B0502020202020204" pitchFamily="34" charset="0"/>
                <a:cs typeface="Tahoma" panose="020B0604030504040204" pitchFamily="34" charset="0"/>
              </a:rPr>
              <a:t>3days- just a few hours</a:t>
            </a:r>
            <a:r>
              <a:rPr lang="en-US" altLang="en-US" sz="2000" dirty="0">
                <a:solidFill>
                  <a:srgbClr val="000000"/>
                </a:solidFill>
                <a:latin typeface="Century Gothic" panose="020B0502020202020204" pitchFamily="34" charset="0"/>
                <a:cs typeface="Tahoma" panose="020B0604030504040204" pitchFamily="34" charset="0"/>
              </a:rPr>
              <a:t>.                                                                                                                                                    </a:t>
            </a:r>
          </a:p>
          <a:p>
            <a:pPr marL="171450" indent="-171450" defTabSz="909638" eaLnBrk="0" fontAlgn="base" hangingPunct="0">
              <a:spcBef>
                <a:spcPct val="0"/>
              </a:spcBef>
              <a:spcAft>
                <a:spcPct val="0"/>
              </a:spcAft>
              <a:buFont typeface="Wingdings" panose="05000000000000000000" pitchFamily="2" charset="2"/>
              <a:buChar char="Ø"/>
            </a:pPr>
            <a:r>
              <a:rPr lang="en-US" altLang="en-US" sz="2000" b="1" dirty="0">
                <a:solidFill>
                  <a:srgbClr val="000000"/>
                </a:solidFill>
                <a:latin typeface="Century Gothic" panose="020B0502020202020204" pitchFamily="34" charset="0"/>
                <a:cs typeface="Tahoma" panose="020B0604030504040204" pitchFamily="34" charset="0"/>
              </a:rPr>
              <a:t> </a:t>
            </a:r>
            <a:r>
              <a:rPr lang="en-US" altLang="en-US" sz="2000" dirty="0">
                <a:solidFill>
                  <a:srgbClr val="000000"/>
                </a:solidFill>
                <a:latin typeface="Century Gothic" panose="020B0502020202020204" pitchFamily="34" charset="0"/>
                <a:cs typeface="Tahoma" panose="020B0604030504040204" pitchFamily="34" charset="0"/>
              </a:rPr>
              <a:t>Automation of stamp duty levied transactions from the comfort of your home or office</a:t>
            </a:r>
          </a:p>
          <a:p>
            <a:pPr marL="171450" indent="-171450" defTabSz="909638" eaLnBrk="0" fontAlgn="base" hangingPunct="0">
              <a:spcBef>
                <a:spcPct val="0"/>
              </a:spcBef>
              <a:spcAft>
                <a:spcPct val="0"/>
              </a:spcAft>
              <a:buFont typeface="Wingdings" panose="05000000000000000000" pitchFamily="2" charset="2"/>
              <a:buChar char="Ø"/>
            </a:pPr>
            <a:r>
              <a:rPr lang="en-US" sz="2000" dirty="0">
                <a:solidFill>
                  <a:srgbClr val="000000"/>
                </a:solidFill>
                <a:latin typeface="Century Gothic" panose="020B0502020202020204" pitchFamily="34" charset="0"/>
                <a:cs typeface="Tahoma" panose="020B0604030504040204" pitchFamily="34" charset="0"/>
              </a:rPr>
              <a:t> It can be accessed at </a:t>
            </a:r>
            <a:r>
              <a:rPr lang="en-US" sz="2000" dirty="0">
                <a:solidFill>
                  <a:srgbClr val="000000"/>
                </a:solidFill>
                <a:latin typeface="Century Gothic" panose="020B0502020202020204" pitchFamily="34" charset="0"/>
                <a:cs typeface="Tahoma" panose="020B0604030504040204" pitchFamily="34" charset="0"/>
                <a:hlinkClick r:id="rId3"/>
              </a:rPr>
              <a:t>http://</a:t>
            </a:r>
            <a:r>
              <a:rPr lang="en-US" sz="2000" dirty="0" smtClean="0">
                <a:solidFill>
                  <a:srgbClr val="000000"/>
                </a:solidFill>
                <a:latin typeface="Century Gothic" panose="020B0502020202020204" pitchFamily="34" charset="0"/>
                <a:cs typeface="Tahoma" panose="020B0604030504040204" pitchFamily="34" charset="0"/>
                <a:hlinkClick r:id="rId3"/>
              </a:rPr>
              <a:t>stampduty.gov.ng</a:t>
            </a:r>
            <a:endParaRPr lang="en-US" altLang="en-US" sz="2000" dirty="0" smtClean="0">
              <a:latin typeface="Century Gothic" panose="020B0502020202020204" pitchFamily="34" charset="0"/>
            </a:endParaRPr>
          </a:p>
          <a:p>
            <a:pPr marL="0" indent="0" algn="just"/>
            <a:endParaRPr lang="en-US" altLang="en-US" sz="2000" dirty="0" smtClean="0">
              <a:latin typeface="Century Gothic" panose="020B0502020202020204" pitchFamily="34" charset="0"/>
            </a:endParaRPr>
          </a:p>
          <a:p>
            <a:pPr marL="342900" indent="-342900" algn="just">
              <a:buFont typeface="Wingdings" panose="05000000000000000000" pitchFamily="2" charset="2"/>
              <a:buChar char="§"/>
            </a:pPr>
            <a:endParaRPr lang="en-US" altLang="en-US" sz="2000" dirty="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12</a:t>
            </a:fld>
            <a:endParaRPr lang="en-US" altLang="en-US" dirty="0">
              <a:solidFill>
                <a:srgbClr val="8E8D8C"/>
              </a:solidFill>
            </a:endParaRPr>
          </a:p>
        </p:txBody>
      </p:sp>
    </p:spTree>
    <p:extLst>
      <p:ext uri="{BB962C8B-B14F-4D97-AF65-F5344CB8AC3E}">
        <p14:creationId xmlns:p14="http://schemas.microsoft.com/office/powerpoint/2010/main" val="3408414673"/>
      </p:ext>
    </p:extLst>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997778" y="0"/>
            <a:ext cx="8793162" cy="715226"/>
          </a:xfrm>
        </p:spPr>
        <p:txBody>
          <a:bodyPr>
            <a:normAutofit/>
          </a:bodyPr>
          <a:lstStyle/>
          <a:p>
            <a:pPr algn="ctr"/>
            <a:r>
              <a:rPr lang="en-US" altLang="en-US" sz="3200" b="1" dirty="0" smtClean="0">
                <a:solidFill>
                  <a:srgbClr val="AD0101"/>
                </a:solidFill>
                <a:latin typeface="Franklin Gothic Medium Cond" charset="0"/>
                <a:ea typeface="MS PGothic" charset="-128"/>
              </a:rPr>
              <a:t>Other Automation Strategies </a:t>
            </a:r>
            <a:endParaRPr lang="en-US" altLang="en-US" sz="3200" b="1" dirty="0"/>
          </a:p>
        </p:txBody>
      </p:sp>
      <p:sp>
        <p:nvSpPr>
          <p:cNvPr id="91139" name="Rectangle 1"/>
          <p:cNvSpPr>
            <a:spLocks noChangeArrowheads="1"/>
          </p:cNvSpPr>
          <p:nvPr/>
        </p:nvSpPr>
        <p:spPr bwMode="auto">
          <a:xfrm>
            <a:off x="464714" y="318909"/>
            <a:ext cx="1059217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lgn="ctr"/>
            <a:endParaRPr lang="en-US" altLang="en-US" sz="2000" b="1" dirty="0" smtClean="0">
              <a:solidFill>
                <a:srgbClr val="FF0000"/>
              </a:solidFill>
              <a:latin typeface="Century Gothic" panose="020B0502020202020204" pitchFamily="34" charset="0"/>
            </a:endParaRPr>
          </a:p>
          <a:p>
            <a:pPr marL="0" lvl="0" indent="0"/>
            <a:r>
              <a:rPr lang="en-US" altLang="en-US" sz="2400" b="1" dirty="0">
                <a:solidFill>
                  <a:srgbClr val="AD0101"/>
                </a:solidFill>
                <a:latin typeface="Franklin Gothic Medium Cond" charset="0"/>
                <a:ea typeface="MS PGothic" charset="-128"/>
                <a:cs typeface="+mj-cs"/>
              </a:rPr>
              <a:t>Voluntary Assets and Income Declaration (VAIDS</a:t>
            </a:r>
            <a:r>
              <a:rPr lang="en-US" altLang="en-US" sz="2400" b="1" dirty="0" smtClean="0">
                <a:solidFill>
                  <a:srgbClr val="AD0101"/>
                </a:solidFill>
                <a:latin typeface="Franklin Gothic Medium Cond" charset="0"/>
                <a:ea typeface="MS PGothic" charset="-128"/>
                <a:cs typeface="+mj-cs"/>
              </a:rPr>
              <a:t>)</a:t>
            </a:r>
            <a:endParaRPr lang="en-US" altLang="en-US" sz="2000" b="1" dirty="0">
              <a:solidFill>
                <a:srgbClr val="FF0000"/>
              </a:solidFill>
              <a:latin typeface="Century Gothic" panose="020B0502020202020204" pitchFamily="34" charset="0"/>
            </a:endParaRPr>
          </a:p>
          <a:p>
            <a:pPr marL="342900" lvl="0" indent="-342900" algn="just">
              <a:buFont typeface="Wingdings" panose="05000000000000000000" pitchFamily="2" charset="2"/>
              <a:buChar char="§"/>
            </a:pPr>
            <a:r>
              <a:rPr lang="en-US" altLang="en-US" sz="2000" dirty="0">
                <a:solidFill>
                  <a:prstClr val="black"/>
                </a:solidFill>
                <a:latin typeface="Century Gothic" panose="020B0502020202020204" pitchFamily="34" charset="0"/>
              </a:rPr>
              <a:t> VAIDS was initiated by the Federal Ministry of Finance and the FIRS received over </a:t>
            </a:r>
            <a:r>
              <a:rPr lang="en-US" altLang="en-US" sz="2000" b="1" dirty="0">
                <a:solidFill>
                  <a:prstClr val="black"/>
                </a:solidFill>
                <a:latin typeface="Century Gothic" panose="020B0502020202020204" pitchFamily="34" charset="0"/>
              </a:rPr>
              <a:t>5122</a:t>
            </a:r>
            <a:r>
              <a:rPr lang="en-US" altLang="en-US" sz="2000" dirty="0">
                <a:solidFill>
                  <a:prstClr val="black"/>
                </a:solidFill>
                <a:latin typeface="Century Gothic" panose="020B0502020202020204" pitchFamily="34" charset="0"/>
              </a:rPr>
              <a:t> applications under the Scheme</a:t>
            </a:r>
          </a:p>
          <a:p>
            <a:pPr marL="342900" lvl="0" indent="-342900" algn="just">
              <a:buFont typeface="Wingdings" panose="05000000000000000000" pitchFamily="2" charset="2"/>
              <a:buChar char="§"/>
            </a:pPr>
            <a:r>
              <a:rPr lang="en-US" altLang="en-US" sz="2000" dirty="0">
                <a:solidFill>
                  <a:prstClr val="black"/>
                </a:solidFill>
                <a:latin typeface="Century Gothic" panose="020B0502020202020204" pitchFamily="34" charset="0"/>
              </a:rPr>
              <a:t>The </a:t>
            </a:r>
            <a:r>
              <a:rPr lang="en-US" altLang="en-US" sz="2000" dirty="0" smtClean="0">
                <a:solidFill>
                  <a:prstClr val="black"/>
                </a:solidFill>
                <a:latin typeface="Century Gothic" panose="020B0502020202020204" pitchFamily="34" charset="0"/>
              </a:rPr>
              <a:t>Scheme resulted into voluntary asset </a:t>
            </a:r>
            <a:r>
              <a:rPr lang="en-US" altLang="en-US" sz="2000" dirty="0">
                <a:solidFill>
                  <a:prstClr val="black"/>
                </a:solidFill>
                <a:latin typeface="Century Gothic" panose="020B0502020202020204" pitchFamily="34" charset="0"/>
              </a:rPr>
              <a:t>declaration of over </a:t>
            </a:r>
            <a:r>
              <a:rPr lang="en-US" altLang="en-US" sz="2000" b="1" dirty="0">
                <a:solidFill>
                  <a:prstClr val="black"/>
                </a:solidFill>
                <a:latin typeface="Century Gothic" panose="020B0502020202020204" pitchFamily="34" charset="0"/>
              </a:rPr>
              <a:t>N92billion</a:t>
            </a:r>
            <a:r>
              <a:rPr lang="en-US" altLang="en-US" sz="2000" dirty="0">
                <a:solidFill>
                  <a:prstClr val="black"/>
                </a:solidFill>
                <a:latin typeface="Century Gothic" panose="020B0502020202020204" pitchFamily="34" charset="0"/>
              </a:rPr>
              <a:t> liability with over </a:t>
            </a:r>
            <a:r>
              <a:rPr lang="en-US" altLang="en-US" sz="2000" b="1" dirty="0" smtClean="0">
                <a:solidFill>
                  <a:prstClr val="black"/>
                </a:solidFill>
                <a:latin typeface="Century Gothic" panose="020B0502020202020204" pitchFamily="34" charset="0"/>
              </a:rPr>
              <a:t>N61.6billion</a:t>
            </a:r>
            <a:r>
              <a:rPr lang="en-US" altLang="en-US" sz="2000" dirty="0" smtClean="0">
                <a:solidFill>
                  <a:prstClr val="black"/>
                </a:solidFill>
                <a:latin typeface="Century Gothic" panose="020B0502020202020204" pitchFamily="34" charset="0"/>
              </a:rPr>
              <a:t> </a:t>
            </a:r>
            <a:r>
              <a:rPr lang="en-US" altLang="en-US" sz="2000" dirty="0">
                <a:solidFill>
                  <a:prstClr val="black"/>
                </a:solidFill>
                <a:latin typeface="Century Gothic" panose="020B0502020202020204" pitchFamily="34" charset="0"/>
              </a:rPr>
              <a:t>paid so far by companies</a:t>
            </a:r>
          </a:p>
          <a:p>
            <a:pPr marL="342900" lvl="0" indent="-342900" algn="just">
              <a:buFont typeface="Wingdings" panose="05000000000000000000" pitchFamily="2" charset="2"/>
              <a:buChar char="§"/>
            </a:pPr>
            <a:r>
              <a:rPr lang="en-US" altLang="en-US" sz="2000" dirty="0">
                <a:solidFill>
                  <a:prstClr val="black"/>
                </a:solidFill>
                <a:latin typeface="Century Gothic" panose="020B0502020202020204" pitchFamily="34" charset="0"/>
              </a:rPr>
              <a:t>Qualified applicants will benefit from waiver of penalty and interest, and exemption from tax audit/investigation</a:t>
            </a:r>
          </a:p>
          <a:p>
            <a:pPr marL="0" indent="0" algn="ctr"/>
            <a:endParaRPr lang="en-US" altLang="en-US" sz="2000" b="1" dirty="0">
              <a:solidFill>
                <a:srgbClr val="FF0000"/>
              </a:solidFill>
              <a:latin typeface="Century Gothic" panose="020B0502020202020204" pitchFamily="34" charset="0"/>
            </a:endParaRPr>
          </a:p>
          <a:p>
            <a:pPr marL="0" indent="0"/>
            <a:r>
              <a:rPr lang="en-US" altLang="en-US" sz="2400" b="1" dirty="0" smtClean="0">
                <a:solidFill>
                  <a:srgbClr val="AD0101"/>
                </a:solidFill>
                <a:latin typeface="Franklin Gothic Medium Cond" charset="0"/>
                <a:ea typeface="MS PGothic" charset="-128"/>
                <a:cs typeface="+mj-cs"/>
              </a:rPr>
              <a:t>e-Receipt</a:t>
            </a:r>
            <a:endParaRPr lang="en-US" altLang="en-US" sz="2000" dirty="0">
              <a:latin typeface="Century Gothic" panose="020B0502020202020204" pitchFamily="34" charset="0"/>
            </a:endParaRPr>
          </a:p>
          <a:p>
            <a:pPr marL="342900" indent="-342900" algn="just">
              <a:buFont typeface="Wingdings" panose="05000000000000000000" pitchFamily="2" charset="2"/>
              <a:buChar char="§"/>
            </a:pPr>
            <a:r>
              <a:rPr lang="en-US" altLang="en-US" sz="2000" dirty="0">
                <a:latin typeface="Century Gothic" panose="020B0502020202020204" pitchFamily="34" charset="0"/>
              </a:rPr>
              <a:t> An electronic notification will be automatically sent to the taxpayer’s email and/or phone with in 24 hours after payment </a:t>
            </a:r>
            <a:r>
              <a:rPr lang="en-US" altLang="en-US" sz="2000" dirty="0" smtClean="0">
                <a:latin typeface="Century Gothic" panose="020B0502020202020204" pitchFamily="34" charset="0"/>
              </a:rPr>
              <a:t>and </a:t>
            </a:r>
            <a:r>
              <a:rPr lang="en-US" altLang="en-US" sz="2000" dirty="0">
                <a:latin typeface="Century Gothic" panose="020B0502020202020204" pitchFamily="34" charset="0"/>
              </a:rPr>
              <a:t>verification</a:t>
            </a:r>
          </a:p>
          <a:p>
            <a:pPr marL="0" indent="0" algn="just"/>
            <a:endParaRPr lang="en-US" altLang="en-US" sz="2000" dirty="0" smtClean="0">
              <a:latin typeface="Century Gothic" panose="020B0502020202020204" pitchFamily="34" charset="0"/>
            </a:endParaRPr>
          </a:p>
          <a:p>
            <a:pPr marL="0" indent="0"/>
            <a:r>
              <a:rPr lang="en-US" altLang="en-US" sz="2000" dirty="0" smtClean="0">
                <a:latin typeface="Century Gothic" panose="020B0502020202020204" pitchFamily="34" charset="0"/>
              </a:rPr>
              <a:t> </a:t>
            </a:r>
            <a:r>
              <a:rPr lang="en-US" altLang="en-US" sz="2400" b="1" dirty="0">
                <a:solidFill>
                  <a:srgbClr val="AD0101"/>
                </a:solidFill>
                <a:latin typeface="Franklin Gothic Medium Cond" charset="0"/>
                <a:ea typeface="MS PGothic" charset="-128"/>
                <a:cs typeface="+mj-cs"/>
              </a:rPr>
              <a:t>e-TCC 	</a:t>
            </a:r>
            <a:r>
              <a:rPr lang="en-US" altLang="en-US" sz="2000" dirty="0" smtClean="0">
                <a:latin typeface="Century Gothic" panose="020B0502020202020204" pitchFamily="34" charset="0"/>
              </a:rPr>
              <a:t>            </a:t>
            </a:r>
            <a:endParaRPr lang="en-US" altLang="en-US" sz="2000" dirty="0">
              <a:latin typeface="Century Gothic" panose="020B0502020202020204" pitchFamily="34" charset="0"/>
            </a:endParaRPr>
          </a:p>
          <a:p>
            <a:pPr marL="342900" indent="-342900" algn="just">
              <a:buFont typeface="Wingdings" panose="05000000000000000000" pitchFamily="2" charset="2"/>
              <a:buChar char="§"/>
            </a:pPr>
            <a:r>
              <a:rPr lang="en-US" altLang="en-US" sz="2000" dirty="0">
                <a:latin typeface="Century Gothic" panose="020B0502020202020204" pitchFamily="34" charset="0"/>
              </a:rPr>
              <a:t>Taxpayers can request for and </a:t>
            </a:r>
            <a:r>
              <a:rPr lang="en-US" altLang="en-US" sz="2000" dirty="0" smtClean="0">
                <a:latin typeface="Century Gothic" panose="020B0502020202020204" pitchFamily="34" charset="0"/>
              </a:rPr>
              <a:t>print TCC for their respective tax payment </a:t>
            </a:r>
            <a:r>
              <a:rPr lang="en-US" altLang="en-US" sz="2000" dirty="0">
                <a:latin typeface="Century Gothic" panose="020B0502020202020204" pitchFamily="34" charset="0"/>
              </a:rPr>
              <a:t>from the comfort of their </a:t>
            </a:r>
            <a:r>
              <a:rPr lang="en-US" altLang="en-US" sz="2000" dirty="0" smtClean="0">
                <a:latin typeface="Century Gothic" panose="020B0502020202020204" pitchFamily="34" charset="0"/>
              </a:rPr>
              <a:t>homes and offices.</a:t>
            </a:r>
            <a:r>
              <a:rPr lang="en-GB" altLang="en-US" sz="2000" b="1" dirty="0" smtClean="0">
                <a:solidFill>
                  <a:srgbClr val="000000"/>
                </a:solidFill>
                <a:latin typeface="Century Gothic" panose="020B0502020202020204" pitchFamily="34" charset="0"/>
                <a:cs typeface="Tahoma" panose="020B0604030504040204" pitchFamily="34" charset="0"/>
              </a:rPr>
              <a:t> </a:t>
            </a:r>
            <a:endParaRPr lang="en-US" altLang="en-US" sz="2000" dirty="0" smtClean="0">
              <a:latin typeface="Century Gothic" panose="020B0502020202020204" pitchFamily="34" charset="0"/>
            </a:endParaRPr>
          </a:p>
          <a:p>
            <a:pPr marL="342900" indent="-342900" algn="just">
              <a:buFont typeface="Wingdings" panose="05000000000000000000" pitchFamily="2" charset="2"/>
              <a:buChar char="§"/>
            </a:pPr>
            <a:endParaRPr lang="en-US" altLang="en-US" sz="2000" dirty="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13</a:t>
            </a:fld>
            <a:endParaRPr lang="en-US" altLang="en-US" dirty="0">
              <a:solidFill>
                <a:srgbClr val="8E8D8C"/>
              </a:solidFill>
            </a:endParaRPr>
          </a:p>
        </p:txBody>
      </p:sp>
    </p:spTree>
    <p:extLst>
      <p:ext uri="{BB962C8B-B14F-4D97-AF65-F5344CB8AC3E}">
        <p14:creationId xmlns:p14="http://schemas.microsoft.com/office/powerpoint/2010/main" val="82747949"/>
      </p:ext>
    </p:extLst>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2075051" y="46355"/>
            <a:ext cx="8793162" cy="715226"/>
          </a:xfrm>
        </p:spPr>
        <p:txBody>
          <a:bodyPr>
            <a:normAutofit/>
          </a:bodyPr>
          <a:lstStyle/>
          <a:p>
            <a:pPr algn="ctr"/>
            <a:r>
              <a:rPr lang="en-US" altLang="en-US" sz="3200" b="1" dirty="0" smtClean="0">
                <a:solidFill>
                  <a:srgbClr val="AD0101"/>
                </a:solidFill>
                <a:latin typeface="Franklin Gothic Medium Cond" charset="0"/>
                <a:ea typeface="MS PGothic" charset="-128"/>
              </a:rPr>
              <a:t>Importance of Taxation for National  &amp; State Development </a:t>
            </a:r>
            <a:endParaRPr lang="en-US" altLang="en-US" sz="3200" b="1" dirty="0"/>
          </a:p>
        </p:txBody>
      </p:sp>
      <p:sp>
        <p:nvSpPr>
          <p:cNvPr id="91138" name="Content Placeholder 2"/>
          <p:cNvSpPr txBox="1">
            <a:spLocks/>
          </p:cNvSpPr>
          <p:nvPr/>
        </p:nvSpPr>
        <p:spPr bwMode="auto">
          <a:xfrm>
            <a:off x="1627188" y="782639"/>
            <a:ext cx="8729662"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CBC9B0"/>
              </a:buClr>
            </a:pPr>
            <a:endParaRPr lang="en-US" altLang="en-US" b="1" i="1">
              <a:solidFill>
                <a:srgbClr val="897D5D"/>
              </a:solidFill>
            </a:endParaRPr>
          </a:p>
        </p:txBody>
      </p:sp>
      <p:sp>
        <p:nvSpPr>
          <p:cNvPr id="91139" name="Rectangle 1"/>
          <p:cNvSpPr>
            <a:spLocks noChangeArrowheads="1"/>
          </p:cNvSpPr>
          <p:nvPr/>
        </p:nvSpPr>
        <p:spPr bwMode="auto">
          <a:xfrm>
            <a:off x="1068946" y="1157297"/>
            <a:ext cx="1080537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algn="just">
              <a:buFont typeface="Wingdings" panose="05000000000000000000" pitchFamily="2" charset="2"/>
              <a:buChar char="§"/>
            </a:pPr>
            <a:r>
              <a:rPr lang="en-US" altLang="en-US" sz="2000" dirty="0">
                <a:latin typeface="Century Gothic" panose="020B0502020202020204" pitchFamily="34" charset="0"/>
              </a:rPr>
              <a:t>Good governance ensures that the tax collected  is used in a way that benefits the country's citizens in form </a:t>
            </a:r>
            <a:r>
              <a:rPr lang="en-US" altLang="en-US" sz="2000" dirty="0" smtClean="0">
                <a:latin typeface="Century Gothic" panose="020B0502020202020204" pitchFamily="34" charset="0"/>
              </a:rPr>
              <a:t>of:</a:t>
            </a:r>
            <a:endParaRPr lang="en-US" altLang="en-US" sz="2000" dirty="0">
              <a:latin typeface="Century Gothic" panose="020B0502020202020204" pitchFamily="34" charset="0"/>
            </a:endParaRPr>
          </a:p>
          <a:p>
            <a:pPr marL="342900" indent="-342900" algn="just">
              <a:lnSpc>
                <a:spcPct val="200000"/>
              </a:lnSpc>
              <a:buFont typeface="Wingdings" panose="05000000000000000000" pitchFamily="2" charset="2"/>
              <a:buChar char="§"/>
            </a:pPr>
            <a:r>
              <a:rPr lang="en-US" altLang="en-US" sz="2000" dirty="0" smtClean="0">
                <a:latin typeface="Century Gothic" panose="020B0502020202020204" pitchFamily="34" charset="0"/>
              </a:rPr>
              <a:t>Health</a:t>
            </a:r>
            <a:endParaRPr lang="en-US" altLang="en-US" sz="2000" dirty="0">
              <a:latin typeface="Century Gothic" panose="020B0502020202020204" pitchFamily="34" charset="0"/>
            </a:endParaRPr>
          </a:p>
          <a:p>
            <a:pPr marL="342900" indent="-342900" algn="just">
              <a:lnSpc>
                <a:spcPct val="200000"/>
              </a:lnSpc>
              <a:buFont typeface="Wingdings" panose="05000000000000000000" pitchFamily="2" charset="2"/>
              <a:buChar char="§"/>
            </a:pPr>
            <a:r>
              <a:rPr lang="en-US" altLang="en-US" sz="2000" dirty="0">
                <a:latin typeface="Century Gothic" panose="020B0502020202020204" pitchFamily="34" charset="0"/>
              </a:rPr>
              <a:t>Education</a:t>
            </a:r>
          </a:p>
          <a:p>
            <a:pPr marL="342900" indent="-342900" algn="just">
              <a:lnSpc>
                <a:spcPct val="200000"/>
              </a:lnSpc>
              <a:buFont typeface="Wingdings" panose="05000000000000000000" pitchFamily="2" charset="2"/>
              <a:buChar char="§"/>
            </a:pPr>
            <a:r>
              <a:rPr lang="en-US" altLang="en-US" sz="2000" dirty="0">
                <a:latin typeface="Century Gothic" panose="020B0502020202020204" pitchFamily="34" charset="0"/>
              </a:rPr>
              <a:t>Infrastructural Development</a:t>
            </a:r>
          </a:p>
          <a:p>
            <a:pPr marL="342900" indent="-342900" algn="just">
              <a:lnSpc>
                <a:spcPct val="200000"/>
              </a:lnSpc>
              <a:buFont typeface="Wingdings" panose="05000000000000000000" pitchFamily="2" charset="2"/>
              <a:buChar char="§"/>
            </a:pPr>
            <a:r>
              <a:rPr lang="en-US" altLang="en-US" sz="2000" dirty="0">
                <a:latin typeface="Century Gothic" panose="020B0502020202020204" pitchFamily="34" charset="0"/>
              </a:rPr>
              <a:t>Housing</a:t>
            </a:r>
          </a:p>
          <a:p>
            <a:pPr marL="342900" indent="-342900" algn="just">
              <a:lnSpc>
                <a:spcPct val="200000"/>
              </a:lnSpc>
              <a:buFont typeface="Wingdings" panose="05000000000000000000" pitchFamily="2" charset="2"/>
              <a:buChar char="§"/>
            </a:pPr>
            <a:r>
              <a:rPr lang="en-US" altLang="en-US" sz="2000" dirty="0">
                <a:latin typeface="Century Gothic" panose="020B0502020202020204" pitchFamily="34" charset="0"/>
              </a:rPr>
              <a:t>Transportation </a:t>
            </a:r>
            <a:endParaRPr lang="en-US" altLang="en-US" sz="2000" dirty="0" smtClean="0">
              <a:latin typeface="Century Gothic" panose="020B0502020202020204" pitchFamily="34" charset="0"/>
            </a:endParaRPr>
          </a:p>
          <a:p>
            <a:pPr marL="342900" indent="-342900" algn="just">
              <a:lnSpc>
                <a:spcPct val="200000"/>
              </a:lnSpc>
              <a:buFont typeface="Wingdings" panose="05000000000000000000" pitchFamily="2" charset="2"/>
              <a:buChar char="§"/>
            </a:pPr>
            <a:r>
              <a:rPr lang="en-GB" altLang="en-US" sz="2000" dirty="0" smtClean="0">
                <a:latin typeface="Century Gothic" panose="020B0502020202020204" pitchFamily="34" charset="0"/>
              </a:rPr>
              <a:t>Others </a:t>
            </a:r>
            <a:endParaRPr lang="en-US" altLang="en-US" sz="2000" dirty="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14</a:t>
            </a:fld>
            <a:endParaRPr lang="en-US" altLang="en-US" dirty="0">
              <a:solidFill>
                <a:srgbClr val="8E8D8C"/>
              </a:solidFill>
            </a:endParaRPr>
          </a:p>
        </p:txBody>
      </p:sp>
    </p:spTree>
    <p:extLst>
      <p:ext uri="{BB962C8B-B14F-4D97-AF65-F5344CB8AC3E}">
        <p14:creationId xmlns:p14="http://schemas.microsoft.com/office/powerpoint/2010/main" val="3485936832"/>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274973"/>
            <a:ext cx="10515600" cy="549275"/>
          </a:xfrm>
        </p:spPr>
        <p:txBody>
          <a:bodyPr>
            <a:normAutofit/>
          </a:bodyPr>
          <a:lstStyle/>
          <a:p>
            <a:pPr algn="ctr"/>
            <a:r>
              <a:rPr lang="en-GB" sz="3200" b="1" dirty="0">
                <a:solidFill>
                  <a:srgbClr val="AD0101"/>
                </a:solidFill>
                <a:latin typeface="Franklin Gothic Medium Cond" charset="0"/>
                <a:ea typeface="MS PGothic" charset="-128"/>
              </a:rPr>
              <a:t>Factors Necessitating </a:t>
            </a:r>
            <a:r>
              <a:rPr lang="en-GB" sz="3200" b="1" dirty="0" smtClean="0">
                <a:solidFill>
                  <a:srgbClr val="AD0101"/>
                </a:solidFill>
                <a:latin typeface="Franklin Gothic Medium Cond" charset="0"/>
                <a:ea typeface="MS PGothic" charset="-128"/>
              </a:rPr>
              <a:t>Autonomy </a:t>
            </a:r>
            <a:endParaRPr lang="en-US" sz="3200" b="1" dirty="0">
              <a:solidFill>
                <a:srgbClr val="AD0101"/>
              </a:solidFill>
              <a:latin typeface="Franklin Gothic Medium Cond" charset="0"/>
              <a:ea typeface="MS PGothic" charset="-128"/>
            </a:endParaRPr>
          </a:p>
        </p:txBody>
      </p:sp>
      <p:sp>
        <p:nvSpPr>
          <p:cNvPr id="3" name="Rectangle 2"/>
          <p:cNvSpPr/>
          <p:nvPr/>
        </p:nvSpPr>
        <p:spPr>
          <a:xfrm>
            <a:off x="1778356" y="1355129"/>
            <a:ext cx="10250510" cy="3631763"/>
          </a:xfrm>
          <a:prstGeom prst="rect">
            <a:avLst/>
          </a:prstGeom>
        </p:spPr>
        <p:txBody>
          <a:bodyPr wrap="square">
            <a:spAutoFit/>
          </a:bodyPr>
          <a:lstStyle/>
          <a:p>
            <a:pPr marL="176213" indent="-176213" algn="just" defTabSz="909638" eaLnBrk="0" fontAlgn="base" hangingPunct="0">
              <a:spcBef>
                <a:spcPct val="0"/>
              </a:spcBef>
              <a:spcAft>
                <a:spcPct val="0"/>
              </a:spcAft>
              <a:buFont typeface="Wingdings" charset="0"/>
              <a:buChar char="§"/>
              <a:defRPr/>
            </a:pPr>
            <a:endParaRPr lang="en-US" sz="1400" dirty="0">
              <a:solidFill>
                <a:srgbClr val="2F2B20"/>
              </a:solidFill>
              <a:latin typeface="Times New Roman" charset="0"/>
              <a:cs typeface="Times New Roman" charset="0"/>
            </a:endParaRPr>
          </a:p>
          <a:p>
            <a:pPr marL="176213" indent="-176213" algn="just" defTabSz="909638" eaLnBrk="0" fontAlgn="base" hangingPunct="0">
              <a:spcBef>
                <a:spcPct val="0"/>
              </a:spcBef>
              <a:spcAft>
                <a:spcPct val="0"/>
              </a:spcAft>
              <a:buFont typeface="Wingdings" charset="0"/>
              <a:buChar char="§"/>
              <a:defRPr/>
            </a:pPr>
            <a:r>
              <a:rPr lang="en-US" dirty="0" smtClean="0">
                <a:solidFill>
                  <a:srgbClr val="2F2B20"/>
                </a:solidFill>
                <a:latin typeface="Century Gothic"/>
                <a:cs typeface="Century Gothic"/>
              </a:rPr>
              <a:t>Lack  </a:t>
            </a:r>
            <a:r>
              <a:rPr lang="en-US" dirty="0">
                <a:solidFill>
                  <a:srgbClr val="2F2B20"/>
                </a:solidFill>
                <a:latin typeface="Century Gothic"/>
                <a:cs typeface="Century Gothic"/>
              </a:rPr>
              <a:t>of required facilities for effective collection of tax revenue. </a:t>
            </a:r>
          </a:p>
          <a:p>
            <a:pPr marL="176213" indent="-176213" algn="just" defTabSz="909638" eaLnBrk="0" fontAlgn="base" hangingPunct="0">
              <a:spcBef>
                <a:spcPct val="0"/>
              </a:spcBef>
              <a:spcAft>
                <a:spcPct val="0"/>
              </a:spcAft>
              <a:buFont typeface="Wingdings" charset="0"/>
              <a:buChar char="§"/>
              <a:defRPr/>
            </a:pPr>
            <a:endParaRPr lang="en-US" dirty="0">
              <a:solidFill>
                <a:srgbClr val="2F2B20"/>
              </a:solidFill>
              <a:latin typeface="Century Gothic"/>
              <a:cs typeface="Century Gothic"/>
            </a:endParaRPr>
          </a:p>
          <a:p>
            <a:pPr marL="176213" indent="-176213" algn="just" defTabSz="909638" eaLnBrk="0" fontAlgn="base" hangingPunct="0">
              <a:spcBef>
                <a:spcPct val="0"/>
              </a:spcBef>
              <a:spcAft>
                <a:spcPct val="0"/>
              </a:spcAft>
              <a:buFont typeface="Wingdings" charset="0"/>
              <a:buChar char="§"/>
              <a:defRPr/>
            </a:pPr>
            <a:r>
              <a:rPr lang="en-US" dirty="0">
                <a:solidFill>
                  <a:srgbClr val="2F2B20"/>
                </a:solidFill>
                <a:latin typeface="Century Gothic"/>
                <a:cs typeface="Century Gothic"/>
              </a:rPr>
              <a:t>Low remuneration/morale and  Lack of skills comparable to those of taxpayers.</a:t>
            </a:r>
          </a:p>
          <a:p>
            <a:pPr marL="176213" indent="-176213" algn="just" defTabSz="909638" eaLnBrk="0" fontAlgn="base" hangingPunct="0">
              <a:spcBef>
                <a:spcPct val="0"/>
              </a:spcBef>
              <a:spcAft>
                <a:spcPct val="0"/>
              </a:spcAft>
              <a:buFont typeface="Wingdings" charset="0"/>
              <a:buChar char="§"/>
              <a:defRPr/>
            </a:pPr>
            <a:endParaRPr lang="en-US" dirty="0">
              <a:solidFill>
                <a:srgbClr val="2F2B20"/>
              </a:solidFill>
              <a:latin typeface="Century Gothic"/>
              <a:cs typeface="Century Gothic"/>
            </a:endParaRPr>
          </a:p>
          <a:p>
            <a:pPr marL="176213" indent="-176213" algn="just" defTabSz="909638" eaLnBrk="0" fontAlgn="base" hangingPunct="0">
              <a:spcBef>
                <a:spcPct val="0"/>
              </a:spcBef>
              <a:spcAft>
                <a:spcPct val="0"/>
              </a:spcAft>
              <a:buFont typeface="Wingdings" charset="0"/>
              <a:buChar char="§"/>
              <a:defRPr/>
            </a:pPr>
            <a:r>
              <a:rPr lang="en-US" dirty="0">
                <a:solidFill>
                  <a:srgbClr val="2F2B20"/>
                </a:solidFill>
                <a:latin typeface="Century Gothic"/>
                <a:cs typeface="Century Gothic"/>
              </a:rPr>
              <a:t>Under assessments, Arbitrary assessments and Non-assessments.</a:t>
            </a:r>
          </a:p>
          <a:p>
            <a:pPr marL="176213" indent="-176213" algn="just" defTabSz="909638" eaLnBrk="0" fontAlgn="base" hangingPunct="0">
              <a:spcBef>
                <a:spcPct val="0"/>
              </a:spcBef>
              <a:spcAft>
                <a:spcPct val="0"/>
              </a:spcAft>
              <a:buFont typeface="Wingdings" charset="0"/>
              <a:buChar char="§"/>
              <a:defRPr/>
            </a:pPr>
            <a:endParaRPr lang="en-US" dirty="0">
              <a:solidFill>
                <a:srgbClr val="2F2B20"/>
              </a:solidFill>
              <a:latin typeface="Century Gothic"/>
              <a:cs typeface="Century Gothic"/>
            </a:endParaRPr>
          </a:p>
          <a:p>
            <a:pPr marL="176213" indent="-176213" algn="just" defTabSz="909638" eaLnBrk="0" fontAlgn="base" hangingPunct="0">
              <a:spcBef>
                <a:spcPct val="0"/>
              </a:spcBef>
              <a:spcAft>
                <a:spcPct val="0"/>
              </a:spcAft>
              <a:buFont typeface="Wingdings" charset="0"/>
              <a:buChar char="§"/>
              <a:defRPr/>
            </a:pPr>
            <a:r>
              <a:rPr lang="en-US" dirty="0">
                <a:solidFill>
                  <a:srgbClr val="2F2B20"/>
                </a:solidFill>
                <a:latin typeface="Century Gothic"/>
                <a:cs typeface="Century Gothic"/>
              </a:rPr>
              <a:t>Non-Remittance of taxes and  Diversion of Revenue/Sharp Practices.</a:t>
            </a:r>
          </a:p>
          <a:p>
            <a:pPr marL="176213" indent="-176213" algn="just" defTabSz="909638" eaLnBrk="0" fontAlgn="base" hangingPunct="0">
              <a:spcBef>
                <a:spcPct val="0"/>
              </a:spcBef>
              <a:spcAft>
                <a:spcPct val="0"/>
              </a:spcAft>
              <a:buFont typeface="Wingdings" charset="0"/>
              <a:buChar char="§"/>
              <a:defRPr/>
            </a:pPr>
            <a:endParaRPr lang="en-US" dirty="0">
              <a:solidFill>
                <a:srgbClr val="2F2B20"/>
              </a:solidFill>
              <a:latin typeface="Century Gothic"/>
              <a:cs typeface="Century Gothic"/>
            </a:endParaRPr>
          </a:p>
          <a:p>
            <a:pPr marL="176213" indent="-176213" algn="just" defTabSz="909638" eaLnBrk="0" fontAlgn="base" hangingPunct="0">
              <a:spcBef>
                <a:spcPct val="0"/>
              </a:spcBef>
              <a:spcAft>
                <a:spcPct val="0"/>
              </a:spcAft>
              <a:buFont typeface="Wingdings" charset="0"/>
              <a:buChar char="§"/>
              <a:defRPr/>
            </a:pPr>
            <a:r>
              <a:rPr lang="en-US" dirty="0">
                <a:solidFill>
                  <a:srgbClr val="2F2B20"/>
                </a:solidFill>
                <a:latin typeface="Century Gothic"/>
                <a:cs typeface="Century Gothic"/>
              </a:rPr>
              <a:t>Inconsistencies in the application of enforcement standards.</a:t>
            </a:r>
          </a:p>
          <a:p>
            <a:pPr marL="176213" indent="-176213" algn="just" defTabSz="909638" eaLnBrk="0" fontAlgn="base" hangingPunct="0">
              <a:spcBef>
                <a:spcPct val="0"/>
              </a:spcBef>
              <a:spcAft>
                <a:spcPct val="0"/>
              </a:spcAft>
              <a:buFont typeface="Wingdings" charset="0"/>
              <a:buChar char="§"/>
              <a:defRPr/>
            </a:pPr>
            <a:endParaRPr lang="en-US" dirty="0">
              <a:solidFill>
                <a:srgbClr val="2F2B20"/>
              </a:solidFill>
              <a:latin typeface="Century Gothic"/>
              <a:cs typeface="Century Gothic"/>
            </a:endParaRPr>
          </a:p>
          <a:p>
            <a:pPr marL="176213" indent="-176213" algn="just" defTabSz="909638" eaLnBrk="0" fontAlgn="base" hangingPunct="0">
              <a:spcBef>
                <a:spcPct val="0"/>
              </a:spcBef>
              <a:spcAft>
                <a:spcPct val="0"/>
              </a:spcAft>
              <a:buFont typeface="Wingdings" charset="0"/>
              <a:buChar char="§"/>
              <a:defRPr/>
            </a:pPr>
            <a:r>
              <a:rPr lang="en-US" dirty="0">
                <a:solidFill>
                  <a:srgbClr val="2F2B20"/>
                </a:solidFill>
                <a:latin typeface="Century Gothic"/>
                <a:cs typeface="Century Gothic"/>
              </a:rPr>
              <a:t> Loss of Revenue due to the State Government.</a:t>
            </a:r>
          </a:p>
          <a:p>
            <a:pPr algn="just" defTabSz="909638" eaLnBrk="0" fontAlgn="base" hangingPunct="0">
              <a:spcBef>
                <a:spcPct val="0"/>
              </a:spcBef>
              <a:spcAft>
                <a:spcPct val="0"/>
              </a:spcAft>
              <a:defRPr/>
            </a:pPr>
            <a:endParaRPr lang="en-US" dirty="0">
              <a:solidFill>
                <a:srgbClr val="2F2B20"/>
              </a:solidFill>
              <a:latin typeface="Century Gothic"/>
              <a:cs typeface="Century Gothic"/>
            </a:endParaRPr>
          </a:p>
        </p:txBody>
      </p:sp>
      <p:sp>
        <p:nvSpPr>
          <p:cNvPr id="4" name="Slide Number Placeholder 1"/>
          <p:cNvSpPr>
            <a:spLocks noGrp="1"/>
          </p:cNvSpPr>
          <p:nvPr>
            <p:ph type="sldNum" sz="quarter" idx="10"/>
          </p:nvPr>
        </p:nvSpPr>
        <p:spPr bwMode="auto">
          <a:xfrm>
            <a:off x="4425413" y="6470649"/>
            <a:ext cx="28448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latin typeface="Century Gothic" panose="020B0502020202020204" pitchFamily="34" charset="0"/>
              </a:rPr>
              <a:t>15</a:t>
            </a:r>
            <a:endParaRPr lang="en-US" altLang="en-US" dirty="0">
              <a:solidFill>
                <a:srgbClr val="8E8D8C"/>
              </a:solidFill>
              <a:latin typeface="Century Gothic" panose="020B0502020202020204" pitchFamily="34" charset="0"/>
            </a:endParaRPr>
          </a:p>
        </p:txBody>
      </p:sp>
    </p:spTree>
    <p:extLst>
      <p:ext uri="{BB962C8B-B14F-4D97-AF65-F5344CB8AC3E}">
        <p14:creationId xmlns:p14="http://schemas.microsoft.com/office/powerpoint/2010/main" val="3228050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13333"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1379" name="Rectangle 9"/>
          <p:cNvSpPr>
            <a:spLocks noChangeArrowheads="1"/>
          </p:cNvSpPr>
          <p:nvPr/>
        </p:nvSpPr>
        <p:spPr bwMode="auto">
          <a:xfrm>
            <a:off x="1524000" y="271463"/>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09638" eaLnBrk="0" fontAlgn="base" hangingPunct="0">
              <a:spcBef>
                <a:spcPct val="0"/>
              </a:spcBef>
              <a:spcAft>
                <a:spcPct val="0"/>
              </a:spcAft>
            </a:pPr>
            <a:r>
              <a:rPr lang="en-US" sz="2400" b="1" dirty="0">
                <a:solidFill>
                  <a:srgbClr val="AD0101"/>
                </a:solidFill>
                <a:latin typeface="Franklin Gothic Medium Cond" charset="0"/>
                <a:ea typeface="MS PGothic" charset="-128"/>
              </a:rPr>
              <a:t>Lagos State Budget Size VS IGR 1999 - 2013</a:t>
            </a:r>
            <a:endParaRPr lang="en-GB" altLang="en-US" sz="2400" dirty="0">
              <a:solidFill>
                <a:srgbClr val="2F2B20"/>
              </a:solidFill>
              <a:latin typeface="Century Gothic" panose="020B0502020202020204" pitchFamily="34" charset="0"/>
            </a:endParaRPr>
          </a:p>
        </p:txBody>
      </p:sp>
      <p:sp>
        <p:nvSpPr>
          <p:cNvPr id="101381" name="Rectangle 7"/>
          <p:cNvSpPr>
            <a:spLocks noChangeArrowheads="1"/>
          </p:cNvSpPr>
          <p:nvPr/>
        </p:nvSpPr>
        <p:spPr bwMode="auto">
          <a:xfrm>
            <a:off x="1433848" y="809433"/>
            <a:ext cx="892333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lgn="just" defTabSz="909638" eaLnBrk="0" fontAlgn="base" hangingPunct="0">
              <a:spcBef>
                <a:spcPct val="0"/>
              </a:spcBef>
              <a:spcAft>
                <a:spcPct val="0"/>
              </a:spcAft>
            </a:pPr>
            <a:endParaRPr lang="en-US" altLang="en-US" dirty="0" smtClean="0">
              <a:solidFill>
                <a:srgbClr val="2F2B20"/>
              </a:solidFill>
              <a:latin typeface="Century Gothic" panose="020B0502020202020204" pitchFamily="34" charset="0"/>
            </a:endParaRPr>
          </a:p>
          <a:p>
            <a:pPr algn="just" defTabSz="909638" eaLnBrk="0" fontAlgn="base" hangingPunct="0">
              <a:spcBef>
                <a:spcPct val="0"/>
              </a:spcBef>
              <a:spcAft>
                <a:spcPct val="0"/>
              </a:spcAft>
              <a:buFont typeface="Wingdings" panose="05000000000000000000" pitchFamily="2" charset="2"/>
              <a:buChar char="§"/>
            </a:pPr>
            <a:r>
              <a:rPr lang="en-US" altLang="en-US" dirty="0" smtClean="0">
                <a:solidFill>
                  <a:srgbClr val="2F2B20"/>
                </a:solidFill>
                <a:latin typeface="Century Gothic" panose="020B0502020202020204" pitchFamily="34" charset="0"/>
              </a:rPr>
              <a:t>In </a:t>
            </a:r>
            <a:r>
              <a:rPr lang="en-US" altLang="en-US" dirty="0">
                <a:solidFill>
                  <a:srgbClr val="2F2B20"/>
                </a:solidFill>
                <a:latin typeface="Century Gothic" panose="020B0502020202020204" pitchFamily="34" charset="0"/>
              </a:rPr>
              <a:t>spite of the relocation of the Federal Capital, Lagos State remains Nigeria’s and indeed ECOWAS and Sub-Saharan Africa’s economic and commercial hub. </a:t>
            </a:r>
          </a:p>
          <a:p>
            <a:pPr algn="just" defTabSz="909638" eaLnBrk="0" fontAlgn="base" hangingPunct="0">
              <a:spcBef>
                <a:spcPct val="0"/>
              </a:spcBef>
              <a:spcAft>
                <a:spcPct val="0"/>
              </a:spcAft>
              <a:buFont typeface="Wingdings" panose="05000000000000000000" pitchFamily="2" charset="2"/>
              <a:buChar char="§"/>
            </a:pPr>
            <a:endParaRPr lang="en-US" altLang="en-US" dirty="0">
              <a:solidFill>
                <a:srgbClr val="2F2B20"/>
              </a:solidFill>
              <a:latin typeface="Century Gothic" panose="020B0502020202020204" pitchFamily="34" charset="0"/>
            </a:endParaRPr>
          </a:p>
          <a:p>
            <a:pPr algn="just" defTabSz="909638" eaLnBrk="0" fontAlgn="base" hangingPunct="0">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Lagos experiences  major challenges faced by mega cities the world over which include urban transportation, safety of lives and properties, affordable and qualitative  Education, Provision of Health facilities, Portable drinking water, Beautiful environment etc.  </a:t>
            </a:r>
          </a:p>
          <a:p>
            <a:pPr algn="just" defTabSz="909638" eaLnBrk="0" fontAlgn="base" hangingPunct="0">
              <a:spcBef>
                <a:spcPct val="0"/>
              </a:spcBef>
              <a:spcAft>
                <a:spcPct val="0"/>
              </a:spcAft>
              <a:buFont typeface="Wingdings" panose="05000000000000000000" pitchFamily="2" charset="2"/>
              <a:buChar char="§"/>
            </a:pPr>
            <a:endParaRPr lang="en-US" altLang="en-US" dirty="0">
              <a:solidFill>
                <a:srgbClr val="2F2B20"/>
              </a:solidFill>
              <a:latin typeface="Century Gothic" panose="020B0502020202020204" pitchFamily="34" charset="0"/>
            </a:endParaRPr>
          </a:p>
          <a:p>
            <a:pPr algn="just" defTabSz="909638" eaLnBrk="0" fontAlgn="base" hangingPunct="0">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With a growing population and concentration of national industrial activities, Lagos State needed substantial investment in socio- economic infrastructure which required the need to increase its internally generated revenue</a:t>
            </a:r>
          </a:p>
        </p:txBody>
      </p:sp>
      <p:sp>
        <p:nvSpPr>
          <p:cNvPr id="101382" name="Slide Number Placeholder 3"/>
          <p:cNvSpPr txBox="1">
            <a:spLocks/>
          </p:cNvSpPr>
          <p:nvPr/>
        </p:nvSpPr>
        <p:spPr bwMode="auto">
          <a:xfrm>
            <a:off x="4643191" y="6167192"/>
            <a:ext cx="21336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09638" eaLnBrk="0" fontAlgn="base" hangingPunct="0">
              <a:spcBef>
                <a:spcPct val="0"/>
              </a:spcBef>
              <a:spcAft>
                <a:spcPct val="0"/>
              </a:spcAft>
            </a:pPr>
            <a:fld id="{AD33FD63-E101-41E6-A80E-02007F26DDDC}" type="slidenum">
              <a:rPr lang="en-GB" altLang="en-US" sz="1400">
                <a:solidFill>
                  <a:srgbClr val="8E8D8C"/>
                </a:solidFill>
              </a:rPr>
              <a:pPr algn="ctr" defTabSz="909638" eaLnBrk="0" fontAlgn="base" hangingPunct="0">
                <a:spcBef>
                  <a:spcPct val="0"/>
                </a:spcBef>
                <a:spcAft>
                  <a:spcPct val="0"/>
                </a:spcAft>
              </a:pPr>
              <a:t>16</a:t>
            </a:fld>
            <a:endParaRPr lang="en-GB" altLang="en-US" sz="1400" dirty="0">
              <a:solidFill>
                <a:srgbClr val="8E8D8C"/>
              </a:solidFill>
            </a:endParaRPr>
          </a:p>
        </p:txBody>
      </p:sp>
    </p:spTree>
    <p:extLst>
      <p:ext uri="{BB962C8B-B14F-4D97-AF65-F5344CB8AC3E}">
        <p14:creationId xmlns:p14="http://schemas.microsoft.com/office/powerpoint/2010/main" val="1157295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274973"/>
            <a:ext cx="10515600" cy="549275"/>
          </a:xfrm>
        </p:spPr>
        <p:txBody>
          <a:bodyPr>
            <a:noAutofit/>
          </a:bodyPr>
          <a:lstStyle/>
          <a:p>
            <a:pPr algn="ctr"/>
            <a:r>
              <a:rPr lang="en-US" sz="2800" b="1" dirty="0" smtClean="0">
                <a:solidFill>
                  <a:srgbClr val="AD0101"/>
                </a:solidFill>
                <a:latin typeface="Franklin Gothic Medium Cond" charset="0"/>
                <a:ea typeface="MS PGothic" charset="-128"/>
              </a:rPr>
              <a:t>Lagos State Budget Size </a:t>
            </a:r>
            <a:r>
              <a:rPr lang="en-US" sz="2800" b="1" dirty="0">
                <a:solidFill>
                  <a:srgbClr val="AD0101"/>
                </a:solidFill>
                <a:latin typeface="Franklin Gothic Medium Cond" charset="0"/>
                <a:ea typeface="MS PGothic" charset="-128"/>
              </a:rPr>
              <a:t>VS </a:t>
            </a:r>
            <a:r>
              <a:rPr lang="en-US" sz="2800" b="1" dirty="0" smtClean="0">
                <a:solidFill>
                  <a:srgbClr val="AD0101"/>
                </a:solidFill>
                <a:latin typeface="Franklin Gothic Medium Cond" charset="0"/>
                <a:ea typeface="MS PGothic" charset="-128"/>
              </a:rPr>
              <a:t>IGR 1999 </a:t>
            </a:r>
            <a:r>
              <a:rPr lang="en-US" sz="2800" b="1" dirty="0">
                <a:solidFill>
                  <a:srgbClr val="AD0101"/>
                </a:solidFill>
                <a:latin typeface="Franklin Gothic Medium Cond" charset="0"/>
                <a:ea typeface="MS PGothic" charset="-128"/>
              </a:rPr>
              <a:t>- 2013</a:t>
            </a:r>
          </a:p>
        </p:txBody>
      </p:sp>
      <p:sp>
        <p:nvSpPr>
          <p:cNvPr id="4" name="Slide Number Placeholder 1"/>
          <p:cNvSpPr>
            <a:spLocks noGrp="1"/>
          </p:cNvSpPr>
          <p:nvPr>
            <p:ph type="sldNum" sz="quarter" idx="10"/>
          </p:nvPr>
        </p:nvSpPr>
        <p:spPr bwMode="auto">
          <a:xfrm>
            <a:off x="4425413" y="6470649"/>
            <a:ext cx="28448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latin typeface="Century Gothic" panose="020B0502020202020204" pitchFamily="34" charset="0"/>
              </a:rPr>
              <a:t>17</a:t>
            </a:r>
            <a:endParaRPr lang="en-US" altLang="en-US" dirty="0">
              <a:solidFill>
                <a:srgbClr val="8E8D8C"/>
              </a:solidFill>
              <a:latin typeface="Century Gothic" panose="020B0502020202020204" pitchFamily="34" charset="0"/>
            </a:endParaRPr>
          </a:p>
        </p:txBody>
      </p:sp>
      <p:graphicFrame>
        <p:nvGraphicFramePr>
          <p:cNvPr id="5" name="Chart 3"/>
          <p:cNvGraphicFramePr>
            <a:graphicFrameLocks/>
          </p:cNvGraphicFramePr>
          <p:nvPr/>
        </p:nvGraphicFramePr>
        <p:xfrm>
          <a:off x="2054226" y="1160464"/>
          <a:ext cx="8226425" cy="4014787"/>
        </p:xfrm>
        <a:graphic>
          <a:graphicData uri="http://schemas.openxmlformats.org/presentationml/2006/ole">
            <mc:AlternateContent xmlns:mc="http://schemas.openxmlformats.org/markup-compatibility/2006">
              <mc:Choice xmlns:v="urn:schemas-microsoft-com:vml" Requires="v">
                <p:oleObj spid="_x0000_s8284" r:id="rId3" imgW="9144793" imgH="4462659" progId="Excel.Sheet.8">
                  <p:embed/>
                </p:oleObj>
              </mc:Choice>
              <mc:Fallback>
                <p:oleObj r:id="rId3" imgW="9144793" imgH="4462659"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6" y="1160464"/>
                        <a:ext cx="8226425"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Table 5">
            <a:extLst>
              <a:ext uri="{FF2B5EF4-FFF2-40B4-BE49-F238E27FC236}">
                <a16:creationId xmlns:a16="http://schemas.microsoft.com/office/drawing/2014/main" xmlns="" id="{B7FF1EC5-5C62-444B-BA47-025C5F495788}"/>
              </a:ext>
            </a:extLst>
          </p:cNvPr>
          <p:cNvGraphicFramePr>
            <a:graphicFrameLocks noGrp="1"/>
          </p:cNvGraphicFramePr>
          <p:nvPr>
            <p:extLst>
              <p:ext uri="{D42A27DB-BD31-4B8C-83A1-F6EECF244321}">
                <p14:modId xmlns:p14="http://schemas.microsoft.com/office/powerpoint/2010/main" val="1188625140"/>
              </p:ext>
            </p:extLst>
          </p:nvPr>
        </p:nvGraphicFramePr>
        <p:xfrm>
          <a:off x="1054459" y="5080492"/>
          <a:ext cx="9828193" cy="997036"/>
        </p:xfrm>
        <a:graphic>
          <a:graphicData uri="http://schemas.openxmlformats.org/drawingml/2006/table">
            <a:tbl>
              <a:tblPr/>
              <a:tblGrid>
                <a:gridCol w="674050">
                  <a:extLst>
                    <a:ext uri="{9D8B030D-6E8A-4147-A177-3AD203B41FA5}">
                      <a16:colId xmlns:a16="http://schemas.microsoft.com/office/drawing/2014/main" xmlns="" val="2628819363"/>
                    </a:ext>
                  </a:extLst>
                </a:gridCol>
                <a:gridCol w="554013">
                  <a:extLst>
                    <a:ext uri="{9D8B030D-6E8A-4147-A177-3AD203B41FA5}">
                      <a16:colId xmlns:a16="http://schemas.microsoft.com/office/drawing/2014/main" xmlns="" val="1935244724"/>
                    </a:ext>
                  </a:extLst>
                </a:gridCol>
                <a:gridCol w="614954">
                  <a:extLst>
                    <a:ext uri="{9D8B030D-6E8A-4147-A177-3AD203B41FA5}">
                      <a16:colId xmlns:a16="http://schemas.microsoft.com/office/drawing/2014/main" xmlns="" val="2616060405"/>
                    </a:ext>
                  </a:extLst>
                </a:gridCol>
                <a:gridCol w="614955">
                  <a:extLst>
                    <a:ext uri="{9D8B030D-6E8A-4147-A177-3AD203B41FA5}">
                      <a16:colId xmlns:a16="http://schemas.microsoft.com/office/drawing/2014/main" xmlns="" val="1538680150"/>
                    </a:ext>
                  </a:extLst>
                </a:gridCol>
                <a:gridCol w="613108">
                  <a:extLst>
                    <a:ext uri="{9D8B030D-6E8A-4147-A177-3AD203B41FA5}">
                      <a16:colId xmlns:a16="http://schemas.microsoft.com/office/drawing/2014/main" xmlns="" val="3574784034"/>
                    </a:ext>
                  </a:extLst>
                </a:gridCol>
                <a:gridCol w="614954">
                  <a:extLst>
                    <a:ext uri="{9D8B030D-6E8A-4147-A177-3AD203B41FA5}">
                      <a16:colId xmlns:a16="http://schemas.microsoft.com/office/drawing/2014/main" xmlns="" val="3454445202"/>
                    </a:ext>
                  </a:extLst>
                </a:gridCol>
                <a:gridCol w="613108">
                  <a:extLst>
                    <a:ext uri="{9D8B030D-6E8A-4147-A177-3AD203B41FA5}">
                      <a16:colId xmlns:a16="http://schemas.microsoft.com/office/drawing/2014/main" xmlns="" val="2632922064"/>
                    </a:ext>
                  </a:extLst>
                </a:gridCol>
                <a:gridCol w="614955">
                  <a:extLst>
                    <a:ext uri="{9D8B030D-6E8A-4147-A177-3AD203B41FA5}">
                      <a16:colId xmlns:a16="http://schemas.microsoft.com/office/drawing/2014/main" xmlns="" val="695934789"/>
                    </a:ext>
                  </a:extLst>
                </a:gridCol>
                <a:gridCol w="614954">
                  <a:extLst>
                    <a:ext uri="{9D8B030D-6E8A-4147-A177-3AD203B41FA5}">
                      <a16:colId xmlns:a16="http://schemas.microsoft.com/office/drawing/2014/main" xmlns="" val="2649366340"/>
                    </a:ext>
                  </a:extLst>
                </a:gridCol>
                <a:gridCol w="613108">
                  <a:extLst>
                    <a:ext uri="{9D8B030D-6E8A-4147-A177-3AD203B41FA5}">
                      <a16:colId xmlns:a16="http://schemas.microsoft.com/office/drawing/2014/main" xmlns="" val="3273796376"/>
                    </a:ext>
                  </a:extLst>
                </a:gridCol>
                <a:gridCol w="614955">
                  <a:extLst>
                    <a:ext uri="{9D8B030D-6E8A-4147-A177-3AD203B41FA5}">
                      <a16:colId xmlns:a16="http://schemas.microsoft.com/office/drawing/2014/main" xmlns="" val="2704611225"/>
                    </a:ext>
                  </a:extLst>
                </a:gridCol>
                <a:gridCol w="613108">
                  <a:extLst>
                    <a:ext uri="{9D8B030D-6E8A-4147-A177-3AD203B41FA5}">
                      <a16:colId xmlns:a16="http://schemas.microsoft.com/office/drawing/2014/main" xmlns="" val="2189803463"/>
                    </a:ext>
                  </a:extLst>
                </a:gridCol>
                <a:gridCol w="614954">
                  <a:extLst>
                    <a:ext uri="{9D8B030D-6E8A-4147-A177-3AD203B41FA5}">
                      <a16:colId xmlns:a16="http://schemas.microsoft.com/office/drawing/2014/main" xmlns="" val="4166447517"/>
                    </a:ext>
                  </a:extLst>
                </a:gridCol>
                <a:gridCol w="614955">
                  <a:extLst>
                    <a:ext uri="{9D8B030D-6E8A-4147-A177-3AD203B41FA5}">
                      <a16:colId xmlns:a16="http://schemas.microsoft.com/office/drawing/2014/main" xmlns="" val="56750080"/>
                    </a:ext>
                  </a:extLst>
                </a:gridCol>
                <a:gridCol w="613108">
                  <a:extLst>
                    <a:ext uri="{9D8B030D-6E8A-4147-A177-3AD203B41FA5}">
                      <a16:colId xmlns:a16="http://schemas.microsoft.com/office/drawing/2014/main" xmlns="" val="1502915044"/>
                    </a:ext>
                  </a:extLst>
                </a:gridCol>
                <a:gridCol w="614954">
                  <a:extLst>
                    <a:ext uri="{9D8B030D-6E8A-4147-A177-3AD203B41FA5}">
                      <a16:colId xmlns:a16="http://schemas.microsoft.com/office/drawing/2014/main" xmlns="" val="1450614404"/>
                    </a:ext>
                  </a:extLst>
                </a:gridCol>
              </a:tblGrid>
              <a:tr h="287088">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l"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 </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1999</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2000</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2001</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2003</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2004</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2005</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2006</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2007</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2008</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2009</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2010</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2011</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2012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2013</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15982179"/>
                  </a:ext>
                </a:extLst>
              </a:tr>
              <a:tr h="344188">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l"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BUDGET SIZE</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17.884</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42.942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48.915</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58.235</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62.653</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77.407</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112.729</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224.232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274.762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403.401</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405.00</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411.571</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445.18</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491.94</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499.00</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16937005"/>
                  </a:ext>
                </a:extLst>
              </a:tr>
              <a:tr h="365675">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l" defTabSz="927100" rtl="0" eaLnBrk="1" fontAlgn="b" latinLnBrk="0" hangingPunct="1">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Rockwell" panose="02060603020205020403" pitchFamily="18" charset="0"/>
                          <a:ea typeface="MS PGothic" panose="020B0600070205080204" pitchFamily="34" charset="-128"/>
                        </a:rPr>
                        <a:t>I.G.R</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14.636</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11.607</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17.885</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20.776</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27.537</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33.998</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42.283</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61.684</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83.02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129.563</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178.1</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ctr" latinLnBrk="0" hangingPunct="1">
                        <a:lnSpc>
                          <a:spcPct val="100000"/>
                        </a:lnSpc>
                        <a:spcBef>
                          <a:spcPct val="0"/>
                        </a:spcBef>
                        <a:spcAft>
                          <a:spcPct val="0"/>
                        </a:spcAft>
                        <a:buClrTx/>
                        <a:buSzTx/>
                        <a:buFontTx/>
                        <a:buNone/>
                        <a:tabLst/>
                      </a:pPr>
                      <a:endPar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endParaRPr>
                    </a:p>
                    <a:p>
                      <a:pPr marL="0" marR="0" lvl="0" indent="0" algn="r" defTabSz="927100" rtl="0" eaLnBrk="1" fontAlgn="ctr" latinLnBrk="0" hangingPunct="1">
                        <a:lnSpc>
                          <a:spcPct val="100000"/>
                        </a:lnSpc>
                        <a:spcBef>
                          <a:spcPct val="0"/>
                        </a:spcBef>
                        <a:spcAft>
                          <a:spcPct val="0"/>
                        </a:spcAft>
                        <a:buClrTx/>
                        <a:buSzTx/>
                        <a:buFontTx/>
                        <a:buNone/>
                        <a:tabLst/>
                      </a:pPr>
                      <a:endPar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endParaRPr>
                    </a:p>
                    <a:p>
                      <a:pPr marL="0" marR="0" lvl="0" indent="0" algn="r" defTabSz="927100" rtl="0" eaLnBrk="1" fontAlgn="ctr"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173.447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199.948</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Rockwell" panose="02060603020205020403" pitchFamily="18" charset="0"/>
                          <a:ea typeface="MS PGothic" panose="020B0600070205080204" pitchFamily="34" charset="-128"/>
                        </a:rPr>
                        <a:t>219.32</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27100">
                        <a:buClr>
                          <a:schemeClr val="tx2"/>
                        </a:buClr>
                        <a:defRPr sz="1400">
                          <a:solidFill>
                            <a:schemeClr val="tx1"/>
                          </a:solidFill>
                          <a:latin typeface="Arial" panose="020B0604020202020204" pitchFamily="34" charset="0"/>
                          <a:ea typeface="MS PGothic" panose="020B0600070205080204" pitchFamily="34" charset="-128"/>
                        </a:defRPr>
                      </a:lvl1pPr>
                      <a:lvl2pPr marL="742950" indent="-285750" defTabSz="927100">
                        <a:buClr>
                          <a:schemeClr val="tx2"/>
                        </a:buClr>
                        <a:buSzPct val="125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marL="11430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3pPr>
                      <a:lvl4pPr marL="1600200" indent="-228600" defTabSz="927100">
                        <a:buClr>
                          <a:schemeClr val="tx2"/>
                        </a:buClr>
                        <a:buSzPct val="120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defTabSz="927100">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5pPr>
                      <a:lvl6pPr marL="25146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6pPr>
                      <a:lvl7pPr marL="29718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7pPr>
                      <a:lvl8pPr marL="34290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8pPr>
                      <a:lvl9pPr marL="3886200" indent="-228600" defTabSz="927100" eaLnBrk="0" fontAlgn="base" hangingPunct="0">
                        <a:spcBef>
                          <a:spcPct val="0"/>
                        </a:spcBef>
                        <a:spcAft>
                          <a:spcPct val="0"/>
                        </a:spcAft>
                        <a:buClr>
                          <a:schemeClr val="tx2"/>
                        </a:buClr>
                        <a:buSzPct val="89000"/>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9pPr>
                    </a:lstStyle>
                    <a:p>
                      <a:pPr marL="0" marR="0" lvl="0" indent="0" algn="r" defTabSz="9271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Rockwell" panose="02060603020205020403" pitchFamily="18" charset="0"/>
                          <a:ea typeface="MS PGothic" panose="020B0600070205080204" pitchFamily="34" charset="-128"/>
                        </a:rPr>
                        <a:t>236.195</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80082016"/>
                  </a:ext>
                </a:extLst>
              </a:tr>
            </a:tbl>
          </a:graphicData>
        </a:graphic>
      </p:graphicFrame>
    </p:spTree>
    <p:extLst>
      <p:ext uri="{BB962C8B-B14F-4D97-AF65-F5344CB8AC3E}">
        <p14:creationId xmlns:p14="http://schemas.microsoft.com/office/powerpoint/2010/main" val="3405236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274973"/>
            <a:ext cx="10515600" cy="549275"/>
          </a:xfrm>
        </p:spPr>
        <p:txBody>
          <a:bodyPr>
            <a:normAutofit/>
          </a:bodyPr>
          <a:lstStyle/>
          <a:p>
            <a:pPr algn="ctr"/>
            <a:r>
              <a:rPr lang="en-US" sz="2800" b="1" dirty="0" smtClean="0">
                <a:solidFill>
                  <a:srgbClr val="AD0101"/>
                </a:solidFill>
                <a:latin typeface="Franklin Gothic Medium Cond" charset="0"/>
                <a:ea typeface="MS PGothic" charset="-128"/>
              </a:rPr>
              <a:t>Lagos State IGR V Recurrent Expenditure</a:t>
            </a:r>
            <a:endParaRPr lang="en-US" sz="2800" b="1" dirty="0">
              <a:solidFill>
                <a:srgbClr val="AD0101"/>
              </a:solidFill>
              <a:latin typeface="Franklin Gothic Medium Cond" charset="0"/>
              <a:ea typeface="MS PGothic" charset="-128"/>
            </a:endParaRPr>
          </a:p>
        </p:txBody>
      </p:sp>
      <p:sp>
        <p:nvSpPr>
          <p:cNvPr id="4" name="Slide Number Placeholder 1"/>
          <p:cNvSpPr>
            <a:spLocks noGrp="1"/>
          </p:cNvSpPr>
          <p:nvPr>
            <p:ph type="sldNum" sz="quarter" idx="10"/>
          </p:nvPr>
        </p:nvSpPr>
        <p:spPr bwMode="auto">
          <a:xfrm>
            <a:off x="4425413" y="6470649"/>
            <a:ext cx="28448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latin typeface="Century Gothic" panose="020B0502020202020204" pitchFamily="34" charset="0"/>
              </a:rPr>
              <a:t>18</a:t>
            </a:r>
            <a:endParaRPr lang="en-US" altLang="en-US" dirty="0">
              <a:solidFill>
                <a:srgbClr val="8E8D8C"/>
              </a:solidFill>
              <a:latin typeface="Century Gothic" panose="020B0502020202020204" pitchFamily="34" charset="0"/>
            </a:endParaRPr>
          </a:p>
        </p:txBody>
      </p:sp>
      <p:graphicFrame>
        <p:nvGraphicFramePr>
          <p:cNvPr id="7" name="Chart 1"/>
          <p:cNvGraphicFramePr>
            <a:graphicFrameLocks/>
          </p:cNvGraphicFramePr>
          <p:nvPr>
            <p:extLst>
              <p:ext uri="{D42A27DB-BD31-4B8C-83A1-F6EECF244321}">
                <p14:modId xmlns:p14="http://schemas.microsoft.com/office/powerpoint/2010/main" val="2159899029"/>
              </p:ext>
            </p:extLst>
          </p:nvPr>
        </p:nvGraphicFramePr>
        <p:xfrm>
          <a:off x="1185325" y="824248"/>
          <a:ext cx="9324975" cy="5543550"/>
        </p:xfrm>
        <a:graphic>
          <a:graphicData uri="http://schemas.openxmlformats.org/presentationml/2006/ole">
            <mc:AlternateContent xmlns:mc="http://schemas.openxmlformats.org/markup-compatibility/2006">
              <mc:Choice xmlns:v="urn:schemas-microsoft-com:vml" Requires="v">
                <p:oleObj spid="_x0000_s11331" r:id="rId3" imgW="9327688" imgH="5547841" progId="Excel.Sheet.8">
                  <p:embed/>
                </p:oleObj>
              </mc:Choice>
              <mc:Fallback>
                <p:oleObj r:id="rId3" imgW="9327688" imgH="5547841"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325" y="824248"/>
                        <a:ext cx="9324975"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23796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761"/>
            <a:ext cx="10515600" cy="549275"/>
          </a:xfrm>
        </p:spPr>
        <p:txBody>
          <a:bodyPr>
            <a:normAutofit/>
          </a:bodyPr>
          <a:lstStyle/>
          <a:p>
            <a:pPr algn="ctr"/>
            <a:r>
              <a:rPr lang="en-GB" sz="2800" b="1" dirty="0" smtClean="0">
                <a:solidFill>
                  <a:srgbClr val="AD0101"/>
                </a:solidFill>
                <a:latin typeface="Franklin Gothic Medium Cond" charset="0"/>
                <a:ea typeface="MS PGothic" charset="-128"/>
              </a:rPr>
              <a:t>Lagos State IGR V Capital Expenditure </a:t>
            </a:r>
            <a:endParaRPr lang="en-US" sz="2800" b="1" dirty="0">
              <a:solidFill>
                <a:srgbClr val="AD0101"/>
              </a:solidFill>
              <a:latin typeface="Franklin Gothic Medium Cond" charset="0"/>
              <a:ea typeface="MS PGothic" charset="-128"/>
            </a:endParaRPr>
          </a:p>
        </p:txBody>
      </p:sp>
      <p:sp>
        <p:nvSpPr>
          <p:cNvPr id="4" name="Slide Number Placeholder 1"/>
          <p:cNvSpPr>
            <a:spLocks noGrp="1"/>
          </p:cNvSpPr>
          <p:nvPr>
            <p:ph type="sldNum" sz="quarter" idx="10"/>
          </p:nvPr>
        </p:nvSpPr>
        <p:spPr bwMode="auto">
          <a:xfrm>
            <a:off x="4425413" y="6470649"/>
            <a:ext cx="28448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latin typeface="Century Gothic" panose="020B0502020202020204" pitchFamily="34" charset="0"/>
              </a:rPr>
              <a:t>19</a:t>
            </a:r>
            <a:endParaRPr lang="en-US" altLang="en-US" dirty="0">
              <a:solidFill>
                <a:srgbClr val="8E8D8C"/>
              </a:solidFill>
              <a:latin typeface="Century Gothic" panose="020B0502020202020204" pitchFamily="34" charset="0"/>
            </a:endParaRPr>
          </a:p>
        </p:txBody>
      </p:sp>
      <p:graphicFrame>
        <p:nvGraphicFramePr>
          <p:cNvPr id="7" name="Chart 1"/>
          <p:cNvGraphicFramePr>
            <a:graphicFrameLocks/>
          </p:cNvGraphicFramePr>
          <p:nvPr>
            <p:extLst>
              <p:ext uri="{D42A27DB-BD31-4B8C-83A1-F6EECF244321}">
                <p14:modId xmlns:p14="http://schemas.microsoft.com/office/powerpoint/2010/main" val="187312070"/>
              </p:ext>
            </p:extLst>
          </p:nvPr>
        </p:nvGraphicFramePr>
        <p:xfrm>
          <a:off x="1185325" y="638174"/>
          <a:ext cx="9324975" cy="5832475"/>
        </p:xfrm>
        <a:graphic>
          <a:graphicData uri="http://schemas.openxmlformats.org/presentationml/2006/ole">
            <mc:AlternateContent xmlns:mc="http://schemas.openxmlformats.org/markup-compatibility/2006">
              <mc:Choice xmlns:v="urn:schemas-microsoft-com:vml" Requires="v">
                <p:oleObj spid="_x0000_s12355" r:id="rId3" imgW="9327688" imgH="5834378" progId="Excel.Sheet.8">
                  <p:embed/>
                </p:oleObj>
              </mc:Choice>
              <mc:Fallback>
                <p:oleObj r:id="rId3" imgW="9327688" imgH="5834378"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325" y="638174"/>
                        <a:ext cx="9324975"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09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11"/>
          <p:cNvSpPr>
            <a:spLocks noChangeArrowheads="1"/>
          </p:cNvSpPr>
          <p:nvPr/>
        </p:nvSpPr>
        <p:spPr bwMode="auto">
          <a:xfrm>
            <a:off x="1597819" y="-175037"/>
            <a:ext cx="83962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GB" altLang="en-US" sz="3600" b="1" dirty="0">
                <a:solidFill>
                  <a:srgbClr val="AD0101"/>
                </a:solidFill>
                <a:latin typeface="Franklin Gothic Medium Cond" panose="020B0606030402020204" pitchFamily="34" charset="0"/>
              </a:rPr>
              <a:t>Outline</a:t>
            </a:r>
          </a:p>
        </p:txBody>
      </p:sp>
      <p:sp>
        <p:nvSpPr>
          <p:cNvPr id="2" name="Rectangle 1"/>
          <p:cNvSpPr/>
          <p:nvPr/>
        </p:nvSpPr>
        <p:spPr>
          <a:xfrm>
            <a:off x="1314484" y="400564"/>
            <a:ext cx="9777506" cy="7109639"/>
          </a:xfrm>
          <a:prstGeom prst="rect">
            <a:avLst/>
          </a:prstGeom>
          <a:noFill/>
        </p:spPr>
        <p:txBody>
          <a:bodyPr wrap="square" lIns="91440" tIns="45720" rIns="91440" bIns="45720">
            <a:spAutoFit/>
          </a:bodyPr>
          <a:lstStyle/>
          <a:p>
            <a:pPr marL="685800" indent="-685800">
              <a:buFont typeface="Wingdings" panose="05000000000000000000" pitchFamily="2" charset="2"/>
              <a:buChar char="v"/>
            </a:pPr>
            <a:r>
              <a:rPr lang="en-US" sz="2000" b="1" dirty="0" smtClean="0">
                <a:latin typeface="Century Gothic" panose="020B0502020202020204" pitchFamily="34" charset="0"/>
                <a:ea typeface="MS PGothic" panose="020B0600070205080204" pitchFamily="34" charset="-128"/>
              </a:rPr>
              <a:t>Introduction</a:t>
            </a:r>
          </a:p>
          <a:p>
            <a:endParaRPr lang="en-US" sz="2000" b="1" dirty="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GB" sz="2000" b="1" dirty="0" smtClean="0">
                <a:latin typeface="Century Gothic" panose="020B0502020202020204" pitchFamily="34" charset="0"/>
                <a:ea typeface="MS PGothic" panose="020B0600070205080204" pitchFamily="34" charset="-128"/>
              </a:rPr>
              <a:t>Tax As A Major Enabler Of IGR</a:t>
            </a:r>
          </a:p>
          <a:p>
            <a:endParaRPr lang="en-US" sz="2000" b="1" dirty="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US" sz="2000" b="1" dirty="0">
                <a:latin typeface="Century Gothic" panose="020B0502020202020204" pitchFamily="34" charset="0"/>
                <a:ea typeface="MS PGothic" panose="020B0600070205080204" pitchFamily="34" charset="-128"/>
              </a:rPr>
              <a:t>Taxes and Levies collected by Federal, State and Local </a:t>
            </a:r>
            <a:r>
              <a:rPr lang="en-US" sz="2000" b="1" dirty="0" smtClean="0">
                <a:latin typeface="Century Gothic" panose="020B0502020202020204" pitchFamily="34" charset="0"/>
                <a:ea typeface="MS PGothic" panose="020B0600070205080204" pitchFamily="34" charset="-128"/>
              </a:rPr>
              <a:t>Governments</a:t>
            </a:r>
          </a:p>
          <a:p>
            <a:endParaRPr lang="en-US"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GB" sz="2000" b="1" dirty="0">
                <a:latin typeface="Century Gothic" panose="020B0502020202020204" pitchFamily="34" charset="0"/>
                <a:ea typeface="MS PGothic" panose="020B0600070205080204" pitchFamily="34" charset="-128"/>
              </a:rPr>
              <a:t>Revenue Generation Challenges To National Development</a:t>
            </a:r>
            <a:endParaRPr lang="en-US" sz="2000" b="1" dirty="0">
              <a:latin typeface="Century Gothic" panose="020B0502020202020204" pitchFamily="34" charset="0"/>
              <a:ea typeface="MS PGothic" panose="020B0600070205080204" pitchFamily="34" charset="-128"/>
            </a:endParaRPr>
          </a:p>
          <a:p>
            <a:endParaRPr lang="en-US"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US" sz="2000" b="1" dirty="0">
                <a:latin typeface="Century Gothic" panose="020B0502020202020204" pitchFamily="34" charset="0"/>
                <a:ea typeface="MS PGothic" panose="020B0600070205080204" pitchFamily="34" charset="-128"/>
              </a:rPr>
              <a:t>VAT In Nigeria To Harness Greater Potential </a:t>
            </a:r>
            <a:endParaRPr lang="en-US" sz="2000" b="1" dirty="0" smtClean="0">
              <a:latin typeface="Century Gothic" panose="020B0502020202020204" pitchFamily="34" charset="0"/>
              <a:ea typeface="MS PGothic" panose="020B0600070205080204" pitchFamily="34" charset="-128"/>
            </a:endParaRPr>
          </a:p>
          <a:p>
            <a:endParaRPr lang="en-GB"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US" sz="2000" b="1" dirty="0" smtClean="0">
                <a:latin typeface="Century Gothic" panose="020B0502020202020204" pitchFamily="34" charset="0"/>
                <a:ea typeface="MS PGothic" panose="020B0600070205080204" pitchFamily="34" charset="-128"/>
              </a:rPr>
              <a:t>VAT Automation- Other Strategies</a:t>
            </a:r>
          </a:p>
          <a:p>
            <a:endParaRPr lang="en-US"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US" altLang="en-US" sz="2000" b="1" dirty="0">
                <a:latin typeface="Century Gothic" panose="020B0502020202020204" pitchFamily="34" charset="0"/>
                <a:ea typeface="MS PGothic" panose="020B0600070205080204" pitchFamily="34" charset="-128"/>
              </a:rPr>
              <a:t>Importance of Taxation for National  &amp; State Development </a:t>
            </a:r>
            <a:endParaRPr lang="en-US" altLang="en-US" sz="2000" b="1" dirty="0" smtClean="0">
              <a:latin typeface="Century Gothic" panose="020B0502020202020204" pitchFamily="34" charset="0"/>
              <a:ea typeface="MS PGothic" panose="020B0600070205080204" pitchFamily="34" charset="-128"/>
            </a:endParaRPr>
          </a:p>
          <a:p>
            <a:endParaRPr lang="en-US" altLang="en-US"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GB" sz="2000" b="1" dirty="0" smtClean="0">
                <a:latin typeface="Century Gothic" panose="020B0502020202020204" pitchFamily="34" charset="0"/>
                <a:ea typeface="MS PGothic" panose="020B0600070205080204" pitchFamily="34" charset="-128"/>
              </a:rPr>
              <a:t>Factors Necessitating Autonomy-Benefits of Autonomy </a:t>
            </a:r>
            <a:endParaRPr lang="en-US" sz="2000" b="1" dirty="0">
              <a:latin typeface="Century Gothic" panose="020B0502020202020204" pitchFamily="34" charset="0"/>
              <a:ea typeface="MS PGothic" panose="020B0600070205080204" pitchFamily="34" charset="-128"/>
            </a:endParaRPr>
          </a:p>
          <a:p>
            <a:endParaRPr lang="en-GB" sz="2000" b="1" dirty="0" smtClean="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GB" sz="2000" b="1" dirty="0">
                <a:latin typeface="Century Gothic" panose="020B0502020202020204" pitchFamily="34" charset="0"/>
                <a:ea typeface="MS PGothic" panose="020B0600070205080204" pitchFamily="34" charset="-128"/>
              </a:rPr>
              <a:t>State </a:t>
            </a:r>
            <a:r>
              <a:rPr lang="en-GB" sz="2000" b="1" dirty="0" smtClean="0">
                <a:latin typeface="Century Gothic" panose="020B0502020202020204" pitchFamily="34" charset="0"/>
                <a:ea typeface="MS PGothic" panose="020B0600070205080204" pitchFamily="34" charset="-128"/>
              </a:rPr>
              <a:t>Performance: 2015-2018</a:t>
            </a:r>
          </a:p>
          <a:p>
            <a:endParaRPr lang="en-US" sz="2000" b="1" dirty="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r>
              <a:rPr lang="en-US" sz="2000" b="1" dirty="0" smtClean="0">
                <a:latin typeface="Century Gothic" panose="020B0502020202020204" pitchFamily="34" charset="0"/>
                <a:ea typeface="MS PGothic" panose="020B0600070205080204" pitchFamily="34" charset="-128"/>
              </a:rPr>
              <a:t>Recommendation To States Boards &amp; Conclusion </a:t>
            </a:r>
            <a:r>
              <a:rPr lang="en-US" sz="2000" b="1" dirty="0">
                <a:latin typeface="Century Gothic" panose="020B0502020202020204" pitchFamily="34" charset="0"/>
                <a:ea typeface="MS PGothic" panose="020B0600070205080204" pitchFamily="34" charset="-128"/>
              </a:rPr>
              <a:t/>
            </a:r>
            <a:br>
              <a:rPr lang="en-US" sz="2000" b="1" dirty="0">
                <a:latin typeface="Century Gothic" panose="020B0502020202020204" pitchFamily="34" charset="0"/>
                <a:ea typeface="MS PGothic" panose="020B0600070205080204" pitchFamily="34" charset="-128"/>
              </a:rPr>
            </a:br>
            <a:endParaRPr lang="fr-FR" sz="2000" b="1" dirty="0">
              <a:latin typeface="Century Gothic" panose="020B0502020202020204" pitchFamily="34" charset="0"/>
              <a:ea typeface="MS PGothic" panose="020B0600070205080204" pitchFamily="34" charset="-128"/>
            </a:endParaRPr>
          </a:p>
          <a:p>
            <a:pPr marL="685800" indent="-685800">
              <a:buFont typeface="Wingdings" panose="05000000000000000000" pitchFamily="2" charset="2"/>
              <a:buChar char="v"/>
            </a:pPr>
            <a:endParaRPr lang="en-US" sz="2800" b="1" dirty="0" smtClean="0">
              <a:ln w="0"/>
              <a:effectLst>
                <a:outerShdw blurRad="38100" dist="19050" dir="2700000" algn="tl" rotWithShape="0">
                  <a:schemeClr val="dk1">
                    <a:alpha val="40000"/>
                  </a:schemeClr>
                </a:outerShdw>
              </a:effectLst>
            </a:endParaRPr>
          </a:p>
          <a:p>
            <a:pPr marL="685800" indent="-685800">
              <a:buFont typeface="Wingdings" panose="05000000000000000000" pitchFamily="2" charset="2"/>
              <a:buChar char="v"/>
            </a:pPr>
            <a:endParaRPr lang="en-US" sz="2800" b="1" cap="none" spc="0" dirty="0">
              <a:ln w="0"/>
              <a:solidFill>
                <a:schemeClr val="tx1"/>
              </a:solidFill>
              <a:effectLst>
                <a:outerShdw blurRad="38100" dist="19050" dir="2700000" algn="tl" rotWithShape="0">
                  <a:schemeClr val="dk1">
                    <a:alpha val="40000"/>
                  </a:schemeClr>
                </a:outerShdw>
              </a:effectLst>
            </a:endParaRPr>
          </a:p>
        </p:txBody>
      </p:sp>
      <p:sp>
        <p:nvSpPr>
          <p:cNvPr id="5" name="Slide Number Placeholder 2"/>
          <p:cNvSpPr>
            <a:spLocks noGrp="1"/>
          </p:cNvSpPr>
          <p:nvPr>
            <p:ph type="sldNum" sz="quarter" idx="10"/>
          </p:nvPr>
        </p:nvSpPr>
        <p:spPr bwMode="auto">
          <a:xfrm>
            <a:off x="4424363" y="6395132"/>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dirty="0">
                <a:solidFill>
                  <a:srgbClr val="8E8D8C"/>
                </a:solidFill>
              </a:rPr>
              <a:t>2</a:t>
            </a:r>
          </a:p>
        </p:txBody>
      </p:sp>
    </p:spTree>
    <p:extLst>
      <p:ext uri="{BB962C8B-B14F-4D97-AF65-F5344CB8AC3E}">
        <p14:creationId xmlns:p14="http://schemas.microsoft.com/office/powerpoint/2010/main" val="1293939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Content Placeholder 2"/>
          <p:cNvSpPr>
            <a:spLocks noGrp="1" noChangeArrowheads="1"/>
          </p:cNvSpPr>
          <p:nvPr>
            <p:ph idx="1"/>
          </p:nvPr>
        </p:nvSpPr>
        <p:spPr bwMode="auto">
          <a:xfrm>
            <a:off x="1838348" y="925268"/>
            <a:ext cx="9198846"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0" indent="0"/>
            <a:endParaRPr lang="en-US" altLang="en-US" dirty="0">
              <a:latin typeface="Segoe UI Light" panose="020B0502040204020203" pitchFamily="34" charset="0"/>
            </a:endParaRPr>
          </a:p>
          <a:p>
            <a:pPr marL="0" indent="0">
              <a:buFont typeface="Wingdings" panose="05000000000000000000" pitchFamily="2" charset="2"/>
              <a:buChar char="§"/>
            </a:pPr>
            <a:r>
              <a:rPr lang="en-US" altLang="en-US" dirty="0">
                <a:latin typeface="Century Gothic" panose="020B0502020202020204" pitchFamily="34" charset="0"/>
              </a:rPr>
              <a:t>A wider taxpayer base </a:t>
            </a:r>
          </a:p>
          <a:p>
            <a:pPr marL="0" indent="0"/>
            <a:endParaRPr lang="en-US" altLang="en-US" dirty="0">
              <a:latin typeface="Century Gothic" panose="020B0502020202020204" pitchFamily="34" charset="0"/>
            </a:endParaRPr>
          </a:p>
          <a:p>
            <a:pPr marL="0" indent="0">
              <a:buFont typeface="Wingdings" panose="05000000000000000000" pitchFamily="2" charset="2"/>
              <a:buChar char="§"/>
            </a:pPr>
            <a:r>
              <a:rPr lang="en-US" altLang="en-US" dirty="0">
                <a:latin typeface="Century Gothic" panose="020B0502020202020204" pitchFamily="34" charset="0"/>
              </a:rPr>
              <a:t>Increased rate of voluntary compliance.</a:t>
            </a:r>
          </a:p>
          <a:p>
            <a:pPr marL="0" indent="0"/>
            <a:endParaRPr lang="en-US" altLang="en-US" dirty="0">
              <a:latin typeface="Century Gothic" panose="020B0502020202020204" pitchFamily="34" charset="0"/>
            </a:endParaRPr>
          </a:p>
          <a:p>
            <a:pPr marL="0" indent="0">
              <a:buFont typeface="Wingdings" panose="05000000000000000000" pitchFamily="2" charset="2"/>
              <a:buChar char="§"/>
            </a:pPr>
            <a:r>
              <a:rPr lang="en-US" altLang="en-US" dirty="0">
                <a:latin typeface="Century Gothic" panose="020B0502020202020204" pitchFamily="34" charset="0"/>
              </a:rPr>
              <a:t>Accurate and timely payment of taxes</a:t>
            </a:r>
          </a:p>
          <a:p>
            <a:pPr marL="0" indent="0"/>
            <a:endParaRPr lang="en-US" altLang="en-US" dirty="0">
              <a:latin typeface="Century Gothic" panose="020B0502020202020204" pitchFamily="34" charset="0"/>
            </a:endParaRPr>
          </a:p>
          <a:p>
            <a:pPr marL="0" indent="0">
              <a:buFont typeface="Wingdings" panose="05000000000000000000" pitchFamily="2" charset="2"/>
              <a:buChar char="§"/>
            </a:pPr>
            <a:r>
              <a:rPr lang="en-US" altLang="en-US" dirty="0">
                <a:latin typeface="Century Gothic" panose="020B0502020202020204" pitchFamily="34" charset="0"/>
              </a:rPr>
              <a:t>Increase in Internally Generated Revenue.</a:t>
            </a:r>
          </a:p>
          <a:p>
            <a:pPr marL="0" indent="0">
              <a:buNone/>
            </a:pPr>
            <a:endParaRPr lang="en-US" altLang="en-US" dirty="0">
              <a:latin typeface="Century Gothic" panose="020B0502020202020204" pitchFamily="34" charset="0"/>
            </a:endParaRPr>
          </a:p>
          <a:p>
            <a:pPr marL="0" indent="0">
              <a:buFont typeface="Wingdings" panose="05000000000000000000" pitchFamily="2" charset="2"/>
              <a:buChar char="§"/>
            </a:pPr>
            <a:r>
              <a:rPr lang="en-US" altLang="en-US" dirty="0" smtClean="0">
                <a:latin typeface="Century Gothic" panose="020B0502020202020204" pitchFamily="34" charset="0"/>
              </a:rPr>
              <a:t>Less </a:t>
            </a:r>
            <a:r>
              <a:rPr lang="en-US" altLang="en-US" dirty="0">
                <a:latin typeface="Century Gothic" panose="020B0502020202020204" pitchFamily="34" charset="0"/>
              </a:rPr>
              <a:t>dependent on Federal Allocation </a:t>
            </a:r>
          </a:p>
          <a:p>
            <a:pPr marL="0" indent="0"/>
            <a:endParaRPr lang="en-US" altLang="en-US" dirty="0">
              <a:latin typeface="Century Gothic" panose="020B0502020202020204" pitchFamily="34" charset="0"/>
            </a:endParaRPr>
          </a:p>
          <a:p>
            <a:pPr marL="0" indent="0"/>
            <a:endParaRPr lang="en-US" altLang="en-US" dirty="0">
              <a:latin typeface="Segoe UI Light" panose="020B0502040204020203" pitchFamily="34" charset="0"/>
            </a:endParaRPr>
          </a:p>
        </p:txBody>
      </p:sp>
      <p:sp>
        <p:nvSpPr>
          <p:cNvPr id="105476" name="Title 1"/>
          <p:cNvSpPr>
            <a:spLocks noGrp="1" noChangeArrowheads="1"/>
          </p:cNvSpPr>
          <p:nvPr>
            <p:ph type="title"/>
          </p:nvPr>
        </p:nvSpPr>
        <p:spPr>
          <a:xfrm>
            <a:off x="3509964" y="276225"/>
            <a:ext cx="5214937" cy="369332"/>
          </a:xfrm>
        </p:spPr>
        <p:txBody>
          <a:bodyPr>
            <a:normAutofit fontScale="90000"/>
          </a:bodyPr>
          <a:lstStyle/>
          <a:p>
            <a:pPr algn="ctr"/>
            <a:r>
              <a:rPr lang="en-US" altLang="en-US" sz="1800" b="1" dirty="0">
                <a:latin typeface="Segoe UI Light" panose="020B0502040204020203" pitchFamily="34" charset="0"/>
              </a:rPr>
              <a:t> </a:t>
            </a:r>
            <a:r>
              <a:rPr lang="en-US" altLang="en-US" sz="3600" b="1" dirty="0" smtClean="0">
                <a:solidFill>
                  <a:srgbClr val="AD0101"/>
                </a:solidFill>
                <a:latin typeface="Franklin Gothic Medium Cond" charset="0"/>
                <a:ea typeface="MS PGothic" charset="-128"/>
              </a:rPr>
              <a:t>Benefits of Autonomy</a:t>
            </a:r>
            <a:endParaRPr lang="en-US" altLang="en-US" sz="3600" b="1" dirty="0">
              <a:solidFill>
                <a:srgbClr val="AD0101"/>
              </a:solidFill>
              <a:latin typeface="Franklin Gothic Medium Cond" charset="0"/>
              <a:ea typeface="MS PGothic" charset="-128"/>
            </a:endParaRPr>
          </a:p>
        </p:txBody>
      </p:sp>
      <p:sp>
        <p:nvSpPr>
          <p:cNvPr id="105477" name="Slide Number Placeholder 7"/>
          <p:cNvSpPr>
            <a:spLocks noGrp="1"/>
          </p:cNvSpPr>
          <p:nvPr>
            <p:ph type="sldNum" sz="quarter" idx="12"/>
          </p:nvPr>
        </p:nvSpPr>
        <p:spPr bwMode="auto">
          <a:xfrm>
            <a:off x="4140558" y="6527801"/>
            <a:ext cx="21336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C4D9B66A-CC38-48F5-B2B6-5CA6CA7801D6}" type="slidenum">
              <a:rPr lang="en-GB" altLang="en-US" smtClean="0">
                <a:solidFill>
                  <a:srgbClr val="8E8D8C"/>
                </a:solidFill>
              </a:rPr>
              <a:pPr algn="ctr"/>
              <a:t>20</a:t>
            </a:fld>
            <a:endParaRPr lang="en-GB" altLang="en-US" dirty="0">
              <a:solidFill>
                <a:srgbClr val="8E8D8C"/>
              </a:solidFill>
            </a:endParaRPr>
          </a:p>
        </p:txBody>
      </p:sp>
    </p:spTree>
    <p:extLst>
      <p:ext uri="{BB962C8B-B14F-4D97-AF65-F5344CB8AC3E}">
        <p14:creationId xmlns:p14="http://schemas.microsoft.com/office/powerpoint/2010/main" val="4291550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0"/>
            <a:ext cx="10495208" cy="605307"/>
          </a:xfrm>
        </p:spPr>
        <p:txBody>
          <a:bodyPr>
            <a:normAutofit/>
          </a:bodyPr>
          <a:lstStyle/>
          <a:p>
            <a:pPr algn="ctr"/>
            <a:r>
              <a:rPr lang="en-GB" sz="3200" b="1" dirty="0" smtClean="0">
                <a:solidFill>
                  <a:srgbClr val="AD0101"/>
                </a:solidFill>
                <a:latin typeface="Franklin Gothic Medium Cond" charset="0"/>
                <a:ea typeface="MS PGothic" charset="-128"/>
              </a:rPr>
              <a:t>Autonomous States</a:t>
            </a:r>
            <a:endParaRPr lang="en-US" sz="3200" b="1" dirty="0">
              <a:solidFill>
                <a:srgbClr val="AD0101"/>
              </a:solidFill>
              <a:latin typeface="Franklin Gothic Medium Cond" charset="0"/>
              <a:ea typeface="MS PGothic" charset="-128"/>
            </a:endParaRPr>
          </a:p>
        </p:txBody>
      </p:sp>
      <p:sp>
        <p:nvSpPr>
          <p:cNvPr id="5" name="Slide Number Placeholder 2"/>
          <p:cNvSpPr>
            <a:spLocks noGrp="1"/>
          </p:cNvSpPr>
          <p:nvPr>
            <p:ph type="sldNum" sz="quarter" idx="10"/>
          </p:nvPr>
        </p:nvSpPr>
        <p:spPr bwMode="auto">
          <a:xfrm>
            <a:off x="3851856" y="6392147"/>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rPr>
              <a:t>21</a:t>
            </a:r>
            <a:endParaRPr lang="en-US" altLang="en-US" dirty="0">
              <a:solidFill>
                <a:srgbClr val="8E8D8C"/>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39815878"/>
              </p:ext>
            </p:extLst>
          </p:nvPr>
        </p:nvGraphicFramePr>
        <p:xfrm>
          <a:off x="3219718" y="605307"/>
          <a:ext cx="5756857" cy="4938601"/>
        </p:xfrm>
        <a:graphic>
          <a:graphicData uri="http://schemas.openxmlformats.org/drawingml/2006/table">
            <a:tbl>
              <a:tblPr firstRow="1" firstCol="1" bandRow="1">
                <a:tableStyleId>{616DA210-FB5B-4158-B5E0-FEB733F419BA}</a:tableStyleId>
              </a:tblPr>
              <a:tblGrid>
                <a:gridCol w="550526"/>
                <a:gridCol w="2890863"/>
                <a:gridCol w="2315468"/>
              </a:tblGrid>
              <a:tr h="381424">
                <a:tc>
                  <a:txBody>
                    <a:bodyPr/>
                    <a:lstStyle/>
                    <a:p>
                      <a:pPr algn="ctr" fontAlgn="b"/>
                      <a:r>
                        <a:rPr lang="en-US" sz="1600" b="1" u="none" strike="noStrike">
                          <a:effectLst/>
                        </a:rPr>
                        <a:t>S/N</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STATE</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YEAR OF AUTONOMY</a:t>
                      </a:r>
                      <a:endParaRPr lang="en-US" sz="1600" b="1" i="0" u="none" strike="noStrike" dirty="0">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Lagos</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2007</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2</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Bauchi</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2009</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3</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Edo</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2012</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4</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Kano</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2013</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Benue</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2014</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6</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Kwara</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2015</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7</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Kaduna</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2016</a:t>
                      </a:r>
                      <a:endParaRPr lang="en-US" sz="1600" b="1" i="0" u="none" strike="noStrike">
                        <a:solidFill>
                          <a:srgbClr val="000000"/>
                        </a:solidFill>
                        <a:effectLst/>
                        <a:latin typeface="Calibri" panose="020F0502020204030204" pitchFamily="34" charset="0"/>
                      </a:endParaRPr>
                    </a:p>
                  </a:txBody>
                  <a:tcPr marL="9525" marR="9525" marT="9525" marB="0" anchor="b"/>
                </a:tc>
              </a:tr>
              <a:tr h="361513">
                <a:tc>
                  <a:txBody>
                    <a:bodyPr/>
                    <a:lstStyle/>
                    <a:p>
                      <a:pPr algn="ctr" fontAlgn="b"/>
                      <a:r>
                        <a:rPr lang="en-US" sz="1600" b="1" u="none" strike="noStrike" dirty="0">
                          <a:effectLst/>
                        </a:rPr>
                        <a:t>8</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Akwa Ibom</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2016</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9</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Zamfara</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2016</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10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Kogi</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2017</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11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Gombe</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2018</a:t>
                      </a:r>
                      <a:endParaRPr lang="en-US" sz="1600" b="1" i="0" u="none" strike="noStrike">
                        <a:solidFill>
                          <a:srgbClr val="000000"/>
                        </a:solidFill>
                        <a:effectLst/>
                        <a:latin typeface="Calibri" panose="020F0502020204030204" pitchFamily="34" charset="0"/>
                      </a:endParaRPr>
                    </a:p>
                  </a:txBody>
                  <a:tcPr marL="9525" marR="9525" marT="9525" marB="0" anchor="b"/>
                </a:tc>
              </a:tr>
              <a:tr h="381424">
                <a:tc>
                  <a:txBody>
                    <a:bodyPr/>
                    <a:lstStyle/>
                    <a:p>
                      <a:pPr algn="ctr" fontAlgn="b"/>
                      <a:r>
                        <a:rPr lang="en-US" sz="1600" b="1" u="none" strike="noStrike">
                          <a:effectLst/>
                        </a:rPr>
                        <a:t>12</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Ondo</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2019</a:t>
                      </a:r>
                      <a:endParaRPr lang="en-US"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854144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716" y="276810"/>
            <a:ext cx="9911367" cy="618187"/>
          </a:xfrm>
        </p:spPr>
        <p:txBody>
          <a:bodyPr>
            <a:normAutofit fontScale="90000"/>
          </a:bodyPr>
          <a:lstStyle/>
          <a:p>
            <a:pPr algn="ctr"/>
            <a:r>
              <a:rPr lang="en-GB" sz="3200" b="1" dirty="0" smtClean="0">
                <a:solidFill>
                  <a:srgbClr val="AD0101"/>
                </a:solidFill>
                <a:latin typeface="Franklin Gothic Medium Cond" charset="0"/>
                <a:ea typeface="MS PGothic" charset="-128"/>
              </a:rPr>
              <a:t>STATE PERFORMANCE</a:t>
            </a:r>
            <a:br>
              <a:rPr lang="en-GB" sz="3200" b="1" dirty="0" smtClean="0">
                <a:solidFill>
                  <a:srgbClr val="AD0101"/>
                </a:solidFill>
                <a:latin typeface="Franklin Gothic Medium Cond" charset="0"/>
                <a:ea typeface="MS PGothic" charset="-128"/>
              </a:rPr>
            </a:br>
            <a:r>
              <a:rPr lang="en-GB" sz="3200" b="1" dirty="0" smtClean="0">
                <a:solidFill>
                  <a:srgbClr val="AD0101"/>
                </a:solidFill>
                <a:latin typeface="Franklin Gothic Medium Cond" charset="0"/>
                <a:ea typeface="MS PGothic" charset="-128"/>
              </a:rPr>
              <a:t>(Autonomous Vs Non-Autonomous States)</a:t>
            </a:r>
            <a:endParaRPr lang="en-US" sz="3200" b="1" dirty="0">
              <a:solidFill>
                <a:srgbClr val="AD0101"/>
              </a:solidFill>
              <a:latin typeface="Franklin Gothic Medium Cond" charset="0"/>
              <a:ea typeface="MS PGothic" charset="-128"/>
            </a:endParaRPr>
          </a:p>
        </p:txBody>
      </p:sp>
      <p:sp>
        <p:nvSpPr>
          <p:cNvPr id="4"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rPr>
              <a:t>22</a:t>
            </a:r>
            <a:endParaRPr lang="en-US" altLang="en-US" dirty="0">
              <a:solidFill>
                <a:srgbClr val="8E8D8C"/>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50179130"/>
              </p:ext>
            </p:extLst>
          </p:nvPr>
        </p:nvGraphicFramePr>
        <p:xfrm>
          <a:off x="618185" y="1622739"/>
          <a:ext cx="11011440" cy="4146996"/>
        </p:xfrm>
        <a:graphic>
          <a:graphicData uri="http://schemas.openxmlformats.org/drawingml/2006/table">
            <a:tbl>
              <a:tblPr/>
              <a:tblGrid>
                <a:gridCol w="1417022"/>
                <a:gridCol w="1417022"/>
                <a:gridCol w="1800798"/>
                <a:gridCol w="1859840"/>
                <a:gridCol w="1859840"/>
                <a:gridCol w="2656918"/>
              </a:tblGrid>
              <a:tr h="394347">
                <a:tc gridSpan="6">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HIGHEST PERFORMING STATES(WITH AUTOMOMY) 3 YEAR AVERAGE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7243">
                <a:tc rowSpan="2">
                  <a:txBody>
                    <a:bodyPr/>
                    <a:lstStyle/>
                    <a:p>
                      <a:pPr algn="ctr" rtl="0" fontAlgn="ctr"/>
                      <a:r>
                        <a:rPr lang="en-US" sz="1800" b="1" i="0" u="none" strike="noStrike" dirty="0">
                          <a:solidFill>
                            <a:srgbClr val="000000"/>
                          </a:solidFill>
                          <a:effectLst/>
                          <a:latin typeface="Tahoma" panose="020B0604030504040204" pitchFamily="34" charset="0"/>
                        </a:rPr>
                        <a:t>S/N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l" rtl="0" fontAlgn="ctr"/>
                      <a:r>
                        <a:rPr lang="en-US" sz="1800" b="1" i="0" u="none" strike="noStrike" dirty="0">
                          <a:solidFill>
                            <a:srgbClr val="000000"/>
                          </a:solidFill>
                          <a:effectLst/>
                          <a:latin typeface="Tahoma" panose="020B0604030504040204" pitchFamily="34" charset="0"/>
                        </a:rPr>
                        <a:t>State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2016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2018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rowSpan="2">
                  <a:txBody>
                    <a:bodyPr/>
                    <a:lstStyle/>
                    <a:p>
                      <a:pPr algn="ctr" fontAlgn="ctr"/>
                      <a:r>
                        <a:rPr lang="en-US" sz="1800" b="1" i="0" u="none" strike="noStrike" kern="1200" dirty="0">
                          <a:solidFill>
                            <a:srgbClr val="000000"/>
                          </a:solidFill>
                          <a:effectLst/>
                          <a:latin typeface="Tahoma" panose="020B0604030504040204" pitchFamily="34" charset="0"/>
                          <a:ea typeface="+mn-ea"/>
                          <a:cs typeface="+mn-cs"/>
                        </a:rPr>
                        <a:t>% Increase 2016-2018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657243">
                <a:tc vMerge="1">
                  <a:txBody>
                    <a:bodyPr/>
                    <a:lstStyle/>
                    <a:p>
                      <a:endParaRPr lang="en-US"/>
                    </a:p>
                  </a:txBody>
                  <a:tcPr/>
                </a:tc>
                <a:tc vMerge="1">
                  <a:txBody>
                    <a:bodyPr/>
                    <a:lstStyle/>
                    <a:p>
                      <a:endParaRPr lang="en-US"/>
                    </a:p>
                  </a:txBody>
                  <a:tcPr/>
                </a:tc>
                <a:tc>
                  <a:txBody>
                    <a:bodyPr/>
                    <a:lstStyle/>
                    <a:p>
                      <a:pPr algn="ctr" rtl="0" fontAlgn="ctr"/>
                      <a:r>
                        <a:rPr lang="en-US" sz="1800" b="1" i="0" u="none" strike="noStrike" dirty="0">
                          <a:solidFill>
                            <a:srgbClr val="000000"/>
                          </a:solidFill>
                          <a:effectLst/>
                          <a:latin typeface="Tahoma" panose="020B0604030504040204" pitchFamily="34" charset="0"/>
                        </a:rPr>
                        <a:t>(</a:t>
                      </a:r>
                      <a:r>
                        <a:rPr lang="en-US" sz="1800" b="1" i="0" u="none" strike="sngStrike" dirty="0">
                          <a:solidFill>
                            <a:srgbClr val="000000"/>
                          </a:solidFill>
                          <a:effectLst/>
                          <a:latin typeface="Tahoma" panose="020B0604030504040204" pitchFamily="34" charset="0"/>
                        </a:rPr>
                        <a:t>N</a:t>
                      </a:r>
                      <a:r>
                        <a:rPr lang="en-US" sz="1800" b="1" i="0" u="none" strike="noStrike" dirty="0">
                          <a:solidFill>
                            <a:srgbClr val="000000"/>
                          </a:solidFill>
                          <a:effectLst/>
                          <a:latin typeface="Tahoma" panose="020B0604030504040204" pitchFamily="34" charset="0"/>
                        </a:rPr>
                        <a:t> billion)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a:t>
                      </a:r>
                      <a:r>
                        <a:rPr lang="en-US" sz="1800" b="1" i="0" u="none" strike="sngStrike">
                          <a:solidFill>
                            <a:srgbClr val="000000"/>
                          </a:solidFill>
                          <a:effectLst/>
                          <a:latin typeface="Tahoma" panose="020B0604030504040204" pitchFamily="34" charset="0"/>
                        </a:rPr>
                        <a:t>N</a:t>
                      </a:r>
                      <a:r>
                        <a:rPr lang="en-US" sz="1800" b="1" i="0" u="none" strike="noStrike">
                          <a:solidFill>
                            <a:srgbClr val="000000"/>
                          </a:solidFill>
                          <a:effectLst/>
                          <a:latin typeface="Tahoma" panose="020B0604030504040204" pitchFamily="34" charset="0"/>
                        </a:rPr>
                        <a:t> billion)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a:t>
                      </a:r>
                      <a:r>
                        <a:rPr lang="en-US" sz="1800" b="1" i="0" u="none" strike="sngStrike">
                          <a:solidFill>
                            <a:srgbClr val="000000"/>
                          </a:solidFill>
                          <a:effectLst/>
                          <a:latin typeface="Tahoma" panose="020B0604030504040204" pitchFamily="34" charset="0"/>
                        </a:rPr>
                        <a:t>N</a:t>
                      </a:r>
                      <a:r>
                        <a:rPr lang="en-US" sz="1800" b="1" i="0" u="none" strike="noStrike">
                          <a:solidFill>
                            <a:srgbClr val="000000"/>
                          </a:solidFill>
                          <a:effectLst/>
                          <a:latin typeface="Tahoma" panose="020B0604030504040204" pitchFamily="34" charset="0"/>
                        </a:rPr>
                        <a:t> billion)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tr>
              <a:tr h="445230">
                <a:tc>
                  <a:txBody>
                    <a:bodyPr/>
                    <a:lstStyle/>
                    <a:p>
                      <a:pPr algn="ctr" rtl="0" fontAlgn="ctr"/>
                      <a:r>
                        <a:rPr lang="en-US" sz="1800" b="1" i="0" u="none" strike="noStrike">
                          <a:solidFill>
                            <a:srgbClr val="000000"/>
                          </a:solidFill>
                          <a:effectLst/>
                          <a:latin typeface="Tahoma" panose="020B060403050404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dirty="0">
                          <a:solidFill>
                            <a:srgbClr val="000000"/>
                          </a:solidFill>
                          <a:effectLst/>
                          <a:latin typeface="Tahoma" panose="020B0604030504040204" pitchFamily="34" charset="0"/>
                        </a:rPr>
                        <a:t>Lagos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302.425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333.967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382.181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26.37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445230">
                <a:tc>
                  <a:txBody>
                    <a:bodyPr/>
                    <a:lstStyle/>
                    <a:p>
                      <a:pPr algn="ctr" rtl="0" fontAlgn="ctr"/>
                      <a:r>
                        <a:rPr lang="en-US" sz="1800" b="1" i="0" u="none" strike="noStrike">
                          <a:solidFill>
                            <a:srgbClr val="000000"/>
                          </a:solidFill>
                          <a:effectLst/>
                          <a:latin typeface="Tahoma" panose="020B060403050404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dirty="0">
                          <a:solidFill>
                            <a:srgbClr val="000000"/>
                          </a:solidFill>
                          <a:effectLst/>
                          <a:latin typeface="Tahoma" panose="020B0604030504040204" pitchFamily="34" charset="0"/>
                        </a:rPr>
                        <a:t>Kano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30.959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42.418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44.107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42.47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445230">
                <a:tc>
                  <a:txBody>
                    <a:bodyPr/>
                    <a:lstStyle/>
                    <a:p>
                      <a:pPr algn="ctr" rtl="0" fontAlgn="ctr"/>
                      <a:r>
                        <a:rPr lang="en-US" sz="1800" b="1" i="0" u="none" strike="noStrike">
                          <a:solidFill>
                            <a:srgbClr val="000000"/>
                          </a:solidFill>
                          <a:effectLst/>
                          <a:latin typeface="Tahoma" panose="020B060403050404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Edo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23.041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25.342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28.425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23.37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445230">
                <a:tc>
                  <a:txBody>
                    <a:bodyPr/>
                    <a:lstStyle/>
                    <a:p>
                      <a:pPr algn="ctr" rtl="0" fontAlgn="ctr"/>
                      <a:r>
                        <a:rPr lang="en-US" sz="1800" b="1" i="0" u="none" strike="noStrike">
                          <a:solidFill>
                            <a:srgbClr val="000000"/>
                          </a:solidFill>
                          <a:effectLst/>
                          <a:latin typeface="Tahoma" panose="020B060403050404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Kaduna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a:solidFill>
                            <a:srgbClr val="000000"/>
                          </a:solidFill>
                          <a:effectLst/>
                          <a:latin typeface="Tahoma" panose="020B0604030504040204" pitchFamily="34" charset="0"/>
                        </a:rPr>
                        <a:t>17.051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26.53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29.446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72.69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657243">
                <a:tc>
                  <a:txBody>
                    <a:bodyPr/>
                    <a:lstStyle/>
                    <a:p>
                      <a:pPr algn="ctr" rtl="0" fontAlgn="ctr"/>
                      <a:r>
                        <a:rPr lang="en-US" sz="1800" b="1" i="0" u="none" strike="noStrike">
                          <a:solidFill>
                            <a:srgbClr val="000000"/>
                          </a:solidFill>
                          <a:effectLst/>
                          <a:latin typeface="Tahoma" panose="020B0604030504040204" pitchFamily="34"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Akwa Ibom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a:solidFill>
                            <a:srgbClr val="000000"/>
                          </a:solidFill>
                          <a:effectLst/>
                          <a:latin typeface="Tahoma" panose="020B0604030504040204" pitchFamily="34" charset="0"/>
                        </a:rPr>
                        <a:t>14.973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15.956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24.21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61.69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val="4289302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716" y="276810"/>
            <a:ext cx="9911367" cy="618187"/>
          </a:xfrm>
        </p:spPr>
        <p:txBody>
          <a:bodyPr>
            <a:normAutofit fontScale="90000"/>
          </a:bodyPr>
          <a:lstStyle/>
          <a:p>
            <a:pPr algn="ctr"/>
            <a:r>
              <a:rPr lang="en-GB" sz="3200" b="1" dirty="0" smtClean="0">
                <a:solidFill>
                  <a:srgbClr val="AD0101"/>
                </a:solidFill>
                <a:latin typeface="Franklin Gothic Medium Cond" charset="0"/>
                <a:ea typeface="MS PGothic" charset="-128"/>
              </a:rPr>
              <a:t>STATE PERFORMANCE</a:t>
            </a:r>
            <a:br>
              <a:rPr lang="en-GB" sz="3200" b="1" dirty="0" smtClean="0">
                <a:solidFill>
                  <a:srgbClr val="AD0101"/>
                </a:solidFill>
                <a:latin typeface="Franklin Gothic Medium Cond" charset="0"/>
                <a:ea typeface="MS PGothic" charset="-128"/>
              </a:rPr>
            </a:br>
            <a:r>
              <a:rPr lang="en-GB" sz="3200" b="1" dirty="0" smtClean="0">
                <a:solidFill>
                  <a:srgbClr val="AD0101"/>
                </a:solidFill>
                <a:latin typeface="Franklin Gothic Medium Cond" charset="0"/>
                <a:ea typeface="MS PGothic" charset="-128"/>
              </a:rPr>
              <a:t>(Autonomous Vs Non-Autonomous States)</a:t>
            </a:r>
            <a:endParaRPr lang="en-US" sz="3200" b="1" dirty="0">
              <a:solidFill>
                <a:srgbClr val="AD0101"/>
              </a:solidFill>
              <a:latin typeface="Franklin Gothic Medium Cond" charset="0"/>
              <a:ea typeface="MS PGothic" charset="-128"/>
            </a:endParaRPr>
          </a:p>
        </p:txBody>
      </p:sp>
      <p:sp>
        <p:nvSpPr>
          <p:cNvPr id="4"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rPr>
              <a:t>23</a:t>
            </a:r>
            <a:endParaRPr lang="en-US" altLang="en-US" dirty="0">
              <a:solidFill>
                <a:srgbClr val="8E8D8C"/>
              </a:solidFill>
            </a:endParaRPr>
          </a:p>
        </p:txBody>
      </p:sp>
      <p:sp>
        <p:nvSpPr>
          <p:cNvPr id="9" name="Rectangle 2"/>
          <p:cNvSpPr>
            <a:spLocks noChangeArrowheads="1"/>
          </p:cNvSpPr>
          <p:nvPr/>
        </p:nvSpPr>
        <p:spPr bwMode="auto">
          <a:xfrm>
            <a:off x="2066433" y="4379456"/>
            <a:ext cx="87566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The lowest performing states have the capacity to be among the top performing states.</a:t>
            </a:r>
          </a:p>
          <a:p>
            <a:endParaRPr lang="en-US" altLang="en-US" sz="2000" dirty="0" smtClean="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Autonomy will boost revenue collection for state development and reduce dependency on federal allocation. </a:t>
            </a:r>
          </a:p>
          <a:p>
            <a:endParaRPr lang="en-US" altLang="en-US" sz="2000" dirty="0">
              <a:latin typeface="Century Gothic" panose="020B0502020202020204" pitchFamily="34" charset="0"/>
              <a:ea typeface="MS PGothic" panose="020B0600070205080204" pitchFamily="34" charset="-128"/>
            </a:endParaRPr>
          </a:p>
        </p:txBody>
      </p:sp>
      <p:graphicFrame>
        <p:nvGraphicFramePr>
          <p:cNvPr id="401" name="Table 400"/>
          <p:cNvGraphicFramePr>
            <a:graphicFrameLocks noGrp="1"/>
          </p:cNvGraphicFramePr>
          <p:nvPr>
            <p:extLst>
              <p:ext uri="{D42A27DB-BD31-4B8C-83A1-F6EECF244321}">
                <p14:modId xmlns:p14="http://schemas.microsoft.com/office/powerpoint/2010/main" val="2910841536"/>
              </p:ext>
            </p:extLst>
          </p:nvPr>
        </p:nvGraphicFramePr>
        <p:xfrm>
          <a:off x="1266959" y="1184858"/>
          <a:ext cx="9989176" cy="3465055"/>
        </p:xfrm>
        <a:graphic>
          <a:graphicData uri="http://schemas.openxmlformats.org/drawingml/2006/table">
            <a:tbl>
              <a:tblPr/>
              <a:tblGrid>
                <a:gridCol w="630896"/>
                <a:gridCol w="1351919"/>
                <a:gridCol w="1975040"/>
                <a:gridCol w="1588185"/>
                <a:gridCol w="1588185"/>
                <a:gridCol w="2854951"/>
              </a:tblGrid>
              <a:tr h="347252">
                <a:tc gridSpan="6">
                  <a:txBody>
                    <a:bodyPr/>
                    <a:lstStyle/>
                    <a:p>
                      <a:pPr algn="ctr" fontAlgn="b"/>
                      <a:r>
                        <a:rPr lang="en-US" sz="1800" b="1" i="0" u="none" strike="noStrike" dirty="0">
                          <a:solidFill>
                            <a:srgbClr val="000000"/>
                          </a:solidFill>
                          <a:effectLst/>
                          <a:latin typeface="Calibri" panose="020F0502020204030204" pitchFamily="34" charset="0"/>
                        </a:rPr>
                        <a:t>LOWEST PERFORMING STATES (WITHOUT AUTONOMY) 3 YEAR AVERAGE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2059">
                <a:tc rowSpan="2">
                  <a:txBody>
                    <a:bodyPr/>
                    <a:lstStyle/>
                    <a:p>
                      <a:pPr algn="ctr" rtl="0" fontAlgn="ctr"/>
                      <a:r>
                        <a:rPr lang="en-US" sz="1800" b="1" i="0" u="none" strike="noStrike">
                          <a:solidFill>
                            <a:srgbClr val="000000"/>
                          </a:solidFill>
                          <a:effectLst/>
                          <a:latin typeface="Tahoma" panose="020B0604030504040204" pitchFamily="34" charset="0"/>
                        </a:rPr>
                        <a:t>S/N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a:txBody>
                    <a:bodyPr/>
                    <a:lstStyle/>
                    <a:p>
                      <a:pPr algn="l" rtl="0" fontAlgn="ctr"/>
                      <a:r>
                        <a:rPr lang="en-US" sz="1800" b="1" i="0" u="none" strike="noStrike" dirty="0">
                          <a:solidFill>
                            <a:srgbClr val="000000"/>
                          </a:solidFill>
                          <a:effectLst/>
                          <a:latin typeface="Tahoma" panose="020B0604030504040204" pitchFamily="34" charset="0"/>
                        </a:rPr>
                        <a:t>State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a:txBody>
                    <a:bodyPr/>
                    <a:lstStyle/>
                    <a:p>
                      <a:pPr algn="ctr" fontAlgn="ctr"/>
                      <a:r>
                        <a:rPr lang="en-US" sz="1800" b="1" i="0" u="none" strike="noStrike" kern="1200" dirty="0">
                          <a:solidFill>
                            <a:srgbClr val="000000"/>
                          </a:solidFill>
                          <a:effectLst/>
                          <a:latin typeface="Tahoma" panose="020B0604030504040204" pitchFamily="34" charset="0"/>
                          <a:ea typeface="+mn-ea"/>
                          <a:cs typeface="+mn-cs"/>
                        </a:rPr>
                        <a:t>% Increase 2016-2018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578754">
                <a:tc vMerge="1">
                  <a:txBody>
                    <a:bodyPr/>
                    <a:lstStyle/>
                    <a:p>
                      <a:endParaRPr lang="en-US"/>
                    </a:p>
                  </a:txBody>
                  <a:tcPr/>
                </a:tc>
                <a:tc vMerge="1">
                  <a:txBody>
                    <a:bodyPr/>
                    <a:lstStyle/>
                    <a:p>
                      <a:endParaRPr lang="en-US"/>
                    </a:p>
                  </a:txBody>
                  <a:tcPr/>
                </a:tc>
                <a:tc>
                  <a:txBody>
                    <a:bodyPr/>
                    <a:lstStyle/>
                    <a:p>
                      <a:pPr algn="ctr" rtl="0" fontAlgn="ctr"/>
                      <a:r>
                        <a:rPr lang="en-US" sz="1800" b="1" i="0" u="none" strike="noStrike" dirty="0">
                          <a:solidFill>
                            <a:srgbClr val="000000"/>
                          </a:solidFill>
                          <a:effectLst/>
                          <a:latin typeface="Tahoma" panose="020B0604030504040204" pitchFamily="34" charset="0"/>
                        </a:rPr>
                        <a:t>(</a:t>
                      </a:r>
                      <a:r>
                        <a:rPr lang="en-US" sz="1800" b="1" i="0" u="none" strike="sngStrike" dirty="0">
                          <a:solidFill>
                            <a:srgbClr val="000000"/>
                          </a:solidFill>
                          <a:effectLst/>
                          <a:latin typeface="Tahoma" panose="020B0604030504040204" pitchFamily="34" charset="0"/>
                        </a:rPr>
                        <a:t>N</a:t>
                      </a:r>
                      <a:r>
                        <a:rPr lang="en-US" sz="1800" b="1" i="0" u="none" strike="noStrike" dirty="0">
                          <a:solidFill>
                            <a:srgbClr val="000000"/>
                          </a:solidFill>
                          <a:effectLst/>
                          <a:latin typeface="Tahoma" panose="020B0604030504040204" pitchFamily="34" charset="0"/>
                        </a:rPr>
                        <a:t>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a:t>
                      </a:r>
                      <a:r>
                        <a:rPr lang="en-US" sz="1800" b="1" i="0" u="none" strike="sngStrike">
                          <a:solidFill>
                            <a:srgbClr val="000000"/>
                          </a:solidFill>
                          <a:effectLst/>
                          <a:latin typeface="Tahoma" panose="020B0604030504040204" pitchFamily="34" charset="0"/>
                        </a:rPr>
                        <a:t>N</a:t>
                      </a:r>
                      <a:r>
                        <a:rPr lang="en-US" sz="1800" b="1" i="0" u="none" strike="noStrike">
                          <a:solidFill>
                            <a:srgbClr val="000000"/>
                          </a:solidFill>
                          <a:effectLst/>
                          <a:latin typeface="Tahoma" panose="020B0604030504040204" pitchFamily="34" charset="0"/>
                        </a:rPr>
                        <a:t>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a:t>
                      </a:r>
                      <a:r>
                        <a:rPr lang="en-US" sz="1800" b="1" i="0" u="none" strike="sngStrike">
                          <a:solidFill>
                            <a:srgbClr val="000000"/>
                          </a:solidFill>
                          <a:effectLst/>
                          <a:latin typeface="Tahoma" panose="020B0604030504040204" pitchFamily="34" charset="0"/>
                        </a:rPr>
                        <a:t>N</a:t>
                      </a:r>
                      <a:r>
                        <a:rPr lang="en-US" sz="1800" b="1" i="0" u="none" strike="noStrike">
                          <a:solidFill>
                            <a:srgbClr val="000000"/>
                          </a:solidFill>
                          <a:effectLst/>
                          <a:latin typeface="Tahoma" panose="020B0604030504040204" pitchFamily="34" charset="0"/>
                        </a:rPr>
                        <a:t> billion)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vMerge="1">
                  <a:txBody>
                    <a:bodyPr/>
                    <a:lstStyle/>
                    <a:p>
                      <a:endParaRPr lang="en-US"/>
                    </a:p>
                  </a:txBody>
                  <a:tcPr/>
                </a:tc>
              </a:tr>
              <a:tr h="392059">
                <a:tc>
                  <a:txBody>
                    <a:bodyPr/>
                    <a:lstStyle/>
                    <a:p>
                      <a:pPr algn="r" rtl="0" fontAlgn="ctr"/>
                      <a:r>
                        <a:rPr lang="en-US" sz="1800" b="1" i="0" u="none" strike="noStrike" dirty="0">
                          <a:solidFill>
                            <a:srgbClr val="000000"/>
                          </a:solidFill>
                          <a:effectLst/>
                          <a:latin typeface="Tahoma" panose="020B060403050404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dirty="0" err="1">
                          <a:solidFill>
                            <a:srgbClr val="000000"/>
                          </a:solidFill>
                          <a:effectLst/>
                          <a:latin typeface="Tahoma" panose="020B0604030504040204" pitchFamily="34" charset="0"/>
                        </a:rPr>
                        <a:t>Ekiti</a:t>
                      </a:r>
                      <a:endParaRPr lang="en-US" sz="1800" b="1"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2.991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4.967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6.465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116.15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578754">
                <a:tc>
                  <a:txBody>
                    <a:bodyPr/>
                    <a:lstStyle/>
                    <a:p>
                      <a:pPr algn="r" rtl="0" fontAlgn="ctr"/>
                      <a:r>
                        <a:rPr lang="en-US" sz="1800" b="1" i="0" u="none" strike="noStrike">
                          <a:solidFill>
                            <a:srgbClr val="000000"/>
                          </a:solidFill>
                          <a:effectLst/>
                          <a:latin typeface="Tahoma" panose="020B060403050404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dirty="0" err="1">
                          <a:solidFill>
                            <a:srgbClr val="000000"/>
                          </a:solidFill>
                          <a:effectLst/>
                          <a:latin typeface="Tahoma" panose="020B0604030504040204" pitchFamily="34" charset="0"/>
                        </a:rPr>
                        <a:t>Borno</a:t>
                      </a:r>
                      <a:endParaRPr lang="en-US" sz="1800" b="1"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2.675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4.983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6.524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143.89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392059">
                <a:tc>
                  <a:txBody>
                    <a:bodyPr/>
                    <a:lstStyle/>
                    <a:p>
                      <a:pPr algn="r" rtl="0" fontAlgn="ctr"/>
                      <a:r>
                        <a:rPr lang="en-US" sz="1800" b="1" i="0" u="none" strike="noStrike">
                          <a:solidFill>
                            <a:srgbClr val="000000"/>
                          </a:solidFill>
                          <a:effectLst/>
                          <a:latin typeface="Tahoma" panose="020B060403050404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Kebbi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3.132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4.393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a:solidFill>
                            <a:srgbClr val="000000"/>
                          </a:solidFill>
                          <a:effectLst/>
                          <a:latin typeface="Tahoma" panose="020B0604030504040204" pitchFamily="34" charset="0"/>
                        </a:rPr>
                        <a:t>4.881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55.84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392059">
                <a:tc>
                  <a:txBody>
                    <a:bodyPr/>
                    <a:lstStyle/>
                    <a:p>
                      <a:pPr algn="r" rtl="0" fontAlgn="ctr"/>
                      <a:r>
                        <a:rPr lang="en-US" sz="1800" b="1" i="0" u="none" strike="noStrike">
                          <a:solidFill>
                            <a:srgbClr val="000000"/>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Ebonyi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4.342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5.102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5.562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28.10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392059">
                <a:tc>
                  <a:txBody>
                    <a:bodyPr/>
                    <a:lstStyle/>
                    <a:p>
                      <a:pPr algn="r" rtl="0" fontAlgn="ctr"/>
                      <a:r>
                        <a:rPr lang="en-US" sz="1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rtl="0" fontAlgn="ctr"/>
                      <a:r>
                        <a:rPr lang="en-US" sz="1800" b="1" i="0" u="none" strike="noStrike">
                          <a:solidFill>
                            <a:srgbClr val="000000"/>
                          </a:solidFill>
                          <a:effectLst/>
                          <a:latin typeface="Tahoma" panose="020B0604030504040204" pitchFamily="34" charset="0"/>
                        </a:rPr>
                        <a:t>Yobe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r>
                        <a:rPr lang="en-US" sz="1800" b="1" i="0" u="none" strike="noStrike" dirty="0">
                          <a:solidFill>
                            <a:srgbClr val="000000"/>
                          </a:solidFill>
                          <a:effectLst/>
                          <a:latin typeface="Tahoma" panose="020B0604030504040204" pitchFamily="34" charset="0"/>
                        </a:rPr>
                        <a:t>3.24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3.598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800" b="1" i="0" u="none" strike="noStrike" dirty="0">
                          <a:solidFill>
                            <a:srgbClr val="000000"/>
                          </a:solidFill>
                          <a:effectLst/>
                          <a:latin typeface="Tahoma" panose="020B0604030504040204" pitchFamily="34" charset="0"/>
                        </a:rPr>
                        <a:t>4.382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800" b="1" i="0" u="none" strike="noStrike" kern="1200" dirty="0">
                          <a:solidFill>
                            <a:srgbClr val="000000"/>
                          </a:solidFill>
                          <a:effectLst/>
                          <a:latin typeface="Tahoma" panose="020B0604030504040204" pitchFamily="34" charset="0"/>
                          <a:ea typeface="+mn-ea"/>
                          <a:cs typeface="+mn-cs"/>
                        </a:rPr>
                        <a:t>35.25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val="1033553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813" y="13252"/>
            <a:ext cx="7235773" cy="476518"/>
          </a:xfrm>
        </p:spPr>
        <p:txBody>
          <a:bodyPr>
            <a:normAutofit/>
          </a:bodyPr>
          <a:lstStyle/>
          <a:p>
            <a:pPr algn="ctr"/>
            <a:r>
              <a:rPr lang="en-GB" sz="2800" b="1" dirty="0" smtClean="0">
                <a:solidFill>
                  <a:srgbClr val="AD0101"/>
                </a:solidFill>
                <a:latin typeface="Franklin Gothic Medium Cond" charset="0"/>
                <a:ea typeface="MS PGothic" charset="-128"/>
              </a:rPr>
              <a:t>3 Year States Performance To IGR</a:t>
            </a:r>
            <a:endParaRPr lang="en-US" sz="2800" b="1" dirty="0">
              <a:solidFill>
                <a:srgbClr val="AD0101"/>
              </a:solidFill>
              <a:latin typeface="Franklin Gothic Medium Cond" charset="0"/>
              <a:ea typeface="MS PGothic"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474651593"/>
              </p:ext>
            </p:extLst>
          </p:nvPr>
        </p:nvGraphicFramePr>
        <p:xfrm>
          <a:off x="750063" y="517234"/>
          <a:ext cx="7273475" cy="5942222"/>
        </p:xfrm>
        <a:graphic>
          <a:graphicData uri="http://schemas.openxmlformats.org/drawingml/2006/table">
            <a:tbl>
              <a:tblPr firstRow="1" firstCol="1" bandRow="1"/>
              <a:tblGrid>
                <a:gridCol w="348274"/>
                <a:gridCol w="1915320"/>
                <a:gridCol w="1609859"/>
                <a:gridCol w="1313645"/>
                <a:gridCol w="2086377"/>
              </a:tblGrid>
              <a:tr h="304151">
                <a:tc>
                  <a:txBody>
                    <a:bodyPr/>
                    <a:lstStyle/>
                    <a:p>
                      <a:pPr algn="ctr">
                        <a:lnSpc>
                          <a:spcPct val="107000"/>
                        </a:lnSpc>
                        <a:spcAft>
                          <a:spcPts val="0"/>
                        </a:spcAft>
                      </a:pPr>
                      <a:r>
                        <a:rPr lang="en-GB" sz="1000" b="1" dirty="0" smtClean="0">
                          <a:effectLst/>
                          <a:latin typeface="Times New Roman" panose="02020603050405020304" pitchFamily="18" charset="0"/>
                          <a:ea typeface="Tahoma" panose="020B0604030504040204" pitchFamily="34" charset="0"/>
                          <a:cs typeface="Times New Roman" panose="02020603050405020304" pitchFamily="18" charset="0"/>
                        </a:rPr>
                        <a:t>S/N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State</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2016 </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a:t>
                      </a:r>
                      <a:r>
                        <a:rPr lang="en-GB" sz="1000" b="1" strike="sngStrike" dirty="0">
                          <a:effectLst/>
                          <a:latin typeface="Times New Roman" panose="02020603050405020304" pitchFamily="18" charset="0"/>
                          <a:ea typeface="Tahoma" panose="020B0604030504040204" pitchFamily="34" charset="0"/>
                          <a:cs typeface="Times New Roman" panose="02020603050405020304" pitchFamily="18" charset="0"/>
                        </a:rPr>
                        <a:t>N</a:t>
                      </a: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 billion)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2017 </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a:t>
                      </a:r>
                      <a:r>
                        <a:rPr lang="en-GB" sz="1000" b="1" strike="sngStrike" dirty="0">
                          <a:effectLst/>
                          <a:latin typeface="Times New Roman" panose="02020603050405020304" pitchFamily="18" charset="0"/>
                          <a:ea typeface="Tahoma" panose="020B0604030504040204" pitchFamily="34" charset="0"/>
                          <a:cs typeface="Times New Roman" panose="02020603050405020304" pitchFamily="18" charset="0"/>
                        </a:rPr>
                        <a:t>N</a:t>
                      </a: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 billion)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2018 </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a:t>
                      </a:r>
                      <a:r>
                        <a:rPr lang="en-GB" sz="1000" b="1" strike="sngStrike" dirty="0">
                          <a:effectLst/>
                          <a:latin typeface="Times New Roman" panose="02020603050405020304" pitchFamily="18" charset="0"/>
                          <a:ea typeface="Tahoma" panose="020B0604030504040204" pitchFamily="34" charset="0"/>
                          <a:cs typeface="Times New Roman" panose="02020603050405020304" pitchFamily="18" charset="0"/>
                        </a:rPr>
                        <a:t>N</a:t>
                      </a: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 billion)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Lagos</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302.425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333.967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382.181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Rivers</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85.287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89.484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112.780</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Ogun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72.981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74.835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84.554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Delta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44.057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51.888</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58.439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Kano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30.959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42.418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44.107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Edo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23.041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25.342</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28.425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Oyo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18.879</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22.448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24.635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8</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Kaduna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17.051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26.530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29.446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9</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Enugu</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14.235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22.039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22.145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10</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Akwa</a:t>
                      </a: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 </a:t>
                      </a: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Ibom</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14.973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15.956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24.210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Anambra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16.787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17.365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19.305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12</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Cross River</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14.776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18.104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17.552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13</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Kwara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17.253</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19.637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23.046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Abia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12.694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14.917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14.834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Ondo</a:t>
                      </a: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8.684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10.927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24.788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Benue</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9.556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12.399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11.215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Bayelsa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7.905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12.523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13.636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18</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Osun</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8.884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11.731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10.381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19</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Kogi</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9.569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11.244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19.311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20</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Plateau</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9.191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10.788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12.726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Sokoto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4.545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9.018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18.762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22</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Bauchi</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8.677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4.369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9.690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23</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Niger</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5.881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6.517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10.432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Imo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5.871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6.850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14.884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Katsina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5.545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6.029</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6.961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Adamawa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5.788</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6.201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6.204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27</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Taraba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5.895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5.764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5.968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28</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Jigawa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3.535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6.650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9.246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29</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Nasarawa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3.402</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6.174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7.566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30</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Zamfara</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4.777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6.023</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8.206</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Gombe</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2.941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5.272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7.343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32</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Ekiti</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a:effectLst/>
                          <a:latin typeface="Times New Roman" panose="02020603050405020304" pitchFamily="18" charset="0"/>
                          <a:ea typeface="Tahoma" panose="020B0604030504040204" pitchFamily="34" charset="0"/>
                          <a:cs typeface="Times New Roman" panose="02020603050405020304" pitchFamily="18" charset="0"/>
                        </a:rPr>
                        <a:t>2.991</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4.967</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6.465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33</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Borno</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2.675</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4.983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6.524</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34</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Kebbi</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3.132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4.393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4.881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2076">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35</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Ebonyi</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4.342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5.102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5.562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831">
                <a:tc>
                  <a:txBody>
                    <a:bodyPr/>
                    <a:lstStyle/>
                    <a:p>
                      <a:pPr algn="ctr">
                        <a:lnSpc>
                          <a:spcPct val="107000"/>
                        </a:lnSpc>
                        <a:spcAft>
                          <a:spcPts val="0"/>
                        </a:spcAft>
                      </a:pPr>
                      <a:r>
                        <a:rPr lang="en-GB" sz="1000" b="1">
                          <a:effectLst/>
                          <a:latin typeface="Times New Roman" panose="02020603050405020304" pitchFamily="18" charset="0"/>
                          <a:ea typeface="Tahoma" panose="020B0604030504040204" pitchFamily="34" charset="0"/>
                          <a:cs typeface="Times New Roman" panose="02020603050405020304" pitchFamily="18" charset="0"/>
                        </a:rPr>
                        <a:t>36</a:t>
                      </a:r>
                      <a:endParaRPr lang="en-US" sz="1000" b="1">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err="1">
                          <a:effectLst/>
                          <a:latin typeface="Times New Roman" panose="02020603050405020304" pitchFamily="18" charset="0"/>
                          <a:ea typeface="Tahoma" panose="020B0604030504040204" pitchFamily="34" charset="0"/>
                          <a:cs typeface="Times New Roman" panose="02020603050405020304" pitchFamily="18" charset="0"/>
                        </a:rPr>
                        <a:t>Yobe</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1000" b="1" dirty="0">
                          <a:effectLst/>
                          <a:latin typeface="Times New Roman" panose="02020603050405020304" pitchFamily="18" charset="0"/>
                          <a:ea typeface="Tahoma" panose="020B0604030504040204" pitchFamily="34" charset="0"/>
                          <a:cs typeface="Times New Roman" panose="02020603050405020304" pitchFamily="18" charset="0"/>
                        </a:rPr>
                        <a:t>3.240</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3.598</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4.382</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831">
                <a:tc>
                  <a:txBody>
                    <a:bodyPr/>
                    <a:lstStyle/>
                    <a:p>
                      <a:pPr algn="r">
                        <a:lnSpc>
                          <a:spcPct val="107000"/>
                        </a:lnSpc>
                        <a:spcAft>
                          <a:spcPts val="0"/>
                        </a:spcAft>
                      </a:pPr>
                      <a:r>
                        <a:rPr lang="en-GB"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000" b="1" dirty="0" smtClean="0">
                          <a:effectLst/>
                          <a:latin typeface="Times New Roman" panose="02020603050405020304" pitchFamily="18" charset="0"/>
                          <a:ea typeface="Calibri" panose="020F0502020204030204" pitchFamily="34" charset="0"/>
                          <a:cs typeface="Times New Roman" panose="02020603050405020304" pitchFamily="18" charset="0"/>
                        </a:rPr>
                        <a:t>TOTAL</a:t>
                      </a:r>
                      <a:endParaRPr lang="en-US" sz="1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812.443</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936.471 </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000" b="1" dirty="0">
                          <a:effectLst/>
                          <a:latin typeface="Times New Roman" panose="02020603050405020304" pitchFamily="18" charset="0"/>
                          <a:ea typeface="Tahoma" panose="020B0604030504040204" pitchFamily="34" charset="0"/>
                          <a:cs typeface="Times New Roman" panose="02020603050405020304" pitchFamily="18" charset="0"/>
                        </a:rPr>
                        <a:t>1,176.431</a:t>
                      </a:r>
                      <a:endParaRPr lang="en-US" sz="10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045" marR="4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Slide Number Placeholder 2"/>
          <p:cNvSpPr>
            <a:spLocks noGrp="1"/>
          </p:cNvSpPr>
          <p:nvPr>
            <p:ph type="sldNum" sz="quarter" idx="10"/>
          </p:nvPr>
        </p:nvSpPr>
        <p:spPr bwMode="auto">
          <a:xfrm>
            <a:off x="4495800" y="6603203"/>
            <a:ext cx="2743200" cy="2055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GB" altLang="en-US" dirty="0" smtClean="0">
                <a:solidFill>
                  <a:srgbClr val="8E8D8C"/>
                </a:solidFill>
              </a:rPr>
              <a:t>24</a:t>
            </a:r>
            <a:endParaRPr lang="en-US" altLang="en-US" dirty="0">
              <a:solidFill>
                <a:srgbClr val="8E8D8C"/>
              </a:solidFill>
            </a:endParaRPr>
          </a:p>
        </p:txBody>
      </p:sp>
      <p:sp>
        <p:nvSpPr>
          <p:cNvPr id="6" name="TextBox 5"/>
          <p:cNvSpPr txBox="1"/>
          <p:nvPr/>
        </p:nvSpPr>
        <p:spPr>
          <a:xfrm>
            <a:off x="8083053" y="1860021"/>
            <a:ext cx="3777642" cy="2246769"/>
          </a:xfrm>
          <a:prstGeom prst="rect">
            <a:avLst/>
          </a:prstGeom>
          <a:noFill/>
        </p:spPr>
        <p:txBody>
          <a:bodyPr wrap="square" rtlCol="0">
            <a:spAutoFit/>
          </a:bodyPr>
          <a:lstStyle/>
          <a:p>
            <a:r>
              <a:rPr lang="en-GB" sz="2800" b="1" dirty="0" smtClean="0">
                <a:solidFill>
                  <a:srgbClr val="C00000"/>
                </a:solidFill>
                <a:latin typeface="Bookman Old Style" panose="02050604050505020204" pitchFamily="18" charset="0"/>
              </a:rPr>
              <a:t>Internally Generated </a:t>
            </a:r>
          </a:p>
          <a:p>
            <a:r>
              <a:rPr lang="en-GB" sz="2800" b="1" dirty="0" smtClean="0">
                <a:solidFill>
                  <a:srgbClr val="C00000"/>
                </a:solidFill>
                <a:latin typeface="Bookman Old Style" panose="02050604050505020204" pitchFamily="18" charset="0"/>
              </a:rPr>
              <a:t>Revenue increase </a:t>
            </a:r>
          </a:p>
          <a:p>
            <a:r>
              <a:rPr lang="en-GB" sz="2800" b="1" dirty="0" smtClean="0">
                <a:solidFill>
                  <a:srgbClr val="C00000"/>
                </a:solidFill>
                <a:latin typeface="Bookman Old Style" panose="02050604050505020204" pitchFamily="18" charset="0"/>
              </a:rPr>
              <a:t>from 2016-2018 </a:t>
            </a:r>
            <a:r>
              <a:rPr lang="en-GB" sz="2800" b="1" dirty="0" smtClean="0">
                <a:solidFill>
                  <a:srgbClr val="C00000"/>
                </a:solidFill>
                <a:latin typeface="Bookman Old Style" panose="02050604050505020204" pitchFamily="18" charset="0"/>
              </a:rPr>
              <a:t>= 44.8%</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513391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41"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3325"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42" name="Rectangle 2"/>
          <p:cNvSpPr>
            <a:spLocks noChangeArrowheads="1"/>
          </p:cNvSpPr>
          <p:nvPr/>
        </p:nvSpPr>
        <p:spPr bwMode="auto">
          <a:xfrm>
            <a:off x="1774841" y="261253"/>
            <a:ext cx="87566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200" b="1" dirty="0">
                <a:solidFill>
                  <a:srgbClr val="AD0101"/>
                </a:solidFill>
                <a:latin typeface="Franklin Gothic Medium Cond" charset="0"/>
                <a:ea typeface="MS PGothic" charset="-128"/>
                <a:cs typeface="+mj-cs"/>
              </a:rPr>
              <a:t>Recommendation To State Revenue </a:t>
            </a:r>
            <a:r>
              <a:rPr lang="en-US" altLang="en-US" sz="3200" b="1" dirty="0" smtClean="0">
                <a:solidFill>
                  <a:srgbClr val="AD0101"/>
                </a:solidFill>
                <a:latin typeface="Franklin Gothic Medium Cond" charset="0"/>
                <a:ea typeface="MS PGothic" charset="-128"/>
                <a:cs typeface="+mj-cs"/>
              </a:rPr>
              <a:t>Boards </a:t>
            </a:r>
            <a:endParaRPr lang="en-US" altLang="en-US" sz="3200" b="1" dirty="0">
              <a:solidFill>
                <a:srgbClr val="AD0101"/>
              </a:solidFill>
              <a:latin typeface="Franklin Gothic Medium Cond" charset="0"/>
              <a:ea typeface="MS PGothic" charset="-128"/>
              <a:cs typeface="+mj-cs"/>
            </a:endParaRPr>
          </a:p>
          <a:p>
            <a:pPr algn="ctr" eaLnBrk="1" hangingPunct="1"/>
            <a:endParaRPr lang="en-US" altLang="en-US" sz="2400" b="1" dirty="0" smtClean="0">
              <a:latin typeface="Century Gothic" panose="020B0502020202020204" pitchFamily="34" charset="0"/>
              <a:ea typeface="MS PGothic" panose="020B0600070205080204" pitchFamily="34" charset="-128"/>
            </a:endParaRPr>
          </a:p>
          <a:p>
            <a:pPr algn="ctr" eaLnBrk="1" hangingPunct="1"/>
            <a:endParaRPr lang="en-US" altLang="en-US" sz="2400" b="1"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Revenue </a:t>
            </a:r>
            <a:r>
              <a:rPr lang="en-US" altLang="en-US" sz="2000" dirty="0">
                <a:latin typeface="Century Gothic" panose="020B0502020202020204" pitchFamily="34" charset="0"/>
                <a:ea typeface="MS PGothic" panose="020B0600070205080204" pitchFamily="34" charset="-128"/>
              </a:rPr>
              <a:t>Administration Law for </a:t>
            </a:r>
            <a:r>
              <a:rPr lang="en-US" altLang="en-US" sz="2000" dirty="0" smtClean="0">
                <a:latin typeface="Century Gothic" panose="020B0502020202020204" pitchFamily="34" charset="0"/>
                <a:ea typeface="MS PGothic" panose="020B0600070205080204" pitchFamily="34" charset="-128"/>
              </a:rPr>
              <a:t>State </a:t>
            </a:r>
            <a:r>
              <a:rPr lang="en-US" altLang="en-US" sz="2000" dirty="0">
                <a:latin typeface="Century Gothic" panose="020B0502020202020204" pitchFamily="34" charset="0"/>
                <a:ea typeface="MS PGothic" panose="020B0600070205080204" pitchFamily="34" charset="-128"/>
              </a:rPr>
              <a:t>Internal Revenue Service granting it full financial and administrative autonomy</a:t>
            </a:r>
            <a:r>
              <a:rPr lang="en-US" altLang="en-US" sz="2000" dirty="0" smtClean="0">
                <a:latin typeface="Century Gothic" panose="020B0502020202020204" pitchFamily="34" charset="0"/>
                <a:ea typeface="MS PGothic" panose="020B0600070205080204" pitchFamily="34" charset="-128"/>
              </a:rPr>
              <a:t>.</a:t>
            </a:r>
          </a:p>
          <a:p>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Establishment </a:t>
            </a:r>
            <a:r>
              <a:rPr lang="en-US" altLang="en-US" sz="2000" dirty="0">
                <a:latin typeface="Century Gothic" panose="020B0502020202020204" pitchFamily="34" charset="0"/>
                <a:ea typeface="MS PGothic" panose="020B0600070205080204" pitchFamily="34" charset="-128"/>
              </a:rPr>
              <a:t>and operationalization of single dedicated IGR account where all government revenue collectable shall be paid</a:t>
            </a:r>
            <a:r>
              <a:rPr lang="en-US" altLang="en-US" sz="2000" dirty="0" smtClean="0">
                <a:latin typeface="Century Gothic" panose="020B0502020202020204" pitchFamily="34" charset="0"/>
                <a:ea typeface="MS PGothic" panose="020B0600070205080204" pitchFamily="34" charset="-128"/>
              </a:rPr>
              <a:t>.</a:t>
            </a:r>
          </a:p>
          <a:p>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a:latin typeface="Century Gothic" panose="020B0502020202020204" pitchFamily="34" charset="0"/>
                <a:ea typeface="MS PGothic" panose="020B0600070205080204" pitchFamily="34" charset="-128"/>
              </a:rPr>
              <a:t>Automation of all revenue administration </a:t>
            </a:r>
            <a:r>
              <a:rPr lang="en-US" altLang="en-US" sz="2000" dirty="0" smtClean="0">
                <a:latin typeface="Century Gothic" panose="020B0502020202020204" pitchFamily="34" charset="0"/>
                <a:ea typeface="MS PGothic" panose="020B0600070205080204" pitchFamily="34" charset="-128"/>
              </a:rPr>
              <a:t>process.</a:t>
            </a:r>
          </a:p>
          <a:p>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a:latin typeface="Century Gothic" panose="020B0502020202020204" pitchFamily="34" charset="0"/>
                <a:ea typeface="MS PGothic" panose="020B0600070205080204" pitchFamily="34" charset="-128"/>
              </a:rPr>
              <a:t>Aggressive Taxpayer enlightenment program to sensitize taxpayers.</a:t>
            </a:r>
          </a:p>
        </p:txBody>
      </p:sp>
      <p:sp>
        <p:nvSpPr>
          <p:cNvPr id="112643" name="Slide Number Placeholder 1"/>
          <p:cNvSpPr>
            <a:spLocks noGrp="1"/>
          </p:cNvSpPr>
          <p:nvPr>
            <p:ph type="sldNum" sz="quarter" idx="10"/>
          </p:nvPr>
        </p:nvSpPr>
        <p:spPr bwMode="auto">
          <a:xfrm>
            <a:off x="4781566" y="642779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5BAA5A99-0A3E-46C3-98F6-FBA5781CD161}" type="slidenum">
              <a:rPr lang="en-US" altLang="en-US">
                <a:latin typeface="Century Gothic" panose="020B0502020202020204" pitchFamily="34" charset="0"/>
              </a:rPr>
              <a:pPr algn="ctr"/>
              <a:t>25</a:t>
            </a:fld>
            <a:endParaRPr lang="en-US" altLang="en-US" dirty="0">
              <a:latin typeface="Century Gothic" panose="020B0502020202020204" pitchFamily="34" charset="0"/>
            </a:endParaRPr>
          </a:p>
        </p:txBody>
      </p:sp>
    </p:spTree>
    <p:extLst>
      <p:ext uri="{BB962C8B-B14F-4D97-AF65-F5344CB8AC3E}">
        <p14:creationId xmlns:p14="http://schemas.microsoft.com/office/powerpoint/2010/main" val="1513660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41"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7357"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42" name="Rectangle 2"/>
          <p:cNvSpPr>
            <a:spLocks noChangeArrowheads="1"/>
          </p:cNvSpPr>
          <p:nvPr/>
        </p:nvSpPr>
        <p:spPr bwMode="auto">
          <a:xfrm>
            <a:off x="1666875" y="254000"/>
            <a:ext cx="949910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n-US" altLang="en-US" sz="3200" b="1" dirty="0">
                <a:solidFill>
                  <a:srgbClr val="AD0101"/>
                </a:solidFill>
                <a:latin typeface="Franklin Gothic Medium Cond" charset="0"/>
                <a:ea typeface="MS PGothic" charset="-128"/>
                <a:cs typeface="+mj-cs"/>
              </a:rPr>
              <a:t>Conclusion </a:t>
            </a:r>
            <a:endParaRPr lang="en-US" altLang="en-US" sz="3200" b="1" dirty="0" smtClean="0">
              <a:solidFill>
                <a:srgbClr val="AD0101"/>
              </a:solidFill>
              <a:latin typeface="Franklin Gothic Medium Cond" charset="0"/>
              <a:ea typeface="MS PGothic" charset="-128"/>
              <a:cs typeface="+mj-cs"/>
            </a:endParaRPr>
          </a:p>
          <a:p>
            <a:pPr algn="ctr" eaLnBrk="1" hangingPunct="1"/>
            <a:endParaRPr lang="en-US" altLang="en-US" sz="2400" b="1"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Federal and State boards of internal revenue authorities </a:t>
            </a:r>
            <a:r>
              <a:rPr lang="en-US" altLang="en-US" sz="2000" dirty="0">
                <a:latin typeface="Century Gothic" panose="020B0502020202020204" pitchFamily="34" charset="0"/>
                <a:ea typeface="MS PGothic" panose="020B0600070205080204" pitchFamily="34" charset="-128"/>
              </a:rPr>
              <a:t>need to focus on closing current gaps in the revenue collection system, while also identifying new/ untapped sources of revenue</a:t>
            </a:r>
          </a:p>
          <a:p>
            <a:pPr marL="342900" indent="-342900">
              <a:buFont typeface="Wingdings" panose="05000000000000000000" pitchFamily="2" charset="2"/>
              <a:buChar char="§"/>
            </a:pPr>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Tax revenue </a:t>
            </a:r>
            <a:r>
              <a:rPr lang="en-US" altLang="en-US" sz="2000" dirty="0">
                <a:latin typeface="Century Gothic" panose="020B0502020202020204" pitchFamily="34" charset="0"/>
                <a:ea typeface="MS PGothic" panose="020B0600070205080204" pitchFamily="34" charset="-128"/>
              </a:rPr>
              <a:t>is a more sustainable source of revenue with advantages over other sources of Government revenue. </a:t>
            </a:r>
            <a:endParaRPr lang="en-US" altLang="en-US" sz="2000" dirty="0" smtClean="0">
              <a:latin typeface="Century Gothic" panose="020B0502020202020204" pitchFamily="34" charset="0"/>
              <a:ea typeface="MS PGothic" panose="020B0600070205080204" pitchFamily="34" charset="-128"/>
            </a:endParaRPr>
          </a:p>
          <a:p>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smtClean="0">
                <a:latin typeface="Century Gothic" panose="020B0502020202020204" pitchFamily="34" charset="0"/>
                <a:ea typeface="MS PGothic" panose="020B0600070205080204" pitchFamily="34" charset="-128"/>
              </a:rPr>
              <a:t>Creating </a:t>
            </a:r>
            <a:r>
              <a:rPr lang="en-US" altLang="en-US" sz="2000" dirty="0">
                <a:latin typeface="Century Gothic" panose="020B0502020202020204" pitchFamily="34" charset="0"/>
                <a:ea typeface="MS PGothic" panose="020B0600070205080204" pitchFamily="34" charset="-128"/>
              </a:rPr>
              <a:t>the right environment to maximize the latent potential in the Nigerian economy, especially within the tax </a:t>
            </a:r>
            <a:r>
              <a:rPr lang="en-US" altLang="en-US" sz="2000" dirty="0" smtClean="0">
                <a:latin typeface="Century Gothic" panose="020B0502020202020204" pitchFamily="34" charset="0"/>
                <a:ea typeface="MS PGothic" panose="020B0600070205080204" pitchFamily="34" charset="-128"/>
              </a:rPr>
              <a:t>system is important so </a:t>
            </a:r>
            <a:r>
              <a:rPr lang="en-US" altLang="en-US" sz="2000" dirty="0">
                <a:latin typeface="Century Gothic" panose="020B0502020202020204" pitchFamily="34" charset="0"/>
                <a:ea typeface="MS PGothic" panose="020B0600070205080204" pitchFamily="34" charset="-128"/>
              </a:rPr>
              <a:t>that </a:t>
            </a:r>
            <a:r>
              <a:rPr lang="en-US" altLang="en-US" sz="2000" dirty="0" smtClean="0">
                <a:latin typeface="Century Gothic" panose="020B0502020202020204" pitchFamily="34" charset="0"/>
                <a:ea typeface="MS PGothic" panose="020B0600070205080204" pitchFamily="34" charset="-128"/>
              </a:rPr>
              <a:t>tax </a:t>
            </a:r>
            <a:r>
              <a:rPr lang="en-US" altLang="en-US" sz="2000" dirty="0">
                <a:latin typeface="Century Gothic" panose="020B0502020202020204" pitchFamily="34" charset="0"/>
                <a:ea typeface="MS PGothic" panose="020B0600070205080204" pitchFamily="34" charset="-128"/>
              </a:rPr>
              <a:t>revenue can truly become the major source of Government revenue</a:t>
            </a:r>
          </a:p>
          <a:p>
            <a:pPr marL="342900" indent="-342900">
              <a:buFont typeface="Wingdings" panose="05000000000000000000" pitchFamily="2" charset="2"/>
              <a:buChar char="§"/>
            </a:pPr>
            <a:endParaRPr lang="en-US" altLang="en-US" sz="2000" dirty="0">
              <a:latin typeface="Century Gothic" panose="020B0502020202020204" pitchFamily="34" charset="0"/>
              <a:ea typeface="MS PGothic" panose="020B0600070205080204" pitchFamily="34" charset="-128"/>
            </a:endParaRPr>
          </a:p>
          <a:p>
            <a:pPr marL="342900" indent="-342900">
              <a:buFont typeface="Wingdings" panose="05000000000000000000" pitchFamily="2" charset="2"/>
              <a:buChar char="§"/>
            </a:pPr>
            <a:r>
              <a:rPr lang="en-US" altLang="en-US" sz="2000" dirty="0">
                <a:latin typeface="Century Gothic" panose="020B0502020202020204" pitchFamily="34" charset="0"/>
                <a:ea typeface="MS PGothic" panose="020B0600070205080204" pitchFamily="34" charset="-128"/>
              </a:rPr>
              <a:t>FIRS will always be available to partner with any State Government or Government agency on any initiatives that will be </a:t>
            </a:r>
            <a:r>
              <a:rPr lang="en-US" altLang="en-US" sz="2000" dirty="0" smtClean="0">
                <a:latin typeface="Century Gothic" panose="020B0502020202020204" pitchFamily="34" charset="0"/>
                <a:ea typeface="MS PGothic" panose="020B0600070205080204" pitchFamily="34" charset="-128"/>
              </a:rPr>
              <a:t>of benefit to the tax administration system.</a:t>
            </a:r>
            <a:endParaRPr lang="en-US" altLang="en-US" sz="2000" dirty="0">
              <a:latin typeface="Century Gothic" panose="020B0502020202020204" pitchFamily="34" charset="0"/>
              <a:ea typeface="MS PGothic" panose="020B0600070205080204" pitchFamily="34" charset="-128"/>
            </a:endParaRPr>
          </a:p>
        </p:txBody>
      </p:sp>
      <p:sp>
        <p:nvSpPr>
          <p:cNvPr id="112643" name="Slide Number Placeholder 1"/>
          <p:cNvSpPr>
            <a:spLocks noGrp="1"/>
          </p:cNvSpPr>
          <p:nvPr>
            <p:ph type="sldNum" sz="quarter" idx="10"/>
          </p:nvPr>
        </p:nvSpPr>
        <p:spPr bwMode="auto">
          <a:xfrm>
            <a:off x="4781566" y="642779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5BAA5A99-0A3E-46C3-98F6-FBA5781CD161}" type="slidenum">
              <a:rPr lang="en-US" altLang="en-US">
                <a:latin typeface="Century Gothic" panose="020B0502020202020204" pitchFamily="34" charset="0"/>
              </a:rPr>
              <a:pPr algn="ctr"/>
              <a:t>26</a:t>
            </a:fld>
            <a:endParaRPr lang="en-US" altLang="en-US" dirty="0">
              <a:latin typeface="Century Gothic" panose="020B0502020202020204" pitchFamily="34" charset="0"/>
            </a:endParaRPr>
          </a:p>
        </p:txBody>
      </p:sp>
    </p:spTree>
    <p:extLst>
      <p:ext uri="{BB962C8B-B14F-4D97-AF65-F5344CB8AC3E}">
        <p14:creationId xmlns:p14="http://schemas.microsoft.com/office/powerpoint/2010/main" val="471517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689"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4348"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4690" name="Title 1"/>
          <p:cNvSpPr txBox="1">
            <a:spLocks/>
          </p:cNvSpPr>
          <p:nvPr/>
        </p:nvSpPr>
        <p:spPr bwMode="auto">
          <a:xfrm>
            <a:off x="1873251" y="573089"/>
            <a:ext cx="8469313"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08050">
              <a:tabLst>
                <a:tab pos="273050" algn="l"/>
              </a:tabLst>
              <a:defRPr>
                <a:solidFill>
                  <a:schemeClr val="tx1"/>
                </a:solidFill>
                <a:latin typeface="Arial" panose="020B0604020202020204" pitchFamily="34" charset="0"/>
                <a:ea typeface="MS PGothic" panose="020B0600070205080204" pitchFamily="34" charset="-128"/>
              </a:defRPr>
            </a:lvl1pPr>
            <a:lvl2pPr marL="742950" indent="-285750" defTabSz="908050">
              <a:tabLst>
                <a:tab pos="273050" algn="l"/>
              </a:tabLst>
              <a:defRPr>
                <a:solidFill>
                  <a:schemeClr val="tx1"/>
                </a:solidFill>
                <a:latin typeface="Arial" panose="020B0604020202020204" pitchFamily="34" charset="0"/>
                <a:ea typeface="MS PGothic" panose="020B0600070205080204" pitchFamily="34" charset="-128"/>
              </a:defRPr>
            </a:lvl2pPr>
            <a:lvl3pPr marL="1143000" indent="-228600" defTabSz="908050">
              <a:tabLst>
                <a:tab pos="273050" algn="l"/>
              </a:tabLst>
              <a:defRPr>
                <a:solidFill>
                  <a:schemeClr val="tx1"/>
                </a:solidFill>
                <a:latin typeface="Arial" panose="020B0604020202020204" pitchFamily="34" charset="0"/>
                <a:ea typeface="MS PGothic" panose="020B0600070205080204" pitchFamily="34" charset="-128"/>
              </a:defRPr>
            </a:lvl3pPr>
            <a:lvl4pPr marL="1600200" indent="-228600" defTabSz="908050">
              <a:tabLst>
                <a:tab pos="273050" algn="l"/>
              </a:tabLst>
              <a:defRPr>
                <a:solidFill>
                  <a:schemeClr val="tx1"/>
                </a:solidFill>
                <a:latin typeface="Arial" panose="020B0604020202020204" pitchFamily="34" charset="0"/>
                <a:ea typeface="MS PGothic" panose="020B0600070205080204" pitchFamily="34" charset="-128"/>
              </a:defRPr>
            </a:lvl4pPr>
            <a:lvl5pPr marL="2057400" indent="-228600" defTabSz="908050">
              <a:tabLst>
                <a:tab pos="273050" algn="l"/>
              </a:tabLst>
              <a:defRPr>
                <a:solidFill>
                  <a:schemeClr val="tx1"/>
                </a:solidFill>
                <a:latin typeface="Arial" panose="020B0604020202020204" pitchFamily="34" charset="0"/>
                <a:ea typeface="MS PGothic" panose="020B0600070205080204" pitchFamily="34" charset="-128"/>
              </a:defRPr>
            </a:lvl5pPr>
            <a:lvl6pPr marL="25146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6pPr>
            <a:lvl7pPr marL="29718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7pPr>
            <a:lvl8pPr marL="34290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8pPr>
            <a:lvl9pPr marL="3886200" indent="-228600" defTabSz="908050" eaLnBrk="0" fontAlgn="base" hangingPunct="0">
              <a:spcBef>
                <a:spcPct val="0"/>
              </a:spcBef>
              <a:spcAft>
                <a:spcPct val="0"/>
              </a:spcAft>
              <a:tabLst>
                <a:tab pos="273050" algn="l"/>
              </a:tabLst>
              <a:defRPr>
                <a:solidFill>
                  <a:schemeClr val="tx1"/>
                </a:solidFill>
                <a:latin typeface="Arial" panose="020B0604020202020204" pitchFamily="34" charset="0"/>
                <a:ea typeface="MS PGothic" panose="020B0600070205080204" pitchFamily="34" charset="-128"/>
              </a:defRPr>
            </a:lvl9pPr>
          </a:lstStyle>
          <a:p>
            <a:pPr algn="ctr"/>
            <a:endParaRPr lang="en-US" altLang="en-US" sz="2400" b="1">
              <a:solidFill>
                <a:srgbClr val="6D6E72"/>
              </a:solidFill>
            </a:endParaRPr>
          </a:p>
          <a:p>
            <a:pPr algn="ctr"/>
            <a:endParaRPr lang="en-US" altLang="en-US" sz="2400" b="1">
              <a:solidFill>
                <a:srgbClr val="6D6E72"/>
              </a:solidFill>
            </a:endParaRPr>
          </a:p>
          <a:p>
            <a:pPr algn="ctr"/>
            <a:endParaRPr lang="en-US" altLang="en-US" sz="2400" b="1">
              <a:solidFill>
                <a:srgbClr val="6D6E72"/>
              </a:solidFill>
            </a:endParaRPr>
          </a:p>
          <a:p>
            <a:pPr algn="ctr"/>
            <a:endParaRPr lang="en-US" altLang="en-US" sz="2400" b="1">
              <a:solidFill>
                <a:srgbClr val="6D6E72"/>
              </a:solidFill>
            </a:endParaRPr>
          </a:p>
          <a:p>
            <a:pPr algn="ctr"/>
            <a:endParaRPr lang="en-US" altLang="en-US" sz="5400" b="1">
              <a:solidFill>
                <a:srgbClr val="000000"/>
              </a:solidFill>
            </a:endParaRPr>
          </a:p>
          <a:p>
            <a:pPr algn="ctr"/>
            <a:r>
              <a:rPr lang="en-US" altLang="en-US" sz="5400" b="1">
                <a:solidFill>
                  <a:srgbClr val="C00000"/>
                </a:solidFill>
                <a:latin typeface="Century Gothic" panose="020B0502020202020204" pitchFamily="34" charset="0"/>
              </a:rPr>
              <a:t>Thank You</a:t>
            </a:r>
          </a:p>
        </p:txBody>
      </p:sp>
    </p:spTree>
    <p:extLst>
      <p:ext uri="{BB962C8B-B14F-4D97-AF65-F5344CB8AC3E}">
        <p14:creationId xmlns:p14="http://schemas.microsoft.com/office/powerpoint/2010/main" val="3917205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extLst>
          </p:cNvPr>
          <p:cNvSpPr>
            <a:spLocks noGrp="1"/>
          </p:cNvSpPr>
          <p:nvPr>
            <p:ph type="title"/>
          </p:nvPr>
        </p:nvSpPr>
        <p:spPr>
          <a:xfrm>
            <a:off x="1646239" y="156625"/>
            <a:ext cx="8793162" cy="554038"/>
          </a:xfrm>
        </p:spPr>
        <p:txBody>
          <a:bodyPr>
            <a:normAutofit fontScale="90000"/>
          </a:bodyPr>
          <a:lstStyle/>
          <a:p>
            <a:pPr algn="ctr">
              <a:defRPr/>
            </a:pPr>
            <a:r>
              <a:rPr lang="en-GB" altLang="en-US" sz="3600" b="1" dirty="0" smtClean="0">
                <a:solidFill>
                  <a:srgbClr val="AD0101"/>
                </a:solidFill>
                <a:latin typeface="Franklin Gothic Medium Cond" charset="0"/>
                <a:ea typeface="MS PGothic" charset="-128"/>
                <a:cs typeface="+mn-cs"/>
              </a:rPr>
              <a:t>Introduction </a:t>
            </a:r>
            <a:endParaRPr lang="en-US" altLang="en-US" sz="3600" b="1" dirty="0">
              <a:solidFill>
                <a:srgbClr val="AD0101"/>
              </a:solidFill>
              <a:latin typeface="Franklin Gothic Medium Cond" charset="0"/>
              <a:ea typeface="MS PGothic" charset="-128"/>
              <a:cs typeface="+mn-cs"/>
            </a:endParaRPr>
          </a:p>
        </p:txBody>
      </p:sp>
      <p:sp>
        <p:nvSpPr>
          <p:cNvPr id="86018" name="Content Placeholder 2"/>
          <p:cNvSpPr txBox="1">
            <a:spLocks/>
          </p:cNvSpPr>
          <p:nvPr/>
        </p:nvSpPr>
        <p:spPr bwMode="auto">
          <a:xfrm>
            <a:off x="1627188" y="782639"/>
            <a:ext cx="8729662"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CBC9B0"/>
              </a:buClr>
            </a:pPr>
            <a:endParaRPr lang="en-US" altLang="en-US" b="1" i="1">
              <a:solidFill>
                <a:srgbClr val="897D5D"/>
              </a:solidFill>
            </a:endParaRPr>
          </a:p>
        </p:txBody>
      </p:sp>
      <p:sp>
        <p:nvSpPr>
          <p:cNvPr id="86019" name="Rectangle 1"/>
          <p:cNvSpPr>
            <a:spLocks noChangeArrowheads="1"/>
          </p:cNvSpPr>
          <p:nvPr/>
        </p:nvSpPr>
        <p:spPr bwMode="auto">
          <a:xfrm>
            <a:off x="772732" y="938213"/>
            <a:ext cx="9666669"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buFont typeface="Wingdings" panose="05000000000000000000" pitchFamily="2" charset="2"/>
              <a:buChar char="§"/>
            </a:pPr>
            <a:r>
              <a:rPr lang="en-US" altLang="en-US" sz="2000" dirty="0">
                <a:latin typeface="Century Gothic" panose="020B0502020202020204" pitchFamily="34" charset="0"/>
              </a:rPr>
              <a:t>State Governments across the nation </a:t>
            </a:r>
            <a:r>
              <a:rPr lang="en-US" altLang="en-US" sz="2000" dirty="0" smtClean="0">
                <a:latin typeface="Century Gothic" panose="020B0502020202020204" pitchFamily="34" charset="0"/>
              </a:rPr>
              <a:t>need </a:t>
            </a:r>
            <a:r>
              <a:rPr lang="en-US" altLang="en-US" sz="2000" dirty="0">
                <a:latin typeface="Century Gothic" panose="020B0502020202020204" pitchFamily="34" charset="0"/>
              </a:rPr>
              <a:t>money to finance their expenditure, which includes infrastructure and social services.  </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There are two major ways for states to finance its expenditure – through taxation and borrowing.</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Generally, taxation is deemed preferable to borrowing as debt has to be repaid usually with interest and other debt servicing obligations which can sometimes create additional burden on Government. </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In addition, taxation does not have the same limitations as borrowing as a means of financing expenditure.</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Putting in place, effective strategies and policies to enhance revenue generation is pivotal for state’s financial autonomy. </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endParaRPr lang="en-US" altLang="en-US" sz="1600" dirty="0"/>
          </a:p>
        </p:txBody>
      </p:sp>
      <p:sp>
        <p:nvSpPr>
          <p:cNvPr id="86020" name="Slide Number Placeholder 1"/>
          <p:cNvSpPr>
            <a:spLocks noGrp="1"/>
          </p:cNvSpPr>
          <p:nvPr>
            <p:ph type="sldNum" sz="quarter" idx="10"/>
          </p:nvPr>
        </p:nvSpPr>
        <p:spPr bwMode="auto">
          <a:xfrm>
            <a:off x="4410075" y="6340478"/>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00CB28B6-86A8-4C42-BC39-56CD0FA99FB9}" type="slidenum">
              <a:rPr lang="en-US" altLang="en-US">
                <a:solidFill>
                  <a:srgbClr val="8E8D8C"/>
                </a:solidFill>
              </a:rPr>
              <a:pPr algn="ctr"/>
              <a:t>3</a:t>
            </a:fld>
            <a:endParaRPr lang="en-US" altLang="en-US" dirty="0">
              <a:solidFill>
                <a:srgbClr val="8E8D8C"/>
              </a:solidFill>
            </a:endParaRPr>
          </a:p>
        </p:txBody>
      </p:sp>
    </p:spTree>
    <p:extLst>
      <p:ext uri="{BB962C8B-B14F-4D97-AF65-F5344CB8AC3E}">
        <p14:creationId xmlns:p14="http://schemas.microsoft.com/office/powerpoint/2010/main" val="2596234786"/>
      </p:ext>
    </p:extLst>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692276" y="48542"/>
            <a:ext cx="8793162" cy="715226"/>
          </a:xfrm>
        </p:spPr>
        <p:txBody>
          <a:bodyPr>
            <a:normAutofit/>
          </a:bodyPr>
          <a:lstStyle/>
          <a:p>
            <a:pPr algn="ctr"/>
            <a:r>
              <a:rPr lang="en-US" altLang="en-US" sz="3200" b="1" dirty="0" smtClean="0">
                <a:solidFill>
                  <a:srgbClr val="AD0101"/>
                </a:solidFill>
                <a:latin typeface="Franklin Gothic Medium Cond" charset="0"/>
                <a:ea typeface="MS PGothic" charset="-128"/>
              </a:rPr>
              <a:t>Tax </a:t>
            </a:r>
            <a:r>
              <a:rPr lang="en-US" altLang="en-US" sz="3200" b="1" dirty="0">
                <a:solidFill>
                  <a:srgbClr val="AD0101"/>
                </a:solidFill>
                <a:latin typeface="Franklin Gothic Medium Cond" charset="0"/>
                <a:ea typeface="MS PGothic" charset="-128"/>
              </a:rPr>
              <a:t>as a Major Enabler of Internally Generated Revenue </a:t>
            </a:r>
            <a:endParaRPr lang="en-US" altLang="en-US" sz="3200" b="1" dirty="0"/>
          </a:p>
        </p:txBody>
      </p:sp>
      <p:sp>
        <p:nvSpPr>
          <p:cNvPr id="91138" name="Content Placeholder 2"/>
          <p:cNvSpPr txBox="1">
            <a:spLocks/>
          </p:cNvSpPr>
          <p:nvPr/>
        </p:nvSpPr>
        <p:spPr bwMode="auto">
          <a:xfrm>
            <a:off x="1627188" y="782639"/>
            <a:ext cx="8729662"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CBC9B0"/>
              </a:buClr>
            </a:pPr>
            <a:endParaRPr lang="en-US" altLang="en-US" b="1" i="1">
              <a:solidFill>
                <a:srgbClr val="897D5D"/>
              </a:solidFill>
            </a:endParaRPr>
          </a:p>
        </p:txBody>
      </p:sp>
      <p:sp>
        <p:nvSpPr>
          <p:cNvPr id="91139" name="Rectangle 1"/>
          <p:cNvSpPr>
            <a:spLocks noChangeArrowheads="1"/>
          </p:cNvSpPr>
          <p:nvPr/>
        </p:nvSpPr>
        <p:spPr bwMode="auto">
          <a:xfrm>
            <a:off x="1692276" y="782638"/>
            <a:ext cx="86010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buFont typeface="Wingdings" panose="05000000000000000000" pitchFamily="2" charset="2"/>
              <a:buChar char="§"/>
            </a:pPr>
            <a:r>
              <a:rPr lang="en-US" altLang="en-US" sz="2000" dirty="0">
                <a:latin typeface="Century Gothic" panose="020B0502020202020204" pitchFamily="34" charset="0"/>
              </a:rPr>
              <a:t>This is where citizens, as taxpayers, come in. Ideally, voluntary compliance by the taxpayer will ensure that revenue is made available for improving on the provision of social amenities and services. </a:t>
            </a:r>
            <a:endParaRPr lang="en-US" altLang="en-US" sz="2000" dirty="0" smtClean="0">
              <a:latin typeface="Century Gothic" panose="020B0502020202020204" pitchFamily="34" charset="0"/>
            </a:endParaRPr>
          </a:p>
          <a:p>
            <a:pPr marL="0" indent="0" algn="just"/>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Taxation places a higher burden of accountability on government, while providing taxpayers with a greater stake in governance. At its core, taxation is a social contract between Government and taxpayers.</a:t>
            </a:r>
          </a:p>
          <a:p>
            <a:pPr algn="just"/>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Where citizens play such a significant role in raising revenue, Government will similarly have a strong motivation to account for revenues collected and their utilization.</a:t>
            </a:r>
          </a:p>
          <a:p>
            <a:pPr algn="just"/>
            <a:endParaRPr lang="en-US" altLang="en-US" sz="2000" dirty="0">
              <a:latin typeface="Century Gothic" panose="020B0502020202020204" pitchFamily="34" charset="0"/>
            </a:endParaRPr>
          </a:p>
          <a:p>
            <a:pPr algn="just">
              <a:buFont typeface="Wingdings" panose="05000000000000000000" pitchFamily="2" charset="2"/>
              <a:buChar char="§"/>
            </a:pPr>
            <a:r>
              <a:rPr lang="en-US" altLang="en-US" sz="2000" dirty="0">
                <a:solidFill>
                  <a:srgbClr val="3E3D2D"/>
                </a:solidFill>
                <a:latin typeface="Century Gothic" panose="020B0502020202020204" pitchFamily="34" charset="0"/>
              </a:rPr>
              <a:t>In actualizing its mandate, revenue authorities must ensure that every effort is made to see that the emerging issues of tax administration does not hamper all stakeholders (Government, FIRS and Taxpayers)from meeting their respective obligations.</a:t>
            </a:r>
            <a:endParaRPr lang="en-US" altLang="en-US" sz="2000" dirty="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4</a:t>
            </a:fld>
            <a:endParaRPr lang="en-US" altLang="en-US" dirty="0">
              <a:solidFill>
                <a:srgbClr val="8E8D8C"/>
              </a:solidFill>
            </a:endParaRPr>
          </a:p>
        </p:txBody>
      </p:sp>
    </p:spTree>
    <p:extLst>
      <p:ext uri="{BB962C8B-B14F-4D97-AF65-F5344CB8AC3E}">
        <p14:creationId xmlns:p14="http://schemas.microsoft.com/office/powerpoint/2010/main" val="1535595755"/>
      </p:ext>
    </p:extLst>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522334" y="270499"/>
            <a:ext cx="10004257" cy="715226"/>
          </a:xfrm>
        </p:spPr>
        <p:txBody>
          <a:bodyPr>
            <a:normAutofit fontScale="90000"/>
          </a:bodyPr>
          <a:lstStyle/>
          <a:p>
            <a:pPr algn="ctr"/>
            <a:r>
              <a:rPr lang="en-US" altLang="en-US" sz="3200" b="1" dirty="0" smtClean="0">
                <a:solidFill>
                  <a:srgbClr val="AD0101"/>
                </a:solidFill>
                <a:latin typeface="Franklin Gothic Medium Cond" charset="0"/>
                <a:ea typeface="MS PGothic" charset="-128"/>
              </a:rPr>
              <a:t>Taxes and Levies collected by Federal, State and Local Governments </a:t>
            </a:r>
            <a:br>
              <a:rPr lang="en-US" altLang="en-US" sz="3200" b="1" dirty="0" smtClean="0">
                <a:solidFill>
                  <a:srgbClr val="AD0101"/>
                </a:solidFill>
                <a:latin typeface="Franklin Gothic Medium Cond" charset="0"/>
                <a:ea typeface="MS PGothic" charset="-128"/>
              </a:rPr>
            </a:br>
            <a:r>
              <a:rPr lang="en-US" altLang="en-US" sz="3200" dirty="0" smtClean="0">
                <a:solidFill>
                  <a:srgbClr val="AD0101"/>
                </a:solidFill>
                <a:latin typeface="Franklin Gothic Medium Cond" charset="0"/>
                <a:ea typeface="MS PGothic" charset="-128"/>
              </a:rPr>
              <a:t> </a:t>
            </a:r>
            <a:endParaRPr lang="en-US" altLang="en-US" sz="3200" dirty="0"/>
          </a:p>
        </p:txBody>
      </p:sp>
      <p:sp>
        <p:nvSpPr>
          <p:cNvPr id="91138" name="Content Placeholder 2"/>
          <p:cNvSpPr txBox="1">
            <a:spLocks/>
          </p:cNvSpPr>
          <p:nvPr/>
        </p:nvSpPr>
        <p:spPr bwMode="auto">
          <a:xfrm>
            <a:off x="1627188" y="782640"/>
            <a:ext cx="8729662" cy="101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eaLnBrk="1" hangingPunct="1">
              <a:buClr>
                <a:srgbClr val="CBC9B0"/>
              </a:buClr>
              <a:buFont typeface="+mj-lt"/>
              <a:buAutoNum type="arabicPeriod"/>
            </a:pPr>
            <a:endParaRPr lang="en-US" altLang="en-US" b="1" i="1">
              <a:solidFill>
                <a:srgbClr val="897D5D"/>
              </a:solidFill>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5</a:t>
            </a:fld>
            <a:endParaRPr lang="en-US" altLang="en-US" dirty="0">
              <a:solidFill>
                <a:srgbClr val="8E8D8C"/>
              </a:solidFill>
            </a:endParaRPr>
          </a:p>
        </p:txBody>
      </p:sp>
      <p:sp>
        <p:nvSpPr>
          <p:cNvPr id="2" name="Rectangle 1"/>
          <p:cNvSpPr/>
          <p:nvPr/>
        </p:nvSpPr>
        <p:spPr>
          <a:xfrm>
            <a:off x="1627188" y="782640"/>
            <a:ext cx="9367233" cy="5550237"/>
          </a:xfrm>
          <a:prstGeom prst="rect">
            <a:avLst/>
          </a:prstGeom>
        </p:spPr>
        <p:txBody>
          <a:bodyPr wrap="square">
            <a:spAutoFit/>
          </a:bodyPr>
          <a:lstStyle/>
          <a:p>
            <a:pPr>
              <a:lnSpc>
                <a:spcPct val="150000"/>
              </a:lnSpc>
              <a:spcBef>
                <a:spcPts val="1000"/>
              </a:spcBef>
              <a:buClr>
                <a:srgbClr val="5FCBEF"/>
              </a:buClr>
              <a:buSzPct val="80000"/>
            </a:pPr>
            <a:r>
              <a:rPr lang="en-US" altLang="en-US" b="1" dirty="0">
                <a:solidFill>
                  <a:srgbClr val="000000"/>
                </a:solidFill>
                <a:latin typeface="Century Gothic" panose="020B0502020202020204" pitchFamily="34" charset="0"/>
              </a:rPr>
              <a:t>Federal Government</a:t>
            </a:r>
            <a:r>
              <a:rPr lang="en-US" altLang="en-US" dirty="0">
                <a:solidFill>
                  <a:srgbClr val="000000"/>
                </a:solidFill>
                <a:latin typeface="Century Gothic" panose="020B0502020202020204" pitchFamily="34" charset="0"/>
              </a:rPr>
              <a:t>:  Below are a list of various taxes &amp; levies at the federal government level</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WHT – Withholding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CGT – Capital Gains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CIT – Company Income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PAYE/PIT – Pay As You Earn/ Personal Income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Stamp Duties</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PPT – Petroleum Profit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EDT – Education Tax</a:t>
            </a:r>
          </a:p>
          <a:p>
            <a:pPr>
              <a:lnSpc>
                <a:spcPct val="150000"/>
              </a:lnSpc>
              <a:spcBef>
                <a:spcPts val="1000"/>
              </a:spcBef>
              <a:buSzPct val="80000"/>
              <a:buFont typeface="Wingdings" panose="05000000000000000000" pitchFamily="2" charset="2"/>
              <a:buChar char="§"/>
            </a:pPr>
            <a:r>
              <a:rPr lang="en-US" altLang="en-US" dirty="0">
                <a:solidFill>
                  <a:srgbClr val="000000"/>
                </a:solidFill>
                <a:latin typeface="Century Gothic" panose="020B0502020202020204" pitchFamily="34" charset="0"/>
              </a:rPr>
              <a:t>NITDA Levy – Technology Levy</a:t>
            </a:r>
          </a:p>
          <a:p>
            <a:pPr algn="just">
              <a:buClr>
                <a:schemeClr val="tx2"/>
              </a:buClr>
            </a:pPr>
            <a:endParaRPr lang="en-US" altLang="en-US" dirty="0"/>
          </a:p>
        </p:txBody>
      </p:sp>
    </p:spTree>
    <p:extLst>
      <p:ext uri="{BB962C8B-B14F-4D97-AF65-F5344CB8AC3E}">
        <p14:creationId xmlns:p14="http://schemas.microsoft.com/office/powerpoint/2010/main" val="322101249"/>
      </p:ext>
    </p:extLst>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522334" y="270499"/>
            <a:ext cx="10004257" cy="715226"/>
          </a:xfrm>
        </p:spPr>
        <p:txBody>
          <a:bodyPr>
            <a:normAutofit fontScale="90000"/>
          </a:bodyPr>
          <a:lstStyle/>
          <a:p>
            <a:pPr algn="ctr"/>
            <a:r>
              <a:rPr lang="en-US" altLang="en-US" sz="3200" b="1" dirty="0" smtClean="0">
                <a:solidFill>
                  <a:srgbClr val="AD0101"/>
                </a:solidFill>
                <a:latin typeface="Franklin Gothic Medium Cond" charset="0"/>
                <a:ea typeface="MS PGothic" charset="-128"/>
              </a:rPr>
              <a:t>Taxes and Levies collected by Federal, State and Local Governments </a:t>
            </a:r>
            <a:br>
              <a:rPr lang="en-US" altLang="en-US" sz="3200" b="1" dirty="0" smtClean="0">
                <a:solidFill>
                  <a:srgbClr val="AD0101"/>
                </a:solidFill>
                <a:latin typeface="Franklin Gothic Medium Cond" charset="0"/>
                <a:ea typeface="MS PGothic" charset="-128"/>
              </a:rPr>
            </a:br>
            <a:r>
              <a:rPr lang="en-US" altLang="en-US" sz="3200" dirty="0" smtClean="0">
                <a:solidFill>
                  <a:srgbClr val="AD0101"/>
                </a:solidFill>
                <a:latin typeface="Franklin Gothic Medium Cond" charset="0"/>
                <a:ea typeface="MS PGothic" charset="-128"/>
              </a:rPr>
              <a:t> </a:t>
            </a:r>
            <a:endParaRPr lang="en-US" altLang="en-US" sz="3200" dirty="0"/>
          </a:p>
        </p:txBody>
      </p:sp>
      <p:sp>
        <p:nvSpPr>
          <p:cNvPr id="91138" name="Content Placeholder 2"/>
          <p:cNvSpPr txBox="1">
            <a:spLocks/>
          </p:cNvSpPr>
          <p:nvPr/>
        </p:nvSpPr>
        <p:spPr bwMode="auto">
          <a:xfrm>
            <a:off x="1627188" y="782640"/>
            <a:ext cx="8729662" cy="101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eaLnBrk="1" hangingPunct="1">
              <a:buClr>
                <a:srgbClr val="CBC9B0"/>
              </a:buClr>
              <a:buFont typeface="+mj-lt"/>
              <a:buAutoNum type="arabicPeriod"/>
            </a:pPr>
            <a:endParaRPr lang="en-US" altLang="en-US" b="1" i="1">
              <a:solidFill>
                <a:srgbClr val="897D5D"/>
              </a:solidFill>
            </a:endParaRPr>
          </a:p>
        </p:txBody>
      </p:sp>
      <p:sp>
        <p:nvSpPr>
          <p:cNvPr id="91139" name="Rectangle 1"/>
          <p:cNvSpPr>
            <a:spLocks noChangeArrowheads="1"/>
          </p:cNvSpPr>
          <p:nvPr/>
        </p:nvSpPr>
        <p:spPr bwMode="auto">
          <a:xfrm>
            <a:off x="1627188" y="985725"/>
            <a:ext cx="8601075" cy="5524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buFont typeface="Wingdings" panose="05000000000000000000" pitchFamily="2" charset="2"/>
              <a:buChar char="§"/>
            </a:pPr>
            <a:r>
              <a:rPr lang="en-US" altLang="en-US" sz="2000" b="1" dirty="0" smtClean="0">
                <a:latin typeface="Century Gothic" panose="020B0502020202020204" pitchFamily="34" charset="0"/>
              </a:rPr>
              <a:t>State </a:t>
            </a:r>
            <a:r>
              <a:rPr lang="en-US" altLang="en-US" sz="2000" b="1" dirty="0">
                <a:latin typeface="Century Gothic" panose="020B0502020202020204" pitchFamily="34" charset="0"/>
              </a:rPr>
              <a:t>Government</a:t>
            </a:r>
            <a:r>
              <a:rPr lang="en-US" altLang="en-US" sz="2000" dirty="0" smtClean="0">
                <a:latin typeface="Century Gothic" panose="020B0502020202020204" pitchFamily="34" charset="0"/>
              </a:rPr>
              <a:t>:</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Naming of street registration fees in the State Capital	</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Right of Occupancy fees on lands owned by the State Government in urban areas of the State</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Personal Income Tax in respect of (Pay-As-You-Earn (PAYE) and Direct Taxation (Self-Assessment)</a:t>
            </a:r>
          </a:p>
          <a:p>
            <a:pPr marL="285750" lvl="0" indent="-285750" defTabSz="928424">
              <a:spcBef>
                <a:spcPts val="1000"/>
              </a:spcBef>
              <a:buSzPct val="80000"/>
              <a:buFont typeface="Wingdings" charset="2"/>
              <a:buChar char="§"/>
              <a:defRPr/>
            </a:pPr>
            <a:r>
              <a:rPr lang="en-US" sz="2000" b="1" dirty="0">
                <a:solidFill>
                  <a:srgbClr val="404040"/>
                </a:solidFill>
                <a:latin typeface="Century Gothic" charset="0"/>
                <a:ea typeface="ＭＳ Ｐゴシック" charset="0"/>
                <a:cs typeface="ＭＳ Ｐゴシック" charset="0"/>
              </a:rPr>
              <a:t>Withholding tax (individuals only)</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Capital gains tax (individuals only)</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Stamp duties on instruments executed by individuals</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Pools betting and lotteries, gaming and casino taxes</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Road taxes</a:t>
            </a:r>
          </a:p>
          <a:p>
            <a:pPr marL="285750" indent="-285750">
              <a:spcBef>
                <a:spcPts val="1000"/>
              </a:spcBef>
              <a:buSzPct val="80000"/>
              <a:buFont typeface="Wingdings" charset="2"/>
              <a:buChar char="§"/>
            </a:pPr>
            <a:r>
              <a:rPr lang="en-US" sz="2000" dirty="0">
                <a:solidFill>
                  <a:srgbClr val="404040"/>
                </a:solidFill>
                <a:latin typeface="Century Gothic" charset="0"/>
                <a:ea typeface="ＭＳ Ｐゴシック" charset="0"/>
                <a:cs typeface="ＭＳ Ｐゴシック" charset="0"/>
              </a:rPr>
              <a:t>Business premises registration fee </a:t>
            </a:r>
          </a:p>
          <a:p>
            <a:endParaRPr lang="en-US" sz="2000" dirty="0"/>
          </a:p>
          <a:p>
            <a:pPr algn="just">
              <a:buFont typeface="Wingdings" panose="05000000000000000000" pitchFamily="2" charset="2"/>
              <a:buChar char="§"/>
            </a:pPr>
            <a:endParaRPr lang="en-US" altLang="en-US" sz="2000" dirty="0" smtClean="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6</a:t>
            </a:fld>
            <a:endParaRPr lang="en-US" altLang="en-US" dirty="0">
              <a:solidFill>
                <a:srgbClr val="8E8D8C"/>
              </a:solidFill>
            </a:endParaRPr>
          </a:p>
        </p:txBody>
      </p:sp>
    </p:spTree>
    <p:extLst>
      <p:ext uri="{BB962C8B-B14F-4D97-AF65-F5344CB8AC3E}">
        <p14:creationId xmlns:p14="http://schemas.microsoft.com/office/powerpoint/2010/main" val="3948629999"/>
      </p:ext>
    </p:extLst>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522334" y="270499"/>
            <a:ext cx="10004257" cy="715226"/>
          </a:xfrm>
        </p:spPr>
        <p:txBody>
          <a:bodyPr>
            <a:normAutofit fontScale="90000"/>
          </a:bodyPr>
          <a:lstStyle/>
          <a:p>
            <a:pPr algn="ctr"/>
            <a:r>
              <a:rPr lang="en-US" altLang="en-US" sz="3200" b="1" dirty="0" smtClean="0">
                <a:solidFill>
                  <a:srgbClr val="AD0101"/>
                </a:solidFill>
                <a:latin typeface="Franklin Gothic Medium Cond" charset="0"/>
                <a:ea typeface="MS PGothic" charset="-128"/>
              </a:rPr>
              <a:t>Taxes and Levies collected by Federal, State and Local Governments </a:t>
            </a:r>
            <a:br>
              <a:rPr lang="en-US" altLang="en-US" sz="3200" b="1" dirty="0" smtClean="0">
                <a:solidFill>
                  <a:srgbClr val="AD0101"/>
                </a:solidFill>
                <a:latin typeface="Franklin Gothic Medium Cond" charset="0"/>
                <a:ea typeface="MS PGothic" charset="-128"/>
              </a:rPr>
            </a:br>
            <a:r>
              <a:rPr lang="en-US" altLang="en-US" sz="3200" dirty="0" smtClean="0">
                <a:solidFill>
                  <a:srgbClr val="AD0101"/>
                </a:solidFill>
                <a:latin typeface="Franklin Gothic Medium Cond" charset="0"/>
                <a:ea typeface="MS PGothic" charset="-128"/>
              </a:rPr>
              <a:t> </a:t>
            </a:r>
            <a:endParaRPr lang="en-US" altLang="en-US" sz="3200" dirty="0"/>
          </a:p>
        </p:txBody>
      </p:sp>
      <p:sp>
        <p:nvSpPr>
          <p:cNvPr id="91138" name="Content Placeholder 2"/>
          <p:cNvSpPr txBox="1">
            <a:spLocks/>
          </p:cNvSpPr>
          <p:nvPr/>
        </p:nvSpPr>
        <p:spPr bwMode="auto">
          <a:xfrm>
            <a:off x="1627188" y="782640"/>
            <a:ext cx="8729662" cy="101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eaLnBrk="1" hangingPunct="1">
              <a:buClr>
                <a:srgbClr val="CBC9B0"/>
              </a:buClr>
              <a:buFont typeface="+mj-lt"/>
              <a:buAutoNum type="arabicPeriod"/>
            </a:pPr>
            <a:endParaRPr lang="en-US" altLang="en-US" b="1" i="1">
              <a:solidFill>
                <a:srgbClr val="897D5D"/>
              </a:solidFill>
            </a:endParaRPr>
          </a:p>
        </p:txBody>
      </p:sp>
      <p:sp>
        <p:nvSpPr>
          <p:cNvPr id="91139" name="Rectangle 1"/>
          <p:cNvSpPr>
            <a:spLocks noChangeArrowheads="1"/>
          </p:cNvSpPr>
          <p:nvPr/>
        </p:nvSpPr>
        <p:spPr bwMode="auto">
          <a:xfrm>
            <a:off x="645017" y="714812"/>
            <a:ext cx="11470783"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lgn="just"/>
            <a:r>
              <a:rPr lang="en-US" altLang="en-US" sz="2000" b="1" dirty="0" smtClean="0">
                <a:latin typeface="Century Gothic" panose="020B0502020202020204" pitchFamily="34" charset="0"/>
              </a:rPr>
              <a:t>Local Governments:</a:t>
            </a:r>
          </a:p>
          <a:p>
            <a:pPr marL="0" indent="0" algn="just"/>
            <a:endParaRPr lang="en-US" altLang="en-US" sz="2000" b="1" dirty="0" smtClean="0">
              <a:latin typeface="Century Gothic" panose="020B0502020202020204" pitchFamily="34" charset="0"/>
            </a:endParaRPr>
          </a:p>
          <a:p>
            <a:pPr algn="just">
              <a:buFont typeface="Wingdings" panose="05000000000000000000" pitchFamily="2" charset="2"/>
              <a:buChar char="§"/>
            </a:pPr>
            <a:r>
              <a:rPr lang="en-US" altLang="en-US" sz="2000" dirty="0">
                <a:latin typeface="Century Gothic" panose="020B0502020202020204" pitchFamily="34" charset="0"/>
              </a:rPr>
              <a:t>Market taxes and levies excluding any market where State finance is involved.	</a:t>
            </a:r>
          </a:p>
          <a:p>
            <a:pPr algn="just">
              <a:buFont typeface="Wingdings" panose="05000000000000000000" pitchFamily="2" charset="2"/>
              <a:buChar char="§"/>
            </a:pPr>
            <a:r>
              <a:rPr lang="en-US" altLang="en-US" sz="2000" dirty="0">
                <a:latin typeface="Century Gothic" panose="020B0502020202020204" pitchFamily="34" charset="0"/>
              </a:rPr>
              <a:t>Motor Park levies.	</a:t>
            </a:r>
          </a:p>
          <a:p>
            <a:pPr algn="just">
              <a:buFont typeface="Wingdings" panose="05000000000000000000" pitchFamily="2" charset="2"/>
              <a:buChar char="§"/>
            </a:pPr>
            <a:r>
              <a:rPr lang="en-US" altLang="en-US" sz="2000" dirty="0">
                <a:latin typeface="Century Gothic" panose="020B0502020202020204" pitchFamily="34" charset="0"/>
              </a:rPr>
              <a:t>Radio and television license fees (other than radio and television transmitter).</a:t>
            </a:r>
          </a:p>
          <a:p>
            <a:pPr algn="just">
              <a:buFont typeface="Wingdings" panose="05000000000000000000" pitchFamily="2" charset="2"/>
              <a:buChar char="§"/>
            </a:pPr>
            <a:r>
              <a:rPr lang="en-US" altLang="en-US" sz="2000" dirty="0">
                <a:latin typeface="Century Gothic" panose="020B0502020202020204" pitchFamily="34" charset="0"/>
              </a:rPr>
              <a:t>Vehicle radio license fees (to be imposed by the Local Government of the State in which the car is registered).</a:t>
            </a:r>
          </a:p>
          <a:p>
            <a:pPr algn="just">
              <a:buFont typeface="Wingdings" panose="05000000000000000000" pitchFamily="2" charset="2"/>
              <a:buChar char="§"/>
            </a:pPr>
            <a:r>
              <a:rPr lang="en-US" altLang="en-US" sz="2000" dirty="0">
                <a:latin typeface="Century Gothic" panose="020B0502020202020204" pitchFamily="34" charset="0"/>
              </a:rPr>
              <a:t>Wrong parking charges.</a:t>
            </a:r>
          </a:p>
          <a:p>
            <a:pPr algn="just">
              <a:buFont typeface="Wingdings" panose="05000000000000000000" pitchFamily="2" charset="2"/>
              <a:buChar char="§"/>
            </a:pPr>
            <a:r>
              <a:rPr lang="en-US" altLang="en-US" sz="2000" dirty="0">
                <a:latin typeface="Century Gothic" panose="020B0502020202020204" pitchFamily="34" charset="0"/>
              </a:rPr>
              <a:t>Public convenience, sewage and refuse disposal fees</a:t>
            </a:r>
            <a:r>
              <a:rPr lang="en-US" altLang="en-US" sz="2000" dirty="0" smtClean="0">
                <a:latin typeface="Century Gothic" panose="020B0502020202020204" pitchFamily="34" charset="0"/>
              </a:rPr>
              <a:t>.</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Shops and kiosks rates.</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Tenement rates.	</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Slaughter slab fees</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Marriage, birth and death registration fees.</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Naming of street registration fee, excluding any street in the State Capital.</a:t>
            </a:r>
          </a:p>
          <a:p>
            <a:pPr marL="285750" indent="-285750">
              <a:spcBef>
                <a:spcPts val="1000"/>
              </a:spcBef>
              <a:buSzPct val="80000"/>
              <a:buFont typeface="Wingdings" charset="2"/>
              <a:buChar char="§"/>
              <a:defRPr/>
            </a:pPr>
            <a:r>
              <a:rPr lang="en-US" sz="2000" dirty="0">
                <a:solidFill>
                  <a:srgbClr val="404040"/>
                </a:solidFill>
                <a:latin typeface="Century Gothic" charset="0"/>
                <a:ea typeface="ＭＳ Ｐゴシック" charset="0"/>
                <a:cs typeface="ＭＳ Ｐゴシック" charset="0"/>
              </a:rPr>
              <a:t>Right of Occupancy fees on lands in rural areas, excluding those collectable by the Federal and State Governments.	</a:t>
            </a:r>
          </a:p>
          <a:p>
            <a:pPr algn="just">
              <a:buFont typeface="Wingdings" panose="05000000000000000000" pitchFamily="2" charset="2"/>
              <a:buChar char="§"/>
            </a:pPr>
            <a:endParaRPr lang="en-US" altLang="en-US" sz="2000" dirty="0">
              <a:latin typeface="Century Gothic" panose="020B0502020202020204" pitchFamily="34" charset="0"/>
            </a:endParaRPr>
          </a:p>
          <a:p>
            <a:pPr algn="just">
              <a:buFont typeface="Wingdings" panose="05000000000000000000" pitchFamily="2" charset="2"/>
              <a:buChar char="§"/>
            </a:pPr>
            <a:endParaRPr lang="en-US" altLang="en-US" sz="2000" dirty="0" smtClean="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7</a:t>
            </a:fld>
            <a:endParaRPr lang="en-US" altLang="en-US" dirty="0">
              <a:solidFill>
                <a:srgbClr val="8E8D8C"/>
              </a:solidFill>
            </a:endParaRPr>
          </a:p>
        </p:txBody>
      </p:sp>
    </p:spTree>
    <p:extLst>
      <p:ext uri="{BB962C8B-B14F-4D97-AF65-F5344CB8AC3E}">
        <p14:creationId xmlns:p14="http://schemas.microsoft.com/office/powerpoint/2010/main" val="3167350216"/>
      </p:ext>
    </p:extLst>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5" name="Object 36" hidden="1"/>
          <p:cNvGraphicFramePr>
            <a:graphicFrameLocks noChangeAspect="1"/>
          </p:cNvGraphicFramePr>
          <p:nvPr>
            <p:custDataLst>
              <p:tags r:id="rId2"/>
            </p:custDataLst>
          </p:nvPr>
        </p:nvGraphicFramePr>
        <p:xfrm>
          <a:off x="1524001" y="1"/>
          <a:ext cx="161925" cy="161925"/>
        </p:xfrm>
        <a:graphic>
          <a:graphicData uri="http://schemas.openxmlformats.org/presentationml/2006/ole">
            <mc:AlternateContent xmlns:mc="http://schemas.openxmlformats.org/markup-compatibility/2006">
              <mc:Choice xmlns:v="urn:schemas-microsoft-com:vml" Requires="v">
                <p:oleObj spid="_x0000_s2300"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186" name="Slide Number Placeholder 1"/>
          <p:cNvSpPr>
            <a:spLocks noGrp="1"/>
          </p:cNvSpPr>
          <p:nvPr>
            <p:ph type="sldNum" sz="quarter" idx="10"/>
          </p:nvPr>
        </p:nvSpPr>
        <p:spPr bwMode="auto">
          <a:xfrm>
            <a:off x="4425413" y="6470649"/>
            <a:ext cx="2844800" cy="231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73D57861-1676-4932-803D-07851BFDA852}" type="slidenum">
              <a:rPr lang="en-US" altLang="en-US">
                <a:solidFill>
                  <a:srgbClr val="8E8D8C"/>
                </a:solidFill>
                <a:latin typeface="Century Gothic" panose="020B0502020202020204" pitchFamily="34" charset="0"/>
              </a:rPr>
              <a:pPr algn="ctr"/>
              <a:t>8</a:t>
            </a:fld>
            <a:endParaRPr lang="en-US" altLang="en-US" dirty="0">
              <a:solidFill>
                <a:srgbClr val="8E8D8C"/>
              </a:solidFill>
              <a:latin typeface="Century Gothic" panose="020B0502020202020204" pitchFamily="34" charset="0"/>
            </a:endParaRPr>
          </a:p>
        </p:txBody>
      </p:sp>
      <p:sp>
        <p:nvSpPr>
          <p:cNvPr id="93187" name="Content Placeholder 1"/>
          <p:cNvSpPr txBox="1">
            <a:spLocks/>
          </p:cNvSpPr>
          <p:nvPr/>
        </p:nvSpPr>
        <p:spPr bwMode="auto">
          <a:xfrm>
            <a:off x="1726373" y="165949"/>
            <a:ext cx="9144001"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panose="020B0604020202020204" pitchFamily="34" charset="0"/>
                <a:ea typeface="MS PGothic" panose="020B0600070205080204" pitchFamily="34" charset="-128"/>
              </a:defRPr>
            </a:lvl1pPr>
            <a:lvl2pPr marL="742950" indent="-285750" defTabSz="908050">
              <a:defRPr>
                <a:solidFill>
                  <a:schemeClr val="tx1"/>
                </a:solidFill>
                <a:latin typeface="Arial" panose="020B0604020202020204" pitchFamily="34" charset="0"/>
                <a:ea typeface="MS PGothic" panose="020B0600070205080204" pitchFamily="34" charset="-128"/>
              </a:defRPr>
            </a:lvl2pPr>
            <a:lvl3pPr marL="1143000" indent="-228600" defTabSz="908050">
              <a:defRPr>
                <a:solidFill>
                  <a:schemeClr val="tx1"/>
                </a:solidFill>
                <a:latin typeface="Arial" panose="020B0604020202020204" pitchFamily="34" charset="0"/>
                <a:ea typeface="MS PGothic" panose="020B0600070205080204" pitchFamily="34" charset="-128"/>
              </a:defRPr>
            </a:lvl3pPr>
            <a:lvl4pPr marL="1600200" indent="-228600" defTabSz="908050">
              <a:defRPr>
                <a:solidFill>
                  <a:schemeClr val="tx1"/>
                </a:solidFill>
                <a:latin typeface="Arial" panose="020B0604020202020204" pitchFamily="34" charset="0"/>
                <a:ea typeface="MS PGothic" panose="020B0600070205080204" pitchFamily="34" charset="-128"/>
              </a:defRPr>
            </a:lvl4pPr>
            <a:lvl5pPr marL="2057400" indent="-228600" defTabSz="908050">
              <a:defRPr>
                <a:solidFill>
                  <a:schemeClr val="tx1"/>
                </a:solidFill>
                <a:latin typeface="Arial" panose="020B0604020202020204" pitchFamily="34" charset="0"/>
                <a:ea typeface="MS PGothic" panose="020B0600070205080204" pitchFamily="34" charset="-128"/>
              </a:defRPr>
            </a:lvl5pPr>
            <a:lvl6pPr marL="2514600" indent="-228600" defTabSz="9080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80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80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80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ct val="0"/>
              </a:spcAft>
              <a:buClr>
                <a:srgbClr val="675E47"/>
              </a:buClr>
            </a:pPr>
            <a:r>
              <a:rPr lang="en-US" altLang="en-US" sz="3200" b="1" dirty="0">
                <a:solidFill>
                  <a:srgbClr val="AD0101"/>
                </a:solidFill>
                <a:latin typeface="Franklin Gothic Medium Cond" panose="020B0606030402020204" pitchFamily="34" charset="0"/>
              </a:rPr>
              <a:t>Revenue Generation </a:t>
            </a:r>
            <a:r>
              <a:rPr lang="en-US" altLang="en-US" sz="3200" b="1" dirty="0" smtClean="0">
                <a:solidFill>
                  <a:srgbClr val="AD0101"/>
                </a:solidFill>
                <a:latin typeface="Franklin Gothic Medium Cond" panose="020B0606030402020204" pitchFamily="34" charset="0"/>
              </a:rPr>
              <a:t>Challenges To National Development </a:t>
            </a:r>
            <a:endParaRPr lang="en-US" altLang="en-US" sz="3200" b="1" dirty="0">
              <a:solidFill>
                <a:srgbClr val="AD0101"/>
              </a:solidFill>
              <a:latin typeface="Franklin Gothic Medium Cond" panose="020B0606030402020204" pitchFamily="34" charset="0"/>
            </a:endParaRPr>
          </a:p>
        </p:txBody>
      </p:sp>
      <p:sp>
        <p:nvSpPr>
          <p:cNvPr id="93188" name="Rectangle 3"/>
          <p:cNvSpPr>
            <a:spLocks noChangeArrowheads="1"/>
          </p:cNvSpPr>
          <p:nvPr/>
        </p:nvSpPr>
        <p:spPr bwMode="auto">
          <a:xfrm>
            <a:off x="1889125" y="1560512"/>
            <a:ext cx="802322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Tax Evasion and </a:t>
            </a:r>
            <a:r>
              <a:rPr lang="en-US" altLang="en-US" dirty="0" smtClean="0">
                <a:solidFill>
                  <a:srgbClr val="2F2B20"/>
                </a:solidFill>
                <a:latin typeface="Century Gothic" panose="020B0502020202020204" pitchFamily="34" charset="0"/>
              </a:rPr>
              <a:t>Avoidance Strategy (Transfer Pricing and Base Erosion &amp; Profit Sharing)</a:t>
            </a:r>
            <a:endParaRPr lang="en-US" altLang="en-US" dirty="0">
              <a:solidFill>
                <a:srgbClr val="2F2B20"/>
              </a:solidFill>
              <a:latin typeface="Century Gothic" panose="020B0502020202020204" pitchFamily="34" charset="0"/>
            </a:endParaRP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Poor Inter Agency Collaboration with revenue stakeholders </a:t>
            </a: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Poor or absence of record keeping by businesses.</a:t>
            </a: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Operations outside the formally regulated monetary economy</a:t>
            </a: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Lack of patriotism and positive tax culture</a:t>
            </a: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Predominantly cash-based transactions</a:t>
            </a:r>
          </a:p>
          <a:p>
            <a:pPr algn="just" defTabSz="909638" eaLnBrk="0" fontAlgn="base" hangingPunct="0">
              <a:lnSpc>
                <a:spcPct val="150000"/>
              </a:lnSpc>
              <a:spcBef>
                <a:spcPct val="0"/>
              </a:spcBef>
              <a:spcAft>
                <a:spcPct val="0"/>
              </a:spcAft>
              <a:buFont typeface="Wingdings" panose="05000000000000000000" pitchFamily="2" charset="2"/>
              <a:buChar char="§"/>
            </a:pPr>
            <a:r>
              <a:rPr lang="en-US" altLang="en-US" dirty="0">
                <a:solidFill>
                  <a:srgbClr val="2F2B20"/>
                </a:solidFill>
                <a:latin typeface="Century Gothic" panose="020B0502020202020204" pitchFamily="34" charset="0"/>
              </a:rPr>
              <a:t>Non-Remittance of taxes and  Diversion of Revenue/Sharp Practices.</a:t>
            </a:r>
          </a:p>
          <a:p>
            <a:pPr algn="just" defTabSz="909638" eaLnBrk="0" fontAlgn="base" hangingPunct="0">
              <a:lnSpc>
                <a:spcPct val="150000"/>
              </a:lnSpc>
              <a:spcBef>
                <a:spcPct val="0"/>
              </a:spcBef>
              <a:spcAft>
                <a:spcPct val="0"/>
              </a:spcAft>
              <a:buFont typeface="Wingdings" panose="05000000000000000000" pitchFamily="2" charset="2"/>
              <a:buChar char="§"/>
            </a:pPr>
            <a:endParaRPr lang="en-US" altLang="en-US"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1779374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873675" y="207603"/>
            <a:ext cx="8793162" cy="721171"/>
          </a:xfrm>
        </p:spPr>
        <p:txBody>
          <a:bodyPr>
            <a:normAutofit/>
          </a:bodyPr>
          <a:lstStyle/>
          <a:p>
            <a:pPr algn="ctr"/>
            <a:r>
              <a:rPr lang="en-US" altLang="en-US" sz="3200" b="1" dirty="0" smtClean="0">
                <a:solidFill>
                  <a:srgbClr val="AD0101"/>
                </a:solidFill>
                <a:latin typeface="Franklin Gothic Medium Cond" charset="0"/>
                <a:ea typeface="MS PGothic" charset="-128"/>
              </a:rPr>
              <a:t>VAT In Nigeria To Harness Greater Potential </a:t>
            </a:r>
            <a:endParaRPr lang="en-US" altLang="en-US" sz="3200" b="1" dirty="0"/>
          </a:p>
        </p:txBody>
      </p:sp>
      <p:sp>
        <p:nvSpPr>
          <p:cNvPr id="91138" name="Content Placeholder 2"/>
          <p:cNvSpPr txBox="1">
            <a:spLocks/>
          </p:cNvSpPr>
          <p:nvPr/>
        </p:nvSpPr>
        <p:spPr bwMode="auto">
          <a:xfrm>
            <a:off x="1627188" y="782639"/>
            <a:ext cx="8729662"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ea typeface="MS PGothic" panose="020B0600070205080204" pitchFamily="34" charset="-128"/>
              </a:defRPr>
            </a:lvl1pPr>
            <a:lvl2pPr defTabSz="911225">
              <a:defRPr>
                <a:solidFill>
                  <a:schemeClr val="tx1"/>
                </a:solidFill>
                <a:latin typeface="Arial" panose="020B0604020202020204" pitchFamily="34" charset="0"/>
                <a:ea typeface="MS PGothic" panose="020B0600070205080204" pitchFamily="34" charset="-128"/>
              </a:defRPr>
            </a:lvl2pPr>
            <a:lvl3pPr defTabSz="911225">
              <a:defRPr>
                <a:solidFill>
                  <a:schemeClr val="tx1"/>
                </a:solidFill>
                <a:latin typeface="Arial" panose="020B0604020202020204" pitchFamily="34" charset="0"/>
                <a:ea typeface="MS PGothic" panose="020B0600070205080204" pitchFamily="34" charset="-128"/>
              </a:defRPr>
            </a:lvl3pPr>
            <a:lvl4pPr defTabSz="911225">
              <a:defRPr>
                <a:solidFill>
                  <a:schemeClr val="tx1"/>
                </a:solidFill>
                <a:latin typeface="Arial" panose="020B0604020202020204" pitchFamily="34" charset="0"/>
                <a:ea typeface="MS PGothic" panose="020B0600070205080204" pitchFamily="34" charset="-128"/>
              </a:defRPr>
            </a:lvl4pPr>
            <a:lvl5pPr defTabSz="911225">
              <a:defRPr>
                <a:solidFill>
                  <a:schemeClr val="tx1"/>
                </a:solidFill>
                <a:latin typeface="Arial" panose="020B0604020202020204" pitchFamily="34" charset="0"/>
                <a:ea typeface="MS PGothic" panose="020B0600070205080204" pitchFamily="34" charset="-128"/>
              </a:defRPr>
            </a:lvl5pPr>
            <a:lvl6pPr marL="22764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1122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CBC9B0"/>
              </a:buClr>
            </a:pPr>
            <a:endParaRPr lang="en-US" altLang="en-US" b="1" i="1">
              <a:solidFill>
                <a:srgbClr val="897D5D"/>
              </a:solidFill>
            </a:endParaRPr>
          </a:p>
        </p:txBody>
      </p:sp>
      <p:sp>
        <p:nvSpPr>
          <p:cNvPr id="91139" name="Rectangle 1"/>
          <p:cNvSpPr>
            <a:spLocks noChangeArrowheads="1"/>
          </p:cNvSpPr>
          <p:nvPr/>
        </p:nvSpPr>
        <p:spPr bwMode="auto">
          <a:xfrm>
            <a:off x="1215299" y="1503810"/>
            <a:ext cx="1080537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a:defRPr>
                <a:solidFill>
                  <a:schemeClr val="tx1"/>
                </a:solidFill>
                <a:latin typeface="Arial" panose="020B0604020202020204" pitchFamily="34" charset="0"/>
                <a:ea typeface="MS PGothic" panose="020B0600070205080204" pitchFamily="34" charset="-128"/>
              </a:defRPr>
            </a:lvl4pPr>
            <a:lvl5pPr>
              <a:defRPr>
                <a:solidFill>
                  <a:schemeClr val="tx1"/>
                </a:solidFill>
                <a:latin typeface="Arial" panose="020B0604020202020204" pitchFamily="34" charset="0"/>
                <a:ea typeface="MS PGothic" panose="020B0600070205080204" pitchFamily="34" charset="-128"/>
              </a:defRPr>
            </a:lvl5pPr>
            <a:lvl6pPr marL="22764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7336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1908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648075" indent="952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algn="just">
              <a:buFont typeface="Wingdings" panose="05000000000000000000" pitchFamily="2" charset="2"/>
              <a:buChar char="§"/>
            </a:pPr>
            <a:r>
              <a:rPr lang="en-US" altLang="en-US" sz="2000" dirty="0">
                <a:latin typeface="Century Gothic" panose="020B0502020202020204" pitchFamily="34" charset="0"/>
              </a:rPr>
              <a:t>VAT, a tax levied on goods and services </a:t>
            </a:r>
            <a:r>
              <a:rPr lang="en-US" altLang="en-US" sz="2000" dirty="0" smtClean="0">
                <a:latin typeface="Century Gothic" panose="020B0502020202020204" pitchFamily="34" charset="0"/>
              </a:rPr>
              <a:t>consumed.</a:t>
            </a:r>
          </a:p>
          <a:p>
            <a:pPr marL="0" indent="0" algn="just"/>
            <a:endParaRPr lang="en-US" altLang="en-US" sz="2000" dirty="0" smtClean="0">
              <a:latin typeface="Century Gothic" panose="020B0502020202020204" pitchFamily="34" charset="0"/>
            </a:endParaRPr>
          </a:p>
          <a:p>
            <a:pPr marL="342900" indent="-342900" algn="just">
              <a:buFont typeface="Wingdings" panose="05000000000000000000" pitchFamily="2" charset="2"/>
              <a:buChar char="§"/>
            </a:pPr>
            <a:r>
              <a:rPr lang="en-US" altLang="en-US" sz="2000" dirty="0" smtClean="0">
                <a:latin typeface="Century Gothic" panose="020B0502020202020204" pitchFamily="34" charset="0"/>
              </a:rPr>
              <a:t>Revenue generated from VAT </a:t>
            </a:r>
            <a:r>
              <a:rPr lang="en-US" altLang="en-US" sz="2000" dirty="0">
                <a:latin typeface="Century Gothic" panose="020B0502020202020204" pitchFamily="34" charset="0"/>
              </a:rPr>
              <a:t>is shared among the three tiers of </a:t>
            </a:r>
            <a:r>
              <a:rPr lang="en-US" altLang="en-US" sz="2000" dirty="0" smtClean="0">
                <a:latin typeface="Century Gothic" panose="020B0502020202020204" pitchFamily="34" charset="0"/>
              </a:rPr>
              <a:t>government.</a:t>
            </a:r>
          </a:p>
          <a:p>
            <a:pPr marL="0" indent="0" algn="just"/>
            <a:endParaRPr lang="en-US" altLang="en-US" sz="2000" dirty="0" smtClean="0">
              <a:latin typeface="Century Gothic" panose="020B0502020202020204" pitchFamily="34" charset="0"/>
            </a:endParaRPr>
          </a:p>
          <a:p>
            <a:pPr marL="342900" indent="-342900" algn="just">
              <a:buFont typeface="Wingdings" panose="05000000000000000000" pitchFamily="2" charset="2"/>
              <a:buChar char="§"/>
            </a:pPr>
            <a:r>
              <a:rPr lang="en-US" altLang="en-US" sz="2000" dirty="0">
                <a:latin typeface="Century Gothic" panose="020B0502020202020204" pitchFamily="34" charset="0"/>
              </a:rPr>
              <a:t>F</a:t>
            </a:r>
            <a:r>
              <a:rPr lang="en-US" altLang="en-US" sz="2000" dirty="0" smtClean="0">
                <a:latin typeface="Century Gothic" panose="020B0502020202020204" pitchFamily="34" charset="0"/>
              </a:rPr>
              <a:t>ederal </a:t>
            </a:r>
            <a:r>
              <a:rPr lang="en-US" altLang="en-US" sz="2000" dirty="0">
                <a:latin typeface="Century Gothic" panose="020B0502020202020204" pitchFamily="34" charset="0"/>
              </a:rPr>
              <a:t>Government </a:t>
            </a:r>
            <a:r>
              <a:rPr lang="en-US" altLang="en-US" sz="2000" dirty="0" smtClean="0">
                <a:latin typeface="Century Gothic" panose="020B0502020202020204" pitchFamily="34" charset="0"/>
              </a:rPr>
              <a:t>takes </a:t>
            </a:r>
            <a:r>
              <a:rPr lang="en-US" altLang="en-US" sz="2000" b="1" dirty="0" smtClean="0">
                <a:latin typeface="Century Gothic" panose="020B0502020202020204" pitchFamily="34" charset="0"/>
              </a:rPr>
              <a:t>15% </a:t>
            </a:r>
            <a:r>
              <a:rPr lang="en-US" altLang="en-US" sz="2000" dirty="0" smtClean="0">
                <a:latin typeface="Century Gothic" panose="020B0502020202020204" pitchFamily="34" charset="0"/>
              </a:rPr>
              <a:t>of VAT collections, while </a:t>
            </a:r>
            <a:r>
              <a:rPr lang="en-US" altLang="en-US" sz="2000" dirty="0">
                <a:latin typeface="Century Gothic" panose="020B0502020202020204" pitchFamily="34" charset="0"/>
              </a:rPr>
              <a:t>the </a:t>
            </a:r>
            <a:r>
              <a:rPr lang="en-US" altLang="en-US" sz="2000" dirty="0" smtClean="0">
                <a:latin typeface="Century Gothic" panose="020B0502020202020204" pitchFamily="34" charset="0"/>
              </a:rPr>
              <a:t>state get </a:t>
            </a:r>
            <a:r>
              <a:rPr lang="en-US" altLang="en-US" sz="2000" b="1" dirty="0" smtClean="0">
                <a:latin typeface="Century Gothic" panose="020B0502020202020204" pitchFamily="34" charset="0"/>
              </a:rPr>
              <a:t>50% </a:t>
            </a:r>
            <a:r>
              <a:rPr lang="en-US" altLang="en-US" sz="2000" dirty="0">
                <a:latin typeface="Century Gothic" panose="020B0502020202020204" pitchFamily="34" charset="0"/>
              </a:rPr>
              <a:t>and local governments </a:t>
            </a:r>
            <a:r>
              <a:rPr lang="en-US" altLang="en-US" sz="2000" dirty="0" smtClean="0">
                <a:latin typeface="Century Gothic" panose="020B0502020202020204" pitchFamily="34" charset="0"/>
              </a:rPr>
              <a:t>share </a:t>
            </a:r>
            <a:r>
              <a:rPr lang="en-US" altLang="en-US" sz="2000" b="1" dirty="0" smtClean="0">
                <a:latin typeface="Century Gothic" panose="020B0502020202020204" pitchFamily="34" charset="0"/>
              </a:rPr>
              <a:t>35%</a:t>
            </a:r>
            <a:r>
              <a:rPr lang="en-US" altLang="en-US" sz="2000" dirty="0" smtClean="0">
                <a:latin typeface="Century Gothic" panose="020B0502020202020204" pitchFamily="34" charset="0"/>
              </a:rPr>
              <a:t> .</a:t>
            </a:r>
          </a:p>
          <a:p>
            <a:pPr marL="0" indent="0" algn="just"/>
            <a:endParaRPr lang="en-US" altLang="en-US" sz="2000" dirty="0" smtClean="0">
              <a:latin typeface="Century Gothic" panose="020B0502020202020204" pitchFamily="34" charset="0"/>
            </a:endParaRPr>
          </a:p>
          <a:p>
            <a:pPr marL="342900" indent="-342900" algn="just">
              <a:buFont typeface="Wingdings" panose="05000000000000000000" pitchFamily="2" charset="2"/>
              <a:buChar char="§"/>
            </a:pPr>
            <a:r>
              <a:rPr lang="en-GB" altLang="en-US" sz="2000" dirty="0" smtClean="0">
                <a:latin typeface="Century Gothic" panose="020B0502020202020204" pitchFamily="34" charset="0"/>
              </a:rPr>
              <a:t>If State Governments play an important role in ensuring taxes levied from all goods and services are properly remitted, it would be beneficial to them as it means more money for infrastructural and economical developments </a:t>
            </a:r>
            <a:endParaRPr lang="en-US" altLang="en-US" sz="2000" dirty="0">
              <a:latin typeface="Century Gothic" panose="020B0502020202020204" pitchFamily="34" charset="0"/>
            </a:endParaRPr>
          </a:p>
        </p:txBody>
      </p:sp>
      <p:sp>
        <p:nvSpPr>
          <p:cNvPr id="91140" name="Slide Number Placeholder 2"/>
          <p:cNvSpPr>
            <a:spLocks noGrp="1"/>
          </p:cNvSpPr>
          <p:nvPr>
            <p:ph type="sldNum" sz="quarter" idx="10"/>
          </p:nvPr>
        </p:nvSpPr>
        <p:spPr bwMode="auto">
          <a:xfrm>
            <a:off x="4495800" y="644366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238" indent="-290513">
              <a:defRPr>
                <a:solidFill>
                  <a:schemeClr val="tx1"/>
                </a:solidFill>
                <a:latin typeface="Arial" panose="020B0604020202020204" pitchFamily="34" charset="0"/>
                <a:ea typeface="MS PGothic" panose="020B0600070205080204" pitchFamily="34" charset="-128"/>
              </a:defRPr>
            </a:lvl2pPr>
            <a:lvl3pPr marL="1165225" indent="-231775">
              <a:defRPr>
                <a:solidFill>
                  <a:schemeClr val="tx1"/>
                </a:solidFill>
                <a:latin typeface="Arial" panose="020B0604020202020204" pitchFamily="34" charset="0"/>
                <a:ea typeface="MS PGothic" panose="020B0600070205080204" pitchFamily="34" charset="-128"/>
              </a:defRPr>
            </a:lvl3pPr>
            <a:lvl4pPr marL="1631950" indent="-231775">
              <a:defRPr>
                <a:solidFill>
                  <a:schemeClr val="tx1"/>
                </a:solidFill>
                <a:latin typeface="Arial" panose="020B0604020202020204" pitchFamily="34" charset="0"/>
                <a:ea typeface="MS PGothic" panose="020B0600070205080204" pitchFamily="34" charset="-128"/>
              </a:defRPr>
            </a:lvl4pPr>
            <a:lvl5pPr marL="2098675" indent="-231775">
              <a:defRPr>
                <a:solidFill>
                  <a:schemeClr val="tx1"/>
                </a:solidFill>
                <a:latin typeface="Arial" panose="020B0604020202020204" pitchFamily="34" charset="0"/>
                <a:ea typeface="MS PGothic" panose="020B0600070205080204" pitchFamily="34" charset="-128"/>
              </a:defRPr>
            </a:lvl5pPr>
            <a:lvl6pPr marL="25558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130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702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27475" indent="-231775" defTabSz="9096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F2346D7E-ACBF-480F-9F9C-9EDFAE40D13D}" type="slidenum">
              <a:rPr lang="en-US" altLang="en-US">
                <a:solidFill>
                  <a:srgbClr val="8E8D8C"/>
                </a:solidFill>
              </a:rPr>
              <a:pPr algn="ctr"/>
              <a:t>9</a:t>
            </a:fld>
            <a:endParaRPr lang="en-US" altLang="en-US" dirty="0">
              <a:solidFill>
                <a:srgbClr val="8E8D8C"/>
              </a:solidFill>
            </a:endParaRPr>
          </a:p>
        </p:txBody>
      </p:sp>
    </p:spTree>
    <p:extLst>
      <p:ext uri="{BB962C8B-B14F-4D97-AF65-F5344CB8AC3E}">
        <p14:creationId xmlns:p14="http://schemas.microsoft.com/office/powerpoint/2010/main" val="3258451737"/>
      </p:ext>
    </p:extLst>
  </p:cSld>
  <p:clrMapOvr>
    <a:masterClrMapping/>
  </p:clrMapOvr>
  <p:transition spd="slow"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2265</TotalTime>
  <Words>1902</Words>
  <Application>Microsoft Office PowerPoint</Application>
  <PresentationFormat>Widescreen</PresentationFormat>
  <Paragraphs>632</Paragraphs>
  <Slides>27</Slides>
  <Notes>18</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43" baseType="lpstr">
      <vt:lpstr>MS PGothic</vt:lpstr>
      <vt:lpstr>MS PGothic</vt:lpstr>
      <vt:lpstr>Arial</vt:lpstr>
      <vt:lpstr>Bookman Old Style</vt:lpstr>
      <vt:lpstr>Calibri</vt:lpstr>
      <vt:lpstr>Calibri Light</vt:lpstr>
      <vt:lpstr>Century Gothic</vt:lpstr>
      <vt:lpstr>Franklin Gothic Medium Cond</vt:lpstr>
      <vt:lpstr>Rockwell</vt:lpstr>
      <vt:lpstr>Segoe UI Light</vt:lpstr>
      <vt:lpstr>Tahoma</vt:lpstr>
      <vt:lpstr>Times New Roman</vt:lpstr>
      <vt:lpstr>Wingdings</vt:lpstr>
      <vt:lpstr>Office Theme</vt:lpstr>
      <vt:lpstr>think-cell Slide</vt:lpstr>
      <vt:lpstr>Microsoft Excel 97-2003 Worksheet</vt:lpstr>
      <vt:lpstr>PowerPoint Presentation</vt:lpstr>
      <vt:lpstr>PowerPoint Presentation</vt:lpstr>
      <vt:lpstr>Introduction </vt:lpstr>
      <vt:lpstr>Tax as a Major Enabler of Internally Generated Revenue </vt:lpstr>
      <vt:lpstr>Taxes and Levies collected by Federal, State and Local Governments   </vt:lpstr>
      <vt:lpstr>Taxes and Levies collected by Federal, State and Local Governments   </vt:lpstr>
      <vt:lpstr>Taxes and Levies collected by Federal, State and Local Governments   </vt:lpstr>
      <vt:lpstr>PowerPoint Presentation</vt:lpstr>
      <vt:lpstr>VAT In Nigeria To Harness Greater Potential </vt:lpstr>
      <vt:lpstr>PowerPoint Presentation</vt:lpstr>
      <vt:lpstr>PowerPoint Presentation</vt:lpstr>
      <vt:lpstr>Other Automation Strategies </vt:lpstr>
      <vt:lpstr>Other Automation Strategies </vt:lpstr>
      <vt:lpstr>Importance of Taxation for National  &amp; State Development </vt:lpstr>
      <vt:lpstr>Factors Necessitating Autonomy </vt:lpstr>
      <vt:lpstr>PowerPoint Presentation</vt:lpstr>
      <vt:lpstr>Lagos State Budget Size VS IGR 1999 - 2013</vt:lpstr>
      <vt:lpstr>Lagos State IGR V Recurrent Expenditure</vt:lpstr>
      <vt:lpstr>Lagos State IGR V Capital Expenditure </vt:lpstr>
      <vt:lpstr> Benefits of Autonomy</vt:lpstr>
      <vt:lpstr>Autonomous States</vt:lpstr>
      <vt:lpstr>STATE PERFORMANCE (Autonomous Vs Non-Autonomous States)</vt:lpstr>
      <vt:lpstr>STATE PERFORMANCE (Autonomous Vs Non-Autonomous States)</vt:lpstr>
      <vt:lpstr>3 Year States Performance To IGR</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IBIE</dc:creator>
  <cp:lastModifiedBy>PETER IBIE</cp:lastModifiedBy>
  <cp:revision>224</cp:revision>
  <cp:lastPrinted>2019-04-29T19:18:45Z</cp:lastPrinted>
  <dcterms:created xsi:type="dcterms:W3CDTF">2019-04-09T17:05:43Z</dcterms:created>
  <dcterms:modified xsi:type="dcterms:W3CDTF">2019-04-29T19:20:11Z</dcterms:modified>
</cp:coreProperties>
</file>