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1" r:id="rId4"/>
    <p:sldMasterId id="2147483694" r:id="rId5"/>
    <p:sldMasterId id="2147483713" r:id="rId6"/>
    <p:sldMasterId id="2147483722" r:id="rId7"/>
  </p:sldMasterIdLst>
  <p:notesMasterIdLst>
    <p:notesMasterId r:id="rId59"/>
  </p:notesMasterIdLst>
  <p:handoutMasterIdLst>
    <p:handoutMasterId r:id="rId60"/>
  </p:handoutMasterIdLst>
  <p:sldIdLst>
    <p:sldId id="359" r:id="rId8"/>
    <p:sldId id="360" r:id="rId9"/>
    <p:sldId id="311" r:id="rId10"/>
    <p:sldId id="308" r:id="rId11"/>
    <p:sldId id="326" r:id="rId12"/>
    <p:sldId id="342" r:id="rId13"/>
    <p:sldId id="346" r:id="rId14"/>
    <p:sldId id="361" r:id="rId15"/>
    <p:sldId id="362" r:id="rId16"/>
    <p:sldId id="358" r:id="rId17"/>
    <p:sldId id="348" r:id="rId18"/>
    <p:sldId id="350" r:id="rId19"/>
    <p:sldId id="347" r:id="rId20"/>
    <p:sldId id="363" r:id="rId21"/>
    <p:sldId id="352" r:id="rId22"/>
    <p:sldId id="353" r:id="rId23"/>
    <p:sldId id="354" r:id="rId24"/>
    <p:sldId id="364" r:id="rId25"/>
    <p:sldId id="328" r:id="rId26"/>
    <p:sldId id="323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36" r:id="rId40"/>
    <p:sldId id="337" r:id="rId41"/>
    <p:sldId id="368" r:id="rId42"/>
    <p:sldId id="339" r:id="rId43"/>
    <p:sldId id="340" r:id="rId44"/>
    <p:sldId id="357" r:id="rId45"/>
    <p:sldId id="325" r:id="rId46"/>
    <p:sldId id="309" r:id="rId47"/>
    <p:sldId id="307" r:id="rId48"/>
    <p:sldId id="291" r:id="rId49"/>
    <p:sldId id="306" r:id="rId50"/>
    <p:sldId id="322" r:id="rId51"/>
    <p:sldId id="293" r:id="rId52"/>
    <p:sldId id="298" r:id="rId53"/>
    <p:sldId id="310" r:id="rId54"/>
    <p:sldId id="300" r:id="rId55"/>
    <p:sldId id="327" r:id="rId56"/>
    <p:sldId id="302" r:id="rId57"/>
    <p:sldId id="341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94660"/>
  </p:normalViewPr>
  <p:slideViewPr>
    <p:cSldViewPr snapToGrid="0">
      <p:cViewPr>
        <p:scale>
          <a:sx n="40" d="100"/>
          <a:sy n="40" d="100"/>
        </p:scale>
        <p:origin x="-1842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>
        <c:manualLayout>
          <c:layoutTarget val="inner"/>
          <c:xMode val="edge"/>
          <c:yMode val="edge"/>
          <c:x val="6.9710504480881785E-2"/>
          <c:y val="5.7684986522053373E-2"/>
          <c:w val="0.91510375059636928"/>
          <c:h val="0.7333053368328958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(%) - Q3'18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Akwa Ibom</c:v>
                </c:pt>
                <c:pt idx="1">
                  <c:v>Rivers</c:v>
                </c:pt>
                <c:pt idx="2">
                  <c:v>Bayelsa</c:v>
                </c:pt>
                <c:pt idx="3">
                  <c:v>Kano</c:v>
                </c:pt>
                <c:pt idx="4">
                  <c:v>Delta</c:v>
                </c:pt>
                <c:pt idx="5">
                  <c:v>Edo</c:v>
                </c:pt>
                <c:pt idx="6">
                  <c:v>Lagos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37.715575339135334</c:v>
                </c:pt>
                <c:pt idx="1">
                  <c:v>36.382128120455278</c:v>
                </c:pt>
                <c:pt idx="2">
                  <c:v>32.557479079739757</c:v>
                </c:pt>
                <c:pt idx="3">
                  <c:v>31.250424986097975</c:v>
                </c:pt>
                <c:pt idx="4">
                  <c:v>25.358679726820561</c:v>
                </c:pt>
                <c:pt idx="5">
                  <c:v>25.092839502333248</c:v>
                </c:pt>
                <c:pt idx="6">
                  <c:v>14.553554196329316</c:v>
                </c:pt>
              </c:numCache>
            </c:numRef>
          </c:val>
        </c:ser>
        <c:overlap val="100"/>
        <c:axId val="76908416"/>
        <c:axId val="76909952"/>
      </c:barChart>
      <c:catAx>
        <c:axId val="76908416"/>
        <c:scaling>
          <c:orientation val="minMax"/>
        </c:scaling>
        <c:axPos val="b"/>
        <c:numFmt formatCode="General" sourceLinked="1"/>
        <c:tickLblPos val="nextTo"/>
        <c:crossAx val="76909952"/>
        <c:crosses val="autoZero"/>
        <c:auto val="1"/>
        <c:lblAlgn val="ctr"/>
        <c:lblOffset val="100"/>
      </c:catAx>
      <c:valAx>
        <c:axId val="76909952"/>
        <c:scaling>
          <c:orientation val="minMax"/>
        </c:scaling>
        <c:axPos val="l"/>
        <c:numFmt formatCode="0.0" sourceLinked="1"/>
        <c:tickLblPos val="nextTo"/>
        <c:crossAx val="76908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en-US" sz="1400">
                <a:latin typeface="Century Gothic" pitchFamily="34" charset="0"/>
              </a:defRPr>
            </a:pP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State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by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State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Analysis</a:t>
            </a:r>
            <a:r>
              <a:rPr lang="en-US" sz="1200" baseline="0" dirty="0">
                <a:latin typeface="Century Gothic" pitchFamily="34" charset="0"/>
              </a:rPr>
              <a:t> </a:t>
            </a:r>
            <a:endParaRPr lang="en-US" sz="2000" kern="1200" dirty="0">
              <a:solidFill>
                <a:srgbClr val="000000"/>
              </a:solidFill>
              <a:latin typeface="Garamond" pitchFamily="18" charset="0"/>
              <a:ea typeface="+mn-ea"/>
              <a:cs typeface="Courier New" panose="02070309020205020404" pitchFamily="49" charset="0"/>
            </a:endParaRPr>
          </a:p>
        </c:rich>
      </c:tx>
      <c:layout>
        <c:manualLayout>
          <c:xMode val="edge"/>
          <c:yMode val="edge"/>
          <c:x val="0.25009801829433675"/>
          <c:y val="4.6359146416861355E-2"/>
        </c:manualLayout>
      </c:layout>
    </c:title>
    <c:plotArea>
      <c:layout>
        <c:manualLayout>
          <c:layoutTarget val="inner"/>
          <c:xMode val="edge"/>
          <c:yMode val="edge"/>
          <c:x val="9.8833890317236842E-2"/>
          <c:y val="0.34832747698068972"/>
          <c:w val="0.90046665039256457"/>
          <c:h val="0.4069855600297548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1.4929277753521196E-2"/>
                  <c:y val="1.7246255727351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5F-4938-BBAA-513C955846D3}"/>
                </c:ext>
              </c:extLst>
            </c:dLbl>
            <c:dLbl>
              <c:idx val="1"/>
              <c:layout>
                <c:manualLayout>
                  <c:x val="-1.4929277753521196E-2"/>
                  <c:y val="2.87437595455863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5F-4938-BBAA-513C955846D3}"/>
                </c:ext>
              </c:extLst>
            </c:dLbl>
            <c:dLbl>
              <c:idx val="2"/>
              <c:layout>
                <c:manualLayout>
                  <c:x val="-1.1480443922551297E-2"/>
                  <c:y val="2.93524744812783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5F-4938-BBAA-513C955846D3}"/>
                </c:ext>
              </c:extLst>
            </c:dLbl>
            <c:dLbl>
              <c:idx val="4"/>
              <c:layout>
                <c:manualLayout>
                  <c:x val="-2.5275960040823556E-2"/>
                  <c:y val="2.93524744812782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5F-4938-BBAA-513C955846D3}"/>
                </c:ext>
              </c:extLst>
            </c:dLbl>
            <c:dLbl>
              <c:idx val="5"/>
              <c:layout>
                <c:manualLayout>
                  <c:x val="-2.2979509667528212E-2"/>
                  <c:y val="3.5709941326087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5F-4938-BBAA-513C955846D3}"/>
                </c:ext>
              </c:extLst>
            </c:dLbl>
            <c:dLbl>
              <c:idx val="6"/>
              <c:layout>
                <c:manualLayout>
                  <c:x val="-2.1826764621068515E-2"/>
                  <c:y val="4.1458693235204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5F-4938-BBAA-513C95584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>
                    <a:latin typeface="Century Gothic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Kaduna</c:v>
                </c:pt>
                <c:pt idx="1">
                  <c:v>Jigawa</c:v>
                </c:pt>
                <c:pt idx="2">
                  <c:v>Kano</c:v>
                </c:pt>
                <c:pt idx="4">
                  <c:v>Kebbi</c:v>
                </c:pt>
                <c:pt idx="5">
                  <c:v>Ekiti</c:v>
                </c:pt>
                <c:pt idx="6">
                  <c:v>Gombe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65.97</c:v>
                </c:pt>
                <c:pt idx="1">
                  <c:v>64.36</c:v>
                </c:pt>
                <c:pt idx="2">
                  <c:v>63.01</c:v>
                </c:pt>
                <c:pt idx="4">
                  <c:v>49.02</c:v>
                </c:pt>
                <c:pt idx="5">
                  <c:v>50.58</c:v>
                </c:pt>
                <c:pt idx="6">
                  <c:v>51.160000000000011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45F-4938-BBAA-513C955846D3}"/>
            </c:ext>
          </c:extLst>
        </c:ser>
        <c:axId val="105780736"/>
        <c:axId val="105782272"/>
      </c:barChart>
      <c:catAx>
        <c:axId val="1057807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>
                <a:latin typeface="Century Gothic" pitchFamily="34" charset="0"/>
              </a:defRPr>
            </a:pPr>
            <a:endParaRPr lang="en-US"/>
          </a:p>
        </c:txPr>
        <c:crossAx val="105782272"/>
        <c:crosses val="autoZero"/>
        <c:auto val="1"/>
        <c:lblAlgn val="ctr"/>
        <c:lblOffset val="100"/>
      </c:catAx>
      <c:valAx>
        <c:axId val="1057822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>
                <a:latin typeface="Century Gothic" pitchFamily="34" charset="0"/>
              </a:defRPr>
            </a:pPr>
            <a:endParaRPr lang="en-US"/>
          </a:p>
        </c:txPr>
        <c:crossAx val="10578073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>
        <c:manualLayout>
          <c:layoutTarget val="inner"/>
          <c:xMode val="edge"/>
          <c:yMode val="edge"/>
          <c:x val="6.9710504480881827E-2"/>
          <c:y val="5.7684986522053373E-2"/>
          <c:w val="0.91510375059636928"/>
          <c:h val="0.7170554550454798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Misery Index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showVal val="1"/>
          </c:dLbls>
          <c:cat>
            <c:strRef>
              <c:f>Sheet1!$A$2:$A$8</c:f>
              <c:strCache>
                <c:ptCount val="7"/>
                <c:pt idx="0">
                  <c:v>Rivers</c:v>
                </c:pt>
                <c:pt idx="1">
                  <c:v>Kano</c:v>
                </c:pt>
                <c:pt idx="2">
                  <c:v>Akwa Ibom</c:v>
                </c:pt>
                <c:pt idx="3">
                  <c:v>Bayelsa</c:v>
                </c:pt>
                <c:pt idx="4">
                  <c:v>Edo</c:v>
                </c:pt>
                <c:pt idx="5">
                  <c:v>Delta</c:v>
                </c:pt>
                <c:pt idx="6">
                  <c:v>Lagos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70.637747750690153</c:v>
                </c:pt>
                <c:pt idx="1">
                  <c:v>66.928759162728312</c:v>
                </c:pt>
                <c:pt idx="2">
                  <c:v>65.391798416653728</c:v>
                </c:pt>
                <c:pt idx="3">
                  <c:v>60.841796307508595</c:v>
                </c:pt>
                <c:pt idx="4">
                  <c:v>53.843277270634012</c:v>
                </c:pt>
                <c:pt idx="5">
                  <c:v>52.884628157495008</c:v>
                </c:pt>
                <c:pt idx="6">
                  <c:v>39.410947973532885</c:v>
                </c:pt>
              </c:numCache>
            </c:numRef>
          </c:val>
        </c:ser>
        <c:overlap val="100"/>
        <c:axId val="106114048"/>
        <c:axId val="106115840"/>
      </c:barChart>
      <c:catAx>
        <c:axId val="106114048"/>
        <c:scaling>
          <c:orientation val="minMax"/>
        </c:scaling>
        <c:axPos val="b"/>
        <c:numFmt formatCode="General" sourceLinked="1"/>
        <c:tickLblPos val="nextTo"/>
        <c:crossAx val="106115840"/>
        <c:crosses val="autoZero"/>
        <c:auto val="1"/>
        <c:lblAlgn val="ctr"/>
        <c:lblOffset val="100"/>
      </c:catAx>
      <c:valAx>
        <c:axId val="106115840"/>
        <c:scaling>
          <c:orientation val="minMax"/>
        </c:scaling>
        <c:axPos val="l"/>
        <c:numFmt formatCode="0.0" sourceLinked="1"/>
        <c:tickLblPos val="nextTo"/>
        <c:crossAx val="106114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8.7074141558751442E-2"/>
          <c:y val="3.20023722958774E-2"/>
          <c:w val="0.83706383809461837"/>
          <c:h val="0.7104315197944743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Avg. FAAC Shared (N'Bn)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_-* #,##0.00_-;\-* #,##0.00_-;_-* "-"??_-;_-@_-</c:formatCode>
                <c:ptCount val="6"/>
                <c:pt idx="0">
                  <c:v>638.10583333333341</c:v>
                </c:pt>
                <c:pt idx="1">
                  <c:v>445.84166666666664</c:v>
                </c:pt>
                <c:pt idx="2">
                  <c:v>404.60583333333329</c:v>
                </c:pt>
                <c:pt idx="3">
                  <c:v>520.60166666666669</c:v>
                </c:pt>
                <c:pt idx="4">
                  <c:v>710.35416666666663</c:v>
                </c:pt>
                <c:pt idx="5">
                  <c:v>626.34666666666669</c:v>
                </c:pt>
              </c:numCache>
            </c:numRef>
          </c:val>
        </c:ser>
        <c:marker val="1"/>
        <c:axId val="77220096"/>
        <c:axId val="77221888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Avg. Exchange Rate (N/$)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172</c:v>
                </c:pt>
                <c:pt idx="1">
                  <c:v>224</c:v>
                </c:pt>
                <c:pt idx="2">
                  <c:v>381</c:v>
                </c:pt>
                <c:pt idx="3">
                  <c:v>379</c:v>
                </c:pt>
                <c:pt idx="4">
                  <c:v>362</c:v>
                </c:pt>
                <c:pt idx="5">
                  <c:v>361</c:v>
                </c:pt>
              </c:numCache>
            </c:numRef>
          </c:val>
        </c:ser>
        <c:marker val="1"/>
        <c:axId val="106634240"/>
        <c:axId val="106534784"/>
      </c:lineChart>
      <c:catAx>
        <c:axId val="77220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7221888"/>
        <c:crosses val="autoZero"/>
        <c:auto val="1"/>
        <c:lblAlgn val="ctr"/>
        <c:lblOffset val="100"/>
      </c:catAx>
      <c:valAx>
        <c:axId val="77221888"/>
        <c:scaling>
          <c:orientation val="minMax"/>
        </c:scaling>
        <c:axPos val="l"/>
        <c:numFmt formatCode="_-* #,##0_-;\-* #,##0_-;_-* &quot;-&quot;_-;_-@_-" sourceLinked="0"/>
        <c:tickLblPos val="nextTo"/>
        <c:crossAx val="77220096"/>
        <c:crosses val="autoZero"/>
        <c:crossBetween val="between"/>
      </c:valAx>
      <c:valAx>
        <c:axId val="106534784"/>
        <c:scaling>
          <c:orientation val="minMax"/>
        </c:scaling>
        <c:axPos val="r"/>
        <c:numFmt formatCode="General" sourceLinked="1"/>
        <c:tickLblPos val="nextTo"/>
        <c:crossAx val="106634240"/>
        <c:crosses val="max"/>
        <c:crossBetween val="between"/>
      </c:valAx>
      <c:catAx>
        <c:axId val="106634240"/>
        <c:scaling>
          <c:orientation val="minMax"/>
        </c:scaling>
        <c:delete val="1"/>
        <c:axPos val="b"/>
        <c:numFmt formatCode="General" sourceLinked="1"/>
        <c:tickLblPos val="nextTo"/>
        <c:crossAx val="106534784"/>
        <c:auto val="1"/>
        <c:lblAlgn val="ctr"/>
        <c:lblOffset val="100"/>
      </c:cat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>
        <c:manualLayout>
          <c:layoutTarget val="inner"/>
          <c:xMode val="edge"/>
          <c:yMode val="edge"/>
          <c:x val="0.10324347933070867"/>
          <c:y val="0.17028421577636818"/>
          <c:w val="0.89675652066929135"/>
          <c:h val="0.6583381952845419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Fiscal Deficit-to-Total Revenue (%)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Benue</c:v>
                </c:pt>
                <c:pt idx="1">
                  <c:v>Taraba</c:v>
                </c:pt>
                <c:pt idx="2">
                  <c:v>Kano</c:v>
                </c:pt>
                <c:pt idx="3">
                  <c:v>Edo</c:v>
                </c:pt>
                <c:pt idx="4">
                  <c:v>Lagos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216.7</c:v>
                </c:pt>
                <c:pt idx="1">
                  <c:v>150</c:v>
                </c:pt>
                <c:pt idx="2">
                  <c:v>60.4</c:v>
                </c:pt>
                <c:pt idx="3">
                  <c:v>21.8</c:v>
                </c:pt>
                <c:pt idx="4">
                  <c:v>16.600000000000001</c:v>
                </c:pt>
              </c:numCache>
            </c:numRef>
          </c:val>
        </c:ser>
        <c:axId val="77266304"/>
        <c:axId val="76944512"/>
      </c:barChart>
      <c:catAx>
        <c:axId val="77266304"/>
        <c:scaling>
          <c:orientation val="minMax"/>
        </c:scaling>
        <c:axPos val="b"/>
        <c:tickLblPos val="nextTo"/>
        <c:crossAx val="76944512"/>
        <c:crosses val="autoZero"/>
        <c:auto val="1"/>
        <c:lblAlgn val="ctr"/>
        <c:lblOffset val="100"/>
      </c:catAx>
      <c:valAx>
        <c:axId val="76944512"/>
        <c:scaling>
          <c:orientation val="minMax"/>
        </c:scaling>
        <c:axPos val="l"/>
        <c:numFmt formatCode="General" sourceLinked="1"/>
        <c:tickLblPos val="nextTo"/>
        <c:crossAx val="77266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>
        <c:manualLayout>
          <c:layoutTarget val="inner"/>
          <c:xMode val="edge"/>
          <c:yMode val="edge"/>
          <c:x val="7.8899729330708684E-2"/>
          <c:y val="0.15337501075132526"/>
          <c:w val="0.90391277066929132"/>
          <c:h val="0.6583381952845420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State Debt-to-Total Revenue (%)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Sheet1!$A$2:$A$7</c:f>
              <c:strCache>
                <c:ptCount val="6"/>
                <c:pt idx="0">
                  <c:v>Osun</c:v>
                </c:pt>
                <c:pt idx="1">
                  <c:v>Ekiti</c:v>
                </c:pt>
                <c:pt idx="2">
                  <c:v>Cross River</c:v>
                </c:pt>
                <c:pt idx="3">
                  <c:v>Plateau</c:v>
                </c:pt>
                <c:pt idx="4">
                  <c:v>Zamfara</c:v>
                </c:pt>
                <c:pt idx="5">
                  <c:v>Bauchi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991.96833445791901</c:v>
                </c:pt>
                <c:pt idx="1">
                  <c:v>462.20007137753998</c:v>
                </c:pt>
                <c:pt idx="2">
                  <c:v>426.31017138491598</c:v>
                </c:pt>
                <c:pt idx="3">
                  <c:v>325.60967251333102</c:v>
                </c:pt>
                <c:pt idx="4">
                  <c:v>256.523004320236</c:v>
                </c:pt>
                <c:pt idx="5">
                  <c:v>245.38461845254301</c:v>
                </c:pt>
              </c:numCache>
            </c:numRef>
          </c:val>
        </c:ser>
        <c:axId val="77308672"/>
        <c:axId val="77310208"/>
      </c:barChart>
      <c:catAx>
        <c:axId val="77308672"/>
        <c:scaling>
          <c:orientation val="minMax"/>
        </c:scaling>
        <c:axPos val="b"/>
        <c:tickLblPos val="nextTo"/>
        <c:crossAx val="77310208"/>
        <c:crosses val="autoZero"/>
        <c:auto val="1"/>
        <c:lblAlgn val="ctr"/>
        <c:lblOffset val="100"/>
      </c:catAx>
      <c:valAx>
        <c:axId val="77310208"/>
        <c:scaling>
          <c:orientation val="minMax"/>
        </c:scaling>
        <c:axPos val="l"/>
        <c:numFmt formatCode="General" sourceLinked="0"/>
        <c:tickLblPos val="nextTo"/>
        <c:crossAx val="773086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Fastest Growing Sectors (%)</a:t>
            </a:r>
            <a:endParaRPr lang="en-GB" sz="1800" b="1" i="0" u="none" strike="noStrike" kern="1200" spc="0" baseline="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2674788775545442"/>
          <c:y val="1.646761455581528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094246237227286"/>
          <c:y val="0.22496144589978023"/>
          <c:w val="0.85138126553438309"/>
          <c:h val="0.3697796365195503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Q3'18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Agriculture</c:v>
                </c:pt>
                <c:pt idx="1">
                  <c:v>Manufacturing</c:v>
                </c:pt>
                <c:pt idx="2">
                  <c:v>ICT</c:v>
                </c:pt>
                <c:pt idx="3">
                  <c:v>Construction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1.9100000000000001</c:v>
                </c:pt>
                <c:pt idx="1">
                  <c:v>1.9200000000000006</c:v>
                </c:pt>
                <c:pt idx="2">
                  <c:v>12.09</c:v>
                </c:pt>
                <c:pt idx="3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9-41EE-8C33-DD68DC4091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Q4'18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2"/>
              <c:layout>
                <c:manualLayout>
                  <c:x val="3.0826040803645406E-2"/>
                  <c:y val="-1.09784097038768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FB-43C2-BCE6-57C04974E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Agriculture</c:v>
                </c:pt>
                <c:pt idx="1">
                  <c:v>Manufacturing</c:v>
                </c:pt>
                <c:pt idx="2">
                  <c:v>ICT</c:v>
                </c:pt>
                <c:pt idx="3">
                  <c:v>Construction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2.46</c:v>
                </c:pt>
                <c:pt idx="1">
                  <c:v>2.3499999999999988</c:v>
                </c:pt>
                <c:pt idx="2">
                  <c:v>13.2</c:v>
                </c:pt>
                <c:pt idx="3">
                  <c:v>2.0499999999999998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D9-41EE-8C33-DD68DC4091FA}"/>
            </c:ext>
          </c:extLst>
        </c:ser>
        <c:dLbls>
          <c:showVal val="1"/>
        </c:dLbls>
        <c:gapWidth val="100"/>
        <c:overlap val="-24"/>
        <c:axId val="151955328"/>
        <c:axId val="151956864"/>
      </c:barChart>
      <c:catAx>
        <c:axId val="151955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51956864"/>
        <c:crosses val="autoZero"/>
        <c:auto val="1"/>
        <c:lblAlgn val="ctr"/>
        <c:lblOffset val="100"/>
      </c:catAx>
      <c:valAx>
        <c:axId val="1519568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5195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61414103493522"/>
          <c:y val="0.8938919413286126"/>
          <c:w val="0.33126477923916092"/>
          <c:h val="0.106108058671387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kern="1200" spc="0" baseline="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Lagging </a:t>
            </a:r>
            <a:r>
              <a:rPr lang="en-GB" sz="1800" b="1" i="0" u="none" strike="noStrike" kern="1200" spc="0" baseline="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Sectors (%)</a:t>
            </a:r>
          </a:p>
        </c:rich>
      </c:tx>
      <c:layout>
        <c:manualLayout>
          <c:xMode val="edge"/>
          <c:yMode val="edge"/>
          <c:x val="0.14574458474857818"/>
          <c:y val="2.997215185890275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Q3'18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Real Estate</c:v>
                </c:pt>
                <c:pt idx="1">
                  <c:v>Mining &amp; Quarying</c:v>
                </c:pt>
                <c:pt idx="2">
                  <c:v>Finance &amp; Insurance</c:v>
                </c:pt>
                <c:pt idx="3">
                  <c:v>Public Adminstration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-2.68</c:v>
                </c:pt>
                <c:pt idx="1">
                  <c:v>-2.8099999999999987</c:v>
                </c:pt>
                <c:pt idx="2">
                  <c:v>-4.8099999999999996</c:v>
                </c:pt>
                <c:pt idx="3">
                  <c:v>-0.95000000000000029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8F-4DCA-A0EB-EC91E3B8F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Q4'18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Real Estate</c:v>
                </c:pt>
                <c:pt idx="1">
                  <c:v>Mining &amp; Quarying</c:v>
                </c:pt>
                <c:pt idx="2">
                  <c:v>Finance &amp; Insurance</c:v>
                </c:pt>
                <c:pt idx="3">
                  <c:v>Public Adminstration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-3.8499999999999988</c:v>
                </c:pt>
                <c:pt idx="1">
                  <c:v>-1.23</c:v>
                </c:pt>
                <c:pt idx="2">
                  <c:v>-1.76</c:v>
                </c:pt>
                <c:pt idx="3">
                  <c:v>-0.36000000000000015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8F-4DCA-A0EB-EC91E3B8F51D}"/>
            </c:ext>
          </c:extLst>
        </c:ser>
        <c:dLbls>
          <c:showVal val="1"/>
        </c:dLbls>
        <c:gapWidth val="100"/>
        <c:overlap val="-24"/>
        <c:axId val="182175616"/>
        <c:axId val="189097088"/>
      </c:barChart>
      <c:catAx>
        <c:axId val="182175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9097088"/>
        <c:crosses val="autoZero"/>
        <c:auto val="1"/>
        <c:lblAlgn val="ctr"/>
        <c:lblOffset val="100"/>
      </c:catAx>
      <c:valAx>
        <c:axId val="1890970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217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en-US" sz="1400">
                <a:latin typeface="Century Gothic" pitchFamily="34" charset="0"/>
              </a:defRPr>
            </a:pP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State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by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State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Analysis</a:t>
            </a:r>
            <a:r>
              <a:rPr lang="en-US" sz="1200" baseline="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(%)</a:t>
            </a:r>
          </a:p>
        </c:rich>
      </c:tx>
      <c:layout>
        <c:manualLayout>
          <c:xMode val="edge"/>
          <c:yMode val="edge"/>
          <c:x val="0.25009801829433675"/>
          <c:y val="4.6359146416861355E-2"/>
        </c:manualLayout>
      </c:layout>
    </c:title>
    <c:plotArea>
      <c:layout>
        <c:manualLayout>
          <c:layoutTarget val="inner"/>
          <c:xMode val="edge"/>
          <c:yMode val="edge"/>
          <c:x val="9.8833890317236994E-2"/>
          <c:y val="0.34832747698069016"/>
          <c:w val="0.90046665039256457"/>
          <c:h val="0.4069855600297552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Mar'19</c:v>
                </c:pt>
              </c:strCache>
            </c:strRef>
          </c:tx>
          <c:dLbls>
            <c:dLbl>
              <c:idx val="0"/>
              <c:layout>
                <c:manualLayout>
                  <c:x val="-1.49292777535212E-2"/>
                  <c:y val="1.72462557273517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28-4AD5-8DA1-EC58120B9FF0}"/>
                </c:ext>
              </c:extLst>
            </c:dLbl>
            <c:dLbl>
              <c:idx val="1"/>
              <c:layout>
                <c:manualLayout>
                  <c:x val="-1.49292777535212E-2"/>
                  <c:y val="2.87437595455863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28-4AD5-8DA1-EC58120B9FF0}"/>
                </c:ext>
              </c:extLst>
            </c:dLbl>
            <c:dLbl>
              <c:idx val="2"/>
              <c:layout>
                <c:manualLayout>
                  <c:x val="-1.1480443922551297E-2"/>
                  <c:y val="2.93524744812783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28-4AD5-8DA1-EC58120B9FF0}"/>
                </c:ext>
              </c:extLst>
            </c:dLbl>
            <c:dLbl>
              <c:idx val="4"/>
              <c:layout>
                <c:manualLayout>
                  <c:x val="-2.5275960040823591E-2"/>
                  <c:y val="2.93524744812782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28-4AD5-8DA1-EC58120B9FF0}"/>
                </c:ext>
              </c:extLst>
            </c:dLbl>
            <c:dLbl>
              <c:idx val="5"/>
              <c:layout>
                <c:manualLayout>
                  <c:x val="-2.2979509667528229E-2"/>
                  <c:y val="3.570994132608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28-4AD5-8DA1-EC58120B9FF0}"/>
                </c:ext>
              </c:extLst>
            </c:dLbl>
            <c:dLbl>
              <c:idx val="6"/>
              <c:layout>
                <c:manualLayout>
                  <c:x val="-2.1826764621068532E-2"/>
                  <c:y val="4.14586932352048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28-4AD5-8DA1-EC58120B9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latin typeface="Century Gothic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Ogun</c:v>
                </c:pt>
                <c:pt idx="1">
                  <c:v>Delta</c:v>
                </c:pt>
                <c:pt idx="2">
                  <c:v>Cross River</c:v>
                </c:pt>
                <c:pt idx="4">
                  <c:v>Kebbi</c:v>
                </c:pt>
                <c:pt idx="5">
                  <c:v>Zamfara</c:v>
                </c:pt>
                <c:pt idx="6">
                  <c:v>Taraba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9.32</c:v>
                </c:pt>
                <c:pt idx="1">
                  <c:v>9.61</c:v>
                </c:pt>
                <c:pt idx="2">
                  <c:v>9.66</c:v>
                </c:pt>
                <c:pt idx="4">
                  <c:v>14.65</c:v>
                </c:pt>
                <c:pt idx="5">
                  <c:v>13.15</c:v>
                </c:pt>
                <c:pt idx="6">
                  <c:v>12.98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28-4AD5-8DA1-EC58120B9F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Feb'19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1497426658639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328-4AD5-8DA1-EC58120B9FF0}"/>
                </c:ext>
              </c:extLst>
            </c:dLbl>
            <c:dLbl>
              <c:idx val="1"/>
              <c:layout>
                <c:manualLayout>
                  <c:x val="6.8975986309081421E-3"/>
                  <c:y val="2.87435666465989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328-4AD5-8DA1-EC58120B9FF0}"/>
                </c:ext>
              </c:extLst>
            </c:dLbl>
            <c:dLbl>
              <c:idx val="2"/>
              <c:layout>
                <c:manualLayout>
                  <c:x val="6.8975986309081421E-3"/>
                  <c:y val="1.1497426658639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28-4AD5-8DA1-EC58120B9FF0}"/>
                </c:ext>
              </c:extLst>
            </c:dLbl>
            <c:dLbl>
              <c:idx val="5"/>
              <c:layout>
                <c:manualLayout>
                  <c:x val="0"/>
                  <c:y val="1.1497426658639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328-4AD5-8DA1-EC58120B9FF0}"/>
                </c:ext>
              </c:extLst>
            </c:dLbl>
            <c:dLbl>
              <c:idx val="6"/>
              <c:layout>
                <c:manualLayout>
                  <c:x val="1.724399657727033E-2"/>
                  <c:y val="1.72461399879594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328-4AD5-8DA1-EC58120B9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>
                    <a:latin typeface="Century Gothic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Ogun</c:v>
                </c:pt>
                <c:pt idx="1">
                  <c:v>Delta</c:v>
                </c:pt>
                <c:pt idx="2">
                  <c:v>Cross River</c:v>
                </c:pt>
                <c:pt idx="4">
                  <c:v>Kebbi</c:v>
                </c:pt>
                <c:pt idx="5">
                  <c:v>Zamfara</c:v>
                </c:pt>
                <c:pt idx="6">
                  <c:v>Taraba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10.11</c:v>
                </c:pt>
                <c:pt idx="1">
                  <c:v>9.6</c:v>
                </c:pt>
                <c:pt idx="2">
                  <c:v>9.81</c:v>
                </c:pt>
                <c:pt idx="4">
                  <c:v>13.78</c:v>
                </c:pt>
                <c:pt idx="5">
                  <c:v>13.25</c:v>
                </c:pt>
                <c:pt idx="6">
                  <c:v>13.57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28-4AD5-8DA1-EC58120B9FF0}"/>
            </c:ext>
          </c:extLst>
        </c:ser>
        <c:axId val="69924352"/>
        <c:axId val="69925888"/>
      </c:barChart>
      <c:catAx>
        <c:axId val="699243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>
                <a:latin typeface="Century Gothic" pitchFamily="34" charset="0"/>
              </a:defRPr>
            </a:pPr>
            <a:endParaRPr lang="en-US"/>
          </a:p>
        </c:txPr>
        <c:crossAx val="69925888"/>
        <c:crosses val="autoZero"/>
        <c:auto val="1"/>
        <c:lblAlgn val="ctr"/>
        <c:lblOffset val="100"/>
      </c:catAx>
      <c:valAx>
        <c:axId val="699258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>
                <a:latin typeface="Century Gothic" pitchFamily="34" charset="0"/>
              </a:defRPr>
            </a:pPr>
            <a:endParaRPr lang="en-US"/>
          </a:p>
        </c:txPr>
        <c:crossAx val="69924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399814929407194"/>
          <c:y val="0.89604651478595221"/>
          <c:w val="0.22797101696101968"/>
          <c:h val="0.10395348521403765"/>
        </c:manualLayout>
      </c:layout>
      <c:txPr>
        <a:bodyPr/>
        <a:lstStyle/>
        <a:p>
          <a:pPr>
            <a:defRPr lang="en-US">
              <a:latin typeface="Century Gothic" pitchFamily="34" charset="0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en-US" sz="1400">
                <a:latin typeface="Century Gothic" pitchFamily="34" charset="0"/>
              </a:defRPr>
            </a:pP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State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by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State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Analysis</a:t>
            </a:r>
            <a:r>
              <a:rPr lang="en-US" sz="1200" baseline="0" dirty="0">
                <a:latin typeface="Century Gothic" pitchFamily="34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latin typeface="Garamond" pitchFamily="18" charset="0"/>
                <a:ea typeface="+mn-ea"/>
                <a:cs typeface="Courier New" panose="02070309020205020404" pitchFamily="49" charset="0"/>
              </a:rPr>
              <a:t>(%)</a:t>
            </a:r>
          </a:p>
        </c:rich>
      </c:tx>
      <c:layout>
        <c:manualLayout>
          <c:xMode val="edge"/>
          <c:yMode val="edge"/>
          <c:x val="0.25009801829433675"/>
          <c:y val="4.6359146416861355E-2"/>
        </c:manualLayout>
      </c:layout>
    </c:title>
    <c:plotArea>
      <c:layout>
        <c:manualLayout>
          <c:layoutTarget val="inner"/>
          <c:xMode val="edge"/>
          <c:yMode val="edge"/>
          <c:x val="9.8833890317236966E-2"/>
          <c:y val="0.34832747698069005"/>
          <c:w val="0.90046665039256457"/>
          <c:h val="0.4069855600297552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1.4929277753521196E-2"/>
                  <c:y val="1.7246255727351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EF-436F-BD0C-347142E569D5}"/>
                </c:ext>
              </c:extLst>
            </c:dLbl>
            <c:dLbl>
              <c:idx val="1"/>
              <c:layout>
                <c:manualLayout>
                  <c:x val="-1.4929277753521196E-2"/>
                  <c:y val="2.87437595455863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EF-436F-BD0C-347142E569D5}"/>
                </c:ext>
              </c:extLst>
            </c:dLbl>
            <c:dLbl>
              <c:idx val="2"/>
              <c:layout>
                <c:manualLayout>
                  <c:x val="-1.1480443922551297E-2"/>
                  <c:y val="2.93524744812783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EF-436F-BD0C-347142E569D5}"/>
                </c:ext>
              </c:extLst>
            </c:dLbl>
            <c:dLbl>
              <c:idx val="4"/>
              <c:layout>
                <c:manualLayout>
                  <c:x val="-2.5275960040823591E-2"/>
                  <c:y val="2.93524744812782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EF-436F-BD0C-347142E569D5}"/>
                </c:ext>
              </c:extLst>
            </c:dLbl>
            <c:dLbl>
              <c:idx val="5"/>
              <c:layout>
                <c:manualLayout>
                  <c:x val="-2.2979509667528212E-2"/>
                  <c:y val="3.5709941326087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EF-436F-BD0C-347142E569D5}"/>
                </c:ext>
              </c:extLst>
            </c:dLbl>
            <c:dLbl>
              <c:idx val="6"/>
              <c:layout>
                <c:manualLayout>
                  <c:x val="-2.1826764621068515E-2"/>
                  <c:y val="4.1458693235204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EF-436F-BD0C-347142E56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>
                    <a:latin typeface="Century Gothic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Osun</c:v>
                </c:pt>
                <c:pt idx="1">
                  <c:v>Oyo</c:v>
                </c:pt>
                <c:pt idx="2">
                  <c:v>Ondo</c:v>
                </c:pt>
                <c:pt idx="4">
                  <c:v>Akwaibom</c:v>
                </c:pt>
                <c:pt idx="5">
                  <c:v>Rivers</c:v>
                </c:pt>
                <c:pt idx="6">
                  <c:v>Bayelsa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10.1</c:v>
                </c:pt>
                <c:pt idx="1">
                  <c:v>10.3</c:v>
                </c:pt>
                <c:pt idx="2">
                  <c:v>14.2</c:v>
                </c:pt>
                <c:pt idx="4">
                  <c:v>37.700000000000003</c:v>
                </c:pt>
                <c:pt idx="5">
                  <c:v>36.4</c:v>
                </c:pt>
                <c:pt idx="6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6EF-436F-BD0C-347142E569D5}"/>
            </c:ext>
          </c:extLst>
        </c:ser>
        <c:axId val="87706624"/>
        <c:axId val="182088832"/>
      </c:barChart>
      <c:catAx>
        <c:axId val="87706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>
                <a:latin typeface="Century Gothic" pitchFamily="34" charset="0"/>
              </a:defRPr>
            </a:pPr>
            <a:endParaRPr lang="en-US"/>
          </a:p>
        </c:txPr>
        <c:crossAx val="182088832"/>
        <c:crosses val="autoZero"/>
        <c:auto val="1"/>
        <c:lblAlgn val="ctr"/>
        <c:lblOffset val="100"/>
      </c:catAx>
      <c:valAx>
        <c:axId val="1820888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>
                <a:latin typeface="Century Gothic" pitchFamily="34" charset="0"/>
              </a:defRPr>
            </a:pPr>
            <a:endParaRPr lang="en-US"/>
          </a:p>
        </c:txPr>
        <c:crossAx val="8770662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5B4ED-DC3F-40DA-B036-F01182B27320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28DF386-A809-438C-8591-D2EB0C731C4D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Revenue</a:t>
          </a:r>
          <a:endParaRPr lang="en-GB" b="1" dirty="0">
            <a:solidFill>
              <a:schemeClr val="tx1"/>
            </a:solidFill>
          </a:endParaRPr>
        </a:p>
      </dgm:t>
    </dgm:pt>
    <dgm:pt modelId="{76524432-3280-46AA-9C67-80D425C24554}" type="parTrans" cxnId="{08677351-E345-4196-B099-988C694C5625}">
      <dgm:prSet/>
      <dgm:spPr/>
      <dgm:t>
        <a:bodyPr/>
        <a:lstStyle/>
        <a:p>
          <a:endParaRPr lang="en-GB"/>
        </a:p>
      </dgm:t>
    </dgm:pt>
    <dgm:pt modelId="{787D1B99-BBFE-43B4-8E08-C374842E7463}" type="sibTrans" cxnId="{08677351-E345-4196-B099-988C694C5625}">
      <dgm:prSet/>
      <dgm:spPr/>
      <dgm:t>
        <a:bodyPr/>
        <a:lstStyle/>
        <a:p>
          <a:endParaRPr lang="en-GB"/>
        </a:p>
      </dgm:t>
    </dgm:pt>
    <dgm:pt modelId="{DF80E1A7-486B-4F15-825C-3462C9D9D72D}">
      <dgm:prSet phldrT="[Text]"/>
      <dgm:spPr/>
      <dgm:t>
        <a:bodyPr/>
        <a:lstStyle/>
        <a:p>
          <a:r>
            <a:rPr lang="en-GB" dirty="0" smtClean="0"/>
            <a:t>Oil Revenue</a:t>
          </a:r>
          <a:endParaRPr lang="en-GB" dirty="0"/>
        </a:p>
      </dgm:t>
    </dgm:pt>
    <dgm:pt modelId="{09E18EFE-7581-4648-AED0-7A0B52E19227}" type="parTrans" cxnId="{2A156C52-3A71-45A7-9EEA-79937EC16E79}">
      <dgm:prSet/>
      <dgm:spPr/>
      <dgm:t>
        <a:bodyPr/>
        <a:lstStyle/>
        <a:p>
          <a:endParaRPr lang="en-GB"/>
        </a:p>
      </dgm:t>
    </dgm:pt>
    <dgm:pt modelId="{3D439548-AB99-4EBD-8527-ADC982FD46AB}" type="sibTrans" cxnId="{2A156C52-3A71-45A7-9EEA-79937EC16E79}">
      <dgm:prSet/>
      <dgm:spPr/>
      <dgm:t>
        <a:bodyPr/>
        <a:lstStyle/>
        <a:p>
          <a:endParaRPr lang="en-GB"/>
        </a:p>
      </dgm:t>
    </dgm:pt>
    <dgm:pt modelId="{61764095-A9EE-4AC8-B506-38BB6A2CD012}">
      <dgm:prSet phldrT="[Text]"/>
      <dgm:spPr/>
      <dgm:t>
        <a:bodyPr/>
        <a:lstStyle/>
        <a:p>
          <a:r>
            <a:rPr lang="en-GB" dirty="0" smtClean="0"/>
            <a:t>Loans (deficit)</a:t>
          </a:r>
          <a:endParaRPr lang="en-GB" dirty="0"/>
        </a:p>
      </dgm:t>
    </dgm:pt>
    <dgm:pt modelId="{ABDB16A9-6704-4849-A4F0-82B756DDBCAF}" type="parTrans" cxnId="{A3176E47-0F48-4A4C-91F7-9514721913AB}">
      <dgm:prSet/>
      <dgm:spPr/>
      <dgm:t>
        <a:bodyPr/>
        <a:lstStyle/>
        <a:p>
          <a:endParaRPr lang="en-GB"/>
        </a:p>
      </dgm:t>
    </dgm:pt>
    <dgm:pt modelId="{5E5CE4B1-7521-41E4-856D-2FC766A42BD8}" type="sibTrans" cxnId="{A3176E47-0F48-4A4C-91F7-9514721913AB}">
      <dgm:prSet/>
      <dgm:spPr/>
      <dgm:t>
        <a:bodyPr/>
        <a:lstStyle/>
        <a:p>
          <a:endParaRPr lang="en-GB"/>
        </a:p>
      </dgm:t>
    </dgm:pt>
    <dgm:pt modelId="{29641B59-679E-4D78-B75A-E0C26170F9A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Expenditure</a:t>
          </a:r>
          <a:endParaRPr lang="en-GB" b="1" dirty="0">
            <a:solidFill>
              <a:schemeClr val="tx1"/>
            </a:solidFill>
          </a:endParaRPr>
        </a:p>
      </dgm:t>
    </dgm:pt>
    <dgm:pt modelId="{04845CB8-6ACC-4C45-A40F-AC87AAD135FB}" type="parTrans" cxnId="{560A0754-4D0C-4756-B017-2E319CE79FB4}">
      <dgm:prSet/>
      <dgm:spPr/>
      <dgm:t>
        <a:bodyPr/>
        <a:lstStyle/>
        <a:p>
          <a:endParaRPr lang="en-GB"/>
        </a:p>
      </dgm:t>
    </dgm:pt>
    <dgm:pt modelId="{FE1DBED1-513B-44AC-8B59-BFD4C99F9FF8}" type="sibTrans" cxnId="{560A0754-4D0C-4756-B017-2E319CE79FB4}">
      <dgm:prSet/>
      <dgm:spPr/>
      <dgm:t>
        <a:bodyPr/>
        <a:lstStyle/>
        <a:p>
          <a:endParaRPr lang="en-GB"/>
        </a:p>
      </dgm:t>
    </dgm:pt>
    <dgm:pt modelId="{077E58E0-5B36-41E4-910C-F8F14EB2375F}">
      <dgm:prSet phldrT="[Text]"/>
      <dgm:spPr/>
      <dgm:t>
        <a:bodyPr/>
        <a:lstStyle/>
        <a:p>
          <a:r>
            <a:rPr lang="en-GB" dirty="0" smtClean="0"/>
            <a:t>Capital Exp.</a:t>
          </a:r>
          <a:endParaRPr lang="en-GB" dirty="0"/>
        </a:p>
      </dgm:t>
    </dgm:pt>
    <dgm:pt modelId="{74951199-DFBD-4650-9BA6-A596EFA13333}" type="parTrans" cxnId="{576EC49A-BFE9-4137-A6C0-F477483E2FCA}">
      <dgm:prSet/>
      <dgm:spPr/>
      <dgm:t>
        <a:bodyPr/>
        <a:lstStyle/>
        <a:p>
          <a:endParaRPr lang="en-GB"/>
        </a:p>
      </dgm:t>
    </dgm:pt>
    <dgm:pt modelId="{1219DF99-23E2-49B5-B7BF-33CF027647C2}" type="sibTrans" cxnId="{576EC49A-BFE9-4137-A6C0-F477483E2FCA}">
      <dgm:prSet/>
      <dgm:spPr/>
      <dgm:t>
        <a:bodyPr/>
        <a:lstStyle/>
        <a:p>
          <a:endParaRPr lang="en-GB"/>
        </a:p>
      </dgm:t>
    </dgm:pt>
    <dgm:pt modelId="{303C86F1-65D9-4124-BD70-0E78D5045A18}">
      <dgm:prSet phldrT="[Text]"/>
      <dgm:spPr/>
      <dgm:t>
        <a:bodyPr/>
        <a:lstStyle/>
        <a:p>
          <a:r>
            <a:rPr lang="en-GB" dirty="0" smtClean="0"/>
            <a:t>Statutory Transfers</a:t>
          </a:r>
          <a:endParaRPr lang="en-GB" dirty="0"/>
        </a:p>
      </dgm:t>
    </dgm:pt>
    <dgm:pt modelId="{C60C954A-6C11-4F47-A212-9E36960ADA55}" type="parTrans" cxnId="{939E6F53-2EE9-44E4-924D-1F6BF5378DD9}">
      <dgm:prSet/>
      <dgm:spPr/>
      <dgm:t>
        <a:bodyPr/>
        <a:lstStyle/>
        <a:p>
          <a:endParaRPr lang="en-GB"/>
        </a:p>
      </dgm:t>
    </dgm:pt>
    <dgm:pt modelId="{26A993EF-21F9-4BB5-9117-6F4DA36C2A02}" type="sibTrans" cxnId="{939E6F53-2EE9-44E4-924D-1F6BF5378DD9}">
      <dgm:prSet/>
      <dgm:spPr/>
      <dgm:t>
        <a:bodyPr/>
        <a:lstStyle/>
        <a:p>
          <a:endParaRPr lang="en-GB"/>
        </a:p>
      </dgm:t>
    </dgm:pt>
    <dgm:pt modelId="{2B745E27-DC5E-4ECD-8CD5-D4409A04B9E5}">
      <dgm:prSet phldrT="[Text]"/>
      <dgm:spPr/>
      <dgm:t>
        <a:bodyPr/>
        <a:lstStyle/>
        <a:p>
          <a:r>
            <a:rPr lang="en-GB" dirty="0" smtClean="0"/>
            <a:t>Non-oil Revenue</a:t>
          </a:r>
          <a:endParaRPr lang="en-GB" dirty="0"/>
        </a:p>
      </dgm:t>
    </dgm:pt>
    <dgm:pt modelId="{DF4A5EB3-8108-4A21-AF8B-983FE3A43097}" type="parTrans" cxnId="{C7C0A389-C658-4C45-873A-E9EDDBFED319}">
      <dgm:prSet/>
      <dgm:spPr/>
      <dgm:t>
        <a:bodyPr/>
        <a:lstStyle/>
        <a:p>
          <a:endParaRPr lang="en-GB"/>
        </a:p>
      </dgm:t>
    </dgm:pt>
    <dgm:pt modelId="{7746FD2C-F678-488B-955C-CB9BFCB75BA8}" type="sibTrans" cxnId="{C7C0A389-C658-4C45-873A-E9EDDBFED319}">
      <dgm:prSet/>
      <dgm:spPr/>
      <dgm:t>
        <a:bodyPr/>
        <a:lstStyle/>
        <a:p>
          <a:endParaRPr lang="en-GB"/>
        </a:p>
      </dgm:t>
    </dgm:pt>
    <dgm:pt modelId="{61BC5F76-BD56-41B0-AC54-46A0CB4C0AA8}">
      <dgm:prSet phldrT="[Text]"/>
      <dgm:spPr/>
      <dgm:t>
        <a:bodyPr/>
        <a:lstStyle/>
        <a:p>
          <a:r>
            <a:rPr lang="en-GB" dirty="0" smtClean="0"/>
            <a:t>Recurrent Exp.</a:t>
          </a:r>
          <a:endParaRPr lang="en-GB" dirty="0"/>
        </a:p>
      </dgm:t>
    </dgm:pt>
    <dgm:pt modelId="{4A29E631-CEF3-44B1-8E22-3721545FC288}" type="parTrans" cxnId="{1CE0EC60-3B1B-4EF5-9A64-5F1AED3BFCBC}">
      <dgm:prSet/>
      <dgm:spPr/>
      <dgm:t>
        <a:bodyPr/>
        <a:lstStyle/>
        <a:p>
          <a:endParaRPr lang="en-GB"/>
        </a:p>
      </dgm:t>
    </dgm:pt>
    <dgm:pt modelId="{7B9721A3-C933-4461-8B31-9D110C03D550}" type="sibTrans" cxnId="{1CE0EC60-3B1B-4EF5-9A64-5F1AED3BFCBC}">
      <dgm:prSet/>
      <dgm:spPr/>
      <dgm:t>
        <a:bodyPr/>
        <a:lstStyle/>
        <a:p>
          <a:endParaRPr lang="en-GB"/>
        </a:p>
      </dgm:t>
    </dgm:pt>
    <dgm:pt modelId="{6BDF913D-455F-4DEE-88CD-553B312CE230}">
      <dgm:prSet phldrT="[Text]"/>
      <dgm:spPr/>
      <dgm:t>
        <a:bodyPr/>
        <a:lstStyle/>
        <a:p>
          <a:r>
            <a:rPr lang="en-GB" dirty="0" smtClean="0"/>
            <a:t>Debt Service</a:t>
          </a:r>
          <a:endParaRPr lang="en-GB" dirty="0"/>
        </a:p>
      </dgm:t>
    </dgm:pt>
    <dgm:pt modelId="{34B310DC-D8E6-4482-8346-DC7114905C7F}" type="parTrans" cxnId="{61FE3428-5B6B-44D4-B7B5-79B41F0879B3}">
      <dgm:prSet/>
      <dgm:spPr/>
      <dgm:t>
        <a:bodyPr/>
        <a:lstStyle/>
        <a:p>
          <a:endParaRPr lang="en-GB"/>
        </a:p>
      </dgm:t>
    </dgm:pt>
    <dgm:pt modelId="{4E88E0D6-C2BF-40B8-ACEB-7977A2609E0A}" type="sibTrans" cxnId="{61FE3428-5B6B-44D4-B7B5-79B41F0879B3}">
      <dgm:prSet/>
      <dgm:spPr/>
      <dgm:t>
        <a:bodyPr/>
        <a:lstStyle/>
        <a:p>
          <a:endParaRPr lang="en-GB"/>
        </a:p>
      </dgm:t>
    </dgm:pt>
    <dgm:pt modelId="{021682A9-8B18-4EAF-9606-CE6DCCFACDD1}">
      <dgm:prSet phldrT="[Text]"/>
      <dgm:spPr/>
      <dgm:t>
        <a:bodyPr/>
        <a:lstStyle/>
        <a:p>
          <a:r>
            <a:rPr lang="en-GB" dirty="0" smtClean="0"/>
            <a:t>Debt Repayment</a:t>
          </a:r>
          <a:endParaRPr lang="en-GB" dirty="0"/>
        </a:p>
      </dgm:t>
    </dgm:pt>
    <dgm:pt modelId="{6BACF8C8-571A-4A27-91A1-176F1535F884}" type="parTrans" cxnId="{F0D10AF0-9A04-4AE3-8384-B11822A12927}">
      <dgm:prSet/>
      <dgm:spPr/>
      <dgm:t>
        <a:bodyPr/>
        <a:lstStyle/>
        <a:p>
          <a:endParaRPr lang="en-GB"/>
        </a:p>
      </dgm:t>
    </dgm:pt>
    <dgm:pt modelId="{B6CAC811-2240-4B9B-9E99-35BECEDB4B1E}" type="sibTrans" cxnId="{F0D10AF0-9A04-4AE3-8384-B11822A12927}">
      <dgm:prSet/>
      <dgm:spPr/>
      <dgm:t>
        <a:bodyPr/>
        <a:lstStyle/>
        <a:p>
          <a:endParaRPr lang="en-GB"/>
        </a:p>
      </dgm:t>
    </dgm:pt>
    <dgm:pt modelId="{89DC2452-ED99-4228-ABB4-AE76E9117F50}" type="pres">
      <dgm:prSet presAssocID="{A2A5B4ED-DC3F-40DA-B036-F01182B2732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B18E99-9BB3-43C0-8D19-1CA16B0B4727}" type="pres">
      <dgm:prSet presAssocID="{A2A5B4ED-DC3F-40DA-B036-F01182B27320}" presName="cycle" presStyleCnt="0"/>
      <dgm:spPr/>
    </dgm:pt>
    <dgm:pt modelId="{B9EF28E9-7284-49B3-A4E0-830F7A430721}" type="pres">
      <dgm:prSet presAssocID="{A2A5B4ED-DC3F-40DA-B036-F01182B27320}" presName="centerShape" presStyleCnt="0"/>
      <dgm:spPr/>
    </dgm:pt>
    <dgm:pt modelId="{15D5162A-9D1B-41A3-99B6-73DDCBC6F044}" type="pres">
      <dgm:prSet presAssocID="{A2A5B4ED-DC3F-40DA-B036-F01182B27320}" presName="connSite" presStyleLbl="node1" presStyleIdx="0" presStyleCnt="3"/>
      <dgm:spPr/>
    </dgm:pt>
    <dgm:pt modelId="{07D12819-38AF-4AF4-ACDB-E7ACD0209B89}" type="pres">
      <dgm:prSet presAssocID="{A2A5B4ED-DC3F-40DA-B036-F01182B27320}" presName="visible" presStyleLbl="node1" presStyleIdx="0" presStyleCnt="3" custScaleX="92299" custScaleY="455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8EF008-BBBE-46DD-BDAE-93F53CA414E6}" type="pres">
      <dgm:prSet presAssocID="{76524432-3280-46AA-9C67-80D425C24554}" presName="Name25" presStyleLbl="parChTrans1D1" presStyleIdx="0" presStyleCnt="2"/>
      <dgm:spPr/>
      <dgm:t>
        <a:bodyPr/>
        <a:lstStyle/>
        <a:p>
          <a:endParaRPr lang="en-GB"/>
        </a:p>
      </dgm:t>
    </dgm:pt>
    <dgm:pt modelId="{FC7217B0-56A0-48CE-851E-BFA29257EDBB}" type="pres">
      <dgm:prSet presAssocID="{828DF386-A809-438C-8591-D2EB0C731C4D}" presName="node" presStyleCnt="0"/>
      <dgm:spPr/>
    </dgm:pt>
    <dgm:pt modelId="{C54D47B5-F8DA-44E0-A0DC-2F5CD56756E4}" type="pres">
      <dgm:prSet presAssocID="{828DF386-A809-438C-8591-D2EB0C731C4D}" presName="parentNode" presStyleLbl="node1" presStyleIdx="1" presStyleCnt="3" custScaleX="1097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98D994-0551-44F4-ACCA-25AD8ADCC960}" type="pres">
      <dgm:prSet presAssocID="{828DF386-A809-438C-8591-D2EB0C731C4D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9C4A6-7665-41BA-8D8A-7E81C99ECF5B}" type="pres">
      <dgm:prSet presAssocID="{04845CB8-6ACC-4C45-A40F-AC87AAD135FB}" presName="Name25" presStyleLbl="parChTrans1D1" presStyleIdx="1" presStyleCnt="2"/>
      <dgm:spPr/>
      <dgm:t>
        <a:bodyPr/>
        <a:lstStyle/>
        <a:p>
          <a:endParaRPr lang="en-GB"/>
        </a:p>
      </dgm:t>
    </dgm:pt>
    <dgm:pt modelId="{BE4C21A2-2899-43C9-BA92-0CB7EB8F35CF}" type="pres">
      <dgm:prSet presAssocID="{29641B59-679E-4D78-B75A-E0C26170F9AC}" presName="node" presStyleCnt="0"/>
      <dgm:spPr/>
    </dgm:pt>
    <dgm:pt modelId="{D96E60E3-7BDC-4F86-A5DC-CBA89E7BB86B}" type="pres">
      <dgm:prSet presAssocID="{29641B59-679E-4D78-B75A-E0C26170F9AC}" presName="parentNode" presStyleLbl="node1" presStyleIdx="2" presStyleCnt="3" custScaleX="112229" custScaleY="1044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6FF68-B757-49C7-8124-26120DEA85CA}" type="pres">
      <dgm:prSet presAssocID="{29641B59-679E-4D78-B75A-E0C26170F9A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A5539A-E38F-4706-8109-8E4F4387E9E2}" type="presOf" srcId="{021682A9-8B18-4EAF-9606-CE6DCCFACDD1}" destId="{5306FF68-B757-49C7-8124-26120DEA85CA}" srcOrd="0" destOrd="3" presId="urn:microsoft.com/office/officeart/2005/8/layout/radial2"/>
    <dgm:cxn modelId="{E820C910-2940-477D-830D-02E69DFC7D11}" type="presOf" srcId="{303C86F1-65D9-4124-BD70-0E78D5045A18}" destId="{5306FF68-B757-49C7-8124-26120DEA85CA}" srcOrd="0" destOrd="4" presId="urn:microsoft.com/office/officeart/2005/8/layout/radial2"/>
    <dgm:cxn modelId="{61FE3428-5B6B-44D4-B7B5-79B41F0879B3}" srcId="{29641B59-679E-4D78-B75A-E0C26170F9AC}" destId="{6BDF913D-455F-4DEE-88CD-553B312CE230}" srcOrd="2" destOrd="0" parTransId="{34B310DC-D8E6-4482-8346-DC7114905C7F}" sibTransId="{4E88E0D6-C2BF-40B8-ACEB-7977A2609E0A}"/>
    <dgm:cxn modelId="{C7C0A389-C658-4C45-873A-E9EDDBFED319}" srcId="{828DF386-A809-438C-8591-D2EB0C731C4D}" destId="{2B745E27-DC5E-4ECD-8CD5-D4409A04B9E5}" srcOrd="1" destOrd="0" parTransId="{DF4A5EB3-8108-4A21-AF8B-983FE3A43097}" sibTransId="{7746FD2C-F678-488B-955C-CB9BFCB75BA8}"/>
    <dgm:cxn modelId="{031FBB45-E432-4180-A3F0-DB02DAE23F07}" type="presOf" srcId="{077E58E0-5B36-41E4-910C-F8F14EB2375F}" destId="{5306FF68-B757-49C7-8124-26120DEA85CA}" srcOrd="0" destOrd="0" presId="urn:microsoft.com/office/officeart/2005/8/layout/radial2"/>
    <dgm:cxn modelId="{1CE0EC60-3B1B-4EF5-9A64-5F1AED3BFCBC}" srcId="{29641B59-679E-4D78-B75A-E0C26170F9AC}" destId="{61BC5F76-BD56-41B0-AC54-46A0CB4C0AA8}" srcOrd="1" destOrd="0" parTransId="{4A29E631-CEF3-44B1-8E22-3721545FC288}" sibTransId="{7B9721A3-C933-4461-8B31-9D110C03D550}"/>
    <dgm:cxn modelId="{084489C6-0980-4FB6-A1F7-983DDDBE122F}" type="presOf" srcId="{2B745E27-DC5E-4ECD-8CD5-D4409A04B9E5}" destId="{DE98D994-0551-44F4-ACCA-25AD8ADCC960}" srcOrd="0" destOrd="1" presId="urn:microsoft.com/office/officeart/2005/8/layout/radial2"/>
    <dgm:cxn modelId="{A3176E47-0F48-4A4C-91F7-9514721913AB}" srcId="{828DF386-A809-438C-8591-D2EB0C731C4D}" destId="{61764095-A9EE-4AC8-B506-38BB6A2CD012}" srcOrd="2" destOrd="0" parTransId="{ABDB16A9-6704-4849-A4F0-82B756DDBCAF}" sibTransId="{5E5CE4B1-7521-41E4-856D-2FC766A42BD8}"/>
    <dgm:cxn modelId="{26DCFB1C-3F22-452E-8ECA-838BF131468E}" type="presOf" srcId="{A2A5B4ED-DC3F-40DA-B036-F01182B27320}" destId="{89DC2452-ED99-4228-ABB4-AE76E9117F50}" srcOrd="0" destOrd="0" presId="urn:microsoft.com/office/officeart/2005/8/layout/radial2"/>
    <dgm:cxn modelId="{9560217B-CFDA-47FE-B117-9E110FF4D3F2}" type="presOf" srcId="{76524432-3280-46AA-9C67-80D425C24554}" destId="{7D8EF008-BBBE-46DD-BDAE-93F53CA414E6}" srcOrd="0" destOrd="0" presId="urn:microsoft.com/office/officeart/2005/8/layout/radial2"/>
    <dgm:cxn modelId="{E8641A17-625E-4A55-A69A-65A3ECB4562E}" type="presOf" srcId="{6BDF913D-455F-4DEE-88CD-553B312CE230}" destId="{5306FF68-B757-49C7-8124-26120DEA85CA}" srcOrd="0" destOrd="2" presId="urn:microsoft.com/office/officeart/2005/8/layout/radial2"/>
    <dgm:cxn modelId="{08677351-E345-4196-B099-988C694C5625}" srcId="{A2A5B4ED-DC3F-40DA-B036-F01182B27320}" destId="{828DF386-A809-438C-8591-D2EB0C731C4D}" srcOrd="0" destOrd="0" parTransId="{76524432-3280-46AA-9C67-80D425C24554}" sibTransId="{787D1B99-BBFE-43B4-8E08-C374842E7463}"/>
    <dgm:cxn modelId="{15612594-BF60-4A08-BC2A-16B841F518A3}" type="presOf" srcId="{828DF386-A809-438C-8591-D2EB0C731C4D}" destId="{C54D47B5-F8DA-44E0-A0DC-2F5CD56756E4}" srcOrd="0" destOrd="0" presId="urn:microsoft.com/office/officeart/2005/8/layout/radial2"/>
    <dgm:cxn modelId="{A1DF4F3D-4614-41C5-B5FB-776E43E91449}" type="presOf" srcId="{DF80E1A7-486B-4F15-825C-3462C9D9D72D}" destId="{DE98D994-0551-44F4-ACCA-25AD8ADCC960}" srcOrd="0" destOrd="0" presId="urn:microsoft.com/office/officeart/2005/8/layout/radial2"/>
    <dgm:cxn modelId="{BE9E1831-CACC-4B34-8582-C22F1892E8D1}" type="presOf" srcId="{29641B59-679E-4D78-B75A-E0C26170F9AC}" destId="{D96E60E3-7BDC-4F86-A5DC-CBA89E7BB86B}" srcOrd="0" destOrd="0" presId="urn:microsoft.com/office/officeart/2005/8/layout/radial2"/>
    <dgm:cxn modelId="{F0D10AF0-9A04-4AE3-8384-B11822A12927}" srcId="{29641B59-679E-4D78-B75A-E0C26170F9AC}" destId="{021682A9-8B18-4EAF-9606-CE6DCCFACDD1}" srcOrd="3" destOrd="0" parTransId="{6BACF8C8-571A-4A27-91A1-176F1535F884}" sibTransId="{B6CAC811-2240-4B9B-9E99-35BECEDB4B1E}"/>
    <dgm:cxn modelId="{560A0754-4D0C-4756-B017-2E319CE79FB4}" srcId="{A2A5B4ED-DC3F-40DA-B036-F01182B27320}" destId="{29641B59-679E-4D78-B75A-E0C26170F9AC}" srcOrd="1" destOrd="0" parTransId="{04845CB8-6ACC-4C45-A40F-AC87AAD135FB}" sibTransId="{FE1DBED1-513B-44AC-8B59-BFD4C99F9FF8}"/>
    <dgm:cxn modelId="{A7B54490-0DB5-453B-AE3D-876D163CBB24}" type="presOf" srcId="{61764095-A9EE-4AC8-B506-38BB6A2CD012}" destId="{DE98D994-0551-44F4-ACCA-25AD8ADCC960}" srcOrd="0" destOrd="2" presId="urn:microsoft.com/office/officeart/2005/8/layout/radial2"/>
    <dgm:cxn modelId="{70A5074F-477F-46F6-BADA-567D7B174EDE}" type="presOf" srcId="{61BC5F76-BD56-41B0-AC54-46A0CB4C0AA8}" destId="{5306FF68-B757-49C7-8124-26120DEA85CA}" srcOrd="0" destOrd="1" presId="urn:microsoft.com/office/officeart/2005/8/layout/radial2"/>
    <dgm:cxn modelId="{576EC49A-BFE9-4137-A6C0-F477483E2FCA}" srcId="{29641B59-679E-4D78-B75A-E0C26170F9AC}" destId="{077E58E0-5B36-41E4-910C-F8F14EB2375F}" srcOrd="0" destOrd="0" parTransId="{74951199-DFBD-4650-9BA6-A596EFA13333}" sibTransId="{1219DF99-23E2-49B5-B7BF-33CF027647C2}"/>
    <dgm:cxn modelId="{939E6F53-2EE9-44E4-924D-1F6BF5378DD9}" srcId="{29641B59-679E-4D78-B75A-E0C26170F9AC}" destId="{303C86F1-65D9-4124-BD70-0E78D5045A18}" srcOrd="4" destOrd="0" parTransId="{C60C954A-6C11-4F47-A212-9E36960ADA55}" sibTransId="{26A993EF-21F9-4BB5-9117-6F4DA36C2A02}"/>
    <dgm:cxn modelId="{91CBF444-EB65-4B40-97B1-0DE80F10B6A1}" type="presOf" srcId="{04845CB8-6ACC-4C45-A40F-AC87AAD135FB}" destId="{AFD9C4A6-7665-41BA-8D8A-7E81C99ECF5B}" srcOrd="0" destOrd="0" presId="urn:microsoft.com/office/officeart/2005/8/layout/radial2"/>
    <dgm:cxn modelId="{2A156C52-3A71-45A7-9EEA-79937EC16E79}" srcId="{828DF386-A809-438C-8591-D2EB0C731C4D}" destId="{DF80E1A7-486B-4F15-825C-3462C9D9D72D}" srcOrd="0" destOrd="0" parTransId="{09E18EFE-7581-4648-AED0-7A0B52E19227}" sibTransId="{3D439548-AB99-4EBD-8527-ADC982FD46AB}"/>
    <dgm:cxn modelId="{63624FFD-8C88-462A-9D96-96298D3F2A5F}" type="presParOf" srcId="{89DC2452-ED99-4228-ABB4-AE76E9117F50}" destId="{12B18E99-9BB3-43C0-8D19-1CA16B0B4727}" srcOrd="0" destOrd="0" presId="urn:microsoft.com/office/officeart/2005/8/layout/radial2"/>
    <dgm:cxn modelId="{F44A9DA3-9C9E-420E-988C-11326054C064}" type="presParOf" srcId="{12B18E99-9BB3-43C0-8D19-1CA16B0B4727}" destId="{B9EF28E9-7284-49B3-A4E0-830F7A430721}" srcOrd="0" destOrd="0" presId="urn:microsoft.com/office/officeart/2005/8/layout/radial2"/>
    <dgm:cxn modelId="{060AB2E6-F480-4064-A8A5-45291C7CBD6D}" type="presParOf" srcId="{B9EF28E9-7284-49B3-A4E0-830F7A430721}" destId="{15D5162A-9D1B-41A3-99B6-73DDCBC6F044}" srcOrd="0" destOrd="0" presId="urn:microsoft.com/office/officeart/2005/8/layout/radial2"/>
    <dgm:cxn modelId="{42E13D2D-C99C-4C4E-9C1B-5E108E57EB9C}" type="presParOf" srcId="{B9EF28E9-7284-49B3-A4E0-830F7A430721}" destId="{07D12819-38AF-4AF4-ACDB-E7ACD0209B89}" srcOrd="1" destOrd="0" presId="urn:microsoft.com/office/officeart/2005/8/layout/radial2"/>
    <dgm:cxn modelId="{9973EA74-0F57-4721-9A57-F78C69AD614D}" type="presParOf" srcId="{12B18E99-9BB3-43C0-8D19-1CA16B0B4727}" destId="{7D8EF008-BBBE-46DD-BDAE-93F53CA414E6}" srcOrd="1" destOrd="0" presId="urn:microsoft.com/office/officeart/2005/8/layout/radial2"/>
    <dgm:cxn modelId="{B9CBEDAE-4419-4A10-ADC9-CDF745AC526F}" type="presParOf" srcId="{12B18E99-9BB3-43C0-8D19-1CA16B0B4727}" destId="{FC7217B0-56A0-48CE-851E-BFA29257EDBB}" srcOrd="2" destOrd="0" presId="urn:microsoft.com/office/officeart/2005/8/layout/radial2"/>
    <dgm:cxn modelId="{278B6A16-D174-46F0-9D4B-5DEF75A19AAA}" type="presParOf" srcId="{FC7217B0-56A0-48CE-851E-BFA29257EDBB}" destId="{C54D47B5-F8DA-44E0-A0DC-2F5CD56756E4}" srcOrd="0" destOrd="0" presId="urn:microsoft.com/office/officeart/2005/8/layout/radial2"/>
    <dgm:cxn modelId="{2332D079-20FB-4BE3-AC13-EF7D7AA34B91}" type="presParOf" srcId="{FC7217B0-56A0-48CE-851E-BFA29257EDBB}" destId="{DE98D994-0551-44F4-ACCA-25AD8ADCC960}" srcOrd="1" destOrd="0" presId="urn:microsoft.com/office/officeart/2005/8/layout/radial2"/>
    <dgm:cxn modelId="{1346933D-303A-4E7A-A175-BF14A87F497A}" type="presParOf" srcId="{12B18E99-9BB3-43C0-8D19-1CA16B0B4727}" destId="{AFD9C4A6-7665-41BA-8D8A-7E81C99ECF5B}" srcOrd="3" destOrd="0" presId="urn:microsoft.com/office/officeart/2005/8/layout/radial2"/>
    <dgm:cxn modelId="{D0373848-04FC-4532-B11D-945BB54B00B7}" type="presParOf" srcId="{12B18E99-9BB3-43C0-8D19-1CA16B0B4727}" destId="{BE4C21A2-2899-43C9-BA92-0CB7EB8F35CF}" srcOrd="4" destOrd="0" presId="urn:microsoft.com/office/officeart/2005/8/layout/radial2"/>
    <dgm:cxn modelId="{246ACA02-6A5E-48BF-AB95-1C473EA54E66}" type="presParOf" srcId="{BE4C21A2-2899-43C9-BA92-0CB7EB8F35CF}" destId="{D96E60E3-7BDC-4F86-A5DC-CBA89E7BB86B}" srcOrd="0" destOrd="0" presId="urn:microsoft.com/office/officeart/2005/8/layout/radial2"/>
    <dgm:cxn modelId="{C61925EE-8C87-48C5-BA56-3452FF64E02A}" type="presParOf" srcId="{BE4C21A2-2899-43C9-BA92-0CB7EB8F35CF}" destId="{5306FF68-B757-49C7-8124-26120DEA85CA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5B4ED-DC3F-40DA-B036-F01182B27320}" type="doc">
      <dgm:prSet loTypeId="urn:microsoft.com/office/officeart/2005/8/layout/radial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28DF386-A809-438C-8591-D2EB0C731C4D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Revenue</a:t>
          </a:r>
          <a:endParaRPr lang="en-GB" sz="1600" b="1" dirty="0">
            <a:solidFill>
              <a:schemeClr val="tx1"/>
            </a:solidFill>
          </a:endParaRPr>
        </a:p>
      </dgm:t>
    </dgm:pt>
    <dgm:pt modelId="{76524432-3280-46AA-9C67-80D425C24554}" type="parTrans" cxnId="{08677351-E345-4196-B099-988C694C5625}">
      <dgm:prSet/>
      <dgm:spPr/>
      <dgm:t>
        <a:bodyPr/>
        <a:lstStyle/>
        <a:p>
          <a:endParaRPr lang="en-GB"/>
        </a:p>
      </dgm:t>
    </dgm:pt>
    <dgm:pt modelId="{787D1B99-BBFE-43B4-8E08-C374842E7463}" type="sibTrans" cxnId="{08677351-E345-4196-B099-988C694C5625}">
      <dgm:prSet/>
      <dgm:spPr/>
      <dgm:t>
        <a:bodyPr/>
        <a:lstStyle/>
        <a:p>
          <a:endParaRPr lang="en-GB"/>
        </a:p>
      </dgm:t>
    </dgm:pt>
    <dgm:pt modelId="{DF80E1A7-486B-4F15-825C-3462C9D9D72D}">
      <dgm:prSet phldrT="[Text]" custT="1"/>
      <dgm:spPr/>
      <dgm:t>
        <a:bodyPr/>
        <a:lstStyle/>
        <a:p>
          <a:r>
            <a:rPr lang="en-GB" sz="1600" dirty="0" smtClean="0"/>
            <a:t>IGR</a:t>
          </a:r>
          <a:endParaRPr lang="en-GB" sz="1600" dirty="0"/>
        </a:p>
      </dgm:t>
    </dgm:pt>
    <dgm:pt modelId="{09E18EFE-7581-4648-AED0-7A0B52E19227}" type="parTrans" cxnId="{2A156C52-3A71-45A7-9EEA-79937EC16E79}">
      <dgm:prSet/>
      <dgm:spPr/>
      <dgm:t>
        <a:bodyPr/>
        <a:lstStyle/>
        <a:p>
          <a:endParaRPr lang="en-GB"/>
        </a:p>
      </dgm:t>
    </dgm:pt>
    <dgm:pt modelId="{3D439548-AB99-4EBD-8527-ADC982FD46AB}" type="sibTrans" cxnId="{2A156C52-3A71-45A7-9EEA-79937EC16E79}">
      <dgm:prSet/>
      <dgm:spPr/>
      <dgm:t>
        <a:bodyPr/>
        <a:lstStyle/>
        <a:p>
          <a:endParaRPr lang="en-GB"/>
        </a:p>
      </dgm:t>
    </dgm:pt>
    <dgm:pt modelId="{61764095-A9EE-4AC8-B506-38BB6A2CD012}">
      <dgm:prSet phldrT="[Text]" custT="1"/>
      <dgm:spPr/>
      <dgm:t>
        <a:bodyPr/>
        <a:lstStyle/>
        <a:p>
          <a:r>
            <a:rPr lang="en-GB" sz="1600" dirty="0" smtClean="0"/>
            <a:t>Capital Receipts</a:t>
          </a:r>
          <a:endParaRPr lang="en-GB" sz="1600" dirty="0"/>
        </a:p>
      </dgm:t>
    </dgm:pt>
    <dgm:pt modelId="{ABDB16A9-6704-4849-A4F0-82B756DDBCAF}" type="parTrans" cxnId="{A3176E47-0F48-4A4C-91F7-9514721913AB}">
      <dgm:prSet/>
      <dgm:spPr/>
      <dgm:t>
        <a:bodyPr/>
        <a:lstStyle/>
        <a:p>
          <a:endParaRPr lang="en-GB"/>
        </a:p>
      </dgm:t>
    </dgm:pt>
    <dgm:pt modelId="{5E5CE4B1-7521-41E4-856D-2FC766A42BD8}" type="sibTrans" cxnId="{A3176E47-0F48-4A4C-91F7-9514721913AB}">
      <dgm:prSet/>
      <dgm:spPr/>
      <dgm:t>
        <a:bodyPr/>
        <a:lstStyle/>
        <a:p>
          <a:endParaRPr lang="en-GB"/>
        </a:p>
      </dgm:t>
    </dgm:pt>
    <dgm:pt modelId="{29641B59-679E-4D78-B75A-E0C26170F9A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Expenditure</a:t>
          </a:r>
          <a:endParaRPr lang="en-GB" sz="1400" b="1" dirty="0">
            <a:solidFill>
              <a:schemeClr val="tx1"/>
            </a:solidFill>
          </a:endParaRPr>
        </a:p>
      </dgm:t>
    </dgm:pt>
    <dgm:pt modelId="{04845CB8-6ACC-4C45-A40F-AC87AAD135FB}" type="parTrans" cxnId="{560A0754-4D0C-4756-B017-2E319CE79FB4}">
      <dgm:prSet/>
      <dgm:spPr/>
      <dgm:t>
        <a:bodyPr/>
        <a:lstStyle/>
        <a:p>
          <a:endParaRPr lang="en-GB"/>
        </a:p>
      </dgm:t>
    </dgm:pt>
    <dgm:pt modelId="{FE1DBED1-513B-44AC-8B59-BFD4C99F9FF8}" type="sibTrans" cxnId="{560A0754-4D0C-4756-B017-2E319CE79FB4}">
      <dgm:prSet/>
      <dgm:spPr/>
      <dgm:t>
        <a:bodyPr/>
        <a:lstStyle/>
        <a:p>
          <a:endParaRPr lang="en-GB"/>
        </a:p>
      </dgm:t>
    </dgm:pt>
    <dgm:pt modelId="{077E58E0-5B36-41E4-910C-F8F14EB2375F}">
      <dgm:prSet phldrT="[Text]" custT="1"/>
      <dgm:spPr/>
      <dgm:t>
        <a:bodyPr/>
        <a:lstStyle/>
        <a:p>
          <a:r>
            <a:rPr lang="en-GB" sz="1600" dirty="0" smtClean="0"/>
            <a:t>Capital Exp.</a:t>
          </a:r>
          <a:endParaRPr lang="en-GB" sz="1600" dirty="0"/>
        </a:p>
      </dgm:t>
    </dgm:pt>
    <dgm:pt modelId="{74951199-DFBD-4650-9BA6-A596EFA13333}" type="parTrans" cxnId="{576EC49A-BFE9-4137-A6C0-F477483E2FCA}">
      <dgm:prSet/>
      <dgm:spPr/>
      <dgm:t>
        <a:bodyPr/>
        <a:lstStyle/>
        <a:p>
          <a:endParaRPr lang="en-GB"/>
        </a:p>
      </dgm:t>
    </dgm:pt>
    <dgm:pt modelId="{1219DF99-23E2-49B5-B7BF-33CF027647C2}" type="sibTrans" cxnId="{576EC49A-BFE9-4137-A6C0-F477483E2FCA}">
      <dgm:prSet/>
      <dgm:spPr/>
      <dgm:t>
        <a:bodyPr/>
        <a:lstStyle/>
        <a:p>
          <a:endParaRPr lang="en-GB"/>
        </a:p>
      </dgm:t>
    </dgm:pt>
    <dgm:pt modelId="{2B745E27-DC5E-4ECD-8CD5-D4409A04B9E5}">
      <dgm:prSet phldrT="[Text]" custT="1"/>
      <dgm:spPr/>
      <dgm:t>
        <a:bodyPr/>
        <a:lstStyle/>
        <a:p>
          <a:r>
            <a:rPr lang="en-GB" sz="1600" dirty="0" smtClean="0"/>
            <a:t>Federal Transfers</a:t>
          </a:r>
          <a:endParaRPr lang="en-GB" sz="1600" dirty="0"/>
        </a:p>
      </dgm:t>
    </dgm:pt>
    <dgm:pt modelId="{DF4A5EB3-8108-4A21-AF8B-983FE3A43097}" type="parTrans" cxnId="{C7C0A389-C658-4C45-873A-E9EDDBFED319}">
      <dgm:prSet/>
      <dgm:spPr/>
      <dgm:t>
        <a:bodyPr/>
        <a:lstStyle/>
        <a:p>
          <a:endParaRPr lang="en-GB"/>
        </a:p>
      </dgm:t>
    </dgm:pt>
    <dgm:pt modelId="{7746FD2C-F678-488B-955C-CB9BFCB75BA8}" type="sibTrans" cxnId="{C7C0A389-C658-4C45-873A-E9EDDBFED319}">
      <dgm:prSet/>
      <dgm:spPr/>
      <dgm:t>
        <a:bodyPr/>
        <a:lstStyle/>
        <a:p>
          <a:endParaRPr lang="en-GB"/>
        </a:p>
      </dgm:t>
    </dgm:pt>
    <dgm:pt modelId="{61BC5F76-BD56-41B0-AC54-46A0CB4C0AA8}">
      <dgm:prSet phldrT="[Text]" custT="1"/>
      <dgm:spPr/>
      <dgm:t>
        <a:bodyPr/>
        <a:lstStyle/>
        <a:p>
          <a:r>
            <a:rPr lang="en-GB" sz="1600" dirty="0" smtClean="0"/>
            <a:t>Recurrent Exp.</a:t>
          </a:r>
          <a:endParaRPr lang="en-GB" sz="1600" dirty="0"/>
        </a:p>
      </dgm:t>
    </dgm:pt>
    <dgm:pt modelId="{4A29E631-CEF3-44B1-8E22-3721545FC288}" type="parTrans" cxnId="{1CE0EC60-3B1B-4EF5-9A64-5F1AED3BFCBC}">
      <dgm:prSet/>
      <dgm:spPr/>
      <dgm:t>
        <a:bodyPr/>
        <a:lstStyle/>
        <a:p>
          <a:endParaRPr lang="en-GB"/>
        </a:p>
      </dgm:t>
    </dgm:pt>
    <dgm:pt modelId="{7B9721A3-C933-4461-8B31-9D110C03D550}" type="sibTrans" cxnId="{1CE0EC60-3B1B-4EF5-9A64-5F1AED3BFCBC}">
      <dgm:prSet/>
      <dgm:spPr/>
      <dgm:t>
        <a:bodyPr/>
        <a:lstStyle/>
        <a:p>
          <a:endParaRPr lang="en-GB"/>
        </a:p>
      </dgm:t>
    </dgm:pt>
    <dgm:pt modelId="{6BDF913D-455F-4DEE-88CD-553B312CE230}">
      <dgm:prSet phldrT="[Text]" custT="1"/>
      <dgm:spPr/>
      <dgm:t>
        <a:bodyPr/>
        <a:lstStyle/>
        <a:p>
          <a:r>
            <a:rPr lang="en-GB" sz="1600" dirty="0" smtClean="0"/>
            <a:t>Debt Service</a:t>
          </a:r>
          <a:endParaRPr lang="en-GB" sz="1600" dirty="0"/>
        </a:p>
      </dgm:t>
    </dgm:pt>
    <dgm:pt modelId="{34B310DC-D8E6-4482-8346-DC7114905C7F}" type="parTrans" cxnId="{61FE3428-5B6B-44D4-B7B5-79B41F0879B3}">
      <dgm:prSet/>
      <dgm:spPr/>
      <dgm:t>
        <a:bodyPr/>
        <a:lstStyle/>
        <a:p>
          <a:endParaRPr lang="en-GB"/>
        </a:p>
      </dgm:t>
    </dgm:pt>
    <dgm:pt modelId="{4E88E0D6-C2BF-40B8-ACEB-7977A2609E0A}" type="sibTrans" cxnId="{61FE3428-5B6B-44D4-B7B5-79B41F0879B3}">
      <dgm:prSet/>
      <dgm:spPr/>
      <dgm:t>
        <a:bodyPr/>
        <a:lstStyle/>
        <a:p>
          <a:endParaRPr lang="en-GB"/>
        </a:p>
      </dgm:t>
    </dgm:pt>
    <dgm:pt modelId="{021682A9-8B18-4EAF-9606-CE6DCCFACDD1}">
      <dgm:prSet phldrT="[Text]" custT="1"/>
      <dgm:spPr/>
      <dgm:t>
        <a:bodyPr/>
        <a:lstStyle/>
        <a:p>
          <a:r>
            <a:rPr lang="en-GB" sz="1600" dirty="0" smtClean="0"/>
            <a:t>Debt Repayment</a:t>
          </a:r>
          <a:endParaRPr lang="en-GB" sz="1600" dirty="0"/>
        </a:p>
      </dgm:t>
    </dgm:pt>
    <dgm:pt modelId="{6BACF8C8-571A-4A27-91A1-176F1535F884}" type="parTrans" cxnId="{F0D10AF0-9A04-4AE3-8384-B11822A12927}">
      <dgm:prSet/>
      <dgm:spPr/>
      <dgm:t>
        <a:bodyPr/>
        <a:lstStyle/>
        <a:p>
          <a:endParaRPr lang="en-GB"/>
        </a:p>
      </dgm:t>
    </dgm:pt>
    <dgm:pt modelId="{B6CAC811-2240-4B9B-9E99-35BECEDB4B1E}" type="sibTrans" cxnId="{F0D10AF0-9A04-4AE3-8384-B11822A12927}">
      <dgm:prSet/>
      <dgm:spPr/>
      <dgm:t>
        <a:bodyPr/>
        <a:lstStyle/>
        <a:p>
          <a:endParaRPr lang="en-GB"/>
        </a:p>
      </dgm:t>
    </dgm:pt>
    <dgm:pt modelId="{A43FCB13-AC3A-4A6A-A52F-883B63BC31A4}">
      <dgm:prSet phldrT="[Text]" custT="1"/>
      <dgm:spPr/>
      <dgm:t>
        <a:bodyPr/>
        <a:lstStyle/>
        <a:p>
          <a:r>
            <a:rPr lang="en-GB" sz="1600" dirty="0" smtClean="0"/>
            <a:t>Loans (deficit)</a:t>
          </a:r>
          <a:endParaRPr lang="en-GB" sz="1600" dirty="0"/>
        </a:p>
      </dgm:t>
    </dgm:pt>
    <dgm:pt modelId="{F9805FBD-37BF-4CE6-9BCA-66D1685B0069}" type="parTrans" cxnId="{BDD7BA76-678E-48EA-BBFE-BD963DEE28C9}">
      <dgm:prSet/>
      <dgm:spPr/>
      <dgm:t>
        <a:bodyPr/>
        <a:lstStyle/>
        <a:p>
          <a:endParaRPr lang="en-GB"/>
        </a:p>
      </dgm:t>
    </dgm:pt>
    <dgm:pt modelId="{0286B1CE-B954-4EA3-A875-8A03AE24FCDB}" type="sibTrans" cxnId="{BDD7BA76-678E-48EA-BBFE-BD963DEE28C9}">
      <dgm:prSet/>
      <dgm:spPr/>
      <dgm:t>
        <a:bodyPr/>
        <a:lstStyle/>
        <a:p>
          <a:endParaRPr lang="en-GB"/>
        </a:p>
      </dgm:t>
    </dgm:pt>
    <dgm:pt modelId="{89DC2452-ED99-4228-ABB4-AE76E9117F50}" type="pres">
      <dgm:prSet presAssocID="{A2A5B4ED-DC3F-40DA-B036-F01182B2732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B18E99-9BB3-43C0-8D19-1CA16B0B4727}" type="pres">
      <dgm:prSet presAssocID="{A2A5B4ED-DC3F-40DA-B036-F01182B27320}" presName="cycle" presStyleCnt="0"/>
      <dgm:spPr/>
    </dgm:pt>
    <dgm:pt modelId="{B9EF28E9-7284-49B3-A4E0-830F7A430721}" type="pres">
      <dgm:prSet presAssocID="{A2A5B4ED-DC3F-40DA-B036-F01182B27320}" presName="centerShape" presStyleCnt="0"/>
      <dgm:spPr/>
    </dgm:pt>
    <dgm:pt modelId="{15D5162A-9D1B-41A3-99B6-73DDCBC6F044}" type="pres">
      <dgm:prSet presAssocID="{A2A5B4ED-DC3F-40DA-B036-F01182B27320}" presName="connSite" presStyleLbl="node1" presStyleIdx="0" presStyleCnt="3"/>
      <dgm:spPr/>
    </dgm:pt>
    <dgm:pt modelId="{07D12819-38AF-4AF4-ACDB-E7ACD0209B89}" type="pres">
      <dgm:prSet presAssocID="{A2A5B4ED-DC3F-40DA-B036-F01182B27320}" presName="visible" presStyleLbl="node1" presStyleIdx="0" presStyleCnt="3" custScaleY="432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8EF008-BBBE-46DD-BDAE-93F53CA414E6}" type="pres">
      <dgm:prSet presAssocID="{76524432-3280-46AA-9C67-80D425C24554}" presName="Name25" presStyleLbl="parChTrans1D1" presStyleIdx="0" presStyleCnt="2"/>
      <dgm:spPr/>
      <dgm:t>
        <a:bodyPr/>
        <a:lstStyle/>
        <a:p>
          <a:endParaRPr lang="en-GB"/>
        </a:p>
      </dgm:t>
    </dgm:pt>
    <dgm:pt modelId="{FC7217B0-56A0-48CE-851E-BFA29257EDBB}" type="pres">
      <dgm:prSet presAssocID="{828DF386-A809-438C-8591-D2EB0C731C4D}" presName="node" presStyleCnt="0"/>
      <dgm:spPr/>
    </dgm:pt>
    <dgm:pt modelId="{C54D47B5-F8DA-44E0-A0DC-2F5CD56756E4}" type="pres">
      <dgm:prSet presAssocID="{828DF386-A809-438C-8591-D2EB0C731C4D}" presName="parentNode" presStyleLbl="node1" presStyleIdx="1" presStyleCnt="3" custScaleX="1097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98D994-0551-44F4-ACCA-25AD8ADCC960}" type="pres">
      <dgm:prSet presAssocID="{828DF386-A809-438C-8591-D2EB0C731C4D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9C4A6-7665-41BA-8D8A-7E81C99ECF5B}" type="pres">
      <dgm:prSet presAssocID="{04845CB8-6ACC-4C45-A40F-AC87AAD135FB}" presName="Name25" presStyleLbl="parChTrans1D1" presStyleIdx="1" presStyleCnt="2"/>
      <dgm:spPr/>
      <dgm:t>
        <a:bodyPr/>
        <a:lstStyle/>
        <a:p>
          <a:endParaRPr lang="en-GB"/>
        </a:p>
      </dgm:t>
    </dgm:pt>
    <dgm:pt modelId="{BE4C21A2-2899-43C9-BA92-0CB7EB8F35CF}" type="pres">
      <dgm:prSet presAssocID="{29641B59-679E-4D78-B75A-E0C26170F9AC}" presName="node" presStyleCnt="0"/>
      <dgm:spPr/>
    </dgm:pt>
    <dgm:pt modelId="{D96E60E3-7BDC-4F86-A5DC-CBA89E7BB86B}" type="pres">
      <dgm:prSet presAssocID="{29641B59-679E-4D78-B75A-E0C26170F9AC}" presName="parentNode" presStyleLbl="node1" presStyleIdx="2" presStyleCnt="3" custScaleX="112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6FF68-B757-49C7-8124-26120DEA85CA}" type="pres">
      <dgm:prSet presAssocID="{29641B59-679E-4D78-B75A-E0C26170F9A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583195-A130-4519-B487-C76CD1805CD8}" type="presOf" srcId="{6BDF913D-455F-4DEE-88CD-553B312CE230}" destId="{5306FF68-B757-49C7-8124-26120DEA85CA}" srcOrd="0" destOrd="2" presId="urn:microsoft.com/office/officeart/2005/8/layout/radial2"/>
    <dgm:cxn modelId="{61FE3428-5B6B-44D4-B7B5-79B41F0879B3}" srcId="{29641B59-679E-4D78-B75A-E0C26170F9AC}" destId="{6BDF913D-455F-4DEE-88CD-553B312CE230}" srcOrd="2" destOrd="0" parTransId="{34B310DC-D8E6-4482-8346-DC7114905C7F}" sibTransId="{4E88E0D6-C2BF-40B8-ACEB-7977A2609E0A}"/>
    <dgm:cxn modelId="{65F6927C-F360-4A02-AB5A-42C377FB2E61}" type="presOf" srcId="{A2A5B4ED-DC3F-40DA-B036-F01182B27320}" destId="{89DC2452-ED99-4228-ABB4-AE76E9117F50}" srcOrd="0" destOrd="0" presId="urn:microsoft.com/office/officeart/2005/8/layout/radial2"/>
    <dgm:cxn modelId="{C7C0A389-C658-4C45-873A-E9EDDBFED319}" srcId="{828DF386-A809-438C-8591-D2EB0C731C4D}" destId="{2B745E27-DC5E-4ECD-8CD5-D4409A04B9E5}" srcOrd="1" destOrd="0" parTransId="{DF4A5EB3-8108-4A21-AF8B-983FE3A43097}" sibTransId="{7746FD2C-F678-488B-955C-CB9BFCB75BA8}"/>
    <dgm:cxn modelId="{561FBF87-6FC7-480A-82ED-38B354C80C12}" type="presOf" srcId="{021682A9-8B18-4EAF-9606-CE6DCCFACDD1}" destId="{5306FF68-B757-49C7-8124-26120DEA85CA}" srcOrd="0" destOrd="3" presId="urn:microsoft.com/office/officeart/2005/8/layout/radial2"/>
    <dgm:cxn modelId="{0CF6DD14-1D87-43DE-9EB1-0ADEFB74D6FC}" type="presOf" srcId="{828DF386-A809-438C-8591-D2EB0C731C4D}" destId="{C54D47B5-F8DA-44E0-A0DC-2F5CD56756E4}" srcOrd="0" destOrd="0" presId="urn:microsoft.com/office/officeart/2005/8/layout/radial2"/>
    <dgm:cxn modelId="{BDF9B07F-3AEE-40D0-9F53-33CD31370DAF}" type="presOf" srcId="{61764095-A9EE-4AC8-B506-38BB6A2CD012}" destId="{DE98D994-0551-44F4-ACCA-25AD8ADCC960}" srcOrd="0" destOrd="2" presId="urn:microsoft.com/office/officeart/2005/8/layout/radial2"/>
    <dgm:cxn modelId="{D2A9690E-1DFF-4F2B-BDB9-91D114C32CF6}" type="presOf" srcId="{29641B59-679E-4D78-B75A-E0C26170F9AC}" destId="{D96E60E3-7BDC-4F86-A5DC-CBA89E7BB86B}" srcOrd="0" destOrd="0" presId="urn:microsoft.com/office/officeart/2005/8/layout/radial2"/>
    <dgm:cxn modelId="{8E64A60D-6A07-462C-BD14-7BC907901646}" type="presOf" srcId="{2B745E27-DC5E-4ECD-8CD5-D4409A04B9E5}" destId="{DE98D994-0551-44F4-ACCA-25AD8ADCC960}" srcOrd="0" destOrd="1" presId="urn:microsoft.com/office/officeart/2005/8/layout/radial2"/>
    <dgm:cxn modelId="{1CE0EC60-3B1B-4EF5-9A64-5F1AED3BFCBC}" srcId="{29641B59-679E-4D78-B75A-E0C26170F9AC}" destId="{61BC5F76-BD56-41B0-AC54-46A0CB4C0AA8}" srcOrd="1" destOrd="0" parTransId="{4A29E631-CEF3-44B1-8E22-3721545FC288}" sibTransId="{7B9721A3-C933-4461-8B31-9D110C03D550}"/>
    <dgm:cxn modelId="{3E811586-FBE4-43DF-97A3-C8FE6BFF7A3D}" type="presOf" srcId="{077E58E0-5B36-41E4-910C-F8F14EB2375F}" destId="{5306FF68-B757-49C7-8124-26120DEA85CA}" srcOrd="0" destOrd="0" presId="urn:microsoft.com/office/officeart/2005/8/layout/radial2"/>
    <dgm:cxn modelId="{A3176E47-0F48-4A4C-91F7-9514721913AB}" srcId="{828DF386-A809-438C-8591-D2EB0C731C4D}" destId="{61764095-A9EE-4AC8-B506-38BB6A2CD012}" srcOrd="2" destOrd="0" parTransId="{ABDB16A9-6704-4849-A4F0-82B756DDBCAF}" sibTransId="{5E5CE4B1-7521-41E4-856D-2FC766A42BD8}"/>
    <dgm:cxn modelId="{08677351-E345-4196-B099-988C694C5625}" srcId="{A2A5B4ED-DC3F-40DA-B036-F01182B27320}" destId="{828DF386-A809-438C-8591-D2EB0C731C4D}" srcOrd="0" destOrd="0" parTransId="{76524432-3280-46AA-9C67-80D425C24554}" sibTransId="{787D1B99-BBFE-43B4-8E08-C374842E7463}"/>
    <dgm:cxn modelId="{BDD7BA76-678E-48EA-BBFE-BD963DEE28C9}" srcId="{828DF386-A809-438C-8591-D2EB0C731C4D}" destId="{A43FCB13-AC3A-4A6A-A52F-883B63BC31A4}" srcOrd="3" destOrd="0" parTransId="{F9805FBD-37BF-4CE6-9BCA-66D1685B0069}" sibTransId="{0286B1CE-B954-4EA3-A875-8A03AE24FCDB}"/>
    <dgm:cxn modelId="{FAAE9D0B-2697-4981-AF61-0CC05A966E9A}" type="presOf" srcId="{04845CB8-6ACC-4C45-A40F-AC87AAD135FB}" destId="{AFD9C4A6-7665-41BA-8D8A-7E81C99ECF5B}" srcOrd="0" destOrd="0" presId="urn:microsoft.com/office/officeart/2005/8/layout/radial2"/>
    <dgm:cxn modelId="{531C02B4-2945-469E-8C7A-378D1236516C}" type="presOf" srcId="{DF80E1A7-486B-4F15-825C-3462C9D9D72D}" destId="{DE98D994-0551-44F4-ACCA-25AD8ADCC960}" srcOrd="0" destOrd="0" presId="urn:microsoft.com/office/officeart/2005/8/layout/radial2"/>
    <dgm:cxn modelId="{DD72092E-BBEB-4AFE-AF62-DBBD3A50D579}" type="presOf" srcId="{61BC5F76-BD56-41B0-AC54-46A0CB4C0AA8}" destId="{5306FF68-B757-49C7-8124-26120DEA85CA}" srcOrd="0" destOrd="1" presId="urn:microsoft.com/office/officeart/2005/8/layout/radial2"/>
    <dgm:cxn modelId="{F0D10AF0-9A04-4AE3-8384-B11822A12927}" srcId="{29641B59-679E-4D78-B75A-E0C26170F9AC}" destId="{021682A9-8B18-4EAF-9606-CE6DCCFACDD1}" srcOrd="3" destOrd="0" parTransId="{6BACF8C8-571A-4A27-91A1-176F1535F884}" sibTransId="{B6CAC811-2240-4B9B-9E99-35BECEDB4B1E}"/>
    <dgm:cxn modelId="{560A0754-4D0C-4756-B017-2E319CE79FB4}" srcId="{A2A5B4ED-DC3F-40DA-B036-F01182B27320}" destId="{29641B59-679E-4D78-B75A-E0C26170F9AC}" srcOrd="1" destOrd="0" parTransId="{04845CB8-6ACC-4C45-A40F-AC87AAD135FB}" sibTransId="{FE1DBED1-513B-44AC-8B59-BFD4C99F9FF8}"/>
    <dgm:cxn modelId="{576EC49A-BFE9-4137-A6C0-F477483E2FCA}" srcId="{29641B59-679E-4D78-B75A-E0C26170F9AC}" destId="{077E58E0-5B36-41E4-910C-F8F14EB2375F}" srcOrd="0" destOrd="0" parTransId="{74951199-DFBD-4650-9BA6-A596EFA13333}" sibTransId="{1219DF99-23E2-49B5-B7BF-33CF027647C2}"/>
    <dgm:cxn modelId="{25B7A26A-69B2-498F-AC44-4BEA02EDF269}" type="presOf" srcId="{76524432-3280-46AA-9C67-80D425C24554}" destId="{7D8EF008-BBBE-46DD-BDAE-93F53CA414E6}" srcOrd="0" destOrd="0" presId="urn:microsoft.com/office/officeart/2005/8/layout/radial2"/>
    <dgm:cxn modelId="{404F9E70-2314-4E01-8AAD-23CC7C81FAE1}" type="presOf" srcId="{A43FCB13-AC3A-4A6A-A52F-883B63BC31A4}" destId="{DE98D994-0551-44F4-ACCA-25AD8ADCC960}" srcOrd="0" destOrd="3" presId="urn:microsoft.com/office/officeart/2005/8/layout/radial2"/>
    <dgm:cxn modelId="{2A156C52-3A71-45A7-9EEA-79937EC16E79}" srcId="{828DF386-A809-438C-8591-D2EB0C731C4D}" destId="{DF80E1A7-486B-4F15-825C-3462C9D9D72D}" srcOrd="0" destOrd="0" parTransId="{09E18EFE-7581-4648-AED0-7A0B52E19227}" sibTransId="{3D439548-AB99-4EBD-8527-ADC982FD46AB}"/>
    <dgm:cxn modelId="{7FE36668-6134-4C2C-ABC5-917A0EC491DD}" type="presParOf" srcId="{89DC2452-ED99-4228-ABB4-AE76E9117F50}" destId="{12B18E99-9BB3-43C0-8D19-1CA16B0B4727}" srcOrd="0" destOrd="0" presId="urn:microsoft.com/office/officeart/2005/8/layout/radial2"/>
    <dgm:cxn modelId="{BDEA1D6C-A291-47EF-B002-265CF88621B7}" type="presParOf" srcId="{12B18E99-9BB3-43C0-8D19-1CA16B0B4727}" destId="{B9EF28E9-7284-49B3-A4E0-830F7A430721}" srcOrd="0" destOrd="0" presId="urn:microsoft.com/office/officeart/2005/8/layout/radial2"/>
    <dgm:cxn modelId="{EA53C15D-EE19-45E7-9750-7DA8C1E5B0EF}" type="presParOf" srcId="{B9EF28E9-7284-49B3-A4E0-830F7A430721}" destId="{15D5162A-9D1B-41A3-99B6-73DDCBC6F044}" srcOrd="0" destOrd="0" presId="urn:microsoft.com/office/officeart/2005/8/layout/radial2"/>
    <dgm:cxn modelId="{E28D69A1-7568-4A21-ABDE-4915EFCEF1C7}" type="presParOf" srcId="{B9EF28E9-7284-49B3-A4E0-830F7A430721}" destId="{07D12819-38AF-4AF4-ACDB-E7ACD0209B89}" srcOrd="1" destOrd="0" presId="urn:microsoft.com/office/officeart/2005/8/layout/radial2"/>
    <dgm:cxn modelId="{E661910E-CBCF-4816-B954-FC81F238BE69}" type="presParOf" srcId="{12B18E99-9BB3-43C0-8D19-1CA16B0B4727}" destId="{7D8EF008-BBBE-46DD-BDAE-93F53CA414E6}" srcOrd="1" destOrd="0" presId="urn:microsoft.com/office/officeart/2005/8/layout/radial2"/>
    <dgm:cxn modelId="{05B9D3EA-ABEC-4244-B793-AC50B2CC25A4}" type="presParOf" srcId="{12B18E99-9BB3-43C0-8D19-1CA16B0B4727}" destId="{FC7217B0-56A0-48CE-851E-BFA29257EDBB}" srcOrd="2" destOrd="0" presId="urn:microsoft.com/office/officeart/2005/8/layout/radial2"/>
    <dgm:cxn modelId="{BEB78072-85FD-4C4A-A685-EA8DC28CAA2C}" type="presParOf" srcId="{FC7217B0-56A0-48CE-851E-BFA29257EDBB}" destId="{C54D47B5-F8DA-44E0-A0DC-2F5CD56756E4}" srcOrd="0" destOrd="0" presId="urn:microsoft.com/office/officeart/2005/8/layout/radial2"/>
    <dgm:cxn modelId="{7238B96B-A8E6-4646-82E9-42D70A49CEDE}" type="presParOf" srcId="{FC7217B0-56A0-48CE-851E-BFA29257EDBB}" destId="{DE98D994-0551-44F4-ACCA-25AD8ADCC960}" srcOrd="1" destOrd="0" presId="urn:microsoft.com/office/officeart/2005/8/layout/radial2"/>
    <dgm:cxn modelId="{DA30ACE0-7880-4867-A30B-2FCB71C114C1}" type="presParOf" srcId="{12B18E99-9BB3-43C0-8D19-1CA16B0B4727}" destId="{AFD9C4A6-7665-41BA-8D8A-7E81C99ECF5B}" srcOrd="3" destOrd="0" presId="urn:microsoft.com/office/officeart/2005/8/layout/radial2"/>
    <dgm:cxn modelId="{C0855883-57A6-4AB2-9FF0-44984136D16A}" type="presParOf" srcId="{12B18E99-9BB3-43C0-8D19-1CA16B0B4727}" destId="{BE4C21A2-2899-43C9-BA92-0CB7EB8F35CF}" srcOrd="4" destOrd="0" presId="urn:microsoft.com/office/officeart/2005/8/layout/radial2"/>
    <dgm:cxn modelId="{56528E97-1FEE-4F19-AF36-7A6805C44157}" type="presParOf" srcId="{BE4C21A2-2899-43C9-BA92-0CB7EB8F35CF}" destId="{D96E60E3-7BDC-4F86-A5DC-CBA89E7BB86B}" srcOrd="0" destOrd="0" presId="urn:microsoft.com/office/officeart/2005/8/layout/radial2"/>
    <dgm:cxn modelId="{584CC386-D8BA-4255-93E3-1D85D7C75D77}" type="presParOf" srcId="{BE4C21A2-2899-43C9-BA92-0CB7EB8F35CF}" destId="{5306FF68-B757-49C7-8124-26120DEA85CA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0.53795</cdr:x>
      <cdr:y>0.20184</cdr:y>
    </cdr:from>
    <cdr:to>
      <cdr:x>0.53795</cdr:x>
      <cdr:y>0.75482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2654554" y="446154"/>
          <a:ext cx="0" cy="12223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0.12459</cdr:x>
      <cdr:y>0.17276</cdr:y>
    </cdr:from>
    <cdr:to>
      <cdr:x>0.49082</cdr:x>
      <cdr:y>0.31169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613534" y="296197"/>
          <a:ext cx="1803472" cy="23819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Century Gothic" pitchFamily="34" charset="0"/>
            </a:rPr>
            <a:t>States with lowest inflation rate</a:t>
          </a:r>
        </a:p>
      </cdr:txBody>
    </cdr:sp>
  </cdr:relSizeAnchor>
  <cdr:relSizeAnchor xmlns:cdr="http://schemas.openxmlformats.org/drawingml/2006/chartDrawing">
    <cdr:from>
      <cdr:x>0.59491</cdr:x>
      <cdr:y>0.17276</cdr:y>
    </cdr:from>
    <cdr:to>
      <cdr:x>0.96133</cdr:x>
      <cdr:y>0.29784</cdr:y>
    </cdr:to>
    <cdr:sp macro="" textlink="">
      <cdr:nvSpPr>
        <cdr:cNvPr id="9" name="Rounded Rectangle 8"/>
        <cdr:cNvSpPr/>
      </cdr:nvSpPr>
      <cdr:spPr>
        <a:xfrm xmlns:a="http://schemas.openxmlformats.org/drawingml/2006/main">
          <a:off x="2929590" y="296197"/>
          <a:ext cx="1804407" cy="21444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b="1">
              <a:solidFill>
                <a:sysClr val="window" lastClr="FFFFFF"/>
              </a:solidFill>
              <a:latin typeface="Century Gothic" pitchFamily="34" charset="0"/>
            </a:rPr>
            <a:t>States with highest inflation rate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0.53795</cdr:x>
      <cdr:y>0.20184</cdr:y>
    </cdr:from>
    <cdr:to>
      <cdr:x>0.53795</cdr:x>
      <cdr:y>0.75482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2654554" y="446154"/>
          <a:ext cx="0" cy="12223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0.06659</cdr:x>
      <cdr:y>0.17937</cdr:y>
    </cdr:from>
    <cdr:to>
      <cdr:x>0.52726</cdr:x>
      <cdr:y>0.3183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326478" y="570554"/>
          <a:ext cx="2258605" cy="44192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800" b="1" dirty="0" smtClean="0">
              <a:solidFill>
                <a:schemeClr val="bg1"/>
              </a:solidFill>
              <a:latin typeface="Century Gothic" pitchFamily="34" charset="0"/>
            </a:rPr>
            <a:t>Top three</a:t>
          </a:r>
          <a:endParaRPr lang="en-US" sz="800" b="1" dirty="0">
            <a:solidFill>
              <a:schemeClr val="bg1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0.55322</cdr:x>
      <cdr:y>0.17276</cdr:y>
    </cdr:from>
    <cdr:to>
      <cdr:x>1</cdr:x>
      <cdr:y>0.29784</cdr:y>
    </cdr:to>
    <cdr:sp macro="" textlink="">
      <cdr:nvSpPr>
        <cdr:cNvPr id="9" name="Rounded Rectangle 8"/>
        <cdr:cNvSpPr/>
      </cdr:nvSpPr>
      <cdr:spPr>
        <a:xfrm xmlns:a="http://schemas.openxmlformats.org/drawingml/2006/main">
          <a:off x="2712325" y="549533"/>
          <a:ext cx="2190505" cy="39786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800" b="1" dirty="0" smtClean="0">
              <a:latin typeface="Century Gothic" pitchFamily="34" charset="0"/>
            </a:rPr>
            <a:t>Bottom three</a:t>
          </a:r>
          <a:endParaRPr lang="en-US" sz="800" b="1" dirty="0">
            <a:solidFill>
              <a:sysClr val="window" lastClr="FFFFFF"/>
            </a:solidFill>
            <a:latin typeface="Century Gothic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0.53795</cdr:x>
      <cdr:y>0.20184</cdr:y>
    </cdr:from>
    <cdr:to>
      <cdr:x>0.53795</cdr:x>
      <cdr:y>0.75482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2654554" y="446154"/>
          <a:ext cx="0" cy="12223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0.06659</cdr:x>
      <cdr:y>0.17937</cdr:y>
    </cdr:from>
    <cdr:to>
      <cdr:x>0.52726</cdr:x>
      <cdr:y>0.3183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326478" y="570554"/>
          <a:ext cx="2258605" cy="44192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800" b="1" dirty="0" smtClean="0">
              <a:solidFill>
                <a:schemeClr val="bg1"/>
              </a:solidFill>
              <a:latin typeface="Century Gothic" pitchFamily="34" charset="0"/>
            </a:rPr>
            <a:t>Top three</a:t>
          </a:r>
          <a:endParaRPr lang="en-US" sz="800" b="1" dirty="0">
            <a:solidFill>
              <a:schemeClr val="bg1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0.55322</cdr:x>
      <cdr:y>0.17276</cdr:y>
    </cdr:from>
    <cdr:to>
      <cdr:x>1</cdr:x>
      <cdr:y>0.29784</cdr:y>
    </cdr:to>
    <cdr:sp macro="" textlink="">
      <cdr:nvSpPr>
        <cdr:cNvPr id="9" name="Rounded Rectangle 8"/>
        <cdr:cNvSpPr/>
      </cdr:nvSpPr>
      <cdr:spPr>
        <a:xfrm xmlns:a="http://schemas.openxmlformats.org/drawingml/2006/main">
          <a:off x="2712325" y="549533"/>
          <a:ext cx="2190505" cy="39786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800" b="1" smtClean="0">
              <a:latin typeface="Century Gothic" pitchFamily="34" charset="0"/>
            </a:rPr>
            <a:t>Bottom three</a:t>
          </a:r>
          <a:endParaRPr lang="en-US" sz="800" b="1" dirty="0">
            <a:solidFill>
              <a:sysClr val="window" lastClr="FFFFFF"/>
            </a:solidFill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49284-5315-41A9-A6E0-CE1E65CF18BA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20912-9391-4D51-8168-DF91C5A45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0B8E-2615-4259-AFA0-E61C5BF309EE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A086-FCD1-46EF-929F-09C9F8DC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654050"/>
            <a:ext cx="5803900" cy="3263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E473C61-B3AB-4B67-A503-054031D6D6EF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1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654050"/>
            <a:ext cx="5803900" cy="3263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E473C61-B3AB-4B67-A503-054031D6D6EF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E9A6-7516-4590-849B-C0BCD805F45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790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E9A6-7516-4590-849B-C0BCD805F45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790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654050"/>
            <a:ext cx="5803900" cy="3263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E473C61-B3AB-4B67-A503-054031D6D6EF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1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654050"/>
            <a:ext cx="5803900" cy="3263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E473C61-B3AB-4B67-A503-054031D6D6EF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altLang="en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1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E9A6-7516-4590-849B-C0BCD805F45D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790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57238"/>
            <a:ext cx="6729412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5212" y="9586943"/>
            <a:ext cx="3011920" cy="505030"/>
          </a:xfrm>
          <a:prstGeom prst="rect">
            <a:avLst/>
          </a:prstGeom>
        </p:spPr>
        <p:txBody>
          <a:bodyPr lIns="93912" tIns="46957" rIns="93912" bIns="46957"/>
          <a:lstStyle/>
          <a:p>
            <a:pPr defTabSz="931750">
              <a:defRPr/>
            </a:pPr>
            <a:fld id="{079C041A-3812-4813-86F5-2A7D5FDC4B6B}" type="slidenum">
              <a:rPr lang="en-GB">
                <a:solidFill>
                  <a:prstClr val="black"/>
                </a:solidFill>
                <a:latin typeface="Calibri"/>
              </a:rPr>
              <a:pPr defTabSz="931750">
                <a:defRPr/>
              </a:pPr>
              <a:t>51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56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DA7A-51E0-42B9-8F46-AA03D1E3DA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76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F985-7E8A-48F5-BB3C-5F7E50D8CF6B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6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E545-CCA7-40A7-AAF1-FF5CFE444C6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78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21724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r>
              <a:rPr lang="en-US" dirty="0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272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4" y="1987421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4" y="3792047"/>
            <a:ext cx="4911633" cy="910579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57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29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00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1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29540"/>
            <a:ext cx="4942829" cy="2958275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4"/>
            <a:ext cx="4121151" cy="1308105"/>
          </a:xfrm>
          <a:prstGeom prst="parallelogram">
            <a:avLst>
              <a:gd name="adj" fmla="val 186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8"/>
            <a:ext cx="1524575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0" y="2496103"/>
            <a:ext cx="7342631" cy="608895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157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8531" y="6356350"/>
            <a:ext cx="4114800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endParaRPr lang="en-IN" dirty="0">
              <a:solidFill>
                <a:srgbClr val="3F3F3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2" y="6356350"/>
            <a:ext cx="740227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fld id="{8699F50C-BE38-4BD0-BA84-9B090E1F2B9B}" type="slidenum">
              <a:rPr lang="en-IN" smtClean="0">
                <a:solidFill>
                  <a:srgbClr val="3F3F3F"/>
                </a:solidFill>
              </a:rPr>
              <a:pPr/>
              <a:t>‹#›</a:t>
            </a:fld>
            <a:endParaRPr lang="en-IN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29540"/>
            <a:ext cx="4942829" cy="2958275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4"/>
            <a:ext cx="4121151" cy="1308105"/>
          </a:xfrm>
          <a:prstGeom prst="parallelogram">
            <a:avLst>
              <a:gd name="adj" fmla="val 186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3"/>
            <a:ext cx="7342621" cy="608895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157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8531" y="6356350"/>
            <a:ext cx="4114800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endParaRPr lang="en-IN" dirty="0">
              <a:solidFill>
                <a:srgbClr val="3F3F3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6972" y="6356350"/>
            <a:ext cx="740227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fld id="{8699F50C-BE38-4BD0-BA84-9B090E1F2B9B}" type="slidenum">
              <a:rPr lang="en-IN" smtClean="0">
                <a:solidFill>
                  <a:srgbClr val="3F3F3F"/>
                </a:solidFill>
              </a:rPr>
              <a:pPr/>
              <a:t>‹#›</a:t>
            </a:fld>
            <a:endParaRPr lang="en-IN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356" y="3763200"/>
            <a:ext cx="4942829" cy="2958275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rot="5400000" flipH="1">
            <a:off x="-1335823" y="4189258"/>
            <a:ext cx="4020816" cy="1370519"/>
          </a:xfrm>
          <a:prstGeom prst="parallelogram">
            <a:avLst>
              <a:gd name="adj" fmla="val 1857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3"/>
            <a:ext cx="7342621" cy="608895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157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8531" y="6356350"/>
            <a:ext cx="4114800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endParaRPr lang="en-IN" dirty="0">
              <a:solidFill>
                <a:srgbClr val="3F3F3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6972" y="6356350"/>
            <a:ext cx="740227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fld id="{8699F50C-BE38-4BD0-BA84-9B090E1F2B9B}" type="slidenum">
              <a:rPr lang="en-IN" smtClean="0">
                <a:solidFill>
                  <a:srgbClr val="3F3F3F"/>
                </a:solidFill>
              </a:rPr>
              <a:pPr/>
              <a:t>‹#›</a:t>
            </a:fld>
            <a:endParaRPr lang="en-IN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2247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04" y="0"/>
            <a:ext cx="10835123" cy="107205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5" idx="1"/>
          </p:cNvCxnSpPr>
          <p:nvPr userDrawn="1"/>
        </p:nvCxnSpPr>
        <p:spPr>
          <a:xfrm flipH="1">
            <a:off x="559705" y="4001294"/>
            <a:ext cx="5959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5" idx="3"/>
          </p:cNvCxnSpPr>
          <p:nvPr userDrawn="1"/>
        </p:nvCxnSpPr>
        <p:spPr>
          <a:xfrm>
            <a:off x="559704" y="1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94734" y="3068357"/>
            <a:ext cx="1320793" cy="54508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rot="17627336" flipH="1">
            <a:off x="10852705" y="238547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42" y="1358633"/>
            <a:ext cx="10587663" cy="5285320"/>
          </a:xfrm>
          <a:prstGeom prst="rect">
            <a:avLst/>
          </a:prstGeom>
        </p:spPr>
        <p:txBody>
          <a:bodyPr lIns="91432" tIns="45715" rIns="91432" bIns="45715"/>
          <a:lstStyle>
            <a:lvl1pPr marL="228579" indent="-228579">
              <a:buFont typeface="Wingdings" panose="05000000000000000000" pitchFamily="2" charset="2"/>
              <a:buChar char="q"/>
              <a:defRPr sz="2400">
                <a:latin typeface="Century Gothic" panose="020B0502020202020204" pitchFamily="34" charset="0"/>
              </a:defRPr>
            </a:lvl1pPr>
            <a:lvl2pPr marL="685736" indent="-228579">
              <a:buFont typeface="Wingdings" panose="05000000000000000000" pitchFamily="2" charset="2"/>
              <a:buChar char="q"/>
              <a:defRPr sz="2200"/>
            </a:lvl2pPr>
            <a:lvl3pPr marL="1142894" indent="-228579">
              <a:buFont typeface="Wingdings" panose="05000000000000000000" pitchFamily="2" charset="2"/>
              <a:buChar char="q"/>
              <a:defRPr sz="1800"/>
            </a:lvl3pPr>
            <a:lvl4pPr marL="1600051" indent="-228579">
              <a:buFont typeface="Wingdings" panose="05000000000000000000" pitchFamily="2" charset="2"/>
              <a:buChar char="q"/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5891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xmlns="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 txBox="1">
            <a:spLocks/>
          </p:cNvSpPr>
          <p:nvPr userDrawn="1"/>
        </p:nvSpPr>
        <p:spPr>
          <a:xfrm>
            <a:off x="496641" y="0"/>
            <a:ext cx="10835123" cy="1072055"/>
          </a:xfrm>
          <a:prstGeom prst="rect">
            <a:avLst/>
          </a:prstGeom>
        </p:spPr>
        <p:txBody>
          <a:bodyPr vert="horz" lIns="91432" tIns="45715" rIns="91432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5400" b="1" kern="120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843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18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7" y="6455741"/>
            <a:ext cx="294460" cy="187367"/>
          </a:xfrm>
        </p:spPr>
        <p:txBody>
          <a:bodyPr lIns="0" tIns="0" rIns="0" bIns="0"/>
          <a:lstStyle>
            <a:lvl1pPr algn="ctr" defTabSz="914316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1" y="992458"/>
            <a:ext cx="4329129" cy="48809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 defTabSz="914316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1053977" y="633614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1372" y="988537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91432" tIns="45715" rIns="91432" bIns="45715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372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AB5-F33C-4FD8-8599-CEDC7AD765C3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667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7" y="6455741"/>
            <a:ext cx="294460" cy="187367"/>
          </a:xfrm>
        </p:spPr>
        <p:txBody>
          <a:bodyPr lIns="0" tIns="0" rIns="0" bIns="0"/>
          <a:lstStyle>
            <a:lvl1pPr algn="ctr" defTabSz="914316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1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DA7A-51E0-42B9-8F46-AA03D1E3DA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768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AB5-F33C-4FD8-8599-CEDC7AD765C3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66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5251-443A-4A78-A1FB-8B84002757F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010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236-79AE-49E1-8080-7039A662CAE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065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FC99-CDF6-4397-8A99-F6E039E7DB6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41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69B8-D479-4AC7-9FA4-30D699D2015D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581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8CB6-CE37-45FD-A0E2-350681F90C5C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453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0AA2-769D-4D28-B014-BAD25A3CB60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100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4EE1-3111-42B7-9C4E-FF3E328F59E0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6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5251-443A-4A78-A1FB-8B84002757F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010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F985-7E8A-48F5-BB3C-5F7E50D8CF6B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656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E545-CCA7-40A7-AAF1-FF5CFE444C6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782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19F-6437-4E00-B18C-89E719C0BBD0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768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DC1-862E-46ED-A748-46141DCEF6A1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66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9EB6-5D83-48C0-9007-5E5FFDF98859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010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823-B354-42F8-9B98-B33EF032B8E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065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1C48-6870-4852-A5D0-FD88B1012AAD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419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CEB-5833-4C97-9C2C-3BFC43AAA4B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581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03F1-AD73-4930-8044-860E35BAD5DC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453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8194-1D8A-448C-9E5C-EA8C97860C54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10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236-79AE-49E1-8080-7039A662CAE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065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C7-8C8C-4103-A8E3-95B7B32423E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69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B954-7CBA-4053-B95E-8BD8E6F506B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656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E793-9147-4292-9410-F00D76C5EC9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782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>
            <a:noAutofit/>
          </a:bodyPr>
          <a:lstStyle>
            <a:lvl1pPr>
              <a:defRPr sz="5300" cap="all" baseline="0">
                <a:latin typeface="Elephant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500">
                <a:solidFill>
                  <a:srgbClr val="FFFFFF"/>
                </a:solidFill>
              </a:defRPr>
            </a:lvl1pPr>
            <a:lvl2pPr marL="609379" indent="0" algn="ctr">
              <a:buNone/>
            </a:lvl2pPr>
            <a:lvl3pPr marL="1218780" indent="0" algn="ctr">
              <a:buNone/>
            </a:lvl3pPr>
            <a:lvl4pPr marL="1828165" indent="0" algn="ctr">
              <a:buNone/>
            </a:lvl4pPr>
            <a:lvl5pPr marL="2437558" indent="0" algn="ctr">
              <a:buNone/>
            </a:lvl5pPr>
            <a:lvl6pPr marL="3046936" indent="0" algn="ctr">
              <a:buNone/>
            </a:lvl6pPr>
            <a:lvl7pPr marL="3656315" indent="0" algn="ctr">
              <a:buNone/>
            </a:lvl7pPr>
            <a:lvl8pPr marL="4265707" indent="0" algn="ctr">
              <a:buNone/>
            </a:lvl8pPr>
            <a:lvl9pPr marL="487509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 lIns="121882" tIns="60941" rIns="121882" bIns="60941">
            <a:noAutofit/>
          </a:bodyPr>
          <a:lstStyle>
            <a:lvl1pPr algn="ctr" defTabSz="1218780">
              <a:defRPr sz="2700">
                <a:solidFill>
                  <a:srgbClr val="FFFFFF"/>
                </a:solidFill>
              </a:defRPr>
            </a:lvl1pPr>
          </a:lstStyle>
          <a:p>
            <a:endParaRPr lang="en-GB" dirty="0">
              <a:cs typeface="Arial"/>
              <a:sym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8"/>
            <a:ext cx="7823200" cy="365125"/>
          </a:xfrm>
          <a:prstGeom prst="rect">
            <a:avLst/>
          </a:prstGeom>
        </p:spPr>
        <p:txBody>
          <a:bodyPr lIns="121882" tIns="60941" rIns="121882" bIns="60941"/>
          <a:lstStyle>
            <a:lvl1pPr algn="r" defTabSz="1218780"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548BB7"/>
              </a:solidFill>
              <a:cs typeface="Arial"/>
              <a:sym typeface="Arial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 lIns="121893" tIns="60946" rIns="121893" bIns="60946"/>
          <a:lstStyle>
            <a:lvl1pPr defTabSz="1218780">
              <a:defRPr>
                <a:solidFill>
                  <a:schemeClr val="tx2"/>
                </a:solidFill>
              </a:defRPr>
            </a:lvl1pPr>
          </a:lstStyle>
          <a:p>
            <a:fld id="{2760A297-1549-4A17-A1A8-3CEAF53E4573}" type="slidenum">
              <a:rPr lang="en-GB" smtClean="0">
                <a:solidFill>
                  <a:srgbClr val="548BB7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srgbClr val="548BB7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22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0"/>
            <a:ext cx="10871200" cy="90872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  <a:latin typeface="Bookman Old Style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196752"/>
            <a:ext cx="10871200" cy="4899248"/>
          </a:xfrm>
        </p:spPr>
        <p:txBody>
          <a:bodyPr/>
          <a:lstStyle>
            <a:lvl1pPr>
              <a:defRPr sz="3500">
                <a:latin typeface="Gill Sans MT" pitchFamily="34" charset="0"/>
              </a:defRPr>
            </a:lvl1pPr>
            <a:lvl2pPr>
              <a:defRPr sz="3100">
                <a:latin typeface="Gill Sans MT" pitchFamily="34" charset="0"/>
              </a:defRPr>
            </a:lvl2pPr>
            <a:lvl3pPr>
              <a:defRPr sz="2700"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9325" y="768926"/>
            <a:ext cx="246243" cy="369300"/>
          </a:xfrm>
          <a:prstGeom prst="rect">
            <a:avLst/>
          </a:prstGeom>
        </p:spPr>
        <p:txBody>
          <a:bodyPr wrap="none" lIns="121882" tIns="60941" rIns="121882" bIns="60941">
            <a:spAutoFit/>
          </a:bodyPr>
          <a:lstStyle/>
          <a:p>
            <a:pPr defTabSz="1218780"/>
            <a:endParaRPr lang="en-GB" sz="1600" dirty="0">
              <a:solidFill>
                <a:prstClr val="whit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15802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2743259"/>
            <a:ext cx="9497484" cy="1673225"/>
          </a:xfrm>
        </p:spPr>
        <p:txBody>
          <a:bodyPr anchor="t"/>
          <a:lstStyle>
            <a:lvl1pPr marL="0" indent="0">
              <a:buNone/>
              <a:defRPr sz="3700">
                <a:solidFill>
                  <a:schemeClr val="tx2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88840"/>
            <a:ext cx="1727200" cy="939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988840"/>
            <a:ext cx="10363200" cy="939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988840"/>
            <a:ext cx="10416480" cy="990600"/>
          </a:xfrm>
        </p:spPr>
        <p:txBody>
          <a:bodyPr>
            <a:normAutofit/>
          </a:bodyPr>
          <a:lstStyle>
            <a:lvl1pPr algn="l">
              <a:buNone/>
              <a:defRPr sz="53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749803"/>
            <a:ext cx="1727200" cy="701676"/>
          </a:xfrm>
          <a:prstGeom prst="rect">
            <a:avLst/>
          </a:prstGeom>
        </p:spPr>
        <p:txBody>
          <a:bodyPr lIns="121893" tIns="60946" rIns="121893" bIns="60946">
            <a:noAutofit/>
          </a:bodyPr>
          <a:lstStyle>
            <a:lvl1pPr defTabSz="1218780">
              <a:defRPr sz="3200">
                <a:solidFill>
                  <a:srgbClr val="FFFFFF"/>
                </a:solidFill>
              </a:defRPr>
            </a:lvl1pPr>
          </a:lstStyle>
          <a:p>
            <a:fld id="{2760A297-1549-4A17-A1A8-3CEAF53E4573}" type="slidenum">
              <a:rPr lang="en-GB" smtClean="0">
                <a:cs typeface="Arial"/>
                <a:sym typeface="Arial"/>
              </a:rPr>
              <a:pPr/>
              <a:t>‹#›</a:t>
            </a:fld>
            <a:endParaRPr lang="en-GB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392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lIns="121893" tIns="60946" rIns="121893" bIns="60946" rtlCol="0"/>
          <a:lstStyle>
            <a:lvl1pPr defTabSz="1218780">
              <a:defRPr/>
            </a:lvl1pPr>
          </a:lstStyle>
          <a:p>
            <a:fld id="{2760A297-1549-4A17-A1A8-3CEAF53E4573}" type="slidenum">
              <a:rPr lang="en-GB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332696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88"/>
            <a:ext cx="108712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lIns="121893" tIns="60946" rIns="121893" bIns="60946" rtlCol="0"/>
          <a:lstStyle>
            <a:lvl1pPr defTabSz="1218780">
              <a:defRPr/>
            </a:lvl1pPr>
          </a:lstStyle>
          <a:p>
            <a:fld id="{2760A297-1549-4A17-A1A8-3CEAF53E4573}" type="slidenum">
              <a:rPr lang="en-GB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1978318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lIns="121893" tIns="60946" rIns="121893" bIns="60946"/>
          <a:lstStyle>
            <a:lvl1pPr defTabSz="1218780">
              <a:defRPr>
                <a:solidFill>
                  <a:srgbClr val="FFFFFF"/>
                </a:solidFill>
              </a:defRPr>
            </a:lvl1pPr>
          </a:lstStyle>
          <a:p>
            <a:fld id="{2760A297-1549-4A17-A1A8-3CEAF53E4573}" type="slidenum">
              <a:rPr lang="en-GB" smtClean="0">
                <a:cs typeface="Arial"/>
                <a:sym typeface="Arial"/>
              </a:rPr>
              <a:pPr/>
              <a:t>‹#›</a:t>
            </a:fld>
            <a:endParaRPr lang="en-GB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263825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</p:spPr>
        <p:txBody>
          <a:bodyPr lIns="121893" tIns="60946" rIns="121893" bIns="60946"/>
          <a:lstStyle>
            <a:lvl1pPr defTabSz="1218780">
              <a:defRPr>
                <a:solidFill>
                  <a:schemeClr val="tx2"/>
                </a:solidFill>
              </a:defRPr>
            </a:lvl1pPr>
          </a:lstStyle>
          <a:p>
            <a:fld id="{2760A297-1549-4A17-A1A8-3CEAF53E4573}" type="slidenum">
              <a:rPr lang="en-GB" smtClean="0">
                <a:solidFill>
                  <a:srgbClr val="775F55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srgbClr val="775F5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3886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FC99-CDF6-4397-8A99-F6E039E7DB6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419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88"/>
            <a:ext cx="10769600" cy="869951"/>
          </a:xfrm>
        </p:spPr>
        <p:txBody>
          <a:bodyPr anchor="ctr">
            <a:normAutofit/>
          </a:bodyPr>
          <a:lstStyle>
            <a:lvl1pPr algn="l">
              <a:buNone/>
              <a:defRPr sz="43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lIns="121893" tIns="60946" rIns="121893" bIns="60946"/>
          <a:lstStyle>
            <a:lvl1pPr defTabSz="1218780">
              <a:defRPr>
                <a:solidFill>
                  <a:srgbClr val="FFFFFF"/>
                </a:solidFill>
              </a:defRPr>
            </a:lvl1pPr>
          </a:lstStyle>
          <a:p>
            <a:fld id="{2760A297-1549-4A17-A1A8-3CEAF53E4573}" type="slidenum">
              <a:rPr lang="en-GB" smtClean="0">
                <a:cs typeface="Arial"/>
                <a:sym typeface="Arial"/>
              </a:rPr>
              <a:pPr/>
              <a:t>‹#›</a:t>
            </a:fld>
            <a:endParaRPr lang="en-GB" dirty="0"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2822" tIns="243757" rIns="182822" bIns="121882"/>
          <a:lstStyle>
            <a:lvl1pPr marL="0" indent="0">
              <a:spcAft>
                <a:spcPts val="1333"/>
              </a:spcAft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181111570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 sz="16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37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7"/>
            <a:ext cx="1930400" cy="663579"/>
          </a:xfrm>
          <a:prstGeom prst="rect">
            <a:avLst/>
          </a:prstGeom>
        </p:spPr>
        <p:txBody>
          <a:bodyPr lIns="121893" tIns="60946" rIns="121893" bIns="60946" rtlCol="0"/>
          <a:lstStyle>
            <a:lvl1pPr defTabSz="1218780">
              <a:defRPr sz="3700"/>
            </a:lvl1pPr>
          </a:lstStyle>
          <a:p>
            <a:fld id="{2760A297-1549-4A17-A1A8-3CEAF53E4573}" type="slidenum">
              <a:rPr lang="en-GB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3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319903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lIns="121893" tIns="60946" rIns="121893" bIns="60946"/>
          <a:lstStyle>
            <a:lvl1pPr defTabSz="1218780">
              <a:defRPr/>
            </a:lvl1pPr>
          </a:lstStyle>
          <a:p>
            <a:fld id="{2760A297-1549-4A17-A1A8-3CEAF53E4573}" type="slidenum">
              <a:rPr lang="en-GB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824130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9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3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1218780"/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</p:spPr>
        <p:txBody>
          <a:bodyPr lIns="121893" tIns="60946" rIns="121893" bIns="60946"/>
          <a:lstStyle>
            <a:lvl1pPr defTabSz="1218780">
              <a:defRPr/>
            </a:lvl1pPr>
          </a:lstStyle>
          <a:p>
            <a:fld id="{2760A297-1549-4A17-A1A8-3CEAF53E4573}" type="slidenum">
              <a:rPr lang="en-GB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51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ue or False Question (Answer: True)">
    <p:bg>
      <p:bgPr>
        <a:solidFill>
          <a:srgbClr val="DAD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vert="horz" lIns="121893" tIns="60946" rIns="121893" bIns="60946"/>
          <a:lstStyle>
            <a:lvl1pPr defTabSz="1218780">
              <a:defRPr/>
            </a:lvl1pPr>
          </a:lstStyle>
          <a:p>
            <a:fld id="{C75B88FA-3392-4D65-A457-DB2A9953195B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35277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5" y="801549"/>
            <a:ext cx="11184000" cy="969283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5" y="332062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28827"/>
            <a:ext cx="11184000" cy="44511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522" y="6408189"/>
            <a:ext cx="10079297" cy="252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defTabSz="1218780">
              <a:defRPr sz="900" b="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775F55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2" y="6408189"/>
            <a:ext cx="1056117" cy="252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defTabSz="1218780">
              <a:defRPr sz="900" b="0">
                <a:solidFill>
                  <a:schemeClr val="tx2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srgbClr val="775F55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srgbClr val="775F5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86543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512699"/>
          </a:xfrm>
          <a:prstGeom prst="rect">
            <a:avLst/>
          </a:prstGeom>
        </p:spPr>
        <p:txBody>
          <a:bodyPr vert="horz" lIns="109661" tIns="54833" rIns="109661" bIns="54833" rtlCol="0" anchor="ctr">
            <a:normAutofit/>
          </a:bodyPr>
          <a:lstStyle>
            <a:lvl1pPr algn="ctr">
              <a:defRPr sz="29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70374" y="1583400"/>
            <a:ext cx="10515601" cy="262479"/>
          </a:xfrm>
          <a:prstGeom prst="rect">
            <a:avLst/>
          </a:prstGeom>
        </p:spPr>
        <p:txBody>
          <a:bodyPr lIns="109661" tIns="54833" rIns="109661" bIns="54833"/>
          <a:lstStyle>
            <a:lvl1pPr marL="0" indent="0" algn="ctr">
              <a:buNone/>
              <a:defRPr sz="13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8312" indent="0" algn="ctr">
              <a:buNone/>
              <a:defRPr sz="2400"/>
            </a:lvl2pPr>
            <a:lvl3pPr marL="1096595" indent="0" algn="ctr">
              <a:buNone/>
              <a:defRPr sz="2100"/>
            </a:lvl3pPr>
            <a:lvl4pPr marL="1644934" indent="0" algn="ctr">
              <a:buNone/>
              <a:defRPr sz="1900"/>
            </a:lvl4pPr>
            <a:lvl5pPr marL="2193215" indent="0" algn="ctr">
              <a:buNone/>
              <a:defRPr sz="1900"/>
            </a:lvl5pPr>
            <a:lvl6pPr marL="2741522" indent="0" algn="ctr">
              <a:buNone/>
              <a:defRPr sz="1900"/>
            </a:lvl6pPr>
            <a:lvl7pPr marL="3289824" indent="0" algn="ctr">
              <a:buNone/>
              <a:defRPr sz="1900"/>
            </a:lvl7pPr>
            <a:lvl8pPr marL="3838119" indent="0" algn="ctr">
              <a:buNone/>
              <a:defRPr sz="1900"/>
            </a:lvl8pPr>
            <a:lvl9pPr marL="4386429" indent="0" algn="ctr">
              <a:buNone/>
              <a:defRPr sz="19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333191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332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7" y="1653347"/>
            <a:ext cx="2519737" cy="36383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91412" tIns="45718" rIns="91412" bIns="45718"/>
          <a:lstStyle>
            <a:lvl1pPr defTabSz="1218780">
              <a:defRPr/>
            </a:lvl1pPr>
          </a:lstStyle>
          <a:p>
            <a:endParaRPr lang="id-ID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91412" tIns="45718" rIns="91412" bIns="45718"/>
          <a:lstStyle>
            <a:lvl1pPr defTabSz="1218780">
              <a:defRPr/>
            </a:lvl1pPr>
          </a:lstStyle>
          <a:p>
            <a:endParaRPr lang="en-US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lIns="121893" tIns="60946" rIns="121893" bIns="60946"/>
          <a:lstStyle>
            <a:lvl1pPr defTabSz="1218780">
              <a:defRPr/>
            </a:lvl1pPr>
          </a:lstStyle>
          <a:p>
            <a:fld id="{31F56048-8CEE-4430-B71B-165D15F395A5}" type="slidenum">
              <a:rPr lang="id-ID" altLang="en-US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id-ID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84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316"/>
            <a:ext cx="10515600" cy="943431"/>
          </a:xfrm>
        </p:spPr>
        <p:txBody>
          <a:bodyPr lIns="91412" tIns="45718" rIns="91412" bIns="45718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64"/>
            <a:ext cx="2743200" cy="3609975"/>
          </a:xfrm>
          <a:prstGeom prst="rect">
            <a:avLst/>
          </a:prstGeom>
        </p:spPr>
        <p:txBody>
          <a:bodyPr lIns="91412" tIns="45718" rIns="91412" bIns="45718"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836715"/>
            <a:ext cx="711200" cy="244476"/>
          </a:xfrm>
          <a:prstGeom prst="rect">
            <a:avLst/>
          </a:prstGeom>
        </p:spPr>
        <p:txBody>
          <a:bodyPr lIns="91412" tIns="45718" rIns="91412" bIns="45718"/>
          <a:lstStyle>
            <a:lvl1pPr defTabSz="1218780">
              <a:defRPr/>
            </a:lvl1pPr>
          </a:lstStyle>
          <a:p>
            <a:fld id="{568C40A3-D83D-4A7D-BC5E-B5C2BADC23AC}" type="slidenum">
              <a:rPr lang="id-ID" altLang="en-US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id-ID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289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109691" tIns="54845" rIns="109691" bIns="54845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8265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69B8-D479-4AC7-9FA4-30D699D2015D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581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484784"/>
            <a:ext cx="9144000" cy="1066800"/>
          </a:xfrm>
        </p:spPr>
        <p:txBody>
          <a:bodyPr anchor="t" anchorCtr="0"/>
          <a:lstStyle>
            <a:lvl1pPr algn="r">
              <a:buNone/>
              <a:defRPr sz="4300" b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  <a:prstGeom prst="rect">
            <a:avLst/>
          </a:prstGeom>
        </p:spPr>
        <p:txBody>
          <a:bodyPr lIns="121890" tIns="60945" rIns="121890" bIns="60945"/>
          <a:lstStyle/>
          <a:p>
            <a:endParaRPr lang="en-GB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  <a:prstGeom prst="rect">
            <a:avLst/>
          </a:prstGeom>
        </p:spPr>
        <p:txBody>
          <a:bodyPr lIns="121890" tIns="60945" rIns="121890" bIns="60945"/>
          <a:lstStyle/>
          <a:p>
            <a:endParaRPr lang="en-GB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  <a:prstGeom prst="rect">
            <a:avLst/>
          </a:prstGeom>
        </p:spPr>
        <p:txBody>
          <a:bodyPr lIns="121901" tIns="60950" rIns="121901" bIns="60950"/>
          <a:lstStyle/>
          <a:p>
            <a:fld id="{56539BAC-7E63-4B45-98CB-98BB3C4027A6}" type="slidenum">
              <a:rPr lang="en-GB" smtClean="0">
                <a:solidFill>
                  <a:prstClr val="white"/>
                </a:solidFill>
                <a:cs typeface="Arial"/>
                <a:sym typeface="Arial"/>
              </a:rPr>
              <a:pPr/>
              <a:t>‹#›</a:t>
            </a:fld>
            <a:endParaRPr lang="en-GB" dirty="0">
              <a:solidFill>
                <a:prstClr val="white"/>
              </a:solidFill>
              <a:cs typeface="Arial"/>
              <a:sym typeface="Arial"/>
            </a:endParaRPr>
          </a:p>
        </p:txBody>
      </p:sp>
      <p:grpSp>
        <p:nvGrpSpPr>
          <p:cNvPr id="3" name="Group 8"/>
          <p:cNvGrpSpPr/>
          <p:nvPr userDrawn="1"/>
        </p:nvGrpSpPr>
        <p:grpSpPr>
          <a:xfrm>
            <a:off x="1199456" y="1332351"/>
            <a:ext cx="9753600" cy="1304564"/>
            <a:chOff x="899592" y="2794996"/>
            <a:chExt cx="7315200" cy="1304564"/>
          </a:xfrm>
        </p:grpSpPr>
        <p:sp>
          <p:nvSpPr>
            <p:cNvPr id="7" name="Rectangle 6"/>
            <p:cNvSpPr/>
            <p:nvPr/>
          </p:nvSpPr>
          <p:spPr>
            <a:xfrm>
              <a:off x="899592" y="2794996"/>
              <a:ext cx="7315200" cy="1280160"/>
            </a:xfrm>
            <a:prstGeom prst="rect">
              <a:avLst/>
            </a:prstGeom>
            <a:noFill/>
            <a:ln w="6350" cap="rnd" cmpd="sng" algn="ctr">
              <a:solidFill>
                <a:schemeClr val="tx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2819400"/>
              <a:ext cx="228600" cy="1280160"/>
            </a:xfrm>
            <a:prstGeom prst="rect">
              <a:avLst/>
            </a:prstGeom>
            <a:solidFill>
              <a:schemeClr val="tx1"/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4955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4" y="1987421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4" y="3792047"/>
            <a:ext cx="4911633" cy="910579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57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29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00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1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29540"/>
            <a:ext cx="4942829" cy="2958275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4"/>
            <a:ext cx="4121151" cy="1308105"/>
          </a:xfrm>
          <a:prstGeom prst="parallelogram">
            <a:avLst>
              <a:gd name="adj" fmla="val 186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8"/>
            <a:ext cx="1524575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0" y="2496103"/>
            <a:ext cx="7342631" cy="608895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157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8531" y="6356350"/>
            <a:ext cx="4114800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endParaRPr lang="en-IN" dirty="0">
              <a:solidFill>
                <a:srgbClr val="3F3F3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2" y="6356350"/>
            <a:ext cx="740227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fld id="{8699F50C-BE38-4BD0-BA84-9B090E1F2B9B}" type="slidenum">
              <a:rPr lang="en-IN" smtClean="0">
                <a:solidFill>
                  <a:srgbClr val="3F3F3F"/>
                </a:solidFill>
              </a:rPr>
              <a:pPr/>
              <a:t>‹#›</a:t>
            </a:fld>
            <a:endParaRPr lang="en-IN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29540"/>
            <a:ext cx="4942829" cy="2958275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4"/>
            <a:ext cx="4121151" cy="1308105"/>
          </a:xfrm>
          <a:prstGeom prst="parallelogram">
            <a:avLst>
              <a:gd name="adj" fmla="val 186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3"/>
            <a:ext cx="7342621" cy="608895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157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8531" y="6356350"/>
            <a:ext cx="4114800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endParaRPr lang="en-IN" dirty="0">
              <a:solidFill>
                <a:srgbClr val="3F3F3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6972" y="6356350"/>
            <a:ext cx="740227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fld id="{8699F50C-BE38-4BD0-BA84-9B090E1F2B9B}" type="slidenum">
              <a:rPr lang="en-IN" smtClean="0">
                <a:solidFill>
                  <a:srgbClr val="3F3F3F"/>
                </a:solidFill>
              </a:rPr>
              <a:pPr/>
              <a:t>‹#›</a:t>
            </a:fld>
            <a:endParaRPr lang="en-IN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356" y="3763200"/>
            <a:ext cx="4942829" cy="2958275"/>
          </a:xfrm>
          <a:prstGeom prst="rect">
            <a:avLst/>
          </a:prstGeom>
        </p:spPr>
        <p:txBody>
          <a:bodyPr lIns="91432" tIns="45715" rIns="91432" bIns="45715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rot="5400000" flipH="1">
            <a:off x="-1335823" y="4189258"/>
            <a:ext cx="4020816" cy="1370519"/>
          </a:xfrm>
          <a:prstGeom prst="parallelogram">
            <a:avLst>
              <a:gd name="adj" fmla="val 1857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3"/>
            <a:ext cx="7342621" cy="608895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157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8531" y="6356350"/>
            <a:ext cx="4114800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endParaRPr lang="en-IN" dirty="0">
              <a:solidFill>
                <a:srgbClr val="3F3F3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6972" y="6356350"/>
            <a:ext cx="740227" cy="365125"/>
          </a:xfrm>
          <a:prstGeom prst="rect">
            <a:avLst/>
          </a:prstGeom>
        </p:spPr>
        <p:txBody>
          <a:bodyPr lIns="91432" tIns="45715" rIns="91432" bIns="45715"/>
          <a:lstStyle>
            <a:lvl1pPr defTabSz="914316">
              <a:defRPr/>
            </a:lvl1pPr>
          </a:lstStyle>
          <a:p>
            <a:fld id="{8699F50C-BE38-4BD0-BA84-9B090E1F2B9B}" type="slidenum">
              <a:rPr lang="en-IN" smtClean="0">
                <a:solidFill>
                  <a:srgbClr val="3F3F3F"/>
                </a:solidFill>
              </a:rPr>
              <a:pPr/>
              <a:t>‹#›</a:t>
            </a:fld>
            <a:endParaRPr lang="en-IN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2247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04" y="0"/>
            <a:ext cx="10835123" cy="107205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5" idx="1"/>
          </p:cNvCxnSpPr>
          <p:nvPr userDrawn="1"/>
        </p:nvCxnSpPr>
        <p:spPr>
          <a:xfrm flipH="1">
            <a:off x="559705" y="4001294"/>
            <a:ext cx="5959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5" idx="3"/>
          </p:cNvCxnSpPr>
          <p:nvPr userDrawn="1"/>
        </p:nvCxnSpPr>
        <p:spPr>
          <a:xfrm>
            <a:off x="559704" y="1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94734" y="3068357"/>
            <a:ext cx="1320793" cy="54508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rot="17627336" flipH="1">
            <a:off x="10852705" y="238547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42" y="1358633"/>
            <a:ext cx="10587663" cy="5285320"/>
          </a:xfrm>
          <a:prstGeom prst="rect">
            <a:avLst/>
          </a:prstGeom>
        </p:spPr>
        <p:txBody>
          <a:bodyPr lIns="91432" tIns="45715" rIns="91432" bIns="45715"/>
          <a:lstStyle>
            <a:lvl1pPr marL="228579" indent="-228579">
              <a:buFont typeface="Wingdings" panose="05000000000000000000" pitchFamily="2" charset="2"/>
              <a:buChar char="q"/>
              <a:defRPr sz="2400">
                <a:latin typeface="Century Gothic" panose="020B0502020202020204" pitchFamily="34" charset="0"/>
              </a:defRPr>
            </a:lvl1pPr>
            <a:lvl2pPr marL="685736" indent="-228579">
              <a:buFont typeface="Wingdings" panose="05000000000000000000" pitchFamily="2" charset="2"/>
              <a:buChar char="q"/>
              <a:defRPr sz="2200"/>
            </a:lvl2pPr>
            <a:lvl3pPr marL="1142894" indent="-228579">
              <a:buFont typeface="Wingdings" panose="05000000000000000000" pitchFamily="2" charset="2"/>
              <a:buChar char="q"/>
              <a:defRPr sz="1800"/>
            </a:lvl3pPr>
            <a:lvl4pPr marL="1600051" indent="-228579">
              <a:buFont typeface="Wingdings" panose="05000000000000000000" pitchFamily="2" charset="2"/>
              <a:buChar char="q"/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58918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xmlns="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 txBox="1">
            <a:spLocks/>
          </p:cNvSpPr>
          <p:nvPr userDrawn="1"/>
        </p:nvSpPr>
        <p:spPr>
          <a:xfrm>
            <a:off x="496641" y="0"/>
            <a:ext cx="10835123" cy="1072055"/>
          </a:xfrm>
          <a:prstGeom prst="rect">
            <a:avLst/>
          </a:prstGeom>
        </p:spPr>
        <p:txBody>
          <a:bodyPr vert="horz" lIns="91432" tIns="45715" rIns="91432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5400" b="1" kern="120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843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180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7" y="6455741"/>
            <a:ext cx="294460" cy="187367"/>
          </a:xfrm>
        </p:spPr>
        <p:txBody>
          <a:bodyPr lIns="0" tIns="0" rIns="0" bIns="0"/>
          <a:lstStyle>
            <a:lvl1pPr algn="ctr" defTabSz="914316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1" y="992458"/>
            <a:ext cx="4329129" cy="48809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 defTabSz="914316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1053977" y="633614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 defTabSz="914316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1372" y="988537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91432" tIns="45715" rIns="91432" bIns="45715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3721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7" y="6455741"/>
            <a:ext cx="294460" cy="187367"/>
          </a:xfrm>
        </p:spPr>
        <p:txBody>
          <a:bodyPr lIns="0" tIns="0" rIns="0" bIns="0"/>
          <a:lstStyle>
            <a:lvl1pPr algn="ctr" defTabSz="914316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14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DA7A-51E0-42B9-8F46-AA03D1E3DA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76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8CB6-CE37-45FD-A0E2-350681F90C5C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453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AB5-F33C-4FD8-8599-CEDC7AD765C3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6673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5251-443A-4A78-A1FB-8B84002757F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010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236-79AE-49E1-8080-7039A662CAE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065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FC99-CDF6-4397-8A99-F6E039E7DB6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419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69B8-D479-4AC7-9FA4-30D699D2015D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581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8CB6-CE37-45FD-A0E2-350681F90C5C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453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0AA2-769D-4D28-B014-BAD25A3CB60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100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4EE1-3111-42B7-9C4E-FF3E328F59E0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6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F985-7E8A-48F5-BB3C-5F7E50D8CF6B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656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E545-CCA7-40A7-AAF1-FF5CFE444C6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78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0AA2-769D-4D28-B014-BAD25A3CB60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1006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21724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r>
              <a:rPr lang="en-US" dirty="0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272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4EE1-3111-42B7-9C4E-FF3E328F59E0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0DB0-C9C4-43D1-A31D-B3B2B7F6BD4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ysClr val="windowText" lastClr="000000"/>
                </a:solidFill>
              </a:defRPr>
            </a:lvl1pPr>
          </a:lstStyle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0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9"/>
            <a:ext cx="10835123" cy="1147968"/>
          </a:xfrm>
          <a:prstGeom prst="rect">
            <a:avLst/>
          </a:prstGeom>
        </p:spPr>
        <p:txBody>
          <a:bodyPr vert="horz" lIns="91432" tIns="45715" rIns="91432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316" rtl="0" eaLnBrk="1" latinLnBrk="0" hangingPunct="1">
        <a:lnSpc>
          <a:spcPct val="90000"/>
        </a:lnSpc>
        <a:spcBef>
          <a:spcPct val="0"/>
        </a:spcBef>
        <a:buNone/>
        <a:defRPr lang="en-IN" sz="4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6" rtl="0" eaLnBrk="1" latinLnBrk="0" hangingPunct="1">
        <a:lnSpc>
          <a:spcPct val="90000"/>
        </a:lnSpc>
        <a:spcBef>
          <a:spcPts val="999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736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2894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051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7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209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7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367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7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0DB0-C9C4-43D1-A31D-B3B2B7F6BD4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ysClr val="windowText" lastClr="000000"/>
                </a:solidFill>
              </a:defRPr>
            </a:lvl1pPr>
          </a:lstStyle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0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5DCD-7311-4CBB-9919-45AD022E371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0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44624"/>
            <a:ext cx="10871200" cy="720080"/>
          </a:xfrm>
          <a:prstGeom prst="rect">
            <a:avLst/>
          </a:prstGeom>
        </p:spPr>
        <p:txBody>
          <a:bodyPr vert="horz" lIns="121882" tIns="60941" rIns="121882" bIns="60941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268760"/>
            <a:ext cx="10871200" cy="4814312"/>
          </a:xfrm>
          <a:prstGeom prst="rect">
            <a:avLst/>
          </a:prstGeom>
        </p:spPr>
        <p:txBody>
          <a:bodyPr vert="horz" lIns="121882" tIns="60941" rIns="121882" bIns="60941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9319" y="756794"/>
            <a:ext cx="494088" cy="369300"/>
          </a:xfrm>
          <a:prstGeom prst="rect">
            <a:avLst/>
          </a:prstGeom>
        </p:spPr>
        <p:txBody>
          <a:bodyPr wrap="none" lIns="121882" tIns="60941" rIns="121882" bIns="60941">
            <a:spAutoFit/>
          </a:bodyPr>
          <a:lstStyle/>
          <a:p>
            <a:pPr defTabSz="1218780"/>
            <a:fld id="{2760A297-1549-4A17-A1A8-3CEAF53E4573}" type="slidenum">
              <a:rPr lang="en-GB" sz="1600" smtClean="0">
                <a:solidFill>
                  <a:prstClr val="white"/>
                </a:solidFill>
                <a:cs typeface="Arial"/>
                <a:sym typeface="Arial"/>
              </a:rPr>
              <a:pPr defTabSz="1218780"/>
              <a:t>‹#›</a:t>
            </a:fld>
            <a:endParaRPr lang="en-GB" sz="1600" dirty="0">
              <a:solidFill>
                <a:prstClr val="white"/>
              </a:solidFill>
              <a:cs typeface="Arial"/>
              <a:sym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3028" y="6415933"/>
            <a:ext cx="1478973" cy="44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19" idx="1"/>
          </p:cNvCxnSpPr>
          <p:nvPr userDrawn="1"/>
        </p:nvCxnSpPr>
        <p:spPr>
          <a:xfrm flipH="1">
            <a:off x="559706" y="4001296"/>
            <a:ext cx="5959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</p:cNvCxnSpPr>
          <p:nvPr userDrawn="1"/>
        </p:nvCxnSpPr>
        <p:spPr>
          <a:xfrm>
            <a:off x="559704" y="15759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 rot="16200000">
            <a:off x="-94732" y="3068357"/>
            <a:ext cx="1320793" cy="54508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flipV="1">
            <a:off x="559704" y="836712"/>
            <a:ext cx="11632296" cy="77688"/>
          </a:xfrm>
          <a:prstGeom prst="rect">
            <a:avLst/>
          </a:prstGeom>
          <a:solidFill>
            <a:srgbClr val="6BB1C9">
              <a:lumMod val="50000"/>
            </a:srgbClr>
          </a:solidFill>
          <a:ln w="50800" cap="rnd" cmpd="dbl" algn="ctr">
            <a:noFill/>
            <a:prstDash val="solid"/>
          </a:ln>
          <a:effectLst/>
        </p:spPr>
        <p:txBody>
          <a:bodyPr lIns="162504" tIns="81253" rIns="162504" bIns="81253" anchor="ctr"/>
          <a:lstStyle/>
          <a:p>
            <a:pPr marL="0" marR="0" lvl="0" indent="0" algn="ctr" defTabSz="16248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9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ransition>
    <p:wedg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426571" indent="-426571" algn="l" rtl="0" eaLnBrk="1" latinLnBrk="0" hangingPunct="1">
        <a:spcBef>
          <a:spcPts val="933"/>
        </a:spcBef>
        <a:buClr>
          <a:schemeClr val="accent2"/>
        </a:buClr>
        <a:buSzPct val="60000"/>
        <a:buFont typeface="Wingdings"/>
        <a:buChar char=""/>
        <a:defRPr kumimoji="0" sz="35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853141" indent="-365646" algn="l" rtl="0" eaLnBrk="1" latinLnBrk="0" hangingPunct="1">
        <a:spcBef>
          <a:spcPts val="733"/>
        </a:spcBef>
        <a:buClr>
          <a:schemeClr val="accent1"/>
        </a:buClr>
        <a:buSzPct val="70000"/>
        <a:buFont typeface="Wingdings 2"/>
        <a:buChar char=""/>
        <a:defRPr kumimoji="0" sz="31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218780" indent="-304688" algn="l" rtl="0" eaLnBrk="1" latinLnBrk="0" hangingPunct="1">
        <a:spcBef>
          <a:spcPts val="667"/>
        </a:spcBef>
        <a:buClr>
          <a:schemeClr val="accent2"/>
        </a:buClr>
        <a:buSzPct val="75000"/>
        <a:buFont typeface="Wingdings"/>
        <a:buChar char=""/>
        <a:defRPr kumimoji="0" sz="27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828165" indent="-304688" algn="l" rtl="0" eaLnBrk="1" latinLnBrk="0" hangingPunct="1">
        <a:spcBef>
          <a:spcPts val="533"/>
        </a:spcBef>
        <a:buClr>
          <a:schemeClr val="accent3"/>
        </a:buClr>
        <a:buSzPct val="75000"/>
        <a:buFont typeface="Wingdings"/>
        <a:buChar char="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indent="-304688" algn="l" rtl="0" eaLnBrk="1" latinLnBrk="0" hangingPunct="1">
        <a:spcBef>
          <a:spcPts val="533"/>
        </a:spcBef>
        <a:buClr>
          <a:schemeClr val="accent4"/>
        </a:buClr>
        <a:buSzPct val="65000"/>
        <a:buFont typeface="Wingdings"/>
        <a:buChar char="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803181" indent="-30468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8803" indent="-30468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34448" indent="-30468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00077" indent="-30468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9"/>
            <a:ext cx="10835123" cy="1147968"/>
          </a:xfrm>
          <a:prstGeom prst="rect">
            <a:avLst/>
          </a:prstGeom>
        </p:spPr>
        <p:txBody>
          <a:bodyPr vert="horz" lIns="91432" tIns="45715" rIns="91432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ftr="0" dt="0"/>
  <p:txStyles>
    <p:titleStyle>
      <a:lvl1pPr algn="l" defTabSz="914316" rtl="0" eaLnBrk="1" latinLnBrk="0" hangingPunct="1">
        <a:lnSpc>
          <a:spcPct val="90000"/>
        </a:lnSpc>
        <a:spcBef>
          <a:spcPct val="0"/>
        </a:spcBef>
        <a:buNone/>
        <a:defRPr lang="en-IN" sz="4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6" rtl="0" eaLnBrk="1" latinLnBrk="0" hangingPunct="1">
        <a:lnSpc>
          <a:spcPct val="90000"/>
        </a:lnSpc>
        <a:spcBef>
          <a:spcPts val="999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736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2894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051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7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209" indent="-228579" algn="l" defTabSz="914316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7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367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9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7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0DB0-C9C4-43D1-A31D-B3B2B7F6BD4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ysClr val="windowText" lastClr="000000"/>
                </a:solidFill>
              </a:defRPr>
            </a:lvl1pPr>
          </a:lstStyle>
          <a:p>
            <a:fld id="{651B96D6-69B6-44B9-9FDE-7D66192319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559704" y="4001294"/>
            <a:ext cx="5958" cy="2856707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>
            <a:off x="559704" y="0"/>
            <a:ext cx="5957" cy="268050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6E6A21-044C-4CC2-9223-82CF7725F5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16200000">
            <a:off x="-94735" y="3068357"/>
            <a:ext cx="1320793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0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6DCD79-8AE9-49B1-8BDD-2C1F9B908BCD}"/>
              </a:ext>
            </a:extLst>
          </p:cNvPr>
          <p:cNvSpPr txBox="1"/>
          <p:nvPr/>
        </p:nvSpPr>
        <p:spPr>
          <a:xfrm>
            <a:off x="6877457" y="5826780"/>
            <a:ext cx="5314543" cy="1082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17406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Presented by Bismarck Rewane</a:t>
            </a:r>
          </a:p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17406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CEO, Financial Derivatives Company Ltd.</a:t>
            </a:r>
          </a:p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i="1" dirty="0" smtClean="0">
                <a:solidFill>
                  <a:srgbClr val="17406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April  30</a:t>
            </a:r>
            <a:r>
              <a:rPr lang="en-US" sz="2000" i="1" baseline="30000" dirty="0" smtClean="0">
                <a:solidFill>
                  <a:srgbClr val="17406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th,</a:t>
            </a:r>
            <a:r>
              <a:rPr lang="en-US" sz="2000" i="1" dirty="0" smtClean="0">
                <a:solidFill>
                  <a:srgbClr val="17406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 2019</a:t>
            </a:r>
            <a:endParaRPr lang="en-US" sz="2000" i="1" dirty="0">
              <a:solidFill>
                <a:srgbClr val="17406D">
                  <a:lumMod val="60000"/>
                  <a:lumOff val="40000"/>
                </a:srgb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8C6F294F-D608-484C-AFE7-1AAF6346E4C4}"/>
              </a:ext>
            </a:extLst>
          </p:cNvPr>
          <p:cNvSpPr txBox="1">
            <a:spLocks/>
          </p:cNvSpPr>
          <p:nvPr/>
        </p:nvSpPr>
        <p:spPr>
          <a:xfrm>
            <a:off x="0" y="176292"/>
            <a:ext cx="7233920" cy="76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Courier New" panose="02070309020205020404" pitchFamily="49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Courier New" panose="02070309020205020404" pitchFamily="49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Courier New" panose="02070309020205020404" pitchFamily="49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Courier New" panose="020703090202050204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Nigeria Governors’ Forum</a:t>
            </a:r>
            <a:endParaRPr lang="en-US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554ECB-6D9C-44A5-A3DE-C37ECD3DE7B4}"/>
              </a:ext>
            </a:extLst>
          </p:cNvPr>
          <p:cNvSpPr txBox="1">
            <a:spLocks/>
          </p:cNvSpPr>
          <p:nvPr/>
        </p:nvSpPr>
        <p:spPr>
          <a:xfrm>
            <a:off x="3100929" y="860329"/>
            <a:ext cx="6622026" cy="2468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22225">
                  <a:solidFill>
                    <a:srgbClr val="0F6FC6">
                      <a:lumMod val="75000"/>
                    </a:srgbClr>
                  </a:solidFill>
                  <a:miter lim="800000"/>
                </a:ln>
                <a:solidFill>
                  <a:srgbClr val="0F6FC6">
                    <a:lumMod val="75000"/>
                  </a:srgbClr>
                </a:solidFill>
                <a:latin typeface="Papyrus"/>
              </a:rPr>
              <a:t>Economic Management: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22225">
                  <a:solidFill>
                    <a:srgbClr val="0F6FC6">
                      <a:lumMod val="75000"/>
                    </a:srgbClr>
                  </a:solidFill>
                  <a:miter lim="800000"/>
                </a:ln>
                <a:solidFill>
                  <a:srgbClr val="0F6FC6">
                    <a:lumMod val="75000"/>
                  </a:srgbClr>
                </a:solidFill>
                <a:latin typeface="Papyrus"/>
              </a:rPr>
              <a:t>State Government Imperatives  2019/21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0F6FC6">
                    <a:lumMod val="75000"/>
                  </a:srgbClr>
                </a:solidFill>
                <a:miter lim="800000"/>
              </a:ln>
              <a:solidFill>
                <a:srgbClr val="0F6F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pyrus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006" y="3329209"/>
            <a:ext cx="4927871" cy="27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70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source Allocatio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6462" y="1714500"/>
            <a:ext cx="3665538" cy="3665538"/>
          </a:xfrm>
          <a:prstGeom prst="rect">
            <a:avLst/>
          </a:prstGeom>
          <a:noFill/>
        </p:spPr>
      </p:pic>
      <p:sp>
        <p:nvSpPr>
          <p:cNvPr id="65538" name="AutoShape 2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0" name="AutoShape 4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2" name="AutoShape 6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4" name="AutoShape 8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6" name="AutoShape 10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2" name="AutoShape 2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4" name="AutoShape 4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122" name="AutoShape 2" descr="Image result for citi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1500" y="2096814"/>
            <a:ext cx="8458200" cy="3309773"/>
          </a:xfrm>
          <a:prstGeom prst="rect">
            <a:avLst/>
          </a:prstGeom>
          <a:noFill/>
        </p:spPr>
        <p:txBody>
          <a:bodyPr lIns="76029" tIns="38013" rIns="76029" bIns="3801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State  Economic Management, Resource Allocation and  Prosperity Juxtaposed </a:t>
            </a:r>
            <a:endParaRPr lang="en-GB" sz="54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AutoShape 2" descr="Image result for performance indic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2" name="AutoShape 2" descr="Image result for historical perspective nigeri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6" name="AutoShape 6" descr="Image result for historical perspective nigeri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349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Resource Rich States Afflicted 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1" y="932723"/>
            <a:ext cx="11639550" cy="573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Almost all high </a:t>
            </a:r>
            <a:r>
              <a:rPr lang="en-GB" dirty="0" smtClean="0">
                <a:latin typeface="Garamond" pitchFamily="18" charset="0"/>
              </a:rPr>
              <a:t>revenue receiving states afflicted by resource </a:t>
            </a:r>
            <a:r>
              <a:rPr lang="en-GB" dirty="0" smtClean="0">
                <a:latin typeface="Garamond" pitchFamily="18" charset="0"/>
              </a:rPr>
              <a:t>curse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With unemployment higher than national unemployment rate of 23.1% (Q3’18)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Although, unemployment rate and opportunity within states might dispel this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Lagos state remains an outlier – due to resource optimization</a:t>
            </a:r>
            <a:endParaRPr lang="en-GB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Chart 10"/>
          <p:cNvGraphicFramePr/>
          <p:nvPr/>
        </p:nvGraphicFramePr>
        <p:xfrm>
          <a:off x="1565564" y="4143374"/>
          <a:ext cx="9199417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8549"/>
            <a:ext cx="11035145" cy="765859"/>
          </a:xfrm>
        </p:spPr>
        <p:txBody>
          <a:bodyPr>
            <a:normAutofit fontScale="90000"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Correlation between Unemployment and FAAC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932723"/>
            <a:ext cx="10200289" cy="573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Highest </a:t>
            </a:r>
            <a:r>
              <a:rPr lang="en-GB" dirty="0" smtClean="0">
                <a:latin typeface="Garamond" pitchFamily="18" charset="0"/>
              </a:rPr>
              <a:t>FAAC Recipient – </a:t>
            </a:r>
            <a:r>
              <a:rPr lang="en-GB" dirty="0" smtClean="0">
                <a:latin typeface="Garamond" pitchFamily="18" charset="0"/>
              </a:rPr>
              <a:t>High </a:t>
            </a:r>
            <a:r>
              <a:rPr lang="en-GB" dirty="0" smtClean="0">
                <a:latin typeface="Garamond" pitchFamily="18" charset="0"/>
              </a:rPr>
              <a:t>Misery </a:t>
            </a:r>
            <a:r>
              <a:rPr lang="en-GB" dirty="0" smtClean="0">
                <a:latin typeface="Garamond" pitchFamily="18" charset="0"/>
              </a:rPr>
              <a:t>Index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Above national misery index of 54.52 points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GB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Chart 10"/>
          <p:cNvGraphicFramePr/>
          <p:nvPr/>
        </p:nvGraphicFramePr>
        <p:xfrm>
          <a:off x="1565564" y="3241964"/>
          <a:ext cx="9199417" cy="340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0" y="148549"/>
            <a:ext cx="11305309" cy="932106"/>
          </a:xfrm>
        </p:spPr>
        <p:txBody>
          <a:bodyPr>
            <a:normAutofit fontScale="90000"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Efficient Fiscal Management as a State Differentiator  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1122217"/>
            <a:ext cx="5882419" cy="55437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Profligacy vs. Prudence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Expenditure items to total expenditure evaluates individual states’ priorities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States</a:t>
            </a:r>
            <a:r>
              <a:rPr lang="en-GB" dirty="0" smtClean="0">
                <a:latin typeface="Garamond" pitchFamily="18" charset="0"/>
              </a:rPr>
              <a:t>’ spend on education and </a:t>
            </a:r>
            <a:r>
              <a:rPr lang="en-GB" dirty="0" smtClean="0">
                <a:latin typeface="Garamond" pitchFamily="18" charset="0"/>
              </a:rPr>
              <a:t>health (capital items) </a:t>
            </a:r>
            <a:r>
              <a:rPr lang="en-GB" dirty="0" smtClean="0">
                <a:latin typeface="Garamond" pitchFamily="18" charset="0"/>
              </a:rPr>
              <a:t>yet to translate to better living standard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00992" y="1467852"/>
          <a:ext cx="5368176" cy="477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44"/>
                <a:gridCol w="1342044"/>
                <a:gridCol w="1342044"/>
                <a:gridCol w="1342044"/>
              </a:tblGrid>
              <a:tr h="324815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Expense Item to Total Budget*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4957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State</a:t>
                      </a:r>
                      <a:endParaRPr lang="en-GB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Wage </a:t>
                      </a:r>
                      <a:r>
                        <a:rPr lang="en-GB" b="1" dirty="0" smtClean="0"/>
                        <a:t>Bill (%)</a:t>
                      </a:r>
                      <a:endParaRPr lang="en-GB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Overheads (%)**</a:t>
                      </a:r>
                      <a:endParaRPr lang="en-GB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Capital Expenditure (%)</a:t>
                      </a:r>
                      <a:endParaRPr lang="en-GB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7461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Lagos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22.4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66.8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4616"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Garamond" pitchFamily="18" charset="0"/>
                        </a:rPr>
                        <a:t>Akwa-Ibom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8.2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25.1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66.7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92409"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Garamond" pitchFamily="18" charset="0"/>
                        </a:rPr>
                        <a:t>Bayelsa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15.1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35.3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49.5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9240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Kano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24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9.8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66.2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9240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Edo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21.2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23.8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55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9240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Delta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23.2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24.5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52.3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810233" y="6291619"/>
            <a:ext cx="5381767" cy="566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* - 2018 Budget Estimates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**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- Including debt service costs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Sharing Formula across Tiers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932723"/>
            <a:ext cx="10200289" cy="573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Economic management starts at the federal level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FAAC sharing formula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FG – 52.68%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States – 26.72%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LGs –20.6 %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593" y="2300766"/>
            <a:ext cx="5327883" cy="400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FAAC Reflective of Volatile Oil Prices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932723"/>
            <a:ext cx="11122333" cy="20029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In the last 5 years the average FAAC shared has fluctuated with oil prices </a:t>
            </a:r>
            <a:endParaRPr lang="en-GB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Negative correlation between the two variables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Pick up in crude oil prices buoyed FAAC </a:t>
            </a:r>
            <a:endParaRPr lang="en-GB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Chart 10"/>
          <p:cNvGraphicFramePr/>
          <p:nvPr/>
        </p:nvGraphicFramePr>
        <p:xfrm>
          <a:off x="1550736" y="2959768"/>
          <a:ext cx="9220200" cy="389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13538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Fiscal Deficit to </a:t>
            </a: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Total Revenue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50" y="932723"/>
            <a:ext cx="5258214" cy="59252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Analysis show an inverse relationship between  IGR and fiscal deficit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Widening fiscal deficit continues to weigh on capital expenditure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Due to debt burden </a:t>
            </a:r>
            <a:endParaRPr lang="en-GB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Chart 10"/>
          <p:cNvGraphicFramePr/>
          <p:nvPr/>
        </p:nvGraphicFramePr>
        <p:xfrm>
          <a:off x="5823284" y="2116555"/>
          <a:ext cx="6368716" cy="375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State debt to </a:t>
            </a: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Total Revenue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9" y="745958"/>
            <a:ext cx="11590421" cy="18047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States with the highest debt </a:t>
            </a:r>
            <a:r>
              <a:rPr lang="en-GB" dirty="0" smtClean="0">
                <a:latin typeface="Garamond" pitchFamily="18" charset="0"/>
              </a:rPr>
              <a:t>to total revenue ratio recorded relatively high rate of unemployment </a:t>
            </a:r>
            <a:endParaRPr lang="en-GB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 </a:t>
            </a:r>
            <a:r>
              <a:rPr lang="en-GB" dirty="0" err="1" smtClean="0">
                <a:latin typeface="Garamond" pitchFamily="18" charset="0"/>
              </a:rPr>
              <a:t>Osun</a:t>
            </a:r>
            <a:r>
              <a:rPr lang="en-GB" dirty="0" smtClean="0">
                <a:latin typeface="Garamond" pitchFamily="18" charset="0"/>
              </a:rPr>
              <a:t> state was an outlier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Chart 10"/>
          <p:cNvGraphicFramePr/>
          <p:nvPr/>
        </p:nvGraphicFramePr>
        <p:xfrm>
          <a:off x="7600950" y="1997242"/>
          <a:ext cx="4591050" cy="406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2454766"/>
          <a:ext cx="7467600" cy="431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2038350"/>
                <a:gridCol w="3581400"/>
              </a:tblGrid>
              <a:tr h="4212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3000" dirty="0" smtClean="0">
                          <a:latin typeface="Garamond" pitchFamily="18" charset="0"/>
                        </a:rPr>
                        <a:t>States</a:t>
                      </a:r>
                      <a:endParaRPr lang="en-GB" sz="3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3000" dirty="0" smtClean="0">
                          <a:latin typeface="Garamond" pitchFamily="18" charset="0"/>
                        </a:rPr>
                        <a:t>Unemployment  (%)</a:t>
                      </a:r>
                      <a:endParaRPr lang="en-GB" sz="3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579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3200" dirty="0" smtClean="0">
                          <a:latin typeface="Garamond" pitchFamily="18" charset="0"/>
                        </a:rPr>
                        <a:t>1</a:t>
                      </a:r>
                      <a:r>
                        <a:rPr lang="en-GB" sz="3200" baseline="30000" dirty="0" smtClean="0">
                          <a:latin typeface="Garamond" pitchFamily="18" charset="0"/>
                        </a:rPr>
                        <a:t>st </a:t>
                      </a:r>
                      <a:endParaRPr lang="en-GB" sz="3200" dirty="0" smtClean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Osun</a:t>
                      </a: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10.1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579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3200" dirty="0" smtClean="0">
                          <a:latin typeface="Garamond" pitchFamily="18" charset="0"/>
                        </a:rPr>
                        <a:t>2</a:t>
                      </a:r>
                      <a:r>
                        <a:rPr lang="en-GB" sz="3200" baseline="30000" dirty="0" smtClean="0">
                          <a:latin typeface="Garamond" pitchFamily="18" charset="0"/>
                        </a:rPr>
                        <a:t>nd</a:t>
                      </a:r>
                      <a:endParaRPr lang="en-GB" sz="3200" dirty="0" smtClean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Ekiti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20.2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619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3200" dirty="0" smtClean="0">
                          <a:latin typeface="Garamond" pitchFamily="18" charset="0"/>
                        </a:rPr>
                        <a:t>3</a:t>
                      </a:r>
                      <a:r>
                        <a:rPr lang="en-GB" sz="3200" baseline="30000" dirty="0" smtClean="0">
                          <a:latin typeface="Garamond" pitchFamily="18" charset="0"/>
                        </a:rPr>
                        <a:t>rd</a:t>
                      </a:r>
                      <a:endParaRPr lang="en-GB" sz="3200" dirty="0" smtClean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Cross</a:t>
                      </a:r>
                      <a:r>
                        <a:rPr lang="en-GB" sz="27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River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30.6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579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3200" dirty="0" smtClean="0">
                          <a:latin typeface="Garamond" pitchFamily="18" charset="0"/>
                        </a:rPr>
                        <a:t>4</a:t>
                      </a:r>
                      <a:r>
                        <a:rPr lang="en-GB" sz="3200" baseline="30000" dirty="0" smtClean="0">
                          <a:latin typeface="Garamond" pitchFamily="18" charset="0"/>
                        </a:rPr>
                        <a:t>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Plateau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29.8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579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Garamond" pitchFamily="18" charset="0"/>
                        </a:rPr>
                        <a:t>5</a:t>
                      </a:r>
                      <a:r>
                        <a:rPr lang="en-GB" sz="3200" baseline="30000" dirty="0" smtClean="0">
                          <a:latin typeface="Garamond" pitchFamily="18" charset="0"/>
                        </a:rPr>
                        <a:t>th </a:t>
                      </a:r>
                      <a:endParaRPr lang="en-GB" sz="3200" dirty="0" smtClean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Zamfara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7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18</a:t>
                      </a:r>
                      <a:endParaRPr lang="en-GB" sz="27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9" y="68628"/>
            <a:ext cx="11863790" cy="788801"/>
          </a:xfrm>
        </p:spPr>
        <p:txBody>
          <a:bodyPr>
            <a:noAutofit/>
          </a:bodyPr>
          <a:lstStyle/>
          <a:p>
            <a:pPr marL="438226"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Resilience to Shocks Remain Weak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52" y="857428"/>
            <a:ext cx="11194488" cy="4899247"/>
          </a:xfrm>
        </p:spPr>
        <p:txBody>
          <a:bodyPr>
            <a:noAutofit/>
          </a:bodyPr>
          <a:lstStyle/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Very few states can withstand the impact of internal and external volatilities </a:t>
            </a: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Internal shocks – </a:t>
            </a:r>
          </a:p>
          <a:p>
            <a:pPr marL="741804" lvl="2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dirty="0" smtClean="0">
                <a:latin typeface="Garamond" pitchFamily="18" charset="0"/>
              </a:rPr>
              <a:t>Dip in oil production </a:t>
            </a:r>
          </a:p>
          <a:p>
            <a:pPr marL="741804" lvl="2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dirty="0" smtClean="0">
                <a:latin typeface="Garamond" pitchFamily="18" charset="0"/>
              </a:rPr>
              <a:t>Insecurity from insurgence or communal clashes </a:t>
            </a: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External shocks – </a:t>
            </a:r>
          </a:p>
          <a:p>
            <a:pPr marL="741804" lvl="2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dirty="0" smtClean="0">
                <a:latin typeface="Garamond" pitchFamily="18" charset="0"/>
              </a:rPr>
              <a:t>Plunge in commodity prices (oil, gas, agric. commodities)</a:t>
            </a:r>
          </a:p>
          <a:p>
            <a:pPr marL="741804" lvl="2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dirty="0" smtClean="0">
                <a:latin typeface="Garamond" pitchFamily="18" charset="0"/>
              </a:rPr>
              <a:t>Global protectionism and policy tightening </a:t>
            </a: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Emphasizes the need to diversify revenue sources </a:t>
            </a: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altLang="en-US" sz="2800" dirty="0" smtClean="0">
              <a:latin typeface="Garamond" pitchFamily="18" charset="0"/>
              <a:sym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2748" y="2444084"/>
            <a:ext cx="1902542" cy="1268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596" y="4517922"/>
            <a:ext cx="2589942" cy="14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5982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 result for 1st 2nd 3rd"/>
          <p:cNvPicPr>
            <a:picLocks noChangeAspect="1" noChangeArrowheads="1"/>
          </p:cNvPicPr>
          <p:nvPr/>
        </p:nvPicPr>
        <p:blipFill>
          <a:blip r:embed="rId3" cstate="print"/>
          <a:srcRect l="34423" r="34062" b="42890"/>
          <a:stretch>
            <a:fillRect/>
          </a:stretch>
        </p:blipFill>
        <p:spPr bwMode="auto">
          <a:xfrm>
            <a:off x="2258115" y="946989"/>
            <a:ext cx="831925" cy="1086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9" y="68628"/>
            <a:ext cx="11863790" cy="1192613"/>
          </a:xfrm>
        </p:spPr>
        <p:txBody>
          <a:bodyPr>
            <a:noAutofit/>
          </a:bodyPr>
          <a:lstStyle/>
          <a:p>
            <a:pPr marL="438226"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State Resilience to Shocks Index</a:t>
            </a:r>
            <a:b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</a:br>
            <a:r>
              <a:rPr lang="en-GB" altLang="en-US" sz="3600" kern="1200" spc="-49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Top 3 States</a:t>
            </a:r>
            <a:r>
              <a:rPr lang="en-GB" altLang="en-US" sz="3600" kern="1200" spc="-49" dirty="0" smtClean="0">
                <a:solidFill>
                  <a:schemeClr val="tx1"/>
                </a:solidFill>
                <a:latin typeface="Forte" pitchFamily="66" charset="0"/>
              </a:rPr>
              <a:t> </a:t>
            </a:r>
            <a:endParaRPr lang="en-GB" altLang="en-US" sz="3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7102" y="2590525"/>
            <a:ext cx="10989537" cy="38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604" marR="0" lvl="1" indent="-284604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109542" algn="l"/>
                <a:tab pos="231257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What is common to these states?</a:t>
            </a:r>
          </a:p>
          <a:p>
            <a:pPr marL="284604" marR="0" lvl="1" indent="-284604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  <a:sym typeface="Calibri" pitchFamily="34" charset="0"/>
              </a:rPr>
              <a:t>IGR</a:t>
            </a:r>
            <a:r>
              <a:rPr lang="en-GB" altLang="en-US" sz="2800" baseline="0" dirty="0" smtClean="0">
                <a:latin typeface="Garamond" pitchFamily="18" charset="0"/>
                <a:sym typeface="Calibri" pitchFamily="34" charset="0"/>
              </a:rPr>
              <a:t>-</a:t>
            </a:r>
            <a:r>
              <a:rPr kumimoji="0" lang="en-GB" alt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  <a:sym typeface="Calibri" pitchFamily="34" charset="0"/>
              </a:rPr>
              <a:t>to-Total Revenue  &gt; </a:t>
            </a:r>
            <a:r>
              <a:rPr kumimoji="0" lang="en-GB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  <a:sym typeface="Calibri" pitchFamily="34" charset="0"/>
              </a:rPr>
              <a:t>25</a:t>
            </a:r>
            <a:r>
              <a:rPr kumimoji="0" lang="en-GB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  <a:sym typeface="Calibri" pitchFamily="34" charset="0"/>
              </a:rPr>
              <a:t>% </a:t>
            </a:r>
            <a:r>
              <a:rPr kumimoji="0" lang="en-GB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  <a:sym typeface="Calibri" pitchFamily="34" charset="0"/>
              </a:rPr>
              <a:t>- </a:t>
            </a:r>
            <a:r>
              <a:rPr kumimoji="0" lang="en-GB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  <a:sym typeface="Calibri" pitchFamily="34" charset="0"/>
              </a:rPr>
              <a:t>Less reliant on FAAC </a:t>
            </a:r>
          </a:p>
          <a:p>
            <a:pPr marL="284604" marR="0" lvl="1" indent="-284604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800" dirty="0" err="1" smtClean="0">
                <a:latin typeface="Garamond" pitchFamily="18" charset="0"/>
                <a:sym typeface="Calibri" pitchFamily="34" charset="0"/>
              </a:rPr>
              <a:t>Capex</a:t>
            </a:r>
            <a:r>
              <a:rPr lang="en-GB" altLang="en-US" sz="2800" dirty="0" smtClean="0">
                <a:latin typeface="Garamond" pitchFamily="18" charset="0"/>
                <a:sym typeface="Calibri" pitchFamily="34" charset="0"/>
              </a:rPr>
              <a:t>-to-Budget &gt; </a:t>
            </a:r>
            <a:r>
              <a:rPr lang="en-GB" altLang="en-US" sz="2800" b="1" dirty="0" smtClean="0">
                <a:latin typeface="Garamond" pitchFamily="18" charset="0"/>
                <a:sym typeface="Calibri" pitchFamily="34" charset="0"/>
              </a:rPr>
              <a:t>40% </a:t>
            </a:r>
            <a:r>
              <a:rPr lang="en-GB" altLang="en-US" sz="2800" dirty="0" smtClean="0">
                <a:latin typeface="Garamond" pitchFamily="18" charset="0"/>
                <a:sym typeface="Calibri" pitchFamily="34" charset="0"/>
              </a:rPr>
              <a:t>- investment in infrastructure </a:t>
            </a:r>
          </a:p>
          <a:p>
            <a:pPr marL="284604" marR="0" lvl="1" indent="-284604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kumimoji="0" lang="en-GB" alt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  <a:sym typeface="Calibri" pitchFamily="34" charset="0"/>
              </a:rPr>
              <a:t>Revenue can adequately cover state’s recurrent expenditure </a:t>
            </a:r>
          </a:p>
          <a:p>
            <a:pPr marL="284604" marR="0" lvl="1" indent="-284604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800" dirty="0" smtClean="0">
                <a:latin typeface="Garamond" pitchFamily="18" charset="0"/>
                <a:sym typeface="Calibri" pitchFamily="34" charset="0"/>
              </a:rPr>
              <a:t>More resilient to an oil price shock </a:t>
            </a:r>
            <a:endParaRPr kumimoji="0" lang="en-GB" altLang="en-US" sz="28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Garamond" pitchFamily="18" charset="0"/>
              <a:ea typeface="+mn-ea"/>
              <a:cs typeface="+mn-cs"/>
              <a:sym typeface="Calibri" pitchFamily="34" charset="0"/>
            </a:endParaRPr>
          </a:p>
          <a:p>
            <a:pPr marL="284604" marR="0" lvl="1" indent="-284604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kumimoji="0" lang="en-GB" alt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itchFamily="18" charset="0"/>
              <a:ea typeface="+mn-ea"/>
              <a:cs typeface="+mn-cs"/>
              <a:sym typeface="Calibri" pitchFamily="34" charset="0"/>
            </a:endParaRPr>
          </a:p>
        </p:txBody>
      </p:sp>
      <p:pic>
        <p:nvPicPr>
          <p:cNvPr id="10" name="Picture 2" descr="Image result for 1st 2nd 3rd"/>
          <p:cNvPicPr>
            <a:picLocks noChangeAspect="1" noChangeArrowheads="1"/>
          </p:cNvPicPr>
          <p:nvPr/>
        </p:nvPicPr>
        <p:blipFill>
          <a:blip r:embed="rId4" cstate="print"/>
          <a:srcRect l="65847" t="25635" b="20653"/>
          <a:stretch>
            <a:fillRect/>
          </a:stretch>
        </p:blipFill>
        <p:spPr bwMode="auto">
          <a:xfrm>
            <a:off x="9159765" y="914394"/>
            <a:ext cx="871053" cy="1094750"/>
          </a:xfrm>
          <a:prstGeom prst="rect">
            <a:avLst/>
          </a:prstGeom>
          <a:noFill/>
        </p:spPr>
      </p:pic>
      <p:pic>
        <p:nvPicPr>
          <p:cNvPr id="11" name="Picture 2" descr="Image result for 1st 2nd 3rd"/>
          <p:cNvPicPr>
            <a:picLocks noChangeAspect="1" noChangeArrowheads="1"/>
          </p:cNvPicPr>
          <p:nvPr/>
        </p:nvPicPr>
        <p:blipFill>
          <a:blip r:embed="rId5" cstate="print"/>
          <a:srcRect t="26585" r="64517" b="19704"/>
          <a:stretch>
            <a:fillRect/>
          </a:stretch>
        </p:blipFill>
        <p:spPr bwMode="auto">
          <a:xfrm>
            <a:off x="5596759" y="914393"/>
            <a:ext cx="928921" cy="111685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86908" y="1930024"/>
            <a:ext cx="2033752" cy="1040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Garamond" pitchFamily="18" charset="0"/>
              </a:rPr>
              <a:t>Lagos</a:t>
            </a:r>
            <a:endParaRPr lang="en-GB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5572" y="1940530"/>
            <a:ext cx="2033752" cy="1040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Garamond" pitchFamily="18" charset="0"/>
              </a:rPr>
              <a:t>Kano</a:t>
            </a:r>
            <a:endParaRPr lang="en-GB" sz="4000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03066" y="1966802"/>
            <a:ext cx="2033752" cy="104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Garamond" pitchFamily="18" charset="0"/>
              </a:rPr>
              <a:t>Enugu</a:t>
            </a:r>
            <a:endParaRPr lang="en-GB" sz="4000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5982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8"/>
            <a:ext cx="10515600" cy="946334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>
                <a:solidFill>
                  <a:schemeClr val="tx1"/>
                </a:solidFill>
                <a:latin typeface="Forte" pitchFamily="66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305" y="914399"/>
            <a:ext cx="8663901" cy="582328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800"/>
              </a:spcBef>
              <a:buFont typeface="Wingdings" pitchFamily="2" charset="2"/>
              <a:buChar char="Ø"/>
            </a:pPr>
            <a:r>
              <a:rPr lang="en-GB" sz="2700" dirty="0" smtClean="0">
                <a:latin typeface="Garamond" pitchFamily="18" charset="0"/>
              </a:rPr>
              <a:t>Historical Perspective to Economic Management in Nigeria</a:t>
            </a:r>
          </a:p>
          <a:p>
            <a:pPr>
              <a:lnSpc>
                <a:spcPct val="200000"/>
              </a:lnSpc>
              <a:spcBef>
                <a:spcPts val="800"/>
              </a:spcBef>
              <a:buFont typeface="Wingdings" pitchFamily="2" charset="2"/>
              <a:buChar char="Ø"/>
            </a:pPr>
            <a:r>
              <a:rPr lang="en-GB" sz="2700" dirty="0" smtClean="0">
                <a:latin typeface="Garamond" pitchFamily="18" charset="0"/>
              </a:rPr>
              <a:t>Regional Performance of Macroeconomic Indicators</a:t>
            </a:r>
          </a:p>
          <a:p>
            <a:pPr>
              <a:lnSpc>
                <a:spcPct val="200000"/>
              </a:lnSpc>
              <a:spcBef>
                <a:spcPts val="800"/>
              </a:spcBef>
              <a:buFont typeface="Wingdings" pitchFamily="2" charset="2"/>
              <a:buChar char="Ø"/>
            </a:pPr>
            <a:r>
              <a:rPr lang="en-GB" sz="2700" dirty="0" smtClean="0">
                <a:latin typeface="Garamond" pitchFamily="18" charset="0"/>
              </a:rPr>
              <a:t>Policy Scorecard – Cause, Effect and Impact</a:t>
            </a:r>
          </a:p>
          <a:p>
            <a:pPr>
              <a:lnSpc>
                <a:spcPct val="200000"/>
              </a:lnSpc>
              <a:spcBef>
                <a:spcPts val="800"/>
              </a:spcBef>
              <a:buFont typeface="Wingdings" pitchFamily="2" charset="2"/>
              <a:buChar char="Ø"/>
            </a:pPr>
            <a:r>
              <a:rPr lang="en-GB" sz="2700" dirty="0" smtClean="0">
                <a:latin typeface="Garamond" pitchFamily="18" charset="0"/>
              </a:rPr>
              <a:t>Simulated Scenario Analysis</a:t>
            </a:r>
          </a:p>
          <a:p>
            <a:pPr>
              <a:lnSpc>
                <a:spcPct val="200000"/>
              </a:lnSpc>
              <a:spcBef>
                <a:spcPts val="800"/>
              </a:spcBef>
              <a:buFont typeface="Wingdings" pitchFamily="2" charset="2"/>
              <a:buChar char="Ø"/>
            </a:pPr>
            <a:r>
              <a:rPr lang="en-GB" sz="2700" dirty="0" smtClean="0">
                <a:latin typeface="Garamond" pitchFamily="18" charset="0"/>
              </a:rPr>
              <a:t>Observations, Prescriptions </a:t>
            </a:r>
            <a:r>
              <a:rPr lang="en-GB" sz="2700" dirty="0" smtClean="0">
                <a:latin typeface="Garamond" pitchFamily="18" charset="0"/>
              </a:rPr>
              <a:t>and Expected Outcomes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909"/>
          <a:stretch/>
        </p:blipFill>
        <p:spPr>
          <a:xfrm>
            <a:off x="8476777" y="2787444"/>
            <a:ext cx="3451287" cy="2182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0" name="AutoShape 4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2" name="AutoShape 6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4" name="AutoShape 8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6" name="AutoShape 10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2" name="AutoShape 2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4" name="AutoShape 4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122" name="AutoShape 2" descr="Image result for citi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97570" y="3263462"/>
            <a:ext cx="7165646" cy="2143125"/>
          </a:xfrm>
          <a:prstGeom prst="rect">
            <a:avLst/>
          </a:prstGeom>
          <a:noFill/>
        </p:spPr>
        <p:txBody>
          <a:bodyPr lIns="76029" tIns="38013" rIns="76029" bIns="3801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Regional Performance of Macroeconomic Indicators </a:t>
            </a:r>
            <a:endParaRPr lang="en-US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AutoShape 2" descr="Image result for performance indic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performance indica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898" y="2385848"/>
            <a:ext cx="3836274" cy="35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49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-25400"/>
            <a:ext cx="11310937" cy="908050"/>
          </a:xfrm>
        </p:spPr>
        <p:txBody>
          <a:bodyPr>
            <a:noAutofit/>
          </a:bodyPr>
          <a:lstStyle/>
          <a:p>
            <a:pPr lvl="1" defTabSz="1209374" eaLnBrk="1" fontAlgn="auto" hangingPunct="1">
              <a:lnSpc>
                <a:spcPct val="150000"/>
              </a:lnSpc>
              <a:spcAft>
                <a:spcPts val="0"/>
              </a:spcAft>
              <a:tabLst>
                <a:tab pos="91105" algn="l"/>
                <a:tab pos="192333" algn="l"/>
              </a:tabLst>
              <a:defRPr/>
            </a:pPr>
            <a:r>
              <a:rPr lang="en-GB" altLang="en-US" sz="4000" kern="1200" dirty="0">
                <a:solidFill>
                  <a:schemeClr val="tx1"/>
                </a:solidFill>
                <a:latin typeface="Forte" pitchFamily="66" charset="0"/>
                <a:ea typeface="+mj-ea"/>
                <a:cs typeface="+mj-cs"/>
                <a:sym typeface="Dosis Light"/>
              </a:rPr>
              <a:t>Variables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7" y="1066799"/>
            <a:ext cx="9185564" cy="4544291"/>
          </a:xfrm>
        </p:spPr>
        <p:txBody>
          <a:bodyPr numCol="2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GDP Growth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Inflation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Unemployment</a:t>
            </a:r>
          </a:p>
          <a:p>
            <a:pPr>
              <a:lnSpc>
                <a:spcPct val="150000"/>
              </a:lnSpc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Debt – External &amp; Domestic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endParaRPr lang="en-GB" dirty="0" smtClean="0">
              <a:latin typeface="Garamond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endParaRPr lang="en-GB" dirty="0" smtClean="0">
              <a:latin typeface="Garamond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Internally generated revenue &amp; FAAC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Ease of doing business</a:t>
            </a:r>
            <a:endParaRPr lang="en-GB" dirty="0">
              <a:latin typeface="Garamond" pitchFamily="18" charset="0"/>
            </a:endParaRPr>
          </a:p>
          <a:p>
            <a:pPr marL="315591" indent="-31559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GB" sz="24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marL="315591" indent="-31559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GB" sz="2400" dirty="0">
              <a:latin typeface="Garamond" pitchFamily="18" charset="0"/>
            </a:endParaRPr>
          </a:p>
          <a:p>
            <a:pPr marL="315591" indent="-31559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GB" sz="2400" dirty="0">
              <a:latin typeface="Garamond" pitchFamily="18" charset="0"/>
            </a:endParaRPr>
          </a:p>
        </p:txBody>
      </p:sp>
      <p:pic>
        <p:nvPicPr>
          <p:cNvPr id="4" name="Picture 2" descr="Image result for indication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01" y="2078182"/>
            <a:ext cx="1966871" cy="19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657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-25400"/>
            <a:ext cx="11310937" cy="908050"/>
          </a:xfrm>
        </p:spPr>
        <p:txBody>
          <a:bodyPr>
            <a:noAutofit/>
          </a:bodyPr>
          <a:lstStyle/>
          <a:p>
            <a:pPr lvl="1" defTabSz="1209374" eaLnBrk="1" fontAlgn="auto" hangingPunct="1">
              <a:lnSpc>
                <a:spcPct val="150000"/>
              </a:lnSpc>
              <a:spcAft>
                <a:spcPts val="0"/>
              </a:spcAft>
              <a:tabLst>
                <a:tab pos="91105" algn="l"/>
                <a:tab pos="192333" algn="l"/>
              </a:tabLst>
              <a:defRPr/>
            </a:pPr>
            <a:r>
              <a:rPr lang="en-GB" altLang="en-US" sz="4000" kern="1200" dirty="0" smtClean="0">
                <a:solidFill>
                  <a:schemeClr val="tx1"/>
                </a:solidFill>
                <a:latin typeface="Forte" pitchFamily="66" charset="0"/>
                <a:ea typeface="+mj-ea"/>
                <a:cs typeface="+mj-cs"/>
                <a:sym typeface="Dosis Light"/>
              </a:rPr>
              <a:t>Proxies of Interest </a:t>
            </a:r>
            <a:endParaRPr lang="en-GB" altLang="en-US" sz="4000" kern="1200" dirty="0">
              <a:solidFill>
                <a:schemeClr val="tx1"/>
              </a:solidFill>
              <a:latin typeface="Forte" pitchFamily="66" charset="0"/>
              <a:ea typeface="+mj-ea"/>
              <a:cs typeface="+mj-cs"/>
              <a:sym typeface="Dosi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437" y="1510145"/>
            <a:ext cx="8672945" cy="4530436"/>
          </a:xfrm>
        </p:spPr>
        <p:txBody>
          <a:bodyPr numCol="1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Branches of Banks in state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Aggregate consumption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 smtClean="0">
                <a:latin typeface="Garamond" pitchFamily="18" charset="0"/>
              </a:rPr>
              <a:t>WAEC/JAMB candidates and score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GB" dirty="0">
                <a:latin typeface="Garamond" pitchFamily="18" charset="0"/>
              </a:rPr>
              <a:t>Passenger traffic </a:t>
            </a:r>
          </a:p>
        </p:txBody>
      </p:sp>
      <p:pic>
        <p:nvPicPr>
          <p:cNvPr id="4" name="Picture 2" descr="Image result for indication emoji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82" y="2189018"/>
            <a:ext cx="1854990" cy="183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657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1"/>
                </a:solidFill>
                <a:latin typeface="Forte" pitchFamily="66" charset="0"/>
              </a:rPr>
              <a:t>Macroeconomic Indicators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995986"/>
              </p:ext>
            </p:extLst>
          </p:nvPr>
        </p:nvGraphicFramePr>
        <p:xfrm>
          <a:off x="913741" y="1099509"/>
          <a:ext cx="11278258" cy="511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5">
                  <a:extLst>
                    <a:ext uri="{9D8B030D-6E8A-4147-A177-3AD203B41FA5}">
                      <a16:colId xmlns:a16="http://schemas.microsoft.com/office/drawing/2014/main" xmlns="" val="1074694791"/>
                    </a:ext>
                  </a:extLst>
                </a:gridCol>
                <a:gridCol w="1645426">
                  <a:extLst>
                    <a:ext uri="{9D8B030D-6E8A-4147-A177-3AD203B41FA5}">
                      <a16:colId xmlns:a16="http://schemas.microsoft.com/office/drawing/2014/main" xmlns="" val="3752378494"/>
                    </a:ext>
                  </a:extLst>
                </a:gridCol>
                <a:gridCol w="1466407">
                  <a:extLst>
                    <a:ext uri="{9D8B030D-6E8A-4147-A177-3AD203B41FA5}">
                      <a16:colId xmlns:a16="http://schemas.microsoft.com/office/drawing/2014/main" xmlns="" val="2399664406"/>
                    </a:ext>
                  </a:extLst>
                </a:gridCol>
                <a:gridCol w="1611180">
                  <a:extLst>
                    <a:ext uri="{9D8B030D-6E8A-4147-A177-3AD203B41FA5}">
                      <a16:colId xmlns:a16="http://schemas.microsoft.com/office/drawing/2014/main" xmlns="" val="1567250743"/>
                    </a:ext>
                  </a:extLst>
                </a:gridCol>
                <a:gridCol w="1611180">
                  <a:extLst>
                    <a:ext uri="{9D8B030D-6E8A-4147-A177-3AD203B41FA5}">
                      <a16:colId xmlns:a16="http://schemas.microsoft.com/office/drawing/2014/main" xmlns="" val="3301187635"/>
                    </a:ext>
                  </a:extLst>
                </a:gridCol>
                <a:gridCol w="1611180">
                  <a:extLst>
                    <a:ext uri="{9D8B030D-6E8A-4147-A177-3AD203B41FA5}">
                      <a16:colId xmlns:a16="http://schemas.microsoft.com/office/drawing/2014/main" xmlns="" val="1022381440"/>
                    </a:ext>
                  </a:extLst>
                </a:gridCol>
                <a:gridCol w="1611180">
                  <a:extLst>
                    <a:ext uri="{9D8B030D-6E8A-4147-A177-3AD203B41FA5}">
                      <a16:colId xmlns:a16="http://schemas.microsoft.com/office/drawing/2014/main" xmlns="" val="924215627"/>
                    </a:ext>
                  </a:extLst>
                </a:gridCol>
              </a:tblGrid>
              <a:tr h="61866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Average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North Central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North East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North West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South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Garamond" panose="02020404030301010803" pitchFamily="18" charset="0"/>
                        </a:rPr>
                        <a:t>South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South East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South West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2349127"/>
                  </a:ext>
                </a:extLst>
              </a:tr>
              <a:tr h="6186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Inflation (Mar’19)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11.5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12.31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12.13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10.75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11.32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11.54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3362082"/>
                  </a:ext>
                </a:extLst>
              </a:tr>
              <a:tr h="6186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Unemployment Q3’18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23.34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25.12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23.29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31.3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24,08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14.3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205603"/>
                  </a:ext>
                </a:extLst>
              </a:tr>
              <a:tr h="6186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Underemployment Q3’18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22.89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22.77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28.49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19.2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18.74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13.95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3578276"/>
                  </a:ext>
                </a:extLst>
              </a:tr>
              <a:tr h="6186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Internally Generated Revenue (Q3’18) (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N’bn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4.48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1.63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3.96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9.37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3.42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20.42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102225"/>
                  </a:ext>
                </a:extLst>
              </a:tr>
              <a:tr h="6186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Debt (2018) (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N’bn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90.46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67.17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61.95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172.98</a:t>
                      </a:r>
                      <a:endPara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61.98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172.62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315201"/>
                  </a:ext>
                </a:extLst>
              </a:tr>
              <a:tr h="74887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Ease of doing business (2018)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57.4  (3</a:t>
                      </a:r>
                      <a:r>
                        <a:rPr lang="en-GB" baseline="30000" dirty="0" smtClean="0"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57.8   (2</a:t>
                      </a:r>
                      <a:r>
                        <a:rPr lang="en-GB" baseline="30000" dirty="0" smtClean="0"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61.03   (1</a:t>
                      </a:r>
                      <a:r>
                        <a:rPr lang="en-GB" baseline="30000" dirty="0" smtClean="0"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53.86 (5</a:t>
                      </a:r>
                      <a:r>
                        <a:rPr lang="en-GB" baseline="30000" dirty="0" smtClean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53.32 (6</a:t>
                      </a:r>
                      <a:r>
                        <a:rPr lang="en-GB" baseline="30000" dirty="0" smtClean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55.82 (4</a:t>
                      </a:r>
                      <a:r>
                        <a:rPr lang="en-GB" baseline="30000" dirty="0" smtClean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8718054"/>
                  </a:ext>
                </a:extLst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>
            <a:off x="11372850" y="1877931"/>
            <a:ext cx="228600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9855200" y="1877931"/>
            <a:ext cx="241300" cy="3810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8134350" y="1877931"/>
            <a:ext cx="228600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6616700" y="1877931"/>
            <a:ext cx="241300" cy="3810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5099050" y="1877931"/>
            <a:ext cx="241300" cy="3810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3606800" y="1877931"/>
            <a:ext cx="241300" cy="3810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039361" y="461505"/>
            <a:ext cx="215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NBS, FDC Think Tank</a:t>
            </a:r>
          </a:p>
        </p:txBody>
      </p:sp>
    </p:spTree>
    <p:extLst>
      <p:ext uri="{BB962C8B-B14F-4D97-AF65-F5344CB8AC3E}">
        <p14:creationId xmlns:p14="http://schemas.microsoft.com/office/powerpoint/2010/main" xmlns="" val="20206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147039"/>
            <a:ext cx="11631083" cy="672075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Forte" pitchFamily="66" charset="0"/>
              </a:rPr>
              <a:t>What the GDP tells us (Sector Performance)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85709" y="2762245"/>
          <a:ext cx="5715040" cy="365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6572253" y="2857496"/>
          <a:ext cx="5429288" cy="338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211" y="761982"/>
            <a:ext cx="6050824" cy="1900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400" dirty="0"/>
              <a:t> </a:t>
            </a:r>
            <a:r>
              <a:rPr lang="en-GB" sz="2800" dirty="0">
                <a:latin typeface="Garamond" pitchFamily="18" charset="0"/>
              </a:rPr>
              <a:t>Real GDP expanded by 2.38% in Q4’18</a:t>
            </a:r>
          </a:p>
          <a:p>
            <a:pPr marL="685800"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From </a:t>
            </a:r>
            <a:r>
              <a:rPr lang="en-GB" sz="2800" dirty="0">
                <a:latin typeface="Garamond" pitchFamily="18" charset="0"/>
              </a:rPr>
              <a:t>1.81% in Q3’18</a:t>
            </a:r>
          </a:p>
          <a:p>
            <a:pPr marL="685800"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FY’18</a:t>
            </a:r>
            <a:r>
              <a:rPr lang="en-GB" sz="2800" dirty="0">
                <a:latin typeface="Garamond" pitchFamily="18" charset="0"/>
              </a:rPr>
              <a:t>: 1.93%</a:t>
            </a:r>
          </a:p>
        </p:txBody>
      </p:sp>
    </p:spTree>
    <p:extLst>
      <p:ext uri="{BB962C8B-B14F-4D97-AF65-F5344CB8AC3E}">
        <p14:creationId xmlns:p14="http://schemas.microsoft.com/office/powerpoint/2010/main" xmlns="" val="2184416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133350"/>
            <a:ext cx="7518400" cy="618443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Inflation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914723" y="3203943"/>
                <a:ext cx="7695872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15591" indent="-315591"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  <a:buSzPct val="100000"/>
                  <a:buFont typeface="Courier New" pitchFamily="49" charset="0"/>
                  <a:buChar char="o"/>
                  <a:defRPr/>
                </a:pPr>
                <a:r>
                  <a:rPr lang="en-GB" dirty="0" smtClean="0">
                    <a:solidFill>
                      <a:srgbClr val="000000"/>
                    </a:solidFill>
                    <a:latin typeface="Garamond" pitchFamily="18" charset="0"/>
                    <a:cs typeface="Courier New" panose="02070309020205020404" pitchFamily="49" charset="0"/>
                  </a:rPr>
                  <a:t>The Fisher Effect:</a:t>
                </a:r>
              </a:p>
              <a:p>
                <a:pPr marL="2601591" lvl="5" indent="-315591"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  <a:buSzPct val="100000"/>
                  <a:buFont typeface="Courier New" pitchFamily="49" charset="0"/>
                  <a:buChar char="o"/>
                  <a:defRPr/>
                </a:pPr>
                <a:r>
                  <a:rPr lang="en-GB" sz="2800" b="1" dirty="0" smtClean="0">
                    <a:solidFill>
                      <a:srgbClr val="000000"/>
                    </a:solidFill>
                    <a:latin typeface="Garamond" pitchFamily="18" charset="0"/>
                    <a:cs typeface="Courier New" panose="02070309020205020404" pitchFamily="49" charset="0"/>
                  </a:rPr>
                  <a:t>r =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Garamond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Garamond" pitchFamily="18" charset="0"/>
                    <a:cs typeface="Courier New" panose="02070309020205020404" pitchFamily="49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𝝅</m:t>
                    </m:r>
                  </m:oMath>
                </a14:m>
                <a:endParaRPr lang="en-GB" sz="2800" b="1" dirty="0" smtClean="0">
                  <a:solidFill>
                    <a:srgbClr val="000000"/>
                  </a:solidFill>
                  <a:latin typeface="Garamond" pitchFamily="18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  <a:buSzPct val="100000"/>
                  <a:defRPr/>
                </a:pPr>
                <a:endParaRPr lang="en-GB" dirty="0" smtClean="0">
                  <a:solidFill>
                    <a:srgbClr val="000000"/>
                  </a:solidFill>
                  <a:latin typeface="Garamond" pitchFamily="18" charset="0"/>
                  <a:cs typeface="Courier New" panose="02070309020205020404" pitchFamily="49" charset="0"/>
                </a:endParaRPr>
              </a:p>
              <a:p>
                <a:pPr marL="315591" indent="-315591"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  <a:buSzPct val="100000"/>
                  <a:buFont typeface="Courier New" pitchFamily="49" charset="0"/>
                  <a:buChar char="o"/>
                  <a:defRPr/>
                </a:pPr>
                <a:r>
                  <a:rPr lang="en-GB" dirty="0" smtClean="0">
                    <a:solidFill>
                      <a:srgbClr val="000000"/>
                    </a:solidFill>
                    <a:latin typeface="Garamond" pitchFamily="18" charset="0"/>
                    <a:cs typeface="Courier New" panose="02070309020205020404" pitchFamily="49" charset="0"/>
                  </a:rPr>
                  <a:t>The higher the inflation, the lower the real interest rate</a:t>
                </a:r>
              </a:p>
              <a:p>
                <a:pPr marL="315591" indent="-315591"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  <a:buSzPct val="100000"/>
                  <a:buFont typeface="Courier New" pitchFamily="49" charset="0"/>
                  <a:buChar char="o"/>
                  <a:defRPr/>
                </a:pPr>
                <a:r>
                  <a:rPr lang="en-GB" dirty="0" smtClean="0">
                    <a:solidFill>
                      <a:srgbClr val="000000"/>
                    </a:solidFill>
                    <a:latin typeface="Garamond" pitchFamily="18" charset="0"/>
                    <a:cs typeface="Courier New" panose="02070309020205020404" pitchFamily="49" charset="0"/>
                  </a:rPr>
                  <a:t>To keep rates attractive, nominal interest rate has to rise</a:t>
                </a:r>
                <a:endParaRPr lang="en-GB" dirty="0">
                  <a:solidFill>
                    <a:srgbClr val="000000"/>
                  </a:solidFill>
                  <a:latin typeface="Garamond" pitchFamily="18" charset="0"/>
                  <a:cs typeface="Courier New" panose="02070309020205020404" pitchFamily="49" charset="0"/>
                </a:endParaRPr>
              </a:p>
              <a:p>
                <a:pPr marL="772791" lvl="1" indent="-315591"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  <a:buSzPct val="100000"/>
                  <a:buFont typeface="Courier New" pitchFamily="49" charset="0"/>
                  <a:buChar char="o"/>
                  <a:defRPr/>
                </a:pPr>
                <a:r>
                  <a:rPr lang="en-GB" dirty="0" smtClean="0">
                    <a:solidFill>
                      <a:srgbClr val="000000"/>
                    </a:solidFill>
                    <a:latin typeface="Garamond" pitchFamily="18" charset="0"/>
                    <a:cs typeface="Courier New" panose="02070309020205020404" pitchFamily="49" charset="0"/>
                  </a:rPr>
                  <a:t> Higher debt service payment</a:t>
                </a:r>
                <a:endParaRPr lang="en-GB" dirty="0">
                  <a:solidFill>
                    <a:srgbClr val="000000"/>
                  </a:solidFill>
                  <a:latin typeface="Garamond" pitchFamily="18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23" y="3203943"/>
                <a:ext cx="7695872" cy="3724096"/>
              </a:xfrm>
              <a:prstGeom prst="rect">
                <a:avLst/>
              </a:prstGeom>
              <a:blipFill>
                <a:blip r:embed="rId2"/>
                <a:stretch>
                  <a:fillRect l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/>
          </p:nvPr>
        </p:nvGraphicFramePr>
        <p:xfrm>
          <a:off x="2140580" y="559821"/>
          <a:ext cx="6953250" cy="318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344921" y="4582511"/>
            <a:ext cx="228597" cy="25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03142" y="4699442"/>
            <a:ext cx="11504" cy="25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64793" y="4518712"/>
            <a:ext cx="226959" cy="241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596" y="4707988"/>
            <a:ext cx="173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Garamond" pitchFamily="18" charset="0"/>
                <a:cs typeface="Courier New" panose="02070309020205020404" pitchFamily="49" charset="0"/>
              </a:rPr>
              <a:t>Real interest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2973" y="4941872"/>
            <a:ext cx="216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Garamond" pitchFamily="18" charset="0"/>
                <a:cs typeface="Courier New" panose="02070309020205020404" pitchFamily="49" charset="0"/>
              </a:rPr>
              <a:t>Nominal </a:t>
            </a:r>
            <a:r>
              <a:rPr lang="en-GB" dirty="0">
                <a:solidFill>
                  <a:srgbClr val="000000"/>
                </a:solidFill>
                <a:latin typeface="Garamond" pitchFamily="18" charset="0"/>
                <a:cs typeface="Courier New" panose="02070309020205020404" pitchFamily="49" charset="0"/>
              </a:rPr>
              <a:t>interest rate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8759" y="4786732"/>
            <a:ext cx="216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Garamond" pitchFamily="18" charset="0"/>
                <a:cs typeface="Courier New" panose="02070309020205020404" pitchFamily="49" charset="0"/>
              </a:rPr>
              <a:t>Inflation</a:t>
            </a:r>
            <a:endParaRPr lang="en-GB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</p:txBody>
      </p:sp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5372946"/>
            <a:ext cx="2114550" cy="14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93830" y="3296765"/>
            <a:ext cx="215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NBS, FDC Think Tank</a:t>
            </a:r>
          </a:p>
        </p:txBody>
      </p:sp>
    </p:spTree>
    <p:extLst>
      <p:ext uri="{BB962C8B-B14F-4D97-AF65-F5344CB8AC3E}">
        <p14:creationId xmlns:p14="http://schemas.microsoft.com/office/powerpoint/2010/main" xmlns="" val="7028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47" y="117456"/>
            <a:ext cx="7518400" cy="471365"/>
          </a:xfrm>
        </p:spPr>
        <p:txBody>
          <a:bodyPr/>
          <a:lstStyle/>
          <a:p>
            <a:pPr algn="l"/>
            <a:r>
              <a:rPr lang="en-GB" sz="4000" dirty="0">
                <a:solidFill>
                  <a:schemeClr val="tx1"/>
                </a:solidFill>
                <a:latin typeface="Forte" pitchFamily="66" charset="0"/>
              </a:rPr>
              <a:t>Internally </a:t>
            </a:r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Generated Revenue  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247" y="4083200"/>
            <a:ext cx="6246035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59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High level of commercialization drives IGR in Lagos State</a:t>
            </a:r>
          </a:p>
          <a:p>
            <a:pPr marL="772791"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solidFill>
                  <a:srgbClr val="FF0000"/>
                </a:solidFill>
                <a:latin typeface="Garamond" pitchFamily="18" charset="0"/>
              </a:rPr>
              <a:t>Accounts for 31% of bank branches </a:t>
            </a:r>
            <a:endParaRPr lang="en-GB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31559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Most </a:t>
            </a:r>
            <a:r>
              <a:rPr lang="en-GB" sz="2800" dirty="0">
                <a:latin typeface="Garamond" pitchFamily="18" charset="0"/>
              </a:rPr>
              <a:t>states remain largely dependent on FAAC disbursement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750872"/>
              </p:ext>
            </p:extLst>
          </p:nvPr>
        </p:nvGraphicFramePr>
        <p:xfrm>
          <a:off x="1314448" y="811439"/>
          <a:ext cx="4895852" cy="305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63">
                  <a:extLst>
                    <a:ext uri="{9D8B030D-6E8A-4147-A177-3AD203B41FA5}">
                      <a16:colId xmlns:a16="http://schemas.microsoft.com/office/drawing/2014/main" xmlns="" val="2923178977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3359809429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1331862735"/>
                    </a:ext>
                  </a:extLst>
                </a:gridCol>
              </a:tblGrid>
              <a:tr h="366252">
                <a:tc gridSpan="4">
                  <a:txBody>
                    <a:bodyPr/>
                    <a:lstStyle/>
                    <a:p>
                      <a:pPr algn="ctr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Top five states</a:t>
                      </a:r>
                      <a:endParaRPr lang="en-GB" sz="20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358090"/>
                  </a:ext>
                </a:extLst>
              </a:tr>
              <a:tr h="6801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States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(%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 of total revenue)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H1’18 IGR (</a:t>
                      </a: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N’bn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Capex to budget (%) 2018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384740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Lagos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73.72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166.98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67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078518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Ogun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66.57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37.42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65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583874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Kano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34.72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21.21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66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976800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Cross River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34.58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17.13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70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946754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Rivers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34.48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85.01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75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61405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216284"/>
              </p:ext>
            </p:extLst>
          </p:nvPr>
        </p:nvGraphicFramePr>
        <p:xfrm>
          <a:off x="6991349" y="811438"/>
          <a:ext cx="440055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820">
                  <a:extLst>
                    <a:ext uri="{9D8B030D-6E8A-4147-A177-3AD203B41FA5}">
                      <a16:colId xmlns:a16="http://schemas.microsoft.com/office/drawing/2014/main" xmlns="" val="2923178977"/>
                    </a:ext>
                  </a:extLst>
                </a:gridCol>
                <a:gridCol w="1108244">
                  <a:extLst>
                    <a:ext uri="{9D8B030D-6E8A-4147-A177-3AD203B41FA5}">
                      <a16:colId xmlns:a16="http://schemas.microsoft.com/office/drawing/2014/main" xmlns="" val="4134403022"/>
                    </a:ext>
                  </a:extLst>
                </a:gridCol>
                <a:gridCol w="1108244">
                  <a:extLst>
                    <a:ext uri="{9D8B030D-6E8A-4147-A177-3AD203B41FA5}">
                      <a16:colId xmlns:a16="http://schemas.microsoft.com/office/drawing/2014/main" xmlns="" val="1709631017"/>
                    </a:ext>
                  </a:extLst>
                </a:gridCol>
                <a:gridCol w="1108244">
                  <a:extLst>
                    <a:ext uri="{9D8B030D-6E8A-4147-A177-3AD203B41FA5}">
                      <a16:colId xmlns:a16="http://schemas.microsoft.com/office/drawing/2014/main" xmlns="" val="1331862735"/>
                    </a:ext>
                  </a:extLst>
                </a:gridCol>
              </a:tblGrid>
              <a:tr h="387114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Bottom five states</a:t>
                      </a:r>
                      <a:endParaRPr lang="en-GB" sz="20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358090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States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(%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 of total revenue)</a:t>
                      </a:r>
                      <a:endParaRPr lang="en-GB" sz="1600" kern="1200" dirty="0" smtClean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H1’18 IGR (</a:t>
                      </a: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N’bn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Capex to budget (%) 2018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384740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Yobe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6.67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1.80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65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078518"/>
                  </a:ext>
                </a:extLst>
              </a:tr>
              <a:tr h="5657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Akwa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600" kern="1200" baseline="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Ibom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7.37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7.98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54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583874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Bayelsa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7.51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6.26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N/A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976800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Borno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7.66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2.49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N/A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946754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Kebbi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7.81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2.2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N/A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5281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39263" y="4774210"/>
            <a:ext cx="2152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NBS, FDC Think Tank</a:t>
            </a:r>
          </a:p>
        </p:txBody>
      </p:sp>
    </p:spTree>
    <p:extLst>
      <p:ext uri="{BB962C8B-B14F-4D97-AF65-F5344CB8AC3E}">
        <p14:creationId xmlns:p14="http://schemas.microsoft.com/office/powerpoint/2010/main" xmlns="" val="22483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5068887"/>
            <a:ext cx="211455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09550"/>
            <a:ext cx="10121900" cy="47136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  <a:latin typeface="Forte" pitchFamily="66" charset="0"/>
              </a:rPr>
              <a:t>Internally Generated Revenue – Looking beyond </a:t>
            </a:r>
            <a:r>
              <a:rPr lang="en-GB" dirty="0" err="1" smtClean="0">
                <a:solidFill>
                  <a:schemeClr val="tx1"/>
                </a:solidFill>
                <a:latin typeface="Forte" pitchFamily="66" charset="0"/>
              </a:rPr>
              <a:t>rhetorics</a:t>
            </a:r>
            <a:r>
              <a:rPr lang="en-GB" dirty="0" smtClean="0">
                <a:solidFill>
                  <a:schemeClr val="tx1"/>
                </a:solidFill>
                <a:latin typeface="Forte" pitchFamily="66" charset="0"/>
              </a:rPr>
              <a:t> 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87400" y="648004"/>
            <a:ext cx="10421883" cy="626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Improve tax collection efficiencies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Increase the ease of doing business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Finance infrastructural needs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A key enabler of business and investor confidence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To drive higher tax revenue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Make significant investments in companies 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To increase dividend income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Partner with private sector in various sectors such as manufacturing, agriculture and tourism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Link future borrowing to sustainable 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22030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9664700" cy="471365"/>
          </a:xfrm>
        </p:spPr>
        <p:txBody>
          <a:bodyPr/>
          <a:lstStyle/>
          <a:p>
            <a:pPr algn="l"/>
            <a:r>
              <a:rPr lang="en-GB" sz="4000" dirty="0">
                <a:solidFill>
                  <a:schemeClr val="tx1"/>
                </a:solidFill>
                <a:latin typeface="Forte" pitchFamily="66" charset="0"/>
              </a:rPr>
              <a:t>Unemployment </a:t>
            </a:r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Rate – High at 23.1% in Q4’18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149" y="1191031"/>
            <a:ext cx="6173295" cy="551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Nigeria unemployment rate jumps to 23.1% in Q4’18 due to: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Low incentives to attract investors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Lack of employable skills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High number of university graduates</a:t>
            </a:r>
          </a:p>
          <a:p>
            <a:pPr lvl="1"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indent="-31559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lvl="1" indent="-31559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176693131"/>
              </p:ext>
            </p:extLst>
          </p:nvPr>
        </p:nvGraphicFramePr>
        <p:xfrm>
          <a:off x="6738445" y="1057681"/>
          <a:ext cx="4902830" cy="318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982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9664700" cy="471365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Misery Index 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442" y="1163138"/>
            <a:ext cx="6919858" cy="469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Misery Index is the summation of:</a:t>
            </a:r>
          </a:p>
          <a:p>
            <a:pPr lvl="4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Inflation</a:t>
            </a:r>
          </a:p>
          <a:p>
            <a:pPr lvl="4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Unemployment</a:t>
            </a:r>
          </a:p>
          <a:p>
            <a:pPr lvl="4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Underemployment</a:t>
            </a:r>
          </a:p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Nigeria’s misery index now 54.45%</a:t>
            </a:r>
            <a:endParaRPr lang="en-GB" sz="2800" dirty="0">
              <a:latin typeface="Garamond" pitchFamily="18" charset="0"/>
            </a:endParaRPr>
          </a:p>
          <a:p>
            <a:pPr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40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lvl="1"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27476" y="488132"/>
          <a:ext cx="3747595" cy="309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63">
                  <a:extLst>
                    <a:ext uri="{9D8B030D-6E8A-4147-A177-3AD203B41FA5}">
                      <a16:colId xmlns:a16="http://schemas.microsoft.com/office/drawing/2014/main" xmlns="" val="2923178977"/>
                    </a:ext>
                  </a:extLst>
                </a:gridCol>
                <a:gridCol w="2278832">
                  <a:extLst>
                    <a:ext uri="{9D8B030D-6E8A-4147-A177-3AD203B41FA5}">
                      <a16:colId xmlns:a16="http://schemas.microsoft.com/office/drawing/2014/main" xmlns="" val="1331862735"/>
                    </a:ext>
                  </a:extLst>
                </a:gridCol>
              </a:tblGrid>
              <a:tr h="357884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Top five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 states with the lowest misery index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358090"/>
                  </a:ext>
                </a:extLst>
              </a:tr>
              <a:tr h="6801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States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Misery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 Index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 (%)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384740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Taraba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25.07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078518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Ogun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28.41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583874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Osun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28.87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976800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Oyo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30.59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946754"/>
                  </a:ext>
                </a:extLst>
              </a:tr>
              <a:tr h="366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Ekiti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36.53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61405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591182"/>
              </p:ext>
            </p:extLst>
          </p:nvPr>
        </p:nvGraphicFramePr>
        <p:xfrm>
          <a:off x="8327477" y="3880160"/>
          <a:ext cx="3747595" cy="2924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351">
                  <a:extLst>
                    <a:ext uri="{9D8B030D-6E8A-4147-A177-3AD203B41FA5}">
                      <a16:colId xmlns:a16="http://schemas.microsoft.com/office/drawing/2014/main" xmlns="" val="2923178977"/>
                    </a:ext>
                  </a:extLst>
                </a:gridCol>
                <a:gridCol w="2407244">
                  <a:extLst>
                    <a:ext uri="{9D8B030D-6E8A-4147-A177-3AD203B41FA5}">
                      <a16:colId xmlns:a16="http://schemas.microsoft.com/office/drawing/2014/main" xmlns="" val="1331862735"/>
                    </a:ext>
                  </a:extLst>
                </a:gridCol>
              </a:tblGrid>
              <a:tr h="54017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Bottom five states with the highest misery index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358090"/>
                  </a:ext>
                </a:extLst>
              </a:tr>
              <a:tr h="6538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States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Misery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 Index (%)</a:t>
                      </a:r>
                      <a:endParaRPr lang="en-GB" sz="1600" kern="1200" dirty="0" smtClean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384740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Jigawa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69.03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078518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Kaduna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64.24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583874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Yobe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63.66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976800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Rivers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62.84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946754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err="1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Nassarawa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Garamond" pitchFamily="18" charset="0"/>
                          <a:ea typeface="+mn-ea"/>
                          <a:cs typeface="Courier New" panose="02070309020205020404" pitchFamily="49" charset="0"/>
                        </a:rPr>
                        <a:t>58.92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Garamond" pitchFamily="18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E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5281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29812" y="57737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NBS, FDC Think Tank</a:t>
            </a:r>
          </a:p>
        </p:txBody>
      </p:sp>
    </p:spTree>
    <p:extLst>
      <p:ext uri="{BB962C8B-B14F-4D97-AF65-F5344CB8AC3E}">
        <p14:creationId xmlns:p14="http://schemas.microsoft.com/office/powerpoint/2010/main" xmlns="" val="29397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at of ar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5462" y="1281789"/>
            <a:ext cx="4435821" cy="3763176"/>
          </a:xfrm>
          <a:prstGeom prst="rect">
            <a:avLst/>
          </a:prstGeom>
        </p:spPr>
      </p:pic>
      <p:sp>
        <p:nvSpPr>
          <p:cNvPr id="65538" name="AutoShape 2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0" name="AutoShape 4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2" name="AutoShape 6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4" name="AutoShape 8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6" name="AutoShape 10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2" name="AutoShape 2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4" name="AutoShape 4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122" name="AutoShape 2" descr="Image result for citi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5310" y="2096814"/>
            <a:ext cx="7914290" cy="3309773"/>
          </a:xfrm>
          <a:prstGeom prst="rect">
            <a:avLst/>
          </a:prstGeom>
          <a:noFill/>
        </p:spPr>
        <p:txBody>
          <a:bodyPr lIns="76029" tIns="38013" rIns="76029" bIns="3801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Historical Perspective to Economic Management in Nigeria</a:t>
            </a:r>
          </a:p>
        </p:txBody>
      </p:sp>
      <p:sp>
        <p:nvSpPr>
          <p:cNvPr id="2" name="AutoShape 2" descr="Image result for performance indic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2" name="AutoShape 2" descr="Image result for historical perspective nigeri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6" name="AutoShape 6" descr="Image result for historical perspective nigeri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349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9664700" cy="471365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Domestic Debt Profile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50" y="936384"/>
            <a:ext cx="5105400" cy="811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States with highest domestic debt are:</a:t>
            </a: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Oil producing states</a:t>
            </a: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States with highest unemployment rate</a:t>
            </a: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States with highest share of FAAC</a:t>
            </a:r>
          </a:p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Reflection of fiscal mismanagement</a:t>
            </a: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endParaRPr lang="en-GB" sz="2800" dirty="0" smtClean="0">
              <a:latin typeface="Garamond" pitchFamily="18" charset="0"/>
            </a:endParaRP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endParaRPr lang="en-GB" sz="2800" dirty="0">
              <a:latin typeface="Garamond" pitchFamily="18" charset="0"/>
            </a:endParaRPr>
          </a:p>
          <a:p>
            <a:pPr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40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lvl="1"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812" y="57737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NBS, FDC Think Tank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761348"/>
              </p:ext>
            </p:extLst>
          </p:nvPr>
        </p:nvGraphicFramePr>
        <p:xfrm>
          <a:off x="5822950" y="732743"/>
          <a:ext cx="6096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xmlns="" val="146488742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273138794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xmlns="" val="3144619439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xmlns="" val="253181128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Domestic Debt (</a:t>
                      </a:r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N’bn</a:t>
                      </a: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309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Highest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Lowest 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543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Lagos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530.24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Yobe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27.77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19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Delta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228.81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Katsina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30.85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505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Rivers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225.59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Anambra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33.49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440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Akwa-Ibom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198.66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Jigawa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35.16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2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Cross River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167.96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Sokoto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38.60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10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44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9664700" cy="471365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External Debt Profile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0900" y="1450734"/>
            <a:ext cx="5105400" cy="398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North Central and North East has the lowest external debt stock</a:t>
            </a: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Reflective in low IGR</a:t>
            </a: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And high misery index</a:t>
            </a:r>
            <a:endParaRPr lang="en-GB" sz="2800" dirty="0">
              <a:latin typeface="Garamond" pitchFamily="18" charset="0"/>
            </a:endParaRPr>
          </a:p>
          <a:p>
            <a:pPr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40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lvl="1"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812" y="57737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</a:t>
            </a:r>
            <a:r>
              <a:rPr lang="en-GB" sz="1100" dirty="0" smtClean="0">
                <a:latin typeface="Garamond" pitchFamily="18" charset="0"/>
              </a:rPr>
              <a:t>DMO, </a:t>
            </a:r>
            <a:r>
              <a:rPr lang="en-GB" sz="1100" dirty="0">
                <a:latin typeface="Garamond" pitchFamily="18" charset="0"/>
              </a:rPr>
              <a:t>FDC Think Tank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424087"/>
              </p:ext>
            </p:extLst>
          </p:nvPr>
        </p:nvGraphicFramePr>
        <p:xfrm>
          <a:off x="5956300" y="732743"/>
          <a:ext cx="596265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638">
                  <a:extLst>
                    <a:ext uri="{9D8B030D-6E8A-4147-A177-3AD203B41FA5}">
                      <a16:colId xmlns:a16="http://schemas.microsoft.com/office/drawing/2014/main" xmlns="" val="1464887424"/>
                    </a:ext>
                  </a:extLst>
                </a:gridCol>
                <a:gridCol w="1509297">
                  <a:extLst>
                    <a:ext uri="{9D8B030D-6E8A-4147-A177-3AD203B41FA5}">
                      <a16:colId xmlns:a16="http://schemas.microsoft.com/office/drawing/2014/main" xmlns="" val="273138794"/>
                    </a:ext>
                  </a:extLst>
                </a:gridCol>
                <a:gridCol w="1407815">
                  <a:extLst>
                    <a:ext uri="{9D8B030D-6E8A-4147-A177-3AD203B41FA5}">
                      <a16:colId xmlns:a16="http://schemas.microsoft.com/office/drawing/2014/main" xmlns="" val="314461943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xmlns="" val="253181128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External Debt ($’</a:t>
                      </a:r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mn</a:t>
                      </a: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309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Highest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Lowest 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543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Lagos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1,426.43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Taraba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21.61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19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Edo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276.25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Borno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21.62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505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Kaduna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227.25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Yobe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27.49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440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Cross</a:t>
                      </a:r>
                      <a:r>
                        <a:rPr lang="en-GB" sz="2800" kern="12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River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188.77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Kogi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31.58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2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Bauchi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133.93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FCT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31.85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10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78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9664700" cy="471365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Jamb Application 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4725" y="416528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</a:t>
            </a:r>
            <a:r>
              <a:rPr lang="en-GB" sz="1100" dirty="0" smtClean="0">
                <a:latin typeface="Garamond" pitchFamily="18" charset="0"/>
              </a:rPr>
              <a:t>NBS, </a:t>
            </a:r>
            <a:r>
              <a:rPr lang="en-GB" sz="1100" dirty="0">
                <a:latin typeface="Garamond" pitchFamily="18" charset="0"/>
              </a:rPr>
              <a:t>FDC Think Tank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9131977"/>
              </p:ext>
            </p:extLst>
          </p:nvPr>
        </p:nvGraphicFramePr>
        <p:xfrm>
          <a:off x="1918181" y="1047750"/>
          <a:ext cx="8464069" cy="417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193">
                  <a:extLst>
                    <a:ext uri="{9D8B030D-6E8A-4147-A177-3AD203B41FA5}">
                      <a16:colId xmlns:a16="http://schemas.microsoft.com/office/drawing/2014/main" xmlns="" val="1464887424"/>
                    </a:ext>
                  </a:extLst>
                </a:gridCol>
                <a:gridCol w="2218526">
                  <a:extLst>
                    <a:ext uri="{9D8B030D-6E8A-4147-A177-3AD203B41FA5}">
                      <a16:colId xmlns:a16="http://schemas.microsoft.com/office/drawing/2014/main" xmlns="" val="273138794"/>
                    </a:ext>
                  </a:extLst>
                </a:gridCol>
                <a:gridCol w="2493156">
                  <a:extLst>
                    <a:ext uri="{9D8B030D-6E8A-4147-A177-3AD203B41FA5}">
                      <a16:colId xmlns:a16="http://schemas.microsoft.com/office/drawing/2014/main" xmlns="" val="427167034"/>
                    </a:ext>
                  </a:extLst>
                </a:gridCol>
                <a:gridCol w="2593194">
                  <a:extLst>
                    <a:ext uri="{9D8B030D-6E8A-4147-A177-3AD203B41FA5}">
                      <a16:colId xmlns:a16="http://schemas.microsoft.com/office/drawing/2014/main" xmlns="" val="198425802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States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Top five Applicants</a:t>
                      </a:r>
                    </a:p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(‘000)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Admitted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%</a:t>
                      </a:r>
                      <a:r>
                        <a:rPr lang="en-GB" sz="2800" kern="12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of capex to total expenditure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30970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Imo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93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29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70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193269"/>
                  </a:ext>
                </a:extLst>
              </a:tr>
              <a:tr h="448186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Oyo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87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29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55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5050081"/>
                  </a:ext>
                </a:extLst>
              </a:tr>
              <a:tr h="448186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Osun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86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28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52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4407154"/>
                  </a:ext>
                </a:extLst>
              </a:tr>
              <a:tr h="448186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Ogun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80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26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58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23987"/>
                  </a:ext>
                </a:extLst>
              </a:tr>
              <a:tr h="448186"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Delta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80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23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46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1040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8181" y="5734050"/>
            <a:ext cx="648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Garamond" pitchFamily="18" charset="0"/>
              </a:rPr>
              <a:t>South West recorded the highest number of Jamb applicants and admitted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9664700" cy="471365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Ease of Doing Business – World bank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784" y="659769"/>
            <a:ext cx="9302750" cy="706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World bank Doing Business report is measured based on: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Starting a business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Dealing with construction permits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Registering property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Enforcing contracts</a:t>
            </a:r>
          </a:p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According to the report, it is easier to: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>
                <a:latin typeface="Garamond" pitchFamily="18" charset="0"/>
              </a:rPr>
              <a:t>S</a:t>
            </a:r>
            <a:r>
              <a:rPr lang="en-GB" sz="2800" dirty="0" smtClean="0">
                <a:latin typeface="Garamond" pitchFamily="18" charset="0"/>
              </a:rPr>
              <a:t>tart a business in Abuja and Lagos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Get a construction permit in Niger and Kano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Register property in Kaduna and </a:t>
            </a:r>
            <a:r>
              <a:rPr lang="en-GB" sz="2800" dirty="0" err="1" smtClean="0">
                <a:latin typeface="Garamond" pitchFamily="18" charset="0"/>
              </a:rPr>
              <a:t>Zamfara</a:t>
            </a:r>
            <a:r>
              <a:rPr lang="en-GB" sz="2800" dirty="0" smtClean="0">
                <a:latin typeface="Garamond" pitchFamily="18" charset="0"/>
              </a:rPr>
              <a:t> 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Enforce a contract in Kaduna and Bauchi</a:t>
            </a:r>
            <a:endParaRPr lang="en-GB" sz="2800" dirty="0">
              <a:latin typeface="Garamond" pitchFamily="18" charset="0"/>
            </a:endParaRP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endParaRPr lang="en-GB" sz="2800" dirty="0">
              <a:latin typeface="Garamond" pitchFamily="18" charset="0"/>
            </a:endParaRPr>
          </a:p>
        </p:txBody>
      </p:sp>
      <p:pic>
        <p:nvPicPr>
          <p:cNvPr id="19458" name="Picture 2" descr="Image result for ease of doing bus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7874" y="5863220"/>
            <a:ext cx="1194126" cy="99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418409694"/>
              </p:ext>
            </p:extLst>
          </p:nvPr>
        </p:nvGraphicFramePr>
        <p:xfrm>
          <a:off x="7372350" y="1562100"/>
          <a:ext cx="4497524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34551" y="4324118"/>
            <a:ext cx="2457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Garamond" pitchFamily="18" charset="0"/>
              </a:rPr>
              <a:t>Source: </a:t>
            </a:r>
            <a:r>
              <a:rPr lang="en-GB" sz="1100" dirty="0" smtClean="0">
                <a:latin typeface="Garamond" pitchFamily="18" charset="0"/>
              </a:rPr>
              <a:t>World Bank, </a:t>
            </a:r>
            <a:r>
              <a:rPr lang="en-GB" sz="1100" dirty="0">
                <a:latin typeface="Garamond" pitchFamily="18" charset="0"/>
              </a:rPr>
              <a:t>FDC Think Tank</a:t>
            </a:r>
          </a:p>
        </p:txBody>
      </p:sp>
    </p:spTree>
    <p:extLst>
      <p:ext uri="{BB962C8B-B14F-4D97-AF65-F5344CB8AC3E}">
        <p14:creationId xmlns:p14="http://schemas.microsoft.com/office/powerpoint/2010/main" xmlns="" val="30099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10179050" cy="471365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Ease of Doing Business - Problems that remain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50" y="871415"/>
            <a:ext cx="7854950" cy="560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Lack of proper infrastructure</a:t>
            </a:r>
          </a:p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Low internet penetration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Challenges for local entrepreneurs</a:t>
            </a:r>
          </a:p>
          <a:p>
            <a:pPr lvl="1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Accessibility of local building regulations remain weak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As well as quality control after construction</a:t>
            </a:r>
          </a:p>
          <a:p>
            <a:pPr lvl="1"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26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  <a:p>
            <a:pPr lvl="1" indent="-315591">
              <a:lnSpc>
                <a:spcPct val="150000"/>
              </a:lnSpc>
              <a:buSzPct val="100000"/>
              <a:buFont typeface="Courier New" pitchFamily="49" charset="0"/>
              <a:buChar char="o"/>
              <a:defRPr/>
            </a:pPr>
            <a:endParaRPr lang="en-GB" sz="2800" dirty="0">
              <a:solidFill>
                <a:srgbClr val="000000"/>
              </a:solidFill>
              <a:latin typeface="Garamond" pitchFamily="18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Image result for ease of doing bus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0676" y="1954925"/>
            <a:ext cx="3282400" cy="2734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884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1378"/>
            <a:ext cx="9664700" cy="471365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Forte" pitchFamily="66" charset="0"/>
              </a:rPr>
              <a:t>Ease of Doing Business – Way Forward</a:t>
            </a:r>
            <a:endParaRPr lang="en-GB" sz="40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50" y="871415"/>
            <a:ext cx="6921500" cy="487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Improve the quality of infrastructure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To increase efficiency</a:t>
            </a:r>
          </a:p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Adopt online tax registration and payment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Increase awareness of availability</a:t>
            </a:r>
          </a:p>
          <a:p>
            <a:pPr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Make the construction permit process more transparent</a:t>
            </a:r>
          </a:p>
          <a:p>
            <a:pPr lvl="2" indent="-228600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Garamond" pitchFamily="18" charset="0"/>
              </a:rPr>
              <a:t>Simplify the structure of the building permit fees</a:t>
            </a:r>
            <a:endParaRPr lang="en-GB" sz="2800" dirty="0">
              <a:latin typeface="Garamond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050" y="1952368"/>
            <a:ext cx="4337950" cy="30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68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121" t="4712" r="1728" b="4816"/>
          <a:stretch>
            <a:fillRect/>
          </a:stretch>
        </p:blipFill>
        <p:spPr bwMode="auto">
          <a:xfrm>
            <a:off x="9344527" y="2358188"/>
            <a:ext cx="2727158" cy="19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7" y="148549"/>
            <a:ext cx="12095018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000" kern="1200" spc="-49" dirty="0" smtClean="0">
                <a:solidFill>
                  <a:schemeClr val="tx1"/>
                </a:solidFill>
                <a:latin typeface="Forte" pitchFamily="66" charset="0"/>
              </a:rPr>
              <a:t>New Minimum </a:t>
            </a:r>
            <a:r>
              <a:rPr lang="en-GB" altLang="en-US" sz="4000" kern="1200" spc="-49" dirty="0">
                <a:solidFill>
                  <a:schemeClr val="tx1"/>
                </a:solidFill>
                <a:latin typeface="Forte" pitchFamily="66" charset="0"/>
              </a:rPr>
              <a:t>Wage Funding &amp; Consequential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723900"/>
            <a:ext cx="11028217" cy="59992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States civil service account for about 1.9 million workers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States get 85% of VAT, as well as other statutory allocations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In addition to IGR</a:t>
            </a:r>
            <a:endParaRPr lang="en-GB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Personnel </a:t>
            </a:r>
            <a:r>
              <a:rPr lang="en-GB" dirty="0" smtClean="0">
                <a:latin typeface="Garamond" pitchFamily="18" charset="0"/>
              </a:rPr>
              <a:t>expenses of most states exceed IGR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So, there is either –</a:t>
            </a:r>
          </a:p>
          <a:p>
            <a:pPr lvl="2">
              <a:lnSpc>
                <a:spcPct val="150000"/>
              </a:lnSpc>
              <a:buNone/>
            </a:pPr>
            <a:r>
              <a:rPr lang="en-GB" sz="36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aramond" pitchFamily="18" charset="0"/>
              </a:rPr>
              <a:t>An expense problem</a:t>
            </a:r>
            <a:r>
              <a:rPr lang="en-GB" sz="36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aramond" pitchFamily="18" charset="0"/>
              </a:rPr>
              <a:t> </a:t>
            </a:r>
            <a:r>
              <a:rPr lang="en-GB" sz="3600" b="1" dirty="0" smtClean="0">
                <a:latin typeface="Garamond" pitchFamily="18" charset="0"/>
              </a:rPr>
              <a:t>Or </a:t>
            </a:r>
            <a:r>
              <a:rPr lang="en-GB" sz="36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aramond" pitchFamily="18" charset="0"/>
              </a:rPr>
              <a:t>A revenue problem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For social reasons, head count rationalization may be farfetched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But labour optimization will help boost productivity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GB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7" y="148549"/>
            <a:ext cx="12095018" cy="765859"/>
          </a:xfrm>
        </p:spPr>
        <p:txBody>
          <a:bodyPr>
            <a:no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100" kern="1200" spc="-49" dirty="0" smtClean="0">
                <a:solidFill>
                  <a:schemeClr val="tx1"/>
                </a:solidFill>
                <a:latin typeface="Forte" pitchFamily="66" charset="0"/>
              </a:rPr>
              <a:t>Need to Augment Revenue Sources </a:t>
            </a:r>
            <a:endParaRPr lang="en-GB" altLang="en-US" sz="41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697188"/>
            <a:ext cx="11097490" cy="5733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As </a:t>
            </a:r>
            <a:r>
              <a:rPr lang="en-GB" dirty="0" smtClean="0">
                <a:latin typeface="Garamond" pitchFamily="18" charset="0"/>
              </a:rPr>
              <a:t>at 2017, only 7 states generate IGR in excess of 30% of their total revenue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10 states had debt profiles exceeding their statutory revenue by more than 200%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19 states exceed theirs by more than 100%</a:t>
            </a: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639" y="5181600"/>
            <a:ext cx="2831361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7" y="148549"/>
            <a:ext cx="12095018" cy="765859"/>
          </a:xfrm>
        </p:spPr>
        <p:txBody>
          <a:bodyPr>
            <a:no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100" kern="1200" spc="-49" dirty="0" smtClean="0">
                <a:solidFill>
                  <a:schemeClr val="tx1"/>
                </a:solidFill>
                <a:latin typeface="Forte" pitchFamily="66" charset="0"/>
              </a:rPr>
              <a:t>Bridging the Funding Gap</a:t>
            </a:r>
            <a:endParaRPr lang="en-GB" altLang="en-US" sz="41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697188"/>
            <a:ext cx="11097490" cy="5733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IGR remains key to the funding of the new minimum wage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Funding through the statutory allocation (FAAC) is unsustainable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latin typeface="Garamond" pitchFamily="18" charset="0"/>
              </a:rPr>
              <a:t>Though, increase in VAT may provide temporary succour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Garamond" pitchFamily="18" charset="0"/>
              </a:rPr>
              <a:t>Complemented by improved tax administration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Other measures include –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tabLst>
                <a:tab pos="114287" algn="l"/>
                <a:tab pos="241271" algn="l"/>
              </a:tabLst>
              <a:defRPr/>
            </a:pPr>
            <a:r>
              <a:rPr lang="en-GB" altLang="en-US" b="1" dirty="0" smtClean="0">
                <a:latin typeface="Garamond" pitchFamily="18" charset="0"/>
              </a:rPr>
              <a:t>Privatization</a:t>
            </a:r>
            <a:r>
              <a:rPr lang="en-GB" altLang="en-US" dirty="0" smtClean="0">
                <a:latin typeface="Garamond" pitchFamily="18" charset="0"/>
              </a:rPr>
              <a:t> - Partially sell equity across SOEs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tabLst>
                <a:tab pos="114287" algn="l"/>
                <a:tab pos="241271" algn="l"/>
              </a:tabLst>
              <a:defRPr/>
            </a:pPr>
            <a:r>
              <a:rPr lang="en-GB" altLang="en-US" b="1" dirty="0" smtClean="0">
                <a:latin typeface="Garamond" pitchFamily="18" charset="0"/>
              </a:rPr>
              <a:t>Liberalization</a:t>
            </a:r>
            <a:r>
              <a:rPr lang="en-GB" altLang="en-US" dirty="0" smtClean="0">
                <a:latin typeface="Garamond" pitchFamily="18" charset="0"/>
              </a:rPr>
              <a:t> – Private sector-led projects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tabLst>
                <a:tab pos="114287" algn="l"/>
                <a:tab pos="241271" algn="l"/>
              </a:tabLst>
              <a:defRPr/>
            </a:pPr>
            <a:r>
              <a:rPr lang="en-GB" altLang="en-US" b="1" dirty="0" smtClean="0">
                <a:latin typeface="Garamond" pitchFamily="18" charset="0"/>
              </a:rPr>
              <a:t>Commercialization</a:t>
            </a:r>
            <a:r>
              <a:rPr lang="en-GB" altLang="en-US" dirty="0" smtClean="0">
                <a:latin typeface="Garamond" pitchFamily="18" charset="0"/>
              </a:rPr>
              <a:t> - Rental income from idle assets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tabLst>
                <a:tab pos="114287" algn="l"/>
                <a:tab pos="241271" algn="l"/>
              </a:tabLst>
              <a:defRPr/>
            </a:pPr>
            <a:r>
              <a:rPr lang="en-GB" altLang="en-US" b="1" dirty="0" smtClean="0">
                <a:latin typeface="Garamond" pitchFamily="18" charset="0"/>
              </a:rPr>
              <a:t>Concessions</a:t>
            </a:r>
            <a:r>
              <a:rPr lang="en-GB" altLang="en-US" dirty="0" smtClean="0">
                <a:latin typeface="Garamond" pitchFamily="18" charset="0"/>
              </a:rPr>
              <a:t> - Fees from long term leasing of assets</a:t>
            </a:r>
            <a:endParaRPr lang="en-GB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GB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licy score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8269" y="1475608"/>
            <a:ext cx="5715000" cy="3821605"/>
          </a:xfrm>
          <a:prstGeom prst="rect">
            <a:avLst/>
          </a:prstGeom>
        </p:spPr>
      </p:pic>
      <p:sp>
        <p:nvSpPr>
          <p:cNvPr id="65538" name="AutoShape 2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0" name="AutoShape 4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2" name="AutoShape 6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4" name="AutoShape 8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5546" name="AutoShape 10" descr="data:image/jpeg;base64,/9j/4AAQSkZJRgABAQAAAQABAAD/2wCEAAkGBxIHBhUUBxQWFhUXFBgVFhcXFRYUHhcUFxcYGBYcHBUdHCkhHhwlHRsYITUiKCo3Li4uGR8zODUtNzQtMSsBCgoKDg0OGBAQGjQcHB43LCw3LCw0KzcwLSs0LCw3NTcrLCwsLDQ3Ljc0NCssLDQsKy81LCw3LC8uLywsLjQ3L//AABEIAK0BJAMBIgACEQEDEQH/xAAbAAEAAwEBAQEAAAAAAAAAAAAABQYHBAMCAf/EAFAQAAEDAgQEAgMJCA4LAAAAAAEAAgMEEQUGEiEHEzFBIlFhcYEUMjNCUpGhsdEVIzZTYnOzwQgWFyQ3Q2OCkpOitOHxJTRUcnR1ssLE0vD/xAAaAQEAAgMBAAAAAAAAAAAAAAAAAQQCAwUG/8QAIxEBAAICAgICAgMAAAAAAAAAAAECAxEEMRIhQVEisQUyof/aAAwDAQACEQMRAD8A3FERAREQEREBERAREQEREBERAREQEREBERAREQEREBERAREQEREBERAREQEREBERAREQEREBERAREQEREBERAREQEREBERAREQEREBERAREQEREBERAREQEREBERAREQEREBERAREQEREBERAREQEREBcOJ4tDhcd614bfoOpPqaN1C50zUMCg0UtnTOGwO4YPlH9QWaCofWVBfVOLnHcuJuStGXPFPUdulxP4+2avnb1X9tDmzwHu/ecRt5vNv7I+1Ic0zPO7WfM77VT6QKZpGqvGa8/K1fi4adQtlJj/M+HZb0tN/oKloJ2ztvEb//AHkqvSR3UtBCWi7NlZpe09ubmx0jr0l0XjBLrb4+q9luVRERAREQEREBERAREQEREBERAREQEREBERAREQEREBERAREQFy4nWtw7D3yzdGNJ9Z7D1k2HtXUqdxNq+Vg7I2/xkm/+6wX+vSotOo2ypXytEM1xarfXVbpKk3c51z9g9AG3sX1SFeMzbtSlfZcyz1+HU4oiPhP0jlM0jlX6WRStNKlZVM1VlpJLKXppS8gM7qr001yA1WMH7l0OqX37tgPL/JWscuTnp718y/K6r5VTeP4u3zdVMwSiaIOZ0IuqTNU3VgyvUc6gIPxXEew7/rKzx33bTVmw+NIn6TKIi3qgiIgIiICIiAiIgIiICIiAiIgIiICIiAiIgIiICIiAiIgKg8VgRFTntqePaQ231FX5VbiPQGty050YuYnCT+aLh/zNJPsWNo3DKk6tEsr6heHwci9IXauikaXBJa82jbYebjpH2/QqN6Tt6HicqtY/KfTxp5lNYXDJXTaaRpcfoHrPZTeCZDjiAdiEhk/Jb4W+09T9CsFdiVLlyl0nS35MbLaj7P1lTXBPdp1DDkc6lp8cMeUvnD8OjwSmMlc4FwG57D0NHcqvYli5r6kudsOjR5D7VEYvmF+LT3l2aPesHQek+Z9K4vdKi+WP616Rh4lo/PJ7tP8AiWfU7K1ZFdrpZD21gfR/is9dUrTcm0hpcBZr6vvIf53vf7Nllx/d2vn1imLX2nERFecQREQEREBERAREQEREBERAREQEREBERAREQEREBERAREQF8yMEkZEguCCCD3B6r6RBjWYMJdlvFSw/BuJMTvNvlf5Q6H2HuvukxlsA3N/UtVxfC4sYojFXN1NPsLT2IPYhZVmDJtTgzy6EGWLs5ouQPymDcesbeparV+limSOpe1Tmyd0emjPLHn1d8/QKtTF75S6RxcTuSSST6yUZLdegIKrXraXW4vJpj6h4iYt6r790r7LQVY8AyXNijw6pBij83CziPyWn6zt61rjHMzqF63OxVjdnPk/B3Y9iQ1g8phBkPn5NB8z9V1sIGkWC5sNw+PC6MR0TdLR9J7knuSupXsWOKQ89zOVPIvvqI6gREWxUEREBERAREQEREBERAREQEREBERAREQEREBERAREQEREBERAREQRtfgFLiLr1kLHH5Wmx/pCxUeMj0APwJ/rJf/ZWJFGoTuYR9DglNh5vRwsafPTc/wBI7qQRFKJnYiIgIiICIiAiIgIiICIiAiIgIiICIiAiIgIiIKJBmOrzVmGeDLLo4Kemdy5ah8Zmc+W5BbGzUGgCzvEb9jZe1Z92MFxCAxTRVkMkzI5Q+EQvia421hzHaSB6vLbuM+w3HajhZmqpixaFz6eeV0jXNsC4XcWvjcfC52kgOYSLEDcfG1bLWc6HM22FTAvtcxuBY8DudDtyPSLj0oJbE8QiwqgfNXuDI2DU5xubD1DdeGX8ZizBhTajD9XLeXBpc3SSGPcwnSdwCWm197eSq/FhtUcrVBpnQin5H3xrmPdITq+I4PDW7W6g91y8KYq5uWaQh9N7l0vJby5BLYukt9816L6rfF6INDRUKvzfUYxm52H5REYMQJqKmVrpGx2IBayMEanAkDc9dQtsSvHMuOYlkdrJ8SfFWUpeGS6Yfc8seroW2eWuHXrbfSNr3AaGip2fs1yYLk5tZgJjfqdEWl7XOa6OXoQA5p7g9VXf2143mLC435Tp49IibzZnaAJJ9I5rYWyPHga67bm9yDvtuHjxhv8AtzwgNJGqbSbEi490U3Xz6lXfPpxAZeP7Ubc/W38Xfl38WnmeC/Tr2vbeypPF/wDDXBv+I/8AIpVbuJWYZssZYNRhgYXiRjbSNc4aXGx2Dgb9O6CYy4ak4DD93bCo5beba1tdt/e+G/nba97bKSUBDi00mQxVeDnGi59rHRzTDzLab306u1727qn5SzniecMIIwmOnbM1x5sz2yNijafg2sjuXPkIu472aLX62QaeiyuDOWJ5ZzdDSZyEMkc7mtZLEC337gxpB2uA4gOaRcXvc97PxHzkMnYQ18LOZNI4siYb2uBdznW3IG2w3JcBt1AW1FTnUeMx4NzBVQGo0auSaccrVa+gPD9fo1E+xR/DDNVbm+LnVb6blNJZJGyKVjw+wcwhzpHAtIPo7jsg0FUDi3nCqyfRwPwkRHW6QP5jHO960FtrPbb4yv6yP9kUL4FTW/HP/RFBbKiDG/cWuiqKFz9Nwx1NMwE2vbXznfUuPh5n9+Y6+WlxmIQ1UQcXBt9LtDgyTYk6XNcQLXN73BO9uufiThdFSN01TJXWDWsi++Oc62wAGw9ZIHpUJw2yxUHMtRimMhsbp+YIomva8tbI8OJc5pIuA1oAB8ybdEGmIq/jE1fU4tyMFEcMYja+SplY6XxOc4COOMFoLhpuSTYBw23VSzJmLE8iYhA/GZYqqklk5b3CHkvYbXNtLiPeguHW+kjbYoNNRVfiPmCbLOVnVGGhhe18bbSAubZ7w07BwPfzUJh2NYvmvBIpcvimgaY26pJhITJOGjmctgvpiD9TbuuTpuNtyGhrJeKwP7omEhhIDpYwQCdwKmE7jv1Kk8iZ1rKnNEuHZsjYJ2Alr4xYHSGmxFyDdrg4OFtuoBXBxS/hHwf88P08CJasiq2dc0uwYMgwWPn1s20MI3AHeSTcaYx6SLnuBcibwZtQMOb923RGYi7+S1zWA+TdTiTbzPXyHREO5ERAREQEREBERAREQc9dRRYjSmOujZIx3Vr2h7T7DssV4rZHiypAyuy250OmUAtDidDzctfG47jcWLb23FrAEG2YFLjeV2GCvpW10Qc4xzQzRxua0kkNLJCLjfYfF6XOy9cSwOtz1VRDMcLaSjik5hg5jZpZ3AEAPczwMZYnYEnc97FodfEGqdUcKppJhZz6eIuHkXujv9JXbwuFsgUf5r/ucu/OOCnH8rz00JDXSR2YT0D2kOZe3bUB7FWuHRxPB8Nio8XoSGxlzRUCeEt5ZcXDwBxcSL2FhuLXsgo3B2nq67Fq44fUMgkvGZdcHPLi58xNvvjdNnXv1vqHlvfcx5NxDMWFugxHEYjG4tJAodJuxwc3fn+YCjsQyhW5aze+vya1kzJdRmpXPERJedTtLj4d3eIE7tJI3Bsp5+N4pWw6aDDuS8i3MqaiIsYfPTEXPf6rD1oK1xKwo4DwgjpnP5nKdBHr06b6Xi3hubbelXnJUQhydRiMWApYf0bSVD8R8vVOYMnNp6EtfLriLnOIjB0budsNrnsB3U/likkoMt00VbYSR08Ub7G41MY1rrHyuEGb8YjbO2D2/Hj+8Uym+OP4AP8Az0P/AFhfnEfKlVmDMdBNhoYWU79Ump+k/CxP2HfZhUnxQwGfMmVjBhQaXmVjvE7SNLSSd/mQetCbcLmf8sb/AHYKB4DRBmRyW9XVEhPpIaxv1NCslPhc8XDwUxA54oORbULc0QaPfeWruuHhZl+oy1lkw4sGh/Oe8aXaxpcG239YKCq8aPwrwj8+f09KpXjZgLsSwKOoppI2Ppnl33x7WBzX6RYOcQNeprLA9dx1svXiTlSqzDj9BLhgYWU7y9+p4afhYX7C25swr441UQrcBg5cwjlZUtfDGQ5xmksWhrGtBJeNVwbW87A3Ad786zT4Hekw+t91Oj8MTqd7GiQiwJmcAwMvvub27A7L84T5Rkyll9zcRI50rw94B1BgDQ1rdXc7Ekja5sL2uYKGtzV7kDjBS3t712gPPrtKGX9oUhw9z9PjeNSUWY4BDUxtLvCHNB0kBzSxxJBs5pBBIcCSLbXDQ1kX7Iw/6Cph/KyH5oz9q11Z3xhylV5tpqdmDhh0GUvL36Lag0N7b90F4dRRV2HhlbGyRhYAWvaHgi3cEWWO4O05O4z+5MGJFPM8B0QJLQJIeZ082uGx66dlfXYljIpQ2mw+na/TbW+t1NBAtcsEQJHouuLJmQZMPx59fmaVs1W8kjQCGRlw0kgkAk6fANhZu2/VB64tnmWXNRw/K0DZp2gmSSV5jiiAAJJ0gucBqaDa25AF97UnjfSVsWXIX45UxyAzFoihgMTGu5Uh1anPc5xABHYeIqYxTLWJZb4hSV+WoG1UcwcHxmRkZAfpL2kuIt42BwcL+RHn85+yxi+dsFY6ojihcx12UrZQ82c0hz3TEBpeNgGjaxduTYIJvjX/AAdyfnIP0rFPcPmCPItCG/7JAfaY2k/SVC5zwiuzVkQwvhjindJGdHO1tDWOa4kv0De4OwB7b+VkynQvwzK9LDWWD4qeKN1jcamMDTY9xsgz5237IIW/Eb+vkH/BeXFsPfxAwoUrg1+saHObqDXmeLSS0EXF7bXCmxlar/ddNcWs9z6dAOvxf6vo95b5dx1TPmVavGs5UFRhoZy6d7HSFz9JsJmPdYd/C0olAZBx1+X87VFLnFoFVPIC2pd/GE7Rs1dBG4AaALAG7SAdlsCpvEzJbc3YR+9gBUxXMTjtqHxo3H5LvPsQD5378jNxCDCBHmprTIywbK1+vmN7ath4x3Pfr1uiFjREQEREBERAREQEREBERAREQEREBERAREQEREBZfxI5mDZ8oMRqmPfSQtcyTS3XynOEgc8gdBZ7Tf8Ak7dbX1BEFaGf8LNNrFbTkWvYSAu/q/f39FrqCynhcmMZ8nxSoidDEYxDTtkbofI2zQ6VzDu0HTtfcgjbbe+MpI45NUbGA+YaAfnsvZ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838200" y="-144463"/>
            <a:ext cx="363538" cy="304801"/>
          </a:xfrm>
          <a:prstGeom prst="rect">
            <a:avLst/>
          </a:prstGeom>
          <a:noFill/>
        </p:spPr>
        <p:txBody>
          <a:bodyPr lIns="108823" tIns="54422" rIns="108823" bIns="54422"/>
          <a:lstStyle/>
          <a:p>
            <a:pPr defTabSz="10880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2" name="AutoShape 2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564" name="AutoShape 4" descr="Image result for diamond 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1088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122" name="AutoShape 2" descr="Image result for citibank logo"/>
          <p:cNvSpPr>
            <a:spLocks noChangeAspect="1" noChangeArrowheads="1"/>
          </p:cNvSpPr>
          <p:nvPr/>
        </p:nvSpPr>
        <p:spPr bwMode="auto">
          <a:xfrm>
            <a:off x="838200" y="-192088"/>
            <a:ext cx="363538" cy="406401"/>
          </a:xfrm>
          <a:prstGeom prst="rect">
            <a:avLst/>
          </a:prstGeom>
          <a:noFill/>
        </p:spPr>
        <p:txBody>
          <a:bodyPr lIns="108851" tIns="54426" rIns="108851" bIns="54426"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03131" y="2254469"/>
            <a:ext cx="3247697" cy="2143125"/>
          </a:xfrm>
          <a:prstGeom prst="rect">
            <a:avLst/>
          </a:prstGeom>
          <a:noFill/>
        </p:spPr>
        <p:txBody>
          <a:bodyPr lIns="76029" tIns="38013" rIns="76029" bIns="3801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Policy Scorecard</a:t>
            </a:r>
          </a:p>
        </p:txBody>
      </p:sp>
      <p:sp>
        <p:nvSpPr>
          <p:cNvPr id="2" name="AutoShape 2" descr="Image result for performance indic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349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What is Economic Management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932723"/>
            <a:ext cx="7283668" cy="57332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It is the administration of the resources, finances, income, and expenditure of a community or business enterprise through optimal resource allocation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GB" dirty="0" smtClean="0">
              <a:latin typeface="Garamond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841" y="1450427"/>
            <a:ext cx="3783724" cy="378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Value for Money 3-Tripod Evaluation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2" y="932723"/>
            <a:ext cx="10398602" cy="1053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200" dirty="0" smtClean="0">
                <a:latin typeface="Garamond" pitchFamily="18" charset="0"/>
              </a:rPr>
              <a:t>Project evaluation and appraisal should be based on these conditions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32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 t="21912"/>
          <a:stretch>
            <a:fillRect/>
          </a:stretch>
        </p:blipFill>
        <p:spPr bwMode="auto">
          <a:xfrm>
            <a:off x="1574062" y="1985707"/>
            <a:ext cx="9288379" cy="433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How To Effectively Measure Performance 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300" y="932723"/>
            <a:ext cx="3695700" cy="57332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200" dirty="0" smtClean="0">
                <a:latin typeface="Garamond" pitchFamily="18" charset="0"/>
              </a:rPr>
              <a:t>Under social accounting, the non-financial metrics are paramount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200" dirty="0" smtClean="0">
                <a:latin typeface="Garamond" pitchFamily="18" charset="0"/>
              </a:rPr>
              <a:t>More emphasis on social outcomes and  impact (effectiveness)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200" dirty="0" smtClean="0">
                <a:latin typeface="Garamond" pitchFamily="18" charset="0"/>
              </a:rPr>
              <a:t>As opposed to resource maximization (efficiency)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32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586" name="AutoShape 2" descr="Image result for iceberg prob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588" name="AutoShape 4" descr="Image result for iceberg prob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 r="34481"/>
          <a:stretch>
            <a:fillRect/>
          </a:stretch>
        </p:blipFill>
        <p:spPr bwMode="auto">
          <a:xfrm>
            <a:off x="832286" y="1763433"/>
            <a:ext cx="3200400" cy="412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737286" y="1752600"/>
            <a:ext cx="1847850" cy="4953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32536" y="4572000"/>
            <a:ext cx="1752600" cy="6096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3236" y="1581150"/>
            <a:ext cx="386715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aramond" pitchFamily="18" charset="0"/>
              </a:rPr>
              <a:t>Financial Measures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Garamond" pitchFamily="18" charset="0"/>
              </a:rPr>
              <a:t>Revenue Generation Capacity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Garamond" pitchFamily="18" charset="0"/>
              </a:rPr>
              <a:t>Debt Service-to-Revenue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3236" y="4359820"/>
            <a:ext cx="3962400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aramond" pitchFamily="18" charset="0"/>
              </a:rPr>
              <a:t>Non-Financial Measures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Garamond" pitchFamily="18" charset="0"/>
              </a:rPr>
              <a:t>Social Metrics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Garamond" pitchFamily="18" charset="0"/>
              </a:rPr>
              <a:t>Education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Garamond" pitchFamily="18" charset="0"/>
              </a:rPr>
              <a:t>Effective Healthcare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Garamond" pitchFamily="18" charset="0"/>
              </a:rPr>
              <a:t>Quality of Life</a:t>
            </a:r>
            <a:endParaRPr lang="en-GB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d small people - red puzzle ins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5450" y="1883803"/>
            <a:ext cx="2876550" cy="33930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799"/>
            <a:ext cx="10515600" cy="765859"/>
          </a:xfrm>
        </p:spPr>
        <p:txBody>
          <a:bodyPr>
            <a:normAutofit fontScale="90000"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Alignment </a:t>
            </a:r>
            <a:r>
              <a:rPr lang="en-GB" altLang="en-US" sz="4600" kern="1200" spc="-49" dirty="0">
                <a:solidFill>
                  <a:schemeClr val="tx1"/>
                </a:solidFill>
                <a:latin typeface="Forte" pitchFamily="66" charset="0"/>
              </a:rPr>
              <a:t>with Federal Government </a:t>
            </a: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Priorities</a:t>
            </a:r>
            <a:b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</a:br>
            <a:endParaRPr lang="en-GB" altLang="en-US" sz="4600" kern="1200" spc="-49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1" y="647700"/>
            <a:ext cx="9730539" cy="62087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Complementing federal government initiatives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US" dirty="0" smtClean="0">
                <a:latin typeface="Garamond" pitchFamily="18" charset="0"/>
              </a:rPr>
              <a:t>Key to fully exploit synergies</a:t>
            </a:r>
            <a:endParaRPr lang="en-GB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Especially big-ticket projects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Which have high social and environmental impact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For instance, provision of rural housing upon the completion of connecting railway lines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Will help decongest urban centres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Improving the quality of life in both centres (urban and rural)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10515600" cy="304800"/>
          </a:xfrm>
        </p:spPr>
        <p:txBody>
          <a:bodyPr>
            <a:normAutofit fontScale="90000"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Alignment </a:t>
            </a:r>
            <a:r>
              <a:rPr lang="en-GB" altLang="en-US" sz="4600" kern="1200" spc="-49" dirty="0">
                <a:solidFill>
                  <a:schemeClr val="tx1"/>
                </a:solidFill>
                <a:latin typeface="Forte" pitchFamily="66" charset="0"/>
              </a:rPr>
              <a:t>with Federal Government </a:t>
            </a: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Priorities</a:t>
            </a:r>
            <a:b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</a:br>
            <a:endParaRPr lang="en-GB" altLang="en-US" sz="4600" kern="1200" spc="-49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61" y="837473"/>
            <a:ext cx="11014429" cy="573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Adopting a </a:t>
            </a:r>
            <a:r>
              <a:rPr lang="en-GB" dirty="0" err="1" smtClean="0">
                <a:latin typeface="Garamond" pitchFamily="18" charset="0"/>
              </a:rPr>
              <a:t>procyclical</a:t>
            </a:r>
            <a:r>
              <a:rPr lang="en-GB" dirty="0" smtClean="0">
                <a:latin typeface="Garamond" pitchFamily="18" charset="0"/>
              </a:rPr>
              <a:t> policy against the federal government’s fiscal consolidation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Will put a strain on limited financial resources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Widen the funding gap at the state level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Exacerbating debt service burden/cost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AutoShape 4" descr="Image result for misalig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Image result for state debt bur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3886200"/>
            <a:ext cx="396239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57144"/>
            <a:ext cx="4914004" cy="29008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10515600" cy="304800"/>
          </a:xfrm>
        </p:spPr>
        <p:txBody>
          <a:bodyPr>
            <a:normAutofit fontScale="90000"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Focus on Areas of Competitive Strength </a:t>
            </a:r>
            <a:endParaRPr lang="en-GB" altLang="en-US" sz="4600" kern="1200" spc="-49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61" y="837473"/>
            <a:ext cx="11014429" cy="573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The 3Es framework emphasize the need to be internally efficient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Garamond" pitchFamily="18" charset="0"/>
              </a:rPr>
              <a:t>Leverage resources (land, </a:t>
            </a:r>
            <a:r>
              <a:rPr lang="en-US" dirty="0" err="1" smtClean="0">
                <a:latin typeface="Garamond" pitchFamily="18" charset="0"/>
              </a:rPr>
              <a:t>labour</a:t>
            </a:r>
            <a:r>
              <a:rPr lang="en-US" dirty="0" smtClean="0">
                <a:latin typeface="Garamond" pitchFamily="18" charset="0"/>
              </a:rPr>
              <a:t>, capital)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AutoShape 4" descr="Image result for misalig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71654-96A5-4280-94F3-931C61A9F92C}" type="slidenum">
              <a:rPr lang="en-IN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8401" y="2400371"/>
            <a:ext cx="7772399" cy="1099658"/>
          </a:xfrm>
          <a:prstGeom prst="rect">
            <a:avLst/>
          </a:prstGeom>
          <a:noFill/>
        </p:spPr>
        <p:txBody>
          <a:bodyPr lIns="91414" tIns="45706" rIns="91414" bIns="45706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Simulated Scenario Analysis</a:t>
            </a:r>
            <a:endParaRPr lang="en-US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85719"/>
            <a:ext cx="11184565" cy="685990"/>
          </a:xfrm>
        </p:spPr>
        <p:txBody>
          <a:bodyPr>
            <a:no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Best Case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93733" y="3379396"/>
            <a:ext cx="6007768" cy="2472965"/>
          </a:xfrm>
        </p:spPr>
        <p:txBody>
          <a:bodyPr>
            <a:noAutofit/>
          </a:bodyPr>
          <a:lstStyle/>
          <a:p>
            <a:pPr marL="338814" lvl="2" indent="-338814" algn="just">
              <a:lnSpc>
                <a:spcPct val="150000"/>
              </a:lnSpc>
              <a:spcBef>
                <a:spcPts val="0"/>
              </a:spcBef>
              <a:buSzPct val="100000"/>
              <a:buNone/>
              <a:tabLst>
                <a:tab pos="109542" algn="l"/>
                <a:tab pos="231257" algn="l"/>
              </a:tabLst>
              <a:defRPr/>
            </a:pPr>
            <a:r>
              <a:rPr lang="en-GB" altLang="en-US" sz="2400" b="1" i="1" u="sng" dirty="0" smtClean="0">
                <a:latin typeface="Garamond" pitchFamily="18" charset="0"/>
                <a:sym typeface="Calibri" pitchFamily="34" charset="0"/>
              </a:rPr>
              <a:t>Policy Adjustments Required</a:t>
            </a:r>
          </a:p>
          <a:p>
            <a:pPr marL="514105" lvl="3" indent="-338814" algn="just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Investment</a:t>
            </a: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-</a:t>
            </a: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f</a:t>
            </a: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riendly policy to deepen investment flows</a:t>
            </a:r>
          </a:p>
          <a:p>
            <a:pPr marL="514105" lvl="3" indent="-338814" algn="just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altLang="en-US" sz="2400" dirty="0" smtClean="0">
              <a:latin typeface="Garamond" pitchFamily="18" charset="0"/>
              <a:sym typeface="Calibri" pitchFamily="34" charset="0"/>
            </a:endParaRPr>
          </a:p>
          <a:p>
            <a:pPr marL="514105" lvl="3" indent="-338814" algn="just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altLang="en-US" sz="2400" dirty="0" smtClean="0">
              <a:latin typeface="Garamond" pitchFamily="18" charset="0"/>
              <a:sym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903" y="610984"/>
            <a:ext cx="11000297" cy="2396911"/>
          </a:xfrm>
          <a:prstGeom prst="rect">
            <a:avLst/>
          </a:prstGeom>
          <a:noFill/>
        </p:spPr>
        <p:txBody>
          <a:bodyPr wrap="square" lIns="116860" tIns="58430" rIns="116860" bIns="58430" numCol="2" rtlCol="0">
            <a:spAutoFit/>
          </a:bodyPr>
          <a:lstStyle/>
          <a:p>
            <a:pPr marL="338814" indent="-338814" algn="just">
              <a:lnSpc>
                <a:spcPct val="150000"/>
              </a:lnSpc>
            </a:pPr>
            <a:r>
              <a:rPr lang="en-GB" altLang="en-US" sz="2400" b="1" u="sng" dirty="0" smtClean="0">
                <a:latin typeface="Garamond" pitchFamily="18" charset="0"/>
                <a:sym typeface="Calibri" pitchFamily="34" charset="0"/>
              </a:rPr>
              <a:t>Assumptions</a:t>
            </a:r>
            <a:endParaRPr lang="en-GB" altLang="en-US" sz="2400" b="1" i="1" dirty="0" smtClean="0">
              <a:latin typeface="Garamond" pitchFamily="18" charset="0"/>
              <a:sym typeface="Calibri" pitchFamily="34" charset="0"/>
            </a:endParaRP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Oil Price: $60pb - $70pb 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Oil production: 1.65mbpd – 1.75mbpd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Exports of $60bn, imports of $45bn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altLang="en-US" sz="2400" dirty="0" smtClean="0">
              <a:latin typeface="Garamond" pitchFamily="18" charset="0"/>
              <a:sym typeface="Calibri" pitchFamily="34" charset="0"/>
            </a:endParaRP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Tax-to-GDP – 15%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Investment-to-GDP – 20%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Debt service-to-Revenue – 35%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818146" y="3200401"/>
          <a:ext cx="4836695" cy="367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dirty="0" smtClean="0">
                          <a:latin typeface="Garamond" pitchFamily="18" charset="0"/>
                        </a:rPr>
                        <a:t>Impact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6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GDP</a:t>
                      </a:r>
                      <a:r>
                        <a:rPr lang="en-GB" sz="2400" baseline="0" dirty="0" smtClean="0">
                          <a:latin typeface="Garamond" pitchFamily="18" charset="0"/>
                        </a:rPr>
                        <a:t> Growth (%)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latin typeface="Garamond" pitchFamily="18" charset="0"/>
                        </a:rPr>
                        <a:t>3.5-4.5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Inflation (%)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12.5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43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Money Supply Growth (%)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17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Net FDI ($’</a:t>
                      </a:r>
                      <a:r>
                        <a:rPr lang="en-GB" sz="2400" dirty="0" err="1" smtClean="0">
                          <a:latin typeface="Garamond" pitchFamily="18" charset="0"/>
                        </a:rPr>
                        <a:t>bn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6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External</a:t>
                      </a:r>
                      <a:r>
                        <a:rPr lang="en-GB" sz="2400" baseline="0" dirty="0" smtClean="0">
                          <a:latin typeface="Garamond" pitchFamily="18" charset="0"/>
                        </a:rPr>
                        <a:t> Reserves 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($’</a:t>
                      </a:r>
                      <a:r>
                        <a:rPr lang="en-GB" sz="2400" dirty="0" err="1" smtClean="0">
                          <a:latin typeface="Garamond" pitchFamily="18" charset="0"/>
                        </a:rPr>
                        <a:t>bn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50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Exchange Rate (N/$, IEFX)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345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Fiscal deficit (</a:t>
                      </a:r>
                      <a:r>
                        <a:rPr lang="en-GB" sz="2400" dirty="0" err="1" smtClean="0">
                          <a:latin typeface="Garamond" pitchFamily="18" charset="0"/>
                        </a:rPr>
                        <a:t>N’trn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85719"/>
            <a:ext cx="11184565" cy="685990"/>
          </a:xfrm>
        </p:spPr>
        <p:txBody>
          <a:bodyPr>
            <a:no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Worst Case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84233" y="3379396"/>
            <a:ext cx="6007768" cy="2472965"/>
          </a:xfrm>
        </p:spPr>
        <p:txBody>
          <a:bodyPr>
            <a:noAutofit/>
          </a:bodyPr>
          <a:lstStyle/>
          <a:p>
            <a:pPr marL="338814" lvl="2" indent="-338814" algn="just">
              <a:lnSpc>
                <a:spcPct val="150000"/>
              </a:lnSpc>
              <a:spcBef>
                <a:spcPts val="0"/>
              </a:spcBef>
              <a:buSzPct val="100000"/>
              <a:buNone/>
              <a:tabLst>
                <a:tab pos="109542" algn="l"/>
                <a:tab pos="231257" algn="l"/>
              </a:tabLst>
              <a:defRPr/>
            </a:pPr>
            <a:r>
              <a:rPr lang="en-GB" altLang="en-US" sz="2400" b="1" i="1" u="sng" dirty="0" smtClean="0">
                <a:latin typeface="Garamond" pitchFamily="18" charset="0"/>
                <a:sym typeface="Calibri" pitchFamily="34" charset="0"/>
              </a:rPr>
              <a:t>Policy Adjustments Required</a:t>
            </a:r>
          </a:p>
          <a:p>
            <a:pPr marL="514105" lvl="3" indent="-338814" algn="just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Look inwards to resuscitate ailing sectors</a:t>
            </a:r>
          </a:p>
          <a:p>
            <a:pPr marL="514105" lvl="3" indent="-338814" algn="just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Leverage competitive advantage through economies of scale</a:t>
            </a:r>
            <a:endParaRPr lang="en-GB" altLang="en-US" sz="2400" dirty="0" smtClean="0">
              <a:latin typeface="Garamond" pitchFamily="18" charset="0"/>
              <a:sym typeface="Calibri" pitchFamily="34" charset="0"/>
            </a:endParaRPr>
          </a:p>
          <a:p>
            <a:pPr marL="514105" lvl="3" indent="-338814" algn="just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altLang="en-US" sz="2400" dirty="0" smtClean="0">
              <a:latin typeface="Garamond" pitchFamily="18" charset="0"/>
              <a:sym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903" y="610984"/>
            <a:ext cx="11000297" cy="2396911"/>
          </a:xfrm>
          <a:prstGeom prst="rect">
            <a:avLst/>
          </a:prstGeom>
          <a:noFill/>
        </p:spPr>
        <p:txBody>
          <a:bodyPr wrap="square" lIns="116860" tIns="58430" rIns="116860" bIns="58430" numCol="2" rtlCol="0">
            <a:spAutoFit/>
          </a:bodyPr>
          <a:lstStyle/>
          <a:p>
            <a:pPr marL="338814" indent="-338814" algn="just">
              <a:lnSpc>
                <a:spcPct val="150000"/>
              </a:lnSpc>
            </a:pPr>
            <a:r>
              <a:rPr lang="en-GB" altLang="en-US" sz="2400" b="1" u="sng" dirty="0" smtClean="0">
                <a:latin typeface="Garamond" pitchFamily="18" charset="0"/>
                <a:sym typeface="Calibri" pitchFamily="34" charset="0"/>
              </a:rPr>
              <a:t>Assumptions</a:t>
            </a:r>
            <a:endParaRPr lang="en-GB" altLang="en-US" sz="2400" b="1" i="1" dirty="0" smtClean="0">
              <a:latin typeface="Garamond" pitchFamily="18" charset="0"/>
              <a:sym typeface="Calibri" pitchFamily="34" charset="0"/>
            </a:endParaRP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Oil Price: $40pb - $45pb 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Oil production: 1.1mbpd – 1.2mbpd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Exports of $35bn, imports of $38bn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altLang="en-US" sz="2400" dirty="0" smtClean="0">
              <a:latin typeface="Garamond" pitchFamily="18" charset="0"/>
              <a:sym typeface="Calibri" pitchFamily="34" charset="0"/>
            </a:endParaRP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Tax-to-GDP – 4%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Investment-to-GDP – 11%</a:t>
            </a:r>
          </a:p>
          <a:p>
            <a:pPr marL="338814" lvl="2" indent="-338814" algn="just" defTabSz="876452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altLang="en-US" sz="2400" dirty="0" smtClean="0">
                <a:latin typeface="Garamond" pitchFamily="18" charset="0"/>
                <a:sym typeface="Calibri" pitchFamily="34" charset="0"/>
              </a:rPr>
              <a:t>Debt service-to-Revenue – 75%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818146" y="3200401"/>
          <a:ext cx="5267344" cy="367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dirty="0" smtClean="0">
                          <a:latin typeface="Garamond" pitchFamily="18" charset="0"/>
                        </a:rPr>
                        <a:t>Impact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6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GDP</a:t>
                      </a:r>
                      <a:r>
                        <a:rPr lang="en-GB" sz="2400" baseline="0" dirty="0" smtClean="0">
                          <a:latin typeface="Garamond" pitchFamily="18" charset="0"/>
                        </a:rPr>
                        <a:t> Growth (%)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-1.99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Inflation (%)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17.2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43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Money Supply Growth (%)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-1.65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Net FDI ($’</a:t>
                      </a:r>
                      <a:r>
                        <a:rPr lang="en-GB" sz="2400" dirty="0" err="1" smtClean="0">
                          <a:latin typeface="Garamond" pitchFamily="18" charset="0"/>
                        </a:rPr>
                        <a:t>bn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-2.8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External</a:t>
                      </a:r>
                      <a:r>
                        <a:rPr lang="en-GB" sz="2400" baseline="0" dirty="0" smtClean="0">
                          <a:latin typeface="Garamond" pitchFamily="18" charset="0"/>
                        </a:rPr>
                        <a:t> Reserves 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($’</a:t>
                      </a:r>
                      <a:r>
                        <a:rPr lang="en-GB" sz="2400" dirty="0" err="1" smtClean="0">
                          <a:latin typeface="Garamond" pitchFamily="18" charset="0"/>
                        </a:rPr>
                        <a:t>bn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21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Exchange Rate (N/$, IEFX)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410-430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Fiscal deficit (</a:t>
                      </a:r>
                      <a:r>
                        <a:rPr lang="en-GB" sz="2400" dirty="0" err="1" smtClean="0">
                          <a:latin typeface="Garamond" pitchFamily="18" charset="0"/>
                        </a:rPr>
                        <a:t>N’trn</a:t>
                      </a:r>
                      <a:r>
                        <a:rPr lang="en-GB" sz="2400" dirty="0" smtClean="0">
                          <a:latin typeface="Garamond" pitchFamily="18" charset="0"/>
                        </a:rPr>
                        <a:t>)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aramond" pitchFamily="18" charset="0"/>
                        </a:rPr>
                        <a:t>4-5</a:t>
                      </a:r>
                      <a:endParaRPr lang="en-GB" sz="2400" dirty="0"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131300" cy="2852737"/>
          </a:xfrm>
        </p:spPr>
        <p:txBody>
          <a:bodyPr>
            <a:normAutofit/>
          </a:bodyPr>
          <a:lstStyle/>
          <a:p>
            <a:pPr defTabSz="1219170">
              <a:lnSpc>
                <a:spcPct val="85000"/>
              </a:lnSpc>
              <a:spcAft>
                <a:spcPts val="199"/>
              </a:spcAft>
              <a:buClr>
                <a:srgbClr val="9CB084"/>
              </a:buClr>
              <a:buSzPct val="60000"/>
              <a:tabLst>
                <a:tab pos="114284" algn="l"/>
                <a:tab pos="241265" algn="l"/>
              </a:tabLst>
              <a:defRPr/>
            </a:pPr>
            <a:r>
              <a:rPr lang="en-GB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Observation, Prescription and Expected Outcomes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9" y="68628"/>
            <a:ext cx="11863790" cy="788801"/>
          </a:xfrm>
        </p:spPr>
        <p:txBody>
          <a:bodyPr>
            <a:noAutofit/>
          </a:bodyPr>
          <a:lstStyle/>
          <a:p>
            <a:pPr marL="438226"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Summary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52" y="857428"/>
            <a:ext cx="11529848" cy="4899247"/>
          </a:xfrm>
        </p:spPr>
        <p:txBody>
          <a:bodyPr>
            <a:noAutofit/>
          </a:bodyPr>
          <a:lstStyle/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Both FGN and all states have run at deficit in the last 2 decades</a:t>
            </a: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Deficits are not a bad thing if there is unemployment and economic slowdown Revenue </a:t>
            </a:r>
            <a:r>
              <a:rPr lang="en-GB" sz="2800" dirty="0" smtClean="0">
                <a:latin typeface="Garamond" pitchFamily="18" charset="0"/>
              </a:rPr>
              <a:t>generation capacity of a state is a function of business confidence </a:t>
            </a: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There is a direct relationship between investment in education and living standard </a:t>
            </a:r>
            <a:r>
              <a:rPr lang="en-GB" sz="2800" dirty="0" smtClean="0">
                <a:latin typeface="Garamond" pitchFamily="18" charset="0"/>
              </a:rPr>
              <a:t> - but these investments must be deliberate </a:t>
            </a:r>
            <a:endParaRPr lang="en-GB" sz="2800" dirty="0" smtClean="0">
              <a:latin typeface="Garamond" pitchFamily="18" charset="0"/>
            </a:endParaRP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r>
              <a:rPr lang="en-GB" sz="2800" dirty="0" smtClean="0">
                <a:latin typeface="Garamond" pitchFamily="18" charset="0"/>
              </a:rPr>
              <a:t>Emphasizing the need to provide adequate infrastructure</a:t>
            </a: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sz="2800" dirty="0" smtClean="0">
              <a:latin typeface="Garamond" pitchFamily="18" charset="0"/>
            </a:endParaRPr>
          </a:p>
          <a:p>
            <a:pPr marL="284604" lvl="1" indent="-284604" algn="just">
              <a:lnSpc>
                <a:spcPct val="2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109542" algn="l"/>
                <a:tab pos="231257" algn="l"/>
              </a:tabLst>
              <a:defRPr/>
            </a:pPr>
            <a:endParaRPr lang="en-GB" sz="28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5982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9688" y="2215549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Fiscal Economic Management  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932723"/>
            <a:ext cx="10200289" cy="573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At the state level, fiscal economic management focuses on resource allocation based on the dictates of equity and efficiency (social impact and outcome)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Taking into consideration the social and environmental impact in decision making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Opposed to private sector, where profit maximization and shareholders wealth accretion are paramount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9479FA5-C5B3-4F22-B77B-3C18676E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40" y="742950"/>
            <a:ext cx="11064110" cy="6115050"/>
          </a:xfrm>
        </p:spPr>
        <p:txBody>
          <a:bodyPr>
            <a:normAutofit/>
          </a:bodyPr>
          <a:lstStyle/>
          <a:p>
            <a:pPr marL="284604" indent="-284604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Garamond" pitchFamily="18" charset="0"/>
              </a:rPr>
              <a:t>States cannot afford to do nothing and expect results</a:t>
            </a:r>
            <a:endParaRPr lang="en-US" sz="2100" dirty="0" smtClean="0">
              <a:latin typeface="Garamond" pitchFamily="18" charset="0"/>
            </a:endParaRPr>
          </a:p>
          <a:p>
            <a:pPr marL="284604" indent="-284604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Garamond" pitchFamily="18" charset="0"/>
              </a:rPr>
              <a:t>All projects need to be appraised based on the value for money 3-tripod test (3 Es)</a:t>
            </a:r>
          </a:p>
          <a:p>
            <a:pPr marL="284604" indent="-284604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Garamond" pitchFamily="18" charset="0"/>
              </a:rPr>
              <a:t>Deliberate attempts need to be made to strengthen the commercial viability of states</a:t>
            </a:r>
          </a:p>
          <a:p>
            <a:pPr marL="284604" indent="-284604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Garamond" pitchFamily="18" charset="0"/>
              </a:rPr>
              <a:t>Through IGR, while relying less on FAAC</a:t>
            </a:r>
          </a:p>
          <a:p>
            <a:pPr marL="284604" indent="-284604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Garamond" pitchFamily="18" charset="0"/>
              </a:rPr>
              <a:t>This will kick start the momentum towards sustainable fiscal responsibility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6723007-724F-4198-A844-D19FC554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174060"/>
            <a:ext cx="9551330" cy="703279"/>
          </a:xfrm>
        </p:spPr>
        <p:txBody>
          <a:bodyPr>
            <a:noAutofit/>
          </a:bodyPr>
          <a:lstStyle/>
          <a:p>
            <a:pPr marL="223715" lvl="1" indent="-438226" algn="l" defTabSz="876452" rtl="0">
              <a:lnSpc>
                <a:spcPct val="85000"/>
              </a:lnSpc>
              <a:spcBef>
                <a:spcPct val="0"/>
              </a:spcBef>
              <a:spcAft>
                <a:spcPts val="336"/>
              </a:spcAft>
              <a:buClr>
                <a:srgbClr val="FFC000"/>
              </a:buClr>
              <a:buSzPct val="100000"/>
              <a:tabLst>
                <a:tab pos="109557" algn="l"/>
                <a:tab pos="231286" algn="l"/>
              </a:tabLst>
              <a:defRPr/>
            </a:pPr>
            <a:r>
              <a:rPr lang="en-US" altLang="en-US" sz="4600" kern="1200" spc="-49" dirty="0" smtClean="0">
                <a:solidFill>
                  <a:schemeClr val="tx1"/>
                </a:solidFill>
                <a:latin typeface="Forte" pitchFamily="66" charset="0"/>
                <a:sym typeface="Dosis Light"/>
              </a:rPr>
              <a:t>Prescription and Key </a:t>
            </a:r>
            <a:r>
              <a:rPr lang="en-US" altLang="en-US" sz="4600" kern="1200" spc="-49" dirty="0">
                <a:solidFill>
                  <a:schemeClr val="tx1"/>
                </a:solidFill>
                <a:latin typeface="Forte" pitchFamily="66" charset="0"/>
                <a:sym typeface="Dosis Light"/>
              </a:rPr>
              <a:t>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6D6-69B6-44B9-9FDE-7D661923197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88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0A297-1549-4A17-A1A8-3CEAF53E4573}" type="slidenum">
              <a:rPr lang="en-GB" smtClean="0">
                <a:solidFill>
                  <a:srgbClr val="775F55"/>
                </a:solidFill>
                <a:latin typeface="Tw Cen MT"/>
                <a:cs typeface="Arial"/>
                <a:sym typeface="Arial"/>
              </a:rPr>
              <a:pPr>
                <a:defRPr/>
              </a:pPr>
              <a:t>51</a:t>
            </a:fld>
            <a:endParaRPr lang="en-GB" dirty="0">
              <a:solidFill>
                <a:srgbClr val="775F55"/>
              </a:solidFill>
              <a:latin typeface="Tw Cen M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26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Fiscal Economic Management  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73" y="900545"/>
            <a:ext cx="11028182" cy="21890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Fiscal economic management involves the administration of state’s sources and uses of funds (Balance Sheet) given resource constraints and other priorities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2" name="Diagram 11"/>
          <p:cNvGraphicFramePr/>
          <p:nvPr/>
        </p:nvGraphicFramePr>
        <p:xfrm>
          <a:off x="706583" y="2466109"/>
          <a:ext cx="5708072" cy="439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6553199" y="2576946"/>
          <a:ext cx="5638801" cy="428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True Federalism  Through Restructuring 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742950"/>
            <a:ext cx="10930101" cy="59230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Federalism is a form of government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 variant of democratic political arrangement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Self-governing provinces or states under a central federal government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GB" sz="2400" dirty="0" smtClean="0">
                <a:latin typeface="Garamond" pitchFamily="18" charset="0"/>
              </a:rPr>
              <a:t>Like the United States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Compared to Confederations – voluntary associations of independent states </a:t>
            </a:r>
            <a:r>
              <a:rPr lang="en-GB" dirty="0" smtClean="0">
                <a:latin typeface="Garamond" pitchFamily="18" charset="0"/>
              </a:rPr>
              <a:t>– to </a:t>
            </a:r>
            <a:r>
              <a:rPr lang="en-GB" dirty="0" smtClean="0">
                <a:latin typeface="Garamond" pitchFamily="18" charset="0"/>
              </a:rPr>
              <a:t>secure some common purpose 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GB" sz="2400" dirty="0" smtClean="0">
                <a:latin typeface="Garamond" pitchFamily="18" charset="0"/>
              </a:rPr>
              <a:t>Like the former USSR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28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Evolution of Federalism in Nigeria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50" y="932723"/>
            <a:ext cx="8405054" cy="5733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Federalism is an evolving phenomenon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Failed federalism gave way to coups, followed by civil war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Coups (Military Unitarianism) are not necessarily a rejection of federalism and self determination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Yearning for regional protection led to civil war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Supreme commander gave way to Commander-in-Chief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4 regions split into 12 to 19 to 36+1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Federalism account sharing formula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432" y="932723"/>
            <a:ext cx="1986116" cy="2594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6014" y="3799351"/>
            <a:ext cx="1853534" cy="2365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765859"/>
          </a:xfrm>
        </p:spPr>
        <p:txBody>
          <a:bodyPr>
            <a:normAutofit/>
          </a:bodyPr>
          <a:lstStyle/>
          <a:p>
            <a:pPr lvl="1" indent="-438226" algn="l" defTabSz="876452" rtl="0">
              <a:lnSpc>
                <a:spcPct val="85000"/>
              </a:lnSpc>
              <a:spcBef>
                <a:spcPct val="0"/>
              </a:spcBef>
              <a:tabLst>
                <a:tab pos="109557" algn="l"/>
                <a:tab pos="231286" algn="l"/>
              </a:tabLst>
              <a:defRPr/>
            </a:pPr>
            <a:r>
              <a:rPr lang="en-GB" altLang="en-US" sz="4600" kern="1200" spc="-49" dirty="0" smtClean="0">
                <a:solidFill>
                  <a:schemeClr val="tx1"/>
                </a:solidFill>
                <a:latin typeface="Forte" pitchFamily="66" charset="0"/>
              </a:rPr>
              <a:t>Evolution of Federalism in Nigeria</a:t>
            </a:r>
            <a:endParaRPr lang="en-GB" altLang="en-US" sz="4600" kern="1200" spc="-49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9" y="932723"/>
            <a:ext cx="6605751" cy="573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Accommodating the non-resource rich  and recognised derivation and environmental challenges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The narrative is now changing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From sharing the cake to baking the cake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Empirical evidence is slowing and validating certain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B02B-F353-4E27-ACEF-FB22455E5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AutoShape 4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economic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AutoShape 9" descr="Image result for economic managem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18" name="AutoShape 2" descr="Image result for social acco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0" name="AutoShape 4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2" name="AutoShape 6" descr="Image result for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602" y="2240833"/>
            <a:ext cx="40005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rk-03 Presentation Layout_CA -v6.potx" id="{9FD5D463-2B33-42F3-81B0-0B3C3C07F674}" vid="{A96E6666-7943-4E22-B401-67432B4C0CE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2_Median">
  <a:themeElements>
    <a:clrScheme name="Custom 9">
      <a:dk1>
        <a:sysClr val="windowText" lastClr="000000"/>
      </a:dk1>
      <a:lt1>
        <a:sysClr val="window" lastClr="FFFFFF"/>
      </a:lt1>
      <a:dk2>
        <a:srgbClr val="775F55"/>
      </a:dk2>
      <a:lt2>
        <a:srgbClr val="548BB7"/>
      </a:lt2>
      <a:accent1>
        <a:srgbClr val="C0BABA"/>
      </a:accent1>
      <a:accent2>
        <a:srgbClr val="548BB7"/>
      </a:accent2>
      <a:accent3>
        <a:srgbClr val="A5AB81"/>
      </a:accent3>
      <a:accent4>
        <a:srgbClr val="D8B25C"/>
      </a:accent4>
      <a:accent5>
        <a:srgbClr val="3F3F3F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rk-03 Presentation Layout_CA -v6.potx" id="{9FD5D463-2B33-42F3-81B0-0B3C3C07F674}" vid="{A96E6666-7943-4E22-B401-67432B4C0CEF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2363</Words>
  <Application>Microsoft Office PowerPoint</Application>
  <PresentationFormat>Custom</PresentationFormat>
  <Paragraphs>650</Paragraphs>
  <Slides>51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Office Theme</vt:lpstr>
      <vt:lpstr>6_Office Theme</vt:lpstr>
      <vt:lpstr>1_Office Theme</vt:lpstr>
      <vt:lpstr>2_Office Theme</vt:lpstr>
      <vt:lpstr>22_Median</vt:lpstr>
      <vt:lpstr>7_Office Theme</vt:lpstr>
      <vt:lpstr>3_Office Theme</vt:lpstr>
      <vt:lpstr>Slide 1</vt:lpstr>
      <vt:lpstr>Outline</vt:lpstr>
      <vt:lpstr>Slide 3</vt:lpstr>
      <vt:lpstr>What is Economic Management</vt:lpstr>
      <vt:lpstr>Fiscal Economic Management  </vt:lpstr>
      <vt:lpstr>Fiscal Economic Management  </vt:lpstr>
      <vt:lpstr>True Federalism  Through Restructuring </vt:lpstr>
      <vt:lpstr>Evolution of Federalism in Nigeria</vt:lpstr>
      <vt:lpstr>Evolution of Federalism in Nigeria</vt:lpstr>
      <vt:lpstr>Slide 10</vt:lpstr>
      <vt:lpstr>Resource Rich States Afflicted </vt:lpstr>
      <vt:lpstr>Correlation between Unemployment and FAAC</vt:lpstr>
      <vt:lpstr>Efficient Fiscal Management as a State Differentiator  </vt:lpstr>
      <vt:lpstr>Sharing Formula across Tiers</vt:lpstr>
      <vt:lpstr>FAAC Reflective of Volatile Oil Prices</vt:lpstr>
      <vt:lpstr>Fiscal Deficit to Total Revenue</vt:lpstr>
      <vt:lpstr>State debt to Total Revenue</vt:lpstr>
      <vt:lpstr>Resilience to Shocks Remain Weak</vt:lpstr>
      <vt:lpstr>State Resilience to Shocks Index Top 3 States </vt:lpstr>
      <vt:lpstr>Slide 20</vt:lpstr>
      <vt:lpstr>Variables of Interest</vt:lpstr>
      <vt:lpstr>Proxies of Interest </vt:lpstr>
      <vt:lpstr>Macroeconomic Indicators</vt:lpstr>
      <vt:lpstr>What the GDP tells us (Sector Performance)</vt:lpstr>
      <vt:lpstr>Inflation</vt:lpstr>
      <vt:lpstr>Internally Generated Revenue  </vt:lpstr>
      <vt:lpstr>Internally Generated Revenue – Looking beyond rhetorics  </vt:lpstr>
      <vt:lpstr>Unemployment Rate – High at 23.1% in Q4’18</vt:lpstr>
      <vt:lpstr>Misery Index </vt:lpstr>
      <vt:lpstr>Domestic Debt Profile</vt:lpstr>
      <vt:lpstr>External Debt Profile</vt:lpstr>
      <vt:lpstr>Jamb Application </vt:lpstr>
      <vt:lpstr>Ease of Doing Business – World bank</vt:lpstr>
      <vt:lpstr>Ease of Doing Business - Problems that remain</vt:lpstr>
      <vt:lpstr>Ease of Doing Business – Way Forward</vt:lpstr>
      <vt:lpstr>New Minimum Wage Funding &amp; Consequential Impact</vt:lpstr>
      <vt:lpstr>Need to Augment Revenue Sources </vt:lpstr>
      <vt:lpstr>Bridging the Funding Gap</vt:lpstr>
      <vt:lpstr>Slide 39</vt:lpstr>
      <vt:lpstr>Value for Money 3-Tripod Evaluation</vt:lpstr>
      <vt:lpstr>How To Effectively Measure Performance </vt:lpstr>
      <vt:lpstr>Alignment with Federal Government Priorities </vt:lpstr>
      <vt:lpstr>Alignment with Federal Government Priorities </vt:lpstr>
      <vt:lpstr>Focus on Areas of Competitive Strength </vt:lpstr>
      <vt:lpstr>Slide 45</vt:lpstr>
      <vt:lpstr>Best Case</vt:lpstr>
      <vt:lpstr>Worst Case</vt:lpstr>
      <vt:lpstr>Observation, Prescription and Expected Outcomes </vt:lpstr>
      <vt:lpstr>Summary</vt:lpstr>
      <vt:lpstr>Prescription and Key Takeaways</vt:lpstr>
      <vt:lpstr>Slide 51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fdcedocument</dc:creator>
  <cp:lastModifiedBy>shamsudeen</cp:lastModifiedBy>
  <cp:revision>346</cp:revision>
  <dcterms:created xsi:type="dcterms:W3CDTF">2018-10-22T10:45:00Z</dcterms:created>
  <dcterms:modified xsi:type="dcterms:W3CDTF">2019-04-29T19:28:20Z</dcterms:modified>
</cp:coreProperties>
</file>