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685"/>
    <a:srgbClr val="BF974D"/>
    <a:srgbClr val="FFFFFF"/>
    <a:srgbClr val="F0F2A4"/>
    <a:srgbClr val="D4C142"/>
    <a:srgbClr val="895B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90" d="100"/>
          <a:sy n="90" d="100"/>
        </p:scale>
        <p:origin x="22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Amount Raised (NGN)</c:v>
                </c:pt>
              </c:strCache>
            </c:strRef>
          </c:tx>
          <c:spPr>
            <a:solidFill>
              <a:srgbClr val="A24685"/>
            </a:solidFill>
            <a:ln>
              <a:solidFill>
                <a:schemeClr val="bg1">
                  <a:lumMod val="50000"/>
                </a:schemeClr>
              </a:solidFill>
            </a:ln>
            <a:effectLst/>
          </c:spPr>
          <c:invertIfNegative val="0"/>
          <c:dLbls>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General</c:formatCode>
                <c:ptCount val="7"/>
                <c:pt idx="0">
                  <c:v>765000</c:v>
                </c:pt>
                <c:pt idx="1">
                  <c:v>1300000</c:v>
                </c:pt>
                <c:pt idx="2">
                  <c:v>2150000</c:v>
                </c:pt>
                <c:pt idx="3">
                  <c:v>3200000</c:v>
                </c:pt>
                <c:pt idx="4">
                  <c:v>6000000</c:v>
                </c:pt>
                <c:pt idx="5">
                  <c:v>9600000</c:v>
                </c:pt>
                <c:pt idx="6">
                  <c:v>15300000</c:v>
                </c:pt>
              </c:numCache>
            </c:numRef>
          </c:val>
          <c:extLst>
            <c:ext xmlns:c16="http://schemas.microsoft.com/office/drawing/2014/chart" uri="{C3380CC4-5D6E-409C-BE32-E72D297353CC}">
              <c16:uniqueId val="{00000000-1FA3-4321-B028-AFEA1984D271}"/>
            </c:ext>
          </c:extLst>
        </c:ser>
        <c:dLbls>
          <c:showLegendKey val="0"/>
          <c:showVal val="0"/>
          <c:showCatName val="0"/>
          <c:showSerName val="0"/>
          <c:showPercent val="0"/>
          <c:showBubbleSize val="0"/>
        </c:dLbls>
        <c:gapWidth val="49"/>
        <c:overlap val="-27"/>
        <c:axId val="1041024704"/>
        <c:axId val="1041020864"/>
      </c:barChart>
      <c:catAx>
        <c:axId val="104102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NG"/>
          </a:p>
        </c:txPr>
        <c:crossAx val="1041020864"/>
        <c:crosses val="autoZero"/>
        <c:auto val="1"/>
        <c:lblAlgn val="ctr"/>
        <c:lblOffset val="100"/>
        <c:noMultiLvlLbl val="0"/>
      </c:catAx>
      <c:valAx>
        <c:axId val="1041020864"/>
        <c:scaling>
          <c:orientation val="minMax"/>
        </c:scaling>
        <c:delete val="1"/>
        <c:axPos val="l"/>
        <c:numFmt formatCode="General" sourceLinked="1"/>
        <c:majorTickMark val="none"/>
        <c:minorTickMark val="none"/>
        <c:tickLblPos val="nextTo"/>
        <c:crossAx val="104102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266C6-9175-459E-8FC4-AF20560D8B4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D893A5DD-AE3A-4650-BE25-67255BD94AAC}">
      <dgm:prSet/>
      <dgm:spPr/>
      <dgm:t>
        <a:bodyPr/>
        <a:lstStyle/>
        <a:p>
          <a:pPr>
            <a:defRPr b="1"/>
          </a:pPr>
          <a:r>
            <a:rPr lang="en-US"/>
            <a:t>2017</a:t>
          </a:r>
        </a:p>
      </dgm:t>
    </dgm:pt>
    <dgm:pt modelId="{A7E6A233-57FA-4929-8898-75D83BDB73E1}" type="parTrans" cxnId="{084FE3DB-BFBC-4771-BDD9-A2E92D4A1DCD}">
      <dgm:prSet/>
      <dgm:spPr/>
      <dgm:t>
        <a:bodyPr/>
        <a:lstStyle/>
        <a:p>
          <a:endParaRPr lang="en-US"/>
        </a:p>
      </dgm:t>
    </dgm:pt>
    <dgm:pt modelId="{4CC621FD-59BF-41F2-A3C1-6775C36183D7}" type="sibTrans" cxnId="{084FE3DB-BFBC-4771-BDD9-A2E92D4A1DCD}">
      <dgm:prSet/>
      <dgm:spPr/>
      <dgm:t>
        <a:bodyPr/>
        <a:lstStyle/>
        <a:p>
          <a:endParaRPr lang="en-US"/>
        </a:p>
      </dgm:t>
    </dgm:pt>
    <dgm:pt modelId="{6A5F6497-8F5F-4F88-A894-377F2EDF405C}">
      <dgm:prSet/>
      <dgm:spPr/>
      <dgm:t>
        <a:bodyPr/>
        <a:lstStyle/>
        <a:p>
          <a:r>
            <a:rPr lang="en-US" dirty="0"/>
            <a:t>Started supporting children fighting cancer in National Hospital Abuja under the name ‘</a:t>
          </a:r>
          <a:r>
            <a:rPr lang="en-US" b="1" i="1" dirty="0">
              <a:solidFill>
                <a:srgbClr val="A24685"/>
              </a:solidFill>
            </a:rPr>
            <a:t>Friends for a Cause</a:t>
          </a:r>
          <a:r>
            <a:rPr lang="en-US" dirty="0"/>
            <a:t>’</a:t>
          </a:r>
        </a:p>
      </dgm:t>
    </dgm:pt>
    <dgm:pt modelId="{8E828C40-4716-4DAD-8658-7B21C377C48A}" type="parTrans" cxnId="{C51004BD-18F7-4A34-B2A6-CD91A54F731F}">
      <dgm:prSet/>
      <dgm:spPr/>
      <dgm:t>
        <a:bodyPr/>
        <a:lstStyle/>
        <a:p>
          <a:endParaRPr lang="en-US"/>
        </a:p>
      </dgm:t>
    </dgm:pt>
    <dgm:pt modelId="{68F3E08A-1D9C-4C36-A750-73CAC9D44B80}" type="sibTrans" cxnId="{C51004BD-18F7-4A34-B2A6-CD91A54F731F}">
      <dgm:prSet/>
      <dgm:spPr/>
      <dgm:t>
        <a:bodyPr/>
        <a:lstStyle/>
        <a:p>
          <a:endParaRPr lang="en-US"/>
        </a:p>
      </dgm:t>
    </dgm:pt>
    <dgm:pt modelId="{D8C4B60D-A434-46C5-B926-C2FDC6010F7C}">
      <dgm:prSet/>
      <dgm:spPr/>
      <dgm:t>
        <a:bodyPr/>
        <a:lstStyle/>
        <a:p>
          <a:pPr>
            <a:defRPr b="1"/>
          </a:pPr>
          <a:r>
            <a:rPr lang="en-US"/>
            <a:t>2019</a:t>
          </a:r>
        </a:p>
      </dgm:t>
    </dgm:pt>
    <dgm:pt modelId="{D3F3159D-41F2-440B-9E34-1D15AA942AB7}" type="parTrans" cxnId="{5D409DBD-0F84-4792-AA7F-7D19F05684E8}">
      <dgm:prSet/>
      <dgm:spPr/>
      <dgm:t>
        <a:bodyPr/>
        <a:lstStyle/>
        <a:p>
          <a:endParaRPr lang="en-US"/>
        </a:p>
      </dgm:t>
    </dgm:pt>
    <dgm:pt modelId="{4F651818-30A4-407E-93AF-0A1837B3A4A5}" type="sibTrans" cxnId="{5D409DBD-0F84-4792-AA7F-7D19F05684E8}">
      <dgm:prSet/>
      <dgm:spPr/>
      <dgm:t>
        <a:bodyPr/>
        <a:lstStyle/>
        <a:p>
          <a:endParaRPr lang="en-US"/>
        </a:p>
      </dgm:t>
    </dgm:pt>
    <dgm:pt modelId="{CE3DE05D-C561-457E-B82A-60611CDAAA6B}">
      <dgm:prSet/>
      <dgm:spPr/>
      <dgm:t>
        <a:bodyPr/>
        <a:lstStyle/>
        <a:p>
          <a:r>
            <a:rPr lang="en-US" dirty="0"/>
            <a:t>Registered with the CAC as Okapi Children Cancer Foundation</a:t>
          </a:r>
        </a:p>
      </dgm:t>
    </dgm:pt>
    <dgm:pt modelId="{6264D46A-EC6E-4E4D-88EC-54957602E4C9}" type="parTrans" cxnId="{A58FF1F2-21E3-47B1-AC24-531F1A4DB726}">
      <dgm:prSet/>
      <dgm:spPr/>
      <dgm:t>
        <a:bodyPr/>
        <a:lstStyle/>
        <a:p>
          <a:endParaRPr lang="en-US"/>
        </a:p>
      </dgm:t>
    </dgm:pt>
    <dgm:pt modelId="{98F7C041-452D-4856-A768-74F264DC539F}" type="sibTrans" cxnId="{A58FF1F2-21E3-47B1-AC24-531F1A4DB726}">
      <dgm:prSet/>
      <dgm:spPr/>
      <dgm:t>
        <a:bodyPr/>
        <a:lstStyle/>
        <a:p>
          <a:endParaRPr lang="en-US"/>
        </a:p>
      </dgm:t>
    </dgm:pt>
    <dgm:pt modelId="{114FEDE4-28E8-46AA-803A-83C69AE5FAEB}">
      <dgm:prSet/>
      <dgm:spPr/>
      <dgm:t>
        <a:bodyPr/>
        <a:lstStyle/>
        <a:p>
          <a:pPr>
            <a:defRPr b="1"/>
          </a:pPr>
          <a:r>
            <a:rPr lang="en-US"/>
            <a:t>2020</a:t>
          </a:r>
        </a:p>
      </dgm:t>
    </dgm:pt>
    <dgm:pt modelId="{258FF0D0-2296-47F3-89A7-689F34976BAA}" type="parTrans" cxnId="{83D5320D-C2EF-4562-9C1C-9B55EB900537}">
      <dgm:prSet/>
      <dgm:spPr/>
      <dgm:t>
        <a:bodyPr/>
        <a:lstStyle/>
        <a:p>
          <a:endParaRPr lang="en-US"/>
        </a:p>
      </dgm:t>
    </dgm:pt>
    <dgm:pt modelId="{40EEEA99-D97B-4C06-9FF6-92DB13C10214}" type="sibTrans" cxnId="{83D5320D-C2EF-4562-9C1C-9B55EB900537}">
      <dgm:prSet/>
      <dgm:spPr/>
      <dgm:t>
        <a:bodyPr/>
        <a:lstStyle/>
        <a:p>
          <a:endParaRPr lang="en-US"/>
        </a:p>
      </dgm:t>
    </dgm:pt>
    <dgm:pt modelId="{9FC47629-9003-452C-A606-7D3140EB6A95}">
      <dgm:prSet/>
      <dgm:spPr/>
      <dgm:t>
        <a:bodyPr/>
        <a:lstStyle/>
        <a:p>
          <a:r>
            <a:rPr lang="en-US" dirty="0"/>
            <a:t>Included children being treated for cancer at the University of Abuja Teaching Hospital, Gwagwalada</a:t>
          </a:r>
        </a:p>
      </dgm:t>
    </dgm:pt>
    <dgm:pt modelId="{68A28099-8645-4E95-899A-82621559888F}" type="parTrans" cxnId="{C2686CE6-64F1-4E9F-A86C-A9CD88730147}">
      <dgm:prSet/>
      <dgm:spPr/>
      <dgm:t>
        <a:bodyPr/>
        <a:lstStyle/>
        <a:p>
          <a:endParaRPr lang="en-US"/>
        </a:p>
      </dgm:t>
    </dgm:pt>
    <dgm:pt modelId="{3F423233-2797-418C-953A-84E6EDFBC50C}" type="sibTrans" cxnId="{C2686CE6-64F1-4E9F-A86C-A9CD88730147}">
      <dgm:prSet/>
      <dgm:spPr/>
      <dgm:t>
        <a:bodyPr/>
        <a:lstStyle/>
        <a:p>
          <a:endParaRPr lang="en-US"/>
        </a:p>
      </dgm:t>
    </dgm:pt>
    <dgm:pt modelId="{02D72DFC-BA99-4D1D-8E4F-508DFB293529}">
      <dgm:prSet/>
      <dgm:spPr/>
      <dgm:t>
        <a:bodyPr/>
        <a:lstStyle/>
        <a:p>
          <a:pPr>
            <a:defRPr b="1"/>
          </a:pPr>
          <a:r>
            <a:rPr lang="en-US"/>
            <a:t>2023</a:t>
          </a:r>
        </a:p>
      </dgm:t>
    </dgm:pt>
    <dgm:pt modelId="{BADD6FC2-DB9F-4D0E-BFAB-4818A2624161}" type="parTrans" cxnId="{06EE2F01-5127-4466-9F0A-14A85F0A0D71}">
      <dgm:prSet/>
      <dgm:spPr/>
      <dgm:t>
        <a:bodyPr/>
        <a:lstStyle/>
        <a:p>
          <a:endParaRPr lang="en-US"/>
        </a:p>
      </dgm:t>
    </dgm:pt>
    <dgm:pt modelId="{0EB47E29-63F5-4ECE-B57D-44D2D7F640C6}" type="sibTrans" cxnId="{06EE2F01-5127-4466-9F0A-14A85F0A0D71}">
      <dgm:prSet/>
      <dgm:spPr/>
      <dgm:t>
        <a:bodyPr/>
        <a:lstStyle/>
        <a:p>
          <a:endParaRPr lang="en-US"/>
        </a:p>
      </dgm:t>
    </dgm:pt>
    <dgm:pt modelId="{43A98853-99B4-463F-8B0F-8FAB642E1E33}">
      <dgm:prSet/>
      <dgm:spPr/>
      <dgm:t>
        <a:bodyPr/>
        <a:lstStyle/>
        <a:p>
          <a:r>
            <a:rPr lang="en-US" dirty="0"/>
            <a:t>Included children being managed for cancer at Federal Medical Centre Abuja</a:t>
          </a:r>
        </a:p>
      </dgm:t>
    </dgm:pt>
    <dgm:pt modelId="{13BAE884-2DC9-4C30-ABCB-6A5B9FEB121D}" type="parTrans" cxnId="{F32878CC-930E-46B6-AD29-50063A8DEEBB}">
      <dgm:prSet/>
      <dgm:spPr/>
      <dgm:t>
        <a:bodyPr/>
        <a:lstStyle/>
        <a:p>
          <a:endParaRPr lang="en-US"/>
        </a:p>
      </dgm:t>
    </dgm:pt>
    <dgm:pt modelId="{FBDAB228-8C10-43D2-84F8-220C85D095E0}" type="sibTrans" cxnId="{F32878CC-930E-46B6-AD29-50063A8DEEBB}">
      <dgm:prSet/>
      <dgm:spPr/>
      <dgm:t>
        <a:bodyPr/>
        <a:lstStyle/>
        <a:p>
          <a:endParaRPr lang="en-US"/>
        </a:p>
      </dgm:t>
    </dgm:pt>
    <dgm:pt modelId="{A886DD8D-6C56-4F64-BD18-DB82741625BF}" type="pres">
      <dgm:prSet presAssocID="{4CE266C6-9175-459E-8FC4-AF20560D8B4A}" presName="root" presStyleCnt="0">
        <dgm:presLayoutVars>
          <dgm:chMax/>
          <dgm:chPref/>
          <dgm:animLvl val="lvl"/>
        </dgm:presLayoutVars>
      </dgm:prSet>
      <dgm:spPr/>
    </dgm:pt>
    <dgm:pt modelId="{C62F5BB5-F406-4D4F-9FB7-FD185C9DF1DB}" type="pres">
      <dgm:prSet presAssocID="{4CE266C6-9175-459E-8FC4-AF20560D8B4A}" presName="divider" presStyleLbl="fgAcc1" presStyleIdx="0" presStyleCnt="5"/>
      <dgm:spPr>
        <a:solidFill>
          <a:schemeClr val="lt1">
            <a:alpha val="90000"/>
            <a:hueOff val="0"/>
            <a:satOff val="0"/>
            <a:lumOff val="0"/>
            <a:alphaOff val="0"/>
          </a:schemeClr>
        </a:solidFill>
        <a:ln w="19050" cap="flat" cmpd="sng" algn="ctr">
          <a:solidFill>
            <a:srgbClr val="A24685"/>
          </a:solidFill>
          <a:prstDash val="solid"/>
          <a:tailEnd type="triangle" w="lg" len="lg"/>
        </a:ln>
        <a:effectLst/>
      </dgm:spPr>
    </dgm:pt>
    <dgm:pt modelId="{D8989B68-56AD-4837-8E90-41E4B855541D}" type="pres">
      <dgm:prSet presAssocID="{4CE266C6-9175-459E-8FC4-AF20560D8B4A}" presName="nodes" presStyleCnt="0">
        <dgm:presLayoutVars>
          <dgm:chMax/>
          <dgm:chPref/>
          <dgm:animLvl val="lvl"/>
        </dgm:presLayoutVars>
      </dgm:prSet>
      <dgm:spPr/>
    </dgm:pt>
    <dgm:pt modelId="{7C60ABE9-7CD8-4638-AB38-C14DC3F5CD40}" type="pres">
      <dgm:prSet presAssocID="{D893A5DD-AE3A-4650-BE25-67255BD94AAC}" presName="composite" presStyleCnt="0"/>
      <dgm:spPr/>
    </dgm:pt>
    <dgm:pt modelId="{CE408D4E-856B-4815-8BF3-85CAF1FE0BAF}" type="pres">
      <dgm:prSet presAssocID="{D893A5DD-AE3A-4650-BE25-67255BD94AAC}" presName="ConnectorPoint" presStyleLbl="lnNode1" presStyleIdx="0" presStyleCnt="4"/>
      <dgm:spPr>
        <a:solidFill>
          <a:schemeClr val="bg1">
            <a:lumMod val="50000"/>
          </a:schemeClr>
        </a:solidFill>
        <a:ln w="6350" cap="flat" cmpd="sng" algn="ctr">
          <a:solidFill>
            <a:schemeClr val="lt1">
              <a:hueOff val="0"/>
              <a:satOff val="0"/>
              <a:lumOff val="0"/>
              <a:alphaOff val="0"/>
            </a:schemeClr>
          </a:solidFill>
          <a:prstDash val="solid"/>
        </a:ln>
        <a:effectLst/>
      </dgm:spPr>
    </dgm:pt>
    <dgm:pt modelId="{8DCC6F14-D59D-4DEC-948E-0CB9B789CA08}" type="pres">
      <dgm:prSet presAssocID="{D893A5DD-AE3A-4650-BE25-67255BD94AAC}" presName="DropPinPlaceHolder" presStyleCnt="0"/>
      <dgm:spPr/>
    </dgm:pt>
    <dgm:pt modelId="{C5C703A4-0724-4CA1-9E2D-3EBC79E0D4BF}" type="pres">
      <dgm:prSet presAssocID="{D893A5DD-AE3A-4650-BE25-67255BD94AAC}" presName="DropPin" presStyleLbl="alignNode1" presStyleIdx="0" presStyleCnt="4"/>
      <dgm:spPr>
        <a:solidFill>
          <a:srgbClr val="A24685"/>
        </a:solidFill>
        <a:ln>
          <a:solidFill>
            <a:srgbClr val="A24685"/>
          </a:solidFill>
        </a:ln>
      </dgm:spPr>
    </dgm:pt>
    <dgm:pt modelId="{41A7AE06-093A-4A61-B768-7FDA9F7D0D59}" type="pres">
      <dgm:prSet presAssocID="{D893A5DD-AE3A-4650-BE25-67255BD94AAC}" presName="Ellipse"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830E25AA-5D08-409D-9033-A56FA11471F2}" type="pres">
      <dgm:prSet presAssocID="{D893A5DD-AE3A-4650-BE25-67255BD94AAC}" presName="L2TextContainer" presStyleLbl="revTx" presStyleIdx="0" presStyleCnt="8">
        <dgm:presLayoutVars>
          <dgm:bulletEnabled val="1"/>
        </dgm:presLayoutVars>
      </dgm:prSet>
      <dgm:spPr/>
    </dgm:pt>
    <dgm:pt modelId="{4A2EC133-9A60-43BA-B191-7F41CD856D2D}" type="pres">
      <dgm:prSet presAssocID="{D893A5DD-AE3A-4650-BE25-67255BD94AAC}" presName="L1TextContainer" presStyleLbl="revTx" presStyleIdx="1" presStyleCnt="8">
        <dgm:presLayoutVars>
          <dgm:chMax val="1"/>
          <dgm:chPref val="1"/>
          <dgm:bulletEnabled val="1"/>
        </dgm:presLayoutVars>
      </dgm:prSet>
      <dgm:spPr/>
    </dgm:pt>
    <dgm:pt modelId="{2EE7BD78-B5B8-4E82-BC38-13F43D00744C}" type="pres">
      <dgm:prSet presAssocID="{D893A5DD-AE3A-4650-BE25-67255BD94AAC}" presName="ConnectLine" presStyleLbl="sibTrans1D1" presStyleIdx="0" presStyleCnt="4"/>
      <dgm:spPr>
        <a:noFill/>
        <a:ln w="12700" cap="flat" cmpd="sng" algn="ctr">
          <a:solidFill>
            <a:schemeClr val="bg1">
              <a:lumMod val="50000"/>
            </a:schemeClr>
          </a:solidFill>
          <a:prstDash val="dash"/>
        </a:ln>
        <a:effectLst/>
      </dgm:spPr>
    </dgm:pt>
    <dgm:pt modelId="{95C01A7B-F35C-4279-BCF1-1235C15087F8}" type="pres">
      <dgm:prSet presAssocID="{D893A5DD-AE3A-4650-BE25-67255BD94AAC}" presName="EmptyPlaceHolder" presStyleCnt="0"/>
      <dgm:spPr/>
    </dgm:pt>
    <dgm:pt modelId="{F2B939E4-899A-48AB-9A0C-417920CEE5BC}" type="pres">
      <dgm:prSet presAssocID="{4CC621FD-59BF-41F2-A3C1-6775C36183D7}" presName="spaceBetweenRectangles" presStyleCnt="0"/>
      <dgm:spPr/>
    </dgm:pt>
    <dgm:pt modelId="{CA4DBB1C-C540-4C30-BE73-22E6DF449BFF}" type="pres">
      <dgm:prSet presAssocID="{D8C4B60D-A434-46C5-B926-C2FDC6010F7C}" presName="composite" presStyleCnt="0"/>
      <dgm:spPr/>
    </dgm:pt>
    <dgm:pt modelId="{4E71D997-1426-42ED-AB74-2BC61A1CDBCE}" type="pres">
      <dgm:prSet presAssocID="{D8C4B60D-A434-46C5-B926-C2FDC6010F7C}" presName="ConnectorPoint" presStyleLbl="lnNode1" presStyleIdx="1" presStyleCnt="4"/>
      <dgm:spPr>
        <a:solidFill>
          <a:schemeClr val="bg1">
            <a:lumMod val="50000"/>
          </a:schemeClr>
        </a:solidFill>
        <a:ln w="6350" cap="flat" cmpd="sng" algn="ctr">
          <a:solidFill>
            <a:schemeClr val="lt1">
              <a:hueOff val="0"/>
              <a:satOff val="0"/>
              <a:lumOff val="0"/>
              <a:alphaOff val="0"/>
            </a:schemeClr>
          </a:solidFill>
          <a:prstDash val="solid"/>
        </a:ln>
        <a:effectLst/>
      </dgm:spPr>
    </dgm:pt>
    <dgm:pt modelId="{E529122F-7590-4116-B678-D15C9BECA020}" type="pres">
      <dgm:prSet presAssocID="{D8C4B60D-A434-46C5-B926-C2FDC6010F7C}" presName="DropPinPlaceHolder" presStyleCnt="0"/>
      <dgm:spPr/>
    </dgm:pt>
    <dgm:pt modelId="{2F0BF44C-0434-4F2E-8FD4-176BA02CBC53}" type="pres">
      <dgm:prSet presAssocID="{D8C4B60D-A434-46C5-B926-C2FDC6010F7C}" presName="DropPin" presStyleLbl="alignNode1" presStyleIdx="1" presStyleCnt="4"/>
      <dgm:spPr>
        <a:solidFill>
          <a:srgbClr val="A24685"/>
        </a:solidFill>
        <a:ln>
          <a:solidFill>
            <a:srgbClr val="A24685"/>
          </a:solidFill>
        </a:ln>
      </dgm:spPr>
    </dgm:pt>
    <dgm:pt modelId="{D6F7AB9E-8271-460E-B01D-6E490E37D89E}" type="pres">
      <dgm:prSet presAssocID="{D8C4B60D-A434-46C5-B926-C2FDC6010F7C}" presName="Ellipse"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6765300E-5BC5-4013-B8D1-8EFA668030CB}" type="pres">
      <dgm:prSet presAssocID="{D8C4B60D-A434-46C5-B926-C2FDC6010F7C}" presName="L2TextContainer" presStyleLbl="revTx" presStyleIdx="2" presStyleCnt="8">
        <dgm:presLayoutVars>
          <dgm:bulletEnabled val="1"/>
        </dgm:presLayoutVars>
      </dgm:prSet>
      <dgm:spPr/>
    </dgm:pt>
    <dgm:pt modelId="{F3433322-8BFD-4C17-96E3-32C1225DD143}" type="pres">
      <dgm:prSet presAssocID="{D8C4B60D-A434-46C5-B926-C2FDC6010F7C}" presName="L1TextContainer" presStyleLbl="revTx" presStyleIdx="3" presStyleCnt="8">
        <dgm:presLayoutVars>
          <dgm:chMax val="1"/>
          <dgm:chPref val="1"/>
          <dgm:bulletEnabled val="1"/>
        </dgm:presLayoutVars>
      </dgm:prSet>
      <dgm:spPr/>
    </dgm:pt>
    <dgm:pt modelId="{883ABE57-850E-4DDD-8636-5696141E2A8C}" type="pres">
      <dgm:prSet presAssocID="{D8C4B60D-A434-46C5-B926-C2FDC6010F7C}" presName="ConnectLine" presStyleLbl="sibTrans1D1" presStyleIdx="1" presStyleCnt="4"/>
      <dgm:spPr>
        <a:xfrm>
          <a:off x="2151238" y="2011362"/>
          <a:ext cx="0" cy="1190726"/>
        </a:xfrm>
        <a:prstGeom prst="line">
          <a:avLst/>
        </a:prstGeom>
        <a:noFill/>
        <a:ln w="12700" cap="flat" cmpd="sng" algn="ctr">
          <a:solidFill>
            <a:prstClr val="white">
              <a:lumMod val="50000"/>
            </a:prstClr>
          </a:solidFill>
          <a:prstDash val="dash"/>
          <a:miter lim="800000"/>
        </a:ln>
        <a:effectLst/>
      </dgm:spPr>
    </dgm:pt>
    <dgm:pt modelId="{BFB148DC-4B6D-4AFC-B131-39A36116B2C4}" type="pres">
      <dgm:prSet presAssocID="{D8C4B60D-A434-46C5-B926-C2FDC6010F7C}" presName="EmptyPlaceHolder" presStyleCnt="0"/>
      <dgm:spPr/>
    </dgm:pt>
    <dgm:pt modelId="{EEDBF0E4-9577-40CD-B6C6-5F1FF0D8F366}" type="pres">
      <dgm:prSet presAssocID="{4F651818-30A4-407E-93AF-0A1837B3A4A5}" presName="spaceBetweenRectangles" presStyleCnt="0"/>
      <dgm:spPr/>
    </dgm:pt>
    <dgm:pt modelId="{28C7EC19-D856-488C-A404-47BDA1C46AA1}" type="pres">
      <dgm:prSet presAssocID="{114FEDE4-28E8-46AA-803A-83C69AE5FAEB}" presName="composite" presStyleCnt="0"/>
      <dgm:spPr/>
    </dgm:pt>
    <dgm:pt modelId="{119E5AED-1F05-4D52-9912-D473FC1F4BAE}" type="pres">
      <dgm:prSet presAssocID="{114FEDE4-28E8-46AA-803A-83C69AE5FAEB}" presName="ConnectorPoint" presStyleLbl="lnNode1" presStyleIdx="2" presStyleCnt="4"/>
      <dgm:spPr>
        <a:solidFill>
          <a:schemeClr val="bg1">
            <a:lumMod val="50000"/>
          </a:schemeClr>
        </a:solidFill>
        <a:ln w="6350" cap="flat" cmpd="sng" algn="ctr">
          <a:solidFill>
            <a:schemeClr val="lt1">
              <a:hueOff val="0"/>
              <a:satOff val="0"/>
              <a:lumOff val="0"/>
              <a:alphaOff val="0"/>
            </a:schemeClr>
          </a:solidFill>
          <a:prstDash val="solid"/>
        </a:ln>
        <a:effectLst/>
      </dgm:spPr>
    </dgm:pt>
    <dgm:pt modelId="{F933A9A1-07EA-4893-8666-004302F37F2D}" type="pres">
      <dgm:prSet presAssocID="{114FEDE4-28E8-46AA-803A-83C69AE5FAEB}" presName="DropPinPlaceHolder" presStyleCnt="0"/>
      <dgm:spPr/>
    </dgm:pt>
    <dgm:pt modelId="{2105DADF-823D-4D68-8CCB-3BC64CF93794}" type="pres">
      <dgm:prSet presAssocID="{114FEDE4-28E8-46AA-803A-83C69AE5FAEB}" presName="DropPin" presStyleLbl="alignNode1" presStyleIdx="2" presStyleCnt="4"/>
      <dgm:spPr>
        <a:solidFill>
          <a:srgbClr val="A24685"/>
        </a:solidFill>
        <a:ln>
          <a:solidFill>
            <a:srgbClr val="A24685"/>
          </a:solidFill>
        </a:ln>
      </dgm:spPr>
    </dgm:pt>
    <dgm:pt modelId="{25BDF5F4-E694-4915-93BE-F5D4AA6ABDA2}" type="pres">
      <dgm:prSet presAssocID="{114FEDE4-28E8-46AA-803A-83C69AE5FAEB}" presName="Ellipse"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3F69CF68-B25F-4749-B04B-8D95B85D8AF1}" type="pres">
      <dgm:prSet presAssocID="{114FEDE4-28E8-46AA-803A-83C69AE5FAEB}" presName="L2TextContainer" presStyleLbl="revTx" presStyleIdx="4" presStyleCnt="8">
        <dgm:presLayoutVars>
          <dgm:bulletEnabled val="1"/>
        </dgm:presLayoutVars>
      </dgm:prSet>
      <dgm:spPr/>
    </dgm:pt>
    <dgm:pt modelId="{2191AB0C-2574-4875-884B-44399DC22713}" type="pres">
      <dgm:prSet presAssocID="{114FEDE4-28E8-46AA-803A-83C69AE5FAEB}" presName="L1TextContainer" presStyleLbl="revTx" presStyleIdx="5" presStyleCnt="8">
        <dgm:presLayoutVars>
          <dgm:chMax val="1"/>
          <dgm:chPref val="1"/>
          <dgm:bulletEnabled val="1"/>
        </dgm:presLayoutVars>
      </dgm:prSet>
      <dgm:spPr/>
    </dgm:pt>
    <dgm:pt modelId="{B0B76240-2F5D-42FB-8462-FD5BB3873071}" type="pres">
      <dgm:prSet presAssocID="{114FEDE4-28E8-46AA-803A-83C69AE5FAEB}" presName="ConnectLine" presStyleLbl="sibTrans1D1" presStyleIdx="2" presStyleCnt="4"/>
      <dgm:spPr>
        <a:xfrm>
          <a:off x="4091591" y="820635"/>
          <a:ext cx="0" cy="1190726"/>
        </a:xfrm>
        <a:prstGeom prst="line">
          <a:avLst/>
        </a:prstGeom>
        <a:noFill/>
        <a:ln w="12700" cap="flat" cmpd="sng" algn="ctr">
          <a:solidFill>
            <a:prstClr val="white">
              <a:lumMod val="50000"/>
            </a:prstClr>
          </a:solidFill>
          <a:prstDash val="dash"/>
          <a:miter lim="800000"/>
        </a:ln>
        <a:effectLst/>
      </dgm:spPr>
    </dgm:pt>
    <dgm:pt modelId="{EAA6EB04-95A0-42A6-82AC-F4C4B2700BBB}" type="pres">
      <dgm:prSet presAssocID="{114FEDE4-28E8-46AA-803A-83C69AE5FAEB}" presName="EmptyPlaceHolder" presStyleCnt="0"/>
      <dgm:spPr/>
    </dgm:pt>
    <dgm:pt modelId="{C7A2AD4E-A14D-4EA3-B90A-C3B9FE3603E2}" type="pres">
      <dgm:prSet presAssocID="{40EEEA99-D97B-4C06-9FF6-92DB13C10214}" presName="spaceBetweenRectangles" presStyleCnt="0"/>
      <dgm:spPr/>
    </dgm:pt>
    <dgm:pt modelId="{35811261-E90D-4FBC-914E-6D20AF6E6BC0}" type="pres">
      <dgm:prSet presAssocID="{02D72DFC-BA99-4D1D-8E4F-508DFB293529}" presName="composite" presStyleCnt="0"/>
      <dgm:spPr/>
    </dgm:pt>
    <dgm:pt modelId="{02DB0068-9B02-4827-B8A8-40D822EE9A17}" type="pres">
      <dgm:prSet presAssocID="{02D72DFC-BA99-4D1D-8E4F-508DFB293529}" presName="ConnectorPoint" presStyleLbl="lnNode1" presStyleIdx="3" presStyleCnt="4"/>
      <dgm:spPr>
        <a:solidFill>
          <a:schemeClr val="bg1">
            <a:lumMod val="50000"/>
          </a:schemeClr>
        </a:solidFill>
        <a:ln w="6350" cap="flat" cmpd="sng" algn="ctr">
          <a:solidFill>
            <a:schemeClr val="lt1">
              <a:hueOff val="0"/>
              <a:satOff val="0"/>
              <a:lumOff val="0"/>
              <a:alphaOff val="0"/>
            </a:schemeClr>
          </a:solidFill>
          <a:prstDash val="solid"/>
        </a:ln>
        <a:effectLst/>
      </dgm:spPr>
    </dgm:pt>
    <dgm:pt modelId="{DF481AA8-F63B-4AC5-950D-DBD94D084966}" type="pres">
      <dgm:prSet presAssocID="{02D72DFC-BA99-4D1D-8E4F-508DFB293529}" presName="DropPinPlaceHolder" presStyleCnt="0"/>
      <dgm:spPr/>
    </dgm:pt>
    <dgm:pt modelId="{4FC31044-741F-41D1-83E1-9C35DD6F8FA0}" type="pres">
      <dgm:prSet presAssocID="{02D72DFC-BA99-4D1D-8E4F-508DFB293529}" presName="DropPin" presStyleLbl="alignNode1" presStyleIdx="3" presStyleCnt="4"/>
      <dgm:spPr>
        <a:solidFill>
          <a:srgbClr val="A24685"/>
        </a:solidFill>
        <a:ln>
          <a:solidFill>
            <a:srgbClr val="A24685"/>
          </a:solidFill>
        </a:ln>
      </dgm:spPr>
    </dgm:pt>
    <dgm:pt modelId="{3755ED73-4885-4430-A971-CE42C16783ED}" type="pres">
      <dgm:prSet presAssocID="{02D72DFC-BA99-4D1D-8E4F-508DFB293529}" presName="Ellipse"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98B63558-0E50-4FBD-8C5D-42C4BFA0524D}" type="pres">
      <dgm:prSet presAssocID="{02D72DFC-BA99-4D1D-8E4F-508DFB293529}" presName="L2TextContainer" presStyleLbl="revTx" presStyleIdx="6" presStyleCnt="8">
        <dgm:presLayoutVars>
          <dgm:bulletEnabled val="1"/>
        </dgm:presLayoutVars>
      </dgm:prSet>
      <dgm:spPr/>
    </dgm:pt>
    <dgm:pt modelId="{9C60BA7F-C570-479E-8F69-B280A4F43EC6}" type="pres">
      <dgm:prSet presAssocID="{02D72DFC-BA99-4D1D-8E4F-508DFB293529}" presName="L1TextContainer" presStyleLbl="revTx" presStyleIdx="7" presStyleCnt="8">
        <dgm:presLayoutVars>
          <dgm:chMax val="1"/>
          <dgm:chPref val="1"/>
          <dgm:bulletEnabled val="1"/>
        </dgm:presLayoutVars>
      </dgm:prSet>
      <dgm:spPr/>
    </dgm:pt>
    <dgm:pt modelId="{05A1F880-B0C7-48F1-BCBB-48A9826C1C88}" type="pres">
      <dgm:prSet presAssocID="{02D72DFC-BA99-4D1D-8E4F-508DFB293529}" presName="ConnectLine" presStyleLbl="sibTrans1D1" presStyleIdx="3" presStyleCnt="4"/>
      <dgm:spPr>
        <a:xfrm>
          <a:off x="6031943" y="2011362"/>
          <a:ext cx="0" cy="1190726"/>
        </a:xfrm>
        <a:prstGeom prst="line">
          <a:avLst/>
        </a:prstGeom>
        <a:noFill/>
        <a:ln w="12700" cap="flat" cmpd="sng" algn="ctr">
          <a:solidFill>
            <a:prstClr val="white">
              <a:lumMod val="50000"/>
            </a:prstClr>
          </a:solidFill>
          <a:prstDash val="dash"/>
          <a:miter lim="800000"/>
        </a:ln>
        <a:effectLst/>
      </dgm:spPr>
    </dgm:pt>
    <dgm:pt modelId="{78B535B4-BBA5-464C-850E-4E47AEF23DC0}" type="pres">
      <dgm:prSet presAssocID="{02D72DFC-BA99-4D1D-8E4F-508DFB293529}" presName="EmptyPlaceHolder" presStyleCnt="0"/>
      <dgm:spPr/>
    </dgm:pt>
  </dgm:ptLst>
  <dgm:cxnLst>
    <dgm:cxn modelId="{06EE2F01-5127-4466-9F0A-14A85F0A0D71}" srcId="{4CE266C6-9175-459E-8FC4-AF20560D8B4A}" destId="{02D72DFC-BA99-4D1D-8E4F-508DFB293529}" srcOrd="3" destOrd="0" parTransId="{BADD6FC2-DB9F-4D0E-BFAB-4818A2624161}" sibTransId="{0EB47E29-63F5-4ECE-B57D-44D2D7F640C6}"/>
    <dgm:cxn modelId="{83D5320D-C2EF-4562-9C1C-9B55EB900537}" srcId="{4CE266C6-9175-459E-8FC4-AF20560D8B4A}" destId="{114FEDE4-28E8-46AA-803A-83C69AE5FAEB}" srcOrd="2" destOrd="0" parTransId="{258FF0D0-2296-47F3-89A7-689F34976BAA}" sibTransId="{40EEEA99-D97B-4C06-9FF6-92DB13C10214}"/>
    <dgm:cxn modelId="{E63F441B-FD0B-4065-A10D-88F5EE6DE00F}" type="presOf" srcId="{CE3DE05D-C561-457E-B82A-60611CDAAA6B}" destId="{6765300E-5BC5-4013-B8D1-8EFA668030CB}" srcOrd="0" destOrd="0" presId="urn:microsoft.com/office/officeart/2017/3/layout/DropPinTimeline"/>
    <dgm:cxn modelId="{F5D1A12A-54B0-4DE6-9EC2-B4B2F5BF75C8}" type="presOf" srcId="{114FEDE4-28E8-46AA-803A-83C69AE5FAEB}" destId="{2191AB0C-2574-4875-884B-44399DC22713}" srcOrd="0" destOrd="0" presId="urn:microsoft.com/office/officeart/2017/3/layout/DropPinTimeline"/>
    <dgm:cxn modelId="{4B953633-B70A-4CAB-B662-0EDA79CC03A2}" type="presOf" srcId="{D8C4B60D-A434-46C5-B926-C2FDC6010F7C}" destId="{F3433322-8BFD-4C17-96E3-32C1225DD143}" srcOrd="0" destOrd="0" presId="urn:microsoft.com/office/officeart/2017/3/layout/DropPinTimeline"/>
    <dgm:cxn modelId="{00B72A73-7A75-4621-ADBD-E0CB217E20A8}" type="presOf" srcId="{43A98853-99B4-463F-8B0F-8FAB642E1E33}" destId="{98B63558-0E50-4FBD-8C5D-42C4BFA0524D}" srcOrd="0" destOrd="0" presId="urn:microsoft.com/office/officeart/2017/3/layout/DropPinTimeline"/>
    <dgm:cxn modelId="{64333A73-5C00-4932-A8BA-5E6B66A0335B}" type="presOf" srcId="{6A5F6497-8F5F-4F88-A894-377F2EDF405C}" destId="{830E25AA-5D08-409D-9033-A56FA11471F2}" srcOrd="0" destOrd="0" presId="urn:microsoft.com/office/officeart/2017/3/layout/DropPinTimeline"/>
    <dgm:cxn modelId="{61BE9D88-FCED-475A-915B-EA894ED13526}" type="presOf" srcId="{9FC47629-9003-452C-A606-7D3140EB6A95}" destId="{3F69CF68-B25F-4749-B04B-8D95B85D8AF1}" srcOrd="0" destOrd="0" presId="urn:microsoft.com/office/officeart/2017/3/layout/DropPinTimeline"/>
    <dgm:cxn modelId="{34B65DA5-4BB5-4FDD-B738-F0F362D432C4}" type="presOf" srcId="{02D72DFC-BA99-4D1D-8E4F-508DFB293529}" destId="{9C60BA7F-C570-479E-8F69-B280A4F43EC6}" srcOrd="0" destOrd="0" presId="urn:microsoft.com/office/officeart/2017/3/layout/DropPinTimeline"/>
    <dgm:cxn modelId="{C51004BD-18F7-4A34-B2A6-CD91A54F731F}" srcId="{D893A5DD-AE3A-4650-BE25-67255BD94AAC}" destId="{6A5F6497-8F5F-4F88-A894-377F2EDF405C}" srcOrd="0" destOrd="0" parTransId="{8E828C40-4716-4DAD-8658-7B21C377C48A}" sibTransId="{68F3E08A-1D9C-4C36-A750-73CAC9D44B80}"/>
    <dgm:cxn modelId="{5D409DBD-0F84-4792-AA7F-7D19F05684E8}" srcId="{4CE266C6-9175-459E-8FC4-AF20560D8B4A}" destId="{D8C4B60D-A434-46C5-B926-C2FDC6010F7C}" srcOrd="1" destOrd="0" parTransId="{D3F3159D-41F2-440B-9E34-1D15AA942AB7}" sibTransId="{4F651818-30A4-407E-93AF-0A1837B3A4A5}"/>
    <dgm:cxn modelId="{379D5CC2-E82E-461C-AAE7-28DF1C060EC1}" type="presOf" srcId="{4CE266C6-9175-459E-8FC4-AF20560D8B4A}" destId="{A886DD8D-6C56-4F64-BD18-DB82741625BF}" srcOrd="0" destOrd="0" presId="urn:microsoft.com/office/officeart/2017/3/layout/DropPinTimeline"/>
    <dgm:cxn modelId="{F32878CC-930E-46B6-AD29-50063A8DEEBB}" srcId="{02D72DFC-BA99-4D1D-8E4F-508DFB293529}" destId="{43A98853-99B4-463F-8B0F-8FAB642E1E33}" srcOrd="0" destOrd="0" parTransId="{13BAE884-2DC9-4C30-ABCB-6A5B9FEB121D}" sibTransId="{FBDAB228-8C10-43D2-84F8-220C85D095E0}"/>
    <dgm:cxn modelId="{084FE3DB-BFBC-4771-BDD9-A2E92D4A1DCD}" srcId="{4CE266C6-9175-459E-8FC4-AF20560D8B4A}" destId="{D893A5DD-AE3A-4650-BE25-67255BD94AAC}" srcOrd="0" destOrd="0" parTransId="{A7E6A233-57FA-4929-8898-75D83BDB73E1}" sibTransId="{4CC621FD-59BF-41F2-A3C1-6775C36183D7}"/>
    <dgm:cxn modelId="{C2686CE6-64F1-4E9F-A86C-A9CD88730147}" srcId="{114FEDE4-28E8-46AA-803A-83C69AE5FAEB}" destId="{9FC47629-9003-452C-A606-7D3140EB6A95}" srcOrd="0" destOrd="0" parTransId="{68A28099-8645-4E95-899A-82621559888F}" sibTransId="{3F423233-2797-418C-953A-84E6EDFBC50C}"/>
    <dgm:cxn modelId="{A58FF1F2-21E3-47B1-AC24-531F1A4DB726}" srcId="{D8C4B60D-A434-46C5-B926-C2FDC6010F7C}" destId="{CE3DE05D-C561-457E-B82A-60611CDAAA6B}" srcOrd="0" destOrd="0" parTransId="{6264D46A-EC6E-4E4D-88EC-54957602E4C9}" sibTransId="{98F7C041-452D-4856-A768-74F264DC539F}"/>
    <dgm:cxn modelId="{C47CA1FE-7285-4B42-8DAA-583221EC3426}" type="presOf" srcId="{D893A5DD-AE3A-4650-BE25-67255BD94AAC}" destId="{4A2EC133-9A60-43BA-B191-7F41CD856D2D}" srcOrd="0" destOrd="0" presId="urn:microsoft.com/office/officeart/2017/3/layout/DropPinTimeline"/>
    <dgm:cxn modelId="{72FE4D6F-E37F-4D8D-8033-D293B69AEBB3}" type="presParOf" srcId="{A886DD8D-6C56-4F64-BD18-DB82741625BF}" destId="{C62F5BB5-F406-4D4F-9FB7-FD185C9DF1DB}" srcOrd="0" destOrd="0" presId="urn:microsoft.com/office/officeart/2017/3/layout/DropPinTimeline"/>
    <dgm:cxn modelId="{C78C23DF-2AA5-47AC-A795-BB01DC69B00C}" type="presParOf" srcId="{A886DD8D-6C56-4F64-BD18-DB82741625BF}" destId="{D8989B68-56AD-4837-8E90-41E4B855541D}" srcOrd="1" destOrd="0" presId="urn:microsoft.com/office/officeart/2017/3/layout/DropPinTimeline"/>
    <dgm:cxn modelId="{B4AE7158-6E23-4F62-975F-A5199B2C624D}" type="presParOf" srcId="{D8989B68-56AD-4837-8E90-41E4B855541D}" destId="{7C60ABE9-7CD8-4638-AB38-C14DC3F5CD40}" srcOrd="0" destOrd="0" presId="urn:microsoft.com/office/officeart/2017/3/layout/DropPinTimeline"/>
    <dgm:cxn modelId="{F502E38E-6361-4B38-899E-63462C813CA0}" type="presParOf" srcId="{7C60ABE9-7CD8-4638-AB38-C14DC3F5CD40}" destId="{CE408D4E-856B-4815-8BF3-85CAF1FE0BAF}" srcOrd="0" destOrd="0" presId="urn:microsoft.com/office/officeart/2017/3/layout/DropPinTimeline"/>
    <dgm:cxn modelId="{42048F72-A24F-46DC-82DF-A68F7C5DF905}" type="presParOf" srcId="{7C60ABE9-7CD8-4638-AB38-C14DC3F5CD40}" destId="{8DCC6F14-D59D-4DEC-948E-0CB9B789CA08}" srcOrd="1" destOrd="0" presId="urn:microsoft.com/office/officeart/2017/3/layout/DropPinTimeline"/>
    <dgm:cxn modelId="{00FE164B-4A95-43C4-8D3B-CD67BF70E6E5}" type="presParOf" srcId="{8DCC6F14-D59D-4DEC-948E-0CB9B789CA08}" destId="{C5C703A4-0724-4CA1-9E2D-3EBC79E0D4BF}" srcOrd="0" destOrd="0" presId="urn:microsoft.com/office/officeart/2017/3/layout/DropPinTimeline"/>
    <dgm:cxn modelId="{5AB1BE3A-9F1E-4008-86DA-A1502E6A5422}" type="presParOf" srcId="{8DCC6F14-D59D-4DEC-948E-0CB9B789CA08}" destId="{41A7AE06-093A-4A61-B768-7FDA9F7D0D59}" srcOrd="1" destOrd="0" presId="urn:microsoft.com/office/officeart/2017/3/layout/DropPinTimeline"/>
    <dgm:cxn modelId="{2BEE3C79-1582-441A-84E1-67661C356DD8}" type="presParOf" srcId="{7C60ABE9-7CD8-4638-AB38-C14DC3F5CD40}" destId="{830E25AA-5D08-409D-9033-A56FA11471F2}" srcOrd="2" destOrd="0" presId="urn:microsoft.com/office/officeart/2017/3/layout/DropPinTimeline"/>
    <dgm:cxn modelId="{ADE079D6-D193-4D74-AA88-6E407696BA30}" type="presParOf" srcId="{7C60ABE9-7CD8-4638-AB38-C14DC3F5CD40}" destId="{4A2EC133-9A60-43BA-B191-7F41CD856D2D}" srcOrd="3" destOrd="0" presId="urn:microsoft.com/office/officeart/2017/3/layout/DropPinTimeline"/>
    <dgm:cxn modelId="{9A9C2267-C41A-4462-BB95-6A336B5F0A05}" type="presParOf" srcId="{7C60ABE9-7CD8-4638-AB38-C14DC3F5CD40}" destId="{2EE7BD78-B5B8-4E82-BC38-13F43D00744C}" srcOrd="4" destOrd="0" presId="urn:microsoft.com/office/officeart/2017/3/layout/DropPinTimeline"/>
    <dgm:cxn modelId="{9E237E57-673F-4BFC-B1B7-8B803EDC7BF0}" type="presParOf" srcId="{7C60ABE9-7CD8-4638-AB38-C14DC3F5CD40}" destId="{95C01A7B-F35C-4279-BCF1-1235C15087F8}" srcOrd="5" destOrd="0" presId="urn:microsoft.com/office/officeart/2017/3/layout/DropPinTimeline"/>
    <dgm:cxn modelId="{6BFF438D-838C-451E-8414-AB26FF22FD8A}" type="presParOf" srcId="{D8989B68-56AD-4837-8E90-41E4B855541D}" destId="{F2B939E4-899A-48AB-9A0C-417920CEE5BC}" srcOrd="1" destOrd="0" presId="urn:microsoft.com/office/officeart/2017/3/layout/DropPinTimeline"/>
    <dgm:cxn modelId="{2B37AE15-47BF-4F7A-BA56-FDF18000B193}" type="presParOf" srcId="{D8989B68-56AD-4837-8E90-41E4B855541D}" destId="{CA4DBB1C-C540-4C30-BE73-22E6DF449BFF}" srcOrd="2" destOrd="0" presId="urn:microsoft.com/office/officeart/2017/3/layout/DropPinTimeline"/>
    <dgm:cxn modelId="{D73E8236-5B8E-4A0A-858C-56E5BE92C568}" type="presParOf" srcId="{CA4DBB1C-C540-4C30-BE73-22E6DF449BFF}" destId="{4E71D997-1426-42ED-AB74-2BC61A1CDBCE}" srcOrd="0" destOrd="0" presId="urn:microsoft.com/office/officeart/2017/3/layout/DropPinTimeline"/>
    <dgm:cxn modelId="{FBC6C617-BC23-4D81-B431-0088BDEB6D7D}" type="presParOf" srcId="{CA4DBB1C-C540-4C30-BE73-22E6DF449BFF}" destId="{E529122F-7590-4116-B678-D15C9BECA020}" srcOrd="1" destOrd="0" presId="urn:microsoft.com/office/officeart/2017/3/layout/DropPinTimeline"/>
    <dgm:cxn modelId="{2E2B3772-D7DC-4D54-AA42-E6D702363F24}" type="presParOf" srcId="{E529122F-7590-4116-B678-D15C9BECA020}" destId="{2F0BF44C-0434-4F2E-8FD4-176BA02CBC53}" srcOrd="0" destOrd="0" presId="urn:microsoft.com/office/officeart/2017/3/layout/DropPinTimeline"/>
    <dgm:cxn modelId="{8CB43E56-D959-4D98-8BFA-5B7395DF3623}" type="presParOf" srcId="{E529122F-7590-4116-B678-D15C9BECA020}" destId="{D6F7AB9E-8271-460E-B01D-6E490E37D89E}" srcOrd="1" destOrd="0" presId="urn:microsoft.com/office/officeart/2017/3/layout/DropPinTimeline"/>
    <dgm:cxn modelId="{A084EE48-48A1-4A3D-96FB-2EB767317ABD}" type="presParOf" srcId="{CA4DBB1C-C540-4C30-BE73-22E6DF449BFF}" destId="{6765300E-5BC5-4013-B8D1-8EFA668030CB}" srcOrd="2" destOrd="0" presId="urn:microsoft.com/office/officeart/2017/3/layout/DropPinTimeline"/>
    <dgm:cxn modelId="{6AE21AF6-EBEC-4716-8525-289600FB13C3}" type="presParOf" srcId="{CA4DBB1C-C540-4C30-BE73-22E6DF449BFF}" destId="{F3433322-8BFD-4C17-96E3-32C1225DD143}" srcOrd="3" destOrd="0" presId="urn:microsoft.com/office/officeart/2017/3/layout/DropPinTimeline"/>
    <dgm:cxn modelId="{87898701-FA5D-4029-A5BE-CC242D2B77BA}" type="presParOf" srcId="{CA4DBB1C-C540-4C30-BE73-22E6DF449BFF}" destId="{883ABE57-850E-4DDD-8636-5696141E2A8C}" srcOrd="4" destOrd="0" presId="urn:microsoft.com/office/officeart/2017/3/layout/DropPinTimeline"/>
    <dgm:cxn modelId="{43E78014-B605-4E3F-AC89-AE40EA8882A4}" type="presParOf" srcId="{CA4DBB1C-C540-4C30-BE73-22E6DF449BFF}" destId="{BFB148DC-4B6D-4AFC-B131-39A36116B2C4}" srcOrd="5" destOrd="0" presId="urn:microsoft.com/office/officeart/2017/3/layout/DropPinTimeline"/>
    <dgm:cxn modelId="{6BDFF6D7-2098-4794-863A-33CB9F781081}" type="presParOf" srcId="{D8989B68-56AD-4837-8E90-41E4B855541D}" destId="{EEDBF0E4-9577-40CD-B6C6-5F1FF0D8F366}" srcOrd="3" destOrd="0" presId="urn:microsoft.com/office/officeart/2017/3/layout/DropPinTimeline"/>
    <dgm:cxn modelId="{F51C4C43-D3DB-48EB-A8C5-BCD7B00641F8}" type="presParOf" srcId="{D8989B68-56AD-4837-8E90-41E4B855541D}" destId="{28C7EC19-D856-488C-A404-47BDA1C46AA1}" srcOrd="4" destOrd="0" presId="urn:microsoft.com/office/officeart/2017/3/layout/DropPinTimeline"/>
    <dgm:cxn modelId="{8258332D-B035-41A2-A8BD-5B3714D52A7B}" type="presParOf" srcId="{28C7EC19-D856-488C-A404-47BDA1C46AA1}" destId="{119E5AED-1F05-4D52-9912-D473FC1F4BAE}" srcOrd="0" destOrd="0" presId="urn:microsoft.com/office/officeart/2017/3/layout/DropPinTimeline"/>
    <dgm:cxn modelId="{FDFD4E6B-2E71-4ACD-B2EE-0DC9CD28A4B8}" type="presParOf" srcId="{28C7EC19-D856-488C-A404-47BDA1C46AA1}" destId="{F933A9A1-07EA-4893-8666-004302F37F2D}" srcOrd="1" destOrd="0" presId="urn:microsoft.com/office/officeart/2017/3/layout/DropPinTimeline"/>
    <dgm:cxn modelId="{95702053-A8BF-4FB9-A738-B2B7FFB92FDD}" type="presParOf" srcId="{F933A9A1-07EA-4893-8666-004302F37F2D}" destId="{2105DADF-823D-4D68-8CCB-3BC64CF93794}" srcOrd="0" destOrd="0" presId="urn:microsoft.com/office/officeart/2017/3/layout/DropPinTimeline"/>
    <dgm:cxn modelId="{2B2D4E36-5787-4362-8656-7BA27975ADA7}" type="presParOf" srcId="{F933A9A1-07EA-4893-8666-004302F37F2D}" destId="{25BDF5F4-E694-4915-93BE-F5D4AA6ABDA2}" srcOrd="1" destOrd="0" presId="urn:microsoft.com/office/officeart/2017/3/layout/DropPinTimeline"/>
    <dgm:cxn modelId="{CE602120-20C4-4743-B143-56CDB8686E87}" type="presParOf" srcId="{28C7EC19-D856-488C-A404-47BDA1C46AA1}" destId="{3F69CF68-B25F-4749-B04B-8D95B85D8AF1}" srcOrd="2" destOrd="0" presId="urn:microsoft.com/office/officeart/2017/3/layout/DropPinTimeline"/>
    <dgm:cxn modelId="{3896AC89-0F34-4242-9FF9-E82A0E0466BA}" type="presParOf" srcId="{28C7EC19-D856-488C-A404-47BDA1C46AA1}" destId="{2191AB0C-2574-4875-884B-44399DC22713}" srcOrd="3" destOrd="0" presId="urn:microsoft.com/office/officeart/2017/3/layout/DropPinTimeline"/>
    <dgm:cxn modelId="{7B7CFA63-07A3-4169-8E8B-17C4C68E98C6}" type="presParOf" srcId="{28C7EC19-D856-488C-A404-47BDA1C46AA1}" destId="{B0B76240-2F5D-42FB-8462-FD5BB3873071}" srcOrd="4" destOrd="0" presId="urn:microsoft.com/office/officeart/2017/3/layout/DropPinTimeline"/>
    <dgm:cxn modelId="{690F48AC-B222-4983-9C5E-0BDFCF4F78F1}" type="presParOf" srcId="{28C7EC19-D856-488C-A404-47BDA1C46AA1}" destId="{EAA6EB04-95A0-42A6-82AC-F4C4B2700BBB}" srcOrd="5" destOrd="0" presId="urn:microsoft.com/office/officeart/2017/3/layout/DropPinTimeline"/>
    <dgm:cxn modelId="{05F5275D-65A4-4284-9CEF-BC49FB5519AE}" type="presParOf" srcId="{D8989B68-56AD-4837-8E90-41E4B855541D}" destId="{C7A2AD4E-A14D-4EA3-B90A-C3B9FE3603E2}" srcOrd="5" destOrd="0" presId="urn:microsoft.com/office/officeart/2017/3/layout/DropPinTimeline"/>
    <dgm:cxn modelId="{E1ED4011-08F7-4B63-AC6A-7A7A41CD2EF1}" type="presParOf" srcId="{D8989B68-56AD-4837-8E90-41E4B855541D}" destId="{35811261-E90D-4FBC-914E-6D20AF6E6BC0}" srcOrd="6" destOrd="0" presId="urn:microsoft.com/office/officeart/2017/3/layout/DropPinTimeline"/>
    <dgm:cxn modelId="{37BB2477-BBC5-4A7C-98C1-719B3433B8BC}" type="presParOf" srcId="{35811261-E90D-4FBC-914E-6D20AF6E6BC0}" destId="{02DB0068-9B02-4827-B8A8-40D822EE9A17}" srcOrd="0" destOrd="0" presId="urn:microsoft.com/office/officeart/2017/3/layout/DropPinTimeline"/>
    <dgm:cxn modelId="{FA1D4B06-48E6-4A5B-8DB5-89808647910C}" type="presParOf" srcId="{35811261-E90D-4FBC-914E-6D20AF6E6BC0}" destId="{DF481AA8-F63B-4AC5-950D-DBD94D084966}" srcOrd="1" destOrd="0" presId="urn:microsoft.com/office/officeart/2017/3/layout/DropPinTimeline"/>
    <dgm:cxn modelId="{FCE325C3-A814-4AD3-B56D-FECE641AE636}" type="presParOf" srcId="{DF481AA8-F63B-4AC5-950D-DBD94D084966}" destId="{4FC31044-741F-41D1-83E1-9C35DD6F8FA0}" srcOrd="0" destOrd="0" presId="urn:microsoft.com/office/officeart/2017/3/layout/DropPinTimeline"/>
    <dgm:cxn modelId="{9CCEB023-9762-49AE-AF4D-85F2D70759ED}" type="presParOf" srcId="{DF481AA8-F63B-4AC5-950D-DBD94D084966}" destId="{3755ED73-4885-4430-A971-CE42C16783ED}" srcOrd="1" destOrd="0" presId="urn:microsoft.com/office/officeart/2017/3/layout/DropPinTimeline"/>
    <dgm:cxn modelId="{3C2FA95C-C6D0-4A3E-9F2E-5594F263F759}" type="presParOf" srcId="{35811261-E90D-4FBC-914E-6D20AF6E6BC0}" destId="{98B63558-0E50-4FBD-8C5D-42C4BFA0524D}" srcOrd="2" destOrd="0" presId="urn:microsoft.com/office/officeart/2017/3/layout/DropPinTimeline"/>
    <dgm:cxn modelId="{34248B07-D484-4AF8-AE27-3D541F898407}" type="presParOf" srcId="{35811261-E90D-4FBC-914E-6D20AF6E6BC0}" destId="{9C60BA7F-C570-479E-8F69-B280A4F43EC6}" srcOrd="3" destOrd="0" presId="urn:microsoft.com/office/officeart/2017/3/layout/DropPinTimeline"/>
    <dgm:cxn modelId="{B2564AA4-7E97-4856-878A-192082A387EA}" type="presParOf" srcId="{35811261-E90D-4FBC-914E-6D20AF6E6BC0}" destId="{05A1F880-B0C7-48F1-BCBB-48A9826C1C88}" srcOrd="4" destOrd="0" presId="urn:microsoft.com/office/officeart/2017/3/layout/DropPinTimeline"/>
    <dgm:cxn modelId="{1697A7E0-2CA8-47B5-A453-869F8900A300}" type="presParOf" srcId="{35811261-E90D-4FBC-914E-6D20AF6E6BC0}" destId="{78B535B4-BBA5-464C-850E-4E47AEF23DC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F5BB5-F406-4D4F-9FB7-FD185C9DF1DB}">
      <dsp:nvSpPr>
        <dsp:cNvPr id="0" name=""/>
        <dsp:cNvSpPr/>
      </dsp:nvSpPr>
      <dsp:spPr>
        <a:xfrm>
          <a:off x="0" y="2011362"/>
          <a:ext cx="9720262" cy="0"/>
        </a:xfrm>
        <a:prstGeom prst="line">
          <a:avLst/>
        </a:prstGeom>
        <a:solidFill>
          <a:schemeClr val="lt1">
            <a:alpha val="90000"/>
            <a:hueOff val="0"/>
            <a:satOff val="0"/>
            <a:lumOff val="0"/>
            <a:alphaOff val="0"/>
          </a:schemeClr>
        </a:solidFill>
        <a:ln w="19050" cap="flat" cmpd="sng" algn="ctr">
          <a:solidFill>
            <a:srgbClr val="A24685"/>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5C703A4-0724-4CA1-9E2D-3EBC79E0D4BF}">
      <dsp:nvSpPr>
        <dsp:cNvPr id="0" name=""/>
        <dsp:cNvSpPr/>
      </dsp:nvSpPr>
      <dsp:spPr>
        <a:xfrm rot="8100000">
          <a:off x="62972" y="463540"/>
          <a:ext cx="295827" cy="295827"/>
        </a:xfrm>
        <a:prstGeom prst="teardrop">
          <a:avLst>
            <a:gd name="adj" fmla="val 115000"/>
          </a:avLst>
        </a:prstGeom>
        <a:solidFill>
          <a:srgbClr val="A24685"/>
        </a:solidFill>
        <a:ln w="19050" cap="flat" cmpd="sng" algn="ctr">
          <a:solidFill>
            <a:srgbClr val="A2468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7AE06-093A-4A61-B768-7FDA9F7D0D59}">
      <dsp:nvSpPr>
        <dsp:cNvPr id="0" name=""/>
        <dsp:cNvSpPr/>
      </dsp:nvSpPr>
      <dsp:spPr>
        <a:xfrm>
          <a:off x="95836" y="496404"/>
          <a:ext cx="230099" cy="230099"/>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830E25AA-5D08-409D-9033-A56FA11471F2}">
      <dsp:nvSpPr>
        <dsp:cNvPr id="0" name=""/>
        <dsp:cNvSpPr/>
      </dsp:nvSpPr>
      <dsp:spPr>
        <a:xfrm>
          <a:off x="420067" y="820635"/>
          <a:ext cx="3233510"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Started supporting children fighting cancer in National Hospital Abuja under the name ‘</a:t>
          </a:r>
          <a:r>
            <a:rPr lang="en-US" sz="1500" b="1" i="1" kern="1200" dirty="0">
              <a:solidFill>
                <a:srgbClr val="A24685"/>
              </a:solidFill>
            </a:rPr>
            <a:t>Friends for a Cause</a:t>
          </a:r>
          <a:r>
            <a:rPr lang="en-US" sz="1500" kern="1200" dirty="0"/>
            <a:t>’</a:t>
          </a:r>
        </a:p>
      </dsp:txBody>
      <dsp:txXfrm>
        <a:off x="420067" y="820635"/>
        <a:ext cx="3233510" cy="1190726"/>
      </dsp:txXfrm>
    </dsp:sp>
    <dsp:sp modelId="{4A2EC133-9A60-43BA-B191-7F41CD856D2D}">
      <dsp:nvSpPr>
        <dsp:cNvPr id="0" name=""/>
        <dsp:cNvSpPr/>
      </dsp:nvSpPr>
      <dsp:spPr>
        <a:xfrm>
          <a:off x="420067" y="402272"/>
          <a:ext cx="3233510"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2017</a:t>
          </a:r>
        </a:p>
      </dsp:txBody>
      <dsp:txXfrm>
        <a:off x="420067" y="402272"/>
        <a:ext cx="3233510" cy="418363"/>
      </dsp:txXfrm>
    </dsp:sp>
    <dsp:sp modelId="{2EE7BD78-B5B8-4E82-BC38-13F43D00744C}">
      <dsp:nvSpPr>
        <dsp:cNvPr id="0" name=""/>
        <dsp:cNvSpPr/>
      </dsp:nvSpPr>
      <dsp:spPr>
        <a:xfrm>
          <a:off x="210886" y="820635"/>
          <a:ext cx="0" cy="1190726"/>
        </a:xfrm>
        <a:prstGeom prst="line">
          <a:avLst/>
        </a:prstGeom>
        <a:noFill/>
        <a:ln w="12700" cap="flat" cmpd="sng" algn="ctr">
          <a:solidFill>
            <a:schemeClr val="bg1">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E408D4E-856B-4815-8BF3-85CAF1FE0BAF}">
      <dsp:nvSpPr>
        <dsp:cNvPr id="0" name=""/>
        <dsp:cNvSpPr/>
      </dsp:nvSpPr>
      <dsp:spPr>
        <a:xfrm>
          <a:off x="172426" y="1973709"/>
          <a:ext cx="75305" cy="75305"/>
        </a:xfrm>
        <a:prstGeom prst="ellipse">
          <a:avLst/>
        </a:prstGeom>
        <a:solidFill>
          <a:schemeClr val="bg1">
            <a:lumMod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BF44C-0434-4F2E-8FD4-176BA02CBC53}">
      <dsp:nvSpPr>
        <dsp:cNvPr id="0" name=""/>
        <dsp:cNvSpPr/>
      </dsp:nvSpPr>
      <dsp:spPr>
        <a:xfrm rot="18900000">
          <a:off x="2003324" y="3263357"/>
          <a:ext cx="295827" cy="295827"/>
        </a:xfrm>
        <a:prstGeom prst="teardrop">
          <a:avLst>
            <a:gd name="adj" fmla="val 115000"/>
          </a:avLst>
        </a:prstGeom>
        <a:solidFill>
          <a:srgbClr val="A24685"/>
        </a:solidFill>
        <a:ln w="19050" cap="flat" cmpd="sng" algn="ctr">
          <a:solidFill>
            <a:srgbClr val="A2468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7AB9E-8271-460E-B01D-6E490E37D89E}">
      <dsp:nvSpPr>
        <dsp:cNvPr id="0" name=""/>
        <dsp:cNvSpPr/>
      </dsp:nvSpPr>
      <dsp:spPr>
        <a:xfrm>
          <a:off x="2036188" y="3296220"/>
          <a:ext cx="230099" cy="230099"/>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6765300E-5BC5-4013-B8D1-8EFA668030CB}">
      <dsp:nvSpPr>
        <dsp:cNvPr id="0" name=""/>
        <dsp:cNvSpPr/>
      </dsp:nvSpPr>
      <dsp:spPr>
        <a:xfrm>
          <a:off x="2360420" y="2011362"/>
          <a:ext cx="3233510"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Registered with the CAC as Okapi Children Cancer Foundation</a:t>
          </a:r>
        </a:p>
      </dsp:txBody>
      <dsp:txXfrm>
        <a:off x="2360420" y="2011362"/>
        <a:ext cx="3233510" cy="1190726"/>
      </dsp:txXfrm>
    </dsp:sp>
    <dsp:sp modelId="{F3433322-8BFD-4C17-96E3-32C1225DD143}">
      <dsp:nvSpPr>
        <dsp:cNvPr id="0" name=""/>
        <dsp:cNvSpPr/>
      </dsp:nvSpPr>
      <dsp:spPr>
        <a:xfrm>
          <a:off x="2360420" y="3202089"/>
          <a:ext cx="3233510"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2019</a:t>
          </a:r>
        </a:p>
      </dsp:txBody>
      <dsp:txXfrm>
        <a:off x="2360420" y="3202089"/>
        <a:ext cx="3233510" cy="418363"/>
      </dsp:txXfrm>
    </dsp:sp>
    <dsp:sp modelId="{883ABE57-850E-4DDD-8636-5696141E2A8C}">
      <dsp:nvSpPr>
        <dsp:cNvPr id="0" name=""/>
        <dsp:cNvSpPr/>
      </dsp:nvSpPr>
      <dsp:spPr>
        <a:xfrm>
          <a:off x="2151238" y="2011362"/>
          <a:ext cx="0" cy="1190726"/>
        </a:xfrm>
        <a:prstGeom prst="line">
          <a:avLst/>
        </a:prstGeom>
        <a:noFill/>
        <a:ln w="12700" cap="flat" cmpd="sng" algn="ctr">
          <a:solidFill>
            <a:prstClr val="white">
              <a:lumMod val="50000"/>
            </a:prstClr>
          </a:solidFill>
          <a:prstDash val="dash"/>
          <a:miter lim="800000"/>
        </a:ln>
        <a:effectLst/>
      </dsp:spPr>
      <dsp:style>
        <a:lnRef idx="1">
          <a:scrgbClr r="0" g="0" b="0"/>
        </a:lnRef>
        <a:fillRef idx="0">
          <a:scrgbClr r="0" g="0" b="0"/>
        </a:fillRef>
        <a:effectRef idx="0">
          <a:scrgbClr r="0" g="0" b="0"/>
        </a:effectRef>
        <a:fontRef idx="minor"/>
      </dsp:style>
    </dsp:sp>
    <dsp:sp modelId="{4E71D997-1426-42ED-AB74-2BC61A1CDBCE}">
      <dsp:nvSpPr>
        <dsp:cNvPr id="0" name=""/>
        <dsp:cNvSpPr/>
      </dsp:nvSpPr>
      <dsp:spPr>
        <a:xfrm>
          <a:off x="2112778" y="1973709"/>
          <a:ext cx="75305" cy="75305"/>
        </a:xfrm>
        <a:prstGeom prst="ellipse">
          <a:avLst/>
        </a:prstGeom>
        <a:solidFill>
          <a:schemeClr val="bg1">
            <a:lumMod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5DADF-823D-4D68-8CCB-3BC64CF93794}">
      <dsp:nvSpPr>
        <dsp:cNvPr id="0" name=""/>
        <dsp:cNvSpPr/>
      </dsp:nvSpPr>
      <dsp:spPr>
        <a:xfrm rot="8100000">
          <a:off x="3943677" y="463540"/>
          <a:ext cx="295827" cy="295827"/>
        </a:xfrm>
        <a:prstGeom prst="teardrop">
          <a:avLst>
            <a:gd name="adj" fmla="val 115000"/>
          </a:avLst>
        </a:prstGeom>
        <a:solidFill>
          <a:srgbClr val="A24685"/>
        </a:solidFill>
        <a:ln w="19050" cap="flat" cmpd="sng" algn="ctr">
          <a:solidFill>
            <a:srgbClr val="A2468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DF5F4-E694-4915-93BE-F5D4AA6ABDA2}">
      <dsp:nvSpPr>
        <dsp:cNvPr id="0" name=""/>
        <dsp:cNvSpPr/>
      </dsp:nvSpPr>
      <dsp:spPr>
        <a:xfrm>
          <a:off x="3976541" y="496404"/>
          <a:ext cx="230099" cy="230099"/>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3F69CF68-B25F-4749-B04B-8D95B85D8AF1}">
      <dsp:nvSpPr>
        <dsp:cNvPr id="0" name=""/>
        <dsp:cNvSpPr/>
      </dsp:nvSpPr>
      <dsp:spPr>
        <a:xfrm>
          <a:off x="4300772" y="820635"/>
          <a:ext cx="3233510"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Included children being treated for cancer at the University of Abuja Teaching Hospital, Gwagwalada</a:t>
          </a:r>
        </a:p>
      </dsp:txBody>
      <dsp:txXfrm>
        <a:off x="4300772" y="820635"/>
        <a:ext cx="3233510" cy="1190726"/>
      </dsp:txXfrm>
    </dsp:sp>
    <dsp:sp modelId="{2191AB0C-2574-4875-884B-44399DC22713}">
      <dsp:nvSpPr>
        <dsp:cNvPr id="0" name=""/>
        <dsp:cNvSpPr/>
      </dsp:nvSpPr>
      <dsp:spPr>
        <a:xfrm>
          <a:off x="4300772" y="402272"/>
          <a:ext cx="3233510"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2020</a:t>
          </a:r>
        </a:p>
      </dsp:txBody>
      <dsp:txXfrm>
        <a:off x="4300772" y="402272"/>
        <a:ext cx="3233510" cy="418363"/>
      </dsp:txXfrm>
    </dsp:sp>
    <dsp:sp modelId="{B0B76240-2F5D-42FB-8462-FD5BB3873071}">
      <dsp:nvSpPr>
        <dsp:cNvPr id="0" name=""/>
        <dsp:cNvSpPr/>
      </dsp:nvSpPr>
      <dsp:spPr>
        <a:xfrm>
          <a:off x="4091591" y="820635"/>
          <a:ext cx="0" cy="1190726"/>
        </a:xfrm>
        <a:prstGeom prst="line">
          <a:avLst/>
        </a:prstGeom>
        <a:noFill/>
        <a:ln w="12700" cap="flat" cmpd="sng" algn="ctr">
          <a:solidFill>
            <a:prstClr val="white">
              <a:lumMod val="50000"/>
            </a:prstClr>
          </a:solidFill>
          <a:prstDash val="dash"/>
          <a:miter lim="800000"/>
        </a:ln>
        <a:effectLst/>
      </dsp:spPr>
      <dsp:style>
        <a:lnRef idx="1">
          <a:scrgbClr r="0" g="0" b="0"/>
        </a:lnRef>
        <a:fillRef idx="0">
          <a:scrgbClr r="0" g="0" b="0"/>
        </a:fillRef>
        <a:effectRef idx="0">
          <a:scrgbClr r="0" g="0" b="0"/>
        </a:effectRef>
        <a:fontRef idx="minor"/>
      </dsp:style>
    </dsp:sp>
    <dsp:sp modelId="{119E5AED-1F05-4D52-9912-D473FC1F4BAE}">
      <dsp:nvSpPr>
        <dsp:cNvPr id="0" name=""/>
        <dsp:cNvSpPr/>
      </dsp:nvSpPr>
      <dsp:spPr>
        <a:xfrm>
          <a:off x="4053131" y="1973709"/>
          <a:ext cx="75305" cy="75305"/>
        </a:xfrm>
        <a:prstGeom prst="ellipse">
          <a:avLst/>
        </a:prstGeom>
        <a:solidFill>
          <a:schemeClr val="bg1">
            <a:lumMod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31044-741F-41D1-83E1-9C35DD6F8FA0}">
      <dsp:nvSpPr>
        <dsp:cNvPr id="0" name=""/>
        <dsp:cNvSpPr/>
      </dsp:nvSpPr>
      <dsp:spPr>
        <a:xfrm rot="18900000">
          <a:off x="5884029" y="3263357"/>
          <a:ext cx="295827" cy="295827"/>
        </a:xfrm>
        <a:prstGeom prst="teardrop">
          <a:avLst>
            <a:gd name="adj" fmla="val 115000"/>
          </a:avLst>
        </a:prstGeom>
        <a:solidFill>
          <a:srgbClr val="A24685"/>
        </a:solidFill>
        <a:ln w="19050" cap="flat" cmpd="sng" algn="ctr">
          <a:solidFill>
            <a:srgbClr val="A2468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5ED73-4885-4430-A971-CE42C16783ED}">
      <dsp:nvSpPr>
        <dsp:cNvPr id="0" name=""/>
        <dsp:cNvSpPr/>
      </dsp:nvSpPr>
      <dsp:spPr>
        <a:xfrm>
          <a:off x="5916893" y="3296220"/>
          <a:ext cx="230099" cy="230099"/>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98B63558-0E50-4FBD-8C5D-42C4BFA0524D}">
      <dsp:nvSpPr>
        <dsp:cNvPr id="0" name=""/>
        <dsp:cNvSpPr/>
      </dsp:nvSpPr>
      <dsp:spPr>
        <a:xfrm>
          <a:off x="6241125" y="2011362"/>
          <a:ext cx="3233510"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Included children being managed for cancer at Federal Medical Centre Abuja</a:t>
          </a:r>
        </a:p>
      </dsp:txBody>
      <dsp:txXfrm>
        <a:off x="6241125" y="2011362"/>
        <a:ext cx="3233510" cy="1190726"/>
      </dsp:txXfrm>
    </dsp:sp>
    <dsp:sp modelId="{9C60BA7F-C570-479E-8F69-B280A4F43EC6}">
      <dsp:nvSpPr>
        <dsp:cNvPr id="0" name=""/>
        <dsp:cNvSpPr/>
      </dsp:nvSpPr>
      <dsp:spPr>
        <a:xfrm>
          <a:off x="6241125" y="3202089"/>
          <a:ext cx="3233510"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2023</a:t>
          </a:r>
        </a:p>
      </dsp:txBody>
      <dsp:txXfrm>
        <a:off x="6241125" y="3202089"/>
        <a:ext cx="3233510" cy="418363"/>
      </dsp:txXfrm>
    </dsp:sp>
    <dsp:sp modelId="{05A1F880-B0C7-48F1-BCBB-48A9826C1C88}">
      <dsp:nvSpPr>
        <dsp:cNvPr id="0" name=""/>
        <dsp:cNvSpPr/>
      </dsp:nvSpPr>
      <dsp:spPr>
        <a:xfrm>
          <a:off x="6031943" y="2011362"/>
          <a:ext cx="0" cy="1190726"/>
        </a:xfrm>
        <a:prstGeom prst="line">
          <a:avLst/>
        </a:prstGeom>
        <a:noFill/>
        <a:ln w="12700" cap="flat" cmpd="sng" algn="ctr">
          <a:solidFill>
            <a:prstClr val="white">
              <a:lumMod val="50000"/>
            </a:prstClr>
          </a:solidFill>
          <a:prstDash val="dash"/>
          <a:miter lim="800000"/>
        </a:ln>
        <a:effectLst/>
      </dsp:spPr>
      <dsp:style>
        <a:lnRef idx="1">
          <a:scrgbClr r="0" g="0" b="0"/>
        </a:lnRef>
        <a:fillRef idx="0">
          <a:scrgbClr r="0" g="0" b="0"/>
        </a:fillRef>
        <a:effectRef idx="0">
          <a:scrgbClr r="0" g="0" b="0"/>
        </a:effectRef>
        <a:fontRef idx="minor"/>
      </dsp:style>
    </dsp:sp>
    <dsp:sp modelId="{02DB0068-9B02-4827-B8A8-40D822EE9A17}">
      <dsp:nvSpPr>
        <dsp:cNvPr id="0" name=""/>
        <dsp:cNvSpPr/>
      </dsp:nvSpPr>
      <dsp:spPr>
        <a:xfrm>
          <a:off x="5993483" y="1973709"/>
          <a:ext cx="75305" cy="75305"/>
        </a:xfrm>
        <a:prstGeom prst="ellipse">
          <a:avLst/>
        </a:prstGeom>
        <a:solidFill>
          <a:schemeClr val="bg1">
            <a:lumMod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D1EF-A687-05CD-ED1A-EAC78E5BB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C3BD5C6B-746D-F342-1D05-F555A09DF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FF14A5A1-B147-56F2-C71A-148967B7B115}"/>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5" name="Footer Placeholder 4">
            <a:extLst>
              <a:ext uri="{FF2B5EF4-FFF2-40B4-BE49-F238E27FC236}">
                <a16:creationId xmlns:a16="http://schemas.microsoft.com/office/drawing/2014/main" id="{71A253DA-7EEC-9014-03C1-416E56774BD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36E0EAE-8E22-DF29-67C5-43DA2A02518A}"/>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52488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97FC-7D45-1803-4592-E7C73ED68C1E}"/>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6BB813E-D8A1-AC24-DCF0-12B5C2CBA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5C7C97ED-2E3F-BE3C-ECC8-24300512B7E7}"/>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5" name="Footer Placeholder 4">
            <a:extLst>
              <a:ext uri="{FF2B5EF4-FFF2-40B4-BE49-F238E27FC236}">
                <a16:creationId xmlns:a16="http://schemas.microsoft.com/office/drawing/2014/main" id="{23EAC0A2-8D1F-0482-3BFE-E9271582F27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5597086-3F27-A2D8-67E4-1F4A0A661BCB}"/>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345567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AB133-59EA-2C01-FB12-00CAA1A583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EC23EFCF-E006-2770-6CFD-AA5D33361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5BF1F6B9-5D34-8800-8C77-8490E4C07E51}"/>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5" name="Footer Placeholder 4">
            <a:extLst>
              <a:ext uri="{FF2B5EF4-FFF2-40B4-BE49-F238E27FC236}">
                <a16:creationId xmlns:a16="http://schemas.microsoft.com/office/drawing/2014/main" id="{15E39A91-7E83-6D0B-BFF3-116E02993E2C}"/>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8F6738D-5DAE-DFA5-8562-8C11FBD063A3}"/>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334958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B0E7-841C-20A6-DAF7-F930A9848C7C}"/>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83747145-7D9E-B0AA-520D-6A03361CA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2456B69-A675-D882-8FE3-DDE45113E535}"/>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5" name="Footer Placeholder 4">
            <a:extLst>
              <a:ext uri="{FF2B5EF4-FFF2-40B4-BE49-F238E27FC236}">
                <a16:creationId xmlns:a16="http://schemas.microsoft.com/office/drawing/2014/main" id="{A0E7BFE7-FD2E-5E8D-B82F-2A14C9F5B20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ADC8755-449E-FF01-E5C6-1A7F3FFBCBFB}"/>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109090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F26F-DD11-DFF9-98A3-230CE5654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BBA118C0-44C9-11CF-A869-464B264AF1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D71371-765F-4FE8-4C07-B1E1C40094CC}"/>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5" name="Footer Placeholder 4">
            <a:extLst>
              <a:ext uri="{FF2B5EF4-FFF2-40B4-BE49-F238E27FC236}">
                <a16:creationId xmlns:a16="http://schemas.microsoft.com/office/drawing/2014/main" id="{28C38CE1-849E-58B8-0277-10B980B5709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5A4DCDE-382D-E017-3580-B401AD547C60}"/>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367767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879-CD68-D742-296E-580D724B39A4}"/>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DF1B09CF-55E9-1C71-B90D-3D64959CE2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73BA5FC7-16C9-CE4A-7AAC-DED57F02F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B1FB06D-F999-A435-4BDD-9158849138DD}"/>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6" name="Footer Placeholder 5">
            <a:extLst>
              <a:ext uri="{FF2B5EF4-FFF2-40B4-BE49-F238E27FC236}">
                <a16:creationId xmlns:a16="http://schemas.microsoft.com/office/drawing/2014/main" id="{1EB68254-1296-B511-A06E-679139B5C0B8}"/>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58E300DB-2DBD-1D15-62C2-9CB29655D99D}"/>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364717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4CE0-8826-6134-3184-A47C5DF37049}"/>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345D01B-1041-5FE7-CC14-1BCD2929E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C3CFB-579A-9731-E8E4-32085E9D9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BEFFDA51-1AF8-D2D0-105F-01133CCD8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7256F-B70C-D5E2-943B-DCC18B29C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1CC37F2F-A720-0F4C-D607-E40C546EC335}"/>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8" name="Footer Placeholder 7">
            <a:extLst>
              <a:ext uri="{FF2B5EF4-FFF2-40B4-BE49-F238E27FC236}">
                <a16:creationId xmlns:a16="http://schemas.microsoft.com/office/drawing/2014/main" id="{8819E69F-4CC7-F338-5AC2-88143914EB3D}"/>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ED317B7D-295C-FDC4-291C-811A78E2E0CF}"/>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106838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949A-9BC1-1CBD-9154-3FBB85227FF4}"/>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D1AA49B4-5765-0B59-652D-3BE601299D6A}"/>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4" name="Footer Placeholder 3">
            <a:extLst>
              <a:ext uri="{FF2B5EF4-FFF2-40B4-BE49-F238E27FC236}">
                <a16:creationId xmlns:a16="http://schemas.microsoft.com/office/drawing/2014/main" id="{9C983F87-D9A4-582F-3638-AD02204F01AF}"/>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AD5BB62D-B45C-DE87-D34E-84488736034A}"/>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287891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60410-D56F-DDA2-4535-E81CBE54D7C1}"/>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3" name="Footer Placeholder 2">
            <a:extLst>
              <a:ext uri="{FF2B5EF4-FFF2-40B4-BE49-F238E27FC236}">
                <a16:creationId xmlns:a16="http://schemas.microsoft.com/office/drawing/2014/main" id="{76904008-9182-F7D7-970D-6FF394E82574}"/>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8278FF25-E19F-E166-B2B7-DB62F73D683F}"/>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371775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712F-C901-2E67-3390-32598E0A2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2D3A2FB8-8F25-D7C1-3ECB-3944F1412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EAFDCBF4-2E4A-B03F-98F0-39C266070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F3151-CEE3-1A47-0FBE-265EF98CC1E4}"/>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6" name="Footer Placeholder 5">
            <a:extLst>
              <a:ext uri="{FF2B5EF4-FFF2-40B4-BE49-F238E27FC236}">
                <a16:creationId xmlns:a16="http://schemas.microsoft.com/office/drawing/2014/main" id="{F8852C00-8EAE-D7E5-4F3B-8C7193B880E2}"/>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CF1C009C-48A8-827F-9D63-0F0EE7EAB3E2}"/>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427330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0F31-217B-46F0-6C8A-86ED0BEB3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331196AD-C69B-EDCF-E214-AE601EB2D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78247426-F02C-127E-272C-51892E3A3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AC70A-FB98-2226-F7D5-72A692FD1731}"/>
              </a:ext>
            </a:extLst>
          </p:cNvPr>
          <p:cNvSpPr>
            <a:spLocks noGrp="1"/>
          </p:cNvSpPr>
          <p:nvPr>
            <p:ph type="dt" sz="half" idx="10"/>
          </p:nvPr>
        </p:nvSpPr>
        <p:spPr/>
        <p:txBody>
          <a:bodyPr/>
          <a:lstStyle/>
          <a:p>
            <a:fld id="{94C47CF4-C29B-4D34-873A-432415EBA7BA}" type="datetimeFigureOut">
              <a:rPr lang="en-NG" smtClean="0"/>
              <a:t>26/08/2024</a:t>
            </a:fld>
            <a:endParaRPr lang="en-NG"/>
          </a:p>
        </p:txBody>
      </p:sp>
      <p:sp>
        <p:nvSpPr>
          <p:cNvPr id="6" name="Footer Placeholder 5">
            <a:extLst>
              <a:ext uri="{FF2B5EF4-FFF2-40B4-BE49-F238E27FC236}">
                <a16:creationId xmlns:a16="http://schemas.microsoft.com/office/drawing/2014/main" id="{145D9819-503E-72A5-8466-678A4F07B51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0CF741F-A0DC-6940-3F15-9C7F06A1686E}"/>
              </a:ext>
            </a:extLst>
          </p:cNvPr>
          <p:cNvSpPr>
            <a:spLocks noGrp="1"/>
          </p:cNvSpPr>
          <p:nvPr>
            <p:ph type="sldNum" sz="quarter" idx="12"/>
          </p:nvPr>
        </p:nvSpPr>
        <p:spPr/>
        <p:txBody>
          <a:bodyPr/>
          <a:lstStyle/>
          <a:p>
            <a:fld id="{E49E1A82-1349-4106-A9C7-BEE67549D061}" type="slidenum">
              <a:rPr lang="en-NG" smtClean="0"/>
              <a:t>‹#›</a:t>
            </a:fld>
            <a:endParaRPr lang="en-NG"/>
          </a:p>
        </p:txBody>
      </p:sp>
    </p:spTree>
    <p:extLst>
      <p:ext uri="{BB962C8B-B14F-4D97-AF65-F5344CB8AC3E}">
        <p14:creationId xmlns:p14="http://schemas.microsoft.com/office/powerpoint/2010/main" val="168761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634C6-B26E-78B5-1A57-721F13539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0005C524-4766-D1B0-3D8B-A4C9DCEE3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07E691E-9004-89A0-FFC8-9D664D50C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C47CF4-C29B-4D34-873A-432415EBA7BA}" type="datetimeFigureOut">
              <a:rPr lang="en-NG" smtClean="0"/>
              <a:t>26/08/2024</a:t>
            </a:fld>
            <a:endParaRPr lang="en-NG"/>
          </a:p>
        </p:txBody>
      </p:sp>
      <p:sp>
        <p:nvSpPr>
          <p:cNvPr id="5" name="Footer Placeholder 4">
            <a:extLst>
              <a:ext uri="{FF2B5EF4-FFF2-40B4-BE49-F238E27FC236}">
                <a16:creationId xmlns:a16="http://schemas.microsoft.com/office/drawing/2014/main" id="{0909702B-50B2-38EA-FA1A-FCE189A32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a:extLst>
              <a:ext uri="{FF2B5EF4-FFF2-40B4-BE49-F238E27FC236}">
                <a16:creationId xmlns:a16="http://schemas.microsoft.com/office/drawing/2014/main" id="{742FA5AC-F1BB-046F-ECF7-670B2274D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9E1A82-1349-4106-A9C7-BEE67549D061}" type="slidenum">
              <a:rPr lang="en-NG" smtClean="0"/>
              <a:t>‹#›</a:t>
            </a:fld>
            <a:endParaRPr lang="en-NG"/>
          </a:p>
        </p:txBody>
      </p:sp>
    </p:spTree>
    <p:extLst>
      <p:ext uri="{BB962C8B-B14F-4D97-AF65-F5344CB8AC3E}">
        <p14:creationId xmlns:p14="http://schemas.microsoft.com/office/powerpoint/2010/main" val="56086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old and purple ribbon with a child and a person&#10;&#10;Description automatically generated">
            <a:extLst>
              <a:ext uri="{FF2B5EF4-FFF2-40B4-BE49-F238E27FC236}">
                <a16:creationId xmlns:a16="http://schemas.microsoft.com/office/drawing/2014/main" id="{6E97E62F-2DDD-ECB1-4AA9-EF80CB828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9" y="631354"/>
            <a:ext cx="7928876" cy="5366675"/>
          </a:xfrm>
          <a:prstGeom prst="rect">
            <a:avLst/>
          </a:prstGeom>
        </p:spPr>
      </p:pic>
      <p:sp>
        <p:nvSpPr>
          <p:cNvPr id="6" name="Rectangle 5">
            <a:extLst>
              <a:ext uri="{FF2B5EF4-FFF2-40B4-BE49-F238E27FC236}">
                <a16:creationId xmlns:a16="http://schemas.microsoft.com/office/drawing/2014/main" id="{46FE52D4-CDBE-B168-4AEC-ABFF03F3F6D6}"/>
              </a:ext>
            </a:extLst>
          </p:cNvPr>
          <p:cNvSpPr/>
          <p:nvPr/>
        </p:nvSpPr>
        <p:spPr>
          <a:xfrm>
            <a:off x="8343900" y="0"/>
            <a:ext cx="3848100" cy="6858000"/>
          </a:xfrm>
          <a:prstGeom prst="rect">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extBox 6">
            <a:extLst>
              <a:ext uri="{FF2B5EF4-FFF2-40B4-BE49-F238E27FC236}">
                <a16:creationId xmlns:a16="http://schemas.microsoft.com/office/drawing/2014/main" id="{5F9C8262-6DE1-A90A-B2B7-4D4307CD28B4}"/>
              </a:ext>
            </a:extLst>
          </p:cNvPr>
          <p:cNvSpPr txBox="1"/>
          <p:nvPr/>
        </p:nvSpPr>
        <p:spPr>
          <a:xfrm>
            <a:off x="8899072" y="2967335"/>
            <a:ext cx="2737757" cy="1077218"/>
          </a:xfrm>
          <a:prstGeom prst="rect">
            <a:avLst/>
          </a:prstGeom>
          <a:noFill/>
        </p:spPr>
        <p:txBody>
          <a:bodyPr wrap="square" rtlCol="0">
            <a:spAutoFit/>
          </a:bodyPr>
          <a:lstStyle/>
          <a:p>
            <a:pPr algn="ctr"/>
            <a:r>
              <a:rPr lang="en-US" b="1" dirty="0">
                <a:solidFill>
                  <a:schemeClr val="bg1"/>
                </a:solidFill>
              </a:rPr>
              <a:t>Presentation to Nigeria Governors’ Forum</a:t>
            </a:r>
          </a:p>
          <a:p>
            <a:pPr algn="ctr"/>
            <a:endParaRPr lang="en-US" sz="1400" b="1" dirty="0">
              <a:solidFill>
                <a:schemeClr val="bg1"/>
              </a:solidFill>
            </a:endParaRPr>
          </a:p>
          <a:p>
            <a:pPr algn="ctr"/>
            <a:r>
              <a:rPr lang="en-US" sz="1400" b="1" dirty="0">
                <a:solidFill>
                  <a:schemeClr val="bg1"/>
                </a:solidFill>
              </a:rPr>
              <a:t>27</a:t>
            </a:r>
            <a:r>
              <a:rPr lang="en-US" sz="1400" b="1" baseline="30000" dirty="0">
                <a:solidFill>
                  <a:schemeClr val="bg1"/>
                </a:solidFill>
              </a:rPr>
              <a:t>th</a:t>
            </a:r>
            <a:r>
              <a:rPr lang="en-US" sz="1400" b="1" dirty="0">
                <a:solidFill>
                  <a:schemeClr val="bg1"/>
                </a:solidFill>
              </a:rPr>
              <a:t> August 2024</a:t>
            </a:r>
          </a:p>
        </p:txBody>
      </p:sp>
      <p:sp>
        <p:nvSpPr>
          <p:cNvPr id="8" name="TextBox 7">
            <a:extLst>
              <a:ext uri="{FF2B5EF4-FFF2-40B4-BE49-F238E27FC236}">
                <a16:creationId xmlns:a16="http://schemas.microsoft.com/office/drawing/2014/main" id="{0EA1451E-E6A3-F0EE-4FDA-514B95A57F9B}"/>
              </a:ext>
            </a:extLst>
          </p:cNvPr>
          <p:cNvSpPr txBox="1"/>
          <p:nvPr/>
        </p:nvSpPr>
        <p:spPr>
          <a:xfrm>
            <a:off x="19449" y="6525987"/>
            <a:ext cx="5399314" cy="307777"/>
          </a:xfrm>
          <a:prstGeom prst="rect">
            <a:avLst/>
          </a:prstGeom>
          <a:noFill/>
        </p:spPr>
        <p:txBody>
          <a:bodyPr wrap="square" rtlCol="0">
            <a:spAutoFit/>
          </a:bodyPr>
          <a:lstStyle/>
          <a:p>
            <a:r>
              <a:rPr lang="en-US" sz="1400" b="1" dirty="0">
                <a:solidFill>
                  <a:srgbClr val="A24685"/>
                </a:solidFill>
              </a:rPr>
              <a:t>Presentation by: Kemi Adekanye, Chief Volunteer</a:t>
            </a:r>
          </a:p>
        </p:txBody>
      </p:sp>
    </p:spTree>
    <p:extLst>
      <p:ext uri="{BB962C8B-B14F-4D97-AF65-F5344CB8AC3E}">
        <p14:creationId xmlns:p14="http://schemas.microsoft.com/office/powerpoint/2010/main" val="322492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9539306" cy="1025870"/>
          </a:xfrm>
        </p:spPr>
        <p:txBody>
          <a:bodyPr>
            <a:normAutofit/>
          </a:bodyPr>
          <a:lstStyle/>
          <a:p>
            <a:r>
              <a:rPr lang="en-GB" sz="3200" b="1" dirty="0">
                <a:solidFill>
                  <a:srgbClr val="A24685"/>
                </a:solidFill>
              </a:rPr>
              <a:t>Fund Raising Initiatives</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8" name="Rectangle 7">
            <a:extLst>
              <a:ext uri="{FF2B5EF4-FFF2-40B4-BE49-F238E27FC236}">
                <a16:creationId xmlns:a16="http://schemas.microsoft.com/office/drawing/2014/main" id="{D5B52571-DE50-1809-C629-5D3B3A4ECF26}"/>
              </a:ext>
            </a:extLst>
          </p:cNvPr>
          <p:cNvSpPr/>
          <p:nvPr/>
        </p:nvSpPr>
        <p:spPr>
          <a:xfrm>
            <a:off x="2129584" y="2104881"/>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A24685"/>
                </a:solidFill>
              </a:rPr>
              <a:t>Monthly Donor Schemes</a:t>
            </a:r>
            <a:endParaRPr lang="en-NG" sz="2400" b="1" dirty="0">
              <a:solidFill>
                <a:srgbClr val="A24685"/>
              </a:solidFill>
            </a:endParaRPr>
          </a:p>
        </p:txBody>
      </p:sp>
      <p:sp>
        <p:nvSpPr>
          <p:cNvPr id="2" name="Rectangle 1">
            <a:extLst>
              <a:ext uri="{FF2B5EF4-FFF2-40B4-BE49-F238E27FC236}">
                <a16:creationId xmlns:a16="http://schemas.microsoft.com/office/drawing/2014/main" id="{0D1BE200-48A6-02DC-352F-4865E55388DB}"/>
              </a:ext>
            </a:extLst>
          </p:cNvPr>
          <p:cNvSpPr/>
          <p:nvPr/>
        </p:nvSpPr>
        <p:spPr>
          <a:xfrm>
            <a:off x="2129584" y="3141438"/>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A24685"/>
                </a:solidFill>
              </a:rPr>
              <a:t>Charity Shop Initiatives</a:t>
            </a:r>
            <a:endParaRPr lang="en-NG" sz="2400" b="1" dirty="0">
              <a:solidFill>
                <a:srgbClr val="A24685"/>
              </a:solidFill>
            </a:endParaRPr>
          </a:p>
        </p:txBody>
      </p:sp>
      <p:sp>
        <p:nvSpPr>
          <p:cNvPr id="3" name="Rectangle 2">
            <a:extLst>
              <a:ext uri="{FF2B5EF4-FFF2-40B4-BE49-F238E27FC236}">
                <a16:creationId xmlns:a16="http://schemas.microsoft.com/office/drawing/2014/main" id="{7EF9FF92-07F0-1774-492C-F12C639AA4C2}"/>
              </a:ext>
            </a:extLst>
          </p:cNvPr>
          <p:cNvSpPr/>
          <p:nvPr/>
        </p:nvSpPr>
        <p:spPr>
          <a:xfrm>
            <a:off x="2129584" y="4177995"/>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A24685"/>
                </a:solidFill>
              </a:rPr>
              <a:t>Crowd Funding Efforts</a:t>
            </a:r>
            <a:endParaRPr lang="en-NG" sz="2400" b="1" dirty="0">
              <a:solidFill>
                <a:srgbClr val="A24685"/>
              </a:solidFill>
            </a:endParaRPr>
          </a:p>
        </p:txBody>
      </p:sp>
      <p:sp>
        <p:nvSpPr>
          <p:cNvPr id="23" name="Arrow: Down 22">
            <a:extLst>
              <a:ext uri="{FF2B5EF4-FFF2-40B4-BE49-F238E27FC236}">
                <a16:creationId xmlns:a16="http://schemas.microsoft.com/office/drawing/2014/main" id="{C0BE74CA-30EA-5DBA-4FC6-7A7E25F33E3A}"/>
              </a:ext>
            </a:extLst>
          </p:cNvPr>
          <p:cNvSpPr/>
          <p:nvPr/>
        </p:nvSpPr>
        <p:spPr>
          <a:xfrm rot="16200000">
            <a:off x="987032" y="2138895"/>
            <a:ext cx="822097" cy="884187"/>
          </a:xfrm>
          <a:prstGeom prst="downArrow">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600" b="1" dirty="0"/>
          </a:p>
        </p:txBody>
      </p:sp>
      <p:sp>
        <p:nvSpPr>
          <p:cNvPr id="24" name="Arrow: Down 23">
            <a:extLst>
              <a:ext uri="{FF2B5EF4-FFF2-40B4-BE49-F238E27FC236}">
                <a16:creationId xmlns:a16="http://schemas.microsoft.com/office/drawing/2014/main" id="{7E52B196-E9B1-782E-C437-4A149C363173}"/>
              </a:ext>
            </a:extLst>
          </p:cNvPr>
          <p:cNvSpPr/>
          <p:nvPr/>
        </p:nvSpPr>
        <p:spPr>
          <a:xfrm rot="16200000">
            <a:off x="987030" y="3175451"/>
            <a:ext cx="822097" cy="884185"/>
          </a:xfrm>
          <a:prstGeom prst="downArrow">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600"/>
          </a:p>
        </p:txBody>
      </p:sp>
      <p:sp>
        <p:nvSpPr>
          <p:cNvPr id="25" name="Arrow: Down 24">
            <a:extLst>
              <a:ext uri="{FF2B5EF4-FFF2-40B4-BE49-F238E27FC236}">
                <a16:creationId xmlns:a16="http://schemas.microsoft.com/office/drawing/2014/main" id="{217CF1CE-EA2D-2079-6F79-80C94E313B82}"/>
              </a:ext>
            </a:extLst>
          </p:cNvPr>
          <p:cNvSpPr/>
          <p:nvPr/>
        </p:nvSpPr>
        <p:spPr>
          <a:xfrm rot="16200000">
            <a:off x="987032" y="4212009"/>
            <a:ext cx="822097" cy="884186"/>
          </a:xfrm>
          <a:prstGeom prst="downArrow">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600"/>
          </a:p>
        </p:txBody>
      </p:sp>
    </p:spTree>
    <p:extLst>
      <p:ext uri="{BB962C8B-B14F-4D97-AF65-F5344CB8AC3E}">
        <p14:creationId xmlns:p14="http://schemas.microsoft.com/office/powerpoint/2010/main" val="412977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9539306" cy="1025870"/>
          </a:xfrm>
        </p:spPr>
        <p:txBody>
          <a:bodyPr>
            <a:normAutofit/>
          </a:bodyPr>
          <a:lstStyle/>
          <a:p>
            <a:r>
              <a:rPr lang="en-GB" sz="3200" b="1" dirty="0">
                <a:solidFill>
                  <a:srgbClr val="A24685"/>
                </a:solidFill>
              </a:rPr>
              <a:t>The Future</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8" name="Rectangle 7">
            <a:extLst>
              <a:ext uri="{FF2B5EF4-FFF2-40B4-BE49-F238E27FC236}">
                <a16:creationId xmlns:a16="http://schemas.microsoft.com/office/drawing/2014/main" id="{D5B52571-DE50-1809-C629-5D3B3A4ECF26}"/>
              </a:ext>
            </a:extLst>
          </p:cNvPr>
          <p:cNvSpPr/>
          <p:nvPr/>
        </p:nvSpPr>
        <p:spPr>
          <a:xfrm>
            <a:off x="2129584" y="2104881"/>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Alignment and partnership with the Nigeria Governors Forum (</a:t>
            </a:r>
            <a:r>
              <a:rPr lang="en-US" b="1" i="1" dirty="0">
                <a:solidFill>
                  <a:schemeClr val="tx1"/>
                </a:solidFill>
              </a:rPr>
              <a:t>NGF</a:t>
            </a:r>
            <a:r>
              <a:rPr lang="en-US" dirty="0">
                <a:solidFill>
                  <a:schemeClr val="tx1"/>
                </a:solidFill>
              </a:rPr>
              <a:t>) on core intervention areas of childhood cancer i.e.  community and school awareness, training of health care workers and economic empowerment for parents</a:t>
            </a:r>
          </a:p>
        </p:txBody>
      </p:sp>
      <p:sp>
        <p:nvSpPr>
          <p:cNvPr id="2" name="Rectangle 1">
            <a:extLst>
              <a:ext uri="{FF2B5EF4-FFF2-40B4-BE49-F238E27FC236}">
                <a16:creationId xmlns:a16="http://schemas.microsoft.com/office/drawing/2014/main" id="{0D1BE200-48A6-02DC-352F-4865E55388DB}"/>
              </a:ext>
            </a:extLst>
          </p:cNvPr>
          <p:cNvSpPr/>
          <p:nvPr/>
        </p:nvSpPr>
        <p:spPr>
          <a:xfrm>
            <a:off x="2129584" y="3141438"/>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Partnership with the NGF secretariat towards the upcoming childhood cancer awareness walk holding on the 28th of September 2024 and the esteemed presence of the DG as the SPECIAL GUEST OF HONOR</a:t>
            </a:r>
          </a:p>
        </p:txBody>
      </p:sp>
      <p:sp>
        <p:nvSpPr>
          <p:cNvPr id="3" name="Rectangle 2">
            <a:extLst>
              <a:ext uri="{FF2B5EF4-FFF2-40B4-BE49-F238E27FC236}">
                <a16:creationId xmlns:a16="http://schemas.microsoft.com/office/drawing/2014/main" id="{7EF9FF92-07F0-1774-492C-F12C639AA4C2}"/>
              </a:ext>
            </a:extLst>
          </p:cNvPr>
          <p:cNvSpPr/>
          <p:nvPr/>
        </p:nvSpPr>
        <p:spPr>
          <a:xfrm>
            <a:off x="2129584" y="4177995"/>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Support of the NGF in the expansion of OCCF reach and impact to other states i.e., presence of OCCF in at least 1 state in every geo-political zone</a:t>
            </a:r>
          </a:p>
        </p:txBody>
      </p:sp>
      <p:sp>
        <p:nvSpPr>
          <p:cNvPr id="5" name="Rectangle 4">
            <a:extLst>
              <a:ext uri="{FF2B5EF4-FFF2-40B4-BE49-F238E27FC236}">
                <a16:creationId xmlns:a16="http://schemas.microsoft.com/office/drawing/2014/main" id="{B9D2907B-6221-89F8-C38F-A2DC558004A7}"/>
              </a:ext>
            </a:extLst>
          </p:cNvPr>
          <p:cNvSpPr/>
          <p:nvPr/>
        </p:nvSpPr>
        <p:spPr>
          <a:xfrm>
            <a:off x="2129583" y="5214552"/>
            <a:ext cx="8222244" cy="95221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Collaboration with the health department of NGF secretariat on the implementation of childhood cancer advocacy and awareness in the FCT and other parts of the country</a:t>
            </a:r>
          </a:p>
        </p:txBody>
      </p:sp>
      <p:sp>
        <p:nvSpPr>
          <p:cNvPr id="10" name="Rectangle 9" descr="Handshake">
            <a:extLst>
              <a:ext uri="{FF2B5EF4-FFF2-40B4-BE49-F238E27FC236}">
                <a16:creationId xmlns:a16="http://schemas.microsoft.com/office/drawing/2014/main" id="{572CD6FB-B4C7-E36B-12DD-7EA4D7805EA7}"/>
              </a:ext>
            </a:extLst>
          </p:cNvPr>
          <p:cNvSpPr/>
          <p:nvPr/>
        </p:nvSpPr>
        <p:spPr>
          <a:xfrm>
            <a:off x="1153235" y="2286058"/>
            <a:ext cx="786290" cy="85538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NG" dirty="0"/>
          </a:p>
        </p:txBody>
      </p:sp>
      <p:sp>
        <p:nvSpPr>
          <p:cNvPr id="11" name="Rectangle 10" descr="Doctor">
            <a:extLst>
              <a:ext uri="{FF2B5EF4-FFF2-40B4-BE49-F238E27FC236}">
                <a16:creationId xmlns:a16="http://schemas.microsoft.com/office/drawing/2014/main" id="{29AC5B48-8DF3-66F4-E586-9F8E89C3E885}"/>
              </a:ext>
            </a:extLst>
          </p:cNvPr>
          <p:cNvSpPr/>
          <p:nvPr/>
        </p:nvSpPr>
        <p:spPr>
          <a:xfrm>
            <a:off x="1268429" y="3331674"/>
            <a:ext cx="571743" cy="57174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NG"/>
          </a:p>
        </p:txBody>
      </p:sp>
      <p:sp>
        <p:nvSpPr>
          <p:cNvPr id="12" name="Rectangle 11" descr="Tick">
            <a:extLst>
              <a:ext uri="{FF2B5EF4-FFF2-40B4-BE49-F238E27FC236}">
                <a16:creationId xmlns:a16="http://schemas.microsoft.com/office/drawing/2014/main" id="{12B9B988-D381-7F14-FADA-431B58596D4E}"/>
              </a:ext>
            </a:extLst>
          </p:cNvPr>
          <p:cNvSpPr/>
          <p:nvPr/>
        </p:nvSpPr>
        <p:spPr>
          <a:xfrm>
            <a:off x="1268429" y="4368231"/>
            <a:ext cx="571743" cy="57174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NG"/>
          </a:p>
        </p:txBody>
      </p:sp>
      <p:sp>
        <p:nvSpPr>
          <p:cNvPr id="13" name="Rectangle 12" descr="Stethoscope">
            <a:extLst>
              <a:ext uri="{FF2B5EF4-FFF2-40B4-BE49-F238E27FC236}">
                <a16:creationId xmlns:a16="http://schemas.microsoft.com/office/drawing/2014/main" id="{23DBA22F-8979-F079-25DA-147DBB09ECF0}"/>
              </a:ext>
            </a:extLst>
          </p:cNvPr>
          <p:cNvSpPr/>
          <p:nvPr/>
        </p:nvSpPr>
        <p:spPr>
          <a:xfrm>
            <a:off x="1260508" y="5404788"/>
            <a:ext cx="571743" cy="57174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NG"/>
          </a:p>
        </p:txBody>
      </p:sp>
    </p:spTree>
    <p:extLst>
      <p:ext uri="{BB962C8B-B14F-4D97-AF65-F5344CB8AC3E}">
        <p14:creationId xmlns:p14="http://schemas.microsoft.com/office/powerpoint/2010/main" val="201574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9539306" cy="1025870"/>
          </a:xfrm>
        </p:spPr>
        <p:txBody>
          <a:bodyPr>
            <a:normAutofit/>
          </a:bodyPr>
          <a:lstStyle/>
          <a:p>
            <a:r>
              <a:rPr lang="en-GB" sz="3200" b="1" dirty="0">
                <a:solidFill>
                  <a:srgbClr val="A24685"/>
                </a:solidFill>
              </a:rPr>
              <a:t>Thank You!</a:t>
            </a:r>
            <a:endParaRPr lang="en-NG" sz="3200" b="1" dirty="0">
              <a:solidFill>
                <a:srgbClr val="A24685"/>
              </a:solidFill>
            </a:endParaRPr>
          </a:p>
        </p:txBody>
      </p: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220" y="1381697"/>
            <a:ext cx="7720701" cy="5225772"/>
          </a:xfrm>
          <a:prstGeom prst="rect">
            <a:avLst/>
          </a:prstGeom>
        </p:spPr>
      </p:pic>
    </p:spTree>
    <p:extLst>
      <p:ext uri="{BB962C8B-B14F-4D97-AF65-F5344CB8AC3E}">
        <p14:creationId xmlns:p14="http://schemas.microsoft.com/office/powerpoint/2010/main" val="2526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4353413" cy="1025870"/>
          </a:xfrm>
        </p:spPr>
        <p:txBody>
          <a:bodyPr>
            <a:normAutofit/>
          </a:bodyPr>
          <a:lstStyle/>
          <a:p>
            <a:r>
              <a:rPr lang="en-GB" sz="3200" b="1" dirty="0">
                <a:solidFill>
                  <a:srgbClr val="A24685"/>
                </a:solidFill>
              </a:rPr>
              <a:t>Brief History</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4D7E0912-5617-E334-D93D-1B16C26990CA}"/>
              </a:ext>
            </a:extLst>
          </p:cNvPr>
          <p:cNvGraphicFramePr>
            <a:graphicFrameLocks noGrp="1"/>
          </p:cNvGraphicFramePr>
          <p:nvPr>
            <p:ph idx="1"/>
            <p:extLst>
              <p:ext uri="{D42A27DB-BD31-4B8C-83A1-F6EECF244321}">
                <p14:modId xmlns:p14="http://schemas.microsoft.com/office/powerpoint/2010/main" val="870726531"/>
              </p:ext>
            </p:extLst>
          </p:nvPr>
        </p:nvGraphicFramePr>
        <p:xfrm>
          <a:off x="1328738" y="1899557"/>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gold and purple ribbon with a child and a person&#10;&#10;Description automatically generated">
            <a:extLst>
              <a:ext uri="{FF2B5EF4-FFF2-40B4-BE49-F238E27FC236}">
                <a16:creationId xmlns:a16="http://schemas.microsoft.com/office/drawing/2014/main" id="{3EB2AF12-C250-B32E-F4D7-DE5B59FBA7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Tree>
    <p:extLst>
      <p:ext uri="{BB962C8B-B14F-4D97-AF65-F5344CB8AC3E}">
        <p14:creationId xmlns:p14="http://schemas.microsoft.com/office/powerpoint/2010/main" val="216089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5840761" cy="1025870"/>
          </a:xfrm>
        </p:spPr>
        <p:txBody>
          <a:bodyPr>
            <a:normAutofit/>
          </a:bodyPr>
          <a:lstStyle/>
          <a:p>
            <a:r>
              <a:rPr lang="en-GB" sz="3200" b="1" dirty="0">
                <a:solidFill>
                  <a:srgbClr val="A24685"/>
                </a:solidFill>
              </a:rPr>
              <a:t>Our Core Competence</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8" name="Picture 7" descr="A gold and purple ribbon with a child and a person&#10;&#10;Description automatically generated">
            <a:extLst>
              <a:ext uri="{FF2B5EF4-FFF2-40B4-BE49-F238E27FC236}">
                <a16:creationId xmlns:a16="http://schemas.microsoft.com/office/drawing/2014/main" id="{3EB2AF12-C250-B32E-F4D7-DE5B59FBA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pic>
        <p:nvPicPr>
          <p:cNvPr id="5" name="Picture 2" descr="A circular diagram of various stages of cancer treatment&#10;&#10;Description automatically generated">
            <a:extLst>
              <a:ext uri="{FF2B5EF4-FFF2-40B4-BE49-F238E27FC236}">
                <a16:creationId xmlns:a16="http://schemas.microsoft.com/office/drawing/2014/main" id="{5ECD6F40-2F37-7CDD-16B0-B60A14101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8" r="1211"/>
          <a:stretch/>
        </p:blipFill>
        <p:spPr bwMode="auto">
          <a:xfrm>
            <a:off x="7062716" y="1627928"/>
            <a:ext cx="4492754" cy="45909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BBC9F4-23B2-0F70-7D66-16F082DB8225}"/>
              </a:ext>
            </a:extLst>
          </p:cNvPr>
          <p:cNvSpPr txBox="1"/>
          <p:nvPr/>
        </p:nvSpPr>
        <p:spPr>
          <a:xfrm>
            <a:off x="887584" y="2630749"/>
            <a:ext cx="5083312" cy="2585323"/>
          </a:xfrm>
          <a:prstGeom prst="rect">
            <a:avLst/>
          </a:prstGeom>
          <a:noFill/>
        </p:spPr>
        <p:txBody>
          <a:bodyPr wrap="square" rtlCol="0">
            <a:spAutoFit/>
          </a:bodyPr>
          <a:lstStyle/>
          <a:p>
            <a:pPr marL="285750" indent="-285750">
              <a:buClr>
                <a:srgbClr val="A24685"/>
              </a:buClr>
              <a:buFont typeface="Wingdings" panose="05000000000000000000" pitchFamily="2" charset="2"/>
              <a:buChar char="§"/>
            </a:pPr>
            <a:r>
              <a:rPr lang="en-US" dirty="0"/>
              <a:t>Fund Childhood Cancer Treatment </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Capacity Building</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Psychological Support </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Economic Empowerment</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Awareness/Advocacy Sensitization </a:t>
            </a:r>
          </a:p>
        </p:txBody>
      </p:sp>
    </p:spTree>
    <p:extLst>
      <p:ext uri="{BB962C8B-B14F-4D97-AF65-F5344CB8AC3E}">
        <p14:creationId xmlns:p14="http://schemas.microsoft.com/office/powerpoint/2010/main" val="142906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4353413" cy="1025870"/>
          </a:xfrm>
        </p:spPr>
        <p:txBody>
          <a:bodyPr>
            <a:normAutofit/>
          </a:bodyPr>
          <a:lstStyle/>
          <a:p>
            <a:r>
              <a:rPr lang="en-GB" sz="3200" b="1" dirty="0">
                <a:solidFill>
                  <a:srgbClr val="A24685"/>
                </a:solidFill>
              </a:rPr>
              <a:t>OKAPICCF Impact </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5BBC9F4-23B2-0F70-7D66-16F082DB8225}"/>
              </a:ext>
            </a:extLst>
          </p:cNvPr>
          <p:cNvSpPr txBox="1"/>
          <p:nvPr/>
        </p:nvSpPr>
        <p:spPr>
          <a:xfrm>
            <a:off x="887584" y="2630749"/>
            <a:ext cx="5083312" cy="2585323"/>
          </a:xfrm>
          <a:prstGeom prst="rect">
            <a:avLst/>
          </a:prstGeom>
          <a:noFill/>
        </p:spPr>
        <p:txBody>
          <a:bodyPr wrap="square" rtlCol="0">
            <a:spAutoFit/>
          </a:bodyPr>
          <a:lstStyle/>
          <a:p>
            <a:pPr marL="285750" indent="-285750">
              <a:buClr>
                <a:srgbClr val="A24685"/>
              </a:buClr>
              <a:buFont typeface="Wingdings" panose="05000000000000000000" pitchFamily="2" charset="2"/>
              <a:buChar char="§"/>
            </a:pPr>
            <a:r>
              <a:rPr lang="en-US" dirty="0"/>
              <a:t>Reduction in treatment abandonment</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Improvement in treatment outcomes </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Early presentation of cases to the hospital </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Reduction in morbidity and mortality</a:t>
            </a:r>
          </a:p>
          <a:p>
            <a:pPr marL="285750" indent="-285750">
              <a:buClr>
                <a:srgbClr val="A24685"/>
              </a:buClr>
              <a:buFont typeface="Wingdings" panose="05000000000000000000" pitchFamily="2" charset="2"/>
              <a:buChar char="§"/>
            </a:pPr>
            <a:endParaRPr lang="en-US" dirty="0"/>
          </a:p>
          <a:p>
            <a:pPr marL="285750" indent="-285750">
              <a:buClr>
                <a:srgbClr val="A24685"/>
              </a:buClr>
              <a:buFont typeface="Wingdings" panose="05000000000000000000" pitchFamily="2" charset="2"/>
              <a:buChar char="§"/>
            </a:pPr>
            <a:r>
              <a:rPr lang="en-US" dirty="0"/>
              <a:t>Elimination of barriers to care </a:t>
            </a:r>
          </a:p>
        </p:txBody>
      </p:sp>
      <p:pic>
        <p:nvPicPr>
          <p:cNvPr id="2" name="Picture 1" descr="A group of people sitting on chairs&#10;&#10;Description automatically generated">
            <a:extLst>
              <a:ext uri="{FF2B5EF4-FFF2-40B4-BE49-F238E27FC236}">
                <a16:creationId xmlns:a16="http://schemas.microsoft.com/office/drawing/2014/main" id="{9E51F563-60D3-966C-B691-08E241EE9226}"/>
              </a:ext>
            </a:extLst>
          </p:cNvPr>
          <p:cNvPicPr>
            <a:picLocks noChangeAspect="1"/>
          </p:cNvPicPr>
          <p:nvPr/>
        </p:nvPicPr>
        <p:blipFill>
          <a:blip r:embed="rId2">
            <a:extLst>
              <a:ext uri="{28A0092B-C50C-407E-A947-70E740481C1C}">
                <a14:useLocalDpi xmlns:a14="http://schemas.microsoft.com/office/drawing/2010/main" val="0"/>
              </a:ext>
            </a:extLst>
          </a:blip>
          <a:srcRect b="16879"/>
          <a:stretch/>
        </p:blipFill>
        <p:spPr>
          <a:xfrm>
            <a:off x="6096000" y="3476625"/>
            <a:ext cx="6094392" cy="3381375"/>
          </a:xfrm>
          <a:prstGeom prst="rect">
            <a:avLst/>
          </a:prstGeom>
        </p:spPr>
      </p:pic>
      <p:pic>
        <p:nvPicPr>
          <p:cNvPr id="3" name="Picture 2" descr="A row of samples for medical testing">
            <a:extLst>
              <a:ext uri="{FF2B5EF4-FFF2-40B4-BE49-F238E27FC236}">
                <a16:creationId xmlns:a16="http://schemas.microsoft.com/office/drawing/2014/main" id="{27E689D2-D7D4-8D52-6D41-EC2943D70EFF}"/>
              </a:ext>
            </a:extLst>
          </p:cNvPr>
          <p:cNvPicPr>
            <a:picLocks noChangeAspect="1"/>
          </p:cNvPicPr>
          <p:nvPr/>
        </p:nvPicPr>
        <p:blipFill>
          <a:blip r:embed="rId3"/>
          <a:srcRect l="32164" r="-4" b="-4"/>
          <a:stretch/>
        </p:blipFill>
        <p:spPr>
          <a:xfrm>
            <a:off x="6096000" y="0"/>
            <a:ext cx="3155568" cy="3476625"/>
          </a:xfrm>
          <a:prstGeom prst="rect">
            <a:avLst/>
          </a:prstGeom>
        </p:spPr>
      </p:pic>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Tree>
    <p:extLst>
      <p:ext uri="{BB962C8B-B14F-4D97-AF65-F5344CB8AC3E}">
        <p14:creationId xmlns:p14="http://schemas.microsoft.com/office/powerpoint/2010/main" val="230434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4353413" cy="1025870"/>
          </a:xfrm>
        </p:spPr>
        <p:txBody>
          <a:bodyPr>
            <a:normAutofit/>
          </a:bodyPr>
          <a:lstStyle/>
          <a:p>
            <a:r>
              <a:rPr lang="en-GB" sz="3200" b="1" dirty="0">
                <a:solidFill>
                  <a:srgbClr val="A24685"/>
                </a:solidFill>
              </a:rPr>
              <a:t>Intervention Avenues</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5" name="Rectangle 4">
            <a:extLst>
              <a:ext uri="{FF2B5EF4-FFF2-40B4-BE49-F238E27FC236}">
                <a16:creationId xmlns:a16="http://schemas.microsoft.com/office/drawing/2014/main" id="{C447D979-E641-4717-24E3-F044D3F4DD12}"/>
              </a:ext>
            </a:extLst>
          </p:cNvPr>
          <p:cNvSpPr/>
          <p:nvPr/>
        </p:nvSpPr>
        <p:spPr>
          <a:xfrm>
            <a:off x="2045370" y="1835624"/>
            <a:ext cx="974629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Annual  thanksgiving celebrations with children in all three hospitals</a:t>
            </a:r>
            <a:endParaRPr lang="en-NG" dirty="0">
              <a:solidFill>
                <a:schemeClr val="tx1"/>
              </a:solidFill>
            </a:endParaRPr>
          </a:p>
        </p:txBody>
      </p:sp>
      <p:sp>
        <p:nvSpPr>
          <p:cNvPr id="8" name="Rectangle 7">
            <a:extLst>
              <a:ext uri="{FF2B5EF4-FFF2-40B4-BE49-F238E27FC236}">
                <a16:creationId xmlns:a16="http://schemas.microsoft.com/office/drawing/2014/main" id="{606A0CBE-2598-721D-FA71-CAC7EA27E470}"/>
              </a:ext>
            </a:extLst>
          </p:cNvPr>
          <p:cNvSpPr/>
          <p:nvPr/>
        </p:nvSpPr>
        <p:spPr>
          <a:xfrm>
            <a:off x="2045369" y="2617765"/>
            <a:ext cx="974629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Annual </a:t>
            </a:r>
            <a:r>
              <a:rPr lang="en-US" b="1" i="1" dirty="0">
                <a:solidFill>
                  <a:srgbClr val="A24685"/>
                </a:solidFill>
              </a:rPr>
              <a:t>Children’s Day </a:t>
            </a:r>
            <a:r>
              <a:rPr lang="en-US" dirty="0">
                <a:solidFill>
                  <a:schemeClr val="tx1"/>
                </a:solidFill>
              </a:rPr>
              <a:t>celebrations</a:t>
            </a:r>
          </a:p>
        </p:txBody>
      </p:sp>
      <p:sp>
        <p:nvSpPr>
          <p:cNvPr id="10" name="Rectangle 9">
            <a:extLst>
              <a:ext uri="{FF2B5EF4-FFF2-40B4-BE49-F238E27FC236}">
                <a16:creationId xmlns:a16="http://schemas.microsoft.com/office/drawing/2014/main" id="{F096840E-CA7A-6E58-D2DB-C07B7D1BFC15}"/>
              </a:ext>
            </a:extLst>
          </p:cNvPr>
          <p:cNvSpPr/>
          <p:nvPr/>
        </p:nvSpPr>
        <p:spPr>
          <a:xfrm>
            <a:off x="2045369" y="3399906"/>
            <a:ext cx="974629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Annual </a:t>
            </a:r>
            <a:r>
              <a:rPr lang="en-US" b="1" i="1" dirty="0">
                <a:solidFill>
                  <a:srgbClr val="A24685"/>
                </a:solidFill>
              </a:rPr>
              <a:t>International Childhood Cancer Day </a:t>
            </a:r>
            <a:r>
              <a:rPr lang="en-US" dirty="0">
                <a:solidFill>
                  <a:schemeClr val="tx1"/>
                </a:solidFill>
              </a:rPr>
              <a:t>with medical outreaches </a:t>
            </a:r>
          </a:p>
        </p:txBody>
      </p:sp>
      <p:sp>
        <p:nvSpPr>
          <p:cNvPr id="11" name="Rectangle 10">
            <a:extLst>
              <a:ext uri="{FF2B5EF4-FFF2-40B4-BE49-F238E27FC236}">
                <a16:creationId xmlns:a16="http://schemas.microsoft.com/office/drawing/2014/main" id="{675ACDB9-3D18-2E2C-40CB-0B6550047795}"/>
              </a:ext>
            </a:extLst>
          </p:cNvPr>
          <p:cNvSpPr/>
          <p:nvPr/>
        </p:nvSpPr>
        <p:spPr>
          <a:xfrm>
            <a:off x="2045368" y="4182047"/>
            <a:ext cx="974629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School sensitization program and awareness creation for school children and teachers </a:t>
            </a:r>
          </a:p>
        </p:txBody>
      </p:sp>
      <p:sp>
        <p:nvSpPr>
          <p:cNvPr id="13" name="Rectangle 12">
            <a:extLst>
              <a:ext uri="{FF2B5EF4-FFF2-40B4-BE49-F238E27FC236}">
                <a16:creationId xmlns:a16="http://schemas.microsoft.com/office/drawing/2014/main" id="{A4AB3F7E-4C15-4B40-DAE2-CC2693834E9C}"/>
              </a:ext>
            </a:extLst>
          </p:cNvPr>
          <p:cNvSpPr/>
          <p:nvPr/>
        </p:nvSpPr>
        <p:spPr>
          <a:xfrm>
            <a:off x="2045368" y="4964188"/>
            <a:ext cx="974629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Annual </a:t>
            </a:r>
            <a:r>
              <a:rPr lang="en-US" b="1" i="1" dirty="0">
                <a:solidFill>
                  <a:srgbClr val="A24685"/>
                </a:solidFill>
              </a:rPr>
              <a:t>Childhood Cancer Awareness Walk </a:t>
            </a:r>
            <a:r>
              <a:rPr lang="en-US" dirty="0">
                <a:solidFill>
                  <a:schemeClr val="tx1"/>
                </a:solidFill>
              </a:rPr>
              <a:t>and fundraising </a:t>
            </a:r>
          </a:p>
        </p:txBody>
      </p:sp>
      <p:sp>
        <p:nvSpPr>
          <p:cNvPr id="14" name="Rectangle 13">
            <a:extLst>
              <a:ext uri="{FF2B5EF4-FFF2-40B4-BE49-F238E27FC236}">
                <a16:creationId xmlns:a16="http://schemas.microsoft.com/office/drawing/2014/main" id="{E9AD3E0E-B59C-B309-5049-559CE673C7CD}"/>
              </a:ext>
            </a:extLst>
          </p:cNvPr>
          <p:cNvSpPr/>
          <p:nvPr/>
        </p:nvSpPr>
        <p:spPr>
          <a:xfrm>
            <a:off x="2045367" y="5746330"/>
            <a:ext cx="974629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Weekly awareness and annual webinar</a:t>
            </a:r>
          </a:p>
        </p:txBody>
      </p:sp>
      <p:sp>
        <p:nvSpPr>
          <p:cNvPr id="16" name="Rectangle 15">
            <a:extLst>
              <a:ext uri="{FF2B5EF4-FFF2-40B4-BE49-F238E27FC236}">
                <a16:creationId xmlns:a16="http://schemas.microsoft.com/office/drawing/2014/main" id="{2B68114C-3229-7767-ABF8-C41396A0627B}"/>
              </a:ext>
            </a:extLst>
          </p:cNvPr>
          <p:cNvSpPr/>
          <p:nvPr/>
        </p:nvSpPr>
        <p:spPr>
          <a:xfrm>
            <a:off x="894409" y="1835624"/>
            <a:ext cx="108906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A24685"/>
                </a:solidFill>
              </a:rPr>
              <a:t>1</a:t>
            </a:r>
            <a:endParaRPr lang="en-NG" sz="5400" b="1" dirty="0">
              <a:solidFill>
                <a:srgbClr val="A24685"/>
              </a:solidFill>
            </a:endParaRPr>
          </a:p>
        </p:txBody>
      </p:sp>
      <p:sp>
        <p:nvSpPr>
          <p:cNvPr id="17" name="Rectangle 16">
            <a:extLst>
              <a:ext uri="{FF2B5EF4-FFF2-40B4-BE49-F238E27FC236}">
                <a16:creationId xmlns:a16="http://schemas.microsoft.com/office/drawing/2014/main" id="{1E256656-BEE4-5992-CE24-CEA446BD6701}"/>
              </a:ext>
            </a:extLst>
          </p:cNvPr>
          <p:cNvSpPr/>
          <p:nvPr/>
        </p:nvSpPr>
        <p:spPr>
          <a:xfrm>
            <a:off x="894408" y="2617765"/>
            <a:ext cx="108906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A24685"/>
                </a:solidFill>
              </a:rPr>
              <a:t>2</a:t>
            </a:r>
          </a:p>
        </p:txBody>
      </p:sp>
      <p:sp>
        <p:nvSpPr>
          <p:cNvPr id="18" name="Rectangle 17">
            <a:extLst>
              <a:ext uri="{FF2B5EF4-FFF2-40B4-BE49-F238E27FC236}">
                <a16:creationId xmlns:a16="http://schemas.microsoft.com/office/drawing/2014/main" id="{DFDCFAD0-016D-4453-5069-3EB7C48AC860}"/>
              </a:ext>
            </a:extLst>
          </p:cNvPr>
          <p:cNvSpPr/>
          <p:nvPr/>
        </p:nvSpPr>
        <p:spPr>
          <a:xfrm>
            <a:off x="894408" y="3399906"/>
            <a:ext cx="108906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A24685"/>
                </a:solidFill>
              </a:rPr>
              <a:t>3</a:t>
            </a:r>
          </a:p>
        </p:txBody>
      </p:sp>
      <p:sp>
        <p:nvSpPr>
          <p:cNvPr id="19" name="Rectangle 18">
            <a:extLst>
              <a:ext uri="{FF2B5EF4-FFF2-40B4-BE49-F238E27FC236}">
                <a16:creationId xmlns:a16="http://schemas.microsoft.com/office/drawing/2014/main" id="{A55EA86A-96CC-7D26-2CE9-399D58A74AE7}"/>
              </a:ext>
            </a:extLst>
          </p:cNvPr>
          <p:cNvSpPr/>
          <p:nvPr/>
        </p:nvSpPr>
        <p:spPr>
          <a:xfrm>
            <a:off x="894407" y="4182047"/>
            <a:ext cx="108906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A24685"/>
                </a:solidFill>
              </a:rPr>
              <a:t>4</a:t>
            </a:r>
          </a:p>
        </p:txBody>
      </p:sp>
      <p:sp>
        <p:nvSpPr>
          <p:cNvPr id="20" name="Rectangle 19">
            <a:extLst>
              <a:ext uri="{FF2B5EF4-FFF2-40B4-BE49-F238E27FC236}">
                <a16:creationId xmlns:a16="http://schemas.microsoft.com/office/drawing/2014/main" id="{9AE7CC84-28BF-98FD-8143-0EEE4C28CDD8}"/>
              </a:ext>
            </a:extLst>
          </p:cNvPr>
          <p:cNvSpPr/>
          <p:nvPr/>
        </p:nvSpPr>
        <p:spPr>
          <a:xfrm>
            <a:off x="894407" y="4964188"/>
            <a:ext cx="108906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A24685"/>
                </a:solidFill>
              </a:rPr>
              <a:t>5</a:t>
            </a:r>
          </a:p>
        </p:txBody>
      </p:sp>
      <p:sp>
        <p:nvSpPr>
          <p:cNvPr id="21" name="Rectangle 20">
            <a:extLst>
              <a:ext uri="{FF2B5EF4-FFF2-40B4-BE49-F238E27FC236}">
                <a16:creationId xmlns:a16="http://schemas.microsoft.com/office/drawing/2014/main" id="{4B8B2C76-420C-5E30-DE78-F63EB37498C1}"/>
              </a:ext>
            </a:extLst>
          </p:cNvPr>
          <p:cNvSpPr/>
          <p:nvPr/>
        </p:nvSpPr>
        <p:spPr>
          <a:xfrm>
            <a:off x="894406" y="5746330"/>
            <a:ext cx="1089067" cy="7379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A24685"/>
                </a:solidFill>
              </a:rPr>
              <a:t>6</a:t>
            </a:r>
          </a:p>
        </p:txBody>
      </p:sp>
    </p:spTree>
    <p:extLst>
      <p:ext uri="{BB962C8B-B14F-4D97-AF65-F5344CB8AC3E}">
        <p14:creationId xmlns:p14="http://schemas.microsoft.com/office/powerpoint/2010/main" val="413130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7198714" cy="1025870"/>
          </a:xfrm>
        </p:spPr>
        <p:txBody>
          <a:bodyPr>
            <a:normAutofit fontScale="90000"/>
          </a:bodyPr>
          <a:lstStyle/>
          <a:p>
            <a:r>
              <a:rPr lang="en-GB" sz="3600" b="1" dirty="0">
                <a:solidFill>
                  <a:srgbClr val="A24685"/>
                </a:solidFill>
              </a:rPr>
              <a:t>Direct Childhood Cancer Interventions</a:t>
            </a:r>
            <a:endParaRPr lang="en-NG" sz="36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16" name="Rectangle 15">
            <a:extLst>
              <a:ext uri="{FF2B5EF4-FFF2-40B4-BE49-F238E27FC236}">
                <a16:creationId xmlns:a16="http://schemas.microsoft.com/office/drawing/2014/main" id="{2B68114C-3229-7767-ABF8-C41396A0627B}"/>
              </a:ext>
            </a:extLst>
          </p:cNvPr>
          <p:cNvSpPr/>
          <p:nvPr/>
        </p:nvSpPr>
        <p:spPr>
          <a:xfrm>
            <a:off x="894213" y="2197290"/>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NATIONAL HOSPITAL ABUJA (FROM 2017)</a:t>
            </a:r>
          </a:p>
        </p:txBody>
      </p:sp>
      <p:sp>
        <p:nvSpPr>
          <p:cNvPr id="2" name="Rectangle 1">
            <a:extLst>
              <a:ext uri="{FF2B5EF4-FFF2-40B4-BE49-F238E27FC236}">
                <a16:creationId xmlns:a16="http://schemas.microsoft.com/office/drawing/2014/main" id="{A61DAEEF-1995-3FAA-CF5E-BB88BB689519}"/>
              </a:ext>
            </a:extLst>
          </p:cNvPr>
          <p:cNvSpPr/>
          <p:nvPr/>
        </p:nvSpPr>
        <p:spPr>
          <a:xfrm>
            <a:off x="4382801" y="2197289"/>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 UNIVERSITY OF ABUJA TEACHING HOSPITAL </a:t>
            </a:r>
          </a:p>
          <a:p>
            <a:pPr algn="ctr"/>
            <a:r>
              <a:rPr lang="en-GB" b="1" dirty="0">
                <a:solidFill>
                  <a:schemeClr val="tx1"/>
                </a:solidFill>
              </a:rPr>
              <a:t>(FROM 2020)</a:t>
            </a:r>
            <a:endParaRPr lang="en-US" b="1" dirty="0">
              <a:solidFill>
                <a:schemeClr val="tx1"/>
              </a:solidFill>
            </a:endParaRPr>
          </a:p>
        </p:txBody>
      </p:sp>
      <p:sp>
        <p:nvSpPr>
          <p:cNvPr id="3" name="Rectangle 2">
            <a:extLst>
              <a:ext uri="{FF2B5EF4-FFF2-40B4-BE49-F238E27FC236}">
                <a16:creationId xmlns:a16="http://schemas.microsoft.com/office/drawing/2014/main" id="{874BC429-E9F6-8DC9-6DF4-7A59380C08D3}"/>
              </a:ext>
            </a:extLst>
          </p:cNvPr>
          <p:cNvSpPr/>
          <p:nvPr/>
        </p:nvSpPr>
        <p:spPr>
          <a:xfrm>
            <a:off x="7871389" y="2197289"/>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FEDERAL MEDICAL CENTER, JABI (FROM 2023)</a:t>
            </a:r>
          </a:p>
        </p:txBody>
      </p:sp>
      <p:sp>
        <p:nvSpPr>
          <p:cNvPr id="9" name="Rectangle 8">
            <a:extLst>
              <a:ext uri="{FF2B5EF4-FFF2-40B4-BE49-F238E27FC236}">
                <a16:creationId xmlns:a16="http://schemas.microsoft.com/office/drawing/2014/main" id="{A6170BCF-B180-CD05-C4F4-BC33438CBFA0}"/>
              </a:ext>
            </a:extLst>
          </p:cNvPr>
          <p:cNvSpPr/>
          <p:nvPr/>
        </p:nvSpPr>
        <p:spPr>
          <a:xfrm>
            <a:off x="887585" y="4537936"/>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A24685"/>
                </a:solidFill>
              </a:rPr>
              <a:t>137</a:t>
            </a:r>
            <a:r>
              <a:rPr lang="en-US" b="1" dirty="0">
                <a:solidFill>
                  <a:schemeClr val="tx1"/>
                </a:solidFill>
              </a:rPr>
              <a:t> </a:t>
            </a:r>
          </a:p>
          <a:p>
            <a:pPr algn="ctr"/>
            <a:r>
              <a:rPr lang="en-US" b="1" dirty="0">
                <a:solidFill>
                  <a:schemeClr val="tx1"/>
                </a:solidFill>
              </a:rPr>
              <a:t>PATIENTS</a:t>
            </a:r>
          </a:p>
        </p:txBody>
      </p:sp>
      <p:sp>
        <p:nvSpPr>
          <p:cNvPr id="12" name="Rectangle 11">
            <a:extLst>
              <a:ext uri="{FF2B5EF4-FFF2-40B4-BE49-F238E27FC236}">
                <a16:creationId xmlns:a16="http://schemas.microsoft.com/office/drawing/2014/main" id="{FBE8FE55-8A82-F646-7E27-8D561BAE3377}"/>
              </a:ext>
            </a:extLst>
          </p:cNvPr>
          <p:cNvSpPr/>
          <p:nvPr/>
        </p:nvSpPr>
        <p:spPr>
          <a:xfrm>
            <a:off x="4376173" y="4537935"/>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A24685"/>
                </a:solidFill>
              </a:rPr>
              <a:t>11</a:t>
            </a:r>
            <a:r>
              <a:rPr lang="en-US" b="1" dirty="0">
                <a:solidFill>
                  <a:schemeClr val="tx1"/>
                </a:solidFill>
              </a:rPr>
              <a:t> </a:t>
            </a:r>
          </a:p>
          <a:p>
            <a:pPr algn="ctr"/>
            <a:r>
              <a:rPr lang="en-US" b="1" dirty="0">
                <a:solidFill>
                  <a:schemeClr val="tx1"/>
                </a:solidFill>
              </a:rPr>
              <a:t>PATIENTS</a:t>
            </a:r>
          </a:p>
        </p:txBody>
      </p:sp>
      <p:sp>
        <p:nvSpPr>
          <p:cNvPr id="15" name="Rectangle 14">
            <a:extLst>
              <a:ext uri="{FF2B5EF4-FFF2-40B4-BE49-F238E27FC236}">
                <a16:creationId xmlns:a16="http://schemas.microsoft.com/office/drawing/2014/main" id="{44C611AF-C198-B8A4-A881-7B38B3FB572D}"/>
              </a:ext>
            </a:extLst>
          </p:cNvPr>
          <p:cNvSpPr/>
          <p:nvPr/>
        </p:nvSpPr>
        <p:spPr>
          <a:xfrm>
            <a:off x="7864761" y="4537935"/>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A24685"/>
                </a:solidFill>
              </a:rPr>
              <a:t>40 </a:t>
            </a:r>
          </a:p>
          <a:p>
            <a:pPr algn="ctr"/>
            <a:r>
              <a:rPr lang="en-US" b="1" dirty="0">
                <a:solidFill>
                  <a:schemeClr val="tx1"/>
                </a:solidFill>
              </a:rPr>
              <a:t>PATIENTS</a:t>
            </a:r>
            <a:endParaRPr lang="en-NG" b="1" dirty="0">
              <a:solidFill>
                <a:schemeClr val="tx1"/>
              </a:solidFill>
            </a:endParaRPr>
          </a:p>
        </p:txBody>
      </p:sp>
      <p:sp>
        <p:nvSpPr>
          <p:cNvPr id="22" name="Arrow: Down 21">
            <a:extLst>
              <a:ext uri="{FF2B5EF4-FFF2-40B4-BE49-F238E27FC236}">
                <a16:creationId xmlns:a16="http://schemas.microsoft.com/office/drawing/2014/main" id="{58EED075-A60C-276A-0188-10802EFB2D26}"/>
              </a:ext>
            </a:extLst>
          </p:cNvPr>
          <p:cNvSpPr/>
          <p:nvPr/>
        </p:nvSpPr>
        <p:spPr>
          <a:xfrm>
            <a:off x="1927704" y="3954334"/>
            <a:ext cx="1239145" cy="493974"/>
          </a:xfrm>
          <a:prstGeom prst="downArrow">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600"/>
          </a:p>
        </p:txBody>
      </p:sp>
      <p:sp>
        <p:nvSpPr>
          <p:cNvPr id="23" name="Arrow: Down 22">
            <a:extLst>
              <a:ext uri="{FF2B5EF4-FFF2-40B4-BE49-F238E27FC236}">
                <a16:creationId xmlns:a16="http://schemas.microsoft.com/office/drawing/2014/main" id="{C9D7A90C-0940-6C4D-9459-5EB0457C527E}"/>
              </a:ext>
            </a:extLst>
          </p:cNvPr>
          <p:cNvSpPr/>
          <p:nvPr/>
        </p:nvSpPr>
        <p:spPr>
          <a:xfrm>
            <a:off x="5416292" y="3954334"/>
            <a:ext cx="1239145" cy="493974"/>
          </a:xfrm>
          <a:prstGeom prst="downArrow">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600"/>
          </a:p>
        </p:txBody>
      </p:sp>
      <p:sp>
        <p:nvSpPr>
          <p:cNvPr id="24" name="Arrow: Down 23">
            <a:extLst>
              <a:ext uri="{FF2B5EF4-FFF2-40B4-BE49-F238E27FC236}">
                <a16:creationId xmlns:a16="http://schemas.microsoft.com/office/drawing/2014/main" id="{A5DFB063-3906-A282-7255-4E54F9B5450D}"/>
              </a:ext>
            </a:extLst>
          </p:cNvPr>
          <p:cNvSpPr/>
          <p:nvPr/>
        </p:nvSpPr>
        <p:spPr>
          <a:xfrm>
            <a:off x="8904880" y="3957460"/>
            <a:ext cx="1239145" cy="493974"/>
          </a:xfrm>
          <a:prstGeom prst="downArrow">
            <a:avLst/>
          </a:prstGeom>
          <a:solidFill>
            <a:srgbClr val="A246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600"/>
          </a:p>
        </p:txBody>
      </p:sp>
    </p:spTree>
    <p:extLst>
      <p:ext uri="{BB962C8B-B14F-4D97-AF65-F5344CB8AC3E}">
        <p14:creationId xmlns:p14="http://schemas.microsoft.com/office/powerpoint/2010/main" val="241842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9539306" cy="1025870"/>
          </a:xfrm>
        </p:spPr>
        <p:txBody>
          <a:bodyPr>
            <a:normAutofit/>
          </a:bodyPr>
          <a:lstStyle/>
          <a:p>
            <a:r>
              <a:rPr lang="en-GB" sz="3200" b="1" dirty="0">
                <a:solidFill>
                  <a:srgbClr val="A24685"/>
                </a:solidFill>
              </a:rPr>
              <a:t>Secondary School Ambassadorial Program</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5" name="Rectangle 4">
            <a:extLst>
              <a:ext uri="{FF2B5EF4-FFF2-40B4-BE49-F238E27FC236}">
                <a16:creationId xmlns:a16="http://schemas.microsoft.com/office/drawing/2014/main" id="{526EB45D-77DC-7F6A-2B5C-FA2351F7FEE2}"/>
              </a:ext>
            </a:extLst>
          </p:cNvPr>
          <p:cNvSpPr/>
          <p:nvPr/>
        </p:nvSpPr>
        <p:spPr>
          <a:xfrm>
            <a:off x="5029200" y="1586268"/>
            <a:ext cx="965560" cy="276777"/>
          </a:xfrm>
          <a:prstGeom prst="rect">
            <a:avLst/>
          </a:prstGeom>
          <a:solidFill>
            <a:srgbClr val="A24685"/>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S/N</a:t>
            </a:r>
            <a:endParaRPr lang="en-NG" sz="900" b="1" dirty="0">
              <a:solidFill>
                <a:schemeClr val="bg1"/>
              </a:solidFill>
            </a:endParaRPr>
          </a:p>
        </p:txBody>
      </p:sp>
      <p:sp>
        <p:nvSpPr>
          <p:cNvPr id="8" name="Rectangle 7">
            <a:extLst>
              <a:ext uri="{FF2B5EF4-FFF2-40B4-BE49-F238E27FC236}">
                <a16:creationId xmlns:a16="http://schemas.microsoft.com/office/drawing/2014/main" id="{13D76CFA-C92D-42E9-26CD-142BE31F5826}"/>
              </a:ext>
            </a:extLst>
          </p:cNvPr>
          <p:cNvSpPr/>
          <p:nvPr/>
        </p:nvSpPr>
        <p:spPr>
          <a:xfrm>
            <a:off x="6052511" y="1586268"/>
            <a:ext cx="3755249" cy="276777"/>
          </a:xfrm>
          <a:prstGeom prst="rect">
            <a:avLst/>
          </a:prstGeom>
          <a:solidFill>
            <a:srgbClr val="A24685"/>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School</a:t>
            </a:r>
            <a:endParaRPr lang="en-NG" sz="900" b="1" dirty="0">
              <a:solidFill>
                <a:schemeClr val="bg1"/>
              </a:solidFill>
            </a:endParaRPr>
          </a:p>
        </p:txBody>
      </p:sp>
      <p:sp>
        <p:nvSpPr>
          <p:cNvPr id="10" name="Rectangle 9">
            <a:extLst>
              <a:ext uri="{FF2B5EF4-FFF2-40B4-BE49-F238E27FC236}">
                <a16:creationId xmlns:a16="http://schemas.microsoft.com/office/drawing/2014/main" id="{4EAD39DC-96B5-B535-BBF9-1BFB59688352}"/>
              </a:ext>
            </a:extLst>
          </p:cNvPr>
          <p:cNvSpPr/>
          <p:nvPr/>
        </p:nvSpPr>
        <p:spPr>
          <a:xfrm>
            <a:off x="9865512" y="1586268"/>
            <a:ext cx="963986" cy="276777"/>
          </a:xfrm>
          <a:prstGeom prst="rect">
            <a:avLst/>
          </a:prstGeom>
          <a:solidFill>
            <a:srgbClr val="A24685"/>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Students</a:t>
            </a:r>
            <a:endParaRPr lang="en-NG" sz="900" b="1" dirty="0">
              <a:solidFill>
                <a:schemeClr val="bg1"/>
              </a:solidFill>
            </a:endParaRPr>
          </a:p>
        </p:txBody>
      </p:sp>
      <p:sp>
        <p:nvSpPr>
          <p:cNvPr id="11" name="Rectangle 10">
            <a:extLst>
              <a:ext uri="{FF2B5EF4-FFF2-40B4-BE49-F238E27FC236}">
                <a16:creationId xmlns:a16="http://schemas.microsoft.com/office/drawing/2014/main" id="{2F0508C4-23D5-74C1-1D77-5B6B5ED50002}"/>
              </a:ext>
            </a:extLst>
          </p:cNvPr>
          <p:cNvSpPr/>
          <p:nvPr/>
        </p:nvSpPr>
        <p:spPr>
          <a:xfrm>
            <a:off x="5029200" y="1899308"/>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a:t>
            </a:r>
            <a:endParaRPr lang="en-NG" sz="900" dirty="0">
              <a:solidFill>
                <a:schemeClr val="tx1"/>
              </a:solidFill>
            </a:endParaRPr>
          </a:p>
        </p:txBody>
      </p:sp>
      <p:sp>
        <p:nvSpPr>
          <p:cNvPr id="13" name="Rectangle 12">
            <a:extLst>
              <a:ext uri="{FF2B5EF4-FFF2-40B4-BE49-F238E27FC236}">
                <a16:creationId xmlns:a16="http://schemas.microsoft.com/office/drawing/2014/main" id="{2122873E-F0E0-8A62-68AF-D1B9D61D52D1}"/>
              </a:ext>
            </a:extLst>
          </p:cNvPr>
          <p:cNvSpPr/>
          <p:nvPr/>
        </p:nvSpPr>
        <p:spPr>
          <a:xfrm>
            <a:off x="6052511" y="1899308"/>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dirty="0" err="1">
                <a:solidFill>
                  <a:schemeClr val="tx1"/>
                </a:solidFill>
              </a:rPr>
              <a:t>Tundun</a:t>
            </a:r>
            <a:r>
              <a:rPr lang="en-US" sz="900" b="1" dirty="0">
                <a:solidFill>
                  <a:schemeClr val="tx1"/>
                </a:solidFill>
              </a:rPr>
              <a:t> Wada Government Secondary School, </a:t>
            </a:r>
            <a:r>
              <a:rPr lang="en-US" sz="900" b="1" dirty="0" err="1">
                <a:solidFill>
                  <a:schemeClr val="tx1"/>
                </a:solidFill>
              </a:rPr>
              <a:t>Wuse</a:t>
            </a:r>
            <a:r>
              <a:rPr lang="en-US" sz="900" b="1" dirty="0">
                <a:solidFill>
                  <a:schemeClr val="tx1"/>
                </a:solidFill>
              </a:rPr>
              <a:t> Zone 4</a:t>
            </a:r>
          </a:p>
        </p:txBody>
      </p:sp>
      <p:sp>
        <p:nvSpPr>
          <p:cNvPr id="14" name="Rectangle 13">
            <a:extLst>
              <a:ext uri="{FF2B5EF4-FFF2-40B4-BE49-F238E27FC236}">
                <a16:creationId xmlns:a16="http://schemas.microsoft.com/office/drawing/2014/main" id="{30BE1BB6-9C69-4BAF-E752-05867C133AAC}"/>
              </a:ext>
            </a:extLst>
          </p:cNvPr>
          <p:cNvSpPr/>
          <p:nvPr/>
        </p:nvSpPr>
        <p:spPr>
          <a:xfrm>
            <a:off x="9865512" y="1899308"/>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373</a:t>
            </a:r>
            <a:endParaRPr lang="en-NG" sz="900" dirty="0">
              <a:solidFill>
                <a:schemeClr val="tx1"/>
              </a:solidFill>
            </a:endParaRPr>
          </a:p>
        </p:txBody>
      </p:sp>
      <p:sp>
        <p:nvSpPr>
          <p:cNvPr id="17" name="Rectangle 16">
            <a:extLst>
              <a:ext uri="{FF2B5EF4-FFF2-40B4-BE49-F238E27FC236}">
                <a16:creationId xmlns:a16="http://schemas.microsoft.com/office/drawing/2014/main" id="{5AAC1B35-F27B-F367-A335-D31251018234}"/>
              </a:ext>
            </a:extLst>
          </p:cNvPr>
          <p:cNvSpPr/>
          <p:nvPr/>
        </p:nvSpPr>
        <p:spPr>
          <a:xfrm>
            <a:off x="5029200" y="2212348"/>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2</a:t>
            </a:r>
            <a:endParaRPr lang="en-NG" sz="900" dirty="0">
              <a:solidFill>
                <a:schemeClr val="tx1"/>
              </a:solidFill>
            </a:endParaRPr>
          </a:p>
        </p:txBody>
      </p:sp>
      <p:sp>
        <p:nvSpPr>
          <p:cNvPr id="18" name="Rectangle 17">
            <a:extLst>
              <a:ext uri="{FF2B5EF4-FFF2-40B4-BE49-F238E27FC236}">
                <a16:creationId xmlns:a16="http://schemas.microsoft.com/office/drawing/2014/main" id="{1756DE63-CFF7-5FE7-5E16-9F22970454C9}"/>
              </a:ext>
            </a:extLst>
          </p:cNvPr>
          <p:cNvSpPr/>
          <p:nvPr/>
        </p:nvSpPr>
        <p:spPr>
          <a:xfrm>
            <a:off x="6052511" y="2212348"/>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Regent Primary School, Maitama</a:t>
            </a:r>
          </a:p>
        </p:txBody>
      </p:sp>
      <p:sp>
        <p:nvSpPr>
          <p:cNvPr id="19" name="Rectangle 18">
            <a:extLst>
              <a:ext uri="{FF2B5EF4-FFF2-40B4-BE49-F238E27FC236}">
                <a16:creationId xmlns:a16="http://schemas.microsoft.com/office/drawing/2014/main" id="{DCA3C6F0-1620-D4E5-E047-6C9F689E4696}"/>
              </a:ext>
            </a:extLst>
          </p:cNvPr>
          <p:cNvSpPr/>
          <p:nvPr/>
        </p:nvSpPr>
        <p:spPr>
          <a:xfrm>
            <a:off x="9865512" y="2212348"/>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85</a:t>
            </a:r>
            <a:endParaRPr lang="en-NG" sz="900" dirty="0">
              <a:solidFill>
                <a:schemeClr val="tx1"/>
              </a:solidFill>
            </a:endParaRPr>
          </a:p>
        </p:txBody>
      </p:sp>
      <p:sp>
        <p:nvSpPr>
          <p:cNvPr id="20" name="Rectangle 19">
            <a:extLst>
              <a:ext uri="{FF2B5EF4-FFF2-40B4-BE49-F238E27FC236}">
                <a16:creationId xmlns:a16="http://schemas.microsoft.com/office/drawing/2014/main" id="{92EF8823-B2D3-E181-309D-D419BB327680}"/>
              </a:ext>
            </a:extLst>
          </p:cNvPr>
          <p:cNvSpPr/>
          <p:nvPr/>
        </p:nvSpPr>
        <p:spPr>
          <a:xfrm>
            <a:off x="5029200" y="2525387"/>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3</a:t>
            </a:r>
            <a:endParaRPr lang="en-NG" sz="900" dirty="0">
              <a:solidFill>
                <a:schemeClr val="tx1"/>
              </a:solidFill>
            </a:endParaRPr>
          </a:p>
        </p:txBody>
      </p:sp>
      <p:sp>
        <p:nvSpPr>
          <p:cNvPr id="21" name="Rectangle 20">
            <a:extLst>
              <a:ext uri="{FF2B5EF4-FFF2-40B4-BE49-F238E27FC236}">
                <a16:creationId xmlns:a16="http://schemas.microsoft.com/office/drawing/2014/main" id="{70017186-ECBB-6A02-C851-68CB91362270}"/>
              </a:ext>
            </a:extLst>
          </p:cNvPr>
          <p:cNvSpPr/>
          <p:nvPr/>
        </p:nvSpPr>
        <p:spPr>
          <a:xfrm>
            <a:off x="6052511" y="2525387"/>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Government Secondary School, Gwarinpa</a:t>
            </a:r>
          </a:p>
        </p:txBody>
      </p:sp>
      <p:sp>
        <p:nvSpPr>
          <p:cNvPr id="25" name="Rectangle 24">
            <a:extLst>
              <a:ext uri="{FF2B5EF4-FFF2-40B4-BE49-F238E27FC236}">
                <a16:creationId xmlns:a16="http://schemas.microsoft.com/office/drawing/2014/main" id="{0AD93152-9DD8-18E8-17C9-DC392D4447B4}"/>
              </a:ext>
            </a:extLst>
          </p:cNvPr>
          <p:cNvSpPr/>
          <p:nvPr/>
        </p:nvSpPr>
        <p:spPr>
          <a:xfrm>
            <a:off x="9865512" y="2525387"/>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320</a:t>
            </a:r>
            <a:endParaRPr lang="en-NG" sz="900" dirty="0">
              <a:solidFill>
                <a:schemeClr val="tx1"/>
              </a:solidFill>
            </a:endParaRPr>
          </a:p>
        </p:txBody>
      </p:sp>
      <p:sp>
        <p:nvSpPr>
          <p:cNvPr id="26" name="Rectangle 25">
            <a:extLst>
              <a:ext uri="{FF2B5EF4-FFF2-40B4-BE49-F238E27FC236}">
                <a16:creationId xmlns:a16="http://schemas.microsoft.com/office/drawing/2014/main" id="{F7E37F6E-E347-9C5E-3849-533A5705AF9C}"/>
              </a:ext>
            </a:extLst>
          </p:cNvPr>
          <p:cNvSpPr/>
          <p:nvPr/>
        </p:nvSpPr>
        <p:spPr>
          <a:xfrm>
            <a:off x="5029200" y="2838427"/>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4</a:t>
            </a:r>
            <a:endParaRPr lang="en-NG" sz="900" dirty="0">
              <a:solidFill>
                <a:schemeClr val="tx1"/>
              </a:solidFill>
            </a:endParaRPr>
          </a:p>
        </p:txBody>
      </p:sp>
      <p:sp>
        <p:nvSpPr>
          <p:cNvPr id="27" name="Rectangle 26">
            <a:extLst>
              <a:ext uri="{FF2B5EF4-FFF2-40B4-BE49-F238E27FC236}">
                <a16:creationId xmlns:a16="http://schemas.microsoft.com/office/drawing/2014/main" id="{A49C07BF-F5E5-7D9A-6B30-3D6D3E6BBD3D}"/>
              </a:ext>
            </a:extLst>
          </p:cNvPr>
          <p:cNvSpPr/>
          <p:nvPr/>
        </p:nvSpPr>
        <p:spPr>
          <a:xfrm>
            <a:off x="6052511" y="2838427"/>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Government Day Secondary School, Nyanya</a:t>
            </a:r>
          </a:p>
        </p:txBody>
      </p:sp>
      <p:sp>
        <p:nvSpPr>
          <p:cNvPr id="28" name="Rectangle 27">
            <a:extLst>
              <a:ext uri="{FF2B5EF4-FFF2-40B4-BE49-F238E27FC236}">
                <a16:creationId xmlns:a16="http://schemas.microsoft.com/office/drawing/2014/main" id="{8609CB1D-EE2A-FBC5-5DEE-705E3EF0946E}"/>
              </a:ext>
            </a:extLst>
          </p:cNvPr>
          <p:cNvSpPr/>
          <p:nvPr/>
        </p:nvSpPr>
        <p:spPr>
          <a:xfrm>
            <a:off x="9865512" y="2838427"/>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157</a:t>
            </a:r>
            <a:endParaRPr lang="en-NG" sz="900" dirty="0">
              <a:solidFill>
                <a:schemeClr val="tx1"/>
              </a:solidFill>
            </a:endParaRPr>
          </a:p>
        </p:txBody>
      </p:sp>
      <p:sp>
        <p:nvSpPr>
          <p:cNvPr id="29" name="Rectangle 28">
            <a:extLst>
              <a:ext uri="{FF2B5EF4-FFF2-40B4-BE49-F238E27FC236}">
                <a16:creationId xmlns:a16="http://schemas.microsoft.com/office/drawing/2014/main" id="{3C12DE7F-7846-8573-4A9D-B8D711475DCC}"/>
              </a:ext>
            </a:extLst>
          </p:cNvPr>
          <p:cNvSpPr/>
          <p:nvPr/>
        </p:nvSpPr>
        <p:spPr>
          <a:xfrm>
            <a:off x="5029200" y="3151467"/>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5</a:t>
            </a:r>
            <a:endParaRPr lang="en-NG" sz="900" dirty="0">
              <a:solidFill>
                <a:schemeClr val="tx1"/>
              </a:solidFill>
            </a:endParaRPr>
          </a:p>
        </p:txBody>
      </p:sp>
      <p:sp>
        <p:nvSpPr>
          <p:cNvPr id="30" name="Rectangle 29">
            <a:extLst>
              <a:ext uri="{FF2B5EF4-FFF2-40B4-BE49-F238E27FC236}">
                <a16:creationId xmlns:a16="http://schemas.microsoft.com/office/drawing/2014/main" id="{4A2913EA-A7C2-FE59-0D85-6A35229A5915}"/>
              </a:ext>
            </a:extLst>
          </p:cNvPr>
          <p:cNvSpPr/>
          <p:nvPr/>
        </p:nvSpPr>
        <p:spPr>
          <a:xfrm>
            <a:off x="6052511" y="3151467"/>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Starville School, Jahi</a:t>
            </a:r>
          </a:p>
        </p:txBody>
      </p:sp>
      <p:sp>
        <p:nvSpPr>
          <p:cNvPr id="31" name="Rectangle 30">
            <a:extLst>
              <a:ext uri="{FF2B5EF4-FFF2-40B4-BE49-F238E27FC236}">
                <a16:creationId xmlns:a16="http://schemas.microsoft.com/office/drawing/2014/main" id="{AD0075E4-9CFF-E5CA-05C1-BBE91422AB25}"/>
              </a:ext>
            </a:extLst>
          </p:cNvPr>
          <p:cNvSpPr/>
          <p:nvPr/>
        </p:nvSpPr>
        <p:spPr>
          <a:xfrm>
            <a:off x="9865512" y="3151467"/>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128</a:t>
            </a:r>
            <a:endParaRPr lang="en-NG" sz="900" dirty="0">
              <a:solidFill>
                <a:schemeClr val="tx1"/>
              </a:solidFill>
            </a:endParaRPr>
          </a:p>
        </p:txBody>
      </p:sp>
      <p:sp>
        <p:nvSpPr>
          <p:cNvPr id="32" name="Rectangle 31">
            <a:extLst>
              <a:ext uri="{FF2B5EF4-FFF2-40B4-BE49-F238E27FC236}">
                <a16:creationId xmlns:a16="http://schemas.microsoft.com/office/drawing/2014/main" id="{44DAF97B-FDC7-F05A-2269-5CFF08E1D149}"/>
              </a:ext>
            </a:extLst>
          </p:cNvPr>
          <p:cNvSpPr/>
          <p:nvPr/>
        </p:nvSpPr>
        <p:spPr>
          <a:xfrm>
            <a:off x="5029200" y="3464507"/>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6</a:t>
            </a:r>
            <a:endParaRPr lang="en-NG" sz="900" dirty="0">
              <a:solidFill>
                <a:schemeClr val="tx1"/>
              </a:solidFill>
            </a:endParaRPr>
          </a:p>
        </p:txBody>
      </p:sp>
      <p:sp>
        <p:nvSpPr>
          <p:cNvPr id="33" name="Rectangle 32">
            <a:extLst>
              <a:ext uri="{FF2B5EF4-FFF2-40B4-BE49-F238E27FC236}">
                <a16:creationId xmlns:a16="http://schemas.microsoft.com/office/drawing/2014/main" id="{03D5D81A-FFC7-3F6B-00DC-A13F7E0B8E3F}"/>
              </a:ext>
            </a:extLst>
          </p:cNvPr>
          <p:cNvSpPr/>
          <p:nvPr/>
        </p:nvSpPr>
        <p:spPr>
          <a:xfrm>
            <a:off x="6052511" y="3464507"/>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Euston British School, Gwarinpa</a:t>
            </a:r>
          </a:p>
        </p:txBody>
      </p:sp>
      <p:sp>
        <p:nvSpPr>
          <p:cNvPr id="34" name="Rectangle 33">
            <a:extLst>
              <a:ext uri="{FF2B5EF4-FFF2-40B4-BE49-F238E27FC236}">
                <a16:creationId xmlns:a16="http://schemas.microsoft.com/office/drawing/2014/main" id="{28D59105-5EE6-F411-D6E4-D410D387223F}"/>
              </a:ext>
            </a:extLst>
          </p:cNvPr>
          <p:cNvSpPr/>
          <p:nvPr/>
        </p:nvSpPr>
        <p:spPr>
          <a:xfrm>
            <a:off x="9865512" y="3464507"/>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85</a:t>
            </a:r>
            <a:endParaRPr lang="en-NG" sz="900" dirty="0">
              <a:solidFill>
                <a:schemeClr val="tx1"/>
              </a:solidFill>
            </a:endParaRPr>
          </a:p>
        </p:txBody>
      </p:sp>
      <p:sp>
        <p:nvSpPr>
          <p:cNvPr id="35" name="Rectangle 34">
            <a:extLst>
              <a:ext uri="{FF2B5EF4-FFF2-40B4-BE49-F238E27FC236}">
                <a16:creationId xmlns:a16="http://schemas.microsoft.com/office/drawing/2014/main" id="{64AAA031-20C4-388B-088D-CC4D22CBFD26}"/>
              </a:ext>
            </a:extLst>
          </p:cNvPr>
          <p:cNvSpPr/>
          <p:nvPr/>
        </p:nvSpPr>
        <p:spPr>
          <a:xfrm>
            <a:off x="5029200" y="3777547"/>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7</a:t>
            </a:r>
            <a:endParaRPr lang="en-NG" sz="900" dirty="0">
              <a:solidFill>
                <a:schemeClr val="tx1"/>
              </a:solidFill>
            </a:endParaRPr>
          </a:p>
        </p:txBody>
      </p:sp>
      <p:sp>
        <p:nvSpPr>
          <p:cNvPr id="36" name="Rectangle 35">
            <a:extLst>
              <a:ext uri="{FF2B5EF4-FFF2-40B4-BE49-F238E27FC236}">
                <a16:creationId xmlns:a16="http://schemas.microsoft.com/office/drawing/2014/main" id="{773972B3-7B52-3B62-8CD0-18C4ED828923}"/>
              </a:ext>
            </a:extLst>
          </p:cNvPr>
          <p:cNvSpPr/>
          <p:nvPr/>
        </p:nvSpPr>
        <p:spPr>
          <a:xfrm>
            <a:off x="6052511" y="3777547"/>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Knosk N100 a day School, Kuje</a:t>
            </a:r>
          </a:p>
        </p:txBody>
      </p:sp>
      <p:sp>
        <p:nvSpPr>
          <p:cNvPr id="37" name="Rectangle 36">
            <a:extLst>
              <a:ext uri="{FF2B5EF4-FFF2-40B4-BE49-F238E27FC236}">
                <a16:creationId xmlns:a16="http://schemas.microsoft.com/office/drawing/2014/main" id="{0DCDE63D-6029-EBC6-0B86-8D24B16B9123}"/>
              </a:ext>
            </a:extLst>
          </p:cNvPr>
          <p:cNvSpPr/>
          <p:nvPr/>
        </p:nvSpPr>
        <p:spPr>
          <a:xfrm>
            <a:off x="9865512" y="3777547"/>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62</a:t>
            </a:r>
            <a:endParaRPr lang="en-NG" sz="900" dirty="0">
              <a:solidFill>
                <a:schemeClr val="tx1"/>
              </a:solidFill>
            </a:endParaRPr>
          </a:p>
        </p:txBody>
      </p:sp>
      <p:sp>
        <p:nvSpPr>
          <p:cNvPr id="38" name="Rectangle 37">
            <a:extLst>
              <a:ext uri="{FF2B5EF4-FFF2-40B4-BE49-F238E27FC236}">
                <a16:creationId xmlns:a16="http://schemas.microsoft.com/office/drawing/2014/main" id="{8C390F29-A7FD-39F1-2F22-9E7998DCB6EC}"/>
              </a:ext>
            </a:extLst>
          </p:cNvPr>
          <p:cNvSpPr/>
          <p:nvPr/>
        </p:nvSpPr>
        <p:spPr>
          <a:xfrm>
            <a:off x="5029200" y="4090587"/>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8</a:t>
            </a:r>
            <a:endParaRPr lang="en-NG" sz="900" dirty="0">
              <a:solidFill>
                <a:schemeClr val="tx1"/>
              </a:solidFill>
            </a:endParaRPr>
          </a:p>
        </p:txBody>
      </p:sp>
      <p:sp>
        <p:nvSpPr>
          <p:cNvPr id="39" name="Rectangle 38">
            <a:extLst>
              <a:ext uri="{FF2B5EF4-FFF2-40B4-BE49-F238E27FC236}">
                <a16:creationId xmlns:a16="http://schemas.microsoft.com/office/drawing/2014/main" id="{7D4B3E61-EBCF-7235-3836-A55AE425984F}"/>
              </a:ext>
            </a:extLst>
          </p:cNvPr>
          <p:cNvSpPr/>
          <p:nvPr/>
        </p:nvSpPr>
        <p:spPr>
          <a:xfrm>
            <a:off x="6052511" y="4090587"/>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Holy Child Educational Home, Lugbe</a:t>
            </a:r>
          </a:p>
        </p:txBody>
      </p:sp>
      <p:sp>
        <p:nvSpPr>
          <p:cNvPr id="40" name="Rectangle 39">
            <a:extLst>
              <a:ext uri="{FF2B5EF4-FFF2-40B4-BE49-F238E27FC236}">
                <a16:creationId xmlns:a16="http://schemas.microsoft.com/office/drawing/2014/main" id="{0F853100-46A7-4FDB-5160-35B32C050BC6}"/>
              </a:ext>
            </a:extLst>
          </p:cNvPr>
          <p:cNvSpPr/>
          <p:nvPr/>
        </p:nvSpPr>
        <p:spPr>
          <a:xfrm>
            <a:off x="9865512" y="4090587"/>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109</a:t>
            </a:r>
            <a:endParaRPr lang="en-NG" sz="900" dirty="0">
              <a:solidFill>
                <a:schemeClr val="tx1"/>
              </a:solidFill>
            </a:endParaRPr>
          </a:p>
        </p:txBody>
      </p:sp>
      <p:sp>
        <p:nvSpPr>
          <p:cNvPr id="41" name="Rectangle 40">
            <a:extLst>
              <a:ext uri="{FF2B5EF4-FFF2-40B4-BE49-F238E27FC236}">
                <a16:creationId xmlns:a16="http://schemas.microsoft.com/office/drawing/2014/main" id="{1A6F673F-E93A-2A64-6B16-90D4C5E82F77}"/>
              </a:ext>
            </a:extLst>
          </p:cNvPr>
          <p:cNvSpPr/>
          <p:nvPr/>
        </p:nvSpPr>
        <p:spPr>
          <a:xfrm>
            <a:off x="5029200" y="4403626"/>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9</a:t>
            </a:r>
            <a:endParaRPr lang="en-NG" sz="900" dirty="0">
              <a:solidFill>
                <a:schemeClr val="tx1"/>
              </a:solidFill>
            </a:endParaRPr>
          </a:p>
        </p:txBody>
      </p:sp>
      <p:sp>
        <p:nvSpPr>
          <p:cNvPr id="42" name="Rectangle 41">
            <a:extLst>
              <a:ext uri="{FF2B5EF4-FFF2-40B4-BE49-F238E27FC236}">
                <a16:creationId xmlns:a16="http://schemas.microsoft.com/office/drawing/2014/main" id="{1A0E1C48-25FC-F40E-787B-24B59BD19697}"/>
              </a:ext>
            </a:extLst>
          </p:cNvPr>
          <p:cNvSpPr/>
          <p:nvPr/>
        </p:nvSpPr>
        <p:spPr>
          <a:xfrm>
            <a:off x="6052511" y="4403626"/>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Anglican Comprehensive Secondary School, Kubwa</a:t>
            </a:r>
          </a:p>
        </p:txBody>
      </p:sp>
      <p:sp>
        <p:nvSpPr>
          <p:cNvPr id="43" name="Rectangle 42">
            <a:extLst>
              <a:ext uri="{FF2B5EF4-FFF2-40B4-BE49-F238E27FC236}">
                <a16:creationId xmlns:a16="http://schemas.microsoft.com/office/drawing/2014/main" id="{2B07DEE7-F0A3-0058-0A08-4C229A36A5A7}"/>
              </a:ext>
            </a:extLst>
          </p:cNvPr>
          <p:cNvSpPr/>
          <p:nvPr/>
        </p:nvSpPr>
        <p:spPr>
          <a:xfrm>
            <a:off x="9865512" y="4403626"/>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148</a:t>
            </a:r>
            <a:endParaRPr lang="en-NG" sz="900" dirty="0">
              <a:solidFill>
                <a:schemeClr val="tx1"/>
              </a:solidFill>
            </a:endParaRPr>
          </a:p>
        </p:txBody>
      </p:sp>
      <p:sp>
        <p:nvSpPr>
          <p:cNvPr id="44" name="Rectangle 43">
            <a:extLst>
              <a:ext uri="{FF2B5EF4-FFF2-40B4-BE49-F238E27FC236}">
                <a16:creationId xmlns:a16="http://schemas.microsoft.com/office/drawing/2014/main" id="{E0B4C18D-794C-A714-C889-C2714232C620}"/>
              </a:ext>
            </a:extLst>
          </p:cNvPr>
          <p:cNvSpPr/>
          <p:nvPr/>
        </p:nvSpPr>
        <p:spPr>
          <a:xfrm>
            <a:off x="5029200" y="4716666"/>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10</a:t>
            </a:r>
            <a:endParaRPr lang="en-NG" sz="900" dirty="0">
              <a:solidFill>
                <a:schemeClr val="tx1"/>
              </a:solidFill>
            </a:endParaRPr>
          </a:p>
        </p:txBody>
      </p:sp>
      <p:sp>
        <p:nvSpPr>
          <p:cNvPr id="45" name="Rectangle 44">
            <a:extLst>
              <a:ext uri="{FF2B5EF4-FFF2-40B4-BE49-F238E27FC236}">
                <a16:creationId xmlns:a16="http://schemas.microsoft.com/office/drawing/2014/main" id="{49A98771-3DE5-16BC-4153-82C5AE3B75DD}"/>
              </a:ext>
            </a:extLst>
          </p:cNvPr>
          <p:cNvSpPr/>
          <p:nvPr/>
        </p:nvSpPr>
        <p:spPr>
          <a:xfrm>
            <a:off x="6052511" y="4716666"/>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Bwari Government Secondary School</a:t>
            </a:r>
          </a:p>
        </p:txBody>
      </p:sp>
      <p:sp>
        <p:nvSpPr>
          <p:cNvPr id="46" name="Rectangle 45">
            <a:extLst>
              <a:ext uri="{FF2B5EF4-FFF2-40B4-BE49-F238E27FC236}">
                <a16:creationId xmlns:a16="http://schemas.microsoft.com/office/drawing/2014/main" id="{89D586FE-8CE6-18B0-8747-E4D6BA6A7F0C}"/>
              </a:ext>
            </a:extLst>
          </p:cNvPr>
          <p:cNvSpPr/>
          <p:nvPr/>
        </p:nvSpPr>
        <p:spPr>
          <a:xfrm>
            <a:off x="9865512" y="4716666"/>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400</a:t>
            </a:r>
            <a:endParaRPr lang="en-NG" sz="900" dirty="0">
              <a:solidFill>
                <a:schemeClr val="tx1"/>
              </a:solidFill>
            </a:endParaRPr>
          </a:p>
        </p:txBody>
      </p:sp>
      <p:sp>
        <p:nvSpPr>
          <p:cNvPr id="47" name="Rectangle 46">
            <a:extLst>
              <a:ext uri="{FF2B5EF4-FFF2-40B4-BE49-F238E27FC236}">
                <a16:creationId xmlns:a16="http://schemas.microsoft.com/office/drawing/2014/main" id="{025DB960-5B52-45FA-8F2F-DF7AEA2A9E87}"/>
              </a:ext>
            </a:extLst>
          </p:cNvPr>
          <p:cNvSpPr/>
          <p:nvPr/>
        </p:nvSpPr>
        <p:spPr>
          <a:xfrm>
            <a:off x="5029200" y="5029706"/>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11</a:t>
            </a:r>
            <a:endParaRPr lang="en-NG" sz="900" dirty="0">
              <a:solidFill>
                <a:schemeClr val="tx1"/>
              </a:solidFill>
            </a:endParaRPr>
          </a:p>
        </p:txBody>
      </p:sp>
      <p:sp>
        <p:nvSpPr>
          <p:cNvPr id="48" name="Rectangle 47">
            <a:extLst>
              <a:ext uri="{FF2B5EF4-FFF2-40B4-BE49-F238E27FC236}">
                <a16:creationId xmlns:a16="http://schemas.microsoft.com/office/drawing/2014/main" id="{C32D701D-11E7-BAC8-1642-7CFF46E92AD8}"/>
              </a:ext>
            </a:extLst>
          </p:cNvPr>
          <p:cNvSpPr/>
          <p:nvPr/>
        </p:nvSpPr>
        <p:spPr>
          <a:xfrm>
            <a:off x="6052511" y="5029706"/>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Daisies Academy</a:t>
            </a:r>
          </a:p>
        </p:txBody>
      </p:sp>
      <p:sp>
        <p:nvSpPr>
          <p:cNvPr id="49" name="Rectangle 48">
            <a:extLst>
              <a:ext uri="{FF2B5EF4-FFF2-40B4-BE49-F238E27FC236}">
                <a16:creationId xmlns:a16="http://schemas.microsoft.com/office/drawing/2014/main" id="{2878407C-299B-4879-FAD2-9AA3AFAF4400}"/>
              </a:ext>
            </a:extLst>
          </p:cNvPr>
          <p:cNvSpPr/>
          <p:nvPr/>
        </p:nvSpPr>
        <p:spPr>
          <a:xfrm>
            <a:off x="9865512" y="5029706"/>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170</a:t>
            </a:r>
            <a:endParaRPr lang="en-NG" sz="900" dirty="0">
              <a:solidFill>
                <a:schemeClr val="tx1"/>
              </a:solidFill>
            </a:endParaRPr>
          </a:p>
        </p:txBody>
      </p:sp>
      <p:sp>
        <p:nvSpPr>
          <p:cNvPr id="50" name="Rectangle 49">
            <a:extLst>
              <a:ext uri="{FF2B5EF4-FFF2-40B4-BE49-F238E27FC236}">
                <a16:creationId xmlns:a16="http://schemas.microsoft.com/office/drawing/2014/main" id="{26233057-DB07-4AAE-CEEC-304AF62D72F7}"/>
              </a:ext>
            </a:extLst>
          </p:cNvPr>
          <p:cNvSpPr/>
          <p:nvPr/>
        </p:nvSpPr>
        <p:spPr>
          <a:xfrm>
            <a:off x="5029200" y="5342746"/>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12</a:t>
            </a:r>
            <a:endParaRPr lang="en-NG" sz="900" dirty="0">
              <a:solidFill>
                <a:schemeClr val="tx1"/>
              </a:solidFill>
            </a:endParaRPr>
          </a:p>
        </p:txBody>
      </p:sp>
      <p:sp>
        <p:nvSpPr>
          <p:cNvPr id="51" name="Rectangle 50">
            <a:extLst>
              <a:ext uri="{FF2B5EF4-FFF2-40B4-BE49-F238E27FC236}">
                <a16:creationId xmlns:a16="http://schemas.microsoft.com/office/drawing/2014/main" id="{797531F9-4100-3B01-39C6-5D53BBABB3A9}"/>
              </a:ext>
            </a:extLst>
          </p:cNvPr>
          <p:cNvSpPr/>
          <p:nvPr/>
        </p:nvSpPr>
        <p:spPr>
          <a:xfrm>
            <a:off x="6052511" y="5342746"/>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Karshi Government Secondary School</a:t>
            </a:r>
          </a:p>
        </p:txBody>
      </p:sp>
      <p:sp>
        <p:nvSpPr>
          <p:cNvPr id="52" name="Rectangle 51">
            <a:extLst>
              <a:ext uri="{FF2B5EF4-FFF2-40B4-BE49-F238E27FC236}">
                <a16:creationId xmlns:a16="http://schemas.microsoft.com/office/drawing/2014/main" id="{B6EDD182-E625-465A-85BE-6AF9D3C45EA8}"/>
              </a:ext>
            </a:extLst>
          </p:cNvPr>
          <p:cNvSpPr/>
          <p:nvPr/>
        </p:nvSpPr>
        <p:spPr>
          <a:xfrm>
            <a:off x="9865512" y="5342746"/>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230</a:t>
            </a:r>
            <a:endParaRPr lang="en-NG" sz="900" dirty="0">
              <a:solidFill>
                <a:schemeClr val="tx1"/>
              </a:solidFill>
            </a:endParaRPr>
          </a:p>
        </p:txBody>
      </p:sp>
      <p:sp>
        <p:nvSpPr>
          <p:cNvPr id="53" name="Rectangle 52">
            <a:extLst>
              <a:ext uri="{FF2B5EF4-FFF2-40B4-BE49-F238E27FC236}">
                <a16:creationId xmlns:a16="http://schemas.microsoft.com/office/drawing/2014/main" id="{79DC0BBF-D99A-63EF-E8FF-4D1DF5B6814A}"/>
              </a:ext>
            </a:extLst>
          </p:cNvPr>
          <p:cNvSpPr/>
          <p:nvPr/>
        </p:nvSpPr>
        <p:spPr>
          <a:xfrm>
            <a:off x="5029200" y="5655786"/>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13</a:t>
            </a:r>
            <a:endParaRPr lang="en-NG" sz="900" dirty="0">
              <a:solidFill>
                <a:schemeClr val="tx1"/>
              </a:solidFill>
            </a:endParaRPr>
          </a:p>
        </p:txBody>
      </p:sp>
      <p:sp>
        <p:nvSpPr>
          <p:cNvPr id="54" name="Rectangle 53">
            <a:extLst>
              <a:ext uri="{FF2B5EF4-FFF2-40B4-BE49-F238E27FC236}">
                <a16:creationId xmlns:a16="http://schemas.microsoft.com/office/drawing/2014/main" id="{E3E6E0F6-9DF0-6B14-78D4-9AE094965BFF}"/>
              </a:ext>
            </a:extLst>
          </p:cNvPr>
          <p:cNvSpPr/>
          <p:nvPr/>
        </p:nvSpPr>
        <p:spPr>
          <a:xfrm>
            <a:off x="6052511" y="5655786"/>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Aduvie International School</a:t>
            </a:r>
          </a:p>
        </p:txBody>
      </p:sp>
      <p:sp>
        <p:nvSpPr>
          <p:cNvPr id="55" name="Rectangle 54">
            <a:extLst>
              <a:ext uri="{FF2B5EF4-FFF2-40B4-BE49-F238E27FC236}">
                <a16:creationId xmlns:a16="http://schemas.microsoft.com/office/drawing/2014/main" id="{F313A993-F7F3-63E7-9816-8E39C0B08894}"/>
              </a:ext>
            </a:extLst>
          </p:cNvPr>
          <p:cNvSpPr/>
          <p:nvPr/>
        </p:nvSpPr>
        <p:spPr>
          <a:xfrm>
            <a:off x="9865512" y="5655786"/>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100</a:t>
            </a:r>
            <a:endParaRPr lang="en-NG" sz="900" dirty="0">
              <a:solidFill>
                <a:schemeClr val="tx1"/>
              </a:solidFill>
            </a:endParaRPr>
          </a:p>
        </p:txBody>
      </p:sp>
      <p:sp>
        <p:nvSpPr>
          <p:cNvPr id="56" name="Rectangle 55">
            <a:extLst>
              <a:ext uri="{FF2B5EF4-FFF2-40B4-BE49-F238E27FC236}">
                <a16:creationId xmlns:a16="http://schemas.microsoft.com/office/drawing/2014/main" id="{E816505E-03E4-371B-585E-9B4F9D7F0A65}"/>
              </a:ext>
            </a:extLst>
          </p:cNvPr>
          <p:cNvSpPr/>
          <p:nvPr/>
        </p:nvSpPr>
        <p:spPr>
          <a:xfrm>
            <a:off x="5029200" y="5968826"/>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14</a:t>
            </a:r>
            <a:endParaRPr lang="en-NG" sz="900" dirty="0">
              <a:solidFill>
                <a:schemeClr val="tx1"/>
              </a:solidFill>
            </a:endParaRPr>
          </a:p>
        </p:txBody>
      </p:sp>
      <p:sp>
        <p:nvSpPr>
          <p:cNvPr id="57" name="Rectangle 56">
            <a:extLst>
              <a:ext uri="{FF2B5EF4-FFF2-40B4-BE49-F238E27FC236}">
                <a16:creationId xmlns:a16="http://schemas.microsoft.com/office/drawing/2014/main" id="{60412F7A-191A-CA8F-5EB0-0492709BEC3B}"/>
              </a:ext>
            </a:extLst>
          </p:cNvPr>
          <p:cNvSpPr/>
          <p:nvPr/>
        </p:nvSpPr>
        <p:spPr>
          <a:xfrm>
            <a:off x="6052511" y="5968826"/>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Government Secondary School, Kubwa</a:t>
            </a:r>
          </a:p>
        </p:txBody>
      </p:sp>
      <p:sp>
        <p:nvSpPr>
          <p:cNvPr id="58" name="Rectangle 57">
            <a:extLst>
              <a:ext uri="{FF2B5EF4-FFF2-40B4-BE49-F238E27FC236}">
                <a16:creationId xmlns:a16="http://schemas.microsoft.com/office/drawing/2014/main" id="{99F72D00-A85C-10E6-F4D6-B38B1E2DCE5C}"/>
              </a:ext>
            </a:extLst>
          </p:cNvPr>
          <p:cNvSpPr/>
          <p:nvPr/>
        </p:nvSpPr>
        <p:spPr>
          <a:xfrm>
            <a:off x="9865512" y="5968826"/>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120</a:t>
            </a:r>
            <a:endParaRPr lang="en-NG" sz="900" dirty="0">
              <a:solidFill>
                <a:schemeClr val="tx1"/>
              </a:solidFill>
            </a:endParaRPr>
          </a:p>
        </p:txBody>
      </p:sp>
      <p:sp>
        <p:nvSpPr>
          <p:cNvPr id="59" name="Rectangle 58">
            <a:extLst>
              <a:ext uri="{FF2B5EF4-FFF2-40B4-BE49-F238E27FC236}">
                <a16:creationId xmlns:a16="http://schemas.microsoft.com/office/drawing/2014/main" id="{D176A1C4-0FCF-79E2-964E-A690A9A80207}"/>
              </a:ext>
            </a:extLst>
          </p:cNvPr>
          <p:cNvSpPr/>
          <p:nvPr/>
        </p:nvSpPr>
        <p:spPr>
          <a:xfrm>
            <a:off x="5029200" y="6281865"/>
            <a:ext cx="965560"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15</a:t>
            </a:r>
            <a:endParaRPr lang="en-NG" sz="900" dirty="0">
              <a:solidFill>
                <a:schemeClr val="tx1"/>
              </a:solidFill>
            </a:endParaRPr>
          </a:p>
        </p:txBody>
      </p:sp>
      <p:sp>
        <p:nvSpPr>
          <p:cNvPr id="60" name="Rectangle 59">
            <a:extLst>
              <a:ext uri="{FF2B5EF4-FFF2-40B4-BE49-F238E27FC236}">
                <a16:creationId xmlns:a16="http://schemas.microsoft.com/office/drawing/2014/main" id="{6BC0DFE3-0A76-DED0-91B1-25DA87E6A071}"/>
              </a:ext>
            </a:extLst>
          </p:cNvPr>
          <p:cNvSpPr/>
          <p:nvPr/>
        </p:nvSpPr>
        <p:spPr>
          <a:xfrm>
            <a:off x="6052511" y="6281865"/>
            <a:ext cx="3755249"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tx1"/>
                </a:solidFill>
              </a:rPr>
              <a:t>Total Child School, Dutse</a:t>
            </a:r>
          </a:p>
        </p:txBody>
      </p:sp>
      <p:sp>
        <p:nvSpPr>
          <p:cNvPr id="61" name="Rectangle 60">
            <a:extLst>
              <a:ext uri="{FF2B5EF4-FFF2-40B4-BE49-F238E27FC236}">
                <a16:creationId xmlns:a16="http://schemas.microsoft.com/office/drawing/2014/main" id="{B55A4593-0114-089D-E742-03B8A2407140}"/>
              </a:ext>
            </a:extLst>
          </p:cNvPr>
          <p:cNvSpPr/>
          <p:nvPr/>
        </p:nvSpPr>
        <p:spPr>
          <a:xfrm>
            <a:off x="9865512" y="6281865"/>
            <a:ext cx="963986" cy="276777"/>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100</a:t>
            </a:r>
            <a:endParaRPr lang="en-NG" sz="900" dirty="0">
              <a:solidFill>
                <a:schemeClr val="tx1"/>
              </a:solidFill>
            </a:endParaRPr>
          </a:p>
        </p:txBody>
      </p:sp>
      <p:sp>
        <p:nvSpPr>
          <p:cNvPr id="69" name="Rectangle 68">
            <a:extLst>
              <a:ext uri="{FF2B5EF4-FFF2-40B4-BE49-F238E27FC236}">
                <a16:creationId xmlns:a16="http://schemas.microsoft.com/office/drawing/2014/main" id="{B1068406-4509-0A9E-8E00-0C35803B8523}"/>
              </a:ext>
            </a:extLst>
          </p:cNvPr>
          <p:cNvSpPr/>
          <p:nvPr/>
        </p:nvSpPr>
        <p:spPr>
          <a:xfrm>
            <a:off x="894213" y="2197290"/>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A24685"/>
                </a:solidFill>
              </a:rPr>
              <a:t>120%</a:t>
            </a:r>
            <a:r>
              <a:rPr lang="en-US" sz="1600" b="1" dirty="0">
                <a:solidFill>
                  <a:schemeClr val="tx1"/>
                </a:solidFill>
              </a:rPr>
              <a:t> average percentage increase in awareness post sensitization exercise</a:t>
            </a:r>
          </a:p>
        </p:txBody>
      </p:sp>
      <p:sp>
        <p:nvSpPr>
          <p:cNvPr id="70" name="Rectangle 69">
            <a:extLst>
              <a:ext uri="{FF2B5EF4-FFF2-40B4-BE49-F238E27FC236}">
                <a16:creationId xmlns:a16="http://schemas.microsoft.com/office/drawing/2014/main" id="{FC018E73-60EC-CCA2-30F1-20C0AEE1ACA2}"/>
              </a:ext>
            </a:extLst>
          </p:cNvPr>
          <p:cNvSpPr/>
          <p:nvPr/>
        </p:nvSpPr>
        <p:spPr>
          <a:xfrm>
            <a:off x="887584" y="4001838"/>
            <a:ext cx="3306128" cy="1619482"/>
          </a:xfrm>
          <a:prstGeom prst="rect">
            <a:avLst/>
          </a:prstGeom>
          <a:solidFill>
            <a:schemeClr val="bg1">
              <a:lumMod val="95000"/>
            </a:schemeClr>
          </a:solidFill>
          <a:ln w="6350">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Over </a:t>
            </a:r>
            <a:r>
              <a:rPr lang="en-US" sz="2400" b="1" dirty="0">
                <a:solidFill>
                  <a:srgbClr val="A24685"/>
                </a:solidFill>
              </a:rPr>
              <a:t>2500</a:t>
            </a:r>
            <a:r>
              <a:rPr lang="en-US" sz="1600" b="1" dirty="0">
                <a:solidFill>
                  <a:schemeClr val="tx1"/>
                </a:solidFill>
              </a:rPr>
              <a:t> school aged children trained on the basics of childhood cancer awareness</a:t>
            </a:r>
          </a:p>
        </p:txBody>
      </p:sp>
    </p:spTree>
    <p:extLst>
      <p:ext uri="{BB962C8B-B14F-4D97-AF65-F5344CB8AC3E}">
        <p14:creationId xmlns:p14="http://schemas.microsoft.com/office/powerpoint/2010/main" val="417490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9539306" cy="1025870"/>
          </a:xfrm>
        </p:spPr>
        <p:txBody>
          <a:bodyPr>
            <a:normAutofit/>
          </a:bodyPr>
          <a:lstStyle/>
          <a:p>
            <a:r>
              <a:rPr lang="en-GB" sz="3200" b="1" dirty="0">
                <a:solidFill>
                  <a:srgbClr val="A24685"/>
                </a:solidFill>
              </a:rPr>
              <a:t>Awareness &amp; Advocacy</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2" name="TextBox 1">
            <a:extLst>
              <a:ext uri="{FF2B5EF4-FFF2-40B4-BE49-F238E27FC236}">
                <a16:creationId xmlns:a16="http://schemas.microsoft.com/office/drawing/2014/main" id="{E0468273-D84D-CD62-880D-AD2ABE2B27D1}"/>
              </a:ext>
            </a:extLst>
          </p:cNvPr>
          <p:cNvSpPr txBox="1"/>
          <p:nvPr/>
        </p:nvSpPr>
        <p:spPr>
          <a:xfrm>
            <a:off x="887584" y="2630749"/>
            <a:ext cx="6898464" cy="2308324"/>
          </a:xfrm>
          <a:prstGeom prst="rect">
            <a:avLst/>
          </a:prstGeom>
          <a:noFill/>
        </p:spPr>
        <p:txBody>
          <a:bodyPr wrap="square" rtlCol="0">
            <a:spAutoFit/>
          </a:bodyPr>
          <a:lstStyle/>
          <a:p>
            <a:pPr marL="285750" indent="-285750" algn="just">
              <a:buClr>
                <a:srgbClr val="A24685"/>
              </a:buClr>
              <a:buFont typeface="Wingdings" panose="05000000000000000000" pitchFamily="2" charset="2"/>
              <a:buChar char="§"/>
            </a:pPr>
            <a:r>
              <a:rPr lang="en-US" dirty="0"/>
              <a:t>Community sensitization outreaches with free medical consultations for over 1,000 community members in various communities and IDP camps.</a:t>
            </a:r>
          </a:p>
          <a:p>
            <a:pPr marL="285750" indent="-285750" algn="just">
              <a:buClr>
                <a:srgbClr val="A24685"/>
              </a:buClr>
              <a:buFont typeface="Wingdings" panose="05000000000000000000" pitchFamily="2" charset="2"/>
              <a:buChar char="§"/>
            </a:pPr>
            <a:endParaRPr lang="en-US" dirty="0"/>
          </a:p>
          <a:p>
            <a:pPr marL="285750" indent="-285750" algn="just">
              <a:buClr>
                <a:srgbClr val="A24685"/>
              </a:buClr>
              <a:buFont typeface="Wingdings" panose="05000000000000000000" pitchFamily="2" charset="2"/>
              <a:buChar char="§"/>
            </a:pPr>
            <a:r>
              <a:rPr lang="en-US" dirty="0"/>
              <a:t>Online awareness webinars reaching over 1,000 individuals annually.</a:t>
            </a:r>
          </a:p>
          <a:p>
            <a:pPr marL="285750" indent="-285750" algn="just">
              <a:buClr>
                <a:srgbClr val="A24685"/>
              </a:buClr>
              <a:buFont typeface="Wingdings" panose="05000000000000000000" pitchFamily="2" charset="2"/>
              <a:buChar char="§"/>
            </a:pPr>
            <a:endParaRPr lang="en-US" dirty="0"/>
          </a:p>
          <a:p>
            <a:pPr marL="285750" indent="-285750" algn="just">
              <a:buClr>
                <a:srgbClr val="A24685"/>
              </a:buClr>
              <a:buFont typeface="Wingdings" panose="05000000000000000000" pitchFamily="2" charset="2"/>
              <a:buChar char="§"/>
            </a:pPr>
            <a:r>
              <a:rPr lang="en-US" dirty="0"/>
              <a:t>Social media campaigns reaching over 60,000 monthly</a:t>
            </a:r>
          </a:p>
        </p:txBody>
      </p:sp>
      <p:pic>
        <p:nvPicPr>
          <p:cNvPr id="3" name="Picture 2">
            <a:extLst>
              <a:ext uri="{FF2B5EF4-FFF2-40B4-BE49-F238E27FC236}">
                <a16:creationId xmlns:a16="http://schemas.microsoft.com/office/drawing/2014/main" id="{45C1DA4F-42E3-AA94-2A58-446310B271F9}"/>
              </a:ext>
            </a:extLst>
          </p:cNvPr>
          <p:cNvPicPr>
            <a:picLocks noChangeAspect="1"/>
          </p:cNvPicPr>
          <p:nvPr/>
        </p:nvPicPr>
        <p:blipFill rotWithShape="1">
          <a:blip r:embed="rId3"/>
          <a:srcRect l="3227" t="32839" r="348" b="4"/>
          <a:stretch/>
        </p:blipFill>
        <p:spPr>
          <a:xfrm>
            <a:off x="7965500" y="2178044"/>
            <a:ext cx="3999654" cy="3460414"/>
          </a:xfrm>
          <a:custGeom>
            <a:avLst/>
            <a:gdLst>
              <a:gd name="connsiteX0" fmla="*/ 0 w 3999654"/>
              <a:gd name="connsiteY0" fmla="*/ 0 h 3460414"/>
              <a:gd name="connsiteX1" fmla="*/ 571379 w 3999654"/>
              <a:gd name="connsiteY1" fmla="*/ 0 h 3460414"/>
              <a:gd name="connsiteX2" fmla="*/ 1182755 w 3999654"/>
              <a:gd name="connsiteY2" fmla="*/ 0 h 3460414"/>
              <a:gd name="connsiteX3" fmla="*/ 1674141 w 3999654"/>
              <a:gd name="connsiteY3" fmla="*/ 0 h 3460414"/>
              <a:gd name="connsiteX4" fmla="*/ 2285517 w 3999654"/>
              <a:gd name="connsiteY4" fmla="*/ 0 h 3460414"/>
              <a:gd name="connsiteX5" fmla="*/ 2736906 w 3999654"/>
              <a:gd name="connsiteY5" fmla="*/ 0 h 3460414"/>
              <a:gd name="connsiteX6" fmla="*/ 3348282 w 3999654"/>
              <a:gd name="connsiteY6" fmla="*/ 0 h 3460414"/>
              <a:gd name="connsiteX7" fmla="*/ 3999654 w 3999654"/>
              <a:gd name="connsiteY7" fmla="*/ 0 h 3460414"/>
              <a:gd name="connsiteX8" fmla="*/ 3999654 w 3999654"/>
              <a:gd name="connsiteY8" fmla="*/ 645944 h 3460414"/>
              <a:gd name="connsiteX9" fmla="*/ 3999654 w 3999654"/>
              <a:gd name="connsiteY9" fmla="*/ 1153471 h 3460414"/>
              <a:gd name="connsiteX10" fmla="*/ 3999654 w 3999654"/>
              <a:gd name="connsiteY10" fmla="*/ 1660999 h 3460414"/>
              <a:gd name="connsiteX11" fmla="*/ 3999654 w 3999654"/>
              <a:gd name="connsiteY11" fmla="*/ 2133922 h 3460414"/>
              <a:gd name="connsiteX12" fmla="*/ 3999654 w 3999654"/>
              <a:gd name="connsiteY12" fmla="*/ 2641449 h 3460414"/>
              <a:gd name="connsiteX13" fmla="*/ 3999654 w 3999654"/>
              <a:gd name="connsiteY13" fmla="*/ 3460414 h 3460414"/>
              <a:gd name="connsiteX14" fmla="*/ 3468271 w 3999654"/>
              <a:gd name="connsiteY14" fmla="*/ 3460414 h 3460414"/>
              <a:gd name="connsiteX15" fmla="*/ 2976885 w 3999654"/>
              <a:gd name="connsiteY15" fmla="*/ 3460414 h 3460414"/>
              <a:gd name="connsiteX16" fmla="*/ 2325513 w 3999654"/>
              <a:gd name="connsiteY16" fmla="*/ 3460414 h 3460414"/>
              <a:gd name="connsiteX17" fmla="*/ 1754134 w 3999654"/>
              <a:gd name="connsiteY17" fmla="*/ 3460414 h 3460414"/>
              <a:gd name="connsiteX18" fmla="*/ 1142758 w 3999654"/>
              <a:gd name="connsiteY18" fmla="*/ 3460414 h 3460414"/>
              <a:gd name="connsiteX19" fmla="*/ 571379 w 3999654"/>
              <a:gd name="connsiteY19" fmla="*/ 3460414 h 3460414"/>
              <a:gd name="connsiteX20" fmla="*/ 0 w 3999654"/>
              <a:gd name="connsiteY20" fmla="*/ 3460414 h 3460414"/>
              <a:gd name="connsiteX21" fmla="*/ 0 w 3999654"/>
              <a:gd name="connsiteY21" fmla="*/ 2814470 h 3460414"/>
              <a:gd name="connsiteX22" fmla="*/ 0 w 3999654"/>
              <a:gd name="connsiteY22" fmla="*/ 2168526 h 3460414"/>
              <a:gd name="connsiteX23" fmla="*/ 0 w 3999654"/>
              <a:gd name="connsiteY23" fmla="*/ 1591790 h 3460414"/>
              <a:gd name="connsiteX24" fmla="*/ 0 w 3999654"/>
              <a:gd name="connsiteY24" fmla="*/ 1049659 h 3460414"/>
              <a:gd name="connsiteX25" fmla="*/ 0 w 3999654"/>
              <a:gd name="connsiteY25" fmla="*/ 0 h 346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9654" h="3460414" fill="none" extrusionOk="0">
                <a:moveTo>
                  <a:pt x="0" y="0"/>
                </a:moveTo>
                <a:cubicBezTo>
                  <a:pt x="184205" y="-28340"/>
                  <a:pt x="321318" y="22468"/>
                  <a:pt x="571379" y="0"/>
                </a:cubicBezTo>
                <a:cubicBezTo>
                  <a:pt x="821440" y="-22468"/>
                  <a:pt x="883719" y="27461"/>
                  <a:pt x="1182755" y="0"/>
                </a:cubicBezTo>
                <a:cubicBezTo>
                  <a:pt x="1481791" y="-27461"/>
                  <a:pt x="1544847" y="47359"/>
                  <a:pt x="1674141" y="0"/>
                </a:cubicBezTo>
                <a:cubicBezTo>
                  <a:pt x="1803435" y="-47359"/>
                  <a:pt x="2119159" y="6464"/>
                  <a:pt x="2285517" y="0"/>
                </a:cubicBezTo>
                <a:cubicBezTo>
                  <a:pt x="2451875" y="-6464"/>
                  <a:pt x="2563511" y="4896"/>
                  <a:pt x="2736906" y="0"/>
                </a:cubicBezTo>
                <a:cubicBezTo>
                  <a:pt x="2910301" y="-4896"/>
                  <a:pt x="3147648" y="38654"/>
                  <a:pt x="3348282" y="0"/>
                </a:cubicBezTo>
                <a:cubicBezTo>
                  <a:pt x="3548916" y="-38654"/>
                  <a:pt x="3694311" y="1309"/>
                  <a:pt x="3999654" y="0"/>
                </a:cubicBezTo>
                <a:cubicBezTo>
                  <a:pt x="4038373" y="289711"/>
                  <a:pt x="3981126" y="494123"/>
                  <a:pt x="3999654" y="645944"/>
                </a:cubicBezTo>
                <a:cubicBezTo>
                  <a:pt x="4018182" y="797765"/>
                  <a:pt x="3991695" y="910989"/>
                  <a:pt x="3999654" y="1153471"/>
                </a:cubicBezTo>
                <a:cubicBezTo>
                  <a:pt x="4007613" y="1395953"/>
                  <a:pt x="3944936" y="1443759"/>
                  <a:pt x="3999654" y="1660999"/>
                </a:cubicBezTo>
                <a:cubicBezTo>
                  <a:pt x="4054372" y="1878239"/>
                  <a:pt x="3974114" y="1952481"/>
                  <a:pt x="3999654" y="2133922"/>
                </a:cubicBezTo>
                <a:cubicBezTo>
                  <a:pt x="4025194" y="2315363"/>
                  <a:pt x="3989112" y="2515442"/>
                  <a:pt x="3999654" y="2641449"/>
                </a:cubicBezTo>
                <a:cubicBezTo>
                  <a:pt x="4010196" y="2767456"/>
                  <a:pt x="3950491" y="3158412"/>
                  <a:pt x="3999654" y="3460414"/>
                </a:cubicBezTo>
                <a:cubicBezTo>
                  <a:pt x="3830627" y="3506963"/>
                  <a:pt x="3659960" y="3420283"/>
                  <a:pt x="3468271" y="3460414"/>
                </a:cubicBezTo>
                <a:cubicBezTo>
                  <a:pt x="3276582" y="3500545"/>
                  <a:pt x="3116561" y="3418991"/>
                  <a:pt x="2976885" y="3460414"/>
                </a:cubicBezTo>
                <a:cubicBezTo>
                  <a:pt x="2837209" y="3501837"/>
                  <a:pt x="2607714" y="3418344"/>
                  <a:pt x="2325513" y="3460414"/>
                </a:cubicBezTo>
                <a:cubicBezTo>
                  <a:pt x="2043312" y="3502484"/>
                  <a:pt x="1953655" y="3394725"/>
                  <a:pt x="1754134" y="3460414"/>
                </a:cubicBezTo>
                <a:cubicBezTo>
                  <a:pt x="1554613" y="3526103"/>
                  <a:pt x="1313948" y="3427711"/>
                  <a:pt x="1142758" y="3460414"/>
                </a:cubicBezTo>
                <a:cubicBezTo>
                  <a:pt x="971568" y="3493117"/>
                  <a:pt x="744333" y="3402403"/>
                  <a:pt x="571379" y="3460414"/>
                </a:cubicBezTo>
                <a:cubicBezTo>
                  <a:pt x="398425" y="3518425"/>
                  <a:pt x="242656" y="3437579"/>
                  <a:pt x="0" y="3460414"/>
                </a:cubicBezTo>
                <a:cubicBezTo>
                  <a:pt x="-48598" y="3168591"/>
                  <a:pt x="67699" y="2949119"/>
                  <a:pt x="0" y="2814470"/>
                </a:cubicBezTo>
                <a:cubicBezTo>
                  <a:pt x="-67699" y="2679821"/>
                  <a:pt x="33251" y="2325184"/>
                  <a:pt x="0" y="2168526"/>
                </a:cubicBezTo>
                <a:cubicBezTo>
                  <a:pt x="-33251" y="2011868"/>
                  <a:pt x="57869" y="1723982"/>
                  <a:pt x="0" y="1591790"/>
                </a:cubicBezTo>
                <a:cubicBezTo>
                  <a:pt x="-57869" y="1459598"/>
                  <a:pt x="6711" y="1162366"/>
                  <a:pt x="0" y="1049659"/>
                </a:cubicBezTo>
                <a:cubicBezTo>
                  <a:pt x="-6711" y="936952"/>
                  <a:pt x="652" y="477000"/>
                  <a:pt x="0" y="0"/>
                </a:cubicBezTo>
                <a:close/>
              </a:path>
              <a:path w="3999654" h="3460414" stroke="0" extrusionOk="0">
                <a:moveTo>
                  <a:pt x="0" y="0"/>
                </a:moveTo>
                <a:cubicBezTo>
                  <a:pt x="147518" y="-73123"/>
                  <a:pt x="440790" y="46929"/>
                  <a:pt x="651372" y="0"/>
                </a:cubicBezTo>
                <a:cubicBezTo>
                  <a:pt x="861954" y="-46929"/>
                  <a:pt x="946815" y="23548"/>
                  <a:pt x="1222751" y="0"/>
                </a:cubicBezTo>
                <a:cubicBezTo>
                  <a:pt x="1498687" y="-23548"/>
                  <a:pt x="1573644" y="3476"/>
                  <a:pt x="1754134" y="0"/>
                </a:cubicBezTo>
                <a:cubicBezTo>
                  <a:pt x="1934624" y="-3476"/>
                  <a:pt x="2235711" y="45566"/>
                  <a:pt x="2365510" y="0"/>
                </a:cubicBezTo>
                <a:cubicBezTo>
                  <a:pt x="2495309" y="-45566"/>
                  <a:pt x="2713552" y="26809"/>
                  <a:pt x="2816899" y="0"/>
                </a:cubicBezTo>
                <a:cubicBezTo>
                  <a:pt x="2920246" y="-26809"/>
                  <a:pt x="3122735" y="39598"/>
                  <a:pt x="3268289" y="0"/>
                </a:cubicBezTo>
                <a:cubicBezTo>
                  <a:pt x="3413843" y="-39598"/>
                  <a:pt x="3809086" y="7381"/>
                  <a:pt x="3999654" y="0"/>
                </a:cubicBezTo>
                <a:cubicBezTo>
                  <a:pt x="4004446" y="134430"/>
                  <a:pt x="3947407" y="371605"/>
                  <a:pt x="3999654" y="542132"/>
                </a:cubicBezTo>
                <a:cubicBezTo>
                  <a:pt x="4051901" y="712659"/>
                  <a:pt x="3974144" y="896554"/>
                  <a:pt x="3999654" y="1118867"/>
                </a:cubicBezTo>
                <a:cubicBezTo>
                  <a:pt x="4025164" y="1341181"/>
                  <a:pt x="3967954" y="1452469"/>
                  <a:pt x="3999654" y="1660999"/>
                </a:cubicBezTo>
                <a:cubicBezTo>
                  <a:pt x="4031354" y="1869529"/>
                  <a:pt x="3978630" y="1987097"/>
                  <a:pt x="3999654" y="2306943"/>
                </a:cubicBezTo>
                <a:cubicBezTo>
                  <a:pt x="4020678" y="2626789"/>
                  <a:pt x="3973086" y="2624008"/>
                  <a:pt x="3999654" y="2883678"/>
                </a:cubicBezTo>
                <a:cubicBezTo>
                  <a:pt x="4026222" y="3143349"/>
                  <a:pt x="3930909" y="3329627"/>
                  <a:pt x="3999654" y="3460414"/>
                </a:cubicBezTo>
                <a:cubicBezTo>
                  <a:pt x="3785712" y="3488600"/>
                  <a:pt x="3727860" y="3432941"/>
                  <a:pt x="3468271" y="3460414"/>
                </a:cubicBezTo>
                <a:cubicBezTo>
                  <a:pt x="3208682" y="3487887"/>
                  <a:pt x="3116879" y="3448562"/>
                  <a:pt x="2976885" y="3460414"/>
                </a:cubicBezTo>
                <a:cubicBezTo>
                  <a:pt x="2836891" y="3472266"/>
                  <a:pt x="2588922" y="3454547"/>
                  <a:pt x="2485499" y="3460414"/>
                </a:cubicBezTo>
                <a:cubicBezTo>
                  <a:pt x="2382076" y="3466281"/>
                  <a:pt x="2112972" y="3428067"/>
                  <a:pt x="1954117" y="3460414"/>
                </a:cubicBezTo>
                <a:cubicBezTo>
                  <a:pt x="1795262" y="3492761"/>
                  <a:pt x="1572891" y="3452170"/>
                  <a:pt x="1462731" y="3460414"/>
                </a:cubicBezTo>
                <a:cubicBezTo>
                  <a:pt x="1352571" y="3468658"/>
                  <a:pt x="977874" y="3383224"/>
                  <a:pt x="811358" y="3460414"/>
                </a:cubicBezTo>
                <a:cubicBezTo>
                  <a:pt x="644842" y="3537604"/>
                  <a:pt x="230582" y="3429032"/>
                  <a:pt x="0" y="3460414"/>
                </a:cubicBezTo>
                <a:cubicBezTo>
                  <a:pt x="-11531" y="3340800"/>
                  <a:pt x="62519" y="3080097"/>
                  <a:pt x="0" y="2918282"/>
                </a:cubicBezTo>
                <a:cubicBezTo>
                  <a:pt x="-62519" y="2756467"/>
                  <a:pt x="6805" y="2576162"/>
                  <a:pt x="0" y="2341547"/>
                </a:cubicBezTo>
                <a:cubicBezTo>
                  <a:pt x="-6805" y="2106933"/>
                  <a:pt x="24688" y="2083094"/>
                  <a:pt x="0" y="1834019"/>
                </a:cubicBezTo>
                <a:cubicBezTo>
                  <a:pt x="-24688" y="1584944"/>
                  <a:pt x="38629" y="1463084"/>
                  <a:pt x="0" y="1222680"/>
                </a:cubicBezTo>
                <a:cubicBezTo>
                  <a:pt x="-38629" y="982276"/>
                  <a:pt x="52682" y="937333"/>
                  <a:pt x="0" y="715152"/>
                </a:cubicBezTo>
                <a:cubicBezTo>
                  <a:pt x="-52682" y="492971"/>
                  <a:pt x="22256" y="180535"/>
                  <a:pt x="0" y="0"/>
                </a:cubicBezTo>
                <a:close/>
              </a:path>
            </a:pathLst>
          </a:custGeom>
          <a:ln w="38100">
            <a:solidFill>
              <a:srgbClr val="A24685"/>
            </a:solidFill>
            <a:prstDash val="sysDot"/>
            <a:extLst>
              <a:ext uri="{C807C97D-BFC1-408E-A445-0C87EB9F89A2}">
                <ask:lineSketchStyleProps xmlns:ask="http://schemas.microsoft.com/office/drawing/2018/sketchyshapes" sd="135038203">
                  <a:prstGeom prst="rect">
                    <a:avLst/>
                  </a:prstGeom>
                  <ask:type>
                    <ask:lineSketchScribble/>
                  </ask:type>
                </ask:lineSketchStyleProps>
              </a:ext>
            </a:extLst>
          </a:ln>
        </p:spPr>
      </p:pic>
    </p:spTree>
    <p:extLst>
      <p:ext uri="{BB962C8B-B14F-4D97-AF65-F5344CB8AC3E}">
        <p14:creationId xmlns:p14="http://schemas.microsoft.com/office/powerpoint/2010/main" val="167315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CA5F8-3A09-CF3B-F48A-DA1E8C6D6F7B}"/>
              </a:ext>
            </a:extLst>
          </p:cNvPr>
          <p:cNvSpPr>
            <a:spLocks noGrp="1"/>
          </p:cNvSpPr>
          <p:nvPr>
            <p:ph type="title"/>
          </p:nvPr>
        </p:nvSpPr>
        <p:spPr>
          <a:xfrm>
            <a:off x="887584" y="511738"/>
            <a:ext cx="9539306" cy="1025870"/>
          </a:xfrm>
        </p:spPr>
        <p:txBody>
          <a:bodyPr>
            <a:normAutofit/>
          </a:bodyPr>
          <a:lstStyle/>
          <a:p>
            <a:r>
              <a:rPr lang="en-GB" sz="3200" b="1" dirty="0">
                <a:solidFill>
                  <a:srgbClr val="A24685"/>
                </a:solidFill>
              </a:rPr>
              <a:t>Year-On-Year Fund Raising</a:t>
            </a:r>
            <a:endParaRPr lang="en-NG" sz="3200" b="1" dirty="0">
              <a:solidFill>
                <a:srgbClr val="A24685"/>
              </a:solidFill>
            </a:endParaRPr>
          </a:p>
        </p:txBody>
      </p:sp>
      <p:cxnSp>
        <p:nvCxnSpPr>
          <p:cNvPr id="6" name="Straight Connector 5">
            <a:extLst>
              <a:ext uri="{FF2B5EF4-FFF2-40B4-BE49-F238E27FC236}">
                <a16:creationId xmlns:a16="http://schemas.microsoft.com/office/drawing/2014/main" id="{5EDB1C2D-0691-C239-CC26-AC44EB432937}"/>
              </a:ext>
            </a:extLst>
          </p:cNvPr>
          <p:cNvCxnSpPr>
            <a:cxnSpLocks/>
          </p:cNvCxnSpPr>
          <p:nvPr/>
        </p:nvCxnSpPr>
        <p:spPr>
          <a:xfrm>
            <a:off x="887584" y="502673"/>
            <a:ext cx="0" cy="1044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gold and purple ribbon with a child and a person&#10;&#10;Description automatically generated">
            <a:extLst>
              <a:ext uri="{FF2B5EF4-FFF2-40B4-BE49-F238E27FC236}">
                <a16:creationId xmlns:a16="http://schemas.microsoft.com/office/drawing/2014/main" id="{E13B00F2-9408-7619-3345-9C157A40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484" y="299358"/>
            <a:ext cx="1294670" cy="876300"/>
          </a:xfrm>
          <a:prstGeom prst="rect">
            <a:avLst/>
          </a:prstGeom>
        </p:spPr>
      </p:pic>
      <p:sp>
        <p:nvSpPr>
          <p:cNvPr id="5" name="Rectangle 4">
            <a:extLst>
              <a:ext uri="{FF2B5EF4-FFF2-40B4-BE49-F238E27FC236}">
                <a16:creationId xmlns:a16="http://schemas.microsoft.com/office/drawing/2014/main" id="{52E93644-BF4E-AA44-6084-A66ABE00A512}"/>
              </a:ext>
            </a:extLst>
          </p:cNvPr>
          <p:cNvSpPr/>
          <p:nvPr/>
        </p:nvSpPr>
        <p:spPr>
          <a:xfrm>
            <a:off x="887584" y="2098058"/>
            <a:ext cx="1204099" cy="371166"/>
          </a:xfrm>
          <a:prstGeom prst="rect">
            <a:avLst/>
          </a:prstGeom>
          <a:solidFill>
            <a:srgbClr val="A24685"/>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Year</a:t>
            </a:r>
            <a:endParaRPr lang="en-NG" sz="1200" b="1" dirty="0">
              <a:solidFill>
                <a:schemeClr val="bg1"/>
              </a:solidFill>
            </a:endParaRPr>
          </a:p>
        </p:txBody>
      </p:sp>
      <p:sp>
        <p:nvSpPr>
          <p:cNvPr id="8" name="Rectangle 7">
            <a:extLst>
              <a:ext uri="{FF2B5EF4-FFF2-40B4-BE49-F238E27FC236}">
                <a16:creationId xmlns:a16="http://schemas.microsoft.com/office/drawing/2014/main" id="{D5B52571-DE50-1809-C629-5D3B3A4ECF26}"/>
              </a:ext>
            </a:extLst>
          </p:cNvPr>
          <p:cNvSpPr/>
          <p:nvPr/>
        </p:nvSpPr>
        <p:spPr>
          <a:xfrm>
            <a:off x="2163702" y="2098058"/>
            <a:ext cx="4682974" cy="371166"/>
          </a:xfrm>
          <a:prstGeom prst="rect">
            <a:avLst/>
          </a:prstGeom>
          <a:solidFill>
            <a:srgbClr val="A24685"/>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Amount Raised (NGN) </a:t>
            </a:r>
            <a:endParaRPr lang="en-NG" sz="1200" b="1" dirty="0">
              <a:solidFill>
                <a:schemeClr val="bg1"/>
              </a:solidFill>
            </a:endParaRPr>
          </a:p>
        </p:txBody>
      </p:sp>
      <p:sp>
        <p:nvSpPr>
          <p:cNvPr id="9" name="Rectangle 8">
            <a:extLst>
              <a:ext uri="{FF2B5EF4-FFF2-40B4-BE49-F238E27FC236}">
                <a16:creationId xmlns:a16="http://schemas.microsoft.com/office/drawing/2014/main" id="{7FFE8DD4-721F-F4A1-2B79-DBDBBA5D3B27}"/>
              </a:ext>
            </a:extLst>
          </p:cNvPr>
          <p:cNvSpPr/>
          <p:nvPr/>
        </p:nvSpPr>
        <p:spPr>
          <a:xfrm>
            <a:off x="887584" y="2517854"/>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2017</a:t>
            </a:r>
            <a:endParaRPr lang="en-NG" sz="1200" dirty="0">
              <a:solidFill>
                <a:schemeClr val="tx1"/>
              </a:solidFill>
            </a:endParaRPr>
          </a:p>
        </p:txBody>
      </p:sp>
      <p:sp>
        <p:nvSpPr>
          <p:cNvPr id="10" name="Rectangle 9">
            <a:extLst>
              <a:ext uri="{FF2B5EF4-FFF2-40B4-BE49-F238E27FC236}">
                <a16:creationId xmlns:a16="http://schemas.microsoft.com/office/drawing/2014/main" id="{A846BB7C-CC07-4981-2E4D-F29A3D915953}"/>
              </a:ext>
            </a:extLst>
          </p:cNvPr>
          <p:cNvSpPr/>
          <p:nvPr/>
        </p:nvSpPr>
        <p:spPr>
          <a:xfrm>
            <a:off x="2163702" y="2517854"/>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765,000.00</a:t>
            </a:r>
          </a:p>
        </p:txBody>
      </p:sp>
      <p:sp>
        <p:nvSpPr>
          <p:cNvPr id="11" name="Rectangle 10">
            <a:extLst>
              <a:ext uri="{FF2B5EF4-FFF2-40B4-BE49-F238E27FC236}">
                <a16:creationId xmlns:a16="http://schemas.microsoft.com/office/drawing/2014/main" id="{28966477-2C06-D757-B671-443BFA40456E}"/>
              </a:ext>
            </a:extLst>
          </p:cNvPr>
          <p:cNvSpPr/>
          <p:nvPr/>
        </p:nvSpPr>
        <p:spPr>
          <a:xfrm>
            <a:off x="887584" y="2937650"/>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2018</a:t>
            </a:r>
            <a:endParaRPr lang="en-NG" sz="1200" dirty="0">
              <a:solidFill>
                <a:schemeClr val="tx1"/>
              </a:solidFill>
            </a:endParaRPr>
          </a:p>
        </p:txBody>
      </p:sp>
      <p:sp>
        <p:nvSpPr>
          <p:cNvPr id="12" name="Rectangle 11">
            <a:extLst>
              <a:ext uri="{FF2B5EF4-FFF2-40B4-BE49-F238E27FC236}">
                <a16:creationId xmlns:a16="http://schemas.microsoft.com/office/drawing/2014/main" id="{B9B258FE-8C42-B304-A62C-4A79CCCADC1E}"/>
              </a:ext>
            </a:extLst>
          </p:cNvPr>
          <p:cNvSpPr/>
          <p:nvPr/>
        </p:nvSpPr>
        <p:spPr>
          <a:xfrm>
            <a:off x="2163702" y="2937650"/>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1,300,000.00</a:t>
            </a:r>
          </a:p>
        </p:txBody>
      </p:sp>
      <p:sp>
        <p:nvSpPr>
          <p:cNvPr id="13" name="Rectangle 12">
            <a:extLst>
              <a:ext uri="{FF2B5EF4-FFF2-40B4-BE49-F238E27FC236}">
                <a16:creationId xmlns:a16="http://schemas.microsoft.com/office/drawing/2014/main" id="{63484F34-2B79-2786-A0FB-B0487BD54B08}"/>
              </a:ext>
            </a:extLst>
          </p:cNvPr>
          <p:cNvSpPr/>
          <p:nvPr/>
        </p:nvSpPr>
        <p:spPr>
          <a:xfrm>
            <a:off x="887584" y="3357445"/>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2019</a:t>
            </a:r>
            <a:endParaRPr lang="en-NG" sz="1200" dirty="0">
              <a:solidFill>
                <a:schemeClr val="tx1"/>
              </a:solidFill>
            </a:endParaRPr>
          </a:p>
        </p:txBody>
      </p:sp>
      <p:sp>
        <p:nvSpPr>
          <p:cNvPr id="14" name="Rectangle 13">
            <a:extLst>
              <a:ext uri="{FF2B5EF4-FFF2-40B4-BE49-F238E27FC236}">
                <a16:creationId xmlns:a16="http://schemas.microsoft.com/office/drawing/2014/main" id="{1C34618F-5D1A-6B1A-4835-369C1F423477}"/>
              </a:ext>
            </a:extLst>
          </p:cNvPr>
          <p:cNvSpPr/>
          <p:nvPr/>
        </p:nvSpPr>
        <p:spPr>
          <a:xfrm>
            <a:off x="2163702" y="3357445"/>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2,150,000.00</a:t>
            </a:r>
          </a:p>
        </p:txBody>
      </p:sp>
      <p:sp>
        <p:nvSpPr>
          <p:cNvPr id="15" name="Rectangle 14">
            <a:extLst>
              <a:ext uri="{FF2B5EF4-FFF2-40B4-BE49-F238E27FC236}">
                <a16:creationId xmlns:a16="http://schemas.microsoft.com/office/drawing/2014/main" id="{034EB2D7-DB66-E323-B19C-4D5AA3431FA3}"/>
              </a:ext>
            </a:extLst>
          </p:cNvPr>
          <p:cNvSpPr/>
          <p:nvPr/>
        </p:nvSpPr>
        <p:spPr>
          <a:xfrm>
            <a:off x="887584" y="3777242"/>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2020</a:t>
            </a:r>
            <a:endParaRPr lang="en-NG" sz="1200" dirty="0">
              <a:solidFill>
                <a:schemeClr val="tx1"/>
              </a:solidFill>
            </a:endParaRPr>
          </a:p>
        </p:txBody>
      </p:sp>
      <p:sp>
        <p:nvSpPr>
          <p:cNvPr id="16" name="Rectangle 15">
            <a:extLst>
              <a:ext uri="{FF2B5EF4-FFF2-40B4-BE49-F238E27FC236}">
                <a16:creationId xmlns:a16="http://schemas.microsoft.com/office/drawing/2014/main" id="{D2C6E1D5-3F2F-24BC-8863-78697998D18F}"/>
              </a:ext>
            </a:extLst>
          </p:cNvPr>
          <p:cNvSpPr/>
          <p:nvPr/>
        </p:nvSpPr>
        <p:spPr>
          <a:xfrm>
            <a:off x="2163702" y="3777242"/>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3,200,000.00</a:t>
            </a:r>
          </a:p>
        </p:txBody>
      </p:sp>
      <p:sp>
        <p:nvSpPr>
          <p:cNvPr id="17" name="Rectangle 16">
            <a:extLst>
              <a:ext uri="{FF2B5EF4-FFF2-40B4-BE49-F238E27FC236}">
                <a16:creationId xmlns:a16="http://schemas.microsoft.com/office/drawing/2014/main" id="{7B9DB1BA-137F-6A4D-13E7-7E7159BA6045}"/>
              </a:ext>
            </a:extLst>
          </p:cNvPr>
          <p:cNvSpPr/>
          <p:nvPr/>
        </p:nvSpPr>
        <p:spPr>
          <a:xfrm>
            <a:off x="887584" y="4197038"/>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2021</a:t>
            </a:r>
            <a:endParaRPr lang="en-NG" sz="1200" dirty="0">
              <a:solidFill>
                <a:schemeClr val="tx1"/>
              </a:solidFill>
            </a:endParaRPr>
          </a:p>
        </p:txBody>
      </p:sp>
      <p:sp>
        <p:nvSpPr>
          <p:cNvPr id="18" name="Rectangle 17">
            <a:extLst>
              <a:ext uri="{FF2B5EF4-FFF2-40B4-BE49-F238E27FC236}">
                <a16:creationId xmlns:a16="http://schemas.microsoft.com/office/drawing/2014/main" id="{072B372A-019A-9B10-166A-6E4F041ACBD1}"/>
              </a:ext>
            </a:extLst>
          </p:cNvPr>
          <p:cNvSpPr/>
          <p:nvPr/>
        </p:nvSpPr>
        <p:spPr>
          <a:xfrm>
            <a:off x="2163702" y="4197038"/>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6,000,000.00</a:t>
            </a:r>
          </a:p>
        </p:txBody>
      </p:sp>
      <p:sp>
        <p:nvSpPr>
          <p:cNvPr id="19" name="Rectangle 18">
            <a:extLst>
              <a:ext uri="{FF2B5EF4-FFF2-40B4-BE49-F238E27FC236}">
                <a16:creationId xmlns:a16="http://schemas.microsoft.com/office/drawing/2014/main" id="{54F2DE01-9495-AEA3-F7F5-D9F1DB13F670}"/>
              </a:ext>
            </a:extLst>
          </p:cNvPr>
          <p:cNvSpPr/>
          <p:nvPr/>
        </p:nvSpPr>
        <p:spPr>
          <a:xfrm>
            <a:off x="887584" y="4616834"/>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2022</a:t>
            </a:r>
            <a:endParaRPr lang="en-NG" sz="1200" dirty="0">
              <a:solidFill>
                <a:schemeClr val="tx1"/>
              </a:solidFill>
            </a:endParaRPr>
          </a:p>
        </p:txBody>
      </p:sp>
      <p:sp>
        <p:nvSpPr>
          <p:cNvPr id="20" name="Rectangle 19">
            <a:extLst>
              <a:ext uri="{FF2B5EF4-FFF2-40B4-BE49-F238E27FC236}">
                <a16:creationId xmlns:a16="http://schemas.microsoft.com/office/drawing/2014/main" id="{CEDE80EA-06EA-7504-9143-4760EFED643D}"/>
              </a:ext>
            </a:extLst>
          </p:cNvPr>
          <p:cNvSpPr/>
          <p:nvPr/>
        </p:nvSpPr>
        <p:spPr>
          <a:xfrm>
            <a:off x="2163702" y="4616834"/>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9,600,000.00</a:t>
            </a:r>
          </a:p>
        </p:txBody>
      </p:sp>
      <p:sp>
        <p:nvSpPr>
          <p:cNvPr id="21" name="Rectangle 20">
            <a:extLst>
              <a:ext uri="{FF2B5EF4-FFF2-40B4-BE49-F238E27FC236}">
                <a16:creationId xmlns:a16="http://schemas.microsoft.com/office/drawing/2014/main" id="{A899AC65-B35F-3AD5-695A-FE8BD911D120}"/>
              </a:ext>
            </a:extLst>
          </p:cNvPr>
          <p:cNvSpPr/>
          <p:nvPr/>
        </p:nvSpPr>
        <p:spPr>
          <a:xfrm>
            <a:off x="887584" y="5036630"/>
            <a:ext cx="1204099"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2023</a:t>
            </a:r>
            <a:endParaRPr lang="en-NG" sz="1200" dirty="0">
              <a:solidFill>
                <a:schemeClr val="tx1"/>
              </a:solidFill>
            </a:endParaRPr>
          </a:p>
        </p:txBody>
      </p:sp>
      <p:sp>
        <p:nvSpPr>
          <p:cNvPr id="22" name="Rectangle 21">
            <a:extLst>
              <a:ext uri="{FF2B5EF4-FFF2-40B4-BE49-F238E27FC236}">
                <a16:creationId xmlns:a16="http://schemas.microsoft.com/office/drawing/2014/main" id="{8D2876DF-9735-7BB0-C478-466631CDE5AC}"/>
              </a:ext>
            </a:extLst>
          </p:cNvPr>
          <p:cNvSpPr/>
          <p:nvPr/>
        </p:nvSpPr>
        <p:spPr>
          <a:xfrm>
            <a:off x="2163702" y="5036630"/>
            <a:ext cx="4682974" cy="371166"/>
          </a:xfrm>
          <a:prstGeom prst="rect">
            <a:avLst/>
          </a:prstGeom>
          <a:solidFill>
            <a:schemeClr val="bg1">
              <a:lumMod val="95000"/>
            </a:schemeClr>
          </a:solidFill>
          <a:ln w="3175">
            <a:solidFill>
              <a:srgbClr val="A24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15,300,000.00</a:t>
            </a:r>
          </a:p>
        </p:txBody>
      </p:sp>
      <p:graphicFrame>
        <p:nvGraphicFramePr>
          <p:cNvPr id="29" name="Chart 28">
            <a:extLst>
              <a:ext uri="{FF2B5EF4-FFF2-40B4-BE49-F238E27FC236}">
                <a16:creationId xmlns:a16="http://schemas.microsoft.com/office/drawing/2014/main" id="{6867C18C-C06C-BD25-3E77-5FD459E3E897}"/>
              </a:ext>
            </a:extLst>
          </p:cNvPr>
          <p:cNvGraphicFramePr/>
          <p:nvPr>
            <p:extLst>
              <p:ext uri="{D42A27DB-BD31-4B8C-83A1-F6EECF244321}">
                <p14:modId xmlns:p14="http://schemas.microsoft.com/office/powerpoint/2010/main" val="293018003"/>
              </p:ext>
            </p:extLst>
          </p:nvPr>
        </p:nvGraphicFramePr>
        <p:xfrm>
          <a:off x="6846675" y="2098059"/>
          <a:ext cx="5118479" cy="3309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58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1051</TotalTime>
  <Words>550</Words>
  <Application>Microsoft Office PowerPoint</Application>
  <PresentationFormat>Widescreen</PresentationFormat>
  <Paragraphs>141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Office Theme</vt:lpstr>
      <vt:lpstr>PowerPoint Presentation</vt:lpstr>
      <vt:lpstr>Brief History</vt:lpstr>
      <vt:lpstr>Our Core Competence</vt:lpstr>
      <vt:lpstr>OKAPICCF Impact </vt:lpstr>
      <vt:lpstr>Intervention Avenues</vt:lpstr>
      <vt:lpstr>Direct Childhood Cancer Interventions</vt:lpstr>
      <vt:lpstr>Secondary School Ambassadorial Program</vt:lpstr>
      <vt:lpstr>Awareness &amp; Advocacy</vt:lpstr>
      <vt:lpstr>Year-On-Year Fund Raising</vt:lpstr>
      <vt:lpstr>Fund Raising Initiatives</vt:lpstr>
      <vt:lpstr>The Future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Kehinde Fanimokun</dc:creator>
  <cp:lastModifiedBy>Kemi Adekanye</cp:lastModifiedBy>
  <cp:revision>5</cp:revision>
  <dcterms:created xsi:type="dcterms:W3CDTF">2024-08-26T16:01:14Z</dcterms:created>
  <dcterms:modified xsi:type="dcterms:W3CDTF">2024-08-27T09:35:09Z</dcterms:modified>
</cp:coreProperties>
</file>