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style4.xml" ContentType="application/vnd.ms-office.chartstyl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charts/style1.xml" ContentType="application/vnd.ms-office.chart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olors4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9328000"/>
        <c:axId val="166396288"/>
        <c:axId val="0"/>
      </c:bar3DChart>
      <c:catAx>
        <c:axId val="18932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n-US"/>
          </a:p>
        </c:txPr>
        <c:crossAx val="166396288"/>
        <c:crosses val="autoZero"/>
        <c:auto val="1"/>
        <c:lblAlgn val="ctr"/>
        <c:lblOffset val="100"/>
        <c:noMultiLvlLbl val="0"/>
      </c:catAx>
      <c:valAx>
        <c:axId val="166396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93280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45299453193350836"/>
          <c:y val="0.25983741615631373"/>
          <c:w val="0"/>
          <c:h val="1.66198497277681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Total Expenditure</a:t>
            </a:r>
          </a:p>
          <a:p>
            <a:pPr algn="ctr">
              <a:defRPr sz="1600"/>
            </a:pPr>
            <a:r>
              <a:rPr lang="en-GB" sz="1600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 Performance 2019 vs 2018 </a:t>
            </a:r>
          </a:p>
          <a:p>
            <a:pPr algn="ctr">
              <a:defRPr sz="1600"/>
            </a:pPr>
            <a:endParaRPr lang="en-GB" sz="1600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7413871494409653"/>
          <c:y val="2.2215516751286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2018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400.32</c:v>
                </c:pt>
                <c:pt idx="1">
                  <c:v>343.98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0-41A5-9724-BED41B3343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2018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152.09</c:v>
                </c:pt>
                <c:pt idx="1">
                  <c:v>176.52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10-41A5-9724-BED41B334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549414098828213E-2"/>
          <c:y val="0.90560605314960629"/>
          <c:w val="0.53281692396718128"/>
          <c:h val="7.5643946850393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 smtClean="0"/>
              <a:t> % OF TOTAL</a:t>
            </a:r>
            <a:endParaRPr lang="en-US" dirty="0"/>
          </a:p>
        </c:rich>
      </c:tx>
      <c:layout>
        <c:manualLayout>
          <c:xMode val="edge"/>
          <c:yMode val="edge"/>
          <c:x val="0.43941068423530916"/>
          <c:y val="2.812500000000000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0520701500632796"/>
                  <c:y val="5.2339566929133857E-2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41.59%</a:t>
                    </a:r>
                    <a:r>
                      <a:rPr lang="en-US" baseline="0" dirty="0" smtClean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-7.4271687451944249E-2"/>
                  <c:y val="-0.11456938976377953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7.00%</a:t>
                    </a:r>
                    <a:r>
                      <a:rPr lang="en-US" baseline="0" dirty="0" smtClean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795916522457835"/>
                  <c:y val="-0.16320300196850393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20.69</a:t>
                    </a:r>
                  </a:p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-3.3165464981592264E-2"/>
                  <c:y val="3.7069635826771655E-2"/>
                </c:manualLayout>
              </c:layout>
              <c:tx>
                <c:rich>
                  <a:bodyPr/>
                  <a:lstStyle/>
                  <a:p>
                    <a:fld id="{99D7BF61-E705-46DA-828F-0AEEA3092BDC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0.46</a:t>
                    </a:r>
                  </a:p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layout>
                <c:manualLayout>
                  <c:x val="0.18293494608808292"/>
                  <c:y val="0.16050713582677159"/>
                </c:manualLayout>
              </c:layout>
              <c:tx>
                <c:rich>
                  <a:bodyPr/>
                  <a:lstStyle/>
                  <a:p>
                    <a:fld id="{D398A5A4-6E84-49D3-A3F4-311AF66F43D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30.25</a:t>
                    </a:r>
                  </a:p>
                  <a:p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604592BF-7E40-40E7-8E78-33270D895D1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0.02%</a:t>
                    </a:r>
                    <a:r>
                      <a:rPr lang="en-US" baseline="0" dirty="0" smtClean="0"/>
                      <a:t>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CAPEX REFUND</c:v>
                </c:pt>
                <c:pt idx="5">
                  <c:v>OTHER INCOME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0.44440000000000002</c:v>
                </c:pt>
                <c:pt idx="1">
                  <c:v>7.0000000000000007E-2</c:v>
                </c:pt>
                <c:pt idx="2">
                  <c:v>0.2069</c:v>
                </c:pt>
                <c:pt idx="3">
                  <c:v>4.5999999999999999E-3</c:v>
                </c:pt>
                <c:pt idx="4">
                  <c:v>0.30249999999999999</c:v>
                </c:pt>
                <c:pt idx="5">
                  <c:v>2.0000000000000001E-4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 smtClean="0"/>
              <a:t>Actual</a:t>
            </a:r>
            <a:r>
              <a:rPr lang="en-GB" sz="1200" baseline="0" dirty="0" smtClean="0"/>
              <a:t> Performance</a:t>
            </a:r>
            <a:endParaRPr lang="en-GB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770833333333336E-2"/>
          <c:y val="0.18647713628314058"/>
          <c:w val="0.90372916666666669"/>
          <c:h val="0.54063036275282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IGR</c:v>
                </c:pt>
                <c:pt idx="1">
                  <c:v>Statutory Allocation</c:v>
                </c:pt>
                <c:pt idx="2">
                  <c:v>Other Revenue</c:v>
                </c:pt>
                <c:pt idx="3">
                  <c:v>Paris Club</c:v>
                </c:pt>
                <c:pt idx="4">
                  <c:v>VAT</c:v>
                </c:pt>
                <c:pt idx="5">
                  <c:v>FG Donation</c:v>
                </c:pt>
                <c:pt idx="6">
                  <c:v>Capital Receipts</c:v>
                </c:pt>
                <c:pt idx="7">
                  <c:v>Capex Refund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81.42</c:v>
                </c:pt>
                <c:pt idx="1">
                  <c:v>40.5</c:v>
                </c:pt>
                <c:pt idx="2">
                  <c:v>0.03</c:v>
                </c:pt>
                <c:pt idx="3">
                  <c:v>0</c:v>
                </c:pt>
                <c:pt idx="4">
                  <c:v>13.7</c:v>
                </c:pt>
                <c:pt idx="5">
                  <c:v>0</c:v>
                </c:pt>
                <c:pt idx="6">
                  <c:v>0.91</c:v>
                </c:pt>
                <c:pt idx="7">
                  <c:v>59.21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IGR</c:v>
                </c:pt>
                <c:pt idx="1">
                  <c:v>Statutory Allocation</c:v>
                </c:pt>
                <c:pt idx="2">
                  <c:v>Other Revenue</c:v>
                </c:pt>
                <c:pt idx="3">
                  <c:v>Paris Club</c:v>
                </c:pt>
                <c:pt idx="4">
                  <c:v>VAT</c:v>
                </c:pt>
                <c:pt idx="5">
                  <c:v>FG Donation</c:v>
                </c:pt>
                <c:pt idx="6">
                  <c:v>Capital Receipts</c:v>
                </c:pt>
                <c:pt idx="7">
                  <c:v>Capex Refund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84.55</c:v>
                </c:pt>
                <c:pt idx="1">
                  <c:v>41.34</c:v>
                </c:pt>
                <c:pt idx="2">
                  <c:v>0</c:v>
                </c:pt>
                <c:pt idx="3">
                  <c:v>22.52</c:v>
                </c:pt>
                <c:pt idx="4">
                  <c:v>12.78</c:v>
                </c:pt>
                <c:pt idx="5">
                  <c:v>0.43</c:v>
                </c:pt>
                <c:pt idx="6">
                  <c:v>2.17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Actual Expenditure</a:t>
            </a:r>
            <a:r>
              <a:rPr lang="en-GB" baseline="0" dirty="0" smtClean="0"/>
              <a:t> Performance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071225681398915E-2"/>
          <c:y val="0.22977827745180565"/>
          <c:w val="0.90562574761230408"/>
          <c:h val="0.459499969848839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57.54</c:v>
                </c:pt>
                <c:pt idx="1">
                  <c:v>9.17</c:v>
                </c:pt>
                <c:pt idx="2">
                  <c:v>20.12</c:v>
                </c:pt>
                <c:pt idx="3">
                  <c:v>8.75</c:v>
                </c:pt>
                <c:pt idx="4">
                  <c:v>47.58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50.5</c:v>
                </c:pt>
                <c:pt idx="1">
                  <c:v>8.98</c:v>
                </c:pt>
                <c:pt idx="2">
                  <c:v>21.6</c:v>
                </c:pt>
                <c:pt idx="3">
                  <c:v>4.04</c:v>
                </c:pt>
                <c:pt idx="4">
                  <c:v>59.68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DB7B7B4-34A1-425E-858C-5A2019D4BC1C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E240CB-0019-4978-9B2B-E34BAE71E3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9478">
              <a:defRPr/>
            </a:pPr>
            <a:fld id="{DD1FB7D9-7455-4A2E-98EB-B89B139250F7}" type="slidenum">
              <a:rPr lang="id-ID">
                <a:solidFill>
                  <a:prstClr val="black"/>
                </a:solidFill>
                <a:latin typeface="Calibri"/>
              </a:rPr>
              <a:pPr defTabSz="949478">
                <a:defRPr/>
              </a:pPr>
              <a:t>2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639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9478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49478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1372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9478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49478">
                <a:defRPr/>
              </a:pPr>
              <a:t>8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6829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32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17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89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3383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3795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873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9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2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June 2020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419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47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848385"/>
              </p:ext>
            </p:extLst>
          </p:nvPr>
        </p:nvGraphicFramePr>
        <p:xfrm>
          <a:off x="1124861" y="1426151"/>
          <a:ext cx="9965507" cy="4240825"/>
        </p:xfrm>
        <a:graphic>
          <a:graphicData uri="http://schemas.openxmlformats.org/drawingml/2006/table">
            <a:tbl>
              <a:tblPr/>
              <a:tblGrid>
                <a:gridCol w="511655">
                  <a:extLst>
                    <a:ext uri="{9D8B030D-6E8A-4147-A177-3AD203B41FA5}">
                      <a16:colId xmlns:a16="http://schemas.microsoft.com/office/drawing/2014/main" val="1802926478"/>
                    </a:ext>
                  </a:extLst>
                </a:gridCol>
                <a:gridCol w="2427487">
                  <a:extLst>
                    <a:ext uri="{9D8B030D-6E8A-4147-A177-3AD203B41FA5}">
                      <a16:colId xmlns:a16="http://schemas.microsoft.com/office/drawing/2014/main" val="32651167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1066703905"/>
                    </a:ext>
                  </a:extLst>
                </a:gridCol>
                <a:gridCol w="1985555">
                  <a:extLst>
                    <a:ext uri="{9D8B030D-6E8A-4147-A177-3AD203B41FA5}">
                      <a16:colId xmlns:a16="http://schemas.microsoft.com/office/drawing/2014/main" val="343105859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2226629409"/>
                    </a:ext>
                  </a:extLst>
                </a:gridCol>
                <a:gridCol w="1840411">
                  <a:extLst>
                    <a:ext uri="{9D8B030D-6E8A-4147-A177-3AD203B41FA5}">
                      <a16:colId xmlns:a16="http://schemas.microsoft.com/office/drawing/2014/main" val="2818462650"/>
                    </a:ext>
                  </a:extLst>
                </a:gridCol>
              </a:tblGrid>
              <a:tr h="230366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479447"/>
                  </a:ext>
                </a:extLst>
              </a:tr>
              <a:tr h="6701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Performance on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Actual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072072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Internally Generated Revenue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159,244,535,000.00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81,420,131,107.30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933865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42,000,000,000.00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40,497,703,648.18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913899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Revenue(Exchange gain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32,829,453.84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88214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18,000,000,000.00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13,700,584,447.97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12148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80,000,000,000.00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59,210,934,737.98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132592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(Aid &amp; Grants)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101,078,493,788.00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907,121,103.95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4265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195,769,304,499.22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262108"/>
                  </a:ext>
                </a:extLst>
              </a:tr>
              <a:tr h="230366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22630"/>
                  </a:ext>
                </a:extLst>
              </a:tr>
              <a:tr h="6701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N(Bn)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N(Bn)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Performance on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Actual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173369"/>
                  </a:ext>
                </a:extLst>
              </a:tr>
              <a:tr h="2303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149,665,700,000.00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96,002,580,416.33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046111"/>
                  </a:ext>
                </a:extLst>
              </a:tr>
              <a:tr h="2303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250,657,328,788.00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56,086,855,005.71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793616"/>
                  </a:ext>
                </a:extLst>
              </a:tr>
              <a:tr h="21989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152,089,435,422.04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52052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1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7337" y="195941"/>
            <a:ext cx="10972800" cy="1112643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4E5B6F"/>
                </a:solidFill>
              </a:rPr>
              <a:t>Year 2019 </a:t>
            </a:r>
            <a:r>
              <a:rPr lang="yo-NG" sz="2800" dirty="0">
                <a:solidFill>
                  <a:srgbClr val="4E5B6F"/>
                </a:solidFill>
              </a:rPr>
              <a:t>Budget</a:t>
            </a:r>
            <a:r>
              <a:rPr lang="en-US" sz="2800" dirty="0">
                <a:solidFill>
                  <a:srgbClr val="4E5B6F"/>
                </a:solidFill>
              </a:rPr>
              <a:t> Performance Summary</a:t>
            </a:r>
            <a:r>
              <a:rPr lang="yo-NG" sz="2000" dirty="0">
                <a:solidFill>
                  <a:srgbClr val="4E5B6F"/>
                </a:solidFill>
              </a:rPr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195940"/>
            <a:ext cx="1515291" cy="106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92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142875"/>
            <a:ext cx="7500938" cy="6429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GB" sz="3100" dirty="0">
                <a:latin typeface="+mn-lt"/>
              </a:rPr>
              <a:t/>
            </a:r>
            <a:br>
              <a:rPr lang="en-GB" sz="3100" dirty="0">
                <a:latin typeface="+mn-lt"/>
              </a:rPr>
            </a:br>
            <a:r>
              <a:rPr lang="yo-NG" sz="3100" dirty="0">
                <a:latin typeface="+mn-lt"/>
              </a:rPr>
              <a:t>Expenditure </a:t>
            </a:r>
            <a:r>
              <a:rPr lang="en-ZA" sz="3100" dirty="0">
                <a:latin typeface="+mn-lt"/>
              </a:rPr>
              <a:t>Review</a:t>
            </a:r>
            <a:r>
              <a:rPr lang="yo-NG" sz="3100" dirty="0">
                <a:latin typeface="+mn-lt"/>
              </a:rPr>
              <a:t> </a:t>
            </a:r>
            <a:r>
              <a:rPr lang="en-GB" sz="3100" dirty="0">
                <a:latin typeface="+mn-lt"/>
              </a:rPr>
              <a:t>- </a:t>
            </a:r>
            <a:r>
              <a:rPr lang="yo-NG" sz="3100" dirty="0">
                <a:latin typeface="+mn-lt"/>
              </a:rPr>
              <a:t>Jan to</a:t>
            </a:r>
            <a:r>
              <a:rPr lang="en-ZA" sz="3100" dirty="0">
                <a:latin typeface="+mn-lt"/>
              </a:rPr>
              <a:t> </a:t>
            </a:r>
            <a:r>
              <a:rPr lang="en-ZA" sz="3100" dirty="0" smtClean="0">
                <a:latin typeface="+mn-lt"/>
              </a:rPr>
              <a:t>Dec.</a:t>
            </a:r>
            <a:r>
              <a:rPr lang="yo-NG" sz="3100" dirty="0" smtClean="0">
                <a:latin typeface="+mn-lt"/>
              </a:rPr>
              <a:t> </a:t>
            </a:r>
            <a:r>
              <a:rPr lang="yo-NG" sz="3100" dirty="0">
                <a:latin typeface="+mn-lt"/>
              </a:rPr>
              <a:t>201</a:t>
            </a:r>
            <a:r>
              <a:rPr lang="en-ZA" sz="3100" dirty="0">
                <a:latin typeface="+mn-lt"/>
              </a:rPr>
              <a:t>8 </a:t>
            </a:r>
            <a:r>
              <a:rPr lang="en-ZA" dirty="0"/>
              <a:t/>
            </a:r>
            <a:br>
              <a:rPr lang="en-ZA" dirty="0"/>
            </a:b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D6B85-5141-4E3A-A5B2-47B14D7D40B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28F81-4A59-40FA-AA3C-C7F2771C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622" y="6300"/>
            <a:ext cx="1287379" cy="929705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89613" y="1259067"/>
          <a:ext cx="8791301" cy="4675572"/>
        </p:xfrm>
        <a:graphic>
          <a:graphicData uri="http://schemas.openxmlformats.org/drawingml/2006/table">
            <a:tbl>
              <a:tblPr/>
              <a:tblGrid>
                <a:gridCol w="1518453">
                  <a:extLst>
                    <a:ext uri="{9D8B030D-6E8A-4147-A177-3AD203B41FA5}">
                      <a16:colId xmlns:a16="http://schemas.microsoft.com/office/drawing/2014/main" val="510845779"/>
                    </a:ext>
                  </a:extLst>
                </a:gridCol>
                <a:gridCol w="2162196">
                  <a:extLst>
                    <a:ext uri="{9D8B030D-6E8A-4147-A177-3AD203B41FA5}">
                      <a16:colId xmlns:a16="http://schemas.microsoft.com/office/drawing/2014/main" val="2866213527"/>
                    </a:ext>
                  </a:extLst>
                </a:gridCol>
                <a:gridCol w="2339105">
                  <a:extLst>
                    <a:ext uri="{9D8B030D-6E8A-4147-A177-3AD203B41FA5}">
                      <a16:colId xmlns:a16="http://schemas.microsoft.com/office/drawing/2014/main" val="3947753132"/>
                    </a:ext>
                  </a:extLst>
                </a:gridCol>
                <a:gridCol w="1277665">
                  <a:extLst>
                    <a:ext uri="{9D8B030D-6E8A-4147-A177-3AD203B41FA5}">
                      <a16:colId xmlns:a16="http://schemas.microsoft.com/office/drawing/2014/main" val="2453815245"/>
                    </a:ext>
                  </a:extLst>
                </a:gridCol>
                <a:gridCol w="1493882">
                  <a:extLst>
                    <a:ext uri="{9D8B030D-6E8A-4147-A177-3AD203B41FA5}">
                      <a16:colId xmlns:a16="http://schemas.microsoft.com/office/drawing/2014/main" val="990976463"/>
                    </a:ext>
                  </a:extLst>
                </a:gridCol>
              </a:tblGrid>
              <a:tr h="30173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Expenditure Jan. – Dec.. 2018        N(Bn)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 Performance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30217"/>
                  </a:ext>
                </a:extLst>
              </a:tr>
              <a:tr h="29634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68,033,500,000.00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50,502,544,392.37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890531"/>
                  </a:ext>
                </a:extLst>
              </a:tr>
              <a:tr h="2909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8,984,307,918.18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330467"/>
                  </a:ext>
                </a:extLst>
              </a:tr>
              <a:tr h="45798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81,533,500,000.00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59,486,852,310.55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38285"/>
                  </a:ext>
                </a:extLst>
              </a:tr>
              <a:tr h="9105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34,569,069,895.00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21,604,770,883.38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742651"/>
                  </a:ext>
                </a:extLst>
              </a:tr>
              <a:tr h="40949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(Overhead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4,043,594,304.07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4698"/>
                  </a:ext>
                </a:extLst>
              </a:tr>
              <a:tr h="5711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121,102,569,895.00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85,135,217,498.00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318630"/>
                  </a:ext>
                </a:extLst>
              </a:tr>
              <a:tr h="2209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200,731,392,211.00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76,430,169,255.94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916904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14,949,623,878.20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184990"/>
                  </a:ext>
                </a:extLst>
              </a:tr>
              <a:tr h="4472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222,881,392,211.00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91,379,793,134.14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697395"/>
                  </a:ext>
                </a:extLst>
              </a:tr>
              <a:tr h="2209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5388" marR="5388" marT="53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343,983,962,106.00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176,515,010,632.14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566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90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83350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</a:rPr>
              <a:t>Comparison of Actual Expenditure Performance for the </a:t>
            </a:r>
            <a:r>
              <a:rPr lang="en-US" sz="1600" dirty="0" smtClean="0">
                <a:latin typeface="+mn-lt"/>
              </a:rPr>
              <a:t>Year End </a:t>
            </a:r>
            <a:r>
              <a:rPr lang="en-US" sz="1600" dirty="0">
                <a:latin typeface="+mn-lt"/>
              </a:rPr>
              <a:t>2019 and Corresponding Period, 2018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94054" y="655094"/>
          <a:ext cx="8904873" cy="3351135"/>
        </p:xfrm>
        <a:graphic>
          <a:graphicData uri="http://schemas.openxmlformats.org/drawingml/2006/table">
            <a:tbl>
              <a:tblPr/>
              <a:tblGrid>
                <a:gridCol w="65558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071381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639844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193968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41841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819717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105958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2018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S/N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Details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Actual Performance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     N(</a:t>
                      </a:r>
                      <a:r>
                        <a:rPr lang="en-GB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Bn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%</a:t>
                      </a:r>
                      <a:r>
                        <a:rPr lang="en-GB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 of Total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ucida Sans Unicode"/>
                        </a:rPr>
                        <a:t>% Change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57,712,658,760.37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50,502,544,392.37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9,168,584,090.86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8,984,307,918.18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66,881,242,851.23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59,486,852,310.55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20,499,118,433.24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21,604,770,883.38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8,622,219,131.86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4,043,594,304.07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96,002,580,416.33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85,135,217,498.00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56,086,855,005.71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91,379,793,134.14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152,089,435,422.04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176,515,010,632.14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2272552" y="4097232"/>
          <a:ext cx="7237207" cy="242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60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B0CB67-4E0F-44EA-B2C4-459262D8D837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149531" y="207774"/>
            <a:ext cx="8373292" cy="1089516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Year 2019 </a:t>
            </a:r>
            <a:r>
              <a:rPr lang="yo-NG" sz="2800" dirty="0" smtClean="0"/>
              <a:t>Budget</a:t>
            </a:r>
            <a:r>
              <a:rPr lang="en-US" sz="2800" dirty="0" smtClean="0"/>
              <a:t> Performance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yo-NG" sz="2800" dirty="0" smtClean="0"/>
              <a:t>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6696893" y="6419801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7A92E8-2392-4269-965B-D90C2DEBDBB5}"/>
              </a:ext>
            </a:extLst>
          </p:cNvPr>
          <p:cNvSpPr txBox="1">
            <a:spLocks/>
          </p:cNvSpPr>
          <p:nvPr/>
        </p:nvSpPr>
        <p:spPr>
          <a:xfrm>
            <a:off x="6696108" y="1297290"/>
            <a:ext cx="3360332" cy="42862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Expenditure</a:t>
            </a:r>
            <a:r>
              <a:rPr kumimoji="0" lang="yo-NG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Performance as at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December, </a:t>
            </a:r>
            <a:r>
              <a:rPr kumimoji="0" lang="yo-NG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201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9</a:t>
            </a:r>
            <a:r>
              <a:rPr kumimoji="0" lang="yo-NG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stood at </a:t>
            </a:r>
            <a:r>
              <a:rPr kumimoji="0" lang="en-ZA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N152.09B 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which </a:t>
            </a: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represents</a:t>
            </a:r>
            <a:r>
              <a:rPr kumimoji="0" lang="en-ZA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37.99%</a:t>
            </a: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the total Budget of </a:t>
            </a:r>
            <a:r>
              <a:rPr kumimoji="0" lang="en-ZA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N400.32B. </a:t>
            </a:r>
            <a:endParaRPr kumimoji="0" lang="en-ZA" sz="15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The 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performance represents </a:t>
            </a: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a decrease</a:t>
            </a:r>
            <a:r>
              <a:rPr kumimoji="0" lang="en-ZA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in expenditure </a:t>
            </a:r>
            <a:r>
              <a:rPr kumimoji="0" lang="en-ZA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by 13.83%</a:t>
            </a: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when compared with the actual expenditure for the corresponding period of </a:t>
            </a:r>
            <a:r>
              <a:rPr kumimoji="0" lang="yo-NG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201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8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, which stood at </a:t>
            </a:r>
            <a:r>
              <a:rPr kumimoji="0" lang="en-ZA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N176.52B</a:t>
            </a: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representing </a:t>
            </a:r>
            <a:r>
              <a:rPr kumimoji="0" lang="en-ZA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51.31%</a:t>
            </a:r>
            <a:r>
              <a:rPr kumimoji="0" lang="en-ZA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 </a:t>
            </a:r>
            <a:r>
              <a:rPr kumimoji="0" lang="en-ZA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the total Budget.</a:t>
            </a:r>
            <a:endParaRPr kumimoji="0" lang="en-ZA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F64EE86-C66B-46BE-AFAB-FB987524C3C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34602" y="1171978"/>
          <a:ext cx="3648075" cy="4584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/>
          </p:nvPr>
        </p:nvGraphicFramePr>
        <p:xfrm>
          <a:off x="2225040" y="1449978"/>
          <a:ext cx="3870960" cy="4231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262" y="0"/>
            <a:ext cx="1515291" cy="12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1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04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US" b="1" dirty="0"/>
              <a:t/>
            </a:r>
            <a:br>
              <a:rPr lang="en-US" b="1" dirty="0"/>
            </a:br>
            <a:r>
              <a:rPr lang="en-US" sz="2200" dirty="0"/>
              <a:t>Details of Actual Revenue (Jan – </a:t>
            </a:r>
            <a:r>
              <a:rPr lang="en-US" sz="2200" dirty="0" smtClean="0"/>
              <a:t>Dec </a:t>
            </a:r>
            <a:r>
              <a:rPr lang="en-US" sz="2200" dirty="0"/>
              <a:t>2019</a:t>
            </a:r>
            <a:r>
              <a:rPr lang="en-US" sz="2200" dirty="0" smtClean="0"/>
              <a:t>)</a:t>
            </a:r>
            <a:r>
              <a:rPr lang="en-US" sz="3100" dirty="0"/>
              <a:t/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7FA1D5-D00A-426A-8B1A-8126F83FEDD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8355" y="1144643"/>
          <a:ext cx="3598820" cy="4568714"/>
        </p:xfrm>
        <a:graphic>
          <a:graphicData uri="http://schemas.openxmlformats.org/drawingml/2006/table">
            <a:tbl>
              <a:tblPr/>
              <a:tblGrid>
                <a:gridCol w="426381">
                  <a:extLst>
                    <a:ext uri="{9D8B030D-6E8A-4147-A177-3AD203B41FA5}">
                      <a16:colId xmlns:a16="http://schemas.microsoft.com/office/drawing/2014/main" val="3612551319"/>
                    </a:ext>
                  </a:extLst>
                </a:gridCol>
                <a:gridCol w="1324041">
                  <a:extLst>
                    <a:ext uri="{9D8B030D-6E8A-4147-A177-3AD203B41FA5}">
                      <a16:colId xmlns:a16="http://schemas.microsoft.com/office/drawing/2014/main" val="2452492371"/>
                    </a:ext>
                  </a:extLst>
                </a:gridCol>
                <a:gridCol w="990665">
                  <a:extLst>
                    <a:ext uri="{9D8B030D-6E8A-4147-A177-3AD203B41FA5}">
                      <a16:colId xmlns:a16="http://schemas.microsoft.com/office/drawing/2014/main" val="595454233"/>
                    </a:ext>
                  </a:extLst>
                </a:gridCol>
                <a:gridCol w="857733">
                  <a:extLst>
                    <a:ext uri="{9D8B030D-6E8A-4147-A177-3AD203B41FA5}">
                      <a16:colId xmlns:a16="http://schemas.microsoft.com/office/drawing/2014/main" val="3423164889"/>
                    </a:ext>
                  </a:extLst>
                </a:gridCol>
              </a:tblGrid>
              <a:tr h="4841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263290"/>
                  </a:ext>
                </a:extLst>
              </a:tr>
              <a:tr h="4841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81.42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49080"/>
                  </a:ext>
                </a:extLst>
              </a:tr>
              <a:tr h="6773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Other income (Exchange gain refund)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363572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782574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135.65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69.29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53431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(Aid &amp; Grants)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360490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Refund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59.21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30.25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920397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604484"/>
                  </a:ext>
                </a:extLst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/>
          </p:nvPr>
        </p:nvGraphicFramePr>
        <p:xfrm>
          <a:off x="6240379" y="1397000"/>
          <a:ext cx="402656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4378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ZA" sz="3000" dirty="0"/>
              <a:t/>
            </a:r>
            <a:br>
              <a:rPr lang="en-ZA" sz="3000" dirty="0"/>
            </a:br>
            <a:r>
              <a:rPr lang="en-ZA" sz="3000" dirty="0"/>
              <a:t/>
            </a:r>
            <a:br>
              <a:rPr lang="en-ZA" sz="3000" dirty="0"/>
            </a:br>
            <a:r>
              <a:rPr lang="en-ZA" sz="2200" dirty="0" smtClean="0">
                <a:solidFill>
                  <a:srgbClr val="000000"/>
                </a:solidFill>
              </a:rPr>
              <a:t>Revenue </a:t>
            </a:r>
            <a:r>
              <a:rPr lang="en-ZA" sz="2200" dirty="0">
                <a:solidFill>
                  <a:srgbClr val="000000"/>
                </a:solidFill>
              </a:rPr>
              <a:t>Performance - Funding Sources </a:t>
            </a:r>
            <a:r>
              <a:rPr lang="en-ZA" sz="2200" dirty="0" smtClean="0">
                <a:solidFill>
                  <a:srgbClr val="000000"/>
                </a:solidFill>
              </a:rPr>
              <a:t>January </a:t>
            </a:r>
            <a:r>
              <a:rPr lang="en-ZA" sz="2200" dirty="0">
                <a:solidFill>
                  <a:srgbClr val="000000"/>
                </a:solidFill>
              </a:rPr>
              <a:t>- </a:t>
            </a:r>
            <a:r>
              <a:rPr lang="en-ZA" sz="2200" dirty="0" smtClean="0">
                <a:solidFill>
                  <a:srgbClr val="000000"/>
                </a:solidFill>
              </a:rPr>
              <a:t>December </a:t>
            </a:r>
            <a:r>
              <a:rPr lang="en-ZA" sz="2200" dirty="0">
                <a:solidFill>
                  <a:srgbClr val="000000"/>
                </a:solidFill>
              </a:rPr>
              <a:t>2019.</a:t>
            </a:r>
            <a:r>
              <a:rPr lang="en-ZA" b="1" dirty="0">
                <a:solidFill>
                  <a:srgbClr val="000000"/>
                </a:solidFill>
              </a:rPr>
              <a:t/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2783211" y="4335597"/>
          <a:ext cx="667947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13953" y="538742"/>
          <a:ext cx="10776156" cy="3585625"/>
        </p:xfrm>
        <a:graphic>
          <a:graphicData uri="http://schemas.openxmlformats.org/drawingml/2006/table">
            <a:tbl>
              <a:tblPr/>
              <a:tblGrid>
                <a:gridCol w="627018">
                  <a:extLst>
                    <a:ext uri="{9D8B030D-6E8A-4147-A177-3AD203B41FA5}">
                      <a16:colId xmlns:a16="http://schemas.microsoft.com/office/drawing/2014/main" val="1770900144"/>
                    </a:ext>
                  </a:extLst>
                </a:gridCol>
                <a:gridCol w="1946366">
                  <a:extLst>
                    <a:ext uri="{9D8B030D-6E8A-4147-A177-3AD203B41FA5}">
                      <a16:colId xmlns:a16="http://schemas.microsoft.com/office/drawing/2014/main" val="1530458724"/>
                    </a:ext>
                  </a:extLst>
                </a:gridCol>
                <a:gridCol w="1615740">
                  <a:extLst>
                    <a:ext uri="{9D8B030D-6E8A-4147-A177-3AD203B41FA5}">
                      <a16:colId xmlns:a16="http://schemas.microsoft.com/office/drawing/2014/main" val="1376299900"/>
                    </a:ext>
                  </a:extLst>
                </a:gridCol>
                <a:gridCol w="1373903">
                  <a:extLst>
                    <a:ext uri="{9D8B030D-6E8A-4147-A177-3AD203B41FA5}">
                      <a16:colId xmlns:a16="http://schemas.microsoft.com/office/drawing/2014/main" val="754101613"/>
                    </a:ext>
                  </a:extLst>
                </a:gridCol>
                <a:gridCol w="1617867">
                  <a:extLst>
                    <a:ext uri="{9D8B030D-6E8A-4147-A177-3AD203B41FA5}">
                      <a16:colId xmlns:a16="http://schemas.microsoft.com/office/drawing/2014/main" val="3611580343"/>
                    </a:ext>
                  </a:extLst>
                </a:gridCol>
                <a:gridCol w="1309702">
                  <a:extLst>
                    <a:ext uri="{9D8B030D-6E8A-4147-A177-3AD203B41FA5}">
                      <a16:colId xmlns:a16="http://schemas.microsoft.com/office/drawing/2014/main" val="4266997370"/>
                    </a:ext>
                  </a:extLst>
                </a:gridCol>
                <a:gridCol w="1348223">
                  <a:extLst>
                    <a:ext uri="{9D8B030D-6E8A-4147-A177-3AD203B41FA5}">
                      <a16:colId xmlns:a16="http://schemas.microsoft.com/office/drawing/2014/main" val="2447473313"/>
                    </a:ext>
                  </a:extLst>
                </a:gridCol>
                <a:gridCol w="937337">
                  <a:extLst>
                    <a:ext uri="{9D8B030D-6E8A-4147-A177-3AD203B41FA5}">
                      <a16:colId xmlns:a16="http://schemas.microsoft.com/office/drawing/2014/main" val="4110881572"/>
                    </a:ext>
                  </a:extLst>
                </a:gridCol>
              </a:tblGrid>
              <a:tr h="1813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605255"/>
                  </a:ext>
                </a:extLst>
              </a:tr>
              <a:tr h="35374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S/NO. 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Estimates N(Bn)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N(Bn)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Estimates N(Bn)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(NBn)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593470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(IGR)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431499"/>
                  </a:ext>
                </a:extLst>
              </a:tr>
              <a:tr h="1813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Ministries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125,458,985,000.00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64,321,903,574.77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118,636,386,285.00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70,003,753,010.43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476949"/>
                  </a:ext>
                </a:extLst>
              </a:tr>
              <a:tr h="2613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(b)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Boards and Corporations 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33,785,550,000.00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17,098,227,532.53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30,793,775,821.00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14,550,446,583.25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985116"/>
                  </a:ext>
                </a:extLst>
              </a:tr>
              <a:tr h="1813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IGR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159,244,535,000.00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81,420,131,107.30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149,430,162,106.00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84,554,199,593.68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02605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42,000,000,000.00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40,497,703,648.18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36,000,000,000.00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41,342,345,369.49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627991"/>
                  </a:ext>
                </a:extLst>
              </a:tr>
              <a:tr h="3887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Revenue(Exchange gain refund)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32,829,453.84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47463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Paris Club Refund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22,517,350,526.38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740143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18,000,000,000.00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13,700,584,447.97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76.11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12,000,000,000.00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12,776,510,583.78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106.47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274532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 Donation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432,836,530.40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20140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219,244,535,000.00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135,651,248,657.29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61.87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197,430,162,106.00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161,623,242,603.73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81.86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462223"/>
                  </a:ext>
                </a:extLst>
              </a:tr>
              <a:tr h="35374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(Aids and Grants) 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101,078,493,788.00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907,121,103.95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96,553,800,000.00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2,171,639,546.63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732047"/>
                  </a:ext>
                </a:extLst>
              </a:tr>
              <a:tr h="2613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80,000,000,000.00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59,210,934,737.98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74.01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50,000,000,000.00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365377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195,769,304,499.22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48.90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343,983,962,106.00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163,794,882,150.36</a:t>
                      </a:r>
                    </a:p>
                  </a:txBody>
                  <a:tcPr marL="9488" marR="9488" marT="94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47.62</a:t>
                      </a:r>
                    </a:p>
                  </a:txBody>
                  <a:tcPr marL="9488" marR="9488" marT="9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16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54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25" y="90624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800" dirty="0" smtClean="0"/>
              <a:t>Y2019 IGR </a:t>
            </a:r>
            <a:r>
              <a:rPr lang="en-ZA" sz="1800" dirty="0"/>
              <a:t>OF MAJOR REVENUE GENERATING </a:t>
            </a:r>
            <a:r>
              <a:rPr lang="en-ZA" sz="1800" dirty="0" smtClean="0"/>
              <a:t>AGENCIES</a:t>
            </a: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41865" y="854906"/>
          <a:ext cx="7889966" cy="5043505"/>
        </p:xfrm>
        <a:graphic>
          <a:graphicData uri="http://schemas.openxmlformats.org/drawingml/2006/table">
            <a:tbl>
              <a:tblPr/>
              <a:tblGrid>
                <a:gridCol w="914226">
                  <a:extLst>
                    <a:ext uri="{9D8B030D-6E8A-4147-A177-3AD203B41FA5}">
                      <a16:colId xmlns:a16="http://schemas.microsoft.com/office/drawing/2014/main" val="2781585911"/>
                    </a:ext>
                  </a:extLst>
                </a:gridCol>
                <a:gridCol w="1946540">
                  <a:extLst>
                    <a:ext uri="{9D8B030D-6E8A-4147-A177-3AD203B41FA5}">
                      <a16:colId xmlns:a16="http://schemas.microsoft.com/office/drawing/2014/main" val="1000088425"/>
                    </a:ext>
                  </a:extLst>
                </a:gridCol>
                <a:gridCol w="1753221">
                  <a:extLst>
                    <a:ext uri="{9D8B030D-6E8A-4147-A177-3AD203B41FA5}">
                      <a16:colId xmlns:a16="http://schemas.microsoft.com/office/drawing/2014/main" val="960462877"/>
                    </a:ext>
                  </a:extLst>
                </a:gridCol>
                <a:gridCol w="2114150">
                  <a:extLst>
                    <a:ext uri="{9D8B030D-6E8A-4147-A177-3AD203B41FA5}">
                      <a16:colId xmlns:a16="http://schemas.microsoft.com/office/drawing/2014/main" val="3036767039"/>
                    </a:ext>
                  </a:extLst>
                </a:gridCol>
                <a:gridCol w="1161829">
                  <a:extLst>
                    <a:ext uri="{9D8B030D-6E8A-4147-A177-3AD203B41FA5}">
                      <a16:colId xmlns:a16="http://schemas.microsoft.com/office/drawing/2014/main" val="1168814636"/>
                    </a:ext>
                  </a:extLst>
                </a:gridCol>
              </a:tblGrid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AGENCIES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   PERFORMANCE              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644821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52,048,401,599.11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65870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3,853,162,597.69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44102"/>
                  </a:ext>
                </a:extLst>
              </a:tr>
              <a:tr h="3142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OPIC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3,817,778,766.65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525814"/>
                  </a:ext>
                </a:extLst>
              </a:tr>
              <a:tr h="4033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Ogun State Urban and Regional Planning Board             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1,489,944,160.76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88266"/>
                  </a:ext>
                </a:extLst>
              </a:tr>
              <a:tr h="2809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1,025,372,627.37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789830"/>
                  </a:ext>
                </a:extLst>
              </a:tr>
              <a:tr h="39191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Ministry of Commerce and Industry 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768,749,756.70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799665"/>
                  </a:ext>
                </a:extLst>
              </a:tr>
              <a:tr h="42257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180,347,603.19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559794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215,818,608.61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432817"/>
                  </a:ext>
                </a:extLst>
              </a:tr>
              <a:tr h="30687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169,042,976.50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476052"/>
                  </a:ext>
                </a:extLst>
              </a:tr>
              <a:tr h="15158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132,902,390.01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798366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Agro Services Corporation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113,031,010.00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804393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Ogun State Water Corporation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78,620,198.98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426106"/>
                  </a:ext>
                </a:extLst>
              </a:tr>
              <a:tr h="28279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Ministry of Works and Infrastructure 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479,069,408.01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663957"/>
                  </a:ext>
                </a:extLst>
              </a:tr>
              <a:tr h="1430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Sub-Total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132,725,000,000.00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64,372,241,703.58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591923"/>
                  </a:ext>
                </a:extLst>
              </a:tr>
              <a:tr h="1430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Others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26,519,535,000.00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17,047,889,403.72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812821"/>
                  </a:ext>
                </a:extLst>
              </a:tr>
              <a:tr h="1430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</a:t>
                      </a:r>
                    </a:p>
                  </a:txBody>
                  <a:tcPr marL="4237" marR="4237" marT="42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159,244,535,000.00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81,420,131,107.30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35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46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7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41949" y="188483"/>
            <a:ext cx="8038531" cy="636819"/>
          </a:xfrm>
        </p:spPr>
        <p:txBody>
          <a:bodyPr>
            <a:noAutofit/>
          </a:bodyPr>
          <a:lstStyle/>
          <a:p>
            <a:pPr algn="ctr"/>
            <a:r>
              <a:rPr lang="en-GB" sz="2200" dirty="0">
                <a:latin typeface="Arial Rounded MT Bold" panose="020F0704030504030204" pitchFamily="34" charset="0"/>
              </a:rPr>
              <a:t>Revenue Details at a glance </a:t>
            </a:r>
            <a:r>
              <a:rPr lang="en-US" sz="2200" dirty="0">
                <a:latin typeface="Arial Rounded MT Bold" panose="020F0704030504030204" pitchFamily="34" charset="0"/>
              </a:rPr>
              <a:t>(</a:t>
            </a:r>
            <a:r>
              <a:rPr lang="en-US" sz="2200" dirty="0" smtClean="0">
                <a:latin typeface="Arial Rounded MT Bold" panose="020F0704030504030204" pitchFamily="34" charset="0"/>
              </a:rPr>
              <a:t>Jan-December </a:t>
            </a:r>
            <a:r>
              <a:rPr lang="en-US" sz="2200" dirty="0">
                <a:latin typeface="Arial Rounded MT Bold" panose="020F0704030504030204" pitchFamily="34" charset="0"/>
              </a:rPr>
              <a:t>2018)</a:t>
            </a:r>
            <a:r>
              <a:rPr lang="yo-NG" sz="2200" dirty="0">
                <a:latin typeface="Arial Rounded MT Bold" panose="020F0704030504030204" pitchFamily="34" charset="0"/>
              </a:rPr>
              <a:t> </a:t>
            </a:r>
            <a:endParaRPr lang="en-GB" sz="2200" dirty="0">
              <a:latin typeface="Arial Rounded MT Bold" panose="020F07040305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070" y="102555"/>
            <a:ext cx="1227218" cy="944192"/>
          </a:xfrm>
          <a:prstGeom prst="rect">
            <a:avLst/>
          </a:prstGeom>
        </p:spPr>
      </p:pic>
      <p:graphicFrame>
        <p:nvGraphicFramePr>
          <p:cNvPr id="9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704949"/>
              </p:ext>
            </p:extLst>
          </p:nvPr>
        </p:nvGraphicFramePr>
        <p:xfrm>
          <a:off x="1436913" y="850802"/>
          <a:ext cx="8752113" cy="4970318"/>
        </p:xfrm>
        <a:graphic>
          <a:graphicData uri="http://schemas.openxmlformats.org/drawingml/2006/table">
            <a:tbl>
              <a:tblPr/>
              <a:tblGrid>
                <a:gridCol w="1240973">
                  <a:extLst>
                    <a:ext uri="{9D8B030D-6E8A-4147-A177-3AD203B41FA5}">
                      <a16:colId xmlns:a16="http://schemas.microsoft.com/office/drawing/2014/main" val="2968298359"/>
                    </a:ext>
                  </a:extLst>
                </a:gridCol>
                <a:gridCol w="1815737">
                  <a:extLst>
                    <a:ext uri="{9D8B030D-6E8A-4147-A177-3AD203B41FA5}">
                      <a16:colId xmlns:a16="http://schemas.microsoft.com/office/drawing/2014/main" val="3050366669"/>
                    </a:ext>
                  </a:extLst>
                </a:gridCol>
                <a:gridCol w="1553634">
                  <a:extLst>
                    <a:ext uri="{9D8B030D-6E8A-4147-A177-3AD203B41FA5}">
                      <a16:colId xmlns:a16="http://schemas.microsoft.com/office/drawing/2014/main" val="3607637687"/>
                    </a:ext>
                  </a:extLst>
                </a:gridCol>
                <a:gridCol w="1581452">
                  <a:extLst>
                    <a:ext uri="{9D8B030D-6E8A-4147-A177-3AD203B41FA5}">
                      <a16:colId xmlns:a16="http://schemas.microsoft.com/office/drawing/2014/main" val="1925857321"/>
                    </a:ext>
                  </a:extLst>
                </a:gridCol>
                <a:gridCol w="1201782">
                  <a:extLst>
                    <a:ext uri="{9D8B030D-6E8A-4147-A177-3AD203B41FA5}">
                      <a16:colId xmlns:a16="http://schemas.microsoft.com/office/drawing/2014/main" val="2592092693"/>
                    </a:ext>
                  </a:extLst>
                </a:gridCol>
                <a:gridCol w="1358535">
                  <a:extLst>
                    <a:ext uri="{9D8B030D-6E8A-4147-A177-3AD203B41FA5}">
                      <a16:colId xmlns:a16="http://schemas.microsoft.com/office/drawing/2014/main" val="1906143382"/>
                    </a:ext>
                  </a:extLst>
                </a:gridCol>
              </a:tblGrid>
              <a:tr h="329365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REVENUE/FUNDING SOURCES</a:t>
                      </a:r>
                    </a:p>
                  </a:txBody>
                  <a:tcPr marL="5435" marR="5435" marT="54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140683"/>
                  </a:ext>
                </a:extLst>
              </a:tr>
              <a:tr h="3499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5435" marR="5435" marT="54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5435" marR="5435" marT="54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N(Bn) </a:t>
                      </a:r>
                    </a:p>
                  </a:txBody>
                  <a:tcPr marL="5435" marR="5435" marT="54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N(Bn) </a:t>
                      </a:r>
                    </a:p>
                  </a:txBody>
                  <a:tcPr marL="5435" marR="5435" marT="54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Budget</a:t>
                      </a:r>
                    </a:p>
                  </a:txBody>
                  <a:tcPr marL="5435" marR="5435" marT="54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Total</a:t>
                      </a:r>
                    </a:p>
                  </a:txBody>
                  <a:tcPr marL="5435" marR="5435" marT="54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520136"/>
                  </a:ext>
                </a:extLst>
              </a:tr>
              <a:tr h="5262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Cash and Cash Equivalent as at 1/1/2018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22,844,858,874.90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207672"/>
                  </a:ext>
                </a:extLst>
              </a:tr>
              <a:tr h="5262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149,430,162,106.00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84,554,199,593.68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369313"/>
                  </a:ext>
                </a:extLst>
              </a:tr>
              <a:tr h="5262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36,000,000,000.00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41,342,345,369.49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194889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Revenue(Paris Club Refund &amp;FG Donation)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22,950,187,056.78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21995"/>
                  </a:ext>
                </a:extLst>
              </a:tr>
              <a:tr h="5262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12,000,000,000.00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12,776,510,583.78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669758"/>
                  </a:ext>
                </a:extLst>
              </a:tr>
              <a:tr h="5262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50,000,000,000.00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787846"/>
                  </a:ext>
                </a:extLst>
              </a:tr>
              <a:tr h="5262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96,553,800,000.00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2,171,639,546.63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244770"/>
                  </a:ext>
                </a:extLst>
              </a:tr>
              <a:tr h="5262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343,983,962,106.00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186,639,741,025.26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6211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684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56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GB" b="1" dirty="0"/>
              <a:t/>
            </a: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yo-NG" sz="2200" dirty="0" smtClean="0">
                <a:latin typeface="+mn-lt"/>
              </a:rPr>
              <a:t>Jan</a:t>
            </a:r>
            <a:r>
              <a:rPr lang="en-US" sz="2200" dirty="0" err="1" smtClean="0">
                <a:latin typeface="+mn-lt"/>
              </a:rPr>
              <a:t>uary</a:t>
            </a:r>
            <a:r>
              <a:rPr lang="yo-NG" sz="2200" dirty="0" smtClean="0">
                <a:latin typeface="+mn-lt"/>
              </a:rPr>
              <a:t> </a:t>
            </a:r>
            <a:r>
              <a:rPr lang="yo-NG" sz="2200" dirty="0">
                <a:latin typeface="+mn-lt"/>
              </a:rPr>
              <a:t>to </a:t>
            </a:r>
            <a:r>
              <a:rPr lang="en-ZA" sz="2200" dirty="0" smtClean="0">
                <a:latin typeface="+mn-lt"/>
              </a:rPr>
              <a:t>December </a:t>
            </a:r>
            <a:r>
              <a:rPr lang="yo-NG" sz="2200" dirty="0">
                <a:latin typeface="+mn-lt"/>
              </a:rPr>
              <a:t>201</a:t>
            </a:r>
            <a:r>
              <a:rPr lang="en-ZA" sz="2200" dirty="0">
                <a:latin typeface="+mn-lt"/>
              </a:rPr>
              <a:t>9</a:t>
            </a:r>
            <a:r>
              <a:rPr lang="en-ZA" sz="2200" dirty="0"/>
              <a:t/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06814" y="1187333"/>
          <a:ext cx="8838018" cy="4557923"/>
        </p:xfrm>
        <a:graphic>
          <a:graphicData uri="http://schemas.openxmlformats.org/drawingml/2006/table">
            <a:tbl>
              <a:tblPr/>
              <a:tblGrid>
                <a:gridCol w="1359694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277024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277024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452824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471452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4685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Expenditure       Jan. – Dec.. 2019        N(Bn)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Performance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27621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57,712,658,760.37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3363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9,168,584,090.86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2663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66,881,242,851.23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192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41,185,700,000.00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20,499,118,433.24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5254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8,622,219,131.86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3748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149,665,700,000.00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96,002,580,416.33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5228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231,507,328,788.00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35,418,281,381.48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2535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20,668,573,624.23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3649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250,657,328,788.00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56,086,855,005.71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4093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4932" marR="4932" marT="4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152,089,435,422.04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71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8680F35D3048449BA7F79449FC3067" ma:contentTypeVersion="16" ma:contentTypeDescription="Create a new document." ma:contentTypeScope="" ma:versionID="1314980792e54c277159266822ceab35">
  <xsd:schema xmlns:xsd="http://www.w3.org/2001/XMLSchema" xmlns:xs="http://www.w3.org/2001/XMLSchema" xmlns:p="http://schemas.microsoft.com/office/2006/metadata/properties" xmlns:ns2="8f5dcca0-10ff-4782-af32-10385a2ff026" xmlns:ns3="e85c41ec-b639-4c08-9879-78df6b880abf" targetNamespace="http://schemas.microsoft.com/office/2006/metadata/properties" ma:root="true" ma:fieldsID="f71bda8009850bf15c537942ae819c84" ns2:_="" ns3:_="">
    <xsd:import namespace="8f5dcca0-10ff-4782-af32-10385a2ff026"/>
    <xsd:import namespace="e85c41ec-b639-4c08-9879-78df6b880a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dcca0-10ff-4782-af32-10385a2ff0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22a0e5d-0563-416f-83a4-1ff71a5a96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5c41ec-b639-4c08-9879-78df6b880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88a682-8b6d-4105-bae6-6a2d0c2110ea}" ma:internalName="TaxCatchAll" ma:showField="CatchAllData" ma:web="e85c41ec-b639-4c08-9879-78df6b880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85c41ec-b639-4c08-9879-78df6b880abf" xsi:nil="true"/>
    <lcf76f155ced4ddcb4097134ff3c332f xmlns="8f5dcca0-10ff-4782-af32-10385a2ff02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4913EA5-72EC-4F25-ABE4-83F4C9B14E57}"/>
</file>

<file path=customXml/itemProps2.xml><?xml version="1.0" encoding="utf-8"?>
<ds:datastoreItem xmlns:ds="http://schemas.openxmlformats.org/officeDocument/2006/customXml" ds:itemID="{E530A43C-F2EA-4B2C-8399-8BCB3D6510D1}"/>
</file>

<file path=customXml/itemProps3.xml><?xml version="1.0" encoding="utf-8"?>
<ds:datastoreItem xmlns:ds="http://schemas.openxmlformats.org/officeDocument/2006/customXml" ds:itemID="{E2812722-4FE7-4018-A796-C52A85BC13A3}"/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1034</Words>
  <Application>Microsoft Office PowerPoint</Application>
  <PresentationFormat>Widescreen</PresentationFormat>
  <Paragraphs>596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Year 2019 Budget Performance Summary </vt:lpstr>
      <vt:lpstr>  Year 2019 Budget Performance   </vt:lpstr>
      <vt:lpstr>Revenue Review</vt:lpstr>
      <vt:lpstr> Details of Actual Revenue (Jan – Dec 2019) </vt:lpstr>
      <vt:lpstr>  Revenue Performance - Funding Sources January - December 2019. </vt:lpstr>
      <vt:lpstr>Y2019 IGR OF MAJOR REVENUE GENERATING AGENCIES</vt:lpstr>
      <vt:lpstr>Revenue Details at a glance (Jan-December 2018) </vt:lpstr>
      <vt:lpstr>Expenditure Review</vt:lpstr>
      <vt:lpstr> Expenditure Review - January to December 2019 </vt:lpstr>
      <vt:lpstr> Expenditure Review - Jan to Dec. 2018  </vt:lpstr>
      <vt:lpstr>Comparison of Actual Expenditure Performance for the Year End 2019 and Corresponding Period,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MIN. OF BUDGET&amp;PLANN</cp:lastModifiedBy>
  <cp:revision>11</cp:revision>
  <cp:lastPrinted>2020-06-09T00:15:47Z</cp:lastPrinted>
  <dcterms:created xsi:type="dcterms:W3CDTF">2020-06-05T19:05:21Z</dcterms:created>
  <dcterms:modified xsi:type="dcterms:W3CDTF">2020-06-15T18:46:36Z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0x010100378680F35D3048449BA7F79449FC3067</vt:lpwstr>
  </property>
</Properties>
</file>