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4" r:id="rId10"/>
    <p:sldId id="272" r:id="rId11"/>
    <p:sldId id="268" r:id="rId12"/>
    <p:sldId id="270"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8941" autoAdjust="0"/>
  </p:normalViewPr>
  <p:slideViewPr>
    <p:cSldViewPr>
      <p:cViewPr varScale="1">
        <p:scale>
          <a:sx n="65" d="100"/>
          <a:sy n="65" d="100"/>
        </p:scale>
        <p:origin x="-1536" y="-108"/>
      </p:cViewPr>
      <p:guideLst>
        <p:guide orient="horz" pos="2160"/>
        <p:guide pos="2880"/>
      </p:guideLst>
    </p:cSldViewPr>
  </p:slideViewPr>
  <p:outlineViewPr>
    <p:cViewPr>
      <p:scale>
        <a:sx n="33" d="100"/>
        <a:sy n="33" d="100"/>
      </p:scale>
      <p:origin x="0" y="104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8966C5C-14C0-4438-BB1A-0966322232FE}" type="datetimeFigureOut">
              <a:rPr lang="en-US" smtClean="0"/>
              <a:pPr/>
              <a:t>12/4/2023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B140C7-C2DD-4876-A15A-4DDBCC8455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966C5C-14C0-4438-BB1A-0966322232FE}"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140C7-C2DD-4876-A15A-4DDBCC8455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BB140C7-C2DD-4876-A15A-4DDBCC8455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966C5C-14C0-4438-BB1A-0966322232FE}"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8966C5C-14C0-4438-BB1A-0966322232FE}"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BB140C7-C2DD-4876-A15A-4DDBCC8455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966C5C-14C0-4438-BB1A-0966322232FE}" type="datetimeFigureOut">
              <a:rPr lang="en-US" smtClean="0"/>
              <a:pPr/>
              <a:t>12/4/2023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B140C7-C2DD-4876-A15A-4DDBCC8455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8966C5C-14C0-4438-BB1A-0966322232FE}"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140C7-C2DD-4876-A15A-4DDBCC8455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8966C5C-14C0-4438-BB1A-0966322232FE}" type="datetimeFigureOut">
              <a:rPr lang="en-US" smtClean="0"/>
              <a:pPr/>
              <a:t>12/4/2023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BB140C7-C2DD-4876-A15A-4DDBCC8455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966C5C-14C0-4438-BB1A-0966322232FE}"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BB140C7-C2DD-4876-A15A-4DDBCC8455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8966C5C-14C0-4438-BB1A-0966322232FE}"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BB140C7-C2DD-4876-A15A-4DDBCC8455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BB140C7-C2DD-4876-A15A-4DDBCC8455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8966C5C-14C0-4438-BB1A-0966322232FE}" type="datetimeFigureOut">
              <a:rPr lang="en-US" smtClean="0"/>
              <a:pPr/>
              <a:t>12/4/2023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BB140C7-C2DD-4876-A15A-4DDBCC8455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8966C5C-14C0-4438-BB1A-0966322232FE}" type="datetimeFigureOut">
              <a:rPr lang="en-US" smtClean="0"/>
              <a:pPr/>
              <a:t>12/4/2023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966C5C-14C0-4438-BB1A-0966322232FE}" type="datetimeFigureOut">
              <a:rPr lang="en-US" smtClean="0"/>
              <a:pPr/>
              <a:t>12/4/2023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BB140C7-C2DD-4876-A15A-4DDBCC8455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Layout" Target="../slideLayouts/slideLayout8.xml" /><Relationship Id="rId5" Type="http://schemas.openxmlformats.org/officeDocument/2006/relationships/image" Target="../media/image6.jpeg" /><Relationship Id="rId4" Type="http://schemas.openxmlformats.org/officeDocument/2006/relationships/image" Target="../media/image5.jpeg"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gif"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8.xml" /><Relationship Id="rId4" Type="http://schemas.openxmlformats.org/officeDocument/2006/relationships/image" Target="../media/image5.jpeg"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3352800" cy="6324600"/>
          </a:xfrm>
        </p:spPr>
        <p:txBody>
          <a:bodyPr>
            <a:normAutofit fontScale="90000"/>
          </a:bodyPr>
          <a:lstStyle/>
          <a:p>
            <a:pPr algn="ctr"/>
            <a:br>
              <a:rPr lang="en-US" dirty="0"/>
            </a:br>
            <a:br>
              <a:rPr lang="en-US" dirty="0"/>
            </a:br>
            <a:br>
              <a:rPr lang="en-US" dirty="0"/>
            </a:br>
            <a:br>
              <a:rPr lang="en-US" dirty="0"/>
            </a:br>
            <a:r>
              <a:rPr lang="en-US" dirty="0"/>
              <a:t>IMPLEMENTATION OF SUSTAINABLE DEVELOPMENT GOAL- 4 IN NIGERIA</a:t>
            </a:r>
            <a:br>
              <a:rPr lang="en-US" dirty="0"/>
            </a:br>
            <a:br>
              <a:rPr lang="en-US" dirty="0"/>
            </a:br>
            <a:r>
              <a:rPr lang="en-US" dirty="0"/>
              <a:t>A Presentation </a:t>
            </a:r>
            <a:br>
              <a:rPr lang="en-US" dirty="0"/>
            </a:br>
            <a:r>
              <a:rPr lang="en-US" dirty="0"/>
              <a:t>BY</a:t>
            </a:r>
            <a:br>
              <a:rPr lang="en-US" dirty="0"/>
            </a:br>
            <a:r>
              <a:rPr lang="en-US" dirty="0"/>
              <a:t> Lovina Nkem </a:t>
            </a:r>
            <a:r>
              <a:rPr lang="en-US" dirty="0" err="1"/>
              <a:t>Chineke</a:t>
            </a:r>
            <a:br>
              <a:rPr lang="en-US" dirty="0"/>
            </a:br>
            <a:r>
              <a:rPr lang="en-US" dirty="0"/>
              <a:t>Education Desk Officer</a:t>
            </a:r>
            <a:br>
              <a:rPr lang="en-US" dirty="0"/>
            </a:br>
            <a:r>
              <a:rPr lang="en-US" dirty="0"/>
              <a:t>OSSAP-SDGs, Abuja</a:t>
            </a:r>
            <a:br>
              <a:rPr lang="en-US" dirty="0"/>
            </a:br>
            <a:br>
              <a:rPr lang="en-US" dirty="0"/>
            </a:br>
            <a:r>
              <a:rPr lang="en-US" dirty="0"/>
              <a:t>At the Capacity Building Workshop for Honourable Commissioners of Education in Nigeria, Held at The Wells Charlton Hotel, </a:t>
            </a:r>
            <a:r>
              <a:rPr lang="en-US" dirty="0" err="1"/>
              <a:t>Asokoro</a:t>
            </a:r>
            <a:r>
              <a:rPr lang="en-US" dirty="0"/>
              <a:t>, Abuja.</a:t>
            </a:r>
            <a:br>
              <a:rPr lang="en-US" dirty="0"/>
            </a:br>
            <a:br>
              <a:rPr lang="en-US" dirty="0"/>
            </a:br>
            <a:r>
              <a:rPr lang="en-US" dirty="0"/>
              <a:t>THEME: PROMOTING EDUCATION AT THE SUB-NATIONAL LEVEL</a:t>
            </a:r>
            <a:br>
              <a:rPr lang="en-US" dirty="0"/>
            </a:br>
            <a:br>
              <a:rPr lang="en-US" dirty="0"/>
            </a:br>
            <a:r>
              <a:rPr lang="en-US" dirty="0"/>
              <a:t>Date: Thursday 7</a:t>
            </a:r>
            <a:r>
              <a:rPr lang="en-US" baseline="30000" dirty="0"/>
              <a:t>th</a:t>
            </a:r>
            <a:r>
              <a:rPr lang="en-US" dirty="0"/>
              <a:t> Dec. 2023 </a:t>
            </a:r>
            <a:br>
              <a:rPr lang="en-US" dirty="0"/>
            </a:b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24200" y="717416"/>
            <a:ext cx="5638800" cy="5346968"/>
          </a:xfrm>
          <a:prstGeom prst="rect">
            <a:avLst/>
          </a:prstGeom>
        </p:spPr>
      </p:pic>
      <p:pic>
        <p:nvPicPr>
          <p:cNvPr id="4" name="Picture 13"/>
          <p:cNvPicPr>
            <a:picLocks noChangeAspect="1" noChangeArrowheads="1"/>
          </p:cNvPicPr>
          <p:nvPr/>
        </p:nvPicPr>
        <p:blipFill>
          <a:blip r:embed="rId3"/>
          <a:srcRect/>
          <a:stretch>
            <a:fillRect/>
          </a:stretch>
        </p:blipFill>
        <p:spPr bwMode="auto">
          <a:xfrm>
            <a:off x="0" y="0"/>
            <a:ext cx="1143000" cy="762000"/>
          </a:xfrm>
          <a:prstGeom prst="rect">
            <a:avLst/>
          </a:prstGeom>
          <a:noFill/>
          <a:ln w="6350">
            <a:noFill/>
            <a:miter lim="800000"/>
            <a:headEnd/>
            <a:tailEnd/>
          </a:ln>
        </p:spPr>
      </p:pic>
      <p:pic>
        <p:nvPicPr>
          <p:cNvPr id="6" name="Picture 8" descr="C:\Users\MDGs\AppData\Roaming\Microsoft\Windows Photo Viewer\Windows Photo Viewer Wallpaper.jpg"/>
          <p:cNvPicPr>
            <a:picLocks noChangeAspect="1" noChangeArrowheads="1"/>
          </p:cNvPicPr>
          <p:nvPr/>
        </p:nvPicPr>
        <p:blipFill>
          <a:blip r:embed="rId4"/>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pic>
        <p:nvPicPr>
          <p:cNvPr id="7" name="Picture 57" descr="rebrand nigeria"/>
          <p:cNvPicPr>
            <a:picLocks noChangeAspect="1" noChangeArrowheads="1"/>
          </p:cNvPicPr>
          <p:nvPr/>
        </p:nvPicPr>
        <p:blipFill>
          <a:blip r:embed="rId5"/>
          <a:srcRect/>
          <a:stretch>
            <a:fillRect/>
          </a:stretch>
        </p:blipFill>
        <p:spPr bwMode="auto">
          <a:xfrm>
            <a:off x="7010400" y="6051550"/>
            <a:ext cx="1814513" cy="806450"/>
          </a:xfrm>
          <a:prstGeom prst="rect">
            <a:avLst/>
          </a:prstGeom>
          <a:noFill/>
          <a:ln w="9525">
            <a:noFill/>
            <a:miter lim="800000"/>
            <a:headEnd/>
            <a:tailEnd/>
          </a:ln>
        </p:spPr>
      </p:pic>
    </p:spTree>
    <p:extLst>
      <p:ext uri="{BB962C8B-B14F-4D97-AF65-F5344CB8AC3E}">
        <p14:creationId xmlns:p14="http://schemas.microsoft.com/office/powerpoint/2010/main" val="310225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b="1" dirty="0">
                <a:solidFill>
                  <a:srgbClr val="FF0000"/>
                </a:solidFill>
              </a:rPr>
              <a:t> Intervention Initiatives (</a:t>
            </a:r>
            <a:r>
              <a:rPr lang="en-US" sz="2800" b="1" dirty="0" err="1">
                <a:solidFill>
                  <a:srgbClr val="FF0000"/>
                </a:solidFill>
              </a:rPr>
              <a:t>Contd</a:t>
            </a:r>
            <a:r>
              <a:rPr lang="en-US" sz="2800" b="1" dirty="0">
                <a:solidFill>
                  <a:srgbClr val="FF0000"/>
                </a:solidFill>
              </a:rPr>
              <a:t>)</a:t>
            </a:r>
            <a:endParaRPr lang="en-US" sz="2800" b="1" dirty="0"/>
          </a:p>
        </p:txBody>
      </p:sp>
      <p:sp>
        <p:nvSpPr>
          <p:cNvPr id="3" name="Content Placeholder 2"/>
          <p:cNvSpPr>
            <a:spLocks noGrp="1"/>
          </p:cNvSpPr>
          <p:nvPr>
            <p:ph sz="quarter" idx="1"/>
          </p:nvPr>
        </p:nvSpPr>
        <p:spPr>
          <a:xfrm>
            <a:off x="0" y="990600"/>
            <a:ext cx="8915400" cy="5867400"/>
          </a:xfrm>
        </p:spPr>
        <p:txBody>
          <a:bodyPr>
            <a:noAutofit/>
          </a:bodyPr>
          <a:lstStyle/>
          <a:p>
            <a:pPr algn="just">
              <a:buFont typeface="Wingdings" pitchFamily="2" charset="2"/>
              <a:buChar char="v"/>
            </a:pPr>
            <a:r>
              <a:rPr lang="en-GB" sz="2000" dirty="0"/>
              <a:t>Designed and developed Out-Of-School Children workable and cost-effective Pilot interventions  Need Assessment document for the conduct of a rapid  need assessment survey to address context specific challenges in the most pronounced states across the six geo-political zones ; </a:t>
            </a:r>
          </a:p>
          <a:p>
            <a:pPr algn="just">
              <a:buFont typeface="Wingdings" pitchFamily="2" charset="2"/>
              <a:buChar char="v"/>
            </a:pPr>
            <a:r>
              <a:rPr lang="en-GB" sz="2000" dirty="0"/>
              <a:t>Establishment of Digital Smart Classroom :  OSSAP-SDGs entered into a partnership with </a:t>
            </a:r>
            <a:r>
              <a:rPr lang="en-GB" sz="2000" b="1" i="1" dirty="0"/>
              <a:t>Net Dragon </a:t>
            </a:r>
            <a:r>
              <a:rPr lang="en-GB" sz="2000" b="1" i="1" dirty="0" err="1"/>
              <a:t>Websoft</a:t>
            </a:r>
            <a:r>
              <a:rPr lang="en-GB" sz="2000" dirty="0"/>
              <a:t> Holdings Limited, a Chinese company to utilize digital technology for the advancement of education in particular and the social economic development in Nigeria</a:t>
            </a:r>
          </a:p>
          <a:p>
            <a:pPr algn="just">
              <a:buFont typeface="Wingdings" pitchFamily="2" charset="2"/>
              <a:buChar char="v"/>
            </a:pPr>
            <a:r>
              <a:rPr lang="en-GB" sz="2000" dirty="0"/>
              <a:t>OSSAP-SDGs built synergy and partnership with FME and its </a:t>
            </a:r>
            <a:r>
              <a:rPr lang="en-GB" sz="2000" dirty="0" err="1"/>
              <a:t>Parastatals</a:t>
            </a:r>
            <a:r>
              <a:rPr lang="en-GB" sz="2000" dirty="0"/>
              <a:t>, </a:t>
            </a:r>
            <a:r>
              <a:rPr lang="en-GB" sz="2000" dirty="0" err="1"/>
              <a:t>SMoE</a:t>
            </a:r>
            <a:r>
              <a:rPr lang="en-GB" sz="2000" dirty="0"/>
              <a:t>, SUBEB, UNESCO,UNDP, UNICEF and other stakeholders;</a:t>
            </a:r>
          </a:p>
          <a:p>
            <a:pPr algn="just">
              <a:buFont typeface="Wingdings" pitchFamily="2" charset="2"/>
              <a:buChar char="v"/>
            </a:pPr>
            <a:r>
              <a:rPr lang="en-GB" sz="2000" dirty="0"/>
              <a:t>Production, Publication and distribution of SDGs study guides Text books to all the Public Primary Schools  across the 36 states and FCT;</a:t>
            </a:r>
          </a:p>
          <a:p>
            <a:pPr algn="just">
              <a:buFont typeface="Wingdings" pitchFamily="2" charset="2"/>
              <a:buChar char="v"/>
            </a:pPr>
            <a:r>
              <a:rPr lang="en-GB" sz="2000" dirty="0"/>
              <a:t>Evaluation of the Effectiveness and Impact of SDG4  in collaboration with UNICEF, FME &amp; NBS, the first in Africa;</a:t>
            </a:r>
          </a:p>
          <a:p>
            <a:pPr algn="just">
              <a:buFont typeface="Wingdings" pitchFamily="2" charset="2"/>
              <a:buChar char="v"/>
            </a:pPr>
            <a:r>
              <a:rPr lang="en-GB" sz="2000" dirty="0"/>
              <a:t>Engagements with Non-State  Actors on SDGs-4, </a:t>
            </a:r>
            <a:r>
              <a:rPr lang="en-GB" sz="2000" dirty="0" err="1"/>
              <a:t>eg</a:t>
            </a:r>
            <a:r>
              <a:rPr lang="en-GB" sz="2000" dirty="0"/>
              <a:t> World Lesson</a:t>
            </a:r>
          </a:p>
          <a:p>
            <a:pPr algn="just">
              <a:buFont typeface="Wingdings" pitchFamily="2" charset="2"/>
              <a:buChar char="v"/>
            </a:pPr>
            <a:r>
              <a:rPr lang="en-GB" sz="2000" dirty="0"/>
              <a:t>Development of an Action Plan and SDGs Implementation Plan (2021-2030) </a:t>
            </a:r>
            <a:endParaRPr lang="en-US" sz="2000" dirty="0"/>
          </a:p>
          <a:p>
            <a:pPr algn="just"/>
            <a:endParaRPr lang="en-US" sz="2000"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685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31778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a:bodyPr>
          <a:lstStyle/>
          <a:p>
            <a:r>
              <a:rPr lang="en-US" sz="2800" b="1" dirty="0"/>
              <a:t>Challenges</a:t>
            </a:r>
          </a:p>
        </p:txBody>
      </p:sp>
      <p:sp>
        <p:nvSpPr>
          <p:cNvPr id="3" name="Content Placeholder 2"/>
          <p:cNvSpPr>
            <a:spLocks noGrp="1"/>
          </p:cNvSpPr>
          <p:nvPr>
            <p:ph sz="quarter" idx="1"/>
          </p:nvPr>
        </p:nvSpPr>
        <p:spPr>
          <a:xfrm>
            <a:off x="0" y="914400"/>
            <a:ext cx="9144000" cy="5943600"/>
          </a:xfrm>
        </p:spPr>
        <p:txBody>
          <a:bodyPr>
            <a:noAutofit/>
          </a:bodyPr>
          <a:lstStyle/>
          <a:p>
            <a:pPr algn="just"/>
            <a:r>
              <a:rPr lang="en-US" sz="2200" dirty="0"/>
              <a:t>The key challenges to the achievement of SDG-4 in Nigeria includes:</a:t>
            </a:r>
          </a:p>
          <a:p>
            <a:pPr marL="514350" indent="-514350" algn="just">
              <a:buFont typeface="+mj-lt"/>
              <a:buAutoNum type="romanLcPeriod"/>
            </a:pPr>
            <a:r>
              <a:rPr lang="en-US" sz="2200" dirty="0"/>
              <a:t>Sociocultural barriers and the beliefs that impeded girls child education;</a:t>
            </a:r>
          </a:p>
          <a:p>
            <a:pPr marL="514350" indent="-514350" algn="just">
              <a:buFont typeface="+mj-lt"/>
              <a:buAutoNum type="romanLcPeriod"/>
            </a:pPr>
            <a:r>
              <a:rPr lang="en-US" sz="2200" dirty="0"/>
              <a:t>Inadequate and unfriendly school environments in terms of infrastructure, teaching and learning materials;</a:t>
            </a:r>
          </a:p>
          <a:p>
            <a:pPr marL="514350" indent="-514350" algn="just">
              <a:buFont typeface="+mj-lt"/>
              <a:buAutoNum type="romanLcPeriod"/>
            </a:pPr>
            <a:r>
              <a:rPr lang="en-US" sz="2200" dirty="0"/>
              <a:t>Teacher shortage and low capacity of existing teachers;</a:t>
            </a:r>
          </a:p>
          <a:p>
            <a:pPr marL="514350" indent="-514350" algn="just">
              <a:buFont typeface="+mj-lt"/>
              <a:buAutoNum type="romanLcPeriod"/>
            </a:pPr>
            <a:r>
              <a:rPr lang="en-US" sz="2200" dirty="0"/>
              <a:t>Weak political will and capacity to support basic education, in particular the UBE Act of 2004;</a:t>
            </a:r>
          </a:p>
          <a:p>
            <a:pPr marL="514350" indent="-514350" algn="just">
              <a:buFont typeface="+mj-lt"/>
              <a:buAutoNum type="romanLcPeriod"/>
            </a:pPr>
            <a:r>
              <a:rPr lang="en-US" sz="2200" dirty="0"/>
              <a:t>Weak monitoring and data management systems;</a:t>
            </a:r>
          </a:p>
          <a:p>
            <a:pPr marL="514350" indent="-514350" algn="just">
              <a:buFont typeface="+mj-lt"/>
              <a:buAutoNum type="romanLcPeriod"/>
            </a:pPr>
            <a:r>
              <a:rPr lang="en-US" sz="2200" dirty="0"/>
              <a:t>Safety and security challenges in schools;</a:t>
            </a:r>
          </a:p>
          <a:p>
            <a:pPr marL="514350" indent="-514350" algn="just">
              <a:buFont typeface="+mj-lt"/>
              <a:buAutoNum type="romanLcPeriod"/>
            </a:pPr>
            <a:r>
              <a:rPr lang="en-US" sz="2200" dirty="0"/>
              <a:t>Inadequate/Poor funding of education at the state and federal levels and mismanagement of funds;</a:t>
            </a:r>
          </a:p>
          <a:p>
            <a:pPr marL="514350" indent="-514350" algn="just">
              <a:buFont typeface="+mj-lt"/>
              <a:buAutoNum type="romanLcPeriod"/>
            </a:pPr>
            <a:r>
              <a:rPr lang="en-US" sz="2200" dirty="0"/>
              <a:t>Bribery and corrupt practices at all levels of education in Nigeria, and;</a:t>
            </a:r>
          </a:p>
          <a:p>
            <a:pPr marL="514350" indent="-514350" algn="just">
              <a:buFont typeface="+mj-lt"/>
              <a:buAutoNum type="romanLcPeriod"/>
            </a:pPr>
            <a:r>
              <a:rPr lang="en-US" sz="2200" dirty="0"/>
              <a:t>Policy inconsistency and poor implementation, etc.</a:t>
            </a:r>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41449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Recommendations/Way Forward</a:t>
            </a:r>
          </a:p>
        </p:txBody>
      </p:sp>
      <p:sp>
        <p:nvSpPr>
          <p:cNvPr id="3" name="Content Placeholder 2"/>
          <p:cNvSpPr>
            <a:spLocks noGrp="1"/>
          </p:cNvSpPr>
          <p:nvPr>
            <p:ph sz="quarter" idx="1"/>
          </p:nvPr>
        </p:nvSpPr>
        <p:spPr>
          <a:xfrm>
            <a:off x="228600" y="990600"/>
            <a:ext cx="8915400" cy="5715000"/>
          </a:xfrm>
        </p:spPr>
        <p:txBody>
          <a:bodyPr>
            <a:noAutofit/>
          </a:bodyPr>
          <a:lstStyle/>
          <a:p>
            <a:pPr marL="0" indent="0" algn="just">
              <a:buNone/>
            </a:pPr>
            <a:r>
              <a:rPr lang="en-US" sz="2100" dirty="0"/>
              <a:t>For Nigeria to achieve the SDGs by 2030, we must :</a:t>
            </a:r>
          </a:p>
          <a:p>
            <a:pPr algn="just">
              <a:buFont typeface="Wingdings" pitchFamily="2" charset="2"/>
              <a:buChar char="§"/>
            </a:pPr>
            <a:r>
              <a:rPr lang="en-US" sz="2100" dirty="0"/>
              <a:t>Foster a credible national – level Results Based Education Sector Strategic Plan 2023-2030;</a:t>
            </a:r>
          </a:p>
          <a:p>
            <a:pPr algn="just"/>
            <a:r>
              <a:rPr lang="en-US" sz="2100" dirty="0"/>
              <a:t>Delineate clear policies and strategies that go beyond education for all to strategically target the most vulnerable;</a:t>
            </a:r>
          </a:p>
          <a:p>
            <a:pPr algn="just"/>
            <a:r>
              <a:rPr lang="en-US" sz="2100" dirty="0"/>
              <a:t>Review and strengthen states’ abilities to enforce truly free and compulsory basic education;</a:t>
            </a:r>
          </a:p>
          <a:p>
            <a:pPr algn="just"/>
            <a:r>
              <a:rPr lang="en-US" sz="2100" dirty="0"/>
              <a:t>Hold reflection sessions on how to ensure access to educational amid growing insecurity, such as Alternative Education Programming (AEP);</a:t>
            </a:r>
          </a:p>
          <a:p>
            <a:pPr algn="just"/>
            <a:r>
              <a:rPr lang="en-US" sz="2100" dirty="0"/>
              <a:t>Build the political will and incentives necessary to prioritize and increase basic education financing up to 20% of federal and states’ Government Budget;</a:t>
            </a:r>
          </a:p>
          <a:p>
            <a:pPr algn="just"/>
            <a:r>
              <a:rPr lang="en-US" sz="2100" dirty="0"/>
              <a:t>Ensure timely release of funds for budgeted activities;, and;</a:t>
            </a:r>
          </a:p>
          <a:p>
            <a:pPr algn="just"/>
            <a:r>
              <a:rPr lang="en-US" sz="2100" dirty="0"/>
              <a:t>Strengthen EMIS  and collaborate with NBS to improve education data management for better planning, implementation, monitoring and evaluation at both federal and state levels.</a:t>
            </a:r>
          </a:p>
          <a:p>
            <a:pPr algn="just"/>
            <a:endParaRPr lang="en-US" sz="2100"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51982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Conclusion</a:t>
            </a:r>
          </a:p>
        </p:txBody>
      </p:sp>
      <p:sp>
        <p:nvSpPr>
          <p:cNvPr id="3" name="Content Placeholder 2"/>
          <p:cNvSpPr>
            <a:spLocks noGrp="1"/>
          </p:cNvSpPr>
          <p:nvPr>
            <p:ph sz="quarter" idx="1"/>
          </p:nvPr>
        </p:nvSpPr>
        <p:spPr/>
        <p:txBody>
          <a:bodyPr>
            <a:normAutofit fontScale="92500" lnSpcReduction="10000"/>
          </a:bodyPr>
          <a:lstStyle/>
          <a:p>
            <a:pPr algn="just"/>
            <a:r>
              <a:rPr lang="en-GB" dirty="0"/>
              <a:t>As I conclude this Presentation, I am confident that this event will reinforce our commitment to work closely together as policy makers, development practitioners, academics, captains of industry and more importantly, as concerned citizens in support of the achievement of the SDGs most especially SDG-4 in Nigeria. </a:t>
            </a:r>
          </a:p>
          <a:p>
            <a:pPr algn="just"/>
            <a:r>
              <a:rPr lang="en-GB" dirty="0"/>
              <a:t>My Office will continue to work and support the implementation of SDG4 at the states’ level.</a:t>
            </a:r>
          </a:p>
          <a:p>
            <a:pPr algn="just"/>
            <a:r>
              <a:rPr lang="en-GB" dirty="0"/>
              <a:t>The present administration of President Bola </a:t>
            </a:r>
            <a:r>
              <a:rPr lang="en-GB" dirty="0" err="1"/>
              <a:t>Tinubu</a:t>
            </a:r>
            <a:r>
              <a:rPr lang="en-GB" dirty="0"/>
              <a:t> GCFR, remains committed to ensuring that education challenges are adequately addressed and standing together, we shall ensure that </a:t>
            </a:r>
            <a:r>
              <a:rPr lang="en-GB" b="1" dirty="0"/>
              <a:t>No one is Left Behind. </a:t>
            </a:r>
            <a:endParaRPr lang="en-US" b="1" dirty="0"/>
          </a:p>
          <a:p>
            <a:endParaRPr lang="en-US"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62464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762000"/>
          </a:xfrm>
        </p:spPr>
        <p:txBody>
          <a:bodyPr>
            <a:noAutofit/>
          </a:bodyPr>
          <a:lstStyle/>
          <a:p>
            <a:br>
              <a:rPr lang="en-US" sz="4800" b="1" dirty="0">
                <a:solidFill>
                  <a:srgbClr val="1C6A3F"/>
                </a:solidFill>
                <a:latin typeface="Corbel" panose="020B0503020204020204" pitchFamily="34" charset="0"/>
                <a:ea typeface="ＭＳ Ｐゴシック" charset="0"/>
                <a:cs typeface="ＭＳ Ｐゴシック" charset="0"/>
              </a:rPr>
            </a:br>
            <a:r>
              <a:rPr lang="en-US" sz="4800" b="1" dirty="0">
                <a:solidFill>
                  <a:srgbClr val="1C6A3F"/>
                </a:solidFill>
                <a:latin typeface="Corbel" panose="020B0503020204020204" pitchFamily="34" charset="0"/>
                <a:ea typeface="ＭＳ Ｐゴシック" charset="0"/>
                <a:cs typeface="ＭＳ Ｐゴシック" charset="0"/>
              </a:rPr>
              <a:t>THANK YOU AND GOD BLESS NIGERIA</a:t>
            </a:r>
            <a:endParaRPr lang="en-US" sz="4800" b="1" dirty="0"/>
          </a:p>
        </p:txBody>
      </p:sp>
      <p:pic>
        <p:nvPicPr>
          <p:cNvPr id="5" name="Picture 2" descr="Girl_Walking_With_Nigeria_Flag"/>
          <p:cNvPicPr preferRelativeResize="0">
            <a:picLocks noChangeAspect="1" noChangeArrowheads="1"/>
          </p:cNvPicPr>
          <p:nvPr/>
        </p:nvPicPr>
        <p:blipFill>
          <a:blip r:embed="rId2"/>
          <a:srcRect/>
          <a:stretch>
            <a:fillRect/>
          </a:stretch>
        </p:blipFill>
        <p:spPr bwMode="auto">
          <a:xfrm>
            <a:off x="5157788" y="4648200"/>
            <a:ext cx="3797300" cy="2209800"/>
          </a:xfrm>
          <a:prstGeom prst="rect">
            <a:avLst/>
          </a:prstGeom>
          <a:noFill/>
          <a:ln w="9525">
            <a:noFill/>
            <a:miter lim="800000"/>
            <a:headEnd/>
            <a:tailEnd/>
          </a:ln>
        </p:spPr>
      </p:pic>
      <p:sp>
        <p:nvSpPr>
          <p:cNvPr id="6" name="Text Box 15"/>
          <p:cNvSpPr txBox="1">
            <a:spLocks noChangeArrowheads="1"/>
          </p:cNvSpPr>
          <p:nvPr/>
        </p:nvSpPr>
        <p:spPr bwMode="auto">
          <a:xfrm>
            <a:off x="6400800" y="4343400"/>
            <a:ext cx="887413" cy="369888"/>
          </a:xfrm>
          <a:prstGeom prst="rect">
            <a:avLst/>
          </a:prstGeom>
          <a:noFill/>
          <a:ln w="9525">
            <a:noFill/>
            <a:miter lim="800000"/>
            <a:headEnd/>
            <a:tailEnd/>
          </a:ln>
        </p:spPr>
        <p:txBody>
          <a:bodyPr wrap="none">
            <a:spAutoFit/>
          </a:bodyPr>
          <a:lstStyle/>
          <a:p>
            <a:r>
              <a:rPr lang="en-GB" altLang="en-US" sz="1800" dirty="0">
                <a:latin typeface="Matura MT Script Capitals" pitchFamily="66" charset="0"/>
              </a:rPr>
              <a:t>School</a:t>
            </a:r>
            <a:endParaRPr lang="en-US" altLang="en-US" sz="1800" dirty="0">
              <a:latin typeface="Matura MT Script Capitals" pitchFamily="66" charset="0"/>
            </a:endParaRPr>
          </a:p>
        </p:txBody>
      </p:sp>
      <p:pic>
        <p:nvPicPr>
          <p:cNvPr id="7" name="Picture 16" descr="Diploma"/>
          <p:cNvPicPr>
            <a:picLocks noChangeAspect="1" noChangeArrowheads="1"/>
          </p:cNvPicPr>
          <p:nvPr/>
        </p:nvPicPr>
        <p:blipFill>
          <a:blip r:embed="rId3">
            <a:lum bright="-20000"/>
          </a:blip>
          <a:srcRect l="18365" t="9700" r="9081"/>
          <a:stretch>
            <a:fillRect/>
          </a:stretch>
        </p:blipFill>
        <p:spPr bwMode="auto">
          <a:xfrm>
            <a:off x="0" y="0"/>
            <a:ext cx="9144000" cy="2895600"/>
          </a:xfrm>
          <a:prstGeom prst="rect">
            <a:avLst/>
          </a:prstGeom>
          <a:noFill/>
          <a:ln w="9525">
            <a:noFill/>
            <a:miter lim="800000"/>
            <a:headEnd/>
            <a:tailEnd/>
          </a:ln>
        </p:spPr>
      </p:pic>
    </p:spTree>
    <p:extLst>
      <p:ext uri="{BB962C8B-B14F-4D97-AF65-F5344CB8AC3E}">
        <p14:creationId xmlns:p14="http://schemas.microsoft.com/office/powerpoint/2010/main" val="26213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429 3.7037E-6 L 0.3141 0.08588 C 0.29022 0.10509 0.25417 0.11551 0.21618 0.11551 C 0.1734 0.11551 0.13894 0.10509 0.11506 0.08588 L 1.53846E-6 3.7037E-6 " pathEditMode="relative" rAng="10800000" ptsTypes="FffFF">
                                      <p:cBhvr>
                                        <p:cTn id="6" dur="5000" fill="hold"/>
                                        <p:tgtEl>
                                          <p:spTgt spid="5"/>
                                        </p:tgtEl>
                                        <p:attrNameLst>
                                          <p:attrName>ppt_x</p:attrName>
                                          <p:attrName>ppt_y</p:attrName>
                                        </p:attrNameLst>
                                      </p:cBhvr>
                                      <p:rCtr x="-21400" y="5800"/>
                                    </p:animMotion>
                                  </p:childTnLst>
                                  <p:subTnLst>
                                    <p:animClr clrSpc="rgb" dir="cw">
                                      <p:cBhvr override="childStyle">
                                        <p:cTn dur="1" fill="hold" display="0" masterRel="nextClick" afterEffect="1"/>
                                        <p:tgtEl>
                                          <p:spTgt spid="5"/>
                                        </p:tgtEl>
                                        <p:attrNameLst>
                                          <p:attrName>ppt_c</p:attrName>
                                        </p:attrNameLst>
                                      </p:cBhvr>
                                      <p:to>
                                        <a:srgbClr val="C0C0C0"/>
                                      </p:to>
                                    </p:animClr>
                                  </p:subTnLst>
                                </p:cTn>
                              </p:par>
                              <p:par>
                                <p:cTn id="7" presetID="3" presetClass="emph" presetSubtype="2" fill="hold" grpId="0" nodeType="withEffect">
                                  <p:stCondLst>
                                    <p:cond delay="0"/>
                                  </p:stCondLst>
                                  <p:childTnLst>
                                    <p:animClr clrSpc="rgb" dir="cw">
                                      <p:cBhvr override="childStyle">
                                        <p:cTn id="8" dur="3000" fill="hold"/>
                                        <p:tgtEl>
                                          <p:spTgt spid="6"/>
                                        </p:tgtEl>
                                        <p:attrNameLst>
                                          <p:attrName>style.color</p:attrName>
                                        </p:attrNameLst>
                                      </p:cBhvr>
                                      <p:to>
                                        <a:schemeClr val="tx1"/>
                                      </p:to>
                                    </p:animClr>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OUTLINE</a:t>
            </a:r>
          </a:p>
        </p:txBody>
      </p:sp>
      <p:sp>
        <p:nvSpPr>
          <p:cNvPr id="3" name="Content Placeholder 2"/>
          <p:cNvSpPr>
            <a:spLocks noGrp="1"/>
          </p:cNvSpPr>
          <p:nvPr>
            <p:ph sz="quarter" idx="1"/>
          </p:nvPr>
        </p:nvSpPr>
        <p:spPr/>
        <p:txBody>
          <a:bodyPr>
            <a:normAutofit fontScale="77500" lnSpcReduction="20000"/>
          </a:bodyPr>
          <a:lstStyle/>
          <a:p>
            <a:pPr marL="457200" indent="-457200" defTabSz="781185">
              <a:lnSpc>
                <a:spcPct val="120000"/>
              </a:lnSpc>
              <a:spcBef>
                <a:spcPts val="364"/>
              </a:spcBef>
              <a:buClr>
                <a:srgbClr val="77933C"/>
              </a:buClr>
              <a:buFont typeface="+mj-lt"/>
              <a:buAutoNum type="arabicPeriod"/>
            </a:pPr>
            <a:r>
              <a:rPr lang="en-US" sz="2800" b="1" dirty="0">
                <a:sym typeface="Helvetica" charset="0"/>
              </a:rPr>
              <a:t>Introduction &amp; Background</a:t>
            </a:r>
          </a:p>
          <a:p>
            <a:pPr marL="457200" indent="-457200" defTabSz="781185">
              <a:lnSpc>
                <a:spcPct val="120000"/>
              </a:lnSpc>
              <a:spcBef>
                <a:spcPts val="364"/>
              </a:spcBef>
              <a:buClr>
                <a:srgbClr val="77933C"/>
              </a:buClr>
              <a:buFont typeface="+mj-lt"/>
              <a:buAutoNum type="arabicPeriod"/>
            </a:pPr>
            <a:r>
              <a:rPr lang="en-US" sz="2800" b="1" dirty="0">
                <a:sym typeface="Helvetica" charset="0"/>
              </a:rPr>
              <a:t>Strategic Approach to the Implementation of SDGs in Nigeria</a:t>
            </a:r>
          </a:p>
          <a:p>
            <a:pPr lvl="3" defTabSz="781185">
              <a:lnSpc>
                <a:spcPct val="120000"/>
              </a:lnSpc>
              <a:spcBef>
                <a:spcPts val="364"/>
              </a:spcBef>
              <a:buClr>
                <a:srgbClr val="77933C"/>
              </a:buClr>
              <a:buFont typeface="Wingdings" pitchFamily="2" charset="2"/>
              <a:buChar char="§"/>
            </a:pPr>
            <a:r>
              <a:rPr lang="en-US" sz="2800" dirty="0">
                <a:sym typeface="Helvetica" charset="0"/>
              </a:rPr>
              <a:t>National Level: OSSAP-SDGs</a:t>
            </a:r>
          </a:p>
          <a:p>
            <a:pPr lvl="3" defTabSz="781185">
              <a:lnSpc>
                <a:spcPct val="120000"/>
              </a:lnSpc>
              <a:spcBef>
                <a:spcPts val="364"/>
              </a:spcBef>
              <a:buClr>
                <a:srgbClr val="77933C"/>
              </a:buClr>
              <a:buFont typeface="Wingdings" pitchFamily="2" charset="2"/>
              <a:buChar char="§"/>
            </a:pPr>
            <a:r>
              <a:rPr lang="en-US" sz="2800" dirty="0">
                <a:sym typeface="Helvetica" charset="0"/>
              </a:rPr>
              <a:t>Sub-National Level: Conditional Grant Scheme		</a:t>
            </a:r>
          </a:p>
          <a:p>
            <a:pPr marL="457200" indent="-457200" defTabSz="781185">
              <a:lnSpc>
                <a:spcPct val="120000"/>
              </a:lnSpc>
              <a:spcBef>
                <a:spcPts val="364"/>
              </a:spcBef>
              <a:buClr>
                <a:srgbClr val="77933C"/>
              </a:buClr>
              <a:buFont typeface="+mj-lt"/>
              <a:buAutoNum type="arabicPeriod"/>
            </a:pPr>
            <a:r>
              <a:rPr lang="en-US" sz="2800" b="1" dirty="0">
                <a:sym typeface="Helvetica" charset="0"/>
              </a:rPr>
              <a:t>Education for Sustainable Development; SDG-4</a:t>
            </a:r>
          </a:p>
          <a:p>
            <a:pPr marL="457200" indent="-457200" defTabSz="781185">
              <a:lnSpc>
                <a:spcPct val="120000"/>
              </a:lnSpc>
              <a:spcBef>
                <a:spcPts val="364"/>
              </a:spcBef>
              <a:buClr>
                <a:srgbClr val="77933C"/>
              </a:buClr>
              <a:buFont typeface="+mj-lt"/>
              <a:buAutoNum type="arabicPeriod"/>
            </a:pPr>
            <a:r>
              <a:rPr lang="en-US" sz="2800" b="1" dirty="0">
                <a:sym typeface="Helvetica" charset="0"/>
              </a:rPr>
              <a:t>Implementation of SDG – 4 in Nigeria: Intervention Initiatives</a:t>
            </a:r>
            <a:endParaRPr lang="en-US" sz="2800" dirty="0">
              <a:sym typeface="Helvetica" charset="0"/>
            </a:endParaRPr>
          </a:p>
          <a:p>
            <a:pPr marL="457200" indent="-457200" defTabSz="781185">
              <a:lnSpc>
                <a:spcPct val="120000"/>
              </a:lnSpc>
              <a:spcBef>
                <a:spcPts val="364"/>
              </a:spcBef>
              <a:buClr>
                <a:srgbClr val="77933C"/>
              </a:buClr>
              <a:buFont typeface="+mj-lt"/>
              <a:buAutoNum type="arabicPeriod"/>
            </a:pPr>
            <a:r>
              <a:rPr lang="en-US" sz="2800" b="1" dirty="0">
                <a:sym typeface="Helvetica" charset="0"/>
              </a:rPr>
              <a:t>Achievement</a:t>
            </a:r>
          </a:p>
          <a:p>
            <a:pPr marL="457200" indent="-457200" defTabSz="781185">
              <a:lnSpc>
                <a:spcPct val="120000"/>
              </a:lnSpc>
              <a:spcBef>
                <a:spcPts val="364"/>
              </a:spcBef>
              <a:buClr>
                <a:srgbClr val="77933C"/>
              </a:buClr>
              <a:buFont typeface="+mj-lt"/>
              <a:buAutoNum type="arabicPeriod"/>
            </a:pPr>
            <a:r>
              <a:rPr lang="en-US" sz="2800" b="1" dirty="0">
                <a:sym typeface="Helvetica" charset="0"/>
              </a:rPr>
              <a:t>Challenges </a:t>
            </a:r>
          </a:p>
          <a:p>
            <a:pPr marL="457200" indent="-457200" defTabSz="781185">
              <a:lnSpc>
                <a:spcPct val="120000"/>
              </a:lnSpc>
              <a:spcBef>
                <a:spcPts val="364"/>
              </a:spcBef>
              <a:buClr>
                <a:srgbClr val="77933C"/>
              </a:buClr>
              <a:buFont typeface="+mj-lt"/>
              <a:buAutoNum type="arabicPeriod"/>
            </a:pPr>
            <a:r>
              <a:rPr lang="en-US" sz="2800" b="1" dirty="0">
                <a:sym typeface="Helvetica" charset="0"/>
              </a:rPr>
              <a:t>Recommendations/Way Forward </a:t>
            </a:r>
          </a:p>
          <a:p>
            <a:pPr marL="457200" indent="-457200" defTabSz="781185">
              <a:lnSpc>
                <a:spcPct val="120000"/>
              </a:lnSpc>
              <a:spcBef>
                <a:spcPts val="364"/>
              </a:spcBef>
              <a:buClr>
                <a:srgbClr val="77933C"/>
              </a:buClr>
              <a:buFont typeface="+mj-lt"/>
              <a:buAutoNum type="arabicPeriod"/>
            </a:pPr>
            <a:r>
              <a:rPr lang="en-US" sz="2800" b="1" dirty="0">
                <a:sym typeface="Helvetica" charset="0"/>
              </a:rPr>
              <a:t>Conclusion</a:t>
            </a:r>
          </a:p>
          <a:p>
            <a:endParaRPr lang="en-US"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4151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INTRODUCATION AND BACKGROUND</a:t>
            </a:r>
          </a:p>
        </p:txBody>
      </p:sp>
      <p:sp>
        <p:nvSpPr>
          <p:cNvPr id="3" name="Content Placeholder 2"/>
          <p:cNvSpPr>
            <a:spLocks noGrp="1"/>
          </p:cNvSpPr>
          <p:nvPr>
            <p:ph sz="quarter" idx="1"/>
          </p:nvPr>
        </p:nvSpPr>
        <p:spPr/>
        <p:txBody>
          <a:bodyPr>
            <a:normAutofit/>
          </a:bodyPr>
          <a:lstStyle/>
          <a:p>
            <a:pPr algn="just">
              <a:lnSpc>
                <a:spcPct val="110000"/>
              </a:lnSpc>
              <a:buFont typeface="Wingdings" pitchFamily="2" charset="2"/>
              <a:buChar char="q"/>
            </a:pPr>
            <a:r>
              <a:rPr lang="en-GB" sz="2600" dirty="0"/>
              <a:t>In September 2015, World Leaders adopted the 17 SDGs at the United Nation General Assembly (UNGA)</a:t>
            </a:r>
          </a:p>
          <a:p>
            <a:pPr algn="just">
              <a:lnSpc>
                <a:spcPct val="110000"/>
              </a:lnSpc>
              <a:buFont typeface="Wingdings" pitchFamily="2" charset="2"/>
              <a:buChar char="q"/>
            </a:pPr>
            <a:r>
              <a:rPr lang="en-GB" sz="2600" dirty="0"/>
              <a:t>The 17 SDGs, also known as the Global Goals, are a universal call to action to end poverty, safeguard the planet and ensure that all people enjoy prosperity and peace by the year 2030.</a:t>
            </a:r>
          </a:p>
          <a:p>
            <a:pPr algn="just">
              <a:lnSpc>
                <a:spcPct val="110000"/>
              </a:lnSpc>
              <a:buFont typeface="Wingdings" pitchFamily="2" charset="2"/>
              <a:buChar char="q"/>
            </a:pPr>
            <a:r>
              <a:rPr lang="en-GB" sz="2600" dirty="0"/>
              <a:t> At the heart of the SDGs is a transformative promise to </a:t>
            </a:r>
            <a:r>
              <a:rPr lang="en-GB" sz="2600" b="1" dirty="0"/>
              <a:t>‘leave no one behind’ </a:t>
            </a:r>
          </a:p>
          <a:p>
            <a:endParaRPr lang="en-US"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99214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dirty="0">
                <a:solidFill>
                  <a:srgbClr val="FF0000"/>
                </a:solidFill>
                <a:effectLst>
                  <a:outerShdw blurRad="38100" dist="38100" dir="2700000" algn="tl">
                    <a:srgbClr val="000000">
                      <a:alpha val="43137"/>
                    </a:srgbClr>
                  </a:outerShdw>
                </a:effectLst>
                <a:latin typeface="+mj-lt"/>
              </a:rPr>
              <a:t>Sustainable Development Goals </a:t>
            </a:r>
          </a:p>
          <a:p>
            <a:pPr>
              <a:buNone/>
            </a:pP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095" t="19736" b="40411"/>
          <a:stretch/>
        </p:blipFill>
        <p:spPr>
          <a:xfrm>
            <a:off x="179512" y="1008516"/>
            <a:ext cx="2760969" cy="4301752"/>
          </a:xfrm>
          <a:prstGeom prst="rect">
            <a:avLst/>
          </a:prstGeom>
        </p:spPr>
      </p:pic>
      <p:pic>
        <p:nvPicPr>
          <p:cNvPr id="11" name="Picture 1"/>
          <p:cNvPicPr>
            <a:picLocks noChangeAspect="1"/>
          </p:cNvPicPr>
          <p:nvPr/>
        </p:nvPicPr>
        <p:blipFill>
          <a:blip r:embed="rId3"/>
          <a:srcRect/>
          <a:stretch>
            <a:fillRect/>
          </a:stretch>
        </p:blipFill>
        <p:spPr bwMode="auto">
          <a:xfrm>
            <a:off x="2667000" y="1090613"/>
            <a:ext cx="6477000" cy="5614987"/>
          </a:xfrm>
          <a:prstGeom prst="rect">
            <a:avLst/>
          </a:prstGeom>
          <a:noFill/>
          <a:ln w="9525">
            <a:noFill/>
            <a:miter lim="800000"/>
            <a:headEnd/>
            <a:tailEnd/>
          </a:ln>
        </p:spPr>
      </p:pic>
      <p:pic>
        <p:nvPicPr>
          <p:cNvPr id="13" name="Picture 8" descr="C:\Users\MDGs\AppData\Roaming\Microsoft\Windows Photo Viewer\Windows Photo Viewer Wallpaper.jpg"/>
          <p:cNvPicPr>
            <a:picLocks noChangeAspect="1" noChangeArrowheads="1"/>
          </p:cNvPicPr>
          <p:nvPr/>
        </p:nvPicPr>
        <p:blipFill>
          <a:blip r:embed="rId4"/>
          <a:srcRect l="4765" t="33601" r="9238" b="29111"/>
          <a:stretch>
            <a:fillRect/>
          </a:stretch>
        </p:blipFill>
        <p:spPr bwMode="auto">
          <a:xfrm>
            <a:off x="8001000" y="5029200"/>
            <a:ext cx="914400" cy="1219200"/>
          </a:xfrm>
          <a:prstGeom prst="rect">
            <a:avLst/>
          </a:prstGeom>
          <a:solidFill>
            <a:schemeClr val="bg1"/>
          </a:solidFill>
          <a:ln w="9525">
            <a:noFill/>
            <a:miter lim="800000"/>
            <a:headEnd/>
            <a:tailEnd/>
          </a:ln>
        </p:spPr>
      </p:pic>
      <p:pic>
        <p:nvPicPr>
          <p:cNvPr id="14" name="Picture 8" descr="C:\Users\MDGs\AppData\Roaming\Microsoft\Windows Photo Viewer\Windows Photo Viewer Wallpaper.jpg"/>
          <p:cNvPicPr>
            <a:picLocks noChangeAspect="1" noChangeArrowheads="1"/>
          </p:cNvPicPr>
          <p:nvPr/>
        </p:nvPicPr>
        <p:blipFill>
          <a:blip r:embed="rId4"/>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80880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2400" b="1" dirty="0">
                <a:solidFill>
                  <a:srgbClr val="FF0000"/>
                </a:solidFill>
              </a:rPr>
              <a:t>Strategic Approach to the Implementation of SDGs in Nigeria</a:t>
            </a:r>
            <a:endParaRPr lang="en-US" sz="2400" b="1" dirty="0"/>
          </a:p>
        </p:txBody>
      </p:sp>
      <p:sp>
        <p:nvSpPr>
          <p:cNvPr id="3" name="Content Placeholder 2"/>
          <p:cNvSpPr>
            <a:spLocks noGrp="1"/>
          </p:cNvSpPr>
          <p:nvPr>
            <p:ph sz="quarter" idx="1"/>
          </p:nvPr>
        </p:nvSpPr>
        <p:spPr>
          <a:xfrm>
            <a:off x="152400" y="609600"/>
            <a:ext cx="8763000" cy="6248400"/>
          </a:xfrm>
        </p:spPr>
        <p:txBody>
          <a:bodyPr>
            <a:noAutofit/>
          </a:bodyPr>
          <a:lstStyle/>
          <a:p>
            <a:pPr algn="just"/>
            <a:r>
              <a:rPr lang="en-US" sz="2000" dirty="0"/>
              <a:t>The  strategic approach to the implementation of the SDGs in Nigerian can be seen at two different levels; National and Sub-National</a:t>
            </a:r>
          </a:p>
          <a:p>
            <a:pPr algn="just">
              <a:buFont typeface="Wingdings" pitchFamily="2" charset="2"/>
              <a:buChar char="q"/>
            </a:pPr>
            <a:r>
              <a:rPr lang="en-US" sz="2000" b="1" dirty="0">
                <a:latin typeface="Arial" pitchFamily="34" charset="0"/>
                <a:cs typeface="Arial" pitchFamily="34" charset="0"/>
              </a:rPr>
              <a:t>National Level</a:t>
            </a:r>
          </a:p>
          <a:p>
            <a:pPr algn="just">
              <a:buFont typeface="Wingdings" pitchFamily="2" charset="2"/>
              <a:buChar char="§"/>
            </a:pPr>
            <a:r>
              <a:rPr lang="en-US" sz="2000" dirty="0">
                <a:latin typeface="Arial" pitchFamily="34" charset="0"/>
                <a:cs typeface="Arial" pitchFamily="34" charset="0"/>
              </a:rPr>
              <a:t>At the National Level, the strategic approach to the implementation of the SDGs amongst others are:</a:t>
            </a:r>
          </a:p>
          <a:p>
            <a:pPr algn="just">
              <a:buFont typeface="Wingdings" pitchFamily="2" charset="2"/>
              <a:buChar char="§"/>
            </a:pPr>
            <a:r>
              <a:rPr lang="en-US" sz="2000" dirty="0"/>
              <a:t>The Office of the Senior Special Assistant to the President on Sustainable Development Goals (OSSAP-SDGs) was establish within the Presidency, as a key step towards national ownership of the SDGs.</a:t>
            </a:r>
          </a:p>
          <a:p>
            <a:pPr algn="just"/>
            <a:r>
              <a:rPr lang="en-US" sz="2000" dirty="0"/>
              <a:t>The OSSAP-SDGs is headed by a Senior Special Assistant to the President on SDGs. The office is charged with the responsibility for Strategic Direction, Planning and Coordination; Representation, Advocacy and Partnership Development; Resource Mobilization and Management; Monitoring, Evaluation, Documentation and Reporting.</a:t>
            </a:r>
          </a:p>
          <a:p>
            <a:pPr algn="just"/>
            <a:r>
              <a:rPr lang="en-US" sz="2000" dirty="0"/>
              <a:t>Inter-Ministerial Committee to serve as the focal point for ensuring inter-agency coordination.</a:t>
            </a:r>
          </a:p>
          <a:p>
            <a:pPr algn="just"/>
            <a:r>
              <a:rPr lang="en-US" sz="2000" dirty="0"/>
              <a:t>A presidential council on the SDGs was inaugurated to provide the high level policy guidance and leadership as a demonstration of commitment to the implementation of the SDGs</a:t>
            </a:r>
          </a:p>
          <a:p>
            <a:pPr algn="just"/>
            <a:endParaRPr lang="en-US" sz="2000"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534400" y="0"/>
            <a:ext cx="609600" cy="685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05112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a:solidFill>
                  <a:srgbClr val="FF0000"/>
                </a:solidFill>
              </a:rPr>
              <a:t>Strategic Approach </a:t>
            </a:r>
            <a:r>
              <a:rPr lang="en-US" sz="2400" b="1" dirty="0" err="1">
                <a:solidFill>
                  <a:srgbClr val="FF0000"/>
                </a:solidFill>
              </a:rPr>
              <a:t>Contd</a:t>
            </a:r>
            <a:r>
              <a:rPr lang="en-US" sz="2400" b="1" dirty="0">
                <a:solidFill>
                  <a:srgbClr val="FF0000"/>
                </a:solidFill>
              </a:rPr>
              <a:t>)</a:t>
            </a:r>
            <a:endParaRPr lang="en-US" sz="2400" b="1" dirty="0"/>
          </a:p>
        </p:txBody>
      </p:sp>
      <p:sp>
        <p:nvSpPr>
          <p:cNvPr id="3" name="Content Placeholder 2"/>
          <p:cNvSpPr>
            <a:spLocks noGrp="1"/>
          </p:cNvSpPr>
          <p:nvPr>
            <p:ph sz="quarter" idx="1"/>
          </p:nvPr>
        </p:nvSpPr>
        <p:spPr>
          <a:xfrm>
            <a:off x="304800" y="914400"/>
            <a:ext cx="8610600" cy="5562600"/>
          </a:xfrm>
        </p:spPr>
        <p:txBody>
          <a:bodyPr>
            <a:noAutofit/>
          </a:bodyPr>
          <a:lstStyle/>
          <a:p>
            <a:pPr algn="just">
              <a:buFont typeface="Wingdings" pitchFamily="2" charset="2"/>
              <a:buChar char="§"/>
            </a:pPr>
            <a:r>
              <a:rPr lang="en-US" sz="2200" dirty="0"/>
              <a:t>OSSAP-SDGs in collaboration with the NBS and UNDP PUBLISHED THE Nigeria SDGs-indicators Baseline Report in 2017;</a:t>
            </a:r>
          </a:p>
          <a:p>
            <a:pPr algn="just">
              <a:buFont typeface="Wingdings" pitchFamily="2" charset="2"/>
              <a:buChar char="§"/>
            </a:pPr>
            <a:r>
              <a:rPr lang="en-US" sz="2200" dirty="0"/>
              <a:t>Integration of the relevant SDGs into the MDA’s sectorial policies and plans in line with their respective mandates;</a:t>
            </a:r>
          </a:p>
          <a:p>
            <a:pPr algn="just">
              <a:buFont typeface="Wingdings" pitchFamily="2" charset="2"/>
              <a:buChar char="§"/>
            </a:pPr>
            <a:r>
              <a:rPr lang="en-US" sz="2200" dirty="0"/>
              <a:t>SDGs Committees in both the upper and lower chambers of the National Assembly;</a:t>
            </a:r>
          </a:p>
          <a:p>
            <a:pPr algn="just">
              <a:buFont typeface="Wingdings" pitchFamily="2" charset="2"/>
              <a:buChar char="§"/>
            </a:pPr>
            <a:r>
              <a:rPr lang="en-US" sz="2200" dirty="0"/>
              <a:t>Mainstreaming of the SDGs into the Economic Recovery &amp; Growth Plan (ERGP). 2017-2020 and successor development plan to the ERGP the National Development Plan (2021-2025);</a:t>
            </a:r>
          </a:p>
          <a:p>
            <a:pPr algn="just">
              <a:buFont typeface="Wingdings" pitchFamily="2" charset="2"/>
              <a:buChar char="§"/>
            </a:pPr>
            <a:r>
              <a:rPr lang="en-US" sz="2200" dirty="0"/>
              <a:t>Nigeria Sustainable Development Goals: Implementation Plan 2020-2030; </a:t>
            </a:r>
          </a:p>
          <a:p>
            <a:pPr algn="just">
              <a:buFont typeface="Wingdings" pitchFamily="2" charset="2"/>
              <a:buChar char="§"/>
            </a:pPr>
            <a:r>
              <a:rPr lang="en-US" sz="2200" dirty="0"/>
              <a:t>Multi-Stakeholder Engagement for SDGs </a:t>
            </a:r>
            <a:r>
              <a:rPr lang="en-US" sz="2200" dirty="0" err="1"/>
              <a:t>eg</a:t>
            </a:r>
            <a:r>
              <a:rPr lang="en-US" sz="2200" dirty="0"/>
              <a:t> Private Sector Advisory Group on SDGs, Donors’ Partnership Forum on SDGs, and Civil Society Organizations Strategy Group on SDGs </a:t>
            </a:r>
            <a:r>
              <a:rPr lang="en-US" sz="2200" dirty="0" err="1"/>
              <a:t>etc</a:t>
            </a:r>
            <a:endParaRPr lang="en-US" sz="2200" dirty="0"/>
          </a:p>
          <a:p>
            <a:pPr algn="just">
              <a:buFont typeface="Wingdings" pitchFamily="2" charset="2"/>
              <a:buChar char="§"/>
            </a:pPr>
            <a:endParaRPr lang="en-US" sz="2200" dirty="0"/>
          </a:p>
          <a:p>
            <a:pPr algn="just"/>
            <a:endParaRPr lang="en-US" sz="2800"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8644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8600"/>
            <a:ext cx="8229600" cy="685800"/>
          </a:xfrm>
        </p:spPr>
        <p:txBody>
          <a:bodyPr>
            <a:normAutofit/>
          </a:bodyPr>
          <a:lstStyle/>
          <a:p>
            <a:r>
              <a:rPr lang="en-US" sz="2400" b="1" dirty="0"/>
              <a:t>Sub-National: Conditional Grant Scheme </a:t>
            </a:r>
          </a:p>
        </p:txBody>
      </p:sp>
      <p:sp>
        <p:nvSpPr>
          <p:cNvPr id="3" name="Content Placeholder 2"/>
          <p:cNvSpPr>
            <a:spLocks noGrp="1"/>
          </p:cNvSpPr>
          <p:nvPr>
            <p:ph sz="quarter" idx="1"/>
          </p:nvPr>
        </p:nvSpPr>
        <p:spPr>
          <a:xfrm>
            <a:off x="0" y="914400"/>
            <a:ext cx="8915400" cy="5791200"/>
          </a:xfrm>
        </p:spPr>
        <p:txBody>
          <a:bodyPr>
            <a:noAutofit/>
          </a:bodyPr>
          <a:lstStyle/>
          <a:p>
            <a:pPr marL="0" indent="0">
              <a:buNone/>
            </a:pPr>
            <a:endParaRPr lang="en-US" sz="2400" dirty="0"/>
          </a:p>
          <a:p>
            <a:pPr algn="just">
              <a:buFont typeface="Wingdings" pitchFamily="2" charset="2"/>
              <a:buChar char="q"/>
            </a:pPr>
            <a:r>
              <a:rPr lang="en-US" sz="2400" dirty="0"/>
              <a:t>At sub-national level, is the Conditional Grants Scheme (CGS)  to State and LGAs:</a:t>
            </a:r>
          </a:p>
          <a:p>
            <a:pPr algn="just">
              <a:buFont typeface="Wingdings" pitchFamily="2" charset="2"/>
              <a:buChar char="§"/>
            </a:pPr>
            <a:r>
              <a:rPr lang="en-US" sz="2400" dirty="0"/>
              <a:t> The CGS was introduced in 2007 as vehicle for fostering inter-governmental collaboration toward scaling up effort for achieving the global goals (MDGs/SDGs).</a:t>
            </a:r>
          </a:p>
          <a:p>
            <a:pPr algn="just">
              <a:buFont typeface="Wingdings" pitchFamily="2" charset="2"/>
              <a:buChar char="§"/>
            </a:pPr>
            <a:r>
              <a:rPr lang="en-US" sz="2400" dirty="0"/>
              <a:t>It requires the establishment of key policy and implementation structure at states  like the OSSAP-SDGs , in order to ensure effective guidance, ownership  and accountability. </a:t>
            </a:r>
            <a:r>
              <a:rPr lang="en-US" sz="2400" dirty="0" err="1"/>
              <a:t>Eg</a:t>
            </a:r>
            <a:r>
              <a:rPr lang="en-US" sz="2400" dirty="0"/>
              <a:t>. Special  Assistance to the Governors on SDGs.</a:t>
            </a:r>
          </a:p>
          <a:p>
            <a:pPr algn="just">
              <a:buFont typeface="Wingdings" pitchFamily="2" charset="2"/>
              <a:buChar char="§"/>
            </a:pPr>
            <a:r>
              <a:rPr lang="en-US" sz="2400" dirty="0"/>
              <a:t>The Scheme is  a counterpart contributory mechanism  (50% Federal and 50% State), which encourage States’ Governments to mobilize resources for </a:t>
            </a:r>
            <a:r>
              <a:rPr lang="en-US" sz="2400" dirty="0" err="1"/>
              <a:t>programmes</a:t>
            </a:r>
            <a:r>
              <a:rPr lang="en-US" sz="2400" dirty="0"/>
              <a:t> and projects to accelerate progress in the SDGs core areas, Education/ Health/Water &amp; Sanitation.</a:t>
            </a:r>
          </a:p>
          <a:p>
            <a:pPr marL="0" indent="0">
              <a:buNone/>
            </a:pPr>
            <a:endParaRPr lang="en-US" sz="2400" dirty="0"/>
          </a:p>
          <a:p>
            <a:pPr marL="0" indent="0">
              <a:buNone/>
            </a:pPr>
            <a:endParaRPr lang="en-US" sz="2400" dirty="0"/>
          </a:p>
          <a:p>
            <a:pPr>
              <a:buFont typeface="Wingdings" pitchFamily="2" charset="2"/>
              <a:buChar char="q"/>
            </a:pPr>
            <a:endParaRPr lang="en-US" sz="2400" dirty="0"/>
          </a:p>
          <a:p>
            <a:endParaRPr lang="en-US" sz="2400" dirty="0"/>
          </a:p>
          <a:p>
            <a:endParaRPr lang="en-US" sz="2400"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98861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400" b="1" dirty="0">
                <a:solidFill>
                  <a:srgbClr val="FF0000"/>
                </a:solidFill>
              </a:rPr>
              <a:t>Education for Sustainable Development: SDG-4</a:t>
            </a:r>
            <a:endParaRPr lang="en-US" sz="2400" b="1" dirty="0"/>
          </a:p>
        </p:txBody>
      </p:sp>
      <p:sp>
        <p:nvSpPr>
          <p:cNvPr id="3" name="Content Placeholder 2"/>
          <p:cNvSpPr>
            <a:spLocks noGrp="1"/>
          </p:cNvSpPr>
          <p:nvPr>
            <p:ph sz="quarter" idx="1"/>
          </p:nvPr>
        </p:nvSpPr>
        <p:spPr>
          <a:xfrm>
            <a:off x="228600" y="914400"/>
            <a:ext cx="8915400" cy="5943600"/>
          </a:xfrm>
        </p:spPr>
        <p:txBody>
          <a:bodyPr>
            <a:noAutofit/>
          </a:bodyPr>
          <a:lstStyle/>
          <a:p>
            <a:pPr algn="just">
              <a:lnSpc>
                <a:spcPct val="110000"/>
              </a:lnSpc>
            </a:pPr>
            <a:r>
              <a:rPr lang="en-US" sz="2400" dirty="0"/>
              <a:t>Recognizing the important role of education as a main driver of Sustainable development, the 2030 Agenda for Sustainable Development highlights education as a standalone goal, which is holistic, ambitious and inspirational,  “leaving no one behind”</a:t>
            </a:r>
          </a:p>
          <a:p>
            <a:pPr algn="just">
              <a:lnSpc>
                <a:spcPct val="110000"/>
              </a:lnSpc>
            </a:pPr>
            <a:r>
              <a:rPr lang="en-US" sz="2400" b="1" i="1" dirty="0"/>
              <a:t>Goal 4: “Ensure inclusive and equitable quality education and promote lifelong learning opportunities for all”</a:t>
            </a:r>
            <a:r>
              <a:rPr lang="en-US" sz="2400" dirty="0"/>
              <a:t>.  </a:t>
            </a:r>
          </a:p>
          <a:p>
            <a:pPr algn="just">
              <a:lnSpc>
                <a:spcPct val="110000"/>
              </a:lnSpc>
            </a:pPr>
            <a:r>
              <a:rPr lang="en-US" sz="2400" dirty="0"/>
              <a:t>The SDG-4 is transformative and universal, attends to the unfinished business of the Education For All (EFA) goals and the education related MDGs 2 and 3, and address global and national education challenges. </a:t>
            </a:r>
          </a:p>
          <a:p>
            <a:pPr algn="just">
              <a:lnSpc>
                <a:spcPct val="110000"/>
              </a:lnSpc>
            </a:pPr>
            <a:r>
              <a:rPr lang="en-US" sz="2400" dirty="0"/>
              <a:t>Education is therefore, essential to achieve the rest of the goals and its corresponding targets. </a:t>
            </a:r>
          </a:p>
          <a:p>
            <a:pPr marL="0" indent="0" algn="just">
              <a:lnSpc>
                <a:spcPct val="110000"/>
              </a:lnSpc>
              <a:buNone/>
            </a:pPr>
            <a:r>
              <a:rPr lang="en-GB" sz="2400" dirty="0"/>
              <a:t> </a:t>
            </a:r>
          </a:p>
          <a:p>
            <a:endParaRPr lang="en-US" sz="2400" dirty="0"/>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153401" y="0"/>
            <a:ext cx="9906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84087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b="1" dirty="0">
                <a:solidFill>
                  <a:srgbClr val="FF0000"/>
                </a:solidFill>
              </a:rPr>
              <a:t>Implementation of SDG-4 in Nigeria; Intervention Initiatives</a:t>
            </a:r>
            <a:endParaRPr lang="en-US" sz="2400" b="1" dirty="0"/>
          </a:p>
        </p:txBody>
      </p:sp>
      <p:sp>
        <p:nvSpPr>
          <p:cNvPr id="3" name="Content Placeholder 2"/>
          <p:cNvSpPr>
            <a:spLocks noGrp="1"/>
          </p:cNvSpPr>
          <p:nvPr>
            <p:ph sz="quarter" idx="1"/>
          </p:nvPr>
        </p:nvSpPr>
        <p:spPr>
          <a:xfrm>
            <a:off x="0" y="838200"/>
            <a:ext cx="9144000" cy="6019800"/>
          </a:xfrm>
        </p:spPr>
        <p:txBody>
          <a:bodyPr>
            <a:noAutofit/>
          </a:bodyPr>
          <a:lstStyle/>
          <a:p>
            <a:pPr>
              <a:buFont typeface="Wingdings" pitchFamily="2" charset="2"/>
              <a:buChar char="q"/>
            </a:pPr>
            <a:r>
              <a:rPr lang="en-GB" sz="2200" dirty="0"/>
              <a:t>The implementation of the SDG-4 in Nigeria has witnessed some significant milestone since it’s commencement in 2016 with focus on the Basic Education  Sub-Sector..</a:t>
            </a:r>
          </a:p>
          <a:p>
            <a:pPr>
              <a:buFont typeface="Wingdings" pitchFamily="2" charset="2"/>
              <a:buChar char="q"/>
            </a:pPr>
            <a:r>
              <a:rPr lang="en-GB" sz="2200" dirty="0"/>
              <a:t>Several efforts and high impact SDG-4 Intervention projects/programmes initiatives have been put in place by the OSSAP-SDGs to provide strategic direction and impetus to national commitment in the implementation of SDG-4, and thereby accelerate progress towards the attainment of SDG-4 and its target in Nigeria by 2030.  </a:t>
            </a:r>
          </a:p>
          <a:p>
            <a:pPr>
              <a:buFont typeface="Wingdings" pitchFamily="2" charset="2"/>
              <a:buChar char="q"/>
            </a:pPr>
            <a:r>
              <a:rPr lang="en-GB" sz="2200" dirty="0"/>
              <a:t>Some of these projects/programmes Intervention initiatives are:</a:t>
            </a:r>
          </a:p>
          <a:p>
            <a:pPr>
              <a:buFont typeface="Wingdings" pitchFamily="2" charset="2"/>
              <a:buChar char="v"/>
            </a:pPr>
            <a:r>
              <a:rPr lang="en-GB" sz="2200" dirty="0"/>
              <a:t>Google Digital Training for Youth Empowerment, 125,000 Nigeria Youths were digitally trained;</a:t>
            </a:r>
          </a:p>
          <a:p>
            <a:pPr>
              <a:buFont typeface="Wingdings" pitchFamily="2" charset="2"/>
              <a:buChar char="v"/>
            </a:pPr>
            <a:r>
              <a:rPr lang="en-GB" sz="2200" dirty="0"/>
              <a:t>Implementation of CGS to States and FCT Education projects such as Construction/Renovation of  Classroom Blocks with VIP Toilets; Construction of Solar Powered Boreholes; Construction of Teachers Quarter; Perimeter Fencing of the Schools; Procurement and distribution of educational materials and equipment</a:t>
            </a:r>
          </a:p>
        </p:txBody>
      </p:sp>
      <p:pic>
        <p:nvPicPr>
          <p:cNvPr id="4" name="Picture 8" descr="C:\Users\MDGs\AppData\Roaming\Microsoft\Windows Photo Viewer\Windows Photo Viewer Wallpaper.jpg"/>
          <p:cNvPicPr>
            <a:picLocks noChangeAspect="1" noChangeArrowheads="1"/>
          </p:cNvPicPr>
          <p:nvPr/>
        </p:nvPicPr>
        <p:blipFill>
          <a:blip r:embed="rId2"/>
          <a:srcRect l="4765" t="33601" r="9238" b="29111"/>
          <a:stretch>
            <a:fillRect/>
          </a:stretch>
        </p:blipFill>
        <p:spPr bwMode="auto">
          <a:xfrm>
            <a:off x="8458200" y="0"/>
            <a:ext cx="685800" cy="87671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897900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595</TotalTime>
  <Words>1339</Words>
  <Application>Microsoft Office PowerPoint</Application>
  <PresentationFormat>On-screen Show (4:3)</PresentationFormat>
  <Paragraphs>87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    IMPLEMENTATION OF SUSTAINABLE DEVELOPMENT GOAL- 4 IN NIGERIA  A Presentation  BY  Lovina Nkem Chineke Education Desk Officer OSSAP-SDGs, Abuja  At the Capacity Building Workshop for Honourable Commissioners of Education in Nigeria, Held at The Wells Charlton Hotel, Asokoro, Abuja.  THEME: PROMOTING EDUCATION AT THE SUB-NATIONAL LEVEL  Date: Thursday 7th Dec. 2023  </vt:lpstr>
      <vt:lpstr>OUTLINE</vt:lpstr>
      <vt:lpstr>INTRODUCATION AND BACKGROUND</vt:lpstr>
      <vt:lpstr>PowerPoint Presentation</vt:lpstr>
      <vt:lpstr>Strategic Approach to the Implementation of SDGs in Nigeria</vt:lpstr>
      <vt:lpstr>Strategic Approach Contd)</vt:lpstr>
      <vt:lpstr>Sub-National: Conditional Grant Scheme </vt:lpstr>
      <vt:lpstr>Education for Sustainable Development: SDG-4</vt:lpstr>
      <vt:lpstr>Implementation of SDG-4 in Nigeria; Intervention Initiatives</vt:lpstr>
      <vt:lpstr> Intervention Initiatives (Contd)</vt:lpstr>
      <vt:lpstr>Challenges</vt:lpstr>
      <vt:lpstr>Recommendations/Way Forward</vt:lpstr>
      <vt:lpstr>Conclusion</vt:lpstr>
      <vt:lpstr> THANK YOU AND GOD BLESS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IFY</dc:creator>
  <cp:lastModifiedBy>Leo the Great Ebenezer</cp:lastModifiedBy>
  <cp:revision>58</cp:revision>
  <dcterms:created xsi:type="dcterms:W3CDTF">2023-11-27T14:06:11Z</dcterms:created>
  <dcterms:modified xsi:type="dcterms:W3CDTF">2023-12-04T16:53:50Z</dcterms:modified>
</cp:coreProperties>
</file>