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07" r:id="rId2"/>
    <p:sldId id="309" r:id="rId3"/>
    <p:sldId id="310" r:id="rId4"/>
    <p:sldId id="311" r:id="rId5"/>
    <p:sldId id="306" r:id="rId6"/>
    <p:sldId id="312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69"/>
  </p:normalViewPr>
  <p:slideViewPr>
    <p:cSldViewPr>
      <p:cViewPr varScale="1">
        <p:scale>
          <a:sx n="86" d="100"/>
          <a:sy n="86" d="100"/>
        </p:scale>
        <p:origin x="21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E688F-6DCD-4B3B-B3A9-7CE68A90B7EF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D47C5-E449-4462-A7FA-41EDE9E382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45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306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44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804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23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490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5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53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958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822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275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670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89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755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D47C5-E449-4462-A7FA-41EDE9E382C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27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86C639-5CC7-4C92-AEF2-B9C7EF8BB89D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2416E6-BC6F-406D-9791-1BE989115D5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of the Freedom of Information Act for Journalists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By </a:t>
            </a:r>
          </a:p>
          <a:p>
            <a:r>
              <a:rPr lang="en-US" dirty="0" err="1"/>
              <a:t>Dayo</a:t>
            </a:r>
            <a:r>
              <a:rPr lang="en-US" dirty="0"/>
              <a:t> </a:t>
            </a:r>
            <a:r>
              <a:rPr lang="en-US" dirty="0" err="1"/>
              <a:t>Aiyetan</a:t>
            </a:r>
            <a:endParaRPr lang="en-US" dirty="0"/>
          </a:p>
          <a:p>
            <a:r>
              <a:rPr lang="en-US" dirty="0"/>
              <a:t>Executive Director </a:t>
            </a:r>
          </a:p>
          <a:p>
            <a:r>
              <a:rPr lang="en-US" dirty="0"/>
              <a:t>International Centre for Investigative Reporting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829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/>
          </a:p>
          <a:p>
            <a:r>
              <a:rPr lang="en-US" sz="2400" dirty="0"/>
              <a:t>The FOIA supersedes the Official Secrets Act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It is a crime for a public officer to destroy information or records in his/her custody, doctor or alter it in any way before releasing it to a requester. 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A one year jail term is stipulated for such an official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400" dirty="0"/>
              <a:t>Wrongful denial can bring a N500,000 fine upon an individual or institution upon</a:t>
            </a:r>
            <a:r>
              <a:rPr lang="en-US" sz="2800" dirty="0"/>
              <a:t> </a:t>
            </a:r>
            <a:r>
              <a:rPr lang="en-US" sz="2400" dirty="0"/>
              <a:t>conviction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Essential Elements </a:t>
            </a:r>
            <a:r>
              <a:rPr lang="en-US" sz="2800" dirty="0"/>
              <a:t>C</a:t>
            </a:r>
            <a:r>
              <a:rPr lang="en-US" sz="2800" dirty="0">
                <a:solidFill>
                  <a:schemeClr val="tx2"/>
                </a:solidFill>
              </a:rPr>
              <a:t>ont’d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2400" dirty="0"/>
              <a:t>Exemptions:</a:t>
            </a:r>
          </a:p>
          <a:p>
            <a:pPr marL="109728" indent="0">
              <a:buNone/>
            </a:pPr>
            <a:endParaRPr lang="en-US" sz="2400" dirty="0"/>
          </a:p>
          <a:p>
            <a:r>
              <a:rPr lang="en-US" sz="2000" dirty="0"/>
              <a:t>Government may only withhold information in cases where disclosure can cause demonstrable harm to legitimate national interest. Sections 11 – 12, 14 – 17 &amp; 26 provide for eight categories of information that are exempted. </a:t>
            </a:r>
          </a:p>
          <a:p>
            <a:pPr lvl="1"/>
            <a:r>
              <a:rPr lang="en-US" sz="2100" dirty="0"/>
              <a:t>International affairs and defense (Section 11)</a:t>
            </a:r>
          </a:p>
          <a:p>
            <a:pPr lvl="1"/>
            <a:r>
              <a:rPr lang="en-US" sz="2000" dirty="0"/>
              <a:t>Administrative enforcement proceedings, law enforcement and correctional agencies (Section 12)</a:t>
            </a:r>
          </a:p>
          <a:p>
            <a:pPr lvl="1"/>
            <a:r>
              <a:rPr lang="en-US" sz="2000" dirty="0"/>
              <a:t>Personal information (Section 13</a:t>
            </a:r>
          </a:p>
          <a:p>
            <a:pPr lvl="1"/>
            <a:r>
              <a:rPr lang="en-US" sz="2000" dirty="0"/>
              <a:t>Third party information (Section 15)</a:t>
            </a:r>
          </a:p>
          <a:p>
            <a:pPr lvl="1"/>
            <a:r>
              <a:rPr lang="en-US" sz="2000" dirty="0"/>
              <a:t>Lawyer/client privileges</a:t>
            </a:r>
          </a:p>
          <a:p>
            <a:pPr lvl="1"/>
            <a:r>
              <a:rPr lang="en-US" sz="2000" dirty="0"/>
              <a:t>Doctor/client privileges</a:t>
            </a:r>
          </a:p>
          <a:p>
            <a:pPr lvl="1"/>
            <a:r>
              <a:rPr lang="en-US" sz="2000" dirty="0"/>
              <a:t>Journalist/source privileges</a:t>
            </a:r>
          </a:p>
          <a:p>
            <a:pPr lvl="1"/>
            <a:r>
              <a:rPr lang="en-US" sz="2000" dirty="0"/>
              <a:t>Materials readily available for purchase</a:t>
            </a:r>
          </a:p>
          <a:p>
            <a:pPr lvl="1"/>
            <a:r>
              <a:rPr lang="en-US" sz="2000" dirty="0"/>
              <a:t>Library or museum  items acquired for public references or exhibitions (Section 26)</a:t>
            </a:r>
          </a:p>
          <a:p>
            <a:r>
              <a:rPr lang="en-US" sz="2000" dirty="0"/>
              <a:t>All exemptions can be overridden by national interest</a:t>
            </a:r>
          </a:p>
          <a:p>
            <a:endParaRPr lang="en-US" sz="20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Essential Elements </a:t>
            </a:r>
            <a:r>
              <a:rPr lang="en-US" sz="2800" dirty="0"/>
              <a:t>C</a:t>
            </a:r>
            <a:r>
              <a:rPr lang="en-US" sz="2800" dirty="0">
                <a:solidFill>
                  <a:schemeClr val="tx2"/>
                </a:solidFill>
              </a:rPr>
              <a:t>ont’d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23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/>
              <a:t>Who makes the request?</a:t>
            </a:r>
          </a:p>
          <a:p>
            <a:pPr marL="109728" indent="0">
              <a:buNone/>
            </a:pPr>
            <a:endParaRPr lang="en-US" sz="3200" dirty="0"/>
          </a:p>
          <a:p>
            <a:r>
              <a:rPr lang="en-US" sz="3200" dirty="0"/>
              <a:t>The Media House</a:t>
            </a:r>
          </a:p>
          <a:p>
            <a:pPr marL="109728" indent="0">
              <a:buNone/>
            </a:pPr>
            <a:endParaRPr lang="en-US" sz="3200" dirty="0"/>
          </a:p>
          <a:p>
            <a:r>
              <a:rPr lang="en-US" sz="3200" dirty="0"/>
              <a:t>The Journalist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FOIA for Journalists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43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Newspaper or Journalist?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Newspaper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Journalist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carries the weight of an institution.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can have the benefit of the newspaper’s legal unit’s input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can learn from previous experiences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case of denial, an institution can better fight the cause of getting redress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 institution can better afford the cost of a law suit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One journalist is only one individual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He may not have the benefit of legal counsel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He might not have knowledge or experience handling FOIA issue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case of denial, he fights the battle alone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996975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105400"/>
          </a:xfrm>
        </p:spPr>
        <p:txBody>
          <a:bodyPr>
            <a:no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en-US" sz="2000" dirty="0"/>
              <a:t>Why Research?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cs typeface="Times New Roman" pitchFamily="18" charset="0"/>
              </a:rPr>
              <a:t>Helps you narrow down to specific information you need for your story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cs typeface="Times New Roman" pitchFamily="18" charset="0"/>
              </a:rPr>
              <a:t>To determine exactly which agency of government has the information needed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cs typeface="Times New Roman" pitchFamily="18" charset="0"/>
              </a:rPr>
              <a:t>Helps you determine if the information is already available elsewhere-</a:t>
            </a:r>
            <a:r>
              <a:rPr lang="en-US" sz="1600" dirty="0" err="1">
                <a:cs typeface="Times New Roman" pitchFamily="18" charset="0"/>
              </a:rPr>
              <a:t>eg</a:t>
            </a:r>
            <a:r>
              <a:rPr lang="en-US" sz="1600" dirty="0">
                <a:cs typeface="Times New Roman" pitchFamily="18" charset="0"/>
              </a:rPr>
              <a:t> on the internet research and other publication, library etc. </a:t>
            </a:r>
          </a:p>
          <a:p>
            <a:pPr lvl="1">
              <a:lnSpc>
                <a:spcPct val="200000"/>
              </a:lnSpc>
            </a:pPr>
            <a:r>
              <a:rPr lang="en-US" sz="1200" dirty="0">
                <a:cs typeface="Times New Roman" pitchFamily="18" charset="0"/>
              </a:rPr>
              <a:t>Meaning that you don’t need to make a FOIA request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cs typeface="Times New Roman" pitchFamily="18" charset="0"/>
              </a:rPr>
              <a:t>Helps you determine if there are easier and faster means of getting the information</a:t>
            </a:r>
          </a:p>
          <a:p>
            <a:pPr>
              <a:lnSpc>
                <a:spcPct val="200000"/>
              </a:lnSpc>
            </a:pPr>
            <a:r>
              <a:rPr lang="en-US" sz="1600" dirty="0">
                <a:cs typeface="Times New Roman" pitchFamily="18" charset="0"/>
              </a:rPr>
              <a:t>It can also help you understand the specific requirements of an agency in demanding for information under FOIA</a:t>
            </a:r>
          </a:p>
          <a:p>
            <a:endParaRPr lang="en-GB" sz="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First Things First/The Place of Research</a:t>
            </a:r>
            <a:endParaRPr lang="en-GB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71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>
                <a:cs typeface="Times New Roman" pitchFamily="18" charset="0"/>
              </a:rPr>
              <a:t>Printed documents, employment and other records, manuals, reports, policy papers, publications and research findings, budgets, financial and audit statements 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cs typeface="Times New Roman" pitchFamily="18" charset="0"/>
              </a:rPr>
              <a:t>Contract award documents, agreements etc.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cs typeface="Times New Roman" pitchFamily="18" charset="0"/>
              </a:rPr>
              <a:t> Photographs and videos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cs typeface="Times New Roman" pitchFamily="18" charset="0"/>
              </a:rPr>
              <a:t> Maps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cs typeface="Times New Roman" pitchFamily="18" charset="0"/>
              </a:rPr>
              <a:t>Scientific materials, architectural drawings etc.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cs typeface="Times New Roman" pitchFamily="18" charset="0"/>
              </a:rPr>
              <a:t>Web based materials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cs typeface="Times New Roman" pitchFamily="18" charset="0"/>
              </a:rPr>
              <a:t> E-mails and electronic records</a:t>
            </a:r>
            <a:r>
              <a:rPr lang="en-US" sz="2000" dirty="0"/>
              <a:t> </a:t>
            </a:r>
          </a:p>
          <a:p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What Information can you Ask for?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0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534400" cy="53641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dirty="0">
                <a:cs typeface="Times New Roman" pitchFamily="18" charset="0"/>
              </a:rPr>
              <a:t>What a Request Must Contain</a:t>
            </a:r>
          </a:p>
          <a:p>
            <a:endParaRPr lang="en-US" sz="1100" b="1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Name and address of  government agency</a:t>
            </a:r>
          </a:p>
          <a:p>
            <a:pPr marL="109728" indent="0">
              <a:buNone/>
            </a:pPr>
            <a:endParaRPr lang="en-US" sz="8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Date request is made</a:t>
            </a:r>
          </a:p>
          <a:p>
            <a:pPr marL="109728" indent="0">
              <a:buNone/>
            </a:pPr>
            <a:endParaRPr lang="en-US" sz="7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Address of requesting individual or media house</a:t>
            </a:r>
          </a:p>
          <a:p>
            <a:pPr lvl="1"/>
            <a:r>
              <a:rPr lang="en-US" sz="1600" dirty="0">
                <a:cs typeface="Times New Roman" pitchFamily="18" charset="0"/>
              </a:rPr>
              <a:t>to include street address, phone number and email address</a:t>
            </a:r>
          </a:p>
          <a:p>
            <a:pPr marL="393192" lvl="1" indent="0">
              <a:buNone/>
            </a:pPr>
            <a:endParaRPr lang="en-US" sz="11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Details of mode of request</a:t>
            </a:r>
          </a:p>
          <a:p>
            <a:pPr lvl="1"/>
            <a:r>
              <a:rPr lang="en-US" sz="1600" dirty="0">
                <a:cs typeface="Times New Roman" pitchFamily="18" charset="0"/>
              </a:rPr>
              <a:t> letter delivered physically by hand, posted mail or email</a:t>
            </a:r>
          </a:p>
          <a:p>
            <a:pPr marL="393192" lvl="1" indent="0">
              <a:buNone/>
            </a:pPr>
            <a:endParaRPr lang="en-US" sz="7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How request should be delivered </a:t>
            </a:r>
          </a:p>
          <a:p>
            <a:pPr lvl="1"/>
            <a:r>
              <a:rPr lang="en-US" sz="1600" dirty="0">
                <a:cs typeface="Times New Roman" pitchFamily="18" charset="0"/>
              </a:rPr>
              <a:t> by email, posted mail or hand received</a:t>
            </a:r>
          </a:p>
          <a:p>
            <a:pPr lvl="1"/>
            <a:endParaRPr lang="en-US" sz="105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How you want information: in print or soft copy</a:t>
            </a:r>
          </a:p>
          <a:p>
            <a:pPr marL="109728" indent="0">
              <a:buNone/>
            </a:pPr>
            <a:endParaRPr lang="en-US" sz="6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Specific details of information needed</a:t>
            </a:r>
          </a:p>
          <a:p>
            <a:pPr lvl="1"/>
            <a:r>
              <a:rPr lang="en-US" sz="1600" dirty="0">
                <a:cs typeface="Times New Roman" pitchFamily="18" charset="0"/>
              </a:rPr>
              <a:t> including dates, names where applicable</a:t>
            </a:r>
          </a:p>
          <a:p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Writing a FOIA Request</a:t>
            </a:r>
            <a:b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51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cs typeface="Times New Roman" pitchFamily="18" charset="0"/>
              </a:rPr>
              <a:t>Recourse to the court within 30 days</a:t>
            </a:r>
          </a:p>
          <a:p>
            <a:pPr marL="109728" indent="0">
              <a:buNone/>
            </a:pPr>
            <a:endParaRPr lang="en-US" sz="2800" dirty="0"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Recourse to the Human Rights Commission</a:t>
            </a:r>
          </a:p>
          <a:p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Responding to Request Refusal/Denial</a:t>
            </a:r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069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82296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/>
              <a:t>You have been a wonderful audience</a:t>
            </a:r>
            <a:endParaRPr lang="en-GB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		</a:t>
            </a:r>
            <a:br>
              <a:rPr lang="en-US" sz="4400" dirty="0"/>
            </a:br>
            <a:r>
              <a:rPr lang="en-US" sz="4400" dirty="0"/>
              <a:t>			THANK YOU</a:t>
            </a:r>
            <a:br>
              <a:rPr lang="en-US" sz="4400" dirty="0"/>
            </a:br>
            <a:r>
              <a:rPr lang="en-US" sz="4400" dirty="0"/>
              <a:t>	</a:t>
            </a:r>
            <a:endParaRPr lang="en-GB" sz="4400" dirty="0"/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78B022CC-66BD-5F6D-6C8D-7517A668636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68564"/>
            <a:ext cx="7086600" cy="355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6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E2A46F-6C42-C15D-E519-A0C6E6F11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Freedom of Information refers to the </a:t>
            </a:r>
          </a:p>
          <a:p>
            <a:pPr marL="109728" indent="0">
              <a:buNone/>
            </a:pPr>
            <a:r>
              <a:rPr lang="en-GB" dirty="0"/>
              <a:t>right which members of the public have to access information held by government officials &amp; institutions.</a:t>
            </a:r>
          </a:p>
          <a:p>
            <a:r>
              <a:rPr lang="en-GB" dirty="0"/>
              <a:t>It is a fundamental human right established under international Law.</a:t>
            </a:r>
          </a:p>
          <a:p>
            <a:r>
              <a:rPr lang="en-GB" dirty="0"/>
              <a:t>All citizens of any country &amp; indeed all members of the public are entitled to enjoy this right!</a:t>
            </a:r>
          </a:p>
          <a:p>
            <a:endParaRPr lang="en-N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1D270A-6A05-E53C-5471-62837A5D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G" dirty="0"/>
              <a:t>What Freedom of Information means</a:t>
            </a:r>
          </a:p>
        </p:txBody>
      </p:sp>
    </p:spTree>
    <p:extLst>
      <p:ext uri="{BB962C8B-B14F-4D97-AF65-F5344CB8AC3E}">
        <p14:creationId xmlns:p14="http://schemas.microsoft.com/office/powerpoint/2010/main" val="9201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0667E9-5A46-1661-1854-D0A09B5B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/>
              <a:t>Article IV(</a:t>
            </a:r>
            <a:r>
              <a:rPr lang="en-GB" dirty="0" err="1"/>
              <a:t>i</a:t>
            </a:r>
            <a:r>
              <a:rPr lang="en-GB" dirty="0"/>
              <a:t>) of the Declaration of Principles on Freedom of Expression in Africa which states that: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>
                <a:solidFill>
                  <a:srgbClr val="FFC000"/>
                </a:solidFill>
              </a:rPr>
              <a:t>“Public bodies hold information not for 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C000"/>
                </a:solidFill>
              </a:rPr>
              <a:t>themselves but as custodians of the public good and everyone has a right to access this information, subject only to clearly define rules 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C000"/>
                </a:solidFill>
              </a:rPr>
              <a:t>established by law”</a:t>
            </a:r>
          </a:p>
          <a:p>
            <a:endParaRPr lang="en-N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E3D2C2-1FFB-4132-D468-EB79CFFD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03493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2C4A15-7DA3-D9D4-B0A2-9F25B7A54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G" dirty="0"/>
              <a:t>This universally recognised right to information is limited by the understanding that some types of information needs to be kept secret.</a:t>
            </a:r>
          </a:p>
          <a:p>
            <a:pPr>
              <a:buFont typeface="Wingdings" pitchFamily="2" charset="2"/>
              <a:buChar char="Ø"/>
            </a:pPr>
            <a:r>
              <a:rPr lang="en-NG" dirty="0"/>
              <a:t>Examples national security, defence, personal and law enforcement information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F71621-AF7C-CA99-CB64-F1A9EDF2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421023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sz="2000" dirty="0"/>
              <a:t>Nigeria’s Freedom of Information Act was signed into law by former President </a:t>
            </a:r>
            <a:r>
              <a:rPr lang="en-US" sz="2000" dirty="0" err="1"/>
              <a:t>Goodluck</a:t>
            </a:r>
            <a:r>
              <a:rPr lang="en-US" sz="2000" dirty="0"/>
              <a:t> Jonathan in May 28, 2011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Nigeria is one of 23 African countries with access to information laws, with South Africa being the first (2000). </a:t>
            </a:r>
          </a:p>
          <a:p>
            <a:endParaRPr lang="en-US" sz="2000" dirty="0"/>
          </a:p>
          <a:p>
            <a:r>
              <a:rPr lang="en-US" sz="2000" dirty="0"/>
              <a:t>There are nearly 90 countries in the world with Freedom of Information laws</a:t>
            </a:r>
          </a:p>
          <a:p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The Nigerian FOIA</a:t>
            </a:r>
          </a:p>
        </p:txBody>
      </p:sp>
    </p:spTree>
    <p:extLst>
      <p:ext uri="{BB962C8B-B14F-4D97-AF65-F5344CB8AC3E}">
        <p14:creationId xmlns:p14="http://schemas.microsoft.com/office/powerpoint/2010/main" val="425746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5F2122-C722-FB07-CFDC-AA72044E0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To make public records &amp; information more freely available;</a:t>
            </a:r>
          </a:p>
          <a:p>
            <a:r>
              <a:rPr lang="en-GB" dirty="0"/>
              <a:t>To provide for public access to public records &amp; information;</a:t>
            </a:r>
          </a:p>
          <a:p>
            <a:r>
              <a:rPr lang="en-GB" dirty="0"/>
              <a:t>To protect public records &amp; information to the extent consistent with the public interest &amp; the protection of personal privacy;</a:t>
            </a:r>
          </a:p>
          <a:p>
            <a:r>
              <a:rPr lang="en-GB" dirty="0"/>
              <a:t>To protect serving public officers from adverse consequences for disclosing certain kinds of official information without authorization; &amp; </a:t>
            </a:r>
          </a:p>
          <a:p>
            <a:r>
              <a:rPr lang="en-GB" dirty="0"/>
              <a:t>To establish procedures for the achievement of these purposes &amp; for other related matters.</a:t>
            </a:r>
          </a:p>
          <a:p>
            <a:endParaRPr lang="en-N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7EE6D3-6735-12D7-60FE-CF0658C0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G" dirty="0"/>
              <a:t>Objectives of the FOIA as in the preamble</a:t>
            </a:r>
          </a:p>
        </p:txBody>
      </p:sp>
    </p:spTree>
    <p:extLst>
      <p:ext uri="{BB962C8B-B14F-4D97-AF65-F5344CB8AC3E}">
        <p14:creationId xmlns:p14="http://schemas.microsoft.com/office/powerpoint/2010/main" val="309602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It makes for an open and transparent government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It helps reduce secrecy in the conduct of government</a:t>
            </a:r>
          </a:p>
          <a:p>
            <a:pPr marL="109728" indent="0">
              <a:buNone/>
            </a:pPr>
            <a:r>
              <a:rPr lang="en-US" sz="2000" dirty="0"/>
              <a:t>    business which breeds inefficiency, abuse and corruption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It helps reduce abuse of office, abuse of power and corruption in the public space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In a representative government, it provides the citizens with information upon which decisions can be made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It helps maintain a balance of power between the citizens and political power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Why a Freedom of Information Act</a:t>
            </a:r>
            <a:endParaRPr lang="en-GB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4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181600"/>
          </a:xfrm>
        </p:spPr>
        <p:txBody>
          <a:bodyPr>
            <a:noAutofit/>
          </a:bodyPr>
          <a:lstStyle/>
          <a:p>
            <a:r>
              <a:rPr lang="en-US" sz="1650" dirty="0"/>
              <a:t>You have a right to any information held by any public institution funded by government resources (Section 2)</a:t>
            </a:r>
          </a:p>
          <a:p>
            <a:pPr marL="109728" indent="0">
              <a:buNone/>
            </a:pPr>
            <a:endParaRPr lang="en-US" sz="1100" dirty="0"/>
          </a:p>
          <a:p>
            <a:r>
              <a:rPr lang="en-US" sz="1650" dirty="0"/>
              <a:t>You also have the right to access any information held by private institutions for activities funded with government resources (Section 31 defines private institutions)</a:t>
            </a:r>
          </a:p>
          <a:p>
            <a:pPr marL="109728" indent="0">
              <a:buNone/>
            </a:pPr>
            <a:endParaRPr lang="en-US" sz="1200" dirty="0"/>
          </a:p>
          <a:p>
            <a:r>
              <a:rPr lang="en-US" sz="1650" dirty="0"/>
              <a:t>Every Nigerian citizen is guaranteed access to public information irrespective of age, gender, religion or ethnicity (Section 1 (1) </a:t>
            </a:r>
          </a:p>
          <a:p>
            <a:pPr marL="109728" indent="0">
              <a:buNone/>
            </a:pPr>
            <a:endParaRPr lang="en-US" sz="1200" dirty="0"/>
          </a:p>
          <a:p>
            <a:r>
              <a:rPr lang="en-US" sz="1650" dirty="0"/>
              <a:t>The FOI law does not discriminate against foreigners</a:t>
            </a:r>
          </a:p>
          <a:p>
            <a:pPr marL="109728" indent="0">
              <a:buNone/>
            </a:pPr>
            <a:endParaRPr lang="en-US" sz="1400" dirty="0"/>
          </a:p>
          <a:p>
            <a:r>
              <a:rPr lang="en-US" sz="1650" dirty="0"/>
              <a:t>You are not required to give any reason for asking for the information (Section 1 (2)</a:t>
            </a:r>
          </a:p>
          <a:p>
            <a:pPr marL="109728" indent="0">
              <a:buNone/>
            </a:pPr>
            <a:endParaRPr lang="en-US" sz="1200" dirty="0"/>
          </a:p>
          <a:p>
            <a:r>
              <a:rPr lang="en-US" sz="1650" dirty="0"/>
              <a:t>The law mandates public institutions to make proactive disclosure of all information in their custody (Section 2 provides 16 categories)</a:t>
            </a:r>
          </a:p>
          <a:p>
            <a:pPr marL="109728" indent="0">
              <a:buNone/>
            </a:pPr>
            <a:endParaRPr lang="en-US" sz="1100" dirty="0"/>
          </a:p>
          <a:p>
            <a:r>
              <a:rPr lang="en-US" sz="1650" dirty="0"/>
              <a:t>The information can be in print or any other format  (Section 1 (1), 3 (2)</a:t>
            </a:r>
          </a:p>
          <a:p>
            <a:endParaRPr lang="en-GB" sz="16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accent6">
                    <a:lumMod val="75000"/>
                  </a:schemeClr>
                </a:solidFill>
              </a:rPr>
              <a:t>Essential Elements of Freedom of Information Act</a:t>
            </a:r>
            <a:endParaRPr lang="en-GB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6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Public institutions have a seven day time limit to grant requests for information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If request is denied, the public institution must give specific reasons why  and the Section of the Act under which it is being denied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An institution can transfer an application to another if it believes it is better placed to provide the information. It must do this within 3 days but not later that 7 days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There can be a further 7 day extension to the period if the information requested is in large volumes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This law specifically takes care of people with disability who can make requests through third parties. Same for illiterate persons</a:t>
            </a:r>
          </a:p>
          <a:p>
            <a:pPr marL="109728" indent="0">
              <a:buNone/>
            </a:pPr>
            <a:endParaRPr lang="en-US" sz="2000" dirty="0"/>
          </a:p>
          <a:p>
            <a:r>
              <a:rPr lang="en-US" sz="2000" dirty="0"/>
              <a:t>Information is provided FREE. The law provided only for cost of photocopying or production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Essential Elements Cont’d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52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28468</TotalTime>
  <Words>1243</Words>
  <Application>Microsoft Macintosh PowerPoint</Application>
  <PresentationFormat>On-screen Show (4:3)</PresentationFormat>
  <Paragraphs>164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Use of the Freedom of Information Act for Journalists</vt:lpstr>
      <vt:lpstr>What Freedom of Information means</vt:lpstr>
      <vt:lpstr>PowerPoint Presentation</vt:lpstr>
      <vt:lpstr>PowerPoint Presentation</vt:lpstr>
      <vt:lpstr>The Nigerian FOIA</vt:lpstr>
      <vt:lpstr>Objectives of the FOIA as in the preamble</vt:lpstr>
      <vt:lpstr>Why a Freedom of Information Act</vt:lpstr>
      <vt:lpstr>Essential Elements of Freedom of Information Act</vt:lpstr>
      <vt:lpstr>Essential Elements Cont’d</vt:lpstr>
      <vt:lpstr>Essential Elements Cont’d</vt:lpstr>
      <vt:lpstr>Essential Elements Cont’d</vt:lpstr>
      <vt:lpstr>FOIA for Journalists</vt:lpstr>
      <vt:lpstr>Newspaper or Journalist?</vt:lpstr>
      <vt:lpstr>First Things First/The Place of Research</vt:lpstr>
      <vt:lpstr>What Information can you Ask for?</vt:lpstr>
      <vt:lpstr>Writing a FOIA Request </vt:lpstr>
      <vt:lpstr>Responding to Request Refusal/Denial</vt:lpstr>
      <vt:lpstr>      THANK YOU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REPORTING MANUAL</dc:title>
  <dc:creator>Dayo Aiyetan</dc:creator>
  <cp:lastModifiedBy>Dayo Aiyetan</cp:lastModifiedBy>
  <cp:revision>129</cp:revision>
  <dcterms:created xsi:type="dcterms:W3CDTF">2014-03-25T10:51:07Z</dcterms:created>
  <dcterms:modified xsi:type="dcterms:W3CDTF">2023-12-13T02:58:14Z</dcterms:modified>
</cp:coreProperties>
</file>