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66CF5A-A143-224F-AB76-AACBDEED7B42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7DAFE-0404-114F-82D6-83315A694D7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sib.gov.ng/" TargetMode="External"/><Relationship Id="rId2" Type="http://schemas.openxmlformats.org/officeDocument/2006/relationships/hyperlink" Target="http://www.budgetoffice.gov.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nespotters.net/airlines/nigeria" TargetMode="External"/><Relationship Id="rId5" Type="http://schemas.openxmlformats.org/officeDocument/2006/relationships/hyperlink" Target="https://aviation-safety.net/database/dblist.php?Country=5N&amp;lang=&amp;page=1" TargetMode="External"/><Relationship Id="rId4" Type="http://schemas.openxmlformats.org/officeDocument/2006/relationships/hyperlink" Target="AVIATION%20SAFETY%20NETWOR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ll.com.ng/environment-society/environment-tpkg/oil-spills.html" TargetMode="External"/><Relationship Id="rId2" Type="http://schemas.openxmlformats.org/officeDocument/2006/relationships/hyperlink" Target="http://www.nigerianstat.gov.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.worldbank.org/country/nigeri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umentcloud.org/" TargetMode="External"/><Relationship Id="rId2" Type="http://schemas.openxmlformats.org/officeDocument/2006/relationships/hyperlink" Target="http://opencorporat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pp.gov.ng/" TargetMode="External"/><Relationship Id="rId5" Type="http://schemas.openxmlformats.org/officeDocument/2006/relationships/hyperlink" Target="http://www.nse.com.ng/" TargetMode="External"/><Relationship Id="rId4" Type="http://schemas.openxmlformats.org/officeDocument/2006/relationships/hyperlink" Target="https://investigativedashboard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treasury.gov.ng/" TargetMode="External"/><Relationship Id="rId2" Type="http://schemas.openxmlformats.org/officeDocument/2006/relationships/hyperlink" Target="https://corruptioncases.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sinitiative.org/sub-national-audit-data/" TargetMode="External"/><Relationship Id="rId4" Type="http://schemas.openxmlformats.org/officeDocument/2006/relationships/hyperlink" Target="https://www.govspend.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copo.bpp.gov.ng/" TargetMode="External"/><Relationship Id="rId2" Type="http://schemas.openxmlformats.org/officeDocument/2006/relationships/hyperlink" Target="https://devtracker.dfid.gov.uk/countries/NG/projects#page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augf.ng/" TargetMode="External"/><Relationship Id="rId4" Type="http://schemas.openxmlformats.org/officeDocument/2006/relationships/hyperlink" Target="https://oagf.gov.ng/publication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remecourt.gov.ng/" TargetMode="External"/><Relationship Id="rId2" Type="http://schemas.openxmlformats.org/officeDocument/2006/relationships/hyperlink" Target="https://njc.gov.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urtofappeal.com.ng/" TargetMode="External"/><Relationship Id="rId4" Type="http://schemas.openxmlformats.org/officeDocument/2006/relationships/hyperlink" Target="http://fhc.gov.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.gov" TargetMode="External"/><Relationship Id="rId7" Type="http://schemas.openxmlformats.org/officeDocument/2006/relationships/hyperlink" Target="http://imoleng.com" TargetMode="External"/><Relationship Id="rId2" Type="http://schemas.openxmlformats.org/officeDocument/2006/relationships/hyperlink" Target="https://archive.org/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snig.org/" TargetMode="External"/><Relationship Id="rId5" Type="http://schemas.openxmlformats.org/officeDocument/2006/relationships/hyperlink" Target="http://bpp.gov.ng" TargetMode="External"/><Relationship Id="rId4" Type="http://schemas.openxmlformats.org/officeDocument/2006/relationships/hyperlink" Target="http://openoil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cng.org/new/laws_of_nigeria.php" TargetMode="External"/><Relationship Id="rId2" Type="http://schemas.openxmlformats.org/officeDocument/2006/relationships/hyperlink" Target="http://www.sipri.org/research/armaments/milex/milex_datab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pf.gov.ng/polcontact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RA.GOV" TargetMode="External"/><Relationship Id="rId2" Type="http://schemas.openxmlformats.org/officeDocument/2006/relationships/hyperlink" Target="http://www.dicon.gov.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ra.gov/qs-foreignprincipa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Musikilu </a:t>
            </a:r>
            <a:r>
              <a:rPr lang="en-US" dirty="0" err="1"/>
              <a:t>mojeed</a:t>
            </a:r>
            <a:endParaRPr lang="en-US" dirty="0"/>
          </a:p>
          <a:p>
            <a:r>
              <a:rPr lang="en-US" dirty="0"/>
              <a:t>Editor-in-chief</a:t>
            </a:r>
          </a:p>
          <a:p>
            <a:r>
              <a:rPr lang="en-US" dirty="0"/>
              <a:t>Premium times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ONLINE RESOURCES FOR INDEPTH &amp; IMPACTFUL REPORTING</a:t>
            </a:r>
          </a:p>
        </p:txBody>
      </p:sp>
    </p:spTree>
    <p:extLst>
      <p:ext uri="{BB962C8B-B14F-4D97-AF65-F5344CB8AC3E}">
        <p14:creationId xmlns:p14="http://schemas.microsoft.com/office/powerpoint/2010/main" val="27152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BUDGET OFFICE OF THE FEDERATION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http://www.budgetoffice.gov.ng/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ACCIDENT INVESTIGATION BUREAU </a:t>
            </a:r>
            <a:r>
              <a:rPr lang="en-US" dirty="0"/>
              <a:t>https://</a:t>
            </a:r>
            <a:r>
              <a:rPr lang="en-US" dirty="0" err="1"/>
              <a:t>nsib.gov.ng</a:t>
            </a:r>
            <a:endParaRPr lang="en-US" dirty="0"/>
          </a:p>
          <a:p>
            <a:r>
              <a:rPr lang="en-US" dirty="0">
                <a:hlinkClick r:id="rId4"/>
              </a:rPr>
              <a:t>AVIATION SAFETY NETWORK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https://aviation-safety.net/database/dblist.php?Country=5N&amp;lang=&amp;page=1</a:t>
            </a:r>
            <a:endParaRPr lang="en-US" dirty="0"/>
          </a:p>
          <a:p>
            <a:r>
              <a:rPr lang="en-US" dirty="0"/>
              <a:t>PLANESPOTTERS.NET </a:t>
            </a:r>
            <a:r>
              <a:rPr lang="en-US" dirty="0">
                <a:hlinkClick r:id="rId6"/>
              </a:rPr>
              <a:t>https://www.planespotters.net/airlines/nigeria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Nigeria Bureau of </a:t>
            </a:r>
            <a:r>
              <a:rPr lang="en-US" dirty="0" err="1"/>
              <a:t>Statisticss</a:t>
            </a:r>
            <a:endParaRPr lang="en-US" dirty="0"/>
          </a:p>
          <a:p>
            <a:r>
              <a:rPr lang="en-US" u="sng" dirty="0">
                <a:hlinkClick r:id="rId2"/>
              </a:rPr>
              <a:t>http://www.nigerianstat.gov.ng/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Shell Oil Spill Data</a:t>
            </a:r>
          </a:p>
          <a:p>
            <a:r>
              <a:rPr lang="en-US" u="sng" dirty="0">
                <a:hlinkClick r:id="rId3"/>
              </a:rPr>
              <a:t>http://www.shell.com.ng/environment-society/environment-tpkg/oil-spills.html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World Bank Data</a:t>
            </a:r>
          </a:p>
          <a:p>
            <a:r>
              <a:rPr lang="en-US" u="sng" dirty="0">
                <a:hlinkClick r:id="rId4"/>
              </a:rPr>
              <a:t>http://data.worldbank.org/country/nigeria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3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>
                <a:hlinkClick r:id="rId2"/>
              </a:rPr>
              <a:t>OPEN CORPORATES  http://opencorporates.com/</a:t>
            </a:r>
            <a:endParaRPr lang="en-US" u="sng" dirty="0"/>
          </a:p>
          <a:p>
            <a:endParaRPr lang="en-US" u="sng" dirty="0"/>
          </a:p>
          <a:p>
            <a:r>
              <a:rPr lang="en-US" u="sng" dirty="0"/>
              <a:t>DOCUMENT CLOUD  </a:t>
            </a:r>
            <a:r>
              <a:rPr lang="en-US" dirty="0">
                <a:hlinkClick r:id="rId3"/>
              </a:rPr>
              <a:t>https://www.documentcloud.org/</a:t>
            </a:r>
            <a:endParaRPr lang="en-US" dirty="0"/>
          </a:p>
          <a:p>
            <a:endParaRPr lang="en-US" u="sng" dirty="0"/>
          </a:p>
          <a:p>
            <a:r>
              <a:rPr lang="en-US" u="sng" dirty="0"/>
              <a:t>INVESTIGATIVE DASHBOARD </a:t>
            </a:r>
            <a:r>
              <a:rPr lang="en-US" dirty="0">
                <a:hlinkClick r:id="rId4"/>
              </a:rPr>
              <a:t>https://investigativedashboard.org/</a:t>
            </a:r>
            <a:endParaRPr lang="en-US" dirty="0"/>
          </a:p>
          <a:p>
            <a:endParaRPr lang="en-US" dirty="0"/>
          </a:p>
          <a:p>
            <a:r>
              <a:rPr lang="en-US" dirty="0"/>
              <a:t>NIGERIA STOCK EXCHANGE  </a:t>
            </a:r>
            <a:r>
              <a:rPr lang="en-US" dirty="0">
                <a:hlinkClick r:id="rId5"/>
              </a:rPr>
              <a:t>www.nse.com.ng/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GB" dirty="0">
                <a:hlinkClick r:id="rId6"/>
              </a:rPr>
              <a:t>Bureau of Public Procurement https://www.bpp.gov.ng/</a:t>
            </a:r>
          </a:p>
          <a:p>
            <a:endParaRPr lang="en-GB" dirty="0">
              <a:hlinkClick r:id="rId6"/>
            </a:endParaRPr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6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74CB-2C17-F14D-8B79-113CADA8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17EFE-D89D-5742-9281-94A7A1958C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CORRUPTION CASES DATABASE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https://corruptioncases.ng/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OPEN TREASURY PORTAL </a:t>
            </a:r>
            <a:r>
              <a:rPr lang="en-US" dirty="0">
                <a:hlinkClick r:id="rId3"/>
              </a:rPr>
              <a:t>www.opentreasury.gov.ng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NIGERIA GOVT SPENDING RECORD </a:t>
            </a:r>
            <a:r>
              <a:rPr lang="en-US" dirty="0">
                <a:hlinkClick r:id="rId4"/>
              </a:rPr>
              <a:t>https://www.govspend.ng/</a:t>
            </a:r>
            <a:endParaRPr lang="en-US" dirty="0"/>
          </a:p>
          <a:p>
            <a:r>
              <a:rPr lang="en-US" dirty="0"/>
              <a:t>ANNUAL AUDIT BY STATES </a:t>
            </a:r>
            <a:r>
              <a:rPr lang="en-US" dirty="0">
                <a:hlinkClick r:id="rId5"/>
              </a:rPr>
              <a:t>https://plsinitiative.org/sub-national-audit-data/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37E2-E0DC-574B-AB8F-4197CF6B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CE8F1-781E-244F-87B1-916A7F54AC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DEVELOPMENT TRACKER </a:t>
            </a:r>
            <a:r>
              <a:rPr lang="en-US" dirty="0">
                <a:hlinkClick r:id="rId2"/>
              </a:rPr>
              <a:t>https://devtracker.dfid.gov.uk/countries/NG/projects#page-1</a:t>
            </a:r>
            <a:endParaRPr lang="en-US" dirty="0"/>
          </a:p>
          <a:p>
            <a:r>
              <a:rPr lang="en-US" dirty="0"/>
              <a:t>NIGERIA OPEN CONTRACTING PORTAL </a:t>
            </a:r>
            <a:r>
              <a:rPr lang="en-US" dirty="0">
                <a:hlinkClick r:id="rId3"/>
              </a:rPr>
              <a:t>https://nocopo.bpp.gov.ng/</a:t>
            </a:r>
            <a:endParaRPr lang="en-US" dirty="0"/>
          </a:p>
          <a:p>
            <a:r>
              <a:rPr lang="en-US" dirty="0"/>
              <a:t>ACCOUNTANT GENERAL OF THE FEDERATION </a:t>
            </a:r>
            <a:r>
              <a:rPr lang="en-US" dirty="0">
                <a:hlinkClick r:id="rId4"/>
              </a:rPr>
              <a:t>https://oagf.gov.ng/publications/</a:t>
            </a:r>
            <a:endParaRPr lang="en-US" dirty="0"/>
          </a:p>
          <a:p>
            <a:r>
              <a:rPr lang="en-US" dirty="0"/>
              <a:t>AUDITOR GENERAL REPORTS 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https://oaugf.ng/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4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830A-5614-0542-93B8-C669F529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794F-3307-5341-A3FD-E2FA500232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5200" dirty="0"/>
              <a:t>National Judicial Council </a:t>
            </a:r>
            <a:r>
              <a:rPr lang="en-GB" sz="5200" dirty="0">
                <a:hlinkClick r:id="rId2"/>
              </a:rPr>
              <a:t>https://njc.gov.ng</a:t>
            </a:r>
            <a:endParaRPr lang="en-GB" sz="5200" dirty="0"/>
          </a:p>
          <a:p>
            <a:r>
              <a:rPr lang="en-GB" sz="5200" dirty="0"/>
              <a:t>Supreme Court of Nigeria </a:t>
            </a:r>
            <a:r>
              <a:rPr lang="en-GB" sz="5200" dirty="0">
                <a:hlinkClick r:id="rId3"/>
              </a:rPr>
              <a:t>https://supremecourt.gov.ng/</a:t>
            </a:r>
            <a:endParaRPr lang="en-GB" sz="5200" dirty="0"/>
          </a:p>
          <a:p>
            <a:endParaRPr lang="en-GB" sz="5200" dirty="0"/>
          </a:p>
          <a:p>
            <a:endParaRPr lang="en-GB" sz="5200" dirty="0"/>
          </a:p>
          <a:p>
            <a:r>
              <a:rPr lang="en-GB" sz="5200" dirty="0"/>
              <a:t>Federal High Court </a:t>
            </a:r>
            <a:r>
              <a:rPr lang="en-GB" sz="5200" dirty="0">
                <a:hlinkClick r:id="rId4"/>
              </a:rPr>
              <a:t>http://fhc.gov.ng/</a:t>
            </a:r>
            <a:endParaRPr lang="en-GB" sz="5200" dirty="0"/>
          </a:p>
          <a:p>
            <a:endParaRPr lang="en-GB" sz="5200" dirty="0"/>
          </a:p>
          <a:p>
            <a:pPr marL="0" indent="0">
              <a:buNone/>
            </a:pPr>
            <a:endParaRPr lang="en-GB" sz="5200" dirty="0"/>
          </a:p>
          <a:p>
            <a:pPr marL="0" indent="0">
              <a:buNone/>
            </a:pPr>
            <a:endParaRPr lang="en-GB" sz="5200" dirty="0"/>
          </a:p>
          <a:p>
            <a:r>
              <a:rPr lang="en-GB" sz="5200" dirty="0"/>
              <a:t>Court of Appeal </a:t>
            </a:r>
          </a:p>
          <a:p>
            <a:r>
              <a:rPr lang="en-GB" sz="5200" dirty="0">
                <a:hlinkClick r:id="rId5"/>
              </a:rPr>
              <a:t>http://www.courtofappeal.com.ng</a:t>
            </a:r>
            <a:endParaRPr lang="en-GB" sz="5200" dirty="0"/>
          </a:p>
          <a:p>
            <a:endParaRPr lang="en-GB" sz="5200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8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4CE3-D088-D143-8335-31F10BE2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3F42F-1063-504C-967B-34F19D0DE0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400" dirty="0"/>
              <a:t>National Industrial Court http://</a:t>
            </a:r>
            <a:r>
              <a:rPr lang="en-GB" sz="4400" dirty="0" err="1"/>
              <a:t>nicn.gov.ng</a:t>
            </a:r>
            <a:r>
              <a:rPr lang="en-GB" sz="4400" dirty="0"/>
              <a:t>/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Nigerian Bar Association https://</a:t>
            </a:r>
            <a:r>
              <a:rPr lang="en-GB" sz="4400" dirty="0" err="1"/>
              <a:t>www.nigerianbar.org.ng</a:t>
            </a:r>
            <a:r>
              <a:rPr lang="en-GB" sz="4400" dirty="0"/>
              <a:t>/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Policy &amp; Legal Advocacy Centre https://</a:t>
            </a:r>
            <a:r>
              <a:rPr lang="en-GB" sz="4400" dirty="0" err="1"/>
              <a:t>lawsofnigeria.placng.org</a:t>
            </a:r>
            <a:r>
              <a:rPr lang="en-GB" sz="4400" dirty="0"/>
              <a:t>/</a:t>
            </a:r>
            <a:br>
              <a:rPr lang="en-GB" sz="4400" dirty="0"/>
            </a:b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4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89F5-BA85-6243-BF97-BD8A637D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B224C-BE38-4C4C-8323-375DBAEFF5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400" dirty="0"/>
              <a:t>ECOWAS Court http://</a:t>
            </a:r>
            <a:r>
              <a:rPr lang="en-GB" sz="4400" dirty="0" err="1"/>
              <a:t>prod.courtecowas.org</a:t>
            </a:r>
            <a:r>
              <a:rPr lang="en-GB" sz="4400" dirty="0"/>
              <a:t>/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International Criminal Court https://</a:t>
            </a:r>
            <a:r>
              <a:rPr lang="en-GB" sz="4400" dirty="0" err="1"/>
              <a:t>www.icc-cpi.int</a:t>
            </a:r>
            <a:r>
              <a:rPr lang="en-GB" sz="4400" dirty="0"/>
              <a:t>/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International Court of Justice https://</a:t>
            </a:r>
            <a:r>
              <a:rPr lang="en-GB" sz="4400" dirty="0" err="1"/>
              <a:t>www.icj-cij.org</a:t>
            </a:r>
            <a:r>
              <a:rPr lang="en-GB" sz="4400" dirty="0"/>
              <a:t>/</a:t>
            </a:r>
            <a:r>
              <a:rPr lang="en-GB" sz="4400" dirty="0" err="1"/>
              <a:t>en</a:t>
            </a:r>
            <a:endParaRPr lang="en-GB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Way Back Machine: </a:t>
            </a:r>
          </a:p>
          <a:p>
            <a:r>
              <a:rPr lang="en-US" dirty="0">
                <a:hlinkClick r:id="rId2"/>
              </a:rPr>
              <a:t>https://archive.org/web/</a:t>
            </a:r>
            <a:endParaRPr lang="en-US" dirty="0"/>
          </a:p>
          <a:p>
            <a:r>
              <a:rPr lang="en-US" dirty="0">
                <a:hlinkClick r:id="rId3"/>
              </a:rPr>
              <a:t>www.sec.gov</a:t>
            </a:r>
            <a:r>
              <a:rPr lang="en-US" dirty="0"/>
              <a:t>&lt;</a:t>
            </a:r>
            <a:r>
              <a:rPr lang="en-US" dirty="0">
                <a:hlinkClick r:id="rId3"/>
              </a:rPr>
              <a:t>http://www.sec.gov</a:t>
            </a:r>
            <a:endParaRPr lang="en-US" dirty="0"/>
          </a:p>
          <a:p>
            <a:r>
              <a:rPr lang="en-US" dirty="0">
                <a:hlinkClick r:id="rId4"/>
              </a:rPr>
              <a:t>openoil.net</a:t>
            </a:r>
            <a:endParaRPr lang="en-US" dirty="0"/>
          </a:p>
          <a:p>
            <a:r>
              <a:rPr lang="en-US" dirty="0">
                <a:hlinkClick r:id="rId5"/>
              </a:rPr>
              <a:t>bpp.gov.ng</a:t>
            </a:r>
            <a:endParaRPr lang="en-US" dirty="0"/>
          </a:p>
          <a:p>
            <a:r>
              <a:rPr lang="en-US" dirty="0">
                <a:hlinkClick r:id="rId6"/>
              </a:rPr>
              <a:t>http://www.nassnig.org/</a:t>
            </a:r>
            <a:endParaRPr lang="en-US" dirty="0"/>
          </a:p>
          <a:p>
            <a:r>
              <a:rPr lang="en-US" dirty="0">
                <a:hlinkClick r:id="rId7"/>
              </a:rPr>
              <a:t>imoleng.com</a:t>
            </a:r>
            <a:endParaRPr lang="en-US" dirty="0"/>
          </a:p>
          <a:p>
            <a:r>
              <a:rPr lang="en-US" dirty="0"/>
              <a:t>Corporate Affairs Commission http://</a:t>
            </a:r>
            <a:r>
              <a:rPr lang="en-US" dirty="0" err="1"/>
              <a:t>publicsearch.cac.gov.ng</a:t>
            </a:r>
            <a:r>
              <a:rPr lang="en-US" dirty="0"/>
              <a:t>/</a:t>
            </a:r>
            <a:r>
              <a:rPr lang="en-US" dirty="0" err="1"/>
              <a:t>ComSearch</a:t>
            </a:r>
            <a:r>
              <a:rPr lang="en-US" dirty="0"/>
              <a:t>/</a:t>
            </a:r>
            <a:r>
              <a:rPr lang="en-US" dirty="0" err="1"/>
              <a:t>index.php</a:t>
            </a:r>
            <a:br>
              <a:rPr lang="en-US" dirty="0"/>
            </a:b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129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SIPRI Military Expenditure Database</a:t>
            </a:r>
          </a:p>
          <a:p>
            <a:r>
              <a:rPr lang="en-US" dirty="0">
                <a:hlinkClick r:id="rId2"/>
              </a:rPr>
              <a:t>http://www.sipri.org/research/armaments/milex/milex_database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Laws of the Federation of Nigeria</a:t>
            </a:r>
            <a:br>
              <a:rPr lang="en-US" dirty="0"/>
            </a:br>
            <a:r>
              <a:rPr lang="en-US" dirty="0" err="1"/>
              <a:t>www.</a:t>
            </a:r>
            <a:r>
              <a:rPr lang="en-US" b="1" dirty="0" err="1"/>
              <a:t>nigeria</a:t>
            </a:r>
            <a:r>
              <a:rPr lang="en-US" dirty="0" err="1"/>
              <a:t>-</a:t>
            </a:r>
            <a:r>
              <a:rPr lang="en-US" b="1" dirty="0" err="1"/>
              <a:t>law</a:t>
            </a:r>
            <a:r>
              <a:rPr lang="en-US" dirty="0" err="1"/>
              <a:t>.org</a:t>
            </a:r>
            <a:r>
              <a:rPr lang="en-US" dirty="0"/>
              <a:t>/</a:t>
            </a:r>
            <a:r>
              <a:rPr lang="en-US" dirty="0" err="1"/>
              <a:t>LFNMainPage.htm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3"/>
              </a:rPr>
              <a:t>http://www.placng.org/new/laws_of_nigeria.php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NIGERIA POLICE FORCE</a:t>
            </a:r>
            <a:br>
              <a:rPr lang="en-US" dirty="0"/>
            </a:br>
            <a:r>
              <a:rPr lang="en-US" dirty="0">
                <a:hlinkClick r:id="rId4"/>
              </a:rPr>
              <a:t>https://www.npf.gov.ng/polcontact.php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2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DEFENCE INDUSTRY CORPORATION OF NIGERIA</a:t>
            </a:r>
            <a:br>
              <a:rPr lang="en-US" dirty="0"/>
            </a:br>
            <a:r>
              <a:rPr lang="en-US" dirty="0">
                <a:hlinkClick r:id="rId2"/>
              </a:rPr>
              <a:t>http://www.dicon.gov.ng/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FARA.GOV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4"/>
              </a:rPr>
              <a:t>http://www.fara.gov/qs-foreignprincipal.html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75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88</TotalTime>
  <Words>591</Words>
  <Application>Microsoft Macintosh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Civic</vt:lpstr>
      <vt:lpstr>ONLINE RESOURCES FOR INDEPTH &amp; IMPACTFUL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Premium Times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CORRUPTION: Using Online Tools, Resources &amp; Databases</dc:title>
  <dc:creator>Mojeed Musikilu</dc:creator>
  <cp:lastModifiedBy>Microsoft Office User</cp:lastModifiedBy>
  <cp:revision>10</cp:revision>
  <dcterms:created xsi:type="dcterms:W3CDTF">2016-03-14T12:16:33Z</dcterms:created>
  <dcterms:modified xsi:type="dcterms:W3CDTF">2023-11-23T07:54:16Z</dcterms:modified>
</cp:coreProperties>
</file>