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0" r:id="rId20"/>
    <p:sldId id="271" r:id="rId21"/>
    <p:sldId id="276" r:id="rId22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0AD60-5E73-4849-9787-79398EAA206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30DA2C-6B4D-46DC-A44B-9A93DD7D24ED}">
      <dgm:prSet/>
      <dgm:spPr/>
      <dgm:t>
        <a:bodyPr/>
        <a:lstStyle/>
        <a:p>
          <a:r>
            <a:rPr lang="en-NG"/>
            <a:t>FMoF and Budget Office come up with economic plan – part of this is the MTEF (Medium Term Expenditure Framework)</a:t>
          </a:r>
          <a:endParaRPr lang="en-US"/>
        </a:p>
      </dgm:t>
    </dgm:pt>
    <dgm:pt modelId="{E21F6636-8A28-436F-9965-F45D36CA8CF5}" type="parTrans" cxnId="{EC854496-25E8-4E3F-916F-888B0FC6BB0F}">
      <dgm:prSet/>
      <dgm:spPr/>
      <dgm:t>
        <a:bodyPr/>
        <a:lstStyle/>
        <a:p>
          <a:endParaRPr lang="en-US"/>
        </a:p>
      </dgm:t>
    </dgm:pt>
    <dgm:pt modelId="{0DFC559E-AB16-4270-9828-229498EC3A3E}" type="sibTrans" cxnId="{EC854496-25E8-4E3F-916F-888B0FC6BB0F}">
      <dgm:prSet/>
      <dgm:spPr/>
      <dgm:t>
        <a:bodyPr/>
        <a:lstStyle/>
        <a:p>
          <a:endParaRPr lang="en-US"/>
        </a:p>
      </dgm:t>
    </dgm:pt>
    <dgm:pt modelId="{A49863F5-EF89-4070-83E6-24228671152B}">
      <dgm:prSet/>
      <dgm:spPr/>
      <dgm:t>
        <a:bodyPr/>
        <a:lstStyle/>
        <a:p>
          <a:r>
            <a:rPr lang="en-NG" dirty="0"/>
            <a:t>Proposal submission by MDAs &amp; GOEs (Government Owned Entreprises)</a:t>
          </a:r>
          <a:endParaRPr lang="en-US" dirty="0"/>
        </a:p>
      </dgm:t>
    </dgm:pt>
    <dgm:pt modelId="{6706E454-0F56-478C-BC40-EFAE8010AD1E}" type="parTrans" cxnId="{092D9F8B-B2F4-4BFC-9D29-85B9644E9B0B}">
      <dgm:prSet/>
      <dgm:spPr/>
      <dgm:t>
        <a:bodyPr/>
        <a:lstStyle/>
        <a:p>
          <a:endParaRPr lang="en-US"/>
        </a:p>
      </dgm:t>
    </dgm:pt>
    <dgm:pt modelId="{18ED711A-A5E3-4100-AF42-C71A14D9D4FF}" type="sibTrans" cxnId="{092D9F8B-B2F4-4BFC-9D29-85B9644E9B0B}">
      <dgm:prSet/>
      <dgm:spPr/>
      <dgm:t>
        <a:bodyPr/>
        <a:lstStyle/>
        <a:p>
          <a:endParaRPr lang="en-US"/>
        </a:p>
      </dgm:t>
    </dgm:pt>
    <dgm:pt modelId="{825B20E0-073E-4EBD-9D2D-60EA6527FDA3}">
      <dgm:prSet/>
      <dgm:spPr/>
      <dgm:t>
        <a:bodyPr/>
        <a:lstStyle/>
        <a:p>
          <a:r>
            <a:rPr lang="en-NG"/>
            <a:t>Presentation of Budget estimates to Presidency/FEC Approval</a:t>
          </a:r>
          <a:endParaRPr lang="en-US"/>
        </a:p>
      </dgm:t>
    </dgm:pt>
    <dgm:pt modelId="{6A05D61A-C263-4FBC-B6B4-4B7D5FC3679A}" type="parTrans" cxnId="{833C678D-0C95-4A4E-AB8B-23864D2CB795}">
      <dgm:prSet/>
      <dgm:spPr/>
      <dgm:t>
        <a:bodyPr/>
        <a:lstStyle/>
        <a:p>
          <a:endParaRPr lang="en-US"/>
        </a:p>
      </dgm:t>
    </dgm:pt>
    <dgm:pt modelId="{A747FFD3-9C7C-4200-A453-E873868D6204}" type="sibTrans" cxnId="{833C678D-0C95-4A4E-AB8B-23864D2CB795}">
      <dgm:prSet/>
      <dgm:spPr/>
      <dgm:t>
        <a:bodyPr/>
        <a:lstStyle/>
        <a:p>
          <a:endParaRPr lang="en-US"/>
        </a:p>
      </dgm:t>
    </dgm:pt>
    <dgm:pt modelId="{DD430CE4-E6AF-44B5-A0A5-281AA668903E}">
      <dgm:prSet/>
      <dgm:spPr/>
      <dgm:t>
        <a:bodyPr/>
        <a:lstStyle/>
        <a:p>
          <a:r>
            <a:rPr lang="en-NG"/>
            <a:t>President presents Budget to National Assembly</a:t>
          </a:r>
          <a:endParaRPr lang="en-US"/>
        </a:p>
      </dgm:t>
    </dgm:pt>
    <dgm:pt modelId="{DF29770D-82C3-4783-B2DC-8EA3292D0BFC}" type="parTrans" cxnId="{9EA26F03-E756-408D-B1F6-EBE6DD801264}">
      <dgm:prSet/>
      <dgm:spPr/>
      <dgm:t>
        <a:bodyPr/>
        <a:lstStyle/>
        <a:p>
          <a:endParaRPr lang="en-US"/>
        </a:p>
      </dgm:t>
    </dgm:pt>
    <dgm:pt modelId="{585BCC65-A64F-4738-B618-5B40C89BF826}" type="sibTrans" cxnId="{9EA26F03-E756-408D-B1F6-EBE6DD801264}">
      <dgm:prSet/>
      <dgm:spPr/>
      <dgm:t>
        <a:bodyPr/>
        <a:lstStyle/>
        <a:p>
          <a:endParaRPr lang="en-US"/>
        </a:p>
      </dgm:t>
    </dgm:pt>
    <dgm:pt modelId="{000B2825-0F7E-4963-A7B2-8182F3A3CB3D}">
      <dgm:prSet/>
      <dgm:spPr/>
      <dgm:t>
        <a:bodyPr/>
        <a:lstStyle/>
        <a:p>
          <a:r>
            <a:rPr lang="en-NG"/>
            <a:t>Approval of Budget by NASS</a:t>
          </a:r>
          <a:endParaRPr lang="en-US"/>
        </a:p>
      </dgm:t>
    </dgm:pt>
    <dgm:pt modelId="{84E2D78B-2D9D-4A12-B2CD-CE08CCD6FB3F}" type="parTrans" cxnId="{562462FC-1D13-466E-9051-F01052E0DD08}">
      <dgm:prSet/>
      <dgm:spPr/>
      <dgm:t>
        <a:bodyPr/>
        <a:lstStyle/>
        <a:p>
          <a:endParaRPr lang="en-US"/>
        </a:p>
      </dgm:t>
    </dgm:pt>
    <dgm:pt modelId="{D7297311-E679-4F62-9A8E-EF206C2EE956}" type="sibTrans" cxnId="{562462FC-1D13-466E-9051-F01052E0DD08}">
      <dgm:prSet/>
      <dgm:spPr/>
      <dgm:t>
        <a:bodyPr/>
        <a:lstStyle/>
        <a:p>
          <a:endParaRPr lang="en-US"/>
        </a:p>
      </dgm:t>
    </dgm:pt>
    <dgm:pt modelId="{FF1C84C8-E680-4FCB-BC88-C2F21D7F6244}">
      <dgm:prSet/>
      <dgm:spPr/>
      <dgm:t>
        <a:bodyPr/>
        <a:lstStyle/>
        <a:p>
          <a:r>
            <a:rPr lang="en-NG"/>
            <a:t>Implementation of Budget/allocation and release of funds/contracts/procurement.</a:t>
          </a:r>
          <a:endParaRPr lang="en-US"/>
        </a:p>
      </dgm:t>
    </dgm:pt>
    <dgm:pt modelId="{22841890-72B0-4D11-948C-E46EB162235B}" type="parTrans" cxnId="{B0E325F3-5C0D-45A2-8621-1B96BE548887}">
      <dgm:prSet/>
      <dgm:spPr/>
      <dgm:t>
        <a:bodyPr/>
        <a:lstStyle/>
        <a:p>
          <a:endParaRPr lang="en-US"/>
        </a:p>
      </dgm:t>
    </dgm:pt>
    <dgm:pt modelId="{EDF16363-E21D-4987-B14C-184BE5CD2818}" type="sibTrans" cxnId="{B0E325F3-5C0D-45A2-8621-1B96BE548887}">
      <dgm:prSet/>
      <dgm:spPr/>
      <dgm:t>
        <a:bodyPr/>
        <a:lstStyle/>
        <a:p>
          <a:endParaRPr lang="en-US"/>
        </a:p>
      </dgm:t>
    </dgm:pt>
    <dgm:pt modelId="{F2F88DA2-876F-6B4A-BE00-E21DBC457591}" type="pres">
      <dgm:prSet presAssocID="{C940AD60-5E73-4849-9787-79398EAA206E}" presName="Name0" presStyleCnt="0">
        <dgm:presLayoutVars>
          <dgm:dir/>
          <dgm:resizeHandles val="exact"/>
        </dgm:presLayoutVars>
      </dgm:prSet>
      <dgm:spPr/>
    </dgm:pt>
    <dgm:pt modelId="{BBA1E607-C10B-2C4A-87F1-804B85FF2A36}" type="pres">
      <dgm:prSet presAssocID="{B730DA2C-6B4D-46DC-A44B-9A93DD7D24ED}" presName="node" presStyleLbl="node1" presStyleIdx="0" presStyleCnt="6">
        <dgm:presLayoutVars>
          <dgm:bulletEnabled val="1"/>
        </dgm:presLayoutVars>
      </dgm:prSet>
      <dgm:spPr/>
    </dgm:pt>
    <dgm:pt modelId="{D7E9ED71-EE90-0B46-B9CF-8C9F0D7FE042}" type="pres">
      <dgm:prSet presAssocID="{0DFC559E-AB16-4270-9828-229498EC3A3E}" presName="sibTrans" presStyleLbl="sibTrans1D1" presStyleIdx="0" presStyleCnt="5"/>
      <dgm:spPr/>
    </dgm:pt>
    <dgm:pt modelId="{5222C1C2-D2C2-CC41-8031-C6C197F84B87}" type="pres">
      <dgm:prSet presAssocID="{0DFC559E-AB16-4270-9828-229498EC3A3E}" presName="connectorText" presStyleLbl="sibTrans1D1" presStyleIdx="0" presStyleCnt="5"/>
      <dgm:spPr/>
    </dgm:pt>
    <dgm:pt modelId="{31DA4B0B-7BD0-1F43-BB01-790F747887A7}" type="pres">
      <dgm:prSet presAssocID="{A49863F5-EF89-4070-83E6-24228671152B}" presName="node" presStyleLbl="node1" presStyleIdx="1" presStyleCnt="6">
        <dgm:presLayoutVars>
          <dgm:bulletEnabled val="1"/>
        </dgm:presLayoutVars>
      </dgm:prSet>
      <dgm:spPr/>
    </dgm:pt>
    <dgm:pt modelId="{99021CF9-F6E6-0346-B05E-12BBA691105B}" type="pres">
      <dgm:prSet presAssocID="{18ED711A-A5E3-4100-AF42-C71A14D9D4FF}" presName="sibTrans" presStyleLbl="sibTrans1D1" presStyleIdx="1" presStyleCnt="5"/>
      <dgm:spPr/>
    </dgm:pt>
    <dgm:pt modelId="{8B352CB7-2D17-8A4C-A280-C6AD802321C7}" type="pres">
      <dgm:prSet presAssocID="{18ED711A-A5E3-4100-AF42-C71A14D9D4FF}" presName="connectorText" presStyleLbl="sibTrans1D1" presStyleIdx="1" presStyleCnt="5"/>
      <dgm:spPr/>
    </dgm:pt>
    <dgm:pt modelId="{642510B0-AC2A-DD4A-8B7A-633691A70202}" type="pres">
      <dgm:prSet presAssocID="{825B20E0-073E-4EBD-9D2D-60EA6527FDA3}" presName="node" presStyleLbl="node1" presStyleIdx="2" presStyleCnt="6">
        <dgm:presLayoutVars>
          <dgm:bulletEnabled val="1"/>
        </dgm:presLayoutVars>
      </dgm:prSet>
      <dgm:spPr/>
    </dgm:pt>
    <dgm:pt modelId="{A5B33FF5-A749-B945-B931-3BC20DEF37A5}" type="pres">
      <dgm:prSet presAssocID="{A747FFD3-9C7C-4200-A453-E873868D6204}" presName="sibTrans" presStyleLbl="sibTrans1D1" presStyleIdx="2" presStyleCnt="5"/>
      <dgm:spPr/>
    </dgm:pt>
    <dgm:pt modelId="{12CA0B4F-FEBA-8E4B-B707-8C4BCCF230F3}" type="pres">
      <dgm:prSet presAssocID="{A747FFD3-9C7C-4200-A453-E873868D6204}" presName="connectorText" presStyleLbl="sibTrans1D1" presStyleIdx="2" presStyleCnt="5"/>
      <dgm:spPr/>
    </dgm:pt>
    <dgm:pt modelId="{F3860D13-B48C-1E4F-989D-14EA07BEBE0F}" type="pres">
      <dgm:prSet presAssocID="{DD430CE4-E6AF-44B5-A0A5-281AA668903E}" presName="node" presStyleLbl="node1" presStyleIdx="3" presStyleCnt="6">
        <dgm:presLayoutVars>
          <dgm:bulletEnabled val="1"/>
        </dgm:presLayoutVars>
      </dgm:prSet>
      <dgm:spPr/>
    </dgm:pt>
    <dgm:pt modelId="{8932196B-AF85-DF4D-86F9-742E201AADA8}" type="pres">
      <dgm:prSet presAssocID="{585BCC65-A64F-4738-B618-5B40C89BF826}" presName="sibTrans" presStyleLbl="sibTrans1D1" presStyleIdx="3" presStyleCnt="5"/>
      <dgm:spPr/>
    </dgm:pt>
    <dgm:pt modelId="{6FA799B0-5C52-F64A-886B-8AEAF9886DB8}" type="pres">
      <dgm:prSet presAssocID="{585BCC65-A64F-4738-B618-5B40C89BF826}" presName="connectorText" presStyleLbl="sibTrans1D1" presStyleIdx="3" presStyleCnt="5"/>
      <dgm:spPr/>
    </dgm:pt>
    <dgm:pt modelId="{7D2594E7-FE18-3C40-B17E-AFF3E5F5F60F}" type="pres">
      <dgm:prSet presAssocID="{000B2825-0F7E-4963-A7B2-8182F3A3CB3D}" presName="node" presStyleLbl="node1" presStyleIdx="4" presStyleCnt="6">
        <dgm:presLayoutVars>
          <dgm:bulletEnabled val="1"/>
        </dgm:presLayoutVars>
      </dgm:prSet>
      <dgm:spPr/>
    </dgm:pt>
    <dgm:pt modelId="{AEB8A3B8-FDE1-6449-B1AB-67815D5D4687}" type="pres">
      <dgm:prSet presAssocID="{D7297311-E679-4F62-9A8E-EF206C2EE956}" presName="sibTrans" presStyleLbl="sibTrans1D1" presStyleIdx="4" presStyleCnt="5"/>
      <dgm:spPr/>
    </dgm:pt>
    <dgm:pt modelId="{E0F40F7B-208E-E347-B58E-2BD0863A2E7E}" type="pres">
      <dgm:prSet presAssocID="{D7297311-E679-4F62-9A8E-EF206C2EE956}" presName="connectorText" presStyleLbl="sibTrans1D1" presStyleIdx="4" presStyleCnt="5"/>
      <dgm:spPr/>
    </dgm:pt>
    <dgm:pt modelId="{ACC31013-EC34-4D4D-AD2E-04FA80376D20}" type="pres">
      <dgm:prSet presAssocID="{FF1C84C8-E680-4FCB-BC88-C2F21D7F6244}" presName="node" presStyleLbl="node1" presStyleIdx="5" presStyleCnt="6">
        <dgm:presLayoutVars>
          <dgm:bulletEnabled val="1"/>
        </dgm:presLayoutVars>
      </dgm:prSet>
      <dgm:spPr/>
    </dgm:pt>
  </dgm:ptLst>
  <dgm:cxnLst>
    <dgm:cxn modelId="{1F4E7D01-C1A5-3540-8449-474D5BDD3C70}" type="presOf" srcId="{FF1C84C8-E680-4FCB-BC88-C2F21D7F6244}" destId="{ACC31013-EC34-4D4D-AD2E-04FA80376D20}" srcOrd="0" destOrd="0" presId="urn:microsoft.com/office/officeart/2016/7/layout/RepeatingBendingProcessNew"/>
    <dgm:cxn modelId="{9EA26F03-E756-408D-B1F6-EBE6DD801264}" srcId="{C940AD60-5E73-4849-9787-79398EAA206E}" destId="{DD430CE4-E6AF-44B5-A0A5-281AA668903E}" srcOrd="3" destOrd="0" parTransId="{DF29770D-82C3-4783-B2DC-8EA3292D0BFC}" sibTransId="{585BCC65-A64F-4738-B618-5B40C89BF826}"/>
    <dgm:cxn modelId="{9BBDEE19-E249-0544-80AA-EBA2D4846565}" type="presOf" srcId="{585BCC65-A64F-4738-B618-5B40C89BF826}" destId="{6FA799B0-5C52-F64A-886B-8AEAF9886DB8}" srcOrd="1" destOrd="0" presId="urn:microsoft.com/office/officeart/2016/7/layout/RepeatingBendingProcessNew"/>
    <dgm:cxn modelId="{A7B8E943-6751-FE42-B56A-5C96C65DA6AC}" type="presOf" srcId="{D7297311-E679-4F62-9A8E-EF206C2EE956}" destId="{E0F40F7B-208E-E347-B58E-2BD0863A2E7E}" srcOrd="1" destOrd="0" presId="urn:microsoft.com/office/officeart/2016/7/layout/RepeatingBendingProcessNew"/>
    <dgm:cxn modelId="{61E3AD67-5184-3940-A21E-0CB6608CD282}" type="presOf" srcId="{A49863F5-EF89-4070-83E6-24228671152B}" destId="{31DA4B0B-7BD0-1F43-BB01-790F747887A7}" srcOrd="0" destOrd="0" presId="urn:microsoft.com/office/officeart/2016/7/layout/RepeatingBendingProcessNew"/>
    <dgm:cxn modelId="{F688267A-2BDF-F94C-88BD-27ED9847F296}" type="presOf" srcId="{0DFC559E-AB16-4270-9828-229498EC3A3E}" destId="{D7E9ED71-EE90-0B46-B9CF-8C9F0D7FE042}" srcOrd="0" destOrd="0" presId="urn:microsoft.com/office/officeart/2016/7/layout/RepeatingBendingProcessNew"/>
    <dgm:cxn modelId="{77243C7A-A455-8D45-9821-C01A4AE13272}" type="presOf" srcId="{585BCC65-A64F-4738-B618-5B40C89BF826}" destId="{8932196B-AF85-DF4D-86F9-742E201AADA8}" srcOrd="0" destOrd="0" presId="urn:microsoft.com/office/officeart/2016/7/layout/RepeatingBendingProcessNew"/>
    <dgm:cxn modelId="{6D375D86-F1CA-6242-8660-1AFFFB1BED58}" type="presOf" srcId="{C940AD60-5E73-4849-9787-79398EAA206E}" destId="{F2F88DA2-876F-6B4A-BE00-E21DBC457591}" srcOrd="0" destOrd="0" presId="urn:microsoft.com/office/officeart/2016/7/layout/RepeatingBendingProcessNew"/>
    <dgm:cxn modelId="{092D9F8B-B2F4-4BFC-9D29-85B9644E9B0B}" srcId="{C940AD60-5E73-4849-9787-79398EAA206E}" destId="{A49863F5-EF89-4070-83E6-24228671152B}" srcOrd="1" destOrd="0" parTransId="{6706E454-0F56-478C-BC40-EFAE8010AD1E}" sibTransId="{18ED711A-A5E3-4100-AF42-C71A14D9D4FF}"/>
    <dgm:cxn modelId="{833C678D-0C95-4A4E-AB8B-23864D2CB795}" srcId="{C940AD60-5E73-4849-9787-79398EAA206E}" destId="{825B20E0-073E-4EBD-9D2D-60EA6527FDA3}" srcOrd="2" destOrd="0" parTransId="{6A05D61A-C263-4FBC-B6B4-4B7D5FC3679A}" sibTransId="{A747FFD3-9C7C-4200-A453-E873868D6204}"/>
    <dgm:cxn modelId="{EC854496-25E8-4E3F-916F-888B0FC6BB0F}" srcId="{C940AD60-5E73-4849-9787-79398EAA206E}" destId="{B730DA2C-6B4D-46DC-A44B-9A93DD7D24ED}" srcOrd="0" destOrd="0" parTransId="{E21F6636-8A28-436F-9965-F45D36CA8CF5}" sibTransId="{0DFC559E-AB16-4270-9828-229498EC3A3E}"/>
    <dgm:cxn modelId="{EF97AEA2-D5EB-704D-956E-71C0E2351687}" type="presOf" srcId="{000B2825-0F7E-4963-A7B2-8182F3A3CB3D}" destId="{7D2594E7-FE18-3C40-B17E-AFF3E5F5F60F}" srcOrd="0" destOrd="0" presId="urn:microsoft.com/office/officeart/2016/7/layout/RepeatingBendingProcessNew"/>
    <dgm:cxn modelId="{DA3116AD-BFE2-3B41-A1F4-3D2529353A63}" type="presOf" srcId="{18ED711A-A5E3-4100-AF42-C71A14D9D4FF}" destId="{99021CF9-F6E6-0346-B05E-12BBA691105B}" srcOrd="0" destOrd="0" presId="urn:microsoft.com/office/officeart/2016/7/layout/RepeatingBendingProcessNew"/>
    <dgm:cxn modelId="{D7B318B4-0BE5-BD41-BDF8-97AE27AA5C2C}" type="presOf" srcId="{18ED711A-A5E3-4100-AF42-C71A14D9D4FF}" destId="{8B352CB7-2D17-8A4C-A280-C6AD802321C7}" srcOrd="1" destOrd="0" presId="urn:microsoft.com/office/officeart/2016/7/layout/RepeatingBendingProcessNew"/>
    <dgm:cxn modelId="{F6CD07C3-D2C2-F548-8159-ADC8AAE6FFAE}" type="presOf" srcId="{825B20E0-073E-4EBD-9D2D-60EA6527FDA3}" destId="{642510B0-AC2A-DD4A-8B7A-633691A70202}" srcOrd="0" destOrd="0" presId="urn:microsoft.com/office/officeart/2016/7/layout/RepeatingBendingProcessNew"/>
    <dgm:cxn modelId="{D904D4CA-A3AF-5046-9998-88AA3AFE3FDE}" type="presOf" srcId="{0DFC559E-AB16-4270-9828-229498EC3A3E}" destId="{5222C1C2-D2C2-CC41-8031-C6C197F84B87}" srcOrd="1" destOrd="0" presId="urn:microsoft.com/office/officeart/2016/7/layout/RepeatingBendingProcessNew"/>
    <dgm:cxn modelId="{8BD19DE6-DE36-1F41-ABD6-E41D1D2403C4}" type="presOf" srcId="{DD430CE4-E6AF-44B5-A0A5-281AA668903E}" destId="{F3860D13-B48C-1E4F-989D-14EA07BEBE0F}" srcOrd="0" destOrd="0" presId="urn:microsoft.com/office/officeart/2016/7/layout/RepeatingBendingProcessNew"/>
    <dgm:cxn modelId="{1A1BA9E7-B1FA-E14A-B17D-89CEC114B50A}" type="presOf" srcId="{B730DA2C-6B4D-46DC-A44B-9A93DD7D24ED}" destId="{BBA1E607-C10B-2C4A-87F1-804B85FF2A36}" srcOrd="0" destOrd="0" presId="urn:microsoft.com/office/officeart/2016/7/layout/RepeatingBendingProcessNew"/>
    <dgm:cxn modelId="{012722F0-4A32-0549-94F9-CDF478EB524C}" type="presOf" srcId="{A747FFD3-9C7C-4200-A453-E873868D6204}" destId="{12CA0B4F-FEBA-8E4B-B707-8C4BCCF230F3}" srcOrd="1" destOrd="0" presId="urn:microsoft.com/office/officeart/2016/7/layout/RepeatingBendingProcessNew"/>
    <dgm:cxn modelId="{B0E325F3-5C0D-45A2-8621-1B96BE548887}" srcId="{C940AD60-5E73-4849-9787-79398EAA206E}" destId="{FF1C84C8-E680-4FCB-BC88-C2F21D7F6244}" srcOrd="5" destOrd="0" parTransId="{22841890-72B0-4D11-948C-E46EB162235B}" sibTransId="{EDF16363-E21D-4987-B14C-184BE5CD2818}"/>
    <dgm:cxn modelId="{6F7E89F5-0707-8640-8BF4-C3336B69C52C}" type="presOf" srcId="{D7297311-E679-4F62-9A8E-EF206C2EE956}" destId="{AEB8A3B8-FDE1-6449-B1AB-67815D5D4687}" srcOrd="0" destOrd="0" presId="urn:microsoft.com/office/officeart/2016/7/layout/RepeatingBendingProcessNew"/>
    <dgm:cxn modelId="{562462FC-1D13-466E-9051-F01052E0DD08}" srcId="{C940AD60-5E73-4849-9787-79398EAA206E}" destId="{000B2825-0F7E-4963-A7B2-8182F3A3CB3D}" srcOrd="4" destOrd="0" parTransId="{84E2D78B-2D9D-4A12-B2CD-CE08CCD6FB3F}" sibTransId="{D7297311-E679-4F62-9A8E-EF206C2EE956}"/>
    <dgm:cxn modelId="{61644DFF-5A83-154C-8AB0-E182859169DC}" type="presOf" srcId="{A747FFD3-9C7C-4200-A453-E873868D6204}" destId="{A5B33FF5-A749-B945-B931-3BC20DEF37A5}" srcOrd="0" destOrd="0" presId="urn:microsoft.com/office/officeart/2016/7/layout/RepeatingBendingProcessNew"/>
    <dgm:cxn modelId="{BF8AEB11-C5E3-0443-8B6C-8F1BE9D11392}" type="presParOf" srcId="{F2F88DA2-876F-6B4A-BE00-E21DBC457591}" destId="{BBA1E607-C10B-2C4A-87F1-804B85FF2A36}" srcOrd="0" destOrd="0" presId="urn:microsoft.com/office/officeart/2016/7/layout/RepeatingBendingProcessNew"/>
    <dgm:cxn modelId="{766EBAEA-B5AF-C04B-B0EF-5BBEA337C333}" type="presParOf" srcId="{F2F88DA2-876F-6B4A-BE00-E21DBC457591}" destId="{D7E9ED71-EE90-0B46-B9CF-8C9F0D7FE042}" srcOrd="1" destOrd="0" presId="urn:microsoft.com/office/officeart/2016/7/layout/RepeatingBendingProcessNew"/>
    <dgm:cxn modelId="{5DD74C66-0CFA-C844-992A-0AA5680512F0}" type="presParOf" srcId="{D7E9ED71-EE90-0B46-B9CF-8C9F0D7FE042}" destId="{5222C1C2-D2C2-CC41-8031-C6C197F84B87}" srcOrd="0" destOrd="0" presId="urn:microsoft.com/office/officeart/2016/7/layout/RepeatingBendingProcessNew"/>
    <dgm:cxn modelId="{3B05265C-1D52-6C43-B47C-8B32BCA0393D}" type="presParOf" srcId="{F2F88DA2-876F-6B4A-BE00-E21DBC457591}" destId="{31DA4B0B-7BD0-1F43-BB01-790F747887A7}" srcOrd="2" destOrd="0" presId="urn:microsoft.com/office/officeart/2016/7/layout/RepeatingBendingProcessNew"/>
    <dgm:cxn modelId="{207DE90C-9E97-4345-A023-CB7879B4E21F}" type="presParOf" srcId="{F2F88DA2-876F-6B4A-BE00-E21DBC457591}" destId="{99021CF9-F6E6-0346-B05E-12BBA691105B}" srcOrd="3" destOrd="0" presId="urn:microsoft.com/office/officeart/2016/7/layout/RepeatingBendingProcessNew"/>
    <dgm:cxn modelId="{115A32E5-6211-8841-9C81-1E00D11CBA81}" type="presParOf" srcId="{99021CF9-F6E6-0346-B05E-12BBA691105B}" destId="{8B352CB7-2D17-8A4C-A280-C6AD802321C7}" srcOrd="0" destOrd="0" presId="urn:microsoft.com/office/officeart/2016/7/layout/RepeatingBendingProcessNew"/>
    <dgm:cxn modelId="{0323362E-7BC7-5B46-A228-EE0298C8AFED}" type="presParOf" srcId="{F2F88DA2-876F-6B4A-BE00-E21DBC457591}" destId="{642510B0-AC2A-DD4A-8B7A-633691A70202}" srcOrd="4" destOrd="0" presId="urn:microsoft.com/office/officeart/2016/7/layout/RepeatingBendingProcessNew"/>
    <dgm:cxn modelId="{B45CA557-0DC2-5444-BA8A-7BB37B490F99}" type="presParOf" srcId="{F2F88DA2-876F-6B4A-BE00-E21DBC457591}" destId="{A5B33FF5-A749-B945-B931-3BC20DEF37A5}" srcOrd="5" destOrd="0" presId="urn:microsoft.com/office/officeart/2016/7/layout/RepeatingBendingProcessNew"/>
    <dgm:cxn modelId="{CFF7B30C-39DB-EC4C-8A24-A092B7428C74}" type="presParOf" srcId="{A5B33FF5-A749-B945-B931-3BC20DEF37A5}" destId="{12CA0B4F-FEBA-8E4B-B707-8C4BCCF230F3}" srcOrd="0" destOrd="0" presId="urn:microsoft.com/office/officeart/2016/7/layout/RepeatingBendingProcessNew"/>
    <dgm:cxn modelId="{A5DA269D-BC3F-8744-A91F-6B7EE2480530}" type="presParOf" srcId="{F2F88DA2-876F-6B4A-BE00-E21DBC457591}" destId="{F3860D13-B48C-1E4F-989D-14EA07BEBE0F}" srcOrd="6" destOrd="0" presId="urn:microsoft.com/office/officeart/2016/7/layout/RepeatingBendingProcessNew"/>
    <dgm:cxn modelId="{03BE88FD-DAC5-E148-9035-F6C1A280BCDA}" type="presParOf" srcId="{F2F88DA2-876F-6B4A-BE00-E21DBC457591}" destId="{8932196B-AF85-DF4D-86F9-742E201AADA8}" srcOrd="7" destOrd="0" presId="urn:microsoft.com/office/officeart/2016/7/layout/RepeatingBendingProcessNew"/>
    <dgm:cxn modelId="{1AC5FAAF-4AC2-664A-8471-C742F6555C36}" type="presParOf" srcId="{8932196B-AF85-DF4D-86F9-742E201AADA8}" destId="{6FA799B0-5C52-F64A-886B-8AEAF9886DB8}" srcOrd="0" destOrd="0" presId="urn:microsoft.com/office/officeart/2016/7/layout/RepeatingBendingProcessNew"/>
    <dgm:cxn modelId="{ACBB3621-55EC-2640-8E0D-27B6DA559F86}" type="presParOf" srcId="{F2F88DA2-876F-6B4A-BE00-E21DBC457591}" destId="{7D2594E7-FE18-3C40-B17E-AFF3E5F5F60F}" srcOrd="8" destOrd="0" presId="urn:microsoft.com/office/officeart/2016/7/layout/RepeatingBendingProcessNew"/>
    <dgm:cxn modelId="{6B0562E0-1514-4E41-8C4C-F14C76C89042}" type="presParOf" srcId="{F2F88DA2-876F-6B4A-BE00-E21DBC457591}" destId="{AEB8A3B8-FDE1-6449-B1AB-67815D5D4687}" srcOrd="9" destOrd="0" presId="urn:microsoft.com/office/officeart/2016/7/layout/RepeatingBendingProcessNew"/>
    <dgm:cxn modelId="{FAAA3159-E1F9-6E44-8E8B-66E1F89AA51D}" type="presParOf" srcId="{AEB8A3B8-FDE1-6449-B1AB-67815D5D4687}" destId="{E0F40F7B-208E-E347-B58E-2BD0863A2E7E}" srcOrd="0" destOrd="0" presId="urn:microsoft.com/office/officeart/2016/7/layout/RepeatingBendingProcessNew"/>
    <dgm:cxn modelId="{C7DADBD3-62FF-7D43-958C-0A56501BCE26}" type="presParOf" srcId="{F2F88DA2-876F-6B4A-BE00-E21DBC457591}" destId="{ACC31013-EC34-4D4D-AD2E-04FA80376D2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61179-E5B7-4AC5-8DE8-66CE0F15E1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228F81-15DC-4B9A-A10F-5E42C55FB2A1}">
      <dgm:prSet/>
      <dgm:spPr/>
      <dgm:t>
        <a:bodyPr/>
        <a:lstStyle/>
        <a:p>
          <a:r>
            <a:rPr lang="en-NG"/>
            <a:t>Construction work – roads, bridges, schools, hospitals, constituency and other projects</a:t>
          </a:r>
          <a:endParaRPr lang="en-US"/>
        </a:p>
      </dgm:t>
    </dgm:pt>
    <dgm:pt modelId="{78662BFE-4C03-45C9-A511-26EA0C060C87}" type="parTrans" cxnId="{13BE2379-57C6-4ADC-A0A0-4AF4BC2CA783}">
      <dgm:prSet/>
      <dgm:spPr/>
      <dgm:t>
        <a:bodyPr/>
        <a:lstStyle/>
        <a:p>
          <a:endParaRPr lang="en-US"/>
        </a:p>
      </dgm:t>
    </dgm:pt>
    <dgm:pt modelId="{9FA0C291-A4E3-4468-9F49-E08F53C6439B}" type="sibTrans" cxnId="{13BE2379-57C6-4ADC-A0A0-4AF4BC2CA783}">
      <dgm:prSet/>
      <dgm:spPr/>
      <dgm:t>
        <a:bodyPr/>
        <a:lstStyle/>
        <a:p>
          <a:endParaRPr lang="en-US"/>
        </a:p>
      </dgm:t>
    </dgm:pt>
    <dgm:pt modelId="{78B0CA0B-7118-49F9-83EA-904B51CB0026}">
      <dgm:prSet/>
      <dgm:spPr/>
      <dgm:t>
        <a:bodyPr/>
        <a:lstStyle/>
        <a:p>
          <a:r>
            <a:rPr lang="en-NG"/>
            <a:t>Other</a:t>
          </a:r>
          <a:endParaRPr lang="en-US"/>
        </a:p>
      </dgm:t>
    </dgm:pt>
    <dgm:pt modelId="{9E3F9699-41AD-4B34-B542-AD3649F971C7}" type="parTrans" cxnId="{91EAAC09-BFAC-46F1-9E39-CD2D82746CA3}">
      <dgm:prSet/>
      <dgm:spPr/>
      <dgm:t>
        <a:bodyPr/>
        <a:lstStyle/>
        <a:p>
          <a:endParaRPr lang="en-US"/>
        </a:p>
      </dgm:t>
    </dgm:pt>
    <dgm:pt modelId="{DF3E402D-A7C8-4AEE-AC0A-E4EA0AFC5EB4}" type="sibTrans" cxnId="{91EAAC09-BFAC-46F1-9E39-CD2D82746CA3}">
      <dgm:prSet/>
      <dgm:spPr/>
      <dgm:t>
        <a:bodyPr/>
        <a:lstStyle/>
        <a:p>
          <a:endParaRPr lang="en-US"/>
        </a:p>
      </dgm:t>
    </dgm:pt>
    <dgm:pt modelId="{91A35DF6-FE8D-48A1-94F8-6212550E6C23}">
      <dgm:prSet/>
      <dgm:spPr/>
      <dgm:t>
        <a:bodyPr/>
        <a:lstStyle/>
        <a:p>
          <a:r>
            <a:rPr lang="en-NG"/>
            <a:t>infrastructure projects – rail, dams, ports etc</a:t>
          </a:r>
          <a:endParaRPr lang="en-US"/>
        </a:p>
      </dgm:t>
    </dgm:pt>
    <dgm:pt modelId="{9F784D32-8A0E-46AB-AB62-73F70A2CE17F}" type="parTrans" cxnId="{214809C2-4488-49D9-AD3E-BCF36C93821D}">
      <dgm:prSet/>
      <dgm:spPr/>
      <dgm:t>
        <a:bodyPr/>
        <a:lstStyle/>
        <a:p>
          <a:endParaRPr lang="en-US"/>
        </a:p>
      </dgm:t>
    </dgm:pt>
    <dgm:pt modelId="{F8CE51B0-5BEE-4C95-9CC2-017F9F46B954}" type="sibTrans" cxnId="{214809C2-4488-49D9-AD3E-BCF36C93821D}">
      <dgm:prSet/>
      <dgm:spPr/>
      <dgm:t>
        <a:bodyPr/>
        <a:lstStyle/>
        <a:p>
          <a:endParaRPr lang="en-US"/>
        </a:p>
      </dgm:t>
    </dgm:pt>
    <dgm:pt modelId="{1A3625D0-98F0-40A8-84F8-FF7D8A5CBEFF}">
      <dgm:prSet/>
      <dgm:spPr/>
      <dgm:t>
        <a:bodyPr/>
        <a:lstStyle/>
        <a:p>
          <a:r>
            <a:rPr lang="en-NG"/>
            <a:t>Supplies – office, equipment, medical, books, food (School feeding Program) etc</a:t>
          </a:r>
          <a:endParaRPr lang="en-US"/>
        </a:p>
      </dgm:t>
    </dgm:pt>
    <dgm:pt modelId="{0B38F2C2-90BA-4CCB-A7CF-A76EFA71EC5B}" type="parTrans" cxnId="{FD0DAF9C-EE18-48DF-ADA8-3CA7D7F875A8}">
      <dgm:prSet/>
      <dgm:spPr/>
      <dgm:t>
        <a:bodyPr/>
        <a:lstStyle/>
        <a:p>
          <a:endParaRPr lang="en-US"/>
        </a:p>
      </dgm:t>
    </dgm:pt>
    <dgm:pt modelId="{789333DD-8DD7-4C49-9043-21300770D4F6}" type="sibTrans" cxnId="{FD0DAF9C-EE18-48DF-ADA8-3CA7D7F875A8}">
      <dgm:prSet/>
      <dgm:spPr/>
      <dgm:t>
        <a:bodyPr/>
        <a:lstStyle/>
        <a:p>
          <a:endParaRPr lang="en-US"/>
        </a:p>
      </dgm:t>
    </dgm:pt>
    <dgm:pt modelId="{E7A19BFE-B568-4B4B-A58A-6B8B90695D18}">
      <dgm:prSet/>
      <dgm:spPr/>
      <dgm:t>
        <a:bodyPr/>
        <a:lstStyle/>
        <a:p>
          <a:r>
            <a:rPr lang="en-NG"/>
            <a:t>Military hadware - arms and ammunitions</a:t>
          </a:r>
          <a:endParaRPr lang="en-US"/>
        </a:p>
      </dgm:t>
    </dgm:pt>
    <dgm:pt modelId="{CA069E34-9B02-44C9-960C-A92B59E6EA69}" type="parTrans" cxnId="{D86F7851-7BC6-45CF-BF69-E8051ED7CA1A}">
      <dgm:prSet/>
      <dgm:spPr/>
      <dgm:t>
        <a:bodyPr/>
        <a:lstStyle/>
        <a:p>
          <a:endParaRPr lang="en-US"/>
        </a:p>
      </dgm:t>
    </dgm:pt>
    <dgm:pt modelId="{70FBCFFD-9BDF-4507-A216-A3D6155B6A45}" type="sibTrans" cxnId="{D86F7851-7BC6-45CF-BF69-E8051ED7CA1A}">
      <dgm:prSet/>
      <dgm:spPr/>
      <dgm:t>
        <a:bodyPr/>
        <a:lstStyle/>
        <a:p>
          <a:endParaRPr lang="en-US"/>
        </a:p>
      </dgm:t>
    </dgm:pt>
    <dgm:pt modelId="{FA225A81-42E1-9E41-9875-3DD7F102E15F}" type="pres">
      <dgm:prSet presAssocID="{4BF61179-E5B7-4AC5-8DE8-66CE0F15E182}" presName="vert0" presStyleCnt="0">
        <dgm:presLayoutVars>
          <dgm:dir/>
          <dgm:animOne val="branch"/>
          <dgm:animLvl val="lvl"/>
        </dgm:presLayoutVars>
      </dgm:prSet>
      <dgm:spPr/>
    </dgm:pt>
    <dgm:pt modelId="{B2771AF4-D878-C74F-8678-F64281B8EC68}" type="pres">
      <dgm:prSet presAssocID="{F1228F81-15DC-4B9A-A10F-5E42C55FB2A1}" presName="thickLine" presStyleLbl="alignNode1" presStyleIdx="0" presStyleCnt="5"/>
      <dgm:spPr/>
    </dgm:pt>
    <dgm:pt modelId="{A382FD5F-7B92-3E48-AB69-5F83523735D2}" type="pres">
      <dgm:prSet presAssocID="{F1228F81-15DC-4B9A-A10F-5E42C55FB2A1}" presName="horz1" presStyleCnt="0"/>
      <dgm:spPr/>
    </dgm:pt>
    <dgm:pt modelId="{375CC1B0-9F25-6B44-82F6-529ACC4B92B2}" type="pres">
      <dgm:prSet presAssocID="{F1228F81-15DC-4B9A-A10F-5E42C55FB2A1}" presName="tx1" presStyleLbl="revTx" presStyleIdx="0" presStyleCnt="5"/>
      <dgm:spPr/>
    </dgm:pt>
    <dgm:pt modelId="{E04F8FFF-9563-E44E-9CA2-354E88B29D56}" type="pres">
      <dgm:prSet presAssocID="{F1228F81-15DC-4B9A-A10F-5E42C55FB2A1}" presName="vert1" presStyleCnt="0"/>
      <dgm:spPr/>
    </dgm:pt>
    <dgm:pt modelId="{5033000E-AFA1-404D-A82C-10165C0D5740}" type="pres">
      <dgm:prSet presAssocID="{78B0CA0B-7118-49F9-83EA-904B51CB0026}" presName="thickLine" presStyleLbl="alignNode1" presStyleIdx="1" presStyleCnt="5"/>
      <dgm:spPr/>
    </dgm:pt>
    <dgm:pt modelId="{BDCA721D-00C1-3148-AE0D-7BA2EEE96AA5}" type="pres">
      <dgm:prSet presAssocID="{78B0CA0B-7118-49F9-83EA-904B51CB0026}" presName="horz1" presStyleCnt="0"/>
      <dgm:spPr/>
    </dgm:pt>
    <dgm:pt modelId="{6B932B92-17FA-1E4B-989F-8A59DDC11F6F}" type="pres">
      <dgm:prSet presAssocID="{78B0CA0B-7118-49F9-83EA-904B51CB0026}" presName="tx1" presStyleLbl="revTx" presStyleIdx="1" presStyleCnt="5"/>
      <dgm:spPr/>
    </dgm:pt>
    <dgm:pt modelId="{4C994533-4034-934F-9782-2FD3523673C1}" type="pres">
      <dgm:prSet presAssocID="{78B0CA0B-7118-49F9-83EA-904B51CB0026}" presName="vert1" presStyleCnt="0"/>
      <dgm:spPr/>
    </dgm:pt>
    <dgm:pt modelId="{77A107B9-4E61-A344-812E-F3BD9316CF59}" type="pres">
      <dgm:prSet presAssocID="{91A35DF6-FE8D-48A1-94F8-6212550E6C23}" presName="thickLine" presStyleLbl="alignNode1" presStyleIdx="2" presStyleCnt="5"/>
      <dgm:spPr/>
    </dgm:pt>
    <dgm:pt modelId="{7415625D-16B2-6648-A329-F8FD653C9984}" type="pres">
      <dgm:prSet presAssocID="{91A35DF6-FE8D-48A1-94F8-6212550E6C23}" presName="horz1" presStyleCnt="0"/>
      <dgm:spPr/>
    </dgm:pt>
    <dgm:pt modelId="{CD619243-1E46-CB40-AB4B-429FF1C83219}" type="pres">
      <dgm:prSet presAssocID="{91A35DF6-FE8D-48A1-94F8-6212550E6C23}" presName="tx1" presStyleLbl="revTx" presStyleIdx="2" presStyleCnt="5"/>
      <dgm:spPr/>
    </dgm:pt>
    <dgm:pt modelId="{6AFEC50F-B29C-3940-B267-64765C04B52C}" type="pres">
      <dgm:prSet presAssocID="{91A35DF6-FE8D-48A1-94F8-6212550E6C23}" presName="vert1" presStyleCnt="0"/>
      <dgm:spPr/>
    </dgm:pt>
    <dgm:pt modelId="{64645B76-5551-1742-9233-51A09EAB6F57}" type="pres">
      <dgm:prSet presAssocID="{1A3625D0-98F0-40A8-84F8-FF7D8A5CBEFF}" presName="thickLine" presStyleLbl="alignNode1" presStyleIdx="3" presStyleCnt="5"/>
      <dgm:spPr/>
    </dgm:pt>
    <dgm:pt modelId="{86BEE0C3-B7D0-2448-9A7A-4350C34F1F2D}" type="pres">
      <dgm:prSet presAssocID="{1A3625D0-98F0-40A8-84F8-FF7D8A5CBEFF}" presName="horz1" presStyleCnt="0"/>
      <dgm:spPr/>
    </dgm:pt>
    <dgm:pt modelId="{30805681-23D3-144F-96C1-F212D37F11CE}" type="pres">
      <dgm:prSet presAssocID="{1A3625D0-98F0-40A8-84F8-FF7D8A5CBEFF}" presName="tx1" presStyleLbl="revTx" presStyleIdx="3" presStyleCnt="5"/>
      <dgm:spPr/>
    </dgm:pt>
    <dgm:pt modelId="{FAE2C608-6CF7-144F-9FFC-102A955B5E16}" type="pres">
      <dgm:prSet presAssocID="{1A3625D0-98F0-40A8-84F8-FF7D8A5CBEFF}" presName="vert1" presStyleCnt="0"/>
      <dgm:spPr/>
    </dgm:pt>
    <dgm:pt modelId="{2EE11498-8803-2C4B-879A-2501057684AD}" type="pres">
      <dgm:prSet presAssocID="{E7A19BFE-B568-4B4B-A58A-6B8B90695D18}" presName="thickLine" presStyleLbl="alignNode1" presStyleIdx="4" presStyleCnt="5"/>
      <dgm:spPr/>
    </dgm:pt>
    <dgm:pt modelId="{4630C607-F990-B348-B4DD-FEE6D6BDB063}" type="pres">
      <dgm:prSet presAssocID="{E7A19BFE-B568-4B4B-A58A-6B8B90695D18}" presName="horz1" presStyleCnt="0"/>
      <dgm:spPr/>
    </dgm:pt>
    <dgm:pt modelId="{97A90848-BA9F-F743-A398-EE4082AAE5E4}" type="pres">
      <dgm:prSet presAssocID="{E7A19BFE-B568-4B4B-A58A-6B8B90695D18}" presName="tx1" presStyleLbl="revTx" presStyleIdx="4" presStyleCnt="5"/>
      <dgm:spPr/>
    </dgm:pt>
    <dgm:pt modelId="{F80D1A51-982F-2C48-9359-8937B7D1F7CA}" type="pres">
      <dgm:prSet presAssocID="{E7A19BFE-B568-4B4B-A58A-6B8B90695D18}" presName="vert1" presStyleCnt="0"/>
      <dgm:spPr/>
    </dgm:pt>
  </dgm:ptLst>
  <dgm:cxnLst>
    <dgm:cxn modelId="{91EAAC09-BFAC-46F1-9E39-CD2D82746CA3}" srcId="{4BF61179-E5B7-4AC5-8DE8-66CE0F15E182}" destId="{78B0CA0B-7118-49F9-83EA-904B51CB0026}" srcOrd="1" destOrd="0" parTransId="{9E3F9699-41AD-4B34-B542-AD3649F971C7}" sibTransId="{DF3E402D-A7C8-4AEE-AC0A-E4EA0AFC5EB4}"/>
    <dgm:cxn modelId="{D29BC821-5C32-104D-9ABB-5265097CFCEA}" type="presOf" srcId="{1A3625D0-98F0-40A8-84F8-FF7D8A5CBEFF}" destId="{30805681-23D3-144F-96C1-F212D37F11CE}" srcOrd="0" destOrd="0" presId="urn:microsoft.com/office/officeart/2008/layout/LinedList"/>
    <dgm:cxn modelId="{D86F7851-7BC6-45CF-BF69-E8051ED7CA1A}" srcId="{4BF61179-E5B7-4AC5-8DE8-66CE0F15E182}" destId="{E7A19BFE-B568-4B4B-A58A-6B8B90695D18}" srcOrd="4" destOrd="0" parTransId="{CA069E34-9B02-44C9-960C-A92B59E6EA69}" sibTransId="{70FBCFFD-9BDF-4507-A216-A3D6155B6A45}"/>
    <dgm:cxn modelId="{38031567-4C16-4747-9D6A-0668D9E068AA}" type="presOf" srcId="{E7A19BFE-B568-4B4B-A58A-6B8B90695D18}" destId="{97A90848-BA9F-F743-A398-EE4082AAE5E4}" srcOrd="0" destOrd="0" presId="urn:microsoft.com/office/officeart/2008/layout/LinedList"/>
    <dgm:cxn modelId="{6859DB6F-A8B2-1F4B-857D-22213EAF08E2}" type="presOf" srcId="{91A35DF6-FE8D-48A1-94F8-6212550E6C23}" destId="{CD619243-1E46-CB40-AB4B-429FF1C83219}" srcOrd="0" destOrd="0" presId="urn:microsoft.com/office/officeart/2008/layout/LinedList"/>
    <dgm:cxn modelId="{13BE2379-57C6-4ADC-A0A0-4AF4BC2CA783}" srcId="{4BF61179-E5B7-4AC5-8DE8-66CE0F15E182}" destId="{F1228F81-15DC-4B9A-A10F-5E42C55FB2A1}" srcOrd="0" destOrd="0" parTransId="{78662BFE-4C03-45C9-A511-26EA0C060C87}" sibTransId="{9FA0C291-A4E3-4468-9F49-E08F53C6439B}"/>
    <dgm:cxn modelId="{D8ED6187-C213-F841-B1A4-7EE327D0E947}" type="presOf" srcId="{F1228F81-15DC-4B9A-A10F-5E42C55FB2A1}" destId="{375CC1B0-9F25-6B44-82F6-529ACC4B92B2}" srcOrd="0" destOrd="0" presId="urn:microsoft.com/office/officeart/2008/layout/LinedList"/>
    <dgm:cxn modelId="{72A1688E-9ECC-6A4B-AAB2-30B14E5AACD1}" type="presOf" srcId="{78B0CA0B-7118-49F9-83EA-904B51CB0026}" destId="{6B932B92-17FA-1E4B-989F-8A59DDC11F6F}" srcOrd="0" destOrd="0" presId="urn:microsoft.com/office/officeart/2008/layout/LinedList"/>
    <dgm:cxn modelId="{FD0DAF9C-EE18-48DF-ADA8-3CA7D7F875A8}" srcId="{4BF61179-E5B7-4AC5-8DE8-66CE0F15E182}" destId="{1A3625D0-98F0-40A8-84F8-FF7D8A5CBEFF}" srcOrd="3" destOrd="0" parTransId="{0B38F2C2-90BA-4CCB-A7CF-A76EFA71EC5B}" sibTransId="{789333DD-8DD7-4C49-9043-21300770D4F6}"/>
    <dgm:cxn modelId="{214809C2-4488-49D9-AD3E-BCF36C93821D}" srcId="{4BF61179-E5B7-4AC5-8DE8-66CE0F15E182}" destId="{91A35DF6-FE8D-48A1-94F8-6212550E6C23}" srcOrd="2" destOrd="0" parTransId="{9F784D32-8A0E-46AB-AB62-73F70A2CE17F}" sibTransId="{F8CE51B0-5BEE-4C95-9CC2-017F9F46B954}"/>
    <dgm:cxn modelId="{34845AFB-62F3-E24B-99F9-46744FEF4C6C}" type="presOf" srcId="{4BF61179-E5B7-4AC5-8DE8-66CE0F15E182}" destId="{FA225A81-42E1-9E41-9875-3DD7F102E15F}" srcOrd="0" destOrd="0" presId="urn:microsoft.com/office/officeart/2008/layout/LinedList"/>
    <dgm:cxn modelId="{87BB0253-0658-D94C-9C49-FA14AE692D10}" type="presParOf" srcId="{FA225A81-42E1-9E41-9875-3DD7F102E15F}" destId="{B2771AF4-D878-C74F-8678-F64281B8EC68}" srcOrd="0" destOrd="0" presId="urn:microsoft.com/office/officeart/2008/layout/LinedList"/>
    <dgm:cxn modelId="{7EC7F60B-B046-A441-944D-CED3AEAD75BA}" type="presParOf" srcId="{FA225A81-42E1-9E41-9875-3DD7F102E15F}" destId="{A382FD5F-7B92-3E48-AB69-5F83523735D2}" srcOrd="1" destOrd="0" presId="urn:microsoft.com/office/officeart/2008/layout/LinedList"/>
    <dgm:cxn modelId="{38766E8A-5F7D-2842-8AC9-574462302161}" type="presParOf" srcId="{A382FD5F-7B92-3E48-AB69-5F83523735D2}" destId="{375CC1B0-9F25-6B44-82F6-529ACC4B92B2}" srcOrd="0" destOrd="0" presId="urn:microsoft.com/office/officeart/2008/layout/LinedList"/>
    <dgm:cxn modelId="{66227748-D1FF-B242-86DD-4883EF61C9A8}" type="presParOf" srcId="{A382FD5F-7B92-3E48-AB69-5F83523735D2}" destId="{E04F8FFF-9563-E44E-9CA2-354E88B29D56}" srcOrd="1" destOrd="0" presId="urn:microsoft.com/office/officeart/2008/layout/LinedList"/>
    <dgm:cxn modelId="{C787C275-BF66-7B46-AE5C-685F65A6B574}" type="presParOf" srcId="{FA225A81-42E1-9E41-9875-3DD7F102E15F}" destId="{5033000E-AFA1-404D-A82C-10165C0D5740}" srcOrd="2" destOrd="0" presId="urn:microsoft.com/office/officeart/2008/layout/LinedList"/>
    <dgm:cxn modelId="{9C578BE3-5E47-D44C-8285-9A8EA0FA45E9}" type="presParOf" srcId="{FA225A81-42E1-9E41-9875-3DD7F102E15F}" destId="{BDCA721D-00C1-3148-AE0D-7BA2EEE96AA5}" srcOrd="3" destOrd="0" presId="urn:microsoft.com/office/officeart/2008/layout/LinedList"/>
    <dgm:cxn modelId="{83329E8F-05DA-6840-98B8-5764CFF49FCE}" type="presParOf" srcId="{BDCA721D-00C1-3148-AE0D-7BA2EEE96AA5}" destId="{6B932B92-17FA-1E4B-989F-8A59DDC11F6F}" srcOrd="0" destOrd="0" presId="urn:microsoft.com/office/officeart/2008/layout/LinedList"/>
    <dgm:cxn modelId="{BA59907A-0115-D24C-8961-9AF84160A4C5}" type="presParOf" srcId="{BDCA721D-00C1-3148-AE0D-7BA2EEE96AA5}" destId="{4C994533-4034-934F-9782-2FD3523673C1}" srcOrd="1" destOrd="0" presId="urn:microsoft.com/office/officeart/2008/layout/LinedList"/>
    <dgm:cxn modelId="{26862FC4-3266-304B-8BC4-44C92ED68435}" type="presParOf" srcId="{FA225A81-42E1-9E41-9875-3DD7F102E15F}" destId="{77A107B9-4E61-A344-812E-F3BD9316CF59}" srcOrd="4" destOrd="0" presId="urn:microsoft.com/office/officeart/2008/layout/LinedList"/>
    <dgm:cxn modelId="{DFACDF9D-B05E-7C44-AFFE-EE383615EA3B}" type="presParOf" srcId="{FA225A81-42E1-9E41-9875-3DD7F102E15F}" destId="{7415625D-16B2-6648-A329-F8FD653C9984}" srcOrd="5" destOrd="0" presId="urn:microsoft.com/office/officeart/2008/layout/LinedList"/>
    <dgm:cxn modelId="{D8ED80B2-5A5A-2B4F-B15A-2AE532B04DAC}" type="presParOf" srcId="{7415625D-16B2-6648-A329-F8FD653C9984}" destId="{CD619243-1E46-CB40-AB4B-429FF1C83219}" srcOrd="0" destOrd="0" presId="urn:microsoft.com/office/officeart/2008/layout/LinedList"/>
    <dgm:cxn modelId="{6E6BF11F-A644-4341-BD04-4DAA8298B2EA}" type="presParOf" srcId="{7415625D-16B2-6648-A329-F8FD653C9984}" destId="{6AFEC50F-B29C-3940-B267-64765C04B52C}" srcOrd="1" destOrd="0" presId="urn:microsoft.com/office/officeart/2008/layout/LinedList"/>
    <dgm:cxn modelId="{341DF17D-96B1-7549-BD09-246A75B9EEFD}" type="presParOf" srcId="{FA225A81-42E1-9E41-9875-3DD7F102E15F}" destId="{64645B76-5551-1742-9233-51A09EAB6F57}" srcOrd="6" destOrd="0" presId="urn:microsoft.com/office/officeart/2008/layout/LinedList"/>
    <dgm:cxn modelId="{C95AD80F-7D2E-F041-A261-2D26AAF49EDC}" type="presParOf" srcId="{FA225A81-42E1-9E41-9875-3DD7F102E15F}" destId="{86BEE0C3-B7D0-2448-9A7A-4350C34F1F2D}" srcOrd="7" destOrd="0" presId="urn:microsoft.com/office/officeart/2008/layout/LinedList"/>
    <dgm:cxn modelId="{97D28433-AAB6-4C4D-AD04-1D23C3BDAD2D}" type="presParOf" srcId="{86BEE0C3-B7D0-2448-9A7A-4350C34F1F2D}" destId="{30805681-23D3-144F-96C1-F212D37F11CE}" srcOrd="0" destOrd="0" presId="urn:microsoft.com/office/officeart/2008/layout/LinedList"/>
    <dgm:cxn modelId="{AE675FFF-DE08-124B-A931-292CC11F0084}" type="presParOf" srcId="{86BEE0C3-B7D0-2448-9A7A-4350C34F1F2D}" destId="{FAE2C608-6CF7-144F-9FFC-102A955B5E16}" srcOrd="1" destOrd="0" presId="urn:microsoft.com/office/officeart/2008/layout/LinedList"/>
    <dgm:cxn modelId="{C2DDAF31-B13C-2449-A69E-F013E14E09AE}" type="presParOf" srcId="{FA225A81-42E1-9E41-9875-3DD7F102E15F}" destId="{2EE11498-8803-2C4B-879A-2501057684AD}" srcOrd="8" destOrd="0" presId="urn:microsoft.com/office/officeart/2008/layout/LinedList"/>
    <dgm:cxn modelId="{C23A62F4-A7E1-634C-8A2F-29FB844D87F9}" type="presParOf" srcId="{FA225A81-42E1-9E41-9875-3DD7F102E15F}" destId="{4630C607-F990-B348-B4DD-FEE6D6BDB063}" srcOrd="9" destOrd="0" presId="urn:microsoft.com/office/officeart/2008/layout/LinedList"/>
    <dgm:cxn modelId="{E0C8C04F-397C-6C44-A0C3-B3823F5CEE83}" type="presParOf" srcId="{4630C607-F990-B348-B4DD-FEE6D6BDB063}" destId="{97A90848-BA9F-F743-A398-EE4082AAE5E4}" srcOrd="0" destOrd="0" presId="urn:microsoft.com/office/officeart/2008/layout/LinedList"/>
    <dgm:cxn modelId="{A4043F79-C128-964E-8702-E3F0C2FA28C4}" type="presParOf" srcId="{4630C607-F990-B348-B4DD-FEE6D6BDB063}" destId="{F80D1A51-982F-2C48-9359-8937B7D1F7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21372-C75D-4354-BABF-833E976BC0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D95913-D999-43E9-A2E3-E8007640D504}">
      <dgm:prSet/>
      <dgm:spPr/>
      <dgm:t>
        <a:bodyPr/>
        <a:lstStyle/>
        <a:p>
          <a:r>
            <a:rPr lang="en-NG"/>
            <a:t>Sub National Level</a:t>
          </a:r>
          <a:endParaRPr lang="en-US"/>
        </a:p>
      </dgm:t>
    </dgm:pt>
    <dgm:pt modelId="{55F90DAC-B88E-430A-ACFD-49A3A8186A2C}" type="parTrans" cxnId="{4EC693F9-E743-45C5-AED5-55741D412866}">
      <dgm:prSet/>
      <dgm:spPr/>
      <dgm:t>
        <a:bodyPr/>
        <a:lstStyle/>
        <a:p>
          <a:endParaRPr lang="en-US"/>
        </a:p>
      </dgm:t>
    </dgm:pt>
    <dgm:pt modelId="{C0620A4F-27B2-4ECE-8A58-50925479E0CE}" type="sibTrans" cxnId="{4EC693F9-E743-45C5-AED5-55741D412866}">
      <dgm:prSet/>
      <dgm:spPr/>
      <dgm:t>
        <a:bodyPr/>
        <a:lstStyle/>
        <a:p>
          <a:endParaRPr lang="en-US"/>
        </a:p>
      </dgm:t>
    </dgm:pt>
    <dgm:pt modelId="{9FC3EF57-DF5F-4CCB-B9C6-48E30C499E43}">
      <dgm:prSet/>
      <dgm:spPr/>
      <dgm:t>
        <a:bodyPr/>
        <a:lstStyle/>
        <a:p>
          <a:r>
            <a:rPr lang="en-NG"/>
            <a:t>A total of 18 states have enacted Public Procurement laws - </a:t>
          </a:r>
          <a:r>
            <a:rPr lang="en-GB"/>
            <a:t>Adamawa, Anambra, Bauchi, Bayelsa, Delta ,Ebonyi, Ekiti, Enugu, Imo, Jigawa, Kaduna, Kebbi, Kwara, Lagos , Niger, Ondo, Osun, and Rivers</a:t>
          </a:r>
          <a:endParaRPr lang="en-US"/>
        </a:p>
      </dgm:t>
    </dgm:pt>
    <dgm:pt modelId="{C8FD4482-1E7A-47E7-922E-D87F1BE129F0}" type="parTrans" cxnId="{238E6F02-E40A-4173-B6BA-61A1D67347BE}">
      <dgm:prSet/>
      <dgm:spPr/>
      <dgm:t>
        <a:bodyPr/>
        <a:lstStyle/>
        <a:p>
          <a:endParaRPr lang="en-US"/>
        </a:p>
      </dgm:t>
    </dgm:pt>
    <dgm:pt modelId="{5390473F-7E1E-44BB-B71F-0A20421DD8B9}" type="sibTrans" cxnId="{238E6F02-E40A-4173-B6BA-61A1D67347BE}">
      <dgm:prSet/>
      <dgm:spPr/>
      <dgm:t>
        <a:bodyPr/>
        <a:lstStyle/>
        <a:p>
          <a:endParaRPr lang="en-US"/>
        </a:p>
      </dgm:t>
    </dgm:pt>
    <dgm:pt modelId="{BB532823-E05C-4D80-90FF-53D2C13ACEB6}">
      <dgm:prSet/>
      <dgm:spPr/>
      <dgm:t>
        <a:bodyPr/>
        <a:lstStyle/>
        <a:p>
          <a:r>
            <a:rPr lang="en-GB"/>
            <a:t>Some 26 states not have open contracting portals</a:t>
          </a:r>
          <a:endParaRPr lang="en-US"/>
        </a:p>
      </dgm:t>
    </dgm:pt>
    <dgm:pt modelId="{1910DA9A-9FAE-42C8-A218-04B6E19A214E}" type="parTrans" cxnId="{A8008237-87EB-4787-B89E-3B67C0444BB5}">
      <dgm:prSet/>
      <dgm:spPr/>
      <dgm:t>
        <a:bodyPr/>
        <a:lstStyle/>
        <a:p>
          <a:endParaRPr lang="en-US"/>
        </a:p>
      </dgm:t>
    </dgm:pt>
    <dgm:pt modelId="{FC72FF0B-1241-4322-80AF-0AABFBAD945D}" type="sibTrans" cxnId="{A8008237-87EB-4787-B89E-3B67C0444BB5}">
      <dgm:prSet/>
      <dgm:spPr/>
      <dgm:t>
        <a:bodyPr/>
        <a:lstStyle/>
        <a:p>
          <a:endParaRPr lang="en-US"/>
        </a:p>
      </dgm:t>
    </dgm:pt>
    <dgm:pt modelId="{AC7A39C9-A2F2-A445-8A90-638FAA9319C4}" type="pres">
      <dgm:prSet presAssocID="{17121372-C75D-4354-BABF-833E976BC002}" presName="linear" presStyleCnt="0">
        <dgm:presLayoutVars>
          <dgm:animLvl val="lvl"/>
          <dgm:resizeHandles val="exact"/>
        </dgm:presLayoutVars>
      </dgm:prSet>
      <dgm:spPr/>
    </dgm:pt>
    <dgm:pt modelId="{4CC23C15-85CE-CE4F-811E-9ECB84FDBE1B}" type="pres">
      <dgm:prSet presAssocID="{ACD95913-D999-43E9-A2E3-E8007640D5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C2509F-743C-FB46-A432-2616F54FE8AE}" type="pres">
      <dgm:prSet presAssocID="{ACD95913-D999-43E9-A2E3-E8007640D5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38E6F02-E40A-4173-B6BA-61A1D67347BE}" srcId="{ACD95913-D999-43E9-A2E3-E8007640D504}" destId="{9FC3EF57-DF5F-4CCB-B9C6-48E30C499E43}" srcOrd="0" destOrd="0" parTransId="{C8FD4482-1E7A-47E7-922E-D87F1BE129F0}" sibTransId="{5390473F-7E1E-44BB-B71F-0A20421DD8B9}"/>
    <dgm:cxn modelId="{A8008237-87EB-4787-B89E-3B67C0444BB5}" srcId="{ACD95913-D999-43E9-A2E3-E8007640D504}" destId="{BB532823-E05C-4D80-90FF-53D2C13ACEB6}" srcOrd="1" destOrd="0" parTransId="{1910DA9A-9FAE-42C8-A218-04B6E19A214E}" sibTransId="{FC72FF0B-1241-4322-80AF-0AABFBAD945D}"/>
    <dgm:cxn modelId="{9F50A246-AD75-404C-8881-93DBF6923D50}" type="presOf" srcId="{9FC3EF57-DF5F-4CCB-B9C6-48E30C499E43}" destId="{7FC2509F-743C-FB46-A432-2616F54FE8AE}" srcOrd="0" destOrd="0" presId="urn:microsoft.com/office/officeart/2005/8/layout/vList2"/>
    <dgm:cxn modelId="{D6A13B79-BA95-1B4B-B82F-5C0E09ABD475}" type="presOf" srcId="{17121372-C75D-4354-BABF-833E976BC002}" destId="{AC7A39C9-A2F2-A445-8A90-638FAA9319C4}" srcOrd="0" destOrd="0" presId="urn:microsoft.com/office/officeart/2005/8/layout/vList2"/>
    <dgm:cxn modelId="{FFEAD2B7-A47E-0848-A11E-E5855B326B6C}" type="presOf" srcId="{BB532823-E05C-4D80-90FF-53D2C13ACEB6}" destId="{7FC2509F-743C-FB46-A432-2616F54FE8AE}" srcOrd="0" destOrd="1" presId="urn:microsoft.com/office/officeart/2005/8/layout/vList2"/>
    <dgm:cxn modelId="{468585C1-5124-5D42-A353-83298806DE50}" type="presOf" srcId="{ACD95913-D999-43E9-A2E3-E8007640D504}" destId="{4CC23C15-85CE-CE4F-811E-9ECB84FDBE1B}" srcOrd="0" destOrd="0" presId="urn:microsoft.com/office/officeart/2005/8/layout/vList2"/>
    <dgm:cxn modelId="{4EC693F9-E743-45C5-AED5-55741D412866}" srcId="{17121372-C75D-4354-BABF-833E976BC002}" destId="{ACD95913-D999-43E9-A2E3-E8007640D504}" srcOrd="0" destOrd="0" parTransId="{55F90DAC-B88E-430A-ACFD-49A3A8186A2C}" sibTransId="{C0620A4F-27B2-4ECE-8A58-50925479E0CE}"/>
    <dgm:cxn modelId="{F1C704D0-6057-FF48-B16D-9E4C5B4FA17B}" type="presParOf" srcId="{AC7A39C9-A2F2-A445-8A90-638FAA9319C4}" destId="{4CC23C15-85CE-CE4F-811E-9ECB84FDBE1B}" srcOrd="0" destOrd="0" presId="urn:microsoft.com/office/officeart/2005/8/layout/vList2"/>
    <dgm:cxn modelId="{553EAF6D-1B2E-EF46-AC96-9FA529F85E1F}" type="presParOf" srcId="{AC7A39C9-A2F2-A445-8A90-638FAA9319C4}" destId="{7FC2509F-743C-FB46-A432-2616F54FE8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89211-386A-4E55-9374-E2DD1FA35BB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A54647-BBC6-4141-9BB4-0177B2952BAA}">
      <dgm:prSet/>
      <dgm:spPr/>
      <dgm:t>
        <a:bodyPr/>
        <a:lstStyle/>
        <a:p>
          <a:r>
            <a:rPr lang="en-GB" b="1"/>
            <a:t>Bid rigging </a:t>
          </a:r>
          <a:r>
            <a:rPr lang="en-GB"/>
            <a:t>– Limited competition, submission of consistently high bids, winner subcontracts to losing bidder, same mathematical and spelling errors, identical bids, same format.</a:t>
          </a:r>
          <a:endParaRPr lang="en-US"/>
        </a:p>
      </dgm:t>
    </dgm:pt>
    <dgm:pt modelId="{B3D7D013-8420-4710-828D-6F71D5F8E593}" type="parTrans" cxnId="{BEC52E7A-A756-4AC4-8778-D76C8FAAC5E6}">
      <dgm:prSet/>
      <dgm:spPr/>
      <dgm:t>
        <a:bodyPr/>
        <a:lstStyle/>
        <a:p>
          <a:endParaRPr lang="en-US"/>
        </a:p>
      </dgm:t>
    </dgm:pt>
    <dgm:pt modelId="{FDF78A1D-0566-4AB3-BE5D-6B430CB98B3B}" type="sibTrans" cxnId="{BEC52E7A-A756-4AC4-8778-D76C8FAAC5E6}">
      <dgm:prSet/>
      <dgm:spPr/>
      <dgm:t>
        <a:bodyPr/>
        <a:lstStyle/>
        <a:p>
          <a:endParaRPr lang="en-US"/>
        </a:p>
      </dgm:t>
    </dgm:pt>
    <dgm:pt modelId="{C01AA84F-93AD-4765-8B28-0FFBFDD97880}">
      <dgm:prSet/>
      <dgm:spPr/>
      <dgm:t>
        <a:bodyPr/>
        <a:lstStyle/>
        <a:p>
          <a:r>
            <a:rPr lang="en-GB"/>
            <a:t>Procurement irrelevant to MDA’s mandate or work</a:t>
          </a:r>
          <a:endParaRPr lang="en-US"/>
        </a:p>
      </dgm:t>
    </dgm:pt>
    <dgm:pt modelId="{1C0B4953-CB94-4F58-AF74-169D3459F229}" type="parTrans" cxnId="{F342A14B-0C26-4931-A164-E2AA36174CE0}">
      <dgm:prSet/>
      <dgm:spPr/>
      <dgm:t>
        <a:bodyPr/>
        <a:lstStyle/>
        <a:p>
          <a:endParaRPr lang="en-US"/>
        </a:p>
      </dgm:t>
    </dgm:pt>
    <dgm:pt modelId="{B88B5DFC-3C34-434F-BB45-A5B352AE98D0}" type="sibTrans" cxnId="{F342A14B-0C26-4931-A164-E2AA36174CE0}">
      <dgm:prSet/>
      <dgm:spPr/>
      <dgm:t>
        <a:bodyPr/>
        <a:lstStyle/>
        <a:p>
          <a:endParaRPr lang="en-US"/>
        </a:p>
      </dgm:t>
    </dgm:pt>
    <dgm:pt modelId="{7B4352A5-92A6-4B36-A31E-2BA6BFF19711}">
      <dgm:prSet/>
      <dgm:spPr/>
      <dgm:t>
        <a:bodyPr/>
        <a:lstStyle/>
        <a:p>
          <a:r>
            <a:rPr lang="en-GB"/>
            <a:t>Or More focus on purchase or irrelevant, ancillary or accessory items e.g. MoH focus on printing</a:t>
          </a:r>
          <a:endParaRPr lang="en-US"/>
        </a:p>
      </dgm:t>
    </dgm:pt>
    <dgm:pt modelId="{C0B9939E-04D9-4D7F-947D-4476C2376CAC}" type="parTrans" cxnId="{9762B7CC-82FE-4542-B23A-76FC45ABB314}">
      <dgm:prSet/>
      <dgm:spPr/>
      <dgm:t>
        <a:bodyPr/>
        <a:lstStyle/>
        <a:p>
          <a:endParaRPr lang="en-US"/>
        </a:p>
      </dgm:t>
    </dgm:pt>
    <dgm:pt modelId="{CC8C9EBB-1A7E-476E-8378-EB081D58097B}" type="sibTrans" cxnId="{9762B7CC-82FE-4542-B23A-76FC45ABB314}">
      <dgm:prSet/>
      <dgm:spPr/>
      <dgm:t>
        <a:bodyPr/>
        <a:lstStyle/>
        <a:p>
          <a:endParaRPr lang="en-US"/>
        </a:p>
      </dgm:t>
    </dgm:pt>
    <dgm:pt modelId="{36471914-4467-4CBB-916E-AAC350D4D08C}">
      <dgm:prSet/>
      <dgm:spPr/>
      <dgm:t>
        <a:bodyPr/>
        <a:lstStyle/>
        <a:p>
          <a:r>
            <a:rPr lang="en-GB"/>
            <a:t>Contract splitting – multiple contracts below a certain threshold</a:t>
          </a:r>
          <a:endParaRPr lang="en-US"/>
        </a:p>
      </dgm:t>
    </dgm:pt>
    <dgm:pt modelId="{ED19BE33-3ACE-44B9-8CA7-157E8C81205E}" type="parTrans" cxnId="{B15A3B4A-1156-447F-B454-1B2C5CD4BBCE}">
      <dgm:prSet/>
      <dgm:spPr/>
      <dgm:t>
        <a:bodyPr/>
        <a:lstStyle/>
        <a:p>
          <a:endParaRPr lang="en-US"/>
        </a:p>
      </dgm:t>
    </dgm:pt>
    <dgm:pt modelId="{1A61DA8D-883B-4B86-9B90-DFC6120CA94D}" type="sibTrans" cxnId="{B15A3B4A-1156-447F-B454-1B2C5CD4BBCE}">
      <dgm:prSet/>
      <dgm:spPr/>
      <dgm:t>
        <a:bodyPr/>
        <a:lstStyle/>
        <a:p>
          <a:endParaRPr lang="en-US"/>
        </a:p>
      </dgm:t>
    </dgm:pt>
    <dgm:pt modelId="{20B8A6A7-F46C-493C-9114-62B86FF7DAB5}">
      <dgm:prSet/>
      <dgm:spPr/>
      <dgm:t>
        <a:bodyPr/>
        <a:lstStyle/>
        <a:p>
          <a:r>
            <a:rPr lang="en-GB"/>
            <a:t>Conflict of Interest</a:t>
          </a:r>
          <a:endParaRPr lang="en-US"/>
        </a:p>
      </dgm:t>
    </dgm:pt>
    <dgm:pt modelId="{622BC3C5-0113-4660-B3F9-90C87EEF5BCE}" type="parTrans" cxnId="{25D5333F-C575-4A17-BD75-F14323F47336}">
      <dgm:prSet/>
      <dgm:spPr/>
      <dgm:t>
        <a:bodyPr/>
        <a:lstStyle/>
        <a:p>
          <a:endParaRPr lang="en-US"/>
        </a:p>
      </dgm:t>
    </dgm:pt>
    <dgm:pt modelId="{CC064BCD-DDCF-4A34-A961-A29CC4B97054}" type="sibTrans" cxnId="{25D5333F-C575-4A17-BD75-F14323F47336}">
      <dgm:prSet/>
      <dgm:spPr/>
      <dgm:t>
        <a:bodyPr/>
        <a:lstStyle/>
        <a:p>
          <a:endParaRPr lang="en-US"/>
        </a:p>
      </dgm:t>
    </dgm:pt>
    <dgm:pt modelId="{95834BD8-8AAB-9947-B889-53DA16D9AAD7}" type="pres">
      <dgm:prSet presAssocID="{DF389211-386A-4E55-9374-E2DD1FA35BB0}" presName="Name0" presStyleCnt="0">
        <dgm:presLayoutVars>
          <dgm:dir/>
          <dgm:resizeHandles val="exact"/>
        </dgm:presLayoutVars>
      </dgm:prSet>
      <dgm:spPr/>
    </dgm:pt>
    <dgm:pt modelId="{0F18DEBD-146A-A24B-9DC0-60B7D059C9B2}" type="pres">
      <dgm:prSet presAssocID="{A9A54647-BBC6-4141-9BB4-0177B2952BAA}" presName="node" presStyleLbl="node1" presStyleIdx="0" presStyleCnt="5">
        <dgm:presLayoutVars>
          <dgm:bulletEnabled val="1"/>
        </dgm:presLayoutVars>
      </dgm:prSet>
      <dgm:spPr/>
    </dgm:pt>
    <dgm:pt modelId="{64407718-1328-C947-BCFF-4726A9E625BA}" type="pres">
      <dgm:prSet presAssocID="{FDF78A1D-0566-4AB3-BE5D-6B430CB98B3B}" presName="sibTrans" presStyleLbl="sibTrans1D1" presStyleIdx="0" presStyleCnt="4"/>
      <dgm:spPr/>
    </dgm:pt>
    <dgm:pt modelId="{E6205E7F-3DBD-CA47-A164-4C2B9D0B3ED6}" type="pres">
      <dgm:prSet presAssocID="{FDF78A1D-0566-4AB3-BE5D-6B430CB98B3B}" presName="connectorText" presStyleLbl="sibTrans1D1" presStyleIdx="0" presStyleCnt="4"/>
      <dgm:spPr/>
    </dgm:pt>
    <dgm:pt modelId="{82195B9B-944E-BF4A-9913-E7B998E7DE4A}" type="pres">
      <dgm:prSet presAssocID="{C01AA84F-93AD-4765-8B28-0FFBFDD97880}" presName="node" presStyleLbl="node1" presStyleIdx="1" presStyleCnt="5">
        <dgm:presLayoutVars>
          <dgm:bulletEnabled val="1"/>
        </dgm:presLayoutVars>
      </dgm:prSet>
      <dgm:spPr/>
    </dgm:pt>
    <dgm:pt modelId="{EE69637F-50D0-0C42-963D-C78B828334F1}" type="pres">
      <dgm:prSet presAssocID="{B88B5DFC-3C34-434F-BB45-A5B352AE98D0}" presName="sibTrans" presStyleLbl="sibTrans1D1" presStyleIdx="1" presStyleCnt="4"/>
      <dgm:spPr/>
    </dgm:pt>
    <dgm:pt modelId="{7078B96D-C566-7644-B493-6B918F2755CC}" type="pres">
      <dgm:prSet presAssocID="{B88B5DFC-3C34-434F-BB45-A5B352AE98D0}" presName="connectorText" presStyleLbl="sibTrans1D1" presStyleIdx="1" presStyleCnt="4"/>
      <dgm:spPr/>
    </dgm:pt>
    <dgm:pt modelId="{0DF0D1C2-12E1-7E45-8A84-478B8D6D313B}" type="pres">
      <dgm:prSet presAssocID="{7B4352A5-92A6-4B36-A31E-2BA6BFF19711}" presName="node" presStyleLbl="node1" presStyleIdx="2" presStyleCnt="5">
        <dgm:presLayoutVars>
          <dgm:bulletEnabled val="1"/>
        </dgm:presLayoutVars>
      </dgm:prSet>
      <dgm:spPr/>
    </dgm:pt>
    <dgm:pt modelId="{E0F327BD-0DFE-D141-ADE3-E2D8C64C40F1}" type="pres">
      <dgm:prSet presAssocID="{CC8C9EBB-1A7E-476E-8378-EB081D58097B}" presName="sibTrans" presStyleLbl="sibTrans1D1" presStyleIdx="2" presStyleCnt="4"/>
      <dgm:spPr/>
    </dgm:pt>
    <dgm:pt modelId="{542FE348-DF6C-C844-A777-3DF750976642}" type="pres">
      <dgm:prSet presAssocID="{CC8C9EBB-1A7E-476E-8378-EB081D58097B}" presName="connectorText" presStyleLbl="sibTrans1D1" presStyleIdx="2" presStyleCnt="4"/>
      <dgm:spPr/>
    </dgm:pt>
    <dgm:pt modelId="{A6B9FB8D-8221-7247-859C-1D86217B7F2A}" type="pres">
      <dgm:prSet presAssocID="{36471914-4467-4CBB-916E-AAC350D4D08C}" presName="node" presStyleLbl="node1" presStyleIdx="3" presStyleCnt="5">
        <dgm:presLayoutVars>
          <dgm:bulletEnabled val="1"/>
        </dgm:presLayoutVars>
      </dgm:prSet>
      <dgm:spPr/>
    </dgm:pt>
    <dgm:pt modelId="{E5E1D482-F68C-1148-B7A3-CFEAAD79A7FE}" type="pres">
      <dgm:prSet presAssocID="{1A61DA8D-883B-4B86-9B90-DFC6120CA94D}" presName="sibTrans" presStyleLbl="sibTrans1D1" presStyleIdx="3" presStyleCnt="4"/>
      <dgm:spPr/>
    </dgm:pt>
    <dgm:pt modelId="{39CEF5BA-EF69-BC45-9CF2-AEDBC79E6A37}" type="pres">
      <dgm:prSet presAssocID="{1A61DA8D-883B-4B86-9B90-DFC6120CA94D}" presName="connectorText" presStyleLbl="sibTrans1D1" presStyleIdx="3" presStyleCnt="4"/>
      <dgm:spPr/>
    </dgm:pt>
    <dgm:pt modelId="{FC6F8FA1-CE79-CE4A-ABB0-D7829018422F}" type="pres">
      <dgm:prSet presAssocID="{20B8A6A7-F46C-493C-9114-62B86FF7DAB5}" presName="node" presStyleLbl="node1" presStyleIdx="4" presStyleCnt="5">
        <dgm:presLayoutVars>
          <dgm:bulletEnabled val="1"/>
        </dgm:presLayoutVars>
      </dgm:prSet>
      <dgm:spPr/>
    </dgm:pt>
  </dgm:ptLst>
  <dgm:cxnLst>
    <dgm:cxn modelId="{E900FA12-E540-EE4F-87B8-CD167C8F9A34}" type="presOf" srcId="{1A61DA8D-883B-4B86-9B90-DFC6120CA94D}" destId="{E5E1D482-F68C-1148-B7A3-CFEAAD79A7FE}" srcOrd="0" destOrd="0" presId="urn:microsoft.com/office/officeart/2016/7/layout/RepeatingBendingProcessNew"/>
    <dgm:cxn modelId="{AAD62814-6421-2C4D-9AB5-4604FF77906B}" type="presOf" srcId="{1A61DA8D-883B-4B86-9B90-DFC6120CA94D}" destId="{39CEF5BA-EF69-BC45-9CF2-AEDBC79E6A37}" srcOrd="1" destOrd="0" presId="urn:microsoft.com/office/officeart/2016/7/layout/RepeatingBendingProcessNew"/>
    <dgm:cxn modelId="{4FA1691B-32F2-8E4F-9047-5C973E4409C8}" type="presOf" srcId="{A9A54647-BBC6-4141-9BB4-0177B2952BAA}" destId="{0F18DEBD-146A-A24B-9DC0-60B7D059C9B2}" srcOrd="0" destOrd="0" presId="urn:microsoft.com/office/officeart/2016/7/layout/RepeatingBendingProcessNew"/>
    <dgm:cxn modelId="{25D5333F-C575-4A17-BD75-F14323F47336}" srcId="{DF389211-386A-4E55-9374-E2DD1FA35BB0}" destId="{20B8A6A7-F46C-493C-9114-62B86FF7DAB5}" srcOrd="4" destOrd="0" parTransId="{622BC3C5-0113-4660-B3F9-90C87EEF5BCE}" sibTransId="{CC064BCD-DDCF-4A34-A961-A29CC4B97054}"/>
    <dgm:cxn modelId="{B15A3B4A-1156-447F-B454-1B2C5CD4BBCE}" srcId="{DF389211-386A-4E55-9374-E2DD1FA35BB0}" destId="{36471914-4467-4CBB-916E-AAC350D4D08C}" srcOrd="3" destOrd="0" parTransId="{ED19BE33-3ACE-44B9-8CA7-157E8C81205E}" sibTransId="{1A61DA8D-883B-4B86-9B90-DFC6120CA94D}"/>
    <dgm:cxn modelId="{F342A14B-0C26-4931-A164-E2AA36174CE0}" srcId="{DF389211-386A-4E55-9374-E2DD1FA35BB0}" destId="{C01AA84F-93AD-4765-8B28-0FFBFDD97880}" srcOrd="1" destOrd="0" parTransId="{1C0B4953-CB94-4F58-AF74-169D3459F229}" sibTransId="{B88B5DFC-3C34-434F-BB45-A5B352AE98D0}"/>
    <dgm:cxn modelId="{552FCD4F-48BE-A84F-A30E-76C47EBF541F}" type="presOf" srcId="{7B4352A5-92A6-4B36-A31E-2BA6BFF19711}" destId="{0DF0D1C2-12E1-7E45-8A84-478B8D6D313B}" srcOrd="0" destOrd="0" presId="urn:microsoft.com/office/officeart/2016/7/layout/RepeatingBendingProcessNew"/>
    <dgm:cxn modelId="{BEC52E7A-A756-4AC4-8778-D76C8FAAC5E6}" srcId="{DF389211-386A-4E55-9374-E2DD1FA35BB0}" destId="{A9A54647-BBC6-4141-9BB4-0177B2952BAA}" srcOrd="0" destOrd="0" parTransId="{B3D7D013-8420-4710-828D-6F71D5F8E593}" sibTransId="{FDF78A1D-0566-4AB3-BE5D-6B430CB98B3B}"/>
    <dgm:cxn modelId="{C4F7A984-578F-CA46-B7D2-7994DBF25442}" type="presOf" srcId="{B88B5DFC-3C34-434F-BB45-A5B352AE98D0}" destId="{7078B96D-C566-7644-B493-6B918F2755CC}" srcOrd="1" destOrd="0" presId="urn:microsoft.com/office/officeart/2016/7/layout/RepeatingBendingProcessNew"/>
    <dgm:cxn modelId="{0BCBCD93-7761-4A48-9828-D0EDB9447932}" type="presOf" srcId="{DF389211-386A-4E55-9374-E2DD1FA35BB0}" destId="{95834BD8-8AAB-9947-B889-53DA16D9AAD7}" srcOrd="0" destOrd="0" presId="urn:microsoft.com/office/officeart/2016/7/layout/RepeatingBendingProcessNew"/>
    <dgm:cxn modelId="{1148E39B-0F79-E346-86C2-63F75C5C73E9}" type="presOf" srcId="{20B8A6A7-F46C-493C-9114-62B86FF7DAB5}" destId="{FC6F8FA1-CE79-CE4A-ABB0-D7829018422F}" srcOrd="0" destOrd="0" presId="urn:microsoft.com/office/officeart/2016/7/layout/RepeatingBendingProcessNew"/>
    <dgm:cxn modelId="{0D7817B2-FE53-A644-A4AC-1AA1B8AF32F3}" type="presOf" srcId="{36471914-4467-4CBB-916E-AAC350D4D08C}" destId="{A6B9FB8D-8221-7247-859C-1D86217B7F2A}" srcOrd="0" destOrd="0" presId="urn:microsoft.com/office/officeart/2016/7/layout/RepeatingBendingProcessNew"/>
    <dgm:cxn modelId="{9762B7CC-82FE-4542-B23A-76FC45ABB314}" srcId="{DF389211-386A-4E55-9374-E2DD1FA35BB0}" destId="{7B4352A5-92A6-4B36-A31E-2BA6BFF19711}" srcOrd="2" destOrd="0" parTransId="{C0B9939E-04D9-4D7F-947D-4476C2376CAC}" sibTransId="{CC8C9EBB-1A7E-476E-8378-EB081D58097B}"/>
    <dgm:cxn modelId="{A8629CD3-D445-A247-8797-B497062A13DF}" type="presOf" srcId="{B88B5DFC-3C34-434F-BB45-A5B352AE98D0}" destId="{EE69637F-50D0-0C42-963D-C78B828334F1}" srcOrd="0" destOrd="0" presId="urn:microsoft.com/office/officeart/2016/7/layout/RepeatingBendingProcessNew"/>
    <dgm:cxn modelId="{075531DD-E40F-A948-900E-A954213CAD12}" type="presOf" srcId="{FDF78A1D-0566-4AB3-BE5D-6B430CB98B3B}" destId="{E6205E7F-3DBD-CA47-A164-4C2B9D0B3ED6}" srcOrd="1" destOrd="0" presId="urn:microsoft.com/office/officeart/2016/7/layout/RepeatingBendingProcessNew"/>
    <dgm:cxn modelId="{6C9092E5-4A31-6C44-BA75-B984E4D7791A}" type="presOf" srcId="{C01AA84F-93AD-4765-8B28-0FFBFDD97880}" destId="{82195B9B-944E-BF4A-9913-E7B998E7DE4A}" srcOrd="0" destOrd="0" presId="urn:microsoft.com/office/officeart/2016/7/layout/RepeatingBendingProcessNew"/>
    <dgm:cxn modelId="{5CF5FDFB-17E0-8949-8A86-6C5BB5C3A7C7}" type="presOf" srcId="{CC8C9EBB-1A7E-476E-8378-EB081D58097B}" destId="{E0F327BD-0DFE-D141-ADE3-E2D8C64C40F1}" srcOrd="0" destOrd="0" presId="urn:microsoft.com/office/officeart/2016/7/layout/RepeatingBendingProcessNew"/>
    <dgm:cxn modelId="{1EE795FE-1F57-AA40-A38B-B4E886CE4342}" type="presOf" srcId="{FDF78A1D-0566-4AB3-BE5D-6B430CB98B3B}" destId="{64407718-1328-C947-BCFF-4726A9E625BA}" srcOrd="0" destOrd="0" presId="urn:microsoft.com/office/officeart/2016/7/layout/RepeatingBendingProcessNew"/>
    <dgm:cxn modelId="{CC490FFF-3FB3-0647-9884-C02323A83DFE}" type="presOf" srcId="{CC8C9EBB-1A7E-476E-8378-EB081D58097B}" destId="{542FE348-DF6C-C844-A777-3DF750976642}" srcOrd="1" destOrd="0" presId="urn:microsoft.com/office/officeart/2016/7/layout/RepeatingBendingProcessNew"/>
    <dgm:cxn modelId="{FA55BC71-CC87-2C42-814E-DDC036FFF8A0}" type="presParOf" srcId="{95834BD8-8AAB-9947-B889-53DA16D9AAD7}" destId="{0F18DEBD-146A-A24B-9DC0-60B7D059C9B2}" srcOrd="0" destOrd="0" presId="urn:microsoft.com/office/officeart/2016/7/layout/RepeatingBendingProcessNew"/>
    <dgm:cxn modelId="{10EFE72F-BC82-364B-AEED-4B55B2F6BDC5}" type="presParOf" srcId="{95834BD8-8AAB-9947-B889-53DA16D9AAD7}" destId="{64407718-1328-C947-BCFF-4726A9E625BA}" srcOrd="1" destOrd="0" presId="urn:microsoft.com/office/officeart/2016/7/layout/RepeatingBendingProcessNew"/>
    <dgm:cxn modelId="{61E2503D-AC4D-1D41-B0ED-210DDCE76EDE}" type="presParOf" srcId="{64407718-1328-C947-BCFF-4726A9E625BA}" destId="{E6205E7F-3DBD-CA47-A164-4C2B9D0B3ED6}" srcOrd="0" destOrd="0" presId="urn:microsoft.com/office/officeart/2016/7/layout/RepeatingBendingProcessNew"/>
    <dgm:cxn modelId="{9F7E3356-9CA9-C342-9789-FDC8B0B572FB}" type="presParOf" srcId="{95834BD8-8AAB-9947-B889-53DA16D9AAD7}" destId="{82195B9B-944E-BF4A-9913-E7B998E7DE4A}" srcOrd="2" destOrd="0" presId="urn:microsoft.com/office/officeart/2016/7/layout/RepeatingBendingProcessNew"/>
    <dgm:cxn modelId="{F2963625-4989-1345-9620-3E5BEEECB6AF}" type="presParOf" srcId="{95834BD8-8AAB-9947-B889-53DA16D9AAD7}" destId="{EE69637F-50D0-0C42-963D-C78B828334F1}" srcOrd="3" destOrd="0" presId="urn:microsoft.com/office/officeart/2016/7/layout/RepeatingBendingProcessNew"/>
    <dgm:cxn modelId="{958B9AA1-1517-6542-A9D0-272BA0A2C11C}" type="presParOf" srcId="{EE69637F-50D0-0C42-963D-C78B828334F1}" destId="{7078B96D-C566-7644-B493-6B918F2755CC}" srcOrd="0" destOrd="0" presId="urn:microsoft.com/office/officeart/2016/7/layout/RepeatingBendingProcessNew"/>
    <dgm:cxn modelId="{D0FFA19C-899E-9745-9399-F3BD411CA666}" type="presParOf" srcId="{95834BD8-8AAB-9947-B889-53DA16D9AAD7}" destId="{0DF0D1C2-12E1-7E45-8A84-478B8D6D313B}" srcOrd="4" destOrd="0" presId="urn:microsoft.com/office/officeart/2016/7/layout/RepeatingBendingProcessNew"/>
    <dgm:cxn modelId="{2FF40A4C-33B5-8E4E-91E2-24EC66A99619}" type="presParOf" srcId="{95834BD8-8AAB-9947-B889-53DA16D9AAD7}" destId="{E0F327BD-0DFE-D141-ADE3-E2D8C64C40F1}" srcOrd="5" destOrd="0" presId="urn:microsoft.com/office/officeart/2016/7/layout/RepeatingBendingProcessNew"/>
    <dgm:cxn modelId="{F2F464E3-26D6-BC44-BE86-74138DC58442}" type="presParOf" srcId="{E0F327BD-0DFE-D141-ADE3-E2D8C64C40F1}" destId="{542FE348-DF6C-C844-A777-3DF750976642}" srcOrd="0" destOrd="0" presId="urn:microsoft.com/office/officeart/2016/7/layout/RepeatingBendingProcessNew"/>
    <dgm:cxn modelId="{812D0232-0BE8-144B-85C3-444C25C9E200}" type="presParOf" srcId="{95834BD8-8AAB-9947-B889-53DA16D9AAD7}" destId="{A6B9FB8D-8221-7247-859C-1D86217B7F2A}" srcOrd="6" destOrd="0" presId="urn:microsoft.com/office/officeart/2016/7/layout/RepeatingBendingProcessNew"/>
    <dgm:cxn modelId="{DCBF523D-D021-7848-89DF-FFD8DCF3989A}" type="presParOf" srcId="{95834BD8-8AAB-9947-B889-53DA16D9AAD7}" destId="{E5E1D482-F68C-1148-B7A3-CFEAAD79A7FE}" srcOrd="7" destOrd="0" presId="urn:microsoft.com/office/officeart/2016/7/layout/RepeatingBendingProcessNew"/>
    <dgm:cxn modelId="{DE91EA83-6C33-D54A-9110-0BC1BD5F2876}" type="presParOf" srcId="{E5E1D482-F68C-1148-B7A3-CFEAAD79A7FE}" destId="{39CEF5BA-EF69-BC45-9CF2-AEDBC79E6A37}" srcOrd="0" destOrd="0" presId="urn:microsoft.com/office/officeart/2016/7/layout/RepeatingBendingProcessNew"/>
    <dgm:cxn modelId="{DF663697-6D2D-4240-A620-47A3EDDB9C0A}" type="presParOf" srcId="{95834BD8-8AAB-9947-B889-53DA16D9AAD7}" destId="{FC6F8FA1-CE79-CE4A-ABB0-D7829018422F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ED71-EE90-0B46-B9CF-8C9F0D7FE04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BBA1E607-C10B-2C4A-87F1-804B85FF2A36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/>
            <a:t>FMoF and Budget Office come up with economic plan – part of this is the MTEF (Medium Term Expenditure Framework)</a:t>
          </a:r>
          <a:endParaRPr lang="en-US" sz="1700" kern="1200"/>
        </a:p>
      </dsp:txBody>
      <dsp:txXfrm>
        <a:off x="8061" y="5979"/>
        <a:ext cx="3034531" cy="1820718"/>
      </dsp:txXfrm>
    </dsp:sp>
    <dsp:sp modelId="{99021CF9-F6E6-0346-B05E-12BBA691105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31DA4B0B-7BD0-1F43-BB01-790F747887A7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 dirty="0"/>
            <a:t>Proposal submission by MDAs &amp; GOEs (Government Owned Entreprises)</a:t>
          </a:r>
          <a:endParaRPr lang="en-US" sz="1700" kern="1200" dirty="0"/>
        </a:p>
      </dsp:txBody>
      <dsp:txXfrm>
        <a:off x="3740534" y="5979"/>
        <a:ext cx="3034531" cy="1820718"/>
      </dsp:txXfrm>
    </dsp:sp>
    <dsp:sp modelId="{A5B33FF5-A749-B945-B931-3BC20DEF37A5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642510B0-AC2A-DD4A-8B7A-633691A70202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/>
            <a:t>Presentation of Budget estimates to Presidency/FEC Approval</a:t>
          </a:r>
          <a:endParaRPr lang="en-US" sz="1700" kern="1200"/>
        </a:p>
      </dsp:txBody>
      <dsp:txXfrm>
        <a:off x="7473007" y="5979"/>
        <a:ext cx="3034531" cy="1820718"/>
      </dsp:txXfrm>
    </dsp:sp>
    <dsp:sp modelId="{8932196B-AF85-DF4D-86F9-742E201AADA8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F3860D13-B48C-1E4F-989D-14EA07BEBE0F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/>
            <a:t>President presents Budget to National Assembly</a:t>
          </a:r>
          <a:endParaRPr lang="en-US" sz="1700" kern="1200"/>
        </a:p>
      </dsp:txBody>
      <dsp:txXfrm>
        <a:off x="8061" y="2524640"/>
        <a:ext cx="3034531" cy="1820718"/>
      </dsp:txXfrm>
    </dsp:sp>
    <dsp:sp modelId="{AEB8A3B8-FDE1-6449-B1AB-67815D5D4687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7D2594E7-FE18-3C40-B17E-AFF3E5F5F60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/>
            <a:t>Approval of Budget by NASS</a:t>
          </a:r>
          <a:endParaRPr lang="en-US" sz="1700" kern="1200"/>
        </a:p>
      </dsp:txBody>
      <dsp:txXfrm>
        <a:off x="3740534" y="2524640"/>
        <a:ext cx="3034531" cy="1820718"/>
      </dsp:txXfrm>
    </dsp:sp>
    <dsp:sp modelId="{ACC31013-EC34-4D4D-AD2E-04FA80376D20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700" kern="1200"/>
            <a:t>Implementation of Budget/allocation and release of funds/contracts/procurement.</a:t>
          </a:r>
          <a:endParaRPr lang="en-US" sz="1700" kern="1200"/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71AF4-D878-C74F-8678-F64281B8EC68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C1B0-9F25-6B44-82F6-529ACC4B92B2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/>
            <a:t>Construction work – roads, bridges, schools, hospitals, constituency and other projects</a:t>
          </a:r>
          <a:endParaRPr lang="en-US" sz="2400" kern="1200"/>
        </a:p>
      </dsp:txBody>
      <dsp:txXfrm>
        <a:off x="0" y="531"/>
        <a:ext cx="10515600" cy="870055"/>
      </dsp:txXfrm>
    </dsp:sp>
    <dsp:sp modelId="{5033000E-AFA1-404D-A82C-10165C0D574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32B92-17FA-1E4B-989F-8A59DDC11F6F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/>
            <a:t>Other</a:t>
          </a:r>
          <a:endParaRPr lang="en-US" sz="2400" kern="1200"/>
        </a:p>
      </dsp:txBody>
      <dsp:txXfrm>
        <a:off x="0" y="870586"/>
        <a:ext cx="10515600" cy="870055"/>
      </dsp:txXfrm>
    </dsp:sp>
    <dsp:sp modelId="{77A107B9-4E61-A344-812E-F3BD9316CF5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19243-1E46-CB40-AB4B-429FF1C8321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/>
            <a:t>infrastructure projects – rail, dams, ports etc</a:t>
          </a:r>
          <a:endParaRPr lang="en-US" sz="2400" kern="1200"/>
        </a:p>
      </dsp:txBody>
      <dsp:txXfrm>
        <a:off x="0" y="1740641"/>
        <a:ext cx="10515600" cy="870055"/>
      </dsp:txXfrm>
    </dsp:sp>
    <dsp:sp modelId="{64645B76-5551-1742-9233-51A09EAB6F57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05681-23D3-144F-96C1-F212D37F11CE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/>
            <a:t>Supplies – office, equipment, medical, books, food (School feeding Program) etc</a:t>
          </a:r>
          <a:endParaRPr lang="en-US" sz="2400" kern="1200"/>
        </a:p>
      </dsp:txBody>
      <dsp:txXfrm>
        <a:off x="0" y="2610696"/>
        <a:ext cx="10515600" cy="870055"/>
      </dsp:txXfrm>
    </dsp:sp>
    <dsp:sp modelId="{2EE11498-8803-2C4B-879A-2501057684AD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0848-BA9F-F743-A398-EE4082AAE5E4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/>
            <a:t>Military hadware - arms and ammunitions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23C15-85CE-CE4F-811E-9ECB84FDBE1B}">
      <dsp:nvSpPr>
        <dsp:cNvPr id="0" name=""/>
        <dsp:cNvSpPr/>
      </dsp:nvSpPr>
      <dsp:spPr>
        <a:xfrm>
          <a:off x="0" y="285331"/>
          <a:ext cx="10515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4500" kern="1200"/>
            <a:t>Sub National Level</a:t>
          </a:r>
          <a:endParaRPr lang="en-US" sz="4500" kern="1200"/>
        </a:p>
      </dsp:txBody>
      <dsp:txXfrm>
        <a:off x="52688" y="338019"/>
        <a:ext cx="10410224" cy="973949"/>
      </dsp:txXfrm>
    </dsp:sp>
    <dsp:sp modelId="{7FC2509F-743C-FB46-A432-2616F54FE8AE}">
      <dsp:nvSpPr>
        <dsp:cNvPr id="0" name=""/>
        <dsp:cNvSpPr/>
      </dsp:nvSpPr>
      <dsp:spPr>
        <a:xfrm>
          <a:off x="0" y="1364656"/>
          <a:ext cx="10515600" cy="270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G" sz="3500" kern="1200"/>
            <a:t>A total of 18 states have enacted Public Procurement laws - </a:t>
          </a:r>
          <a:r>
            <a:rPr lang="en-GB" sz="3500" kern="1200"/>
            <a:t>Adamawa, Anambra, Bauchi, Bayelsa, Delta ,Ebonyi, Ekiti, Enugu, Imo, Jigawa, Kaduna, Kebbi, Kwara, Lagos , Niger, Ondo, Osun, and Rivers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500" kern="1200"/>
            <a:t>Some 26 states not have open contracting portals</a:t>
          </a:r>
          <a:endParaRPr lang="en-US" sz="3500" kern="1200"/>
        </a:p>
      </dsp:txBody>
      <dsp:txXfrm>
        <a:off x="0" y="1364656"/>
        <a:ext cx="10515600" cy="2701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7718-1328-C947-BCFF-4726A9E625B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0F18DEBD-146A-A24B-9DC0-60B7D059C9B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Bid rigging </a:t>
          </a:r>
          <a:r>
            <a:rPr lang="en-GB" sz="1500" kern="1200"/>
            <a:t>– Limited competition, submission of consistently high bids, winner subcontracts to losing bidder, same mathematical and spelling errors, identical bids, same format.</a:t>
          </a:r>
          <a:endParaRPr lang="en-US" sz="1500" kern="1200"/>
        </a:p>
      </dsp:txBody>
      <dsp:txXfrm>
        <a:off x="8061" y="5979"/>
        <a:ext cx="3034531" cy="1820718"/>
      </dsp:txXfrm>
    </dsp:sp>
    <dsp:sp modelId="{EE69637F-50D0-0C42-963D-C78B828334F1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82195B9B-944E-BF4A-9913-E7B998E7DE4A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Procurement irrelevant to MDA’s mandate or work</a:t>
          </a:r>
          <a:endParaRPr lang="en-US" sz="1500" kern="1200"/>
        </a:p>
      </dsp:txBody>
      <dsp:txXfrm>
        <a:off x="3740534" y="5979"/>
        <a:ext cx="3034531" cy="1820718"/>
      </dsp:txXfrm>
    </dsp:sp>
    <dsp:sp modelId="{E0F327BD-0DFE-D141-ADE3-E2D8C64C40F1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0DF0D1C2-12E1-7E45-8A84-478B8D6D313B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Or More focus on purchase or irrelevant, ancillary or accessory items e.g. MoH focus on printing</a:t>
          </a:r>
          <a:endParaRPr lang="en-US" sz="1500" kern="1200"/>
        </a:p>
      </dsp:txBody>
      <dsp:txXfrm>
        <a:off x="7473007" y="5979"/>
        <a:ext cx="3034531" cy="1820718"/>
      </dsp:txXfrm>
    </dsp:sp>
    <dsp:sp modelId="{E5E1D482-F68C-1148-B7A3-CFEAAD79A7FE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A6B9FB8D-8221-7247-859C-1D86217B7F2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Contract splitting – multiple contracts below a certain threshold</a:t>
          </a:r>
          <a:endParaRPr lang="en-US" sz="1500" kern="1200"/>
        </a:p>
      </dsp:txBody>
      <dsp:txXfrm>
        <a:off x="8061" y="2524640"/>
        <a:ext cx="3034531" cy="1820718"/>
      </dsp:txXfrm>
    </dsp:sp>
    <dsp:sp modelId="{FC6F8FA1-CE79-CE4A-ABB0-D7829018422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Conflict of Interest</a:t>
          </a:r>
          <a:endParaRPr lang="en-US" sz="1500" kern="1200"/>
        </a:p>
      </dsp:txBody>
      <dsp:txXfrm>
        <a:off x="3740534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291E-FED1-A425-C202-56E5AF590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1119A-BA96-B866-ACAC-A75F51675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D8B5-548A-1C48-24EC-F1907B4E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2608-E8E7-A24F-AABF-7AD83230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DEE1A-DBFB-E7C2-A510-2F89D82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670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B54E-4423-D530-DAA1-065296F9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075D-5B91-DB89-9F24-773F04D55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F3F9-7097-1E78-A82A-727BDB8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5818-6055-E0E0-B7A3-D9F770F3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ED3E-0AA2-38C3-DD93-3EB4F258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9890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F588B-F07C-9161-58BA-0D46D7AE4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FA260-F65C-C198-D55C-C38F33027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C2E7-AC1B-86AE-23A6-EA816709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D536-3F53-86E0-CA77-CF2D70B3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76F6-1524-9E71-DC50-A2E66419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680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83FD-5F55-AD5E-FE24-6E95B0E6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7A12-77AB-A4C1-5824-363C4008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8AF1-B230-D8D2-F911-E77D00F4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7F65-FB44-AE42-638B-53FD379B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4F11-AB40-82FC-1E8F-E4EDA9DA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0444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2626-324A-B72E-1281-7249C547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6597C-61C5-A004-B06A-CA1DA4AC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74EB-D276-98FA-E2C0-DF640480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F20A-5F75-7113-4244-3727BD99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D377-68AE-4724-5AA6-8292EF05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4603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4B3D-2742-F666-6AB4-E7B3591C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3968-CDC4-C76C-EEC6-857F77302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93EA-BA4A-DB8C-04FB-C4972D411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1DC16-C1AA-268B-3703-E0E9A23F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AFF6C-10EE-803D-D0E3-86A2C680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FEA17-B32B-4969-2550-FEDADBED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595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711D-BE7B-260E-DC82-89C1A85F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B5F7-9DEC-E1EB-0624-23BBD70E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CBB46-CB0B-A177-49B7-10C8BB9D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CAE72-BA68-24F0-5E09-B9EF7DF6F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7A351-FD32-5472-3F14-AF7CC9164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91E7B-A576-0EC6-6ADB-63CBA1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EAC55-8763-B99D-C4A9-8E423649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892C6-4AF1-8DD0-4285-BE77384D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702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CEB-86AB-0096-5FF5-68F54894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11EC8-B2FA-7D8F-45E6-07C80E03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0BEB3-7A23-A156-343C-4A93A9E0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3C49-CEF0-00DA-8F3C-602EF3B2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4935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4DDBE-7F8E-5E4E-0742-F39616C2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56C99-DF89-C90C-4864-47302D8E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3E077-13F8-6436-C7BF-2E0BF37D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630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F94D-4275-47D7-6B4F-5D76E013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FE05-D0EE-C27E-2DC5-1E68C5EE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6434-435D-AC8F-141A-F8400AC94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A2F8B-624D-3021-B8A1-82661424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94FFF-2A50-8243-B79D-A430D240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59BAB-ABDC-25B5-2C15-D019F5A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37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FC43-D86E-DFD1-D8CB-23F46E10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1E947-00B8-5FA1-3ED6-AE9B53F12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DFB30-C61A-EB3F-1AC5-F09D0B7B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64FD9-BA4B-66FF-D02F-7A31EC28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87042-934A-DCF7-E159-B688500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6E7E-146A-FD51-F99D-FCAC76CF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515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054CF-FF1C-4B3B-D055-31B0285A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B7A7-E06E-57A3-7BE1-E6F43247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4468-30A4-D654-4734-9ADB12A9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6EF6-F9BA-B54A-86AF-425126761137}" type="datetimeFigureOut">
              <a:rPr lang="en-NG" smtClean="0"/>
              <a:t>13/12/2023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62A7-470A-0E15-6C8A-A95AFBA7B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4254-30F0-07FA-0B05-8A99754C0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F844-98E5-B443-993C-5DFCB69D998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6857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umtimesng.com/news/top-news/647592-despite-economic-crisis-wike-proposes-n15bn-for-vps-new-residence.html" TargetMode="External"/><Relationship Id="rId2" Type="http://schemas.openxmlformats.org/officeDocument/2006/relationships/hyperlink" Target="https://www.icirnigeria.org/how-nass-leadership-hijacked-2022-supplementary-budg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irnigeria.org/how-sokoto-govt-breached-extant-laws-awarded-multi-million-naira-contracts-to-company-owned-by-state-officials/" TargetMode="External"/><Relationship Id="rId2" Type="http://schemas.openxmlformats.org/officeDocument/2006/relationships/hyperlink" Target="https://www.icirnigeria.org/ghost-contractors-rogue-lawmaker-and-abandoned-projects-threaten-education-in-kano-public-school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17F01-57BE-4282-90B6-CF12D91D0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D8BCE-A1E6-1B38-61AC-4AFD1F777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NG">
                <a:solidFill>
                  <a:srgbClr val="FFFFFF"/>
                </a:solidFill>
              </a:rPr>
              <a:t>Following the Money: Reporting Budgets &amp; Procurement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AE6A-A080-1BCA-4218-09D434192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NG" sz="1700">
                <a:solidFill>
                  <a:srgbClr val="FFFFFF"/>
                </a:solidFill>
              </a:rPr>
              <a:t>Dayo Aiyetan</a:t>
            </a:r>
          </a:p>
          <a:p>
            <a:r>
              <a:rPr lang="en-NG" sz="1700">
                <a:solidFill>
                  <a:srgbClr val="FFFFFF"/>
                </a:solidFill>
              </a:rPr>
              <a:t>Executive Director</a:t>
            </a:r>
          </a:p>
          <a:p>
            <a:r>
              <a:rPr lang="en-NG" sz="1700">
                <a:solidFill>
                  <a:srgbClr val="FFFFFF"/>
                </a:solidFill>
              </a:rPr>
              <a:t>International Centre for Investigative Reporting, ICIR</a:t>
            </a:r>
          </a:p>
        </p:txBody>
      </p:sp>
    </p:spTree>
    <p:extLst>
      <p:ext uri="{BB962C8B-B14F-4D97-AF65-F5344CB8AC3E}">
        <p14:creationId xmlns:p14="http://schemas.microsoft.com/office/powerpoint/2010/main" val="239859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2013C-C567-9DE2-78C0-04A33AC8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NG" sz="4000"/>
              <a:t>Understanding the Public Procurement Act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32E8-3AA0-83B2-AF3D-3CD5E84B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G" sz="2000" b="1"/>
              <a:t>The Legal Frame work</a:t>
            </a:r>
          </a:p>
          <a:p>
            <a:pPr marL="0" indent="0">
              <a:buNone/>
            </a:pPr>
            <a:r>
              <a:rPr lang="en-NG" sz="2000"/>
              <a:t>The Public Procuement Act 2002 </a:t>
            </a:r>
          </a:p>
          <a:p>
            <a:pPr>
              <a:buFont typeface="Wingdings" pitchFamily="2" charset="2"/>
              <a:buChar char="Ø"/>
            </a:pPr>
            <a:r>
              <a:rPr lang="en-NG" sz="2000"/>
              <a:t>Lays out procurement processes, procedures and approving authorities – Sects 16 to 52</a:t>
            </a:r>
          </a:p>
          <a:p>
            <a:pPr>
              <a:buFont typeface="Wingdings" pitchFamily="2" charset="2"/>
              <a:buChar char="Ø"/>
            </a:pPr>
            <a:r>
              <a:rPr lang="en-NG" sz="2000"/>
              <a:t>Establishes the Bureau of Public Procurement (BPP) – Sect 3 (Section 5 spells out the responsibilities of the Bureau)</a:t>
            </a:r>
          </a:p>
          <a:p>
            <a:pPr>
              <a:buFont typeface="Wingdings" pitchFamily="2" charset="2"/>
              <a:buChar char="Ø"/>
            </a:pPr>
            <a:r>
              <a:rPr lang="en-NG" sz="2000"/>
              <a:t>Vests BPP with powers to regulate and supervise procurement activities of MDAs.</a:t>
            </a:r>
          </a:p>
          <a:p>
            <a:pPr>
              <a:buFont typeface="Wingdings" pitchFamily="2" charset="2"/>
              <a:buChar char="Ø"/>
            </a:pPr>
            <a:r>
              <a:rPr lang="en-NG" sz="2000"/>
              <a:t>Prescribes offences and penalties</a:t>
            </a:r>
          </a:p>
        </p:txBody>
      </p:sp>
    </p:spTree>
    <p:extLst>
      <p:ext uri="{BB962C8B-B14F-4D97-AF65-F5344CB8AC3E}">
        <p14:creationId xmlns:p14="http://schemas.microsoft.com/office/powerpoint/2010/main" val="410364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736C-B165-6919-5652-70900434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Legal Framework contd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00A544-DAAD-639D-6725-545A40E479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89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F05C-4023-AF14-F599-BB40858C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79"/>
          </a:xfrm>
        </p:spPr>
        <p:txBody>
          <a:bodyPr/>
          <a:lstStyle/>
          <a:p>
            <a:r>
              <a:rPr lang="en-NG" dirty="0"/>
              <a:t>Procurment Cycle</a:t>
            </a:r>
          </a:p>
        </p:txBody>
      </p:sp>
      <p:pic>
        <p:nvPicPr>
          <p:cNvPr id="7" name="Content Placeholder 6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1198D9B2-896A-514D-8DB7-E71DE840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97281"/>
            <a:ext cx="10744200" cy="5414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FB9062-48B4-8AB1-4762-1221DF022109}"/>
              </a:ext>
            </a:extLst>
          </p:cNvPr>
          <p:cNvSpPr txBox="1"/>
          <p:nvPr/>
        </p:nvSpPr>
        <p:spPr>
          <a:xfrm>
            <a:off x="7107382" y="65116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dirty="0"/>
              <a:t>Infograph by Kehinde Ogunyale</a:t>
            </a:r>
          </a:p>
        </p:txBody>
      </p:sp>
    </p:spTree>
    <p:extLst>
      <p:ext uri="{BB962C8B-B14F-4D97-AF65-F5344CB8AC3E}">
        <p14:creationId xmlns:p14="http://schemas.microsoft.com/office/powerpoint/2010/main" val="251443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09D97AD2-11C6-BB06-6DD3-A5BE2A11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6A012-1190-523D-AD2B-1FB01B3D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G" dirty="0">
                <a:solidFill>
                  <a:srgbClr val="FFFFFF"/>
                </a:solidFill>
              </a:rPr>
              <a:t>Procurement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252CA-5F9B-B982-BC4B-99F71001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>
                <a:solidFill>
                  <a:srgbClr val="FFFFFF"/>
                </a:solidFill>
              </a:rPr>
              <a:t>P</a:t>
            </a:r>
            <a:r>
              <a:rPr lang="en-NG">
                <a:solidFill>
                  <a:srgbClr val="FFFFFF"/>
                </a:solidFill>
              </a:rPr>
              <a:t>re Bidding 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Needs Assessment &amp; Evaluation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Market surveys/ In-House Estimates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Procurement Planning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Provision of funding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Selecting procurement method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Lucida Sans" pitchFamily="34" charset="0"/>
              </a:rPr>
              <a:t>Preparation of Bid Documents</a:t>
            </a:r>
          </a:p>
          <a:p>
            <a:pPr marL="0" indent="0">
              <a:buNone/>
            </a:pPr>
            <a:endParaRPr lang="en-N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81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52487-E4A5-F1F5-756A-566D9151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NG" sz="4000"/>
              <a:t>Procurement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5D38-901E-B1D8-DE8F-D9139767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G" sz="2000"/>
              <a:t>Bidding Stage</a:t>
            </a:r>
          </a:p>
          <a:p>
            <a:pPr lvl="0"/>
            <a:r>
              <a:rPr lang="en-US" sz="2000">
                <a:latin typeface="Lucida Sans" pitchFamily="34" charset="0"/>
              </a:rPr>
              <a:t>Advertisement</a:t>
            </a:r>
          </a:p>
          <a:p>
            <a:pPr lvl="0"/>
            <a:r>
              <a:rPr lang="en-US" sz="2000">
                <a:latin typeface="Lucida Sans" pitchFamily="34" charset="0"/>
              </a:rPr>
              <a:t>Collection, Submission &amp; Opening of Bids</a:t>
            </a:r>
          </a:p>
          <a:p>
            <a:pPr lvl="0"/>
            <a:r>
              <a:rPr lang="en-US" sz="2000">
                <a:latin typeface="Lucida Sans" pitchFamily="34" charset="0"/>
              </a:rPr>
              <a:t>Evaluation of Bids</a:t>
            </a:r>
          </a:p>
          <a:p>
            <a:pPr lvl="0"/>
            <a:r>
              <a:rPr lang="en-US" sz="2000">
                <a:latin typeface="Lucida Sans" pitchFamily="34" charset="0"/>
              </a:rPr>
              <a:t>Writing the Evaluation Report</a:t>
            </a:r>
          </a:p>
          <a:p>
            <a:pPr lvl="0"/>
            <a:r>
              <a:rPr lang="en-US" sz="2000">
                <a:latin typeface="Lucida Sans" pitchFamily="34" charset="0"/>
              </a:rPr>
              <a:t>Approval /”No Objection”</a:t>
            </a:r>
          </a:p>
          <a:p>
            <a:pPr marL="0" indent="0">
              <a:buNone/>
            </a:pPr>
            <a:endParaRPr lang="en-NG" sz="2000"/>
          </a:p>
          <a:p>
            <a:pPr marL="0" indent="0">
              <a:buNone/>
            </a:pPr>
            <a:endParaRPr lang="en-NG" sz="2000"/>
          </a:p>
        </p:txBody>
      </p:sp>
      <p:pic>
        <p:nvPicPr>
          <p:cNvPr id="5" name="Picture 4" descr="Illustration of people on a blockchain">
            <a:extLst>
              <a:ext uri="{FF2B5EF4-FFF2-40B4-BE49-F238E27FC236}">
                <a16:creationId xmlns:a16="http://schemas.microsoft.com/office/drawing/2014/main" id="{394B2296-5A56-57D4-E5B4-84C28634D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1" r="2370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0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02309-D859-C14D-E84D-BEF375D5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NG" sz="4000"/>
              <a:t>Procurement Stages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D545C30-121A-F5AA-D5B9-B32158F3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6764" y="3429000"/>
            <a:ext cx="2666998" cy="2666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B7BE-7CF6-5933-D205-CEA5ADE6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5366"/>
            <a:ext cx="5257797" cy="5310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G" sz="2000"/>
              <a:t>Post Bidding</a:t>
            </a:r>
          </a:p>
          <a:p>
            <a:pPr lvl="0"/>
            <a:r>
              <a:rPr lang="en-US" sz="2000">
                <a:latin typeface="Lucida Sans" pitchFamily="34" charset="0"/>
              </a:rPr>
              <a:t>Award and Signing of Contract</a:t>
            </a:r>
          </a:p>
          <a:p>
            <a:pPr lvl="0"/>
            <a:r>
              <a:rPr lang="en-US" sz="2000">
                <a:latin typeface="Lucida Sans" pitchFamily="34" charset="0"/>
              </a:rPr>
              <a:t>Contract Administration/ Management</a:t>
            </a:r>
          </a:p>
          <a:p>
            <a:pPr lvl="0"/>
            <a:r>
              <a:rPr lang="en-US" sz="2000">
                <a:latin typeface="Lucida Sans" pitchFamily="34" charset="0"/>
              </a:rPr>
              <a:t>Project Commissioning</a:t>
            </a:r>
          </a:p>
          <a:p>
            <a:pPr lvl="0"/>
            <a:r>
              <a:rPr lang="en-US" sz="2000">
                <a:latin typeface="Lucida Sans" pitchFamily="34" charset="0"/>
              </a:rPr>
              <a:t> Monitoring &amp; Evaluation</a:t>
            </a:r>
          </a:p>
          <a:p>
            <a:pPr lvl="0"/>
            <a:r>
              <a:rPr lang="en-US" sz="2000">
                <a:latin typeface="Lucida Sans" pitchFamily="34" charset="0"/>
              </a:rPr>
              <a:t>Project Closure</a:t>
            </a:r>
          </a:p>
          <a:p>
            <a:pPr marL="0" indent="0">
              <a:buNone/>
            </a:pPr>
            <a:endParaRPr lang="en-NG" sz="2000"/>
          </a:p>
          <a:p>
            <a:endParaRPr lang="en-NG" sz="2000"/>
          </a:p>
        </p:txBody>
      </p:sp>
    </p:spTree>
    <p:extLst>
      <p:ext uri="{BB962C8B-B14F-4D97-AF65-F5344CB8AC3E}">
        <p14:creationId xmlns:p14="http://schemas.microsoft.com/office/powerpoint/2010/main" val="229779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0" name="Freeform: Shape 103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1" name="Freeform: Shape 103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00CC3-79AF-62EA-3EB7-0686EF76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Investigating Procurements: Infractions to watch out for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43C8D-7414-21B1-39EA-BD4F01AA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865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Section 58 of the PPA 2007 spells out offences under the Act and offenders are liable to between 5 to 10 years imprisonment, with no option of fine.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Debarment from public procurement for five years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Dismissal from public service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Fine equal to 25 % of procurement sum</a:t>
            </a:r>
          </a:p>
          <a:p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Prisoner Stock Photo - Download Image Now - Women, Prison Bars, Prison -  iStock">
            <a:extLst>
              <a:ext uri="{FF2B5EF4-FFF2-40B4-BE49-F238E27FC236}">
                <a16:creationId xmlns:a16="http://schemas.microsoft.com/office/drawing/2014/main" id="{EC80609A-BB12-C43F-AAA6-C305B77A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073894"/>
            <a:ext cx="6922008" cy="48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8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6113-9ED2-AE4C-B80A-658EC80A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Infractions to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376A-D3DF-2EE5-CC15-BAE69E00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Bid rigging</a:t>
            </a:r>
          </a:p>
          <a:p>
            <a:r>
              <a:rPr lang="en-NG" dirty="0"/>
              <a:t>Influencing procurement process</a:t>
            </a:r>
          </a:p>
          <a:p>
            <a:r>
              <a:rPr lang="en-NG" dirty="0"/>
              <a:t>Procurement fraud</a:t>
            </a:r>
          </a:p>
          <a:p>
            <a:r>
              <a:rPr lang="en-NG" dirty="0"/>
              <a:t>Contract splitting to avoid monetary threshholds</a:t>
            </a:r>
          </a:p>
          <a:p>
            <a:r>
              <a:rPr lang="en-NG" dirty="0"/>
              <a:t>Altering procurement documents to influence bid outcomes</a:t>
            </a:r>
          </a:p>
          <a:p>
            <a:r>
              <a:rPr lang="en-NG" dirty="0"/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428813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F68E-64DD-79C6-C601-9F610B48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Other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E2F9-1D58-376C-AA98-388ABE4D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G" dirty="0"/>
              <a:t>If a company does not meet any of these requirement</a:t>
            </a:r>
          </a:p>
          <a:p>
            <a:pPr>
              <a:buFont typeface="Wingdings" pitchFamily="2" charset="2"/>
              <a:buChar char="Ø"/>
            </a:pPr>
            <a:r>
              <a:rPr lang="en-NG" dirty="0"/>
              <a:t>CAC registration</a:t>
            </a:r>
          </a:p>
          <a:p>
            <a:pPr>
              <a:buFont typeface="Wingdings" pitchFamily="2" charset="2"/>
              <a:buChar char="Ø"/>
            </a:pPr>
            <a:r>
              <a:rPr lang="en-NG" dirty="0"/>
              <a:t>Submission of NSITF Compliance certificate</a:t>
            </a:r>
          </a:p>
          <a:p>
            <a:pPr>
              <a:buFont typeface="Wingdings" pitchFamily="2" charset="2"/>
              <a:buChar char="Ø"/>
            </a:pPr>
            <a:r>
              <a:rPr lang="en-NG" dirty="0"/>
              <a:t>Submission of ITF compliance certificatePENCOM compliance certificate</a:t>
            </a:r>
          </a:p>
          <a:p>
            <a:pPr>
              <a:buFont typeface="Wingdings" pitchFamily="2" charset="2"/>
              <a:buChar char="Ø"/>
            </a:pPr>
            <a:r>
              <a:rPr lang="en-NG" dirty="0"/>
              <a:t>C</a:t>
            </a:r>
            <a:r>
              <a:rPr lang="en-GB" dirty="0" err="1"/>
              <a:t>ompany</a:t>
            </a:r>
            <a:r>
              <a:rPr lang="en-GB" dirty="0"/>
              <a:t> Tax clearance Certificate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51819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05C54-2D9B-60A4-C6CF-5AF97B579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FB0A2-35B2-429E-051E-D29935BC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G" dirty="0">
                <a:solidFill>
                  <a:srgbClr val="FFFFFF"/>
                </a:solidFill>
              </a:rPr>
              <a:t>Investigating procurements: Red Flags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012B4B-26D2-4222-72E8-E5B91FC93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621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23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D9D6-D804-81F9-CC4A-4F783BE4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NG" sz="3200" dirty="0"/>
              <a:t>Training Objectives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F08081C-135C-9AA6-BAE5-CB24CF048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r="3778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04A5-FBCA-002A-ABBC-1A8FA337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NG" sz="2000" dirty="0"/>
              <a:t>Provide an Understanding of the budgeting process.</a:t>
            </a:r>
          </a:p>
          <a:p>
            <a:r>
              <a:rPr lang="en-NG" sz="2000" dirty="0"/>
              <a:t>Provide an understanding of redflag in the budgeting processes</a:t>
            </a:r>
          </a:p>
          <a:p>
            <a:r>
              <a:rPr lang="en-NG" sz="2000" dirty="0"/>
              <a:t>Show where to get information about budgets</a:t>
            </a:r>
          </a:p>
          <a:p>
            <a:r>
              <a:rPr lang="en-NG" sz="2000" dirty="0"/>
              <a:t>Provide an understanding of essential sections  the Public Procurement Act 2007</a:t>
            </a:r>
          </a:p>
          <a:p>
            <a:r>
              <a:rPr lang="en-NG" sz="2000" dirty="0"/>
              <a:t>Investigating Procurement/Contract Fraud</a:t>
            </a:r>
          </a:p>
          <a:p>
            <a:r>
              <a:rPr lang="en-NG" sz="2000" dirty="0"/>
              <a:t>Case Study </a:t>
            </a:r>
          </a:p>
        </p:txBody>
      </p:sp>
    </p:spTree>
    <p:extLst>
      <p:ext uri="{BB962C8B-B14F-4D97-AF65-F5344CB8AC3E}">
        <p14:creationId xmlns:p14="http://schemas.microsoft.com/office/powerpoint/2010/main" val="131859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8D005-B3C3-5EE8-D3AA-99D40C0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NG" sz="5600"/>
              <a:t>Red flags contd</a:t>
            </a:r>
          </a:p>
        </p:txBody>
      </p:sp>
      <p:cxnSp>
        <p:nvCxnSpPr>
          <p:cNvPr id="2072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12BF-1545-F143-1703-55757F66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Excessive urgency.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Repetitive use of one contractor in a competitive field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Competitors uncharacteristically refrain from bidding on contracts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Poor description of line item in budget or in reporting 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Bid patterns : too close, too high, round numbers, identical margins or percentages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Persistent and unjustified high prices from all bidders compared to local markets (Indicates price fixing agreement)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Bid from fake companies to give impression of competition</a:t>
            </a:r>
          </a:p>
          <a:p>
            <a:endParaRPr lang="en-NG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 descr="Download Red, Flag, Capture. Royalty-Free Vector Graphic - Pixabay">
            <a:extLst>
              <a:ext uri="{FF2B5EF4-FFF2-40B4-BE49-F238E27FC236}">
                <a16:creationId xmlns:a16="http://schemas.microsoft.com/office/drawing/2014/main" id="{999CEF32-434E-B9C3-7092-0451C4927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347" b="4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6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7483E-C2D1-2C74-06B8-A107B141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 flags contd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BB7F2-830D-10FC-AAF1-A1D231B1A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Bid winner subcontracts job to bid loser or a company that didn’t bid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10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74CE6B23-BA77-34C4-7349-6A437D3B4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568" y="10284"/>
            <a:ext cx="12191979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5CF1C-9074-1FC5-B2C1-1980BC7A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54" y="2021904"/>
            <a:ext cx="3703486" cy="2751955"/>
          </a:xfrm>
        </p:spPr>
        <p:txBody>
          <a:bodyPr anchor="t">
            <a:normAutofit/>
          </a:bodyPr>
          <a:lstStyle/>
          <a:p>
            <a:r>
              <a:rPr lang="en-NG" sz="3200"/>
              <a:t>Budgets and budgeting Processes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BCC49-E4BB-0F64-651B-AE6945B0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025" y="1677819"/>
            <a:ext cx="4540701" cy="349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G" sz="1700" dirty="0"/>
              <a:t>Section 82 of the 1999 Constitution (as amended) authorises the National Assembly to make laws for the spending of public funds.</a:t>
            </a:r>
          </a:p>
          <a:p>
            <a:pPr marL="0" indent="0">
              <a:buNone/>
            </a:pPr>
            <a:r>
              <a:rPr lang="en-NG" sz="1700" dirty="0"/>
              <a:t>The federal budget is captured in the yarly Appropriation Act.</a:t>
            </a:r>
          </a:p>
          <a:p>
            <a:pPr marL="0" indent="0">
              <a:buNone/>
            </a:pPr>
            <a:r>
              <a:rPr lang="en-NG" sz="1700" dirty="0"/>
              <a:t>By law, no penny can be spent by any arm of government or any Ministry, Department of Agency (MDA) outside what is budgeted in the Appropriation Act.</a:t>
            </a:r>
          </a:p>
          <a:p>
            <a:pPr marL="0" indent="0">
              <a:buNone/>
            </a:pPr>
            <a:r>
              <a:rPr lang="en-NG" sz="1700" dirty="0"/>
              <a:t>The law also allows for the National Assembly to approve a supplementary budget to meet exegencies.</a:t>
            </a:r>
          </a:p>
          <a:p>
            <a:pPr marL="0" indent="0">
              <a:buNone/>
            </a:pPr>
            <a:endParaRPr lang="en-NG" sz="1700" dirty="0"/>
          </a:p>
        </p:txBody>
      </p:sp>
    </p:spTree>
    <p:extLst>
      <p:ext uri="{BB962C8B-B14F-4D97-AF65-F5344CB8AC3E}">
        <p14:creationId xmlns:p14="http://schemas.microsoft.com/office/powerpoint/2010/main" val="294823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A blurry image of a blue background&#10;&#10;Description automatically generated">
            <a:extLst>
              <a:ext uri="{FF2B5EF4-FFF2-40B4-BE49-F238E27FC236}">
                <a16:creationId xmlns:a16="http://schemas.microsoft.com/office/drawing/2014/main" id="{EFF90407-B475-441C-974A-0BDD69ED5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69C0A-A030-8571-F7A0-A63D0F9F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G">
                <a:solidFill>
                  <a:srgbClr val="FFFFFF"/>
                </a:solidFill>
              </a:rPr>
              <a:t>The Budgeting Process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CEA05B7-5E6E-12E2-C5CF-4591E9581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9063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632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8763-6500-D6A9-FB55-49C7E4A6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Red Flags to Watch out for in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6BD9-036E-18BB-5760-2A3DB2BA2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G" dirty="0"/>
              <a:t>Skewed funds appropriation – particularly favouring principal officers eg </a:t>
            </a:r>
            <a:r>
              <a:rPr lang="en-GB" dirty="0">
                <a:hlinkClick r:id="rId2"/>
              </a:rPr>
              <a:t>https://www.icirnigeria.org/how-nass-leadership-hijacked-2022-supplementary-budget/</a:t>
            </a:r>
            <a:endParaRPr lang="en-GB" dirty="0"/>
          </a:p>
          <a:p>
            <a:r>
              <a:rPr lang="en-GB" dirty="0"/>
              <a:t>Frivolous expenditure – yacht purchase, N15 billion - </a:t>
            </a:r>
            <a:r>
              <a:rPr lang="en-GB" dirty="0">
                <a:hlinkClick r:id="rId3"/>
              </a:rPr>
              <a:t>https://www.premiumtimesng.com/news/top-news/647592-despite-economic-crisis-wike-proposes-n15bn-for-vps-new-residence.html</a:t>
            </a:r>
            <a:endParaRPr lang="en-GB" dirty="0"/>
          </a:p>
          <a:p>
            <a:r>
              <a:rPr lang="en-GB" dirty="0"/>
              <a:t>Budget padding –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how do you know about budget padding?</a:t>
            </a:r>
          </a:p>
          <a:p>
            <a:r>
              <a:rPr lang="en-GB" dirty="0"/>
              <a:t>Inconsistency or irrelevance to agency mandate – many constituency projects</a:t>
            </a:r>
          </a:p>
          <a:p>
            <a:r>
              <a:rPr lang="en-GB" dirty="0"/>
              <a:t>Incomplete, inadequate of fuzzy information</a:t>
            </a:r>
          </a:p>
          <a:p>
            <a:endParaRPr lang="en-GB" dirty="0"/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75558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6BD9-036E-18BB-5760-2A3DB2BA2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https://www.icirnigeria.org/ghost-contractors-rogue-lawmaker-and-abandoned-projects-threaten-education-in-kano-public-schools/</a:t>
            </a:r>
            <a:endParaRPr lang="en-GB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https://www.icirnigeria.org/how-sokoto-govt-breached-extant-laws-awarded-multi-million-naira-contracts-to-company-owned-by-state-officials/</a:t>
            </a:r>
            <a:endParaRPr lang="en-N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25B79-B5D1-FB53-E533-0E21E8A3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0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72AE-B620-B332-04C5-7605E119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NG" sz="4200"/>
              <a:t>Where to get Budget Infomation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1C097-5F4F-28CE-D02A-23771767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NG" sz="2200"/>
              <a:t>The Appropriation Act (Budget) </a:t>
            </a:r>
          </a:p>
          <a:p>
            <a:r>
              <a:rPr lang="en-NG" sz="2200"/>
              <a:t>Budgit </a:t>
            </a:r>
          </a:p>
          <a:p>
            <a:r>
              <a:rPr lang="en-NG" sz="2200"/>
              <a:t>PLAC (Policy and Advocacy Centre)</a:t>
            </a:r>
          </a:p>
          <a:p>
            <a:r>
              <a:rPr lang="en-NG" sz="2200"/>
              <a:t>NASS website ??????</a:t>
            </a:r>
          </a:p>
        </p:txBody>
      </p:sp>
      <p:pic>
        <p:nvPicPr>
          <p:cNvPr id="15" name="Picture 4" descr="Magnifying glass showing decling performance">
            <a:extLst>
              <a:ext uri="{FF2B5EF4-FFF2-40B4-BE49-F238E27FC236}">
                <a16:creationId xmlns:a16="http://schemas.microsoft.com/office/drawing/2014/main" id="{CA9F7AF0-8D3E-7D9F-638A-EBF532F6D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318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73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7D789-C648-4BFB-5612-CFEC754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NG" sz="4000"/>
              <a:t>Public Procurement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3CAA-9F4E-8651-0EE2-01F65480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en-US" sz="1900" dirty="0"/>
              <a:t>Public procurement is the use of public funds by for the delivery of public goods and services</a:t>
            </a:r>
          </a:p>
          <a:p>
            <a:r>
              <a:rPr lang="en-US" altLang="en-US" sz="1900" dirty="0"/>
              <a:t>Involves a series of related activities starting with needs assessment to the contract award, to the payment, M &amp; E, contract management and certificate of completion</a:t>
            </a:r>
          </a:p>
          <a:p>
            <a:r>
              <a:rPr lang="en-US" altLang="en-US" sz="1900" dirty="0"/>
              <a:t>Section 2 of the 1999 Constitution (as amended) spells out the primary function of government as the security and welfare of citizens. Procurement plays a central role in government meeting this responsibility.</a:t>
            </a:r>
          </a:p>
          <a:p>
            <a:r>
              <a:rPr lang="en-US" altLang="en-US" sz="1900" dirty="0"/>
              <a:t>Procurement accounts for 60% to 65% of government spending as shown in the yearly budget</a:t>
            </a:r>
          </a:p>
          <a:p>
            <a:r>
              <a:rPr lang="en-US" altLang="en-US" sz="1900" dirty="0"/>
              <a:t>According to the ICPC, 60% looting of our public funds comes from contract and procurement processes</a:t>
            </a:r>
          </a:p>
          <a:p>
            <a:r>
              <a:rPr lang="en-US" altLang="en-US" sz="1900" dirty="0"/>
              <a:t>60% of Illicit Financial Flows (IFFs) from Africa are from commercial transactions such as contracts – The Thabo Mbeki report on IFFs</a:t>
            </a:r>
          </a:p>
          <a:p>
            <a:endParaRPr lang="en-US" altLang="en-US" sz="1900" dirty="0"/>
          </a:p>
          <a:p>
            <a:endParaRPr lang="en-US" altLang="en-US" sz="1900" dirty="0"/>
          </a:p>
          <a:p>
            <a:pPr marL="0" indent="0">
              <a:buNone/>
            </a:pPr>
            <a:endParaRPr lang="en-US" altLang="en-US" sz="1900" dirty="0"/>
          </a:p>
          <a:p>
            <a:endParaRPr lang="en-NG" sz="1900" dirty="0"/>
          </a:p>
        </p:txBody>
      </p:sp>
    </p:spTree>
    <p:extLst>
      <p:ext uri="{BB962C8B-B14F-4D97-AF65-F5344CB8AC3E}">
        <p14:creationId xmlns:p14="http://schemas.microsoft.com/office/powerpoint/2010/main" val="18336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40B-31F8-6E91-8C7C-1A13628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Government Procurement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B609A4-ADA3-5C02-65D6-EBADC1ACB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20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1022</Words>
  <Application>Microsoft Macintosh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Wingdings</vt:lpstr>
      <vt:lpstr>Office Theme</vt:lpstr>
      <vt:lpstr>Following the Money: Reporting Budgets &amp; Procurement</vt:lpstr>
      <vt:lpstr>Training Objectives</vt:lpstr>
      <vt:lpstr>Budgets and budgeting Processes</vt:lpstr>
      <vt:lpstr>The Budgeting Process</vt:lpstr>
      <vt:lpstr>Red Flags to Watch out for in Budgets</vt:lpstr>
      <vt:lpstr>PowerPoint Presentation</vt:lpstr>
      <vt:lpstr>Where to get Budget Infomation</vt:lpstr>
      <vt:lpstr>Public Procurement</vt:lpstr>
      <vt:lpstr>Government Procurement Activities</vt:lpstr>
      <vt:lpstr>Understanding the Public Procurement Act</vt:lpstr>
      <vt:lpstr>Legal Framework contd</vt:lpstr>
      <vt:lpstr>Procurment Cycle</vt:lpstr>
      <vt:lpstr>Procurement Stages</vt:lpstr>
      <vt:lpstr>Procurement Stages</vt:lpstr>
      <vt:lpstr>Procurement Stages</vt:lpstr>
      <vt:lpstr>Investigating Procurements: Infractions to watch out for </vt:lpstr>
      <vt:lpstr>Infractions to the law</vt:lpstr>
      <vt:lpstr>Other Infractions</vt:lpstr>
      <vt:lpstr>Investigating procurements: Red Flags</vt:lpstr>
      <vt:lpstr>Red flags contd</vt:lpstr>
      <vt:lpstr>Red flags contd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the Money: Reporting Budgets &amp; Procurement</dc:title>
  <dc:creator>Dayo Aiyetan</dc:creator>
  <cp:lastModifiedBy>Akinola Oyewobi</cp:lastModifiedBy>
  <cp:revision>6</cp:revision>
  <dcterms:created xsi:type="dcterms:W3CDTF">2023-12-12T09:52:40Z</dcterms:created>
  <dcterms:modified xsi:type="dcterms:W3CDTF">2023-12-13T12:38:20Z</dcterms:modified>
</cp:coreProperties>
</file>