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7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newmexicocriminallaw.com/admissible-vs-inadmissible-evidence-what-you-need-to-know/" TargetMode="External"/><Relationship Id="rId2" Type="http://schemas.openxmlformats.org/officeDocument/2006/relationships/hyperlink" Target="https://images.app.goo.gl/bwoJRsGFaz3n5PAw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18A1-49E2-3CAA-4FDD-2552598413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Development and Solution Reporting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5FDF3-8F99-9CD0-D1EB-6EE9BD357A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What you need to know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12671E5-462A-8E33-9585-CB498181E046}"/>
              </a:ext>
            </a:extLst>
          </p:cNvPr>
          <p:cNvSpPr txBox="1">
            <a:spLocks/>
          </p:cNvSpPr>
          <p:nvPr/>
        </p:nvSpPr>
        <p:spPr>
          <a:xfrm>
            <a:off x="9044814" y="5349875"/>
            <a:ext cx="2798462" cy="193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December 6,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BA7A-EFDB-08E9-C785-201F9D60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-1"/>
            <a:ext cx="10878981" cy="1523213"/>
          </a:xfrm>
        </p:spPr>
        <p:txBody>
          <a:bodyPr/>
          <a:lstStyle/>
          <a:p>
            <a:r>
              <a:rPr lang="en-GB" dirty="0"/>
              <a:t>Some </a:t>
            </a:r>
            <a:r>
              <a:rPr lang="en-US" dirty="0"/>
              <a:t>Challenges </a:t>
            </a:r>
            <a:r>
              <a:rPr lang="en-GB" dirty="0"/>
              <a:t>facing </a:t>
            </a:r>
            <a:r>
              <a:rPr lang="en-US" dirty="0"/>
              <a:t>Development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72679-A2D8-3629-51EE-7CF102E21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263440"/>
            <a:ext cx="9905999" cy="4693071"/>
          </a:xfrm>
        </p:spPr>
        <p:txBody>
          <a:bodyPr>
            <a:normAutofit/>
          </a:bodyPr>
          <a:lstStyle/>
          <a:p>
            <a:r>
              <a:rPr lang="en-US" sz="3200" dirty="0"/>
              <a:t>Low professional journalistic standards </a:t>
            </a:r>
            <a:endParaRPr lang="en-GB" sz="3200" dirty="0"/>
          </a:p>
          <a:p>
            <a:r>
              <a:rPr lang="en-US" sz="3200" dirty="0"/>
              <a:t>Lack of financial resources </a:t>
            </a:r>
            <a:endParaRPr lang="en-GB" sz="3200" dirty="0"/>
          </a:p>
          <a:p>
            <a:r>
              <a:rPr lang="en-US" sz="3200" dirty="0"/>
              <a:t>Inadequate work technical skills </a:t>
            </a:r>
            <a:endParaRPr lang="en-GB" sz="3200" dirty="0"/>
          </a:p>
          <a:p>
            <a:r>
              <a:rPr lang="en-US" sz="3200" dirty="0"/>
              <a:t>Fragmented legal frameworks </a:t>
            </a:r>
            <a:endParaRPr lang="en-GB" sz="3200" dirty="0"/>
          </a:p>
          <a:p>
            <a:r>
              <a:rPr lang="en-US" sz="3200" dirty="0"/>
              <a:t>‌Risk of</a:t>
            </a:r>
            <a:r>
              <a:rPr lang="en-GB" sz="3200" dirty="0"/>
              <a:t> low</a:t>
            </a:r>
            <a:r>
              <a:rPr lang="en-US" sz="3200" dirty="0"/>
              <a:t> patronage </a:t>
            </a:r>
            <a:endParaRPr lang="en-GB" sz="3200" dirty="0"/>
          </a:p>
          <a:p>
            <a:r>
              <a:rPr lang="en-GB" sz="3200" dirty="0"/>
              <a:t>The need to beat deadlines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06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6C8D-D9A6-E03E-538F-883DB5FE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6090"/>
            <a:ext cx="9905998" cy="940118"/>
          </a:xfrm>
        </p:spPr>
        <p:txBody>
          <a:bodyPr/>
          <a:lstStyle/>
          <a:p>
            <a:r>
              <a:rPr lang="en-US"/>
              <a:t>Ethics that can help a development reporter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7BFE-0970-CEF3-1E22-127FD1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39376"/>
            <a:ext cx="9905999" cy="4994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/>
              <a:t>A development reporter:</a:t>
            </a:r>
          </a:p>
          <a:p>
            <a:pPr algn="just"/>
            <a:r>
              <a:rPr lang="en-GB" sz="3200" dirty="0"/>
              <a:t>Ca</a:t>
            </a:r>
            <a:r>
              <a:rPr lang="en-US" sz="3200" dirty="0" err="1"/>
              <a:t>nnot</a:t>
            </a:r>
            <a:r>
              <a:rPr lang="en-US" sz="3200" dirty="0"/>
              <a:t> and should not ignore the ideology behind any development </a:t>
            </a:r>
            <a:r>
              <a:rPr lang="en-US" sz="3200" dirty="0" err="1"/>
              <a:t>programme</a:t>
            </a:r>
            <a:r>
              <a:rPr lang="en-US" sz="3200" dirty="0"/>
              <a:t>. It always helps in understanding the purpose of the </a:t>
            </a:r>
            <a:r>
              <a:rPr lang="en-US" sz="3200" dirty="0" err="1"/>
              <a:t>programme</a:t>
            </a:r>
            <a:r>
              <a:rPr lang="en-US" sz="3200" dirty="0"/>
              <a:t>.‌</a:t>
            </a:r>
            <a:endParaRPr lang="en-GB" sz="3200" dirty="0"/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Should </a:t>
            </a:r>
            <a:r>
              <a:rPr lang="en-US" sz="3200" dirty="0"/>
              <a:t>always present </a:t>
            </a:r>
            <a:r>
              <a:rPr lang="en-GB" sz="3200" dirty="0"/>
              <a:t>both</a:t>
            </a:r>
            <a:r>
              <a:rPr lang="en-US" sz="3200" dirty="0"/>
              <a:t> positive and negative facts before the public and authorities.</a:t>
            </a:r>
          </a:p>
        </p:txBody>
      </p:sp>
    </p:spTree>
    <p:extLst>
      <p:ext uri="{BB962C8B-B14F-4D97-AF65-F5344CB8AC3E}">
        <p14:creationId xmlns:p14="http://schemas.microsoft.com/office/powerpoint/2010/main" val="7215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5A91-9374-AFF7-6ECD-18412C21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62" y="592541"/>
            <a:ext cx="9905998" cy="786616"/>
          </a:xfrm>
        </p:spPr>
        <p:txBody>
          <a:bodyPr/>
          <a:lstStyle/>
          <a:p>
            <a:r>
              <a:rPr lang="en-GB" dirty="0"/>
              <a:t>What is </a:t>
            </a:r>
            <a:r>
              <a:rPr lang="en-US" dirty="0"/>
              <a:t>Solution Reporting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AF24B-E18D-4EF3-C60C-25399E6C4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02" y="1322478"/>
            <a:ext cx="10902596" cy="5089184"/>
          </a:xfrm>
        </p:spPr>
        <p:txBody>
          <a:bodyPr>
            <a:noAutofit/>
          </a:bodyPr>
          <a:lstStyle/>
          <a:p>
            <a:pPr algn="just"/>
            <a:r>
              <a:rPr lang="en-GB" sz="3200" dirty="0"/>
              <a:t>It is a type of </a:t>
            </a:r>
            <a:r>
              <a:rPr lang="en-US" sz="3200" dirty="0"/>
              <a:t>reporting </a:t>
            </a:r>
            <a:r>
              <a:rPr lang="en-GB" sz="3200" dirty="0"/>
              <a:t>that </a:t>
            </a:r>
            <a:r>
              <a:rPr lang="en-US" sz="3200" dirty="0"/>
              <a:t>focuses on the identification, implementation, and evaluation of strategies or interventions to address problems or challenges.</a:t>
            </a:r>
            <a:endParaRPr lang="en-GB" sz="3200" dirty="0"/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It encompasses the documentation of the entire problem-solving process, from understanding the issue to implementing and assessing the effectiveness of solutions.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840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402C0-42D6-E3AE-5129-240C52F62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63" y="1489627"/>
            <a:ext cx="10988373" cy="4161718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Effective solution reporting enables</a:t>
            </a:r>
            <a:r>
              <a:rPr lang="en-GB" sz="3200" dirty="0"/>
              <a:t> the society to </a:t>
            </a:r>
            <a:r>
              <a:rPr lang="en-US" sz="3200" dirty="0"/>
              <a:t>learn from experiences and refine their approaches </a:t>
            </a:r>
            <a:r>
              <a:rPr lang="en-GB" sz="3200" dirty="0"/>
              <a:t>to problem-solving</a:t>
            </a:r>
            <a:r>
              <a:rPr lang="en-US" sz="3200" dirty="0"/>
              <a:t>. </a:t>
            </a:r>
            <a:endParaRPr lang="en-GB" sz="3200" dirty="0"/>
          </a:p>
          <a:p>
            <a:pPr algn="just"/>
            <a:endParaRPr lang="en-GB" sz="3200" dirty="0"/>
          </a:p>
          <a:p>
            <a:pPr algn="just"/>
            <a:r>
              <a:rPr lang="en-US" sz="3200" dirty="0"/>
              <a:t>Solutions journalism is not Public Relations; it is examining a response, not promoting it.</a:t>
            </a:r>
            <a:endParaRPr lang="en-GB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3DA754-CF51-7C36-0E78-46001F696A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6663" y="643971"/>
            <a:ext cx="9905998" cy="845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What is </a:t>
            </a:r>
            <a:r>
              <a:rPr lang="en-US" dirty="0"/>
              <a:t>Solution Reporting</a:t>
            </a:r>
            <a:r>
              <a:rPr lang="en-GB" dirty="0"/>
              <a:t>? (</a:t>
            </a:r>
            <a:r>
              <a:rPr lang="en-GB" dirty="0" err="1"/>
              <a:t>Cont.d</a:t>
            </a:r>
            <a:r>
              <a:rPr lang="en-GB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7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B60B-BBF1-4296-6AB5-1E4E9D96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Four pillars of solution reporting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2440-9837-4451-563C-3A00A4B4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57" y="1658143"/>
            <a:ext cx="9905999" cy="3541714"/>
          </a:xfrm>
        </p:spPr>
        <p:txBody>
          <a:bodyPr>
            <a:noAutofit/>
          </a:bodyPr>
          <a:lstStyle/>
          <a:p>
            <a:r>
              <a:rPr lang="en-GB" sz="3200" dirty="0"/>
              <a:t>Response</a:t>
            </a:r>
          </a:p>
          <a:p>
            <a:endParaRPr lang="en-GB" sz="3200" dirty="0"/>
          </a:p>
          <a:p>
            <a:r>
              <a:rPr lang="en-GB" sz="3200" dirty="0"/>
              <a:t>Outcome</a:t>
            </a:r>
          </a:p>
          <a:p>
            <a:endParaRPr lang="en-GB" sz="3200" dirty="0"/>
          </a:p>
          <a:p>
            <a:r>
              <a:rPr lang="en-GB" sz="3200" dirty="0"/>
              <a:t>Evidence and </a:t>
            </a:r>
          </a:p>
          <a:p>
            <a:endParaRPr lang="en-GB" sz="3200" dirty="0"/>
          </a:p>
          <a:p>
            <a:r>
              <a:rPr lang="en-GB" sz="3200" dirty="0"/>
              <a:t>Insight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64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4E1EA-F2E8-BBE7-FDA5-5A2F6E3B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570" y="805323"/>
            <a:ext cx="8851150" cy="878490"/>
          </a:xfrm>
        </p:spPr>
        <p:txBody>
          <a:bodyPr>
            <a:normAutofit fontScale="90000"/>
          </a:bodyPr>
          <a:lstStyle/>
          <a:p>
            <a:r>
              <a:rPr lang="en-US" dirty="0"/>
              <a:t>pillars of solution reporting</a:t>
            </a:r>
            <a:r>
              <a:rPr lang="en-GB"/>
              <a:t>: response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4FD5B3-C3EE-50EF-95EE-A100FDA47D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5997" cy="6636012"/>
          </a:xfr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33D6BC-C183-52DB-E2D7-8E9E729098D7}"/>
              </a:ext>
            </a:extLst>
          </p:cNvPr>
          <p:cNvSpPr txBox="1">
            <a:spLocks/>
          </p:cNvSpPr>
          <p:nvPr/>
        </p:nvSpPr>
        <p:spPr>
          <a:xfrm>
            <a:off x="2445012" y="4548370"/>
            <a:ext cx="7301975" cy="359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/>
              <a:t>The “response” pillar </a:t>
            </a:r>
            <a:r>
              <a:rPr lang="en-US" sz="3200" dirty="0"/>
              <a:t>answers the question, "what action steps are being taken to address the  problem?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CDCF7B-E351-361C-A7E6-DD18E8995D09}"/>
              </a:ext>
            </a:extLst>
          </p:cNvPr>
          <p:cNvSpPr txBox="1">
            <a:spLocks/>
          </p:cNvSpPr>
          <p:nvPr/>
        </p:nvSpPr>
        <p:spPr>
          <a:xfrm>
            <a:off x="979280" y="805323"/>
            <a:ext cx="10385840" cy="729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pillars of solution reporting</a:t>
            </a:r>
            <a:r>
              <a:rPr lang="en-GB" dirty="0"/>
              <a:t>: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0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F13488-E2C3-A74B-84FC-5403015936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0"/>
            <a:ext cx="12250297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0104EC3-C716-83EE-6620-BC07E34CBD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0834" y="397463"/>
            <a:ext cx="9512392" cy="76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pillars of solution reporting</a:t>
            </a:r>
            <a:r>
              <a:rPr lang="en-GB" dirty="0"/>
              <a:t>: outcome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0C8AEBB-06CF-A323-5BAA-6679FF6948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80834" y="1160071"/>
            <a:ext cx="9906000" cy="168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200" dirty="0" err="1"/>
              <a:t>Th</a:t>
            </a:r>
            <a:r>
              <a:rPr lang="en-GB" sz="3200" dirty="0"/>
              <a:t>e “outcome” pillar </a:t>
            </a:r>
            <a:r>
              <a:rPr lang="en-US" sz="3200" dirty="0"/>
              <a:t>answers the question, "What has changed before and after the action steps were taken?”</a:t>
            </a:r>
          </a:p>
        </p:txBody>
      </p:sp>
    </p:spTree>
    <p:extLst>
      <p:ext uri="{BB962C8B-B14F-4D97-AF65-F5344CB8AC3E}">
        <p14:creationId xmlns:p14="http://schemas.microsoft.com/office/powerpoint/2010/main" val="78911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0BFC-F97C-49A6-77AE-69904BE3C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569637"/>
            <a:ext cx="9905999" cy="1221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FB2B2-D336-27BC-C56A-13608D8EA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326"/>
            <a:ext cx="12192000" cy="67834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EC61A71-594E-AEE7-3693-0236B40C19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8699" y="338147"/>
            <a:ext cx="4120940" cy="1950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pillars of solution reporting</a:t>
            </a:r>
            <a:r>
              <a:rPr lang="en-GB" dirty="0">
                <a:solidFill>
                  <a:schemeClr val="bg1"/>
                </a:solidFill>
              </a:rPr>
              <a:t>: evidence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DC7760-E46A-83EF-FE67-9B5474118D76}"/>
              </a:ext>
            </a:extLst>
          </p:cNvPr>
          <p:cNvSpPr txBox="1">
            <a:spLocks/>
          </p:cNvSpPr>
          <p:nvPr/>
        </p:nvSpPr>
        <p:spPr>
          <a:xfrm>
            <a:off x="448699" y="4174034"/>
            <a:ext cx="7301975" cy="359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3200" dirty="0">
                <a:solidFill>
                  <a:schemeClr val="bg1"/>
                </a:solidFill>
              </a:rPr>
              <a:t>The "evidence" pillar answers the question, "What concrete revelations from the outcomes back up other findings on the subject?"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5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D15D8A4-8C07-22EF-5B30-7A2509BC9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663350" y="-106271"/>
            <a:ext cx="12855350" cy="708471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AA43D6E-C35C-6BE2-B99C-014E91E6DA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4121" y="106507"/>
            <a:ext cx="10740407" cy="1098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pillars of solution reporting</a:t>
            </a:r>
            <a:r>
              <a:rPr lang="en-GB" dirty="0">
                <a:solidFill>
                  <a:schemeClr val="bg1"/>
                </a:solidFill>
              </a:rPr>
              <a:t>: insight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0B8BE26-A076-4A5E-B7A2-995D3A599CD2}"/>
              </a:ext>
            </a:extLst>
          </p:cNvPr>
          <p:cNvSpPr txBox="1">
            <a:spLocks/>
          </p:cNvSpPr>
          <p:nvPr/>
        </p:nvSpPr>
        <p:spPr>
          <a:xfrm>
            <a:off x="0" y="5360764"/>
            <a:ext cx="10942457" cy="1390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800" dirty="0">
                <a:solidFill>
                  <a:schemeClr val="bg1"/>
                </a:solidFill>
              </a:rPr>
              <a:t>The “insight" pillar provides responses to questions such as: What is not working correctly? Which successes can be promoted? What is still relevant? And what can inform future interventions?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D4D5-B67F-90A6-C7AD-673BF5D9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92153"/>
          </a:xfrm>
        </p:spPr>
        <p:txBody>
          <a:bodyPr/>
          <a:lstStyle/>
          <a:p>
            <a:r>
              <a:rPr lang="en-GB" dirty="0"/>
              <a:t>Solution reporting – things to know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65-9B35-2498-1DC0-9610BA3B4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47249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 good solution report/story should </a:t>
            </a:r>
            <a:r>
              <a:rPr lang="en-GB" sz="3200" dirty="0"/>
              <a:t>respond to </a:t>
            </a:r>
            <a:r>
              <a:rPr lang="en-US" sz="3200" dirty="0"/>
              <a:t>one or more of </a:t>
            </a:r>
            <a:r>
              <a:rPr lang="en-US" sz="3200" dirty="0" err="1"/>
              <a:t>th</a:t>
            </a:r>
            <a:r>
              <a:rPr lang="en-GB" sz="3200" dirty="0"/>
              <a:t>e aforementioned pillars</a:t>
            </a:r>
            <a:r>
              <a:rPr lang="en-US" sz="3200" dirty="0"/>
              <a:t>.</a:t>
            </a:r>
            <a:r>
              <a:rPr lang="en-GB" sz="3200" dirty="0"/>
              <a:t> </a:t>
            </a:r>
            <a:r>
              <a:rPr lang="en-US" sz="3200" dirty="0"/>
              <a:t>Therefore, the reporter must: 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r>
              <a:rPr lang="en-US" sz="3200" dirty="0"/>
              <a:t>Understand the Problem </a:t>
            </a:r>
            <a:endParaRPr lang="en-GB" sz="3200" dirty="0"/>
          </a:p>
          <a:p>
            <a:endParaRPr lang="en-GB" sz="3200" dirty="0"/>
          </a:p>
          <a:p>
            <a:r>
              <a:rPr lang="en-US" sz="3200" dirty="0"/>
              <a:t>Know the solutions being implemented, and </a:t>
            </a:r>
            <a:endParaRPr lang="en-GB" sz="3200" dirty="0"/>
          </a:p>
          <a:p>
            <a:endParaRPr lang="en-GB" sz="3200" dirty="0"/>
          </a:p>
          <a:p>
            <a:r>
              <a:rPr lang="en-US" sz="3200" dirty="0"/>
              <a:t>Find out the effectiveness of each solution</a:t>
            </a:r>
          </a:p>
        </p:txBody>
      </p:sp>
    </p:spTree>
    <p:extLst>
      <p:ext uri="{BB962C8B-B14F-4D97-AF65-F5344CB8AC3E}">
        <p14:creationId xmlns:p14="http://schemas.microsoft.com/office/powerpoint/2010/main" val="121505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C8DC-765E-45C4-BAA3-50B727A9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96" y="377852"/>
            <a:ext cx="10834869" cy="1287056"/>
          </a:xfrm>
        </p:spPr>
        <p:txBody>
          <a:bodyPr/>
          <a:lstStyle/>
          <a:p>
            <a:r>
              <a:rPr lang="en-GB" dirty="0"/>
              <a:t>Introduction: Overview of Development and Solution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836-3820-2DAB-3E04-5AE04E31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96" y="1664908"/>
            <a:ext cx="10740407" cy="4574992"/>
          </a:xfrm>
        </p:spPr>
        <p:txBody>
          <a:bodyPr>
            <a:normAutofit/>
          </a:bodyPr>
          <a:lstStyle/>
          <a:p>
            <a:pPr algn="just"/>
            <a:r>
              <a:rPr lang="en-GB" sz="3200" dirty="0"/>
              <a:t>Today, most news media outfits underreport stories about development issues.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Thus, it is necessary to raise awareness about various programmes and issues, as well as report on solutions that are working in society.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60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FA92-6329-9657-8287-00909EF6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244" y="1487791"/>
            <a:ext cx="10391682" cy="40908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Also note that:</a:t>
            </a:r>
          </a:p>
          <a:p>
            <a:r>
              <a:rPr lang="en-GB" sz="3200" dirty="0"/>
              <a:t>Collaborative story development enhances collective impact.</a:t>
            </a:r>
          </a:p>
          <a:p>
            <a:endParaRPr lang="en-GB" sz="3200" dirty="0"/>
          </a:p>
          <a:p>
            <a:r>
              <a:rPr lang="en-GB" sz="3200" dirty="0"/>
              <a:t>Diverse perspectives enrich potential story angles.</a:t>
            </a:r>
          </a:p>
          <a:p>
            <a:endParaRPr lang="en-GB" sz="3200" dirty="0"/>
          </a:p>
          <a:p>
            <a:r>
              <a:rPr lang="en-GB" sz="3200" dirty="0"/>
              <a:t>Increased evidence collection and broader reach amplify awareness of potential solutions.</a:t>
            </a:r>
            <a:endParaRPr lang="en-US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6BA8AE-87B9-66D4-2E19-190DF0BA81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1412" y="618517"/>
            <a:ext cx="10477514" cy="1188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Solution reporting – things to know (</a:t>
            </a:r>
            <a:r>
              <a:rPr lang="en-GB" dirty="0" err="1"/>
              <a:t>cont.D</a:t>
            </a:r>
            <a:r>
              <a:rPr lang="en-GB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7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8B48-2666-5AB3-DD01-CEDF3535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61" y="299706"/>
            <a:ext cx="10504250" cy="1436048"/>
          </a:xfrm>
        </p:spPr>
        <p:txBody>
          <a:bodyPr/>
          <a:lstStyle/>
          <a:p>
            <a:r>
              <a:rPr lang="en-GB" b="0" i="0" dirty="0">
                <a:effectLst/>
                <a:latin typeface="Söhne"/>
              </a:rPr>
              <a:t>Integration of Development and Solution Reporting – things to note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1464-3DE9-3A1F-5E29-7B7F29416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61" y="1357903"/>
            <a:ext cx="10922263" cy="3630823"/>
          </a:xfrm>
        </p:spPr>
        <p:txBody>
          <a:bodyPr>
            <a:noAutofit/>
          </a:bodyPr>
          <a:lstStyle/>
          <a:p>
            <a:pPr algn="just"/>
            <a:r>
              <a:rPr lang="en-GB" sz="3200" b="1" i="0" dirty="0">
                <a:effectLst/>
                <a:latin typeface="Söhne"/>
              </a:rPr>
              <a:t>Collaborative Storytelling: </a:t>
            </a:r>
            <a:r>
              <a:rPr lang="en-GB" sz="3200" i="0" dirty="0">
                <a:effectLst/>
                <a:latin typeface="Söhne"/>
              </a:rPr>
              <a:t>Combining the expertise of development and solution reporters allows for more comprehensive narra</a:t>
            </a:r>
            <a:r>
              <a:rPr lang="en-GB" sz="3200" b="0" i="0" dirty="0">
                <a:effectLst/>
                <a:latin typeface="Söhne"/>
              </a:rPr>
              <a:t>tives.</a:t>
            </a:r>
          </a:p>
          <a:p>
            <a:pPr marL="0" indent="0" algn="just">
              <a:buNone/>
            </a:pPr>
            <a:endParaRPr lang="en-GB" sz="3200" b="0" i="0" dirty="0">
              <a:effectLst/>
              <a:latin typeface="Söhne"/>
            </a:endParaRPr>
          </a:p>
          <a:p>
            <a:pPr algn="just"/>
            <a:r>
              <a:rPr lang="en-GB" sz="3200" b="1" i="0" dirty="0">
                <a:effectLst/>
                <a:latin typeface="Söhne"/>
              </a:rPr>
              <a:t>Holistic Perspective:</a:t>
            </a:r>
            <a:r>
              <a:rPr lang="en-GB" sz="3200" b="0" i="0" dirty="0">
                <a:effectLst/>
                <a:latin typeface="Söhne"/>
              </a:rPr>
              <a:t> Combining development and solution reporting provides a holistic view, capturing challenges, progress, and potential resolutions in a balanced manner.</a:t>
            </a:r>
          </a:p>
        </p:txBody>
      </p:sp>
    </p:spTree>
    <p:extLst>
      <p:ext uri="{BB962C8B-B14F-4D97-AF65-F5344CB8AC3E}">
        <p14:creationId xmlns:p14="http://schemas.microsoft.com/office/powerpoint/2010/main" val="43141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05678-5FC6-3300-1BEE-1E1EE8CEA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881" y="1422938"/>
            <a:ext cx="10566073" cy="2745234"/>
          </a:xfrm>
        </p:spPr>
        <p:txBody>
          <a:bodyPr>
            <a:noAutofit/>
          </a:bodyPr>
          <a:lstStyle/>
          <a:p>
            <a:pPr algn="just"/>
            <a:r>
              <a:rPr lang="en-GB" sz="3200" b="1" i="0" dirty="0">
                <a:effectLst/>
                <a:latin typeface="Söhne"/>
              </a:rPr>
              <a:t>Data-Driven Insights:</a:t>
            </a:r>
            <a:r>
              <a:rPr lang="en-GB" sz="3200" b="0" i="0" dirty="0">
                <a:effectLst/>
                <a:latin typeface="Söhne"/>
              </a:rPr>
              <a:t> Integration enables the incorporation of data-driven insights, fostering evidence-based reporting on developmental issues and proposed solutions.</a:t>
            </a:r>
          </a:p>
          <a:p>
            <a:pPr algn="just"/>
            <a:endParaRPr lang="en-GB" sz="3200" b="0" i="0" dirty="0">
              <a:effectLst/>
              <a:latin typeface="Söhne"/>
            </a:endParaRPr>
          </a:p>
          <a:p>
            <a:pPr algn="just"/>
            <a:r>
              <a:rPr lang="en-GB" sz="3200" b="1" i="0" dirty="0">
                <a:effectLst/>
                <a:latin typeface="Söhne"/>
              </a:rPr>
              <a:t>Engagement with Stakeholders:</a:t>
            </a:r>
            <a:r>
              <a:rPr lang="en-GB" sz="3200" b="0" i="0" dirty="0">
                <a:effectLst/>
                <a:latin typeface="Söhne"/>
              </a:rPr>
              <a:t> Integration involves engaging with various stakeholders, from communities to experts, fostering a deeper understanding of issues and potential remedies.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80B30A-8304-CD9F-099A-BD307B3EB4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8420" y="460506"/>
            <a:ext cx="10795160" cy="1133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öhne"/>
              </a:rPr>
              <a:t>Integration of Development and Solution Reporting – things to note (</a:t>
            </a:r>
            <a:r>
              <a:rPr lang="en-GB" dirty="0" err="1">
                <a:latin typeface="Söhne"/>
              </a:rPr>
              <a:t>cont.d</a:t>
            </a:r>
            <a:r>
              <a:rPr lang="en-GB" dirty="0">
                <a:latin typeface="Söhne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5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B423-0891-55CD-9BF5-46E9FC92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1245820"/>
            <a:ext cx="9905999" cy="3541714"/>
          </a:xfrm>
        </p:spPr>
        <p:txBody>
          <a:bodyPr>
            <a:noAutofit/>
          </a:bodyPr>
          <a:lstStyle/>
          <a:p>
            <a:pPr algn="just"/>
            <a:r>
              <a:rPr lang="en-GB" sz="3200" b="1" i="0" dirty="0">
                <a:effectLst/>
                <a:latin typeface="Söhne"/>
              </a:rPr>
              <a:t>Impact Measurement:</a:t>
            </a:r>
            <a:r>
              <a:rPr lang="en-GB" sz="3200" b="0" i="0" dirty="0">
                <a:effectLst/>
                <a:latin typeface="Söhne"/>
              </a:rPr>
              <a:t> Integration facilitates a more nuanced approach to measuring the impact of development initiatives and the effectiveness of proposed solutions.</a:t>
            </a:r>
          </a:p>
          <a:p>
            <a:pPr algn="just"/>
            <a:r>
              <a:rPr lang="en-GB" sz="3200" b="1" i="0" dirty="0">
                <a:effectLst/>
                <a:latin typeface="Söhne"/>
              </a:rPr>
              <a:t>Enhanced Public Awareness:</a:t>
            </a:r>
            <a:r>
              <a:rPr lang="en-GB" sz="3200" b="0" i="0" dirty="0">
                <a:effectLst/>
                <a:latin typeface="Söhne"/>
              </a:rPr>
              <a:t> By seamlessly integrating these reporting approaches, journalists contribute to increased public awareness and understanding of both challenges and positive developments.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EB2046-6EBA-2FF3-5555-FEF0773D8C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9545" y="87163"/>
            <a:ext cx="10664821" cy="1495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öhne"/>
              </a:rPr>
              <a:t>Integration of Development and Solution Reporting – things to note (</a:t>
            </a:r>
            <a:r>
              <a:rPr lang="en-GB" dirty="0" err="1">
                <a:latin typeface="Söhne"/>
              </a:rPr>
              <a:t>cont.d</a:t>
            </a:r>
            <a:r>
              <a:rPr lang="en-GB" dirty="0">
                <a:latin typeface="Söhne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5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249B1-20CF-39BA-28E6-415E44E2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  <a:r>
              <a:rPr lang="en-GB" dirty="0"/>
              <a:t> in development and solution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2321-8779-AE85-9F02-12D1140A8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Effective Communication</a:t>
            </a:r>
          </a:p>
          <a:p>
            <a:endParaRPr lang="en-GB" sz="3200" dirty="0"/>
          </a:p>
          <a:p>
            <a:r>
              <a:rPr lang="en-GB" sz="3200" dirty="0"/>
              <a:t>Data Accuracy and Transparency</a:t>
            </a:r>
          </a:p>
          <a:p>
            <a:endParaRPr lang="en-GB" sz="3200" dirty="0"/>
          </a:p>
          <a:p>
            <a:r>
              <a:rPr lang="en-GB" sz="3200" dirty="0"/>
              <a:t>Continuous Improvement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340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6076-AFFA-ECE6-DF36-7E693CCA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0371242" cy="1058197"/>
          </a:xfrm>
        </p:spPr>
        <p:txBody>
          <a:bodyPr>
            <a:normAutofit fontScale="90000"/>
          </a:bodyPr>
          <a:lstStyle/>
          <a:p>
            <a:r>
              <a:rPr lang="en-GB" b="0" i="0" dirty="0">
                <a:effectLst/>
                <a:latin typeface="Söhne"/>
              </a:rPr>
              <a:t>Some Evolving Reporting Strategies in development and solution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3F94C-6C57-235F-85F6-1B3D5F71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58143"/>
            <a:ext cx="9905999" cy="3541714"/>
          </a:xfrm>
        </p:spPr>
        <p:txBody>
          <a:bodyPr>
            <a:noAutofit/>
          </a:bodyPr>
          <a:lstStyle/>
          <a:p>
            <a:r>
              <a:rPr lang="en-GB" sz="3200" i="0" dirty="0">
                <a:effectLst/>
                <a:latin typeface="Söhne"/>
              </a:rPr>
              <a:t>Interactive Multimedia Storytelling</a:t>
            </a:r>
          </a:p>
          <a:p>
            <a:endParaRPr lang="en-GB" sz="3200" dirty="0">
              <a:latin typeface="Söhne"/>
            </a:endParaRPr>
          </a:p>
          <a:p>
            <a:r>
              <a:rPr lang="en-GB" sz="3200" dirty="0">
                <a:latin typeface="Söhne"/>
              </a:rPr>
              <a:t>Community-Centric Reporting</a:t>
            </a:r>
          </a:p>
          <a:p>
            <a:endParaRPr lang="en-GB" sz="3200" dirty="0">
              <a:latin typeface="Söhne"/>
            </a:endParaRPr>
          </a:p>
          <a:p>
            <a:r>
              <a:rPr lang="en-GB" sz="3200" dirty="0">
                <a:latin typeface="Söhne"/>
              </a:rPr>
              <a:t>Data Journalism Integration</a:t>
            </a:r>
          </a:p>
          <a:p>
            <a:endParaRPr lang="en-GB" sz="3200" dirty="0">
              <a:latin typeface="Söhne"/>
            </a:endParaRPr>
          </a:p>
          <a:p>
            <a:r>
              <a:rPr lang="en-GB" sz="3200" dirty="0"/>
              <a:t>Crowdsourced Reporting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308D-B750-5AC8-B218-75D5F1C7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66799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6A5F-3E3C-257D-4A43-25E8F372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49" y="915200"/>
            <a:ext cx="9905999" cy="3541714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Development reporting deals with the broader progress of a project, while solution reporting specifically addresses the process of solving problems within that project. </a:t>
            </a:r>
            <a:endParaRPr lang="en-GB" sz="3200" dirty="0"/>
          </a:p>
          <a:p>
            <a:pPr algn="just"/>
            <a:endParaRPr lang="en-GB" sz="3200" dirty="0"/>
          </a:p>
          <a:p>
            <a:pPr algn="just"/>
            <a:r>
              <a:rPr lang="en-US" sz="3200" dirty="0"/>
              <a:t>Both types of reporting contribute to informed decision-making and continuous improvement in various domains, such as business, research, and project management.</a:t>
            </a:r>
            <a:endParaRPr lang="en-GB" sz="3200" dirty="0"/>
          </a:p>
          <a:p>
            <a:pPr algn="just"/>
            <a:endParaRPr lang="en-GB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35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905F-6C48-6CA7-93D4-EBF3FCEA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6454F3-A08D-FD10-5289-68453926C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3818358" cy="6858000"/>
          </a:xfrm>
        </p:spPr>
      </p:pic>
    </p:spTree>
    <p:extLst>
      <p:ext uri="{BB962C8B-B14F-4D97-AF65-F5344CB8AC3E}">
        <p14:creationId xmlns:p14="http://schemas.microsoft.com/office/powerpoint/2010/main" val="360734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40EA-D551-7FB9-921C-0A2CCEE4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168" y="2509260"/>
            <a:ext cx="7100468" cy="2013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Thank you for listening!!!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391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2A85E-9926-5E84-12AC-A15128574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002" y="188926"/>
            <a:ext cx="9905998" cy="1478570"/>
          </a:xfrm>
        </p:spPr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15F3-CC90-E14F-0733-0FFBBC5A6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095" y="1305544"/>
            <a:ext cx="10015812" cy="3431362"/>
          </a:xfrm>
        </p:spPr>
        <p:txBody>
          <a:bodyPr>
            <a:noAutofit/>
          </a:bodyPr>
          <a:lstStyle/>
          <a:p>
            <a:pPr algn="just"/>
            <a:r>
              <a:rPr lang="en-US" sz="1400" dirty="0"/>
              <a:t>‌Dunham, R. The four pillars of solutions journalism – and the benefits of collaboration. International Journalists' Network. Retrieved from https://www.globalbusinessjournalism.com/post/the-four-pillars-of-solutions-journalism-and-the-benefits-of-collaboration#:~:text=Solutions%20journalism%20relies%20on%20four,%2C%20outcome%2C%20evidence%20and%20insights‌</a:t>
            </a:r>
            <a:endParaRPr lang="en-GB" sz="1400" dirty="0"/>
          </a:p>
          <a:p>
            <a:pPr algn="just"/>
            <a:r>
              <a:rPr lang="en-GB" sz="1400" dirty="0"/>
              <a:t>Hurst, D. (2016). Insights that matter. Web Analytics and Measurement. Image with the word, “insight”. https://www.google.com/search?q=insight&amp;client=ms-android-xiaomi-rvo3&amp;sca_esv=588395872&amp;tbm=isch&amp;prmd=inv&amp;sxsrf=AM9HkKkW3FSIpVnEDK1vN9GtlMfxanRLgA:1701875673226&amp;source=lnms&amp;sa=X&amp;ved=2ahUKEwivhNH3jPuCAxXHZ0EAHQAaBMYQ_AUoAXoECAIQAQ&amp;biw=357&amp;bih=669&amp;dpr=3.02#imgrc=zwBfvtINWrwZDM&amp;imgdii=pwsfh_zsx4iC6M</a:t>
            </a:r>
          </a:p>
          <a:p>
            <a:pPr algn="just"/>
            <a:r>
              <a:rPr lang="en-GB" sz="1400" dirty="0"/>
              <a:t>Image with the words, “any </a:t>
            </a:r>
            <a:r>
              <a:rPr lang="en-GB" sz="1400" dirty="0" err="1"/>
              <a:t>questions?”</a:t>
            </a:r>
            <a:r>
              <a:rPr lang="en-GB" sz="1400" dirty="0" err="1">
                <a:hlinkClick r:id="rId2"/>
              </a:rPr>
              <a:t>https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err="1">
                <a:hlinkClick r:id="rId2"/>
              </a:rPr>
              <a:t>images.app.goo.gl</a:t>
            </a:r>
            <a:r>
              <a:rPr lang="en-GB" sz="1400" dirty="0">
                <a:hlinkClick r:id="rId2"/>
              </a:rPr>
              <a:t>/bwoJRsGFaz3n5PAw6</a:t>
            </a:r>
            <a:endParaRPr lang="en-GB" sz="1400" dirty="0"/>
          </a:p>
          <a:p>
            <a:pPr algn="just"/>
            <a:r>
              <a:rPr lang="en-GB" sz="1400" dirty="0"/>
              <a:t>I</a:t>
            </a:r>
            <a:r>
              <a:rPr lang="en-US" sz="1400" dirty="0" err="1"/>
              <a:t>vanič</a:t>
            </a:r>
            <a:r>
              <a:rPr lang="en-US" sz="1400" dirty="0"/>
              <a:t>, P. (2018). Covering migration; tools and resources for quality migration coverage. Press conference at Nairobi University, Kenya. Retrieved from https://coveringmigration.com/learning_pages/what-is-development-journalism/‌</a:t>
            </a:r>
            <a:endParaRPr lang="en-GB" sz="1400" dirty="0"/>
          </a:p>
          <a:p>
            <a:pPr algn="just"/>
            <a:r>
              <a:rPr lang="en-US" sz="1400" dirty="0" err="1"/>
              <a:t>Kumari</a:t>
            </a:r>
            <a:r>
              <a:rPr lang="en-US" sz="1400" dirty="0"/>
              <a:t>, A. (2023). Development and Rural Reporting. </a:t>
            </a:r>
            <a:r>
              <a:rPr lang="en-US" sz="1400" dirty="0" err="1"/>
              <a:t>Newswriters</a:t>
            </a:r>
            <a:r>
              <a:rPr lang="en-US" sz="1400" dirty="0"/>
              <a:t>. Retrieved from https://newswriters.in/2023/07/14/development-and-rural-reporting/#:~:text=The%20sole%20purpose%20of%20development,positive%20as%20well%20as%20negative. </a:t>
            </a:r>
            <a:endParaRPr lang="en-GB" sz="1400" dirty="0"/>
          </a:p>
          <a:p>
            <a:pPr algn="just"/>
            <a:r>
              <a:rPr lang="en-US" sz="1400" dirty="0"/>
              <a:t>‌</a:t>
            </a:r>
            <a:r>
              <a:rPr lang="en-US" sz="1400" dirty="0" err="1"/>
              <a:t>Mkhitarian</a:t>
            </a:r>
            <a:r>
              <a:rPr lang="en-US" sz="1400" dirty="0"/>
              <a:t>, J. (2022). Admissible vs. Inadmissible Evidence: What You Need to Know. Image with the word, "evidence". New Mexico Criminal Law Offices. </a:t>
            </a:r>
            <a:r>
              <a:rPr lang="en-US" sz="1400" dirty="0">
                <a:hlinkClick r:id="rId3"/>
              </a:rPr>
              <a:t>https://newmexicocriminallaw.com/admissible-vs-inadmissible-evidence-what-you-need-to-know/</a:t>
            </a:r>
            <a:endParaRPr lang="en-GB" sz="1400" dirty="0"/>
          </a:p>
          <a:p>
            <a:pPr algn="just"/>
            <a:r>
              <a:rPr lang="en-US" sz="1400" dirty="0"/>
              <a:t>‌Narayan, V., V. (2016). Reporting development in journalism. </a:t>
            </a:r>
            <a:r>
              <a:rPr lang="en-US" sz="1400" dirty="0" err="1"/>
              <a:t>SlideShare</a:t>
            </a:r>
            <a:r>
              <a:rPr lang="en-US" sz="1400" dirty="0"/>
              <a:t>. Retrieved from https://www.slideshare.net/VINEETHNARAYANV/reporting-development-in-journalism‌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4023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2C6C-ADD6-BA1B-3E38-298A0908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8011"/>
            <a:ext cx="9905998" cy="1478570"/>
          </a:xfrm>
        </p:spPr>
        <p:txBody>
          <a:bodyPr/>
          <a:lstStyle/>
          <a:p>
            <a:r>
              <a:rPr lang="en-US"/>
              <a:t>What is Development Reporting?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CB4BF-5366-B823-7533-6E6A84984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10671"/>
            <a:ext cx="9905999" cy="4480530"/>
          </a:xfrm>
        </p:spPr>
        <p:txBody>
          <a:bodyPr>
            <a:normAutofit/>
          </a:bodyPr>
          <a:lstStyle/>
          <a:p>
            <a:pPr algn="just"/>
            <a:r>
              <a:rPr lang="en-GB" sz="3200" dirty="0"/>
              <a:t>Development reporting means reporting on development – related issues.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It involves the systematic tracking, documentation, and communication of progress, achievements, and challenges during the various stages of a project or process.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677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D55D7-6FE7-6C2D-B0F6-9AD7AAC0C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GB" sz="2400"/>
              <a:t>O</a:t>
            </a:r>
            <a:r>
              <a:rPr lang="en-US" sz="2400"/>
              <a:t>penAI. (2023). "Development and Solution Reporting: What you need to know." ChatGPT.  https://chat.openai.com/share/b5b0193b-89f7-4bda-a08a-01134515382a‌</a:t>
            </a:r>
            <a:endParaRPr lang="en-GB" sz="2400"/>
          </a:p>
          <a:p>
            <a:pPr algn="just"/>
            <a:r>
              <a:rPr lang="en-US" sz="2400"/>
              <a:t>OpenAI. (2023). "Development Metrics and Indicators." ChatGPT. https://chat.openai.com/share/413d4bb8-fe10-4081-9fd0-e8062312b215‌</a:t>
            </a:r>
            <a:endParaRPr lang="en-GB" sz="2400"/>
          </a:p>
          <a:p>
            <a:pPr algn="just"/>
            <a:r>
              <a:rPr lang="en-GB" sz="2400"/>
              <a:t>OpenAI. (2023). “Dev. Reporting: tracking progress.” ChatGPT. https://chat.openai.com/share/0836643b-17ad-4fe5-812b-a821118a3325</a:t>
            </a:r>
          </a:p>
          <a:p>
            <a:pPr algn="just"/>
            <a:r>
              <a:rPr lang="en-GB" sz="2400"/>
              <a:t>R</a:t>
            </a:r>
            <a:r>
              <a:rPr lang="en-US" sz="2400"/>
              <a:t>obie, D. (2013). ‘Four Worlds’ news values revisited: A deliberative journalism paradigm for Pacific media. Pacific Journalism Review Vol. 19(1):84-110. Retrieved from https://www.researchgate.net/publication/283607601_'Four_Worlds'_news_values_revisited_A_deliberative_journalism_paradigm_for_Pacific_media‌</a:t>
            </a:r>
            <a:endParaRPr lang="en-GB" sz="2400"/>
          </a:p>
          <a:p>
            <a:pPr algn="just"/>
            <a:r>
              <a:rPr lang="en-GB" sz="2400"/>
              <a:t>S</a:t>
            </a:r>
            <a:r>
              <a:rPr lang="en-US" sz="2400"/>
              <a:t>utrisno. (2023). Perbedaan Response dan Respond. Image with the word, "Response". Kepoindonesia. https://www.kepoindonesia.id/?m=1‌</a:t>
            </a:r>
            <a:endParaRPr lang="en-GB" sz="2400"/>
          </a:p>
          <a:p>
            <a:pPr algn="just"/>
            <a:r>
              <a:rPr lang="en-US" sz="2400"/>
              <a:t>Talabi, F. (2013). The Challenges of Development Journalism in Nigeria. Journal of Social Sciences (COES&amp;RJ-JSS) 2(1) DOI:10.25255/jss.2013.2.1.35.40. Retrieved from https://www.researchgate.net/publication/254955067_The_Challenges_of_Development_Journalism_in_Nigeria‌</a:t>
            </a:r>
            <a:endParaRPr lang="en-GB" sz="2400"/>
          </a:p>
          <a:p>
            <a:pPr algn="just"/>
            <a:r>
              <a:rPr lang="en-GB" sz="2400"/>
              <a:t>U</a:t>
            </a:r>
            <a:r>
              <a:rPr lang="en-US" sz="2400"/>
              <a:t>nlock:OKR. (n.d). Outcomes over Output: Why do OKRs Matter? Image of "outcome". https://images.app.goo.gl/U2uuX4Ab3t3LEMNu8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BD08AC-BBA9-C679-0B2B-D2FE0F42C9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References (</a:t>
            </a:r>
            <a:r>
              <a:rPr lang="en-GB" dirty="0" err="1"/>
              <a:t>cont.d</a:t>
            </a:r>
            <a:r>
              <a:rPr lang="en-GB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2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EB8D3F-D3FC-5110-873F-5DBE1893D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17" y="460505"/>
            <a:ext cx="11889166" cy="6397495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20BAE73-4A74-D16B-51F0-0C340E57E8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4121" y="-59041"/>
            <a:ext cx="11424490" cy="69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How</a:t>
            </a:r>
            <a:r>
              <a:rPr lang="en-US" sz="2800" dirty="0"/>
              <a:t> Development Reporting</a:t>
            </a:r>
            <a:r>
              <a:rPr lang="en-GB" sz="2800" dirty="0"/>
              <a:t> differs from regular journalism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1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7922-03C4-88BC-331C-D385FC79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448" y="193436"/>
            <a:ext cx="9905998" cy="1478570"/>
          </a:xfrm>
        </p:spPr>
        <p:txBody>
          <a:bodyPr/>
          <a:lstStyle/>
          <a:p>
            <a:r>
              <a:rPr lang="en-GB" dirty="0"/>
              <a:t>Origin of development reporting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F850C-05EC-6244-A322-E935F1FB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448" y="1270539"/>
            <a:ext cx="10808134" cy="3541714"/>
          </a:xfrm>
        </p:spPr>
        <p:txBody>
          <a:bodyPr>
            <a:noAutofit/>
          </a:bodyPr>
          <a:lstStyle/>
          <a:p>
            <a:pPr algn="just"/>
            <a:r>
              <a:rPr lang="en-GB" sz="3200" dirty="0"/>
              <a:t>It originated post-World War II in the post-colonial era when newly independent, developing countries sensed a lack of global media interest in their development programs. 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These nations embraced development reporting as a form of positive journalism, aiming to spotlight their developmental initiatives. 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5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74B6-A374-AF39-DD46-567BBAA4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88" y="618518"/>
            <a:ext cx="9905998" cy="1478570"/>
          </a:xfrm>
        </p:spPr>
        <p:txBody>
          <a:bodyPr/>
          <a:lstStyle/>
          <a:p>
            <a:r>
              <a:rPr lang="en-US"/>
              <a:t>Purpose of development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6D57-58B7-1312-D75A-8878B3E5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88" y="2006917"/>
            <a:ext cx="10315324" cy="42325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200" dirty="0"/>
              <a:t>To make people aware of development projects and their many repercussions.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To encourage active public participation in development programmes. 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/>
              <a:t>To give a voice to marginalized communities.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77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70A3-46EC-ACB5-A262-A5BC736D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7577"/>
          </a:xfrm>
        </p:spPr>
        <p:txBody>
          <a:bodyPr/>
          <a:lstStyle/>
          <a:p>
            <a:r>
              <a:rPr lang="en-US"/>
              <a:t>Some sources of development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F402-5C0B-F568-E859-C63918F0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92594"/>
            <a:ext cx="9905999" cy="459860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‌Journals‌</a:t>
            </a:r>
            <a:endParaRPr lang="en-GB" sz="3200" dirty="0"/>
          </a:p>
          <a:p>
            <a:pPr algn="just"/>
            <a:r>
              <a:rPr lang="en-US" sz="3200" dirty="0"/>
              <a:t>Press releases from government ministries that are associated with development work such as rural development, environment, social welfare, education, agriculture and even science and technology</a:t>
            </a:r>
            <a:endParaRPr lang="en-GB" sz="3200" dirty="0"/>
          </a:p>
          <a:p>
            <a:pPr algn="just"/>
            <a:r>
              <a:rPr lang="en-US" sz="3200" dirty="0"/>
              <a:t>National and International NGOs‌</a:t>
            </a:r>
            <a:endParaRPr lang="en-GB" sz="3200" dirty="0"/>
          </a:p>
          <a:p>
            <a:pPr algn="just"/>
            <a:r>
              <a:rPr lang="en-GB" sz="3200" dirty="0"/>
              <a:t>S</a:t>
            </a:r>
            <a:r>
              <a:rPr lang="en-US" sz="3200" dirty="0" err="1"/>
              <a:t>eminars</a:t>
            </a:r>
            <a:r>
              <a:rPr lang="en-US" sz="3200" dirty="0"/>
              <a:t> and Conferences</a:t>
            </a:r>
          </a:p>
        </p:txBody>
      </p:sp>
    </p:spTree>
    <p:extLst>
      <p:ext uri="{BB962C8B-B14F-4D97-AF65-F5344CB8AC3E}">
        <p14:creationId xmlns:p14="http://schemas.microsoft.com/office/powerpoint/2010/main" val="11942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B5B9-3E39-8633-C2A0-933CDD74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9435"/>
            <a:ext cx="9905998" cy="1478570"/>
          </a:xfrm>
        </p:spPr>
        <p:txBody>
          <a:bodyPr/>
          <a:lstStyle/>
          <a:p>
            <a:r>
              <a:rPr lang="en-GB" dirty="0"/>
              <a:t>Development reporting - things to know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11BFF-F02E-36CD-B767-2290E8366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68977"/>
            <a:ext cx="9905999" cy="4935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Development reporting includes the measurement of</a:t>
            </a:r>
            <a:r>
              <a:rPr lang="en-GB" sz="3200" dirty="0"/>
              <a:t>:</a:t>
            </a:r>
          </a:p>
          <a:p>
            <a:r>
              <a:rPr lang="en-GB" sz="3200" dirty="0"/>
              <a:t>K</a:t>
            </a:r>
            <a:r>
              <a:rPr lang="en-US" sz="3200" dirty="0" err="1"/>
              <a:t>ey</a:t>
            </a:r>
            <a:r>
              <a:rPr lang="en-US" sz="3200" dirty="0"/>
              <a:t> performance indicators (KPIs)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M</a:t>
            </a:r>
            <a:r>
              <a:rPr lang="en-US" sz="3200" dirty="0" err="1"/>
              <a:t>ilestones</a:t>
            </a:r>
            <a:r>
              <a:rPr lang="en-GB" sz="3200" dirty="0"/>
              <a:t>, </a:t>
            </a:r>
            <a:r>
              <a:rPr lang="en-US" sz="3200" dirty="0"/>
              <a:t>and 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O</a:t>
            </a:r>
            <a:r>
              <a:rPr lang="en-US" sz="3200" dirty="0" err="1"/>
              <a:t>ther</a:t>
            </a:r>
            <a:r>
              <a:rPr lang="en-US" sz="3200" dirty="0"/>
              <a:t> relevant metrics to provide insights into the developmental aspects of a project or initiative.</a:t>
            </a:r>
          </a:p>
        </p:txBody>
      </p:sp>
    </p:spTree>
    <p:extLst>
      <p:ext uri="{BB962C8B-B14F-4D97-AF65-F5344CB8AC3E}">
        <p14:creationId xmlns:p14="http://schemas.microsoft.com/office/powerpoint/2010/main" val="297750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915C-4E7C-95F3-37F2-A0205475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31" y="436890"/>
            <a:ext cx="10760101" cy="980052"/>
          </a:xfrm>
        </p:spPr>
        <p:txBody>
          <a:bodyPr>
            <a:normAutofit fontScale="90000"/>
          </a:bodyPr>
          <a:lstStyle/>
          <a:p>
            <a:r>
              <a:rPr lang="en-GB" dirty="0"/>
              <a:t>Some  common </a:t>
            </a:r>
            <a:r>
              <a:rPr lang="en-US" dirty="0"/>
              <a:t>key metrics and indicators </a:t>
            </a:r>
            <a:r>
              <a:rPr lang="en-GB" dirty="0"/>
              <a:t>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A104-0132-A540-B743-7F4BBB49D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06" y="1142740"/>
            <a:ext cx="11374906" cy="4784802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Economic Indicators such as GDP growth</a:t>
            </a:r>
            <a:r>
              <a:rPr lang="en-GB" sz="3200" dirty="0"/>
              <a:t> and </a:t>
            </a:r>
            <a:r>
              <a:rPr lang="en-US" sz="3200" dirty="0"/>
              <a:t>employment rates</a:t>
            </a:r>
            <a:r>
              <a:rPr lang="en-GB" sz="3200" dirty="0"/>
              <a:t>.</a:t>
            </a:r>
          </a:p>
          <a:p>
            <a:pPr algn="just"/>
            <a:r>
              <a:rPr lang="en-US" sz="3200" dirty="0"/>
              <a:t>Social Indicators such a</a:t>
            </a:r>
            <a:r>
              <a:rPr lang="en-GB" sz="3200" dirty="0"/>
              <a:t>s infant mortality and</a:t>
            </a:r>
            <a:r>
              <a:rPr lang="en-US" sz="3200" dirty="0"/>
              <a:t> healthcare access</a:t>
            </a:r>
            <a:r>
              <a:rPr lang="en-GB" sz="3200" dirty="0"/>
              <a:t>.</a:t>
            </a:r>
          </a:p>
          <a:p>
            <a:pPr algn="just"/>
            <a:r>
              <a:rPr lang="en-US" sz="3200" dirty="0"/>
              <a:t>Environment-based indicators such as carbon emissions and biodiversity preservation. </a:t>
            </a:r>
            <a:endParaRPr lang="en-GB" sz="3200" dirty="0"/>
          </a:p>
          <a:p>
            <a:pPr marL="0" indent="0" algn="just">
              <a:buNone/>
            </a:pPr>
            <a:r>
              <a:rPr lang="en-US" sz="3200" dirty="0"/>
              <a:t>Such metrics collectively provide a comprehensive overview of a country's development progress and areas that may require attention.</a:t>
            </a:r>
          </a:p>
        </p:txBody>
      </p:sp>
    </p:spTree>
    <p:extLst>
      <p:ext uri="{BB962C8B-B14F-4D97-AF65-F5344CB8AC3E}">
        <p14:creationId xmlns:p14="http://schemas.microsoft.com/office/powerpoint/2010/main" val="42832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1634</Words>
  <Application>Microsoft Macintosh PowerPoint</Application>
  <PresentationFormat>Widescreen</PresentationFormat>
  <Paragraphs>138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Söhne</vt:lpstr>
      <vt:lpstr>Tw Cen MT</vt:lpstr>
      <vt:lpstr>Circuit</vt:lpstr>
      <vt:lpstr>Development and Solution Reporting</vt:lpstr>
      <vt:lpstr>Introduction: Overview of Development and Solution Reporting</vt:lpstr>
      <vt:lpstr>What is Development Reporting?</vt:lpstr>
      <vt:lpstr>How Development Reporting differs from regular journalism</vt:lpstr>
      <vt:lpstr>Origin of development reporting </vt:lpstr>
      <vt:lpstr>Purpose of development reporting</vt:lpstr>
      <vt:lpstr>Some sources of development stories</vt:lpstr>
      <vt:lpstr>Development reporting - things to know</vt:lpstr>
      <vt:lpstr>Some  common key metrics and indicators include:</vt:lpstr>
      <vt:lpstr>Some Challenges facing Development reporting</vt:lpstr>
      <vt:lpstr>Ethics that can help a development reporter</vt:lpstr>
      <vt:lpstr>What is Solution Reporting?</vt:lpstr>
      <vt:lpstr>What is Solution Reporting? (Cont.d)</vt:lpstr>
      <vt:lpstr>Four pillars of solution reporting</vt:lpstr>
      <vt:lpstr>pillars of solution reporting: response</vt:lpstr>
      <vt:lpstr>pillars of solution reporting: outcome</vt:lpstr>
      <vt:lpstr>pillars of solution reporting: evidence</vt:lpstr>
      <vt:lpstr>pillars of solution reporting: insight</vt:lpstr>
      <vt:lpstr>Solution reporting – things to know</vt:lpstr>
      <vt:lpstr>Solution reporting – things to know (cont.D)</vt:lpstr>
      <vt:lpstr>Integration of Development and Solution Reporting – things to note</vt:lpstr>
      <vt:lpstr>Integration of Development and Solution Reporting – things to note (cont.d)</vt:lpstr>
      <vt:lpstr>Integration of Development and Solution Reporting – things to note (cont.d)</vt:lpstr>
      <vt:lpstr>Best Practices in development and solution reporting</vt:lpstr>
      <vt:lpstr>Some Evolving Reporting Strategies in development and solution reporting</vt:lpstr>
      <vt:lpstr>Conclusion</vt:lpstr>
      <vt:lpstr>PowerPoint Presentation</vt:lpstr>
      <vt:lpstr>PowerPoint Presentation</vt:lpstr>
      <vt:lpstr>References</vt:lpstr>
      <vt:lpstr>References (cont.d)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and Solution Reporting</dc:title>
  <dc:creator>Ajuma Abah</dc:creator>
  <cp:lastModifiedBy>Akinola Oyewobi</cp:lastModifiedBy>
  <cp:revision>22</cp:revision>
  <dcterms:created xsi:type="dcterms:W3CDTF">2023-12-06T08:01:40Z</dcterms:created>
  <dcterms:modified xsi:type="dcterms:W3CDTF">2023-12-13T09:01:58Z</dcterms:modified>
</cp:coreProperties>
</file>