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544" r:id="rId3"/>
    <p:sldId id="547" r:id="rId4"/>
    <p:sldId id="557" r:id="rId5"/>
    <p:sldId id="546" r:id="rId6"/>
    <p:sldId id="260" r:id="rId7"/>
    <p:sldId id="504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Grotesque" panose="020B0504020202020204" pitchFamily="34" charset="0"/>
      <p:regular r:id="rId16"/>
      <p:bold r:id="rId17"/>
    </p:embeddedFont>
    <p:embeddedFont>
      <p:font typeface="Proxima Nova" panose="02000506030000020004" pitchFamily="2" charset="0"/>
      <p:regular r:id="rId18"/>
    </p:embeddedFont>
    <p:embeddedFont>
      <p:font typeface="Proxima Nova A Light" panose="02000506030000020004" pitchFamily="2" charset="0"/>
      <p:regular r:id="rId19"/>
    </p:embeddedFont>
    <p:embeddedFont>
      <p:font typeface="Proxima Nova S" panose="02000506030000020004" pitchFamily="2" charset="0"/>
      <p:regular r:id="rId20"/>
    </p:embeddedFont>
  </p:embeddedFontLst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51E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30E87-FCAF-6D4C-A61A-2C4F3558406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0F64F-0A6E-5F47-BB50-4636F4C49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6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EC8E-E2FF-978D-A2D8-A3845B9C5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8FE7C-C0C4-ED34-DB70-FDD3344B4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8802-9DD9-F023-DF0B-8C6255AA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B241E-18ED-8F77-6DBE-A29E25CC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136D2-B2F0-97B2-56CB-DC240414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76662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9FAC6-3A07-6CD6-AD7C-27A3041E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9CBBF-A9A5-BC2E-6B7E-BD2E2010C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00CE-664C-4380-B7AB-C31ED484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78821-3A25-B6C5-EB14-7F7C2896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87EAC-1E3C-83A1-184D-07249852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89624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346B77-56FB-92F1-1F97-F34B5FB36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6D380-6B1F-95E8-3E4D-111F2A927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502FA-0FCB-015E-1474-1DC52946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2D030-0B94-1AEF-BEA1-21AB10F6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EC769-AD7D-1F82-400D-1F52CD11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61421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0F1C-560B-17AA-E03B-4A367EB3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01993-CE34-7598-D4A6-ABA320298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F9CE7-BA25-396A-873B-1085424E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3BA34-FB7E-E234-CB29-992D801E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3B3E2-87A9-5743-2981-08E1FF5F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57906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DB77-F4BB-E960-BA67-14B69CB5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33C45-63E7-2741-3C56-03505A138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86ABA-E356-1B18-03CD-D3D5271AF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6DA95-D1F1-D994-83E7-FE4F9F38B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C32C-C5AB-C08D-3B0D-C67B5582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72563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A719-6F0E-15DF-5CDF-E9BE3285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FD745-349A-A2A6-E9F2-2CFFE986B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650A2-5023-03AF-8232-E91701F59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CA5AB-72CE-B608-9869-82A56E8E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2FA1E-0FC8-41A6-C8DB-0AE282C8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F666B-226E-009A-B813-AA765DAE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32545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32EF-220E-51E9-630F-986D9AEF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4653F-52B7-B341-5095-EF9C545A5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D2555-CB7C-0C5F-7172-CFDBE788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DFDF9-2855-637C-75FA-B529A1A35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CFF352-4567-BE4F-B688-EC4602E3E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D136D-CCAC-F831-AD7D-9D884088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BBB7B-D5F5-EFE7-A259-A46E57ED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3D9939-1729-FBDE-1990-BA87D076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04346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A8B4-0A64-F188-D5C5-D90AB5C4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B5151-ABEB-636D-020E-FEA1E2B3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94EC4-B572-E98E-7F5D-F4264B39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B40D9-4196-5742-232E-1EDA74DB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26246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A4CD0-5F44-7B9A-EE5E-224CD5B9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06C61-C09E-EF00-4A03-DCFF0A10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E8309-2EAA-59DA-9CC0-990E83E1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3118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F912-6E0E-D468-EE24-FF315803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0231-80EF-C592-5183-22189595C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EA6C0-B92D-6462-BE94-81C0CAC54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644B9-6908-FC7F-26F1-D1501F94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BE0A8-B333-042B-BD30-0368054C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F30E6-1067-C296-F6D0-F9CCF525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42794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058D-7DDC-9D08-5564-0BADC320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C1BAB-3012-76AD-E688-50C66F7AF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28FF3-DB57-4CB4-F66C-888AC8AA8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DF9C5-C4E3-8396-83D8-B2B4A1E6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85E3A-5D10-E3B8-FDB3-E44FA1BF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AC8CE-088F-613A-D1C8-80D4D325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5088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C385C-D226-3FF2-622C-484D4769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39633-6C45-8FBE-2B17-5858E1BBE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9A57-975E-C2D7-DA55-69BD4BBB2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7A1C6-96D7-4B27-A75B-698C9B285F80}" type="datetimeFigureOut">
              <a:rPr lang="en-NG" smtClean="0"/>
              <a:t>10/24/23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DA17-58A8-4060-4BB4-5BE666B16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CAFE8-CC40-39D3-676C-2BDD67AEA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194A-182E-481B-BDAB-C6804BF92C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59565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tags" Target="../tags/tag3.xml"/><Relationship Id="rId16" Type="http://schemas.openxmlformats.org/officeDocument/2006/relationships/image" Target="../media/image16.svg"/><Relationship Id="rId1" Type="http://schemas.openxmlformats.org/officeDocument/2006/relationships/tags" Target="../tags/tag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tags" Target="../tags/tag6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2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9" Type="http://schemas.openxmlformats.org/officeDocument/2006/relationships/image" Target="../media/image41.emf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42" Type="http://schemas.openxmlformats.org/officeDocument/2006/relationships/image" Target="../media/image44.jpe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tags" Target="../tags/tag35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tags" Target="../tags/tag43.xml"/><Relationship Id="rId40" Type="http://schemas.openxmlformats.org/officeDocument/2006/relationships/image" Target="../media/image42.jpeg"/><Relationship Id="rId45" Type="http://schemas.openxmlformats.org/officeDocument/2006/relationships/image" Target="../media/image45.png"/><Relationship Id="rId53" Type="http://schemas.openxmlformats.org/officeDocument/2006/relationships/image" Target="../media/image53.png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4" Type="http://schemas.openxmlformats.org/officeDocument/2006/relationships/image" Target="../media/image19.png"/><Relationship Id="rId52" Type="http://schemas.openxmlformats.org/officeDocument/2006/relationships/image" Target="../media/image52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tags" Target="../tags/tag41.xml"/><Relationship Id="rId43" Type="http://schemas.openxmlformats.org/officeDocument/2006/relationships/image" Target="../media/image30.png"/><Relationship Id="rId48" Type="http://schemas.openxmlformats.org/officeDocument/2006/relationships/image" Target="../media/image48.png"/><Relationship Id="rId8" Type="http://schemas.openxmlformats.org/officeDocument/2006/relationships/tags" Target="../tags/tag14.xml"/><Relationship Id="rId51" Type="http://schemas.openxmlformats.org/officeDocument/2006/relationships/image" Target="../media/image51.png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slideLayout" Target="../slideLayouts/slideLayout2.xml"/><Relationship Id="rId46" Type="http://schemas.openxmlformats.org/officeDocument/2006/relationships/image" Target="../media/image46.png"/><Relationship Id="rId20" Type="http://schemas.openxmlformats.org/officeDocument/2006/relationships/tags" Target="../tags/tag26.xml"/><Relationship Id="rId41" Type="http://schemas.openxmlformats.org/officeDocument/2006/relationships/image" Target="../media/image43.jpeg"/><Relationship Id="rId54" Type="http://schemas.openxmlformats.org/officeDocument/2006/relationships/image" Target="../media/image54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tags" Target="../tags/tag42.xml"/><Relationship Id="rId4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tags" Target="../tags/tag46.xml"/><Relationship Id="rId7" Type="http://schemas.openxmlformats.org/officeDocument/2006/relationships/image" Target="../media/image55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9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EA530-314B-3777-53E8-A055408630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t="3878" r="-1" b="27432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6AD012D1-326F-78ED-E2C9-E9675529A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683" y="5339836"/>
            <a:ext cx="2060241" cy="750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115434-A985-3DFB-A579-65106E4D67FF}"/>
              </a:ext>
            </a:extLst>
          </p:cNvPr>
          <p:cNvSpPr/>
          <p:nvPr/>
        </p:nvSpPr>
        <p:spPr>
          <a:xfrm>
            <a:off x="8190073" y="5141766"/>
            <a:ext cx="393539" cy="115295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C555D-84C8-3FD1-D69F-A770B2C9D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4160" y="5025550"/>
            <a:ext cx="4422127" cy="1264588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4100" b="1" dirty="0">
                <a:solidFill>
                  <a:srgbClr val="FFFFFF"/>
                </a:solidFill>
                <a:latin typeface="Proxima Nova S" panose="02000506030000020004" pitchFamily="2" charset="0"/>
                <a:cs typeface="Grotesque" panose="020F0502020204030204" pitchFamily="34" charset="0"/>
              </a:rPr>
              <a:t>OGIDI</a:t>
            </a:r>
            <a:br>
              <a:rPr lang="en-US" sz="4100" b="1" dirty="0">
                <a:solidFill>
                  <a:srgbClr val="FFFFFF"/>
                </a:solidFill>
                <a:latin typeface="Proxima Nova S" panose="02000506030000020004" pitchFamily="2" charset="0"/>
                <a:cs typeface="Grotesque" panose="020F0502020204030204" pitchFamily="34" charset="0"/>
              </a:rPr>
            </a:br>
            <a:r>
              <a:rPr lang="en-US" sz="4100" b="1" dirty="0">
                <a:solidFill>
                  <a:schemeClr val="bg1">
                    <a:lumMod val="65000"/>
                  </a:schemeClr>
                </a:solidFill>
                <a:latin typeface="Proxima Nova S" panose="02000506030000020004" pitchFamily="2" charset="0"/>
                <a:cs typeface="Grotesque" panose="020F0502020204030204" pitchFamily="34" charset="0"/>
              </a:rPr>
              <a:t>PILOT PROJECT</a:t>
            </a:r>
            <a:endParaRPr lang="en-NG" sz="41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50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tree, ground, house&#10;&#10;Description automatically generated">
            <a:extLst>
              <a:ext uri="{FF2B5EF4-FFF2-40B4-BE49-F238E27FC236}">
                <a16:creationId xmlns:a16="http://schemas.microsoft.com/office/drawing/2014/main" id="{62738909-0F26-66F9-9CA9-493CBBAF3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4301" r="75" b="106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C20FA4-AD79-6E91-19D0-C68F79592D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86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roxima Nova"/>
            </a:endParaRPr>
          </a:p>
        </p:txBody>
      </p:sp>
      <p:pic>
        <p:nvPicPr>
          <p:cNvPr id="4" name="Graphic 3" descr="Clock outline">
            <a:extLst>
              <a:ext uri="{FF2B5EF4-FFF2-40B4-BE49-F238E27FC236}">
                <a16:creationId xmlns:a16="http://schemas.microsoft.com/office/drawing/2014/main" id="{98DBDAB1-F3A0-FEFC-8700-39CB0C8E4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9601" y="3499203"/>
            <a:ext cx="914400" cy="914400"/>
          </a:xfrm>
          <a:prstGeom prst="rect">
            <a:avLst/>
          </a:prstGeom>
        </p:spPr>
      </p:pic>
      <p:pic>
        <p:nvPicPr>
          <p:cNvPr id="80" name="Graphic 79" descr="Thought outline">
            <a:extLst>
              <a:ext uri="{FF2B5EF4-FFF2-40B4-BE49-F238E27FC236}">
                <a16:creationId xmlns:a16="http://schemas.microsoft.com/office/drawing/2014/main" id="{2696B07E-64F2-8F57-A0F7-8C19E6F24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9616" y="2334360"/>
            <a:ext cx="914400" cy="914400"/>
          </a:xfrm>
          <a:prstGeom prst="rect">
            <a:avLst/>
          </a:prstGeom>
        </p:spPr>
      </p:pic>
      <p:pic>
        <p:nvPicPr>
          <p:cNvPr id="82" name="Graphic 81" descr="Woman Shrugging outline">
            <a:extLst>
              <a:ext uri="{FF2B5EF4-FFF2-40B4-BE49-F238E27FC236}">
                <a16:creationId xmlns:a16="http://schemas.microsoft.com/office/drawing/2014/main" id="{3F5E615E-594B-4A58-39AB-A9AA5DE0F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61260" y="1524163"/>
            <a:ext cx="914400" cy="914400"/>
          </a:xfrm>
          <a:prstGeom prst="rect">
            <a:avLst/>
          </a:prstGeom>
        </p:spPr>
      </p:pic>
      <p:pic>
        <p:nvPicPr>
          <p:cNvPr id="84" name="Graphic 83" descr="Weights Uneven outline">
            <a:extLst>
              <a:ext uri="{FF2B5EF4-FFF2-40B4-BE49-F238E27FC236}">
                <a16:creationId xmlns:a16="http://schemas.microsoft.com/office/drawing/2014/main" id="{8CB8C424-9745-9A68-4387-39CF69D687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22622" y="1307670"/>
            <a:ext cx="914400" cy="914400"/>
          </a:xfrm>
          <a:prstGeom prst="rect">
            <a:avLst/>
          </a:prstGeom>
        </p:spPr>
      </p:pic>
      <p:pic>
        <p:nvPicPr>
          <p:cNvPr id="87" name="Graphic 86" descr="Moon and stars outline">
            <a:extLst>
              <a:ext uri="{FF2B5EF4-FFF2-40B4-BE49-F238E27FC236}">
                <a16:creationId xmlns:a16="http://schemas.microsoft.com/office/drawing/2014/main" id="{634E3EEA-30A5-FB1D-A097-E0FB023000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53108" y="1711142"/>
            <a:ext cx="914400" cy="914400"/>
          </a:xfrm>
          <a:prstGeom prst="rect">
            <a:avLst/>
          </a:prstGeom>
        </p:spPr>
      </p:pic>
      <p:pic>
        <p:nvPicPr>
          <p:cNvPr id="89" name="Graphic 88" descr="Fuel outline">
            <a:extLst>
              <a:ext uri="{FF2B5EF4-FFF2-40B4-BE49-F238E27FC236}">
                <a16:creationId xmlns:a16="http://schemas.microsoft.com/office/drawing/2014/main" id="{F7F603B8-8113-427E-EB5B-5D809CC2A2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7984" y="2425206"/>
            <a:ext cx="914400" cy="914400"/>
          </a:xfrm>
          <a:prstGeom prst="rect">
            <a:avLst/>
          </a:prstGeom>
        </p:spPr>
      </p:pic>
      <p:pic>
        <p:nvPicPr>
          <p:cNvPr id="91" name="Graphic 90" descr="Robber outline">
            <a:extLst>
              <a:ext uri="{FF2B5EF4-FFF2-40B4-BE49-F238E27FC236}">
                <a16:creationId xmlns:a16="http://schemas.microsoft.com/office/drawing/2014/main" id="{2B94E123-EA47-4349-FE33-B1BE5DF1E3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97999" y="3521974"/>
            <a:ext cx="914400" cy="91440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E661B43A-6E40-E219-FC03-BC0068C22E12}"/>
              </a:ext>
            </a:extLst>
          </p:cNvPr>
          <p:cNvSpPr txBox="1"/>
          <p:nvPr/>
        </p:nvSpPr>
        <p:spPr>
          <a:xfrm>
            <a:off x="1049275" y="4539617"/>
            <a:ext cx="177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3-4 hours of power a day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E647BF8-99F1-4122-E078-928018317D24}"/>
              </a:ext>
            </a:extLst>
          </p:cNvPr>
          <p:cNvSpPr txBox="1"/>
          <p:nvPr/>
        </p:nvSpPr>
        <p:spPr>
          <a:xfrm>
            <a:off x="2403341" y="3198445"/>
            <a:ext cx="177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Estimated billing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DB687CD-71B7-D725-5A8C-0F1EF54AFF12}"/>
              </a:ext>
            </a:extLst>
          </p:cNvPr>
          <p:cNvSpPr txBox="1"/>
          <p:nvPr/>
        </p:nvSpPr>
        <p:spPr>
          <a:xfrm>
            <a:off x="3830934" y="2468394"/>
            <a:ext cx="177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Supply confusion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BC8424B-1825-7BBF-8A30-1681F6C86C5E}"/>
              </a:ext>
            </a:extLst>
          </p:cNvPr>
          <p:cNvSpPr txBox="1"/>
          <p:nvPr/>
        </p:nvSpPr>
        <p:spPr>
          <a:xfrm>
            <a:off x="5392296" y="2236075"/>
            <a:ext cx="177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Inequitable billing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BF9DA31-FEA3-058D-5E11-C76BE6FCB4A5}"/>
              </a:ext>
            </a:extLst>
          </p:cNvPr>
          <p:cNvSpPr txBox="1"/>
          <p:nvPr/>
        </p:nvSpPr>
        <p:spPr>
          <a:xfrm>
            <a:off x="6850426" y="2532040"/>
            <a:ext cx="170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Irregular supply times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7DFC297-A4D8-2F0F-0DFC-9B9B0793B57F}"/>
              </a:ext>
            </a:extLst>
          </p:cNvPr>
          <p:cNvSpPr txBox="1"/>
          <p:nvPr/>
        </p:nvSpPr>
        <p:spPr>
          <a:xfrm>
            <a:off x="8247116" y="3359371"/>
            <a:ext cx="170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Reliance on generators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4F8F126-2D0F-121B-92DB-F3E3DE386970}"/>
              </a:ext>
            </a:extLst>
          </p:cNvPr>
          <p:cNvSpPr txBox="1"/>
          <p:nvPr/>
        </p:nvSpPr>
        <p:spPr>
          <a:xfrm>
            <a:off x="9256316" y="4562388"/>
            <a:ext cx="199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Proxima Nova" panose="02000506030000020004" pitchFamily="2" charset="0"/>
              </a:rPr>
              <a:t>Lack of faith that power supplied would be paid for</a:t>
            </a:r>
          </a:p>
        </p:txBody>
      </p:sp>
      <p:sp>
        <p:nvSpPr>
          <p:cNvPr id="3" name="ZoneTexte 55">
            <a:extLst>
              <a:ext uri="{FF2B5EF4-FFF2-40B4-BE49-F238E27FC236}">
                <a16:creationId xmlns:a16="http://schemas.microsoft.com/office/drawing/2014/main" id="{086859A8-B206-BCF5-2251-8F5893E97C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3732" y="376303"/>
            <a:ext cx="11481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Proxima Nova A Light" panose="02000506030000020004" pitchFamily="2" charset="0"/>
              </a:rPr>
              <a:t>Odida</a:t>
            </a:r>
            <a:r>
              <a:rPr lang="en-GB" sz="3200" b="1" dirty="0">
                <a:latin typeface="Proxima Nova A Light" panose="02000506030000020004" pitchFamily="2" charset="0"/>
              </a:rPr>
              <a:t> </a:t>
            </a:r>
            <a:r>
              <a:rPr lang="en-GB" sz="3200" b="1" dirty="0" err="1">
                <a:latin typeface="Proxima Nova A Light" panose="02000506030000020004" pitchFamily="2" charset="0"/>
              </a:rPr>
              <a:t>Ogidi</a:t>
            </a:r>
            <a:r>
              <a:rPr lang="en-GB" sz="3200" b="1" dirty="0">
                <a:latin typeface="Proxima Nova A Light" panose="02000506030000020004" pitchFamily="2" charset="0"/>
              </a:rPr>
              <a:t> before the pilot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18C46-C2B8-615E-3BFB-26B20F6C78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3732" y="907899"/>
            <a:ext cx="11065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Proxima Nova A Light" panose="02000506030000020004" pitchFamily="2" charset="0"/>
              </a:rPr>
              <a:t>A typical Nigerian village of 1,500 residents, with school, health centre and small business activity</a:t>
            </a:r>
          </a:p>
        </p:txBody>
      </p:sp>
    </p:spTree>
    <p:extLst>
      <p:ext uri="{BB962C8B-B14F-4D97-AF65-F5344CB8AC3E}">
        <p14:creationId xmlns:p14="http://schemas.microsoft.com/office/powerpoint/2010/main" val="3088476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6">
            <a:extLst>
              <a:ext uri="{FF2B5EF4-FFF2-40B4-BE49-F238E27FC236}">
                <a16:creationId xmlns:a16="http://schemas.microsoft.com/office/drawing/2014/main" id="{098C03F7-BEA7-EEB1-7D91-102E180921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r="2428"/>
          <a:stretch/>
        </p:blipFill>
        <p:spPr>
          <a:xfrm>
            <a:off x="1460729" y="3146352"/>
            <a:ext cx="2923756" cy="13480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28B4AB-6BE1-C335-F277-CC25440ED1E7}"/>
              </a:ext>
            </a:extLst>
          </p:cNvPr>
          <p:cNvSpPr/>
          <p:nvPr/>
        </p:nvSpPr>
        <p:spPr>
          <a:xfrm>
            <a:off x="5798634" y="268881"/>
            <a:ext cx="6393366" cy="65891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roxima Nov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5AB357-CF65-38E0-A54C-797B4A88EB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62" y="2150914"/>
            <a:ext cx="497738" cy="615846"/>
          </a:xfrm>
          <a:prstGeom prst="rect">
            <a:avLst/>
          </a:prstGeom>
        </p:spPr>
      </p:pic>
      <p:pic>
        <p:nvPicPr>
          <p:cNvPr id="5" name="Graphic 4" descr="Artificial Intelligence outline">
            <a:extLst>
              <a:ext uri="{FF2B5EF4-FFF2-40B4-BE49-F238E27FC236}">
                <a16:creationId xmlns:a16="http://schemas.microsoft.com/office/drawing/2014/main" id="{1FAE9DFB-62A7-8B4F-DA0F-273EE2CF2A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7121" y="2105724"/>
            <a:ext cx="710731" cy="710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9FC841-1949-4363-2353-26C92B32E0C7}"/>
              </a:ext>
            </a:extLst>
          </p:cNvPr>
          <p:cNvSpPr txBox="1"/>
          <p:nvPr/>
        </p:nvSpPr>
        <p:spPr>
          <a:xfrm>
            <a:off x="6094475" y="2342816"/>
            <a:ext cx="405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C7715"/>
                </a:solidFill>
                <a:latin typeface="Proxima Nova" panose="02000506030000020004" pitchFamily="2" charset="0"/>
              </a:rPr>
              <a:t>300</a:t>
            </a:r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 smart meters + AI – a first of its kind in Nigeria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93EBD-686B-62DF-3E6B-BE003D4D513B}"/>
              </a:ext>
            </a:extLst>
          </p:cNvPr>
          <p:cNvSpPr txBox="1"/>
          <p:nvPr/>
        </p:nvSpPr>
        <p:spPr>
          <a:xfrm>
            <a:off x="6094475" y="3112737"/>
            <a:ext cx="422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C7715"/>
                </a:solidFill>
                <a:latin typeface="Proxima Nova" panose="02000506030000020004" pitchFamily="2" charset="0"/>
              </a:rPr>
              <a:t>165%</a:t>
            </a:r>
            <a:r>
              <a:rPr lang="en-GB" sz="1200" dirty="0">
                <a:solidFill>
                  <a:srgbClr val="FC7715"/>
                </a:solidFill>
                <a:latin typeface="Proxima Nova" panose="02000506030000020004" pitchFamily="2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increased availability of power - 4 to 11.2 hrs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EF1B2-2411-433A-721D-69418DBB9951}"/>
              </a:ext>
            </a:extLst>
          </p:cNvPr>
          <p:cNvSpPr txBox="1"/>
          <p:nvPr/>
        </p:nvSpPr>
        <p:spPr>
          <a:xfrm>
            <a:off x="10832470" y="2342816"/>
            <a:ext cx="255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+</a:t>
            </a:r>
          </a:p>
        </p:txBody>
      </p:sp>
      <p:pic>
        <p:nvPicPr>
          <p:cNvPr id="13" name="Graphic 12" descr="Stopwatch outline">
            <a:extLst>
              <a:ext uri="{FF2B5EF4-FFF2-40B4-BE49-F238E27FC236}">
                <a16:creationId xmlns:a16="http://schemas.microsoft.com/office/drawing/2014/main" id="{7F0C2496-4DA0-9CE7-EABC-D06F818612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2685" y="2930391"/>
            <a:ext cx="661997" cy="6619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36DEE6-87DB-82B1-A003-EB9E677D47D8}"/>
              </a:ext>
            </a:extLst>
          </p:cNvPr>
          <p:cNvSpPr txBox="1"/>
          <p:nvPr/>
        </p:nvSpPr>
        <p:spPr>
          <a:xfrm>
            <a:off x="6126924" y="3842434"/>
            <a:ext cx="422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C7715"/>
                </a:solidFill>
                <a:latin typeface="Proxima Nova" panose="02000506030000020004" pitchFamily="2" charset="0"/>
              </a:rPr>
              <a:t>150%</a:t>
            </a:r>
            <a:r>
              <a:rPr lang="en-GB" sz="1200" dirty="0">
                <a:solidFill>
                  <a:srgbClr val="FC7715"/>
                </a:solidFill>
                <a:latin typeface="Proxima Nova" panose="02000506030000020004" pitchFamily="2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increase in revenue for the DisCo</a:t>
            </a:r>
          </a:p>
        </p:txBody>
      </p:sp>
      <p:pic>
        <p:nvPicPr>
          <p:cNvPr id="19" name="Graphic 18" descr="Bar graph with upward trend outline">
            <a:extLst>
              <a:ext uri="{FF2B5EF4-FFF2-40B4-BE49-F238E27FC236}">
                <a16:creationId xmlns:a16="http://schemas.microsoft.com/office/drawing/2014/main" id="{653A61D7-1FD1-EA65-DE78-D21CFFEA2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4967" y="3680622"/>
            <a:ext cx="657433" cy="6574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90376C-2B5F-31DF-1F9F-88DD3E88E36D}"/>
              </a:ext>
            </a:extLst>
          </p:cNvPr>
          <p:cNvSpPr txBox="1"/>
          <p:nvPr/>
        </p:nvSpPr>
        <p:spPr>
          <a:xfrm>
            <a:off x="6084626" y="5683688"/>
            <a:ext cx="5643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roxima Nova" panose="02000506030000020004" pitchFamily="2" charset="0"/>
                <a:ea typeface="+mn-lt"/>
                <a:cs typeface="+mn-lt"/>
              </a:rPr>
              <a:t>By providing increased power - backed by revenue assurance, everyone wins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26E4BE-5A30-D4DE-2112-78CDCEF549EA}"/>
              </a:ext>
            </a:extLst>
          </p:cNvPr>
          <p:cNvSpPr txBox="1"/>
          <p:nvPr/>
        </p:nvSpPr>
        <p:spPr>
          <a:xfrm>
            <a:off x="6633884" y="4611543"/>
            <a:ext cx="5600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Proxima Nova" panose="02000506030000020004" pitchFamily="2" charset="0"/>
                <a:ea typeface="+mn-lt"/>
                <a:cs typeface="+mn-lt"/>
              </a:rPr>
              <a:t>Improved security, productivity and quality of life</a:t>
            </a:r>
          </a:p>
        </p:txBody>
      </p:sp>
      <p:pic>
        <p:nvPicPr>
          <p:cNvPr id="25" name="Graphic 24" descr="Business Growth outline">
            <a:extLst>
              <a:ext uri="{FF2B5EF4-FFF2-40B4-BE49-F238E27FC236}">
                <a16:creationId xmlns:a16="http://schemas.microsoft.com/office/drawing/2014/main" id="{003A3912-296D-1F09-4F61-98A472BEE9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2685" y="4410096"/>
            <a:ext cx="661997" cy="6619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DEABF9-F198-6FD7-2753-1C455ACF2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r="26226"/>
          <a:stretch/>
        </p:blipFill>
        <p:spPr bwMode="auto">
          <a:xfrm>
            <a:off x="2209290" y="675040"/>
            <a:ext cx="1468571" cy="23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8FA1184-712C-6597-3CAB-B9EB05B7DD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020686" y="4766371"/>
            <a:ext cx="1803842" cy="1130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830E67-C9DB-EEFC-1CE6-718361C03942}"/>
              </a:ext>
            </a:extLst>
          </p:cNvPr>
          <p:cNvSpPr/>
          <p:nvPr/>
        </p:nvSpPr>
        <p:spPr>
          <a:xfrm>
            <a:off x="334537" y="5713727"/>
            <a:ext cx="1594053" cy="94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roxima Nov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D5788-F479-8A92-0DE8-059C659E5959}"/>
              </a:ext>
            </a:extLst>
          </p:cNvPr>
          <p:cNvSpPr txBox="1"/>
          <p:nvPr/>
        </p:nvSpPr>
        <p:spPr>
          <a:xfrm>
            <a:off x="2749654" y="585615"/>
            <a:ext cx="695980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  <a:latin typeface="Proxima Nova A Light" panose="02000506030000020004" pitchFamily="2" charset="0"/>
                <a:ea typeface="+mn-lt"/>
                <a:cs typeface="+mn-lt"/>
              </a:rPr>
              <a:t>SteamaCo solution</a:t>
            </a:r>
            <a:r>
              <a:rPr lang="en-GB" sz="3200" dirty="0">
                <a:solidFill>
                  <a:schemeClr val="accent2"/>
                </a:solidFill>
                <a:latin typeface="Proxima Nova A Light" panose="02000506030000020004" pitchFamily="2" charset="0"/>
                <a:ea typeface="+mn-lt"/>
                <a:cs typeface="+mn-lt"/>
              </a:rPr>
              <a:t>.</a:t>
            </a:r>
            <a:endParaRPr lang="en-GB" sz="3200" dirty="0">
              <a:solidFill>
                <a:schemeClr val="accent2"/>
              </a:solidFill>
              <a:latin typeface="Proxima Nova A Light" panose="02000506030000020004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09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개체 틀 3" descr="하늘, 실외이(가) 표시된 사진&#10;&#10;자동 생성된 설명">
            <a:extLst>
              <a:ext uri="{FF2B5EF4-FFF2-40B4-BE49-F238E27FC236}">
                <a16:creationId xmlns:a16="http://schemas.microsoft.com/office/drawing/2014/main" id="{601EDA54-F22A-2E76-0FE4-3AE0B9B5E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0"/>
          <a:stretch/>
        </p:blipFill>
        <p:spPr>
          <a:xfrm>
            <a:off x="0" y="277090"/>
            <a:ext cx="12192000" cy="6580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200D8-164B-A567-BCBF-11E57ABA5111}"/>
              </a:ext>
            </a:extLst>
          </p:cNvPr>
          <p:cNvSpPr txBox="1"/>
          <p:nvPr/>
        </p:nvSpPr>
        <p:spPr>
          <a:xfrm>
            <a:off x="277367" y="560824"/>
            <a:ext cx="1086168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latin typeface="Proxima Nova A Light" panose="02000506030000020004" pitchFamily="2" charset="0"/>
                <a:ea typeface="+mn-lt"/>
                <a:cs typeface="+mn-lt"/>
              </a:rPr>
              <a:t>Across the board increases </a:t>
            </a:r>
            <a:r>
              <a:rPr lang="en-GB" sz="3200" b="1" dirty="0">
                <a:solidFill>
                  <a:schemeClr val="tx2"/>
                </a:solidFill>
                <a:latin typeface="Proxima Nova A Light" panose="02000506030000020004" pitchFamily="2" charset="0"/>
                <a:ea typeface="+mn-lt"/>
                <a:cs typeface="+mn-lt"/>
              </a:rPr>
              <a:t>in site performance: power supplied, Collection Efficiency, and revenue generated.</a:t>
            </a:r>
            <a:endParaRPr lang="en-GB" sz="3200" b="1" dirty="0">
              <a:solidFill>
                <a:schemeClr val="tx2"/>
              </a:solidFill>
              <a:latin typeface="Proxima Nova A Light" panose="02000506030000020004" pitchFamily="2" charset="0"/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4CFAA7-24E3-ADDA-D195-E39E35AD968E}"/>
              </a:ext>
            </a:extLst>
          </p:cNvPr>
          <p:cNvSpPr/>
          <p:nvPr/>
        </p:nvSpPr>
        <p:spPr>
          <a:xfrm>
            <a:off x="775855" y="1921776"/>
            <a:ext cx="4197928" cy="3952551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roxima Nova"/>
            </a:endParaRPr>
          </a:p>
        </p:txBody>
      </p:sp>
      <p:pic>
        <p:nvPicPr>
          <p:cNvPr id="4" name="Graphic 3" descr="Stopwatch outline">
            <a:extLst>
              <a:ext uri="{FF2B5EF4-FFF2-40B4-BE49-F238E27FC236}">
                <a16:creationId xmlns:a16="http://schemas.microsoft.com/office/drawing/2014/main" id="{F1BA5CD1-E973-5632-F918-4500F13C9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36" y="2329074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301D31-0684-90D3-B308-82B120D7616E}"/>
              </a:ext>
            </a:extLst>
          </p:cNvPr>
          <p:cNvSpPr txBox="1"/>
          <p:nvPr/>
        </p:nvSpPr>
        <p:spPr>
          <a:xfrm>
            <a:off x="2042389" y="2339998"/>
            <a:ext cx="3058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Proxima Nova" panose="02000506030000020004" pitchFamily="2" charset="0"/>
              </a:rPr>
              <a:t>2.6x increase</a:t>
            </a:r>
            <a:r>
              <a:rPr lang="en-GB" dirty="0">
                <a:solidFill>
                  <a:schemeClr val="bg1"/>
                </a:solidFill>
                <a:latin typeface="Proxima Nova" panose="02000506030000020004" pitchFamily="2" charset="0"/>
              </a:rPr>
              <a:t> </a:t>
            </a:r>
          </a:p>
          <a:p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(4 hrs to 11.2 hours)</a:t>
            </a:r>
          </a:p>
          <a:p>
            <a:r>
              <a:rPr lang="en-GB" sz="1200" b="1" dirty="0">
                <a:solidFill>
                  <a:schemeClr val="bg1"/>
                </a:solidFill>
                <a:latin typeface="Proxima Nova" panose="02000506030000020004" pitchFamily="2" charset="0"/>
              </a:rPr>
              <a:t>Hours power supplied</a:t>
            </a:r>
            <a:endParaRPr lang="en-GB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3ED4D-7E74-93A3-651B-BEFAE7FA6C00}"/>
              </a:ext>
            </a:extLst>
          </p:cNvPr>
          <p:cNvSpPr txBox="1"/>
          <p:nvPr/>
        </p:nvSpPr>
        <p:spPr>
          <a:xfrm>
            <a:off x="2042389" y="3572438"/>
            <a:ext cx="3058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Proxima Nova" panose="02000506030000020004" pitchFamily="2" charset="0"/>
              </a:rPr>
              <a:t>60% increase</a:t>
            </a:r>
            <a:r>
              <a:rPr lang="en-GB" dirty="0">
                <a:solidFill>
                  <a:schemeClr val="bg1"/>
                </a:solidFill>
                <a:latin typeface="Proxima Nova" panose="02000506030000020004" pitchFamily="2" charset="0"/>
              </a:rPr>
              <a:t> </a:t>
            </a:r>
          </a:p>
          <a:p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(40% to 100%)</a:t>
            </a:r>
          </a:p>
          <a:p>
            <a:r>
              <a:rPr lang="en-GB" sz="1200" b="1" dirty="0">
                <a:solidFill>
                  <a:schemeClr val="bg1"/>
                </a:solidFill>
                <a:latin typeface="Proxima Nova" panose="02000506030000020004" pitchFamily="2" charset="0"/>
              </a:rPr>
              <a:t>Collection Efficiency</a:t>
            </a:r>
            <a:endParaRPr lang="en-GB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pic>
        <p:nvPicPr>
          <p:cNvPr id="25" name="Graphic 24" descr="Open hand outline">
            <a:extLst>
              <a:ext uri="{FF2B5EF4-FFF2-40B4-BE49-F238E27FC236}">
                <a16:creationId xmlns:a16="http://schemas.microsoft.com/office/drawing/2014/main" id="{D4B227B7-4D3E-2F10-3475-ADDAE66FF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236" y="3607414"/>
            <a:ext cx="914400" cy="914400"/>
          </a:xfrm>
          <a:prstGeom prst="rect">
            <a:avLst/>
          </a:prstGeom>
        </p:spPr>
      </p:pic>
      <p:pic>
        <p:nvPicPr>
          <p:cNvPr id="27" name="Graphic 26" descr="Register outline">
            <a:extLst>
              <a:ext uri="{FF2B5EF4-FFF2-40B4-BE49-F238E27FC236}">
                <a16:creationId xmlns:a16="http://schemas.microsoft.com/office/drawing/2014/main" id="{05617165-32B3-C93F-68A7-484A5230C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236" y="4731328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DB13F6-513D-4A4C-0E93-F2B7E931449C}"/>
              </a:ext>
            </a:extLst>
          </p:cNvPr>
          <p:cNvSpPr txBox="1"/>
          <p:nvPr/>
        </p:nvSpPr>
        <p:spPr>
          <a:xfrm>
            <a:off x="2042389" y="4773959"/>
            <a:ext cx="3058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Proxima Nova" panose="02000506030000020004" pitchFamily="2" charset="0"/>
              </a:rPr>
              <a:t>150% increase</a:t>
            </a:r>
            <a:r>
              <a:rPr lang="en-GB" dirty="0">
                <a:solidFill>
                  <a:schemeClr val="bg1"/>
                </a:solidFill>
                <a:latin typeface="Proxima Nova" panose="02000506030000020004" pitchFamily="2" charset="0"/>
              </a:rPr>
              <a:t> </a:t>
            </a:r>
          </a:p>
          <a:p>
            <a:r>
              <a:rPr lang="en-GB" sz="1200" dirty="0">
                <a:solidFill>
                  <a:schemeClr val="bg1"/>
                </a:solidFill>
                <a:latin typeface="Proxima Nova" panose="02000506030000020004" pitchFamily="2" charset="0"/>
              </a:rPr>
              <a:t>(Naira 2.1m to Naira 4.0m)</a:t>
            </a:r>
          </a:p>
          <a:p>
            <a:r>
              <a:rPr lang="en-GB" sz="1200" b="1" dirty="0">
                <a:solidFill>
                  <a:schemeClr val="bg1"/>
                </a:solidFill>
                <a:latin typeface="Proxima Nova" panose="02000506030000020004" pitchFamily="2" charset="0"/>
              </a:rPr>
              <a:t>Revenue</a:t>
            </a:r>
            <a:endParaRPr lang="en-GB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9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402E924-E57D-1680-71CA-0A0E62736F0F}"/>
              </a:ext>
            </a:extLst>
          </p:cNvPr>
          <p:cNvSpPr txBox="1"/>
          <p:nvPr/>
        </p:nvSpPr>
        <p:spPr>
          <a:xfrm>
            <a:off x="641684" y="2574857"/>
            <a:ext cx="204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2"/>
                </a:solidFill>
                <a:latin typeface="Proxima Nova" panose="02000506030000020004"/>
              </a:rPr>
              <a:t>Detection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2FA428-D459-02E0-B69A-5B4CEDFACAEA}"/>
              </a:ext>
            </a:extLst>
          </p:cNvPr>
          <p:cNvGrpSpPr/>
          <p:nvPr/>
        </p:nvGrpSpPr>
        <p:grpSpPr>
          <a:xfrm>
            <a:off x="2165973" y="2135207"/>
            <a:ext cx="3272301" cy="369332"/>
            <a:chOff x="2165973" y="2464151"/>
            <a:chExt cx="327230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068B6B-5BD6-01A2-D7DD-63197348CE4B}"/>
                </a:ext>
              </a:extLst>
            </p:cNvPr>
            <p:cNvSpPr txBox="1"/>
            <p:nvPr/>
          </p:nvSpPr>
          <p:spPr>
            <a:xfrm>
              <a:off x="2165973" y="2464151"/>
              <a:ext cx="2049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tx2"/>
                  </a:solidFill>
                  <a:latin typeface="Proxima Nova" panose="02000506030000020004"/>
                </a:rPr>
                <a:t>Full bypass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29CFE2-4B96-DA2E-6552-F12FA042548B}"/>
                </a:ext>
              </a:extLst>
            </p:cNvPr>
            <p:cNvSpPr txBox="1"/>
            <p:nvPr/>
          </p:nvSpPr>
          <p:spPr>
            <a:xfrm>
              <a:off x="4215790" y="2464151"/>
              <a:ext cx="1222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C7715"/>
                  </a:solidFill>
                  <a:latin typeface="Proxima Nova" panose="02000506030000020004"/>
                </a:rPr>
                <a:t>75%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AFE511-AE97-E46F-40FE-2ACE2076DCE9}"/>
              </a:ext>
            </a:extLst>
          </p:cNvPr>
          <p:cNvGrpSpPr/>
          <p:nvPr/>
        </p:nvGrpSpPr>
        <p:grpSpPr>
          <a:xfrm>
            <a:off x="2158076" y="2574857"/>
            <a:ext cx="3272301" cy="369332"/>
            <a:chOff x="2158076" y="2911715"/>
            <a:chExt cx="3272301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B096CB-4246-E28C-AC24-0AD63A43EF60}"/>
                </a:ext>
              </a:extLst>
            </p:cNvPr>
            <p:cNvSpPr txBox="1"/>
            <p:nvPr/>
          </p:nvSpPr>
          <p:spPr>
            <a:xfrm>
              <a:off x="2158076" y="2911715"/>
              <a:ext cx="2049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tx2"/>
                  </a:solidFill>
                  <a:latin typeface="Proxima Nova" panose="02000506030000020004"/>
                </a:rPr>
                <a:t>Partial bypass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BA96EF-0BCE-3EF1-0C6C-7CB7658BD4ED}"/>
                </a:ext>
              </a:extLst>
            </p:cNvPr>
            <p:cNvSpPr txBox="1"/>
            <p:nvPr/>
          </p:nvSpPr>
          <p:spPr>
            <a:xfrm>
              <a:off x="4207893" y="2911715"/>
              <a:ext cx="1222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C7715"/>
                  </a:solidFill>
                  <a:latin typeface="Proxima Nova" panose="02000506030000020004"/>
                </a:rPr>
                <a:t>58%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AE109D-9832-1C89-1CCE-56F0ACE83339}"/>
              </a:ext>
            </a:extLst>
          </p:cNvPr>
          <p:cNvGrpSpPr/>
          <p:nvPr/>
        </p:nvGrpSpPr>
        <p:grpSpPr>
          <a:xfrm>
            <a:off x="2165973" y="3014507"/>
            <a:ext cx="3272301" cy="369332"/>
            <a:chOff x="2165973" y="3343451"/>
            <a:chExt cx="3272301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546198-C9DB-C43E-F794-27F3B0DE1FD4}"/>
                </a:ext>
              </a:extLst>
            </p:cNvPr>
            <p:cNvSpPr txBox="1"/>
            <p:nvPr/>
          </p:nvSpPr>
          <p:spPr>
            <a:xfrm>
              <a:off x="2165973" y="3343451"/>
              <a:ext cx="2049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tx2"/>
                  </a:solidFill>
                  <a:latin typeface="Proxima Nova" panose="02000506030000020004"/>
                </a:rPr>
                <a:t>Illegal connection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B827CA-10BC-3B97-B3BA-36947736C946}"/>
                </a:ext>
              </a:extLst>
            </p:cNvPr>
            <p:cNvSpPr txBox="1"/>
            <p:nvPr/>
          </p:nvSpPr>
          <p:spPr>
            <a:xfrm>
              <a:off x="4215790" y="3343451"/>
              <a:ext cx="1222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C7715"/>
                  </a:solidFill>
                  <a:latin typeface="Proxima Nova" panose="02000506030000020004"/>
                </a:rPr>
                <a:t>67%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BC791A2-E1DB-54AA-3DC6-0FA3E4E3DC3B}"/>
              </a:ext>
            </a:extLst>
          </p:cNvPr>
          <p:cNvSpPr txBox="1"/>
          <p:nvPr/>
        </p:nvSpPr>
        <p:spPr>
          <a:xfrm>
            <a:off x="617337" y="4049362"/>
            <a:ext cx="30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2"/>
                </a:solidFill>
                <a:latin typeface="Proxima Nova" panose="02000506030000020004"/>
              </a:rPr>
              <a:t>Avg. time to detection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868B9B-23B0-F00A-0DC7-DA58BB131554}"/>
              </a:ext>
            </a:extLst>
          </p:cNvPr>
          <p:cNvSpPr txBox="1"/>
          <p:nvPr/>
        </p:nvSpPr>
        <p:spPr>
          <a:xfrm>
            <a:off x="4215790" y="4045327"/>
            <a:ext cx="1351976" cy="37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7715"/>
                </a:solidFill>
                <a:latin typeface="Proxima Nova" panose="02000506030000020004"/>
              </a:rPr>
              <a:t>2 days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DD8F4A-1AD6-5141-0483-4F8B9DE81D93}"/>
              </a:ext>
            </a:extLst>
          </p:cNvPr>
          <p:cNvCxnSpPr/>
          <p:nvPr/>
        </p:nvCxnSpPr>
        <p:spPr>
          <a:xfrm>
            <a:off x="1828800" y="2784923"/>
            <a:ext cx="33741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88FD6A-5C13-35DA-A31D-69667DE52C94}"/>
              </a:ext>
            </a:extLst>
          </p:cNvPr>
          <p:cNvCxnSpPr>
            <a:cxnSpLocks/>
            <a:stCxn id="22" idx="1"/>
            <a:endCxn id="14" idx="1"/>
          </p:cNvCxnSpPr>
          <p:nvPr/>
        </p:nvCxnSpPr>
        <p:spPr>
          <a:xfrm flipV="1">
            <a:off x="2165973" y="2319873"/>
            <a:ext cx="0" cy="8793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63E93E-A482-8F80-186D-86C45DDFEC0F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3035300" y="4234028"/>
            <a:ext cx="1180490" cy="158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81939A6-4E8B-2C9B-39EB-7908BD8FF679}"/>
              </a:ext>
            </a:extLst>
          </p:cNvPr>
          <p:cNvSpPr txBox="1"/>
          <p:nvPr/>
        </p:nvSpPr>
        <p:spPr>
          <a:xfrm>
            <a:off x="617337" y="5005217"/>
            <a:ext cx="30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2"/>
                </a:solidFill>
                <a:latin typeface="Proxima Nova" panose="02000506030000020004"/>
              </a:rPr>
              <a:t>Time saving to detection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445056-F6CE-15E9-A983-9EBEC5C43BF5}"/>
              </a:ext>
            </a:extLst>
          </p:cNvPr>
          <p:cNvSpPr txBox="1"/>
          <p:nvPr/>
        </p:nvSpPr>
        <p:spPr>
          <a:xfrm>
            <a:off x="4137805" y="5001182"/>
            <a:ext cx="168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7715"/>
                </a:solidFill>
                <a:latin typeface="Proxima Nova" panose="02000506030000020004"/>
              </a:rPr>
              <a:t>98% reduction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EC574B-9B98-E7F2-DEE7-FB0A193C5FD3}"/>
              </a:ext>
            </a:extLst>
          </p:cNvPr>
          <p:cNvCxnSpPr>
            <a:cxnSpLocks/>
          </p:cNvCxnSpPr>
          <p:nvPr/>
        </p:nvCxnSpPr>
        <p:spPr>
          <a:xfrm>
            <a:off x="3279953" y="5205758"/>
            <a:ext cx="80905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D4C57F-B96A-EEA1-D02D-A2C717D201D9}"/>
              </a:ext>
            </a:extLst>
          </p:cNvPr>
          <p:cNvCxnSpPr>
            <a:cxnSpLocks/>
          </p:cNvCxnSpPr>
          <p:nvPr/>
        </p:nvCxnSpPr>
        <p:spPr>
          <a:xfrm>
            <a:off x="3517900" y="2319873"/>
            <a:ext cx="93110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92C73B7-0309-AD4C-98BF-0CC7A79A476B}"/>
              </a:ext>
            </a:extLst>
          </p:cNvPr>
          <p:cNvCxnSpPr>
            <a:cxnSpLocks/>
          </p:cNvCxnSpPr>
          <p:nvPr/>
        </p:nvCxnSpPr>
        <p:spPr>
          <a:xfrm>
            <a:off x="3722579" y="2764373"/>
            <a:ext cx="7391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DFA0508-8522-63E8-1D91-7EE7FFDF74D0}"/>
              </a:ext>
            </a:extLst>
          </p:cNvPr>
          <p:cNvCxnSpPr>
            <a:cxnSpLocks/>
          </p:cNvCxnSpPr>
          <p:nvPr/>
        </p:nvCxnSpPr>
        <p:spPr>
          <a:xfrm>
            <a:off x="4114405" y="3221573"/>
            <a:ext cx="36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6582AF12-F691-A6C1-4AAF-215770006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8"/>
          <a:stretch/>
        </p:blipFill>
        <p:spPr>
          <a:xfrm>
            <a:off x="6270845" y="3765474"/>
            <a:ext cx="3601574" cy="160504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1EBCCAB-9436-021A-C16C-3E398E89E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68" y="1819021"/>
            <a:ext cx="3759857" cy="1803621"/>
          </a:xfrm>
          <a:prstGeom prst="rect">
            <a:avLst/>
          </a:prstGeom>
        </p:spPr>
      </p:pic>
      <p:pic>
        <p:nvPicPr>
          <p:cNvPr id="10" name="Graphic 9" descr="Robber outline">
            <a:extLst>
              <a:ext uri="{FF2B5EF4-FFF2-40B4-BE49-F238E27FC236}">
                <a16:creationId xmlns:a16="http://schemas.microsoft.com/office/drawing/2014/main" id="{9A234E56-4298-5669-83DA-4CB0D6012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661" y="4633365"/>
            <a:ext cx="594317" cy="594317"/>
          </a:xfrm>
          <a:prstGeom prst="rect">
            <a:avLst/>
          </a:prstGeom>
        </p:spPr>
      </p:pic>
      <p:pic>
        <p:nvPicPr>
          <p:cNvPr id="13" name="Graphic 12" descr="Artificial Intelligence outline">
            <a:extLst>
              <a:ext uri="{FF2B5EF4-FFF2-40B4-BE49-F238E27FC236}">
                <a16:creationId xmlns:a16="http://schemas.microsoft.com/office/drawing/2014/main" id="{1126F65C-C87B-BFB7-4725-CF0D36B47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1688" y="3911222"/>
            <a:ext cx="710731" cy="71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DACFF-6EA8-A5D6-E232-41654ACDD9CE}"/>
              </a:ext>
            </a:extLst>
          </p:cNvPr>
          <p:cNvSpPr txBox="1"/>
          <p:nvPr/>
        </p:nvSpPr>
        <p:spPr>
          <a:xfrm>
            <a:off x="277367" y="560824"/>
            <a:ext cx="109581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Proxima Nova A Light" panose="02000506030000020004" pitchFamily="2" charset="0"/>
                <a:ea typeface="+mn-lt"/>
                <a:cs typeface="+mn-lt"/>
              </a:rPr>
              <a:t>Backed by </a:t>
            </a:r>
            <a:r>
              <a:rPr lang="en-GB" sz="3200" b="1" dirty="0">
                <a:solidFill>
                  <a:schemeClr val="accent2"/>
                </a:solidFill>
                <a:latin typeface="Proxima Nova A Light" panose="02000506030000020004" pitchFamily="2" charset="0"/>
                <a:ea typeface="+mn-lt"/>
                <a:cs typeface="+mn-lt"/>
              </a:rPr>
              <a:t>ATC&amp;C Loss Detection</a:t>
            </a:r>
            <a:r>
              <a:rPr lang="en-GB" sz="3200" b="1" dirty="0">
                <a:solidFill>
                  <a:schemeClr val="tx2"/>
                </a:solidFill>
                <a:latin typeface="Proxima Nova A Light" panose="02000506030000020004" pitchFamily="2" charset="0"/>
                <a:ea typeface="+mn-lt"/>
                <a:cs typeface="+mn-lt"/>
              </a:rPr>
              <a:t>.</a:t>
            </a:r>
            <a:endParaRPr lang="en-GB" sz="3200" b="1" dirty="0">
              <a:solidFill>
                <a:schemeClr val="tx2"/>
              </a:solidFill>
              <a:latin typeface="Proxima Nova A Light" panose="02000506030000020004" pitchFamily="2" charset="0"/>
              <a:cs typeface="Calibri"/>
            </a:endParaRPr>
          </a:p>
        </p:txBody>
      </p:sp>
      <p:pic>
        <p:nvPicPr>
          <p:cNvPr id="2" name="그림 개체 틀 12" descr="실외, 잔디, 하늘, 산이(가) 표시된 사진&#10;&#10;자동 생성된 설명">
            <a:extLst>
              <a:ext uri="{FF2B5EF4-FFF2-40B4-BE49-F238E27FC236}">
                <a16:creationId xmlns:a16="http://schemas.microsoft.com/office/drawing/2014/main" id="{F4A35B03-55DE-DF92-4BDC-79639A5D2E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9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722"/>
          <a:stretch/>
        </p:blipFill>
        <p:spPr>
          <a:xfrm>
            <a:off x="10407966" y="17184"/>
            <a:ext cx="1774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2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78BAFFC-7FCF-C079-A94E-FB13E8A10D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0" y="0"/>
            <a:ext cx="12192000" cy="1689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9545C-DDE4-74EF-C718-D4BFEDBAA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32" y="524856"/>
            <a:ext cx="10515600" cy="1145617"/>
          </a:xfrm>
        </p:spPr>
        <p:txBody>
          <a:bodyPr/>
          <a:lstStyle/>
          <a:p>
            <a:r>
              <a:rPr lang="en-GB" sz="3200" b="1" dirty="0">
                <a:solidFill>
                  <a:schemeClr val="bg1"/>
                </a:solidFill>
                <a:latin typeface="Proxima Nova A Light" panose="02000506030000020004" pitchFamily="2" charset="0"/>
              </a:rPr>
              <a:t>The impact of the </a:t>
            </a:r>
            <a:r>
              <a:rPr lang="en-GB" sz="3200" b="1" dirty="0" err="1">
                <a:solidFill>
                  <a:schemeClr val="bg1"/>
                </a:solidFill>
                <a:latin typeface="Proxima Nova A Light" panose="02000506030000020004" pitchFamily="2" charset="0"/>
              </a:rPr>
              <a:t>Ogidi</a:t>
            </a:r>
            <a:r>
              <a:rPr lang="en-GB" sz="3200" b="1" dirty="0">
                <a:solidFill>
                  <a:schemeClr val="bg1"/>
                </a:solidFill>
                <a:latin typeface="Proxima Nova A Light" panose="02000506030000020004" pitchFamily="2" charset="0"/>
              </a:rPr>
              <a:t> Pilot</a:t>
            </a:r>
            <a:br>
              <a:rPr lang="en-GB" sz="4400" b="1" dirty="0">
                <a:solidFill>
                  <a:schemeClr val="bg1"/>
                </a:solidFill>
                <a:latin typeface="Proxima Nova A Light" panose="02000506030000020004" pitchFamily="2" charset="0"/>
              </a:rPr>
            </a:br>
            <a:endParaRPr lang="en-NG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3A3E5-75E5-420A-EB12-D651C6B572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3732" y="1044652"/>
            <a:ext cx="1106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roxima Nova A Light" panose="02000506030000020004" pitchFamily="2" charset="0"/>
              </a:rPr>
              <a:t> Win Win - EEDC revenues up over 150% + consumers receive and pay for the power they need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2B56D2E-4D3C-AC56-9D9C-73D8D01CE84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64" y="2215304"/>
            <a:ext cx="1713670" cy="1142738"/>
          </a:xfrm>
          <a:prstGeom prst="rect">
            <a:avLst/>
          </a:prstGeom>
        </p:spPr>
      </p:pic>
      <p:pic>
        <p:nvPicPr>
          <p:cNvPr id="6" name="Picture 5" descr="Two people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903F067A-9BA7-85B8-1DFC-93C7D21B8E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64" y="5204555"/>
            <a:ext cx="1713670" cy="1143094"/>
          </a:xfrm>
          <a:prstGeom prst="rect">
            <a:avLst/>
          </a:prstGeom>
        </p:spPr>
      </p:pic>
      <p:pic>
        <p:nvPicPr>
          <p:cNvPr id="7" name="Picture 6" descr="A picture containing person, standing, dressed&#10;&#10;Description automatically generated">
            <a:extLst>
              <a:ext uri="{FF2B5EF4-FFF2-40B4-BE49-F238E27FC236}">
                <a16:creationId xmlns:a16="http://schemas.microsoft.com/office/drawing/2014/main" id="{75585625-A3BD-E784-46EE-7EBC49D131F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318" y="3728969"/>
            <a:ext cx="1714728" cy="114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F1B1F-8CD2-9A29-8393-AA1482DC1C4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60635" y="1938566"/>
            <a:ext cx="1770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2"/>
                </a:solidFill>
                <a:latin typeface="Proxima Nova" panose="02000506030000020004"/>
              </a:rPr>
              <a:t>EEDC: More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97C9F-09A8-9DFF-4EA6-717711324E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558707" y="3466148"/>
            <a:ext cx="1972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err="1">
                <a:solidFill>
                  <a:schemeClr val="tx2"/>
                </a:solidFill>
                <a:latin typeface="Proxima Nova" panose="02000506030000020004"/>
              </a:rPr>
              <a:t>Ukpaka</a:t>
            </a:r>
            <a:r>
              <a:rPr lang="en-GB" sz="1100" dirty="0">
                <a:solidFill>
                  <a:schemeClr val="tx2"/>
                </a:solidFill>
                <a:latin typeface="Proxima Nova" panose="02000506030000020004"/>
              </a:rPr>
              <a:t>: More Visibility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E055F-A4AC-A09F-5C1E-3039CB7A2B1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33118" y="4955231"/>
            <a:ext cx="1770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2"/>
                </a:solidFill>
                <a:latin typeface="Proxima Nova" panose="02000506030000020004"/>
              </a:rPr>
              <a:t> Customer confidence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9F09822D-841F-CB0B-470C-82205666C22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7564655" y="5320688"/>
            <a:ext cx="1548579" cy="970871"/>
          </a:xfrm>
          <a:prstGeom prst="rect">
            <a:avLst/>
          </a:prstGeom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883A3E64-9667-BBDB-59D7-CB17719B20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341145" y="2284761"/>
            <a:ext cx="1995601" cy="8977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7DEEE1-0721-6864-3006-A16519C8A22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446834" y="1938566"/>
            <a:ext cx="1770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chemeClr val="tx2"/>
                </a:solidFill>
                <a:latin typeface="Proxima Nova" panose="02000506030000020004"/>
              </a:rPr>
              <a:t>Simple user-interface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B6067-E727-DCA6-61D4-B2F92E7A7E2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446834" y="3405188"/>
            <a:ext cx="1770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chemeClr val="tx2"/>
                </a:solidFill>
                <a:latin typeface="Proxima Nova" panose="02000506030000020004"/>
              </a:rPr>
              <a:t>Managed workflows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F8A10-9A35-1E39-39D6-17816F3E919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396817" y="4955231"/>
            <a:ext cx="1870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chemeClr val="tx2"/>
                </a:solidFill>
                <a:latin typeface="Proxima Nova" panose="02000506030000020004"/>
              </a:rPr>
              <a:t>Visibility on usage &amp; costs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D0AC6-6EC3-62E7-5F0D-F28AEEC61E2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853170" y="2658710"/>
            <a:ext cx="180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POC: </a:t>
            </a:r>
            <a:r>
              <a:rPr lang="en-US" sz="1100" b="1" dirty="0">
                <a:solidFill>
                  <a:schemeClr val="tx2"/>
                </a:solidFill>
                <a:latin typeface="Proxima Nova" panose="02000506030000020004"/>
              </a:rPr>
              <a:t>Pilot the efficacy of AI theft detection, learn fast &amp; improve detection</a:t>
            </a:r>
          </a:p>
          <a:p>
            <a:pPr algn="ctr"/>
            <a:endParaRPr lang="en-GB" sz="1100" dirty="0">
              <a:solidFill>
                <a:schemeClr val="tx2"/>
              </a:solidFill>
              <a:latin typeface="Proxima Nova" panose="020005060300000200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C3CE8-DC60-0FF3-9BE3-974F5792407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23294" y="2658710"/>
            <a:ext cx="180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Change: </a:t>
            </a:r>
            <a:r>
              <a:rPr lang="en-US" sz="1100" b="1" dirty="0">
                <a:solidFill>
                  <a:schemeClr val="tx2"/>
                </a:solidFill>
                <a:latin typeface="Proxima Nova" panose="02000506030000020004"/>
              </a:rPr>
              <a:t>Economic and citizen impact of increased power</a:t>
            </a:r>
          </a:p>
          <a:p>
            <a:pPr algn="ctr"/>
            <a:endParaRPr lang="en-GB" sz="1100" dirty="0">
              <a:solidFill>
                <a:schemeClr val="tx2"/>
              </a:solidFill>
              <a:latin typeface="Proxima Nova" panose="020005060300000200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DA18F0-2949-521E-0D46-8A25F4698CB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950405" y="2658710"/>
            <a:ext cx="180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Alerting: proactive maintenance and customer service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CBE84B-E5B0-EF9E-EFA0-B7A04EAB91F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853170" y="5457004"/>
            <a:ext cx="1800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Scalability: </a:t>
            </a:r>
            <a:r>
              <a:rPr lang="en-US" sz="1100" b="1" dirty="0">
                <a:solidFill>
                  <a:schemeClr val="tx2"/>
                </a:solidFill>
                <a:latin typeface="Proxima Nova" panose="02000506030000020004"/>
              </a:rPr>
              <a:t>Measure revenue growth when increased power distribution</a:t>
            </a:r>
          </a:p>
          <a:p>
            <a:pPr algn="ctr"/>
            <a:endParaRPr lang="en-GB" sz="1100" dirty="0">
              <a:solidFill>
                <a:schemeClr val="tx2"/>
              </a:solidFill>
              <a:latin typeface="Proxima Nova" panose="020005060300000200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0A8631-BF91-F8DA-169F-F1E3E502576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786493" y="4065786"/>
            <a:ext cx="1933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Field-force management: improved efficiency of field service trips; </a:t>
            </a:r>
            <a:r>
              <a:rPr lang="en-GB" sz="1100" b="1" dirty="0" err="1">
                <a:solidFill>
                  <a:schemeClr val="tx2"/>
                </a:solidFill>
                <a:latin typeface="Proxima Nova" panose="02000506030000020004"/>
              </a:rPr>
              <a:t>Ukpaka</a:t>
            </a:r>
            <a:endParaRPr lang="en-GB" sz="1100" b="1" dirty="0">
              <a:solidFill>
                <a:schemeClr val="tx2"/>
              </a:solidFill>
              <a:latin typeface="Proxima Nova" panose="020005060300000200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0D6E3-1988-322B-522E-6B35E6F175D1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23294" y="4065786"/>
            <a:ext cx="180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Visibility: complete accountability on power usage and payments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8B0FA8-E88E-8AD3-BF0E-E81CCE685815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950405" y="4037038"/>
            <a:ext cx="180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Connectivity: More communities are asking to be connected to the </a:t>
            </a:r>
            <a:r>
              <a:rPr lang="en-GB" sz="1100" b="1" dirty="0" err="1">
                <a:solidFill>
                  <a:schemeClr val="tx2"/>
                </a:solidFill>
                <a:latin typeface="Proxima Nova" panose="02000506030000020004"/>
              </a:rPr>
              <a:t>SteamaCo</a:t>
            </a:r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 IoT 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48918A-E5E7-CC18-80BE-1D1A9A209E8E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950405" y="5428256"/>
            <a:ext cx="180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Trusted: better customer service through improved communication and guaranteed supply</a:t>
            </a:r>
          </a:p>
        </p:txBody>
      </p:sp>
      <p:cxnSp>
        <p:nvCxnSpPr>
          <p:cNvPr id="26" name="Connecteur droit 5">
            <a:extLst>
              <a:ext uri="{FF2B5EF4-FFF2-40B4-BE49-F238E27FC236}">
                <a16:creationId xmlns:a16="http://schemas.microsoft.com/office/drawing/2014/main" id="{D7D4212E-06EE-865C-E29D-B044EEBB47D8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695325" y="1670163"/>
            <a:ext cx="6461379" cy="1061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858E39-2D9C-C991-DDAA-6DC898F391CC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23294" y="5457004"/>
            <a:ext cx="1800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Proxima Nova" panose="02000506030000020004"/>
              </a:rPr>
              <a:t>Protection: </a:t>
            </a:r>
            <a:r>
              <a:rPr lang="en-US" sz="1100" b="1" dirty="0">
                <a:solidFill>
                  <a:schemeClr val="tx2"/>
                </a:solidFill>
                <a:latin typeface="Proxima Nova" panose="02000506030000020004"/>
              </a:rPr>
              <a:t>NMMP investment protection for </a:t>
            </a:r>
            <a:r>
              <a:rPr lang="en-US" sz="1100" b="1" dirty="0" err="1">
                <a:solidFill>
                  <a:schemeClr val="tx2"/>
                </a:solidFill>
                <a:latin typeface="Proxima Nova" panose="02000506030000020004"/>
              </a:rPr>
              <a:t>DisCos</a:t>
            </a:r>
            <a:endParaRPr lang="en-US" sz="1100" b="1" dirty="0">
              <a:solidFill>
                <a:schemeClr val="tx2"/>
              </a:solidFill>
              <a:latin typeface="Proxima Nova" panose="02000506030000020004"/>
            </a:endParaRPr>
          </a:p>
          <a:p>
            <a:br>
              <a:rPr lang="en-US" sz="1100" dirty="0"/>
            </a:br>
            <a:endParaRPr lang="en-GB" sz="1100" dirty="0">
              <a:solidFill>
                <a:schemeClr val="tx2"/>
              </a:solidFill>
              <a:latin typeface="Proxima Nova" panose="02000506030000020004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672EE4-7EFE-E92D-2003-370ADC1C5742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18712" r="20000" b="11222"/>
          <a:stretch/>
        </p:blipFill>
        <p:spPr bwMode="auto">
          <a:xfrm>
            <a:off x="7587184" y="3716845"/>
            <a:ext cx="1517760" cy="9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loud service ">
            <a:extLst>
              <a:ext uri="{FF2B5EF4-FFF2-40B4-BE49-F238E27FC236}">
                <a16:creationId xmlns:a16="http://schemas.microsoft.com/office/drawing/2014/main" id="{6F28BE13-7B06-ECE6-8D5E-C56CD1BE5568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94" y="22842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Loupe ">
            <a:extLst>
              <a:ext uri="{FF2B5EF4-FFF2-40B4-BE49-F238E27FC236}">
                <a16:creationId xmlns:a16="http://schemas.microsoft.com/office/drawing/2014/main" id="{51A99DDD-5B34-1901-2546-A59513516EF7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94" y="368669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Secure shield ">
            <a:extLst>
              <a:ext uri="{FF2B5EF4-FFF2-40B4-BE49-F238E27FC236}">
                <a16:creationId xmlns:a16="http://schemas.microsoft.com/office/drawing/2014/main" id="{60312D49-4998-9937-E1A6-890B81BFB4C0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94" y="507717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Settings ">
            <a:extLst>
              <a:ext uri="{FF2B5EF4-FFF2-40B4-BE49-F238E27FC236}">
                <a16:creationId xmlns:a16="http://schemas.microsoft.com/office/drawing/2014/main" id="{0B4416C0-4A06-5F7E-9CDE-128A3D942942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70" y="2248240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Rpa ">
            <a:extLst>
              <a:ext uri="{FF2B5EF4-FFF2-40B4-BE49-F238E27FC236}">
                <a16:creationId xmlns:a16="http://schemas.microsoft.com/office/drawing/2014/main" id="{922DBD70-1F04-6CFE-EB0B-7BEE6CAFC123}"/>
              </a:ext>
            </a:extLst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5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70" y="368669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Roadmap ">
            <a:extLst>
              <a:ext uri="{FF2B5EF4-FFF2-40B4-BE49-F238E27FC236}">
                <a16:creationId xmlns:a16="http://schemas.microsoft.com/office/drawing/2014/main" id="{FB3BF126-2FD7-0791-14E3-DE7BC760748E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5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70" y="507717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Alert ">
            <a:extLst>
              <a:ext uri="{FF2B5EF4-FFF2-40B4-BE49-F238E27FC236}">
                <a16:creationId xmlns:a16="http://schemas.microsoft.com/office/drawing/2014/main" id="{A3837085-5AD8-807A-335F-70BAF236BA05}"/>
              </a:ext>
            </a:extLst>
          </p:cNvPr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5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05" y="225549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Wifi ">
            <a:extLst>
              <a:ext uri="{FF2B5EF4-FFF2-40B4-BE49-F238E27FC236}">
                <a16:creationId xmlns:a16="http://schemas.microsoft.com/office/drawing/2014/main" id="{EF3AD69A-6F7A-9666-00A6-98FDD5D8B6D9}"/>
              </a:ext>
            </a:extLst>
          </p:cNvPr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5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05" y="365196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Trusted ">
            <a:extLst>
              <a:ext uri="{FF2B5EF4-FFF2-40B4-BE49-F238E27FC236}">
                <a16:creationId xmlns:a16="http://schemas.microsoft.com/office/drawing/2014/main" id="{A6EE69BC-43CF-F8C5-0363-92BEF40BC95A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5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05" y="504843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B9E97FF-418A-2289-9A4E-97854942ACBD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 rot="5400000">
            <a:off x="8946437" y="2713531"/>
            <a:ext cx="1082983" cy="14155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roxima Nova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C7DFFD54-A237-365D-163C-ECFFEA5D89E4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 rot="5400000">
            <a:off x="8946437" y="4201507"/>
            <a:ext cx="1082983" cy="14155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roxima Nova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F43A323-E949-1617-A2F4-4A725EE369DF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 rot="5400000">
            <a:off x="8946437" y="5648843"/>
            <a:ext cx="1082983" cy="14155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roxima Nova"/>
            </a:endParaRPr>
          </a:p>
        </p:txBody>
      </p:sp>
      <p:cxnSp>
        <p:nvCxnSpPr>
          <p:cNvPr id="42" name="Connecteur droit 5">
            <a:extLst>
              <a:ext uri="{FF2B5EF4-FFF2-40B4-BE49-F238E27FC236}">
                <a16:creationId xmlns:a16="http://schemas.microsoft.com/office/drawing/2014/main" id="{E18C81A6-66E2-1CBE-BA93-2C63692B0788}"/>
              </a:ext>
            </a:extLst>
          </p:cNvPr>
          <p:cNvCxnSpPr>
            <a:cxnSpLocks/>
          </p:cNvCxnSpPr>
          <p:nvPr>
            <p:custDataLst>
              <p:tags r:id="rId37"/>
            </p:custDataLst>
          </p:nvPr>
        </p:nvCxnSpPr>
        <p:spPr>
          <a:xfrm>
            <a:off x="7396817" y="1680782"/>
            <a:ext cx="4106117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82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olorful&#10;&#10;Description automatically generated">
            <a:extLst>
              <a:ext uri="{FF2B5EF4-FFF2-40B4-BE49-F238E27FC236}">
                <a16:creationId xmlns:a16="http://schemas.microsoft.com/office/drawing/2014/main" id="{6D1D92FA-54A4-0066-A05B-0F21EB6F8E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0"/>
          <a:stretch/>
        </p:blipFill>
        <p:spPr>
          <a:xfrm>
            <a:off x="3798" y="-4092"/>
            <a:ext cx="12188202" cy="697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970A13-CDC2-43A7-9999-ACA1C12916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27513" y="261657"/>
            <a:ext cx="6353374" cy="6596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roxima Nov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F88487-5B97-6E49-34CD-B9CA7CE4C633}"/>
              </a:ext>
            </a:extLst>
          </p:cNvPr>
          <p:cNvSpPr/>
          <p:nvPr/>
        </p:nvSpPr>
        <p:spPr>
          <a:xfrm>
            <a:off x="-1" y="9524"/>
            <a:ext cx="4497188" cy="6958683"/>
          </a:xfrm>
          <a:prstGeom prst="rect">
            <a:avLst/>
          </a:prstGeom>
          <a:solidFill>
            <a:schemeClr val="bg1">
              <a:alpha val="746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roxima Nova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01FBB28-8C39-534A-87ED-06231339FB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7013" y="5142726"/>
            <a:ext cx="3502390" cy="1571585"/>
          </a:xfrm>
          <a:prstGeom prst="rect">
            <a:avLst/>
          </a:prstGeom>
        </p:spPr>
      </p:pic>
      <p:sp>
        <p:nvSpPr>
          <p:cNvPr id="31" name="ZoneTexte 97">
            <a:extLst>
              <a:ext uri="{FF2B5EF4-FFF2-40B4-BE49-F238E27FC236}">
                <a16:creationId xmlns:a16="http://schemas.microsoft.com/office/drawing/2014/main" id="{722D3292-3362-66C0-1775-446E864A089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5010" y="376238"/>
            <a:ext cx="3929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Proxima Nova A Light" panose="02000506030000020004" pitchFamily="2" charset="0"/>
              </a:rPr>
              <a:t>Thank You</a:t>
            </a:r>
            <a:r>
              <a:rPr lang="en-US" sz="3600" b="1" dirty="0">
                <a:solidFill>
                  <a:srgbClr val="F38B00"/>
                </a:solidFill>
                <a:latin typeface="Proxima Nova A Light" panose="02000506030000020004" pitchFamily="2" charset="0"/>
              </a:rPr>
              <a:t>!</a:t>
            </a:r>
          </a:p>
          <a:p>
            <a:endParaRPr lang="en-US" sz="2000" b="1" dirty="0">
              <a:solidFill>
                <a:schemeClr val="tx2"/>
              </a:solidFill>
              <a:latin typeface="Proxima Nova A Light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6F983-ECDB-84B9-5014-90FC72608E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335</Words>
  <Application>Microsoft Macintosh PowerPoint</Application>
  <PresentationFormat>Widescreen</PresentationFormat>
  <Paragraphs>58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Grotesque</vt:lpstr>
      <vt:lpstr>Calibri</vt:lpstr>
      <vt:lpstr>Proxima Nova</vt:lpstr>
      <vt:lpstr>Arial</vt:lpstr>
      <vt:lpstr>Calibri Light</vt:lpstr>
      <vt:lpstr>Proxima Nova A Light</vt:lpstr>
      <vt:lpstr>Proxima Nova S</vt:lpstr>
      <vt:lpstr>Office Theme</vt:lpstr>
      <vt:lpstr>OGIDI PILOT PROJECT</vt:lpstr>
      <vt:lpstr>PowerPoint Presentation</vt:lpstr>
      <vt:lpstr>PowerPoint Presentation</vt:lpstr>
      <vt:lpstr>PowerPoint Presentation</vt:lpstr>
      <vt:lpstr>PowerPoint Presentation</vt:lpstr>
      <vt:lpstr>The impact of the Ogidi Pilot 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Steamaco OGIDI PILOT PROJECT</dc:title>
  <dc:creator>Michael Kpamber</dc:creator>
  <cp:lastModifiedBy>Microsoft Office User</cp:lastModifiedBy>
  <cp:revision>22</cp:revision>
  <dcterms:created xsi:type="dcterms:W3CDTF">2022-09-27T08:39:41Z</dcterms:created>
  <dcterms:modified xsi:type="dcterms:W3CDTF">2023-10-24T19:27:08Z</dcterms:modified>
</cp:coreProperties>
</file>