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3"/>
  </p:notesMasterIdLst>
  <p:handoutMasterIdLst>
    <p:handoutMasterId r:id="rId14"/>
  </p:handoutMasterIdLst>
  <p:sldIdLst>
    <p:sldId id="261" r:id="rId2"/>
    <p:sldId id="257" r:id="rId3"/>
    <p:sldId id="284" r:id="rId4"/>
    <p:sldId id="675" r:id="rId5"/>
    <p:sldId id="286" r:id="rId6"/>
    <p:sldId id="676" r:id="rId7"/>
    <p:sldId id="282" r:id="rId8"/>
    <p:sldId id="677" r:id="rId9"/>
    <p:sldId id="678" r:id="rId10"/>
    <p:sldId id="679" r:id="rId11"/>
    <p:sldId id="283"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A46"/>
    <a:srgbClr val="A20000"/>
    <a:srgbClr val="0060A8"/>
    <a:srgbClr val="CB950F"/>
    <a:srgbClr val="FFFF53"/>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34" autoAdjust="0"/>
    <p:restoredTop sz="94706" autoAdjust="0"/>
  </p:normalViewPr>
  <p:slideViewPr>
    <p:cSldViewPr snapToGrid="0">
      <p:cViewPr varScale="1">
        <p:scale>
          <a:sx n="111" d="100"/>
          <a:sy n="111" d="100"/>
        </p:scale>
        <p:origin x="588" y="114"/>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oleObject" Target="file:///C:\Users\sokpo\AppData\Local\Microsoft\Windows\INetCache\Content.Outlook\37D505TK\NGF%20-%20DG'S%20COMPUTATION%20ON%20PUBLIC%20DEBT%20PORTFOLIO.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sokpo\AppData\Local\Microsoft\Windows\INetCache\Content.Outlook\37D505TK\NGF%20-%20DG'S%20COMPUTATION%20ON%20PUBLIC%20DEBT%20PORTFOLIO.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cap="all" spc="0" baseline="0">
                <a:solidFill>
                  <a:schemeClr val="tx1">
                    <a:lumMod val="75000"/>
                    <a:lumOff val="25000"/>
                  </a:schemeClr>
                </a:solidFill>
                <a:latin typeface="Bodoni MT" panose="02070603080606020203" pitchFamily="18" charset="0"/>
                <a:ea typeface="+mn-ea"/>
                <a:cs typeface="+mn-cs"/>
              </a:defRPr>
            </a:pPr>
            <a:r>
              <a:rPr lang="en-US" cap="none" dirty="0">
                <a:solidFill>
                  <a:schemeClr val="tx1">
                    <a:lumMod val="75000"/>
                    <a:lumOff val="25000"/>
                  </a:schemeClr>
                </a:solidFill>
              </a:rPr>
              <a:t>Public Debt to GDP Ratio: Comparison between the World, SSA, and Nigeria</a:t>
            </a:r>
          </a:p>
        </c:rich>
      </c:tx>
      <c:overlay val="0"/>
      <c:spPr>
        <a:noFill/>
        <a:ln>
          <a:noFill/>
        </a:ln>
        <a:effectLst/>
      </c:spPr>
      <c:txPr>
        <a:bodyPr rot="0" spcFirstLastPara="1" vertOverflow="ellipsis" vert="horz" wrap="square" anchor="ctr" anchorCtr="1"/>
        <a:lstStyle/>
        <a:p>
          <a:pPr>
            <a:defRPr sz="1440" b="0" i="0" u="none" strike="noStrike" kern="1200" cap="all" spc="0" baseline="0">
              <a:solidFill>
                <a:schemeClr val="tx1">
                  <a:lumMod val="75000"/>
                  <a:lumOff val="25000"/>
                </a:schemeClr>
              </a:solidFill>
              <a:latin typeface="Bodoni MT" panose="02070603080606020203" pitchFamily="18" charset="0"/>
              <a:ea typeface="+mn-ea"/>
              <a:cs typeface="+mn-cs"/>
            </a:defRPr>
          </a:pPr>
          <a:endParaRPr lang="en-NG"/>
        </a:p>
      </c:txPr>
    </c:title>
    <c:autoTitleDeleted val="0"/>
    <c:plotArea>
      <c:layout/>
      <c:lineChart>
        <c:grouping val="standard"/>
        <c:varyColors val="0"/>
        <c:ser>
          <c:idx val="0"/>
          <c:order val="0"/>
          <c:tx>
            <c:strRef>
              <c:f>Sheet1!$B$1</c:f>
              <c:strCache>
                <c:ptCount val="1"/>
                <c:pt idx="0">
                  <c:v>World</c:v>
                </c:pt>
              </c:strCache>
            </c:strRef>
          </c:tx>
          <c:spPr>
            <a:ln w="19050" cap="rnd" cmpd="sng" algn="ctr">
              <a:solidFill>
                <a:schemeClr val="accent1">
                  <a:shade val="95000"/>
                  <a:satMod val="105000"/>
                </a:schemeClr>
              </a:solidFill>
              <a:round/>
            </a:ln>
            <a:effectLst/>
          </c:spPr>
          <c:marker>
            <c:symbol val="circle"/>
            <c:size val="17"/>
            <c:spPr>
              <a:solidFill>
                <a:schemeClr val="lt1"/>
              </a:solidFill>
              <a:ln>
                <a:noFill/>
              </a:ln>
              <a:effectLst/>
            </c:spPr>
          </c:marker>
          <c:dLbls>
            <c:dLbl>
              <c:idx val="1"/>
              <c:layout>
                <c:manualLayout>
                  <c:x val="-6.261811023622052E-2"/>
                  <c:y val="-4.166666666666670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4CA-4D14-A70C-4296A115C4C2}"/>
                </c:ext>
              </c:extLst>
            </c:dLbl>
            <c:dLbl>
              <c:idx val="2"/>
              <c:dLblPos val="ctr"/>
              <c:showLegendKey val="0"/>
              <c:showVal val="1"/>
              <c:showCatName val="0"/>
              <c:showSerName val="0"/>
              <c:showPercent val="0"/>
              <c:showBubbleSize val="0"/>
              <c:extLst>
                <c:ext xmlns:c15="http://schemas.microsoft.com/office/drawing/2012/chart" uri="{CE6537A1-D6FC-4f65-9D91-7224C49458BB}">
                  <c15:layout>
                    <c:manualLayout>
                      <c:w val="6.1347112860892387E-2"/>
                      <c:h val="0.11104184893554971"/>
                    </c:manualLayout>
                  </c15:layout>
                </c:ext>
                <c:ext xmlns:c16="http://schemas.microsoft.com/office/drawing/2014/chart" uri="{C3380CC4-5D6E-409C-BE32-E72D297353CC}">
                  <c16:uniqueId val="{00000001-A4CA-4D14-A70C-4296A115C4C2}"/>
                </c:ext>
              </c:extLst>
            </c:dLbl>
            <c:spPr>
              <a:noFill/>
              <a:ln>
                <a:noFill/>
              </a:ln>
              <a:effectLst/>
            </c:spPr>
            <c:txPr>
              <a:bodyPr rot="0" spcFirstLastPara="1" vertOverflow="ellipsis" vert="horz" wrap="square" anchor="ctr" anchorCtr="1"/>
              <a:lstStyle/>
              <a:p>
                <a:pPr>
                  <a:defRPr sz="900" b="1" i="0" u="none" strike="noStrike" kern="1200" baseline="0">
                    <a:solidFill>
                      <a:schemeClr val="accent1"/>
                    </a:solidFill>
                    <a:latin typeface="Bodoni MT" panose="02070603080606020203" pitchFamily="18" charset="0"/>
                    <a:ea typeface="+mn-ea"/>
                    <a:cs typeface="+mn-cs"/>
                  </a:defRPr>
                </a:pPr>
                <a:endParaRPr lang="en-NG"/>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Sheet1!$A$2:$A$5</c:f>
              <c:strCache>
                <c:ptCount val="4"/>
                <c:pt idx="0">
                  <c:v>2011-2018</c:v>
                </c:pt>
                <c:pt idx="1">
                  <c:v>2019</c:v>
                </c:pt>
                <c:pt idx="2">
                  <c:v>2020</c:v>
                </c:pt>
                <c:pt idx="3">
                  <c:v>2021</c:v>
                </c:pt>
              </c:strCache>
            </c:strRef>
          </c:cat>
          <c:val>
            <c:numRef>
              <c:f>Sheet1!$B$2:$B$5</c:f>
              <c:numCache>
                <c:formatCode>General</c:formatCode>
                <c:ptCount val="4"/>
                <c:pt idx="0">
                  <c:v>80.900000000000006</c:v>
                </c:pt>
                <c:pt idx="1">
                  <c:v>84.1</c:v>
                </c:pt>
                <c:pt idx="2">
                  <c:v>99.8</c:v>
                </c:pt>
                <c:pt idx="3">
                  <c:v>95.7</c:v>
                </c:pt>
              </c:numCache>
            </c:numRef>
          </c:val>
          <c:smooth val="0"/>
          <c:extLst>
            <c:ext xmlns:c16="http://schemas.microsoft.com/office/drawing/2014/chart" uri="{C3380CC4-5D6E-409C-BE32-E72D297353CC}">
              <c16:uniqueId val="{00000002-A4CA-4D14-A70C-4296A115C4C2}"/>
            </c:ext>
          </c:extLst>
        </c:ser>
        <c:ser>
          <c:idx val="1"/>
          <c:order val="1"/>
          <c:tx>
            <c:strRef>
              <c:f>Sheet1!$C$1</c:f>
              <c:strCache>
                <c:ptCount val="1"/>
                <c:pt idx="0">
                  <c:v>Sub-Saharan Africa</c:v>
                </c:pt>
              </c:strCache>
            </c:strRef>
          </c:tx>
          <c:spPr>
            <a:ln w="19050" cap="rnd" cmpd="sng" algn="ctr">
              <a:solidFill>
                <a:schemeClr val="accent2">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anchor="ctr" anchorCtr="1"/>
              <a:lstStyle/>
              <a:p>
                <a:pPr>
                  <a:defRPr sz="900" b="1" i="0" u="none" strike="noStrike" kern="1200" baseline="0">
                    <a:solidFill>
                      <a:schemeClr val="accent2"/>
                    </a:solidFill>
                    <a:latin typeface="Bodoni MT" panose="02070603080606020203" pitchFamily="18" charset="0"/>
                    <a:ea typeface="+mn-ea"/>
                    <a:cs typeface="+mn-cs"/>
                  </a:defRPr>
                </a:pPr>
                <a:endParaRPr lang="en-NG"/>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Sheet1!$A$2:$A$5</c:f>
              <c:strCache>
                <c:ptCount val="4"/>
                <c:pt idx="0">
                  <c:v>2011-2018</c:v>
                </c:pt>
                <c:pt idx="1">
                  <c:v>2019</c:v>
                </c:pt>
                <c:pt idx="2">
                  <c:v>2020</c:v>
                </c:pt>
                <c:pt idx="3">
                  <c:v>2021</c:v>
                </c:pt>
              </c:strCache>
            </c:strRef>
          </c:cat>
          <c:val>
            <c:numRef>
              <c:f>Sheet1!$C$2:$C$5</c:f>
              <c:numCache>
                <c:formatCode>General</c:formatCode>
                <c:ptCount val="4"/>
                <c:pt idx="0">
                  <c:v>38.5</c:v>
                </c:pt>
                <c:pt idx="1">
                  <c:v>45.1</c:v>
                </c:pt>
                <c:pt idx="2">
                  <c:v>47.7</c:v>
                </c:pt>
                <c:pt idx="3">
                  <c:v>49.8</c:v>
                </c:pt>
              </c:numCache>
            </c:numRef>
          </c:val>
          <c:smooth val="0"/>
          <c:extLst>
            <c:ext xmlns:c16="http://schemas.microsoft.com/office/drawing/2014/chart" uri="{C3380CC4-5D6E-409C-BE32-E72D297353CC}">
              <c16:uniqueId val="{00000003-A4CA-4D14-A70C-4296A115C4C2}"/>
            </c:ext>
          </c:extLst>
        </c:ser>
        <c:ser>
          <c:idx val="2"/>
          <c:order val="2"/>
          <c:tx>
            <c:strRef>
              <c:f>Sheet1!$D$1</c:f>
              <c:strCache>
                <c:ptCount val="1"/>
                <c:pt idx="0">
                  <c:v>Nigeria</c:v>
                </c:pt>
              </c:strCache>
            </c:strRef>
          </c:tx>
          <c:spPr>
            <a:ln w="19050" cap="rnd" cmpd="sng" algn="ctr">
              <a:solidFill>
                <a:schemeClr val="accent3">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anchor="ctr" anchorCtr="1"/>
              <a:lstStyle/>
              <a:p>
                <a:pPr>
                  <a:defRPr sz="900" b="1" i="0" u="none" strike="noStrike" kern="1200" baseline="0">
                    <a:solidFill>
                      <a:schemeClr val="accent3"/>
                    </a:solidFill>
                    <a:latin typeface="Bodoni MT" panose="02070603080606020203" pitchFamily="18" charset="0"/>
                    <a:ea typeface="+mn-ea"/>
                    <a:cs typeface="+mn-cs"/>
                  </a:defRPr>
                </a:pPr>
                <a:endParaRPr lang="en-NG"/>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Sheet1!$A$2:$A$5</c:f>
              <c:strCache>
                <c:ptCount val="4"/>
                <c:pt idx="0">
                  <c:v>2011-2018</c:v>
                </c:pt>
                <c:pt idx="1">
                  <c:v>2019</c:v>
                </c:pt>
                <c:pt idx="2">
                  <c:v>2020</c:v>
                </c:pt>
                <c:pt idx="3">
                  <c:v>2021</c:v>
                </c:pt>
              </c:strCache>
            </c:strRef>
          </c:cat>
          <c:val>
            <c:numRef>
              <c:f>Sheet1!$D$2:$D$5</c:f>
              <c:numCache>
                <c:formatCode>General</c:formatCode>
                <c:ptCount val="4"/>
                <c:pt idx="0">
                  <c:v>13.54</c:v>
                </c:pt>
                <c:pt idx="1">
                  <c:v>23.4</c:v>
                </c:pt>
                <c:pt idx="2">
                  <c:v>25.3</c:v>
                </c:pt>
                <c:pt idx="3">
                  <c:v>27.7</c:v>
                </c:pt>
              </c:numCache>
            </c:numRef>
          </c:val>
          <c:smooth val="0"/>
          <c:extLst>
            <c:ext xmlns:c16="http://schemas.microsoft.com/office/drawing/2014/chart" uri="{C3380CC4-5D6E-409C-BE32-E72D297353CC}">
              <c16:uniqueId val="{00000004-A4CA-4D14-A70C-4296A115C4C2}"/>
            </c:ext>
          </c:extLst>
        </c:ser>
        <c:dLbls>
          <c:dLblPos val="ctr"/>
          <c:showLegendKey val="0"/>
          <c:showVal val="1"/>
          <c:showCatName val="0"/>
          <c:showSerName val="0"/>
          <c:showPercent val="0"/>
          <c:showBubbleSize val="0"/>
        </c:dLbls>
        <c:marker val="1"/>
        <c:smooth val="0"/>
        <c:axId val="418501632"/>
        <c:axId val="418498752"/>
      </c:lineChart>
      <c:catAx>
        <c:axId val="418501632"/>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dk1">
                    <a:lumMod val="65000"/>
                    <a:lumOff val="35000"/>
                  </a:schemeClr>
                </a:solidFill>
                <a:latin typeface="Bodoni MT" panose="02070603080606020203" pitchFamily="18" charset="0"/>
                <a:ea typeface="+mn-ea"/>
                <a:cs typeface="+mn-cs"/>
              </a:defRPr>
            </a:pPr>
            <a:endParaRPr lang="en-NG"/>
          </a:p>
        </c:txPr>
        <c:crossAx val="418498752"/>
        <c:crosses val="autoZero"/>
        <c:auto val="1"/>
        <c:lblAlgn val="ctr"/>
        <c:lblOffset val="100"/>
        <c:noMultiLvlLbl val="0"/>
      </c:catAx>
      <c:valAx>
        <c:axId val="418498752"/>
        <c:scaling>
          <c:orientation val="minMax"/>
        </c:scaling>
        <c:delete val="1"/>
        <c:axPos val="l"/>
        <c:numFmt formatCode="General" sourceLinked="1"/>
        <c:majorTickMark val="none"/>
        <c:minorTickMark val="none"/>
        <c:tickLblPos val="nextTo"/>
        <c:crossAx val="4185016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dk1">
                  <a:lumMod val="65000"/>
                  <a:lumOff val="35000"/>
                </a:schemeClr>
              </a:solidFill>
              <a:latin typeface="Bodoni MT" panose="02070603080606020203" pitchFamily="18" charset="0"/>
              <a:ea typeface="+mn-ea"/>
              <a:cs typeface="+mn-cs"/>
            </a:defRPr>
          </a:pPr>
          <a:endParaRPr lang="en-NG"/>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latin typeface="Bodoni MT" panose="02070603080606020203" pitchFamily="18" charset="0"/>
        </a:defRPr>
      </a:pPr>
      <a:endParaRPr lang="en-NG"/>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'NGF PRESENTATION TOTAL DEBT STO'!$B$4</c:f>
              <c:strCache>
                <c:ptCount val="1"/>
                <c:pt idx="0">
                  <c:v>Total Domestic Debt </c:v>
                </c:pt>
              </c:strCache>
            </c:strRef>
          </c:tx>
          <c:spPr>
            <a:ln w="28575" cap="rnd">
              <a:solidFill>
                <a:schemeClr val="accent2"/>
              </a:solidFill>
              <a:round/>
            </a:ln>
            <a:effectLst/>
          </c:spPr>
          <c:marker>
            <c:symbol val="none"/>
          </c:marker>
          <c:cat>
            <c:numRef>
              <c:f>'NGF PRESENTATION TOTAL DEBT STO'!$A$5:$A$12</c:f>
              <c:numCache>
                <c:formatCode>General</c:formatCode>
                <c:ptCount val="8"/>
                <c:pt idx="0">
                  <c:v>2015</c:v>
                </c:pt>
                <c:pt idx="1">
                  <c:v>2016</c:v>
                </c:pt>
                <c:pt idx="2">
                  <c:v>2017</c:v>
                </c:pt>
                <c:pt idx="3">
                  <c:v>2018</c:v>
                </c:pt>
                <c:pt idx="4">
                  <c:v>2019</c:v>
                </c:pt>
                <c:pt idx="5">
                  <c:v>2020</c:v>
                </c:pt>
                <c:pt idx="6">
                  <c:v>2021</c:v>
                </c:pt>
                <c:pt idx="7">
                  <c:v>2022</c:v>
                </c:pt>
              </c:numCache>
            </c:numRef>
          </c:cat>
          <c:val>
            <c:numRef>
              <c:f>'NGF PRESENTATION TOTAL DEBT STO'!$B$5:$B$12</c:f>
              <c:numCache>
                <c:formatCode>_(* #,##0.00_);_(* \(#,##0.00\);_(* "-"??_);_(@_)</c:formatCode>
                <c:ptCount val="8"/>
                <c:pt idx="0">
                  <c:v>10.49217</c:v>
                </c:pt>
                <c:pt idx="1">
                  <c:v>13.88109</c:v>
                </c:pt>
                <c:pt idx="2">
                  <c:v>15.93826</c:v>
                </c:pt>
                <c:pt idx="3">
                  <c:v>16.627839999999999</c:v>
                </c:pt>
                <c:pt idx="4">
                  <c:v>18.378959999999999</c:v>
                </c:pt>
                <c:pt idx="5">
                  <c:v>20.209889999999998</c:v>
                </c:pt>
                <c:pt idx="6">
                  <c:v>23.700800000000001</c:v>
                </c:pt>
                <c:pt idx="7">
                  <c:v>27.548110000000001</c:v>
                </c:pt>
              </c:numCache>
            </c:numRef>
          </c:val>
          <c:smooth val="0"/>
          <c:extLst>
            <c:ext xmlns:c16="http://schemas.microsoft.com/office/drawing/2014/chart" uri="{C3380CC4-5D6E-409C-BE32-E72D297353CC}">
              <c16:uniqueId val="{00000000-2E4C-47F7-8211-8915B5C96F3D}"/>
            </c:ext>
          </c:extLst>
        </c:ser>
        <c:ser>
          <c:idx val="2"/>
          <c:order val="1"/>
          <c:tx>
            <c:strRef>
              <c:f>'NGF PRESENTATION TOTAL DEBT STO'!$D$4</c:f>
              <c:strCache>
                <c:ptCount val="1"/>
                <c:pt idx="0">
                  <c:v>Total External Debt</c:v>
                </c:pt>
              </c:strCache>
            </c:strRef>
          </c:tx>
          <c:spPr>
            <a:ln w="28575" cap="rnd">
              <a:solidFill>
                <a:schemeClr val="accent6"/>
              </a:solidFill>
              <a:round/>
            </a:ln>
            <a:effectLst/>
          </c:spPr>
          <c:marker>
            <c:symbol val="none"/>
          </c:marker>
          <c:cat>
            <c:numRef>
              <c:f>'NGF PRESENTATION TOTAL DEBT STO'!$A$5:$A$12</c:f>
              <c:numCache>
                <c:formatCode>General</c:formatCode>
                <c:ptCount val="8"/>
                <c:pt idx="0">
                  <c:v>2015</c:v>
                </c:pt>
                <c:pt idx="1">
                  <c:v>2016</c:v>
                </c:pt>
                <c:pt idx="2">
                  <c:v>2017</c:v>
                </c:pt>
                <c:pt idx="3">
                  <c:v>2018</c:v>
                </c:pt>
                <c:pt idx="4">
                  <c:v>2019</c:v>
                </c:pt>
                <c:pt idx="5">
                  <c:v>2020</c:v>
                </c:pt>
                <c:pt idx="6">
                  <c:v>2021</c:v>
                </c:pt>
                <c:pt idx="7">
                  <c:v>2022</c:v>
                </c:pt>
              </c:numCache>
            </c:numRef>
          </c:cat>
          <c:val>
            <c:numRef>
              <c:f>'NGF PRESENTATION TOTAL DEBT STO'!$D$5:$D$12</c:f>
              <c:numCache>
                <c:formatCode>_(* #,##0.00_);_(* \(#,##0.00\);_(* "-"??_);_(@_)</c:formatCode>
                <c:ptCount val="8"/>
                <c:pt idx="0">
                  <c:v>2.1115300000000001</c:v>
                </c:pt>
                <c:pt idx="1">
                  <c:v>3.47892</c:v>
                </c:pt>
                <c:pt idx="2">
                  <c:v>5.7875100000000002</c:v>
                </c:pt>
                <c:pt idx="3">
                  <c:v>7.7592299999999996</c:v>
                </c:pt>
                <c:pt idx="4">
                  <c:v>9.0224200000000003</c:v>
                </c:pt>
                <c:pt idx="5">
                  <c:v>12.70561</c:v>
                </c:pt>
                <c:pt idx="6">
                  <c:v>15.855229999999999</c:v>
                </c:pt>
                <c:pt idx="7">
                  <c:v>18.702249999999999</c:v>
                </c:pt>
              </c:numCache>
            </c:numRef>
          </c:val>
          <c:smooth val="0"/>
          <c:extLst>
            <c:ext xmlns:c16="http://schemas.microsoft.com/office/drawing/2014/chart" uri="{C3380CC4-5D6E-409C-BE32-E72D297353CC}">
              <c16:uniqueId val="{00000001-2E4C-47F7-8211-8915B5C96F3D}"/>
            </c:ext>
          </c:extLst>
        </c:ser>
        <c:ser>
          <c:idx val="4"/>
          <c:order val="2"/>
          <c:tx>
            <c:strRef>
              <c:f>'NGF PRESENTATION TOTAL DEBT STO'!$F$4</c:f>
              <c:strCache>
                <c:ptCount val="1"/>
                <c:pt idx="0">
                  <c:v>Total Debt Stock </c:v>
                </c:pt>
              </c:strCache>
            </c:strRef>
          </c:tx>
          <c:spPr>
            <a:ln w="28575" cap="rnd">
              <a:solidFill>
                <a:schemeClr val="accent4">
                  <a:lumMod val="60000"/>
                </a:schemeClr>
              </a:solidFill>
              <a:round/>
            </a:ln>
            <a:effectLst/>
          </c:spPr>
          <c:marker>
            <c:symbol val="none"/>
          </c:marker>
          <c:cat>
            <c:numRef>
              <c:f>'NGF PRESENTATION TOTAL DEBT STO'!$A$5:$A$12</c:f>
              <c:numCache>
                <c:formatCode>General</c:formatCode>
                <c:ptCount val="8"/>
                <c:pt idx="0">
                  <c:v>2015</c:v>
                </c:pt>
                <c:pt idx="1">
                  <c:v>2016</c:v>
                </c:pt>
                <c:pt idx="2">
                  <c:v>2017</c:v>
                </c:pt>
                <c:pt idx="3">
                  <c:v>2018</c:v>
                </c:pt>
                <c:pt idx="4">
                  <c:v>2019</c:v>
                </c:pt>
                <c:pt idx="5">
                  <c:v>2020</c:v>
                </c:pt>
                <c:pt idx="6">
                  <c:v>2021</c:v>
                </c:pt>
                <c:pt idx="7">
                  <c:v>2022</c:v>
                </c:pt>
              </c:numCache>
            </c:numRef>
          </c:cat>
          <c:val>
            <c:numRef>
              <c:f>'NGF PRESENTATION TOTAL DEBT STO'!$F$5:$F$12</c:f>
              <c:numCache>
                <c:formatCode>_(* #,##0.00_);_(* \(#,##0.00\);_(* "-"??_);_(@_)</c:formatCode>
                <c:ptCount val="8"/>
                <c:pt idx="0">
                  <c:v>12.6037</c:v>
                </c:pt>
                <c:pt idx="1">
                  <c:v>17.360009999999999</c:v>
                </c:pt>
                <c:pt idx="2">
                  <c:v>21.725770000000001</c:v>
                </c:pt>
                <c:pt idx="3">
                  <c:v>24.387069999999998</c:v>
                </c:pt>
                <c:pt idx="4">
                  <c:v>27.40138</c:v>
                </c:pt>
                <c:pt idx="5">
                  <c:v>32.915499999999994</c:v>
                </c:pt>
                <c:pt idx="6">
                  <c:v>39.55603</c:v>
                </c:pt>
                <c:pt idx="7">
                  <c:v>46.250360000000001</c:v>
                </c:pt>
              </c:numCache>
            </c:numRef>
          </c:val>
          <c:smooth val="0"/>
          <c:extLst>
            <c:ext xmlns:c16="http://schemas.microsoft.com/office/drawing/2014/chart" uri="{C3380CC4-5D6E-409C-BE32-E72D297353CC}">
              <c16:uniqueId val="{00000002-2E4C-47F7-8211-8915B5C96F3D}"/>
            </c:ext>
          </c:extLst>
        </c:ser>
        <c:dLbls>
          <c:showLegendKey val="0"/>
          <c:showVal val="0"/>
          <c:showCatName val="0"/>
          <c:showSerName val="0"/>
          <c:showPercent val="0"/>
          <c:showBubbleSize val="0"/>
        </c:dLbls>
        <c:smooth val="0"/>
        <c:axId val="575507120"/>
        <c:axId val="575504960"/>
      </c:lineChart>
      <c:catAx>
        <c:axId val="575507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Bodoni MT" panose="02070603080606020203" pitchFamily="18" charset="0"/>
                <a:ea typeface="+mn-ea"/>
                <a:cs typeface="+mn-cs"/>
              </a:defRPr>
            </a:pPr>
            <a:endParaRPr lang="en-NG"/>
          </a:p>
        </c:txPr>
        <c:crossAx val="575504960"/>
        <c:crosses val="autoZero"/>
        <c:auto val="1"/>
        <c:lblAlgn val="ctr"/>
        <c:lblOffset val="100"/>
        <c:noMultiLvlLbl val="0"/>
      </c:catAx>
      <c:valAx>
        <c:axId val="575504960"/>
        <c:scaling>
          <c:orientation val="minMax"/>
        </c:scaling>
        <c:delete val="0"/>
        <c:axPos val="l"/>
        <c:majorGridlines>
          <c:spPr>
            <a:ln w="9525" cap="flat" cmpd="sng" algn="ctr">
              <a:solidFill>
                <a:schemeClr val="tx1">
                  <a:lumMod val="15000"/>
                  <a:lumOff val="85000"/>
                </a:schemeClr>
              </a:solidFill>
              <a:round/>
            </a:ln>
            <a:effectLst/>
          </c:spPr>
        </c:majorGridlines>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Bodoni MT" panose="02070603080606020203" pitchFamily="18" charset="0"/>
                <a:ea typeface="+mn-ea"/>
                <a:cs typeface="+mn-cs"/>
              </a:defRPr>
            </a:pPr>
            <a:endParaRPr lang="en-NG"/>
          </a:p>
        </c:txPr>
        <c:crossAx val="5755071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Bodoni MT" panose="02070603080606020203" pitchFamily="18" charset="0"/>
              <a:ea typeface="+mn-ea"/>
              <a:cs typeface="+mn-cs"/>
            </a:defRPr>
          </a:pPr>
          <a:endParaRPr lang="en-NG"/>
        </a:p>
      </c:txPr>
    </c:legend>
    <c:plotVisOnly val="1"/>
    <c:dispBlanksAs val="gap"/>
    <c:showDLblsOverMax val="0"/>
  </c:chart>
  <c:spPr>
    <a:noFill/>
    <a:ln>
      <a:noFill/>
    </a:ln>
    <a:effectLst/>
  </c:spPr>
  <c:txPr>
    <a:bodyPr/>
    <a:lstStyle/>
    <a:p>
      <a:pPr>
        <a:defRPr>
          <a:latin typeface="Bodoni MT" panose="02070603080606020203" pitchFamily="18" charset="0"/>
        </a:defRPr>
      </a:pPr>
      <a:endParaRPr lang="en-NG"/>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Bodoni MT" panose="02070603080606020203" pitchFamily="18" charset="0"/>
                <a:ea typeface="+mn-ea"/>
                <a:cs typeface="+mn-cs"/>
              </a:defRPr>
            </a:pPr>
            <a:r>
              <a:rPr lang="en-US"/>
              <a:t>Total Debt Stock (2015-2022)</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Bodoni MT" panose="02070603080606020203" pitchFamily="18" charset="0"/>
              <a:ea typeface="+mn-ea"/>
              <a:cs typeface="+mn-cs"/>
            </a:defRPr>
          </a:pPr>
          <a:endParaRPr lang="en-NG"/>
        </a:p>
      </c:txPr>
    </c:title>
    <c:autoTitleDeleted val="0"/>
    <c:plotArea>
      <c:layout/>
      <c:lineChart>
        <c:grouping val="standard"/>
        <c:varyColors val="0"/>
        <c:ser>
          <c:idx val="0"/>
          <c:order val="0"/>
          <c:tx>
            <c:strRef>
              <c:f>'NGF PRESENTATION SUB-NATIONALS'!$B$3</c:f>
              <c:strCache>
                <c:ptCount val="1"/>
                <c:pt idx="0">
                  <c:v>Domestic Debt </c:v>
                </c:pt>
              </c:strCache>
            </c:strRef>
          </c:tx>
          <c:spPr>
            <a:ln w="28575" cap="rnd">
              <a:solidFill>
                <a:schemeClr val="accent2"/>
              </a:solidFill>
              <a:round/>
            </a:ln>
            <a:effectLst/>
          </c:spPr>
          <c:marker>
            <c:symbol val="none"/>
          </c:marker>
          <c:cat>
            <c:numRef>
              <c:f>'NGF PRESENTATION SUB-NATIONALS'!$A$4:$A$11</c:f>
              <c:numCache>
                <c:formatCode>General</c:formatCode>
                <c:ptCount val="8"/>
                <c:pt idx="0">
                  <c:v>2015</c:v>
                </c:pt>
                <c:pt idx="1">
                  <c:v>2016</c:v>
                </c:pt>
                <c:pt idx="2">
                  <c:v>2017</c:v>
                </c:pt>
                <c:pt idx="3">
                  <c:v>2018</c:v>
                </c:pt>
                <c:pt idx="4">
                  <c:v>2019</c:v>
                </c:pt>
                <c:pt idx="5">
                  <c:v>2020</c:v>
                </c:pt>
                <c:pt idx="6">
                  <c:v>2021</c:v>
                </c:pt>
                <c:pt idx="7">
                  <c:v>2022</c:v>
                </c:pt>
              </c:numCache>
            </c:numRef>
          </c:cat>
          <c:val>
            <c:numRef>
              <c:f>'NGF PRESENTATION SUB-NATIONALS'!$B$4:$B$11</c:f>
              <c:numCache>
                <c:formatCode>_(* #,##0.00_);_(* \(#,##0.00\);_(* "-"??_);_(@_)</c:formatCode>
                <c:ptCount val="8"/>
                <c:pt idx="0">
                  <c:v>2.3693599999999999</c:v>
                </c:pt>
                <c:pt idx="1">
                  <c:v>2.8057099999999999</c:v>
                </c:pt>
                <c:pt idx="2">
                  <c:v>3.2454999999999998</c:v>
                </c:pt>
                <c:pt idx="3">
                  <c:v>3.68919</c:v>
                </c:pt>
                <c:pt idx="4">
                  <c:v>3.9981399999999998</c:v>
                </c:pt>
                <c:pt idx="5">
                  <c:v>4.1164700000000005</c:v>
                </c:pt>
                <c:pt idx="6">
                  <c:v>4.4075899999999999</c:v>
                </c:pt>
                <c:pt idx="7">
                  <c:v>5.2567200000000005</c:v>
                </c:pt>
              </c:numCache>
            </c:numRef>
          </c:val>
          <c:smooth val="0"/>
          <c:extLst>
            <c:ext xmlns:c16="http://schemas.microsoft.com/office/drawing/2014/chart" uri="{C3380CC4-5D6E-409C-BE32-E72D297353CC}">
              <c16:uniqueId val="{00000000-CAB4-44E2-B224-36E20F409A40}"/>
            </c:ext>
          </c:extLst>
        </c:ser>
        <c:ser>
          <c:idx val="2"/>
          <c:order val="1"/>
          <c:tx>
            <c:strRef>
              <c:f>'NGF PRESENTATION SUB-NATIONALS'!$D$3</c:f>
              <c:strCache>
                <c:ptCount val="1"/>
                <c:pt idx="0">
                  <c:v>External Debt</c:v>
                </c:pt>
              </c:strCache>
            </c:strRef>
          </c:tx>
          <c:spPr>
            <a:ln w="28575" cap="rnd">
              <a:solidFill>
                <a:schemeClr val="accent6"/>
              </a:solidFill>
              <a:round/>
            </a:ln>
            <a:effectLst/>
          </c:spPr>
          <c:marker>
            <c:symbol val="none"/>
          </c:marker>
          <c:cat>
            <c:numRef>
              <c:f>'NGF PRESENTATION SUB-NATIONALS'!$A$4:$A$11</c:f>
              <c:numCache>
                <c:formatCode>General</c:formatCode>
                <c:ptCount val="8"/>
                <c:pt idx="0">
                  <c:v>2015</c:v>
                </c:pt>
                <c:pt idx="1">
                  <c:v>2016</c:v>
                </c:pt>
                <c:pt idx="2">
                  <c:v>2017</c:v>
                </c:pt>
                <c:pt idx="3">
                  <c:v>2018</c:v>
                </c:pt>
                <c:pt idx="4">
                  <c:v>2019</c:v>
                </c:pt>
                <c:pt idx="5">
                  <c:v>2020</c:v>
                </c:pt>
                <c:pt idx="6">
                  <c:v>2021</c:v>
                </c:pt>
                <c:pt idx="7">
                  <c:v>2022</c:v>
                </c:pt>
              </c:numCache>
            </c:numRef>
          </c:cat>
          <c:val>
            <c:numRef>
              <c:f>'NGF PRESENTATION SUB-NATIONALS'!$D$4:$D$11</c:f>
              <c:numCache>
                <c:formatCode>_(* #,##0.00_);_(* \(#,##0.00\);_(* "-"??_);_(@_)</c:formatCode>
                <c:ptCount val="8"/>
                <c:pt idx="0">
                  <c:v>0.65697000000000005</c:v>
                </c:pt>
                <c:pt idx="1">
                  <c:v>1.0781099999999999</c:v>
                </c:pt>
                <c:pt idx="2">
                  <c:v>1.24952</c:v>
                </c:pt>
                <c:pt idx="3">
                  <c:v>1.28905</c:v>
                </c:pt>
                <c:pt idx="4">
                  <c:v>1.4782200000000001</c:v>
                </c:pt>
                <c:pt idx="5">
                  <c:v>1.7459770000000001</c:v>
                </c:pt>
                <c:pt idx="6">
                  <c:v>1.95905</c:v>
                </c:pt>
                <c:pt idx="7">
                  <c:v>1.9855399999999999</c:v>
                </c:pt>
              </c:numCache>
            </c:numRef>
          </c:val>
          <c:smooth val="0"/>
          <c:extLst>
            <c:ext xmlns:c16="http://schemas.microsoft.com/office/drawing/2014/chart" uri="{C3380CC4-5D6E-409C-BE32-E72D297353CC}">
              <c16:uniqueId val="{00000001-CAB4-44E2-B224-36E20F409A40}"/>
            </c:ext>
          </c:extLst>
        </c:ser>
        <c:ser>
          <c:idx val="4"/>
          <c:order val="2"/>
          <c:tx>
            <c:strRef>
              <c:f>'NGF PRESENTATION SUB-NATIONALS'!$F$3</c:f>
              <c:strCache>
                <c:ptCount val="1"/>
                <c:pt idx="0">
                  <c:v>Total Debt Stock </c:v>
                </c:pt>
              </c:strCache>
            </c:strRef>
          </c:tx>
          <c:spPr>
            <a:ln w="28575" cap="rnd">
              <a:solidFill>
                <a:schemeClr val="accent4">
                  <a:lumMod val="60000"/>
                </a:schemeClr>
              </a:solidFill>
              <a:round/>
            </a:ln>
            <a:effectLst/>
          </c:spPr>
          <c:marker>
            <c:symbol val="none"/>
          </c:marker>
          <c:cat>
            <c:numRef>
              <c:f>'NGF PRESENTATION SUB-NATIONALS'!$A$4:$A$11</c:f>
              <c:numCache>
                <c:formatCode>General</c:formatCode>
                <c:ptCount val="8"/>
                <c:pt idx="0">
                  <c:v>2015</c:v>
                </c:pt>
                <c:pt idx="1">
                  <c:v>2016</c:v>
                </c:pt>
                <c:pt idx="2">
                  <c:v>2017</c:v>
                </c:pt>
                <c:pt idx="3">
                  <c:v>2018</c:v>
                </c:pt>
                <c:pt idx="4">
                  <c:v>2019</c:v>
                </c:pt>
                <c:pt idx="5">
                  <c:v>2020</c:v>
                </c:pt>
                <c:pt idx="6">
                  <c:v>2021</c:v>
                </c:pt>
                <c:pt idx="7">
                  <c:v>2022</c:v>
                </c:pt>
              </c:numCache>
            </c:numRef>
          </c:cat>
          <c:val>
            <c:numRef>
              <c:f>'NGF PRESENTATION SUB-NATIONALS'!$F$4:$F$11</c:f>
              <c:numCache>
                <c:formatCode>_(* #,##0.00_);_(* \(#,##0.00\);_(* "-"??_);_(@_)</c:formatCode>
                <c:ptCount val="8"/>
                <c:pt idx="0">
                  <c:v>3.0263299999999997</c:v>
                </c:pt>
                <c:pt idx="1">
                  <c:v>3.8838200000000001</c:v>
                </c:pt>
                <c:pt idx="2">
                  <c:v>4.4950200000000002</c:v>
                </c:pt>
                <c:pt idx="3">
                  <c:v>4.9782399999999996</c:v>
                </c:pt>
                <c:pt idx="4">
                  <c:v>5.4763599999999997</c:v>
                </c:pt>
                <c:pt idx="5">
                  <c:v>5.8624470000000004</c:v>
                </c:pt>
                <c:pt idx="6">
                  <c:v>6.3666400000000003</c:v>
                </c:pt>
                <c:pt idx="7">
                  <c:v>7.2422599999999999</c:v>
                </c:pt>
              </c:numCache>
            </c:numRef>
          </c:val>
          <c:smooth val="0"/>
          <c:extLst>
            <c:ext xmlns:c16="http://schemas.microsoft.com/office/drawing/2014/chart" uri="{C3380CC4-5D6E-409C-BE32-E72D297353CC}">
              <c16:uniqueId val="{00000002-CAB4-44E2-B224-36E20F409A40}"/>
            </c:ext>
          </c:extLst>
        </c:ser>
        <c:dLbls>
          <c:showLegendKey val="0"/>
          <c:showVal val="0"/>
          <c:showCatName val="0"/>
          <c:showSerName val="0"/>
          <c:showPercent val="0"/>
          <c:showBubbleSize val="0"/>
        </c:dLbls>
        <c:smooth val="0"/>
        <c:axId val="631398360"/>
        <c:axId val="631397280"/>
      </c:lineChart>
      <c:catAx>
        <c:axId val="631398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Bodoni MT" panose="02070603080606020203" pitchFamily="18" charset="0"/>
                <a:ea typeface="+mn-ea"/>
                <a:cs typeface="+mn-cs"/>
              </a:defRPr>
            </a:pPr>
            <a:endParaRPr lang="en-NG"/>
          </a:p>
        </c:txPr>
        <c:crossAx val="631397280"/>
        <c:crosses val="autoZero"/>
        <c:auto val="1"/>
        <c:lblAlgn val="ctr"/>
        <c:lblOffset val="100"/>
        <c:noMultiLvlLbl val="0"/>
      </c:catAx>
      <c:valAx>
        <c:axId val="631397280"/>
        <c:scaling>
          <c:orientation val="minMax"/>
        </c:scaling>
        <c:delete val="0"/>
        <c:axPos val="l"/>
        <c:majorGridlines>
          <c:spPr>
            <a:ln w="9525" cap="flat" cmpd="sng" algn="ctr">
              <a:solidFill>
                <a:schemeClr val="tx1">
                  <a:lumMod val="15000"/>
                  <a:lumOff val="85000"/>
                </a:schemeClr>
              </a:solidFill>
              <a:round/>
            </a:ln>
            <a:effectLst/>
          </c:spPr>
        </c:majorGridlines>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Bodoni MT" panose="02070603080606020203" pitchFamily="18" charset="0"/>
                <a:ea typeface="+mn-ea"/>
                <a:cs typeface="+mn-cs"/>
              </a:defRPr>
            </a:pPr>
            <a:endParaRPr lang="en-NG"/>
          </a:p>
        </c:txPr>
        <c:crossAx val="631398360"/>
        <c:crosses val="autoZero"/>
        <c:crossBetween val="between"/>
      </c:valAx>
      <c:spPr>
        <a:noFill/>
        <a:ln>
          <a:noFill/>
        </a:ln>
        <a:effectLst/>
      </c:spPr>
    </c:plotArea>
    <c:legend>
      <c:legendPos val="b"/>
      <c:layout>
        <c:manualLayout>
          <c:xMode val="edge"/>
          <c:yMode val="edge"/>
          <c:x val="5.0000062267870564E-2"/>
          <c:y val="0.89181493529992728"/>
          <c:w val="0.89999987546425886"/>
          <c:h val="8.3453340616533964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Bodoni MT" panose="02070603080606020203" pitchFamily="18" charset="0"/>
              <a:ea typeface="+mn-ea"/>
              <a:cs typeface="+mn-cs"/>
            </a:defRPr>
          </a:pPr>
          <a:endParaRPr lang="en-NG"/>
        </a:p>
      </c:txPr>
    </c:legend>
    <c:plotVisOnly val="1"/>
    <c:dispBlanksAs val="gap"/>
    <c:showDLblsOverMax val="0"/>
  </c:chart>
  <c:spPr>
    <a:noFill/>
    <a:ln>
      <a:noFill/>
    </a:ln>
    <a:effectLst/>
  </c:spPr>
  <c:txPr>
    <a:bodyPr/>
    <a:lstStyle/>
    <a:p>
      <a:pPr>
        <a:defRPr sz="1200">
          <a:latin typeface="Bodoni MT" panose="02070603080606020203" pitchFamily="18" charset="0"/>
        </a:defRPr>
      </a:pPr>
      <a:endParaRPr lang="en-NG"/>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4">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00" kern="120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cs:styleClr val="auto"/>
    </cs:fontRef>
    <cs:spPr/>
    <cs:defRPr sz="900" b="1" i="0" u="none" strike="noStrike" kern="1200" baseline="0"/>
  </cs:dataLabel>
  <cs:dataLabelCallout>
    <cs:lnRef idx="0"/>
    <cs:fillRef idx="0"/>
    <cs:effectRef idx="0"/>
    <cs:fontRef idx="minor">
      <a:schemeClr val="dk1">
        <a:lumMod val="65000"/>
        <a:lumOff val="35000"/>
      </a:schemeClr>
    </cs:fontRef>
    <cs:spPr>
      <a:solidFill>
        <a:schemeClr val="lt1"/>
      </a:solidFill>
      <a:ln w="9575">
        <a:solidFill>
          <a:schemeClr val="lt1">
            <a:lumMod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19050" cap="rnd" cmpd="sng" algn="ctr">
        <a:solidFill>
          <a:schemeClr val="phClr">
            <a:shade val="95000"/>
            <a:satMod val="105000"/>
          </a:schemeClr>
        </a:solidFill>
        <a:round/>
      </a:ln>
    </cs:spPr>
  </cs:dataPointLine>
  <cs:dataPointMarker>
    <cs:lnRef idx="0"/>
    <cs:fillRef idx="0"/>
    <cs:effectRef idx="0"/>
    <cs:fontRef idx="minor">
      <a:schemeClr val="dk1"/>
    </cs:fontRef>
    <cs:spPr>
      <a:solidFill>
        <a:schemeClr val="lt1"/>
      </a:solidFill>
    </cs:spPr>
  </cs:dataPointMarker>
  <cs:dataPointMarkerLayout symbol="circle" size="17"/>
  <cs:dataPointWireframe>
    <cs:lnRef idx="0">
      <cs:styleClr val="auto"/>
    </cs:lnRef>
    <cs:fillRef idx="1"/>
    <cs:effectRef idx="0"/>
    <cs:fontRef idx="minor">
      <a:schemeClr val="dk1"/>
    </cs:fontRef>
    <cs:spPr>
      <a:ln w="9525">
        <a:solidFill>
          <a:schemeClr val="phClr"/>
        </a:solidFill>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35000"/>
            <a:lumOff val="65000"/>
          </a:schemeClr>
        </a:solidFill>
      </a:ln>
    </cs:spPr>
  </cs:dropLine>
  <cs:errorBar>
    <cs:lnRef idx="0"/>
    <cs:fillRef idx="0"/>
    <cs:effectRef idx="0"/>
    <cs:fontRef idx="minor">
      <a:schemeClr val="dk1"/>
    </cs:fontRef>
    <cs:spPr>
      <a:ln w="9525">
        <a:solidFill>
          <a:schemeClr val="dk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35000"/>
            <a:lumOff val="65000"/>
          </a:schemeClr>
        </a:solidFill>
      </a:ln>
    </cs:spPr>
  </cs:seriesLine>
  <cs:title>
    <cs:lnRef idx="0"/>
    <cs:fillRef idx="0"/>
    <cs:effectRef idx="0"/>
    <cs:fontRef idx="minor">
      <a:schemeClr val="dk1"/>
    </cs:fontRef>
    <cs:defRPr sz="1440" b="0" kern="1200" cap="all" spc="0" baseline="0">
      <a:gradFill>
        <a:gsLst>
          <a:gs pos="0">
            <a:schemeClr val="dk1">
              <a:lumMod val="50000"/>
              <a:lumOff val="50000"/>
            </a:schemeClr>
          </a:gs>
          <a:gs pos="100000">
            <a:schemeClr val="dk1">
              <a:lumMod val="85000"/>
              <a:lumOff val="15000"/>
            </a:schemeClr>
          </a:gs>
        </a:gsLst>
        <a:lin ang="5400000" scaled="0"/>
      </a:gradFill>
    </cs:defRPr>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dk1">
            <a:lumMod val="50000"/>
            <a:lumOff val="50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6434"/>
          </a:xfrm>
          <a:prstGeom prst="rect">
            <a:avLst/>
          </a:prstGeom>
        </p:spPr>
        <p:txBody>
          <a:bodyPr vert="horz" lIns="92446" tIns="46223" rIns="92446" bIns="46223" rtlCol="0"/>
          <a:lstStyle>
            <a:lvl1pPr algn="r">
              <a:defRPr sz="1200"/>
            </a:lvl1pPr>
          </a:lstStyle>
          <a:p>
            <a:fld id="{59041DB8-B66F-4DC8-A96E-33677E0F90FF}" type="datetimeFigureOut">
              <a:rPr lang="en-US" smtClean="0"/>
              <a:t>5/16/2023</a:t>
            </a:fld>
            <a:endParaRPr lang="en-US"/>
          </a:p>
        </p:txBody>
      </p:sp>
      <p:sp>
        <p:nvSpPr>
          <p:cNvPr id="4" name="Footer Placeholder 3"/>
          <p:cNvSpPr>
            <a:spLocks noGrp="1"/>
          </p:cNvSpPr>
          <p:nvPr>
            <p:ph type="ftr" sz="quarter" idx="2"/>
          </p:nvPr>
        </p:nvSpPr>
        <p:spPr>
          <a:xfrm>
            <a:off x="1" y="8829968"/>
            <a:ext cx="3037840" cy="466433"/>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8"/>
            <a:ext cx="3037840" cy="466433"/>
          </a:xfrm>
          <a:prstGeom prst="rect">
            <a:avLst/>
          </a:prstGeom>
        </p:spPr>
        <p:txBody>
          <a:bodyPr vert="horz" lIns="92446" tIns="46223" rIns="92446" bIns="46223"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0939" y="0"/>
            <a:ext cx="3037840" cy="466434"/>
          </a:xfrm>
          <a:prstGeom prst="rect">
            <a:avLst/>
          </a:prstGeom>
        </p:spPr>
        <p:txBody>
          <a:bodyPr vert="horz" lIns="92446" tIns="46223" rIns="92446" bIns="46223" rtlCol="0"/>
          <a:lstStyle>
            <a:lvl1pPr algn="r">
              <a:defRPr sz="1200"/>
            </a:lvl1pPr>
          </a:lstStyle>
          <a:p>
            <a:fld id="{DEB49C4A-65AC-492D-9701-81B46C3AD0E4}" type="datetimeFigureOut">
              <a:rPr lang="en-US" smtClean="0"/>
              <a:t>5/16/2023</a:t>
            </a:fld>
            <a:endParaRPr lang="en-US"/>
          </a:p>
        </p:txBody>
      </p:sp>
      <p:sp>
        <p:nvSpPr>
          <p:cNvPr id="4" name="Slide Image Placeholder 3"/>
          <p:cNvSpPr>
            <a:spLocks noGrp="1" noRot="1" noChangeAspect="1"/>
          </p:cNvSpPr>
          <p:nvPr>
            <p:ph type="sldImg" idx="2"/>
          </p:nvPr>
        </p:nvSpPr>
        <p:spPr>
          <a:xfrm>
            <a:off x="717550" y="1162050"/>
            <a:ext cx="5576888"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1041" y="4473894"/>
            <a:ext cx="5608320" cy="3137535"/>
          </a:xfrm>
          <a:prstGeom prst="rect">
            <a:avLst/>
          </a:prstGeom>
        </p:spPr>
        <p:txBody>
          <a:bodyPr vert="horz" lIns="92446" tIns="46223" rIns="92446" bIns="46223"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1" y="8829968"/>
            <a:ext cx="3037840"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6433"/>
          </a:xfrm>
          <a:prstGeom prst="rect">
            <a:avLst/>
          </a:prstGeom>
        </p:spPr>
        <p:txBody>
          <a:bodyPr vert="horz" lIns="92446" tIns="46223" rIns="92446" bIns="46223"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2</a:t>
            </a:fld>
            <a:endParaRPr lang="en-US"/>
          </a:p>
        </p:txBody>
      </p:sp>
    </p:spTree>
    <p:extLst>
      <p:ext uri="{BB962C8B-B14F-4D97-AF65-F5344CB8AC3E}">
        <p14:creationId xmlns:p14="http://schemas.microsoft.com/office/powerpoint/2010/main" val="1980303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 y="0"/>
            <a:ext cx="12192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1293845" y="1909346"/>
            <a:ext cx="9604310" cy="3383280"/>
          </a:xfrm>
        </p:spPr>
        <p:txBody>
          <a:bodyPr anchor="b">
            <a:normAutofit/>
          </a:bodyPr>
          <a:lstStyle>
            <a:lvl1pPr algn="l">
              <a:lnSpc>
                <a:spcPct val="76000"/>
              </a:lnSpc>
              <a:defRPr sz="8000" cap="none"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58" name="Straight Connector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314" y="489856"/>
            <a:ext cx="1687286"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399" y="489856"/>
            <a:ext cx="7587344" cy="530134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12192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295400" y="2541573"/>
            <a:ext cx="9601200" cy="2743200"/>
          </a:xfrm>
        </p:spPr>
        <p:txBody>
          <a:bodyPr anchor="b">
            <a:normAutofit/>
          </a:bodyPr>
          <a:lstStyle>
            <a:lvl1pPr>
              <a:lnSpc>
                <a:spcPct val="85000"/>
              </a:lnSpc>
              <a:defRPr sz="60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cxnSp>
        <p:nvCxnSpPr>
          <p:cNvPr id="58" name="Straight Connecto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dirty="0"/>
          </a:p>
        </p:txBody>
      </p:sp>
      <p:sp>
        <p:nvSpPr>
          <p:cNvPr id="5" name="Date Placeholder 4"/>
          <p:cNvSpPr>
            <a:spLocks noGrp="1"/>
          </p:cNvSpPr>
          <p:nvPr>
            <p:ph type="dt" sz="half" idx="10"/>
          </p:nvPr>
        </p:nvSpPr>
        <p:spPr/>
        <p:txBody>
          <a:bodyPr/>
          <a:lstStyle/>
          <a:p>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dirty="0"/>
          </a:p>
        </p:txBody>
      </p:sp>
      <p:sp>
        <p:nvSpPr>
          <p:cNvPr id="3" name="Date Placeholder 2"/>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12192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Footer Placeholder 212"/>
          <p:cNvSpPr>
            <a:spLocks noGrp="1"/>
          </p:cNvSpPr>
          <p:nvPr>
            <p:ph type="ftr" sz="quarter" idx="11"/>
          </p:nvPr>
        </p:nvSpPr>
        <p:spPr/>
        <p:txBody>
          <a:bodyPr/>
          <a:lstStyle/>
          <a:p>
            <a:endParaRPr lang="en-US" dirty="0"/>
          </a:p>
        </p:txBody>
      </p:sp>
      <p:sp>
        <p:nvSpPr>
          <p:cNvPr id="212" name="Date Placeholder 211"/>
          <p:cNvSpPr>
            <a:spLocks noGrp="1"/>
          </p:cNvSpPr>
          <p:nvPr>
            <p:ph type="dt" sz="half" idx="10"/>
          </p:nvPr>
        </p:nvSpPr>
        <p:spPr/>
        <p:txBody>
          <a:bodyPr/>
          <a:lstStyle/>
          <a:p>
            <a:endParaRPr lang="en-US"/>
          </a:p>
        </p:txBody>
      </p:sp>
      <p:sp>
        <p:nvSpPr>
          <p:cNvPr id="214" name="Slide Number Placeholder 213"/>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12192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13152" y="571500"/>
            <a:ext cx="3657600" cy="2197100"/>
          </a:xfrm>
        </p:spPr>
        <p:txBody>
          <a:bodyPr anchor="b">
            <a:normAutofit/>
          </a:bodyPr>
          <a:lstStyle>
            <a:lvl1pPr>
              <a:defRPr sz="26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cxnSp>
        <p:nvCxnSpPr>
          <p:cNvPr id="60" name="Straight Connector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endParaRPr lang="en-US" dirty="0"/>
          </a:p>
        </p:txBody>
      </p:sp>
      <p:sp>
        <p:nvSpPr>
          <p:cNvPr id="5" name="Date Placeholder 4"/>
          <p:cNvSpPr>
            <a:spLocks noGrp="1"/>
          </p:cNvSpPr>
          <p:nvPr>
            <p:ph type="dt" sz="half" idx="10"/>
          </p:nvPr>
        </p:nvSpPr>
        <p:spPr/>
        <p:txBody>
          <a:bodyPr/>
          <a:lstStyle>
            <a:lvl1pPr>
              <a:defRPr>
                <a:solidFill>
                  <a:schemeClr val="bg1"/>
                </a:solidFill>
              </a:defRPr>
            </a:lvl1pPr>
          </a:lstStyle>
          <a:p>
            <a:endParaRPr lang="en-US"/>
          </a:p>
        </p:txBody>
      </p:sp>
      <p:sp>
        <p:nvSpPr>
          <p:cNvPr id="8" name="Slide Number Placeholder 7"/>
          <p:cNvSpPr>
            <a:spLocks noGrp="1"/>
          </p:cNvSpPr>
          <p:nvPr>
            <p:ph type="sldNum" sz="quarter" idx="12"/>
          </p:nvPr>
        </p:nvSpPr>
        <p:spPr/>
        <p:txBody>
          <a:bodyPr/>
          <a:lstStyle>
            <a:lvl1pPr>
              <a:defRPr>
                <a:solidFill>
                  <a:schemeClr val="bg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12192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909560" y="576072"/>
            <a:ext cx="3657600" cy="2194560"/>
          </a:xfrm>
        </p:spPr>
        <p:txBody>
          <a:bodyPr anchor="b">
            <a:normAutofit/>
          </a:bodyPr>
          <a:lstStyle>
            <a:lvl1pPr>
              <a:defRPr sz="2600">
                <a:solidFill>
                  <a:schemeClr val="bg1"/>
                </a:solidFill>
              </a:defRPr>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412" y="-159"/>
            <a:ext cx="7315200" cy="685800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195943"/>
            <a:ext cx="12192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defRPr>
            </a:lvl1pPr>
          </a:lstStyle>
          <a:p>
            <a:endParaRPr lang="en-US" dirty="0"/>
          </a:p>
        </p:txBody>
      </p:sp>
      <p:sp>
        <p:nvSpPr>
          <p:cNvPr id="4" name="Date Placeholder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3992" y="2698503"/>
            <a:ext cx="11084011" cy="863671"/>
          </a:xfrm>
        </p:spPr>
        <p:txBody>
          <a:bodyPr>
            <a:normAutofit fontScale="90000"/>
          </a:bodyPr>
          <a:lstStyle/>
          <a:p>
            <a:r>
              <a:rPr lang="en-US" sz="5400" dirty="0">
                <a:effectLst>
                  <a:outerShdw blurRad="38100" dist="38100" dir="2700000" algn="tl">
                    <a:srgbClr val="000000">
                      <a:alpha val="43137"/>
                    </a:srgbClr>
                  </a:outerShdw>
                </a:effectLst>
                <a:latin typeface="Bodoni MT" panose="02070603080606020203" pitchFamily="18" charset="0"/>
              </a:rPr>
              <a:t>Achieving Sustainable Debt Management at the Sub-National Level</a:t>
            </a:r>
          </a:p>
        </p:txBody>
      </p:sp>
      <p:sp>
        <p:nvSpPr>
          <p:cNvPr id="3" name="Subtitle 2"/>
          <p:cNvSpPr>
            <a:spLocks noGrp="1"/>
          </p:cNvSpPr>
          <p:nvPr>
            <p:ph type="subTitle" idx="1"/>
          </p:nvPr>
        </p:nvSpPr>
        <p:spPr>
          <a:xfrm>
            <a:off x="1155447" y="4831213"/>
            <a:ext cx="10941073" cy="522634"/>
          </a:xfrm>
        </p:spPr>
        <p:txBody>
          <a:bodyPr>
            <a:noAutofit/>
          </a:bodyPr>
          <a:lstStyle/>
          <a:p>
            <a:r>
              <a:rPr lang="en-US" sz="3200" dirty="0">
                <a:latin typeface="Bodoni MT" panose="02070603080606020203" pitchFamily="18" charset="0"/>
              </a:rPr>
              <a:t>2023 Governors’ Induction for New and Returning Governors</a:t>
            </a:r>
          </a:p>
        </p:txBody>
      </p:sp>
      <p:sp>
        <p:nvSpPr>
          <p:cNvPr id="10" name="Rectangle 9"/>
          <p:cNvSpPr/>
          <p:nvPr/>
        </p:nvSpPr>
        <p:spPr>
          <a:xfrm>
            <a:off x="8072957" y="975617"/>
            <a:ext cx="4302980" cy="954107"/>
          </a:xfrm>
          <a:prstGeom prst="rect">
            <a:avLst/>
          </a:prstGeom>
        </p:spPr>
        <p:txBody>
          <a:bodyPr wrap="square">
            <a:spAutoFit/>
          </a:bodyPr>
          <a:lstStyle/>
          <a:p>
            <a:r>
              <a:rPr lang="en-US" dirty="0"/>
              <a:t> </a:t>
            </a:r>
          </a:p>
          <a:p>
            <a:pPr algn="ctr"/>
            <a:r>
              <a:rPr lang="en-US" sz="2000" b="1" dirty="0">
                <a:latin typeface="Arial Narrow" panose="020B0606020202030204" pitchFamily="34" charset="0"/>
              </a:rPr>
              <a:t>DEBT MANAGEMENT OFFICE</a:t>
            </a:r>
          </a:p>
          <a:p>
            <a:pPr algn="ctr"/>
            <a:r>
              <a:rPr lang="en-US" b="1" dirty="0">
                <a:latin typeface="Times New Roman" panose="02020603050405020304" pitchFamily="18" charset="0"/>
                <a:cs typeface="Times New Roman" panose="02020603050405020304" pitchFamily="18" charset="0"/>
              </a:rPr>
              <a:t>NIGERIA </a:t>
            </a:r>
          </a:p>
        </p:txBody>
      </p:sp>
      <p:pic>
        <p:nvPicPr>
          <p:cNvPr id="14" name="il_fi" descr="http://www.davidajao.com/blog/wp-content/uploads/Nigeria_Coat_of_Arms1.jpg"/>
          <p:cNvPicPr/>
          <p:nvPr/>
        </p:nvPicPr>
        <p:blipFill>
          <a:blip r:embed="rId2" cstate="print"/>
          <a:srcRect/>
          <a:stretch>
            <a:fillRect/>
          </a:stretch>
        </p:blipFill>
        <p:spPr bwMode="auto">
          <a:xfrm>
            <a:off x="9614813" y="99152"/>
            <a:ext cx="1219268" cy="1148607"/>
          </a:xfrm>
          <a:prstGeom prst="rect">
            <a:avLst/>
          </a:prstGeom>
          <a:noFill/>
          <a:ln w="9525">
            <a:noFill/>
            <a:miter lim="800000"/>
            <a:headEnd/>
            <a:tailEnd/>
          </a:ln>
        </p:spPr>
      </p:pic>
      <p:sp>
        <p:nvSpPr>
          <p:cNvPr id="7" name="Subtitle 2"/>
          <p:cNvSpPr txBox="1">
            <a:spLocks/>
          </p:cNvSpPr>
          <p:nvPr/>
        </p:nvSpPr>
        <p:spPr>
          <a:xfrm>
            <a:off x="8906130" y="5542364"/>
            <a:ext cx="3430240" cy="1607581"/>
          </a:xfrm>
          <a:prstGeom prst="rect">
            <a:avLst/>
          </a:prstGeom>
        </p:spPr>
        <p:txBody>
          <a:bodyPr vert="horz" lIns="91440" tIns="45720" rIns="91440" bIns="45720" rtlCol="0">
            <a:noAutofit/>
          </a:bodyPr>
          <a:lstStyle/>
          <a:p>
            <a:pPr marL="0" marR="0" algn="ctr">
              <a:spcBef>
                <a:spcPts val="0"/>
              </a:spcBef>
              <a:spcAft>
                <a:spcPts val="0"/>
              </a:spcAft>
            </a:pPr>
            <a:r>
              <a:rPr lang="en-US" sz="2400" kern="1200" dirty="0">
                <a:effectLst>
                  <a:outerShdw blurRad="38100" dist="38100" dir="2700000" algn="tl">
                    <a:srgbClr val="000000">
                      <a:alpha val="43137"/>
                    </a:srgbClr>
                  </a:outerShdw>
                </a:effectLst>
                <a:latin typeface="Bodoni MT" panose="02070603080606020203" pitchFamily="18" charset="0"/>
                <a:ea typeface="Times New Roman" panose="02020603050405020304" pitchFamily="18" charset="0"/>
                <a:cs typeface="Adobe Devanagari" panose="02040503050201020203" pitchFamily="18" charset="0"/>
              </a:rPr>
              <a:t>Patience Oniha</a:t>
            </a:r>
            <a:endParaRPr lang="en-US" sz="16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2000" b="1" kern="1200" dirty="0">
                <a:effectLst>
                  <a:outerShdw blurRad="38100" dist="38100" dir="2700000" algn="tl">
                    <a:srgbClr val="000000">
                      <a:alpha val="43137"/>
                    </a:srgbClr>
                  </a:outerShdw>
                </a:effectLst>
                <a:latin typeface="Bodoni MT" panose="02070603080606020203" pitchFamily="18" charset="0"/>
                <a:ea typeface="Times New Roman" panose="02020603050405020304" pitchFamily="18" charset="0"/>
                <a:cs typeface="Adobe Devanagari" panose="02040503050201020203" pitchFamily="18" charset="0"/>
              </a:rPr>
              <a:t>Director-General</a:t>
            </a:r>
          </a:p>
          <a:p>
            <a:pPr marL="0" marR="0" algn="ctr">
              <a:spcBef>
                <a:spcPts val="0"/>
              </a:spcBef>
              <a:spcAft>
                <a:spcPts val="0"/>
              </a:spcAft>
            </a:pPr>
            <a:endParaRPr lang="en-US" sz="1000" dirty="0">
              <a:solidFill>
                <a:srgbClr val="000000"/>
              </a:solidFill>
              <a:latin typeface="Bodoni MT" panose="02070603080606020203" pitchFamily="18" charset="0"/>
              <a:ea typeface="Times New Roman" panose="02020603050405020304" pitchFamily="18" charset="0"/>
              <a:cs typeface="Adobe Devanagari" panose="02040503050201020203" pitchFamily="18" charset="0"/>
            </a:endParaRPr>
          </a:p>
          <a:p>
            <a:pPr marL="0" marR="0" algn="ctr">
              <a:spcBef>
                <a:spcPts val="0"/>
              </a:spcBef>
              <a:spcAft>
                <a:spcPts val="0"/>
              </a:spcAft>
            </a:pPr>
            <a:r>
              <a:rPr lang="en-US" sz="2000" dirty="0">
                <a:solidFill>
                  <a:srgbClr val="000000"/>
                </a:solidFill>
                <a:effectLst/>
                <a:latin typeface="Bodoni MT" panose="02070603080606020203" pitchFamily="18" charset="0"/>
                <a:ea typeface="Times New Roman" panose="02020603050405020304" pitchFamily="18" charset="0"/>
                <a:cs typeface="Adobe Devanagari" panose="02040503050201020203" pitchFamily="18" charset="0"/>
              </a:rPr>
              <a:t>May 16, 2023</a:t>
            </a:r>
            <a:endParaRPr lang="en-US" sz="1600" dirty="0">
              <a:effectLst/>
              <a:latin typeface="Times New Roman" panose="02020603050405020304" pitchFamily="18" charset="0"/>
              <a:ea typeface="Times New Roman" panose="02020603050405020304" pitchFamily="18" charset="0"/>
            </a:endParaRPr>
          </a:p>
        </p:txBody>
      </p:sp>
      <p:sp>
        <p:nvSpPr>
          <p:cNvPr id="4" name="Subtitle 2">
            <a:extLst>
              <a:ext uri="{FF2B5EF4-FFF2-40B4-BE49-F238E27FC236}">
                <a16:creationId xmlns:a16="http://schemas.microsoft.com/office/drawing/2014/main" id="{241431C8-803A-5C7C-B151-5471CB71B6E9}"/>
              </a:ext>
            </a:extLst>
          </p:cNvPr>
          <p:cNvSpPr txBox="1">
            <a:spLocks/>
          </p:cNvSpPr>
          <p:nvPr/>
        </p:nvSpPr>
        <p:spPr>
          <a:xfrm>
            <a:off x="4305316" y="3725128"/>
            <a:ext cx="2927451" cy="52263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0"/>
              </a:spcBef>
              <a:buClr>
                <a:schemeClr val="accent1">
                  <a:lumMod val="75000"/>
                </a:schemeClr>
              </a:buClr>
              <a:buSzPct val="100000"/>
              <a:buFont typeface="Arial" pitchFamily="34" charset="0"/>
              <a:buNone/>
              <a:defRPr sz="2000" b="0" kern="1200">
                <a:solidFill>
                  <a:schemeClr val="accent1">
                    <a:lumMod val="75000"/>
                  </a:schemeClr>
                </a:solidFill>
                <a:latin typeface="+mn-lt"/>
                <a:ea typeface="+mn-ea"/>
                <a:cs typeface="+mn-cs"/>
              </a:defRPr>
            </a:lvl1pPr>
            <a:lvl2pPr marL="457200" indent="0" algn="ctr" defTabSz="914400" rtl="0" eaLnBrk="1" latinLnBrk="0" hangingPunct="1">
              <a:lnSpc>
                <a:spcPct val="90000"/>
              </a:lnSpc>
              <a:spcBef>
                <a:spcPts val="1200"/>
              </a:spcBef>
              <a:buClr>
                <a:schemeClr val="accent1">
                  <a:lumMod val="75000"/>
                </a:schemeClr>
              </a:buClr>
              <a:buSzPct val="100000"/>
              <a:buFont typeface="Arial"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800"/>
              </a:spcBef>
              <a:buClr>
                <a:schemeClr val="accent1">
                  <a:lumMod val="75000"/>
                </a:schemeClr>
              </a:buClr>
              <a:buSzPct val="100000"/>
              <a:buFont typeface="Arial"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800"/>
              </a:spcBef>
              <a:buClr>
                <a:schemeClr val="accent1">
                  <a:lumMod val="75000"/>
                </a:schemeClr>
              </a:buClr>
              <a:buSzPct val="100000"/>
              <a:buFont typeface="Arial"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600"/>
              </a:spcBef>
              <a:buClr>
                <a:schemeClr val="accent1">
                  <a:lumMod val="75000"/>
                </a:schemeClr>
              </a:buClr>
              <a:buSzPct val="100000"/>
              <a:buFont typeface="Arial"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600"/>
              </a:spcBef>
              <a:buClr>
                <a:schemeClr val="accent1">
                  <a:lumMod val="75000"/>
                </a:schemeClr>
              </a:buClr>
              <a:buSzPct val="100000"/>
              <a:buFont typeface="Arial"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600"/>
              </a:spcBef>
              <a:buClr>
                <a:schemeClr val="accent1">
                  <a:lumMod val="75000"/>
                </a:schemeClr>
              </a:buClr>
              <a:buSzPct val="100000"/>
              <a:buFont typeface="Arial"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600"/>
              </a:spcBef>
              <a:buClr>
                <a:schemeClr val="accent1">
                  <a:lumMod val="75000"/>
                </a:schemeClr>
              </a:buClr>
              <a:buSzPct val="100000"/>
              <a:buFont typeface="Arial"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600"/>
              </a:spcBef>
              <a:buClr>
                <a:schemeClr val="accent1">
                  <a:lumMod val="75000"/>
                </a:schemeClr>
              </a:buClr>
              <a:buSzPct val="100000"/>
              <a:buFont typeface="Arial" pitchFamily="34" charset="0"/>
              <a:buNone/>
              <a:defRPr sz="1600" kern="1200">
                <a:solidFill>
                  <a:schemeClr val="tx1"/>
                </a:solidFill>
                <a:latin typeface="+mn-lt"/>
                <a:ea typeface="+mn-ea"/>
                <a:cs typeface="+mn-cs"/>
              </a:defRPr>
            </a:lvl9pPr>
          </a:lstStyle>
          <a:p>
            <a:r>
              <a:rPr lang="en-US" i="1" dirty="0">
                <a:solidFill>
                  <a:schemeClr val="tx1"/>
                </a:solidFill>
                <a:latin typeface="Bodoni MT" panose="02070603080606020203" pitchFamily="18" charset="0"/>
              </a:rPr>
              <a:t>Presented at</a:t>
            </a:r>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605E7-F838-4F12-B6DC-3535B93AE431}"/>
              </a:ext>
            </a:extLst>
          </p:cNvPr>
          <p:cNvSpPr>
            <a:spLocks noGrp="1"/>
          </p:cNvSpPr>
          <p:nvPr>
            <p:ph type="title"/>
          </p:nvPr>
        </p:nvSpPr>
        <p:spPr>
          <a:xfrm>
            <a:off x="1002535" y="503854"/>
            <a:ext cx="9894065" cy="597834"/>
          </a:xfrm>
        </p:spPr>
        <p:txBody>
          <a:bodyPr/>
          <a:lstStyle/>
          <a:p>
            <a:r>
              <a:rPr lang="en-US" dirty="0">
                <a:effectLst>
                  <a:outerShdw blurRad="38100" dist="38100" dir="2700000" algn="tl">
                    <a:srgbClr val="000000">
                      <a:alpha val="43137"/>
                    </a:srgbClr>
                  </a:outerShdw>
                </a:effectLst>
                <a:latin typeface="Bodoni MT" panose="02070603080606020203" pitchFamily="18" charset="0"/>
              </a:rPr>
              <a:t>Conclusion	</a:t>
            </a:r>
          </a:p>
        </p:txBody>
      </p:sp>
      <p:sp>
        <p:nvSpPr>
          <p:cNvPr id="3" name="Content Placeholder 2">
            <a:extLst>
              <a:ext uri="{FF2B5EF4-FFF2-40B4-BE49-F238E27FC236}">
                <a16:creationId xmlns:a16="http://schemas.microsoft.com/office/drawing/2014/main" id="{BC636BE6-AE4C-4C73-91DC-808D57BD3E8B}"/>
              </a:ext>
            </a:extLst>
          </p:cNvPr>
          <p:cNvSpPr>
            <a:spLocks noGrp="1"/>
          </p:cNvSpPr>
          <p:nvPr>
            <p:ph idx="1"/>
          </p:nvPr>
        </p:nvSpPr>
        <p:spPr>
          <a:xfrm>
            <a:off x="892366" y="1355075"/>
            <a:ext cx="10862632" cy="4825388"/>
          </a:xfrm>
        </p:spPr>
        <p:txBody>
          <a:bodyPr>
            <a:normAutofit/>
          </a:bodyPr>
          <a:lstStyle/>
          <a:p>
            <a:pPr algn="just">
              <a:buFont typeface="Wingdings" panose="05000000000000000000" pitchFamily="2" charset="2"/>
              <a:buChar char="q"/>
            </a:pPr>
            <a:r>
              <a:rPr lang="en-US" dirty="0">
                <a:latin typeface="Bodoni MT" panose="02070603080606020203" pitchFamily="18" charset="0"/>
              </a:rPr>
              <a:t>Borrowing by Governments is one means to accelerate development to the extent that the proceeds are used for investment, to stimulate growth and create unemployment. </a:t>
            </a:r>
          </a:p>
          <a:p>
            <a:pPr algn="just">
              <a:buFont typeface="Wingdings" panose="05000000000000000000" pitchFamily="2" charset="2"/>
              <a:buChar char="q"/>
            </a:pPr>
            <a:r>
              <a:rPr lang="en-US" dirty="0">
                <a:latin typeface="Bodoni MT" panose="02070603080606020203" pitchFamily="18" charset="0"/>
              </a:rPr>
              <a:t>Debt accumulation through continuous new borrowing without growth in revenue is unadvisable as the resulting Debt Service obligations will reduce the fiscal space available to government to spend. </a:t>
            </a:r>
          </a:p>
          <a:p>
            <a:pPr algn="just">
              <a:buFont typeface="Wingdings" panose="05000000000000000000" pitchFamily="2" charset="2"/>
              <a:buChar char="q"/>
            </a:pPr>
            <a:r>
              <a:rPr lang="en-US" dirty="0">
                <a:latin typeface="Bodoni MT" panose="02070603080606020203" pitchFamily="18" charset="0"/>
              </a:rPr>
              <a:t>At the sovereign and state level, debt levels have risen. At the Federal level, Debt Service to Revenue is unacceptably high. </a:t>
            </a:r>
          </a:p>
          <a:p>
            <a:pPr algn="just">
              <a:buFont typeface="Wingdings" panose="05000000000000000000" pitchFamily="2" charset="2"/>
              <a:buChar char="q"/>
            </a:pPr>
            <a:r>
              <a:rPr lang="en-US" dirty="0">
                <a:latin typeface="Bodoni MT" panose="02070603080606020203" pitchFamily="18" charset="0"/>
              </a:rPr>
              <a:t>It is now very imperative for both the Federal and State Governments to shore up revenues to finance budgets and reduce debt service to revenue ratios.</a:t>
            </a:r>
          </a:p>
          <a:p>
            <a:pPr algn="just">
              <a:buFont typeface="Wingdings" panose="05000000000000000000" pitchFamily="2" charset="2"/>
              <a:buChar char="q"/>
            </a:pPr>
            <a:r>
              <a:rPr lang="en-US" dirty="0">
                <a:latin typeface="Bodoni MT" panose="02070603080606020203" pitchFamily="18" charset="0"/>
              </a:rPr>
              <a:t>Debt Relief, restructuring or re-profiling are not quick or costless fixes when debt becomes unsustainable. </a:t>
            </a:r>
          </a:p>
        </p:txBody>
      </p:sp>
      <p:sp>
        <p:nvSpPr>
          <p:cNvPr id="4" name="Slide Number Placeholder 3">
            <a:extLst>
              <a:ext uri="{FF2B5EF4-FFF2-40B4-BE49-F238E27FC236}">
                <a16:creationId xmlns:a16="http://schemas.microsoft.com/office/drawing/2014/main" id="{B8C32485-FD06-EF4C-6277-F0686A48438C}"/>
              </a:ext>
            </a:extLst>
          </p:cNvPr>
          <p:cNvSpPr>
            <a:spLocks noGrp="1"/>
          </p:cNvSpPr>
          <p:nvPr>
            <p:ph type="sldNum" sz="quarter" idx="12"/>
          </p:nvPr>
        </p:nvSpPr>
        <p:spPr/>
        <p:txBody>
          <a:bodyPr/>
          <a:lstStyle/>
          <a:p>
            <a:fld id="{E31375A4-56A4-47D6-9801-1991572033F7}" type="slidenum">
              <a:rPr lang="en-US" smtClean="0"/>
              <a:t>10</a:t>
            </a:fld>
            <a:endParaRPr lang="en-US"/>
          </a:p>
        </p:txBody>
      </p:sp>
    </p:spTree>
    <p:extLst>
      <p:ext uri="{BB962C8B-B14F-4D97-AF65-F5344CB8AC3E}">
        <p14:creationId xmlns:p14="http://schemas.microsoft.com/office/powerpoint/2010/main" val="4051358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2590802"/>
            <a:ext cx="9601200" cy="1240970"/>
          </a:xfrm>
          <a:ln>
            <a:noFill/>
          </a:ln>
          <a:effectLst>
            <a:outerShdw blurRad="107950" dist="12700" dir="5400000" algn="ctr">
              <a:srgbClr val="000000"/>
            </a:outerShdw>
          </a:effectLst>
          <a:scene3d>
            <a:camera prst="obliqueBottomRight"/>
            <a:lightRig rig="soft" dir="t">
              <a:rot lat="0" lon="0" rev="0"/>
            </a:lightRig>
          </a:scene3d>
          <a:sp3d contourW="44450" prstMaterial="matte">
            <a:bevelT w="63500" h="63500" prst="artDeco"/>
            <a:contourClr>
              <a:srgbClr val="FFFFFF"/>
            </a:contourClr>
          </a:sp3d>
        </p:spPr>
        <p:txBody>
          <a:bodyPr>
            <a:normAutofit/>
          </a:bodyPr>
          <a:lstStyle/>
          <a:p>
            <a:pPr marL="0" indent="0" algn="ctr">
              <a:buNone/>
            </a:pPr>
            <a:r>
              <a:rPr lang="en-US" sz="7200" dirty="0">
                <a:latin typeface="Bodoni MT" panose="02070603080606020203" pitchFamily="18" charset="0"/>
              </a:rPr>
              <a:t>THANK YOU</a:t>
            </a:r>
          </a:p>
        </p:txBody>
      </p:sp>
      <p:sp>
        <p:nvSpPr>
          <p:cNvPr id="2" name="Slide Number Placeholder 1">
            <a:extLst>
              <a:ext uri="{FF2B5EF4-FFF2-40B4-BE49-F238E27FC236}">
                <a16:creationId xmlns:a16="http://schemas.microsoft.com/office/drawing/2014/main" id="{830941E3-708A-CE3A-CF1F-B2DF99A2A918}"/>
              </a:ext>
            </a:extLst>
          </p:cNvPr>
          <p:cNvSpPr>
            <a:spLocks noGrp="1"/>
          </p:cNvSpPr>
          <p:nvPr>
            <p:ph type="sldNum" sz="quarter" idx="12"/>
          </p:nvPr>
        </p:nvSpPr>
        <p:spPr/>
        <p:txBody>
          <a:bodyPr/>
          <a:lstStyle/>
          <a:p>
            <a:fld id="{E31375A4-56A4-47D6-9801-1991572033F7}" type="slidenum">
              <a:rPr lang="en-US" smtClean="0"/>
              <a:t>11</a:t>
            </a:fld>
            <a:endParaRPr lang="en-US"/>
          </a:p>
        </p:txBody>
      </p:sp>
    </p:spTree>
    <p:extLst>
      <p:ext uri="{BB962C8B-B14F-4D97-AF65-F5344CB8AC3E}">
        <p14:creationId xmlns:p14="http://schemas.microsoft.com/office/powerpoint/2010/main" val="2915237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503853"/>
            <a:ext cx="9601200" cy="562947"/>
          </a:xfrm>
        </p:spPr>
        <p:txBody>
          <a:bodyPr vert="horz" lIns="91440" tIns="45720" rIns="91440" bIns="45720" rtlCol="0" anchor="b">
            <a:normAutofit/>
          </a:bodyPr>
          <a:lstStyle/>
          <a:p>
            <a:r>
              <a:rPr lang="en-US" dirty="0">
                <a:effectLst>
                  <a:outerShdw blurRad="38100" dist="38100" dir="2700000" algn="tl">
                    <a:srgbClr val="000000">
                      <a:alpha val="43137"/>
                    </a:srgbClr>
                  </a:outerShdw>
                </a:effectLst>
                <a:latin typeface="Bodoni MT" panose="02070603080606020203" pitchFamily="18" charset="0"/>
              </a:rPr>
              <a:t>Outline</a:t>
            </a:r>
          </a:p>
        </p:txBody>
      </p:sp>
      <p:sp>
        <p:nvSpPr>
          <p:cNvPr id="3" name="Content Placeholder 2"/>
          <p:cNvSpPr>
            <a:spLocks noGrp="1"/>
          </p:cNvSpPr>
          <p:nvPr>
            <p:ph idx="1"/>
          </p:nvPr>
        </p:nvSpPr>
        <p:spPr>
          <a:xfrm>
            <a:off x="1295400" y="1454227"/>
            <a:ext cx="9601200" cy="4336973"/>
          </a:xfrm>
        </p:spPr>
        <p:txBody>
          <a:bodyPr>
            <a:normAutofit/>
          </a:bodyPr>
          <a:lstStyle/>
          <a:p>
            <a:r>
              <a:rPr lang="en-US" dirty="0">
                <a:effectLst>
                  <a:outerShdw blurRad="38100" dist="38100" dir="2700000" algn="tl">
                    <a:srgbClr val="000000">
                      <a:alpha val="43137"/>
                    </a:srgbClr>
                  </a:outerShdw>
                </a:effectLst>
                <a:latin typeface="Bodoni MT" panose="02070603080606020203" pitchFamily="18" charset="0"/>
              </a:rPr>
              <a:t>Introduction</a:t>
            </a:r>
          </a:p>
          <a:p>
            <a:r>
              <a:rPr lang="en-US" dirty="0">
                <a:effectLst>
                  <a:outerShdw blurRad="38100" dist="38100" dir="2700000" algn="tl">
                    <a:srgbClr val="000000">
                      <a:alpha val="43137"/>
                    </a:srgbClr>
                  </a:outerShdw>
                </a:effectLst>
                <a:latin typeface="Bodoni MT" panose="02070603080606020203" pitchFamily="18" charset="0"/>
              </a:rPr>
              <a:t>Trends in Global Debt</a:t>
            </a:r>
          </a:p>
          <a:p>
            <a:r>
              <a:rPr lang="en-US" dirty="0">
                <a:effectLst>
                  <a:outerShdw blurRad="38100" dist="38100" dir="2700000" algn="tl">
                    <a:srgbClr val="000000">
                      <a:alpha val="43137"/>
                    </a:srgbClr>
                  </a:outerShdw>
                </a:effectLst>
                <a:latin typeface="Bodoni MT" panose="02070603080606020203" pitchFamily="18" charset="0"/>
              </a:rPr>
              <a:t>Overview of Nigeria’s Public Debt</a:t>
            </a:r>
          </a:p>
          <a:p>
            <a:r>
              <a:rPr lang="en-US" dirty="0">
                <a:effectLst>
                  <a:outerShdw blurRad="38100" dist="38100" dir="2700000" algn="tl">
                    <a:srgbClr val="000000">
                      <a:alpha val="43137"/>
                    </a:srgbClr>
                  </a:outerShdw>
                </a:effectLst>
                <a:latin typeface="Bodoni MT" panose="02070603080606020203" pitchFamily="18" charset="0"/>
              </a:rPr>
              <a:t>Overview of the Public Debt of the 36 States</a:t>
            </a:r>
          </a:p>
          <a:p>
            <a:r>
              <a:rPr lang="en-US" dirty="0">
                <a:effectLst>
                  <a:outerShdw blurRad="38100" dist="38100" dir="2700000" algn="tl">
                    <a:srgbClr val="000000">
                      <a:alpha val="43137"/>
                    </a:srgbClr>
                  </a:outerShdw>
                </a:effectLst>
                <a:latin typeface="Bodoni MT" panose="02070603080606020203" pitchFamily="18" charset="0"/>
              </a:rPr>
              <a:t>Achieving Debt Sustainability</a:t>
            </a:r>
          </a:p>
          <a:p>
            <a:r>
              <a:rPr lang="en-US" dirty="0">
                <a:effectLst>
                  <a:outerShdw blurRad="38100" dist="38100" dir="2700000" algn="tl">
                    <a:srgbClr val="000000">
                      <a:alpha val="43137"/>
                    </a:srgbClr>
                  </a:outerShdw>
                </a:effectLst>
                <a:latin typeface="Bodoni MT" panose="02070603080606020203" pitchFamily="18" charset="0"/>
              </a:rPr>
              <a:t>Developments in the International Community</a:t>
            </a:r>
          </a:p>
          <a:p>
            <a:r>
              <a:rPr lang="en-US" dirty="0">
                <a:effectLst>
                  <a:outerShdw blurRad="38100" dist="38100" dir="2700000" algn="tl">
                    <a:srgbClr val="000000">
                      <a:alpha val="43137"/>
                    </a:srgbClr>
                  </a:outerShdw>
                </a:effectLst>
                <a:latin typeface="Bodoni MT" panose="02070603080606020203" pitchFamily="18" charset="0"/>
              </a:rPr>
              <a:t>Conclusion </a:t>
            </a:r>
            <a:endParaRPr lang="en-US" dirty="0"/>
          </a:p>
        </p:txBody>
      </p:sp>
      <p:sp>
        <p:nvSpPr>
          <p:cNvPr id="4" name="Slide Number Placeholder 3">
            <a:extLst>
              <a:ext uri="{FF2B5EF4-FFF2-40B4-BE49-F238E27FC236}">
                <a16:creationId xmlns:a16="http://schemas.microsoft.com/office/drawing/2014/main" id="{1A2A3322-A563-B89C-AB41-E8A8BC6038D4}"/>
              </a:ext>
            </a:extLst>
          </p:cNvPr>
          <p:cNvSpPr>
            <a:spLocks noGrp="1"/>
          </p:cNvSpPr>
          <p:nvPr>
            <p:ph type="sldNum" sz="quarter" idx="12"/>
          </p:nvPr>
        </p:nvSpPr>
        <p:spPr/>
        <p:txBody>
          <a:bodyPr/>
          <a:lstStyle/>
          <a:p>
            <a:fld id="{E31375A4-56A4-47D6-9801-1991572033F7}" type="slidenum">
              <a:rPr lang="en-US" smtClean="0"/>
              <a:t>2</a:t>
            </a:fld>
            <a:endParaRPr lang="en-US"/>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605E7-F838-4F12-B6DC-3535B93AE431}"/>
              </a:ext>
            </a:extLst>
          </p:cNvPr>
          <p:cNvSpPr>
            <a:spLocks noGrp="1"/>
          </p:cNvSpPr>
          <p:nvPr>
            <p:ph type="title"/>
          </p:nvPr>
        </p:nvSpPr>
        <p:spPr>
          <a:xfrm>
            <a:off x="1002535" y="503854"/>
            <a:ext cx="9894065" cy="597834"/>
          </a:xfrm>
        </p:spPr>
        <p:txBody>
          <a:bodyPr/>
          <a:lstStyle/>
          <a:p>
            <a:r>
              <a:rPr lang="en-US" dirty="0">
                <a:effectLst>
                  <a:outerShdw blurRad="38100" dist="38100" dir="2700000" algn="tl">
                    <a:srgbClr val="000000">
                      <a:alpha val="43137"/>
                    </a:srgbClr>
                  </a:outerShdw>
                </a:effectLst>
                <a:latin typeface="Bodoni MT" panose="02070603080606020203" pitchFamily="18" charset="0"/>
              </a:rPr>
              <a:t>Introduction</a:t>
            </a:r>
          </a:p>
        </p:txBody>
      </p:sp>
      <p:sp>
        <p:nvSpPr>
          <p:cNvPr id="3" name="Content Placeholder 2">
            <a:extLst>
              <a:ext uri="{FF2B5EF4-FFF2-40B4-BE49-F238E27FC236}">
                <a16:creationId xmlns:a16="http://schemas.microsoft.com/office/drawing/2014/main" id="{BC636BE6-AE4C-4C73-91DC-808D57BD3E8B}"/>
              </a:ext>
            </a:extLst>
          </p:cNvPr>
          <p:cNvSpPr>
            <a:spLocks noGrp="1"/>
          </p:cNvSpPr>
          <p:nvPr>
            <p:ph idx="1"/>
          </p:nvPr>
        </p:nvSpPr>
        <p:spPr>
          <a:xfrm>
            <a:off x="892366" y="1355075"/>
            <a:ext cx="10862632" cy="4825388"/>
          </a:xfrm>
        </p:spPr>
        <p:txBody>
          <a:bodyPr>
            <a:normAutofit/>
          </a:bodyPr>
          <a:lstStyle/>
          <a:p>
            <a:pPr algn="just">
              <a:buFont typeface="Wingdings" panose="05000000000000000000" pitchFamily="2" charset="2"/>
              <a:buChar char="q"/>
            </a:pPr>
            <a:r>
              <a:rPr lang="en-US" dirty="0">
                <a:latin typeface="Bodoni MT" panose="02070603080606020203" pitchFamily="18" charset="0"/>
              </a:rPr>
              <a:t>According to the International Monetary Fund (IMF) “</a:t>
            </a:r>
            <a:r>
              <a:rPr lang="en-US" i="1" dirty="0">
                <a:latin typeface="Bodoni MT" panose="02070603080606020203" pitchFamily="18" charset="0"/>
              </a:rPr>
              <a:t>A country’s public debt is considered sustainable if the government is able to meet all its current and future payment obligations without exceptional financial assistance or going into default</a:t>
            </a:r>
            <a:r>
              <a:rPr lang="en-US" dirty="0">
                <a:latin typeface="Bodoni MT" panose="02070603080606020203" pitchFamily="18" charset="0"/>
              </a:rPr>
              <a:t>.”</a:t>
            </a:r>
          </a:p>
          <a:p>
            <a:pPr algn="just">
              <a:buFont typeface="Wingdings" panose="05000000000000000000" pitchFamily="2" charset="2"/>
              <a:buChar char="q"/>
            </a:pPr>
            <a:r>
              <a:rPr lang="en-US" dirty="0">
                <a:latin typeface="Bodoni MT" panose="02070603080606020203" pitchFamily="18" charset="0"/>
              </a:rPr>
              <a:t>Debt Sustainability is one of the most topical issues around the world at this time. Some reasons:</a:t>
            </a:r>
          </a:p>
          <a:p>
            <a:pPr lvl="1" algn="just"/>
            <a:r>
              <a:rPr lang="en-US" dirty="0">
                <a:latin typeface="Bodoni MT" panose="02070603080606020203" pitchFamily="18" charset="0"/>
              </a:rPr>
              <a:t>Global debt levels have risen post-covid.</a:t>
            </a:r>
          </a:p>
          <a:p>
            <a:pPr lvl="1" algn="just"/>
            <a:r>
              <a:rPr lang="en-US" dirty="0">
                <a:latin typeface="Bodoni MT" panose="02070603080606020203" pitchFamily="18" charset="0"/>
              </a:rPr>
              <a:t>Risk levels and uncertainties have increased due to the Ukraine-Russia War.</a:t>
            </a:r>
          </a:p>
          <a:p>
            <a:pPr lvl="1" algn="just"/>
            <a:r>
              <a:rPr lang="en-US" dirty="0">
                <a:latin typeface="Bodoni MT" panose="02070603080606020203" pitchFamily="18" charset="0"/>
              </a:rPr>
              <a:t>Liquidity constraint for frontier economies due to inability to access funding particularly from the international markets.</a:t>
            </a:r>
          </a:p>
          <a:p>
            <a:pPr lvl="1" algn="just"/>
            <a:r>
              <a:rPr lang="en-US" dirty="0">
                <a:latin typeface="Bodoni MT" panose="02070603080606020203" pitchFamily="18" charset="0"/>
              </a:rPr>
              <a:t>Examples of Sri Lanka, Zambia, Ethiopia, Chad and Ghana.</a:t>
            </a:r>
          </a:p>
          <a:p>
            <a:pPr algn="just">
              <a:buFont typeface="Wingdings" panose="05000000000000000000" pitchFamily="2" charset="2"/>
              <a:buChar char="q"/>
            </a:pPr>
            <a:r>
              <a:rPr lang="en-US" dirty="0">
                <a:latin typeface="Bodoni MT" panose="02070603080606020203" pitchFamily="18" charset="0"/>
              </a:rPr>
              <a:t>The indicators of debt distress are strong particularly in Africa where a number of African countries are under the IMF Programme. </a:t>
            </a:r>
          </a:p>
          <a:p>
            <a:pPr algn="just">
              <a:buFont typeface="Wingdings" panose="05000000000000000000" pitchFamily="2" charset="2"/>
              <a:buChar char="q"/>
            </a:pPr>
            <a:r>
              <a:rPr lang="en-US" dirty="0">
                <a:latin typeface="Bodoni MT" panose="02070603080606020203" pitchFamily="18" charset="0"/>
              </a:rPr>
              <a:t>What is the situation with Nigeria and how can the State Governments achieve debt sustainability? </a:t>
            </a:r>
          </a:p>
        </p:txBody>
      </p:sp>
      <p:sp>
        <p:nvSpPr>
          <p:cNvPr id="4" name="Slide Number Placeholder 3">
            <a:extLst>
              <a:ext uri="{FF2B5EF4-FFF2-40B4-BE49-F238E27FC236}">
                <a16:creationId xmlns:a16="http://schemas.microsoft.com/office/drawing/2014/main" id="{78AA63D4-0103-EE4A-B5CF-CFADCFE0133D}"/>
              </a:ext>
            </a:extLst>
          </p:cNvPr>
          <p:cNvSpPr>
            <a:spLocks noGrp="1"/>
          </p:cNvSpPr>
          <p:nvPr>
            <p:ph type="sldNum" sz="quarter" idx="12"/>
          </p:nvPr>
        </p:nvSpPr>
        <p:spPr/>
        <p:txBody>
          <a:bodyPr/>
          <a:lstStyle/>
          <a:p>
            <a:fld id="{E31375A4-56A4-47D6-9801-1991572033F7}" type="slidenum">
              <a:rPr lang="en-US" smtClean="0"/>
              <a:t>3</a:t>
            </a:fld>
            <a:endParaRPr lang="en-US"/>
          </a:p>
        </p:txBody>
      </p:sp>
    </p:spTree>
    <p:extLst>
      <p:ext uri="{BB962C8B-B14F-4D97-AF65-F5344CB8AC3E}">
        <p14:creationId xmlns:p14="http://schemas.microsoft.com/office/powerpoint/2010/main" val="1194631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AFC16CE-5544-4EFF-93E7-EA94CFA21771}"/>
              </a:ext>
            </a:extLst>
          </p:cNvPr>
          <p:cNvSpPr>
            <a:spLocks noGrp="1"/>
          </p:cNvSpPr>
          <p:nvPr>
            <p:ph type="sldNum" sz="quarter" idx="12"/>
          </p:nvPr>
        </p:nvSpPr>
        <p:spPr/>
        <p:txBody>
          <a:bodyPr/>
          <a:lstStyle/>
          <a:p>
            <a:fld id="{B2586F2B-FBE2-1C4C-8A16-4B5125CE6BA7}" type="slidenum">
              <a:rPr lang="en-US" smtClean="0"/>
              <a:pPr/>
              <a:t>4</a:t>
            </a:fld>
            <a:endParaRPr lang="en-US" dirty="0"/>
          </a:p>
        </p:txBody>
      </p:sp>
      <p:sp>
        <p:nvSpPr>
          <p:cNvPr id="8" name="Title 1">
            <a:extLst>
              <a:ext uri="{FF2B5EF4-FFF2-40B4-BE49-F238E27FC236}">
                <a16:creationId xmlns:a16="http://schemas.microsoft.com/office/drawing/2014/main" id="{A810D1E7-FCD1-4357-9595-DF5A0C5E8DA4}"/>
              </a:ext>
            </a:extLst>
          </p:cNvPr>
          <p:cNvSpPr>
            <a:spLocks noGrp="1"/>
          </p:cNvSpPr>
          <p:nvPr/>
        </p:nvSpPr>
        <p:spPr>
          <a:xfrm>
            <a:off x="481070" y="6142791"/>
            <a:ext cx="6013831" cy="408653"/>
          </a:xfrm>
          <a:prstGeom prst="rect">
            <a:avLst/>
          </a:prstGeom>
        </p:spPr>
        <p:txBody>
          <a:bodyPr vert="horz" lIns="121920" tIns="60960" rIns="121920" bIns="60960" rtlCol="0" anchor="t">
            <a:noAutofit/>
          </a:bodyPr>
          <a:lstStyle/>
          <a:p>
            <a:pPr marL="0" marR="0">
              <a:lnSpc>
                <a:spcPct val="90000"/>
              </a:lnSpc>
              <a:spcBef>
                <a:spcPts val="0"/>
              </a:spcBef>
              <a:spcAft>
                <a:spcPts val="800"/>
              </a:spcAft>
            </a:pPr>
            <a:r>
              <a:rPr lang="en-US" sz="1100" i="1" kern="1200" dirty="0">
                <a:effectLst>
                  <a:outerShdw blurRad="38100" dist="38100" dir="2700000" algn="tl">
                    <a:srgbClr val="000000">
                      <a:alpha val="43000"/>
                    </a:srgbClr>
                  </a:outerShdw>
                </a:effectLst>
                <a:latin typeface="Bodoni MT" panose="02070603080606020203" pitchFamily="18" charset="0"/>
                <a:ea typeface="Tahoma" panose="020B0604030504040204" pitchFamily="34" charset="0"/>
                <a:cs typeface="Tahoma" panose="020B0604030504040204" pitchFamily="34" charset="0"/>
              </a:rPr>
              <a:t>Source: World Bank’s World Economic Outlook 2021</a:t>
            </a:r>
            <a:endParaRPr lang="en-US" sz="900" dirty="0">
              <a:effectLst/>
              <a:latin typeface="Bodoni MT" panose="02070603080606020203" pitchFamily="18" charset="0"/>
              <a:ea typeface="Tahoma" panose="020B0604030504040204" pitchFamily="34" charset="0"/>
              <a:cs typeface="Tahoma" panose="020B0604030504040204" pitchFamily="34" charset="0"/>
            </a:endParaRPr>
          </a:p>
        </p:txBody>
      </p:sp>
      <p:sp>
        <p:nvSpPr>
          <p:cNvPr id="10" name="TextBox 9"/>
          <p:cNvSpPr txBox="1"/>
          <p:nvPr/>
        </p:nvSpPr>
        <p:spPr>
          <a:xfrm>
            <a:off x="5551056" y="1538145"/>
            <a:ext cx="6266954" cy="4185761"/>
          </a:xfrm>
          <a:prstGeom prst="rect">
            <a:avLst/>
          </a:prstGeom>
          <a:noFill/>
        </p:spPr>
        <p:txBody>
          <a:bodyPr wrap="square" rtlCol="0">
            <a:spAutoFit/>
          </a:bodyPr>
          <a:lstStyle/>
          <a:p>
            <a:pPr marL="285750" indent="-285750">
              <a:buFontTx/>
              <a:buChar char="-"/>
            </a:pPr>
            <a:r>
              <a:rPr lang="en-US" sz="1400" dirty="0">
                <a:latin typeface="Bodoni MT" panose="02070603080606020203" pitchFamily="18" charset="0"/>
                <a:ea typeface="Tahoma" panose="020B0604030504040204" pitchFamily="34" charset="0"/>
                <a:cs typeface="Tahoma" panose="020B0604030504040204" pitchFamily="34" charset="0"/>
              </a:rPr>
              <a:t>Government Borrowing is not necessarily a “bad” thing. The IMF states that “</a:t>
            </a:r>
            <a:r>
              <a:rPr lang="en-US" sz="1400" b="1" i="1" dirty="0">
                <a:latin typeface="Bodoni MT" panose="02070603080606020203" pitchFamily="18" charset="0"/>
                <a:ea typeface="Tahoma" panose="020B0604030504040204" pitchFamily="34" charset="0"/>
                <a:cs typeface="Tahoma" panose="020B0604030504040204" pitchFamily="34" charset="0"/>
              </a:rPr>
              <a:t>Borrowing can enable countries to finance important development projects and programs”.</a:t>
            </a:r>
          </a:p>
          <a:p>
            <a:pPr marL="285750" indent="-285750">
              <a:buFontTx/>
              <a:buChar char="-"/>
            </a:pPr>
            <a:endParaRPr lang="en-US" sz="1400" b="1" i="1" dirty="0">
              <a:latin typeface="Bodoni MT" panose="02070603080606020203" pitchFamily="18" charset="0"/>
              <a:ea typeface="Tahoma" panose="020B0604030504040204" pitchFamily="34" charset="0"/>
              <a:cs typeface="Tahoma" panose="020B0604030504040204" pitchFamily="34" charset="0"/>
            </a:endParaRPr>
          </a:p>
          <a:p>
            <a:pPr marL="285750" indent="-285750">
              <a:buFontTx/>
              <a:buChar char="-"/>
            </a:pPr>
            <a:r>
              <a:rPr lang="en-US" sz="1400" dirty="0">
                <a:latin typeface="Bodoni MT" panose="02070603080606020203" pitchFamily="18" charset="0"/>
                <a:ea typeface="Tahoma" panose="020B0604030504040204" pitchFamily="34" charset="0"/>
                <a:cs typeface="Tahoma" panose="020B0604030504040204" pitchFamily="34" charset="0"/>
              </a:rPr>
              <a:t>Governments across the world borrow and debt levels have been on the rise even before the COVID-19 pandemic.</a:t>
            </a:r>
          </a:p>
          <a:p>
            <a:pPr marL="285750" indent="-285750">
              <a:buFontTx/>
              <a:buChar char="-"/>
            </a:pPr>
            <a:endParaRPr lang="en-US" sz="1400" dirty="0">
              <a:latin typeface="Bodoni MT" panose="02070603080606020203" pitchFamily="18" charset="0"/>
              <a:ea typeface="Tahoma" panose="020B0604030504040204" pitchFamily="34" charset="0"/>
              <a:cs typeface="Tahoma" panose="020B0604030504040204" pitchFamily="34" charset="0"/>
            </a:endParaRPr>
          </a:p>
          <a:p>
            <a:pPr marL="285750" indent="-285750">
              <a:buFontTx/>
              <a:buChar char="-"/>
            </a:pPr>
            <a:r>
              <a:rPr lang="en-US" sz="1400" dirty="0">
                <a:latin typeface="Bodoni MT" panose="02070603080606020203" pitchFamily="18" charset="0"/>
                <a:ea typeface="Tahoma" panose="020B0604030504040204" pitchFamily="34" charset="0"/>
                <a:cs typeface="Tahoma" panose="020B0604030504040204" pitchFamily="34" charset="0"/>
              </a:rPr>
              <a:t>Borrowing by Governments are to finance budget deficits, infrastructure, settle liabilities (arrears) and revenue shortfalls.</a:t>
            </a:r>
          </a:p>
          <a:p>
            <a:pPr marL="285750" indent="-285750">
              <a:buFontTx/>
              <a:buChar char="-"/>
            </a:pPr>
            <a:endParaRPr lang="en-US" sz="1400" dirty="0">
              <a:latin typeface="Bodoni MT" panose="02070603080606020203" pitchFamily="18" charset="0"/>
              <a:ea typeface="Tahoma" panose="020B0604030504040204" pitchFamily="34" charset="0"/>
              <a:cs typeface="Tahoma" panose="020B0604030504040204" pitchFamily="34" charset="0"/>
            </a:endParaRPr>
          </a:p>
          <a:p>
            <a:pPr marL="285750" indent="-285750">
              <a:buFontTx/>
              <a:buChar char="-"/>
            </a:pPr>
            <a:r>
              <a:rPr lang="en-US" sz="1400" dirty="0">
                <a:latin typeface="Bodoni MT" panose="02070603080606020203" pitchFamily="18" charset="0"/>
                <a:ea typeface="Tahoma" panose="020B0604030504040204" pitchFamily="34" charset="0"/>
                <a:cs typeface="Tahoma" panose="020B0604030504040204" pitchFamily="34" charset="0"/>
              </a:rPr>
              <a:t>Debt levels are at 50-year highs amidst rising local and external borrowing costs. </a:t>
            </a:r>
          </a:p>
          <a:p>
            <a:pPr marL="285750" indent="-285750">
              <a:buFontTx/>
              <a:buChar char="-"/>
            </a:pPr>
            <a:endParaRPr lang="en-US" sz="1400" dirty="0">
              <a:latin typeface="Bodoni MT" panose="02070603080606020203" pitchFamily="18" charset="0"/>
              <a:ea typeface="Tahoma" panose="020B0604030504040204" pitchFamily="34" charset="0"/>
              <a:cs typeface="Tahoma" panose="020B0604030504040204" pitchFamily="34" charset="0"/>
            </a:endParaRPr>
          </a:p>
          <a:p>
            <a:pPr marL="285750" indent="-285750">
              <a:buFontTx/>
              <a:buChar char="-"/>
            </a:pPr>
            <a:r>
              <a:rPr lang="en-US" sz="1400" dirty="0">
                <a:latin typeface="Bodoni MT" panose="02070603080606020203" pitchFamily="18" charset="0"/>
                <a:ea typeface="Tahoma" panose="020B0604030504040204" pitchFamily="34" charset="0"/>
                <a:cs typeface="Tahoma" panose="020B0604030504040204" pitchFamily="34" charset="0"/>
              </a:rPr>
              <a:t>The Nigerian Government has successfully utilized borrowing as a tool for economic recovery to bring the economy out of cycles of recession- first in 2017 and second in 2021. </a:t>
            </a:r>
          </a:p>
          <a:p>
            <a:pPr marL="285750" indent="-285750">
              <a:buFontTx/>
              <a:buChar char="-"/>
            </a:pPr>
            <a:endParaRPr lang="en-US" sz="1400" dirty="0">
              <a:latin typeface="Bodoni MT" panose="02070603080606020203" pitchFamily="18" charset="0"/>
              <a:ea typeface="Tahoma" panose="020B0604030504040204" pitchFamily="34" charset="0"/>
              <a:cs typeface="Tahoma" panose="020B0604030504040204" pitchFamily="34" charset="0"/>
            </a:endParaRPr>
          </a:p>
          <a:p>
            <a:pPr marL="285750" indent="-285750">
              <a:buFontTx/>
              <a:buChar char="-"/>
            </a:pPr>
            <a:r>
              <a:rPr lang="en-US" sz="1400" dirty="0">
                <a:latin typeface="Bodoni MT" panose="02070603080606020203" pitchFamily="18" charset="0"/>
                <a:ea typeface="Tahoma" panose="020B0604030504040204" pitchFamily="34" charset="0"/>
                <a:cs typeface="Tahoma" panose="020B0604030504040204" pitchFamily="34" charset="0"/>
              </a:rPr>
              <a:t>Debt could contribute to development, but to play that role, debt must be sustainable. </a:t>
            </a:r>
          </a:p>
        </p:txBody>
      </p:sp>
      <p:sp>
        <p:nvSpPr>
          <p:cNvPr id="2" name="Title 1">
            <a:extLst>
              <a:ext uri="{FF2B5EF4-FFF2-40B4-BE49-F238E27FC236}">
                <a16:creationId xmlns:a16="http://schemas.microsoft.com/office/drawing/2014/main" id="{10EF6E3E-5073-E730-C4ED-609D7F2658DE}"/>
              </a:ext>
            </a:extLst>
          </p:cNvPr>
          <p:cNvSpPr>
            <a:spLocks noGrp="1"/>
          </p:cNvSpPr>
          <p:nvPr>
            <p:ph type="title"/>
          </p:nvPr>
        </p:nvSpPr>
        <p:spPr>
          <a:xfrm>
            <a:off x="616510" y="77636"/>
            <a:ext cx="9601200" cy="719466"/>
          </a:xfrm>
        </p:spPr>
        <p:txBody>
          <a:bodyPr vert="horz" lIns="91440" tIns="45720" rIns="91440" bIns="45720" rtlCol="0" anchor="b">
            <a:normAutofit/>
          </a:bodyPr>
          <a:lstStyle/>
          <a:p>
            <a:r>
              <a:rPr lang="en-US" dirty="0">
                <a:effectLst>
                  <a:outerShdw blurRad="38100" dist="38100" dir="2700000" algn="tl">
                    <a:srgbClr val="000000">
                      <a:alpha val="43137"/>
                    </a:srgbClr>
                  </a:outerShdw>
                </a:effectLst>
                <a:latin typeface="Bodoni MT" panose="02070603080606020203" pitchFamily="18" charset="0"/>
              </a:rPr>
              <a:t>Trends in Global Debt</a:t>
            </a:r>
          </a:p>
        </p:txBody>
      </p:sp>
      <p:graphicFrame>
        <p:nvGraphicFramePr>
          <p:cNvPr id="3" name="Chart 2">
            <a:extLst>
              <a:ext uri="{FF2B5EF4-FFF2-40B4-BE49-F238E27FC236}">
                <a16:creationId xmlns:a16="http://schemas.microsoft.com/office/drawing/2014/main" id="{F7EF55FC-A255-36E1-6637-2C0CC38B1A71}"/>
              </a:ext>
            </a:extLst>
          </p:cNvPr>
          <p:cNvGraphicFramePr>
            <a:graphicFrameLocks/>
          </p:cNvGraphicFramePr>
          <p:nvPr>
            <p:extLst>
              <p:ext uri="{D42A27DB-BD31-4B8C-83A1-F6EECF244321}">
                <p14:modId xmlns:p14="http://schemas.microsoft.com/office/powerpoint/2010/main" val="3728792515"/>
              </p:ext>
            </p:extLst>
          </p:nvPr>
        </p:nvGraphicFramePr>
        <p:xfrm>
          <a:off x="373990" y="1420314"/>
          <a:ext cx="5286847" cy="418576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74553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321EF-B656-4F6F-AA00-8A855DC95BAB}"/>
              </a:ext>
            </a:extLst>
          </p:cNvPr>
          <p:cNvSpPr>
            <a:spLocks noGrp="1"/>
          </p:cNvSpPr>
          <p:nvPr>
            <p:ph type="title"/>
          </p:nvPr>
        </p:nvSpPr>
        <p:spPr>
          <a:xfrm>
            <a:off x="383754" y="10183"/>
            <a:ext cx="9601200" cy="637670"/>
          </a:xfrm>
        </p:spPr>
        <p:txBody>
          <a:bodyPr vert="horz" lIns="91440" tIns="45720" rIns="91440" bIns="45720" rtlCol="0" anchor="b">
            <a:normAutofit/>
          </a:bodyPr>
          <a:lstStyle/>
          <a:p>
            <a:r>
              <a:rPr lang="en-US" dirty="0">
                <a:effectLst>
                  <a:outerShdw blurRad="38100" dist="38100" dir="2700000" algn="tl">
                    <a:srgbClr val="000000">
                      <a:alpha val="43137"/>
                    </a:srgbClr>
                  </a:outerShdw>
                </a:effectLst>
                <a:latin typeface="Bodoni MT" panose="02070603080606020203" pitchFamily="18" charset="0"/>
              </a:rPr>
              <a:t>Overview of Nigeria’s Public Debt</a:t>
            </a:r>
          </a:p>
        </p:txBody>
      </p:sp>
      <p:graphicFrame>
        <p:nvGraphicFramePr>
          <p:cNvPr id="8" name="Content Placeholder 7">
            <a:extLst>
              <a:ext uri="{FF2B5EF4-FFF2-40B4-BE49-F238E27FC236}">
                <a16:creationId xmlns:a16="http://schemas.microsoft.com/office/drawing/2014/main" id="{87B74366-B33D-2458-DB99-81CF165E46BF}"/>
              </a:ext>
            </a:extLst>
          </p:cNvPr>
          <p:cNvGraphicFramePr>
            <a:graphicFrameLocks noGrp="1"/>
          </p:cNvGraphicFramePr>
          <p:nvPr>
            <p:ph idx="1"/>
            <p:extLst>
              <p:ext uri="{D42A27DB-BD31-4B8C-83A1-F6EECF244321}">
                <p14:modId xmlns:p14="http://schemas.microsoft.com/office/powerpoint/2010/main" val="1045928471"/>
              </p:ext>
            </p:extLst>
          </p:nvPr>
        </p:nvGraphicFramePr>
        <p:xfrm>
          <a:off x="473725" y="1137845"/>
          <a:ext cx="5783856" cy="1913951"/>
        </p:xfrm>
        <a:graphic>
          <a:graphicData uri="http://schemas.openxmlformats.org/drawingml/2006/table">
            <a:tbl>
              <a:tblPr>
                <a:tableStyleId>{BC89EF96-8CEA-46FF-86C4-4CE0E7609802}</a:tableStyleId>
              </a:tblPr>
              <a:tblGrid>
                <a:gridCol w="528810">
                  <a:extLst>
                    <a:ext uri="{9D8B030D-6E8A-4147-A177-3AD203B41FA5}">
                      <a16:colId xmlns:a16="http://schemas.microsoft.com/office/drawing/2014/main" val="1997128316"/>
                    </a:ext>
                  </a:extLst>
                </a:gridCol>
                <a:gridCol w="1360217">
                  <a:extLst>
                    <a:ext uri="{9D8B030D-6E8A-4147-A177-3AD203B41FA5}">
                      <a16:colId xmlns:a16="http://schemas.microsoft.com/office/drawing/2014/main" val="2068283519"/>
                    </a:ext>
                  </a:extLst>
                </a:gridCol>
                <a:gridCol w="639591">
                  <a:extLst>
                    <a:ext uri="{9D8B030D-6E8A-4147-A177-3AD203B41FA5}">
                      <a16:colId xmlns:a16="http://schemas.microsoft.com/office/drawing/2014/main" val="310225890"/>
                    </a:ext>
                  </a:extLst>
                </a:gridCol>
                <a:gridCol w="1683117">
                  <a:extLst>
                    <a:ext uri="{9D8B030D-6E8A-4147-A177-3AD203B41FA5}">
                      <a16:colId xmlns:a16="http://schemas.microsoft.com/office/drawing/2014/main" val="4044463851"/>
                    </a:ext>
                  </a:extLst>
                </a:gridCol>
                <a:gridCol w="392882">
                  <a:extLst>
                    <a:ext uri="{9D8B030D-6E8A-4147-A177-3AD203B41FA5}">
                      <a16:colId xmlns:a16="http://schemas.microsoft.com/office/drawing/2014/main" val="929632586"/>
                    </a:ext>
                  </a:extLst>
                </a:gridCol>
                <a:gridCol w="1179239">
                  <a:extLst>
                    <a:ext uri="{9D8B030D-6E8A-4147-A177-3AD203B41FA5}">
                      <a16:colId xmlns:a16="http://schemas.microsoft.com/office/drawing/2014/main" val="2154417631"/>
                    </a:ext>
                  </a:extLst>
                </a:gridCol>
              </a:tblGrid>
              <a:tr h="237551">
                <a:tc>
                  <a:txBody>
                    <a:bodyPr/>
                    <a:lstStyle/>
                    <a:p>
                      <a:pPr algn="ctr" fontAlgn="ctr"/>
                      <a:r>
                        <a:rPr lang="en-US" sz="1200" b="1" u="none" strike="noStrike" dirty="0">
                          <a:solidFill>
                            <a:schemeClr val="bg1"/>
                          </a:solidFill>
                          <a:effectLst/>
                          <a:latin typeface="Bodoni MT" panose="02070603080606020203" pitchFamily="18" charset="0"/>
                        </a:rPr>
                        <a:t>Year</a:t>
                      </a:r>
                      <a:endParaRPr lang="en-US" sz="1200" b="1" i="0" u="none" strike="noStrike" dirty="0">
                        <a:solidFill>
                          <a:schemeClr val="bg1"/>
                        </a:solidFill>
                        <a:effectLst/>
                        <a:latin typeface="Bodoni MT" panose="02070603080606020203" pitchFamily="18" charset="0"/>
                      </a:endParaRPr>
                    </a:p>
                  </a:txBody>
                  <a:tcPr marL="0" marR="0" marT="0" marB="0" anchor="ctr">
                    <a:solidFill>
                      <a:schemeClr val="accent1"/>
                    </a:solidFill>
                  </a:tcPr>
                </a:tc>
                <a:tc>
                  <a:txBody>
                    <a:bodyPr/>
                    <a:lstStyle/>
                    <a:p>
                      <a:pPr algn="ctr" fontAlgn="ctr"/>
                      <a:r>
                        <a:rPr lang="en-US" sz="1200" b="1" u="none" strike="noStrike" dirty="0">
                          <a:solidFill>
                            <a:schemeClr val="bg1"/>
                          </a:solidFill>
                          <a:effectLst/>
                          <a:latin typeface="Bodoni MT" panose="02070603080606020203" pitchFamily="18" charset="0"/>
                        </a:rPr>
                        <a:t>Total Domestic Debt </a:t>
                      </a:r>
                      <a:endParaRPr lang="en-US" sz="1200" b="1" i="0" u="none" strike="noStrike" dirty="0">
                        <a:solidFill>
                          <a:schemeClr val="bg1"/>
                        </a:solidFill>
                        <a:effectLst/>
                        <a:latin typeface="Bodoni MT" panose="02070603080606020203" pitchFamily="18" charset="0"/>
                      </a:endParaRPr>
                    </a:p>
                  </a:txBody>
                  <a:tcPr marL="0" marR="0" marT="0" marB="0" anchor="ctr">
                    <a:solidFill>
                      <a:schemeClr val="accent1"/>
                    </a:solidFill>
                  </a:tcPr>
                </a:tc>
                <a:tc>
                  <a:txBody>
                    <a:bodyPr/>
                    <a:lstStyle/>
                    <a:p>
                      <a:pPr algn="ctr" fontAlgn="ctr"/>
                      <a:r>
                        <a:rPr lang="en-US" sz="1200" b="1" u="none" strike="noStrike" dirty="0">
                          <a:solidFill>
                            <a:schemeClr val="bg1"/>
                          </a:solidFill>
                          <a:effectLst/>
                          <a:latin typeface="Bodoni MT" panose="02070603080606020203" pitchFamily="18" charset="0"/>
                        </a:rPr>
                        <a:t>%</a:t>
                      </a:r>
                      <a:endParaRPr lang="en-US" sz="1200" b="1" i="0" u="none" strike="noStrike" dirty="0">
                        <a:solidFill>
                          <a:schemeClr val="bg1"/>
                        </a:solidFill>
                        <a:effectLst/>
                        <a:latin typeface="Bodoni MT" panose="02070603080606020203" pitchFamily="18" charset="0"/>
                      </a:endParaRPr>
                    </a:p>
                  </a:txBody>
                  <a:tcPr marL="0" marR="0" marT="0" marB="0" anchor="ctr">
                    <a:solidFill>
                      <a:schemeClr val="accent1"/>
                    </a:solidFill>
                  </a:tcPr>
                </a:tc>
                <a:tc>
                  <a:txBody>
                    <a:bodyPr/>
                    <a:lstStyle/>
                    <a:p>
                      <a:pPr algn="ctr" fontAlgn="ctr"/>
                      <a:r>
                        <a:rPr lang="en-US" sz="1200" b="1" u="none" strike="noStrike" dirty="0">
                          <a:solidFill>
                            <a:schemeClr val="bg1"/>
                          </a:solidFill>
                          <a:effectLst/>
                          <a:latin typeface="Bodoni MT" panose="02070603080606020203" pitchFamily="18" charset="0"/>
                        </a:rPr>
                        <a:t>Total External Debt</a:t>
                      </a:r>
                      <a:endParaRPr lang="en-US" sz="1200" b="1" i="0" u="none" strike="noStrike" dirty="0">
                        <a:solidFill>
                          <a:schemeClr val="bg1"/>
                        </a:solidFill>
                        <a:effectLst/>
                        <a:latin typeface="Bodoni MT" panose="02070603080606020203" pitchFamily="18" charset="0"/>
                      </a:endParaRPr>
                    </a:p>
                  </a:txBody>
                  <a:tcPr marL="0" marR="0" marT="0" marB="0" anchor="ctr">
                    <a:solidFill>
                      <a:schemeClr val="accent1"/>
                    </a:solidFill>
                  </a:tcPr>
                </a:tc>
                <a:tc>
                  <a:txBody>
                    <a:bodyPr/>
                    <a:lstStyle/>
                    <a:p>
                      <a:pPr algn="ctr" fontAlgn="ctr"/>
                      <a:r>
                        <a:rPr lang="en-US" sz="1200" b="1" u="none" strike="noStrike" dirty="0">
                          <a:solidFill>
                            <a:schemeClr val="bg1"/>
                          </a:solidFill>
                          <a:effectLst/>
                          <a:latin typeface="Bodoni MT" panose="02070603080606020203" pitchFamily="18" charset="0"/>
                        </a:rPr>
                        <a:t>%</a:t>
                      </a:r>
                      <a:endParaRPr lang="en-US" sz="1200" b="1" i="0" u="none" strike="noStrike" dirty="0">
                        <a:solidFill>
                          <a:schemeClr val="bg1"/>
                        </a:solidFill>
                        <a:effectLst/>
                        <a:latin typeface="Bodoni MT" panose="02070603080606020203" pitchFamily="18" charset="0"/>
                      </a:endParaRPr>
                    </a:p>
                  </a:txBody>
                  <a:tcPr marL="0" marR="0" marT="0" marB="0" anchor="ctr">
                    <a:solidFill>
                      <a:schemeClr val="accent1"/>
                    </a:solidFill>
                  </a:tcPr>
                </a:tc>
                <a:tc>
                  <a:txBody>
                    <a:bodyPr/>
                    <a:lstStyle/>
                    <a:p>
                      <a:pPr algn="ctr" fontAlgn="ctr"/>
                      <a:r>
                        <a:rPr lang="en-US" sz="1200" b="1" u="none" strike="noStrike" dirty="0">
                          <a:solidFill>
                            <a:schemeClr val="bg1"/>
                          </a:solidFill>
                          <a:effectLst/>
                          <a:latin typeface="Bodoni MT" panose="02070603080606020203" pitchFamily="18" charset="0"/>
                        </a:rPr>
                        <a:t>Total Debt Stock </a:t>
                      </a:r>
                      <a:endParaRPr lang="en-US" sz="1200" b="1" i="0" u="none" strike="noStrike" dirty="0">
                        <a:solidFill>
                          <a:schemeClr val="bg1"/>
                        </a:solidFill>
                        <a:effectLst/>
                        <a:latin typeface="Bodoni MT" panose="02070603080606020203" pitchFamily="18" charset="0"/>
                      </a:endParaRPr>
                    </a:p>
                  </a:txBody>
                  <a:tcPr marL="0" marR="0" marT="0" marB="0" anchor="ctr">
                    <a:solidFill>
                      <a:schemeClr val="accent1"/>
                    </a:solidFill>
                  </a:tcPr>
                </a:tc>
                <a:extLst>
                  <a:ext uri="{0D108BD9-81ED-4DB2-BD59-A6C34878D82A}">
                    <a16:rowId xmlns:a16="http://schemas.microsoft.com/office/drawing/2014/main" val="478237734"/>
                  </a:ext>
                </a:extLst>
              </a:tr>
              <a:tr h="209550">
                <a:tc>
                  <a:txBody>
                    <a:bodyPr/>
                    <a:lstStyle/>
                    <a:p>
                      <a:pPr algn="ctr" fontAlgn="ctr"/>
                      <a:r>
                        <a:rPr lang="en-US" sz="1100" u="none" strike="noStrike">
                          <a:effectLst/>
                          <a:latin typeface="Bodoni MT" panose="02070603080606020203" pitchFamily="18" charset="0"/>
                        </a:rPr>
                        <a:t>2015</a:t>
                      </a:r>
                      <a:endParaRPr lang="en-US" sz="1100" b="1"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100" u="none" strike="noStrike">
                          <a:effectLst/>
                          <a:latin typeface="Bodoni MT" panose="02070603080606020203" pitchFamily="18" charset="0"/>
                        </a:rPr>
                        <a:t>            10.49 </a:t>
                      </a:r>
                      <a:endParaRPr lang="en-US" sz="11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100" u="none" strike="noStrike">
                          <a:effectLst/>
                          <a:latin typeface="Bodoni MT" panose="02070603080606020203" pitchFamily="18" charset="0"/>
                        </a:rPr>
                        <a:t> 83.25 </a:t>
                      </a:r>
                      <a:endParaRPr lang="en-US" sz="11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100" u="none" strike="noStrike">
                          <a:effectLst/>
                          <a:latin typeface="Bodoni MT" panose="02070603080606020203" pitchFamily="18" charset="0"/>
                        </a:rPr>
                        <a:t>             2.11 </a:t>
                      </a:r>
                      <a:endParaRPr lang="en-US" sz="11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100" u="none" strike="noStrike">
                          <a:effectLst/>
                          <a:latin typeface="Bodoni MT" panose="02070603080606020203" pitchFamily="18" charset="0"/>
                        </a:rPr>
                        <a:t> 16.75 </a:t>
                      </a:r>
                      <a:endParaRPr lang="en-US" sz="11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100" u="none" strike="noStrike">
                          <a:effectLst/>
                          <a:latin typeface="Bodoni MT" panose="02070603080606020203" pitchFamily="18" charset="0"/>
                        </a:rPr>
                        <a:t>           12.60 </a:t>
                      </a:r>
                      <a:endParaRPr lang="en-US" sz="1100" b="1" i="0" u="none" strike="noStrike">
                        <a:solidFill>
                          <a:srgbClr val="000000"/>
                        </a:solidFill>
                        <a:effectLst/>
                        <a:latin typeface="Bodoni MT" panose="02070603080606020203" pitchFamily="18" charset="0"/>
                      </a:endParaRPr>
                    </a:p>
                  </a:txBody>
                  <a:tcPr marL="0" marR="0" marT="0" marB="0" anchor="ctr"/>
                </a:tc>
                <a:extLst>
                  <a:ext uri="{0D108BD9-81ED-4DB2-BD59-A6C34878D82A}">
                    <a16:rowId xmlns:a16="http://schemas.microsoft.com/office/drawing/2014/main" val="3298434643"/>
                  </a:ext>
                </a:extLst>
              </a:tr>
              <a:tr h="209550">
                <a:tc>
                  <a:txBody>
                    <a:bodyPr/>
                    <a:lstStyle/>
                    <a:p>
                      <a:pPr algn="ctr" fontAlgn="ctr"/>
                      <a:r>
                        <a:rPr lang="en-US" sz="1100" u="none" strike="noStrike">
                          <a:effectLst/>
                          <a:latin typeface="Bodoni MT" panose="02070603080606020203" pitchFamily="18" charset="0"/>
                        </a:rPr>
                        <a:t>2016</a:t>
                      </a:r>
                      <a:endParaRPr lang="en-US" sz="1100" b="1"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100" u="none" strike="noStrike">
                          <a:effectLst/>
                          <a:latin typeface="Bodoni MT" panose="02070603080606020203" pitchFamily="18" charset="0"/>
                        </a:rPr>
                        <a:t>            13.88 </a:t>
                      </a:r>
                      <a:endParaRPr lang="en-US" sz="11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100" u="none" strike="noStrike">
                          <a:effectLst/>
                          <a:latin typeface="Bodoni MT" panose="02070603080606020203" pitchFamily="18" charset="0"/>
                        </a:rPr>
                        <a:t> 79.96 </a:t>
                      </a:r>
                      <a:endParaRPr lang="en-US" sz="11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100" u="none" strike="noStrike">
                          <a:effectLst/>
                          <a:latin typeface="Bodoni MT" panose="02070603080606020203" pitchFamily="18" charset="0"/>
                        </a:rPr>
                        <a:t>             3.48 </a:t>
                      </a:r>
                      <a:endParaRPr lang="en-US" sz="11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100" u="none" strike="noStrike">
                          <a:effectLst/>
                          <a:latin typeface="Bodoni MT" panose="02070603080606020203" pitchFamily="18" charset="0"/>
                        </a:rPr>
                        <a:t> 20.04 </a:t>
                      </a:r>
                      <a:endParaRPr lang="en-US" sz="11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100" u="none" strike="noStrike">
                          <a:effectLst/>
                          <a:latin typeface="Bodoni MT" panose="02070603080606020203" pitchFamily="18" charset="0"/>
                        </a:rPr>
                        <a:t>           17.36 </a:t>
                      </a:r>
                      <a:endParaRPr lang="en-US" sz="1100" b="1" i="0" u="none" strike="noStrike">
                        <a:solidFill>
                          <a:srgbClr val="000000"/>
                        </a:solidFill>
                        <a:effectLst/>
                        <a:latin typeface="Bodoni MT" panose="02070603080606020203" pitchFamily="18" charset="0"/>
                      </a:endParaRPr>
                    </a:p>
                  </a:txBody>
                  <a:tcPr marL="0" marR="0" marT="0" marB="0" anchor="ctr"/>
                </a:tc>
                <a:extLst>
                  <a:ext uri="{0D108BD9-81ED-4DB2-BD59-A6C34878D82A}">
                    <a16:rowId xmlns:a16="http://schemas.microsoft.com/office/drawing/2014/main" val="2359859599"/>
                  </a:ext>
                </a:extLst>
              </a:tr>
              <a:tr h="209550">
                <a:tc>
                  <a:txBody>
                    <a:bodyPr/>
                    <a:lstStyle/>
                    <a:p>
                      <a:pPr algn="ctr" fontAlgn="ctr"/>
                      <a:r>
                        <a:rPr lang="en-US" sz="1100" u="none" strike="noStrike">
                          <a:effectLst/>
                          <a:latin typeface="Bodoni MT" panose="02070603080606020203" pitchFamily="18" charset="0"/>
                        </a:rPr>
                        <a:t>2017</a:t>
                      </a:r>
                      <a:endParaRPr lang="en-US" sz="1100" b="1"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100" u="none" strike="noStrike">
                          <a:effectLst/>
                          <a:latin typeface="Bodoni MT" panose="02070603080606020203" pitchFamily="18" charset="0"/>
                        </a:rPr>
                        <a:t>            15.94 </a:t>
                      </a:r>
                      <a:endParaRPr lang="en-US" sz="11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100" u="none" strike="noStrike">
                          <a:effectLst/>
                          <a:latin typeface="Bodoni MT" panose="02070603080606020203" pitchFamily="18" charset="0"/>
                        </a:rPr>
                        <a:t> 73.36 </a:t>
                      </a:r>
                      <a:endParaRPr lang="en-US" sz="11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100" u="none" strike="noStrike">
                          <a:effectLst/>
                          <a:latin typeface="Bodoni MT" panose="02070603080606020203" pitchFamily="18" charset="0"/>
                        </a:rPr>
                        <a:t>             5.79 </a:t>
                      </a:r>
                      <a:endParaRPr lang="en-US" sz="11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100" u="none" strike="noStrike">
                          <a:effectLst/>
                          <a:latin typeface="Bodoni MT" panose="02070603080606020203" pitchFamily="18" charset="0"/>
                        </a:rPr>
                        <a:t> 26.64 </a:t>
                      </a:r>
                      <a:endParaRPr lang="en-US" sz="11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100" u="none" strike="noStrike">
                          <a:effectLst/>
                          <a:latin typeface="Bodoni MT" panose="02070603080606020203" pitchFamily="18" charset="0"/>
                        </a:rPr>
                        <a:t>           21.73 </a:t>
                      </a:r>
                      <a:endParaRPr lang="en-US" sz="1100" b="1" i="0" u="none" strike="noStrike">
                        <a:solidFill>
                          <a:srgbClr val="000000"/>
                        </a:solidFill>
                        <a:effectLst/>
                        <a:latin typeface="Bodoni MT" panose="02070603080606020203" pitchFamily="18" charset="0"/>
                      </a:endParaRPr>
                    </a:p>
                  </a:txBody>
                  <a:tcPr marL="0" marR="0" marT="0" marB="0" anchor="ctr"/>
                </a:tc>
                <a:extLst>
                  <a:ext uri="{0D108BD9-81ED-4DB2-BD59-A6C34878D82A}">
                    <a16:rowId xmlns:a16="http://schemas.microsoft.com/office/drawing/2014/main" val="1835085795"/>
                  </a:ext>
                </a:extLst>
              </a:tr>
              <a:tr h="209550">
                <a:tc>
                  <a:txBody>
                    <a:bodyPr/>
                    <a:lstStyle/>
                    <a:p>
                      <a:pPr algn="ctr" fontAlgn="ctr"/>
                      <a:r>
                        <a:rPr lang="en-US" sz="1100" u="none" strike="noStrike">
                          <a:effectLst/>
                          <a:latin typeface="Bodoni MT" panose="02070603080606020203" pitchFamily="18" charset="0"/>
                        </a:rPr>
                        <a:t>2018</a:t>
                      </a:r>
                      <a:endParaRPr lang="en-US" sz="1100" b="1"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100" u="none" strike="noStrike">
                          <a:effectLst/>
                          <a:latin typeface="Bodoni MT" panose="02070603080606020203" pitchFamily="18" charset="0"/>
                        </a:rPr>
                        <a:t>            16.63 </a:t>
                      </a:r>
                      <a:endParaRPr lang="en-US" sz="11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100" u="none" strike="noStrike">
                          <a:effectLst/>
                          <a:latin typeface="Bodoni MT" panose="02070603080606020203" pitchFamily="18" charset="0"/>
                        </a:rPr>
                        <a:t> 68.18 </a:t>
                      </a:r>
                      <a:endParaRPr lang="en-US" sz="11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100" u="none" strike="noStrike">
                          <a:effectLst/>
                          <a:latin typeface="Bodoni MT" panose="02070603080606020203" pitchFamily="18" charset="0"/>
                        </a:rPr>
                        <a:t>             7.76 </a:t>
                      </a:r>
                      <a:endParaRPr lang="en-US" sz="11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100" u="none" strike="noStrike">
                          <a:effectLst/>
                          <a:latin typeface="Bodoni MT" panose="02070603080606020203" pitchFamily="18" charset="0"/>
                        </a:rPr>
                        <a:t> 31.82 </a:t>
                      </a:r>
                      <a:endParaRPr lang="en-US" sz="11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100" u="none" strike="noStrike">
                          <a:effectLst/>
                          <a:latin typeface="Bodoni MT" panose="02070603080606020203" pitchFamily="18" charset="0"/>
                        </a:rPr>
                        <a:t>           24.39 </a:t>
                      </a:r>
                      <a:endParaRPr lang="en-US" sz="1100" b="1" i="0" u="none" strike="noStrike">
                        <a:solidFill>
                          <a:srgbClr val="000000"/>
                        </a:solidFill>
                        <a:effectLst/>
                        <a:latin typeface="Bodoni MT" panose="02070603080606020203" pitchFamily="18" charset="0"/>
                      </a:endParaRPr>
                    </a:p>
                  </a:txBody>
                  <a:tcPr marL="0" marR="0" marT="0" marB="0" anchor="ctr"/>
                </a:tc>
                <a:extLst>
                  <a:ext uri="{0D108BD9-81ED-4DB2-BD59-A6C34878D82A}">
                    <a16:rowId xmlns:a16="http://schemas.microsoft.com/office/drawing/2014/main" val="1674396883"/>
                  </a:ext>
                </a:extLst>
              </a:tr>
              <a:tr h="209550">
                <a:tc>
                  <a:txBody>
                    <a:bodyPr/>
                    <a:lstStyle/>
                    <a:p>
                      <a:pPr algn="ctr" fontAlgn="ctr"/>
                      <a:r>
                        <a:rPr lang="en-US" sz="1100" u="none" strike="noStrike">
                          <a:effectLst/>
                          <a:latin typeface="Bodoni MT" panose="02070603080606020203" pitchFamily="18" charset="0"/>
                        </a:rPr>
                        <a:t>2019</a:t>
                      </a:r>
                      <a:endParaRPr lang="en-US" sz="1100" b="1"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100" u="none" strike="noStrike">
                          <a:effectLst/>
                          <a:latin typeface="Bodoni MT" panose="02070603080606020203" pitchFamily="18" charset="0"/>
                        </a:rPr>
                        <a:t>            18.38 </a:t>
                      </a:r>
                      <a:endParaRPr lang="en-US" sz="11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100" u="none" strike="noStrike">
                          <a:effectLst/>
                          <a:latin typeface="Bodoni MT" panose="02070603080606020203" pitchFamily="18" charset="0"/>
                        </a:rPr>
                        <a:t> 67.07 </a:t>
                      </a:r>
                      <a:endParaRPr lang="en-US" sz="11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100" u="none" strike="noStrike">
                          <a:effectLst/>
                          <a:latin typeface="Bodoni MT" panose="02070603080606020203" pitchFamily="18" charset="0"/>
                        </a:rPr>
                        <a:t>             9.02 </a:t>
                      </a:r>
                      <a:endParaRPr lang="en-US" sz="11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100" u="none" strike="noStrike">
                          <a:effectLst/>
                          <a:latin typeface="Bodoni MT" panose="02070603080606020203" pitchFamily="18" charset="0"/>
                        </a:rPr>
                        <a:t> 32.93 </a:t>
                      </a:r>
                      <a:endParaRPr lang="en-US" sz="11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100" u="none" strike="noStrike">
                          <a:effectLst/>
                          <a:latin typeface="Bodoni MT" panose="02070603080606020203" pitchFamily="18" charset="0"/>
                        </a:rPr>
                        <a:t>           27.40 </a:t>
                      </a:r>
                      <a:endParaRPr lang="en-US" sz="1100" b="1" i="0" u="none" strike="noStrike">
                        <a:solidFill>
                          <a:srgbClr val="000000"/>
                        </a:solidFill>
                        <a:effectLst/>
                        <a:latin typeface="Bodoni MT" panose="02070603080606020203" pitchFamily="18" charset="0"/>
                      </a:endParaRPr>
                    </a:p>
                  </a:txBody>
                  <a:tcPr marL="0" marR="0" marT="0" marB="0" anchor="ctr"/>
                </a:tc>
                <a:extLst>
                  <a:ext uri="{0D108BD9-81ED-4DB2-BD59-A6C34878D82A}">
                    <a16:rowId xmlns:a16="http://schemas.microsoft.com/office/drawing/2014/main" val="3469384278"/>
                  </a:ext>
                </a:extLst>
              </a:tr>
              <a:tr h="209550">
                <a:tc>
                  <a:txBody>
                    <a:bodyPr/>
                    <a:lstStyle/>
                    <a:p>
                      <a:pPr algn="ctr" fontAlgn="ctr"/>
                      <a:r>
                        <a:rPr lang="en-US" sz="1100" u="none" strike="noStrike">
                          <a:effectLst/>
                          <a:latin typeface="Bodoni MT" panose="02070603080606020203" pitchFamily="18" charset="0"/>
                        </a:rPr>
                        <a:t>2020</a:t>
                      </a:r>
                      <a:endParaRPr lang="en-US" sz="1100" b="1"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100" u="none" strike="noStrike">
                          <a:effectLst/>
                          <a:latin typeface="Bodoni MT" panose="02070603080606020203" pitchFamily="18" charset="0"/>
                        </a:rPr>
                        <a:t>            20.21 </a:t>
                      </a:r>
                      <a:endParaRPr lang="en-US" sz="11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100" u="none" strike="noStrike">
                          <a:effectLst/>
                          <a:latin typeface="Bodoni MT" panose="02070603080606020203" pitchFamily="18" charset="0"/>
                        </a:rPr>
                        <a:t> 61.40 </a:t>
                      </a:r>
                      <a:endParaRPr lang="en-US" sz="11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100" u="none" strike="noStrike">
                          <a:effectLst/>
                          <a:latin typeface="Bodoni MT" panose="02070603080606020203" pitchFamily="18" charset="0"/>
                        </a:rPr>
                        <a:t>            12.71 </a:t>
                      </a:r>
                      <a:endParaRPr lang="en-US" sz="11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100" u="none" strike="noStrike">
                          <a:effectLst/>
                          <a:latin typeface="Bodoni MT" panose="02070603080606020203" pitchFamily="18" charset="0"/>
                        </a:rPr>
                        <a:t> 38.60 </a:t>
                      </a:r>
                      <a:endParaRPr lang="en-US" sz="11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100" u="none" strike="noStrike">
                          <a:effectLst/>
                          <a:latin typeface="Bodoni MT" panose="02070603080606020203" pitchFamily="18" charset="0"/>
                        </a:rPr>
                        <a:t>           32.92 </a:t>
                      </a:r>
                      <a:endParaRPr lang="en-US" sz="1100" b="1" i="0" u="none" strike="noStrike">
                        <a:solidFill>
                          <a:srgbClr val="000000"/>
                        </a:solidFill>
                        <a:effectLst/>
                        <a:latin typeface="Bodoni MT" panose="02070603080606020203" pitchFamily="18" charset="0"/>
                      </a:endParaRPr>
                    </a:p>
                  </a:txBody>
                  <a:tcPr marL="0" marR="0" marT="0" marB="0" anchor="ctr"/>
                </a:tc>
                <a:extLst>
                  <a:ext uri="{0D108BD9-81ED-4DB2-BD59-A6C34878D82A}">
                    <a16:rowId xmlns:a16="http://schemas.microsoft.com/office/drawing/2014/main" val="1466542423"/>
                  </a:ext>
                </a:extLst>
              </a:tr>
              <a:tr h="209550">
                <a:tc>
                  <a:txBody>
                    <a:bodyPr/>
                    <a:lstStyle/>
                    <a:p>
                      <a:pPr algn="ctr" fontAlgn="ctr"/>
                      <a:r>
                        <a:rPr lang="en-US" sz="1100" u="none" strike="noStrike">
                          <a:effectLst/>
                          <a:latin typeface="Bodoni MT" panose="02070603080606020203" pitchFamily="18" charset="0"/>
                        </a:rPr>
                        <a:t>2021</a:t>
                      </a:r>
                      <a:endParaRPr lang="en-US" sz="1100" b="1"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100" u="none" strike="noStrike">
                          <a:effectLst/>
                          <a:latin typeface="Bodoni MT" panose="02070603080606020203" pitchFamily="18" charset="0"/>
                        </a:rPr>
                        <a:t>            23.70 </a:t>
                      </a:r>
                      <a:endParaRPr lang="en-US" sz="11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100" u="none" strike="noStrike">
                          <a:effectLst/>
                          <a:latin typeface="Bodoni MT" panose="02070603080606020203" pitchFamily="18" charset="0"/>
                        </a:rPr>
                        <a:t> 59.92 </a:t>
                      </a:r>
                      <a:endParaRPr lang="en-US" sz="11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100" u="none" strike="noStrike">
                          <a:effectLst/>
                          <a:latin typeface="Bodoni MT" panose="02070603080606020203" pitchFamily="18" charset="0"/>
                        </a:rPr>
                        <a:t>            15.86 </a:t>
                      </a:r>
                      <a:endParaRPr lang="en-US" sz="11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100" u="none" strike="noStrike">
                          <a:effectLst/>
                          <a:latin typeface="Bodoni MT" panose="02070603080606020203" pitchFamily="18" charset="0"/>
                        </a:rPr>
                        <a:t> 40.08 </a:t>
                      </a:r>
                      <a:endParaRPr lang="en-US" sz="11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100" u="none" strike="noStrike">
                          <a:effectLst/>
                          <a:latin typeface="Bodoni MT" panose="02070603080606020203" pitchFamily="18" charset="0"/>
                        </a:rPr>
                        <a:t>           39.56 </a:t>
                      </a:r>
                      <a:endParaRPr lang="en-US" sz="1100" b="1" i="0" u="none" strike="noStrike">
                        <a:solidFill>
                          <a:srgbClr val="000000"/>
                        </a:solidFill>
                        <a:effectLst/>
                        <a:latin typeface="Bodoni MT" panose="02070603080606020203" pitchFamily="18" charset="0"/>
                      </a:endParaRPr>
                    </a:p>
                  </a:txBody>
                  <a:tcPr marL="0" marR="0" marT="0" marB="0" anchor="ctr"/>
                </a:tc>
                <a:extLst>
                  <a:ext uri="{0D108BD9-81ED-4DB2-BD59-A6C34878D82A}">
                    <a16:rowId xmlns:a16="http://schemas.microsoft.com/office/drawing/2014/main" val="4243416727"/>
                  </a:ext>
                </a:extLst>
              </a:tr>
              <a:tr h="209550">
                <a:tc>
                  <a:txBody>
                    <a:bodyPr/>
                    <a:lstStyle/>
                    <a:p>
                      <a:pPr algn="ctr" fontAlgn="ctr"/>
                      <a:r>
                        <a:rPr lang="en-US" sz="1100" u="none" strike="noStrike">
                          <a:effectLst/>
                          <a:latin typeface="Bodoni MT" panose="02070603080606020203" pitchFamily="18" charset="0"/>
                        </a:rPr>
                        <a:t>2022</a:t>
                      </a:r>
                      <a:endParaRPr lang="en-US" sz="1100" b="1"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100" u="none" strike="noStrike">
                          <a:effectLst/>
                          <a:latin typeface="Bodoni MT" panose="02070603080606020203" pitchFamily="18" charset="0"/>
                        </a:rPr>
                        <a:t>            27.55 </a:t>
                      </a:r>
                      <a:endParaRPr lang="en-US" sz="11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100" u="none" strike="noStrike">
                          <a:effectLst/>
                          <a:latin typeface="Bodoni MT" panose="02070603080606020203" pitchFamily="18" charset="0"/>
                        </a:rPr>
                        <a:t> 59.56 </a:t>
                      </a:r>
                      <a:endParaRPr lang="en-US" sz="11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100" u="none" strike="noStrike">
                          <a:effectLst/>
                          <a:latin typeface="Bodoni MT" panose="02070603080606020203" pitchFamily="18" charset="0"/>
                        </a:rPr>
                        <a:t>            18.70 </a:t>
                      </a:r>
                      <a:endParaRPr lang="en-US" sz="11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100" u="none" strike="noStrike">
                          <a:effectLst/>
                          <a:latin typeface="Bodoni MT" panose="02070603080606020203" pitchFamily="18" charset="0"/>
                        </a:rPr>
                        <a:t> 40.44 </a:t>
                      </a:r>
                      <a:endParaRPr lang="en-US" sz="11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100" u="none" strike="noStrike" dirty="0">
                          <a:effectLst/>
                          <a:latin typeface="Bodoni MT" panose="02070603080606020203" pitchFamily="18" charset="0"/>
                        </a:rPr>
                        <a:t>           46.25 </a:t>
                      </a:r>
                      <a:endParaRPr lang="en-US" sz="1100" b="1" i="0" u="none" strike="noStrike" dirty="0">
                        <a:solidFill>
                          <a:srgbClr val="000000"/>
                        </a:solidFill>
                        <a:effectLst/>
                        <a:latin typeface="Bodoni MT" panose="02070603080606020203" pitchFamily="18" charset="0"/>
                      </a:endParaRPr>
                    </a:p>
                  </a:txBody>
                  <a:tcPr marL="0" marR="0" marT="0" marB="0" anchor="ctr"/>
                </a:tc>
                <a:extLst>
                  <a:ext uri="{0D108BD9-81ED-4DB2-BD59-A6C34878D82A}">
                    <a16:rowId xmlns:a16="http://schemas.microsoft.com/office/drawing/2014/main" val="1382924749"/>
                  </a:ext>
                </a:extLst>
              </a:tr>
            </a:tbl>
          </a:graphicData>
        </a:graphic>
      </p:graphicFrame>
      <p:graphicFrame>
        <p:nvGraphicFramePr>
          <p:cNvPr id="9" name="Chart 8">
            <a:extLst>
              <a:ext uri="{FF2B5EF4-FFF2-40B4-BE49-F238E27FC236}">
                <a16:creationId xmlns:a16="http://schemas.microsoft.com/office/drawing/2014/main" id="{BF928FFF-1B5E-D58D-7D89-E11B6EA0A706}"/>
              </a:ext>
            </a:extLst>
          </p:cNvPr>
          <p:cNvGraphicFramePr>
            <a:graphicFrameLocks/>
          </p:cNvGraphicFramePr>
          <p:nvPr>
            <p:extLst>
              <p:ext uri="{D42A27DB-BD31-4B8C-83A1-F6EECF244321}">
                <p14:modId xmlns:p14="http://schemas.microsoft.com/office/powerpoint/2010/main" val="3707038975"/>
              </p:ext>
            </p:extLst>
          </p:nvPr>
        </p:nvGraphicFramePr>
        <p:xfrm>
          <a:off x="279323" y="3372870"/>
          <a:ext cx="5163010" cy="2299335"/>
        </p:xfrm>
        <a:graphic>
          <a:graphicData uri="http://schemas.openxmlformats.org/drawingml/2006/chart">
            <c:chart xmlns:c="http://schemas.openxmlformats.org/drawingml/2006/chart" xmlns:r="http://schemas.openxmlformats.org/officeDocument/2006/relationships" r:id="rId2"/>
          </a:graphicData>
        </a:graphic>
      </p:graphicFrame>
      <p:sp>
        <p:nvSpPr>
          <p:cNvPr id="10" name="Title 1">
            <a:extLst>
              <a:ext uri="{FF2B5EF4-FFF2-40B4-BE49-F238E27FC236}">
                <a16:creationId xmlns:a16="http://schemas.microsoft.com/office/drawing/2014/main" id="{B8A13FB9-D5F9-233C-0D87-08F6B5B288AF}"/>
              </a:ext>
            </a:extLst>
          </p:cNvPr>
          <p:cNvSpPr>
            <a:spLocks noGrp="1"/>
          </p:cNvSpPr>
          <p:nvPr/>
        </p:nvSpPr>
        <p:spPr>
          <a:xfrm>
            <a:off x="0" y="6195425"/>
            <a:ext cx="3443000" cy="195548"/>
          </a:xfrm>
          <a:prstGeom prst="rect">
            <a:avLst/>
          </a:prstGeom>
        </p:spPr>
        <p:txBody>
          <a:bodyPr vert="horz" lIns="121920" tIns="60960" rIns="121920" bIns="60960" rtlCol="0" anchor="t">
            <a:noAutofit/>
          </a:bodyPr>
          <a:lstStyle/>
          <a:p>
            <a:pPr marL="0" marR="0" algn="ctr">
              <a:lnSpc>
                <a:spcPct val="90000"/>
              </a:lnSpc>
              <a:spcBef>
                <a:spcPts val="0"/>
              </a:spcBef>
              <a:spcAft>
                <a:spcPts val="800"/>
              </a:spcAft>
            </a:pPr>
            <a:r>
              <a:rPr lang="en-US" sz="1100" i="1" kern="1200" dirty="0">
                <a:effectLst>
                  <a:outerShdw blurRad="38100" dist="38100" dir="2700000" algn="tl">
                    <a:srgbClr val="000000">
                      <a:alpha val="43000"/>
                    </a:srgbClr>
                  </a:outerShdw>
                </a:effectLst>
                <a:latin typeface="Bodoni MT" panose="02070603080606020203" pitchFamily="18" charset="0"/>
                <a:ea typeface="Tahoma" panose="020B0604030504040204" pitchFamily="34" charset="0"/>
                <a:cs typeface="Tahoma" panose="020B0604030504040204" pitchFamily="34" charset="0"/>
              </a:rPr>
              <a:t>Source: Debt Management Office (DMO)</a:t>
            </a:r>
          </a:p>
          <a:p>
            <a:pPr marL="0" marR="0">
              <a:lnSpc>
                <a:spcPct val="90000"/>
              </a:lnSpc>
              <a:spcBef>
                <a:spcPts val="0"/>
              </a:spcBef>
              <a:spcAft>
                <a:spcPts val="800"/>
              </a:spcAft>
            </a:pPr>
            <a:endParaRPr lang="en-US" sz="900" dirty="0">
              <a:effectLst/>
              <a:latin typeface="Bodoni MT" panose="02070603080606020203" pitchFamily="18" charset="0"/>
              <a:ea typeface="Tahoma" panose="020B0604030504040204" pitchFamily="34" charset="0"/>
              <a:cs typeface="Tahoma" panose="020B0604030504040204" pitchFamily="34" charset="0"/>
            </a:endParaRPr>
          </a:p>
        </p:txBody>
      </p:sp>
      <p:sp>
        <p:nvSpPr>
          <p:cNvPr id="11" name="Title 1">
            <a:extLst>
              <a:ext uri="{FF2B5EF4-FFF2-40B4-BE49-F238E27FC236}">
                <a16:creationId xmlns:a16="http://schemas.microsoft.com/office/drawing/2014/main" id="{A540EB48-C06C-B9DF-59E9-8834121B620A}"/>
              </a:ext>
            </a:extLst>
          </p:cNvPr>
          <p:cNvSpPr>
            <a:spLocks noGrp="1"/>
          </p:cNvSpPr>
          <p:nvPr/>
        </p:nvSpPr>
        <p:spPr>
          <a:xfrm>
            <a:off x="383754" y="869079"/>
            <a:ext cx="3443000" cy="195548"/>
          </a:xfrm>
          <a:prstGeom prst="rect">
            <a:avLst/>
          </a:prstGeom>
        </p:spPr>
        <p:txBody>
          <a:bodyPr vert="horz" lIns="121920" tIns="60960" rIns="121920" bIns="60960" rtlCol="0" anchor="t">
            <a:noAutofit/>
          </a:bodyPr>
          <a:lstStyle/>
          <a:p>
            <a:pPr marL="0" marR="0">
              <a:lnSpc>
                <a:spcPct val="90000"/>
              </a:lnSpc>
              <a:spcBef>
                <a:spcPts val="0"/>
              </a:spcBef>
              <a:spcAft>
                <a:spcPts val="800"/>
              </a:spcAft>
            </a:pPr>
            <a:r>
              <a:rPr lang="en-US" sz="1600" kern="1200" dirty="0">
                <a:effectLst>
                  <a:outerShdw blurRad="38100" dist="38100" dir="2700000" algn="tl">
                    <a:srgbClr val="000000">
                      <a:alpha val="43000"/>
                    </a:srgbClr>
                  </a:outerShdw>
                </a:effectLst>
                <a:latin typeface="Bodoni MT" panose="02070603080606020203" pitchFamily="18" charset="0"/>
                <a:ea typeface="Tahoma" panose="020B0604030504040204" pitchFamily="34" charset="0"/>
                <a:cs typeface="Tahoma" panose="020B0604030504040204" pitchFamily="34" charset="0"/>
              </a:rPr>
              <a:t>Table 1: Total Public Debt Stock</a:t>
            </a:r>
            <a:endParaRPr lang="en-US" sz="1100" dirty="0">
              <a:effectLst/>
              <a:latin typeface="Bodoni MT" panose="02070603080606020203" pitchFamily="18" charset="0"/>
              <a:ea typeface="Tahoma" panose="020B0604030504040204" pitchFamily="34" charset="0"/>
              <a:cs typeface="Tahoma" panose="020B0604030504040204" pitchFamily="34" charset="0"/>
            </a:endParaRPr>
          </a:p>
        </p:txBody>
      </p:sp>
      <p:sp>
        <p:nvSpPr>
          <p:cNvPr id="12" name="Title 1">
            <a:extLst>
              <a:ext uri="{FF2B5EF4-FFF2-40B4-BE49-F238E27FC236}">
                <a16:creationId xmlns:a16="http://schemas.microsoft.com/office/drawing/2014/main" id="{2D38973F-8D79-AFD3-1539-B0A58064EDE2}"/>
              </a:ext>
            </a:extLst>
          </p:cNvPr>
          <p:cNvSpPr>
            <a:spLocks noGrp="1"/>
          </p:cNvSpPr>
          <p:nvPr/>
        </p:nvSpPr>
        <p:spPr>
          <a:xfrm>
            <a:off x="369066" y="3177322"/>
            <a:ext cx="3443000" cy="195548"/>
          </a:xfrm>
          <a:prstGeom prst="rect">
            <a:avLst/>
          </a:prstGeom>
        </p:spPr>
        <p:txBody>
          <a:bodyPr vert="horz" lIns="121920" tIns="60960" rIns="121920" bIns="60960" rtlCol="0" anchor="t">
            <a:noAutofit/>
          </a:bodyPr>
          <a:lstStyle/>
          <a:p>
            <a:pPr marL="0" marR="0">
              <a:lnSpc>
                <a:spcPct val="90000"/>
              </a:lnSpc>
              <a:spcBef>
                <a:spcPts val="0"/>
              </a:spcBef>
              <a:spcAft>
                <a:spcPts val="800"/>
              </a:spcAft>
            </a:pPr>
            <a:r>
              <a:rPr lang="en-US" sz="1400" kern="1200" dirty="0">
                <a:effectLst>
                  <a:outerShdw blurRad="38100" dist="38100" dir="2700000" algn="tl">
                    <a:srgbClr val="000000">
                      <a:alpha val="43000"/>
                    </a:srgbClr>
                  </a:outerShdw>
                </a:effectLst>
                <a:latin typeface="Bodoni MT" panose="02070603080606020203" pitchFamily="18" charset="0"/>
                <a:ea typeface="Tahoma" panose="020B0604030504040204" pitchFamily="34" charset="0"/>
                <a:cs typeface="Tahoma" panose="020B0604030504040204" pitchFamily="34" charset="0"/>
              </a:rPr>
              <a:t>Trend in Debt Stock (2015 – 2022)</a:t>
            </a:r>
            <a:endParaRPr lang="en-US" sz="1050" dirty="0">
              <a:effectLst/>
              <a:latin typeface="Bodoni MT" panose="02070603080606020203" pitchFamily="18" charset="0"/>
              <a:ea typeface="Tahoma" panose="020B0604030504040204" pitchFamily="34" charset="0"/>
              <a:cs typeface="Tahoma" panose="020B0604030504040204" pitchFamily="34" charset="0"/>
            </a:endParaRPr>
          </a:p>
        </p:txBody>
      </p:sp>
      <p:sp>
        <p:nvSpPr>
          <p:cNvPr id="13" name="TextBox 12">
            <a:extLst>
              <a:ext uri="{FF2B5EF4-FFF2-40B4-BE49-F238E27FC236}">
                <a16:creationId xmlns:a16="http://schemas.microsoft.com/office/drawing/2014/main" id="{6C1F230F-D84E-8828-D0A9-271C5A7FAD88}"/>
              </a:ext>
            </a:extLst>
          </p:cNvPr>
          <p:cNvSpPr txBox="1"/>
          <p:nvPr/>
        </p:nvSpPr>
        <p:spPr>
          <a:xfrm>
            <a:off x="156071" y="5619589"/>
            <a:ext cx="6257580" cy="492443"/>
          </a:xfrm>
          <a:prstGeom prst="rect">
            <a:avLst/>
          </a:prstGeom>
          <a:noFill/>
        </p:spPr>
        <p:txBody>
          <a:bodyPr wrap="square" rtlCol="0">
            <a:spAutoFit/>
          </a:bodyPr>
          <a:lstStyle/>
          <a:p>
            <a:pPr marL="285750" indent="-285750" algn="just">
              <a:buFontTx/>
              <a:buChar char="-"/>
            </a:pPr>
            <a:r>
              <a:rPr lang="en-US" sz="1300" dirty="0">
                <a:latin typeface="Bodoni MT" panose="02070603080606020203" pitchFamily="18" charset="0"/>
                <a:ea typeface="Tahoma" panose="020B0604030504040204" pitchFamily="34" charset="0"/>
                <a:cs typeface="Tahoma" panose="020B0604030504040204" pitchFamily="34" charset="0"/>
              </a:rPr>
              <a:t>Nigeria’s Public Debt Stock has grown over the past years. The trigger for the growth has primarily been successive budget deficits arising from low revenues. </a:t>
            </a:r>
          </a:p>
        </p:txBody>
      </p:sp>
      <p:graphicFrame>
        <p:nvGraphicFramePr>
          <p:cNvPr id="14" name="Table 13">
            <a:extLst>
              <a:ext uri="{FF2B5EF4-FFF2-40B4-BE49-F238E27FC236}">
                <a16:creationId xmlns:a16="http://schemas.microsoft.com/office/drawing/2014/main" id="{C0F14EE1-737C-3203-9D2E-991CB9F57003}"/>
              </a:ext>
            </a:extLst>
          </p:cNvPr>
          <p:cNvGraphicFramePr>
            <a:graphicFrameLocks noGrp="1"/>
          </p:cNvGraphicFramePr>
          <p:nvPr>
            <p:extLst>
              <p:ext uri="{D42A27DB-BD31-4B8C-83A1-F6EECF244321}">
                <p14:modId xmlns:p14="http://schemas.microsoft.com/office/powerpoint/2010/main" val="2004155077"/>
              </p:ext>
            </p:extLst>
          </p:nvPr>
        </p:nvGraphicFramePr>
        <p:xfrm>
          <a:off x="7230355" y="1125573"/>
          <a:ext cx="4592579" cy="2299335"/>
        </p:xfrm>
        <a:graphic>
          <a:graphicData uri="http://schemas.openxmlformats.org/drawingml/2006/table">
            <a:tbl>
              <a:tblPr>
                <a:tableStyleId>{BC89EF96-8CEA-46FF-86C4-4CE0E7609802}</a:tableStyleId>
              </a:tblPr>
              <a:tblGrid>
                <a:gridCol w="609600">
                  <a:extLst>
                    <a:ext uri="{9D8B030D-6E8A-4147-A177-3AD203B41FA5}">
                      <a16:colId xmlns:a16="http://schemas.microsoft.com/office/drawing/2014/main" val="4067856917"/>
                    </a:ext>
                  </a:extLst>
                </a:gridCol>
                <a:gridCol w="596900">
                  <a:extLst>
                    <a:ext uri="{9D8B030D-6E8A-4147-A177-3AD203B41FA5}">
                      <a16:colId xmlns:a16="http://schemas.microsoft.com/office/drawing/2014/main" val="3127221142"/>
                    </a:ext>
                  </a:extLst>
                </a:gridCol>
                <a:gridCol w="698500">
                  <a:extLst>
                    <a:ext uri="{9D8B030D-6E8A-4147-A177-3AD203B41FA5}">
                      <a16:colId xmlns:a16="http://schemas.microsoft.com/office/drawing/2014/main" val="1364088316"/>
                    </a:ext>
                  </a:extLst>
                </a:gridCol>
                <a:gridCol w="1251714">
                  <a:extLst>
                    <a:ext uri="{9D8B030D-6E8A-4147-A177-3AD203B41FA5}">
                      <a16:colId xmlns:a16="http://schemas.microsoft.com/office/drawing/2014/main" val="3326234408"/>
                    </a:ext>
                  </a:extLst>
                </a:gridCol>
                <a:gridCol w="1435865">
                  <a:extLst>
                    <a:ext uri="{9D8B030D-6E8A-4147-A177-3AD203B41FA5}">
                      <a16:colId xmlns:a16="http://schemas.microsoft.com/office/drawing/2014/main" val="163014108"/>
                    </a:ext>
                  </a:extLst>
                </a:gridCol>
              </a:tblGrid>
              <a:tr h="0">
                <a:tc rowSpan="2">
                  <a:txBody>
                    <a:bodyPr/>
                    <a:lstStyle/>
                    <a:p>
                      <a:pPr algn="ctr" rtl="0" fontAlgn="ctr"/>
                      <a:r>
                        <a:rPr lang="en-US" sz="1200" u="none" strike="noStrike" dirty="0">
                          <a:solidFill>
                            <a:schemeClr val="bg1"/>
                          </a:solidFill>
                          <a:effectLst/>
                          <a:latin typeface="Bodoni MT" panose="02070603080606020203" pitchFamily="18" charset="0"/>
                        </a:rPr>
                        <a:t> Year</a:t>
                      </a:r>
                      <a:endParaRPr lang="en-US" sz="1200" b="1" i="0" u="none" strike="noStrike" dirty="0">
                        <a:solidFill>
                          <a:schemeClr val="bg1"/>
                        </a:solidFill>
                        <a:effectLst/>
                        <a:latin typeface="Bodoni MT" panose="02070603080606020203" pitchFamily="18" charset="0"/>
                      </a:endParaRPr>
                    </a:p>
                  </a:txBody>
                  <a:tcPr marL="9525" marR="9525" marT="9525" marB="0" anchor="ctr">
                    <a:solidFill>
                      <a:schemeClr val="accent1"/>
                    </a:solidFill>
                  </a:tcPr>
                </a:tc>
                <a:tc>
                  <a:txBody>
                    <a:bodyPr/>
                    <a:lstStyle/>
                    <a:p>
                      <a:pPr algn="ctr" rtl="0" fontAlgn="ctr"/>
                      <a:r>
                        <a:rPr lang="en-US" sz="1200" u="none" strike="noStrike" dirty="0">
                          <a:solidFill>
                            <a:schemeClr val="bg1"/>
                          </a:solidFill>
                          <a:effectLst/>
                          <a:latin typeface="Bodoni MT" panose="02070603080606020203" pitchFamily="18" charset="0"/>
                        </a:rPr>
                        <a:t>Budget Size</a:t>
                      </a:r>
                      <a:endParaRPr lang="en-US" sz="1200" b="1" i="0" u="none" strike="noStrike" dirty="0">
                        <a:solidFill>
                          <a:schemeClr val="bg1"/>
                        </a:solidFill>
                        <a:effectLst/>
                        <a:latin typeface="Bodoni MT" panose="02070603080606020203" pitchFamily="18" charset="0"/>
                      </a:endParaRPr>
                    </a:p>
                  </a:txBody>
                  <a:tcPr marL="9525" marR="9525" marT="9525" marB="0" anchor="ctr">
                    <a:solidFill>
                      <a:schemeClr val="accent1"/>
                    </a:solidFill>
                  </a:tcPr>
                </a:tc>
                <a:tc>
                  <a:txBody>
                    <a:bodyPr/>
                    <a:lstStyle/>
                    <a:p>
                      <a:pPr algn="ctr" rtl="0" fontAlgn="ctr"/>
                      <a:r>
                        <a:rPr lang="en-US" sz="1200" u="none" strike="noStrike">
                          <a:solidFill>
                            <a:schemeClr val="bg1"/>
                          </a:solidFill>
                          <a:effectLst/>
                          <a:latin typeface="Bodoni MT" panose="02070603080606020203" pitchFamily="18" charset="0"/>
                        </a:rPr>
                        <a:t>Budget Deficit</a:t>
                      </a:r>
                      <a:endParaRPr lang="en-US" sz="1200" b="1" i="0" u="none" strike="noStrike">
                        <a:solidFill>
                          <a:schemeClr val="bg1"/>
                        </a:solidFill>
                        <a:effectLst/>
                        <a:latin typeface="Bodoni MT" panose="02070603080606020203" pitchFamily="18" charset="0"/>
                      </a:endParaRPr>
                    </a:p>
                  </a:txBody>
                  <a:tcPr marL="9525" marR="9525" marT="9525" marB="0" anchor="ctr">
                    <a:solidFill>
                      <a:schemeClr val="accent1"/>
                    </a:solidFill>
                  </a:tcPr>
                </a:tc>
                <a:tc>
                  <a:txBody>
                    <a:bodyPr/>
                    <a:lstStyle/>
                    <a:p>
                      <a:pPr algn="ctr" rtl="0" fontAlgn="ctr"/>
                      <a:r>
                        <a:rPr lang="en-US" sz="1200" u="none" strike="noStrike" dirty="0">
                          <a:solidFill>
                            <a:schemeClr val="bg1"/>
                          </a:solidFill>
                          <a:effectLst/>
                          <a:latin typeface="Bodoni MT" panose="02070603080606020203" pitchFamily="18" charset="0"/>
                        </a:rPr>
                        <a:t>New Borrowings</a:t>
                      </a:r>
                      <a:endParaRPr lang="en-US" sz="1200" b="1" i="0" u="none" strike="noStrike" dirty="0">
                        <a:solidFill>
                          <a:schemeClr val="bg1"/>
                        </a:solidFill>
                        <a:effectLst/>
                        <a:latin typeface="Bodoni MT" panose="02070603080606020203" pitchFamily="18" charset="0"/>
                      </a:endParaRPr>
                    </a:p>
                  </a:txBody>
                  <a:tcPr marL="9525" marR="9525" marT="9525" marB="0" anchor="ctr">
                    <a:solidFill>
                      <a:schemeClr val="accent1"/>
                    </a:solidFill>
                  </a:tcPr>
                </a:tc>
                <a:tc rowSpan="2">
                  <a:txBody>
                    <a:bodyPr/>
                    <a:lstStyle/>
                    <a:p>
                      <a:pPr algn="ctr" rtl="0" fontAlgn="ctr"/>
                      <a:r>
                        <a:rPr lang="en-US" sz="1200" u="none" strike="noStrike" dirty="0">
                          <a:solidFill>
                            <a:schemeClr val="bg1"/>
                          </a:solidFill>
                          <a:effectLst/>
                          <a:latin typeface="Bodoni MT" panose="02070603080606020203" pitchFamily="18" charset="0"/>
                        </a:rPr>
                        <a:t>New Borrowings as a % of Budget Deficit</a:t>
                      </a:r>
                      <a:endParaRPr lang="en-US" sz="1200" b="1" i="0" u="none" strike="noStrike" dirty="0">
                        <a:solidFill>
                          <a:schemeClr val="bg1"/>
                        </a:solidFill>
                        <a:effectLst/>
                        <a:latin typeface="Bodoni MT" panose="02070603080606020203" pitchFamily="18" charset="0"/>
                      </a:endParaRPr>
                    </a:p>
                  </a:txBody>
                  <a:tcPr marL="9525" marR="9525" marT="9525" marB="0" anchor="ctr">
                    <a:solidFill>
                      <a:schemeClr val="accent1"/>
                    </a:solidFill>
                  </a:tcPr>
                </a:tc>
                <a:extLst>
                  <a:ext uri="{0D108BD9-81ED-4DB2-BD59-A6C34878D82A}">
                    <a16:rowId xmlns:a16="http://schemas.microsoft.com/office/drawing/2014/main" val="3328949660"/>
                  </a:ext>
                </a:extLst>
              </a:tr>
              <a:tr h="0">
                <a:tc vMerge="1">
                  <a:txBody>
                    <a:bodyPr/>
                    <a:lstStyle/>
                    <a:p>
                      <a:endParaRPr lang="en-US"/>
                    </a:p>
                  </a:txBody>
                  <a:tcPr/>
                </a:tc>
                <a:tc gridSpan="3">
                  <a:txBody>
                    <a:bodyPr/>
                    <a:lstStyle/>
                    <a:p>
                      <a:pPr algn="ctr" rtl="0" fontAlgn="ctr"/>
                      <a:r>
                        <a:rPr lang="en-US" sz="1200" u="none" strike="noStrike" dirty="0">
                          <a:effectLst/>
                          <a:latin typeface="Bodoni MT" panose="02070603080606020203" pitchFamily="18" charset="0"/>
                        </a:rPr>
                        <a:t>(₦’Trillion)</a:t>
                      </a:r>
                      <a:endParaRPr lang="en-US" sz="1200" b="1" i="0" u="none" strike="noStrike" dirty="0">
                        <a:solidFill>
                          <a:srgbClr val="000000"/>
                        </a:solidFill>
                        <a:effectLst/>
                        <a:latin typeface="Bodoni MT" panose="02070603080606020203" pitchFamily="18" charset="0"/>
                      </a:endParaRPr>
                    </a:p>
                  </a:txBody>
                  <a:tcPr marL="9525" marR="9525" marT="9525" marB="0" anchor="ctr"/>
                </a:tc>
                <a:tc hMerge="1">
                  <a:txBody>
                    <a:bodyPr/>
                    <a:lstStyle/>
                    <a:p>
                      <a:endParaRPr lang="en-US"/>
                    </a:p>
                  </a:txBody>
                  <a:tcPr/>
                </a:tc>
                <a:tc hMerge="1">
                  <a:txBody>
                    <a:bodyPr/>
                    <a:lstStyle/>
                    <a:p>
                      <a:endParaRPr lang="en-US"/>
                    </a:p>
                  </a:txBody>
                  <a:tcPr/>
                </a:tc>
                <a:tc vMerge="1">
                  <a:txBody>
                    <a:bodyPr/>
                    <a:lstStyle/>
                    <a:p>
                      <a:endParaRPr lang="en-US"/>
                    </a:p>
                  </a:txBody>
                  <a:tcPr/>
                </a:tc>
                <a:extLst>
                  <a:ext uri="{0D108BD9-81ED-4DB2-BD59-A6C34878D82A}">
                    <a16:rowId xmlns:a16="http://schemas.microsoft.com/office/drawing/2014/main" val="324327566"/>
                  </a:ext>
                </a:extLst>
              </a:tr>
              <a:tr h="0">
                <a:tc>
                  <a:txBody>
                    <a:bodyPr/>
                    <a:lstStyle/>
                    <a:p>
                      <a:pPr algn="l" rtl="0" fontAlgn="ctr"/>
                      <a:r>
                        <a:rPr lang="en-US" sz="1200" u="none" strike="noStrike">
                          <a:effectLst/>
                          <a:latin typeface="Bodoni MT" panose="02070603080606020203" pitchFamily="18" charset="0"/>
                        </a:rPr>
                        <a:t>2015</a:t>
                      </a:r>
                      <a:endParaRPr lang="en-US" sz="1200" b="1" i="0" u="none" strike="noStrike">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200" u="none" strike="noStrike">
                          <a:effectLst/>
                          <a:latin typeface="Bodoni MT" panose="02070603080606020203" pitchFamily="18" charset="0"/>
                        </a:rPr>
                        <a:t>4.49</a:t>
                      </a:r>
                      <a:endParaRPr lang="en-US" sz="1200" b="0" i="0" u="none" strike="noStrike">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200" u="none" strike="noStrike">
                          <a:effectLst/>
                          <a:latin typeface="Bodoni MT" panose="02070603080606020203" pitchFamily="18" charset="0"/>
                        </a:rPr>
                        <a:t>1.62</a:t>
                      </a:r>
                      <a:endParaRPr lang="en-US" sz="1200" b="0" i="0" u="none" strike="noStrike">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200" u="none" strike="noStrike" dirty="0">
                          <a:effectLst/>
                          <a:latin typeface="Bodoni MT" panose="02070603080606020203" pitchFamily="18" charset="0"/>
                        </a:rPr>
                        <a:t>1.46</a:t>
                      </a:r>
                      <a:endParaRPr lang="en-US" sz="1200" b="0" i="0" u="none" strike="noStrike" dirty="0">
                        <a:solidFill>
                          <a:srgbClr val="000000"/>
                        </a:solidFill>
                        <a:effectLst/>
                        <a:latin typeface="Bodoni MT" panose="02070603080606020203" pitchFamily="18" charset="0"/>
                      </a:endParaRPr>
                    </a:p>
                  </a:txBody>
                  <a:tcPr marL="9525" marR="9525" marT="9525" marB="0" anchor="ctr"/>
                </a:tc>
                <a:tc>
                  <a:txBody>
                    <a:bodyPr/>
                    <a:lstStyle/>
                    <a:p>
                      <a:pPr algn="ctr" rtl="0" fontAlgn="ctr"/>
                      <a:r>
                        <a:rPr lang="en-US" sz="1200" u="none" strike="noStrike">
                          <a:effectLst/>
                          <a:latin typeface="Bodoni MT" panose="02070603080606020203" pitchFamily="18" charset="0"/>
                        </a:rPr>
                        <a:t>90.17%</a:t>
                      </a:r>
                      <a:endParaRPr lang="en-US" sz="1200" b="0" i="0" u="none" strike="noStrike">
                        <a:solidFill>
                          <a:srgbClr val="000000"/>
                        </a:solidFill>
                        <a:effectLst/>
                        <a:latin typeface="Bodoni MT" panose="02070603080606020203" pitchFamily="18" charset="0"/>
                      </a:endParaRPr>
                    </a:p>
                  </a:txBody>
                  <a:tcPr marL="9525" marR="9525" marT="9525" marB="0" anchor="ctr"/>
                </a:tc>
                <a:extLst>
                  <a:ext uri="{0D108BD9-81ED-4DB2-BD59-A6C34878D82A}">
                    <a16:rowId xmlns:a16="http://schemas.microsoft.com/office/drawing/2014/main" val="3644202354"/>
                  </a:ext>
                </a:extLst>
              </a:tr>
              <a:tr h="0">
                <a:tc>
                  <a:txBody>
                    <a:bodyPr/>
                    <a:lstStyle/>
                    <a:p>
                      <a:pPr algn="l" rtl="0" fontAlgn="ctr"/>
                      <a:r>
                        <a:rPr lang="en-US" sz="1200" u="none" strike="noStrike">
                          <a:effectLst/>
                          <a:latin typeface="Bodoni MT" panose="02070603080606020203" pitchFamily="18" charset="0"/>
                        </a:rPr>
                        <a:t>2016</a:t>
                      </a:r>
                      <a:endParaRPr lang="en-US" sz="1200" b="1" i="0" u="none" strike="noStrike">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200" u="none" strike="noStrike">
                          <a:effectLst/>
                          <a:latin typeface="Bodoni MT" panose="02070603080606020203" pitchFamily="18" charset="0"/>
                        </a:rPr>
                        <a:t>6.06</a:t>
                      </a:r>
                      <a:endParaRPr lang="en-US" sz="1200" b="0" i="0" u="none" strike="noStrike">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200" u="none" strike="noStrike" dirty="0">
                          <a:effectLst/>
                          <a:latin typeface="Bodoni MT" panose="02070603080606020203" pitchFamily="18" charset="0"/>
                        </a:rPr>
                        <a:t>2.20</a:t>
                      </a:r>
                      <a:endParaRPr lang="en-US" sz="1200" b="0" i="0" u="none" strike="noStrike" dirty="0">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200" u="none" strike="noStrike">
                          <a:effectLst/>
                          <a:latin typeface="Bodoni MT" panose="02070603080606020203" pitchFamily="18" charset="0"/>
                        </a:rPr>
                        <a:t>1.82</a:t>
                      </a:r>
                      <a:endParaRPr lang="en-US" sz="1200" b="0" i="0" u="none" strike="noStrike">
                        <a:solidFill>
                          <a:srgbClr val="000000"/>
                        </a:solidFill>
                        <a:effectLst/>
                        <a:latin typeface="Bodoni MT" panose="02070603080606020203" pitchFamily="18" charset="0"/>
                      </a:endParaRPr>
                    </a:p>
                  </a:txBody>
                  <a:tcPr marL="9525" marR="9525" marT="9525" marB="0" anchor="ctr"/>
                </a:tc>
                <a:tc>
                  <a:txBody>
                    <a:bodyPr/>
                    <a:lstStyle/>
                    <a:p>
                      <a:pPr algn="ctr" rtl="0" fontAlgn="ctr"/>
                      <a:r>
                        <a:rPr lang="en-US" sz="1200" u="none" strike="noStrike">
                          <a:effectLst/>
                          <a:latin typeface="Bodoni MT" panose="02070603080606020203" pitchFamily="18" charset="0"/>
                        </a:rPr>
                        <a:t>82.52%</a:t>
                      </a:r>
                      <a:endParaRPr lang="en-US" sz="1200" b="0" i="0" u="none" strike="noStrike">
                        <a:solidFill>
                          <a:srgbClr val="000000"/>
                        </a:solidFill>
                        <a:effectLst/>
                        <a:latin typeface="Bodoni MT" panose="02070603080606020203" pitchFamily="18" charset="0"/>
                      </a:endParaRPr>
                    </a:p>
                  </a:txBody>
                  <a:tcPr marL="9525" marR="9525" marT="9525" marB="0" anchor="ctr"/>
                </a:tc>
                <a:extLst>
                  <a:ext uri="{0D108BD9-81ED-4DB2-BD59-A6C34878D82A}">
                    <a16:rowId xmlns:a16="http://schemas.microsoft.com/office/drawing/2014/main" val="3068800210"/>
                  </a:ext>
                </a:extLst>
              </a:tr>
              <a:tr h="0">
                <a:tc>
                  <a:txBody>
                    <a:bodyPr/>
                    <a:lstStyle/>
                    <a:p>
                      <a:pPr algn="l" rtl="0" fontAlgn="ctr"/>
                      <a:r>
                        <a:rPr lang="en-US" sz="1200" u="none" strike="noStrike">
                          <a:effectLst/>
                          <a:latin typeface="Bodoni MT" panose="02070603080606020203" pitchFamily="18" charset="0"/>
                        </a:rPr>
                        <a:t>2017</a:t>
                      </a:r>
                      <a:endParaRPr lang="en-US" sz="1200" b="1" i="0" u="none" strike="noStrike">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200" u="none" strike="noStrike">
                          <a:effectLst/>
                          <a:latin typeface="Bodoni MT" panose="02070603080606020203" pitchFamily="18" charset="0"/>
                        </a:rPr>
                        <a:t>7.44</a:t>
                      </a:r>
                      <a:endParaRPr lang="en-US" sz="1200" b="0" i="0" u="none" strike="noStrike">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200" u="none" strike="noStrike">
                          <a:effectLst/>
                          <a:latin typeface="Bodoni MT" panose="02070603080606020203" pitchFamily="18" charset="0"/>
                        </a:rPr>
                        <a:t>2.36</a:t>
                      </a:r>
                      <a:endParaRPr lang="en-US" sz="1200" b="0" i="0" u="none" strike="noStrike">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200" u="none" strike="noStrike" dirty="0">
                          <a:effectLst/>
                          <a:latin typeface="Bodoni MT" panose="02070603080606020203" pitchFamily="18" charset="0"/>
                        </a:rPr>
                        <a:t>2.32</a:t>
                      </a:r>
                      <a:endParaRPr lang="en-US" sz="1200" b="0" i="0" u="none" strike="noStrike" dirty="0">
                        <a:solidFill>
                          <a:srgbClr val="000000"/>
                        </a:solidFill>
                        <a:effectLst/>
                        <a:latin typeface="Bodoni MT" panose="02070603080606020203" pitchFamily="18" charset="0"/>
                      </a:endParaRPr>
                    </a:p>
                  </a:txBody>
                  <a:tcPr marL="9525" marR="9525" marT="9525" marB="0" anchor="ctr"/>
                </a:tc>
                <a:tc>
                  <a:txBody>
                    <a:bodyPr/>
                    <a:lstStyle/>
                    <a:p>
                      <a:pPr algn="ctr" rtl="0" fontAlgn="ctr"/>
                      <a:r>
                        <a:rPr lang="en-US" sz="1200" u="none" strike="noStrike">
                          <a:effectLst/>
                          <a:latin typeface="Bodoni MT" panose="02070603080606020203" pitchFamily="18" charset="0"/>
                        </a:rPr>
                        <a:t>98.54%</a:t>
                      </a:r>
                      <a:endParaRPr lang="en-US" sz="1200" b="0" i="0" u="none" strike="noStrike">
                        <a:solidFill>
                          <a:srgbClr val="000000"/>
                        </a:solidFill>
                        <a:effectLst/>
                        <a:latin typeface="Bodoni MT" panose="02070603080606020203" pitchFamily="18" charset="0"/>
                      </a:endParaRPr>
                    </a:p>
                  </a:txBody>
                  <a:tcPr marL="9525" marR="9525" marT="9525" marB="0" anchor="ctr"/>
                </a:tc>
                <a:extLst>
                  <a:ext uri="{0D108BD9-81ED-4DB2-BD59-A6C34878D82A}">
                    <a16:rowId xmlns:a16="http://schemas.microsoft.com/office/drawing/2014/main" val="1064543526"/>
                  </a:ext>
                </a:extLst>
              </a:tr>
              <a:tr h="70013">
                <a:tc>
                  <a:txBody>
                    <a:bodyPr/>
                    <a:lstStyle/>
                    <a:p>
                      <a:pPr algn="l" rtl="0" fontAlgn="ctr"/>
                      <a:r>
                        <a:rPr lang="en-US" sz="1200" u="none" strike="noStrike">
                          <a:effectLst/>
                          <a:latin typeface="Bodoni MT" panose="02070603080606020203" pitchFamily="18" charset="0"/>
                        </a:rPr>
                        <a:t>2018</a:t>
                      </a:r>
                      <a:endParaRPr lang="en-US" sz="1200" b="1" i="0" u="none" strike="noStrike">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200" u="none" strike="noStrike">
                          <a:effectLst/>
                          <a:latin typeface="Bodoni MT" panose="02070603080606020203" pitchFamily="18" charset="0"/>
                        </a:rPr>
                        <a:t>9.12</a:t>
                      </a:r>
                      <a:endParaRPr lang="en-US" sz="1200" b="0" i="0" u="none" strike="noStrike">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200" u="none" strike="noStrike">
                          <a:effectLst/>
                          <a:latin typeface="Bodoni MT" panose="02070603080606020203" pitchFamily="18" charset="0"/>
                        </a:rPr>
                        <a:t>1.95</a:t>
                      </a:r>
                      <a:endParaRPr lang="en-US" sz="1200" b="0" i="0" u="none" strike="noStrike">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200" u="none" strike="noStrike" dirty="0">
                          <a:effectLst/>
                          <a:latin typeface="Bodoni MT" panose="02070603080606020203" pitchFamily="18" charset="0"/>
                        </a:rPr>
                        <a:t>1.64</a:t>
                      </a:r>
                      <a:endParaRPr lang="en-US" sz="1200" b="0" i="0" u="none" strike="noStrike" dirty="0">
                        <a:solidFill>
                          <a:srgbClr val="000000"/>
                        </a:solidFill>
                        <a:effectLst/>
                        <a:latin typeface="Bodoni MT" panose="02070603080606020203" pitchFamily="18" charset="0"/>
                      </a:endParaRPr>
                    </a:p>
                  </a:txBody>
                  <a:tcPr marL="9525" marR="9525" marT="9525" marB="0" anchor="ctr"/>
                </a:tc>
                <a:tc>
                  <a:txBody>
                    <a:bodyPr/>
                    <a:lstStyle/>
                    <a:p>
                      <a:pPr algn="ctr" rtl="0" fontAlgn="ctr"/>
                      <a:r>
                        <a:rPr lang="en-US" sz="1200" u="none" strike="noStrike">
                          <a:effectLst/>
                          <a:latin typeface="Bodoni MT" panose="02070603080606020203" pitchFamily="18" charset="0"/>
                        </a:rPr>
                        <a:t>84.09%</a:t>
                      </a:r>
                      <a:endParaRPr lang="en-US" sz="1200" b="0" i="0" u="none" strike="noStrike">
                        <a:solidFill>
                          <a:srgbClr val="000000"/>
                        </a:solidFill>
                        <a:effectLst/>
                        <a:latin typeface="Bodoni MT" panose="02070603080606020203" pitchFamily="18" charset="0"/>
                      </a:endParaRPr>
                    </a:p>
                  </a:txBody>
                  <a:tcPr marL="9525" marR="9525" marT="9525" marB="0" anchor="ctr"/>
                </a:tc>
                <a:extLst>
                  <a:ext uri="{0D108BD9-81ED-4DB2-BD59-A6C34878D82A}">
                    <a16:rowId xmlns:a16="http://schemas.microsoft.com/office/drawing/2014/main" val="349483710"/>
                  </a:ext>
                </a:extLst>
              </a:tr>
              <a:tr h="79309">
                <a:tc>
                  <a:txBody>
                    <a:bodyPr/>
                    <a:lstStyle/>
                    <a:p>
                      <a:pPr algn="l" rtl="0" fontAlgn="ctr"/>
                      <a:r>
                        <a:rPr lang="en-US" sz="1200" u="none" strike="noStrike">
                          <a:effectLst/>
                          <a:latin typeface="Bodoni MT" panose="02070603080606020203" pitchFamily="18" charset="0"/>
                        </a:rPr>
                        <a:t>2019</a:t>
                      </a:r>
                      <a:endParaRPr lang="en-US" sz="1200" b="1" i="0" u="none" strike="noStrike">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200" u="none" strike="noStrike">
                          <a:effectLst/>
                          <a:latin typeface="Bodoni MT" panose="02070603080606020203" pitchFamily="18" charset="0"/>
                        </a:rPr>
                        <a:t>8.92</a:t>
                      </a:r>
                      <a:endParaRPr lang="en-US" sz="1200" b="0" i="0" u="none" strike="noStrike">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200" u="none" strike="noStrike">
                          <a:effectLst/>
                          <a:latin typeface="Bodoni MT" panose="02070603080606020203" pitchFamily="18" charset="0"/>
                        </a:rPr>
                        <a:t>1.91</a:t>
                      </a:r>
                      <a:endParaRPr lang="en-US" sz="1200" b="0" i="0" u="none" strike="noStrike">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200" u="none" strike="noStrike">
                          <a:effectLst/>
                          <a:latin typeface="Bodoni MT" panose="02070603080606020203" pitchFamily="18" charset="0"/>
                        </a:rPr>
                        <a:t>1.61</a:t>
                      </a:r>
                      <a:endParaRPr lang="en-US" sz="1200" b="0" i="0" u="none" strike="noStrike">
                        <a:solidFill>
                          <a:srgbClr val="000000"/>
                        </a:solidFill>
                        <a:effectLst/>
                        <a:latin typeface="Bodoni MT" panose="02070603080606020203" pitchFamily="18" charset="0"/>
                      </a:endParaRPr>
                    </a:p>
                  </a:txBody>
                  <a:tcPr marL="9525" marR="9525" marT="9525" marB="0" anchor="ctr"/>
                </a:tc>
                <a:tc>
                  <a:txBody>
                    <a:bodyPr/>
                    <a:lstStyle/>
                    <a:p>
                      <a:pPr algn="ctr" rtl="0" fontAlgn="ctr"/>
                      <a:r>
                        <a:rPr lang="en-US" sz="1200" u="none" strike="noStrike">
                          <a:effectLst/>
                          <a:latin typeface="Bodoni MT" panose="02070603080606020203" pitchFamily="18" charset="0"/>
                        </a:rPr>
                        <a:t>84.10%</a:t>
                      </a:r>
                      <a:endParaRPr lang="en-US" sz="1200" b="0" i="0" u="none" strike="noStrike">
                        <a:solidFill>
                          <a:srgbClr val="000000"/>
                        </a:solidFill>
                        <a:effectLst/>
                        <a:latin typeface="Bodoni MT" panose="02070603080606020203" pitchFamily="18" charset="0"/>
                      </a:endParaRPr>
                    </a:p>
                  </a:txBody>
                  <a:tcPr marL="9525" marR="9525" marT="9525" marB="0" anchor="ctr"/>
                </a:tc>
                <a:extLst>
                  <a:ext uri="{0D108BD9-81ED-4DB2-BD59-A6C34878D82A}">
                    <a16:rowId xmlns:a16="http://schemas.microsoft.com/office/drawing/2014/main" val="46917033"/>
                  </a:ext>
                </a:extLst>
              </a:tr>
              <a:tr h="110638">
                <a:tc>
                  <a:txBody>
                    <a:bodyPr/>
                    <a:lstStyle/>
                    <a:p>
                      <a:pPr algn="l" rtl="0" fontAlgn="ctr"/>
                      <a:r>
                        <a:rPr lang="en-US" sz="1200" u="none" strike="noStrike">
                          <a:effectLst/>
                          <a:latin typeface="Bodoni MT" panose="02070603080606020203" pitchFamily="18" charset="0"/>
                        </a:rPr>
                        <a:t>2020</a:t>
                      </a:r>
                      <a:endParaRPr lang="en-US" sz="1200" b="1" i="0" u="none" strike="noStrike">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200" u="none" strike="noStrike">
                          <a:effectLst/>
                          <a:latin typeface="Bodoni MT" panose="02070603080606020203" pitchFamily="18" charset="0"/>
                        </a:rPr>
                        <a:t>10.81</a:t>
                      </a:r>
                      <a:endParaRPr lang="en-US" sz="1200" b="0" i="0" u="none" strike="noStrike">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200" u="none" strike="noStrike">
                          <a:effectLst/>
                          <a:latin typeface="Bodoni MT" panose="02070603080606020203" pitchFamily="18" charset="0"/>
                        </a:rPr>
                        <a:t>4.61</a:t>
                      </a:r>
                      <a:endParaRPr lang="en-US" sz="1200" b="0" i="0" u="none" strike="noStrike">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200" u="none" strike="noStrike">
                          <a:effectLst/>
                          <a:latin typeface="Bodoni MT" panose="02070603080606020203" pitchFamily="18" charset="0"/>
                        </a:rPr>
                        <a:t>4.20</a:t>
                      </a:r>
                      <a:endParaRPr lang="en-US" sz="1200" b="0" i="0" u="none" strike="noStrike">
                        <a:solidFill>
                          <a:srgbClr val="000000"/>
                        </a:solidFill>
                        <a:effectLst/>
                        <a:latin typeface="Bodoni MT" panose="02070603080606020203" pitchFamily="18" charset="0"/>
                      </a:endParaRPr>
                    </a:p>
                  </a:txBody>
                  <a:tcPr marL="9525" marR="9525" marT="9525" marB="0" anchor="ctr"/>
                </a:tc>
                <a:tc>
                  <a:txBody>
                    <a:bodyPr/>
                    <a:lstStyle/>
                    <a:p>
                      <a:pPr algn="ctr" rtl="0" fontAlgn="ctr"/>
                      <a:r>
                        <a:rPr lang="en-US" sz="1200" u="none" strike="noStrike">
                          <a:effectLst/>
                          <a:latin typeface="Bodoni MT" panose="02070603080606020203" pitchFamily="18" charset="0"/>
                        </a:rPr>
                        <a:t>91.11%</a:t>
                      </a:r>
                      <a:endParaRPr lang="en-US" sz="1200" b="0" i="0" u="none" strike="noStrike">
                        <a:solidFill>
                          <a:srgbClr val="000000"/>
                        </a:solidFill>
                        <a:effectLst/>
                        <a:latin typeface="Bodoni MT" panose="02070603080606020203" pitchFamily="18" charset="0"/>
                      </a:endParaRPr>
                    </a:p>
                  </a:txBody>
                  <a:tcPr marL="9525" marR="9525" marT="9525" marB="0" anchor="ctr"/>
                </a:tc>
                <a:extLst>
                  <a:ext uri="{0D108BD9-81ED-4DB2-BD59-A6C34878D82A}">
                    <a16:rowId xmlns:a16="http://schemas.microsoft.com/office/drawing/2014/main" val="3251462999"/>
                  </a:ext>
                </a:extLst>
              </a:tr>
              <a:tr h="141967">
                <a:tc>
                  <a:txBody>
                    <a:bodyPr/>
                    <a:lstStyle/>
                    <a:p>
                      <a:pPr algn="l" rtl="0" fontAlgn="ctr"/>
                      <a:r>
                        <a:rPr lang="en-US" sz="1200" u="none" strike="noStrike">
                          <a:effectLst/>
                          <a:latin typeface="Bodoni MT" panose="02070603080606020203" pitchFamily="18" charset="0"/>
                        </a:rPr>
                        <a:t>2021</a:t>
                      </a:r>
                      <a:endParaRPr lang="en-US" sz="1200" b="1" i="0" u="none" strike="noStrike">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200" u="none" strike="noStrike">
                          <a:effectLst/>
                          <a:latin typeface="Bodoni MT" panose="02070603080606020203" pitchFamily="18" charset="0"/>
                        </a:rPr>
                        <a:t>14.57</a:t>
                      </a:r>
                      <a:endParaRPr lang="en-US" sz="1200" b="0" i="0" u="none" strike="noStrike">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200" u="none" strike="noStrike">
                          <a:effectLst/>
                          <a:latin typeface="Bodoni MT" panose="02070603080606020203" pitchFamily="18" charset="0"/>
                        </a:rPr>
                        <a:t>6.45</a:t>
                      </a:r>
                      <a:endParaRPr lang="en-US" sz="1200" b="0" i="0" u="none" strike="noStrike">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200" u="none" strike="noStrike">
                          <a:effectLst/>
                          <a:latin typeface="Bodoni MT" panose="02070603080606020203" pitchFamily="18" charset="0"/>
                        </a:rPr>
                        <a:t>5.49</a:t>
                      </a:r>
                      <a:endParaRPr lang="en-US" sz="1200" b="0" i="0" u="none" strike="noStrike">
                        <a:solidFill>
                          <a:srgbClr val="000000"/>
                        </a:solidFill>
                        <a:effectLst/>
                        <a:latin typeface="Bodoni MT" panose="02070603080606020203" pitchFamily="18" charset="0"/>
                      </a:endParaRPr>
                    </a:p>
                  </a:txBody>
                  <a:tcPr marL="9525" marR="9525" marT="9525" marB="0" anchor="ctr"/>
                </a:tc>
                <a:tc>
                  <a:txBody>
                    <a:bodyPr/>
                    <a:lstStyle/>
                    <a:p>
                      <a:pPr algn="ctr" rtl="0" fontAlgn="ctr"/>
                      <a:r>
                        <a:rPr lang="en-US" sz="1200" u="none" strike="noStrike">
                          <a:effectLst/>
                          <a:latin typeface="Bodoni MT" panose="02070603080606020203" pitchFamily="18" charset="0"/>
                        </a:rPr>
                        <a:t>85.11%</a:t>
                      </a:r>
                      <a:endParaRPr lang="en-US" sz="1200" b="0" i="0" u="none" strike="noStrike">
                        <a:solidFill>
                          <a:srgbClr val="000000"/>
                        </a:solidFill>
                        <a:effectLst/>
                        <a:latin typeface="Bodoni MT" panose="02070603080606020203" pitchFamily="18" charset="0"/>
                      </a:endParaRPr>
                    </a:p>
                  </a:txBody>
                  <a:tcPr marL="9525" marR="9525" marT="9525" marB="0" anchor="ctr"/>
                </a:tc>
                <a:extLst>
                  <a:ext uri="{0D108BD9-81ED-4DB2-BD59-A6C34878D82A}">
                    <a16:rowId xmlns:a16="http://schemas.microsoft.com/office/drawing/2014/main" val="1200549286"/>
                  </a:ext>
                </a:extLst>
              </a:tr>
              <a:tr h="0">
                <a:tc>
                  <a:txBody>
                    <a:bodyPr/>
                    <a:lstStyle/>
                    <a:p>
                      <a:pPr algn="l" rtl="0" fontAlgn="ctr"/>
                      <a:r>
                        <a:rPr lang="en-US" sz="1200" u="none" strike="noStrike">
                          <a:effectLst/>
                          <a:latin typeface="Bodoni MT" panose="02070603080606020203" pitchFamily="18" charset="0"/>
                        </a:rPr>
                        <a:t>2022</a:t>
                      </a:r>
                      <a:endParaRPr lang="en-US" sz="1200" b="1" i="0" u="none" strike="noStrike">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200" u="none" strike="noStrike">
                          <a:effectLst/>
                          <a:latin typeface="Bodoni MT" panose="02070603080606020203" pitchFamily="18" charset="0"/>
                        </a:rPr>
                        <a:t>17.32</a:t>
                      </a:r>
                      <a:endParaRPr lang="en-US" sz="1200" b="0" i="0" u="none" strike="noStrike">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200" u="none" strike="noStrike">
                          <a:effectLst/>
                          <a:latin typeface="Bodoni MT" panose="02070603080606020203" pitchFamily="18" charset="0"/>
                        </a:rPr>
                        <a:t>7.35</a:t>
                      </a:r>
                      <a:endParaRPr lang="en-US" sz="1200" b="0" i="0" u="none" strike="noStrike">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200" u="none" strike="noStrike">
                          <a:effectLst/>
                          <a:latin typeface="Bodoni MT" panose="02070603080606020203" pitchFamily="18" charset="0"/>
                        </a:rPr>
                        <a:t>6.10</a:t>
                      </a:r>
                      <a:endParaRPr lang="en-US" sz="1200" b="0" i="0" u="none" strike="noStrike">
                        <a:solidFill>
                          <a:srgbClr val="000000"/>
                        </a:solidFill>
                        <a:effectLst/>
                        <a:latin typeface="Bodoni MT" panose="02070603080606020203" pitchFamily="18" charset="0"/>
                      </a:endParaRPr>
                    </a:p>
                  </a:txBody>
                  <a:tcPr marL="9525" marR="9525" marT="9525" marB="0" anchor="ctr"/>
                </a:tc>
                <a:tc>
                  <a:txBody>
                    <a:bodyPr/>
                    <a:lstStyle/>
                    <a:p>
                      <a:pPr algn="ctr" rtl="0" fontAlgn="ctr"/>
                      <a:r>
                        <a:rPr lang="en-US" sz="1200" u="none" strike="noStrike" dirty="0">
                          <a:effectLst/>
                          <a:latin typeface="Bodoni MT" panose="02070603080606020203" pitchFamily="18" charset="0"/>
                        </a:rPr>
                        <a:t>82.99%</a:t>
                      </a:r>
                      <a:endParaRPr lang="en-US" sz="1200" b="0" i="0" u="none" strike="noStrike" dirty="0">
                        <a:solidFill>
                          <a:srgbClr val="000000"/>
                        </a:solidFill>
                        <a:effectLst/>
                        <a:latin typeface="Bodoni MT" panose="02070603080606020203" pitchFamily="18" charset="0"/>
                      </a:endParaRPr>
                    </a:p>
                  </a:txBody>
                  <a:tcPr marL="9525" marR="9525" marT="9525" marB="0" anchor="ctr"/>
                </a:tc>
                <a:extLst>
                  <a:ext uri="{0D108BD9-81ED-4DB2-BD59-A6C34878D82A}">
                    <a16:rowId xmlns:a16="http://schemas.microsoft.com/office/drawing/2014/main" val="50483684"/>
                  </a:ext>
                </a:extLst>
              </a:tr>
              <a:tr h="0">
                <a:tc>
                  <a:txBody>
                    <a:bodyPr/>
                    <a:lstStyle/>
                    <a:p>
                      <a:pPr algn="l" rtl="0" fontAlgn="ctr"/>
                      <a:r>
                        <a:rPr lang="en-US" sz="1200" u="none" strike="noStrike" dirty="0">
                          <a:effectLst/>
                          <a:latin typeface="Bodoni MT" panose="02070603080606020203" pitchFamily="18" charset="0"/>
                        </a:rPr>
                        <a:t>2023</a:t>
                      </a:r>
                      <a:endParaRPr lang="en-US" sz="1200" b="1" i="0" u="none" strike="noStrike" dirty="0">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200" u="none" strike="noStrike">
                          <a:effectLst/>
                          <a:latin typeface="Bodoni MT" panose="02070603080606020203" pitchFamily="18" charset="0"/>
                        </a:rPr>
                        <a:t>21.83</a:t>
                      </a:r>
                      <a:endParaRPr lang="en-US" sz="1200" b="0" i="0" u="none" strike="noStrike">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200" u="none" strike="noStrike">
                          <a:effectLst/>
                          <a:latin typeface="Bodoni MT" panose="02070603080606020203" pitchFamily="18" charset="0"/>
                        </a:rPr>
                        <a:t>10.78</a:t>
                      </a:r>
                      <a:endParaRPr lang="en-US" sz="1200" b="0" i="0" u="none" strike="noStrike">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200" u="none" strike="noStrike">
                          <a:effectLst/>
                          <a:latin typeface="Bodoni MT" panose="02070603080606020203" pitchFamily="18" charset="0"/>
                        </a:rPr>
                        <a:t>8.80</a:t>
                      </a:r>
                      <a:endParaRPr lang="en-US" sz="1200" b="0" i="0" u="none" strike="noStrike">
                        <a:solidFill>
                          <a:srgbClr val="000000"/>
                        </a:solidFill>
                        <a:effectLst/>
                        <a:latin typeface="Bodoni MT" panose="02070603080606020203" pitchFamily="18" charset="0"/>
                      </a:endParaRPr>
                    </a:p>
                  </a:txBody>
                  <a:tcPr marL="9525" marR="9525" marT="9525" marB="0" anchor="ctr"/>
                </a:tc>
                <a:tc>
                  <a:txBody>
                    <a:bodyPr/>
                    <a:lstStyle/>
                    <a:p>
                      <a:pPr algn="ctr" rtl="0" fontAlgn="ctr"/>
                      <a:r>
                        <a:rPr lang="en-US" sz="1200" u="none" strike="noStrike" dirty="0">
                          <a:effectLst/>
                          <a:latin typeface="Bodoni MT" panose="02070603080606020203" pitchFamily="18" charset="0"/>
                        </a:rPr>
                        <a:t>81.66%</a:t>
                      </a:r>
                      <a:endParaRPr lang="en-US" sz="1200" b="0" i="0" u="none" strike="noStrike" dirty="0">
                        <a:solidFill>
                          <a:srgbClr val="000000"/>
                        </a:solidFill>
                        <a:effectLst/>
                        <a:latin typeface="Bodoni MT" panose="02070603080606020203" pitchFamily="18" charset="0"/>
                      </a:endParaRPr>
                    </a:p>
                  </a:txBody>
                  <a:tcPr marL="9525" marR="9525" marT="9525" marB="0" anchor="ctr"/>
                </a:tc>
                <a:extLst>
                  <a:ext uri="{0D108BD9-81ED-4DB2-BD59-A6C34878D82A}">
                    <a16:rowId xmlns:a16="http://schemas.microsoft.com/office/drawing/2014/main" val="2311484482"/>
                  </a:ext>
                </a:extLst>
              </a:tr>
            </a:tbl>
          </a:graphicData>
        </a:graphic>
      </p:graphicFrame>
      <p:sp>
        <p:nvSpPr>
          <p:cNvPr id="15" name="Title 1">
            <a:extLst>
              <a:ext uri="{FF2B5EF4-FFF2-40B4-BE49-F238E27FC236}">
                <a16:creationId xmlns:a16="http://schemas.microsoft.com/office/drawing/2014/main" id="{92D20830-D2E5-8638-6535-511CAD3780C7}"/>
              </a:ext>
            </a:extLst>
          </p:cNvPr>
          <p:cNvSpPr>
            <a:spLocks noGrp="1"/>
          </p:cNvSpPr>
          <p:nvPr/>
        </p:nvSpPr>
        <p:spPr>
          <a:xfrm>
            <a:off x="7155074" y="869079"/>
            <a:ext cx="4016030" cy="243238"/>
          </a:xfrm>
          <a:prstGeom prst="rect">
            <a:avLst/>
          </a:prstGeom>
        </p:spPr>
        <p:txBody>
          <a:bodyPr vert="horz" lIns="121920" tIns="60960" rIns="121920" bIns="60960" rtlCol="0" anchor="t">
            <a:noAutofit/>
          </a:bodyPr>
          <a:lstStyle/>
          <a:p>
            <a:pPr marL="0" marR="0">
              <a:lnSpc>
                <a:spcPct val="90000"/>
              </a:lnSpc>
              <a:spcBef>
                <a:spcPts val="0"/>
              </a:spcBef>
              <a:spcAft>
                <a:spcPts val="800"/>
              </a:spcAft>
            </a:pPr>
            <a:r>
              <a:rPr lang="en-US" sz="1400" kern="1200" dirty="0">
                <a:effectLst>
                  <a:outerShdw blurRad="38100" dist="38100" dir="2700000" algn="tl">
                    <a:srgbClr val="000000">
                      <a:alpha val="43000"/>
                    </a:srgbClr>
                  </a:outerShdw>
                </a:effectLst>
                <a:latin typeface="Bodoni MT" panose="02070603080606020203" pitchFamily="18" charset="0"/>
                <a:ea typeface="Tahoma" panose="020B0604030504040204" pitchFamily="34" charset="0"/>
                <a:cs typeface="Tahoma" panose="020B0604030504040204" pitchFamily="34" charset="0"/>
              </a:rPr>
              <a:t>Table 2: Budget Deficits and New Borrowings</a:t>
            </a:r>
            <a:endParaRPr lang="en-US" sz="1050" dirty="0">
              <a:effectLst/>
              <a:latin typeface="Bodoni MT" panose="02070603080606020203" pitchFamily="18" charset="0"/>
              <a:ea typeface="Tahoma" panose="020B0604030504040204" pitchFamily="34" charset="0"/>
              <a:cs typeface="Tahoma" panose="020B0604030504040204" pitchFamily="34" charset="0"/>
            </a:endParaRPr>
          </a:p>
        </p:txBody>
      </p:sp>
      <p:sp>
        <p:nvSpPr>
          <p:cNvPr id="16" name="TextBox 15">
            <a:extLst>
              <a:ext uri="{FF2B5EF4-FFF2-40B4-BE49-F238E27FC236}">
                <a16:creationId xmlns:a16="http://schemas.microsoft.com/office/drawing/2014/main" id="{55D28E6B-C89A-DFDD-022B-BC5435ABE493}"/>
              </a:ext>
            </a:extLst>
          </p:cNvPr>
          <p:cNvSpPr txBox="1"/>
          <p:nvPr/>
        </p:nvSpPr>
        <p:spPr>
          <a:xfrm>
            <a:off x="6257580" y="3603990"/>
            <a:ext cx="5850569" cy="492443"/>
          </a:xfrm>
          <a:prstGeom prst="rect">
            <a:avLst/>
          </a:prstGeom>
          <a:noFill/>
        </p:spPr>
        <p:txBody>
          <a:bodyPr wrap="square" rtlCol="0">
            <a:spAutoFit/>
          </a:bodyPr>
          <a:lstStyle/>
          <a:p>
            <a:pPr marL="285750" indent="-285750" algn="just">
              <a:buFontTx/>
              <a:buChar char="-"/>
            </a:pPr>
            <a:r>
              <a:rPr lang="en-US" sz="1300" dirty="0">
                <a:latin typeface="Bodoni MT" panose="02070603080606020203" pitchFamily="18" charset="0"/>
                <a:ea typeface="Tahoma" panose="020B0604030504040204" pitchFamily="34" charset="0"/>
                <a:cs typeface="Tahoma" panose="020B0604030504040204" pitchFamily="34" charset="0"/>
              </a:rPr>
              <a:t>Debt to GDP is low at 23% but Debt Service to Revenue Ratio is high due to growing Debt Stock , Debt Service and low/under performing revenue.</a:t>
            </a:r>
          </a:p>
        </p:txBody>
      </p:sp>
      <p:graphicFrame>
        <p:nvGraphicFramePr>
          <p:cNvPr id="17" name="Table 16">
            <a:extLst>
              <a:ext uri="{FF2B5EF4-FFF2-40B4-BE49-F238E27FC236}">
                <a16:creationId xmlns:a16="http://schemas.microsoft.com/office/drawing/2014/main" id="{D02DEE5C-23F6-F3A5-6249-8CDFE887C643}"/>
              </a:ext>
            </a:extLst>
          </p:cNvPr>
          <p:cNvGraphicFramePr>
            <a:graphicFrameLocks noGrp="1"/>
          </p:cNvGraphicFramePr>
          <p:nvPr>
            <p:extLst>
              <p:ext uri="{D42A27DB-BD31-4B8C-83A1-F6EECF244321}">
                <p14:modId xmlns:p14="http://schemas.microsoft.com/office/powerpoint/2010/main" val="47276041"/>
              </p:ext>
            </p:extLst>
          </p:nvPr>
        </p:nvGraphicFramePr>
        <p:xfrm>
          <a:off x="6637968" y="4680922"/>
          <a:ext cx="5374166" cy="1190625"/>
        </p:xfrm>
        <a:graphic>
          <a:graphicData uri="http://schemas.openxmlformats.org/drawingml/2006/table">
            <a:tbl>
              <a:tblPr firstRow="1" firstCol="1" bandRow="1">
                <a:tableStyleId>{BC89EF96-8CEA-46FF-86C4-4CE0E7609802}</a:tableStyleId>
              </a:tblPr>
              <a:tblGrid>
                <a:gridCol w="1558490">
                  <a:extLst>
                    <a:ext uri="{9D8B030D-6E8A-4147-A177-3AD203B41FA5}">
                      <a16:colId xmlns:a16="http://schemas.microsoft.com/office/drawing/2014/main" val="2425476279"/>
                    </a:ext>
                  </a:extLst>
                </a:gridCol>
                <a:gridCol w="514914">
                  <a:extLst>
                    <a:ext uri="{9D8B030D-6E8A-4147-A177-3AD203B41FA5}">
                      <a16:colId xmlns:a16="http://schemas.microsoft.com/office/drawing/2014/main" val="558266304"/>
                    </a:ext>
                  </a:extLst>
                </a:gridCol>
                <a:gridCol w="444640">
                  <a:extLst>
                    <a:ext uri="{9D8B030D-6E8A-4147-A177-3AD203B41FA5}">
                      <a16:colId xmlns:a16="http://schemas.microsoft.com/office/drawing/2014/main" val="465127923"/>
                    </a:ext>
                  </a:extLst>
                </a:gridCol>
                <a:gridCol w="485421">
                  <a:extLst>
                    <a:ext uri="{9D8B030D-6E8A-4147-A177-3AD203B41FA5}">
                      <a16:colId xmlns:a16="http://schemas.microsoft.com/office/drawing/2014/main" val="1751158187"/>
                    </a:ext>
                  </a:extLst>
                </a:gridCol>
                <a:gridCol w="372533">
                  <a:extLst>
                    <a:ext uri="{9D8B030D-6E8A-4147-A177-3AD203B41FA5}">
                      <a16:colId xmlns:a16="http://schemas.microsoft.com/office/drawing/2014/main" val="1026724447"/>
                    </a:ext>
                  </a:extLst>
                </a:gridCol>
                <a:gridCol w="440265">
                  <a:extLst>
                    <a:ext uri="{9D8B030D-6E8A-4147-A177-3AD203B41FA5}">
                      <a16:colId xmlns:a16="http://schemas.microsoft.com/office/drawing/2014/main" val="476166353"/>
                    </a:ext>
                  </a:extLst>
                </a:gridCol>
                <a:gridCol w="417688">
                  <a:extLst>
                    <a:ext uri="{9D8B030D-6E8A-4147-A177-3AD203B41FA5}">
                      <a16:colId xmlns:a16="http://schemas.microsoft.com/office/drawing/2014/main" val="2849170342"/>
                    </a:ext>
                  </a:extLst>
                </a:gridCol>
                <a:gridCol w="462845">
                  <a:extLst>
                    <a:ext uri="{9D8B030D-6E8A-4147-A177-3AD203B41FA5}">
                      <a16:colId xmlns:a16="http://schemas.microsoft.com/office/drawing/2014/main" val="203309097"/>
                    </a:ext>
                  </a:extLst>
                </a:gridCol>
                <a:gridCol w="677370">
                  <a:extLst>
                    <a:ext uri="{9D8B030D-6E8A-4147-A177-3AD203B41FA5}">
                      <a16:colId xmlns:a16="http://schemas.microsoft.com/office/drawing/2014/main" val="4234271672"/>
                    </a:ext>
                  </a:extLst>
                </a:gridCol>
              </a:tblGrid>
              <a:tr h="390525">
                <a:tc>
                  <a:txBody>
                    <a:bodyPr/>
                    <a:lstStyle/>
                    <a:p>
                      <a:pPr algn="just" rtl="0" fontAlgn="ctr"/>
                      <a:r>
                        <a:rPr lang="en-US" sz="1100" u="none" strike="noStrike">
                          <a:effectLst/>
                          <a:latin typeface="Bodoni MT" panose="02070603080606020203" pitchFamily="18" charset="0"/>
                        </a:rPr>
                        <a:t> </a:t>
                      </a:r>
                      <a:endParaRPr lang="en-US" sz="1100" b="1" i="0" u="none" strike="noStrike">
                        <a:solidFill>
                          <a:srgbClr val="FFFFFF"/>
                        </a:solidFill>
                        <a:effectLst/>
                        <a:latin typeface="Bodoni MT" panose="02070603080606020203" pitchFamily="18" charset="0"/>
                      </a:endParaRPr>
                    </a:p>
                  </a:txBody>
                  <a:tcPr marL="9525" marR="9525" marT="9525" marB="0" anchor="ctr"/>
                </a:tc>
                <a:tc>
                  <a:txBody>
                    <a:bodyPr/>
                    <a:lstStyle/>
                    <a:p>
                      <a:pPr algn="ctr" rtl="0" fontAlgn="ctr"/>
                      <a:r>
                        <a:rPr lang="en-US" sz="1100" u="none" strike="noStrike" dirty="0">
                          <a:effectLst/>
                          <a:latin typeface="Bodoni MT" panose="02070603080606020203" pitchFamily="18" charset="0"/>
                        </a:rPr>
                        <a:t>2015</a:t>
                      </a:r>
                      <a:endParaRPr lang="en-US" sz="1100" b="1" i="0" u="none" strike="noStrike" dirty="0">
                        <a:solidFill>
                          <a:srgbClr val="FFFFFF"/>
                        </a:solidFill>
                        <a:effectLst/>
                        <a:latin typeface="Bodoni MT" panose="02070603080606020203" pitchFamily="18" charset="0"/>
                      </a:endParaRPr>
                    </a:p>
                  </a:txBody>
                  <a:tcPr marL="9525" marR="9525" marT="9525" marB="0" anchor="ctr"/>
                </a:tc>
                <a:tc>
                  <a:txBody>
                    <a:bodyPr/>
                    <a:lstStyle/>
                    <a:p>
                      <a:pPr algn="ctr" rtl="0" fontAlgn="ctr"/>
                      <a:r>
                        <a:rPr lang="en-US" sz="1100" u="none" strike="noStrike" dirty="0">
                          <a:effectLst/>
                          <a:latin typeface="Bodoni MT" panose="02070603080606020203" pitchFamily="18" charset="0"/>
                        </a:rPr>
                        <a:t>2016</a:t>
                      </a:r>
                      <a:endParaRPr lang="en-US" sz="1100" b="1" i="0" u="none" strike="noStrike" dirty="0">
                        <a:solidFill>
                          <a:srgbClr val="FFFFFF"/>
                        </a:solidFill>
                        <a:effectLst/>
                        <a:latin typeface="Bodoni MT" panose="02070603080606020203" pitchFamily="18" charset="0"/>
                      </a:endParaRPr>
                    </a:p>
                  </a:txBody>
                  <a:tcPr marL="9525" marR="9525" marT="9525" marB="0" anchor="ctr"/>
                </a:tc>
                <a:tc>
                  <a:txBody>
                    <a:bodyPr/>
                    <a:lstStyle/>
                    <a:p>
                      <a:pPr algn="ctr" rtl="0" fontAlgn="ctr"/>
                      <a:r>
                        <a:rPr lang="en-US" sz="1100" u="none" strike="noStrike" dirty="0">
                          <a:effectLst/>
                          <a:latin typeface="Bodoni MT" panose="02070603080606020203" pitchFamily="18" charset="0"/>
                        </a:rPr>
                        <a:t>2017</a:t>
                      </a:r>
                      <a:endParaRPr lang="en-US" sz="1100" b="1" i="0" u="none" strike="noStrike" dirty="0">
                        <a:solidFill>
                          <a:srgbClr val="FFFFFF"/>
                        </a:solidFill>
                        <a:effectLst/>
                        <a:latin typeface="Bodoni MT" panose="02070603080606020203" pitchFamily="18" charset="0"/>
                      </a:endParaRPr>
                    </a:p>
                  </a:txBody>
                  <a:tcPr marL="9525" marR="9525" marT="9525" marB="0" anchor="ctr"/>
                </a:tc>
                <a:tc>
                  <a:txBody>
                    <a:bodyPr/>
                    <a:lstStyle/>
                    <a:p>
                      <a:pPr algn="ctr" rtl="0" fontAlgn="ctr"/>
                      <a:r>
                        <a:rPr lang="en-US" sz="1100" u="none" strike="noStrike" dirty="0">
                          <a:effectLst/>
                          <a:latin typeface="Bodoni MT" panose="02070603080606020203" pitchFamily="18" charset="0"/>
                        </a:rPr>
                        <a:t>2018</a:t>
                      </a:r>
                      <a:endParaRPr lang="en-US" sz="1100" b="1" i="0" u="none" strike="noStrike" dirty="0">
                        <a:solidFill>
                          <a:srgbClr val="FFFFFF"/>
                        </a:solidFill>
                        <a:effectLst/>
                        <a:latin typeface="Bodoni MT" panose="02070603080606020203" pitchFamily="18" charset="0"/>
                      </a:endParaRPr>
                    </a:p>
                  </a:txBody>
                  <a:tcPr marL="9525" marR="9525" marT="9525" marB="0" anchor="ctr"/>
                </a:tc>
                <a:tc>
                  <a:txBody>
                    <a:bodyPr/>
                    <a:lstStyle/>
                    <a:p>
                      <a:pPr algn="ctr" rtl="0" fontAlgn="ctr"/>
                      <a:r>
                        <a:rPr lang="en-US" sz="1100" u="none" strike="noStrike" dirty="0">
                          <a:effectLst/>
                          <a:latin typeface="Bodoni MT" panose="02070603080606020203" pitchFamily="18" charset="0"/>
                        </a:rPr>
                        <a:t>2019</a:t>
                      </a:r>
                      <a:endParaRPr lang="en-US" sz="1100" b="1" i="0" u="none" strike="noStrike" dirty="0">
                        <a:solidFill>
                          <a:srgbClr val="FFFFFF"/>
                        </a:solidFill>
                        <a:effectLst/>
                        <a:latin typeface="Bodoni MT" panose="02070603080606020203" pitchFamily="18" charset="0"/>
                      </a:endParaRPr>
                    </a:p>
                  </a:txBody>
                  <a:tcPr marL="9525" marR="9525" marT="9525" marB="0" anchor="ctr"/>
                </a:tc>
                <a:tc>
                  <a:txBody>
                    <a:bodyPr/>
                    <a:lstStyle/>
                    <a:p>
                      <a:pPr algn="ctr" rtl="0" fontAlgn="ctr"/>
                      <a:r>
                        <a:rPr lang="en-US" sz="1100" u="none" strike="noStrike" dirty="0">
                          <a:effectLst/>
                          <a:latin typeface="Bodoni MT" panose="02070603080606020203" pitchFamily="18" charset="0"/>
                        </a:rPr>
                        <a:t>2020</a:t>
                      </a:r>
                      <a:endParaRPr lang="en-US" sz="1100" b="1" i="0" u="none" strike="noStrike" dirty="0">
                        <a:solidFill>
                          <a:srgbClr val="FFFFFF"/>
                        </a:solidFill>
                        <a:effectLst/>
                        <a:latin typeface="Bodoni MT" panose="02070603080606020203" pitchFamily="18" charset="0"/>
                      </a:endParaRPr>
                    </a:p>
                  </a:txBody>
                  <a:tcPr marL="9525" marR="9525" marT="9525" marB="0" anchor="ctr"/>
                </a:tc>
                <a:tc>
                  <a:txBody>
                    <a:bodyPr/>
                    <a:lstStyle/>
                    <a:p>
                      <a:pPr algn="ctr" rtl="0" fontAlgn="ctr"/>
                      <a:r>
                        <a:rPr lang="en-US" sz="1100" u="none" strike="noStrike" dirty="0">
                          <a:effectLst/>
                          <a:latin typeface="Bodoni MT" panose="02070603080606020203" pitchFamily="18" charset="0"/>
                        </a:rPr>
                        <a:t>2021</a:t>
                      </a:r>
                      <a:endParaRPr lang="en-US" sz="1100" b="1" i="0" u="none" strike="noStrike" dirty="0">
                        <a:solidFill>
                          <a:srgbClr val="FFFFFF"/>
                        </a:solidFill>
                        <a:effectLst/>
                        <a:latin typeface="Bodoni MT" panose="02070603080606020203" pitchFamily="18" charset="0"/>
                      </a:endParaRPr>
                    </a:p>
                  </a:txBody>
                  <a:tcPr marL="9525" marR="9525" marT="9525" marB="0" anchor="ctr"/>
                </a:tc>
                <a:tc>
                  <a:txBody>
                    <a:bodyPr/>
                    <a:lstStyle/>
                    <a:p>
                      <a:pPr marL="0" marR="0" algn="ctr" defTabSz="914400" rtl="0" eaLnBrk="1" fontAlgn="ctr" latinLnBrk="0" hangingPunct="1">
                        <a:lnSpc>
                          <a:spcPct val="107000"/>
                        </a:lnSpc>
                        <a:spcBef>
                          <a:spcPts val="0"/>
                        </a:spcBef>
                        <a:spcAft>
                          <a:spcPts val="0"/>
                        </a:spcAft>
                      </a:pPr>
                      <a:r>
                        <a:rPr lang="en-US" sz="1100" b="1" u="none" strike="noStrike" kern="1200" dirty="0">
                          <a:solidFill>
                            <a:schemeClr val="tx1"/>
                          </a:solidFill>
                          <a:effectLst/>
                          <a:latin typeface="Bodoni MT" panose="02070603080606020203" pitchFamily="18" charset="0"/>
                          <a:ea typeface="+mn-ea"/>
                          <a:cs typeface="+mn-cs"/>
                        </a:rPr>
                        <a:t>Jan-Nov 2022</a:t>
                      </a:r>
                    </a:p>
                  </a:txBody>
                  <a:tcPr marL="68580" marR="68580" marT="0" marB="0"/>
                </a:tc>
                <a:extLst>
                  <a:ext uri="{0D108BD9-81ED-4DB2-BD59-A6C34878D82A}">
                    <a16:rowId xmlns:a16="http://schemas.microsoft.com/office/drawing/2014/main" val="2785175526"/>
                  </a:ext>
                </a:extLst>
              </a:tr>
              <a:tr h="209550">
                <a:tc>
                  <a:txBody>
                    <a:bodyPr/>
                    <a:lstStyle/>
                    <a:p>
                      <a:pPr algn="just" rtl="0" fontAlgn="ctr"/>
                      <a:r>
                        <a:rPr lang="en-US" sz="1100" u="none" strike="noStrike">
                          <a:effectLst/>
                          <a:latin typeface="Bodoni MT" panose="02070603080606020203" pitchFamily="18" charset="0"/>
                        </a:rPr>
                        <a:t>Debt Service (Actual)</a:t>
                      </a:r>
                      <a:endParaRPr lang="en-US" sz="1100" b="1" i="0" u="none" strike="noStrike">
                        <a:solidFill>
                          <a:srgbClr val="FFFFFF"/>
                        </a:solidFill>
                        <a:effectLst/>
                        <a:latin typeface="Bodoni MT" panose="02070603080606020203" pitchFamily="18" charset="0"/>
                      </a:endParaRPr>
                    </a:p>
                  </a:txBody>
                  <a:tcPr marL="9525" marR="9525" marT="9525" marB="0" anchor="ctr"/>
                </a:tc>
                <a:tc>
                  <a:txBody>
                    <a:bodyPr/>
                    <a:lstStyle/>
                    <a:p>
                      <a:pPr algn="r" rtl="0" fontAlgn="ctr"/>
                      <a:r>
                        <a:rPr lang="en-US" sz="1100" u="none" strike="noStrike">
                          <a:effectLst/>
                          <a:latin typeface="Bodoni MT" panose="02070603080606020203" pitchFamily="18" charset="0"/>
                        </a:rPr>
                        <a:t>1.06</a:t>
                      </a:r>
                      <a:endParaRPr lang="en-US" sz="1100" b="0" i="0" u="none" strike="noStrike">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100" u="none" strike="noStrike">
                          <a:effectLst/>
                          <a:latin typeface="Bodoni MT" panose="02070603080606020203" pitchFamily="18" charset="0"/>
                        </a:rPr>
                        <a:t>1.31</a:t>
                      </a:r>
                      <a:endParaRPr lang="en-US" sz="1100" b="0" i="0" u="none" strike="noStrike">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100" u="none" strike="noStrike">
                          <a:effectLst/>
                          <a:latin typeface="Bodoni MT" panose="02070603080606020203" pitchFamily="18" charset="0"/>
                        </a:rPr>
                        <a:t>1.64</a:t>
                      </a:r>
                      <a:endParaRPr lang="en-US" sz="1100" b="0" i="0" u="none" strike="noStrike">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100" u="none" strike="noStrike">
                          <a:effectLst/>
                          <a:latin typeface="Bodoni MT" panose="02070603080606020203" pitchFamily="18" charset="0"/>
                        </a:rPr>
                        <a:t>2.09</a:t>
                      </a:r>
                      <a:endParaRPr lang="en-US" sz="1100" b="0" i="0" u="none" strike="noStrike">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100" u="none" strike="noStrike">
                          <a:effectLst/>
                          <a:latin typeface="Bodoni MT" panose="02070603080606020203" pitchFamily="18" charset="0"/>
                        </a:rPr>
                        <a:t>2.11</a:t>
                      </a:r>
                      <a:endParaRPr lang="en-US" sz="1100" b="0" i="0" u="none" strike="noStrike">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100" u="none" strike="noStrike">
                          <a:effectLst/>
                          <a:latin typeface="Bodoni MT" panose="02070603080606020203" pitchFamily="18" charset="0"/>
                        </a:rPr>
                        <a:t>2.43</a:t>
                      </a:r>
                      <a:endParaRPr lang="en-US" sz="1100" b="0" i="0" u="none" strike="noStrike">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100" u="none" strike="noStrike" dirty="0">
                          <a:effectLst/>
                          <a:latin typeface="Bodoni MT" panose="02070603080606020203" pitchFamily="18" charset="0"/>
                        </a:rPr>
                        <a:t>4.22</a:t>
                      </a:r>
                      <a:endParaRPr lang="en-US" sz="1100" b="0" i="0" u="none" strike="noStrike" dirty="0">
                        <a:solidFill>
                          <a:srgbClr val="000000"/>
                        </a:solidFill>
                        <a:effectLst/>
                        <a:latin typeface="Bodoni MT" panose="02070603080606020203" pitchFamily="18" charset="0"/>
                      </a:endParaRPr>
                    </a:p>
                  </a:txBody>
                  <a:tcPr marL="9525" marR="9525" marT="9525" marB="0" anchor="ctr"/>
                </a:tc>
                <a:tc>
                  <a:txBody>
                    <a:bodyPr/>
                    <a:lstStyle/>
                    <a:p>
                      <a:pPr marL="0" marR="0" algn="r" defTabSz="914400" rtl="0" eaLnBrk="1" fontAlgn="ctr" latinLnBrk="0" hangingPunct="1">
                        <a:lnSpc>
                          <a:spcPct val="107000"/>
                        </a:lnSpc>
                        <a:spcBef>
                          <a:spcPts val="0"/>
                        </a:spcBef>
                        <a:spcAft>
                          <a:spcPts val="0"/>
                        </a:spcAft>
                      </a:pPr>
                      <a:r>
                        <a:rPr lang="en-US" sz="1100" b="0" u="none" strike="noStrike" kern="1200" dirty="0">
                          <a:solidFill>
                            <a:schemeClr val="tx1"/>
                          </a:solidFill>
                          <a:effectLst/>
                          <a:latin typeface="Bodoni MT" panose="02070603080606020203" pitchFamily="18" charset="0"/>
                          <a:ea typeface="+mn-ea"/>
                          <a:cs typeface="+mn-cs"/>
                        </a:rPr>
                        <a:t>5.24</a:t>
                      </a:r>
                      <a:r>
                        <a:rPr lang="en-US" sz="1100" b="0" u="none" strike="noStrike" kern="1200" dirty="0">
                          <a:solidFill>
                            <a:srgbClr val="C00000"/>
                          </a:solidFill>
                          <a:effectLst/>
                          <a:latin typeface="Bodoni MT" panose="02070603080606020203" pitchFamily="18" charset="0"/>
                          <a:ea typeface="+mn-ea"/>
                          <a:cs typeface="+mn-cs"/>
                        </a:rPr>
                        <a:t>*</a:t>
                      </a:r>
                    </a:p>
                  </a:txBody>
                  <a:tcPr marL="68580" marR="68580" marT="0" marB="0"/>
                </a:tc>
                <a:extLst>
                  <a:ext uri="{0D108BD9-81ED-4DB2-BD59-A6C34878D82A}">
                    <a16:rowId xmlns:a16="http://schemas.microsoft.com/office/drawing/2014/main" val="2035024728"/>
                  </a:ext>
                </a:extLst>
              </a:tr>
              <a:tr h="200025">
                <a:tc>
                  <a:txBody>
                    <a:bodyPr/>
                    <a:lstStyle/>
                    <a:p>
                      <a:pPr algn="just" rtl="0" fontAlgn="ctr"/>
                      <a:r>
                        <a:rPr lang="en-US" sz="1100" u="none" strike="noStrike">
                          <a:effectLst/>
                          <a:latin typeface="Bodoni MT" panose="02070603080606020203" pitchFamily="18" charset="0"/>
                        </a:rPr>
                        <a:t>Total Revenue (Actual)</a:t>
                      </a:r>
                      <a:endParaRPr lang="en-US" sz="1100" b="1" i="0" u="none" strike="noStrike">
                        <a:solidFill>
                          <a:srgbClr val="FFFFFF"/>
                        </a:solidFill>
                        <a:effectLst/>
                        <a:latin typeface="Bodoni MT" panose="02070603080606020203" pitchFamily="18" charset="0"/>
                      </a:endParaRPr>
                    </a:p>
                  </a:txBody>
                  <a:tcPr marL="9525" marR="9525" marT="9525" marB="0" anchor="ctr"/>
                </a:tc>
                <a:tc>
                  <a:txBody>
                    <a:bodyPr/>
                    <a:lstStyle/>
                    <a:p>
                      <a:pPr algn="r" rtl="0" fontAlgn="ctr"/>
                      <a:r>
                        <a:rPr lang="en-US" sz="1100" u="none" strike="noStrike">
                          <a:effectLst/>
                          <a:latin typeface="Bodoni MT" panose="02070603080606020203" pitchFamily="18" charset="0"/>
                        </a:rPr>
                        <a:t>3.24</a:t>
                      </a:r>
                      <a:endParaRPr lang="en-US" sz="1100" b="0" i="0" u="none" strike="noStrike">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100" u="none" strike="noStrike">
                          <a:effectLst/>
                          <a:latin typeface="Bodoni MT" panose="02070603080606020203" pitchFamily="18" charset="0"/>
                        </a:rPr>
                        <a:t>2.95</a:t>
                      </a:r>
                      <a:endParaRPr lang="en-US" sz="1100" b="0" i="0" u="none" strike="noStrike">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100" u="none" strike="noStrike">
                          <a:effectLst/>
                          <a:latin typeface="Bodoni MT" panose="02070603080606020203" pitchFamily="18" charset="0"/>
                        </a:rPr>
                        <a:t>2.66</a:t>
                      </a:r>
                      <a:endParaRPr lang="en-US" sz="1100" b="0" i="0" u="none" strike="noStrike">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100" u="none" strike="noStrike">
                          <a:effectLst/>
                          <a:latin typeface="Bodoni MT" panose="02070603080606020203" pitchFamily="18" charset="0"/>
                        </a:rPr>
                        <a:t>3.87</a:t>
                      </a:r>
                      <a:endParaRPr lang="en-US" sz="1100" b="0" i="0" u="none" strike="noStrike">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100" u="none" strike="noStrike">
                          <a:effectLst/>
                          <a:latin typeface="Bodoni MT" panose="02070603080606020203" pitchFamily="18" charset="0"/>
                        </a:rPr>
                        <a:t>4.12</a:t>
                      </a:r>
                      <a:endParaRPr lang="en-US" sz="1100" b="0" i="0" u="none" strike="noStrike">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100" u="none" strike="noStrike">
                          <a:effectLst/>
                          <a:latin typeface="Bodoni MT" panose="02070603080606020203" pitchFamily="18" charset="0"/>
                        </a:rPr>
                        <a:t>3.96</a:t>
                      </a:r>
                      <a:endParaRPr lang="en-US" sz="1100" b="0" i="0" u="none" strike="noStrike">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100" u="none" strike="noStrike" dirty="0">
                          <a:effectLst/>
                          <a:latin typeface="Bodoni MT" panose="02070603080606020203" pitchFamily="18" charset="0"/>
                        </a:rPr>
                        <a:t>4.64</a:t>
                      </a:r>
                      <a:endParaRPr lang="en-US" sz="1100" b="0" i="0" u="none" strike="noStrike" dirty="0">
                        <a:solidFill>
                          <a:srgbClr val="000000"/>
                        </a:solidFill>
                        <a:effectLst/>
                        <a:latin typeface="Bodoni MT" panose="02070603080606020203" pitchFamily="18" charset="0"/>
                      </a:endParaRPr>
                    </a:p>
                  </a:txBody>
                  <a:tcPr marL="9525" marR="9525" marT="9525" marB="0" anchor="ctr"/>
                </a:tc>
                <a:tc>
                  <a:txBody>
                    <a:bodyPr/>
                    <a:lstStyle/>
                    <a:p>
                      <a:pPr marL="0" marR="0" algn="r" defTabSz="914400" rtl="0" eaLnBrk="1" fontAlgn="ctr" latinLnBrk="0" hangingPunct="1">
                        <a:lnSpc>
                          <a:spcPct val="107000"/>
                        </a:lnSpc>
                        <a:spcBef>
                          <a:spcPts val="0"/>
                        </a:spcBef>
                        <a:spcAft>
                          <a:spcPts val="0"/>
                        </a:spcAft>
                      </a:pPr>
                      <a:r>
                        <a:rPr lang="en-US" sz="1100" b="0" u="none" strike="noStrike" kern="1200" dirty="0">
                          <a:solidFill>
                            <a:schemeClr val="tx1"/>
                          </a:solidFill>
                          <a:effectLst/>
                          <a:latin typeface="Bodoni MT" panose="02070603080606020203" pitchFamily="18" charset="0"/>
                          <a:ea typeface="+mn-ea"/>
                          <a:cs typeface="+mn-cs"/>
                        </a:rPr>
                        <a:t>5.89</a:t>
                      </a:r>
                    </a:p>
                  </a:txBody>
                  <a:tcPr marL="68580" marR="68580" marT="0" marB="0"/>
                </a:tc>
                <a:extLst>
                  <a:ext uri="{0D108BD9-81ED-4DB2-BD59-A6C34878D82A}">
                    <a16:rowId xmlns:a16="http://schemas.microsoft.com/office/drawing/2014/main" val="163420803"/>
                  </a:ext>
                </a:extLst>
              </a:tr>
              <a:tr h="390525">
                <a:tc>
                  <a:txBody>
                    <a:bodyPr/>
                    <a:lstStyle/>
                    <a:p>
                      <a:pPr algn="l" rtl="0" fontAlgn="ctr"/>
                      <a:r>
                        <a:rPr lang="en-US" sz="1100" u="none" strike="noStrike" dirty="0">
                          <a:effectLst/>
                          <a:latin typeface="Bodoni MT" panose="02070603080606020203" pitchFamily="18" charset="0"/>
                        </a:rPr>
                        <a:t>Debt Service to Total Revenue %</a:t>
                      </a:r>
                      <a:endParaRPr lang="en-US" sz="1100" b="1" i="0" u="none" strike="noStrike" dirty="0">
                        <a:solidFill>
                          <a:srgbClr val="FFFFFF"/>
                        </a:solidFill>
                        <a:effectLst/>
                        <a:latin typeface="Bodoni MT" panose="02070603080606020203" pitchFamily="18" charset="0"/>
                      </a:endParaRPr>
                    </a:p>
                  </a:txBody>
                  <a:tcPr marL="9525" marR="9525" marT="9525" marB="0" anchor="ctr"/>
                </a:tc>
                <a:tc>
                  <a:txBody>
                    <a:bodyPr/>
                    <a:lstStyle/>
                    <a:p>
                      <a:pPr algn="r" rtl="0" fontAlgn="ctr"/>
                      <a:r>
                        <a:rPr lang="en-US" sz="1100" u="none" strike="noStrike" dirty="0">
                          <a:effectLst/>
                          <a:latin typeface="Bodoni MT" panose="02070603080606020203" pitchFamily="18" charset="0"/>
                        </a:rPr>
                        <a:t>32.72</a:t>
                      </a:r>
                      <a:endParaRPr lang="en-US" sz="1100" b="0" i="0" u="none" strike="noStrike" dirty="0">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100" u="none" strike="noStrike" dirty="0">
                          <a:effectLst/>
                          <a:latin typeface="Bodoni MT" panose="02070603080606020203" pitchFamily="18" charset="0"/>
                        </a:rPr>
                        <a:t>44.56</a:t>
                      </a:r>
                      <a:endParaRPr lang="en-US" sz="1100" b="0" i="0" u="none" strike="noStrike" dirty="0">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100" u="none" strike="noStrike" dirty="0">
                          <a:effectLst/>
                          <a:latin typeface="Bodoni MT" panose="02070603080606020203" pitchFamily="18" charset="0"/>
                        </a:rPr>
                        <a:t>61.59</a:t>
                      </a:r>
                      <a:endParaRPr lang="en-US" sz="1100" b="0" i="0" u="none" strike="noStrike" dirty="0">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100" u="none" strike="noStrike" dirty="0">
                          <a:effectLst/>
                          <a:latin typeface="Bodoni MT" panose="02070603080606020203" pitchFamily="18" charset="0"/>
                        </a:rPr>
                        <a:t>54.06</a:t>
                      </a:r>
                      <a:endParaRPr lang="en-US" sz="1100" b="0" i="0" u="none" strike="noStrike" dirty="0">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100" u="none" strike="noStrike" dirty="0">
                          <a:effectLst/>
                          <a:latin typeface="Bodoni MT" panose="02070603080606020203" pitchFamily="18" charset="0"/>
                        </a:rPr>
                        <a:t>51.20</a:t>
                      </a:r>
                      <a:endParaRPr lang="en-US" sz="1100" b="0" i="0" u="none" strike="noStrike" dirty="0">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100" u="none" strike="noStrike" dirty="0">
                          <a:effectLst/>
                          <a:latin typeface="Bodoni MT" panose="02070603080606020203" pitchFamily="18" charset="0"/>
                        </a:rPr>
                        <a:t>61.27</a:t>
                      </a:r>
                      <a:endParaRPr lang="en-US" sz="1100" b="0" i="0" u="none" strike="noStrike" dirty="0">
                        <a:solidFill>
                          <a:srgbClr val="000000"/>
                        </a:solidFill>
                        <a:effectLst/>
                        <a:latin typeface="Bodoni MT" panose="02070603080606020203" pitchFamily="18" charset="0"/>
                      </a:endParaRPr>
                    </a:p>
                  </a:txBody>
                  <a:tcPr marL="9525" marR="9525" marT="9525" marB="0" anchor="ctr"/>
                </a:tc>
                <a:tc>
                  <a:txBody>
                    <a:bodyPr/>
                    <a:lstStyle/>
                    <a:p>
                      <a:pPr algn="r" rtl="0" fontAlgn="ctr"/>
                      <a:r>
                        <a:rPr lang="en-US" sz="1100" u="none" strike="noStrike" dirty="0">
                          <a:effectLst/>
                          <a:latin typeface="Bodoni MT" panose="02070603080606020203" pitchFamily="18" charset="0"/>
                        </a:rPr>
                        <a:t>90.92</a:t>
                      </a:r>
                      <a:endParaRPr lang="en-US" sz="1100" b="0" i="0" u="none" strike="noStrike" dirty="0">
                        <a:solidFill>
                          <a:srgbClr val="000000"/>
                        </a:solidFill>
                        <a:effectLst/>
                        <a:latin typeface="Bodoni MT" panose="02070603080606020203" pitchFamily="18" charset="0"/>
                      </a:endParaRPr>
                    </a:p>
                  </a:txBody>
                  <a:tcPr marL="9525" marR="9525" marT="9525" marB="0" anchor="ctr"/>
                </a:tc>
                <a:tc>
                  <a:txBody>
                    <a:bodyPr/>
                    <a:lstStyle/>
                    <a:p>
                      <a:pPr marL="0" marR="0" algn="r" defTabSz="914400" rtl="0" eaLnBrk="1" fontAlgn="ctr" latinLnBrk="0" hangingPunct="1">
                        <a:lnSpc>
                          <a:spcPct val="107000"/>
                        </a:lnSpc>
                        <a:spcBef>
                          <a:spcPts val="0"/>
                        </a:spcBef>
                        <a:spcAft>
                          <a:spcPts val="0"/>
                        </a:spcAft>
                      </a:pPr>
                      <a:r>
                        <a:rPr lang="en-US" sz="1100" b="0" u="none" strike="noStrike" kern="1200" dirty="0">
                          <a:solidFill>
                            <a:schemeClr val="tx1"/>
                          </a:solidFill>
                          <a:effectLst/>
                          <a:latin typeface="Bodoni MT" panose="02070603080606020203" pitchFamily="18" charset="0"/>
                          <a:ea typeface="+mn-ea"/>
                          <a:cs typeface="+mn-cs"/>
                        </a:rPr>
                        <a:t>89.47</a:t>
                      </a:r>
                    </a:p>
                  </a:txBody>
                  <a:tcPr marL="68580" marR="68580" marT="0" marB="0" anchor="ctr"/>
                </a:tc>
                <a:extLst>
                  <a:ext uri="{0D108BD9-81ED-4DB2-BD59-A6C34878D82A}">
                    <a16:rowId xmlns:a16="http://schemas.microsoft.com/office/drawing/2014/main" val="4170392144"/>
                  </a:ext>
                </a:extLst>
              </a:tr>
            </a:tbl>
          </a:graphicData>
        </a:graphic>
      </p:graphicFrame>
      <p:sp>
        <p:nvSpPr>
          <p:cNvPr id="18" name="Title 1">
            <a:extLst>
              <a:ext uri="{FF2B5EF4-FFF2-40B4-BE49-F238E27FC236}">
                <a16:creationId xmlns:a16="http://schemas.microsoft.com/office/drawing/2014/main" id="{F451A0C2-C2FA-9435-2D2B-6B23766D34B7}"/>
              </a:ext>
            </a:extLst>
          </p:cNvPr>
          <p:cNvSpPr>
            <a:spLocks noGrp="1"/>
          </p:cNvSpPr>
          <p:nvPr/>
        </p:nvSpPr>
        <p:spPr>
          <a:xfrm>
            <a:off x="6541954" y="4424763"/>
            <a:ext cx="3443000" cy="195548"/>
          </a:xfrm>
          <a:prstGeom prst="rect">
            <a:avLst/>
          </a:prstGeom>
        </p:spPr>
        <p:txBody>
          <a:bodyPr vert="horz" lIns="121920" tIns="60960" rIns="121920" bIns="60960" rtlCol="0" anchor="t">
            <a:noAutofit/>
          </a:bodyPr>
          <a:lstStyle/>
          <a:p>
            <a:pPr marL="0" marR="0">
              <a:lnSpc>
                <a:spcPct val="90000"/>
              </a:lnSpc>
              <a:spcBef>
                <a:spcPts val="0"/>
              </a:spcBef>
              <a:spcAft>
                <a:spcPts val="800"/>
              </a:spcAft>
            </a:pPr>
            <a:r>
              <a:rPr lang="en-US" sz="1200" kern="1200" dirty="0">
                <a:effectLst>
                  <a:outerShdw blurRad="38100" dist="38100" dir="2700000" algn="tl">
                    <a:srgbClr val="000000">
                      <a:alpha val="43000"/>
                    </a:srgbClr>
                  </a:outerShdw>
                </a:effectLst>
                <a:latin typeface="Bodoni MT" panose="02070603080606020203" pitchFamily="18" charset="0"/>
                <a:ea typeface="Tahoma" panose="020B0604030504040204" pitchFamily="34" charset="0"/>
                <a:cs typeface="Tahoma" panose="020B0604030504040204" pitchFamily="34" charset="0"/>
              </a:rPr>
              <a:t>Table 3: Debt Service to Revenue</a:t>
            </a:r>
            <a:endParaRPr lang="en-US" sz="1000" dirty="0">
              <a:effectLst/>
              <a:latin typeface="Bodoni MT" panose="02070603080606020203" pitchFamily="18" charset="0"/>
              <a:ea typeface="Tahoma" panose="020B0604030504040204" pitchFamily="34" charset="0"/>
              <a:cs typeface="Tahoma" panose="020B0604030504040204" pitchFamily="34" charset="0"/>
            </a:endParaRPr>
          </a:p>
        </p:txBody>
      </p:sp>
      <p:sp>
        <p:nvSpPr>
          <p:cNvPr id="19" name="TextBox 18">
            <a:extLst>
              <a:ext uri="{FF2B5EF4-FFF2-40B4-BE49-F238E27FC236}">
                <a16:creationId xmlns:a16="http://schemas.microsoft.com/office/drawing/2014/main" id="{07B70900-B23A-A3FD-41F7-990A78B89970}"/>
              </a:ext>
            </a:extLst>
          </p:cNvPr>
          <p:cNvSpPr txBox="1"/>
          <p:nvPr/>
        </p:nvSpPr>
        <p:spPr>
          <a:xfrm>
            <a:off x="6413651" y="5858116"/>
            <a:ext cx="6101509" cy="261610"/>
          </a:xfrm>
          <a:prstGeom prst="rect">
            <a:avLst/>
          </a:prstGeom>
          <a:noFill/>
        </p:spPr>
        <p:txBody>
          <a:bodyPr wrap="square" rtlCol="0">
            <a:spAutoFit/>
          </a:bodyPr>
          <a:lstStyle/>
          <a:p>
            <a:pPr marL="231775" indent="-231775" algn="just"/>
            <a:r>
              <a:rPr lang="en-US" sz="1100" b="1" i="1" dirty="0">
                <a:solidFill>
                  <a:srgbClr val="C00000"/>
                </a:solidFill>
                <a:latin typeface="Bodoni MT" panose="02070603080606020203" pitchFamily="18" charset="0"/>
                <a:ea typeface="Tahoma" panose="020B0604030504040204" pitchFamily="34" charset="0"/>
                <a:cs typeface="Tahoma" panose="020B0604030504040204" pitchFamily="34" charset="0"/>
              </a:rPr>
              <a:t>*</a:t>
            </a:r>
            <a:r>
              <a:rPr lang="en-US" sz="1100" b="1" i="1" dirty="0">
                <a:latin typeface="Bodoni MT" panose="02070603080606020203" pitchFamily="18" charset="0"/>
                <a:ea typeface="Tahoma" panose="020B0604030504040204" pitchFamily="34" charset="0"/>
                <a:cs typeface="Tahoma" panose="020B0604030504040204" pitchFamily="34" charset="0"/>
              </a:rPr>
              <a:t> Includes interest on Ways and Means Advances and Redemption of Promissory Notes</a:t>
            </a:r>
          </a:p>
        </p:txBody>
      </p:sp>
      <p:sp>
        <p:nvSpPr>
          <p:cNvPr id="3" name="Slide Number Placeholder 2">
            <a:extLst>
              <a:ext uri="{FF2B5EF4-FFF2-40B4-BE49-F238E27FC236}">
                <a16:creationId xmlns:a16="http://schemas.microsoft.com/office/drawing/2014/main" id="{2601A68B-2EF1-275A-8B8F-BFD775D36218}"/>
              </a:ext>
            </a:extLst>
          </p:cNvPr>
          <p:cNvSpPr>
            <a:spLocks noGrp="1"/>
          </p:cNvSpPr>
          <p:nvPr>
            <p:ph type="sldNum" sz="quarter" idx="12"/>
          </p:nvPr>
        </p:nvSpPr>
        <p:spPr/>
        <p:txBody>
          <a:bodyPr/>
          <a:lstStyle/>
          <a:p>
            <a:fld id="{E31375A4-56A4-47D6-9801-1991572033F7}" type="slidenum">
              <a:rPr lang="en-US" smtClean="0"/>
              <a:t>5</a:t>
            </a:fld>
            <a:endParaRPr lang="en-US"/>
          </a:p>
        </p:txBody>
      </p:sp>
    </p:spTree>
    <p:extLst>
      <p:ext uri="{BB962C8B-B14F-4D97-AF65-F5344CB8AC3E}">
        <p14:creationId xmlns:p14="http://schemas.microsoft.com/office/powerpoint/2010/main" val="3064083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EB53C1F-3FA0-B125-74D8-E7E938A61C34}"/>
              </a:ext>
            </a:extLst>
          </p:cNvPr>
          <p:cNvSpPr txBox="1">
            <a:spLocks/>
          </p:cNvSpPr>
          <p:nvPr/>
        </p:nvSpPr>
        <p:spPr>
          <a:xfrm>
            <a:off x="909810" y="228432"/>
            <a:ext cx="9601200" cy="71946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a:lstStyle>
          <a:p>
            <a:r>
              <a:rPr lang="en-US" dirty="0">
                <a:effectLst>
                  <a:outerShdw blurRad="38100" dist="38100" dir="2700000" algn="tl">
                    <a:srgbClr val="000000">
                      <a:alpha val="43137"/>
                    </a:srgbClr>
                  </a:outerShdw>
                </a:effectLst>
                <a:latin typeface="Bodoni MT" panose="02070603080606020203" pitchFamily="18" charset="0"/>
              </a:rPr>
              <a:t>Overview of the Public Debt of the 36 States</a:t>
            </a:r>
          </a:p>
        </p:txBody>
      </p:sp>
      <p:sp>
        <p:nvSpPr>
          <p:cNvPr id="11" name="TextBox 10">
            <a:extLst>
              <a:ext uri="{FF2B5EF4-FFF2-40B4-BE49-F238E27FC236}">
                <a16:creationId xmlns:a16="http://schemas.microsoft.com/office/drawing/2014/main" id="{88689B39-6720-8D47-56FC-BA8C9D30272C}"/>
              </a:ext>
            </a:extLst>
          </p:cNvPr>
          <p:cNvSpPr txBox="1"/>
          <p:nvPr/>
        </p:nvSpPr>
        <p:spPr>
          <a:xfrm>
            <a:off x="517793" y="1256600"/>
            <a:ext cx="5632301" cy="323165"/>
          </a:xfrm>
          <a:prstGeom prst="rect">
            <a:avLst/>
          </a:prstGeom>
          <a:noFill/>
        </p:spPr>
        <p:txBody>
          <a:bodyPr wrap="square">
            <a:spAutoFit/>
          </a:bodyPr>
          <a:lstStyle/>
          <a:p>
            <a:r>
              <a:rPr lang="en-US" sz="1500" b="1" i="0" u="none" strike="noStrike" dirty="0">
                <a:solidFill>
                  <a:srgbClr val="000000"/>
                </a:solidFill>
                <a:effectLst/>
                <a:latin typeface="Bodoni MT" panose="02070603080606020203" pitchFamily="18" charset="0"/>
              </a:rPr>
              <a:t>Table 4: Total Debt Stock of 36 State Governments (2015 - 2022)</a:t>
            </a:r>
            <a:endParaRPr lang="en-US" sz="1500" dirty="0">
              <a:latin typeface="Bodoni MT" panose="02070603080606020203" pitchFamily="18" charset="0"/>
            </a:endParaRPr>
          </a:p>
        </p:txBody>
      </p:sp>
      <p:graphicFrame>
        <p:nvGraphicFramePr>
          <p:cNvPr id="14" name="Table 13">
            <a:extLst>
              <a:ext uri="{FF2B5EF4-FFF2-40B4-BE49-F238E27FC236}">
                <a16:creationId xmlns:a16="http://schemas.microsoft.com/office/drawing/2014/main" id="{3D98E1FE-8667-DB7B-F914-EFA8939F09E6}"/>
              </a:ext>
            </a:extLst>
          </p:cNvPr>
          <p:cNvGraphicFramePr>
            <a:graphicFrameLocks noGrp="1"/>
          </p:cNvGraphicFramePr>
          <p:nvPr>
            <p:extLst>
              <p:ext uri="{D42A27DB-BD31-4B8C-83A1-F6EECF244321}">
                <p14:modId xmlns:p14="http://schemas.microsoft.com/office/powerpoint/2010/main" val="2188096374"/>
              </p:ext>
            </p:extLst>
          </p:nvPr>
        </p:nvGraphicFramePr>
        <p:xfrm>
          <a:off x="632627" y="1579765"/>
          <a:ext cx="5294447" cy="2194560"/>
        </p:xfrm>
        <a:graphic>
          <a:graphicData uri="http://schemas.openxmlformats.org/drawingml/2006/table">
            <a:tbl>
              <a:tblPr>
                <a:tableStyleId>{BC89EF96-8CEA-46FF-86C4-4CE0E7609802}</a:tableStyleId>
              </a:tblPr>
              <a:tblGrid>
                <a:gridCol w="508486">
                  <a:extLst>
                    <a:ext uri="{9D8B030D-6E8A-4147-A177-3AD203B41FA5}">
                      <a16:colId xmlns:a16="http://schemas.microsoft.com/office/drawing/2014/main" val="4153995692"/>
                    </a:ext>
                  </a:extLst>
                </a:gridCol>
                <a:gridCol w="1139379">
                  <a:extLst>
                    <a:ext uri="{9D8B030D-6E8A-4147-A177-3AD203B41FA5}">
                      <a16:colId xmlns:a16="http://schemas.microsoft.com/office/drawing/2014/main" val="910319480"/>
                    </a:ext>
                  </a:extLst>
                </a:gridCol>
                <a:gridCol w="594910">
                  <a:extLst>
                    <a:ext uri="{9D8B030D-6E8A-4147-A177-3AD203B41FA5}">
                      <a16:colId xmlns:a16="http://schemas.microsoft.com/office/drawing/2014/main" val="1763722649"/>
                    </a:ext>
                  </a:extLst>
                </a:gridCol>
                <a:gridCol w="1057620">
                  <a:extLst>
                    <a:ext uri="{9D8B030D-6E8A-4147-A177-3AD203B41FA5}">
                      <a16:colId xmlns:a16="http://schemas.microsoft.com/office/drawing/2014/main" val="3410897477"/>
                    </a:ext>
                  </a:extLst>
                </a:gridCol>
                <a:gridCol w="738130">
                  <a:extLst>
                    <a:ext uri="{9D8B030D-6E8A-4147-A177-3AD203B41FA5}">
                      <a16:colId xmlns:a16="http://schemas.microsoft.com/office/drawing/2014/main" val="2797562620"/>
                    </a:ext>
                  </a:extLst>
                </a:gridCol>
                <a:gridCol w="1255922">
                  <a:extLst>
                    <a:ext uri="{9D8B030D-6E8A-4147-A177-3AD203B41FA5}">
                      <a16:colId xmlns:a16="http://schemas.microsoft.com/office/drawing/2014/main" val="517092997"/>
                    </a:ext>
                  </a:extLst>
                </a:gridCol>
              </a:tblGrid>
              <a:tr h="201115">
                <a:tc>
                  <a:txBody>
                    <a:bodyPr/>
                    <a:lstStyle/>
                    <a:p>
                      <a:pPr algn="ctr" fontAlgn="ctr"/>
                      <a:r>
                        <a:rPr lang="en-US" sz="1600" u="none" strike="noStrike" dirty="0">
                          <a:solidFill>
                            <a:schemeClr val="bg1"/>
                          </a:solidFill>
                          <a:effectLst/>
                          <a:latin typeface="Bodoni MT" panose="02070603080606020203" pitchFamily="18" charset="0"/>
                        </a:rPr>
                        <a:t>Year</a:t>
                      </a:r>
                      <a:endParaRPr lang="en-US" sz="1600" b="1" i="0" u="none" strike="noStrike" dirty="0">
                        <a:solidFill>
                          <a:schemeClr val="bg1"/>
                        </a:solidFill>
                        <a:effectLst/>
                        <a:latin typeface="Bodoni MT" panose="02070603080606020203" pitchFamily="18" charset="0"/>
                      </a:endParaRPr>
                    </a:p>
                  </a:txBody>
                  <a:tcPr marL="0" marR="0" marT="0" marB="0" anchor="ctr">
                    <a:solidFill>
                      <a:schemeClr val="accent1"/>
                    </a:solidFill>
                  </a:tcPr>
                </a:tc>
                <a:tc>
                  <a:txBody>
                    <a:bodyPr/>
                    <a:lstStyle/>
                    <a:p>
                      <a:pPr algn="ctr" fontAlgn="ctr"/>
                      <a:r>
                        <a:rPr lang="en-US" sz="1600" u="none" strike="noStrike" dirty="0">
                          <a:solidFill>
                            <a:schemeClr val="bg1"/>
                          </a:solidFill>
                          <a:effectLst/>
                          <a:latin typeface="Bodoni MT" panose="02070603080606020203" pitchFamily="18" charset="0"/>
                        </a:rPr>
                        <a:t>Domestic Debt </a:t>
                      </a:r>
                      <a:endParaRPr lang="en-US" sz="1600" b="1" i="0" u="none" strike="noStrike" dirty="0">
                        <a:solidFill>
                          <a:schemeClr val="bg1"/>
                        </a:solidFill>
                        <a:effectLst/>
                        <a:latin typeface="Bodoni MT" panose="02070603080606020203" pitchFamily="18" charset="0"/>
                      </a:endParaRPr>
                    </a:p>
                  </a:txBody>
                  <a:tcPr marL="0" marR="0" marT="0" marB="0" anchor="ctr">
                    <a:solidFill>
                      <a:schemeClr val="accent1"/>
                    </a:solidFill>
                  </a:tcPr>
                </a:tc>
                <a:tc>
                  <a:txBody>
                    <a:bodyPr/>
                    <a:lstStyle/>
                    <a:p>
                      <a:pPr algn="ctr" fontAlgn="ctr"/>
                      <a:r>
                        <a:rPr lang="en-US" sz="1600" u="none" strike="noStrike">
                          <a:solidFill>
                            <a:schemeClr val="bg1"/>
                          </a:solidFill>
                          <a:effectLst/>
                          <a:latin typeface="Bodoni MT" panose="02070603080606020203" pitchFamily="18" charset="0"/>
                        </a:rPr>
                        <a:t>%</a:t>
                      </a:r>
                      <a:endParaRPr lang="en-US" sz="1600" b="1" i="0" u="none" strike="noStrike">
                        <a:solidFill>
                          <a:schemeClr val="bg1"/>
                        </a:solidFill>
                        <a:effectLst/>
                        <a:latin typeface="Bodoni MT" panose="02070603080606020203" pitchFamily="18" charset="0"/>
                      </a:endParaRPr>
                    </a:p>
                  </a:txBody>
                  <a:tcPr marL="0" marR="0" marT="0" marB="0" anchor="ctr">
                    <a:solidFill>
                      <a:schemeClr val="accent1"/>
                    </a:solidFill>
                  </a:tcPr>
                </a:tc>
                <a:tc>
                  <a:txBody>
                    <a:bodyPr/>
                    <a:lstStyle/>
                    <a:p>
                      <a:pPr algn="ctr" fontAlgn="ctr"/>
                      <a:r>
                        <a:rPr lang="en-US" sz="1600" u="none" strike="noStrike" dirty="0">
                          <a:solidFill>
                            <a:schemeClr val="bg1"/>
                          </a:solidFill>
                          <a:effectLst/>
                          <a:latin typeface="Bodoni MT" panose="02070603080606020203" pitchFamily="18" charset="0"/>
                        </a:rPr>
                        <a:t>External Debt</a:t>
                      </a:r>
                      <a:endParaRPr lang="en-US" sz="1600" b="1" i="0" u="none" strike="noStrike" dirty="0">
                        <a:solidFill>
                          <a:schemeClr val="bg1"/>
                        </a:solidFill>
                        <a:effectLst/>
                        <a:latin typeface="Bodoni MT" panose="02070603080606020203" pitchFamily="18" charset="0"/>
                      </a:endParaRPr>
                    </a:p>
                  </a:txBody>
                  <a:tcPr marL="0" marR="0" marT="0" marB="0" anchor="ctr">
                    <a:solidFill>
                      <a:schemeClr val="accent1"/>
                    </a:solidFill>
                  </a:tcPr>
                </a:tc>
                <a:tc>
                  <a:txBody>
                    <a:bodyPr/>
                    <a:lstStyle/>
                    <a:p>
                      <a:pPr algn="ctr" fontAlgn="ctr"/>
                      <a:r>
                        <a:rPr lang="en-US" sz="1600" u="none" strike="noStrike" dirty="0">
                          <a:solidFill>
                            <a:schemeClr val="bg1"/>
                          </a:solidFill>
                          <a:effectLst/>
                          <a:latin typeface="Bodoni MT" panose="02070603080606020203" pitchFamily="18" charset="0"/>
                        </a:rPr>
                        <a:t>%</a:t>
                      </a:r>
                      <a:endParaRPr lang="en-US" sz="1600" b="1" i="0" u="none" strike="noStrike" dirty="0">
                        <a:solidFill>
                          <a:schemeClr val="bg1"/>
                        </a:solidFill>
                        <a:effectLst/>
                        <a:latin typeface="Bodoni MT" panose="02070603080606020203" pitchFamily="18" charset="0"/>
                      </a:endParaRPr>
                    </a:p>
                  </a:txBody>
                  <a:tcPr marL="0" marR="0" marT="0" marB="0" anchor="ctr">
                    <a:solidFill>
                      <a:schemeClr val="accent1"/>
                    </a:solidFill>
                  </a:tcPr>
                </a:tc>
                <a:tc>
                  <a:txBody>
                    <a:bodyPr/>
                    <a:lstStyle/>
                    <a:p>
                      <a:pPr algn="ctr" fontAlgn="ctr"/>
                      <a:r>
                        <a:rPr lang="en-US" sz="1600" u="none" strike="noStrike" dirty="0">
                          <a:solidFill>
                            <a:schemeClr val="bg1"/>
                          </a:solidFill>
                          <a:effectLst/>
                          <a:latin typeface="Bodoni MT" panose="02070603080606020203" pitchFamily="18" charset="0"/>
                        </a:rPr>
                        <a:t>Total Debt Stock </a:t>
                      </a:r>
                      <a:endParaRPr lang="en-US" sz="1600" b="1" i="0" u="none" strike="noStrike" dirty="0">
                        <a:solidFill>
                          <a:schemeClr val="bg1"/>
                        </a:solidFill>
                        <a:effectLst/>
                        <a:latin typeface="Bodoni MT" panose="02070603080606020203" pitchFamily="18" charset="0"/>
                      </a:endParaRPr>
                    </a:p>
                  </a:txBody>
                  <a:tcPr marL="0" marR="0" marT="0" marB="0" anchor="ctr">
                    <a:solidFill>
                      <a:schemeClr val="accent1"/>
                    </a:solidFill>
                  </a:tcPr>
                </a:tc>
                <a:extLst>
                  <a:ext uri="{0D108BD9-81ED-4DB2-BD59-A6C34878D82A}">
                    <a16:rowId xmlns:a16="http://schemas.microsoft.com/office/drawing/2014/main" val="3584323289"/>
                  </a:ext>
                </a:extLst>
              </a:tr>
              <a:tr h="55692">
                <a:tc>
                  <a:txBody>
                    <a:bodyPr/>
                    <a:lstStyle/>
                    <a:p>
                      <a:pPr algn="ctr" fontAlgn="ctr"/>
                      <a:r>
                        <a:rPr lang="en-US" sz="1400" u="none" strike="noStrike">
                          <a:effectLst/>
                          <a:latin typeface="Bodoni MT" panose="02070603080606020203" pitchFamily="18" charset="0"/>
                        </a:rPr>
                        <a:t>2015</a:t>
                      </a:r>
                      <a:endParaRPr lang="en-US" sz="1400" b="1"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400" u="none" strike="noStrike">
                          <a:effectLst/>
                          <a:latin typeface="Bodoni MT" panose="02070603080606020203" pitchFamily="18" charset="0"/>
                        </a:rPr>
                        <a:t>                  2.37 </a:t>
                      </a:r>
                      <a:endParaRPr lang="en-US" sz="14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400" u="none" strike="noStrike">
                          <a:effectLst/>
                          <a:latin typeface="Bodoni MT" panose="02070603080606020203" pitchFamily="18" charset="0"/>
                        </a:rPr>
                        <a:t> 78.29 </a:t>
                      </a:r>
                      <a:endParaRPr lang="en-US" sz="14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400" u="none" strike="noStrike">
                          <a:effectLst/>
                          <a:latin typeface="Bodoni MT" panose="02070603080606020203" pitchFamily="18" charset="0"/>
                        </a:rPr>
                        <a:t>                0.66 </a:t>
                      </a:r>
                      <a:endParaRPr lang="en-US" sz="14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400" u="none" strike="noStrike">
                          <a:effectLst/>
                          <a:latin typeface="Bodoni MT" panose="02070603080606020203" pitchFamily="18" charset="0"/>
                        </a:rPr>
                        <a:t> 21.71 </a:t>
                      </a:r>
                      <a:endParaRPr lang="en-US" sz="14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400" u="none" strike="noStrike">
                          <a:effectLst/>
                          <a:latin typeface="Bodoni MT" panose="02070603080606020203" pitchFamily="18" charset="0"/>
                        </a:rPr>
                        <a:t>         3.03 </a:t>
                      </a:r>
                      <a:endParaRPr lang="en-US" sz="1400" b="1" i="0" u="none" strike="noStrike">
                        <a:solidFill>
                          <a:srgbClr val="000000"/>
                        </a:solidFill>
                        <a:effectLst/>
                        <a:latin typeface="Bodoni MT" panose="02070603080606020203" pitchFamily="18" charset="0"/>
                      </a:endParaRPr>
                    </a:p>
                  </a:txBody>
                  <a:tcPr marL="0" marR="0" marT="0" marB="0" anchor="ctr"/>
                </a:tc>
                <a:extLst>
                  <a:ext uri="{0D108BD9-81ED-4DB2-BD59-A6C34878D82A}">
                    <a16:rowId xmlns:a16="http://schemas.microsoft.com/office/drawing/2014/main" val="428584532"/>
                  </a:ext>
                </a:extLst>
              </a:tr>
              <a:tr h="0">
                <a:tc>
                  <a:txBody>
                    <a:bodyPr/>
                    <a:lstStyle/>
                    <a:p>
                      <a:pPr algn="ctr" fontAlgn="ctr"/>
                      <a:r>
                        <a:rPr lang="en-US" sz="1400" u="none" strike="noStrike">
                          <a:effectLst/>
                          <a:latin typeface="Bodoni MT" panose="02070603080606020203" pitchFamily="18" charset="0"/>
                        </a:rPr>
                        <a:t>2016</a:t>
                      </a:r>
                      <a:endParaRPr lang="en-US" sz="1400" b="1"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400" u="none" strike="noStrike">
                          <a:effectLst/>
                          <a:latin typeface="Bodoni MT" panose="02070603080606020203" pitchFamily="18" charset="0"/>
                        </a:rPr>
                        <a:t>                  2.81 </a:t>
                      </a:r>
                      <a:endParaRPr lang="en-US" sz="14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400" u="none" strike="noStrike">
                          <a:effectLst/>
                          <a:latin typeface="Bodoni MT" panose="02070603080606020203" pitchFamily="18" charset="0"/>
                        </a:rPr>
                        <a:t> 72.24 </a:t>
                      </a:r>
                      <a:endParaRPr lang="en-US" sz="14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400" u="none" strike="noStrike">
                          <a:effectLst/>
                          <a:latin typeface="Bodoni MT" panose="02070603080606020203" pitchFamily="18" charset="0"/>
                        </a:rPr>
                        <a:t>                1.08 </a:t>
                      </a:r>
                      <a:endParaRPr lang="en-US" sz="14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400" u="none" strike="noStrike">
                          <a:effectLst/>
                          <a:latin typeface="Bodoni MT" panose="02070603080606020203" pitchFamily="18" charset="0"/>
                        </a:rPr>
                        <a:t> 27.76 </a:t>
                      </a:r>
                      <a:endParaRPr lang="en-US" sz="14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400" u="none" strike="noStrike">
                          <a:effectLst/>
                          <a:latin typeface="Bodoni MT" panose="02070603080606020203" pitchFamily="18" charset="0"/>
                        </a:rPr>
                        <a:t>         3.88 </a:t>
                      </a:r>
                      <a:endParaRPr lang="en-US" sz="1400" b="1" i="0" u="none" strike="noStrike">
                        <a:solidFill>
                          <a:srgbClr val="000000"/>
                        </a:solidFill>
                        <a:effectLst/>
                        <a:latin typeface="Bodoni MT" panose="02070603080606020203" pitchFamily="18" charset="0"/>
                      </a:endParaRPr>
                    </a:p>
                  </a:txBody>
                  <a:tcPr marL="0" marR="0" marT="0" marB="0" anchor="ctr"/>
                </a:tc>
                <a:extLst>
                  <a:ext uri="{0D108BD9-81ED-4DB2-BD59-A6C34878D82A}">
                    <a16:rowId xmlns:a16="http://schemas.microsoft.com/office/drawing/2014/main" val="202254399"/>
                  </a:ext>
                </a:extLst>
              </a:tr>
              <a:tr h="0">
                <a:tc>
                  <a:txBody>
                    <a:bodyPr/>
                    <a:lstStyle/>
                    <a:p>
                      <a:pPr algn="ctr" fontAlgn="ctr"/>
                      <a:r>
                        <a:rPr lang="en-US" sz="1400" u="none" strike="noStrike">
                          <a:effectLst/>
                          <a:latin typeface="Bodoni MT" panose="02070603080606020203" pitchFamily="18" charset="0"/>
                        </a:rPr>
                        <a:t>2017</a:t>
                      </a:r>
                      <a:endParaRPr lang="en-US" sz="1400" b="1"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400" u="none" strike="noStrike">
                          <a:effectLst/>
                          <a:latin typeface="Bodoni MT" panose="02070603080606020203" pitchFamily="18" charset="0"/>
                        </a:rPr>
                        <a:t>                  3.25 </a:t>
                      </a:r>
                      <a:endParaRPr lang="en-US" sz="14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400" u="none" strike="noStrike">
                          <a:effectLst/>
                          <a:latin typeface="Bodoni MT" panose="02070603080606020203" pitchFamily="18" charset="0"/>
                        </a:rPr>
                        <a:t> 72.20 </a:t>
                      </a:r>
                      <a:endParaRPr lang="en-US" sz="14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400" u="none" strike="noStrike">
                          <a:effectLst/>
                          <a:latin typeface="Bodoni MT" panose="02070603080606020203" pitchFamily="18" charset="0"/>
                        </a:rPr>
                        <a:t>                1.25 </a:t>
                      </a:r>
                      <a:endParaRPr lang="en-US" sz="14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400" u="none" strike="noStrike">
                          <a:effectLst/>
                          <a:latin typeface="Bodoni MT" panose="02070603080606020203" pitchFamily="18" charset="0"/>
                        </a:rPr>
                        <a:t> 27.80 </a:t>
                      </a:r>
                      <a:endParaRPr lang="en-US" sz="14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400" u="none" strike="noStrike">
                          <a:effectLst/>
                          <a:latin typeface="Bodoni MT" panose="02070603080606020203" pitchFamily="18" charset="0"/>
                        </a:rPr>
                        <a:t>         4.50 </a:t>
                      </a:r>
                      <a:endParaRPr lang="en-US" sz="1400" b="1" i="0" u="none" strike="noStrike">
                        <a:solidFill>
                          <a:srgbClr val="000000"/>
                        </a:solidFill>
                        <a:effectLst/>
                        <a:latin typeface="Bodoni MT" panose="02070603080606020203" pitchFamily="18" charset="0"/>
                      </a:endParaRPr>
                    </a:p>
                  </a:txBody>
                  <a:tcPr marL="0" marR="0" marT="0" marB="0" anchor="ctr"/>
                </a:tc>
                <a:extLst>
                  <a:ext uri="{0D108BD9-81ED-4DB2-BD59-A6C34878D82A}">
                    <a16:rowId xmlns:a16="http://schemas.microsoft.com/office/drawing/2014/main" val="2807203495"/>
                  </a:ext>
                </a:extLst>
              </a:tr>
              <a:tr h="0">
                <a:tc>
                  <a:txBody>
                    <a:bodyPr/>
                    <a:lstStyle/>
                    <a:p>
                      <a:pPr algn="ctr" fontAlgn="ctr"/>
                      <a:r>
                        <a:rPr lang="en-US" sz="1400" u="none" strike="noStrike">
                          <a:effectLst/>
                          <a:latin typeface="Bodoni MT" panose="02070603080606020203" pitchFamily="18" charset="0"/>
                        </a:rPr>
                        <a:t>2018</a:t>
                      </a:r>
                      <a:endParaRPr lang="en-US" sz="1400" b="1"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400" u="none" strike="noStrike">
                          <a:effectLst/>
                          <a:latin typeface="Bodoni MT" panose="02070603080606020203" pitchFamily="18" charset="0"/>
                        </a:rPr>
                        <a:t>                  3.69 </a:t>
                      </a:r>
                      <a:endParaRPr lang="en-US" sz="14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400" u="none" strike="noStrike">
                          <a:effectLst/>
                          <a:latin typeface="Bodoni MT" panose="02070603080606020203" pitchFamily="18" charset="0"/>
                        </a:rPr>
                        <a:t> 74.11 </a:t>
                      </a:r>
                      <a:endParaRPr lang="en-US" sz="14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400" u="none" strike="noStrike">
                          <a:effectLst/>
                          <a:latin typeface="Bodoni MT" panose="02070603080606020203" pitchFamily="18" charset="0"/>
                        </a:rPr>
                        <a:t>                1.29 </a:t>
                      </a:r>
                      <a:endParaRPr lang="en-US" sz="14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400" u="none" strike="noStrike">
                          <a:effectLst/>
                          <a:latin typeface="Bodoni MT" panose="02070603080606020203" pitchFamily="18" charset="0"/>
                        </a:rPr>
                        <a:t> 25.89 </a:t>
                      </a:r>
                      <a:endParaRPr lang="en-US" sz="14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400" u="none" strike="noStrike">
                          <a:effectLst/>
                          <a:latin typeface="Bodoni MT" panose="02070603080606020203" pitchFamily="18" charset="0"/>
                        </a:rPr>
                        <a:t>         4.98 </a:t>
                      </a:r>
                      <a:endParaRPr lang="en-US" sz="1400" b="1" i="0" u="none" strike="noStrike">
                        <a:solidFill>
                          <a:srgbClr val="000000"/>
                        </a:solidFill>
                        <a:effectLst/>
                        <a:latin typeface="Bodoni MT" panose="02070603080606020203" pitchFamily="18" charset="0"/>
                      </a:endParaRPr>
                    </a:p>
                  </a:txBody>
                  <a:tcPr marL="0" marR="0" marT="0" marB="0" anchor="ctr"/>
                </a:tc>
                <a:extLst>
                  <a:ext uri="{0D108BD9-81ED-4DB2-BD59-A6C34878D82A}">
                    <a16:rowId xmlns:a16="http://schemas.microsoft.com/office/drawing/2014/main" val="698625672"/>
                  </a:ext>
                </a:extLst>
              </a:tr>
              <a:tr h="0">
                <a:tc>
                  <a:txBody>
                    <a:bodyPr/>
                    <a:lstStyle/>
                    <a:p>
                      <a:pPr algn="ctr" fontAlgn="ctr"/>
                      <a:r>
                        <a:rPr lang="en-US" sz="1400" u="none" strike="noStrike">
                          <a:effectLst/>
                          <a:latin typeface="Bodoni MT" panose="02070603080606020203" pitchFamily="18" charset="0"/>
                        </a:rPr>
                        <a:t>2019</a:t>
                      </a:r>
                      <a:endParaRPr lang="en-US" sz="1400" b="1"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400" u="none" strike="noStrike">
                          <a:effectLst/>
                          <a:latin typeface="Bodoni MT" panose="02070603080606020203" pitchFamily="18" charset="0"/>
                        </a:rPr>
                        <a:t>                  4.00 </a:t>
                      </a:r>
                      <a:endParaRPr lang="en-US" sz="14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400" u="none" strike="noStrike">
                          <a:effectLst/>
                          <a:latin typeface="Bodoni MT" panose="02070603080606020203" pitchFamily="18" charset="0"/>
                        </a:rPr>
                        <a:t> 73.01 </a:t>
                      </a:r>
                      <a:endParaRPr lang="en-US" sz="14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400" u="none" strike="noStrike">
                          <a:effectLst/>
                          <a:latin typeface="Bodoni MT" panose="02070603080606020203" pitchFamily="18" charset="0"/>
                        </a:rPr>
                        <a:t>                1.48 </a:t>
                      </a:r>
                      <a:endParaRPr lang="en-US" sz="14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400" u="none" strike="noStrike">
                          <a:effectLst/>
                          <a:latin typeface="Bodoni MT" panose="02070603080606020203" pitchFamily="18" charset="0"/>
                        </a:rPr>
                        <a:t> 26.99 </a:t>
                      </a:r>
                      <a:endParaRPr lang="en-US" sz="14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400" u="none" strike="noStrike">
                          <a:effectLst/>
                          <a:latin typeface="Bodoni MT" panose="02070603080606020203" pitchFamily="18" charset="0"/>
                        </a:rPr>
                        <a:t>         5.48 </a:t>
                      </a:r>
                      <a:endParaRPr lang="en-US" sz="1400" b="1" i="0" u="none" strike="noStrike">
                        <a:solidFill>
                          <a:srgbClr val="000000"/>
                        </a:solidFill>
                        <a:effectLst/>
                        <a:latin typeface="Bodoni MT" panose="02070603080606020203" pitchFamily="18" charset="0"/>
                      </a:endParaRPr>
                    </a:p>
                  </a:txBody>
                  <a:tcPr marL="0" marR="0" marT="0" marB="0" anchor="ctr"/>
                </a:tc>
                <a:extLst>
                  <a:ext uri="{0D108BD9-81ED-4DB2-BD59-A6C34878D82A}">
                    <a16:rowId xmlns:a16="http://schemas.microsoft.com/office/drawing/2014/main" val="135617591"/>
                  </a:ext>
                </a:extLst>
              </a:tr>
              <a:tr h="43757">
                <a:tc>
                  <a:txBody>
                    <a:bodyPr/>
                    <a:lstStyle/>
                    <a:p>
                      <a:pPr algn="ctr" fontAlgn="ctr"/>
                      <a:r>
                        <a:rPr lang="en-US" sz="1400" u="none" strike="noStrike">
                          <a:effectLst/>
                          <a:latin typeface="Bodoni MT" panose="02070603080606020203" pitchFamily="18" charset="0"/>
                        </a:rPr>
                        <a:t>2020</a:t>
                      </a:r>
                      <a:endParaRPr lang="en-US" sz="1400" b="1"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400" u="none" strike="noStrike">
                          <a:effectLst/>
                          <a:latin typeface="Bodoni MT" panose="02070603080606020203" pitchFamily="18" charset="0"/>
                        </a:rPr>
                        <a:t>                  4.12 </a:t>
                      </a:r>
                      <a:endParaRPr lang="en-US" sz="14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400" u="none" strike="noStrike">
                          <a:effectLst/>
                          <a:latin typeface="Bodoni MT" panose="02070603080606020203" pitchFamily="18" charset="0"/>
                        </a:rPr>
                        <a:t> 70.22 </a:t>
                      </a:r>
                      <a:endParaRPr lang="en-US" sz="14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400" u="none" strike="noStrike">
                          <a:effectLst/>
                          <a:latin typeface="Bodoni MT" panose="02070603080606020203" pitchFamily="18" charset="0"/>
                        </a:rPr>
                        <a:t>                1.75 </a:t>
                      </a:r>
                      <a:endParaRPr lang="en-US" sz="14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400" u="none" strike="noStrike">
                          <a:effectLst/>
                          <a:latin typeface="Bodoni MT" panose="02070603080606020203" pitchFamily="18" charset="0"/>
                        </a:rPr>
                        <a:t> 29.78 </a:t>
                      </a:r>
                      <a:endParaRPr lang="en-US" sz="14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400" u="none" strike="noStrike">
                          <a:effectLst/>
                          <a:latin typeface="Bodoni MT" panose="02070603080606020203" pitchFamily="18" charset="0"/>
                        </a:rPr>
                        <a:t>         5.86 </a:t>
                      </a:r>
                      <a:endParaRPr lang="en-US" sz="1400" b="1" i="0" u="none" strike="noStrike">
                        <a:solidFill>
                          <a:srgbClr val="000000"/>
                        </a:solidFill>
                        <a:effectLst/>
                        <a:latin typeface="Bodoni MT" panose="02070603080606020203" pitchFamily="18" charset="0"/>
                      </a:endParaRPr>
                    </a:p>
                  </a:txBody>
                  <a:tcPr marL="0" marR="0" marT="0" marB="0" anchor="ctr"/>
                </a:tc>
                <a:extLst>
                  <a:ext uri="{0D108BD9-81ED-4DB2-BD59-A6C34878D82A}">
                    <a16:rowId xmlns:a16="http://schemas.microsoft.com/office/drawing/2014/main" val="2581212470"/>
                  </a:ext>
                </a:extLst>
              </a:tr>
              <a:tr h="0">
                <a:tc>
                  <a:txBody>
                    <a:bodyPr/>
                    <a:lstStyle/>
                    <a:p>
                      <a:pPr algn="ctr" fontAlgn="ctr"/>
                      <a:r>
                        <a:rPr lang="en-US" sz="1400" u="none" strike="noStrike">
                          <a:effectLst/>
                          <a:latin typeface="Bodoni MT" panose="02070603080606020203" pitchFamily="18" charset="0"/>
                        </a:rPr>
                        <a:t>2021</a:t>
                      </a:r>
                      <a:endParaRPr lang="en-US" sz="1400" b="1"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400" u="none" strike="noStrike">
                          <a:effectLst/>
                          <a:latin typeface="Bodoni MT" panose="02070603080606020203" pitchFamily="18" charset="0"/>
                        </a:rPr>
                        <a:t>                  4.41 </a:t>
                      </a:r>
                      <a:endParaRPr lang="en-US" sz="14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400" u="none" strike="noStrike">
                          <a:effectLst/>
                          <a:latin typeface="Bodoni MT" panose="02070603080606020203" pitchFamily="18" charset="0"/>
                        </a:rPr>
                        <a:t> 69.23 </a:t>
                      </a:r>
                      <a:endParaRPr lang="en-US" sz="14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400" u="none" strike="noStrike" dirty="0">
                          <a:effectLst/>
                          <a:latin typeface="Bodoni MT" panose="02070603080606020203" pitchFamily="18" charset="0"/>
                        </a:rPr>
                        <a:t>                1.96 </a:t>
                      </a:r>
                      <a:endParaRPr lang="en-US" sz="1400" b="0" i="0" u="none" strike="noStrike" dirty="0">
                        <a:solidFill>
                          <a:srgbClr val="000000"/>
                        </a:solidFill>
                        <a:effectLst/>
                        <a:latin typeface="Bodoni MT" panose="02070603080606020203" pitchFamily="18" charset="0"/>
                      </a:endParaRPr>
                    </a:p>
                  </a:txBody>
                  <a:tcPr marL="0" marR="0" marT="0" marB="0" anchor="ctr"/>
                </a:tc>
                <a:tc>
                  <a:txBody>
                    <a:bodyPr/>
                    <a:lstStyle/>
                    <a:p>
                      <a:pPr algn="ctr" fontAlgn="ctr"/>
                      <a:r>
                        <a:rPr lang="en-US" sz="1400" u="none" strike="noStrike">
                          <a:effectLst/>
                          <a:latin typeface="Bodoni MT" panose="02070603080606020203" pitchFamily="18" charset="0"/>
                        </a:rPr>
                        <a:t> 30.77 </a:t>
                      </a:r>
                      <a:endParaRPr lang="en-US" sz="14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400" u="none" strike="noStrike">
                          <a:effectLst/>
                          <a:latin typeface="Bodoni MT" panose="02070603080606020203" pitchFamily="18" charset="0"/>
                        </a:rPr>
                        <a:t>         6.37 </a:t>
                      </a:r>
                      <a:endParaRPr lang="en-US" sz="1400" b="1" i="0" u="none" strike="noStrike">
                        <a:solidFill>
                          <a:srgbClr val="000000"/>
                        </a:solidFill>
                        <a:effectLst/>
                        <a:latin typeface="Bodoni MT" panose="02070603080606020203" pitchFamily="18" charset="0"/>
                      </a:endParaRPr>
                    </a:p>
                  </a:txBody>
                  <a:tcPr marL="0" marR="0" marT="0" marB="0" anchor="ctr"/>
                </a:tc>
                <a:extLst>
                  <a:ext uri="{0D108BD9-81ED-4DB2-BD59-A6C34878D82A}">
                    <a16:rowId xmlns:a16="http://schemas.microsoft.com/office/drawing/2014/main" val="2286267777"/>
                  </a:ext>
                </a:extLst>
              </a:tr>
              <a:tr h="38983">
                <a:tc>
                  <a:txBody>
                    <a:bodyPr/>
                    <a:lstStyle/>
                    <a:p>
                      <a:pPr algn="ctr" fontAlgn="ctr"/>
                      <a:r>
                        <a:rPr lang="en-US" sz="1400" u="none" strike="noStrike">
                          <a:effectLst/>
                          <a:latin typeface="Bodoni MT" panose="02070603080606020203" pitchFamily="18" charset="0"/>
                        </a:rPr>
                        <a:t>2022</a:t>
                      </a:r>
                      <a:endParaRPr lang="en-US" sz="1400" b="1"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400" u="none" strike="noStrike">
                          <a:effectLst/>
                          <a:latin typeface="Bodoni MT" panose="02070603080606020203" pitchFamily="18" charset="0"/>
                        </a:rPr>
                        <a:t>                  5.26 </a:t>
                      </a:r>
                      <a:endParaRPr lang="en-US" sz="14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400" u="none" strike="noStrike">
                          <a:effectLst/>
                          <a:latin typeface="Bodoni MT" panose="02070603080606020203" pitchFamily="18" charset="0"/>
                        </a:rPr>
                        <a:t> 72.58 </a:t>
                      </a:r>
                      <a:endParaRPr lang="en-US" sz="1400" b="0" i="0" u="none" strike="noStrike">
                        <a:solidFill>
                          <a:srgbClr val="000000"/>
                        </a:solidFill>
                        <a:effectLst/>
                        <a:latin typeface="Bodoni MT" panose="02070603080606020203" pitchFamily="18" charset="0"/>
                      </a:endParaRPr>
                    </a:p>
                  </a:txBody>
                  <a:tcPr marL="0" marR="0" marT="0" marB="0" anchor="ctr"/>
                </a:tc>
                <a:tc>
                  <a:txBody>
                    <a:bodyPr/>
                    <a:lstStyle/>
                    <a:p>
                      <a:pPr algn="ctr" fontAlgn="ctr"/>
                      <a:r>
                        <a:rPr lang="en-US" sz="1400" u="none" strike="noStrike" dirty="0">
                          <a:effectLst/>
                          <a:latin typeface="Bodoni MT" panose="02070603080606020203" pitchFamily="18" charset="0"/>
                        </a:rPr>
                        <a:t>                1.99 </a:t>
                      </a:r>
                      <a:endParaRPr lang="en-US" sz="1400" b="0" i="0" u="none" strike="noStrike" dirty="0">
                        <a:solidFill>
                          <a:srgbClr val="000000"/>
                        </a:solidFill>
                        <a:effectLst/>
                        <a:latin typeface="Bodoni MT" panose="02070603080606020203" pitchFamily="18" charset="0"/>
                      </a:endParaRPr>
                    </a:p>
                  </a:txBody>
                  <a:tcPr marL="0" marR="0" marT="0" marB="0" anchor="ctr"/>
                </a:tc>
                <a:tc>
                  <a:txBody>
                    <a:bodyPr/>
                    <a:lstStyle/>
                    <a:p>
                      <a:pPr algn="ctr" fontAlgn="ctr"/>
                      <a:r>
                        <a:rPr lang="en-US" sz="1400" u="none" strike="noStrike" dirty="0">
                          <a:effectLst/>
                          <a:latin typeface="Bodoni MT" panose="02070603080606020203" pitchFamily="18" charset="0"/>
                        </a:rPr>
                        <a:t> 27.42 </a:t>
                      </a:r>
                      <a:endParaRPr lang="en-US" sz="1400" b="0" i="0" u="none" strike="noStrike" dirty="0">
                        <a:solidFill>
                          <a:srgbClr val="000000"/>
                        </a:solidFill>
                        <a:effectLst/>
                        <a:latin typeface="Bodoni MT" panose="02070603080606020203" pitchFamily="18" charset="0"/>
                      </a:endParaRPr>
                    </a:p>
                  </a:txBody>
                  <a:tcPr marL="0" marR="0" marT="0" marB="0" anchor="ctr"/>
                </a:tc>
                <a:tc>
                  <a:txBody>
                    <a:bodyPr/>
                    <a:lstStyle/>
                    <a:p>
                      <a:pPr algn="ctr" fontAlgn="ctr"/>
                      <a:r>
                        <a:rPr lang="en-US" sz="1400" u="none" strike="noStrike" dirty="0">
                          <a:effectLst/>
                          <a:latin typeface="Bodoni MT" panose="02070603080606020203" pitchFamily="18" charset="0"/>
                        </a:rPr>
                        <a:t>         7.24 </a:t>
                      </a:r>
                      <a:endParaRPr lang="en-US" sz="1400" b="1" i="0" u="none" strike="noStrike" dirty="0">
                        <a:solidFill>
                          <a:srgbClr val="000000"/>
                        </a:solidFill>
                        <a:effectLst/>
                        <a:latin typeface="Bodoni MT" panose="02070603080606020203" pitchFamily="18" charset="0"/>
                      </a:endParaRPr>
                    </a:p>
                  </a:txBody>
                  <a:tcPr marL="0" marR="0" marT="0" marB="0" anchor="ctr"/>
                </a:tc>
                <a:extLst>
                  <a:ext uri="{0D108BD9-81ED-4DB2-BD59-A6C34878D82A}">
                    <a16:rowId xmlns:a16="http://schemas.microsoft.com/office/drawing/2014/main" val="644729632"/>
                  </a:ext>
                </a:extLst>
              </a:tr>
            </a:tbl>
          </a:graphicData>
        </a:graphic>
      </p:graphicFrame>
      <p:graphicFrame>
        <p:nvGraphicFramePr>
          <p:cNvPr id="15" name="Chart 14">
            <a:extLst>
              <a:ext uri="{FF2B5EF4-FFF2-40B4-BE49-F238E27FC236}">
                <a16:creationId xmlns:a16="http://schemas.microsoft.com/office/drawing/2014/main" id="{0E5343C5-2710-0F75-A835-107421C76F5A}"/>
              </a:ext>
            </a:extLst>
          </p:cNvPr>
          <p:cNvGraphicFramePr>
            <a:graphicFrameLocks/>
          </p:cNvGraphicFramePr>
          <p:nvPr>
            <p:extLst>
              <p:ext uri="{D42A27DB-BD31-4B8C-83A1-F6EECF244321}">
                <p14:modId xmlns:p14="http://schemas.microsoft.com/office/powerpoint/2010/main" val="1224178023"/>
              </p:ext>
            </p:extLst>
          </p:nvPr>
        </p:nvGraphicFramePr>
        <p:xfrm>
          <a:off x="6741479" y="1136513"/>
          <a:ext cx="4817894" cy="3081063"/>
        </p:xfrm>
        <a:graphic>
          <a:graphicData uri="http://schemas.openxmlformats.org/drawingml/2006/chart">
            <c:chart xmlns:c="http://schemas.openxmlformats.org/drawingml/2006/chart" xmlns:r="http://schemas.openxmlformats.org/officeDocument/2006/relationships" r:id="rId2"/>
          </a:graphicData>
        </a:graphic>
      </p:graphicFrame>
      <p:sp>
        <p:nvSpPr>
          <p:cNvPr id="16" name="Title 1">
            <a:extLst>
              <a:ext uri="{FF2B5EF4-FFF2-40B4-BE49-F238E27FC236}">
                <a16:creationId xmlns:a16="http://schemas.microsoft.com/office/drawing/2014/main" id="{673FAC3E-16B4-8662-B95A-1310E1194416}"/>
              </a:ext>
            </a:extLst>
          </p:cNvPr>
          <p:cNvSpPr>
            <a:spLocks noGrp="1"/>
          </p:cNvSpPr>
          <p:nvPr/>
        </p:nvSpPr>
        <p:spPr>
          <a:xfrm>
            <a:off x="517793" y="6167763"/>
            <a:ext cx="3443000" cy="195548"/>
          </a:xfrm>
          <a:prstGeom prst="rect">
            <a:avLst/>
          </a:prstGeom>
        </p:spPr>
        <p:txBody>
          <a:bodyPr vert="horz" lIns="121920" tIns="60960" rIns="121920" bIns="60960" rtlCol="0" anchor="t">
            <a:noAutofit/>
          </a:bodyPr>
          <a:lstStyle/>
          <a:p>
            <a:pPr marL="0" marR="0">
              <a:lnSpc>
                <a:spcPct val="90000"/>
              </a:lnSpc>
              <a:spcBef>
                <a:spcPts val="0"/>
              </a:spcBef>
              <a:spcAft>
                <a:spcPts val="800"/>
              </a:spcAft>
            </a:pPr>
            <a:r>
              <a:rPr lang="en-US" sz="1100" i="1" kern="1200" dirty="0">
                <a:effectLst>
                  <a:outerShdw blurRad="38100" dist="38100" dir="2700000" algn="tl">
                    <a:srgbClr val="000000">
                      <a:alpha val="43000"/>
                    </a:srgbClr>
                  </a:outerShdw>
                </a:effectLst>
                <a:latin typeface="Bodoni MT" panose="02070603080606020203" pitchFamily="18" charset="0"/>
                <a:ea typeface="Tahoma" panose="020B0604030504040204" pitchFamily="34" charset="0"/>
                <a:cs typeface="Tahoma" panose="020B0604030504040204" pitchFamily="34" charset="0"/>
              </a:rPr>
              <a:t>Sources: DMO and the 36 States</a:t>
            </a:r>
          </a:p>
          <a:p>
            <a:pPr marL="0" marR="0">
              <a:lnSpc>
                <a:spcPct val="90000"/>
              </a:lnSpc>
              <a:spcBef>
                <a:spcPts val="0"/>
              </a:spcBef>
              <a:spcAft>
                <a:spcPts val="800"/>
              </a:spcAft>
            </a:pPr>
            <a:endParaRPr lang="en-US" sz="900" dirty="0">
              <a:effectLst/>
              <a:latin typeface="Bodoni MT" panose="02070603080606020203" pitchFamily="18" charset="0"/>
              <a:ea typeface="Tahoma" panose="020B0604030504040204" pitchFamily="34" charset="0"/>
              <a:cs typeface="Tahoma" panose="020B0604030504040204" pitchFamily="34" charset="0"/>
            </a:endParaRPr>
          </a:p>
        </p:txBody>
      </p:sp>
      <p:sp>
        <p:nvSpPr>
          <p:cNvPr id="17" name="TextBox 16">
            <a:extLst>
              <a:ext uri="{FF2B5EF4-FFF2-40B4-BE49-F238E27FC236}">
                <a16:creationId xmlns:a16="http://schemas.microsoft.com/office/drawing/2014/main" id="{3CBE1872-51CE-3887-B123-8A74B34C2B9F}"/>
              </a:ext>
            </a:extLst>
          </p:cNvPr>
          <p:cNvSpPr txBox="1"/>
          <p:nvPr/>
        </p:nvSpPr>
        <p:spPr>
          <a:xfrm>
            <a:off x="315300" y="4324128"/>
            <a:ext cx="11244073" cy="954107"/>
          </a:xfrm>
          <a:prstGeom prst="rect">
            <a:avLst/>
          </a:prstGeom>
          <a:noFill/>
        </p:spPr>
        <p:txBody>
          <a:bodyPr wrap="square" rtlCol="0">
            <a:spAutoFit/>
          </a:bodyPr>
          <a:lstStyle/>
          <a:p>
            <a:pPr marL="285750" indent="-285750">
              <a:buFontTx/>
              <a:buChar char="-"/>
            </a:pPr>
            <a:r>
              <a:rPr lang="en-US" sz="1400" dirty="0">
                <a:latin typeface="Bodoni MT" panose="02070603080606020203" pitchFamily="18" charset="0"/>
                <a:ea typeface="Tahoma" panose="020B0604030504040204" pitchFamily="34" charset="0"/>
                <a:cs typeface="Tahoma" panose="020B0604030504040204" pitchFamily="34" charset="0"/>
              </a:rPr>
              <a:t>Debt Stock has grown and accounts for an average of 14% of the Total Public Debt. </a:t>
            </a:r>
          </a:p>
          <a:p>
            <a:pPr marL="285750" indent="-285750">
              <a:buFontTx/>
              <a:buChar char="-"/>
            </a:pPr>
            <a:r>
              <a:rPr lang="en-US" sz="1400" dirty="0">
                <a:latin typeface="Bodoni MT" panose="02070603080606020203" pitchFamily="18" charset="0"/>
                <a:ea typeface="Tahoma" panose="020B0604030504040204" pitchFamily="34" charset="0"/>
                <a:cs typeface="Tahoma" panose="020B0604030504040204" pitchFamily="34" charset="0"/>
              </a:rPr>
              <a:t>DMO works with the states on the basis of the Fiscal Responsibility Act, 2007 (Sections 44-47) and the DMO Act, 2003 (Sections 22-24). </a:t>
            </a:r>
          </a:p>
          <a:p>
            <a:pPr marL="285750" indent="-285750">
              <a:buFontTx/>
              <a:buChar char="-"/>
            </a:pPr>
            <a:r>
              <a:rPr lang="en-US" sz="1400" dirty="0">
                <a:latin typeface="Bodoni MT" panose="02070603080606020203" pitchFamily="18" charset="0"/>
                <a:ea typeface="Tahoma" panose="020B0604030504040204" pitchFamily="34" charset="0"/>
                <a:cs typeface="Tahoma" panose="020B0604030504040204" pitchFamily="34" charset="0"/>
              </a:rPr>
              <a:t>Revised External and Domestic Borrowing Guidelines for the Federal and State Governments and their Agencies.</a:t>
            </a:r>
          </a:p>
          <a:p>
            <a:pPr marL="285750" indent="-285750">
              <a:buFontTx/>
              <a:buChar char="-"/>
            </a:pPr>
            <a:endParaRPr lang="en-US" sz="1400" b="1" i="1" dirty="0">
              <a:latin typeface="Bodoni MT" panose="02070603080606020203" pitchFamily="18" charset="0"/>
              <a:ea typeface="Tahoma" panose="020B0604030504040204" pitchFamily="34" charset="0"/>
              <a:cs typeface="Tahoma" panose="020B0604030504040204" pitchFamily="34" charset="0"/>
            </a:endParaRPr>
          </a:p>
        </p:txBody>
      </p:sp>
      <p:sp>
        <p:nvSpPr>
          <p:cNvPr id="2" name="Slide Number Placeholder 1">
            <a:extLst>
              <a:ext uri="{FF2B5EF4-FFF2-40B4-BE49-F238E27FC236}">
                <a16:creationId xmlns:a16="http://schemas.microsoft.com/office/drawing/2014/main" id="{63CADB3C-8832-1EC8-9B7D-06CA06B44748}"/>
              </a:ext>
            </a:extLst>
          </p:cNvPr>
          <p:cNvSpPr>
            <a:spLocks noGrp="1"/>
          </p:cNvSpPr>
          <p:nvPr>
            <p:ph type="sldNum" sz="quarter" idx="12"/>
          </p:nvPr>
        </p:nvSpPr>
        <p:spPr/>
        <p:txBody>
          <a:bodyPr/>
          <a:lstStyle/>
          <a:p>
            <a:fld id="{E31375A4-56A4-47D6-9801-1991572033F7}" type="slidenum">
              <a:rPr lang="en-US" smtClean="0"/>
              <a:t>6</a:t>
            </a:fld>
            <a:endParaRPr lang="en-US"/>
          </a:p>
        </p:txBody>
      </p:sp>
    </p:spTree>
    <p:extLst>
      <p:ext uri="{BB962C8B-B14F-4D97-AF65-F5344CB8AC3E}">
        <p14:creationId xmlns:p14="http://schemas.microsoft.com/office/powerpoint/2010/main" val="2435772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3207" y="4148676"/>
            <a:ext cx="5516133" cy="1888567"/>
          </a:xfrm>
          <a:ln/>
        </p:spPr>
        <p:style>
          <a:lnRef idx="2">
            <a:schemeClr val="accent1"/>
          </a:lnRef>
          <a:fillRef idx="1">
            <a:schemeClr val="lt1"/>
          </a:fillRef>
          <a:effectRef idx="0">
            <a:schemeClr val="accent1"/>
          </a:effectRef>
          <a:fontRef idx="minor">
            <a:schemeClr val="dk1"/>
          </a:fontRef>
        </p:style>
        <p:txBody>
          <a:bodyPr anchor="ctr">
            <a:normAutofit/>
          </a:bodyPr>
          <a:lstStyle/>
          <a:p>
            <a:pPr marL="1025525" indent="-342900" algn="just">
              <a:buClr>
                <a:schemeClr val="accent1">
                  <a:lumMod val="50000"/>
                </a:schemeClr>
              </a:buClr>
              <a:buFont typeface="Wingdings" panose="05000000000000000000" pitchFamily="2" charset="2"/>
              <a:buChar char="q"/>
            </a:pPr>
            <a:r>
              <a:rPr lang="en-US" sz="1600" dirty="0">
                <a:latin typeface="Bodoni MT" panose="02070603080606020203" pitchFamily="18" charset="0"/>
              </a:rPr>
              <a:t>Deploy best tools in debt management </a:t>
            </a:r>
          </a:p>
          <a:p>
            <a:pPr marL="1254125" lvl="1" indent="-342900" algn="just">
              <a:buClr>
                <a:schemeClr val="accent1">
                  <a:lumMod val="50000"/>
                </a:schemeClr>
              </a:buClr>
            </a:pPr>
            <a:r>
              <a:rPr lang="en-US" sz="1400" dirty="0">
                <a:latin typeface="Bodoni MT" panose="02070603080606020203" pitchFamily="18" charset="0"/>
              </a:rPr>
              <a:t>Debt Sustainability Analysis (DSA) </a:t>
            </a:r>
          </a:p>
          <a:p>
            <a:pPr marL="1254125" lvl="1" indent="-342900" algn="just">
              <a:buClr>
                <a:schemeClr val="accent1">
                  <a:lumMod val="50000"/>
                </a:schemeClr>
              </a:buClr>
            </a:pPr>
            <a:r>
              <a:rPr lang="en-US" sz="1400" dirty="0">
                <a:latin typeface="Bodoni MT" panose="02070603080606020203" pitchFamily="18" charset="0"/>
              </a:rPr>
              <a:t>Medium Term Debt Management Strategy (MTDS)</a:t>
            </a:r>
          </a:p>
          <a:p>
            <a:pPr marL="1254125" lvl="1" indent="-342900" algn="just">
              <a:buClr>
                <a:schemeClr val="accent1">
                  <a:lumMod val="50000"/>
                </a:schemeClr>
              </a:buClr>
            </a:pPr>
            <a:r>
              <a:rPr lang="en-US" sz="1400" dirty="0">
                <a:latin typeface="Bodoni MT" panose="02070603080606020203" pitchFamily="18" charset="0"/>
              </a:rPr>
              <a:t>Debt Management Performance Assessment (</a:t>
            </a:r>
            <a:r>
              <a:rPr lang="en-US" sz="1400" dirty="0" err="1">
                <a:latin typeface="Bodoni MT" panose="02070603080606020203" pitchFamily="18" charset="0"/>
              </a:rPr>
              <a:t>DeMPA</a:t>
            </a:r>
            <a:r>
              <a:rPr lang="en-US" sz="1400" dirty="0">
                <a:latin typeface="Bodoni MT" panose="02070603080606020203" pitchFamily="18" charset="0"/>
              </a:rPr>
              <a:t>)</a:t>
            </a:r>
          </a:p>
        </p:txBody>
      </p:sp>
      <p:sp>
        <p:nvSpPr>
          <p:cNvPr id="4" name="Content Placeholder 2"/>
          <p:cNvSpPr txBox="1">
            <a:spLocks/>
          </p:cNvSpPr>
          <p:nvPr/>
        </p:nvSpPr>
        <p:spPr>
          <a:xfrm>
            <a:off x="633207" y="1501621"/>
            <a:ext cx="5516133" cy="2244114"/>
          </a:xfrm>
          <a:prstGeom prst="rect">
            <a:avLst/>
          </a:prstGeom>
          <a:ln>
            <a:solidFill>
              <a:schemeClr val="bg2">
                <a:lumMod val="25000"/>
              </a:schemeClr>
            </a:solidFill>
          </a:ln>
        </p:spPr>
        <p:style>
          <a:lnRef idx="2">
            <a:schemeClr val="accent5"/>
          </a:lnRef>
          <a:fillRef idx="1">
            <a:schemeClr val="lt1"/>
          </a:fillRef>
          <a:effectRef idx="0">
            <a:schemeClr val="accent5"/>
          </a:effectRef>
          <a:fontRef idx="minor">
            <a:schemeClr val="dk1"/>
          </a:fontRef>
        </p:style>
        <p:txBody>
          <a:bodyPr vert="horz" lIns="91440" tIns="45720" rIns="91440" bIns="45720" rtlCol="0" anchor="ctr">
            <a:normAutofit fontScale="85000" lnSpcReduction="20000"/>
          </a:bodyPr>
          <a:lst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lt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lt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lt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lt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lt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lt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lt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lt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lt1"/>
                </a:solidFill>
                <a:latin typeface="+mn-lt"/>
                <a:ea typeface="+mn-ea"/>
                <a:cs typeface="+mn-cs"/>
              </a:defRPr>
            </a:lvl9pPr>
          </a:lstStyle>
          <a:p>
            <a:pPr marL="968375" indent="-285750" algn="just">
              <a:buClr>
                <a:schemeClr val="accent1">
                  <a:lumMod val="50000"/>
                </a:schemeClr>
              </a:buClr>
              <a:buFont typeface="Wingdings" panose="05000000000000000000" pitchFamily="2" charset="2"/>
              <a:buChar char="q"/>
            </a:pPr>
            <a:r>
              <a:rPr lang="en-US" sz="1800" dirty="0">
                <a:solidFill>
                  <a:schemeClr val="tx1"/>
                </a:solidFill>
                <a:latin typeface="Bodoni MT" panose="02070603080606020203" pitchFamily="18" charset="0"/>
              </a:rPr>
              <a:t>Maintain proper record of debt - acquire a debt management software.</a:t>
            </a:r>
          </a:p>
          <a:p>
            <a:pPr marL="968375" indent="-285750" algn="just">
              <a:buClr>
                <a:schemeClr val="accent1">
                  <a:lumMod val="50000"/>
                </a:schemeClr>
              </a:buClr>
              <a:buFont typeface="Wingdings" panose="05000000000000000000" pitchFamily="2" charset="2"/>
              <a:buChar char="q"/>
            </a:pPr>
            <a:r>
              <a:rPr lang="en-US" sz="1800" dirty="0">
                <a:solidFill>
                  <a:schemeClr val="tx1"/>
                </a:solidFill>
                <a:latin typeface="Bodoni MT" panose="02070603080606020203" pitchFamily="18" charset="0"/>
              </a:rPr>
              <a:t>Make adequate provision for debt service (external, domestic and others) in the annual budget. </a:t>
            </a:r>
          </a:p>
          <a:p>
            <a:pPr marL="968375" indent="-285750" algn="just">
              <a:buClr>
                <a:schemeClr val="accent1">
                  <a:lumMod val="50000"/>
                </a:schemeClr>
              </a:buClr>
              <a:buFont typeface="Wingdings" panose="05000000000000000000" pitchFamily="2" charset="2"/>
              <a:buChar char="q"/>
            </a:pPr>
            <a:r>
              <a:rPr lang="en-US" sz="1800" dirty="0">
                <a:solidFill>
                  <a:schemeClr val="tx1"/>
                </a:solidFill>
                <a:latin typeface="Bodoni MT" panose="02070603080606020203" pitchFamily="18" charset="0"/>
              </a:rPr>
              <a:t>Establish Sinking Funds (being effected through Irrevocable Standing Payment Orders in some instances) or Debt Redemption Reserve Accounts. </a:t>
            </a:r>
          </a:p>
          <a:p>
            <a:pPr marL="968375" indent="-285750" algn="just">
              <a:buClr>
                <a:schemeClr val="accent1">
                  <a:lumMod val="50000"/>
                </a:schemeClr>
              </a:buClr>
              <a:buFont typeface="Wingdings" panose="05000000000000000000" pitchFamily="2" charset="2"/>
              <a:buChar char="q"/>
            </a:pPr>
            <a:r>
              <a:rPr lang="en-US" sz="1800" dirty="0">
                <a:solidFill>
                  <a:schemeClr val="tx1"/>
                </a:solidFill>
                <a:latin typeface="Bodoni MT" panose="02070603080606020203" pitchFamily="18" charset="0"/>
              </a:rPr>
              <a:t>Operating within the 40% Debt Service to Revenue Limit</a:t>
            </a:r>
          </a:p>
        </p:txBody>
      </p:sp>
      <p:sp>
        <p:nvSpPr>
          <p:cNvPr id="8" name="TextBox 7"/>
          <p:cNvSpPr txBox="1"/>
          <p:nvPr/>
        </p:nvSpPr>
        <p:spPr>
          <a:xfrm>
            <a:off x="710324" y="1804357"/>
            <a:ext cx="585076" cy="1323439"/>
          </a:xfrm>
          <a:prstGeom prst="rect">
            <a:avLst/>
          </a:prstGeom>
          <a:noFill/>
        </p:spPr>
        <p:txBody>
          <a:bodyPr wrap="square" rtlCol="0">
            <a:spAutoFit/>
          </a:bodyPr>
          <a:lstStyle/>
          <a:p>
            <a:r>
              <a:rPr lang="en-US" sz="8000" b="1" dirty="0">
                <a:ln>
                  <a:solidFill>
                    <a:schemeClr val="bg2">
                      <a:lumMod val="10000"/>
                    </a:schemeClr>
                  </a:solidFill>
                </a:ln>
                <a:solidFill>
                  <a:schemeClr val="bg1"/>
                </a:solidFill>
                <a:effectLst>
                  <a:outerShdw blurRad="38100" dist="38100" dir="2700000" algn="tl">
                    <a:srgbClr val="000000">
                      <a:alpha val="43137"/>
                    </a:srgbClr>
                  </a:outerShdw>
                </a:effectLst>
                <a:latin typeface="Bodoni MT" panose="02070603080606020203" pitchFamily="18" charset="0"/>
              </a:rPr>
              <a:t>1</a:t>
            </a:r>
            <a:endParaRPr lang="en-US" sz="3600" b="1" dirty="0">
              <a:ln>
                <a:solidFill>
                  <a:schemeClr val="bg2">
                    <a:lumMod val="10000"/>
                  </a:schemeClr>
                </a:solidFill>
              </a:ln>
              <a:solidFill>
                <a:schemeClr val="bg1"/>
              </a:solidFill>
              <a:effectLst>
                <a:outerShdw blurRad="38100" dist="38100" dir="2700000" algn="tl">
                  <a:srgbClr val="000000">
                    <a:alpha val="43137"/>
                  </a:srgbClr>
                </a:outerShdw>
              </a:effectLst>
              <a:latin typeface="Bodoni MT" panose="02070603080606020203" pitchFamily="18" charset="0"/>
            </a:endParaRPr>
          </a:p>
        </p:txBody>
      </p:sp>
      <p:sp>
        <p:nvSpPr>
          <p:cNvPr id="9" name="TextBox 8"/>
          <p:cNvSpPr txBox="1"/>
          <p:nvPr/>
        </p:nvSpPr>
        <p:spPr>
          <a:xfrm>
            <a:off x="710324" y="4404566"/>
            <a:ext cx="585076" cy="1107996"/>
          </a:xfrm>
          <a:prstGeom prst="rect">
            <a:avLst/>
          </a:prstGeom>
          <a:noFill/>
        </p:spPr>
        <p:txBody>
          <a:bodyPr wrap="square" rtlCol="0">
            <a:spAutoFit/>
          </a:bodyPr>
          <a:lstStyle/>
          <a:p>
            <a:r>
              <a:rPr lang="en-US" sz="6600" b="1" dirty="0">
                <a:ln>
                  <a:solidFill>
                    <a:schemeClr val="accent1">
                      <a:lumMod val="50000"/>
                    </a:schemeClr>
                  </a:solidFill>
                </a:ln>
                <a:solidFill>
                  <a:schemeClr val="bg1"/>
                </a:solidFill>
                <a:effectLst>
                  <a:outerShdw blurRad="38100" dist="38100" dir="2700000" algn="tl">
                    <a:srgbClr val="000000">
                      <a:alpha val="43137"/>
                    </a:srgbClr>
                  </a:outerShdw>
                </a:effectLst>
                <a:latin typeface="Bodoni MT" panose="02070603080606020203" pitchFamily="18" charset="0"/>
              </a:rPr>
              <a:t>2</a:t>
            </a:r>
            <a:endParaRPr lang="en-US" sz="2800" b="1" dirty="0">
              <a:ln>
                <a:solidFill>
                  <a:schemeClr val="accent1">
                    <a:lumMod val="50000"/>
                  </a:schemeClr>
                </a:solidFill>
              </a:ln>
              <a:solidFill>
                <a:schemeClr val="bg1"/>
              </a:solidFill>
              <a:effectLst>
                <a:outerShdw blurRad="38100" dist="38100" dir="2700000" algn="tl">
                  <a:srgbClr val="000000">
                    <a:alpha val="43137"/>
                  </a:srgbClr>
                </a:outerShdw>
              </a:effectLst>
              <a:latin typeface="Bodoni MT" panose="02070603080606020203" pitchFamily="18" charset="0"/>
            </a:endParaRPr>
          </a:p>
        </p:txBody>
      </p:sp>
      <p:sp>
        <p:nvSpPr>
          <p:cNvPr id="15" name="Title 1">
            <a:extLst>
              <a:ext uri="{FF2B5EF4-FFF2-40B4-BE49-F238E27FC236}">
                <a16:creationId xmlns:a16="http://schemas.microsoft.com/office/drawing/2014/main" id="{9816CA18-A0CB-B40A-55EB-1D776EA9F40C}"/>
              </a:ext>
            </a:extLst>
          </p:cNvPr>
          <p:cNvSpPr txBox="1">
            <a:spLocks/>
          </p:cNvSpPr>
          <p:nvPr/>
        </p:nvSpPr>
        <p:spPr>
          <a:xfrm>
            <a:off x="549387" y="255888"/>
            <a:ext cx="9601200" cy="546078"/>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a:lstStyle>
          <a:p>
            <a:r>
              <a:rPr lang="en-US" dirty="0">
                <a:effectLst>
                  <a:outerShdw blurRad="38100" dist="38100" dir="2700000" algn="tl">
                    <a:srgbClr val="000000">
                      <a:alpha val="43137"/>
                    </a:srgbClr>
                  </a:outerShdw>
                </a:effectLst>
                <a:latin typeface="Bodoni MT" panose="02070603080606020203" pitchFamily="18" charset="0"/>
              </a:rPr>
              <a:t>Achieving Debt Sustainability I</a:t>
            </a:r>
          </a:p>
        </p:txBody>
      </p:sp>
      <p:sp>
        <p:nvSpPr>
          <p:cNvPr id="17" name="Content Placeholder 2">
            <a:extLst>
              <a:ext uri="{FF2B5EF4-FFF2-40B4-BE49-F238E27FC236}">
                <a16:creationId xmlns:a16="http://schemas.microsoft.com/office/drawing/2014/main" id="{90C7F19B-7022-5CBF-ECDB-AC45895CAE4D}"/>
              </a:ext>
            </a:extLst>
          </p:cNvPr>
          <p:cNvSpPr txBox="1">
            <a:spLocks/>
          </p:cNvSpPr>
          <p:nvPr/>
        </p:nvSpPr>
        <p:spPr>
          <a:xfrm>
            <a:off x="6981999" y="2116960"/>
            <a:ext cx="4989021" cy="3257550"/>
          </a:xfrm>
          <a:prstGeom prst="rect">
            <a:avLst/>
          </a:prstGeom>
          <a:ln>
            <a:solidFill>
              <a:schemeClr val="accent1">
                <a:lumMod val="50000"/>
              </a:schemeClr>
            </a:solid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chor="ctr">
            <a:normAutofit/>
          </a:bodyPr>
          <a:lst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lt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lt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lt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lt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lt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lt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lt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lt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lt1"/>
                </a:solidFill>
                <a:latin typeface="+mn-lt"/>
                <a:ea typeface="+mn-ea"/>
                <a:cs typeface="+mn-cs"/>
              </a:defRPr>
            </a:lvl9pPr>
          </a:lstStyle>
          <a:p>
            <a:pPr marL="0" indent="0" algn="just">
              <a:buClr>
                <a:schemeClr val="bg1"/>
              </a:buClr>
              <a:buNone/>
            </a:pPr>
            <a:r>
              <a:rPr lang="en-US" sz="1800" dirty="0">
                <a:solidFill>
                  <a:schemeClr val="tx1"/>
                </a:solidFill>
                <a:latin typeface="Bodoni MT" panose="02070603080606020203" pitchFamily="18" charset="0"/>
              </a:rPr>
              <a:t>Levels 1 and 2 have largely been achieved by the State Governments through the DMO’s pioneering initiative with the 36 State Governments and the Federal Capital Territory. This initial work was upscaled through the support of the World Bank - State Fiscal Transparency, Accountability And Sustainability (SFTAS) and the African Development Bank - Middle Income Country Technical Assistance Fund (MIC TAF)</a:t>
            </a:r>
          </a:p>
        </p:txBody>
      </p:sp>
      <p:sp>
        <p:nvSpPr>
          <p:cNvPr id="18" name="Arrow: Right 17">
            <a:extLst>
              <a:ext uri="{FF2B5EF4-FFF2-40B4-BE49-F238E27FC236}">
                <a16:creationId xmlns:a16="http://schemas.microsoft.com/office/drawing/2014/main" id="{C6B4399D-D3F0-36E8-668C-C38E87E15D06}"/>
              </a:ext>
            </a:extLst>
          </p:cNvPr>
          <p:cNvSpPr/>
          <p:nvPr/>
        </p:nvSpPr>
        <p:spPr>
          <a:xfrm>
            <a:off x="6096000" y="3587368"/>
            <a:ext cx="885999" cy="7196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a:extLst>
              <a:ext uri="{FF2B5EF4-FFF2-40B4-BE49-F238E27FC236}">
                <a16:creationId xmlns:a16="http://schemas.microsoft.com/office/drawing/2014/main" id="{AE5FEC7F-576F-3EA5-BDAA-6F1935B596FD}"/>
              </a:ext>
            </a:extLst>
          </p:cNvPr>
          <p:cNvSpPr>
            <a:spLocks noGrp="1"/>
          </p:cNvSpPr>
          <p:nvPr>
            <p:ph type="sldNum" sz="quarter" idx="12"/>
          </p:nvPr>
        </p:nvSpPr>
        <p:spPr/>
        <p:txBody>
          <a:bodyPr/>
          <a:lstStyle/>
          <a:p>
            <a:fld id="{E31375A4-56A4-47D6-9801-1991572033F7}" type="slidenum">
              <a:rPr lang="en-US" smtClean="0"/>
              <a:t>7</a:t>
            </a:fld>
            <a:endParaRPr lang="en-US"/>
          </a:p>
        </p:txBody>
      </p:sp>
    </p:spTree>
    <p:extLst>
      <p:ext uri="{BB962C8B-B14F-4D97-AF65-F5344CB8AC3E}">
        <p14:creationId xmlns:p14="http://schemas.microsoft.com/office/powerpoint/2010/main" val="2900744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99093456-0EE5-0593-BD05-5840CE147140}"/>
              </a:ext>
            </a:extLst>
          </p:cNvPr>
          <p:cNvSpPr txBox="1">
            <a:spLocks/>
          </p:cNvSpPr>
          <p:nvPr/>
        </p:nvSpPr>
        <p:spPr>
          <a:xfrm>
            <a:off x="549387" y="255888"/>
            <a:ext cx="9601200" cy="546078"/>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a:lstStyle>
          <a:p>
            <a:r>
              <a:rPr lang="en-US" dirty="0">
                <a:effectLst>
                  <a:outerShdw blurRad="38100" dist="38100" dir="2700000" algn="tl">
                    <a:srgbClr val="000000">
                      <a:alpha val="43137"/>
                    </a:srgbClr>
                  </a:outerShdw>
                </a:effectLst>
                <a:latin typeface="Bodoni MT" panose="02070603080606020203" pitchFamily="18" charset="0"/>
              </a:rPr>
              <a:t>Achieving Debt Sustainability II</a:t>
            </a:r>
          </a:p>
        </p:txBody>
      </p:sp>
      <p:sp>
        <p:nvSpPr>
          <p:cNvPr id="12" name="TextBox 11">
            <a:extLst>
              <a:ext uri="{FF2B5EF4-FFF2-40B4-BE49-F238E27FC236}">
                <a16:creationId xmlns:a16="http://schemas.microsoft.com/office/drawing/2014/main" id="{26B682AE-C731-B9AD-DB3E-8A7B9E676DE2}"/>
              </a:ext>
            </a:extLst>
          </p:cNvPr>
          <p:cNvSpPr txBox="1"/>
          <p:nvPr/>
        </p:nvSpPr>
        <p:spPr>
          <a:xfrm>
            <a:off x="768702" y="990650"/>
            <a:ext cx="10961370" cy="5159939"/>
          </a:xfrm>
          <a:prstGeom prst="rect">
            <a:avLst/>
          </a:prstGeom>
          <a:noFill/>
        </p:spPr>
        <p:txBody>
          <a:bodyPr wrap="square">
            <a:spAutoFit/>
          </a:bodyPr>
          <a:lstStyle/>
          <a:p>
            <a:pPr marL="285750" indent="-285750" algn="just">
              <a:lnSpc>
                <a:spcPct val="150000"/>
              </a:lnSpc>
              <a:spcBef>
                <a:spcPts val="600"/>
              </a:spcBef>
              <a:buFont typeface="Wingdings" panose="05000000000000000000" pitchFamily="2" charset="2"/>
              <a:buChar char="q"/>
            </a:pPr>
            <a:r>
              <a:rPr lang="en-US" sz="1800" dirty="0">
                <a:latin typeface="Bodoni MT" panose="02070603080606020203" pitchFamily="18" charset="0"/>
              </a:rPr>
              <a:t>Establish Debt Limits (Debt to GDP, Debt Service to Revenue, Budget Deficit to GDP) monitor and comply with them. </a:t>
            </a:r>
          </a:p>
          <a:p>
            <a:pPr marL="285750" indent="-285750" algn="just">
              <a:lnSpc>
                <a:spcPct val="150000"/>
              </a:lnSpc>
              <a:spcBef>
                <a:spcPts val="600"/>
              </a:spcBef>
              <a:buFont typeface="Wingdings" panose="05000000000000000000" pitchFamily="2" charset="2"/>
              <a:buChar char="q"/>
            </a:pPr>
            <a:r>
              <a:rPr lang="en-US" sz="1800" dirty="0" err="1">
                <a:latin typeface="Bodoni MT" panose="02070603080606020203" pitchFamily="18" charset="0"/>
              </a:rPr>
              <a:t>Prioritise</a:t>
            </a:r>
            <a:r>
              <a:rPr lang="en-US" sz="1800" dirty="0">
                <a:latin typeface="Bodoni MT" panose="02070603080606020203" pitchFamily="18" charset="0"/>
              </a:rPr>
              <a:t> Spending/Expenditure (spend borrowed funds on investment not consumption). </a:t>
            </a:r>
            <a:r>
              <a:rPr lang="en-US" i="1" dirty="0">
                <a:latin typeface="Bodoni MT" panose="02070603080606020203" pitchFamily="18" charset="0"/>
              </a:rPr>
              <a:t>“It is important to ensure that debt financed investments generate sufficient returns to repay the debt.”</a:t>
            </a:r>
            <a:endParaRPr lang="en-US" sz="1800" dirty="0">
              <a:latin typeface="Bodoni MT" panose="02070603080606020203" pitchFamily="18" charset="0"/>
            </a:endParaRPr>
          </a:p>
          <a:p>
            <a:pPr marL="285750" indent="-285750" algn="just">
              <a:lnSpc>
                <a:spcPct val="150000"/>
              </a:lnSpc>
              <a:spcBef>
                <a:spcPts val="600"/>
              </a:spcBef>
              <a:buFont typeface="Wingdings" panose="05000000000000000000" pitchFamily="2" charset="2"/>
              <a:buChar char="q"/>
            </a:pPr>
            <a:r>
              <a:rPr lang="en-US" sz="1800" dirty="0">
                <a:latin typeface="Bodoni MT" panose="02070603080606020203" pitchFamily="18" charset="0"/>
              </a:rPr>
              <a:t>Select funding options that match the funding need. Using short term commercial bank financing for infrastructure is a mismatch. </a:t>
            </a:r>
          </a:p>
          <a:p>
            <a:pPr marL="285750" indent="-285750" algn="just">
              <a:lnSpc>
                <a:spcPct val="150000"/>
              </a:lnSpc>
              <a:spcBef>
                <a:spcPts val="600"/>
              </a:spcBef>
              <a:buFont typeface="Wingdings" panose="05000000000000000000" pitchFamily="2" charset="2"/>
              <a:buChar char="q"/>
            </a:pPr>
            <a:r>
              <a:rPr lang="en-US" dirty="0">
                <a:latin typeface="Bodoni MT" panose="02070603080606020203" pitchFamily="18" charset="0"/>
              </a:rPr>
              <a:t>Deploy liability management tools.</a:t>
            </a:r>
            <a:endParaRPr lang="en-US" sz="1800" dirty="0">
              <a:latin typeface="Bodoni MT" panose="02070603080606020203" pitchFamily="18" charset="0"/>
            </a:endParaRPr>
          </a:p>
          <a:p>
            <a:pPr marL="285750" indent="-285750" algn="just">
              <a:lnSpc>
                <a:spcPct val="150000"/>
              </a:lnSpc>
              <a:spcBef>
                <a:spcPts val="600"/>
              </a:spcBef>
              <a:buFont typeface="Wingdings" panose="05000000000000000000" pitchFamily="2" charset="2"/>
              <a:buChar char="q"/>
            </a:pPr>
            <a:r>
              <a:rPr lang="en-US" sz="1800" dirty="0">
                <a:latin typeface="Bodoni MT" panose="02070603080606020203" pitchFamily="18" charset="0"/>
              </a:rPr>
              <a:t>Use Public-Private-Partnerships to reduce direct borrowing.</a:t>
            </a:r>
          </a:p>
          <a:p>
            <a:pPr marL="285750" indent="-285750" algn="just">
              <a:lnSpc>
                <a:spcPct val="150000"/>
              </a:lnSpc>
              <a:spcBef>
                <a:spcPts val="600"/>
              </a:spcBef>
              <a:buFont typeface="Wingdings" panose="05000000000000000000" pitchFamily="2" charset="2"/>
              <a:buChar char="q"/>
            </a:pPr>
            <a:r>
              <a:rPr lang="en-US" sz="1800" dirty="0">
                <a:latin typeface="Bodoni MT" panose="02070603080606020203" pitchFamily="18" charset="0"/>
              </a:rPr>
              <a:t>Commercial loans should preferably be used to finance capital projects that are revenue generating.</a:t>
            </a:r>
          </a:p>
          <a:p>
            <a:pPr marL="285750" indent="-285750" algn="just">
              <a:lnSpc>
                <a:spcPct val="150000"/>
              </a:lnSpc>
              <a:spcBef>
                <a:spcPts val="600"/>
              </a:spcBef>
              <a:buFont typeface="Wingdings" panose="05000000000000000000" pitchFamily="2" charset="2"/>
              <a:buChar char="q"/>
            </a:pPr>
            <a:r>
              <a:rPr lang="en-US" sz="1800" dirty="0">
                <a:latin typeface="Bodoni MT" panose="02070603080606020203" pitchFamily="18" charset="0"/>
              </a:rPr>
              <a:t>Increase Revenues (IGR).</a:t>
            </a:r>
          </a:p>
          <a:p>
            <a:pPr marL="285750" indent="-285750" algn="just">
              <a:lnSpc>
                <a:spcPct val="150000"/>
              </a:lnSpc>
              <a:spcBef>
                <a:spcPts val="600"/>
              </a:spcBef>
              <a:buFont typeface="Wingdings" panose="05000000000000000000" pitchFamily="2" charset="2"/>
              <a:buChar char="q"/>
            </a:pPr>
            <a:r>
              <a:rPr lang="en-US" dirty="0">
                <a:latin typeface="Bodoni MT" panose="02070603080606020203" pitchFamily="18" charset="0"/>
              </a:rPr>
              <a:t>Procure floating rate loans with caution.</a:t>
            </a:r>
            <a:endParaRPr lang="en-US" dirty="0"/>
          </a:p>
        </p:txBody>
      </p:sp>
      <p:sp>
        <p:nvSpPr>
          <p:cNvPr id="2" name="Slide Number Placeholder 1">
            <a:extLst>
              <a:ext uri="{FF2B5EF4-FFF2-40B4-BE49-F238E27FC236}">
                <a16:creationId xmlns:a16="http://schemas.microsoft.com/office/drawing/2014/main" id="{5565D45C-94C8-9817-B97D-0F56D550EBAF}"/>
              </a:ext>
            </a:extLst>
          </p:cNvPr>
          <p:cNvSpPr>
            <a:spLocks noGrp="1"/>
          </p:cNvSpPr>
          <p:nvPr>
            <p:ph type="sldNum" sz="quarter" idx="12"/>
          </p:nvPr>
        </p:nvSpPr>
        <p:spPr/>
        <p:txBody>
          <a:bodyPr/>
          <a:lstStyle/>
          <a:p>
            <a:fld id="{E31375A4-56A4-47D6-9801-1991572033F7}" type="slidenum">
              <a:rPr lang="en-US" smtClean="0"/>
              <a:t>8</a:t>
            </a:fld>
            <a:endParaRPr lang="en-US"/>
          </a:p>
        </p:txBody>
      </p:sp>
    </p:spTree>
    <p:extLst>
      <p:ext uri="{BB962C8B-B14F-4D97-AF65-F5344CB8AC3E}">
        <p14:creationId xmlns:p14="http://schemas.microsoft.com/office/powerpoint/2010/main" val="26267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605E7-F838-4F12-B6DC-3535B93AE431}"/>
              </a:ext>
            </a:extLst>
          </p:cNvPr>
          <p:cNvSpPr>
            <a:spLocks noGrp="1"/>
          </p:cNvSpPr>
          <p:nvPr>
            <p:ph type="title"/>
          </p:nvPr>
        </p:nvSpPr>
        <p:spPr>
          <a:xfrm>
            <a:off x="1002535" y="503854"/>
            <a:ext cx="9894065" cy="597834"/>
          </a:xfrm>
        </p:spPr>
        <p:txBody>
          <a:bodyPr/>
          <a:lstStyle/>
          <a:p>
            <a:r>
              <a:rPr lang="en-US" dirty="0">
                <a:effectLst>
                  <a:outerShdw blurRad="38100" dist="38100" dir="2700000" algn="tl">
                    <a:srgbClr val="000000">
                      <a:alpha val="43137"/>
                    </a:srgbClr>
                  </a:outerShdw>
                </a:effectLst>
                <a:latin typeface="Bodoni MT" panose="02070603080606020203" pitchFamily="18" charset="0"/>
              </a:rPr>
              <a:t>Developments in the International Community</a:t>
            </a:r>
          </a:p>
        </p:txBody>
      </p:sp>
      <p:sp>
        <p:nvSpPr>
          <p:cNvPr id="3" name="Content Placeholder 2">
            <a:extLst>
              <a:ext uri="{FF2B5EF4-FFF2-40B4-BE49-F238E27FC236}">
                <a16:creationId xmlns:a16="http://schemas.microsoft.com/office/drawing/2014/main" id="{BC636BE6-AE4C-4C73-91DC-808D57BD3E8B}"/>
              </a:ext>
            </a:extLst>
          </p:cNvPr>
          <p:cNvSpPr>
            <a:spLocks noGrp="1"/>
          </p:cNvSpPr>
          <p:nvPr>
            <p:ph idx="1"/>
          </p:nvPr>
        </p:nvSpPr>
        <p:spPr>
          <a:xfrm>
            <a:off x="892366" y="1355075"/>
            <a:ext cx="10862632" cy="4825388"/>
          </a:xfrm>
        </p:spPr>
        <p:txBody>
          <a:bodyPr>
            <a:normAutofit/>
          </a:bodyPr>
          <a:lstStyle/>
          <a:p>
            <a:pPr algn="just">
              <a:buFont typeface="Wingdings" panose="05000000000000000000" pitchFamily="2" charset="2"/>
              <a:buChar char="q"/>
            </a:pPr>
            <a:r>
              <a:rPr lang="en-US" dirty="0">
                <a:latin typeface="Bodoni MT" panose="02070603080606020203" pitchFamily="18" charset="0"/>
              </a:rPr>
              <a:t>Debt Service Suspension Initiative (DSSI) in 2020 and 2021.</a:t>
            </a:r>
          </a:p>
          <a:p>
            <a:pPr lvl="1" algn="just">
              <a:buFont typeface="Wingdings" panose="05000000000000000000" pitchFamily="2" charset="2"/>
              <a:buChar char="§"/>
            </a:pPr>
            <a:r>
              <a:rPr lang="en-US" dirty="0">
                <a:latin typeface="Bodoni MT" panose="02070603080606020203" pitchFamily="18" charset="0"/>
              </a:rPr>
              <a:t>Short lived and not much relief.</a:t>
            </a:r>
          </a:p>
          <a:p>
            <a:pPr algn="just">
              <a:buFont typeface="Wingdings" panose="05000000000000000000" pitchFamily="2" charset="2"/>
              <a:buChar char="q"/>
            </a:pPr>
            <a:r>
              <a:rPr lang="en-US" dirty="0">
                <a:latin typeface="Bodoni MT" panose="02070603080606020203" pitchFamily="18" charset="0"/>
              </a:rPr>
              <a:t>Debt Relief and Debt restructuring  </a:t>
            </a:r>
          </a:p>
          <a:p>
            <a:pPr lvl="1" algn="just"/>
            <a:r>
              <a:rPr lang="en-US" i="1" dirty="0">
                <a:latin typeface="Bodoni MT" panose="02070603080606020203" pitchFamily="18" charset="0"/>
              </a:rPr>
              <a:t>“Debt Relief and Debt restructuring is no easy and costless policy option for all developing countries. It can come with significant costs to countries for example increasing future borrowing costs or even trigger market exclusion”.</a:t>
            </a:r>
          </a:p>
          <a:p>
            <a:pPr lvl="1" algn="just"/>
            <a:r>
              <a:rPr lang="en-US" dirty="0">
                <a:latin typeface="Bodoni MT" panose="02070603080606020203" pitchFamily="18" charset="0"/>
              </a:rPr>
              <a:t>Potential for ratings downgrade.</a:t>
            </a:r>
          </a:p>
          <a:p>
            <a:pPr lvl="1" algn="just"/>
            <a:r>
              <a:rPr lang="en-US" dirty="0">
                <a:latin typeface="Bodoni MT" panose="02070603080606020203" pitchFamily="18" charset="0"/>
              </a:rPr>
              <a:t>Protracted negotiations; Zambia, Sri Lanka, Ghana, Ethiopia and Suriname are yet to be concluded more than 2 years later.</a:t>
            </a:r>
          </a:p>
          <a:p>
            <a:pPr algn="just">
              <a:buFont typeface="Wingdings" panose="05000000000000000000" pitchFamily="2" charset="2"/>
              <a:buChar char="q"/>
            </a:pPr>
            <a:r>
              <a:rPr lang="en-US" dirty="0">
                <a:latin typeface="Bodoni MT" panose="02070603080606020203" pitchFamily="18" charset="0"/>
              </a:rPr>
              <a:t>Call by African countries for more concessional funding.</a:t>
            </a:r>
          </a:p>
        </p:txBody>
      </p:sp>
      <p:sp>
        <p:nvSpPr>
          <p:cNvPr id="4" name="Slide Number Placeholder 3">
            <a:extLst>
              <a:ext uri="{FF2B5EF4-FFF2-40B4-BE49-F238E27FC236}">
                <a16:creationId xmlns:a16="http://schemas.microsoft.com/office/drawing/2014/main" id="{5906FF00-38F0-6DCE-D2EF-F9576AD1ABC5}"/>
              </a:ext>
            </a:extLst>
          </p:cNvPr>
          <p:cNvSpPr>
            <a:spLocks noGrp="1"/>
          </p:cNvSpPr>
          <p:nvPr>
            <p:ph type="sldNum" sz="quarter" idx="12"/>
          </p:nvPr>
        </p:nvSpPr>
        <p:spPr/>
        <p:txBody>
          <a:bodyPr/>
          <a:lstStyle/>
          <a:p>
            <a:fld id="{E31375A4-56A4-47D6-9801-1991572033F7}" type="slidenum">
              <a:rPr lang="en-US" smtClean="0"/>
              <a:t>9</a:t>
            </a:fld>
            <a:endParaRPr lang="en-US"/>
          </a:p>
        </p:txBody>
      </p:sp>
    </p:spTree>
    <p:extLst>
      <p:ext uri="{BB962C8B-B14F-4D97-AF65-F5344CB8AC3E}">
        <p14:creationId xmlns:p14="http://schemas.microsoft.com/office/powerpoint/2010/main" val="3061431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amond grid presentation (widescreen).potx" id="{B2221865-AD13-4DF0-B68E-BF08E8CC5659}" vid="{BAA0C488-98B6-4F47-8E1C-5C7CD9605F73}"/>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tf03031015</Template>
  <TotalTime>2484</TotalTime>
  <Words>1427</Words>
  <Application>Microsoft Office PowerPoint</Application>
  <PresentationFormat>Widescreen</PresentationFormat>
  <Paragraphs>301</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Narrow</vt:lpstr>
      <vt:lpstr>Bodoni MT</vt:lpstr>
      <vt:lpstr>Times New Roman</vt:lpstr>
      <vt:lpstr>Wingdings</vt:lpstr>
      <vt:lpstr>Diamond Grid 16x9</vt:lpstr>
      <vt:lpstr>Achieving Sustainable Debt Management at the Sub-National Level</vt:lpstr>
      <vt:lpstr>Outline</vt:lpstr>
      <vt:lpstr>Introduction</vt:lpstr>
      <vt:lpstr>Trends in Global Debt</vt:lpstr>
      <vt:lpstr>Overview of Nigeria’s Public Debt</vt:lpstr>
      <vt:lpstr>PowerPoint Presentation</vt:lpstr>
      <vt:lpstr>PowerPoint Presentation</vt:lpstr>
      <vt:lpstr>PowerPoint Presentation</vt:lpstr>
      <vt:lpstr>Developments in the International Community</vt:lpstr>
      <vt:lpstr>Conclusion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the Media</dc:title>
  <dc:creator>SAM OKPO</dc:creator>
  <cp:lastModifiedBy>Uzochukwu Joseph</cp:lastModifiedBy>
  <cp:revision>59</cp:revision>
  <cp:lastPrinted>2023-05-16T10:08:07Z</cp:lastPrinted>
  <dcterms:created xsi:type="dcterms:W3CDTF">2018-03-13T16:58:19Z</dcterms:created>
  <dcterms:modified xsi:type="dcterms:W3CDTF">2023-05-16T10:43:38Z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