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6" r:id="rId2"/>
    <p:sldId id="287" r:id="rId3"/>
    <p:sldId id="288" r:id="rId4"/>
    <p:sldId id="289" r:id="rId5"/>
    <p:sldId id="296" r:id="rId6"/>
    <p:sldId id="290" r:id="rId7"/>
    <p:sldId id="297" r:id="rId8"/>
    <p:sldId id="291" r:id="rId9"/>
    <p:sldId id="292" r:id="rId10"/>
    <p:sldId id="293" r:id="rId11"/>
    <p:sldId id="294" r:id="rId12"/>
    <p:sldId id="295" r:id="rId13"/>
    <p:sldId id="285" r:id="rId14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5428"/>
          </a:xfrm>
          <a:prstGeom prst="rect">
            <a:avLst/>
          </a:prstGeom>
        </p:spPr>
        <p:txBody>
          <a:bodyPr vert="horz" lIns="92918" tIns="46459" rIns="92918" bIns="4645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5428"/>
          </a:xfrm>
          <a:prstGeom prst="rect">
            <a:avLst/>
          </a:prstGeom>
        </p:spPr>
        <p:txBody>
          <a:bodyPr vert="horz" lIns="92918" tIns="46459" rIns="92918" bIns="46459" rtlCol="0"/>
          <a:lstStyle>
            <a:lvl1pPr algn="r">
              <a:defRPr sz="1200"/>
            </a:lvl1pPr>
          </a:lstStyle>
          <a:p>
            <a:fld id="{FA12CF4A-0865-42FD-8A14-7F7549054E6B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18" tIns="46459" rIns="92918" bIns="4645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2"/>
            <a:ext cx="5438140" cy="3887986"/>
          </a:xfrm>
          <a:prstGeom prst="rect">
            <a:avLst/>
          </a:prstGeom>
        </p:spPr>
        <p:txBody>
          <a:bodyPr vert="horz" lIns="92918" tIns="46459" rIns="92918" bIns="4645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6"/>
            <a:ext cx="2945659" cy="495427"/>
          </a:xfrm>
          <a:prstGeom prst="rect">
            <a:avLst/>
          </a:prstGeom>
        </p:spPr>
        <p:txBody>
          <a:bodyPr vert="horz" lIns="92918" tIns="46459" rIns="92918" bIns="4645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378826"/>
            <a:ext cx="2945659" cy="495427"/>
          </a:xfrm>
          <a:prstGeom prst="rect">
            <a:avLst/>
          </a:prstGeom>
        </p:spPr>
        <p:txBody>
          <a:bodyPr vert="horz" lIns="92918" tIns="46459" rIns="92918" bIns="46459" rtlCol="0" anchor="b"/>
          <a:lstStyle>
            <a:lvl1pPr algn="r">
              <a:defRPr sz="1200"/>
            </a:lvl1pPr>
          </a:lstStyle>
          <a:p>
            <a:fld id="{5E79D52A-4C83-4B42-AAC5-850196596E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858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4964" indent="-290371" defTabSz="879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61482" indent="-232297" defTabSz="879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26076" indent="-232297" defTabSz="879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90669" indent="-232297" defTabSz="879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55262" indent="-232297" defTabSz="879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19855" indent="-232297" defTabSz="879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4448" indent="-232297" defTabSz="879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9041" indent="-232297" defTabSz="879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81F7D10-4BB6-4343-8218-30589F61D86F}" type="slidenum">
              <a:rPr lang="en-US" altLang="en-US" sz="1100" smtClean="0"/>
              <a:pPr>
                <a:spcBef>
                  <a:spcPct val="0"/>
                </a:spcBef>
              </a:pPr>
              <a:t>1</a:t>
            </a:fld>
            <a:endParaRPr lang="en-US" altLang="en-US" sz="11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13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07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4964" indent="-290371" defTabSz="8807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61482" indent="-232297" defTabSz="8807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26076" indent="-232297" defTabSz="8807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90669" indent="-232297" defTabSz="8807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55262" indent="-232297" defTabSz="8807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19855" indent="-232297" defTabSz="8807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4448" indent="-232297" defTabSz="8807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9041" indent="-232297" defTabSz="8807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1907208-8558-4B14-A19C-08286A9DD514}" type="slidenum">
              <a:rPr lang="en-US" altLang="en-US" sz="1100" smtClean="0"/>
              <a:pPr>
                <a:spcBef>
                  <a:spcPct val="0"/>
                </a:spcBef>
              </a:pPr>
              <a:t>2</a:t>
            </a:fld>
            <a:endParaRPr lang="en-US" alt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4156330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07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4964" indent="-290371" defTabSz="8807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61482" indent="-232297" defTabSz="8807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26076" indent="-232297" defTabSz="8807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90669" indent="-232297" defTabSz="8807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55262" indent="-232297" defTabSz="8807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19855" indent="-232297" defTabSz="8807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4448" indent="-232297" defTabSz="8807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9041" indent="-232297" defTabSz="8807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1907208-8558-4B14-A19C-08286A9DD514}" type="slidenum">
              <a:rPr lang="en-US" altLang="en-US" sz="1100" smtClean="0"/>
              <a:pPr>
                <a:spcBef>
                  <a:spcPct val="0"/>
                </a:spcBef>
              </a:pPr>
              <a:t>3</a:t>
            </a:fld>
            <a:endParaRPr lang="en-US" alt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3754513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179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4964" indent="-290371" defTabSz="879179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61482" indent="-232297" defTabSz="879179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26076" indent="-232297" defTabSz="879179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90669" indent="-232297" defTabSz="879179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55262" indent="-232297" defTabSz="879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19855" indent="-232297" defTabSz="879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4448" indent="-232297" defTabSz="879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9041" indent="-232297" defTabSz="879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536CA38-1BC1-4F45-9649-D394D0DDE042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845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3200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5190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698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604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5958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152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7762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3094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6914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00899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94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430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2514600" y="1600200"/>
            <a:ext cx="7924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endParaRPr lang="en-GB" altLang="en-US" sz="2400" b="1">
              <a:latin typeface="Garamond" panose="02020404030301010803" pitchFamily="18" charset="0"/>
            </a:endParaRPr>
          </a:p>
          <a:p>
            <a:pPr algn="ctr" eaLnBrk="1" hangingPunct="1">
              <a:lnSpc>
                <a:spcPct val="90000"/>
              </a:lnSpc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endParaRPr lang="en-GB" altLang="en-US" sz="2400" b="1">
              <a:latin typeface="Garamond" panose="02020404030301010803" pitchFamily="18" charset="0"/>
            </a:endParaRPr>
          </a:p>
          <a:p>
            <a:pPr algn="ctr" eaLnBrk="1" hangingPunct="1">
              <a:lnSpc>
                <a:spcPct val="90000"/>
              </a:lnSpc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endParaRPr lang="en-US" altLang="en-US" sz="2400" b="1">
              <a:latin typeface="Garamond" panose="02020404030301010803" pitchFamily="18" charset="0"/>
            </a:endParaRPr>
          </a:p>
          <a:p>
            <a:pPr algn="ctr" eaLnBrk="1" hangingPunct="1">
              <a:lnSpc>
                <a:spcPct val="90000"/>
              </a:lnSpc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endParaRPr lang="en-US" altLang="en-US" sz="1900" b="1" i="1">
              <a:latin typeface="Garamond" panose="02020404030301010803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20413" y="68262"/>
            <a:ext cx="8273881" cy="1434127"/>
          </a:xfrm>
          <a:solidFill>
            <a:schemeClr val="bg1"/>
          </a:solidFill>
          <a:ln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eaLnBrk="1" hangingPunct="1"/>
            <a:r>
              <a:rPr lang="en-GB" altLang="en-US" sz="2400" b="1" dirty="0"/>
              <a:t>UPDATE ON THE </a:t>
            </a:r>
            <a:r>
              <a:rPr lang="en-GB" altLang="en-US" sz="2400" b="1" dirty="0" smtClean="0"/>
              <a:t>STATE OF THE ECONOMY, </a:t>
            </a:r>
            <a:r>
              <a:rPr lang="en-US" altLang="en-US" sz="2400" b="1" dirty="0" smtClean="0"/>
              <a:t>DEVELOPMENT </a:t>
            </a:r>
            <a:r>
              <a:rPr lang="en-US" altLang="en-US" sz="2400" b="1" dirty="0"/>
              <a:t>OF SUCCESSOR MEDIUM TERM </a:t>
            </a:r>
            <a:r>
              <a:rPr lang="en-US" altLang="en-US" sz="2400" b="1" dirty="0" smtClean="0"/>
              <a:t>PLAN, SECTOR  STRATEGIES STATES’ STRATEGIC PLANS AND STATES GDP COMPUTATION</a:t>
            </a:r>
            <a:endParaRPr lang="en-US" altLang="en-US" sz="24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1601616"/>
              </p:ext>
            </p:extLst>
          </p:nvPr>
        </p:nvGraphicFramePr>
        <p:xfrm>
          <a:off x="2590800" y="1543664"/>
          <a:ext cx="7924800" cy="4878857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92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1360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Presented at the Joint Planning Board  (JPB) Meeting Holding in Kano,</a:t>
                      </a:r>
                      <a:r>
                        <a:rPr lang="en-GB" sz="2400" baseline="0" dirty="0"/>
                        <a:t> Kano State</a:t>
                      </a:r>
                      <a:endParaRPr lang="en-US" sz="2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99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By</a:t>
                      </a:r>
                      <a:endParaRPr lang="en-US" sz="2800" b="1" dirty="0">
                        <a:latin typeface="Garamond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44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</a:pPr>
                      <a:r>
                        <a:rPr lang="en-US" sz="2800" kern="1200" dirty="0" err="1"/>
                        <a:t>Tunde</a:t>
                      </a:r>
                      <a:r>
                        <a:rPr lang="en-US" sz="2800" kern="1200" dirty="0"/>
                        <a:t> </a:t>
                      </a:r>
                      <a:r>
                        <a:rPr lang="en-US" sz="2800" kern="1200" dirty="0" err="1"/>
                        <a:t>Lawal</a:t>
                      </a:r>
                      <a:endParaRPr lang="en-US" sz="2800" kern="120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</a:pPr>
                      <a:r>
                        <a:rPr lang="en-US" sz="2800" dirty="0"/>
                        <a:t>Director, Macroeconomic Analysis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800" dirty="0"/>
                        <a:t>Ministry of Budget and National Planning  </a:t>
                      </a:r>
                      <a:endParaRPr lang="en-US" sz="2800" dirty="0">
                        <a:latin typeface="Garamond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697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Tuesday, August </a:t>
                      </a:r>
                      <a:r>
                        <a:rPr lang="en-US" sz="2800" dirty="0" smtClean="0"/>
                        <a:t>23,  </a:t>
                      </a:r>
                      <a:r>
                        <a:rPr lang="en-US" sz="2800" dirty="0"/>
                        <a:t>2016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324" y="2608567"/>
            <a:ext cx="2105446" cy="130030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" y="-9832"/>
            <a:ext cx="2393770" cy="243840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9950" y="4214470"/>
            <a:ext cx="2369193" cy="264353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2019073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517" y="5049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5.0	</a:t>
            </a:r>
            <a:r>
              <a:rPr lang="en-GB" b="1" dirty="0"/>
              <a:t>Sector </a:t>
            </a:r>
            <a:r>
              <a:rPr lang="en-GB" b="1" dirty="0" smtClean="0"/>
              <a:t>Strategies and </a:t>
            </a:r>
            <a:r>
              <a:rPr lang="en-GB" b="1" dirty="0"/>
              <a:t>States’ Strategic Plans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0962714"/>
              </p:ext>
            </p:extLst>
          </p:nvPr>
        </p:nvGraphicFramePr>
        <p:xfrm>
          <a:off x="1120878" y="749646"/>
          <a:ext cx="10222625" cy="577453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222625">
                  <a:extLst>
                    <a:ext uri="{9D8B030D-6E8A-4147-A177-3AD203B41FA5}">
                      <a16:colId xmlns:a16="http://schemas.microsoft.com/office/drawing/2014/main" xmlns="" val="4133012752"/>
                    </a:ext>
                  </a:extLst>
                </a:gridCol>
              </a:tblGrid>
              <a:tr h="37893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/>
                        <a:t>Commenced</a:t>
                      </a:r>
                      <a:r>
                        <a:rPr lang="en-GB" sz="1600" b="0" baseline="0" dirty="0"/>
                        <a:t> the process for </a:t>
                      </a:r>
                      <a:r>
                        <a:rPr lang="en-GB" sz="1600" b="0" baseline="0" dirty="0" smtClean="0"/>
                        <a:t>developing </a:t>
                      </a:r>
                      <a:r>
                        <a:rPr lang="en-GB" sz="1600" b="0" baseline="0" dirty="0"/>
                        <a:t>the </a:t>
                      </a:r>
                      <a:r>
                        <a:rPr lang="en-GB" sz="1600" b="0" baseline="0" dirty="0" smtClean="0"/>
                        <a:t>Medium Term Sector Strategic (MTSS) at the Federal level</a:t>
                      </a:r>
                      <a:endParaRPr lang="en-GB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9757877"/>
                  </a:ext>
                </a:extLst>
              </a:tr>
              <a:tr h="65849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Held</a:t>
                      </a:r>
                      <a:r>
                        <a:rPr lang="en-GB" sz="1600" baseline="0" dirty="0"/>
                        <a:t> </a:t>
                      </a:r>
                      <a:r>
                        <a:rPr lang="en-GB" sz="1600" dirty="0"/>
                        <a:t>sensitization workshop on MTSS 2017 – 2019 </a:t>
                      </a:r>
                      <a:r>
                        <a:rPr lang="en-GB" sz="1600" dirty="0" smtClean="0"/>
                        <a:t>with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/>
                        <a:t>the Permanent Secretaries and Heads of Federal Government (FG) </a:t>
                      </a:r>
                      <a:r>
                        <a:rPr lang="en-GB" sz="1600" baseline="0" dirty="0" smtClean="0"/>
                        <a:t>Agencies on August 15, 2016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827559"/>
                  </a:ext>
                </a:extLst>
              </a:tr>
              <a:tr h="61012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/>
                        <a:t>The </a:t>
                      </a:r>
                      <a:r>
                        <a:rPr lang="en-GB" sz="1600" baseline="0" dirty="0" smtClean="0"/>
                        <a:t>workshop </a:t>
                      </a:r>
                      <a:r>
                        <a:rPr lang="en-GB" sz="1600" dirty="0" smtClean="0"/>
                        <a:t>focused on sensitising PSs, DGs and there</a:t>
                      </a:r>
                      <a:r>
                        <a:rPr lang="en-GB" sz="1600" baseline="0" dirty="0" smtClean="0"/>
                        <a:t> Directors of PRS on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/>
                        <a:t>the approach </a:t>
                      </a:r>
                      <a:r>
                        <a:rPr lang="en-GB" sz="1600" dirty="0" smtClean="0"/>
                        <a:t>to be adopted for </a:t>
                      </a:r>
                      <a:r>
                        <a:rPr lang="en-GB" sz="1600" dirty="0"/>
                        <a:t>developing the MTSS </a:t>
                      </a:r>
                      <a:r>
                        <a:rPr lang="en-GB" sz="1600" dirty="0" smtClean="0"/>
                        <a:t>to ensure </a:t>
                      </a:r>
                      <a:r>
                        <a:rPr lang="en-GB" sz="1600" dirty="0"/>
                        <a:t>effective allocation of scarce resources for maximum benefit to all citizens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533784"/>
                  </a:ext>
                </a:extLst>
              </a:tr>
              <a:tr h="57664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/>
                        <a:t>Constituted Sector Planning Teams (SPTs) under the leadership of </a:t>
                      </a:r>
                      <a:r>
                        <a:rPr lang="en-GB" sz="1600" dirty="0" smtClean="0"/>
                        <a:t>the Hon. Ministers and </a:t>
                      </a:r>
                      <a:r>
                        <a:rPr lang="en-GB" sz="1600" dirty="0"/>
                        <a:t>Permanent Secretaries of the pilot </a:t>
                      </a:r>
                      <a:r>
                        <a:rPr lang="en-GB" sz="1600" dirty="0" smtClean="0"/>
                        <a:t>(14) high spending Ministries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1334963"/>
                  </a:ext>
                </a:extLst>
              </a:tr>
              <a:tr h="60712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/>
                        <a:t>P</a:t>
                      </a:r>
                      <a:r>
                        <a:rPr lang="en-GB" sz="1600" baseline="0" dirty="0" smtClean="0"/>
                        <a:t>rovide </a:t>
                      </a:r>
                      <a:r>
                        <a:rPr lang="en-GB" sz="1600" baseline="0" dirty="0"/>
                        <a:t>technical support and advice to </a:t>
                      </a:r>
                      <a:r>
                        <a:rPr lang="en-GB" sz="1600" dirty="0"/>
                        <a:t>SPTs</a:t>
                      </a:r>
                      <a:r>
                        <a:rPr lang="en-GB" sz="1600" baseline="0" dirty="0"/>
                        <a:t> to ensure the formulation of credible MTSS </a:t>
                      </a:r>
                      <a:r>
                        <a:rPr lang="en-GB" sz="1600" baseline="0" dirty="0" smtClean="0"/>
                        <a:t>with </a:t>
                      </a:r>
                      <a:r>
                        <a:rPr lang="en-GB" sz="1600" baseline="0" dirty="0"/>
                        <a:t>assistance from UK Department for International Development (DFID)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0416875"/>
                  </a:ext>
                </a:extLst>
              </a:tr>
              <a:tr h="37628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/>
                        <a:t>Developed Planning</a:t>
                      </a:r>
                      <a:r>
                        <a:rPr lang="en-GB" sz="1600" baseline="0" dirty="0"/>
                        <a:t> Tools for the costing and prioritisation of MDAs projects into the MTSS/Sector Plan 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9616607"/>
                  </a:ext>
                </a:extLst>
              </a:tr>
              <a:tr h="34864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/>
                        <a:t>Organized a two-day training sessions for </a:t>
                      </a:r>
                      <a:r>
                        <a:rPr lang="en-GB" sz="1600" dirty="0" smtClean="0"/>
                        <a:t>SPTs of </a:t>
                      </a:r>
                      <a:r>
                        <a:rPr lang="en-GB" sz="1600" dirty="0"/>
                        <a:t>on 18th – 19th August, 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2390765"/>
                  </a:ext>
                </a:extLst>
              </a:tr>
              <a:tr h="56017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Next step is to organize </a:t>
                      </a:r>
                      <a:r>
                        <a:rPr lang="en-GB" sz="1600" dirty="0"/>
                        <a:t>a one-week intensive </a:t>
                      </a:r>
                      <a:r>
                        <a:rPr lang="en-GB" sz="1600" dirty="0" smtClean="0"/>
                        <a:t>training </a:t>
                      </a:r>
                      <a:r>
                        <a:rPr lang="en-GB" sz="1600" dirty="0"/>
                        <a:t>for pilot </a:t>
                      </a:r>
                      <a:r>
                        <a:rPr lang="en-GB" sz="1600" dirty="0" smtClean="0"/>
                        <a:t>Ministries </a:t>
                      </a:r>
                      <a:r>
                        <a:rPr lang="en-GB" sz="1600" dirty="0"/>
                        <a:t>with technical support from MBNP and DFID </a:t>
                      </a:r>
                      <a:r>
                        <a:rPr lang="en-GB" sz="1600" baseline="0" dirty="0"/>
                        <a:t>starting from August </a:t>
                      </a:r>
                      <a:r>
                        <a:rPr lang="en-GB" sz="1600" baseline="0" dirty="0" smtClean="0"/>
                        <a:t>29 </a:t>
                      </a:r>
                      <a:r>
                        <a:rPr lang="en-GB" sz="1600" baseline="0" dirty="0"/>
                        <a:t>2016 for the </a:t>
                      </a:r>
                      <a:r>
                        <a:rPr lang="en-GB" sz="1600" baseline="0" dirty="0" smtClean="0"/>
                        <a:t>development </a:t>
                      </a:r>
                      <a:r>
                        <a:rPr lang="en-GB" sz="1600" baseline="0" dirty="0"/>
                        <a:t>of MTSS for 14 high spending Ministries 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7062339"/>
                  </a:ext>
                </a:extLst>
              </a:tr>
              <a:tr h="60189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 Finalised</a:t>
                      </a:r>
                      <a:r>
                        <a:rPr lang="en-GB" sz="1600" baseline="0" dirty="0"/>
                        <a:t> </a:t>
                      </a:r>
                      <a:r>
                        <a:rPr lang="en-GB" sz="1600" dirty="0"/>
                        <a:t>plan to train</a:t>
                      </a:r>
                      <a:r>
                        <a:rPr lang="en-GB" sz="1600" baseline="0" dirty="0"/>
                        <a:t> and </a:t>
                      </a:r>
                      <a:r>
                        <a:rPr lang="en-GB" sz="1600" dirty="0"/>
                        <a:t>conduct rapid appraisal of projects and programmes for the remaining MDAs to feed into their 2017 Budget and </a:t>
                      </a:r>
                      <a:r>
                        <a:rPr lang="en-GB" sz="1600" dirty="0" smtClean="0"/>
                        <a:t>2017-2020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/>
                        <a:t>Plan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1621965"/>
                  </a:ext>
                </a:extLst>
              </a:tr>
              <a:tr h="37628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Finalisation of MTSS preparation is </a:t>
                      </a:r>
                      <a:r>
                        <a:rPr lang="en-GB" sz="1600" dirty="0" smtClean="0"/>
                        <a:t>early September </a:t>
                      </a:r>
                      <a:r>
                        <a:rPr lang="en-GB" sz="1600" dirty="0"/>
                        <a:t>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5688193"/>
                  </a:ext>
                </a:extLst>
              </a:tr>
              <a:tr h="65849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Efforts should be made to ensure that MTSS </a:t>
                      </a:r>
                      <a:r>
                        <a:rPr lang="en-GB" sz="1600" dirty="0"/>
                        <a:t>of MDAs </a:t>
                      </a:r>
                      <a:r>
                        <a:rPr lang="en-GB" sz="1600" dirty="0" smtClean="0"/>
                        <a:t>are </a:t>
                      </a:r>
                      <a:r>
                        <a:rPr lang="en-GB" sz="1600" dirty="0"/>
                        <a:t>linked to the strategic sector objectives and the overarching national development goals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08636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" y="9832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593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517" y="50491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dirty="0"/>
              <a:t>6.0	</a:t>
            </a:r>
            <a:r>
              <a:rPr lang="en-GB" sz="4800" dirty="0" smtClean="0"/>
              <a:t>   States</a:t>
            </a:r>
            <a:r>
              <a:rPr lang="en-GB" sz="4800" dirty="0"/>
              <a:t>’ GDP Computation Project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793457"/>
              </p:ext>
            </p:extLst>
          </p:nvPr>
        </p:nvGraphicFramePr>
        <p:xfrm>
          <a:off x="1120878" y="924230"/>
          <a:ext cx="10412095" cy="552949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412095">
                  <a:extLst>
                    <a:ext uri="{9D8B030D-6E8A-4147-A177-3AD203B41FA5}">
                      <a16:colId xmlns:a16="http://schemas.microsoft.com/office/drawing/2014/main" xmlns="" val="4133012752"/>
                    </a:ext>
                  </a:extLst>
                </a:gridCol>
              </a:tblGrid>
              <a:tr h="17304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2000" b="0" dirty="0"/>
                        <a:t>Resolutions</a:t>
                      </a:r>
                      <a:r>
                        <a:rPr lang="en-GB" sz="2000" b="0" baseline="0" dirty="0"/>
                        <a:t> reached on SGDP Computation Project at </a:t>
                      </a:r>
                      <a:r>
                        <a:rPr lang="en-GB" sz="2000" b="0" baseline="0" dirty="0" err="1"/>
                        <a:t>Awka</a:t>
                      </a:r>
                      <a:r>
                        <a:rPr lang="en-GB" sz="2000" b="0" baseline="0" dirty="0"/>
                        <a:t>, Anambra State include: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0" baseline="0" dirty="0"/>
                        <a:t>Resolved that the project should be concluded in the States that had made their financial contributions, while States that were yet to pay should be encouraged to do so; and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0" baseline="0" dirty="0" smtClean="0"/>
                        <a:t>MBNP </a:t>
                      </a:r>
                      <a:r>
                        <a:rPr lang="en-GB" sz="2000" b="0" baseline="0" dirty="0"/>
                        <a:t>should endeavour to sensitize the State Governors on the benefits of the project using the platform of the National Economic Council (NEC) and advocacy visits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9757877"/>
                  </a:ext>
                </a:extLst>
              </a:tr>
              <a:tr h="76437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2000" dirty="0"/>
                        <a:t>The</a:t>
                      </a:r>
                      <a:r>
                        <a:rPr lang="en-GB" sz="2000" baseline="0" dirty="0"/>
                        <a:t> implementation of the second phase </a:t>
                      </a:r>
                      <a:r>
                        <a:rPr lang="en-GB" sz="2000" dirty="0"/>
                        <a:t>of the exercise to </a:t>
                      </a:r>
                      <a:r>
                        <a:rPr lang="en-GB" sz="2000" dirty="0" smtClean="0"/>
                        <a:t>cover all </a:t>
                      </a:r>
                      <a:r>
                        <a:rPr lang="en-GB" sz="2000" dirty="0"/>
                        <a:t>the </a:t>
                      </a:r>
                      <a:r>
                        <a:rPr lang="en-GB" sz="2000" dirty="0" smtClean="0"/>
                        <a:t>states (including pilot States) </a:t>
                      </a:r>
                      <a:r>
                        <a:rPr lang="en-GB" sz="2000" dirty="0"/>
                        <a:t>that have made the mandatory payment of </a:t>
                      </a:r>
                      <a:r>
                        <a:rPr lang="en-GB" sz="2000" dirty="0" smtClean="0"/>
                        <a:t>N14.1m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None/>
                      </a:pPr>
                      <a:r>
                        <a:rPr lang="en-GB" sz="2000" dirty="0" smtClean="0"/>
                        <a:t>     -  This is to allow for the impact of the rebasing and other states peculiarities to be </a:t>
                      </a:r>
                      <a:r>
                        <a:rPr lang="en-GB" sz="2000" dirty="0" smtClean="0"/>
                        <a:t>captured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None/>
                      </a:pPr>
                      <a:r>
                        <a:rPr lang="en-GB" sz="2000" dirty="0" smtClean="0"/>
                        <a:t>     </a:t>
                      </a:r>
                      <a:r>
                        <a:rPr lang="en-GB" sz="2000" dirty="0" smtClean="0"/>
                        <a:t>-   Although NBS has started preparatory</a:t>
                      </a:r>
                      <a:r>
                        <a:rPr lang="en-GB" sz="2000" baseline="0" dirty="0" smtClean="0"/>
                        <a:t> works for the exercise, including conducting </a:t>
                      </a:r>
                      <a:r>
                        <a:rPr lang="en-GB" sz="2000" baseline="0" dirty="0" smtClean="0"/>
                        <a:t>training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None/>
                      </a:pPr>
                      <a:r>
                        <a:rPr lang="en-GB" sz="2000" baseline="0" dirty="0" smtClean="0"/>
                        <a:t>         the trainers </a:t>
                      </a:r>
                      <a:r>
                        <a:rPr lang="en-GB" sz="2000" baseline="0" dirty="0" smtClean="0"/>
                        <a:t>programme for the statisticians of the 22 States + FCT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None/>
                      </a:pPr>
                      <a:r>
                        <a:rPr lang="en-GB" sz="2000" baseline="0" dirty="0" smtClean="0"/>
                        <a:t>     -  Funding challenge remains &amp; constrain</a:t>
                      </a:r>
                      <a:endParaRPr lang="en-GB" sz="20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827559"/>
                  </a:ext>
                </a:extLst>
              </a:tr>
              <a:tr h="103501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Only 22 States and FCT have so far paid, leaving a balance of 14 States yet to pay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 smtClean="0"/>
                        <a:t>      -  </a:t>
                      </a:r>
                      <a:r>
                        <a:rPr lang="en-GB" sz="2000" baseline="0" dirty="0" smtClean="0"/>
                        <a:t>These include </a:t>
                      </a:r>
                      <a:r>
                        <a:rPr lang="en-GB" sz="2000" baseline="0" dirty="0" err="1" smtClean="0"/>
                        <a:t>Abia</a:t>
                      </a:r>
                      <a:r>
                        <a:rPr lang="en-GB" sz="2000" baseline="0" dirty="0" smtClean="0"/>
                        <a:t>, Adamawa, Benue, </a:t>
                      </a:r>
                      <a:r>
                        <a:rPr lang="en-GB" sz="2000" baseline="0" dirty="0" err="1" smtClean="0"/>
                        <a:t>Borno</a:t>
                      </a:r>
                      <a:r>
                        <a:rPr lang="en-GB" sz="2000" baseline="0" dirty="0" smtClean="0"/>
                        <a:t>, Edo, Imo, </a:t>
                      </a:r>
                      <a:r>
                        <a:rPr lang="en-GB" sz="2000" baseline="0" dirty="0" err="1" smtClean="0"/>
                        <a:t>Katsina</a:t>
                      </a:r>
                      <a:r>
                        <a:rPr lang="en-GB" sz="2000" baseline="0" dirty="0" smtClean="0"/>
                        <a:t>, </a:t>
                      </a:r>
                      <a:r>
                        <a:rPr lang="en-GB" sz="2000" baseline="0" dirty="0" err="1" smtClean="0"/>
                        <a:t>Kebbi</a:t>
                      </a:r>
                      <a:r>
                        <a:rPr lang="en-GB" sz="2000" baseline="0" dirty="0" smtClean="0"/>
                        <a:t>, </a:t>
                      </a:r>
                      <a:r>
                        <a:rPr lang="en-GB" sz="2000" baseline="0" dirty="0" err="1" smtClean="0"/>
                        <a:t>Kwara</a:t>
                      </a:r>
                      <a:r>
                        <a:rPr lang="en-GB" sz="2000" baseline="0" dirty="0" smtClean="0"/>
                        <a:t>, </a:t>
                      </a:r>
                      <a:r>
                        <a:rPr lang="en-GB" sz="2000" baseline="0" dirty="0" err="1" smtClean="0"/>
                        <a:t>Nasarawa</a:t>
                      </a:r>
                      <a:r>
                        <a:rPr lang="en-GB" sz="2000" baseline="0" dirty="0" smtClean="0"/>
                        <a:t>,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baseline="0" dirty="0" smtClean="0"/>
                        <a:t>          Plateau and </a:t>
                      </a:r>
                      <a:r>
                        <a:rPr lang="en-GB" sz="2000" baseline="0" dirty="0" err="1" smtClean="0"/>
                        <a:t>Zamfara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533784"/>
                  </a:ext>
                </a:extLst>
              </a:tr>
              <a:tr h="53895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T</a:t>
                      </a:r>
                      <a:r>
                        <a:rPr lang="en-GB" sz="2000" baseline="0" dirty="0" smtClean="0"/>
                        <a:t>he remaining States and FG are urged to make their contribution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133496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" y="9832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87092"/>
            <a:ext cx="960817" cy="92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0125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071716" y="-149225"/>
            <a:ext cx="8681884" cy="1139825"/>
          </a:xfrm>
        </p:spPr>
        <p:txBody>
          <a:bodyPr>
            <a:normAutofit/>
          </a:bodyPr>
          <a:lstStyle/>
          <a:p>
            <a:r>
              <a:rPr lang="en-GB" altLang="en-US" sz="3600" b="1" dirty="0"/>
              <a:t>7.0	What Role for the States?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50234280"/>
              </p:ext>
            </p:extLst>
          </p:nvPr>
        </p:nvGraphicFramePr>
        <p:xfrm>
          <a:off x="1071716" y="653109"/>
          <a:ext cx="9443884" cy="6373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38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7624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States that are yet to commence the process of development of</a:t>
                      </a:r>
                      <a:r>
                        <a:rPr lang="en-GB" sz="1800" baseline="0" dirty="0"/>
                        <a:t> </a:t>
                      </a:r>
                      <a:r>
                        <a:rPr lang="en-GB" sz="1800" baseline="0" dirty="0" smtClean="0"/>
                        <a:t>Medium Term Plans </a:t>
                      </a:r>
                      <a:r>
                        <a:rPr lang="en-GB" sz="1800" baseline="0" dirty="0"/>
                        <a:t>should do so and be guided by the </a:t>
                      </a:r>
                      <a:r>
                        <a:rPr lang="en-GB" sz="1800" baseline="0" dirty="0" smtClean="0"/>
                        <a:t>2017-2020 </a:t>
                      </a:r>
                      <a:r>
                        <a:rPr lang="en-GB" sz="1800" baseline="0" dirty="0"/>
                        <a:t>macroeconomic framework and Policy Thrust </a:t>
                      </a:r>
                      <a:endParaRPr lang="en-GB" sz="18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624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We</a:t>
                      </a:r>
                      <a:r>
                        <a:rPr lang="en-GB" sz="1800" baseline="0" dirty="0"/>
                        <a:t> would encourage a strong partnership from States towards the development and implementation of the </a:t>
                      </a:r>
                      <a:r>
                        <a:rPr lang="en-GB" sz="1800" baseline="0" dirty="0" smtClean="0"/>
                        <a:t>MTSP</a:t>
                      </a:r>
                      <a:endParaRPr lang="en-GB" sz="18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xmlns="" val="1227494475"/>
                  </a:ext>
                </a:extLst>
              </a:tr>
              <a:tr h="67624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State Governments should explore creative ways to financing</a:t>
                      </a:r>
                      <a:r>
                        <a:rPr lang="en-GB" sz="1800" baseline="0" dirty="0"/>
                        <a:t> its expenditure for 2016 and 2017 budget</a:t>
                      </a:r>
                      <a:endParaRPr lang="en-GB" sz="18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624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Efforts should be made to plug leakages,</a:t>
                      </a:r>
                      <a:r>
                        <a:rPr lang="en-GB" sz="1800" baseline="0" dirty="0"/>
                        <a:t> reduce cost of governance and ensure efficient resource allocation</a:t>
                      </a:r>
                      <a:endParaRPr lang="en-GB" sz="18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624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States are encouraged to also explore innovative financing options (including boosting IGRs) to complement their revenue share from the FAAC</a:t>
                      </a: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138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States are also urged</a:t>
                      </a:r>
                      <a:r>
                        <a:rPr lang="en-GB" sz="1800" baseline="0" dirty="0"/>
                        <a:t> to fast-track the process of developing their medium term strategic plan</a:t>
                      </a:r>
                      <a:endParaRPr lang="en-GB" sz="18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309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Need for</a:t>
                      </a:r>
                      <a:r>
                        <a:rPr lang="en-GB" sz="1800" baseline="0" dirty="0"/>
                        <a:t> the remaining 14 States to make payments for the computation of State GDP</a:t>
                      </a:r>
                      <a:endParaRPr lang="en-GB" sz="18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xmlns="" val="1683186611"/>
                  </a:ext>
                </a:extLst>
              </a:tr>
              <a:tr h="973680"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baseline="0" dirty="0" smtClean="0"/>
                        <a:t>Need to make tough choices and begin to do things differently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GB" sz="1800" b="0" baseline="0" dirty="0" smtClean="0"/>
                        <a:t>     -  At the State and Federal levels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GB" sz="1800" b="0" baseline="0" dirty="0" smtClean="0"/>
                        <a:t>     -  States need to diversify their productive base </a:t>
                      </a:r>
                      <a:r>
                        <a:rPr lang="en-GB" sz="1800" b="0" baseline="0" smtClean="0"/>
                        <a:t>and IGR</a:t>
                      </a:r>
                      <a:endParaRPr lang="en-GB" sz="1800" dirty="0"/>
                    </a:p>
                  </a:txBody>
                  <a:tcPr marT="45707" marB="45707"/>
                </a:tc>
              </a:tr>
              <a:tr h="87341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dirty="0" smtClean="0"/>
                        <a:t>States and LGAs</a:t>
                      </a:r>
                      <a:r>
                        <a:rPr lang="en-GB" sz="1800" b="0" baseline="0" dirty="0" smtClean="0"/>
                        <a:t> are </a:t>
                      </a:r>
                      <a:r>
                        <a:rPr lang="en-GB" sz="1800" b="0" dirty="0" smtClean="0"/>
                        <a:t>expected to invest significantly in the economy to return the country on the path of high growth and sustainable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800" dirty="0"/>
                    </a:p>
                  </a:txBody>
                  <a:tcPr marT="45707" marB="45707"/>
                </a:tc>
              </a:tr>
            </a:tbl>
          </a:graphicData>
        </a:graphic>
      </p:graphicFrame>
      <p:sp>
        <p:nvSpPr>
          <p:cNvPr id="358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4BD4679-D7A5-42E3-9803-A5580EDC40BC}" type="slidenum">
              <a:rPr lang="en-US" altLang="en-US" smtClean="0">
                <a:latin typeface="Garamond" panose="02020404030301010803" pitchFamily="18" charset="0"/>
              </a:rPr>
              <a:pPr/>
              <a:t>12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9832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87092"/>
            <a:ext cx="960817" cy="92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7412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endParaRPr lang="en-US" altLang="en-US" b="1" dirty="0"/>
          </a:p>
        </p:txBody>
      </p:sp>
      <p:sp>
        <p:nvSpPr>
          <p:cNvPr id="36867" name="Content Placeholder 3"/>
          <p:cNvSpPr>
            <a:spLocks noGrp="1"/>
          </p:cNvSpPr>
          <p:nvPr>
            <p:ph idx="1"/>
          </p:nvPr>
        </p:nvSpPr>
        <p:spPr>
          <a:xfrm>
            <a:off x="838200" y="521110"/>
            <a:ext cx="10515600" cy="5655853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4800" b="1" dirty="0"/>
              <a:t>Thank  You</a:t>
            </a:r>
          </a:p>
        </p:txBody>
      </p:sp>
      <p:pic>
        <p:nvPicPr>
          <p:cNvPr id="36868" name="Picture 4" descr="NGRA1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0"/>
            <a:ext cx="5943600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162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167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AF169-952B-413C-8A4F-7669A9979B0C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800" b="1">
                <a:solidFill>
                  <a:srgbClr val="FF0000"/>
                </a:solidFill>
              </a:rPr>
              <a:t>Outline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538741"/>
              </p:ext>
            </p:extLst>
          </p:nvPr>
        </p:nvGraphicFramePr>
        <p:xfrm>
          <a:off x="2133600" y="1143001"/>
          <a:ext cx="8382000" cy="487679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96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7442">
                <a:tc>
                  <a:txBody>
                    <a:bodyPr/>
                    <a:lstStyle/>
                    <a:p>
                      <a:pPr algn="just"/>
                      <a:r>
                        <a:rPr lang="en-GB" sz="2400" dirty="0"/>
                        <a:t>1.0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400" dirty="0"/>
                        <a:t> Introduction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7442">
                <a:tc>
                  <a:txBody>
                    <a:bodyPr/>
                    <a:lstStyle/>
                    <a:p>
                      <a:pPr algn="just"/>
                      <a:r>
                        <a:rPr lang="en-GB" sz="2400" dirty="0"/>
                        <a:t>2.0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State of the Economy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6209830"/>
                  </a:ext>
                </a:extLst>
              </a:tr>
              <a:tr h="967390">
                <a:tc>
                  <a:txBody>
                    <a:bodyPr/>
                    <a:lstStyle/>
                    <a:p>
                      <a:pPr algn="just"/>
                      <a:r>
                        <a:rPr lang="en-GB" sz="2400" dirty="0"/>
                        <a:t>3.0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aseline="0" dirty="0"/>
                        <a:t>Road Map for Development of Successor Medium Term </a:t>
                      </a:r>
                      <a:r>
                        <a:rPr lang="en-GB" sz="2400" baseline="0" dirty="0" smtClean="0"/>
                        <a:t>Plan </a:t>
                      </a:r>
                      <a:endParaRPr lang="en-GB" sz="24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7390">
                <a:tc>
                  <a:txBody>
                    <a:bodyPr/>
                    <a:lstStyle/>
                    <a:p>
                      <a:pPr algn="just"/>
                      <a:r>
                        <a:rPr lang="en-GB" sz="2400" dirty="0"/>
                        <a:t>4.0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Milestones</a:t>
                      </a:r>
                      <a:r>
                        <a:rPr lang="en-GB" sz="2400" baseline="0" dirty="0" smtClean="0"/>
                        <a:t> Attained on the Development of Successor </a:t>
                      </a:r>
                      <a:r>
                        <a:rPr lang="en-GB" sz="2400" baseline="0" dirty="0"/>
                        <a:t>Medium Term Strategic Plan</a:t>
                      </a:r>
                      <a:r>
                        <a:rPr lang="en-GB" sz="2400" dirty="0"/>
                        <a:t> 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7442">
                <a:tc>
                  <a:txBody>
                    <a:bodyPr/>
                    <a:lstStyle/>
                    <a:p>
                      <a:pPr algn="just"/>
                      <a:r>
                        <a:rPr lang="en-GB" sz="2400" dirty="0"/>
                        <a:t>5.0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400" dirty="0" smtClean="0"/>
                        <a:t>Medium Term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dirty="0" smtClean="0"/>
                        <a:t>Sector Strategies and States’ Plan</a:t>
                      </a:r>
                      <a:endParaRPr lang="en-GB" sz="24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2250">
                <a:tc>
                  <a:txBody>
                    <a:bodyPr/>
                    <a:lstStyle/>
                    <a:p>
                      <a:pPr algn="just"/>
                      <a:r>
                        <a:rPr lang="en-GB" sz="2400" dirty="0"/>
                        <a:t>6.0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400" dirty="0"/>
                        <a:t>States’ GDP Computation Project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7442">
                <a:tc>
                  <a:txBody>
                    <a:bodyPr/>
                    <a:lstStyle/>
                    <a:p>
                      <a:pPr algn="just"/>
                      <a:r>
                        <a:rPr lang="en-GB" sz="2400" dirty="0"/>
                        <a:t>7.0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400" dirty="0"/>
                        <a:t>What Role for States?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" y="-9832"/>
            <a:ext cx="1032386" cy="243840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577" y="4100053"/>
            <a:ext cx="1007811" cy="264353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577" y="2608567"/>
            <a:ext cx="1007811" cy="130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1524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AF169-952B-413C-8A4F-7669A9979B0C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406013" y="228600"/>
            <a:ext cx="9261987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800" b="1" dirty="0">
                <a:solidFill>
                  <a:srgbClr val="FF0000"/>
                </a:solidFill>
              </a:rPr>
              <a:t>1</a:t>
            </a:r>
            <a:r>
              <a:rPr lang="en-US" altLang="en-US" sz="4800" b="1" dirty="0" smtClean="0">
                <a:solidFill>
                  <a:srgbClr val="FF0000"/>
                </a:solidFill>
              </a:rPr>
              <a:t>.0</a:t>
            </a:r>
            <a:r>
              <a:rPr lang="en-US" altLang="en-US" sz="4800" b="1" dirty="0">
                <a:solidFill>
                  <a:srgbClr val="FF0000"/>
                </a:solidFill>
              </a:rPr>
              <a:t>	Introduction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3998418"/>
              </p:ext>
            </p:extLst>
          </p:nvPr>
        </p:nvGraphicFramePr>
        <p:xfrm>
          <a:off x="1406013" y="749710"/>
          <a:ext cx="9715068" cy="563881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150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744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2200" dirty="0"/>
                        <a:t> </a:t>
                      </a:r>
                      <a:r>
                        <a:rPr lang="en-GB" sz="2200" b="0" dirty="0"/>
                        <a:t>The development of</a:t>
                      </a:r>
                      <a:r>
                        <a:rPr lang="en-GB" sz="2200" b="0" baseline="0" dirty="0"/>
                        <a:t> Successor Medium Term Strategic Plan </a:t>
                      </a:r>
                      <a:r>
                        <a:rPr lang="en-GB" sz="2200" b="0" baseline="0" dirty="0" smtClean="0"/>
                        <a:t>(MTSP), other Sector Strategies, States’ Plan and States’ GDP Computation Project</a:t>
                      </a:r>
                      <a:endParaRPr lang="en-GB" sz="2200" b="0" baseline="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517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2200" dirty="0"/>
                        <a:t>Due to the importance attached to the development and implementation of </a:t>
                      </a:r>
                      <a:r>
                        <a:rPr lang="en-GB" sz="2200" dirty="0" smtClean="0"/>
                        <a:t>MTSP </a:t>
                      </a:r>
                      <a:r>
                        <a:rPr lang="en-GB" sz="2200" dirty="0"/>
                        <a:t>the following decisions</a:t>
                      </a:r>
                      <a:r>
                        <a:rPr lang="en-GB" sz="2200" baseline="0" dirty="0"/>
                        <a:t> were reached </a:t>
                      </a:r>
                      <a:r>
                        <a:rPr lang="en-GB" sz="2200" dirty="0"/>
                        <a:t>at the JPB meeting in </a:t>
                      </a:r>
                      <a:r>
                        <a:rPr lang="en-GB" sz="2200" dirty="0" err="1"/>
                        <a:t>Awka</a:t>
                      </a:r>
                      <a:r>
                        <a:rPr lang="en-GB" sz="2200" dirty="0"/>
                        <a:t> in October 2015: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dirty="0" smtClean="0"/>
                        <a:t>Need to provide an update on the State of the economy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dirty="0" smtClean="0"/>
                        <a:t>States were</a:t>
                      </a:r>
                      <a:r>
                        <a:rPr lang="en-GB" sz="2200" baseline="0" dirty="0" smtClean="0"/>
                        <a:t> also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/>
                        <a:t>encouraged to develop their medium term development plans, taking a cue from the </a:t>
                      </a:r>
                      <a:r>
                        <a:rPr lang="en-GB" sz="2200" dirty="0" smtClean="0"/>
                        <a:t>National Strategic plan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dirty="0" smtClean="0"/>
                        <a:t>To ensure </a:t>
                      </a:r>
                      <a:r>
                        <a:rPr lang="en-GB" sz="2200" dirty="0"/>
                        <a:t>that there is effective linkage between plans and annual </a:t>
                      </a:r>
                      <a:r>
                        <a:rPr lang="en-GB" sz="2200" dirty="0" smtClean="0"/>
                        <a:t>budgets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dirty="0" smtClean="0"/>
                        <a:t>It was also agreed that States and </a:t>
                      </a:r>
                      <a:r>
                        <a:rPr lang="en-GB" sz="2200" dirty="0" err="1" smtClean="0"/>
                        <a:t>Sectoral</a:t>
                      </a:r>
                      <a:r>
                        <a:rPr lang="en-GB" sz="2200" dirty="0" smtClean="0"/>
                        <a:t> MDAs should develop</a:t>
                      </a:r>
                      <a:r>
                        <a:rPr lang="en-GB" sz="2200" baseline="0" dirty="0" smtClean="0"/>
                        <a:t> their strategic plans and sector strategies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baseline="0" dirty="0" smtClean="0"/>
                        <a:t>The States GDP computation was also identified as a key project that needs  to be implemented to facilitate rapid transformation of the economy</a:t>
                      </a:r>
                      <a:endParaRPr lang="en-GB" sz="22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7442"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q"/>
                      </a:pPr>
                      <a:r>
                        <a:rPr lang="en-GB" sz="2200" dirty="0"/>
                        <a:t>The purpose of this presentation is to update you on the State of the</a:t>
                      </a:r>
                      <a:r>
                        <a:rPr lang="en-GB" sz="2200" baseline="0" dirty="0"/>
                        <a:t> Economy, activities implemented to develop </a:t>
                      </a:r>
                      <a:r>
                        <a:rPr lang="en-GB" sz="2200" baseline="0" dirty="0" smtClean="0"/>
                        <a:t>MTSP</a:t>
                      </a:r>
                      <a:r>
                        <a:rPr lang="en-GB" sz="2200" baseline="0" dirty="0"/>
                        <a:t>,  </a:t>
                      </a:r>
                      <a:r>
                        <a:rPr lang="en-GB" sz="2200" baseline="0" dirty="0" smtClean="0"/>
                        <a:t>other sector strategies and </a:t>
                      </a:r>
                      <a:r>
                        <a:rPr lang="en-GB" sz="2200" baseline="0" dirty="0"/>
                        <a:t>computation of States GDP</a:t>
                      </a:r>
                      <a:endParaRPr lang="en-GB" sz="22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9379929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" y="-9832"/>
            <a:ext cx="1032386" cy="243840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577" y="4100053"/>
            <a:ext cx="1007811" cy="264353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577" y="2608567"/>
            <a:ext cx="1007811" cy="130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3618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327355" y="-73025"/>
            <a:ext cx="8426245" cy="1139825"/>
          </a:xfrm>
        </p:spPr>
        <p:txBody>
          <a:bodyPr>
            <a:normAutofit/>
          </a:bodyPr>
          <a:lstStyle/>
          <a:p>
            <a:r>
              <a:rPr lang="en-GB" altLang="en-US" b="1" dirty="0"/>
              <a:t>2.0	State of the Economy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75598755"/>
              </p:ext>
            </p:extLst>
          </p:nvPr>
        </p:nvGraphicFramePr>
        <p:xfrm>
          <a:off x="1327356" y="733825"/>
          <a:ext cx="9917294" cy="6132563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99172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673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b="0" dirty="0"/>
                        <a:t>Global GDP projection for 2016</a:t>
                      </a:r>
                      <a:r>
                        <a:rPr lang="en-GB" sz="1700" b="0" baseline="0" dirty="0"/>
                        <a:t> has been downgraded in WEO, July 2016 from 3.2% in April to 3.1% due to the outcome of UK vote (Brexit) which surprised global financial market </a:t>
                      </a:r>
                      <a:endParaRPr lang="en-GB" sz="1700" b="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xmlns="" val="3014653940"/>
                  </a:ext>
                </a:extLst>
              </a:tr>
              <a:tr h="41673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International Oil Price movement ranged between</a:t>
                      </a:r>
                      <a:r>
                        <a:rPr lang="en-GB" sz="1700" baseline="0" dirty="0"/>
                        <a:t> US$31.7/b in February and US$50.96/b in Aug 19, 2016 as against US$48.86 in Oct </a:t>
                      </a:r>
                      <a:r>
                        <a:rPr lang="en-GB" sz="1700" baseline="0" dirty="0" smtClean="0"/>
                        <a:t>2015</a:t>
                      </a:r>
                      <a:endParaRPr lang="en-GB" sz="17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343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Domestic economic downturn</a:t>
                      </a:r>
                      <a:r>
                        <a:rPr lang="en-GB" sz="1700" baseline="0" dirty="0"/>
                        <a:t> continued with GDP growth at -0.36% in Q1 of 2016 compared with 2.11% in Q4 of </a:t>
                      </a:r>
                      <a:r>
                        <a:rPr lang="en-GB" sz="1700" baseline="0" dirty="0" smtClean="0"/>
                        <a:t>2015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r>
                        <a:rPr lang="en-GB" sz="1700" baseline="0" dirty="0" smtClean="0"/>
                        <a:t>      -  There are strong indications from NBS that Q2 may end in negative.  This suggests that the country 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r>
                        <a:rPr lang="en-GB" sz="1700" baseline="0" dirty="0" smtClean="0"/>
                        <a:t>          technically in recession</a:t>
                      </a:r>
                      <a:endParaRPr lang="en-GB" sz="17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1874">
                <a:tc>
                  <a:txBody>
                    <a:bodyPr/>
                    <a:lstStyle/>
                    <a:p>
                      <a:pPr marL="285750" lvl="0" indent="-28575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700" dirty="0"/>
                        <a:t>Unemployment rate increased from 10.6% in Q4 2015 to 12.1% in Q1 of </a:t>
                      </a:r>
                      <a:r>
                        <a:rPr lang="en-US" altLang="en-US" sz="1700" dirty="0" smtClean="0"/>
                        <a:t>2016</a:t>
                      </a:r>
                    </a:p>
                    <a:p>
                      <a:pPr marL="285750" lvl="0" indent="-28575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1700" dirty="0" smtClean="0">
                          <a:latin typeface="Arial" charset="0"/>
                          <a:ea typeface="MS PGothic" charset="-128"/>
                        </a:rPr>
                        <a:t>     -  Under employment</a:t>
                      </a:r>
                      <a:r>
                        <a:rPr lang="en-US" altLang="en-US" sz="1700" baseline="0" dirty="0" smtClean="0">
                          <a:latin typeface="Arial" charset="0"/>
                          <a:ea typeface="MS PGothic" charset="-128"/>
                        </a:rPr>
                        <a:t> rate rose from 18.7% to 19.1% during the period</a:t>
                      </a:r>
                      <a:endParaRPr lang="en-US" altLang="en-US" sz="1700" dirty="0">
                        <a:latin typeface="Arial" charset="0"/>
                        <a:ea typeface="MS PGothic" charset="-128"/>
                      </a:endParaRP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86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1700" dirty="0"/>
                        <a:t>Headline inflation trended upward to 16.5% as at June 2016 </a:t>
                      </a:r>
                      <a:r>
                        <a:rPr lang="en-GB" sz="1700" kern="1200" baseline="0" dirty="0">
                          <a:effectLst/>
                        </a:rPr>
                        <a:t>compared with 9.39% in September 2015</a:t>
                      </a:r>
                      <a:endParaRPr lang="en-GB" sz="1700" kern="1200" dirty="0">
                        <a:effectLst/>
                      </a:endParaRP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838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>
                          <a:effectLst/>
                        </a:rPr>
                        <a:t>Exchange</a:t>
                      </a:r>
                      <a:r>
                        <a:rPr lang="en-US" sz="1700" kern="1200" baseline="0" dirty="0">
                          <a:effectLst/>
                        </a:rPr>
                        <a:t> rates at the interbank and BDC </a:t>
                      </a:r>
                      <a:r>
                        <a:rPr lang="en-US" sz="1700" kern="1200" baseline="0" dirty="0" smtClean="0">
                          <a:effectLst/>
                        </a:rPr>
                        <a:t>stood at $1/N231.76 </a:t>
                      </a:r>
                      <a:r>
                        <a:rPr lang="en-US" sz="1700" kern="1200" baseline="0" dirty="0">
                          <a:effectLst/>
                        </a:rPr>
                        <a:t>and </a:t>
                      </a:r>
                      <a:r>
                        <a:rPr lang="en-US" sz="1700" kern="1200" baseline="0" dirty="0" smtClean="0">
                          <a:effectLst/>
                        </a:rPr>
                        <a:t>$1/N351.82 </a:t>
                      </a:r>
                      <a:r>
                        <a:rPr lang="en-US" sz="1700" kern="1200" baseline="0" dirty="0">
                          <a:effectLst/>
                        </a:rPr>
                        <a:t>a dollar in June 2016 respectively from N196.99 and N258.3 in December 2015</a:t>
                      </a:r>
                      <a:endParaRPr lang="en-US" sz="17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05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1700" dirty="0"/>
                        <a:t>Exports declined by 34.6%, while imports dipped by 7.8% in Q1 of 2016</a:t>
                      </a:r>
                      <a:endParaRPr lang="en-US" altLang="en-US" sz="1700" dirty="0">
                        <a:latin typeface="Arial" charset="0"/>
                        <a:ea typeface="MS PGothic" charset="-128"/>
                      </a:endParaRP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906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charset="-128"/>
                        </a:rPr>
                        <a:t>Significant reduction  in the size of distributable revenue from the pool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charset="-128"/>
                        </a:rPr>
                        <a:t>        account to all tiers of Government from October 2015 to date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charset="-128"/>
                        </a:rPr>
                        <a:t>     -  Creating challenges for some States in paying salaries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charset="-128"/>
                        </a:rPr>
                        <a:t>     -  Leading to of the Federal Government’s decision to grant bail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charset="-128"/>
                        </a:rPr>
                        <a:t>         out facilities to the States and the current effort at supporting the States</a:t>
                      </a:r>
                      <a:endParaRPr lang="en-GB" sz="1700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906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-GB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28" marB="45728"/>
                </a:tc>
              </a:tr>
            </a:tbl>
          </a:graphicData>
        </a:graphic>
      </p:graphicFrame>
      <p:sp>
        <p:nvSpPr>
          <p:cNvPr id="12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C7C5A6E-0DF2-4EA8-B885-5AF04268721C}" type="slidenum">
              <a:rPr lang="en-US" altLang="en-US" smtClean="0">
                <a:latin typeface="Garamond" panose="02020404030301010803" pitchFamily="18" charset="0"/>
              </a:rPr>
              <a:pPr/>
              <a:t>4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" y="-9832"/>
            <a:ext cx="1032386" cy="243840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577" y="2608567"/>
            <a:ext cx="1007811" cy="130030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4577" y="4100052"/>
            <a:ext cx="1007811" cy="275794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528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327355" y="-73025"/>
            <a:ext cx="8426245" cy="1139825"/>
          </a:xfrm>
        </p:spPr>
        <p:txBody>
          <a:bodyPr>
            <a:normAutofit/>
          </a:bodyPr>
          <a:lstStyle/>
          <a:p>
            <a:r>
              <a:rPr lang="en-GB" altLang="en-US" b="1" dirty="0"/>
              <a:t>2.0	State of the </a:t>
            </a:r>
            <a:r>
              <a:rPr lang="en-GB" altLang="en-US" b="1" dirty="0" smtClean="0"/>
              <a:t>Economy.../2</a:t>
            </a:r>
            <a:endParaRPr lang="en-GB" alt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75598755"/>
              </p:ext>
            </p:extLst>
          </p:nvPr>
        </p:nvGraphicFramePr>
        <p:xfrm>
          <a:off x="1327356" y="1062681"/>
          <a:ext cx="9999672" cy="542789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99996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6769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As a response government has committed to fiscal reforms which center on fiscal discipline and expanding the non oil revenue base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     -  Sub-National Governments have been encouraged to focus on their potentials for increased independent revenues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     -  Mobilizing non-oil revenue to increase fiscal space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     -  Removing impediments to growth (weak business environment)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altLang="en-US" sz="2000" dirty="0">
                        <a:latin typeface="+mj-lt"/>
                      </a:endParaRPr>
                    </a:p>
                  </a:txBody>
                  <a:tcPr marT="45728" marB="45728"/>
                </a:tc>
              </a:tr>
              <a:tr h="509906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altLang="en-US" sz="2000" dirty="0">
                          <a:latin typeface="+mj-lt"/>
                        </a:rPr>
                        <a:t>Of the total budget of N6,060.68 billion, N2,123.2 billion (35%) has been spent</a:t>
                      </a:r>
                      <a:r>
                        <a:rPr lang="en-US" altLang="en-US" sz="2000" baseline="0" dirty="0">
                          <a:latin typeface="+mj-lt"/>
                        </a:rPr>
                        <a:t> by </a:t>
                      </a:r>
                      <a:r>
                        <a:rPr lang="en-US" altLang="en-US" sz="2000" baseline="0" dirty="0" smtClean="0">
                          <a:latin typeface="+mj-lt"/>
                        </a:rPr>
                        <a:t>FG </a:t>
                      </a:r>
                      <a:endParaRPr lang="en-US" altLang="en-US" sz="2000" dirty="0">
                        <a:latin typeface="+mj-lt"/>
                      </a:endParaRP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07747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2000" dirty="0">
                          <a:latin typeface="+mj-lt"/>
                        </a:rPr>
                        <a:t>Capital budget released</a:t>
                      </a:r>
                      <a:r>
                        <a:rPr lang="en-US" altLang="en-US" sz="2000" baseline="0" dirty="0">
                          <a:latin typeface="+mj-lt"/>
                        </a:rPr>
                        <a:t> to MDAs </a:t>
                      </a:r>
                      <a:r>
                        <a:rPr lang="en-US" altLang="en-US" sz="2000" dirty="0">
                          <a:latin typeface="+mj-lt"/>
                        </a:rPr>
                        <a:t>for their utilization amounted to was N253 billion as at July </a:t>
                      </a:r>
                      <a:r>
                        <a:rPr lang="en-US" altLang="en-US" sz="2000" dirty="0" smtClean="0">
                          <a:latin typeface="+mj-lt"/>
                        </a:rPr>
                        <a:t>18, 2016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-  When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you add the share of capital in statutory transfers, it is N331.58 billion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281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On the Private Sector and Banking Side, the aforementioned developments contributed to: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     -  Increased investment uncertainty</a:t>
                      </a:r>
                    </a:p>
                    <a:p>
                      <a:pPr marL="539750" marR="0" lvl="0" indent="-539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     -  Slowdown in the corporate sector which is affecting credit quality and NPLs are rising</a:t>
                      </a:r>
                    </a:p>
                    <a:p>
                      <a:pPr marL="539750" marR="0" lvl="0" indent="-539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     -  Asset quality have deteriorated and banks are vulnerable to credit and concentration risks</a:t>
                      </a:r>
                    </a:p>
                    <a:p>
                      <a:pPr marL="539750" marR="0" lvl="0" indent="-539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     -  Banks have increased their exposure to government, reflecting lower risk appetite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T="45728" marB="45728"/>
                </a:tc>
              </a:tr>
            </a:tbl>
          </a:graphicData>
        </a:graphic>
      </p:graphicFrame>
      <p:sp>
        <p:nvSpPr>
          <p:cNvPr id="12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C7C5A6E-0DF2-4EA8-B885-5AF04268721C}" type="slidenum">
              <a:rPr lang="en-US" altLang="en-US" smtClean="0">
                <a:latin typeface="Garamond" panose="02020404030301010803" pitchFamily="18" charset="0"/>
              </a:rPr>
              <a:pPr/>
              <a:t>5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" y="-9832"/>
            <a:ext cx="1032386" cy="243840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577" y="2608567"/>
            <a:ext cx="1007811" cy="130030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4577" y="4100052"/>
            <a:ext cx="1007811" cy="275794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528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327355" y="-73025"/>
            <a:ext cx="10026445" cy="1139825"/>
          </a:xfrm>
        </p:spPr>
        <p:txBody>
          <a:bodyPr>
            <a:normAutofit fontScale="90000"/>
          </a:bodyPr>
          <a:lstStyle/>
          <a:p>
            <a:r>
              <a:rPr lang="en-GB" altLang="en-US" b="1" dirty="0"/>
              <a:t>2.1	Some Policy Responses and </a:t>
            </a:r>
            <a:r>
              <a:rPr lang="en-GB" altLang="en-US" b="1" dirty="0" smtClean="0"/>
              <a:t>Achievements</a:t>
            </a:r>
            <a:endParaRPr lang="en-GB" alt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9347165"/>
              </p:ext>
            </p:extLst>
          </p:nvPr>
        </p:nvGraphicFramePr>
        <p:xfrm>
          <a:off x="1327356" y="733825"/>
          <a:ext cx="9884341" cy="601811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98843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673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/>
                        <a:t>Designed SIP to address the highlighted challenges and also direct the trajectory of the national economy towards the path of sustainable development and inclusive growth</a:t>
                      </a:r>
                      <a:endParaRPr lang="en-GB" sz="1800" b="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xmlns="" val="3014653940"/>
                  </a:ext>
                </a:extLst>
              </a:tr>
              <a:tr h="956324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Removing Supply Constraints with introduction of flexible foreign exchange regime and  PMS Deregulation leading</a:t>
                      </a:r>
                      <a:r>
                        <a:rPr lang="en-US" sz="1800" baseline="0" dirty="0"/>
                        <a:t> to </a:t>
                      </a:r>
                      <a:r>
                        <a:rPr lang="en-US" sz="1800" dirty="0"/>
                        <a:t>availability of the product throughout the country and </a:t>
                      </a:r>
                      <a:r>
                        <a:rPr lang="en-US" sz="1800" baseline="0" dirty="0"/>
                        <a:t>reduction in </a:t>
                      </a:r>
                      <a:r>
                        <a:rPr lang="en-US" sz="1800" dirty="0"/>
                        <a:t>PMS loading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from 1,600 trucks per day to 850 trucks per day   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2156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Government has commenced the process of ensuring that Nigeria is self-sufficient in food production which is being</a:t>
                      </a:r>
                      <a:r>
                        <a:rPr lang="en-GB" sz="1800" baseline="0" dirty="0"/>
                        <a:t> done through </a:t>
                      </a:r>
                      <a:r>
                        <a:rPr lang="en-GB" sz="1800" dirty="0"/>
                        <a:t>the instrumentality of the CBN Anchored Borrowers </a:t>
                      </a:r>
                      <a:r>
                        <a:rPr lang="en-GB" sz="1800" dirty="0" smtClean="0"/>
                        <a:t>Programme in the States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None/>
                      </a:pPr>
                      <a:r>
                        <a:rPr lang="en-GB" sz="1800" dirty="0" smtClean="0"/>
                        <a:t>      -  With interest rate of 9%</a:t>
                      </a:r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1874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Investments in Petrochemical complexes by Dangote when completed in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2019  and completion of $150 million investment of Indorama in fertilizer export </a:t>
                      </a:r>
                      <a:r>
                        <a:rPr lang="en-US" sz="1800" dirty="0" smtClean="0"/>
                        <a:t>plan.  But investments will help share up foreign exchange earnings in the country</a:t>
                      </a:r>
                      <a:endParaRPr lang="en-US" altLang="en-US" sz="1800" dirty="0">
                        <a:latin typeface="Arial" charset="0"/>
                        <a:ea typeface="MS PGothic" charset="-128"/>
                      </a:endParaRP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1948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Golden in </a:t>
                      </a:r>
                      <a:r>
                        <a:rPr lang="en-US" sz="1800" dirty="0" err="1"/>
                        <a:t>Sunti</a:t>
                      </a:r>
                      <a:r>
                        <a:rPr lang="en-US" sz="1800" dirty="0"/>
                        <a:t>, Niger State has commenced production of brown sugar; Savanah sugar in </a:t>
                      </a:r>
                      <a:r>
                        <a:rPr lang="en-US" sz="1800" dirty="0" err="1"/>
                        <a:t>Numan</a:t>
                      </a:r>
                      <a:r>
                        <a:rPr lang="en-US" sz="1800" dirty="0"/>
                        <a:t> has increase its raw sugar production from 6,600 to 12,200 metric tons</a:t>
                      </a:r>
                      <a:endParaRPr lang="en-GB" sz="1800" kern="1200" dirty="0">
                        <a:effectLst/>
                      </a:endParaRP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838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Increase in the economic activities of the North East due to improved security</a:t>
                      </a:r>
                      <a:endParaRPr lang="en-US" sz="1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825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Low interest lending to the Private Sector particularly the MSMEs</a:t>
                      </a:r>
                      <a:endParaRPr lang="en-US" altLang="en-US" sz="1800" dirty="0">
                        <a:latin typeface="Arial" charset="0"/>
                        <a:ea typeface="MS PGothic" charset="-128"/>
                      </a:endParaRP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625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Protection and creation of jobs by eliminating Ghost workers,</a:t>
                      </a:r>
                      <a:r>
                        <a:rPr lang="en-US" sz="1800" baseline="0" dirty="0"/>
                        <a:t> s</a:t>
                      </a:r>
                      <a:r>
                        <a:rPr lang="en-US" sz="1800" dirty="0"/>
                        <a:t>upporting States to pay salaries, and use of Social intervention for direct job creation and p</a:t>
                      </a:r>
                      <a:r>
                        <a:rPr lang="en-GB" sz="1800" dirty="0" err="1"/>
                        <a:t>rioritising</a:t>
                      </a:r>
                      <a:r>
                        <a:rPr lang="en-GB" sz="1800" dirty="0"/>
                        <a:t> capital releases for infrastructure, agriculture and transportation 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2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C7C5A6E-0DF2-4EA8-B885-5AF04268721C}" type="slidenum">
              <a:rPr lang="en-US" altLang="en-US" smtClean="0">
                <a:latin typeface="Garamond" panose="02020404030301010803" pitchFamily="18" charset="0"/>
              </a:rPr>
              <a:pPr/>
              <a:t>6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" y="-9832"/>
            <a:ext cx="1032386" cy="243840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577" y="2608567"/>
            <a:ext cx="1007811" cy="130030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4577" y="4100052"/>
            <a:ext cx="1007811" cy="275794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6889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327355" y="-73025"/>
            <a:ext cx="10026445" cy="1139825"/>
          </a:xfrm>
        </p:spPr>
        <p:txBody>
          <a:bodyPr>
            <a:normAutofit/>
          </a:bodyPr>
          <a:lstStyle/>
          <a:p>
            <a:r>
              <a:rPr lang="en-GB" altLang="en-US" sz="3200" b="1" dirty="0"/>
              <a:t>2.1	Some Policy Responses and </a:t>
            </a:r>
            <a:r>
              <a:rPr lang="en-GB" altLang="en-US" sz="3200" b="1" dirty="0" smtClean="0"/>
              <a:t>Achievements...2</a:t>
            </a:r>
            <a:endParaRPr lang="en-GB" altLang="en-US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9347165"/>
              </p:ext>
            </p:extLst>
          </p:nvPr>
        </p:nvGraphicFramePr>
        <p:xfrm>
          <a:off x="1327356" y="733825"/>
          <a:ext cx="9925530" cy="362716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99255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61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 smtClean="0"/>
                        <a:t>Implementation</a:t>
                      </a:r>
                      <a:r>
                        <a:rPr lang="en-US" sz="2000" b="0" baseline="0" dirty="0" smtClean="0"/>
                        <a:t> of social investment </a:t>
                      </a:r>
                      <a:r>
                        <a:rPr lang="en-US" sz="2000" b="0" baseline="0" dirty="0" err="1" smtClean="0"/>
                        <a:t>programme</a:t>
                      </a:r>
                      <a:r>
                        <a:rPr lang="en-US" sz="2000" b="0" baseline="0" dirty="0" smtClean="0"/>
                        <a:t> has commenced and this is being implemented by the Federal Government in close collaboration  with States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261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Recent Signing of Agreements with 14 Solar companies, which is expected</a:t>
                      </a:r>
                      <a:r>
                        <a:rPr lang="en-US" sz="2000" baseline="0" dirty="0" smtClean="0"/>
                        <a:t> to </a:t>
                      </a:r>
                      <a:r>
                        <a:rPr lang="en-US" sz="2000" dirty="0" smtClean="0"/>
                        <a:t>add 1,125 mega watts to the National Grid</a:t>
                      </a:r>
                      <a:endParaRPr lang="en-US" altLang="en-US" sz="20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altLang="en-US" sz="2000" dirty="0"/>
                    </a:p>
                  </a:txBody>
                  <a:tcPr marT="45728" marB="45728"/>
                </a:tc>
              </a:tr>
              <a:tr h="43261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Government has committed to reforms which center on monetary policy adjustment</a:t>
                      </a:r>
                    </a:p>
                    <a:p>
                      <a:pPr marL="539750" marR="0" lvl="0" indent="-539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     -  Recent adjustments more closely aligns the IFEM rate with FX supply and demand which should help ease the pressures on external reserves</a:t>
                      </a:r>
                    </a:p>
                    <a:p>
                      <a:pPr marL="539750" marR="0" lvl="0" indent="-539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     -  Ensuring FX policy restores confidence (foreign capital) and promotes growth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altLang="en-US" sz="2000" dirty="0"/>
                    </a:p>
                  </a:txBody>
                  <a:tcPr marT="45728" marB="45728"/>
                </a:tc>
              </a:tr>
            </a:tbl>
          </a:graphicData>
        </a:graphic>
      </p:graphicFrame>
      <p:sp>
        <p:nvSpPr>
          <p:cNvPr id="12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C7C5A6E-0DF2-4EA8-B885-5AF04268721C}" type="slidenum">
              <a:rPr lang="en-US" altLang="en-US" smtClean="0">
                <a:latin typeface="Garamond" panose="02020404030301010803" pitchFamily="18" charset="0"/>
              </a:rPr>
              <a:pPr/>
              <a:t>7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" y="-9832"/>
            <a:ext cx="1032386" cy="243840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577" y="2608567"/>
            <a:ext cx="1007811" cy="130030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4577" y="4100052"/>
            <a:ext cx="1007811" cy="275794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6889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 txBox="1"/>
          <p:nvPr/>
        </p:nvSpPr>
        <p:spPr>
          <a:xfrm>
            <a:off x="2021748" y="231244"/>
            <a:ext cx="8863190" cy="765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>
                <a:latin typeface="+mn-lt"/>
              </a:rPr>
              <a:t>3.0	</a:t>
            </a:r>
            <a:r>
              <a:rPr lang="en-US" sz="8800" b="1" dirty="0" smtClean="0">
                <a:latin typeface="+mn-lt"/>
              </a:rPr>
              <a:t>Proposed Roadmap </a:t>
            </a:r>
            <a:r>
              <a:rPr lang="en-US" sz="8800" b="1" dirty="0">
                <a:latin typeface="+mn-lt"/>
              </a:rPr>
              <a:t>for Development of the </a:t>
            </a:r>
            <a:r>
              <a:rPr lang="en-US" sz="8800" b="1" dirty="0" smtClean="0">
                <a:latin typeface="+mn-lt"/>
              </a:rPr>
              <a:t>MTSP</a:t>
            </a:r>
            <a:endParaRPr lang="en-US" sz="8800" b="1" dirty="0">
              <a:latin typeface="+mn-lt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2126227" y="1091275"/>
            <a:ext cx="523421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2293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262" y="250907"/>
            <a:ext cx="960817" cy="78496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650009" y="6140451"/>
            <a:ext cx="2228850" cy="365125"/>
          </a:xfrm>
        </p:spPr>
        <p:txBody>
          <a:bodyPr/>
          <a:lstStyle/>
          <a:p>
            <a:fld id="{16180DA1-E354-EE42-8C52-38E02B210AA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Rectangle 52"/>
          <p:cNvSpPr>
            <a:spLocks noChangeArrowheads="1"/>
          </p:cNvSpPr>
          <p:nvPr/>
        </p:nvSpPr>
        <p:spPr bwMode="auto">
          <a:xfrm>
            <a:off x="2615380" y="1789470"/>
            <a:ext cx="1440239" cy="608515"/>
          </a:xfrm>
          <a:prstGeom prst="rect">
            <a:avLst/>
          </a:prstGeom>
          <a:solidFill>
            <a:srgbClr val="FABF8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>
              <a:defRPr/>
            </a:pPr>
            <a:r>
              <a:rPr lang="en-US" sz="1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Draft Macroeconomic Framework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51"/>
          <p:cNvSpPr>
            <a:spLocks noChangeArrowheads="1"/>
          </p:cNvSpPr>
          <p:nvPr/>
        </p:nvSpPr>
        <p:spPr bwMode="auto">
          <a:xfrm>
            <a:off x="2573161" y="2616094"/>
            <a:ext cx="1461823" cy="647699"/>
          </a:xfrm>
          <a:prstGeom prst="rect">
            <a:avLst/>
          </a:prstGeom>
          <a:solidFill>
            <a:srgbClr val="FABF8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/>
            <a:r>
              <a:rPr lang="en-US" sz="1400" b="1" dirty="0">
                <a:latin typeface="Calibri" pitchFamily="34" charset="0"/>
              </a:rPr>
              <a:t>Leadership 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Buy-In</a:t>
            </a:r>
            <a:endParaRPr lang="en-US" sz="1400" dirty="0"/>
          </a:p>
        </p:txBody>
      </p:sp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5261339" y="2326965"/>
            <a:ext cx="1326353" cy="890145"/>
          </a:xfrm>
          <a:prstGeom prst="rect">
            <a:avLst/>
          </a:prstGeom>
          <a:solidFill>
            <a:srgbClr val="FDE9D9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>
              <a:defRPr/>
            </a:pP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Inauguration of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TWGs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47"/>
          <p:cNvSpPr>
            <a:spLocks noChangeArrowheads="1"/>
          </p:cNvSpPr>
          <p:nvPr/>
        </p:nvSpPr>
        <p:spPr bwMode="auto">
          <a:xfrm>
            <a:off x="2457975" y="3520732"/>
            <a:ext cx="1577010" cy="1009648"/>
          </a:xfrm>
          <a:prstGeom prst="rect">
            <a:avLst/>
          </a:prstGeom>
          <a:solidFill>
            <a:srgbClr val="FABF8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/>
            <a:r>
              <a:rPr lang="en-US" sz="1200" b="1" dirty="0">
                <a:latin typeface="Calibri" pitchFamily="34" charset="0"/>
              </a:rPr>
              <a:t>Internal Consultative Sessions with </a:t>
            </a:r>
            <a:r>
              <a:rPr lang="en-US" sz="1200" b="1" dirty="0" smtClean="0">
                <a:latin typeface="Calibri" pitchFamily="34" charset="0"/>
              </a:rPr>
              <a:t>HOSF and Body of Perm </a:t>
            </a:r>
            <a:r>
              <a:rPr lang="en-US" sz="1200" b="1" dirty="0" err="1" smtClean="0">
                <a:latin typeface="Calibri" pitchFamily="34" charset="0"/>
              </a:rPr>
              <a:t>Secs</a:t>
            </a:r>
            <a:r>
              <a:rPr lang="en-US" sz="1200" b="1" dirty="0" smtClean="0">
                <a:latin typeface="Calibri" pitchFamily="34" charset="0"/>
              </a:rPr>
              <a:t> and other Partner </a:t>
            </a:r>
            <a:r>
              <a:rPr lang="en-US" sz="1200" b="1" dirty="0">
                <a:latin typeface="Calibri" pitchFamily="34" charset="0"/>
              </a:rPr>
              <a:t>MDAs</a:t>
            </a:r>
            <a:endParaRPr lang="en-US" sz="1200" dirty="0"/>
          </a:p>
          <a:p>
            <a:pPr eaLnBrk="0" hangingPunct="0"/>
            <a:endParaRPr lang="en-US" sz="1400" dirty="0"/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2593798" y="4860655"/>
            <a:ext cx="1461823" cy="868361"/>
          </a:xfrm>
          <a:prstGeom prst="rect">
            <a:avLst/>
          </a:prstGeom>
          <a:solidFill>
            <a:srgbClr val="FABF8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/>
            <a:r>
              <a:rPr lang="en-US" sz="1400" b="1" dirty="0">
                <a:latin typeface="Calibri" pitchFamily="34" charset="0"/>
              </a:rPr>
              <a:t>Engagement with </a:t>
            </a:r>
            <a:r>
              <a:rPr lang="en-US" sz="1400" b="1" dirty="0" err="1">
                <a:latin typeface="Calibri" pitchFamily="34" charset="0"/>
              </a:rPr>
              <a:t>EMT</a:t>
            </a:r>
            <a:r>
              <a:rPr lang="en-US" sz="1400" b="1" dirty="0">
                <a:latin typeface="Calibri" pitchFamily="34" charset="0"/>
              </a:rPr>
              <a:t>, NEC, </a:t>
            </a:r>
            <a:r>
              <a:rPr lang="en-US" sz="1400" b="1" dirty="0" err="1">
                <a:latin typeface="Calibri" pitchFamily="34" charset="0"/>
              </a:rPr>
              <a:t>FEC</a:t>
            </a:r>
            <a:endParaRPr lang="en-US" sz="1400" dirty="0"/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5247691" y="3757168"/>
            <a:ext cx="1340001" cy="990600"/>
          </a:xfrm>
          <a:prstGeom prst="rect">
            <a:avLst/>
          </a:prstGeom>
          <a:solidFill>
            <a:srgbClr val="FDE9D9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/>
            <a:r>
              <a:rPr lang="en-US" sz="1400" b="1" dirty="0">
                <a:latin typeface="Calibri" pitchFamily="34" charset="0"/>
              </a:rPr>
              <a:t>Appointment of Coordinating Consulting Firm </a:t>
            </a:r>
            <a:endParaRPr lang="en-US" sz="1400" dirty="0"/>
          </a:p>
        </p:txBody>
      </p:sp>
      <p:sp>
        <p:nvSpPr>
          <p:cNvPr id="37" name="AutoShape 1"/>
          <p:cNvSpPr>
            <a:spLocks noChangeArrowheads="1"/>
          </p:cNvSpPr>
          <p:nvPr/>
        </p:nvSpPr>
        <p:spPr bwMode="auto">
          <a:xfrm>
            <a:off x="4339286" y="3158364"/>
            <a:ext cx="720639" cy="92392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E36C0A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en-GB">
              <a:latin typeface="Gill Sans MT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059924" y="2753961"/>
            <a:ext cx="0" cy="30107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AutoShape 33"/>
          <p:cNvCxnSpPr>
            <a:cxnSpLocks noChangeShapeType="1"/>
          </p:cNvCxnSpPr>
          <p:nvPr/>
        </p:nvCxnSpPr>
        <p:spPr bwMode="auto">
          <a:xfrm>
            <a:off x="5059924" y="2775785"/>
            <a:ext cx="201414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cxnSp>
        <p:nvCxnSpPr>
          <p:cNvPr id="55" name="AutoShape 33"/>
          <p:cNvCxnSpPr>
            <a:cxnSpLocks noChangeShapeType="1"/>
          </p:cNvCxnSpPr>
          <p:nvPr/>
        </p:nvCxnSpPr>
        <p:spPr bwMode="auto">
          <a:xfrm>
            <a:off x="5067112" y="5756298"/>
            <a:ext cx="18057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cxnSp>
        <p:nvCxnSpPr>
          <p:cNvPr id="57" name="AutoShape 36"/>
          <p:cNvCxnSpPr>
            <a:cxnSpLocks noChangeShapeType="1"/>
            <a:stCxn id="13" idx="2"/>
          </p:cNvCxnSpPr>
          <p:nvPr/>
        </p:nvCxnSpPr>
        <p:spPr bwMode="auto">
          <a:xfrm>
            <a:off x="3246480" y="4530380"/>
            <a:ext cx="50721" cy="2173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58" name="AutoShape 36"/>
          <p:cNvCxnSpPr>
            <a:cxnSpLocks noChangeShapeType="1"/>
          </p:cNvCxnSpPr>
          <p:nvPr/>
        </p:nvCxnSpPr>
        <p:spPr bwMode="auto">
          <a:xfrm>
            <a:off x="3276554" y="3062624"/>
            <a:ext cx="0" cy="4619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59" name="AutoShape 36"/>
          <p:cNvCxnSpPr>
            <a:cxnSpLocks noChangeShapeType="1"/>
            <a:endCxn id="11" idx="0"/>
          </p:cNvCxnSpPr>
          <p:nvPr/>
        </p:nvCxnSpPr>
        <p:spPr bwMode="auto">
          <a:xfrm>
            <a:off x="3276554" y="2291202"/>
            <a:ext cx="27519" cy="32489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0" name="AutoShape 1"/>
          <p:cNvCxnSpPr>
            <a:cxnSpLocks noChangeShapeType="1"/>
          </p:cNvCxnSpPr>
          <p:nvPr/>
        </p:nvCxnSpPr>
        <p:spPr bwMode="auto">
          <a:xfrm>
            <a:off x="5960676" y="3215434"/>
            <a:ext cx="0" cy="530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5" name="Rectangle 27"/>
          <p:cNvSpPr>
            <a:spLocks noChangeArrowheads="1"/>
          </p:cNvSpPr>
          <p:nvPr/>
        </p:nvSpPr>
        <p:spPr bwMode="auto">
          <a:xfrm>
            <a:off x="7355771" y="1191309"/>
            <a:ext cx="1888897" cy="576262"/>
          </a:xfrm>
          <a:prstGeom prst="rect">
            <a:avLst/>
          </a:prstGeom>
          <a:solidFill>
            <a:srgbClr val="92CDDC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>
              <a:defRPr/>
            </a:pPr>
            <a:r>
              <a:rPr lang="en-US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Technical Working Groups Meetings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auto">
          <a:xfrm>
            <a:off x="7355773" y="1961841"/>
            <a:ext cx="1905674" cy="347662"/>
          </a:xfrm>
          <a:prstGeom prst="rect">
            <a:avLst/>
          </a:prstGeom>
          <a:solidFill>
            <a:srgbClr val="92CDDC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/>
            <a:r>
              <a:rPr lang="en-US" sz="1400" b="1" dirty="0">
                <a:latin typeface="Calibri" pitchFamily="34" charset="0"/>
              </a:rPr>
              <a:t>Working Visits</a:t>
            </a:r>
            <a:endParaRPr lang="en-US" sz="1400" dirty="0"/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7355771" y="2526704"/>
            <a:ext cx="1872119" cy="562834"/>
          </a:xfrm>
          <a:prstGeom prst="rect">
            <a:avLst/>
          </a:prstGeom>
          <a:solidFill>
            <a:srgbClr val="92CDDC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/>
            <a:r>
              <a:rPr lang="en-US" sz="1400" b="1" dirty="0">
                <a:latin typeface="Calibri" pitchFamily="34" charset="0"/>
              </a:rPr>
              <a:t>Zonal Validation Workshops  </a:t>
            </a:r>
            <a:endParaRPr lang="en-US" sz="1400" dirty="0"/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7355771" y="3287005"/>
            <a:ext cx="1897286" cy="436587"/>
          </a:xfrm>
          <a:prstGeom prst="rect">
            <a:avLst/>
          </a:prstGeom>
          <a:solidFill>
            <a:srgbClr val="92CDDC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/>
            <a:r>
              <a:rPr lang="en-US" sz="1400" b="1" dirty="0">
                <a:latin typeface="Calibri" pitchFamily="34" charset="0"/>
              </a:rPr>
              <a:t>Consultation with  </a:t>
            </a:r>
            <a:r>
              <a:rPr lang="en-US" sz="1400" b="1" dirty="0" err="1">
                <a:latin typeface="Calibri" pitchFamily="34" charset="0"/>
              </a:rPr>
              <a:t>NASS</a:t>
            </a:r>
            <a:endParaRPr lang="en-US" sz="1400" dirty="0"/>
          </a:p>
        </p:txBody>
      </p:sp>
      <p:cxnSp>
        <p:nvCxnSpPr>
          <p:cNvPr id="26" name="AutoShape 20"/>
          <p:cNvCxnSpPr>
            <a:cxnSpLocks noChangeShapeType="1"/>
          </p:cNvCxnSpPr>
          <p:nvPr/>
        </p:nvCxnSpPr>
        <p:spPr bwMode="auto">
          <a:xfrm>
            <a:off x="8320535" y="1786887"/>
            <a:ext cx="0" cy="161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27" name="AutoShape 19"/>
          <p:cNvCxnSpPr>
            <a:cxnSpLocks noChangeShapeType="1"/>
          </p:cNvCxnSpPr>
          <p:nvPr/>
        </p:nvCxnSpPr>
        <p:spPr bwMode="auto">
          <a:xfrm>
            <a:off x="8350897" y="2335853"/>
            <a:ext cx="0" cy="161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28" name="AutoShape 18"/>
          <p:cNvCxnSpPr>
            <a:cxnSpLocks noChangeShapeType="1"/>
          </p:cNvCxnSpPr>
          <p:nvPr/>
        </p:nvCxnSpPr>
        <p:spPr bwMode="auto">
          <a:xfrm>
            <a:off x="8418501" y="3089540"/>
            <a:ext cx="0" cy="161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29" name="AutoShape 17"/>
          <p:cNvCxnSpPr>
            <a:cxnSpLocks noChangeShapeType="1"/>
          </p:cNvCxnSpPr>
          <p:nvPr/>
        </p:nvCxnSpPr>
        <p:spPr bwMode="auto">
          <a:xfrm>
            <a:off x="8418501" y="3759751"/>
            <a:ext cx="0" cy="161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30" name="AutoShape 16"/>
          <p:cNvCxnSpPr>
            <a:cxnSpLocks noChangeShapeType="1"/>
          </p:cNvCxnSpPr>
          <p:nvPr/>
        </p:nvCxnSpPr>
        <p:spPr bwMode="auto">
          <a:xfrm>
            <a:off x="8418501" y="4531870"/>
            <a:ext cx="0" cy="161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31" name="AutoShape 15"/>
          <p:cNvCxnSpPr>
            <a:cxnSpLocks noChangeShapeType="1"/>
          </p:cNvCxnSpPr>
          <p:nvPr/>
        </p:nvCxnSpPr>
        <p:spPr bwMode="auto">
          <a:xfrm>
            <a:off x="8418501" y="5764696"/>
            <a:ext cx="0" cy="161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34" name="AutoShape 12"/>
          <p:cNvCxnSpPr>
            <a:cxnSpLocks noChangeShapeType="1"/>
          </p:cNvCxnSpPr>
          <p:nvPr/>
        </p:nvCxnSpPr>
        <p:spPr bwMode="auto">
          <a:xfrm>
            <a:off x="7198171" y="1334185"/>
            <a:ext cx="0" cy="4836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cxnSp>
        <p:nvCxnSpPr>
          <p:cNvPr id="38" name="AutoShape 8"/>
          <p:cNvCxnSpPr>
            <a:cxnSpLocks noChangeShapeType="1"/>
          </p:cNvCxnSpPr>
          <p:nvPr/>
        </p:nvCxnSpPr>
        <p:spPr bwMode="auto">
          <a:xfrm>
            <a:off x="7161968" y="1344016"/>
            <a:ext cx="22362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cxnSp>
        <p:nvCxnSpPr>
          <p:cNvPr id="39" name="AutoShape 7"/>
          <p:cNvCxnSpPr>
            <a:cxnSpLocks noChangeShapeType="1"/>
          </p:cNvCxnSpPr>
          <p:nvPr/>
        </p:nvCxnSpPr>
        <p:spPr bwMode="auto">
          <a:xfrm>
            <a:off x="7161968" y="6170785"/>
            <a:ext cx="338624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cxnSp>
        <p:nvCxnSpPr>
          <p:cNvPr id="40" name="AutoShape 6"/>
          <p:cNvCxnSpPr>
            <a:cxnSpLocks noChangeShapeType="1"/>
          </p:cNvCxnSpPr>
          <p:nvPr/>
        </p:nvCxnSpPr>
        <p:spPr bwMode="auto">
          <a:xfrm>
            <a:off x="6587691" y="2778982"/>
            <a:ext cx="60622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cxnSp>
        <p:nvCxnSpPr>
          <p:cNvPr id="42" name="AutoShape 5"/>
          <p:cNvCxnSpPr>
            <a:cxnSpLocks noChangeShapeType="1"/>
          </p:cNvCxnSpPr>
          <p:nvPr/>
        </p:nvCxnSpPr>
        <p:spPr bwMode="auto">
          <a:xfrm>
            <a:off x="6587691" y="5678249"/>
            <a:ext cx="60622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7355771" y="4720472"/>
            <a:ext cx="1905675" cy="431800"/>
          </a:xfrm>
          <a:prstGeom prst="rect">
            <a:avLst/>
          </a:prstGeom>
          <a:solidFill>
            <a:srgbClr val="92CDDC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/>
            <a:r>
              <a:rPr lang="en-US" sz="1400" b="1" dirty="0">
                <a:latin typeface="Calibri" pitchFamily="34" charset="0"/>
              </a:rPr>
              <a:t>Presentation of draft Plan to </a:t>
            </a:r>
            <a:r>
              <a:rPr lang="en-US" sz="1400" b="1" dirty="0" err="1">
                <a:latin typeface="Calibri" pitchFamily="34" charset="0"/>
              </a:rPr>
              <a:t>FEC</a:t>
            </a:r>
            <a:r>
              <a:rPr lang="en-US" sz="1400" b="1" dirty="0">
                <a:latin typeface="Calibri" pitchFamily="34" charset="0"/>
              </a:rPr>
              <a:t> </a:t>
            </a:r>
            <a:endParaRPr lang="en-US" sz="1400" dirty="0"/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7355773" y="5368173"/>
            <a:ext cx="1855340" cy="425998"/>
          </a:xfrm>
          <a:prstGeom prst="rect">
            <a:avLst/>
          </a:prstGeom>
          <a:solidFill>
            <a:srgbClr val="92CDDC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/>
            <a:r>
              <a:rPr lang="en-US" sz="1400" b="1" dirty="0">
                <a:latin typeface="Calibri" pitchFamily="34" charset="0"/>
              </a:rPr>
              <a:t>Finalization of Plan</a:t>
            </a:r>
            <a:endParaRPr lang="en-US" sz="1400" b="1" dirty="0"/>
          </a:p>
          <a:p>
            <a:pPr algn="ctr"/>
            <a:endParaRPr lang="en-US" sz="1400" dirty="0"/>
          </a:p>
        </p:txBody>
      </p:sp>
      <p:sp>
        <p:nvSpPr>
          <p:cNvPr id="61" name="Rectangle 4"/>
          <p:cNvSpPr>
            <a:spLocks noChangeArrowheads="1"/>
          </p:cNvSpPr>
          <p:nvPr/>
        </p:nvSpPr>
        <p:spPr bwMode="auto">
          <a:xfrm>
            <a:off x="7355771" y="3949940"/>
            <a:ext cx="1914064" cy="557100"/>
          </a:xfrm>
          <a:prstGeom prst="rect">
            <a:avLst/>
          </a:prstGeom>
          <a:solidFill>
            <a:srgbClr val="92CDDC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/>
            <a:r>
              <a:rPr lang="en-US" sz="1400" b="1" dirty="0">
                <a:latin typeface="Calibri" pitchFamily="34" charset="0"/>
              </a:rPr>
              <a:t>Presentation of Draft Plan to NEC</a:t>
            </a:r>
            <a:endParaRPr lang="en-US" sz="1400" dirty="0"/>
          </a:p>
          <a:p>
            <a:pPr algn="ctr"/>
            <a:endParaRPr lang="en-US" sz="1400" dirty="0"/>
          </a:p>
        </p:txBody>
      </p:sp>
      <p:cxnSp>
        <p:nvCxnSpPr>
          <p:cNvPr id="62" name="AutoShape 15"/>
          <p:cNvCxnSpPr>
            <a:cxnSpLocks noChangeShapeType="1"/>
          </p:cNvCxnSpPr>
          <p:nvPr/>
        </p:nvCxnSpPr>
        <p:spPr bwMode="auto">
          <a:xfrm>
            <a:off x="8418501" y="5196416"/>
            <a:ext cx="0" cy="161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</p:spPr>
      </p:cxn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7355773" y="5953300"/>
            <a:ext cx="1855340" cy="754573"/>
          </a:xfrm>
          <a:prstGeom prst="rect">
            <a:avLst/>
          </a:prstGeom>
          <a:solidFill>
            <a:srgbClr val="92CDDC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>
              <a:defRPr/>
            </a:pPr>
            <a:r>
              <a:rPr lang="en-US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Printing and Dissemination of Approved Plan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6"/>
          <p:cNvSpPr>
            <a:spLocks noChangeArrowheads="1"/>
          </p:cNvSpPr>
          <p:nvPr/>
        </p:nvSpPr>
        <p:spPr bwMode="auto">
          <a:xfrm>
            <a:off x="2608546" y="5964308"/>
            <a:ext cx="1461823" cy="674197"/>
          </a:xfrm>
          <a:prstGeom prst="rect">
            <a:avLst/>
          </a:prstGeom>
          <a:solidFill>
            <a:srgbClr val="FABF8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/>
            <a:r>
              <a:rPr lang="en-US" sz="1400" b="1" dirty="0">
                <a:latin typeface="Calibri" pitchFamily="34" charset="0"/>
              </a:rPr>
              <a:t>Approval and Launching of the Plan</a:t>
            </a:r>
            <a:endParaRPr lang="en-US" sz="1400" dirty="0"/>
          </a:p>
        </p:txBody>
      </p:sp>
      <p:cxnSp>
        <p:nvCxnSpPr>
          <p:cNvPr id="45" name="AutoShape 36"/>
          <p:cNvCxnSpPr>
            <a:cxnSpLocks noChangeShapeType="1"/>
            <a:stCxn id="14" idx="2"/>
          </p:cNvCxnSpPr>
          <p:nvPr/>
        </p:nvCxnSpPr>
        <p:spPr bwMode="auto">
          <a:xfrm flipH="1">
            <a:off x="3310970" y="5729016"/>
            <a:ext cx="13740" cy="21810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</p:spPr>
      </p:cxnSp>
      <p:sp>
        <p:nvSpPr>
          <p:cNvPr id="20" name="TextBox 19"/>
          <p:cNvSpPr txBox="1"/>
          <p:nvPr/>
        </p:nvSpPr>
        <p:spPr>
          <a:xfrm flipH="1">
            <a:off x="2149168" y="1102785"/>
            <a:ext cx="4891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/>
              <a:t>Development of the </a:t>
            </a:r>
            <a:r>
              <a:rPr lang="en-GB" b="1" dirty="0" smtClean="0"/>
              <a:t>MTSP </a:t>
            </a:r>
            <a:r>
              <a:rPr lang="en-GB" b="1" dirty="0"/>
              <a:t>is on 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Key activities in the road map include: </a:t>
            </a: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5203445" y="5177935"/>
            <a:ext cx="1432247" cy="990600"/>
          </a:xfrm>
          <a:prstGeom prst="rect">
            <a:avLst/>
          </a:prstGeom>
          <a:solidFill>
            <a:srgbClr val="FDE9D9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r>
              <a:rPr lang="en-US" sz="1400" b="1" dirty="0">
                <a:latin typeface="Calibri" pitchFamily="34" charset="0"/>
              </a:rPr>
              <a:t>Development of MTSS/Sector </a:t>
            </a:r>
            <a:r>
              <a:rPr lang="en-US" sz="1400" b="1" dirty="0" smtClean="0">
                <a:latin typeface="Calibri" pitchFamily="34" charset="0"/>
              </a:rPr>
              <a:t>Plans (Currently on going)</a:t>
            </a:r>
            <a:endParaRPr lang="en-US" sz="1400" dirty="0"/>
          </a:p>
        </p:txBody>
      </p:sp>
      <p:cxnSp>
        <p:nvCxnSpPr>
          <p:cNvPr id="56" name="AutoShape 1"/>
          <p:cNvCxnSpPr>
            <a:cxnSpLocks noChangeShapeType="1"/>
          </p:cNvCxnSpPr>
          <p:nvPr/>
        </p:nvCxnSpPr>
        <p:spPr bwMode="auto">
          <a:xfrm>
            <a:off x="5926263" y="4744354"/>
            <a:ext cx="0" cy="530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64" name="Rectangle 22"/>
          <p:cNvSpPr>
            <a:spLocks noChangeArrowheads="1"/>
          </p:cNvSpPr>
          <p:nvPr/>
        </p:nvSpPr>
        <p:spPr bwMode="auto">
          <a:xfrm>
            <a:off x="10091957" y="2424893"/>
            <a:ext cx="1082179" cy="990600"/>
          </a:xfrm>
          <a:prstGeom prst="rect">
            <a:avLst/>
          </a:prstGeom>
          <a:solidFill>
            <a:srgbClr val="FDE9D9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/>
            <a:r>
              <a:rPr lang="en-US" sz="1200" b="1" dirty="0">
                <a:latin typeface="Calibri" pitchFamily="34" charset="0"/>
              </a:rPr>
              <a:t>Development </a:t>
            </a:r>
            <a:endParaRPr lang="en-US" sz="1200" b="1" dirty="0" smtClean="0">
              <a:latin typeface="Calibri" pitchFamily="34" charset="0"/>
            </a:endParaRPr>
          </a:p>
          <a:p>
            <a:pPr algn="ctr"/>
            <a:r>
              <a:rPr lang="en-US" sz="1200" b="1" dirty="0" smtClean="0">
                <a:latin typeface="Calibri" pitchFamily="34" charset="0"/>
              </a:rPr>
              <a:t>of </a:t>
            </a:r>
            <a:r>
              <a:rPr lang="en-US" sz="1200" b="1" dirty="0">
                <a:latin typeface="Calibri" pitchFamily="34" charset="0"/>
              </a:rPr>
              <a:t>2017-2019 MTEF</a:t>
            </a:r>
          </a:p>
          <a:p>
            <a:pPr algn="ctr"/>
            <a:r>
              <a:rPr lang="en-US" sz="1200" b="1" dirty="0">
                <a:latin typeface="Calibri" pitchFamily="34" charset="0"/>
              </a:rPr>
              <a:t> </a:t>
            </a:r>
            <a:endParaRPr lang="en-US" sz="1200" dirty="0"/>
          </a:p>
        </p:txBody>
      </p:sp>
      <p:sp>
        <p:nvSpPr>
          <p:cNvPr id="65" name="Rectangle 22"/>
          <p:cNvSpPr>
            <a:spLocks noChangeArrowheads="1"/>
          </p:cNvSpPr>
          <p:nvPr/>
        </p:nvSpPr>
        <p:spPr bwMode="auto">
          <a:xfrm>
            <a:off x="10075178" y="3570353"/>
            <a:ext cx="1124125" cy="990600"/>
          </a:xfrm>
          <a:prstGeom prst="rect">
            <a:avLst/>
          </a:prstGeom>
          <a:solidFill>
            <a:srgbClr val="FDE9D9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/>
            <a:r>
              <a:rPr lang="en-US" sz="1200" b="1" dirty="0">
                <a:latin typeface="Calibri" pitchFamily="34" charset="0"/>
              </a:rPr>
              <a:t>Development </a:t>
            </a:r>
            <a:endParaRPr lang="en-US" sz="1200" b="1" dirty="0" smtClean="0">
              <a:latin typeface="Calibri" pitchFamily="34" charset="0"/>
            </a:endParaRPr>
          </a:p>
          <a:p>
            <a:pPr algn="ctr"/>
            <a:r>
              <a:rPr lang="en-US" sz="1200" b="1" dirty="0" smtClean="0">
                <a:latin typeface="Calibri" pitchFamily="34" charset="0"/>
              </a:rPr>
              <a:t>of </a:t>
            </a:r>
            <a:r>
              <a:rPr lang="en-US" sz="1200" b="1" dirty="0">
                <a:latin typeface="Calibri" pitchFamily="34" charset="0"/>
              </a:rPr>
              <a:t>2017 Budget</a:t>
            </a:r>
            <a:endParaRPr lang="en-US" sz="1200" dirty="0"/>
          </a:p>
        </p:txBody>
      </p:sp>
      <p:sp>
        <p:nvSpPr>
          <p:cNvPr id="66" name="Rectangle 22"/>
          <p:cNvSpPr>
            <a:spLocks noChangeArrowheads="1"/>
          </p:cNvSpPr>
          <p:nvPr/>
        </p:nvSpPr>
        <p:spPr bwMode="auto">
          <a:xfrm>
            <a:off x="10041622" y="4696149"/>
            <a:ext cx="1208015" cy="990600"/>
          </a:xfrm>
          <a:prstGeom prst="rect">
            <a:avLst/>
          </a:prstGeom>
          <a:solidFill>
            <a:srgbClr val="FDE9D9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/>
            <a:r>
              <a:rPr lang="en-US" sz="1200" b="1" dirty="0">
                <a:latin typeface="Calibri" pitchFamily="34" charset="0"/>
              </a:rPr>
              <a:t>Implementation and M &amp; E Framework</a:t>
            </a:r>
            <a:endParaRPr lang="en-US" sz="1200" dirty="0"/>
          </a:p>
        </p:txBody>
      </p:sp>
      <p:sp>
        <p:nvSpPr>
          <p:cNvPr id="67" name="AutoShape 1"/>
          <p:cNvSpPr>
            <a:spLocks noChangeArrowheads="1"/>
          </p:cNvSpPr>
          <p:nvPr/>
        </p:nvSpPr>
        <p:spPr bwMode="auto">
          <a:xfrm>
            <a:off x="9278225" y="3163279"/>
            <a:ext cx="687896" cy="92392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E36C0A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en-GB">
              <a:latin typeface="Gill Sans MT" pitchFamily="34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9992987" y="2609680"/>
            <a:ext cx="0" cy="30107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AutoShape 33"/>
          <p:cNvCxnSpPr>
            <a:cxnSpLocks noChangeShapeType="1"/>
          </p:cNvCxnSpPr>
          <p:nvPr/>
        </p:nvCxnSpPr>
        <p:spPr bwMode="auto">
          <a:xfrm>
            <a:off x="10462765" y="2554561"/>
            <a:ext cx="201414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cxnSp>
        <p:nvCxnSpPr>
          <p:cNvPr id="70" name="AutoShape 33"/>
          <p:cNvCxnSpPr>
            <a:cxnSpLocks noChangeShapeType="1"/>
          </p:cNvCxnSpPr>
          <p:nvPr/>
        </p:nvCxnSpPr>
        <p:spPr bwMode="auto">
          <a:xfrm>
            <a:off x="10467681" y="5548488"/>
            <a:ext cx="201414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cxnSp>
        <p:nvCxnSpPr>
          <p:cNvPr id="71" name="AutoShape 17"/>
          <p:cNvCxnSpPr>
            <a:cxnSpLocks noChangeShapeType="1"/>
          </p:cNvCxnSpPr>
          <p:nvPr/>
        </p:nvCxnSpPr>
        <p:spPr bwMode="auto">
          <a:xfrm>
            <a:off x="11392765" y="3400873"/>
            <a:ext cx="0" cy="161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72" name="AutoShape 17"/>
          <p:cNvCxnSpPr>
            <a:cxnSpLocks noChangeShapeType="1"/>
          </p:cNvCxnSpPr>
          <p:nvPr/>
        </p:nvCxnSpPr>
        <p:spPr bwMode="auto">
          <a:xfrm>
            <a:off x="11407513" y="4585663"/>
            <a:ext cx="0" cy="161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xmlns="" val="2623641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517" y="5049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4.0	</a:t>
            </a:r>
            <a:r>
              <a:rPr lang="en-GB" sz="3600" b="1" dirty="0" smtClean="0"/>
              <a:t>Milestones Attained on the Development of </a:t>
            </a:r>
            <a:r>
              <a:rPr lang="en-GB" sz="3600" b="1" dirty="0"/>
              <a:t>Successor 	Medium Term Strategic Plan </a:t>
            </a:r>
            <a:br>
              <a:rPr lang="en-GB" sz="3600" b="1" dirty="0"/>
            </a:b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88668219"/>
              </p:ext>
            </p:extLst>
          </p:nvPr>
        </p:nvGraphicFramePr>
        <p:xfrm>
          <a:off x="1120878" y="1326372"/>
          <a:ext cx="10395619" cy="492320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395619">
                  <a:extLst>
                    <a:ext uri="{9D8B030D-6E8A-4147-A177-3AD203B41FA5}">
                      <a16:colId xmlns:a16="http://schemas.microsoft.com/office/drawing/2014/main" xmlns="" val="4133012752"/>
                    </a:ext>
                  </a:extLst>
                </a:gridCol>
              </a:tblGrid>
              <a:tr h="62552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dirty="0"/>
                        <a:t>Obtained leadership buy-in to commence</a:t>
                      </a:r>
                      <a:r>
                        <a:rPr lang="en-GB" sz="2400" baseline="0" dirty="0"/>
                        <a:t> the development of the </a:t>
                      </a:r>
                      <a:r>
                        <a:rPr lang="en-GB" sz="2400" baseline="0" dirty="0" smtClean="0"/>
                        <a:t>MTSP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9757877"/>
                  </a:ext>
                </a:extLst>
              </a:tr>
              <a:tr h="74913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The </a:t>
                      </a:r>
                      <a:r>
                        <a:rPr lang="en-GB" sz="2400" dirty="0"/>
                        <a:t>macroeconomic framework and policy thrust of</a:t>
                      </a:r>
                      <a:r>
                        <a:rPr lang="en-GB" sz="2400" baseline="0" dirty="0"/>
                        <a:t> the </a:t>
                      </a:r>
                      <a:r>
                        <a:rPr lang="en-GB" sz="2400" baseline="0" dirty="0" smtClean="0"/>
                        <a:t>MTSP has been developed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r>
                        <a:rPr lang="en-GB" sz="2400" baseline="0" dirty="0" smtClean="0"/>
                        <a:t>      -  Formed the basis for developing 2017-2019 MTEF and 2017-2019 MTSS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endParaRPr lang="en-GB" sz="24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400" baseline="0" dirty="0" smtClean="0"/>
                        <a:t>      -  </a:t>
                      </a:r>
                      <a:r>
                        <a:rPr lang="en-GB" sz="2400" dirty="0" smtClean="0"/>
                        <a:t>Made presentation of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dirty="0" smtClean="0"/>
                        <a:t>draft Macro Framework, policy</a:t>
                      </a:r>
                      <a:r>
                        <a:rPr lang="en-GB" sz="2400" baseline="0" dirty="0" smtClean="0"/>
                        <a:t> thrust for the MTSP  </a:t>
                      </a:r>
                      <a:endParaRPr lang="en-GB" sz="24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400" baseline="0" dirty="0" smtClean="0"/>
                        <a:t>         to HOSF </a:t>
                      </a:r>
                      <a:r>
                        <a:rPr lang="en-GB" sz="2400" baseline="0" dirty="0" smtClean="0"/>
                        <a:t>and Body of Federal Perm </a:t>
                      </a:r>
                      <a:r>
                        <a:rPr lang="en-GB" sz="2400" baseline="0" dirty="0" err="1" smtClean="0"/>
                        <a:t>Secs</a:t>
                      </a:r>
                      <a:endParaRPr lang="en-GB" sz="2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827559"/>
                  </a:ext>
                </a:extLst>
              </a:tr>
              <a:tr h="46446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Engaged consultants to train and work with MDAs on </a:t>
                      </a:r>
                      <a:r>
                        <a:rPr lang="en-GB" sz="2400" dirty="0" smtClean="0"/>
                        <a:t>Sector Plans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0416875"/>
                  </a:ext>
                </a:extLst>
              </a:tr>
              <a:tr h="46446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The States are also being encouraged to</a:t>
                      </a:r>
                      <a:r>
                        <a:rPr lang="en-GB" sz="2400" baseline="0" dirty="0" smtClean="0"/>
                        <a:t> Develop their State Plans and mainstreaming of SDGs into the States’ Planning and Budgeting Process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96166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" y="9832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9021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8571</TotalTime>
  <Words>1896</Words>
  <Application>Microsoft Office PowerPoint</Application>
  <PresentationFormat>Custom</PresentationFormat>
  <Paragraphs>168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UPDATE ON THE STATE OF THE ECONOMY, DEVELOPMENT OF SUCCESSOR MEDIUM TERM PLAN, SECTOR  STRATEGIES STATES’ STRATEGIC PLANS AND STATES GDP COMPUTATION</vt:lpstr>
      <vt:lpstr>Outline</vt:lpstr>
      <vt:lpstr>1.0 Introduction</vt:lpstr>
      <vt:lpstr>2.0 State of the Economy</vt:lpstr>
      <vt:lpstr>2.0 State of the Economy.../2</vt:lpstr>
      <vt:lpstr>2.1 Some Policy Responses and Achievements</vt:lpstr>
      <vt:lpstr>2.1 Some Policy Responses and Achievements...2</vt:lpstr>
      <vt:lpstr>Slide 8</vt:lpstr>
      <vt:lpstr>4.0 Milestones Attained on the Development of Successor  Medium Term Strategic Plan  </vt:lpstr>
      <vt:lpstr>5.0 Sector Strategies and States’ Strategic Plans </vt:lpstr>
      <vt:lpstr>6.0    States’ GDP Computation Project </vt:lpstr>
      <vt:lpstr>7.0 What Role for the States?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SUCCESSOR NATIONAL STRATEGIC PLAN: WHAT LINK WITH ECONOMIC DIVERSIFICATION</dc:title>
  <dc:creator>philip Obasi</dc:creator>
  <cp:lastModifiedBy>NPC</cp:lastModifiedBy>
  <cp:revision>224</cp:revision>
  <cp:lastPrinted>2016-08-16T14:11:24Z</cp:lastPrinted>
  <dcterms:created xsi:type="dcterms:W3CDTF">2016-08-11T18:16:57Z</dcterms:created>
  <dcterms:modified xsi:type="dcterms:W3CDTF">2016-08-23T07:02:04Z</dcterms:modified>
</cp:coreProperties>
</file>