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8" r:id="rId1"/>
    <p:sldMasterId id="2147483720" r:id="rId2"/>
  </p:sldMasterIdLst>
  <p:sldIdLst>
    <p:sldId id="256" r:id="rId3"/>
    <p:sldId id="257" r:id="rId4"/>
    <p:sldId id="258" r:id="rId5"/>
    <p:sldId id="260" r:id="rId6"/>
    <p:sldId id="261" r:id="rId7"/>
    <p:sldId id="265" r:id="rId8"/>
    <p:sldId id="266" r:id="rId9"/>
    <p:sldId id="267" r:id="rId10"/>
    <p:sldId id="268" r:id="rId11"/>
    <p:sldId id="269" r:id="rId12"/>
    <p:sldId id="270" r:id="rId13"/>
    <p:sldId id="271" r:id="rId14"/>
    <p:sldId id="282" r:id="rId15"/>
    <p:sldId id="283" r:id="rId16"/>
    <p:sldId id="284" r:id="rId17"/>
    <p:sldId id="276" r:id="rId18"/>
    <p:sldId id="277" r:id="rId19"/>
    <p:sldId id="278" r:id="rId20"/>
    <p:sldId id="279" r:id="rId21"/>
    <p:sldId id="280" r:id="rId22"/>
    <p:sldId id="281" r:id="rId23"/>
    <p:sldId id="285" r:id="rId24"/>
    <p:sldId id="286" r:id="rId25"/>
    <p:sldId id="287" r:id="rId26"/>
    <p:sldId id="288" r:id="rId27"/>
    <p:sldId id="289" r:id="rId28"/>
    <p:sldId id="290" r:id="rId29"/>
    <p:sldId id="291" r:id="rId30"/>
    <p:sldId id="292" r:id="rId31"/>
    <p:sldId id="272" r:id="rId32"/>
    <p:sldId id="273" r:id="rId33"/>
    <p:sldId id="274"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275"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49" autoAdjust="0"/>
    <p:restoredTop sz="94660"/>
  </p:normalViewPr>
  <p:slideViewPr>
    <p:cSldViewPr>
      <p:cViewPr varScale="1">
        <p:scale>
          <a:sx n="100" d="100"/>
          <a:sy n="100" d="100"/>
        </p:scale>
        <p:origin x="-22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05AFB44-2FB9-40BC-A098-9E400839CB52}" type="datetimeFigureOut">
              <a:rPr lang="en-US" smtClean="0"/>
              <a:pPr/>
              <a:t>8/23/2016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1810039-8781-40B7-AB97-9400EA22D1E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AFB44-2FB9-40BC-A098-9E400839CB52}" type="datetimeFigureOut">
              <a:rPr lang="en-US" smtClean="0"/>
              <a:pPr/>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10039-8781-40B7-AB97-9400EA22D1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AFB44-2FB9-40BC-A098-9E400839CB52}" type="datetimeFigureOut">
              <a:rPr lang="en-US" smtClean="0"/>
              <a:pPr/>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10039-8781-40B7-AB97-9400EA22D1E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05AFB44-2FB9-40BC-A098-9E400839CB52}" type="datetimeFigureOut">
              <a:rPr lang="en-US" smtClean="0"/>
              <a:pPr/>
              <a:t>8/23/2016</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A1810039-8781-40B7-AB97-9400EA22D1EA}"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05AFB44-2FB9-40BC-A098-9E400839CB52}" type="datetimeFigureOut">
              <a:rPr lang="en-US" smtClean="0"/>
              <a:pPr/>
              <a:t>8/23/2016</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A1810039-8781-40B7-AB97-9400EA22D1E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05AFB44-2FB9-40BC-A098-9E400839CB52}" type="datetimeFigureOut">
              <a:rPr lang="en-US" smtClean="0"/>
              <a:pPr/>
              <a:t>8/23/2016</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1810039-8781-40B7-AB97-9400EA22D1EA}"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05AFB44-2FB9-40BC-A098-9E400839CB52}" type="datetimeFigureOut">
              <a:rPr lang="en-US" smtClean="0"/>
              <a:pPr/>
              <a:t>8/23/2016</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1810039-8781-40B7-AB97-9400EA22D1EA}"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05AFB44-2FB9-40BC-A098-9E400839CB52}" type="datetimeFigureOut">
              <a:rPr lang="en-US" smtClean="0"/>
              <a:pPr/>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A1810039-8781-40B7-AB97-9400EA22D1EA}"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05AFB44-2FB9-40BC-A098-9E400839CB52}" type="datetimeFigureOut">
              <a:rPr lang="en-US" smtClean="0"/>
              <a:pPr/>
              <a:t>8/23/2016</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10039-8781-40B7-AB97-9400EA22D1EA}"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05AFB44-2FB9-40BC-A098-9E400839CB52}" type="datetimeFigureOut">
              <a:rPr lang="en-US" smtClean="0"/>
              <a:pPr/>
              <a:t>8/23/2016</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10039-8781-40B7-AB97-9400EA22D1E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05AFB44-2FB9-40BC-A098-9E400839CB52}" type="datetimeFigureOut">
              <a:rPr lang="en-US" smtClean="0"/>
              <a:pPr/>
              <a:t>8/23/2016</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10039-8781-40B7-AB97-9400EA22D1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05AFB44-2FB9-40BC-A098-9E400839CB52}" type="datetimeFigureOut">
              <a:rPr lang="en-US" smtClean="0"/>
              <a:pPr/>
              <a:t>8/23/2016</a:t>
            </a:fld>
            <a:endParaRPr lang="en-US"/>
          </a:p>
        </p:txBody>
      </p:sp>
      <p:sp>
        <p:nvSpPr>
          <p:cNvPr id="9" name="Slide Number Placeholder 8"/>
          <p:cNvSpPr>
            <a:spLocks noGrp="1"/>
          </p:cNvSpPr>
          <p:nvPr>
            <p:ph type="sldNum" sz="quarter" idx="15"/>
          </p:nvPr>
        </p:nvSpPr>
        <p:spPr/>
        <p:txBody>
          <a:bodyPr rtlCol="0"/>
          <a:lstStyle/>
          <a:p>
            <a:fld id="{A1810039-8781-40B7-AB97-9400EA22D1EA}"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05AFB44-2FB9-40BC-A098-9E400839CB52}" type="datetimeFigureOut">
              <a:rPr lang="en-US" smtClean="0"/>
              <a:pPr/>
              <a:t>8/23/2016</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1810039-8781-40B7-AB97-9400EA22D1EA}"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AFB44-2FB9-40BC-A098-9E400839CB52}" type="datetimeFigureOut">
              <a:rPr lang="en-US" smtClean="0"/>
              <a:pPr/>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10039-8781-40B7-AB97-9400EA22D1EA}"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AFB44-2FB9-40BC-A098-9E400839CB52}" type="datetimeFigureOut">
              <a:rPr lang="en-US" smtClean="0"/>
              <a:pPr/>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10039-8781-40B7-AB97-9400EA22D1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05AFB44-2FB9-40BC-A098-9E400839CB52}" type="datetimeFigureOut">
              <a:rPr lang="en-US" smtClean="0"/>
              <a:pPr/>
              <a:t>8/23/2016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1810039-8781-40B7-AB97-9400EA22D1E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05AFB44-2FB9-40BC-A098-9E400839CB52}" type="datetimeFigureOut">
              <a:rPr lang="en-US" smtClean="0"/>
              <a:pPr/>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10039-8781-40B7-AB97-9400EA22D1EA}"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05AFB44-2FB9-40BC-A098-9E400839CB52}" type="datetimeFigureOut">
              <a:rPr lang="en-US" smtClean="0"/>
              <a:pPr/>
              <a:t>8/23/2016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810039-8781-40B7-AB97-9400EA22D1EA}"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05AFB44-2FB9-40BC-A098-9E400839CB52}" type="datetimeFigureOut">
              <a:rPr lang="en-US" smtClean="0"/>
              <a:pPr/>
              <a:t>8/23/2016</a:t>
            </a:fld>
            <a:endParaRPr lang="en-US"/>
          </a:p>
        </p:txBody>
      </p:sp>
      <p:sp>
        <p:nvSpPr>
          <p:cNvPr id="7" name="Slide Number Placeholder 6"/>
          <p:cNvSpPr>
            <a:spLocks noGrp="1"/>
          </p:cNvSpPr>
          <p:nvPr>
            <p:ph type="sldNum" sz="quarter" idx="11"/>
          </p:nvPr>
        </p:nvSpPr>
        <p:spPr/>
        <p:txBody>
          <a:bodyPr rtlCol="0"/>
          <a:lstStyle/>
          <a:p>
            <a:fld id="{A1810039-8781-40B7-AB97-9400EA22D1E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AFB44-2FB9-40BC-A098-9E400839CB52}" type="datetimeFigureOut">
              <a:rPr lang="en-US" smtClean="0"/>
              <a:pPr/>
              <a:t>8/23/2016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810039-8781-40B7-AB97-9400EA22D1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05AFB44-2FB9-40BC-A098-9E400839CB52}" type="datetimeFigureOut">
              <a:rPr lang="en-US" smtClean="0"/>
              <a:pPr/>
              <a:t>8/23/2016</a:t>
            </a:fld>
            <a:endParaRPr lang="en-US"/>
          </a:p>
        </p:txBody>
      </p:sp>
      <p:sp>
        <p:nvSpPr>
          <p:cNvPr id="22" name="Slide Number Placeholder 21"/>
          <p:cNvSpPr>
            <a:spLocks noGrp="1"/>
          </p:cNvSpPr>
          <p:nvPr>
            <p:ph type="sldNum" sz="quarter" idx="15"/>
          </p:nvPr>
        </p:nvSpPr>
        <p:spPr/>
        <p:txBody>
          <a:bodyPr rtlCol="0"/>
          <a:lstStyle/>
          <a:p>
            <a:fld id="{A1810039-8781-40B7-AB97-9400EA22D1EA}"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05AFB44-2FB9-40BC-A098-9E400839CB52}" type="datetimeFigureOut">
              <a:rPr lang="en-US" smtClean="0"/>
              <a:pPr/>
              <a:t>8/23/2016</a:t>
            </a:fld>
            <a:endParaRPr lang="en-US"/>
          </a:p>
        </p:txBody>
      </p:sp>
      <p:sp>
        <p:nvSpPr>
          <p:cNvPr id="18" name="Slide Number Placeholder 17"/>
          <p:cNvSpPr>
            <a:spLocks noGrp="1"/>
          </p:cNvSpPr>
          <p:nvPr>
            <p:ph type="sldNum" sz="quarter" idx="11"/>
          </p:nvPr>
        </p:nvSpPr>
        <p:spPr/>
        <p:txBody>
          <a:bodyPr rtlCol="0"/>
          <a:lstStyle/>
          <a:p>
            <a:fld id="{A1810039-8781-40B7-AB97-9400EA22D1EA}"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05AFB44-2FB9-40BC-A098-9E400839CB52}" type="datetimeFigureOut">
              <a:rPr lang="en-US" smtClean="0"/>
              <a:pPr/>
              <a:t>8/23/2016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1810039-8781-40B7-AB97-9400EA22D1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05AFB44-2FB9-40BC-A098-9E400839CB52}" type="datetimeFigureOut">
              <a:rPr lang="en-US" smtClean="0"/>
              <a:pPr/>
              <a:t>8/23/2016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1810039-8781-40B7-AB97-9400EA22D1EA}"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 y="228601"/>
            <a:ext cx="89916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chemeClr val="tx1"/>
                </a:solidFill>
                <a:effectLst/>
                <a:latin typeface="Tahoma" pitchFamily="34" charset="0"/>
                <a:ea typeface="Times New Roman" pitchFamily="18" charset="0"/>
                <a:cs typeface="Tahoma" pitchFamily="34" charset="0"/>
              </a:rPr>
              <a:t>PRESENTATION OF THE HONOURABLE MINISTER OF STATE, MINISTRY OF SOLID MINERALS DEVELOPMENT HONOURABLE ABUBAKAR BAWA BWARI ON INCREASE REVENUE GENERATION THROUGH SOLID MINERALS SUB-SECTOR AT THE 2016 JOINT PLANNING BOARD AND NATIONAL COUNCIL ON DEVELOPMENT PLANNING MEETINGS HELD FROM 23</a:t>
            </a:r>
            <a:r>
              <a:rPr kumimoji="0" lang="en-US" sz="3200" b="1" i="0" u="sng" strike="noStrike" cap="none" normalizeH="0" baseline="30000" dirty="0" smtClean="0">
                <a:ln>
                  <a:noFill/>
                </a:ln>
                <a:solidFill>
                  <a:schemeClr val="tx1"/>
                </a:solidFill>
                <a:effectLst/>
                <a:latin typeface="Tahoma" pitchFamily="34" charset="0"/>
                <a:ea typeface="Times New Roman" pitchFamily="18" charset="0"/>
                <a:cs typeface="Tahoma" pitchFamily="34" charset="0"/>
              </a:rPr>
              <a:t>RD</a:t>
            </a:r>
            <a:r>
              <a:rPr kumimoji="0" lang="en-US" sz="3200" b="1" i="0" u="sng"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3200" b="1" i="0" u="sng"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3200" b="1" i="0" u="sng" strike="noStrike" cap="none" normalizeH="0" baseline="0" dirty="0" smtClean="0">
                <a:ln>
                  <a:noFill/>
                </a:ln>
                <a:solidFill>
                  <a:schemeClr val="tx1"/>
                </a:solidFill>
                <a:effectLst/>
                <a:latin typeface="Tahoma" pitchFamily="34" charset="0"/>
                <a:ea typeface="Times New Roman" pitchFamily="18" charset="0"/>
                <a:cs typeface="Tahoma" pitchFamily="34" charset="0"/>
              </a:rPr>
              <a:t> 25</a:t>
            </a:r>
            <a:r>
              <a:rPr kumimoji="0" lang="en-US" sz="3200" b="1" i="0" u="sng" strike="noStrike" cap="none" normalizeH="0" baseline="30000" dirty="0" smtClean="0">
                <a:ln>
                  <a:noFill/>
                </a:ln>
                <a:solidFill>
                  <a:schemeClr val="tx1"/>
                </a:solidFill>
                <a:effectLst/>
                <a:latin typeface="Tahoma" pitchFamily="34" charset="0"/>
                <a:ea typeface="Times New Roman" pitchFamily="18" charset="0"/>
                <a:cs typeface="Tahoma" pitchFamily="34" charset="0"/>
              </a:rPr>
              <a:t>TH</a:t>
            </a:r>
            <a:r>
              <a:rPr kumimoji="0" lang="en-US" sz="3200" b="1" i="0" u="sng" strike="noStrike" cap="none" normalizeH="0" baseline="0" dirty="0" smtClean="0">
                <a:ln>
                  <a:noFill/>
                </a:ln>
                <a:solidFill>
                  <a:schemeClr val="tx1"/>
                </a:solidFill>
                <a:effectLst/>
                <a:latin typeface="Tahoma" pitchFamily="34" charset="0"/>
                <a:ea typeface="Times New Roman" pitchFamily="18" charset="0"/>
                <a:cs typeface="Tahoma" pitchFamily="34" charset="0"/>
              </a:rPr>
              <a:t> AUGUST 2016 AT TAHIR GUEST PALACE, KANO, KANO STATE</a:t>
            </a: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1"/>
          <p:cNvSpPr>
            <a:spLocks noChangeArrowheads="1"/>
          </p:cNvSpPr>
          <p:nvPr/>
        </p:nvSpPr>
        <p:spPr bwMode="auto">
          <a:xfrm>
            <a:off x="685800" y="914400"/>
            <a:ext cx="77724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The high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prospectivity</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minerals include metallic minerals such as Gold, Iron Ore, Tin Ore, Lead and Zinc ore and industrial minerals including Limestone,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Baryte</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Kaolin, Feldspar. Others are energy minerals such as Coal and Bitumen, Precious stones and Dimension stones.</a:t>
            </a:r>
            <a:endParaRPr kumimoji="0" lang="en-US" sz="35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1"/>
          <p:cNvSpPr>
            <a:spLocks noChangeArrowheads="1"/>
          </p:cNvSpPr>
          <p:nvPr/>
        </p:nvSpPr>
        <p:spPr bwMode="auto">
          <a:xfrm>
            <a:off x="685800" y="990600"/>
            <a:ext cx="76962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As a way of catalyzing the contribution of the Solid Minerals Sector to the nation</a:t>
            </a:r>
            <a:r>
              <a:rPr kumimoji="0" lang="en-US" sz="40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 economy, the Ministry has chosen seven strategic minerals as priority for development. These are: </a:t>
            </a:r>
            <a:endParaRPr kumimoji="0" lang="en-US" sz="4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1"/>
          <p:cNvSpPr>
            <a:spLocks noChangeArrowheads="1"/>
          </p:cNvSpPr>
          <p:nvPr/>
        </p:nvSpPr>
        <p:spPr bwMode="auto">
          <a:xfrm>
            <a:off x="304800" y="762000"/>
            <a:ext cx="83058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36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Coal</a:t>
            </a: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Over 2.7billiontonnes- 				located in Enugu, 					</a:t>
            </a:r>
            <a:r>
              <a:rPr kumimoji="0" lang="en-US" sz="36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Anambra</a:t>
            </a: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36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Kogi</a:t>
            </a: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Benue, 			</a:t>
            </a:r>
            <a:r>
              <a:rPr kumimoji="0" lang="en-US" sz="36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Gombe</a:t>
            </a: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Edo States</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6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Bitumen</a:t>
            </a: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About 27 billion barrels of 			oil equivalent, occur </a:t>
            </a:r>
          </a:p>
          <a:p>
            <a:pPr marL="0" marR="0" lvl="0" indent="0" algn="l" defTabSz="914400" rtl="0" eaLnBrk="0" fontAlgn="base" latinLnBrk="0" hangingPunct="0">
              <a:lnSpc>
                <a:spcPct val="100000"/>
              </a:lnSpc>
              <a:spcBef>
                <a:spcPct val="0"/>
              </a:spcBef>
              <a:spcAft>
                <a:spcPct val="0"/>
              </a:spcAft>
              <a:buClrTx/>
              <a:buSzTx/>
              <a:tabLst/>
            </a:pPr>
            <a:r>
              <a:rPr lang="en-US" sz="3600" dirty="0">
                <a:latin typeface="Tahoma" pitchFamily="34" charset="0"/>
                <a:ea typeface="Times New Roman" pitchFamily="18" charset="0"/>
                <a:cs typeface="Tahoma" pitchFamily="34" charset="0"/>
              </a:rPr>
              <a:t>	</a:t>
            </a:r>
            <a:r>
              <a:rPr lang="en-US" sz="3600" dirty="0" smtClean="0">
                <a:latin typeface="Tahoma" pitchFamily="34" charset="0"/>
                <a:ea typeface="Times New Roman" pitchFamily="18" charset="0"/>
                <a:cs typeface="Tahoma" pitchFamily="34" charset="0"/>
              </a:rPr>
              <a:t>		</a:t>
            </a: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In </a:t>
            </a:r>
            <a:r>
              <a:rPr kumimoji="0" lang="en-US" sz="36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Ondo</a:t>
            </a: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36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Ogun</a:t>
            </a: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Lagos, 			Edo States</a:t>
            </a:r>
            <a:endParaRPr kumimoji="0" lang="en-US" sz="3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1"/>
          <p:cNvSpPr>
            <a:spLocks noChangeArrowheads="1"/>
          </p:cNvSpPr>
          <p:nvPr/>
        </p:nvSpPr>
        <p:spPr bwMode="auto">
          <a:xfrm>
            <a:off x="304800" y="533400"/>
            <a:ext cx="85344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36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Iron Ore</a:t>
            </a: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About 10 billion </a:t>
            </a:r>
            <a:r>
              <a:rPr kumimoji="0" lang="en-US" sz="36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tonnes</a:t>
            </a: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occurring in </a:t>
            </a:r>
            <a:r>
              <a:rPr kumimoji="0" lang="en-US" sz="36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Kogi</a:t>
            </a: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36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Nassarawa</a:t>
            </a: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36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Bauchi</a:t>
            </a: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Kaduna, </a:t>
            </a:r>
            <a:r>
              <a:rPr kumimoji="0" lang="en-US" sz="36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Yobe</a:t>
            </a: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36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Statesand</a:t>
            </a: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the FCT, Abuja</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6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Gold</a:t>
            </a: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Estimated 1million ounce 				resources occur in </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36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Osun</a:t>
            </a: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State alone. Other 				locations of Gold are </a:t>
            </a:r>
            <a:endParaRPr kumimoji="0" lang="en-US" sz="3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1"/>
          <p:cNvSpPr>
            <a:spLocks noChangeArrowheads="1"/>
          </p:cNvSpPr>
          <p:nvPr/>
        </p:nvSpPr>
        <p:spPr bwMode="auto">
          <a:xfrm>
            <a:off x="228600" y="73759"/>
            <a:ext cx="86868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3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Lead/Zinc</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Estimated 55million </a:t>
            </a:r>
            <a:r>
              <a:rPr kumimoji="0" lang="en-US" sz="3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tonnes</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occur in </a:t>
            </a:r>
            <a:r>
              <a:rPr kumimoji="0" lang="en-US" sz="3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Ebonyi</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Plateau, </a:t>
            </a:r>
            <a:endParaRPr kumimoji="0" lang="en-US" sz="3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Cross-River, </a:t>
            </a:r>
            <a:r>
              <a:rPr kumimoji="0" lang="en-US" sz="3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Zamfara</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3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Bauchi</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States and the FCT</a:t>
            </a:r>
            <a:endParaRPr kumimoji="0" lang="en-US" sz="3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Limestone</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About 3trillion </a:t>
            </a:r>
            <a:r>
              <a:rPr kumimoji="0" lang="en-US" sz="3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tonnes</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occur 			in </a:t>
            </a:r>
            <a:r>
              <a:rPr kumimoji="0" lang="en-US" sz="3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Gombe</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3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Sokoto</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endParaRPr kumimoji="0" lang="en-US" sz="3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3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Ogun</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3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Kogi</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3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Ebonyi</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Cross-				River, Edo States</a:t>
            </a:r>
            <a:endParaRPr kumimoji="0" lang="en-US" sz="3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400" b="1"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Barytes</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Estimated 22million </a:t>
            </a:r>
            <a:r>
              <a:rPr kumimoji="0" lang="en-US" sz="3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tonnes</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3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occurin</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3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Nassarawa</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3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Taraba</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Benue,	Cross-River, Plateau, 			</a:t>
            </a:r>
            <a:r>
              <a:rPr kumimoji="0" lang="en-US" sz="3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Zamfara</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States</a:t>
            </a:r>
            <a:endParaRPr kumimoji="0" lang="en-US" sz="3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1"/>
          <p:cNvSpPr>
            <a:spLocks noChangeArrowheads="1"/>
          </p:cNvSpPr>
          <p:nvPr/>
        </p:nvSpPr>
        <p:spPr bwMode="auto">
          <a:xfrm>
            <a:off x="533400" y="838200"/>
            <a:ext cx="79248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These mineral resources have remained largely untapped thereby offering an extensive investment window in the areas of mineral exploration, exploitation, beneficiation and downstream industries along the value chain line.</a:t>
            </a:r>
            <a:endParaRPr kumimoji="0" lang="en-US" sz="4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1"/>
          <p:cNvSpPr>
            <a:spLocks noChangeArrowheads="1"/>
          </p:cNvSpPr>
          <p:nvPr/>
        </p:nvSpPr>
        <p:spPr bwMode="auto">
          <a:xfrm>
            <a:off x="533400" y="914400"/>
            <a:ext cx="81534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4000" b="1" i="1" u="none" strike="noStrike" cap="none" normalizeH="0" baseline="0" dirty="0" smtClean="0">
                <a:ln>
                  <a:noFill/>
                </a:ln>
                <a:solidFill>
                  <a:srgbClr val="002060"/>
                </a:solidFill>
                <a:effectLst/>
                <a:latin typeface="Tahoma" pitchFamily="34" charset="0"/>
                <a:ea typeface="Times New Roman" pitchFamily="18" charset="0"/>
                <a:cs typeface="Tahoma" pitchFamily="34" charset="0"/>
              </a:rPr>
              <a:t>Mining Sector Reforms</a:t>
            </a:r>
            <a:endParaRPr kumimoji="0" lang="en-US" sz="4000" b="0" i="0" u="none" strike="noStrike" cap="none" normalizeH="0" baseline="0" dirty="0" smtClean="0">
              <a:ln>
                <a:noFill/>
              </a:ln>
              <a:solidFill>
                <a:srgbClr val="002060"/>
              </a:solidFill>
              <a:effectLst/>
              <a:latin typeface="Tahoma" pitchFamily="34" charset="0"/>
              <a:ea typeface="Times New Roman" pitchFamily="18"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Mr. Chairman, it is necessary to point out that the mining sector with its huge wealth spinning potential had remained neglected this long by successive past Governments while the country continued to wallow in poverty. </a:t>
            </a:r>
            <a:endParaRPr kumimoji="0" lang="en-US" sz="4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1"/>
          <p:cNvSpPr>
            <a:spLocks noChangeArrowheads="1"/>
          </p:cNvSpPr>
          <p:nvPr/>
        </p:nvSpPr>
        <p:spPr bwMode="auto">
          <a:xfrm>
            <a:off x="533400" y="914400"/>
            <a:ext cx="8305800" cy="49398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Even with the creation of the Ministry of Solid Minerals Development in 1995 with a mandate to fast track the beneficial development of the nation</a:t>
            </a:r>
            <a:r>
              <a:rPr kumimoji="0" lang="en-US" sz="35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 solid minerals resources; there has not been appreciable progress in the development of the sector particularly in terms of mineral production and contribution to national revenue and GDP.</a:t>
            </a:r>
            <a:endParaRPr kumimoji="0" lang="en-US" sz="35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1"/>
          <p:cNvSpPr>
            <a:spLocks noChangeArrowheads="1"/>
          </p:cNvSpPr>
          <p:nvPr/>
        </p:nvSpPr>
        <p:spPr bwMode="auto">
          <a:xfrm>
            <a:off x="533400" y="838200"/>
            <a:ext cx="77724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However, the notable reform </a:t>
            </a:r>
            <a:r>
              <a:rPr kumimoji="0" lang="en-US" sz="40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programmes</a:t>
            </a: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embarked upon by past Governments starting from 1999 is an attempt to grow the mineral sector for increase revenue generation. Some of these reforms include but not limited to the following:</a:t>
            </a:r>
            <a:endParaRPr kumimoji="0" lang="en-US" sz="4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1"/>
          <p:cNvSpPr>
            <a:spLocks noChangeArrowheads="1"/>
          </p:cNvSpPr>
          <p:nvPr/>
        </p:nvSpPr>
        <p:spPr bwMode="auto">
          <a:xfrm>
            <a:off x="609600" y="609600"/>
            <a:ext cx="80772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38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i</a:t>
            </a:r>
            <a:r>
              <a:rPr kumimoji="0" lang="en-US" sz="3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Deregulation of the coal sub-	sector in 1999 which was 	hitherto exclusively reserved for 	the Government owned Nigerian 	Coal Corporation (now 	privatized) thereby allowing 	private companies to participate 	in coal exploration and mining 	activities.</a:t>
            </a:r>
            <a:endParaRPr kumimoji="0" lang="en-US" sz="3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28600" y="457200"/>
            <a:ext cx="8610600" cy="60170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500" b="1" i="1"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Protocol</a:t>
            </a:r>
            <a:endParaRPr kumimoji="0" lang="en-US" sz="35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Distinguished ladies and gentlemen, I am delighted to make this presentation on </a:t>
            </a:r>
            <a:r>
              <a:rPr kumimoji="0" lang="en-US" sz="35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Increase Revenue Generation through the Solid Minerals Sub-sector</a:t>
            </a:r>
            <a:r>
              <a:rPr kumimoji="0" lang="en-US" sz="35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this important national strategic planning meeting which is aimed at discussing policy issues with a view to proposing optimal approach for enhancing economic management process at the national and sub-national levels.</a:t>
            </a:r>
            <a:endParaRPr kumimoji="0" lang="en-US" sz="35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1"/>
          <p:cNvSpPr>
            <a:spLocks noChangeArrowheads="1"/>
          </p:cNvSpPr>
          <p:nvPr/>
        </p:nvSpPr>
        <p:spPr bwMode="auto">
          <a:xfrm>
            <a:off x="381000" y="152400"/>
            <a:ext cx="85344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ii.	Change in minerals policy which made the 	private sector the owner and operator of 	mineral and mining projects with 	Government</a:t>
            </a:r>
            <a:r>
              <a:rPr kumimoji="0" lang="en-US" sz="35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 role restricted to regulatory 	and administrative functions. This led to 	the divestment of Government equities in 	Nigerian Mining Corporation (NMC), 	Nigerian Coal Corporation (NCC), Nigerian 	Iron-ore Mining Company (NIOMCO),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Ajaokuta</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Steel Company of Nigeria 	(ALSCON)and Delta Steel Company 	amongst others.</a:t>
            </a:r>
            <a:endParaRPr kumimoji="0" lang="en-US" sz="35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1"/>
          <p:cNvSpPr>
            <a:spLocks noChangeArrowheads="1"/>
          </p:cNvSpPr>
          <p:nvPr/>
        </p:nvSpPr>
        <p:spPr bwMode="auto">
          <a:xfrm>
            <a:off x="609600" y="685800"/>
            <a:ext cx="7772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iii.	Enactment of 	internationally acclaimed 	legal and regulatory 	framework considered 	strong to attract local and 	global demand for strategic 	target minerals such as Coal, 	Gold, Iron ore, Lead-Zinc etc. 	The Framework consists of:</a:t>
            </a:r>
            <a:endParaRPr kumimoji="0" lang="en-US" sz="4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1"/>
          <p:cNvSpPr>
            <a:spLocks noChangeArrowheads="1"/>
          </p:cNvSpPr>
          <p:nvPr/>
        </p:nvSpPr>
        <p:spPr bwMode="auto">
          <a:xfrm>
            <a:off x="685800" y="838200"/>
            <a:ext cx="73914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National Minerals and Metal 	Policy approved in 2008,</a:t>
            </a:r>
            <a:endParaRPr kumimoji="0" lang="en-US" sz="4000" b="0" i="0" u="none" strike="noStrike" cap="none" normalizeH="0" baseline="0" dirty="0" smtClean="0">
              <a:ln>
                <a:noFill/>
              </a:ln>
              <a:solidFill>
                <a:schemeClr val="tx1"/>
              </a:solidFill>
              <a:effectLst/>
              <a:latin typeface="Arial" pitchFamily="34" charset="0"/>
            </a:endParaRPr>
          </a:p>
          <a:p>
            <a:pPr lvl="1" indent="-457200" eaLnBrk="0" fontAlgn="base" hangingPunct="0">
              <a:spcBef>
                <a:spcPct val="0"/>
              </a:spcBef>
              <a:spcAft>
                <a:spcPct val="0"/>
              </a:spcAft>
              <a:buFontTx/>
              <a:buChar char="•"/>
            </a:pP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Nigerian minerals and mining Act, 2007</a:t>
            </a:r>
          </a:p>
          <a:p>
            <a:pPr lvl="1" indent="-457200" eaLnBrk="0" fontAlgn="base" hangingPunct="0">
              <a:spcBef>
                <a:spcPct val="0"/>
              </a:spcBef>
              <a:spcAft>
                <a:spcPct val="0"/>
              </a:spcAft>
              <a:buFontTx/>
              <a:buChar char="•"/>
            </a:pP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Nigerian minerals and mining Regulations, 2011</a:t>
            </a:r>
          </a:p>
          <a:p>
            <a:pPr lvl="1" indent="-457200" eaLnBrk="0" fontAlgn="base" hangingPunct="0">
              <a:spcBef>
                <a:spcPct val="0"/>
              </a:spcBef>
              <a:spcAft>
                <a:spcPct val="0"/>
              </a:spcAft>
              <a:buFontTx/>
              <a:buChar char="•"/>
            </a:pP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Explosive Act of 1964 (Still under review).</a:t>
            </a:r>
            <a:endParaRPr kumimoji="0" lang="en-US" sz="4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1"/>
          <p:cNvSpPr>
            <a:spLocks noChangeArrowheads="1"/>
          </p:cNvSpPr>
          <p:nvPr/>
        </p:nvSpPr>
        <p:spPr bwMode="auto">
          <a:xfrm>
            <a:off x="609600" y="685800"/>
            <a:ext cx="7696200" cy="55245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iv.	Establishment of institutions to 	facilitate the sustainable growth 	of the sector, key amongst which 	are:</a:t>
            </a:r>
            <a:endParaRPr kumimoji="0" lang="en-US" sz="3500" b="0" i="0" u="none" strike="noStrike" cap="none" normalizeH="0" baseline="0" dirty="0" smtClean="0">
              <a:ln>
                <a:noFill/>
              </a:ln>
              <a:solidFill>
                <a:schemeClr val="tx1"/>
              </a:solidFill>
              <a:effectLst/>
              <a:latin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Tx/>
              <a:buChar char="•"/>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Nigerian Geological Survey Agency (NGSA)</a:t>
            </a:r>
          </a:p>
          <a:p>
            <a:pPr marL="457200" lvl="0" indent="-457200" eaLnBrk="0" fontAlgn="base" hangingPunct="0">
              <a:spcBef>
                <a:spcPct val="0"/>
              </a:spcBef>
              <a:spcAft>
                <a:spcPct val="0"/>
              </a:spcAft>
              <a:buFontTx/>
              <a:buChar char="•"/>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Nigeria Mining Cadastre Office (MCO)</a:t>
            </a:r>
            <a:r>
              <a:rPr lang="en-US" sz="3600" dirty="0"/>
              <a:t> </a:t>
            </a:r>
            <a:endParaRPr lang="en-US" sz="3600" dirty="0" smtClean="0"/>
          </a:p>
          <a:p>
            <a:pPr marL="457200" lvl="0" indent="-457200" eaLnBrk="0" fontAlgn="base" hangingPunct="0">
              <a:spcBef>
                <a:spcPct val="0"/>
              </a:spcBef>
              <a:spcAft>
                <a:spcPct val="0"/>
              </a:spcAft>
              <a:buFontTx/>
              <a:buChar char="•"/>
            </a:pPr>
            <a:r>
              <a:rPr lang="en-US" sz="3500" dirty="0" smtClean="0">
                <a:latin typeface="Tahoma" pitchFamily="34" charset="0"/>
                <a:cs typeface="Tahoma" pitchFamily="34" charset="0"/>
              </a:rPr>
              <a:t>Nigerian </a:t>
            </a:r>
            <a:r>
              <a:rPr lang="en-US" sz="3500" dirty="0">
                <a:latin typeface="Tahoma" pitchFamily="34" charset="0"/>
                <a:cs typeface="Tahoma" pitchFamily="34" charset="0"/>
              </a:rPr>
              <a:t>Institute of Mining and Geosciences </a:t>
            </a:r>
            <a:endParaRPr kumimoji="0" lang="en-US" sz="3500" b="0" i="0" u="none" strike="noStrike" cap="none" normalizeH="0" baseline="0" dirty="0" smtClean="0">
              <a:ln>
                <a:noFill/>
              </a:ln>
              <a:solidFill>
                <a:schemeClr val="tx1"/>
              </a:solidFill>
              <a:effectLst/>
              <a:latin typeface="Tahoma" pitchFamily="34" charset="0"/>
              <a:cs typeface="Tahom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1"/>
          <p:cNvSpPr>
            <a:spLocks noChangeArrowheads="1"/>
          </p:cNvSpPr>
          <p:nvPr/>
        </p:nvSpPr>
        <p:spPr bwMode="auto">
          <a:xfrm>
            <a:off x="609600" y="685800"/>
            <a:ext cx="78486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1" fontAlgn="base" latinLnBrk="0" hangingPunct="1">
              <a:lnSpc>
                <a:spcPct val="100000"/>
              </a:lnSpc>
              <a:spcBef>
                <a:spcPct val="0"/>
              </a:spcBef>
              <a:spcAft>
                <a:spcPct val="0"/>
              </a:spcAft>
              <a:buClrTx/>
              <a:buSzTx/>
              <a:buFontTx/>
              <a:buChar char="•"/>
              <a:tabLst/>
            </a:pP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Solid Minerals Development Fund.</a:t>
            </a:r>
          </a:p>
          <a:p>
            <a:pPr marL="457200" marR="0" lvl="0" indent="-457200" algn="l" defTabSz="914400" rtl="0" eaLnBrk="1" fontAlgn="base" latinLnBrk="0" hangingPunct="1">
              <a:lnSpc>
                <a:spcPct val="100000"/>
              </a:lnSpc>
              <a:spcBef>
                <a:spcPct val="0"/>
              </a:spcBef>
              <a:spcAft>
                <a:spcPct val="0"/>
              </a:spcAft>
              <a:buClrTx/>
              <a:buSzTx/>
              <a:buFontTx/>
              <a:buChar char="•"/>
              <a:tabLst/>
            </a:pP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Three technical departments in the Ministry namely Mines Inspectorate, Mines Environmental Compliance and Artisanal and Small Scale Mining Departments.</a:t>
            </a:r>
            <a:endParaRPr kumimoji="0" lang="en-US" sz="4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1"/>
          <p:cNvSpPr>
            <a:spLocks noChangeArrowheads="1"/>
          </p:cNvSpPr>
          <p:nvPr/>
        </p:nvSpPr>
        <p:spPr bwMode="auto">
          <a:xfrm>
            <a:off x="533400" y="762000"/>
            <a:ext cx="76200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While the framework compares favorably to that of top mining jurisdictions in the World, Nigeria still suffers from perception problem attributed to continued existence of a number of fundamental challenges and issues not yet addressed. These challenges include:</a:t>
            </a:r>
            <a:endParaRPr kumimoji="0" lang="en-US" sz="3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1"/>
          <p:cNvSpPr>
            <a:spLocks noChangeArrowheads="1"/>
          </p:cNvSpPr>
          <p:nvPr/>
        </p:nvSpPr>
        <p:spPr bwMode="auto">
          <a:xfrm>
            <a:off x="152400" y="533400"/>
            <a:ext cx="8686800" cy="60170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1" fontAlgn="base" latinLnBrk="0" hangingPunct="1">
              <a:lnSpc>
                <a:spcPct val="100000"/>
              </a:lnSpc>
              <a:spcBef>
                <a:spcPct val="0"/>
              </a:spcBef>
              <a:spcAft>
                <a:spcPct val="0"/>
              </a:spcAft>
              <a:buClrTx/>
              <a:buSzTx/>
              <a:buFontTx/>
              <a:buChar char="•"/>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Lack of adequate geosciences data</a:t>
            </a:r>
          </a:p>
          <a:p>
            <a:pPr marL="457200" marR="0" lvl="0" indent="-457200" algn="l" defTabSz="914400" rtl="0" eaLnBrk="1" fontAlgn="base" latinLnBrk="0" hangingPunct="1">
              <a:lnSpc>
                <a:spcPct val="100000"/>
              </a:lnSpc>
              <a:spcBef>
                <a:spcPct val="0"/>
              </a:spcBef>
              <a:spcAft>
                <a:spcPct val="0"/>
              </a:spcAft>
              <a:buClrTx/>
              <a:buSzTx/>
              <a:buFontTx/>
              <a:buChar char="•"/>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Limited federal budget to support the sector</a:t>
            </a:r>
            <a:r>
              <a:rPr kumimoji="0" lang="en-US" sz="35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 developmental activities</a:t>
            </a:r>
          </a:p>
          <a:p>
            <a:pPr marL="457200" marR="0" lvl="0" indent="-457200" algn="l" defTabSz="914400" rtl="0" eaLnBrk="1" fontAlgn="base" latinLnBrk="0" hangingPunct="1">
              <a:lnSpc>
                <a:spcPct val="100000"/>
              </a:lnSpc>
              <a:spcBef>
                <a:spcPct val="0"/>
              </a:spcBef>
              <a:spcAft>
                <a:spcPct val="0"/>
              </a:spcAft>
              <a:buClrTx/>
              <a:buSzTx/>
              <a:buFontTx/>
              <a:buChar char="•"/>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Poor and limited critical infrastructures of roads &amp; rail lines linking mine sites with mineral commodity destination, electric power etc.</a:t>
            </a:r>
          </a:p>
          <a:p>
            <a:pPr marL="457200" marR="0" lvl="0" indent="-457200" algn="l" defTabSz="914400" rtl="0" eaLnBrk="1" fontAlgn="base" latinLnBrk="0" hangingPunct="1">
              <a:lnSpc>
                <a:spcPct val="100000"/>
              </a:lnSpc>
              <a:spcBef>
                <a:spcPct val="0"/>
              </a:spcBef>
              <a:spcAft>
                <a:spcPct val="0"/>
              </a:spcAft>
              <a:buClrTx/>
              <a:buSzTx/>
              <a:buFontTx/>
              <a:buChar char="•"/>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Federal - state tension over interest on mineral revenue</a:t>
            </a:r>
          </a:p>
          <a:p>
            <a:pPr marL="457200" marR="0" lvl="0" indent="-457200" algn="l" defTabSz="914400" rtl="0" eaLnBrk="1" fontAlgn="base" latinLnBrk="0" hangingPunct="1">
              <a:lnSpc>
                <a:spcPct val="100000"/>
              </a:lnSpc>
              <a:spcBef>
                <a:spcPct val="0"/>
              </a:spcBef>
              <a:spcAft>
                <a:spcPct val="0"/>
              </a:spcAft>
              <a:buClrTx/>
              <a:buSzTx/>
              <a:buFontTx/>
              <a:buChar char="•"/>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Illegal mining and host community issues</a:t>
            </a:r>
            <a:endParaRPr kumimoji="0" lang="en-US" sz="35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1"/>
          <p:cNvSpPr>
            <a:spLocks noChangeArrowheads="1"/>
          </p:cNvSpPr>
          <p:nvPr/>
        </p:nvSpPr>
        <p:spPr bwMode="auto">
          <a:xfrm>
            <a:off x="457200" y="609600"/>
            <a:ext cx="8153400"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As a result of these issues, development of the sector has been retarded such that the sector’s contribution to national revenue and GDP has sharply declined in the past 20 years of our nationhood.</a:t>
            </a:r>
            <a:r>
              <a:rPr lang="en-US" sz="3500" dirty="0">
                <a:latin typeface="Tahoma" pitchFamily="34" charset="0"/>
                <a:cs typeface="Tahoma" pitchFamily="34" charset="0"/>
              </a:rPr>
              <a:t> </a:t>
            </a:r>
            <a:endParaRPr lang="en-US" sz="3500" dirty="0" smtClean="0">
              <a:latin typeface="Tahoma" pitchFamily="34" charset="0"/>
              <a:cs typeface="Tahoma" pitchFamily="34" charset="0"/>
            </a:endParaRPr>
          </a:p>
          <a:p>
            <a:pPr lvl="0" fontAlgn="base">
              <a:spcBef>
                <a:spcPct val="0"/>
              </a:spcBef>
              <a:spcAft>
                <a:spcPct val="0"/>
              </a:spcAft>
            </a:pPr>
            <a:endParaRPr lang="en-US" dirty="0" smtClean="0">
              <a:latin typeface="Tahoma" pitchFamily="34" charset="0"/>
              <a:cs typeface="Tahoma" pitchFamily="34" charset="0"/>
            </a:endParaRPr>
          </a:p>
          <a:p>
            <a:pPr lvl="0" fontAlgn="base">
              <a:spcBef>
                <a:spcPct val="0"/>
              </a:spcBef>
              <a:spcAft>
                <a:spcPct val="0"/>
              </a:spcAft>
            </a:pPr>
            <a:r>
              <a:rPr lang="en-US" sz="3500" dirty="0" smtClean="0">
                <a:latin typeface="Tahoma" pitchFamily="34" charset="0"/>
                <a:cs typeface="Tahoma" pitchFamily="34" charset="0"/>
              </a:rPr>
              <a:t>These </a:t>
            </a:r>
            <a:r>
              <a:rPr lang="en-US" sz="3500" dirty="0">
                <a:latin typeface="Tahoma" pitchFamily="34" charset="0"/>
                <a:cs typeface="Tahoma" pitchFamily="34" charset="0"/>
              </a:rPr>
              <a:t>challenges notwithstanding, Nigeria still has a number of local and foreign investors presently working in the country the major amongst  them are:</a:t>
            </a:r>
            <a:endParaRPr kumimoji="0" lang="en-US" sz="3500" b="0" i="0" u="none" strike="noStrike" cap="none" normalizeH="0" baseline="0" dirty="0" smtClean="0">
              <a:ln>
                <a:noFill/>
              </a:ln>
              <a:solidFill>
                <a:schemeClr val="tx1"/>
              </a:solidFill>
              <a:effectLst/>
              <a:latin typeface="Tahoma" pitchFamily="34" charset="0"/>
              <a:cs typeface="Tahoma"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1"/>
          <p:cNvSpPr>
            <a:spLocks noChangeArrowheads="1"/>
          </p:cNvSpPr>
          <p:nvPr/>
        </p:nvSpPr>
        <p:spPr bwMode="auto">
          <a:xfrm>
            <a:off x="609600" y="533400"/>
            <a:ext cx="8458200" cy="60170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3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i</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a:r>
            <a:r>
              <a:rPr kumimoji="0" lang="en-US" sz="3400" b="0" i="0" u="none" strike="noStrike" cap="none" normalizeH="0" dirty="0" smtClean="0">
                <a:ln>
                  <a:noFill/>
                </a:ln>
                <a:solidFill>
                  <a:schemeClr val="tx1"/>
                </a:solidFill>
                <a:effectLst/>
                <a:latin typeface="Tahoma" pitchFamily="34" charset="0"/>
                <a:ea typeface="Times New Roman" pitchFamily="18" charset="0"/>
                <a:cs typeface="Tahoma" pitchFamily="34" charset="0"/>
              </a:rPr>
              <a:t> </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Eta-</a:t>
            </a:r>
            <a:r>
              <a:rPr kumimoji="0" lang="en-US" sz="3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Zuma</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Group - 	Coal 								exploration and 						mining in </a:t>
            </a:r>
            <a:r>
              <a:rPr kumimoji="0" lang="en-US" sz="3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Kogi</a:t>
            </a:r>
            <a:endParaRPr kumimoji="0" lang="en-US" sz="3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State</a:t>
            </a:r>
            <a:endParaRPr kumimoji="0" lang="en-US" sz="3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ii. </a:t>
            </a:r>
            <a:r>
              <a:rPr kumimoji="0" lang="en-US" sz="32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Ashaka</a:t>
            </a:r>
            <a:r>
              <a:rPr kumimoji="0" lang="en-US" sz="32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cement Plc</a:t>
            </a:r>
            <a:r>
              <a:rPr lang="en-US" sz="3400" dirty="0">
                <a:latin typeface="Tahoma" pitchFamily="34" charset="0"/>
                <a:ea typeface="Times New Roman" pitchFamily="18" charset="0"/>
                <a:cs typeface="Tahoma" pitchFamily="34" charset="0"/>
              </a:rPr>
              <a:t> </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Mining of 							Limestone and 						Coal in </a:t>
            </a:r>
            <a:r>
              <a:rPr kumimoji="0" lang="en-US" sz="3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Gombe</a:t>
            </a:r>
            <a:endParaRPr kumimoji="0" lang="en-US" sz="3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State</a:t>
            </a:r>
            <a:endParaRPr kumimoji="0" lang="en-US" sz="3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iii. </a:t>
            </a:r>
            <a:r>
              <a:rPr kumimoji="0" lang="en-US" sz="3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Gangote</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cement    - 	Limestone mining 						in </a:t>
            </a:r>
            <a:r>
              <a:rPr kumimoji="0" lang="en-US" sz="3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Kogi</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and </a:t>
            </a:r>
            <a:r>
              <a:rPr kumimoji="0" lang="en-US" sz="34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Ogun</a:t>
            </a:r>
            <a:endParaRPr kumimoji="0" lang="en-US" sz="3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State</a:t>
            </a:r>
            <a:endParaRPr kumimoji="0" lang="en-US" sz="3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1"/>
          <p:cNvSpPr>
            <a:spLocks noChangeArrowheads="1"/>
          </p:cNvSpPr>
          <p:nvPr/>
        </p:nvSpPr>
        <p:spPr bwMode="auto">
          <a:xfrm>
            <a:off x="381000" y="609600"/>
            <a:ext cx="8305800"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iv.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Wapco</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Larfage</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Nig.	- Mining of</a:t>
            </a:r>
            <a:r>
              <a:rPr kumimoji="0" lang="en-US" sz="3500" b="0" i="0" u="none" strike="noStrike" cap="none" normalizeH="0" dirty="0" smtClean="0">
                <a:ln>
                  <a:noFill/>
                </a:ln>
                <a:solidFill>
                  <a:schemeClr val="tx1"/>
                </a:solidFill>
                <a:effectLst/>
                <a:latin typeface="Tahoma" pitchFamily="34" charset="0"/>
                <a:ea typeface="Times New Roman" pitchFamily="18" charset="0"/>
                <a:cs typeface="Tahoma" pitchFamily="34" charset="0"/>
              </a:rPr>
              <a:t> 	</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Limestone in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Ogun</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State</a:t>
            </a:r>
            <a:endParaRPr kumimoji="0" lang="en-US" sz="35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v. Australian Mines -	Gold exploration 	in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KebbiState</a:t>
            </a:r>
            <a:endParaRPr kumimoji="0" lang="en-US" sz="35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vi.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Seglola</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/Tropical Mines -	Gold 	exploration in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Osun</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State</a:t>
            </a:r>
          </a:p>
          <a:p>
            <a:pPr eaLnBrk="0" fontAlgn="base" hangingPunct="0">
              <a:spcBef>
                <a:spcPct val="0"/>
              </a:spcBef>
              <a:spcAft>
                <a:spcPct val="0"/>
              </a:spcAf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vii.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Tongyi</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Allied Mining 	-	Mining 	of Led/Zinc in Plateau State,</a:t>
            </a:r>
            <a:r>
              <a:rPr kumimoji="0" lang="en-US" sz="3500" b="0" i="0" u="none" strike="noStrike" cap="none" normalizeH="0" baseline="0" dirty="0" smtClean="0">
                <a:ln>
                  <a:noFill/>
                </a:ln>
                <a:solidFill>
                  <a:schemeClr val="tx1"/>
                </a:solidFill>
                <a:effectLst/>
                <a:latin typeface="Tahoma" pitchFamily="34" charset="0"/>
                <a:cs typeface="Tahoma" pitchFamily="34" charset="0"/>
              </a:rPr>
              <a:t> </a:t>
            </a:r>
            <a:r>
              <a:rPr lang="en-US" sz="3500" dirty="0">
                <a:latin typeface="Tahoma" pitchFamily="34" charset="0"/>
                <a:cs typeface="Tahoma" pitchFamily="34" charset="0"/>
              </a:rPr>
              <a:t>Tin and </a:t>
            </a:r>
            <a:r>
              <a:rPr lang="en-US" sz="3500" dirty="0" err="1">
                <a:latin typeface="Tahoma" pitchFamily="34" charset="0"/>
                <a:cs typeface="Tahoma" pitchFamily="34" charset="0"/>
              </a:rPr>
              <a:t>Columbite</a:t>
            </a:r>
            <a:r>
              <a:rPr lang="en-US" sz="3500" dirty="0">
                <a:latin typeface="Tahoma" pitchFamily="34" charset="0"/>
                <a:cs typeface="Tahoma" pitchFamily="34" charset="0"/>
              </a:rPr>
              <a:t> in </a:t>
            </a:r>
            <a:r>
              <a:rPr lang="en-US" sz="3500" dirty="0" err="1">
                <a:latin typeface="Tahoma" pitchFamily="34" charset="0"/>
                <a:cs typeface="Tahoma" pitchFamily="34" charset="0"/>
              </a:rPr>
              <a:t>Bauchi</a:t>
            </a:r>
            <a:r>
              <a:rPr lang="en-US" sz="3500" dirty="0">
                <a:latin typeface="Tahoma" pitchFamily="34" charset="0"/>
                <a:cs typeface="Tahoma" pitchFamily="34" charset="0"/>
              </a:rPr>
              <a:t> State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5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04801"/>
            <a:ext cx="8382000" cy="6017032"/>
          </a:xfrm>
          <a:prstGeom prst="rect">
            <a:avLst/>
          </a:prstGeom>
        </p:spPr>
        <p:txBody>
          <a:bodyPr wrap="square">
            <a:spAutoFit/>
          </a:bodyPr>
          <a:lstStyle/>
          <a:p>
            <a:r>
              <a:rPr lang="en-US" sz="3500" dirty="0">
                <a:latin typeface="Tahoma" pitchFamily="34" charset="0"/>
                <a:cs typeface="Tahoma" pitchFamily="34" charset="0"/>
              </a:rPr>
              <a:t>Taking into consideration the desire of the present Administration to diversify the economy of the nation through Agriculture and the Solid Minerals Sub- sector, I intend to give a brief historical perspective of mining industry and the potentials it holds before delving into the efforts which the Ministry of Solid Minerals Development is making in repositioning the minerals sector on the path of sustainable development.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1"/>
          <p:cNvSpPr>
            <a:spLocks noChangeArrowheads="1"/>
          </p:cNvSpPr>
          <p:nvPr/>
        </p:nvSpPr>
        <p:spPr bwMode="auto">
          <a:xfrm>
            <a:off x="304800" y="1066800"/>
            <a:ext cx="82296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viii. African Natural </a:t>
            </a:r>
          </a:p>
          <a:p>
            <a:pPr marL="0" marR="0" lvl="0" indent="0" algn="l" defTabSz="914400" rtl="0" eaLnBrk="1" fontAlgn="base" latinLnBrk="0" hangingPunct="1">
              <a:lnSpc>
                <a:spcPct val="100000"/>
              </a:lnSpc>
              <a:spcBef>
                <a:spcPct val="0"/>
              </a:spcBef>
              <a:spcAft>
                <a:spcPct val="0"/>
              </a:spcAft>
              <a:buClrTx/>
              <a:buSzTx/>
              <a:tabLst/>
            </a:pP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Resources and Mines </a:t>
            </a:r>
          </a:p>
          <a:p>
            <a:pPr marL="0" marR="0" lvl="0" indent="0" algn="l" defTabSz="914400" rtl="0" eaLnBrk="1" fontAlgn="base" latinLnBrk="0" hangingPunct="1">
              <a:lnSpc>
                <a:spcPct val="100000"/>
              </a:lnSpc>
              <a:spcBef>
                <a:spcPct val="0"/>
              </a:spcBef>
              <a:spcAft>
                <a:spcPct val="0"/>
              </a:spcAft>
              <a:buClrTx/>
              <a:buSzTx/>
              <a:tabLst/>
            </a:pP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Limited				-	Coal and 						Iron ore 							exploration 						in </a:t>
            </a:r>
            <a:r>
              <a:rPr kumimoji="0" lang="en-US" sz="36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Kogi</a:t>
            </a: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State</a:t>
            </a:r>
            <a:r>
              <a:rPr kumimoji="0" lang="en-US" sz="36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1"/>
          <p:cNvSpPr>
            <a:spLocks noChangeArrowheads="1"/>
          </p:cNvSpPr>
          <p:nvPr/>
        </p:nvSpPr>
        <p:spPr bwMode="auto">
          <a:xfrm>
            <a:off x="762000" y="533400"/>
            <a:ext cx="75438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800" b="1" i="1"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Status of the Mining Industry Operations</a:t>
            </a:r>
            <a:endParaRPr kumimoji="0" lang="en-US" sz="3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present, the mining landscape is dominated by artisanal and small scale mines and sizeable stone and limestone quarries which account for more than 90% of the revenue generated by the Ministry. </a:t>
            </a:r>
            <a:endParaRPr kumimoji="0" lang="en-US" sz="3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1"/>
          <p:cNvSpPr>
            <a:spLocks noChangeArrowheads="1"/>
          </p:cNvSpPr>
          <p:nvPr/>
        </p:nvSpPr>
        <p:spPr bwMode="auto">
          <a:xfrm>
            <a:off x="609600" y="1219200"/>
            <a:ext cx="79248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As mentioned earlier, there are only a few medium scale exploration and mining companies operating in the country and this explains the current low contribution of the mining sector of 0.33% to the GDP as at 2015.</a:t>
            </a:r>
            <a:endParaRPr kumimoji="0" lang="en-US" sz="4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1"/>
          <p:cNvSpPr>
            <a:spLocks noChangeArrowheads="1"/>
          </p:cNvSpPr>
          <p:nvPr/>
        </p:nvSpPr>
        <p:spPr bwMode="auto">
          <a:xfrm>
            <a:off x="304800" y="613112"/>
            <a:ext cx="83820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The sector provides gainful employment to about 300,000 people and over 2,000,000 indirect jobs along the mineral value chain. If properly developed, the mineral sector has the capacity to generate employment opportunities for over 500,000 people with increased funding of the sector</a:t>
            </a:r>
            <a:r>
              <a:rPr kumimoji="0" lang="en-US" sz="38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3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 </a:t>
            </a:r>
            <a:r>
              <a:rPr kumimoji="0" lang="en-US" sz="38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programmes</a:t>
            </a:r>
            <a:r>
              <a:rPr kumimoji="0" lang="en-US" sz="3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and activities.</a:t>
            </a:r>
            <a:endParaRPr kumimoji="0" lang="en-US" sz="3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1"/>
          <p:cNvSpPr>
            <a:spLocks noChangeArrowheads="1"/>
          </p:cNvSpPr>
          <p:nvPr/>
        </p:nvSpPr>
        <p:spPr bwMode="auto">
          <a:xfrm>
            <a:off x="228600" y="285750"/>
            <a:ext cx="85344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In addition to this, the mineral sector can significantly and comfortably contribute 3% - 5% to the GDP in the medium term. At the present, the quantum of mineral raw materials produced and used locally place the sector as the backbone to cement manufacture which uses over 95% mineral raw material input and construction industry which depends on almost 100% construction minerals including stone aggregates, gravels, sand and metal products.</a:t>
            </a:r>
            <a:endParaRPr kumimoji="0" lang="en-US" sz="35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1"/>
          <p:cNvSpPr>
            <a:spLocks noChangeArrowheads="1"/>
          </p:cNvSpPr>
          <p:nvPr/>
        </p:nvSpPr>
        <p:spPr bwMode="auto">
          <a:xfrm>
            <a:off x="381000" y="304800"/>
            <a:ext cx="82296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1" u="none" strike="noStrike" cap="none" normalizeH="0" baseline="0" dirty="0" smtClean="0">
                <a:ln>
                  <a:noFill/>
                </a:ln>
                <a:solidFill>
                  <a:srgbClr val="002060"/>
                </a:solidFill>
                <a:effectLst/>
                <a:latin typeface="Tahoma" pitchFamily="34" charset="0"/>
                <a:ea typeface="Times New Roman" pitchFamily="18" charset="0"/>
                <a:cs typeface="Tahoma" pitchFamily="34" charset="0"/>
              </a:rPr>
              <a:t>Revenue Generation and Management</a:t>
            </a:r>
            <a:endParaRPr kumimoji="0" lang="en-US" sz="3600" b="0" i="0" u="none" strike="noStrike" cap="none" normalizeH="0" baseline="0" dirty="0" smtClean="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The revenue types accruable to Government from the mineral sector consist of;</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Mineral title application, processing and annual rental fees</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Explosives </a:t>
            </a:r>
            <a:r>
              <a:rPr kumimoji="0" lang="en-US" sz="36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licence</a:t>
            </a: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/permit  applications and processing fees</a:t>
            </a:r>
            <a:endParaRPr kumimoji="0" lang="en-US" sz="3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1"/>
          <p:cNvSpPr>
            <a:spLocks noChangeArrowheads="1"/>
          </p:cNvSpPr>
          <p:nvPr/>
        </p:nvSpPr>
        <p:spPr bwMode="auto">
          <a:xfrm>
            <a:off x="381000" y="1066800"/>
            <a:ext cx="72390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Mineral royalties which was last reviewed in April, 2015. The royalty rate  ranges between 3%-5% </a:t>
            </a:r>
            <a:r>
              <a:rPr kumimoji="0" lang="en-US" sz="40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advolerem</a:t>
            </a:r>
            <a:endParaRPr kumimoji="0" lang="en-US" sz="4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Company</a:t>
            </a:r>
            <a:r>
              <a:rPr kumimoji="0" lang="en-US" sz="40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 income tax</a:t>
            </a:r>
            <a:endParaRPr kumimoji="0" lang="en-US" sz="4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6168"/>
            <a:ext cx="8382000" cy="6017032"/>
          </a:xfrm>
          <a:prstGeom prst="rect">
            <a:avLst/>
          </a:prstGeom>
        </p:spPr>
        <p:txBody>
          <a:bodyPr wrap="square">
            <a:spAutoFit/>
          </a:bodyPr>
          <a:lstStyle/>
          <a:p>
            <a:r>
              <a:rPr lang="en-US" sz="3500" dirty="0">
                <a:latin typeface="Tahoma" pitchFamily="34" charset="0"/>
                <a:cs typeface="Tahoma" pitchFamily="34" charset="0"/>
              </a:rPr>
              <a:t>The revenue generation, collection and management procedures employed by the Ministry require mines inspectors to visit mines and quarries at least twice monthly to assess mineral production operations while mining operators are obligated to render monthly returns and pay royalty on the assessed minerals produced into the Single Treasury Account (TSA) of the Federal Government.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1"/>
          <p:cNvSpPr>
            <a:spLocks noChangeArrowheads="1"/>
          </p:cNvSpPr>
          <p:nvPr/>
        </p:nvSpPr>
        <p:spPr bwMode="auto">
          <a:xfrm>
            <a:off x="914400" y="1219200"/>
            <a:ext cx="70104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 fiscal regime for the mining sector is being developed by the Ministry in collaboration with the Federal Ministry of Finance to eliminate the challenge of multiple </a:t>
            </a:r>
            <a:r>
              <a:rPr kumimoji="0" lang="en-US" sz="4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taxation</a:t>
            </a:r>
            <a:r>
              <a:rPr kumimoji="0" lang="en-US" sz="4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a:t>
            </a:r>
            <a:endParaRPr kumimoji="0" lang="en-US" sz="4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1"/>
          <p:cNvSpPr>
            <a:spLocks noChangeArrowheads="1"/>
          </p:cNvSpPr>
          <p:nvPr/>
        </p:nvSpPr>
        <p:spPr bwMode="auto">
          <a:xfrm>
            <a:off x="304800" y="228600"/>
            <a:ext cx="86868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1" i="1" u="none" strike="noStrike" cap="none" normalizeH="0" baseline="0" dirty="0" smtClean="0">
                <a:ln>
                  <a:noFill/>
                </a:ln>
                <a:solidFill>
                  <a:srgbClr val="002060"/>
                </a:solidFill>
                <a:effectLst/>
                <a:latin typeface="Tahoma" pitchFamily="34" charset="0"/>
                <a:ea typeface="Times New Roman" pitchFamily="18" charset="0"/>
                <a:cs typeface="Tahoma" pitchFamily="34" charset="0"/>
              </a:rPr>
              <a:t>Emerging High Level Strategic Growth Plan for the Minerals Sector for enhanced revenue</a:t>
            </a:r>
            <a:endParaRPr kumimoji="0" lang="en-US" sz="3000" b="0" i="0" u="none" strike="noStrike" cap="none" normalizeH="0" baseline="0" dirty="0" smtClean="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Ladies and gentlemen, as you may be aware, Mr. President has identified the minerals sector as one of the 2 key growth sectors to drive the Nigerian economy away from the vulnerable mono-oil dependent economy. The goal of Government as I  said earlier is to transform the mining sector and position it for sustainable growth to make significant contribution to the GDP, generate employment and wealth and serve as the bedrock for Nigerian</a:t>
            </a:r>
            <a:r>
              <a:rPr kumimoji="0" lang="en-US" sz="30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3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 long term industrial and economic development.</a:t>
            </a:r>
            <a:endParaRPr kumimoji="0" lang="en-US" sz="3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533400" y="533400"/>
            <a:ext cx="8001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Thereafter, I shall endeavor to highlight </a:t>
            </a:r>
            <a:r>
              <a:rPr kumimoji="0" lang="en-US" sz="40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te</a:t>
            </a: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efforts being made with a view to attaining the goal of increased generation of revenue and employment opportunities for our teeming unemployed youths and wealth creation for economic development of the country.</a:t>
            </a:r>
            <a:endParaRPr kumimoji="0" lang="en-US" sz="4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1"/>
          <p:cNvSpPr>
            <a:spLocks noChangeArrowheads="1"/>
          </p:cNvSpPr>
          <p:nvPr/>
        </p:nvSpPr>
        <p:spPr bwMode="auto">
          <a:xfrm>
            <a:off x="304800" y="304800"/>
            <a:ext cx="8610600" cy="62940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The mandate given to the Ministry by President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Buhari</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is to ensure the attainment of this goal in the shortest time possible.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In pursuant of this economic objective of the Government, therefore, the Ministry of Solid Minerals Development has painstakingly reviewed the mining sector performance and identified the principal impediments militating against the growth of the sector. </a:t>
            </a:r>
            <a:endParaRPr kumimoji="0" lang="en-US" sz="35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7620000" cy="5632311"/>
          </a:xfrm>
          <a:prstGeom prst="rect">
            <a:avLst/>
          </a:prstGeom>
        </p:spPr>
        <p:txBody>
          <a:bodyPr wrap="square">
            <a:spAutoFit/>
          </a:bodyPr>
          <a:lstStyle/>
          <a:p>
            <a:r>
              <a:rPr lang="en-US" sz="3600" dirty="0">
                <a:latin typeface="Tahoma" pitchFamily="34" charset="0"/>
                <a:cs typeface="Tahoma" pitchFamily="34" charset="0"/>
              </a:rPr>
              <a:t>We are committed to tackling the known challenges and deepening the sector’s operations to unlock its enormous socio-economic benefits for the peace and prosperity of Nigeria</a:t>
            </a:r>
            <a:r>
              <a:rPr lang="en-US" sz="3600" dirty="0" smtClean="0">
                <a:latin typeface="Tahoma" pitchFamily="34" charset="0"/>
                <a:cs typeface="Tahoma" pitchFamily="34" charset="0"/>
              </a:rPr>
              <a:t>. </a:t>
            </a:r>
          </a:p>
          <a:p>
            <a:endParaRPr lang="en-US" sz="3600" dirty="0" smtClean="0">
              <a:latin typeface="Tahoma" pitchFamily="34" charset="0"/>
              <a:cs typeface="Tahoma" pitchFamily="34" charset="0"/>
            </a:endParaRPr>
          </a:p>
          <a:p>
            <a:r>
              <a:rPr lang="en-US" sz="3600" dirty="0" smtClean="0">
                <a:latin typeface="Tahoma" pitchFamily="34" charset="0"/>
                <a:cs typeface="Tahoma" pitchFamily="34" charset="0"/>
              </a:rPr>
              <a:t>To </a:t>
            </a:r>
            <a:r>
              <a:rPr lang="en-US" sz="3600" dirty="0">
                <a:latin typeface="Tahoma" pitchFamily="34" charset="0"/>
                <a:cs typeface="Tahoma" pitchFamily="34" charset="0"/>
              </a:rPr>
              <a:t>this end, the Ministry has developed a high level strategic growth plan for the minerals sector.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1"/>
          <p:cNvSpPr>
            <a:spLocks noChangeArrowheads="1"/>
          </p:cNvSpPr>
          <p:nvPr/>
        </p:nvSpPr>
        <p:spPr bwMode="auto">
          <a:xfrm>
            <a:off x="609600" y="914400"/>
            <a:ext cx="7543800"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The plan is encapsulated in a Roadmap which is presently being subjected to wider stakeholder</a:t>
            </a:r>
            <a:r>
              <a:rPr kumimoji="0" lang="en-US" sz="38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3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 review after which it will be approved by Mr. President in Council for implementation.</a:t>
            </a:r>
            <a:endParaRPr kumimoji="0" lang="en-US" sz="3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1"/>
          <p:cNvSpPr>
            <a:spLocks noChangeArrowheads="1"/>
          </p:cNvSpPr>
          <p:nvPr/>
        </p:nvSpPr>
        <p:spPr bwMode="auto">
          <a:xfrm>
            <a:off x="381000" y="302359"/>
            <a:ext cx="8458200"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The Government</a:t>
            </a:r>
            <a:r>
              <a:rPr kumimoji="0" lang="en-US" sz="34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 dream is to create a globally competitive mining sector capable of contributing to wealth creation, provide jobs and advancing Nigeria</a:t>
            </a:r>
            <a:r>
              <a:rPr kumimoji="0" lang="en-US" sz="34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 social and human security. We can achieve this by using mineral assets to drive domestic industrialization first and then migrate to wining in foreign direct investments. The Roadmap being put in place will be used as the compass to guide the development of the minerals sector.</a:t>
            </a:r>
            <a:endParaRPr kumimoji="0" lang="en-US" sz="3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1"/>
          <p:cNvSpPr>
            <a:spLocks noChangeArrowheads="1"/>
          </p:cNvSpPr>
          <p:nvPr/>
        </p:nvSpPr>
        <p:spPr bwMode="auto">
          <a:xfrm>
            <a:off x="304800" y="302359"/>
            <a:ext cx="8534400"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400" b="1" i="1" u="none" strike="noStrike" cap="none" normalizeH="0" baseline="0" dirty="0" smtClean="0">
                <a:ln>
                  <a:noFill/>
                </a:ln>
                <a:solidFill>
                  <a:srgbClr val="002060"/>
                </a:solidFill>
                <a:effectLst/>
                <a:latin typeface="Tahoma" pitchFamily="34" charset="0"/>
                <a:ea typeface="Times New Roman" pitchFamily="18" charset="0"/>
                <a:cs typeface="Tahoma" pitchFamily="34" charset="0"/>
              </a:rPr>
              <a:t>Highlights of the Strategic Growth Plan</a:t>
            </a:r>
            <a:endParaRPr kumimoji="0" lang="en-US" sz="3400" b="0" i="0" u="none" strike="noStrike" cap="none" normalizeH="0" baseline="0" dirty="0" smtClean="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The mineral sector Roadmap is structured using as a guide, the identified critical hindrances to development that the mining sector faces today and proposes solutions to overcome these challenges. The priority activities for implementation of the Roadmap are articulated in a coherent manner for the buying in and participation of all stakeholders in the sector.</a:t>
            </a:r>
            <a:endParaRPr kumimoji="0" lang="en-US" sz="3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ChangeArrowheads="1"/>
          </p:cNvSpPr>
          <p:nvPr/>
        </p:nvSpPr>
        <p:spPr bwMode="auto">
          <a:xfrm>
            <a:off x="304800" y="459968"/>
            <a:ext cx="83058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Key elements of the strategic framework of the Roadmap amongst others include:</a:t>
            </a:r>
            <a:endParaRPr kumimoji="0" lang="en-US" sz="35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i</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Aspiration for building a world class 	minerals sector designed to serve 	targeted domestic and export 	minerals and ores</a:t>
            </a:r>
          </a:p>
          <a:p>
            <a:pPr eaLnBrk="0" fontAlgn="base" hangingPunct="0">
              <a:spcBef>
                <a:spcPct val="0"/>
              </a:spcBef>
              <a:spcAft>
                <a:spcPct val="0"/>
              </a:spcAft>
            </a:pPr>
            <a:r>
              <a:rPr lang="en-US" sz="3500" dirty="0" smtClean="0">
                <a:latin typeface="Tahoma" pitchFamily="34" charset="0"/>
                <a:cs typeface="Tahoma" pitchFamily="34" charset="0"/>
              </a:rPr>
              <a:t>ii.	Building </a:t>
            </a:r>
            <a:r>
              <a:rPr lang="en-US" sz="3500" dirty="0">
                <a:latin typeface="Tahoma" pitchFamily="34" charset="0"/>
                <a:cs typeface="Tahoma" pitchFamily="34" charset="0"/>
              </a:rPr>
              <a:t>a mining sector by first </a:t>
            </a:r>
            <a:r>
              <a:rPr lang="en-US" sz="3500" dirty="0" smtClean="0">
                <a:latin typeface="Tahoma" pitchFamily="34" charset="0"/>
                <a:cs typeface="Tahoma" pitchFamily="34" charset="0"/>
              </a:rPr>
              <a:t>	focusing </a:t>
            </a:r>
            <a:r>
              <a:rPr lang="en-US" sz="3500" dirty="0">
                <a:latin typeface="Tahoma" pitchFamily="34" charset="0"/>
                <a:cs typeface="Tahoma" pitchFamily="34" charset="0"/>
              </a:rPr>
              <a:t>on Nigeria’s industrial </a:t>
            </a:r>
            <a:r>
              <a:rPr lang="en-US" sz="3500" dirty="0" smtClean="0">
                <a:latin typeface="Tahoma" pitchFamily="34" charset="0"/>
                <a:cs typeface="Tahoma" pitchFamily="34" charset="0"/>
              </a:rPr>
              <a:t>	minerals </a:t>
            </a:r>
            <a:r>
              <a:rPr lang="en-US" sz="3500" dirty="0">
                <a:latin typeface="Tahoma" pitchFamily="34" charset="0"/>
                <a:cs typeface="Tahoma" pitchFamily="34" charset="0"/>
              </a:rPr>
              <a:t>endowment to support  </a:t>
            </a:r>
            <a:r>
              <a:rPr lang="en-US" sz="3500" dirty="0" smtClean="0">
                <a:latin typeface="Tahoma" pitchFamily="34" charset="0"/>
                <a:cs typeface="Tahoma" pitchFamily="34" charset="0"/>
              </a:rPr>
              <a:t>	and </a:t>
            </a:r>
            <a:r>
              <a:rPr lang="en-US" sz="3500" dirty="0">
                <a:latin typeface="Tahoma" pitchFamily="34" charset="0"/>
                <a:cs typeface="Tahoma" pitchFamily="34" charset="0"/>
              </a:rPr>
              <a:t>strengthen Nigeria’ s industrial </a:t>
            </a:r>
            <a:r>
              <a:rPr lang="en-US" sz="3500" dirty="0" smtClean="0">
                <a:latin typeface="Tahoma" pitchFamily="34" charset="0"/>
                <a:cs typeface="Tahoma" pitchFamily="34" charset="0"/>
              </a:rPr>
              <a:t>	growth</a:t>
            </a:r>
            <a:endParaRPr lang="en-US" sz="3500" dirty="0">
              <a:latin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3500" b="0" i="0" u="none" strike="noStrike" cap="none" normalizeH="0" baseline="0" dirty="0" smtClean="0">
              <a:ln>
                <a:noFill/>
              </a:ln>
              <a:solidFill>
                <a:schemeClr val="tx1"/>
              </a:solidFill>
              <a:effectLst/>
              <a:latin typeface="Tahoma" pitchFamily="34" charset="0"/>
              <a:cs typeface="Tahoma"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1"/>
          <p:cNvSpPr>
            <a:spLocks noChangeArrowheads="1"/>
          </p:cNvSpPr>
          <p:nvPr/>
        </p:nvSpPr>
        <p:spPr bwMode="auto">
          <a:xfrm>
            <a:off x="304800" y="98584"/>
            <a:ext cx="8305800" cy="71404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iii.	Investing in a range of enablers 	including the development of 	needed infrastructures such as  	roads, railways, electric power etc 	to enhance mining business 	operations and profitability</a:t>
            </a:r>
            <a:endParaRPr kumimoji="0" lang="en-US" sz="3500" b="0" i="0" u="none" strike="noStrike" cap="none" normalizeH="0" baseline="0" dirty="0" smtClean="0">
              <a:ln>
                <a:noFill/>
              </a:ln>
              <a:solidFill>
                <a:schemeClr val="tx1"/>
              </a:solidFill>
              <a:effectLst/>
              <a:latin typeface="Tahoma" pitchFamily="34" charset="0"/>
              <a:cs typeface="Tahoma" pitchFamily="34" charset="0"/>
            </a:endParaRPr>
          </a:p>
          <a:p>
            <a:pPr marL="571500" marR="0" lvl="0" indent="-571500" algn="l" defTabSz="914400" rtl="0" eaLnBrk="0" fontAlgn="base" latinLnBrk="0" hangingPunct="0">
              <a:lnSpc>
                <a:spcPct val="100000"/>
              </a:lnSpc>
              <a:spcBef>
                <a:spcPct val="0"/>
              </a:spcBef>
              <a:spcAft>
                <a:spcPct val="0"/>
              </a:spcAft>
              <a:buClrTx/>
              <a:buSzTx/>
              <a:buAutoNum type="romanLcPeriod" startAt="4"/>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Increase and expand coverage, 	resolution of and access to quality 	geosciences data in Nigeria</a:t>
            </a:r>
          </a:p>
          <a:p>
            <a:pPr marL="571500" indent="-571500" eaLnBrk="0" fontAlgn="base" hangingPunct="0">
              <a:spcBef>
                <a:spcPct val="0"/>
              </a:spcBef>
              <a:spcAft>
                <a:spcPct val="0"/>
              </a:spcAft>
              <a:buFontTx/>
              <a:buAutoNum type="romanLcPeriod" startAt="4"/>
            </a:pPr>
            <a:r>
              <a:rPr lang="en-US" sz="3500" dirty="0">
                <a:latin typeface="Tahoma" pitchFamily="34" charset="0"/>
                <a:cs typeface="Tahoma" pitchFamily="34" charset="0"/>
              </a:rPr>
              <a:t>Develop and harmonize incentives for attracting mining majors and juniors to Nigeria.</a:t>
            </a:r>
          </a:p>
          <a:p>
            <a:pPr marL="571500" marR="0" lvl="0" indent="-571500" algn="l" defTabSz="914400" rtl="0" eaLnBrk="0" fontAlgn="base" latinLnBrk="0" hangingPunct="0">
              <a:lnSpc>
                <a:spcPct val="100000"/>
              </a:lnSpc>
              <a:spcBef>
                <a:spcPct val="0"/>
              </a:spcBef>
              <a:spcAft>
                <a:spcPct val="0"/>
              </a:spcAft>
              <a:buClrTx/>
              <a:buSzTx/>
              <a:buAutoNum type="romanLcPeriod" startAt="4"/>
              <a:tabLst/>
            </a:pPr>
            <a:endParaRPr kumimoji="0" lang="en-US" sz="3500" b="0" i="0" u="none" strike="noStrike" cap="none" normalizeH="0" baseline="0" dirty="0" smtClean="0">
              <a:ln>
                <a:noFill/>
              </a:ln>
              <a:solidFill>
                <a:schemeClr val="tx1"/>
              </a:solidFill>
              <a:effectLst/>
              <a:latin typeface="Tahoma" pitchFamily="34" charset="0"/>
              <a:cs typeface="Tahoma"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1"/>
          <p:cNvSpPr>
            <a:spLocks noChangeArrowheads="1"/>
          </p:cNvSpPr>
          <p:nvPr/>
        </p:nvSpPr>
        <p:spPr bwMode="auto">
          <a:xfrm>
            <a:off x="304800" y="226159"/>
            <a:ext cx="86106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vi.	Drive the growth of export of value 	added mining products to end the 	export of mineral commodities in 	crude form which mainly lead to 	creating wealth and employment 	opportunities to the developed 	nations.</a:t>
            </a:r>
            <a:endParaRPr kumimoji="0" lang="en-US" sz="35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vii.	Work with relevant MDAs involved in 	the mining sector activities to 	coordinate policies, regulations and 	ensure effective implementation and 	enforcement</a:t>
            </a:r>
            <a:endParaRPr kumimoji="0" lang="en-US" sz="35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1"/>
          <p:cNvSpPr>
            <a:spLocks noChangeArrowheads="1"/>
          </p:cNvSpPr>
          <p:nvPr/>
        </p:nvSpPr>
        <p:spPr bwMode="auto">
          <a:xfrm>
            <a:off x="533400" y="533400"/>
            <a:ext cx="82296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viii.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Reconcessioning</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of the National 	Iron Ore Mining Company 	(NIOMCO)</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Itakpe</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to Messrs Global 	Steel Holdings Limited which is a 	major breakthrough that would lead 	to removal of encumbrance that has 	hitherto been stalling the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operationalization</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of the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Ajaokuta</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Steel Complex, and the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Adlaja</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Steel 	Company.</a:t>
            </a:r>
            <a:endParaRPr kumimoji="0" lang="en-US" sz="35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1"/>
          <p:cNvSpPr>
            <a:spLocks noChangeArrowheads="1"/>
          </p:cNvSpPr>
          <p:nvPr/>
        </p:nvSpPr>
        <p:spPr bwMode="auto">
          <a:xfrm>
            <a:off x="457200" y="1066800"/>
            <a:ext cx="82296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This progress will lead to the development of a real steel sector needed for the implementation of the Industrial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Revolutional</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Plan of the country. In addition, this giant step will lead to increase revenue, job creation, Foreign Direct Investment, technology acquisition and  export diversification. </a:t>
            </a:r>
            <a:endParaRPr kumimoji="0" lang="en-US" sz="35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1"/>
          <p:cNvSpPr>
            <a:spLocks noChangeArrowheads="1"/>
          </p:cNvSpPr>
          <p:nvPr/>
        </p:nvSpPr>
        <p:spPr bwMode="auto">
          <a:xfrm>
            <a:off x="152400" y="149959"/>
            <a:ext cx="88392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500" b="1" u="none" strike="noStrike" cap="none" normalizeH="0" baseline="0" dirty="0" smtClean="0">
                <a:ln>
                  <a:noFill/>
                </a:ln>
                <a:solidFill>
                  <a:srgbClr val="002060"/>
                </a:solidFill>
                <a:effectLst/>
                <a:latin typeface="Tahoma" pitchFamily="34" charset="0"/>
                <a:ea typeface="Times New Roman" pitchFamily="18" charset="0"/>
                <a:cs typeface="Tahoma" pitchFamily="34" charset="0"/>
              </a:rPr>
              <a:t>HISTORICAL DEVELOPMENT OF THE MINERALS SECTOR</a:t>
            </a:r>
            <a:endParaRPr kumimoji="0" lang="en-US" sz="3500" b="0" u="none" strike="noStrike" cap="none" normalizeH="0" baseline="0" dirty="0" smtClean="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Organized mining started in Nigeria in 1902 by a British owned company called Royal Niger Company with the mining of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Cassiterite</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(Tin ore)and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Columbite</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in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Jos,Plateau</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State. The production and exportations of these minerals reached a peak that placed Nigeria on the global mining map as the 1</a:t>
            </a:r>
            <a:r>
              <a:rPr kumimoji="0" lang="en-US" sz="3500" b="0" i="0" u="none" strike="noStrike" cap="none" normalizeH="0" baseline="30000" dirty="0" smtClean="0">
                <a:ln>
                  <a:noFill/>
                </a:ln>
                <a:solidFill>
                  <a:schemeClr val="tx1"/>
                </a:solidFill>
                <a:effectLst/>
                <a:latin typeface="Tahoma" pitchFamily="34" charset="0"/>
                <a:ea typeface="Times New Roman" pitchFamily="18" charset="0"/>
                <a:cs typeface="Tahoma" pitchFamily="34" charset="0"/>
              </a:rPr>
              <a:t>st</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and 6</a:t>
            </a:r>
            <a:r>
              <a:rPr kumimoji="0" lang="en-US" sz="3500" b="0" i="0" u="none" strike="noStrike" cap="none" normalizeH="0" baseline="30000" dirty="0" smtClean="0">
                <a:ln>
                  <a:noFill/>
                </a:ln>
                <a:solidFill>
                  <a:schemeClr val="tx1"/>
                </a:solidFill>
                <a:effectLst/>
                <a:latin typeface="Tahoma" pitchFamily="34" charset="0"/>
                <a:ea typeface="Times New Roman" pitchFamily="18" charset="0"/>
                <a:cs typeface="Tahoma" pitchFamily="34" charset="0"/>
              </a:rPr>
              <a:t>th</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largest producer of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Columbite</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and Tin ore in the world respectively.</a:t>
            </a:r>
            <a:endParaRPr kumimoji="0" lang="en-US" sz="35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1"/>
          <p:cNvSpPr>
            <a:spLocks noChangeArrowheads="1"/>
          </p:cNvSpPr>
          <p:nvPr/>
        </p:nvSpPr>
        <p:spPr bwMode="auto">
          <a:xfrm>
            <a:off x="762000" y="1066800"/>
            <a:ext cx="77724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With regards to job creations,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Ajaokuta</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Steel Plant alone is capable of providing 75,000 direct jobs and over 1million indirect jobs in the mining of Iron ore, Coal, Carbonates and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Refractories</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which are basic mineral raw materials for the steel production. </a:t>
            </a:r>
            <a:endParaRPr kumimoji="0" lang="en-US" sz="35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1"/>
          <p:cNvSpPr>
            <a:spLocks noChangeArrowheads="1"/>
          </p:cNvSpPr>
          <p:nvPr/>
        </p:nvSpPr>
        <p:spPr bwMode="auto">
          <a:xfrm>
            <a:off x="609600" y="609600"/>
            <a:ext cx="6477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In its effort to increase mineral revenue, the Ministry is also intensifying efforts towards strengthening collaboration with relevant MDAs and security Agencies to:</a:t>
            </a:r>
            <a:endParaRPr kumimoji="0" lang="en-US" sz="4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304800" y="762000"/>
            <a:ext cx="83820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3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Ensure effective mines-field monitoring and surveillance to curb illegal and other associated vices such as land degradation, insecurity as a result of influx of foreigners into the country, inappropriate mining ethnics that compromises health and safety and huge loss of revenue to Government.</a:t>
            </a:r>
            <a:endParaRPr kumimoji="0" lang="en-US" sz="3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
          <p:cNvSpPr>
            <a:spLocks noChangeArrowheads="1"/>
          </p:cNvSpPr>
          <p:nvPr/>
        </p:nvSpPr>
        <p:spPr bwMode="auto">
          <a:xfrm>
            <a:off x="381000" y="685800"/>
            <a:ext cx="84582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Block illegal exportation of minerals and revenue leakages.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Acquire background information on Bill of Engineering Measurement and Evaluation (BEME) from Ministry of works which will serve as a guide for assessing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quarriable</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minerals such as granite, sand and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laterite</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often used in the construction of infrastructures such as roads, buildings, bridges by civil engineering contractors.</a:t>
            </a:r>
            <a:r>
              <a:rPr kumimoji="0" lang="en-US" sz="35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1"/>
          <p:cNvSpPr>
            <a:spLocks noChangeArrowheads="1"/>
          </p:cNvSpPr>
          <p:nvPr/>
        </p:nvSpPr>
        <p:spPr bwMode="auto">
          <a:xfrm>
            <a:off x="457200" y="381000"/>
            <a:ext cx="83058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Successful execution of the strategic Action Plan (Roadmap) will achieve a clear set of results for Nigeria in the following ways:</a:t>
            </a:r>
            <a:endParaRPr kumimoji="0" lang="en-US" sz="36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Increased contribution of the mining sector to GDP over the coming decade</a:t>
            </a:r>
          </a:p>
          <a:p>
            <a:pPr eaLnBrk="0" fontAlgn="base" hangingPunct="0">
              <a:spcBef>
                <a:spcPct val="0"/>
              </a:spcBef>
              <a:spcAft>
                <a:spcPct val="0"/>
              </a:spcAft>
              <a:buFontTx/>
              <a:buChar char="•"/>
            </a:pPr>
            <a:r>
              <a:rPr lang="en-US" sz="3600" dirty="0">
                <a:latin typeface="Tahoma" pitchFamily="34" charset="0"/>
                <a:cs typeface="Tahoma" pitchFamily="34" charset="0"/>
              </a:rPr>
              <a:t>Increased job growth in the sector which will likely be formal jobs across a range of specialty areas such as geology, finance, engineering services </a:t>
            </a:r>
            <a:r>
              <a:rPr lang="en-US" sz="3600" dirty="0" smtClean="0">
                <a:latin typeface="Tahoma" pitchFamily="34" charset="0"/>
                <a:cs typeface="Tahoma" pitchFamily="34" charset="0"/>
              </a:rPr>
              <a:t>etc</a:t>
            </a:r>
            <a:endParaRPr kumimoji="0" lang="en-US" sz="3600" b="0" i="0" u="none" strike="noStrike" cap="none" normalizeH="0" baseline="0" dirty="0" smtClean="0">
              <a:ln>
                <a:noFill/>
              </a:ln>
              <a:solidFill>
                <a:schemeClr val="tx1"/>
              </a:solidFill>
              <a:effectLst/>
              <a:latin typeface="Tahoma" pitchFamily="34" charset="0"/>
              <a:cs typeface="Tahoma"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1"/>
          <p:cNvSpPr>
            <a:spLocks noChangeArrowheads="1"/>
          </p:cNvSpPr>
          <p:nvPr/>
        </p:nvSpPr>
        <p:spPr bwMode="auto">
          <a:xfrm>
            <a:off x="685800" y="1219200"/>
            <a:ext cx="74676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Increased capital inflow into the sector that would boost key operations and set up the sector for long term success as investors become more confident in the stability of the sector.</a:t>
            </a:r>
            <a:endParaRPr kumimoji="0" lang="en-US" sz="4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1"/>
          <p:cNvSpPr>
            <a:spLocks noChangeArrowheads="1"/>
          </p:cNvSpPr>
          <p:nvPr/>
        </p:nvSpPr>
        <p:spPr bwMode="auto">
          <a:xfrm>
            <a:off x="304800" y="76200"/>
            <a:ext cx="8382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Starting up mining value chain and beneficiation cycles with key mineral processing plants finalized and put into operations. Domestic manufacturing sector will be able to rely on utilizations of locally produced mineral raw materials to sustain their manufacturing operations.</a:t>
            </a:r>
          </a:p>
          <a:p>
            <a:pPr fontAlgn="base">
              <a:spcBef>
                <a:spcPct val="0"/>
              </a:spcBef>
              <a:spcAft>
                <a:spcPct val="0"/>
              </a:spcAft>
              <a:buFontTx/>
              <a:buChar char="•"/>
            </a:pPr>
            <a:r>
              <a:rPr lang="en-US" sz="3500" dirty="0">
                <a:latin typeface="Tahoma" pitchFamily="34" charset="0"/>
                <a:cs typeface="Tahoma" pitchFamily="34" charset="0"/>
              </a:rPr>
              <a:t>Increased growth in tax revenue to the Federal Government that would likely accelerate over the medium term as investor confidence in the sector rises up</a:t>
            </a:r>
            <a:r>
              <a:rPr lang="en-US" sz="3500" dirty="0" smtClean="0">
                <a:latin typeface="Tahoma" pitchFamily="34" charset="0"/>
                <a:cs typeface="Tahoma" pitchFamily="34" charset="0"/>
              </a:rPr>
              <a:t>.</a:t>
            </a:r>
            <a:endParaRPr kumimoji="0" lang="en-US" sz="3500" b="0" i="0" u="none" strike="noStrike" cap="none" normalizeH="0" baseline="0" dirty="0" smtClean="0">
              <a:ln>
                <a:noFill/>
              </a:ln>
              <a:solidFill>
                <a:schemeClr val="tx1"/>
              </a:solidFill>
              <a:effectLst/>
              <a:latin typeface="Tahoma" pitchFamily="34" charset="0"/>
              <a:cs typeface="Tahoma"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1"/>
          <p:cNvSpPr>
            <a:spLocks noChangeArrowheads="1"/>
          </p:cNvSpPr>
          <p:nvPr/>
        </p:nvSpPr>
        <p:spPr bwMode="auto">
          <a:xfrm>
            <a:off x="762000" y="685800"/>
            <a:ext cx="7848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1" u="none" strike="noStrike" cap="none" normalizeH="0" baseline="0" dirty="0" smtClean="0">
                <a:ln>
                  <a:noFill/>
                </a:ln>
                <a:solidFill>
                  <a:srgbClr val="002060"/>
                </a:solidFill>
                <a:effectLst/>
                <a:latin typeface="Tahoma" pitchFamily="34" charset="0"/>
                <a:ea typeface="Times New Roman" pitchFamily="18" charset="0"/>
                <a:cs typeface="Tahoma" pitchFamily="34" charset="0"/>
              </a:rPr>
              <a:t>Conclusion</a:t>
            </a:r>
            <a:r>
              <a:rPr kumimoji="0" lang="en-US" sz="3600" b="1" i="1"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endPar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Mr. Chairman, Ladies and Gentlemen, I would like to conclude this presentation by inviting you to note that the minerals and metals sector is very strategic to industrial revolution of Nigeria through diversification of the national economy. </a:t>
            </a:r>
            <a:endParaRPr kumimoji="0" lang="en-US" sz="3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1"/>
          <p:cNvSpPr>
            <a:spLocks noChangeArrowheads="1"/>
          </p:cNvSpPr>
          <p:nvPr/>
        </p:nvSpPr>
        <p:spPr bwMode="auto">
          <a:xfrm>
            <a:off x="304800" y="762000"/>
            <a:ext cx="8534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The sector has the capacity to create significant number of employment opportunities and generate sizeable revenue. It also has the potential to make significant contribution to the nation</a:t>
            </a:r>
            <a:r>
              <a:rPr kumimoji="0" lang="en-US" sz="3600" b="0" i="0" u="none" strike="noStrike" cap="none" normalizeH="0" baseline="0" dirty="0" smtClean="0">
                <a:ln>
                  <a:noFill/>
                </a:ln>
                <a:solidFill>
                  <a:schemeClr val="tx1"/>
                </a:solidFill>
                <a:effectLst/>
                <a:latin typeface="Calibri"/>
                <a:ea typeface="Times New Roman" pitchFamily="18" charset="0"/>
                <a:cs typeface="Tahoma" pitchFamily="34" charset="0"/>
              </a:rPr>
              <a:t>’</a:t>
            </a: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 GDP.</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The key to this success is to ensure effective and progressive implementation of the Mining Sector Roadmap.</a:t>
            </a:r>
            <a:endParaRPr kumimoji="0" lang="en-US" sz="3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1"/>
          <p:cNvSpPr>
            <a:spLocks noChangeArrowheads="1"/>
          </p:cNvSpPr>
          <p:nvPr/>
        </p:nvSpPr>
        <p:spPr bwMode="auto">
          <a:xfrm>
            <a:off x="533400" y="2514600"/>
            <a:ext cx="7696200"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800" b="1" i="1" u="none" strike="noStrike" cap="none" normalizeH="0" baseline="0" dirty="0" smtClean="0">
                <a:ln>
                  <a:noFill/>
                </a:ln>
                <a:solidFill>
                  <a:srgbClr val="002060"/>
                </a:solidFill>
                <a:effectLst/>
                <a:latin typeface="Tahoma" pitchFamily="34" charset="0"/>
                <a:ea typeface="Times New Roman" pitchFamily="18" charset="0"/>
                <a:cs typeface="Tahoma" pitchFamily="34" charset="0"/>
              </a:rPr>
              <a:t>THANK YOU FOR LISTENING.</a:t>
            </a:r>
            <a:endParaRPr kumimoji="0" lang="en-US" sz="3800" b="0" i="0" u="none" strike="noStrike" cap="none" normalizeH="0" baseline="0" dirty="0" smtClean="0">
              <a:ln>
                <a:noFill/>
              </a:ln>
              <a:solidFill>
                <a:srgbClr val="002060"/>
              </a:solidFill>
              <a:effectLst/>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914400"/>
            <a:ext cx="8610600" cy="4939814"/>
          </a:xfrm>
          <a:prstGeom prst="rect">
            <a:avLst/>
          </a:prstGeom>
        </p:spPr>
        <p:txBody>
          <a:bodyPr wrap="square">
            <a:spAutoFit/>
          </a:bodyPr>
          <a:lstStyle/>
          <a:p>
            <a:r>
              <a:rPr lang="en-US" sz="3500" dirty="0">
                <a:latin typeface="Tahoma" pitchFamily="34" charset="0"/>
                <a:cs typeface="Tahoma" pitchFamily="34" charset="0"/>
              </a:rPr>
              <a:t>In 1903 and 1904, the mineral surveys of Southern and Northern Nigeria were inaugurated respectively with the objective of exploring for minerals. This effort led to the discovery of coal in 1909 at </a:t>
            </a:r>
            <a:r>
              <a:rPr lang="en-US" sz="3500" dirty="0" err="1">
                <a:latin typeface="Tahoma" pitchFamily="34" charset="0"/>
                <a:cs typeface="Tahoma" pitchFamily="34" charset="0"/>
              </a:rPr>
              <a:t>Udi</a:t>
            </a:r>
            <a:r>
              <a:rPr lang="en-US" sz="3500" dirty="0">
                <a:latin typeface="Tahoma" pitchFamily="34" charset="0"/>
                <a:cs typeface="Tahoma" pitchFamily="34" charset="0"/>
              </a:rPr>
              <a:t> near Enugu, further exploration work led to the discovery of more coal resources in other parts of Enugu, </a:t>
            </a:r>
            <a:r>
              <a:rPr lang="en-US" sz="3500" dirty="0" err="1">
                <a:latin typeface="Tahoma" pitchFamily="34" charset="0"/>
                <a:cs typeface="Tahoma" pitchFamily="34" charset="0"/>
              </a:rPr>
              <a:t>Owukpa</a:t>
            </a:r>
            <a:r>
              <a:rPr lang="en-US" sz="3500" dirty="0">
                <a:latin typeface="Tahoma" pitchFamily="34" charset="0"/>
                <a:cs typeface="Tahoma" pitchFamily="34" charset="0"/>
              </a:rPr>
              <a:t> in Benue and </a:t>
            </a:r>
            <a:r>
              <a:rPr lang="en-US" sz="3500" dirty="0" err="1">
                <a:latin typeface="Tahoma" pitchFamily="34" charset="0"/>
                <a:cs typeface="Tahoma" pitchFamily="34" charset="0"/>
              </a:rPr>
              <a:t>Okaba</a:t>
            </a:r>
            <a:r>
              <a:rPr lang="en-US" sz="3500" dirty="0">
                <a:latin typeface="Tahoma" pitchFamily="34" charset="0"/>
                <a:cs typeface="Tahoma" pitchFamily="34" charset="0"/>
              </a:rPr>
              <a:t> in </a:t>
            </a:r>
            <a:r>
              <a:rPr lang="en-US" sz="3500" dirty="0" err="1">
                <a:latin typeface="Tahoma" pitchFamily="34" charset="0"/>
                <a:cs typeface="Tahoma" pitchFamily="34" charset="0"/>
              </a:rPr>
              <a:t>Kogi</a:t>
            </a:r>
            <a:r>
              <a:rPr lang="en-US" sz="3500" dirty="0">
                <a:latin typeface="Tahoma" pitchFamily="34" charset="0"/>
                <a:cs typeface="Tahoma" pitchFamily="34" charset="0"/>
              </a:rPr>
              <a:t> State.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381000" y="381000"/>
            <a:ext cx="8534400" cy="60170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Later in 1919, the Geological Survey of Nigeria now Nigerian Geological Survey Agency was established as a Government Department charged with the mandate of exploring for minerals. The development of Tin, </a:t>
            </a:r>
            <a:r>
              <a:rPr kumimoji="0" lang="en-US" sz="35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Colombite</a:t>
            </a: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Coal and other solid minerals contributed significantly to the national revenue and Gross Domestic Product (GDP) of Nigeria up to 1976 when the sector began to experience a downturn.</a:t>
            </a:r>
            <a:endParaRPr kumimoji="0" lang="en-US" sz="35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1"/>
          <p:cNvSpPr>
            <a:spLocks noChangeArrowheads="1"/>
          </p:cNvSpPr>
          <p:nvPr/>
        </p:nvSpPr>
        <p:spPr bwMode="auto">
          <a:xfrm>
            <a:off x="228600" y="302359"/>
            <a:ext cx="86106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The major factors for the decline of mining sector growth are the discovery of oil in 1958 which substituted the use of coal in driving trains and the indigenization Decree of the 1970s that led to most of the expatriate mining companies leaving Nigeria. Other factors that contributed to the neglect of the mining sector and eventual collapse of the industry were the depletion of near surface deposits and low mineral commodity prices in the international mineral market.</a:t>
            </a:r>
            <a:endParaRPr kumimoji="0" lang="en-US" sz="35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1"/>
          <p:cNvSpPr>
            <a:spLocks noChangeArrowheads="1"/>
          </p:cNvSpPr>
          <p:nvPr/>
        </p:nvSpPr>
        <p:spPr bwMode="auto">
          <a:xfrm>
            <a:off x="304800" y="304800"/>
            <a:ext cx="82296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500" b="1" u="none" strike="noStrike" cap="none" normalizeH="0" baseline="0" dirty="0" smtClean="0">
                <a:ln>
                  <a:noFill/>
                </a:ln>
                <a:solidFill>
                  <a:srgbClr val="002060"/>
                </a:solidFill>
                <a:effectLst/>
                <a:latin typeface="Tahoma" pitchFamily="34" charset="0"/>
                <a:ea typeface="Times New Roman" pitchFamily="18" charset="0"/>
                <a:cs typeface="Tahoma" pitchFamily="34" charset="0"/>
              </a:rPr>
              <a:t>Mineral Potentials of Nigeria</a:t>
            </a:r>
            <a:endParaRPr kumimoji="0" lang="en-US" sz="3500" b="0" u="none" strike="noStrike" cap="none" normalizeH="0" baseline="0" dirty="0" smtClean="0">
              <a:ln>
                <a:noFill/>
              </a:ln>
              <a:solidFill>
                <a:srgbClr val="002060"/>
              </a:solidFill>
              <a:effectLst/>
              <a:latin typeface="Tahoma" pitchFamily="34" charset="0"/>
              <a:ea typeface="Times New Roman" pitchFamily="18"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5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Nigeria is endowed with extensive mineral assets with important regional concentrations of key mineral resources. Current geological data indicates that the country is endowed with different types of solid minerals occurring in over 500 locations spread across the 36 States of the Federation and the Federal Capital Territory, Abuja.</a:t>
            </a:r>
            <a:r>
              <a:rPr kumimoji="0" lang="en-US" sz="35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49</TotalTime>
  <Words>2249</Words>
  <Application>Microsoft Office PowerPoint</Application>
  <PresentationFormat>On-screen Show (4:3)</PresentationFormat>
  <Paragraphs>119</Paragraphs>
  <Slides>59</Slides>
  <Notes>0</Notes>
  <HiddenSlides>0</HiddenSlides>
  <MMClips>0</MMClips>
  <ScaleCrop>false</ScaleCrop>
  <HeadingPairs>
    <vt:vector size="4" baseType="variant">
      <vt:variant>
        <vt:lpstr>Theme</vt:lpstr>
      </vt:variant>
      <vt:variant>
        <vt:i4>2</vt:i4>
      </vt:variant>
      <vt:variant>
        <vt:lpstr>Slide Titles</vt:lpstr>
      </vt:variant>
      <vt:variant>
        <vt:i4>59</vt:i4>
      </vt:variant>
    </vt:vector>
  </HeadingPairs>
  <TitlesOfParts>
    <vt:vector size="61" baseType="lpstr">
      <vt:lpstr>Oriel</vt: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vector>
  </TitlesOfParts>
  <Company>KAMALAH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40</cp:revision>
  <dcterms:created xsi:type="dcterms:W3CDTF">2016-08-23T13:30:35Z</dcterms:created>
  <dcterms:modified xsi:type="dcterms:W3CDTF">2016-08-23T13:25:57Z</dcterms:modified>
</cp:coreProperties>
</file>