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5197" r:id="rId4"/>
  </p:sldMasterIdLst>
  <p:notesMasterIdLst>
    <p:notesMasterId r:id="rId12"/>
  </p:notesMasterIdLst>
  <p:handoutMasterIdLst>
    <p:handoutMasterId r:id="rId13"/>
  </p:handoutMasterIdLst>
  <p:sldIdLst>
    <p:sldId id="1062" r:id="rId5"/>
    <p:sldId id="1086" r:id="rId6"/>
    <p:sldId id="1087" r:id="rId7"/>
    <p:sldId id="1076" r:id="rId8"/>
    <p:sldId id="1073" r:id="rId9"/>
    <p:sldId id="1075" r:id="rId10"/>
    <p:sldId id="995" r:id="rId11"/>
  </p:sldIdLst>
  <p:sldSz cx="13817600" cy="77724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783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1pPr>
    <a:lvl2pPr marL="509412" algn="l" rtl="0" fontAlgn="base">
      <a:spcBef>
        <a:spcPct val="0"/>
      </a:spcBef>
      <a:spcAft>
        <a:spcPct val="0"/>
      </a:spcAft>
      <a:defRPr sz="1783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2pPr>
    <a:lvl3pPr marL="1018824" algn="l" rtl="0" fontAlgn="base">
      <a:spcBef>
        <a:spcPct val="0"/>
      </a:spcBef>
      <a:spcAft>
        <a:spcPct val="0"/>
      </a:spcAft>
      <a:defRPr sz="1783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3pPr>
    <a:lvl4pPr marL="1528237" algn="l" rtl="0" fontAlgn="base">
      <a:spcBef>
        <a:spcPct val="0"/>
      </a:spcBef>
      <a:spcAft>
        <a:spcPct val="0"/>
      </a:spcAft>
      <a:defRPr sz="1783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4pPr>
    <a:lvl5pPr marL="2037649" algn="l" rtl="0" fontAlgn="base">
      <a:spcBef>
        <a:spcPct val="0"/>
      </a:spcBef>
      <a:spcAft>
        <a:spcPct val="0"/>
      </a:spcAft>
      <a:defRPr sz="1783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5pPr>
    <a:lvl6pPr marL="2547061" algn="l" defTabSz="1018824" rtl="0" eaLnBrk="1" latinLnBrk="0" hangingPunct="1">
      <a:defRPr sz="1783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6pPr>
    <a:lvl7pPr marL="3056473" algn="l" defTabSz="1018824" rtl="0" eaLnBrk="1" latinLnBrk="0" hangingPunct="1">
      <a:defRPr sz="1783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7pPr>
    <a:lvl8pPr marL="3565886" algn="l" defTabSz="1018824" rtl="0" eaLnBrk="1" latinLnBrk="0" hangingPunct="1">
      <a:defRPr sz="1783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8pPr>
    <a:lvl9pPr marL="4075298" algn="l" defTabSz="1018824" rtl="0" eaLnBrk="1" latinLnBrk="0" hangingPunct="1">
      <a:defRPr sz="1783" b="1" kern="1200">
        <a:solidFill>
          <a:schemeClr val="tx1"/>
        </a:solidFill>
        <a:latin typeface="Trebuchet MS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 userDrawn="1">
          <p15:clr>
            <a:srgbClr val="A4A3A4"/>
          </p15:clr>
        </p15:guide>
        <p15:guide id="2" pos="435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ie Blanchette" initials="KB" lastIdx="16" clrIdx="0">
    <p:extLst>
      <p:ext uri="{19B8F6BF-5375-455C-9EA6-DF929625EA0E}">
        <p15:presenceInfo xmlns:p15="http://schemas.microsoft.com/office/powerpoint/2012/main" userId="S-1-5-21-88094858-919529-1617787245-710454" providerId="AD"/>
      </p:ext>
    </p:extLst>
  </p:cmAuthor>
  <p:cmAuthor id="2" name="Muderis Abdulahi Mohammed" initials="MAM" lastIdx="1" clrIdx="1">
    <p:extLst>
      <p:ext uri="{19B8F6BF-5375-455C-9EA6-DF929625EA0E}">
        <p15:presenceInfo xmlns:p15="http://schemas.microsoft.com/office/powerpoint/2012/main" userId="S::mmohammed1@worldbank.org::2c53f829-c9c0-4738-8225-ded777cf439d" providerId="AD"/>
      </p:ext>
    </p:extLst>
  </p:cmAuthor>
  <p:cmAuthor id="3" name="Iffath Sharif" initials="IS" lastIdx="11" clrIdx="2">
    <p:extLst>
      <p:ext uri="{19B8F6BF-5375-455C-9EA6-DF929625EA0E}">
        <p15:presenceInfo xmlns:p15="http://schemas.microsoft.com/office/powerpoint/2012/main" userId="S::isharif@worldbank.org::ca6daa50-198d-46d4-b86e-f0457e71fbfd" providerId="AD"/>
      </p:ext>
    </p:extLst>
  </p:cmAuthor>
  <p:cmAuthor id="4" name="Elliot W. Mghenyi" initials="EWM" lastIdx="2" clrIdx="3">
    <p:extLst>
      <p:ext uri="{19B8F6BF-5375-455C-9EA6-DF929625EA0E}">
        <p15:presenceInfo xmlns:p15="http://schemas.microsoft.com/office/powerpoint/2012/main" userId="S::emghenyi@worldbank.org::b53e435c-cb70-4aff-af6b-b90a63f53c4c" providerId="AD"/>
      </p:ext>
    </p:extLst>
  </p:cmAuthor>
  <p:cmAuthor id="5" name="Foluso Okunmadewa" initials="FO" lastIdx="1" clrIdx="4">
    <p:extLst>
      <p:ext uri="{19B8F6BF-5375-455C-9EA6-DF929625EA0E}">
        <p15:presenceInfo xmlns:p15="http://schemas.microsoft.com/office/powerpoint/2012/main" userId="S::fokunmadewa@worldbank.org::3fc359c2-af09-433b-acbe-764769148da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00BBFE"/>
    <a:srgbClr val="00BEFA"/>
    <a:srgbClr val="001D3A"/>
    <a:srgbClr val="336699"/>
    <a:srgbClr val="006699"/>
    <a:srgbClr val="00CCFF"/>
    <a:srgbClr val="33CCFF"/>
    <a:srgbClr val="979797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E2FC41-DD94-4128-BA12-33038AA66B5D}" v="8" dt="2022-03-22T21:22:01.8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82" autoAdjust="0"/>
    <p:restoredTop sz="84294" autoAdjust="0"/>
  </p:normalViewPr>
  <p:slideViewPr>
    <p:cSldViewPr snapToGrid="0" snapToObjects="1" showGuides="1">
      <p:cViewPr varScale="1">
        <p:scale>
          <a:sx n="52" d="100"/>
          <a:sy n="52" d="100"/>
        </p:scale>
        <p:origin x="1476" y="72"/>
      </p:cViewPr>
      <p:guideLst>
        <p:guide orient="horz" pos="2448"/>
        <p:guide pos="435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6275" cy="496751"/>
          </a:xfrm>
          <a:prstGeom prst="rect">
            <a:avLst/>
          </a:prstGeom>
        </p:spPr>
        <p:txBody>
          <a:bodyPr vert="horz" lIns="93778" tIns="46889" rIns="93778" bIns="46889" rtlCol="0"/>
          <a:lstStyle>
            <a:lvl1pPr algn="l">
              <a:defRPr sz="1300"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2"/>
            <a:ext cx="2946275" cy="496751"/>
          </a:xfrm>
          <a:prstGeom prst="rect">
            <a:avLst/>
          </a:prstGeom>
        </p:spPr>
        <p:txBody>
          <a:bodyPr vert="horz" wrap="square" lIns="93778" tIns="46889" rIns="93778" bIns="46889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26C646A4-BB9B-4B8C-855E-D46909ACE4EC}" type="datetimeFigureOut">
              <a:rPr lang="en-US"/>
              <a:pPr>
                <a:defRPr/>
              </a:pPr>
              <a:t>4/5/2022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9780"/>
            <a:ext cx="2946275" cy="496751"/>
          </a:xfrm>
          <a:prstGeom prst="rect">
            <a:avLst/>
          </a:prstGeom>
        </p:spPr>
        <p:txBody>
          <a:bodyPr vert="horz" lIns="93778" tIns="46889" rIns="93778" bIns="46889" rtlCol="0" anchor="b"/>
          <a:lstStyle>
            <a:lvl1pPr algn="l">
              <a:defRPr sz="1300"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9780"/>
            <a:ext cx="2946275" cy="496751"/>
          </a:xfrm>
          <a:prstGeom prst="rect">
            <a:avLst/>
          </a:prstGeom>
        </p:spPr>
        <p:txBody>
          <a:bodyPr vert="horz" wrap="square" lIns="93778" tIns="46889" rIns="93778" bIns="46889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7835A6EA-93D0-47D8-AD17-855E4C2597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49544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6275" cy="496751"/>
          </a:xfrm>
          <a:prstGeom prst="rect">
            <a:avLst/>
          </a:prstGeom>
        </p:spPr>
        <p:txBody>
          <a:bodyPr vert="horz" lIns="93778" tIns="46889" rIns="93778" bIns="46889" rtlCol="0"/>
          <a:lstStyle>
            <a:lvl1pPr algn="l">
              <a:defRPr sz="1300"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862" y="2"/>
            <a:ext cx="2946275" cy="496751"/>
          </a:xfrm>
          <a:prstGeom prst="rect">
            <a:avLst/>
          </a:prstGeom>
        </p:spPr>
        <p:txBody>
          <a:bodyPr vert="horz" wrap="square" lIns="93778" tIns="46889" rIns="93778" bIns="46889" numCol="1" anchor="t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19F3E8D4-DEC0-4006-8D4F-0FDA10470C08}" type="datetimeFigureOut">
              <a:rPr lang="en-US"/>
              <a:pPr>
                <a:defRPr/>
              </a:pPr>
              <a:t>4/5/2022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78" tIns="46889" rIns="93778" bIns="468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383" y="4716586"/>
            <a:ext cx="5436909" cy="4467363"/>
          </a:xfrm>
          <a:prstGeom prst="rect">
            <a:avLst/>
          </a:prstGeom>
        </p:spPr>
        <p:txBody>
          <a:bodyPr vert="horz" lIns="93778" tIns="46889" rIns="93778" bIns="468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9780"/>
            <a:ext cx="2946275" cy="496751"/>
          </a:xfrm>
          <a:prstGeom prst="rect">
            <a:avLst/>
          </a:prstGeom>
        </p:spPr>
        <p:txBody>
          <a:bodyPr vert="horz" lIns="93778" tIns="46889" rIns="93778" bIns="46889" rtlCol="0" anchor="b"/>
          <a:lstStyle>
            <a:lvl1pPr algn="l">
              <a:defRPr sz="1300">
                <a:ea typeface="+mn-ea"/>
                <a:cs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862" y="9429780"/>
            <a:ext cx="2946275" cy="496751"/>
          </a:xfrm>
          <a:prstGeom prst="rect">
            <a:avLst/>
          </a:prstGeom>
        </p:spPr>
        <p:txBody>
          <a:bodyPr vert="horz" wrap="square" lIns="93778" tIns="46889" rIns="93778" bIns="46889" numCol="1" anchor="b" anchorCtr="0" compatLnSpc="1">
            <a:prstTxWarp prst="textNoShape">
              <a:avLst/>
            </a:prstTxWarp>
          </a:bodyPr>
          <a:lstStyle>
            <a:lvl1pPr algn="r">
              <a:defRPr sz="1300" smtClean="0"/>
            </a:lvl1pPr>
          </a:lstStyle>
          <a:p>
            <a:pPr>
              <a:defRPr/>
            </a:pPr>
            <a:fld id="{E57DA7DA-3AE2-4A43-88A4-44692C405B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90019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509412" rtl="0" eaLnBrk="0" fontAlgn="base" hangingPunct="0">
      <a:spcBef>
        <a:spcPct val="30000"/>
      </a:spcBef>
      <a:spcAft>
        <a:spcPct val="0"/>
      </a:spcAft>
      <a:defRPr sz="1337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509412" algn="l" defTabSz="509412" rtl="0" eaLnBrk="0" fontAlgn="base" hangingPunct="0">
      <a:spcBef>
        <a:spcPct val="30000"/>
      </a:spcBef>
      <a:spcAft>
        <a:spcPct val="0"/>
      </a:spcAft>
      <a:defRPr sz="1337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1018824" algn="l" defTabSz="509412" rtl="0" eaLnBrk="0" fontAlgn="base" hangingPunct="0">
      <a:spcBef>
        <a:spcPct val="30000"/>
      </a:spcBef>
      <a:spcAft>
        <a:spcPct val="0"/>
      </a:spcAft>
      <a:defRPr sz="1337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528237" algn="l" defTabSz="509412" rtl="0" eaLnBrk="0" fontAlgn="base" hangingPunct="0">
      <a:spcBef>
        <a:spcPct val="30000"/>
      </a:spcBef>
      <a:spcAft>
        <a:spcPct val="0"/>
      </a:spcAft>
      <a:defRPr sz="1337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2037649" algn="l" defTabSz="509412" rtl="0" eaLnBrk="0" fontAlgn="base" hangingPunct="0">
      <a:spcBef>
        <a:spcPct val="30000"/>
      </a:spcBef>
      <a:spcAft>
        <a:spcPct val="0"/>
      </a:spcAft>
      <a:defRPr sz="1337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547061" algn="l" defTabSz="509412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57DA7DA-3AE2-4A43-88A4-44692C405BC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842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-presentation title-world b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 userDrawn="1"/>
        </p:nvSpPr>
        <p:spPr bwMode="auto">
          <a:xfrm flipV="1">
            <a:off x="0" y="11151"/>
            <a:ext cx="13817600" cy="777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/>
          <a:p>
            <a:pPr marL="131337" indent="-131337" algn="just">
              <a:spcBef>
                <a:spcPct val="50000"/>
              </a:spcBef>
              <a:buFontTx/>
              <a:buChar char="•"/>
            </a:pPr>
            <a:endParaRPr lang="en-US" sz="1473" b="0" dirty="0">
              <a:solidFill>
                <a:srgbClr val="00B0F0"/>
              </a:solidFill>
              <a:latin typeface="+mj-lt"/>
            </a:endParaRPr>
          </a:p>
        </p:txBody>
      </p:sp>
      <p:pic>
        <p:nvPicPr>
          <p:cNvPr id="10" name="Picture 9"/>
          <p:cNvPicPr>
            <a:picLocks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581882"/>
            <a:ext cx="4663440" cy="4663440"/>
          </a:xfrm>
          <a:prstGeom prst="rect">
            <a:avLst/>
          </a:prstGeom>
        </p:spPr>
      </p:pic>
      <p:sp>
        <p:nvSpPr>
          <p:cNvPr id="12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371600" y="1243589"/>
            <a:ext cx="11430000" cy="553998"/>
          </a:xfrm>
        </p:spPr>
        <p:txBody>
          <a:bodyPr bIns="0">
            <a:spAutoFit/>
          </a:bodyPr>
          <a:lstStyle>
            <a:lvl1pPr algn="r">
              <a:defRPr sz="3600" b="1">
                <a:solidFill>
                  <a:srgbClr val="002060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/>
              <a:t>Master Title: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6583680" y="3419859"/>
            <a:ext cx="6217920" cy="36933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FontTx/>
              <a:buNone/>
              <a:defRPr sz="2400" b="1" baseline="0">
                <a:solidFill>
                  <a:srgbClr val="00BEFA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noProof="0" dirty="0"/>
              <a:t>Name of presenter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6583680" y="4352547"/>
            <a:ext cx="6217920" cy="369332"/>
          </a:xfrm>
        </p:spPr>
        <p:txBody>
          <a:bodyPr>
            <a:sp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400" b="1">
                <a:solidFill>
                  <a:srgbClr val="00BEFA"/>
                </a:solidFill>
              </a:defRPr>
            </a:lvl1pPr>
            <a:lvl2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2pPr>
            <a:lvl3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3pPr>
            <a:lvl4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4pPr>
            <a:lvl5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5pPr>
          </a:lstStyle>
          <a:p>
            <a:pPr lvl="0"/>
            <a:r>
              <a:rPr lang="en-US" dirty="0"/>
              <a:t>Name of event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1371600" y="1785074"/>
            <a:ext cx="11430000" cy="480377"/>
          </a:xfrm>
        </p:spPr>
        <p:txBody>
          <a:bodyPr/>
          <a:lstStyle>
            <a:lvl1pPr algn="r">
              <a:lnSpc>
                <a:spcPct val="100000"/>
              </a:lnSpc>
              <a:spcBef>
                <a:spcPts val="0"/>
              </a:spcBef>
              <a:defRPr sz="2800" b="1" i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3173" b="1" i="1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3173" b="1" i="1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3173" b="1" i="1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3173" b="1" i="1">
                <a:solidFill>
                  <a:schemeClr val="bg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Sub-title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6583680" y="4728612"/>
            <a:ext cx="6217920" cy="278987"/>
          </a:xfrm>
        </p:spPr>
        <p:txBody>
          <a:bodyPr>
            <a:sp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1800" b="1">
                <a:solidFill>
                  <a:schemeClr val="bg1">
                    <a:lumMod val="50000"/>
                  </a:schemeClr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defRPr b="1"/>
            </a:lvl2pPr>
            <a:lvl3pPr>
              <a:lnSpc>
                <a:spcPct val="100000"/>
              </a:lnSpc>
              <a:spcBef>
                <a:spcPts val="0"/>
              </a:spcBef>
              <a:defRPr b="1"/>
            </a:lvl3pPr>
            <a:lvl4pPr>
              <a:lnSpc>
                <a:spcPct val="100000"/>
              </a:lnSpc>
              <a:spcBef>
                <a:spcPts val="0"/>
              </a:spcBef>
              <a:defRPr b="1"/>
            </a:lvl4pPr>
            <a:lvl5pPr>
              <a:lnSpc>
                <a:spcPct val="100000"/>
              </a:lnSpc>
              <a:spcBef>
                <a:spcPts val="0"/>
              </a:spcBef>
              <a:defRPr b="1"/>
            </a:lvl5pPr>
          </a:lstStyle>
          <a:p>
            <a:pPr lvl="0"/>
            <a:r>
              <a:rPr lang="en-US" dirty="0"/>
              <a:t>Venue, Month DD, YYYY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6583680" y="3773493"/>
            <a:ext cx="6217920" cy="278987"/>
          </a:xfrm>
        </p:spPr>
        <p:txBody>
          <a:bodyPr>
            <a:spAutoFit/>
          </a:bodyPr>
          <a:lstStyle>
            <a:lvl1pPr algn="r">
              <a:defRPr sz="1800" b="1" i="0">
                <a:solidFill>
                  <a:schemeClr val="bg1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Title and affiliation of presenter</a:t>
            </a:r>
          </a:p>
        </p:txBody>
      </p:sp>
    </p:spTree>
    <p:extLst>
      <p:ext uri="{BB962C8B-B14F-4D97-AF65-F5344CB8AC3E}">
        <p14:creationId xmlns:p14="http://schemas.microsoft.com/office/powerpoint/2010/main" val="2203939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-section title-world b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A583348-7A2C-46EA-B1BC-6699647C6337}"/>
              </a:ext>
            </a:extLst>
          </p:cNvPr>
          <p:cNvSpPr>
            <a:spLocks noChangeArrowheads="1"/>
          </p:cNvSpPr>
          <p:nvPr userDrawn="1"/>
        </p:nvSpPr>
        <p:spPr bwMode="auto">
          <a:xfrm flipV="1">
            <a:off x="0" y="0"/>
            <a:ext cx="13817600" cy="777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/>
          <a:lstStyle/>
          <a:p>
            <a:pPr marL="131337" indent="-131337" algn="just">
              <a:spcBef>
                <a:spcPct val="50000"/>
              </a:spcBef>
              <a:buFontTx/>
              <a:buChar char="•"/>
            </a:pPr>
            <a:endParaRPr lang="en-US" sz="1473" b="0" dirty="0">
              <a:solidFill>
                <a:srgbClr val="336699"/>
              </a:solidFill>
              <a:latin typeface="+mj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2252807" y="3260302"/>
            <a:ext cx="9030655" cy="488275"/>
          </a:xfr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3200" b="1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/>
              <a:t>Section-title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51643" y="3692883"/>
            <a:ext cx="9031817" cy="369332"/>
          </a:xfrm>
        </p:spPr>
        <p:txBody>
          <a:bodyPr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defRPr sz="2400" b="1">
                <a:solidFill>
                  <a:srgbClr val="002060"/>
                </a:solidFill>
              </a:defRPr>
            </a:lvl1pPr>
          </a:lstStyle>
          <a:p>
            <a:pPr lvl="0"/>
            <a:r>
              <a:rPr lang="en-US" dirty="0"/>
              <a:t>Sub-title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2571039-4E3A-49B9-9103-D5D7397341A2}"/>
              </a:ext>
            </a:extLst>
          </p:cNvPr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7501" y="3200400"/>
            <a:ext cx="1005840" cy="100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95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-multiple bullets-world b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0080" y="227610"/>
            <a:ext cx="12252960" cy="492443"/>
          </a:xfrm>
        </p:spPr>
        <p:txBody>
          <a:bodyPr anchor="b" anchorCtr="0"/>
          <a:lstStyle>
            <a:lvl1pPr>
              <a:defRPr sz="3200" b="1">
                <a:solidFill>
                  <a:srgbClr val="002060"/>
                </a:solidFill>
                <a:latin typeface="+mn-lt"/>
              </a:defRPr>
            </a:lvl1pPr>
          </a:lstStyle>
          <a:p>
            <a:r>
              <a:rPr lang="en-US" dirty="0"/>
              <a:t>Slide title: multiple un-numbered bullet points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40080" y="649733"/>
            <a:ext cx="12252960" cy="246221"/>
          </a:xfrm>
        </p:spPr>
        <p:txBody>
          <a:bodyPr>
            <a:spAutoFit/>
          </a:bodyPr>
          <a:lstStyle>
            <a:lvl1pPr marL="0" indent="0">
              <a:defRPr sz="1600" b="1" i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Slide sub-title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0080" y="1658112"/>
            <a:ext cx="12252960" cy="995144"/>
          </a:xfrm>
        </p:spPr>
        <p:txBody>
          <a:bodyPr>
            <a:spAutoFit/>
          </a:bodyPr>
          <a:lstStyle>
            <a:lvl1pPr marL="310887" indent="-310887"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Arial" panose="020B0604020202020204" pitchFamily="34" charset="0"/>
              <a:buChar char="●"/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829034" indent="-310887">
              <a:buClr>
                <a:srgbClr val="002060"/>
              </a:buClr>
              <a:buSzPct val="100000"/>
              <a:buFont typeface="Arial" panose="020B0604020202020204" pitchFamily="34" charset="0"/>
              <a:buChar char="●"/>
              <a:defRPr sz="1600" b="1">
                <a:solidFill>
                  <a:srgbClr val="002060"/>
                </a:solidFill>
              </a:defRPr>
            </a:lvl2pPr>
            <a:lvl3pPr marL="1139921" indent="-310887"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Arial" panose="020B0604020202020204" pitchFamily="34" charset="0"/>
              <a:buChar char="●"/>
              <a:defRPr sz="16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>
              <a:defRPr sz="1587" b="1"/>
            </a:lvl4pPr>
            <a:lvl5pPr>
              <a:defRPr sz="1587" b="1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22450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-numbered bullets-world b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0080" y="237029"/>
            <a:ext cx="12252960" cy="492443"/>
          </a:xfrm>
        </p:spPr>
        <p:txBody>
          <a:bodyPr anchor="b" anchorCtr="0"/>
          <a:lstStyle>
            <a:lvl1pPr>
              <a:defRPr sz="3200" b="1">
                <a:solidFill>
                  <a:srgbClr val="002060"/>
                </a:solidFill>
                <a:latin typeface="+mn-lt"/>
              </a:defRPr>
            </a:lvl1pPr>
          </a:lstStyle>
          <a:p>
            <a:r>
              <a:rPr lang="en-US" dirty="0"/>
              <a:t>Slide title: numbered bullet points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640080" y="672035"/>
            <a:ext cx="12252960" cy="246221"/>
          </a:xfrm>
        </p:spPr>
        <p:txBody>
          <a:bodyPr>
            <a:spAutoFit/>
          </a:bodyPr>
          <a:lstStyle>
            <a:lvl1pPr>
              <a:defRPr sz="1600" b="1" i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Slide sub-title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0080" y="1658117"/>
            <a:ext cx="12252960" cy="620683"/>
          </a:xfrm>
        </p:spPr>
        <p:txBody>
          <a:bodyPr lIns="365760">
            <a:spAutoFit/>
          </a:bodyPr>
          <a:lstStyle>
            <a:lvl1pPr marL="0" indent="0">
              <a:buClr>
                <a:schemeClr val="bg1">
                  <a:lumMod val="50000"/>
                </a:schemeClr>
              </a:buClr>
              <a:buSzPct val="90000"/>
              <a:buFont typeface="Arial" panose="020B0604020202020204" pitchFamily="34" charset="0"/>
              <a:buNone/>
              <a:defRPr sz="1600" b="1">
                <a:solidFill>
                  <a:schemeClr val="bg1">
                    <a:lumMod val="50000"/>
                  </a:schemeClr>
                </a:solidFill>
              </a:defRPr>
            </a:lvl1pPr>
            <a:lvl2pPr marL="829034" indent="-310887">
              <a:buClr>
                <a:schemeClr val="accent5">
                  <a:lumMod val="50000"/>
                </a:schemeClr>
              </a:buClr>
              <a:buSzPct val="90000"/>
              <a:buFont typeface="Arial" panose="020B0604020202020204" pitchFamily="34" charset="0"/>
              <a:buChar char="►"/>
              <a:defRPr sz="1600" b="1">
                <a:solidFill>
                  <a:srgbClr val="336699"/>
                </a:solidFill>
              </a:defRPr>
            </a:lvl2pPr>
            <a:lvl3pPr marL="1139921" indent="-310887"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►"/>
              <a:defRPr sz="1813" b="1">
                <a:solidFill>
                  <a:schemeClr val="bg2">
                    <a:lumMod val="75000"/>
                  </a:schemeClr>
                </a:solidFill>
              </a:defRPr>
            </a:lvl3pPr>
            <a:lvl4pPr>
              <a:defRPr sz="1587" b="1"/>
            </a:lvl4pPr>
            <a:lvl5pPr>
              <a:defRPr sz="1587" b="1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855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-single chart or table-title only-world b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5">
            <a:extLst>
              <a:ext uri="{FF2B5EF4-FFF2-40B4-BE49-F238E27FC236}">
                <a16:creationId xmlns:a16="http://schemas.microsoft.com/office/drawing/2014/main" id="{C6C2AD43-F1E4-470F-A476-C2C4F1FC927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0080" y="705488"/>
            <a:ext cx="12252960" cy="246221"/>
          </a:xfrm>
        </p:spPr>
        <p:txBody>
          <a:bodyPr>
            <a:spAutoFit/>
          </a:bodyPr>
          <a:lstStyle>
            <a:lvl1pPr>
              <a:defRPr sz="1600" b="1" i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Chart sub-title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F557448-B80D-4741-953C-3BE61244040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0080" y="257479"/>
            <a:ext cx="12252960" cy="492443"/>
          </a:xfrm>
        </p:spPr>
        <p:txBody>
          <a:bodyPr/>
          <a:lstStyle>
            <a:lvl1pPr>
              <a:defRPr sz="3200" b="1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Single chart-title only</a:t>
            </a:r>
          </a:p>
        </p:txBody>
      </p:sp>
    </p:spTree>
    <p:extLst>
      <p:ext uri="{BB962C8B-B14F-4D97-AF65-F5344CB8AC3E}">
        <p14:creationId xmlns:p14="http://schemas.microsoft.com/office/powerpoint/2010/main" val="3585218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-single chart or table-with text-world b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40080" y="257479"/>
            <a:ext cx="12252960" cy="492443"/>
          </a:xfrm>
        </p:spPr>
        <p:txBody>
          <a:bodyPr/>
          <a:lstStyle>
            <a:lvl1pPr>
              <a:defRPr sz="3200" b="1" baseline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Single chart-title and text</a:t>
            </a:r>
          </a:p>
        </p:txBody>
      </p:sp>
      <p:sp>
        <p:nvSpPr>
          <p:cNvPr id="4" name="Text Placeholder 5">
            <a:extLst>
              <a:ext uri="{FF2B5EF4-FFF2-40B4-BE49-F238E27FC236}">
                <a16:creationId xmlns:a16="http://schemas.microsoft.com/office/drawing/2014/main" id="{E956D46E-06A8-4CCF-9B47-678F2125A16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40080" y="716639"/>
            <a:ext cx="12252960" cy="246221"/>
          </a:xfrm>
        </p:spPr>
        <p:txBody>
          <a:bodyPr>
            <a:spAutoFit/>
          </a:bodyPr>
          <a:lstStyle>
            <a:lvl1pPr>
              <a:defRPr sz="1600" b="1" i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Slide sub-title</a:t>
            </a:r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5B9FAEA7-5DBC-4A9C-B5E4-00EE540BF00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0080" y="1252933"/>
            <a:ext cx="12252960" cy="246221"/>
          </a:xfrm>
        </p:spPr>
        <p:txBody>
          <a:bodyPr>
            <a:spAutoFit/>
          </a:bodyPr>
          <a:lstStyle>
            <a:lvl1pPr marL="310887" indent="-310887">
              <a:buClr>
                <a:schemeClr val="bg1">
                  <a:lumMod val="50000"/>
                </a:schemeClr>
              </a:buClr>
              <a:buSzPct val="100000"/>
              <a:buFont typeface="Arial" panose="020B0604020202020204" pitchFamily="34" charset="0"/>
              <a:buChar char="●"/>
              <a:defRPr sz="1600" b="1">
                <a:solidFill>
                  <a:schemeClr val="bg1">
                    <a:lumMod val="50000"/>
                  </a:schemeClr>
                </a:solidFill>
              </a:defRPr>
            </a:lvl1pPr>
            <a:lvl2pPr marL="829034" indent="-310887">
              <a:buClr>
                <a:schemeClr val="bg2">
                  <a:lumMod val="50000"/>
                </a:schemeClr>
              </a:buClr>
              <a:buSzPct val="90000"/>
              <a:buFont typeface="Arial" panose="020B0604020202020204" pitchFamily="34" charset="0"/>
              <a:buChar char="►"/>
              <a:defRPr sz="1813" b="1">
                <a:solidFill>
                  <a:srgbClr val="336699"/>
                </a:solidFill>
              </a:defRPr>
            </a:lvl2pPr>
            <a:lvl3pPr marL="1139921" indent="-310887"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►"/>
              <a:defRPr sz="1813" b="1">
                <a:solidFill>
                  <a:schemeClr val="bg2">
                    <a:lumMod val="75000"/>
                  </a:schemeClr>
                </a:solidFill>
              </a:defRPr>
            </a:lvl3pPr>
            <a:lvl4pPr>
              <a:defRPr sz="1587" b="1"/>
            </a:lvl4pPr>
            <a:lvl5pPr>
              <a:defRPr sz="1587" b="1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5646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-side-by-side charts-title only-world b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D64A3-66EC-425E-B738-6128AA253A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31520" y="310897"/>
            <a:ext cx="12252960" cy="430887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Side-by-side charts slide-title only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57E4346-D4D7-4507-9CFA-453EC64E9E9C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6908800" y="2072640"/>
            <a:ext cx="0" cy="5181600"/>
          </a:xfrm>
          <a:prstGeom prst="line">
            <a:avLst/>
          </a:prstGeom>
          <a:noFill/>
          <a:ln w="9525" cap="flat" cmpd="sng" algn="ctr">
            <a:solidFill>
              <a:srgbClr val="3366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6D67E57C-620E-4CDB-8516-F322F9F4A42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31520" y="761243"/>
            <a:ext cx="12252960" cy="246221"/>
          </a:xfrm>
        </p:spPr>
        <p:txBody>
          <a:bodyPr>
            <a:spAutoFit/>
          </a:bodyPr>
          <a:lstStyle>
            <a:lvl1pPr marL="0" indent="0">
              <a:defRPr sz="1600" b="1" i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Slide sub-title</a:t>
            </a:r>
          </a:p>
        </p:txBody>
      </p:sp>
    </p:spTree>
    <p:extLst>
      <p:ext uri="{BB962C8B-B14F-4D97-AF65-F5344CB8AC3E}">
        <p14:creationId xmlns:p14="http://schemas.microsoft.com/office/powerpoint/2010/main" val="2069706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-side-by-side charts-with text-world b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D64A3-66EC-425E-B738-6128AA253A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Side-by-side charts slide: title and text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57E4346-D4D7-4507-9CFA-453EC64E9E9C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6908800" y="1036320"/>
            <a:ext cx="0" cy="6217920"/>
          </a:xfrm>
          <a:prstGeom prst="line">
            <a:avLst/>
          </a:prstGeom>
          <a:noFill/>
          <a:ln w="9525" cap="flat" cmpd="sng" algn="ctr">
            <a:solidFill>
              <a:srgbClr val="336699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200D5A7C-96AC-40DA-BCEE-B8E41293B3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0080" y="1036325"/>
            <a:ext cx="6035040" cy="246221"/>
          </a:xfrm>
        </p:spPr>
        <p:txBody>
          <a:bodyPr>
            <a:spAutoFit/>
          </a:bodyPr>
          <a:lstStyle>
            <a:lvl1pPr marL="310887" indent="-310887">
              <a:buClr>
                <a:schemeClr val="bg1">
                  <a:lumMod val="50000"/>
                </a:schemeClr>
              </a:buClr>
              <a:buSzPct val="100000"/>
              <a:buFont typeface="Arial" panose="020B0604020202020204" pitchFamily="34" charset="0"/>
              <a:buChar char="●"/>
              <a:defRPr sz="1600" b="1">
                <a:solidFill>
                  <a:schemeClr val="bg1">
                    <a:lumMod val="50000"/>
                  </a:schemeClr>
                </a:solidFill>
              </a:defRPr>
            </a:lvl1pPr>
            <a:lvl2pPr marL="829034" indent="-310887">
              <a:buClr>
                <a:schemeClr val="bg2">
                  <a:lumMod val="50000"/>
                </a:schemeClr>
              </a:buClr>
              <a:buSzPct val="90000"/>
              <a:buFont typeface="Arial" panose="020B0604020202020204" pitchFamily="34" charset="0"/>
              <a:buChar char="►"/>
              <a:defRPr sz="1813" b="1">
                <a:solidFill>
                  <a:srgbClr val="336699"/>
                </a:solidFill>
              </a:defRPr>
            </a:lvl2pPr>
            <a:lvl3pPr marL="1139921" indent="-310887"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►"/>
              <a:defRPr sz="1813" b="1">
                <a:solidFill>
                  <a:schemeClr val="bg2">
                    <a:lumMod val="75000"/>
                  </a:schemeClr>
                </a:solidFill>
              </a:defRPr>
            </a:lvl3pPr>
            <a:lvl4pPr>
              <a:defRPr sz="1587" b="1"/>
            </a:lvl4pPr>
            <a:lvl5pPr>
              <a:defRPr sz="1587" b="1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A6FCE912-2A41-4C9B-943E-4DB525BEDDB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040880" y="1036325"/>
            <a:ext cx="6035040" cy="246221"/>
          </a:xfrm>
        </p:spPr>
        <p:txBody>
          <a:bodyPr>
            <a:spAutoFit/>
          </a:bodyPr>
          <a:lstStyle>
            <a:lvl1pPr marL="310887" indent="-310887">
              <a:buClr>
                <a:schemeClr val="bg1">
                  <a:lumMod val="50000"/>
                </a:schemeClr>
              </a:buClr>
              <a:buSzPct val="100000"/>
              <a:buFont typeface="Arial" panose="020B0604020202020204" pitchFamily="34" charset="0"/>
              <a:buChar char="●"/>
              <a:defRPr sz="1600" b="1">
                <a:solidFill>
                  <a:schemeClr val="bg1">
                    <a:lumMod val="50000"/>
                  </a:schemeClr>
                </a:solidFill>
              </a:defRPr>
            </a:lvl1pPr>
            <a:lvl2pPr marL="829034" indent="-310887">
              <a:buClr>
                <a:schemeClr val="bg2">
                  <a:lumMod val="50000"/>
                </a:schemeClr>
              </a:buClr>
              <a:buSzPct val="90000"/>
              <a:buFont typeface="Arial" panose="020B0604020202020204" pitchFamily="34" charset="0"/>
              <a:buChar char="►"/>
              <a:defRPr sz="1813" b="1">
                <a:solidFill>
                  <a:srgbClr val="336699"/>
                </a:solidFill>
              </a:defRPr>
            </a:lvl2pPr>
            <a:lvl3pPr marL="1139921" indent="-310887"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►"/>
              <a:defRPr sz="1813" b="1">
                <a:solidFill>
                  <a:schemeClr val="bg2">
                    <a:lumMod val="75000"/>
                  </a:schemeClr>
                </a:solidFill>
              </a:defRPr>
            </a:lvl3pPr>
            <a:lvl4pPr>
              <a:defRPr sz="1587" b="1"/>
            </a:lvl4pPr>
            <a:lvl5pPr>
              <a:defRPr sz="1587" b="1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9278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-side-bar text-world b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D64A3-66EC-425E-B738-6128AA253A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Side-bar text slide title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57E4346-D4D7-4507-9CFA-453EC64E9E9C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4114800" y="1036320"/>
            <a:ext cx="0" cy="2798064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" name="Text Placeholder 9">
            <a:extLst>
              <a:ext uri="{FF2B5EF4-FFF2-40B4-BE49-F238E27FC236}">
                <a16:creationId xmlns:a16="http://schemas.microsoft.com/office/drawing/2014/main" id="{200D5A7C-96AC-40DA-BCEE-B8E41293B32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0080" y="1036321"/>
            <a:ext cx="3291840" cy="307777"/>
          </a:xfrm>
        </p:spPr>
        <p:txBody>
          <a:bodyPr>
            <a:spAutoFit/>
          </a:bodyPr>
          <a:lstStyle>
            <a:lvl1pPr marL="0" indent="0">
              <a:buClr>
                <a:schemeClr val="bg1">
                  <a:lumMod val="50000"/>
                </a:schemeClr>
              </a:buClr>
              <a:buSzPct val="90000"/>
              <a:buFont typeface="Arial" panose="020B0604020202020204" pitchFamily="34" charset="0"/>
              <a:buNone/>
              <a:defRPr sz="2000" b="1">
                <a:solidFill>
                  <a:srgbClr val="00B0F0"/>
                </a:solidFill>
              </a:defRPr>
            </a:lvl1pPr>
            <a:lvl2pPr marL="829034" indent="-310887">
              <a:buClr>
                <a:schemeClr val="bg2">
                  <a:lumMod val="50000"/>
                </a:schemeClr>
              </a:buClr>
              <a:buSzPct val="90000"/>
              <a:buFont typeface="Arial" panose="020B0604020202020204" pitchFamily="34" charset="0"/>
              <a:buChar char="►"/>
              <a:defRPr sz="1813" b="1">
                <a:solidFill>
                  <a:srgbClr val="336699"/>
                </a:solidFill>
              </a:defRPr>
            </a:lvl2pPr>
            <a:lvl3pPr marL="1139921" indent="-310887"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►"/>
              <a:defRPr sz="1813" b="1">
                <a:solidFill>
                  <a:schemeClr val="bg2">
                    <a:lumMod val="75000"/>
                  </a:schemeClr>
                </a:solidFill>
              </a:defRPr>
            </a:lvl3pPr>
            <a:lvl4pPr>
              <a:defRPr sz="1587" b="1"/>
            </a:lvl4pPr>
            <a:lvl5pPr>
              <a:defRPr sz="1587" b="1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A6FCE912-2A41-4C9B-943E-4DB525BEDDB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06240" y="1036325"/>
            <a:ext cx="8686800" cy="246221"/>
          </a:xfrm>
        </p:spPr>
        <p:txBody>
          <a:bodyPr>
            <a:spAutoFit/>
          </a:bodyPr>
          <a:lstStyle>
            <a:lvl1pPr marL="310887" indent="-310887">
              <a:buClr>
                <a:schemeClr val="bg1">
                  <a:lumMod val="50000"/>
                </a:schemeClr>
              </a:buClr>
              <a:buSzPct val="100000"/>
              <a:buFont typeface="Arial" panose="020B0604020202020204" pitchFamily="34" charset="0"/>
              <a:buChar char="●"/>
              <a:defRPr sz="1600" b="1">
                <a:solidFill>
                  <a:schemeClr val="bg1">
                    <a:lumMod val="50000"/>
                  </a:schemeClr>
                </a:solidFill>
              </a:defRPr>
            </a:lvl1pPr>
            <a:lvl2pPr marL="829034" indent="-310887">
              <a:buClr>
                <a:schemeClr val="bg2">
                  <a:lumMod val="50000"/>
                </a:schemeClr>
              </a:buClr>
              <a:buSzPct val="90000"/>
              <a:buFont typeface="Arial" panose="020B0604020202020204" pitchFamily="34" charset="0"/>
              <a:buChar char="►"/>
              <a:defRPr sz="1813" b="1">
                <a:solidFill>
                  <a:srgbClr val="336699"/>
                </a:solidFill>
              </a:defRPr>
            </a:lvl2pPr>
            <a:lvl3pPr marL="1139921" indent="-310887"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►"/>
              <a:defRPr sz="1813" b="1">
                <a:solidFill>
                  <a:schemeClr val="bg2">
                    <a:lumMod val="75000"/>
                  </a:schemeClr>
                </a:solidFill>
              </a:defRPr>
            </a:lvl3pPr>
            <a:lvl4pPr>
              <a:defRPr sz="1587" b="1"/>
            </a:lvl4pPr>
            <a:lvl5pPr>
              <a:defRPr sz="1587" b="1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B4FCC70-998E-4A16-8A32-CDB826D1A389}"/>
              </a:ext>
            </a:extLst>
          </p:cNvPr>
          <p:cNvCxnSpPr>
            <a:cxnSpLocks/>
          </p:cNvCxnSpPr>
          <p:nvPr userDrawn="1"/>
        </p:nvCxnSpPr>
        <p:spPr bwMode="auto">
          <a:xfrm>
            <a:off x="4114800" y="4114800"/>
            <a:ext cx="0" cy="2901696"/>
          </a:xfrm>
          <a:prstGeom prst="line">
            <a:avLst/>
          </a:prstGeom>
          <a:noFill/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78E500A3-0A20-4366-9483-04CC0E870CA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40080" y="4114800"/>
            <a:ext cx="3291840" cy="307777"/>
          </a:xfrm>
        </p:spPr>
        <p:txBody>
          <a:bodyPr>
            <a:spAutoFit/>
          </a:bodyPr>
          <a:lstStyle>
            <a:lvl1pPr marL="0" indent="0">
              <a:buClr>
                <a:schemeClr val="bg1">
                  <a:lumMod val="50000"/>
                </a:schemeClr>
              </a:buClr>
              <a:buSzPct val="90000"/>
              <a:buFont typeface="Arial" panose="020B0604020202020204" pitchFamily="34" charset="0"/>
              <a:buNone/>
              <a:defRPr sz="2000" b="1">
                <a:solidFill>
                  <a:srgbClr val="00B0F0"/>
                </a:solidFill>
              </a:defRPr>
            </a:lvl1pPr>
            <a:lvl2pPr marL="829034" indent="-310887">
              <a:buClr>
                <a:schemeClr val="bg2">
                  <a:lumMod val="50000"/>
                </a:schemeClr>
              </a:buClr>
              <a:buSzPct val="90000"/>
              <a:buFont typeface="Arial" panose="020B0604020202020204" pitchFamily="34" charset="0"/>
              <a:buChar char="►"/>
              <a:defRPr sz="1813" b="1">
                <a:solidFill>
                  <a:srgbClr val="336699"/>
                </a:solidFill>
              </a:defRPr>
            </a:lvl2pPr>
            <a:lvl3pPr marL="1139921" indent="-310887"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►"/>
              <a:defRPr sz="1813" b="1">
                <a:solidFill>
                  <a:schemeClr val="bg2">
                    <a:lumMod val="75000"/>
                  </a:schemeClr>
                </a:solidFill>
              </a:defRPr>
            </a:lvl3pPr>
            <a:lvl4pPr>
              <a:defRPr sz="1587" b="1"/>
            </a:lvl4pPr>
            <a:lvl5pPr>
              <a:defRPr sz="1587" b="1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E6C41D0-E120-4ED4-98EF-1083D16A1E3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06240" y="4114800"/>
            <a:ext cx="8686800" cy="246221"/>
          </a:xfrm>
        </p:spPr>
        <p:txBody>
          <a:bodyPr>
            <a:spAutoFit/>
          </a:bodyPr>
          <a:lstStyle>
            <a:lvl1pPr marL="310887" indent="-310887">
              <a:buClr>
                <a:schemeClr val="bg1">
                  <a:lumMod val="50000"/>
                </a:schemeClr>
              </a:buClr>
              <a:buSzPct val="100000"/>
              <a:buFont typeface="Arial" panose="020B0604020202020204" pitchFamily="34" charset="0"/>
              <a:buChar char="●"/>
              <a:defRPr sz="1600" b="1">
                <a:solidFill>
                  <a:schemeClr val="bg1">
                    <a:lumMod val="50000"/>
                  </a:schemeClr>
                </a:solidFill>
              </a:defRPr>
            </a:lvl1pPr>
            <a:lvl2pPr marL="829034" indent="-310887">
              <a:buClr>
                <a:schemeClr val="bg2">
                  <a:lumMod val="50000"/>
                </a:schemeClr>
              </a:buClr>
              <a:buSzPct val="90000"/>
              <a:buFont typeface="Arial" panose="020B0604020202020204" pitchFamily="34" charset="0"/>
              <a:buChar char="►"/>
              <a:defRPr sz="1813" b="1">
                <a:solidFill>
                  <a:srgbClr val="336699"/>
                </a:solidFill>
              </a:defRPr>
            </a:lvl2pPr>
            <a:lvl3pPr marL="1139921" indent="-310887">
              <a:buClr>
                <a:schemeClr val="bg2">
                  <a:lumMod val="75000"/>
                </a:schemeClr>
              </a:buClr>
              <a:buSzPct val="90000"/>
              <a:buFont typeface="Arial" panose="020B0604020202020204" pitchFamily="34" charset="0"/>
              <a:buChar char="►"/>
              <a:defRPr sz="1813" b="1">
                <a:solidFill>
                  <a:schemeClr val="bg2">
                    <a:lumMod val="75000"/>
                  </a:schemeClr>
                </a:solidFill>
              </a:defRPr>
            </a:lvl3pPr>
            <a:lvl4pPr>
              <a:defRPr sz="1587" b="1"/>
            </a:lvl4pPr>
            <a:lvl5pPr>
              <a:defRPr sz="1587" b="1"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2636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0080" y="310897"/>
            <a:ext cx="12252960" cy="49244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0080" y="1853818"/>
            <a:ext cx="12252960" cy="4663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/>
          <p:cNvPicPr>
            <a:picLocks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9984" y="253207"/>
            <a:ext cx="548640" cy="5486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5448976-7B05-4948-8E4F-B05DE5017174}"/>
              </a:ext>
            </a:extLst>
          </p:cNvPr>
          <p:cNvSpPr txBox="1"/>
          <p:nvPr userDrawn="1"/>
        </p:nvSpPr>
        <p:spPr>
          <a:xfrm>
            <a:off x="13075920" y="7553061"/>
            <a:ext cx="552704" cy="1743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fld id="{BA15486F-7412-4677-9486-EA2DE97C614C}" type="slidenum">
              <a:rPr lang="en-US" sz="1133" smtClean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pPr algn="r"/>
              <a:t>‹#›</a:t>
            </a:fld>
            <a:endParaRPr lang="en-US" sz="1133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DB23506-F597-4FCA-9FA7-1142B9631AFD}"/>
              </a:ext>
            </a:extLst>
          </p:cNvPr>
          <p:cNvPicPr>
            <a:picLocks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" y="7329984"/>
            <a:ext cx="365760" cy="365760"/>
          </a:xfrm>
          <a:prstGeom prst="rect">
            <a:avLst/>
          </a:prstGeom>
          <a:noFill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5777AB7-1865-40C1-AC9B-786E25DF2E20}"/>
              </a:ext>
            </a:extLst>
          </p:cNvPr>
          <p:cNvSpPr txBox="1"/>
          <p:nvPr userDrawn="1"/>
        </p:nvSpPr>
        <p:spPr>
          <a:xfrm>
            <a:off x="640080" y="7313798"/>
            <a:ext cx="1828800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spc="70" baseline="0" dirty="0">
                <a:solidFill>
                  <a:srgbClr val="00BE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NIGERIA</a:t>
            </a:r>
            <a:endParaRPr lang="en-US" sz="1000" spc="0" baseline="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1F33E58-7DE9-4B4B-8AA7-7BFD582ADE9A}"/>
              </a:ext>
            </a:extLst>
          </p:cNvPr>
          <p:cNvSpPr txBox="1"/>
          <p:nvPr userDrawn="1"/>
        </p:nvSpPr>
        <p:spPr>
          <a:xfrm>
            <a:off x="640080" y="7417309"/>
            <a:ext cx="1828800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100" spc="70" baseline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WORLD BANK</a:t>
            </a:r>
            <a:endParaRPr lang="en-US" sz="1100" spc="0" baseline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6A20B05-201B-4314-AEAD-13C500B26B4D}"/>
              </a:ext>
            </a:extLst>
          </p:cNvPr>
          <p:cNvCxnSpPr/>
          <p:nvPr userDrawn="1"/>
        </p:nvCxnSpPr>
        <p:spPr bwMode="auto">
          <a:xfrm>
            <a:off x="640080" y="7259442"/>
            <a:ext cx="1298448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4462AC3E-FB16-403F-A4A6-EA5DD5F48B40}"/>
              </a:ext>
            </a:extLst>
          </p:cNvPr>
          <p:cNvSpPr txBox="1"/>
          <p:nvPr userDrawn="1"/>
        </p:nvSpPr>
        <p:spPr>
          <a:xfrm>
            <a:off x="640080" y="7572633"/>
            <a:ext cx="1476339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800" spc="0" baseline="0" dirty="0">
                <a:solidFill>
                  <a:srgbClr val="00BEFA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IBRD • IDA </a:t>
            </a:r>
            <a:r>
              <a:rPr lang="en-US" sz="800" spc="0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│</a:t>
            </a:r>
            <a:r>
              <a:rPr lang="en-US" sz="500" spc="0" baseline="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WORLD BANK GROUP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72" r:id="rId1"/>
    <p:sldLayoutId id="2147485388" r:id="rId2"/>
    <p:sldLayoutId id="2147485386" r:id="rId3"/>
    <p:sldLayoutId id="2147485393" r:id="rId4"/>
    <p:sldLayoutId id="2147485387" r:id="rId5"/>
    <p:sldLayoutId id="2147485390" r:id="rId6"/>
    <p:sldLayoutId id="2147485389" r:id="rId7"/>
    <p:sldLayoutId id="2147485391" r:id="rId8"/>
    <p:sldLayoutId id="2147485392" r:id="rId9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cap="none" baseline="0">
          <a:solidFill>
            <a:srgbClr val="002060"/>
          </a:solidFill>
          <a:latin typeface="+mj-lt"/>
          <a:ea typeface="MS PGothic" pitchFamily="34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947">
          <a:solidFill>
            <a:schemeClr val="tx1"/>
          </a:solidFill>
          <a:latin typeface="Arial Bold" charset="0"/>
          <a:ea typeface="MS PGothic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947">
          <a:solidFill>
            <a:schemeClr val="tx1"/>
          </a:solidFill>
          <a:latin typeface="Arial Bold" charset="0"/>
          <a:ea typeface="MS PGothic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947">
          <a:solidFill>
            <a:schemeClr val="tx1"/>
          </a:solidFill>
          <a:latin typeface="Arial Bold" charset="0"/>
          <a:ea typeface="MS PGothic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947">
          <a:solidFill>
            <a:schemeClr val="tx1"/>
          </a:solidFill>
          <a:latin typeface="Arial Bold" charset="0"/>
          <a:ea typeface="MS PGothic" pitchFamily="34" charset="-128"/>
        </a:defRPr>
      </a:lvl5pPr>
      <a:lvl6pPr marL="518145" algn="ctr" rtl="0" eaLnBrk="1" fontAlgn="base" hangingPunct="1">
        <a:spcBef>
          <a:spcPct val="0"/>
        </a:spcBef>
        <a:spcAft>
          <a:spcPct val="0"/>
        </a:spcAft>
        <a:defRPr sz="2947" b="1">
          <a:solidFill>
            <a:srgbClr val="014C6D"/>
          </a:solidFill>
          <a:latin typeface="Trebuchet MS" pitchFamily="34" charset="0"/>
        </a:defRPr>
      </a:lvl6pPr>
      <a:lvl7pPr marL="1036291" algn="ctr" rtl="0" eaLnBrk="1" fontAlgn="base" hangingPunct="1">
        <a:spcBef>
          <a:spcPct val="0"/>
        </a:spcBef>
        <a:spcAft>
          <a:spcPct val="0"/>
        </a:spcAft>
        <a:defRPr sz="2947" b="1">
          <a:solidFill>
            <a:srgbClr val="014C6D"/>
          </a:solidFill>
          <a:latin typeface="Trebuchet MS" pitchFamily="34" charset="0"/>
        </a:defRPr>
      </a:lvl7pPr>
      <a:lvl8pPr marL="1554437" algn="ctr" rtl="0" eaLnBrk="1" fontAlgn="base" hangingPunct="1">
        <a:spcBef>
          <a:spcPct val="0"/>
        </a:spcBef>
        <a:spcAft>
          <a:spcPct val="0"/>
        </a:spcAft>
        <a:defRPr sz="2947" b="1">
          <a:solidFill>
            <a:srgbClr val="014C6D"/>
          </a:solidFill>
          <a:latin typeface="Trebuchet MS" pitchFamily="34" charset="0"/>
        </a:defRPr>
      </a:lvl8pPr>
      <a:lvl9pPr marL="2072582" algn="ctr" rtl="0" eaLnBrk="1" fontAlgn="base" hangingPunct="1">
        <a:spcBef>
          <a:spcPct val="0"/>
        </a:spcBef>
        <a:spcAft>
          <a:spcPct val="0"/>
        </a:spcAft>
        <a:defRPr sz="2947" b="1">
          <a:solidFill>
            <a:srgbClr val="014C6D"/>
          </a:solidFill>
          <a:latin typeface="Trebuchet MS" pitchFamily="34" charset="0"/>
        </a:defRPr>
      </a:lvl9pPr>
    </p:titleStyle>
    <p:bodyStyle>
      <a:lvl1pPr marL="388610" indent="-388610" algn="l" rtl="0" eaLnBrk="1" fontAlgn="base" hangingPunct="1">
        <a:lnSpc>
          <a:spcPct val="100000"/>
        </a:lnSpc>
        <a:spcBef>
          <a:spcPts val="102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841987" indent="-323841" algn="l" rtl="0" eaLnBrk="1" fontAlgn="base" hangingPunct="1">
        <a:lnSpc>
          <a:spcPct val="100000"/>
        </a:lnSpc>
        <a:spcBef>
          <a:spcPts val="1020"/>
        </a:spcBef>
        <a:spcAft>
          <a:spcPct val="0"/>
        </a:spcAft>
        <a:buClr>
          <a:srgbClr val="00783C"/>
        </a:buClr>
        <a:buFont typeface="Wingdings" pitchFamily="2" charset="2"/>
        <a:defRPr>
          <a:solidFill>
            <a:schemeClr val="tx1"/>
          </a:solidFill>
          <a:latin typeface="+mn-lt"/>
          <a:ea typeface="MS PGothic" pitchFamily="34" charset="-128"/>
        </a:defRPr>
      </a:lvl2pPr>
      <a:lvl3pPr marL="5398" indent="1030895" algn="l" rtl="0" eaLnBrk="1" fontAlgn="base" hangingPunct="1">
        <a:lnSpc>
          <a:spcPct val="100000"/>
        </a:lnSpc>
        <a:spcBef>
          <a:spcPts val="102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813510" indent="-259073" algn="l" rtl="0" eaLnBrk="1" fontAlgn="base" hangingPunct="1">
        <a:lnSpc>
          <a:spcPct val="100000"/>
        </a:lnSpc>
        <a:spcBef>
          <a:spcPts val="102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</a:defRPr>
      </a:lvl4pPr>
      <a:lvl5pPr marL="2331655" indent="-259073" algn="l" rtl="0" eaLnBrk="1" fontAlgn="base" hangingPunct="1">
        <a:lnSpc>
          <a:spcPct val="100000"/>
        </a:lnSpc>
        <a:spcBef>
          <a:spcPts val="1020"/>
        </a:spcBef>
        <a:spcAft>
          <a:spcPct val="0"/>
        </a:spcAft>
        <a:buClr>
          <a:srgbClr val="00783C"/>
        </a:buClr>
        <a:defRPr>
          <a:solidFill>
            <a:schemeClr val="tx1"/>
          </a:solidFill>
          <a:latin typeface="+mn-lt"/>
          <a:ea typeface="MS PGothic" pitchFamily="34" charset="-128"/>
        </a:defRPr>
      </a:lvl5pPr>
      <a:lvl6pPr marL="2849801" indent="-259073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813">
          <a:solidFill>
            <a:schemeClr val="tx1"/>
          </a:solidFill>
          <a:latin typeface="+mn-lt"/>
        </a:defRPr>
      </a:lvl6pPr>
      <a:lvl7pPr marL="3367946" indent="-259073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813">
          <a:solidFill>
            <a:schemeClr val="tx1"/>
          </a:solidFill>
          <a:latin typeface="+mn-lt"/>
        </a:defRPr>
      </a:lvl7pPr>
      <a:lvl8pPr marL="3886092" indent="-259073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813">
          <a:solidFill>
            <a:schemeClr val="tx1"/>
          </a:solidFill>
          <a:latin typeface="+mn-lt"/>
        </a:defRPr>
      </a:lvl8pPr>
      <a:lvl9pPr marL="4404237" indent="-259073" algn="l" rtl="0" eaLnBrk="1" fontAlgn="base" hangingPunct="1">
        <a:spcBef>
          <a:spcPct val="20000"/>
        </a:spcBef>
        <a:spcAft>
          <a:spcPct val="0"/>
        </a:spcAft>
        <a:buClr>
          <a:srgbClr val="00783C"/>
        </a:buClr>
        <a:buChar char="»"/>
        <a:defRPr sz="181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036291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45" algn="l" defTabSz="1036291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91" algn="l" defTabSz="1036291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37" algn="l" defTabSz="1036291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82" algn="l" defTabSz="1036291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727" algn="l" defTabSz="1036291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73" algn="l" defTabSz="1036291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7018" algn="l" defTabSz="1036291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165" algn="l" defTabSz="1036291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8F635A-4A86-4075-9AA0-7952D8BCBFA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252807" y="914400"/>
            <a:ext cx="11370596" cy="615553"/>
          </a:xfrm>
        </p:spPr>
        <p:txBody>
          <a:bodyPr/>
          <a:lstStyle/>
          <a:p>
            <a:pPr algn="ctr"/>
            <a:r>
              <a:rPr lang="en-US" dirty="0"/>
              <a:t> </a:t>
            </a:r>
            <a:r>
              <a:rPr lang="en-US" sz="4000" dirty="0"/>
              <a:t>NG CARES</a:t>
            </a:r>
            <a:endParaRPr lang="en-US" sz="4000" b="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22DD5BD-5CE9-4758-8919-928AFE99F8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468880" y="2743200"/>
            <a:ext cx="10306594" cy="984885"/>
          </a:xfrm>
        </p:spPr>
        <p:txBody>
          <a:bodyPr/>
          <a:lstStyle/>
          <a:p>
            <a:r>
              <a:rPr lang="en-US" sz="3600" u="sng" dirty="0"/>
              <a:t>Brief – Need for Accelerated Implementation </a:t>
            </a:r>
            <a:r>
              <a:rPr lang="en-US" sz="4000" dirty="0"/>
              <a:t>. 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6612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E484DE6-4ABC-4DD2-B2DE-C0B82BE95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91457"/>
            <a:ext cx="12252960" cy="430887"/>
          </a:xfrm>
        </p:spPr>
        <p:txBody>
          <a:bodyPr/>
          <a:lstStyle/>
          <a:p>
            <a:r>
              <a:rPr lang="en-US" sz="2800" dirty="0"/>
              <a:t>NG-CARES: AN OVERVIEW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B5DBFFB7-2C50-48FA-8D51-FE0731A8414C}"/>
              </a:ext>
            </a:extLst>
          </p:cNvPr>
          <p:cNvSpPr/>
          <p:nvPr/>
        </p:nvSpPr>
        <p:spPr bwMode="auto">
          <a:xfrm>
            <a:off x="640080" y="984958"/>
            <a:ext cx="5303520" cy="457200"/>
          </a:xfrm>
          <a:prstGeom prst="roundRect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Times New Roman" pitchFamily="18" charset="0"/>
              </a:rPr>
              <a:t>PROGRAM SUMMARY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BA4590-9357-4626-92D2-352476CFBA75}"/>
              </a:ext>
            </a:extLst>
          </p:cNvPr>
          <p:cNvSpPr txBox="1"/>
          <p:nvPr/>
        </p:nvSpPr>
        <p:spPr>
          <a:xfrm>
            <a:off x="402336" y="1556657"/>
            <a:ext cx="1309595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>
                <a:latin typeface="+mn-lt"/>
              </a:rPr>
              <a:t>An emergency program to support state-level efforts to respond to and recover from the COVID-induced socioeconomic crisis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0" dirty="0">
                <a:latin typeface="+mn-lt"/>
              </a:rPr>
              <a:t>Disbursements are RESULTS-based linked to DLIs in three RESULTS AREAS:</a:t>
            </a:r>
          </a:p>
          <a:p>
            <a:pPr marL="852312" lvl="1" indent="-342900">
              <a:buFont typeface="Arial" panose="020B0604020202020204" pitchFamily="34" charset="0"/>
              <a:buChar char="•"/>
            </a:pPr>
            <a:r>
              <a:rPr lang="en-US" sz="2400" b="0" dirty="0">
                <a:latin typeface="+mn-lt"/>
              </a:rPr>
              <a:t>Increased Social Transfers, Basic Services, and Livelihood Support to Poor and Vulnerable Households</a:t>
            </a:r>
          </a:p>
          <a:p>
            <a:pPr marL="852312" lvl="1" indent="-342900">
              <a:buFont typeface="Arial" panose="020B0604020202020204" pitchFamily="34" charset="0"/>
              <a:buChar char="•"/>
            </a:pPr>
            <a:r>
              <a:rPr lang="en-US" sz="2800" dirty="0">
                <a:latin typeface="+mn-lt"/>
              </a:rPr>
              <a:t>Increasing Food Security and Safe Functioning of Food Supply Chains</a:t>
            </a:r>
          </a:p>
          <a:p>
            <a:pPr marL="852312" lvl="1" indent="-342900">
              <a:buFont typeface="Arial" panose="020B0604020202020204" pitchFamily="34" charset="0"/>
              <a:buChar char="•"/>
            </a:pPr>
            <a:r>
              <a:rPr lang="en-US" sz="2400" b="0" dirty="0">
                <a:latin typeface="+mn-lt"/>
              </a:rPr>
              <a:t>Facilitating the Recovery and Enhancing Capabilities of Micro and small enterprises 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CA3628E-46C2-4B11-A21A-BD37F1CE6D42}"/>
              </a:ext>
            </a:extLst>
          </p:cNvPr>
          <p:cNvSpPr/>
          <p:nvPr/>
        </p:nvSpPr>
        <p:spPr bwMode="auto">
          <a:xfrm>
            <a:off x="402336" y="4579180"/>
            <a:ext cx="5303520" cy="457200"/>
          </a:xfrm>
          <a:prstGeom prst="roundRect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Times New Roman" pitchFamily="18" charset="0"/>
              </a:rPr>
              <a:t>PROGRAM COVERAGE AND VOLUME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BA042E-35AB-4C84-B884-09AA1B7A730B}"/>
              </a:ext>
            </a:extLst>
          </p:cNvPr>
          <p:cNvSpPr txBox="1"/>
          <p:nvPr/>
        </p:nvSpPr>
        <p:spPr>
          <a:xfrm>
            <a:off x="640080" y="5243102"/>
            <a:ext cx="125374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dirty="0">
                <a:latin typeface="+mn-lt"/>
              </a:rPr>
              <a:t>All 36 states and FCT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dirty="0">
                <a:latin typeface="+mn-lt"/>
              </a:rPr>
              <a:t>USD 750 million CREDIT of which, USD 715 million ON-LENT to states under Program for Results and USD 15 million for federal TA, coordination and project implementation</a:t>
            </a:r>
          </a:p>
        </p:txBody>
      </p:sp>
    </p:spTree>
    <p:extLst>
      <p:ext uri="{BB962C8B-B14F-4D97-AF65-F5344CB8AC3E}">
        <p14:creationId xmlns:p14="http://schemas.microsoft.com/office/powerpoint/2010/main" val="1663215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61B9D6E-8F23-4F3D-984D-7CB3E65FEDE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E484DE6-4ABC-4DD2-B2DE-C0B82BE95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57479"/>
            <a:ext cx="12252960" cy="430887"/>
          </a:xfrm>
        </p:spPr>
        <p:txBody>
          <a:bodyPr/>
          <a:lstStyle/>
          <a:p>
            <a:r>
              <a:rPr lang="en-US" sz="2800" dirty="0"/>
              <a:t>NG-CARES: PROCESS AND CURRENT STATUS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8CA3628E-46C2-4B11-A21A-BD37F1CE6D42}"/>
              </a:ext>
            </a:extLst>
          </p:cNvPr>
          <p:cNvSpPr/>
          <p:nvPr/>
        </p:nvSpPr>
        <p:spPr bwMode="auto">
          <a:xfrm>
            <a:off x="640080" y="3076730"/>
            <a:ext cx="7297972" cy="457200"/>
          </a:xfrm>
          <a:prstGeom prst="roundRect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Times New Roman" pitchFamily="18" charset="0"/>
              </a:rPr>
              <a:t>IMPLEMENTATION READINESS PROCESS and STATUS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EBA042E-35AB-4C84-B884-09AA1B7A730B}"/>
              </a:ext>
            </a:extLst>
          </p:cNvPr>
          <p:cNvSpPr txBox="1"/>
          <p:nvPr/>
        </p:nvSpPr>
        <p:spPr>
          <a:xfrm>
            <a:off x="640080" y="3695184"/>
            <a:ext cx="1253744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>
                <a:latin typeface="+mn-lt"/>
              </a:rPr>
              <a:t>Execution of SLAs and LEGAL OPINIONS by all states: DONE by DECEMBER 2021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>
                <a:latin typeface="+mn-lt"/>
              </a:rPr>
              <a:t>Completion of all other REQUIRED steps for ELIGIBILITY</a:t>
            </a:r>
          </a:p>
          <a:p>
            <a:pPr marL="852312" lvl="1" indent="-3429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rgbClr val="00BEFA"/>
                </a:solidFill>
                <a:latin typeface="+mn-lt"/>
              </a:rPr>
              <a:t>ALL 36 states  and FCT have completed the necessary steps and documents for eligibility and Disbursement clearance – Feb 2022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>
                <a:latin typeface="+mn-lt"/>
              </a:rPr>
              <a:t>Completion of all other required steps for READINESS and receipt  of DLI ADVANCES – First week of March 2022</a:t>
            </a:r>
          </a:p>
          <a:p>
            <a:pPr marL="852312" lvl="1" indent="-3429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rgbClr val="00BEFA"/>
                </a:solidFill>
                <a:latin typeface="+mn-lt"/>
              </a:rPr>
              <a:t>DLI advances ranging between NGN 500 million and NGN 1.3 billion, depending on the readiness SCORE\</a:t>
            </a:r>
          </a:p>
          <a:p>
            <a:pPr marL="852312" lvl="1" indent="-342900">
              <a:buFont typeface="Arial" panose="020B0604020202020204" pitchFamily="34" charset="0"/>
              <a:buChar char="•"/>
            </a:pPr>
            <a:r>
              <a:rPr lang="en-US" sz="2000" b="0" dirty="0">
                <a:solidFill>
                  <a:srgbClr val="00BEFA"/>
                </a:solidFill>
                <a:latin typeface="+mn-lt"/>
              </a:rPr>
              <a:t>Total of N35.3 Billion disbursed to all States and FCT </a:t>
            </a:r>
          </a:p>
          <a:p>
            <a:pPr lvl="1"/>
            <a:r>
              <a:rPr lang="en-US" sz="2000" b="0" dirty="0">
                <a:solidFill>
                  <a:srgbClr val="FF0000"/>
                </a:solidFill>
                <a:latin typeface="+mn-lt"/>
              </a:rPr>
              <a:t>$122 million disbursed </a:t>
            </a:r>
            <a:r>
              <a:rPr lang="en-US" sz="2000" b="0" dirty="0" err="1">
                <a:solidFill>
                  <a:srgbClr val="FF0000"/>
                </a:solidFill>
                <a:latin typeface="+mn-lt"/>
              </a:rPr>
              <a:t>todate</a:t>
            </a:r>
            <a:r>
              <a:rPr lang="en-US" sz="2000" b="0" dirty="0">
                <a:solidFill>
                  <a:srgbClr val="FF0000"/>
                </a:solidFill>
                <a:latin typeface="+mn-lt"/>
              </a:rPr>
              <a:t>. 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AAAD84A-8DF3-48D4-B36A-3CA6DA6F4179}"/>
              </a:ext>
            </a:extLst>
          </p:cNvPr>
          <p:cNvSpPr/>
          <p:nvPr/>
        </p:nvSpPr>
        <p:spPr bwMode="auto">
          <a:xfrm>
            <a:off x="640080" y="799628"/>
            <a:ext cx="5486400" cy="457200"/>
          </a:xfrm>
          <a:prstGeom prst="roundRect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+mn-lt"/>
                <a:cs typeface="Times New Roman" pitchFamily="18" charset="0"/>
              </a:rPr>
              <a:t>APPROVALS PROCESS &amp; TIMELINE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3FA1117-1253-420F-92B4-A7F1907B123F}"/>
              </a:ext>
            </a:extLst>
          </p:cNvPr>
          <p:cNvSpPr txBox="1"/>
          <p:nvPr/>
        </p:nvSpPr>
        <p:spPr>
          <a:xfrm>
            <a:off x="640080" y="1256828"/>
            <a:ext cx="125374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>
                <a:latin typeface="+mn-lt"/>
              </a:rPr>
              <a:t>IDA BOARD APPROVAL:  December 14, 2020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>
                <a:latin typeface="+mn-lt"/>
              </a:rPr>
              <a:t>FEC APPROVAL: April 14, 2021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>
                <a:latin typeface="+mn-lt"/>
              </a:rPr>
              <a:t>NASS APPROVAL:  April 21, 2021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>
                <a:latin typeface="+mn-lt"/>
              </a:rPr>
              <a:t>SIGNING OF FINANCING AGREEMENT: June 3, 2021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>
                <a:latin typeface="+mn-lt"/>
              </a:rPr>
              <a:t>DECLARATION OF EFFECTIVENESS: </a:t>
            </a:r>
            <a:r>
              <a:rPr lang="en-US" sz="2000" dirty="0">
                <a:latin typeface="+mn-lt"/>
              </a:rPr>
              <a:t>September 28, 2021</a:t>
            </a:r>
          </a:p>
        </p:txBody>
      </p:sp>
    </p:spTree>
    <p:extLst>
      <p:ext uri="{BB962C8B-B14F-4D97-AF65-F5344CB8AC3E}">
        <p14:creationId xmlns:p14="http://schemas.microsoft.com/office/powerpoint/2010/main" val="1816494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1A0EF-6F5C-49DC-86A7-A47E80259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Outstanding Actions Related to Effectiveness Condition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E13BF5-7FF1-4AA2-9175-C5B706CA498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0079" y="1136074"/>
            <a:ext cx="12632575" cy="6037550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Engagement of Independent Verification Agent – </a:t>
            </a:r>
            <a:r>
              <a:rPr lang="en-US" sz="3600" b="1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Process </a:t>
            </a:r>
            <a:r>
              <a:rPr lang="en-US" sz="3600" dirty="0">
                <a:solidFill>
                  <a:srgbClr val="FF0000"/>
                </a:solidFill>
                <a:latin typeface="Calibri" panose="020F0502020204030204" pitchFamily="34" charset="0"/>
              </a:rPr>
              <a:t>***</a:t>
            </a:r>
          </a:p>
          <a:p>
            <a:pPr marL="861047" lvl="1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solidFill>
                  <a:srgbClr val="FF0000"/>
                </a:solidFill>
                <a:latin typeface="Calibri" panose="020F0502020204030204" pitchFamily="34" charset="0"/>
              </a:rPr>
              <a:t> TOR CLEARED and published</a:t>
            </a:r>
          </a:p>
          <a:p>
            <a:pPr marL="861047" lvl="1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solidFill>
                  <a:srgbClr val="FF0000"/>
                </a:solidFill>
                <a:latin typeface="Calibri" panose="020F0502020204030204" pitchFamily="34" charset="0"/>
              </a:rPr>
              <a:t> EOI received and processed after long delay submitted to Bank</a:t>
            </a:r>
          </a:p>
          <a:p>
            <a:pPr marL="861047" lvl="1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solidFill>
                  <a:srgbClr val="FF0000"/>
                </a:solidFill>
                <a:latin typeface="Calibri" panose="020F0502020204030204" pitchFamily="34" charset="0"/>
              </a:rPr>
              <a:t>Returned to IERD for Revision,</a:t>
            </a:r>
          </a:p>
          <a:p>
            <a:pPr marL="861047" lvl="1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solidFill>
                  <a:srgbClr val="FF0000"/>
                </a:solidFill>
                <a:latin typeface="Calibri" panose="020F0502020204030204" pitchFamily="34" charset="0"/>
              </a:rPr>
              <a:t>Resubmitted on Tuesday March 5 2022.</a:t>
            </a:r>
          </a:p>
          <a:p>
            <a:pPr marL="861047" lvl="1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solidFill>
                  <a:srgbClr val="FF0000"/>
                </a:solidFill>
                <a:latin typeface="Calibri" panose="020F0502020204030204" pitchFamily="34" charset="0"/>
              </a:rPr>
              <a:t>Ongoing Review By WB Procurement Team. </a:t>
            </a:r>
          </a:p>
          <a:p>
            <a:pPr marL="518147" lvl="1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>
                <a:solidFill>
                  <a:schemeClr val="accent6"/>
                </a:solidFill>
                <a:latin typeface="Calibri" panose="020F0502020204030204" pitchFamily="34" charset="0"/>
              </a:rPr>
              <a:t>IVA projected Engagement – June 15</a:t>
            </a:r>
            <a:r>
              <a:rPr lang="en-US" sz="3600" baseline="30000" dirty="0">
                <a:solidFill>
                  <a:schemeClr val="accent6"/>
                </a:solidFill>
                <a:latin typeface="Calibri" panose="020F0502020204030204" pitchFamily="34" charset="0"/>
              </a:rPr>
              <a:t>th</a:t>
            </a:r>
            <a:r>
              <a:rPr lang="en-US" sz="3600" dirty="0">
                <a:solidFill>
                  <a:schemeClr val="accent6"/>
                </a:solidFill>
                <a:latin typeface="Calibri" panose="020F0502020204030204" pitchFamily="34" charset="0"/>
              </a:rPr>
              <a:t> 2022 ???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US" sz="2800" dirty="0"/>
              <a:t>Legal Covenants (major)</a:t>
            </a:r>
          </a:p>
          <a:p>
            <a:pPr lvl="2"/>
            <a:r>
              <a:rPr lang="en-US" sz="2000" dirty="0">
                <a:solidFill>
                  <a:schemeClr val="tx1"/>
                </a:solidFill>
              </a:rPr>
              <a:t>No later than ninety (90) days after the Effective Date, the Recipient shall recruit a professional firm to act as an Independent Verification Agency IVA, under terms of reference satisfactory to the Association </a:t>
            </a:r>
            <a:r>
              <a:rPr lang="en-US" sz="2000" dirty="0">
                <a:solidFill>
                  <a:srgbClr val="FF0000"/>
                </a:solidFill>
              </a:rPr>
              <a:t>??????</a:t>
            </a:r>
          </a:p>
        </p:txBody>
      </p:sp>
    </p:spTree>
    <p:extLst>
      <p:ext uri="{BB962C8B-B14F-4D97-AF65-F5344CB8AC3E}">
        <p14:creationId xmlns:p14="http://schemas.microsoft.com/office/powerpoint/2010/main" val="2506514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6C5D7-DFA1-4240-B04F-84B9F2084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66055"/>
            <a:ext cx="12252960" cy="553998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sz="3600" dirty="0"/>
              <a:t>NG CARES – Emerging Issues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D85B77-AC56-480F-8651-FECEEB3D9E2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40080" y="814193"/>
            <a:ext cx="12252960" cy="283088"/>
          </a:xfrm>
        </p:spPr>
        <p:txBody>
          <a:bodyPr/>
          <a:lstStyle/>
          <a:p>
            <a:r>
              <a:rPr lang="en-US" dirty="0"/>
              <a:t>  </a:t>
            </a:r>
            <a:r>
              <a:rPr lang="en-US" sz="3200" dirty="0"/>
              <a:t>Federal  and State 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5FBDFE-6087-45CA-AAB5-FB2C9203358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98764" y="1378226"/>
            <a:ext cx="13125796" cy="5579981"/>
          </a:xfrm>
        </p:spPr>
        <p:txBody>
          <a:bodyPr/>
          <a:lstStyle/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Federal Agencies are very active and providing advisory support to States and FCT in ensuring eligibility and disbursement of DLI advances. 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States need to treat NG CARES Operation as “ Budget Support  for Non-Discretionary Expenditure for Pro-Poor Services”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Clear delineation of roles and responsibilities among collaborating institutions at State and with Federal level is still needed in many States. 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Funds flow arrangement, in many State is promising. There are a few States where the arrangement is more restrictive - Funds Flow Policy Document which is a  PAP action, would be monitored. </a:t>
            </a:r>
          </a:p>
          <a:p>
            <a:pPr marL="342900" marR="0" lvl="0" indent="-342900"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State and FCT Budget funds release in 2021 was virtually nil in most State and limited prior results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87084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ED76159-A520-49EF-B0D2-ECD060FC7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CONCERN and ASK – NG CARES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358BD69-AAFC-480F-A6D4-468A31B637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40080" y="877824"/>
            <a:ext cx="12252960" cy="6325864"/>
          </a:xfrm>
        </p:spPr>
        <p:txBody>
          <a:bodyPr/>
          <a:lstStyle/>
          <a:p>
            <a:r>
              <a:rPr lang="en-US" sz="2400" kern="1200" dirty="0">
                <a:solidFill>
                  <a:srgbClr val="339933"/>
                </a:solidFill>
                <a:latin typeface="Arial" panose="020B0604020202020204" pitchFamily="34" charset="0"/>
              </a:rPr>
              <a:t>Less than 18 months to end of emergency Operation  -  </a:t>
            </a:r>
            <a:r>
              <a:rPr lang="en-US" sz="2400" u="sng" kern="1200" dirty="0">
                <a:solidFill>
                  <a:srgbClr val="339933"/>
                </a:solidFill>
                <a:latin typeface="Arial" panose="020B0604020202020204" pitchFamily="34" charset="0"/>
              </a:rPr>
              <a:t>Need for Accelerated  Implementation.</a:t>
            </a:r>
          </a:p>
          <a:p>
            <a:pPr lvl="1"/>
            <a:r>
              <a:rPr lang="en-US" sz="2400" kern="1200" dirty="0">
                <a:solidFill>
                  <a:srgbClr val="339933"/>
                </a:solidFill>
                <a:latin typeface="Arial" panose="020B0604020202020204" pitchFamily="34" charset="0"/>
              </a:rPr>
              <a:t>Increased Budget provisions in addition to the DLI advance  to (a)ensure 	achievement of targets and even more and (b) earning all allocated $20 million 	dollar.</a:t>
            </a:r>
          </a:p>
          <a:p>
            <a:pPr lvl="1"/>
            <a:r>
              <a:rPr lang="en-US" sz="2400" kern="1200" dirty="0">
                <a:solidFill>
                  <a:srgbClr val="339933"/>
                </a:solidFill>
                <a:latin typeface="Arial" panose="020B0604020202020204" pitchFamily="34" charset="0"/>
              </a:rPr>
              <a:t>Take advantage of the NG CARES provision to respond to the additional economic and social shocks in the system. – </a:t>
            </a:r>
            <a:r>
              <a:rPr lang="en-US" sz="2400" kern="1200" dirty="0" err="1">
                <a:solidFill>
                  <a:srgbClr val="339933"/>
                </a:solidFill>
                <a:latin typeface="Arial" panose="020B0604020202020204" pitchFamily="34" charset="0"/>
              </a:rPr>
              <a:t>e.g</a:t>
            </a:r>
            <a:r>
              <a:rPr lang="en-US" sz="2400" kern="1200" dirty="0">
                <a:solidFill>
                  <a:srgbClr val="339933"/>
                </a:solidFill>
                <a:latin typeface="Arial" panose="020B0604020202020204" pitchFamily="34" charset="0"/>
              </a:rPr>
              <a:t> the food security, food supply chain as well as support to informal sector.  </a:t>
            </a:r>
          </a:p>
          <a:p>
            <a:pPr lvl="1"/>
            <a:r>
              <a:rPr lang="en-US" sz="2400" kern="1200" dirty="0">
                <a:solidFill>
                  <a:srgbClr val="339933"/>
                </a:solidFill>
                <a:latin typeface="Arial" panose="020B0604020202020204" pitchFamily="34" charset="0"/>
              </a:rPr>
              <a:t>Strengthen capacity and motivate staff and delivery units in each state for achievement of set targets and more. </a:t>
            </a:r>
          </a:p>
          <a:p>
            <a:pPr lvl="1"/>
            <a:r>
              <a:rPr lang="en-US" sz="2400" kern="1200" dirty="0">
                <a:solidFill>
                  <a:srgbClr val="339933"/>
                </a:solidFill>
                <a:latin typeface="Arial" panose="020B0604020202020204" pitchFamily="34" charset="0"/>
              </a:rPr>
              <a:t>Rapid procurement process for engagement of IVA. </a:t>
            </a:r>
          </a:p>
          <a:p>
            <a:pPr lvl="1"/>
            <a:endParaRPr lang="en-US" sz="2400" kern="1200" dirty="0">
              <a:solidFill>
                <a:srgbClr val="339933"/>
              </a:solidFill>
              <a:latin typeface="Arial" panose="020B0604020202020204" pitchFamily="34" charset="0"/>
            </a:endParaRPr>
          </a:p>
          <a:p>
            <a:pPr marL="518147" lvl="1" indent="0">
              <a:buNone/>
            </a:pPr>
            <a:r>
              <a:rPr lang="en-US" sz="2400" kern="1200" dirty="0">
                <a:solidFill>
                  <a:srgbClr val="339933"/>
                </a:solidFill>
                <a:latin typeface="Arial" panose="020B0604020202020204" pitchFamily="34" charset="0"/>
              </a:rPr>
              <a:t>Finally - Please use NG CARES to create  immediate and sustainable Shock Responsive mechanism at State level</a:t>
            </a:r>
          </a:p>
        </p:txBody>
      </p:sp>
    </p:spTree>
    <p:extLst>
      <p:ext uri="{BB962C8B-B14F-4D97-AF65-F5344CB8AC3E}">
        <p14:creationId xmlns:p14="http://schemas.microsoft.com/office/powerpoint/2010/main" val="1525090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13020E1-9CC7-4DF5-ACF2-AA56B39B49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2927" y="3495553"/>
            <a:ext cx="5764192" cy="1053297"/>
          </a:xfrm>
        </p:spPr>
        <p:txBody>
          <a:bodyPr/>
          <a:lstStyle/>
          <a:p>
            <a:pPr algn="ctr"/>
            <a:r>
              <a:rPr lang="en-US" sz="60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846168475"/>
      </p:ext>
    </p:extLst>
  </p:cSld>
  <p:clrMapOvr>
    <a:masterClrMapping/>
  </p:clrMapOvr>
</p:sld>
</file>

<file path=ppt/theme/theme1.xml><?xml version="1.0" encoding="utf-8"?>
<a:theme xmlns:a="http://schemas.openxmlformats.org/drawingml/2006/main" name="afghanistan-branded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World Bank Arial">
      <a:majorFont>
        <a:latin typeface="Arial Bold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115888" marR="0" indent="-115888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rebuchet MS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604C3B73AE9943B737720A48E3AF7C" ma:contentTypeVersion="12" ma:contentTypeDescription="Create a new document." ma:contentTypeScope="" ma:versionID="433eb0f0ae6d962f35294a519bd6d0fc">
  <xsd:schema xmlns:xsd="http://www.w3.org/2001/XMLSchema" xmlns:xs="http://www.w3.org/2001/XMLSchema" xmlns:p="http://schemas.microsoft.com/office/2006/metadata/properties" xmlns:ns3="9c83b91e-5ffe-420f-9ed1-9dac5903eaec" xmlns:ns4="60c75bb3-2e3f-4394-b4f4-3e2677e21dfa" targetNamespace="http://schemas.microsoft.com/office/2006/metadata/properties" ma:root="true" ma:fieldsID="65dff491da4a1d65db5ee57adde4adc4" ns3:_="" ns4:_="">
    <xsd:import namespace="9c83b91e-5ffe-420f-9ed1-9dac5903eaec"/>
    <xsd:import namespace="60c75bb3-2e3f-4394-b4f4-3e2677e21df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83b91e-5ffe-420f-9ed1-9dac5903ea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c75bb3-2e3f-4394-b4f4-3e2677e21df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BC90BBA-873D-4FF9-BC88-2ABE13755641}">
  <ds:schemaRefs>
    <ds:schemaRef ds:uri="http://purl.org/dc/elements/1.1/"/>
    <ds:schemaRef ds:uri="http://purl.org/dc/terms/"/>
    <ds:schemaRef ds:uri="60c75bb3-2e3f-4394-b4f4-3e2677e21dfa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9c83b91e-5ffe-420f-9ed1-9dac5903eaec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F6BCE98-3C0F-4114-8522-BCD1FE19D9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B2E02A8-7556-44C6-A5CD-E866A16DE2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83b91e-5ffe-420f-9ed1-9dac5903eaec"/>
    <ds:schemaRef ds:uri="60c75bb3-2e3f-4394-b4f4-3e2677e21d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36162</TotalTime>
  <Words>639</Words>
  <Application>Microsoft Office PowerPoint</Application>
  <PresentationFormat>Custom</PresentationFormat>
  <Paragraphs>55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Arial Bold</vt:lpstr>
      <vt:lpstr>Calibri</vt:lpstr>
      <vt:lpstr>Symbol</vt:lpstr>
      <vt:lpstr>Times New Roman</vt:lpstr>
      <vt:lpstr>Trebuchet MS</vt:lpstr>
      <vt:lpstr>Wingdings</vt:lpstr>
      <vt:lpstr>afghanistan-branded</vt:lpstr>
      <vt:lpstr>PowerPoint Presentation</vt:lpstr>
      <vt:lpstr>NG-CARES: AN OVERVIEW</vt:lpstr>
      <vt:lpstr>NG-CARES: PROCESS AND CURRENT STATUS</vt:lpstr>
      <vt:lpstr> Outstanding Actions Related to Effectiveness Condition </vt:lpstr>
      <vt:lpstr> NG CARES – Emerging Issues </vt:lpstr>
      <vt:lpstr>Major CONCERN and ASK – NG CARES</vt:lpstr>
      <vt:lpstr>THANK YOU</vt:lpstr>
    </vt:vector>
  </TitlesOfParts>
  <Company>The World Bank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MFM  Strategic Priorities &amp; Focused Areas</dc:title>
  <dc:creator>Marco Hernandez</dc:creator>
  <cp:lastModifiedBy>Naomi Tietie</cp:lastModifiedBy>
  <cp:revision>697</cp:revision>
  <cp:lastPrinted>2020-01-21T17:03:19Z</cp:lastPrinted>
  <dcterms:created xsi:type="dcterms:W3CDTF">2016-09-14T06:07:29Z</dcterms:created>
  <dcterms:modified xsi:type="dcterms:W3CDTF">2022-04-05T16:19:25Z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0x010100FD604C3B73AE9943B737720A48E3AF7C</vt:lpwstr>
  </property>
</Properties>
</file>