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65" r:id="rId3"/>
    <p:sldId id="269" r:id="rId4"/>
    <p:sldId id="273" r:id="rId5"/>
    <p:sldId id="272" r:id="rId6"/>
    <p:sldId id="280" r:id="rId7"/>
    <p:sldId id="275" r:id="rId8"/>
    <p:sldId id="276" r:id="rId9"/>
    <p:sldId id="277" r:id="rId10"/>
    <p:sldId id="278" r:id="rId11"/>
    <p:sldId id="25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F90FF26-3074-6BB4-45C5-1B4CCB50535E}" name="Olanrewaju Ajogbasile" initials="OA" userId="S::oajogbasile@ngf.org.ng::23635f07-2378-489c-b5c7-c9d0e7c4dbbd" providerId="AD"/>
  <p188:author id="{20DF2DCA-AE7E-A2B6-C7CF-FDECC6E5359C}" name="Oluwole Ogunmusire" initials="OO" userId="S::oogunmusire@ngf.org.ng::75f4fb22-2156-4c99-8155-1190e6eabf4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Olanrewaju Ajogbasile" initials="OA" lastIdx="5" clrIdx="0">
    <p:extLst>
      <p:ext uri="{19B8F6BF-5375-455C-9EA6-DF929625EA0E}">
        <p15:presenceInfo xmlns:p15="http://schemas.microsoft.com/office/powerpoint/2012/main" userId="S::oajogbasile@ngf.org.ng::23635f07-2378-489c-b5c7-c9d0e7c4dbbd" providerId="AD"/>
      </p:ext>
    </p:extLst>
  </p:cmAuthor>
  <p:cmAuthor id="2" name="Solomon Affun" initials="SA" lastIdx="2" clrIdx="1">
    <p:extLst>
      <p:ext uri="{19B8F6BF-5375-455C-9EA6-DF929625EA0E}">
        <p15:presenceInfo xmlns:p15="http://schemas.microsoft.com/office/powerpoint/2012/main" userId="S::saffun@ngf.org.ng::a196e86d-4797-4e19-965a-8f8f7b45d77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32D837-C8E8-425C-8DB9-B00DCBBCB46A}" type="datetimeFigureOut">
              <a:rPr lang="en-US" smtClean="0"/>
              <a:t>4/5/2022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3367AB-1734-42B6-B56E-567121EF3DDD}" type="slidenum">
              <a:rPr lang="en-US" smtClean="0"/>
              <a:t>‹#›</a:t>
            </a:fld>
            <a:endParaRPr lang="en-US"/>
          </a:p>
        </p:txBody>
      </p:sp>
    </p:spTree>
    <p:extLst>
      <p:ext uri="{BB962C8B-B14F-4D97-AF65-F5344CB8AC3E}">
        <p14:creationId xmlns:p14="http://schemas.microsoft.com/office/powerpoint/2010/main" val="3630426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6D1711-B968-4411-B144-DDF060456B53}" type="slidenum">
              <a:rPr kumimoji="0" lang="en-NG"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NG"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3469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6D1711-B968-4411-B144-DDF060456B53}" type="slidenum">
              <a:rPr kumimoji="0" lang="en-NG"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NG"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5152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6D1711-B968-4411-B144-DDF060456B53}" type="slidenum">
              <a:rPr kumimoji="0" lang="en-NG"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NG"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3469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6D1711-B968-4411-B144-DDF060456B53}" type="slidenum">
              <a:rPr kumimoji="0" lang="en-NG"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NG"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3502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6D1711-B968-4411-B144-DDF060456B53}" type="slidenum">
              <a:rPr kumimoji="0" lang="en-NG"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NG"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8516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6D1711-B968-4411-B144-DDF060456B53}" type="slidenum">
              <a:rPr kumimoji="0" lang="en-NG"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NG"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3836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291B17-9318-49DB-B28B-6E5994AE9581}" type="datetime1">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4/5/2022</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98EE3D-8CD1-4C3F-BD1C-C98C9596463C}"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3048954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ED4963-E985-44C4-B8C4-FDD613B7C2F8}" type="datetime1">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4/5/2022</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98EE3D-8CD1-4C3F-BD1C-C98C9596463C}"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4210490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291B17-9318-49DB-B28B-6E5994AE9581}" type="datetime1">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4/5/2022</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98EE3D-8CD1-4C3F-BD1C-C98C9596463C}"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1955494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DD82B9-B8EE-4375-B6FF-88FA6ABB15D9}" type="datetime1">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4/5/2022</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98EE3D-8CD1-4C3F-BD1C-C98C9596463C}"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2078809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497495-0637-405E-AE64-5CC7506D51F5}" type="datetime1">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4/5/2022</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98EE3D-8CD1-4C3F-BD1C-C98C9596463C}"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3671068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FFD690-9426-415D-8B65-26881E07B2D4}" type="datetime1">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4/5/2022</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98EE3D-8CD1-4C3F-BD1C-C98C9596463C}"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3606114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C4989A-474C-40DE-95B9-011C28B71673}" type="datetime1">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4/5/2022</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98EE3D-8CD1-4C3F-BD1C-C98C9596463C}"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520068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DB4ED54-5B5E-4A04-93D3-5772E3CE3818}" type="datetime1">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4/5/2022</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98EE3D-8CD1-4C3F-BD1C-C98C9596463C}"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1144745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DE50D6-574B-40AF-946F-D52A04ADE379}" type="datetime1">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4/5/2022</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98EE3D-8CD1-4C3F-BD1C-C98C9596463C}"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297038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2884F1-FFEA-405F-9602-3DCA865EDA4E}" type="datetime1">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4/5/2022</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98EE3D-8CD1-4C3F-BD1C-C98C9596463C}"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581464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E18DB4A-8810-4A10-AD5C-D5E2C667F5B3}" type="datetime1">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4/5/2022</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98EE3D-8CD1-4C3F-BD1C-C98C9596463C}"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1157733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D291B17-9318-49DB-B28B-6E5994AE9581}" type="datetime1">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4/5/2022</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A98EE3D-8CD1-4C3F-BD1C-C98C9596463C}"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1010856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hyperlink" Target="mailto:uamakom@ngf.org.ng" TargetMode="External"/><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9.sv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sv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sv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9.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C427EA3-1645-4B27-A5C2-55E8E24C66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ranklin Gothic Book" panose="020B0502020104020203"/>
              <a:ea typeface="+mn-ea"/>
              <a:cs typeface="+mn-cs"/>
            </a:endParaRPr>
          </a:p>
        </p:txBody>
      </p:sp>
      <p:sp>
        <p:nvSpPr>
          <p:cNvPr id="14" name="Rectangle 13">
            <a:extLst>
              <a:ext uri="{FF2B5EF4-FFF2-40B4-BE49-F238E27FC236}">
                <a16:creationId xmlns:a16="http://schemas.microsoft.com/office/drawing/2014/main" id="{885CDBF6-7B87-4A58-92CA-E887CA36AF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6BFF2B2E-1CF1-403F-BB44-3F9C3E7F67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9D8B4D3C-0DE0-43B9-B032-32B536B96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a:extLst>
              <a:ext uri="{FF2B5EF4-FFF2-40B4-BE49-F238E27FC236}">
                <a16:creationId xmlns:a16="http://schemas.microsoft.com/office/drawing/2014/main" id="{8AE96DBC-75CC-4A2A-8B66-B8B595203AF7}"/>
              </a:ext>
            </a:extLst>
          </p:cNvPr>
          <p:cNvPicPr/>
          <p:nvPr/>
        </p:nvPicPr>
        <p:blipFill>
          <a:blip r:embed="rId2" cstate="print"/>
          <a:stretch>
            <a:fillRect/>
          </a:stretch>
        </p:blipFill>
        <p:spPr bwMode="auto">
          <a:xfrm>
            <a:off x="2015207" y="1633825"/>
            <a:ext cx="4815754" cy="2279989"/>
          </a:xfrm>
          <a:prstGeom prst="rect">
            <a:avLst/>
          </a:prstGeom>
          <a:noFill/>
        </p:spPr>
      </p:pic>
      <p:sp>
        <p:nvSpPr>
          <p:cNvPr id="20" name="Rectangle 19">
            <a:extLst>
              <a:ext uri="{FF2B5EF4-FFF2-40B4-BE49-F238E27FC236}">
                <a16:creationId xmlns:a16="http://schemas.microsoft.com/office/drawing/2014/main" id="{707788D3-E467-4E25-A5E9-FD41795BD5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601200"/>
            <a:ext cx="3703320" cy="578936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6" name="Title 1">
            <a:extLst>
              <a:ext uri="{FF2B5EF4-FFF2-40B4-BE49-F238E27FC236}">
                <a16:creationId xmlns:a16="http://schemas.microsoft.com/office/drawing/2014/main" id="{37F85FE9-96E4-490E-983D-25D5ECE8D59A}"/>
              </a:ext>
            </a:extLst>
          </p:cNvPr>
          <p:cNvSpPr>
            <a:spLocks noGrp="1"/>
          </p:cNvSpPr>
          <p:nvPr>
            <p:ph type="ctrTitle"/>
          </p:nvPr>
        </p:nvSpPr>
        <p:spPr>
          <a:xfrm>
            <a:off x="8451203" y="1222310"/>
            <a:ext cx="3205665" cy="1912120"/>
          </a:xfrm>
        </p:spPr>
        <p:txBody>
          <a:bodyPr>
            <a:normAutofit fontScale="90000"/>
          </a:bodyPr>
          <a:lstStyle/>
          <a:p>
            <a:pPr>
              <a:lnSpc>
                <a:spcPct val="90000"/>
              </a:lnSpc>
            </a:pPr>
            <a:r>
              <a:rPr lang="en-US" sz="2000" b="1" dirty="0">
                <a:solidFill>
                  <a:srgbClr val="FFFFFF"/>
                </a:solidFill>
                <a:latin typeface="Candara" panose="020E0502030303020204" pitchFamily="34" charset="0"/>
              </a:rPr>
              <a:t>SFTAS Update on DLR 6.2: </a:t>
            </a:r>
            <a:br>
              <a:rPr lang="en-US" sz="2000" b="1" dirty="0">
                <a:solidFill>
                  <a:srgbClr val="FFFFFF"/>
                </a:solidFill>
                <a:latin typeface="Candara" panose="020E0502030303020204" pitchFamily="34" charset="0"/>
              </a:rPr>
            </a:br>
            <a:r>
              <a:rPr lang="en-US" sz="2000" b="1" dirty="0">
                <a:solidFill>
                  <a:srgbClr val="FFFFFF"/>
                </a:solidFill>
                <a:latin typeface="Candara" panose="020E0502030303020204" pitchFamily="34" charset="0"/>
              </a:rPr>
              <a:t>E-Procurement Deployment and CONTRACT AWARD Publication in Open Contracting Data Standard (OCDS) FORMAT</a:t>
            </a:r>
          </a:p>
        </p:txBody>
      </p:sp>
      <p:sp>
        <p:nvSpPr>
          <p:cNvPr id="15" name="TextBox 14">
            <a:extLst>
              <a:ext uri="{FF2B5EF4-FFF2-40B4-BE49-F238E27FC236}">
                <a16:creationId xmlns:a16="http://schemas.microsoft.com/office/drawing/2014/main" id="{6EF9C3DF-3533-4AB8-BF9E-E39E58906FAE}"/>
              </a:ext>
            </a:extLst>
          </p:cNvPr>
          <p:cNvSpPr txBox="1"/>
          <p:nvPr/>
        </p:nvSpPr>
        <p:spPr>
          <a:xfrm>
            <a:off x="298042" y="3794848"/>
            <a:ext cx="7617041" cy="83099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537685">
                    <a:lumMod val="50000"/>
                  </a:srgbClr>
                </a:solidFill>
                <a:effectLst/>
                <a:uLnTx/>
                <a:uFillTx/>
                <a:latin typeface="Candara" panose="020E0502030303020204" pitchFamily="34" charset="0"/>
                <a:ea typeface="+mn-ea"/>
                <a:cs typeface="+mn-cs"/>
              </a:rPr>
              <a:t>NIGERIA GOVERNORS’ FORUM (NGF)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537685">
                    <a:lumMod val="50000"/>
                  </a:srgbClr>
                </a:solidFill>
                <a:effectLst/>
                <a:uLnTx/>
                <a:uFillTx/>
                <a:latin typeface="Candara" panose="020E0502030303020204" pitchFamily="34" charset="0"/>
                <a:ea typeface="+mn-ea"/>
                <a:cs typeface="+mn-cs"/>
              </a:rPr>
              <a:t>STATES FISCAL TRANSPARENCY, ACCOUNTABILITY AND SUSTAINABILITY(SFTAS) TECHNICAL ASSISTANCE PROJECT</a:t>
            </a:r>
          </a:p>
        </p:txBody>
      </p:sp>
      <p:sp>
        <p:nvSpPr>
          <p:cNvPr id="13" name="Subtitle 7">
            <a:extLst>
              <a:ext uri="{FF2B5EF4-FFF2-40B4-BE49-F238E27FC236}">
                <a16:creationId xmlns:a16="http://schemas.microsoft.com/office/drawing/2014/main" id="{CD4FC0B0-6783-4865-ACC1-14E37543C6C6}"/>
              </a:ext>
            </a:extLst>
          </p:cNvPr>
          <p:cNvSpPr>
            <a:spLocks noGrp="1"/>
          </p:cNvSpPr>
          <p:nvPr>
            <p:ph type="subTitle" idx="1"/>
          </p:nvPr>
        </p:nvSpPr>
        <p:spPr>
          <a:xfrm>
            <a:off x="8451204" y="3410049"/>
            <a:ext cx="2476028" cy="401605"/>
          </a:xfrm>
        </p:spPr>
        <p:txBody>
          <a:bodyPr>
            <a:normAutofit/>
          </a:bodyPr>
          <a:lstStyle/>
          <a:p>
            <a:r>
              <a:rPr lang="en-US" b="1" cap="none" dirty="0">
                <a:solidFill>
                  <a:srgbClr val="FFFFFF">
                    <a:alpha val="75000"/>
                  </a:srgbClr>
                </a:solidFill>
                <a:latin typeface="Candara" panose="020E0502030303020204" pitchFamily="34" charset="0"/>
              </a:rPr>
              <a:t>Date: </a:t>
            </a:r>
            <a:r>
              <a:rPr lang="en-GB" b="1" cap="none" dirty="0">
                <a:solidFill>
                  <a:srgbClr val="FFFFFF">
                    <a:alpha val="75000"/>
                  </a:srgbClr>
                </a:solidFill>
                <a:latin typeface="Candara" panose="020E0502030303020204" pitchFamily="34" charset="0"/>
              </a:rPr>
              <a:t> 23</a:t>
            </a:r>
            <a:r>
              <a:rPr lang="en-GB" b="1" cap="none" baseline="30000" dirty="0">
                <a:solidFill>
                  <a:srgbClr val="FFFFFF">
                    <a:alpha val="75000"/>
                  </a:srgbClr>
                </a:solidFill>
                <a:latin typeface="Candara" panose="020E0502030303020204" pitchFamily="34" charset="0"/>
              </a:rPr>
              <a:t>rd</a:t>
            </a:r>
            <a:r>
              <a:rPr lang="en-GB" b="1" cap="none" dirty="0">
                <a:solidFill>
                  <a:srgbClr val="FFFFFF">
                    <a:alpha val="75000"/>
                  </a:srgbClr>
                </a:solidFill>
                <a:latin typeface="Candara" panose="020E0502030303020204" pitchFamily="34" charset="0"/>
              </a:rPr>
              <a:t> March</a:t>
            </a:r>
            <a:r>
              <a:rPr lang="en-US" b="1" cap="none" dirty="0">
                <a:solidFill>
                  <a:srgbClr val="FFFFFF">
                    <a:alpha val="75000"/>
                  </a:srgbClr>
                </a:solidFill>
                <a:latin typeface="Candara" panose="020E0502030303020204" pitchFamily="34" charset="0"/>
              </a:rPr>
              <a:t> 2022</a:t>
            </a:r>
            <a:endParaRPr lang="en-US" b="1" dirty="0">
              <a:solidFill>
                <a:srgbClr val="FFFFFF">
                  <a:alpha val="75000"/>
                </a:srgbClr>
              </a:solidFill>
              <a:latin typeface="Candara" panose="020E0502030303020204" pitchFamily="34" charset="0"/>
            </a:endParaRPr>
          </a:p>
        </p:txBody>
      </p:sp>
      <p:pic>
        <p:nvPicPr>
          <p:cNvPr id="17" name="Graphic 16" descr="Receiver">
            <a:extLst>
              <a:ext uri="{FF2B5EF4-FFF2-40B4-BE49-F238E27FC236}">
                <a16:creationId xmlns:a16="http://schemas.microsoft.com/office/drawing/2014/main" id="{70A8189A-401C-45A3-BB75-8AC44B8D926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213125" y="4880607"/>
            <a:ext cx="476158" cy="476158"/>
          </a:xfrm>
          <a:prstGeom prst="rect">
            <a:avLst/>
          </a:prstGeom>
        </p:spPr>
      </p:pic>
      <p:sp>
        <p:nvSpPr>
          <p:cNvPr id="19" name="TextBox 18">
            <a:extLst>
              <a:ext uri="{FF2B5EF4-FFF2-40B4-BE49-F238E27FC236}">
                <a16:creationId xmlns:a16="http://schemas.microsoft.com/office/drawing/2014/main" id="{058ED8E5-767E-409A-A64E-1E0A6DC577D6}"/>
              </a:ext>
            </a:extLst>
          </p:cNvPr>
          <p:cNvSpPr txBox="1"/>
          <p:nvPr/>
        </p:nvSpPr>
        <p:spPr>
          <a:xfrm>
            <a:off x="8718909" y="3879093"/>
            <a:ext cx="2937959" cy="1569660"/>
          </a:xfrm>
          <a:prstGeom prst="rect">
            <a:avLst/>
          </a:prstGeom>
          <a:noFill/>
        </p:spPr>
        <p:txBody>
          <a:bodyPr wrap="square">
            <a:spAutoFit/>
          </a:bodyPr>
          <a:lstStyle/>
          <a:p>
            <a:r>
              <a:rPr lang="en-US" sz="1600" b="1" dirty="0">
                <a:solidFill>
                  <a:srgbClr val="FFFFFF">
                    <a:alpha val="75000"/>
                  </a:srgbClr>
                </a:solidFill>
                <a:latin typeface="Candara" panose="020E0502030303020204" pitchFamily="34" charset="0"/>
              </a:rPr>
              <a:t>Presented by:</a:t>
            </a:r>
          </a:p>
          <a:p>
            <a:r>
              <a:rPr lang="en-US" sz="1600" dirty="0">
                <a:solidFill>
                  <a:srgbClr val="FFFFFF">
                    <a:alpha val="75000"/>
                  </a:srgbClr>
                </a:solidFill>
                <a:latin typeface="Candara" panose="020E0502030303020204" pitchFamily="34" charset="0"/>
              </a:rPr>
              <a:t>Olanrewaju Ajogbasile</a:t>
            </a:r>
          </a:p>
          <a:p>
            <a:r>
              <a:rPr lang="en-US" sz="1600" dirty="0">
                <a:solidFill>
                  <a:srgbClr val="FFFFFF">
                    <a:alpha val="75000"/>
                  </a:srgbClr>
                </a:solidFill>
                <a:latin typeface="Candara" panose="020E0502030303020204" pitchFamily="34" charset="0"/>
              </a:rPr>
              <a:t>Senior Programme Manager, </a:t>
            </a:r>
          </a:p>
          <a:p>
            <a:r>
              <a:rPr lang="en-US" sz="1600" dirty="0">
                <a:solidFill>
                  <a:srgbClr val="FFFFFF">
                    <a:alpha val="75000"/>
                  </a:srgbClr>
                </a:solidFill>
                <a:latin typeface="Candara" panose="020E0502030303020204" pitchFamily="34" charset="0"/>
              </a:rPr>
              <a:t>NGF HelpDesk</a:t>
            </a:r>
          </a:p>
          <a:p>
            <a:r>
              <a:rPr lang="en-US" sz="1600" b="1" dirty="0">
                <a:solidFill>
                  <a:srgbClr val="FFFFFF">
                    <a:alpha val="75000"/>
                  </a:srgbClr>
                </a:solidFill>
                <a:latin typeface="Candara" panose="020E0502030303020204" pitchFamily="34" charset="0"/>
                <a:hlinkClick r:id="rId5"/>
              </a:rPr>
              <a:t>oajogbasile</a:t>
            </a:r>
            <a:r>
              <a:rPr lang="en-US" sz="1600" b="1" cap="none" dirty="0">
                <a:solidFill>
                  <a:srgbClr val="FFFFFF">
                    <a:alpha val="75000"/>
                  </a:srgbClr>
                </a:solidFill>
                <a:latin typeface="Candara" panose="020E0502030303020204" pitchFamily="34" charset="0"/>
                <a:hlinkClick r:id="rId5"/>
              </a:rPr>
              <a:t>@ngf.org.ng</a:t>
            </a:r>
            <a:endParaRPr lang="en-US" sz="1600" b="1" cap="none" dirty="0">
              <a:solidFill>
                <a:srgbClr val="FFFFFF">
                  <a:alpha val="75000"/>
                </a:srgbClr>
              </a:solidFill>
              <a:latin typeface="Candara" panose="020E0502030303020204" pitchFamily="34" charset="0"/>
            </a:endParaRPr>
          </a:p>
          <a:p>
            <a:r>
              <a:rPr lang="en-US" sz="1600" b="1" cap="none" dirty="0">
                <a:solidFill>
                  <a:srgbClr val="FFFFFF">
                    <a:alpha val="75000"/>
                  </a:srgbClr>
                </a:solidFill>
                <a:latin typeface="Candara" panose="020E0502030303020204" pitchFamily="34" charset="0"/>
              </a:rPr>
              <a:t>+2349083411461</a:t>
            </a:r>
          </a:p>
        </p:txBody>
      </p:sp>
    </p:spTree>
    <p:extLst>
      <p:ext uri="{BB962C8B-B14F-4D97-AF65-F5344CB8AC3E}">
        <p14:creationId xmlns:p14="http://schemas.microsoft.com/office/powerpoint/2010/main" val="3007533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Comment Important with solid fill">
            <a:extLst>
              <a:ext uri="{FF2B5EF4-FFF2-40B4-BE49-F238E27FC236}">
                <a16:creationId xmlns:a16="http://schemas.microsoft.com/office/drawing/2014/main" id="{C8F24736-9D33-48BF-A90E-9A60980BE8D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69704" y="4984798"/>
            <a:ext cx="1286783" cy="897759"/>
          </a:xfrm>
          <a:prstGeom prst="rect">
            <a:avLst/>
          </a:prstGeom>
        </p:spPr>
      </p:pic>
      <p:graphicFrame>
        <p:nvGraphicFramePr>
          <p:cNvPr id="3" name="Table 2">
            <a:extLst>
              <a:ext uri="{FF2B5EF4-FFF2-40B4-BE49-F238E27FC236}">
                <a16:creationId xmlns:a16="http://schemas.microsoft.com/office/drawing/2014/main" id="{EFE19D97-F11F-4C23-AC50-D49F9AD0E702}"/>
              </a:ext>
            </a:extLst>
          </p:cNvPr>
          <p:cNvGraphicFramePr>
            <a:graphicFrameLocks noGrp="1"/>
          </p:cNvGraphicFramePr>
          <p:nvPr/>
        </p:nvGraphicFramePr>
        <p:xfrm>
          <a:off x="893105" y="755778"/>
          <a:ext cx="10247646" cy="5753173"/>
        </p:xfrm>
        <a:graphic>
          <a:graphicData uri="http://schemas.openxmlformats.org/drawingml/2006/table">
            <a:tbl>
              <a:tblPr/>
              <a:tblGrid>
                <a:gridCol w="2250670">
                  <a:extLst>
                    <a:ext uri="{9D8B030D-6E8A-4147-A177-3AD203B41FA5}">
                      <a16:colId xmlns:a16="http://schemas.microsoft.com/office/drawing/2014/main" val="2117347046"/>
                    </a:ext>
                  </a:extLst>
                </a:gridCol>
                <a:gridCol w="2152009">
                  <a:extLst>
                    <a:ext uri="{9D8B030D-6E8A-4147-A177-3AD203B41FA5}">
                      <a16:colId xmlns:a16="http://schemas.microsoft.com/office/drawing/2014/main" val="1113316474"/>
                    </a:ext>
                  </a:extLst>
                </a:gridCol>
                <a:gridCol w="1966035">
                  <a:extLst>
                    <a:ext uri="{9D8B030D-6E8A-4147-A177-3AD203B41FA5}">
                      <a16:colId xmlns:a16="http://schemas.microsoft.com/office/drawing/2014/main" val="3547526346"/>
                    </a:ext>
                  </a:extLst>
                </a:gridCol>
                <a:gridCol w="2045740">
                  <a:extLst>
                    <a:ext uri="{9D8B030D-6E8A-4147-A177-3AD203B41FA5}">
                      <a16:colId xmlns:a16="http://schemas.microsoft.com/office/drawing/2014/main" val="3328230469"/>
                    </a:ext>
                  </a:extLst>
                </a:gridCol>
                <a:gridCol w="1833192">
                  <a:extLst>
                    <a:ext uri="{9D8B030D-6E8A-4147-A177-3AD203B41FA5}">
                      <a16:colId xmlns:a16="http://schemas.microsoft.com/office/drawing/2014/main" val="2610072227"/>
                    </a:ext>
                  </a:extLst>
                </a:gridCol>
              </a:tblGrid>
              <a:tr h="212843">
                <a:tc>
                  <a:txBody>
                    <a:bodyPr/>
                    <a:lstStyle/>
                    <a:p>
                      <a:pPr algn="l" fontAlgn="b"/>
                      <a:r>
                        <a:rPr lang="en-GB" sz="1100" b="1" i="0" u="none" strike="noStrike" dirty="0">
                          <a:solidFill>
                            <a:srgbClr val="000000"/>
                          </a:solidFill>
                          <a:effectLst/>
                          <a:latin typeface="Abadi" panose="020B0604020104020204" pitchFamily="34" charset="0"/>
                        </a:rPr>
                        <a:t>Nigerian State</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100" b="1" i="0" u="none" strike="noStrike">
                          <a:solidFill>
                            <a:srgbClr val="000000"/>
                          </a:solidFill>
                          <a:effectLst/>
                          <a:latin typeface="Abadi" panose="020B0604020104020204" pitchFamily="34" charset="0"/>
                        </a:rPr>
                        <a:t>Invoice Number</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100" b="1" i="0" u="none" strike="noStrike">
                          <a:solidFill>
                            <a:srgbClr val="000000"/>
                          </a:solidFill>
                          <a:effectLst/>
                          <a:latin typeface="Abadi" panose="020B0604020104020204" pitchFamily="34" charset="0"/>
                        </a:rPr>
                        <a:t> Invoice Date</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100" b="1" i="0" u="none" strike="noStrike">
                          <a:solidFill>
                            <a:srgbClr val="000000"/>
                          </a:solidFill>
                          <a:effectLst/>
                          <a:latin typeface="Abadi" panose="020B0604020104020204" pitchFamily="34" charset="0"/>
                        </a:rPr>
                        <a:t>Net Amount ($)</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100" b="1" i="0" u="none" strike="noStrike" dirty="0">
                          <a:solidFill>
                            <a:srgbClr val="000000"/>
                          </a:solidFill>
                          <a:effectLst/>
                          <a:latin typeface="Abadi" panose="020B0604020104020204" pitchFamily="34" charset="0"/>
                        </a:rPr>
                        <a:t>Months Due</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3319249"/>
                  </a:ext>
                </a:extLst>
              </a:tr>
              <a:tr h="212843">
                <a:tc>
                  <a:txBody>
                    <a:bodyPr/>
                    <a:lstStyle/>
                    <a:p>
                      <a:pPr algn="l" fontAlgn="b"/>
                      <a:r>
                        <a:rPr lang="en-US" sz="1100" b="0" i="0" u="none" strike="noStrike" dirty="0">
                          <a:solidFill>
                            <a:srgbClr val="000000"/>
                          </a:solidFill>
                          <a:effectLst/>
                          <a:latin typeface="Abadi" panose="020B0604020104020204" pitchFamily="34" charset="0"/>
                        </a:rPr>
                        <a:t>KOGI</a:t>
                      </a:r>
                      <a:endParaRPr lang="en-GB" sz="1100" b="0" i="0" u="none" strike="noStrike" dirty="0">
                        <a:solidFill>
                          <a:srgbClr val="000000"/>
                        </a:solidFill>
                        <a:effectLst/>
                        <a:latin typeface="Abadi" panose="020B0604020104020204" pitchFamily="34" charset="0"/>
                      </a:endParaRP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US" sz="1100" b="0" i="0" u="none" strike="noStrike" dirty="0">
                          <a:solidFill>
                            <a:srgbClr val="000000"/>
                          </a:solidFill>
                          <a:effectLst/>
                          <a:latin typeface="Abadi" panose="020B0604020104020204" pitchFamily="34" charset="0"/>
                        </a:rPr>
                        <a:t>20/2021</a:t>
                      </a:r>
                      <a:endParaRPr lang="en-GB" sz="1100" b="0" i="0" u="none" strike="noStrike" dirty="0">
                        <a:solidFill>
                          <a:srgbClr val="000000"/>
                        </a:solidFill>
                        <a:effectLst/>
                        <a:latin typeface="Abadi" panose="020B0604020104020204" pitchFamily="34" charset="0"/>
                      </a:endParaRP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US" sz="1100" b="0" i="0" u="none" strike="noStrike" dirty="0">
                          <a:solidFill>
                            <a:srgbClr val="000000"/>
                          </a:solidFill>
                          <a:effectLst/>
                          <a:latin typeface="Abadi" panose="020B0604020104020204" pitchFamily="34" charset="0"/>
                        </a:rPr>
                        <a:t>31-May-21</a:t>
                      </a:r>
                      <a:endParaRPr lang="en-GB" sz="1100" b="0" i="0" u="none" strike="noStrike" dirty="0">
                        <a:solidFill>
                          <a:srgbClr val="000000"/>
                        </a:solidFill>
                        <a:effectLst/>
                        <a:latin typeface="Abadi" panose="020B0604020104020204" pitchFamily="34" charset="0"/>
                      </a:endParaRP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US" sz="1100" b="0" i="0" u="none" strike="noStrike" dirty="0">
                          <a:solidFill>
                            <a:srgbClr val="000000"/>
                          </a:solidFill>
                          <a:effectLst/>
                          <a:latin typeface="Abadi" panose="020B0604020104020204" pitchFamily="34" charset="0"/>
                        </a:rPr>
                        <a:t>28,950.00</a:t>
                      </a:r>
                      <a:endParaRPr lang="en-GB" sz="1100" b="0" i="0" u="none" strike="noStrike" dirty="0">
                        <a:solidFill>
                          <a:srgbClr val="000000"/>
                        </a:solidFill>
                        <a:effectLst/>
                        <a:latin typeface="Abadi" panose="020B0604020104020204" pitchFamily="34" charset="0"/>
                      </a:endParaRP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US" sz="1100" b="0" i="0" u="none" strike="noStrike" dirty="0">
                          <a:solidFill>
                            <a:srgbClr val="000000"/>
                          </a:solidFill>
                          <a:effectLst/>
                          <a:latin typeface="Abadi" panose="020B0604020104020204" pitchFamily="34" charset="0"/>
                        </a:rPr>
                        <a:t>8.50</a:t>
                      </a:r>
                      <a:endParaRPr lang="en-GB" sz="1100" b="0" i="0" u="none" strike="noStrike" dirty="0">
                        <a:solidFill>
                          <a:srgbClr val="000000"/>
                        </a:solidFill>
                        <a:effectLst/>
                        <a:latin typeface="Abadi" panose="020B0604020104020204" pitchFamily="34" charset="0"/>
                      </a:endParaRP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834588410"/>
                  </a:ext>
                </a:extLst>
              </a:tr>
              <a:tr h="212843">
                <a:tc>
                  <a:txBody>
                    <a:bodyPr/>
                    <a:lstStyle/>
                    <a:p>
                      <a:pPr algn="l" fontAlgn="b"/>
                      <a:r>
                        <a:rPr lang="en-GB" sz="1100" b="0" i="0" u="none" strike="noStrike" dirty="0">
                          <a:solidFill>
                            <a:srgbClr val="000000"/>
                          </a:solidFill>
                          <a:effectLst/>
                          <a:latin typeface="Abadi" panose="020B0604020104020204" pitchFamily="34" charset="0"/>
                        </a:rPr>
                        <a:t>KOGI</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dirty="0">
                          <a:solidFill>
                            <a:srgbClr val="000000"/>
                          </a:solidFill>
                          <a:effectLst/>
                          <a:latin typeface="Abadi" panose="020B0604020104020204" pitchFamily="34" charset="0"/>
                        </a:rPr>
                        <a:t>28/2021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23-Jun-21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dirty="0">
                          <a:solidFill>
                            <a:srgbClr val="000000"/>
                          </a:solidFill>
                          <a:effectLst/>
                          <a:latin typeface="Abadi" panose="020B0604020104020204" pitchFamily="34" charset="0"/>
                        </a:rPr>
                        <a:t>48,250.00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dirty="0">
                          <a:solidFill>
                            <a:srgbClr val="000000"/>
                          </a:solidFill>
                          <a:effectLst/>
                          <a:latin typeface="Abadi" panose="020B0604020104020204" pitchFamily="34" charset="0"/>
                        </a:rPr>
                        <a:t>8.00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283434798"/>
                  </a:ext>
                </a:extLst>
              </a:tr>
              <a:tr h="212843">
                <a:tc>
                  <a:txBody>
                    <a:bodyPr/>
                    <a:lstStyle/>
                    <a:p>
                      <a:pPr algn="l" fontAlgn="b"/>
                      <a:r>
                        <a:rPr lang="en-GB" sz="1100" b="0" i="0" u="none" strike="noStrike" dirty="0">
                          <a:solidFill>
                            <a:srgbClr val="000000"/>
                          </a:solidFill>
                          <a:effectLst/>
                          <a:latin typeface="Abadi" panose="020B0604020104020204" pitchFamily="34" charset="0"/>
                        </a:rPr>
                        <a:t>KOGI</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dirty="0">
                          <a:solidFill>
                            <a:srgbClr val="000000"/>
                          </a:solidFill>
                          <a:effectLst/>
                          <a:latin typeface="Abadi" panose="020B0604020104020204" pitchFamily="34" charset="0"/>
                        </a:rPr>
                        <a:t>58/2021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dirty="0">
                          <a:solidFill>
                            <a:srgbClr val="000000"/>
                          </a:solidFill>
                          <a:effectLst/>
                          <a:latin typeface="Abadi" panose="020B0604020104020204" pitchFamily="34" charset="0"/>
                        </a:rPr>
                        <a:t>9-Sep-21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dirty="0">
                          <a:solidFill>
                            <a:srgbClr val="000000"/>
                          </a:solidFill>
                          <a:effectLst/>
                          <a:latin typeface="Abadi" panose="020B0604020104020204" pitchFamily="34" charset="0"/>
                        </a:rPr>
                        <a:t>19,300.00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dirty="0">
                          <a:solidFill>
                            <a:srgbClr val="000000"/>
                          </a:solidFill>
                          <a:effectLst/>
                          <a:latin typeface="Abadi" panose="020B0604020104020204" pitchFamily="34" charset="0"/>
                        </a:rPr>
                        <a:t>5.50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191428936"/>
                  </a:ext>
                </a:extLst>
              </a:tr>
              <a:tr h="212843">
                <a:tc>
                  <a:txBody>
                    <a:bodyPr/>
                    <a:lstStyle/>
                    <a:p>
                      <a:pPr algn="l" fontAlgn="b"/>
                      <a:r>
                        <a:rPr lang="en-GB" sz="1100" b="0" i="0" u="none" strike="noStrike" dirty="0">
                          <a:solidFill>
                            <a:srgbClr val="000000"/>
                          </a:solidFill>
                          <a:effectLst/>
                          <a:latin typeface="Abadi" panose="020B0604020104020204" pitchFamily="34" charset="0"/>
                        </a:rPr>
                        <a:t>KOGI</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90/2021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dirty="0">
                          <a:solidFill>
                            <a:srgbClr val="000000"/>
                          </a:solidFill>
                          <a:effectLst/>
                          <a:latin typeface="Abadi" panose="020B0604020104020204" pitchFamily="34" charset="0"/>
                        </a:rPr>
                        <a:t>25-Nov-21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dirty="0">
                          <a:solidFill>
                            <a:srgbClr val="000000"/>
                          </a:solidFill>
                          <a:effectLst/>
                          <a:latin typeface="Abadi" panose="020B0604020104020204" pitchFamily="34" charset="0"/>
                        </a:rPr>
                        <a:t>119.92</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dirty="0">
                          <a:solidFill>
                            <a:srgbClr val="000000"/>
                          </a:solidFill>
                          <a:effectLst/>
                          <a:latin typeface="Abadi" panose="020B0604020104020204" pitchFamily="34" charset="0"/>
                        </a:rPr>
                        <a:t>3.00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682841299"/>
                  </a:ext>
                </a:extLst>
              </a:tr>
              <a:tr h="164798">
                <a:tc>
                  <a:txBody>
                    <a:bodyPr/>
                    <a:lstStyle/>
                    <a:p>
                      <a:pPr algn="l" fontAlgn="b"/>
                      <a:r>
                        <a:rPr lang="en-GB" sz="1100" b="0" i="0" u="none" strike="noStrike" dirty="0">
                          <a:solidFill>
                            <a:srgbClr val="000000"/>
                          </a:solidFill>
                          <a:effectLst/>
                          <a:latin typeface="Abadi" panose="020B0604020104020204" pitchFamily="34" charset="0"/>
                        </a:rPr>
                        <a:t>KOGI</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110/2021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dirty="0">
                          <a:solidFill>
                            <a:srgbClr val="000000"/>
                          </a:solidFill>
                          <a:effectLst/>
                          <a:latin typeface="Abadi" panose="020B0604020104020204" pitchFamily="34" charset="0"/>
                        </a:rPr>
                        <a:t>20-Dec-21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dirty="0">
                          <a:solidFill>
                            <a:srgbClr val="000000"/>
                          </a:solidFill>
                          <a:effectLst/>
                          <a:latin typeface="Abadi" panose="020B0604020104020204" pitchFamily="34" charset="0"/>
                        </a:rPr>
                        <a:t>17,250.00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dirty="0">
                          <a:solidFill>
                            <a:srgbClr val="000000"/>
                          </a:solidFill>
                          <a:effectLst/>
                          <a:latin typeface="Abadi" panose="020B0604020104020204" pitchFamily="34" charset="0"/>
                        </a:rPr>
                        <a:t>2.00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221443488"/>
                  </a:ext>
                </a:extLst>
              </a:tr>
              <a:tr h="212843">
                <a:tc>
                  <a:txBody>
                    <a:bodyPr/>
                    <a:lstStyle/>
                    <a:p>
                      <a:pPr algn="l" fontAlgn="b"/>
                      <a:r>
                        <a:rPr lang="en-GB" sz="1100" b="0" i="0" u="none" strike="noStrike">
                          <a:solidFill>
                            <a:srgbClr val="000000"/>
                          </a:solidFill>
                          <a:effectLst/>
                          <a:latin typeface="Abadi" panose="020B0604020104020204" pitchFamily="34" charset="0"/>
                        </a:rPr>
                        <a:t>NIGER</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Abadi" panose="020B0604020104020204" pitchFamily="34" charset="0"/>
                        </a:rPr>
                        <a:t>14/2021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Abadi" panose="020B0604020104020204" pitchFamily="34" charset="0"/>
                        </a:rPr>
                        <a:t>25-May-21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badi" panose="020B0604020104020204" pitchFamily="34" charset="0"/>
                        </a:rPr>
                        <a:t>48,250.00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badi" panose="020B0604020104020204" pitchFamily="34" charset="0"/>
                        </a:rPr>
                        <a:t>9.00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4118490"/>
                  </a:ext>
                </a:extLst>
              </a:tr>
              <a:tr h="212843">
                <a:tc>
                  <a:txBody>
                    <a:bodyPr/>
                    <a:lstStyle/>
                    <a:p>
                      <a:pPr algn="l" fontAlgn="b"/>
                      <a:r>
                        <a:rPr lang="en-GB" sz="1100" b="0" i="0" u="none" strike="noStrike">
                          <a:solidFill>
                            <a:srgbClr val="000000"/>
                          </a:solidFill>
                          <a:effectLst/>
                          <a:latin typeface="Abadi" panose="020B0604020104020204" pitchFamily="34" charset="0"/>
                        </a:rPr>
                        <a:t>NIGER</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dirty="0">
                          <a:solidFill>
                            <a:srgbClr val="000000"/>
                          </a:solidFill>
                          <a:effectLst/>
                          <a:latin typeface="Abadi" panose="020B0604020104020204" pitchFamily="34" charset="0"/>
                        </a:rPr>
                        <a:t>33/2021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Abadi" panose="020B0604020104020204" pitchFamily="34" charset="0"/>
                        </a:rPr>
                        <a:t>12-Jul-21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badi" panose="020B0604020104020204" pitchFamily="34" charset="0"/>
                        </a:rPr>
                        <a:t>19,300.00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badi" panose="020B0604020104020204" pitchFamily="34" charset="0"/>
                        </a:rPr>
                        <a:t>7.00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3843922"/>
                  </a:ext>
                </a:extLst>
              </a:tr>
              <a:tr h="212843">
                <a:tc>
                  <a:txBody>
                    <a:bodyPr/>
                    <a:lstStyle/>
                    <a:p>
                      <a:pPr algn="l" fontAlgn="b"/>
                      <a:r>
                        <a:rPr lang="en-GB" sz="1100" b="0" i="0" u="none" strike="noStrike">
                          <a:solidFill>
                            <a:srgbClr val="000000"/>
                          </a:solidFill>
                          <a:effectLst/>
                          <a:latin typeface="Abadi" panose="020B0604020104020204" pitchFamily="34" charset="0"/>
                        </a:rPr>
                        <a:t>NIGER</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Abadi" panose="020B0604020104020204" pitchFamily="34" charset="0"/>
                        </a:rPr>
                        <a:t>91/2021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Abadi" panose="020B0604020104020204" pitchFamily="34" charset="0"/>
                        </a:rPr>
                        <a:t>25-Nov-21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badi" panose="020B0604020104020204" pitchFamily="34" charset="0"/>
                        </a:rPr>
                        <a:t>111.35</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badi" panose="020B0604020104020204" pitchFamily="34" charset="0"/>
                        </a:rPr>
                        <a:t>3.00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6019849"/>
                  </a:ext>
                </a:extLst>
              </a:tr>
              <a:tr h="212843">
                <a:tc>
                  <a:txBody>
                    <a:bodyPr/>
                    <a:lstStyle/>
                    <a:p>
                      <a:pPr algn="l" fontAlgn="t"/>
                      <a:r>
                        <a:rPr lang="en-GB" sz="1100" b="0" i="0" u="none" strike="noStrike">
                          <a:solidFill>
                            <a:srgbClr val="000000"/>
                          </a:solidFill>
                          <a:effectLst/>
                          <a:latin typeface="Abadi" panose="020B0604020104020204" pitchFamily="34" charset="0"/>
                        </a:rPr>
                        <a:t>NIGER</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Abadi" panose="020B0604020104020204" pitchFamily="34" charset="0"/>
                        </a:rPr>
                        <a:t>92/2021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Abadi" panose="020B0604020104020204" pitchFamily="34" charset="0"/>
                        </a:rPr>
                        <a:t>25-Nov-21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badi" panose="020B0604020104020204" pitchFamily="34" charset="0"/>
                        </a:rPr>
                        <a:t>17,250.00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badi" panose="020B0604020104020204" pitchFamily="34" charset="0"/>
                        </a:rPr>
                        <a:t>3.00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1365995"/>
                  </a:ext>
                </a:extLst>
              </a:tr>
              <a:tr h="212843">
                <a:tc>
                  <a:txBody>
                    <a:bodyPr/>
                    <a:lstStyle/>
                    <a:p>
                      <a:pPr algn="l" fontAlgn="t"/>
                      <a:r>
                        <a:rPr lang="en-GB" sz="1100" b="0" i="0" u="none" strike="noStrike">
                          <a:solidFill>
                            <a:srgbClr val="000000"/>
                          </a:solidFill>
                          <a:effectLst/>
                          <a:latin typeface="Abadi" panose="020B0604020104020204" pitchFamily="34" charset="0"/>
                        </a:rPr>
                        <a:t>NIGER</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dirty="0">
                          <a:solidFill>
                            <a:srgbClr val="000000"/>
                          </a:solidFill>
                          <a:effectLst/>
                          <a:latin typeface="Abadi" panose="020B0604020104020204" pitchFamily="34" charset="0"/>
                        </a:rPr>
                        <a:t>13/2022</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Abadi" panose="020B0604020104020204" pitchFamily="34" charset="0"/>
                        </a:rPr>
                        <a:t>15-Feb-22</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badi" panose="020B0604020104020204" pitchFamily="34" charset="0"/>
                        </a:rPr>
                        <a:t>17,250.00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badi" panose="020B0604020104020204" pitchFamily="34" charset="0"/>
                        </a:rPr>
                        <a:t>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5651819"/>
                  </a:ext>
                </a:extLst>
              </a:tr>
              <a:tr h="212843">
                <a:tc>
                  <a:txBody>
                    <a:bodyPr/>
                    <a:lstStyle/>
                    <a:p>
                      <a:pPr algn="l" fontAlgn="t"/>
                      <a:r>
                        <a:rPr lang="en-GB" sz="1100" b="0" i="0" u="none" strike="noStrike" dirty="0">
                          <a:solidFill>
                            <a:srgbClr val="000000"/>
                          </a:solidFill>
                          <a:effectLst/>
                          <a:latin typeface="Abadi" panose="020B0604020104020204" pitchFamily="34" charset="0"/>
                        </a:rPr>
                        <a:t>ONDO</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dirty="0">
                          <a:solidFill>
                            <a:srgbClr val="000000"/>
                          </a:solidFill>
                          <a:effectLst/>
                          <a:latin typeface="Abadi" panose="020B0604020104020204" pitchFamily="34" charset="0"/>
                        </a:rPr>
                        <a:t>62/2021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27-Sep-21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a:solidFill>
                            <a:srgbClr val="000000"/>
                          </a:solidFill>
                          <a:effectLst/>
                          <a:latin typeface="Abadi" panose="020B0604020104020204" pitchFamily="34" charset="0"/>
                        </a:rPr>
                        <a:t>28,950.00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a:solidFill>
                            <a:srgbClr val="000000"/>
                          </a:solidFill>
                          <a:effectLst/>
                          <a:latin typeface="Abadi" panose="020B0604020104020204" pitchFamily="34" charset="0"/>
                        </a:rPr>
                        <a:t>5.00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152807254"/>
                  </a:ext>
                </a:extLst>
              </a:tr>
              <a:tr h="212843">
                <a:tc>
                  <a:txBody>
                    <a:bodyPr/>
                    <a:lstStyle/>
                    <a:p>
                      <a:pPr algn="l" fontAlgn="t"/>
                      <a:r>
                        <a:rPr lang="en-GB" sz="1100" b="0" i="0" u="none" strike="noStrike">
                          <a:solidFill>
                            <a:srgbClr val="000000"/>
                          </a:solidFill>
                          <a:effectLst/>
                          <a:latin typeface="Abadi" panose="020B0604020104020204" pitchFamily="34" charset="0"/>
                        </a:rPr>
                        <a:t>ONDO</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dirty="0">
                          <a:solidFill>
                            <a:srgbClr val="000000"/>
                          </a:solidFill>
                          <a:effectLst/>
                          <a:latin typeface="Abadi" panose="020B0604020104020204" pitchFamily="34" charset="0"/>
                        </a:rPr>
                        <a:t>63/2021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dirty="0">
                          <a:solidFill>
                            <a:srgbClr val="000000"/>
                          </a:solidFill>
                          <a:effectLst/>
                          <a:latin typeface="Abadi" panose="020B0604020104020204" pitchFamily="34" charset="0"/>
                        </a:rPr>
                        <a:t>27-Sep-21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a:solidFill>
                            <a:srgbClr val="000000"/>
                          </a:solidFill>
                          <a:effectLst/>
                          <a:latin typeface="Abadi" panose="020B0604020104020204" pitchFamily="34" charset="0"/>
                        </a:rPr>
                        <a:t>48,250.00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a:solidFill>
                            <a:srgbClr val="000000"/>
                          </a:solidFill>
                          <a:effectLst/>
                          <a:latin typeface="Abadi" panose="020B0604020104020204" pitchFamily="34" charset="0"/>
                        </a:rPr>
                        <a:t>5.00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320955021"/>
                  </a:ext>
                </a:extLst>
              </a:tr>
              <a:tr h="212843">
                <a:tc>
                  <a:txBody>
                    <a:bodyPr/>
                    <a:lstStyle/>
                    <a:p>
                      <a:pPr algn="l" fontAlgn="t"/>
                      <a:r>
                        <a:rPr lang="en-GB" sz="1100" b="0" i="0" u="none" strike="noStrike">
                          <a:solidFill>
                            <a:srgbClr val="000000"/>
                          </a:solidFill>
                          <a:effectLst/>
                          <a:latin typeface="Abadi" panose="020B0604020104020204" pitchFamily="34" charset="0"/>
                        </a:rPr>
                        <a:t>ONDO</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66/2021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dirty="0">
                          <a:solidFill>
                            <a:srgbClr val="000000"/>
                          </a:solidFill>
                          <a:effectLst/>
                          <a:latin typeface="Abadi" panose="020B0604020104020204" pitchFamily="34" charset="0"/>
                        </a:rPr>
                        <a:t>11-Oct-21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dirty="0">
                          <a:solidFill>
                            <a:srgbClr val="000000"/>
                          </a:solidFill>
                          <a:effectLst/>
                          <a:latin typeface="Abadi" panose="020B0604020104020204" pitchFamily="34" charset="0"/>
                        </a:rPr>
                        <a:t>19,300.00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a:solidFill>
                            <a:srgbClr val="000000"/>
                          </a:solidFill>
                          <a:effectLst/>
                          <a:latin typeface="Abadi" panose="020B0604020104020204" pitchFamily="34" charset="0"/>
                        </a:rPr>
                        <a:t>4.00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340340302"/>
                  </a:ext>
                </a:extLst>
              </a:tr>
              <a:tr h="219818">
                <a:tc>
                  <a:txBody>
                    <a:bodyPr/>
                    <a:lstStyle/>
                    <a:p>
                      <a:pPr algn="l" fontAlgn="t"/>
                      <a:r>
                        <a:rPr lang="en-GB" sz="1100" b="0" i="0" u="none" strike="noStrike">
                          <a:solidFill>
                            <a:srgbClr val="000000"/>
                          </a:solidFill>
                          <a:effectLst/>
                          <a:latin typeface="Abadi" panose="020B0604020104020204" pitchFamily="34" charset="0"/>
                        </a:rPr>
                        <a:t>ONDO</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12/2022</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dirty="0">
                          <a:solidFill>
                            <a:srgbClr val="000000"/>
                          </a:solidFill>
                          <a:effectLst/>
                          <a:latin typeface="Abadi" panose="020B0604020104020204" pitchFamily="34" charset="0"/>
                        </a:rPr>
                        <a:t>11-Feb-22</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dirty="0">
                          <a:solidFill>
                            <a:srgbClr val="000000"/>
                          </a:solidFill>
                          <a:effectLst/>
                          <a:latin typeface="Abadi" panose="020B0604020104020204" pitchFamily="34" charset="0"/>
                        </a:rPr>
                        <a:t>17,250.00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dirty="0">
                          <a:solidFill>
                            <a:srgbClr val="000000"/>
                          </a:solidFill>
                          <a:effectLst/>
                          <a:latin typeface="Abadi" panose="020B0604020104020204" pitchFamily="34" charset="0"/>
                        </a:rPr>
                        <a:t>0.50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681903231"/>
                  </a:ext>
                </a:extLst>
              </a:tr>
              <a:tr h="212843">
                <a:tc>
                  <a:txBody>
                    <a:bodyPr/>
                    <a:lstStyle/>
                    <a:p>
                      <a:pPr algn="l" fontAlgn="t"/>
                      <a:r>
                        <a:rPr lang="en-GB" sz="1100" b="0" i="0" u="none" strike="noStrike">
                          <a:solidFill>
                            <a:srgbClr val="000000"/>
                          </a:solidFill>
                          <a:effectLst/>
                          <a:latin typeface="Abadi" panose="020B0604020104020204" pitchFamily="34" charset="0"/>
                        </a:rPr>
                        <a:t>SOKOTO</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Abadi" panose="020B0604020104020204" pitchFamily="34" charset="0"/>
                        </a:rPr>
                        <a:t>29/2021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Abadi" panose="020B0604020104020204" pitchFamily="34" charset="0"/>
                        </a:rPr>
                        <a:t>30-Jun-21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dirty="0">
                          <a:solidFill>
                            <a:srgbClr val="000000"/>
                          </a:solidFill>
                          <a:effectLst/>
                          <a:latin typeface="Abadi" panose="020B0604020104020204" pitchFamily="34" charset="0"/>
                        </a:rPr>
                        <a:t>28,950.00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badi" panose="020B0604020104020204" pitchFamily="34" charset="0"/>
                        </a:rPr>
                        <a:t>7.50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9128716"/>
                  </a:ext>
                </a:extLst>
              </a:tr>
              <a:tr h="212843">
                <a:tc>
                  <a:txBody>
                    <a:bodyPr/>
                    <a:lstStyle/>
                    <a:p>
                      <a:pPr algn="l" fontAlgn="t"/>
                      <a:r>
                        <a:rPr lang="en-GB" sz="1100" b="0" i="0" u="none" strike="noStrike">
                          <a:solidFill>
                            <a:srgbClr val="000000"/>
                          </a:solidFill>
                          <a:effectLst/>
                          <a:latin typeface="Abadi" panose="020B0604020104020204" pitchFamily="34" charset="0"/>
                        </a:rPr>
                        <a:t>SOKOTO</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Abadi" panose="020B0604020104020204" pitchFamily="34" charset="0"/>
                        </a:rPr>
                        <a:t>94/2021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Abadi" panose="020B0604020104020204" pitchFamily="34" charset="0"/>
                        </a:rPr>
                        <a:t>25-Nov-21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dirty="0">
                          <a:solidFill>
                            <a:srgbClr val="000000"/>
                          </a:solidFill>
                          <a:effectLst/>
                          <a:latin typeface="Abadi" panose="020B0604020104020204" pitchFamily="34" charset="0"/>
                        </a:rPr>
                        <a:t>19,300.00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badi" panose="020B0604020104020204" pitchFamily="34" charset="0"/>
                        </a:rPr>
                        <a:t>3.00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4783023"/>
                  </a:ext>
                </a:extLst>
              </a:tr>
              <a:tr h="212843">
                <a:tc>
                  <a:txBody>
                    <a:bodyPr/>
                    <a:lstStyle/>
                    <a:p>
                      <a:pPr algn="l" fontAlgn="t"/>
                      <a:r>
                        <a:rPr lang="en-GB" sz="1100" b="0" i="0" u="none" strike="noStrike" dirty="0">
                          <a:solidFill>
                            <a:srgbClr val="000000"/>
                          </a:solidFill>
                          <a:effectLst/>
                          <a:latin typeface="Abadi" panose="020B0604020104020204" pitchFamily="34" charset="0"/>
                        </a:rPr>
                        <a:t>SOKOTO</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Abadi" panose="020B0604020104020204" pitchFamily="34" charset="0"/>
                        </a:rPr>
                        <a:t>99/2021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Abadi" panose="020B0604020104020204" pitchFamily="34" charset="0"/>
                        </a:rPr>
                        <a:t>29-Nov-21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dirty="0">
                          <a:solidFill>
                            <a:srgbClr val="000000"/>
                          </a:solidFill>
                          <a:effectLst/>
                          <a:latin typeface="Abadi" panose="020B0604020104020204" pitchFamily="34" charset="0"/>
                        </a:rPr>
                        <a:t>37.98</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badi" panose="020B0604020104020204" pitchFamily="34" charset="0"/>
                        </a:rPr>
                        <a:t>2.50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2748410"/>
                  </a:ext>
                </a:extLst>
              </a:tr>
              <a:tr h="212843">
                <a:tc>
                  <a:txBody>
                    <a:bodyPr/>
                    <a:lstStyle/>
                    <a:p>
                      <a:pPr algn="l" fontAlgn="t"/>
                      <a:r>
                        <a:rPr lang="en-GB" sz="1100" b="0" i="0" u="none" strike="noStrike" dirty="0">
                          <a:solidFill>
                            <a:srgbClr val="000000"/>
                          </a:solidFill>
                          <a:effectLst/>
                          <a:latin typeface="Abadi" panose="020B0604020104020204" pitchFamily="34" charset="0"/>
                        </a:rPr>
                        <a:t>YOBE</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34/2021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21-Jul-21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dirty="0">
                          <a:solidFill>
                            <a:srgbClr val="000000"/>
                          </a:solidFill>
                          <a:effectLst/>
                          <a:latin typeface="Abadi" panose="020B0604020104020204" pitchFamily="34" charset="0"/>
                        </a:rPr>
                        <a:t>28,950.00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a:solidFill>
                            <a:srgbClr val="000000"/>
                          </a:solidFill>
                          <a:effectLst/>
                          <a:latin typeface="Abadi" panose="020B0604020104020204" pitchFamily="34" charset="0"/>
                        </a:rPr>
                        <a:t>7.00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743078809"/>
                  </a:ext>
                </a:extLst>
              </a:tr>
              <a:tr h="212843">
                <a:tc>
                  <a:txBody>
                    <a:bodyPr/>
                    <a:lstStyle/>
                    <a:p>
                      <a:pPr algn="l" fontAlgn="t"/>
                      <a:r>
                        <a:rPr lang="en-GB" sz="1100" b="0" i="0" u="none" strike="noStrike" dirty="0">
                          <a:solidFill>
                            <a:srgbClr val="000000"/>
                          </a:solidFill>
                          <a:effectLst/>
                          <a:latin typeface="Abadi" panose="020B0604020104020204" pitchFamily="34" charset="0"/>
                        </a:rPr>
                        <a:t>YOBE</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dirty="0">
                          <a:solidFill>
                            <a:srgbClr val="000000"/>
                          </a:solidFill>
                          <a:effectLst/>
                          <a:latin typeface="Abadi" panose="020B0604020104020204" pitchFamily="34" charset="0"/>
                        </a:rPr>
                        <a:t>38/2021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29-Jul-21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a:solidFill>
                            <a:srgbClr val="000000"/>
                          </a:solidFill>
                          <a:effectLst/>
                          <a:latin typeface="Abadi" panose="020B0604020104020204" pitchFamily="34" charset="0"/>
                        </a:rPr>
                        <a:t>48,250.00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a:solidFill>
                            <a:srgbClr val="000000"/>
                          </a:solidFill>
                          <a:effectLst/>
                          <a:latin typeface="Abadi" panose="020B0604020104020204" pitchFamily="34" charset="0"/>
                        </a:rPr>
                        <a:t>6.50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804771609"/>
                  </a:ext>
                </a:extLst>
              </a:tr>
              <a:tr h="212843">
                <a:tc>
                  <a:txBody>
                    <a:bodyPr/>
                    <a:lstStyle/>
                    <a:p>
                      <a:pPr algn="l" fontAlgn="t"/>
                      <a:r>
                        <a:rPr lang="en-GB" sz="1100" b="0" i="0" u="none" strike="noStrike">
                          <a:solidFill>
                            <a:srgbClr val="000000"/>
                          </a:solidFill>
                          <a:effectLst/>
                          <a:latin typeface="Abadi" panose="020B0604020104020204" pitchFamily="34" charset="0"/>
                        </a:rPr>
                        <a:t>YOBE</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dirty="0">
                          <a:solidFill>
                            <a:srgbClr val="000000"/>
                          </a:solidFill>
                          <a:effectLst/>
                          <a:latin typeface="Abadi" panose="020B0604020104020204" pitchFamily="34" charset="0"/>
                        </a:rPr>
                        <a:t>56/2021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9-Sep-21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a:solidFill>
                            <a:srgbClr val="000000"/>
                          </a:solidFill>
                          <a:effectLst/>
                          <a:latin typeface="Abadi" panose="020B0604020104020204" pitchFamily="34" charset="0"/>
                        </a:rPr>
                        <a:t>19,300.00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dirty="0">
                          <a:solidFill>
                            <a:srgbClr val="000000"/>
                          </a:solidFill>
                          <a:effectLst/>
                          <a:latin typeface="Abadi" panose="020B0604020104020204" pitchFamily="34" charset="0"/>
                        </a:rPr>
                        <a:t>5.50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196692"/>
                  </a:ext>
                </a:extLst>
              </a:tr>
              <a:tr h="212843">
                <a:tc>
                  <a:txBody>
                    <a:bodyPr/>
                    <a:lstStyle/>
                    <a:p>
                      <a:pPr algn="l" fontAlgn="t"/>
                      <a:r>
                        <a:rPr lang="en-GB" sz="1100" b="0" i="0" u="none" strike="noStrike">
                          <a:solidFill>
                            <a:srgbClr val="000000"/>
                          </a:solidFill>
                          <a:effectLst/>
                          <a:latin typeface="Abadi" panose="020B0604020104020204" pitchFamily="34" charset="0"/>
                        </a:rPr>
                        <a:t>YOBE</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dirty="0">
                          <a:solidFill>
                            <a:srgbClr val="000000"/>
                          </a:solidFill>
                          <a:effectLst/>
                          <a:latin typeface="Abadi" panose="020B0604020104020204" pitchFamily="34" charset="0"/>
                        </a:rPr>
                        <a:t>100/2021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dirty="0">
                          <a:solidFill>
                            <a:srgbClr val="000000"/>
                          </a:solidFill>
                          <a:effectLst/>
                          <a:latin typeface="Abadi" panose="020B0604020104020204" pitchFamily="34" charset="0"/>
                        </a:rPr>
                        <a:t>29-Nov-21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a:solidFill>
                            <a:srgbClr val="000000"/>
                          </a:solidFill>
                          <a:effectLst/>
                          <a:latin typeface="Abadi" panose="020B0604020104020204" pitchFamily="34" charset="0"/>
                        </a:rPr>
                        <a:t>86.05</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dirty="0">
                          <a:solidFill>
                            <a:srgbClr val="000000"/>
                          </a:solidFill>
                          <a:effectLst/>
                          <a:latin typeface="Abadi" panose="020B0604020104020204" pitchFamily="34" charset="0"/>
                        </a:rPr>
                        <a:t>3.00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016696032"/>
                  </a:ext>
                </a:extLst>
              </a:tr>
              <a:tr h="212843">
                <a:tc>
                  <a:txBody>
                    <a:bodyPr/>
                    <a:lstStyle/>
                    <a:p>
                      <a:pPr algn="l" fontAlgn="t"/>
                      <a:r>
                        <a:rPr lang="en-GB" sz="1100" b="0" i="0" u="none" strike="noStrike" dirty="0">
                          <a:solidFill>
                            <a:srgbClr val="000000"/>
                          </a:solidFill>
                          <a:effectLst/>
                          <a:latin typeface="Abadi" panose="020B0604020104020204" pitchFamily="34" charset="0"/>
                        </a:rPr>
                        <a:t>YOBE</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04/2022</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dirty="0">
                          <a:solidFill>
                            <a:srgbClr val="000000"/>
                          </a:solidFill>
                          <a:effectLst/>
                          <a:latin typeface="Abadi" panose="020B0604020104020204" pitchFamily="34" charset="0"/>
                        </a:rPr>
                        <a:t>3-Feb-22</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dirty="0">
                          <a:solidFill>
                            <a:srgbClr val="000000"/>
                          </a:solidFill>
                          <a:effectLst/>
                          <a:latin typeface="Abadi" panose="020B0604020104020204" pitchFamily="34" charset="0"/>
                        </a:rPr>
                        <a:t>17,250.00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dirty="0">
                          <a:solidFill>
                            <a:srgbClr val="000000"/>
                          </a:solidFill>
                          <a:effectLst/>
                          <a:latin typeface="Abadi" panose="020B0604020104020204" pitchFamily="34" charset="0"/>
                        </a:rPr>
                        <a:t>0.50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260664683"/>
                  </a:ext>
                </a:extLst>
              </a:tr>
              <a:tr h="212843">
                <a:tc>
                  <a:txBody>
                    <a:bodyPr/>
                    <a:lstStyle/>
                    <a:p>
                      <a:pPr algn="l" fontAlgn="t"/>
                      <a:r>
                        <a:rPr lang="en-GB" sz="1100" b="0" i="0" u="none" strike="noStrike" dirty="0">
                          <a:solidFill>
                            <a:srgbClr val="000000"/>
                          </a:solidFill>
                          <a:effectLst/>
                          <a:latin typeface="Abadi" panose="020B0604020104020204" pitchFamily="34" charset="0"/>
                        </a:rPr>
                        <a:t>ZAMFARA</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dirty="0">
                          <a:solidFill>
                            <a:srgbClr val="000000"/>
                          </a:solidFill>
                          <a:effectLst/>
                          <a:latin typeface="Abadi" panose="020B0604020104020204" pitchFamily="34" charset="0"/>
                        </a:rPr>
                        <a:t>30/2021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dirty="0">
                          <a:solidFill>
                            <a:srgbClr val="000000"/>
                          </a:solidFill>
                          <a:effectLst/>
                          <a:latin typeface="Abadi" panose="020B0604020104020204" pitchFamily="34" charset="0"/>
                        </a:rPr>
                        <a:t>30-Jun-21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badi" panose="020B0604020104020204" pitchFamily="34" charset="0"/>
                        </a:rPr>
                        <a:t>28,950.00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dirty="0">
                          <a:solidFill>
                            <a:srgbClr val="000000"/>
                          </a:solidFill>
                          <a:effectLst/>
                          <a:latin typeface="Abadi" panose="020B0604020104020204" pitchFamily="34" charset="0"/>
                        </a:rPr>
                        <a:t>7.50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2928610"/>
                  </a:ext>
                </a:extLst>
              </a:tr>
              <a:tr h="254813">
                <a:tc>
                  <a:txBody>
                    <a:bodyPr/>
                    <a:lstStyle/>
                    <a:p>
                      <a:pPr marL="0" marR="0" lvl="0" indent="0" algn="l" defTabSz="45720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000000"/>
                          </a:solidFill>
                          <a:effectLst/>
                          <a:uLnTx/>
                          <a:uFillTx/>
                          <a:latin typeface="Abadi" panose="020B0604020104020204" pitchFamily="34" charset="0"/>
                          <a:ea typeface="+mn-ea"/>
                          <a:cs typeface="+mn-cs"/>
                        </a:rPr>
                        <a:t>ZAMFARA</a:t>
                      </a:r>
                      <a:endParaRPr kumimoji="0" lang="en-GB" sz="1100" b="0" i="0" u="none" strike="noStrike" kern="1200" cap="none" spc="0" normalizeH="0" baseline="0" noProof="0" dirty="0">
                        <a:ln>
                          <a:noFill/>
                        </a:ln>
                        <a:solidFill>
                          <a:srgbClr val="000000"/>
                        </a:solidFill>
                        <a:effectLst/>
                        <a:uLnTx/>
                        <a:uFillTx/>
                        <a:latin typeface="Abadi" panose="020B0604020104020204" pitchFamily="34" charset="0"/>
                        <a:ea typeface="+mn-ea"/>
                        <a:cs typeface="+mn-cs"/>
                      </a:endParaRP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100" b="0" i="0" u="none" strike="noStrike" dirty="0">
                          <a:solidFill>
                            <a:srgbClr val="000000"/>
                          </a:solidFill>
                          <a:effectLst/>
                          <a:latin typeface="Abadi" panose="020B0604020104020204" pitchFamily="34" charset="0"/>
                        </a:rPr>
                        <a:t>101/2021</a:t>
                      </a:r>
                      <a:endParaRPr lang="en-GB" sz="1100" b="0" i="0" u="none" strike="noStrike" dirty="0">
                        <a:solidFill>
                          <a:srgbClr val="000000"/>
                        </a:solidFill>
                        <a:effectLst/>
                        <a:latin typeface="Abadi" panose="020B0604020104020204" pitchFamily="34" charset="0"/>
                      </a:endParaRP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100" b="0" i="0" u="none" strike="noStrike" dirty="0">
                          <a:solidFill>
                            <a:srgbClr val="000000"/>
                          </a:solidFill>
                          <a:effectLst/>
                          <a:latin typeface="Abadi" panose="020B0604020104020204" pitchFamily="34" charset="0"/>
                        </a:rPr>
                        <a:t>29-Nov-21</a:t>
                      </a:r>
                      <a:endParaRPr lang="en-GB" sz="1100" b="0" i="0" u="none" strike="noStrike" dirty="0">
                        <a:solidFill>
                          <a:srgbClr val="000000"/>
                        </a:solidFill>
                        <a:effectLst/>
                        <a:latin typeface="Abadi" panose="020B0604020104020204" pitchFamily="34" charset="0"/>
                      </a:endParaRP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badi" panose="020B0604020104020204" pitchFamily="34" charset="0"/>
                        </a:rPr>
                        <a:t>35.42</a:t>
                      </a:r>
                      <a:endParaRPr lang="en-GB" sz="1100" b="0" i="0" u="none" strike="noStrike" dirty="0">
                        <a:solidFill>
                          <a:srgbClr val="000000"/>
                        </a:solidFill>
                        <a:effectLst/>
                        <a:latin typeface="Abadi" panose="020B0604020104020204" pitchFamily="34" charset="0"/>
                      </a:endParaRP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457200" rtl="0" eaLnBrk="1" fontAlgn="t" latinLnBrk="0" hangingPunct="1">
                        <a:lnSpc>
                          <a:spcPct val="100000"/>
                        </a:lnSpc>
                        <a:spcBef>
                          <a:spcPts val="0"/>
                        </a:spcBef>
                        <a:spcAft>
                          <a:spcPts val="0"/>
                        </a:spcAft>
                        <a:buClrTx/>
                        <a:buSzTx/>
                        <a:buFontTx/>
                        <a:buNone/>
                        <a:tabLst/>
                        <a:defRPr/>
                      </a:pPr>
                      <a:r>
                        <a:rPr lang="en-GB" sz="1100" b="0" i="0" u="none" strike="noStrike" dirty="0">
                          <a:solidFill>
                            <a:srgbClr val="000000"/>
                          </a:solidFill>
                          <a:effectLst/>
                          <a:latin typeface="Abadi" panose="020B0604020104020204" pitchFamily="34" charset="0"/>
                        </a:rPr>
                        <a:t>3.00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5298769"/>
                  </a:ext>
                </a:extLst>
              </a:tr>
              <a:tr h="212843">
                <a:tc>
                  <a:txBody>
                    <a:bodyPr/>
                    <a:lstStyle/>
                    <a:p>
                      <a:pPr marL="0" marR="0" lvl="0" indent="0" algn="l" defTabSz="45720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000000"/>
                          </a:solidFill>
                          <a:effectLst/>
                          <a:uLnTx/>
                          <a:uFillTx/>
                          <a:latin typeface="Abadi" panose="020B0604020104020204" pitchFamily="34" charset="0"/>
                          <a:ea typeface="+mn-ea"/>
                          <a:cs typeface="+mn-cs"/>
                        </a:rPr>
                        <a:t>ZAMFARA</a:t>
                      </a:r>
                      <a:endParaRPr kumimoji="0" lang="en-GB" sz="1100" b="0" i="0" u="none" strike="noStrike" kern="1200" cap="none" spc="0" normalizeH="0" baseline="0" noProof="0" dirty="0">
                        <a:ln>
                          <a:noFill/>
                        </a:ln>
                        <a:solidFill>
                          <a:srgbClr val="000000"/>
                        </a:solidFill>
                        <a:effectLst/>
                        <a:uLnTx/>
                        <a:uFillTx/>
                        <a:latin typeface="Abadi" panose="020B0604020104020204" pitchFamily="34" charset="0"/>
                        <a:ea typeface="+mn-ea"/>
                        <a:cs typeface="+mn-cs"/>
                      </a:endParaRP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100" b="0" i="0" u="none" strike="noStrike" dirty="0">
                          <a:solidFill>
                            <a:srgbClr val="000000"/>
                          </a:solidFill>
                          <a:effectLst/>
                          <a:latin typeface="Abadi" panose="020B0604020104020204" pitchFamily="34" charset="0"/>
                        </a:rPr>
                        <a:t>105/2021</a:t>
                      </a:r>
                      <a:endParaRPr lang="en-GB" sz="1100" b="0" i="0" u="none" strike="noStrike" dirty="0">
                        <a:solidFill>
                          <a:srgbClr val="000000"/>
                        </a:solidFill>
                        <a:effectLst/>
                        <a:latin typeface="Abadi" panose="020B0604020104020204" pitchFamily="34" charset="0"/>
                      </a:endParaRP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100" b="0" i="0" u="none" strike="noStrike" dirty="0">
                          <a:solidFill>
                            <a:srgbClr val="000000"/>
                          </a:solidFill>
                          <a:effectLst/>
                          <a:latin typeface="Abadi" panose="020B0604020104020204" pitchFamily="34" charset="0"/>
                        </a:rPr>
                        <a:t>9-Dec-2021</a:t>
                      </a:r>
                      <a:endParaRPr lang="en-GB" sz="1100" b="0" i="0" u="none" strike="noStrike" dirty="0">
                        <a:solidFill>
                          <a:srgbClr val="000000"/>
                        </a:solidFill>
                        <a:effectLst/>
                        <a:latin typeface="Abadi" panose="020B0604020104020204" pitchFamily="34" charset="0"/>
                      </a:endParaRP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badi" panose="020B0604020104020204" pitchFamily="34" charset="0"/>
                        </a:rPr>
                        <a:t>48,250.00</a:t>
                      </a:r>
                      <a:endParaRPr lang="en-GB" sz="1100" b="0" i="0" u="none" strike="noStrike" dirty="0">
                        <a:solidFill>
                          <a:srgbClr val="000000"/>
                        </a:solidFill>
                        <a:effectLst/>
                        <a:latin typeface="Abadi" panose="020B0604020104020204" pitchFamily="34" charset="0"/>
                      </a:endParaRP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45720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badi" panose="020B0604020104020204" pitchFamily="34" charset="0"/>
                          <a:ea typeface="+mn-ea"/>
                          <a:cs typeface="+mn-cs"/>
                        </a:rPr>
                        <a:t>2.50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3527574"/>
                  </a:ext>
                </a:extLst>
              </a:tr>
              <a:tr h="212843">
                <a:tc>
                  <a:txBody>
                    <a:bodyPr/>
                    <a:lstStyle/>
                    <a:p>
                      <a:pPr marL="0" marR="0" lvl="0" indent="0" algn="l" defTabSz="45720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badi" panose="020B0604020104020204" pitchFamily="34" charset="0"/>
                          <a:ea typeface="+mn-ea"/>
                          <a:cs typeface="+mn-cs"/>
                        </a:rPr>
                        <a:t>ZAMFARA</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100" b="0" i="0" u="none" strike="noStrike" dirty="0">
                          <a:solidFill>
                            <a:srgbClr val="000000"/>
                          </a:solidFill>
                          <a:effectLst/>
                          <a:latin typeface="Abadi" panose="020B0604020104020204" pitchFamily="34" charset="0"/>
                        </a:rPr>
                        <a:t>106/2021</a:t>
                      </a:r>
                      <a:endParaRPr lang="en-GB" sz="1100" b="0" i="0" u="none" strike="noStrike" dirty="0">
                        <a:solidFill>
                          <a:srgbClr val="000000"/>
                        </a:solidFill>
                        <a:effectLst/>
                        <a:latin typeface="Abadi" panose="020B0604020104020204" pitchFamily="34" charset="0"/>
                      </a:endParaRP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badi" panose="020B0604020104020204" pitchFamily="34" charset="0"/>
                        </a:rPr>
                        <a:t>9-Dec-2021</a:t>
                      </a:r>
                      <a:endParaRPr lang="en-GB" sz="1100" b="0" i="0" u="none" strike="noStrike" dirty="0">
                        <a:solidFill>
                          <a:srgbClr val="000000"/>
                        </a:solidFill>
                        <a:effectLst/>
                        <a:latin typeface="Abadi" panose="020B0604020104020204" pitchFamily="34" charset="0"/>
                      </a:endParaRP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US" sz="1100" b="0" i="0" u="none" strike="noStrike" dirty="0">
                          <a:solidFill>
                            <a:srgbClr val="000000"/>
                          </a:solidFill>
                          <a:effectLst/>
                          <a:latin typeface="Abadi" panose="020B0604020104020204" pitchFamily="34" charset="0"/>
                        </a:rPr>
                        <a:t>19,300.00</a:t>
                      </a:r>
                      <a:endParaRPr lang="en-GB" sz="1100" b="0" i="0" u="none" strike="noStrike" dirty="0">
                        <a:solidFill>
                          <a:srgbClr val="000000"/>
                        </a:solidFill>
                        <a:effectLst/>
                        <a:latin typeface="Abadi" panose="020B0604020104020204" pitchFamily="34" charset="0"/>
                      </a:endParaRP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457200" rtl="0" eaLnBrk="1" fontAlgn="t"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badi" panose="020B0604020104020204" pitchFamily="34" charset="0"/>
                          <a:ea typeface="+mn-ea"/>
                          <a:cs typeface="+mn-cs"/>
                        </a:rPr>
                        <a:t>2.50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13157914"/>
                  </a:ext>
                </a:extLst>
              </a:tr>
            </a:tbl>
          </a:graphicData>
        </a:graphic>
      </p:graphicFrame>
      <p:sp>
        <p:nvSpPr>
          <p:cNvPr id="5" name="TextBox 4">
            <a:extLst>
              <a:ext uri="{FF2B5EF4-FFF2-40B4-BE49-F238E27FC236}">
                <a16:creationId xmlns:a16="http://schemas.microsoft.com/office/drawing/2014/main" id="{CB5F25B1-669C-4B4F-B242-580B6582D940}"/>
              </a:ext>
            </a:extLst>
          </p:cNvPr>
          <p:cNvSpPr txBox="1"/>
          <p:nvPr/>
        </p:nvSpPr>
        <p:spPr>
          <a:xfrm>
            <a:off x="3629607" y="95237"/>
            <a:ext cx="5683726" cy="369332"/>
          </a:xfrm>
          <a:prstGeom prst="rect">
            <a:avLst/>
          </a:prstGeom>
          <a:noFill/>
        </p:spPr>
        <p:txBody>
          <a:bodyPr wrap="square" rtlCol="0">
            <a:spAutoFit/>
          </a:bodyPr>
          <a:lstStyle/>
          <a:p>
            <a:pPr algn="ctr"/>
            <a:r>
              <a:rPr lang="en-US" b="1" dirty="0">
                <a:solidFill>
                  <a:srgbClr val="C00000"/>
                </a:solidFill>
              </a:rPr>
              <a:t>DISTRIBUTION OF SPECIFIC UNPAID INVOICES BY STATES</a:t>
            </a:r>
            <a:endParaRPr lang="en-GB" b="1" dirty="0">
              <a:solidFill>
                <a:srgbClr val="C00000"/>
              </a:solidFill>
            </a:endParaRPr>
          </a:p>
        </p:txBody>
      </p:sp>
    </p:spTree>
    <p:extLst>
      <p:ext uri="{BB962C8B-B14F-4D97-AF65-F5344CB8AC3E}">
        <p14:creationId xmlns:p14="http://schemas.microsoft.com/office/powerpoint/2010/main" val="1301661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B50A121B-6426-4F7D-93FE-DC87A0AC9D9E}"/>
              </a:ext>
            </a:extLst>
          </p:cNvPr>
          <p:cNvSpPr txBox="1"/>
          <p:nvPr/>
        </p:nvSpPr>
        <p:spPr>
          <a:xfrm>
            <a:off x="3615383" y="2928767"/>
            <a:ext cx="5207595" cy="1000465"/>
          </a:xfrm>
          <a:prstGeom prst="rect">
            <a:avLst/>
          </a:prstGeom>
        </p:spPr>
        <p:txBody>
          <a:bodyPr rtlCol="0">
            <a:normAutofit/>
          </a:bodyPr>
          <a:lstStyle/>
          <a:p>
            <a:pPr algn="ctr">
              <a:spcAft>
                <a:spcPts val="600"/>
              </a:spcAft>
            </a:pPr>
            <a:r>
              <a:rPr lang="en-US" sz="4800" b="1" dirty="0">
                <a:solidFill>
                  <a:srgbClr val="002060"/>
                </a:solidFill>
                <a:latin typeface="Candara" panose="020E0502030303020204" pitchFamily="34" charset="0"/>
              </a:rPr>
              <a:t>THANK YOU</a:t>
            </a:r>
          </a:p>
        </p:txBody>
      </p:sp>
    </p:spTree>
    <p:extLst>
      <p:ext uri="{BB962C8B-B14F-4D97-AF65-F5344CB8AC3E}">
        <p14:creationId xmlns:p14="http://schemas.microsoft.com/office/powerpoint/2010/main" val="2886102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CFA909E1-222B-467A-B9C4-CB085FE5A402}"/>
              </a:ext>
            </a:extLst>
          </p:cNvPr>
          <p:cNvSpPr txBox="1"/>
          <p:nvPr/>
        </p:nvSpPr>
        <p:spPr>
          <a:xfrm>
            <a:off x="174589" y="1215430"/>
            <a:ext cx="11848078" cy="3785652"/>
          </a:xfrm>
          <a:prstGeom prst="rect">
            <a:avLst/>
          </a:prstGeom>
          <a:noFill/>
        </p:spPr>
        <p:txBody>
          <a:bodyPr wrap="square" rtlCol="0">
            <a:spAutoFit/>
          </a:bodyPr>
          <a:lstStyle/>
          <a:p>
            <a:pPr marL="285750" indent="-285750" algn="just">
              <a:buFont typeface="Courier New" panose="02070309020205020404" pitchFamily="49" charset="0"/>
              <a:buChar char="o"/>
            </a:pPr>
            <a:r>
              <a:rPr lang="en-US" sz="2000" dirty="0">
                <a:latin typeface="Candara" panose="020E0502030303020204" pitchFamily="34" charset="0"/>
              </a:rPr>
              <a:t>16 States (</a:t>
            </a:r>
            <a:r>
              <a:rPr lang="en-US" sz="2000" dirty="0">
                <a:latin typeface="Candara" panose="020E0502030303020204" pitchFamily="34" charset="0"/>
                <a:ea typeface="Calibri" panose="020F0502020204030204" pitchFamily="34" charset="0"/>
                <a:cs typeface="Times New Roman" panose="02020603050405020304" pitchFamily="18" charset="0"/>
              </a:rPr>
              <a:t>Akwa Ibom, Bayelsa, Borno, Edo, Ekiti, Gombe, Jigawa, Kano, Kaduna, Kebbi, Kogi, Niger, Ondo, Sokoto, Yobe and Zamfara State) </a:t>
            </a:r>
            <a:r>
              <a:rPr lang="en-US" sz="2000" dirty="0">
                <a:latin typeface="Candara" panose="020E0502030303020204" pitchFamily="34" charset="0"/>
              </a:rPr>
              <a:t>signed a common Framework Agreement and Contract in 2020 with European Dynamics (an E-Government Solution Vendor) to deliver an E-Procurement Software as a Service (SaaS) solution to assist States implement reforms required to meet Disbursement Linked Result (DLR) 6.2.</a:t>
            </a:r>
          </a:p>
          <a:p>
            <a:pPr marL="285750" indent="-285750" algn="just">
              <a:buFont typeface="Courier New" panose="02070309020205020404" pitchFamily="49" charset="0"/>
              <a:buChar char="o"/>
            </a:pPr>
            <a:endParaRPr lang="en-GB" sz="2000" dirty="0">
              <a:latin typeface="Candara" panose="020E0502030303020204" pitchFamily="34" charset="0"/>
            </a:endParaRPr>
          </a:p>
          <a:p>
            <a:pPr marL="285750" indent="-285750" algn="just">
              <a:buFont typeface="Courier New" panose="02070309020205020404" pitchFamily="49" charset="0"/>
              <a:buChar char="o"/>
            </a:pPr>
            <a:r>
              <a:rPr lang="en-GB" sz="2000" dirty="0">
                <a:latin typeface="Candara" panose="020E0502030303020204" pitchFamily="34" charset="0"/>
              </a:rPr>
              <a:t>Related disbursement to DLR 6.2 for 2020 – 2021 Annual Performance Assessment (APA) years if achieved is est. $1m – $3.5m.</a:t>
            </a:r>
          </a:p>
          <a:p>
            <a:pPr marL="285750" indent="-285750" algn="just">
              <a:buFont typeface="Courier New" panose="02070309020205020404" pitchFamily="49" charset="0"/>
              <a:buChar char="o"/>
            </a:pPr>
            <a:endParaRPr lang="en-GB" sz="2000" dirty="0">
              <a:latin typeface="Candara" panose="020E0502030303020204" pitchFamily="34" charset="0"/>
            </a:endParaRPr>
          </a:p>
          <a:p>
            <a:pPr marL="285750" indent="-285750" algn="just">
              <a:buFont typeface="Courier New" panose="02070309020205020404" pitchFamily="49" charset="0"/>
              <a:buChar char="o"/>
            </a:pPr>
            <a:r>
              <a:rPr lang="en-GB" sz="2000" dirty="0">
                <a:latin typeface="Candara" panose="020E0502030303020204" pitchFamily="34" charset="0"/>
              </a:rPr>
              <a:t>European Dynamics’ contract is valued at est. $303,500 (exclusive of taxes) per State covering supply, installation and recurrent subscription cost for 12 quarters.</a:t>
            </a:r>
          </a:p>
          <a:p>
            <a:pPr algn="just"/>
            <a:endParaRPr lang="en-GB" sz="2000" dirty="0">
              <a:latin typeface="Candara" panose="020E0502030303020204" pitchFamily="34" charset="0"/>
            </a:endParaRPr>
          </a:p>
        </p:txBody>
      </p:sp>
      <p:sp>
        <p:nvSpPr>
          <p:cNvPr id="7" name="TextBox 6">
            <a:extLst>
              <a:ext uri="{FF2B5EF4-FFF2-40B4-BE49-F238E27FC236}">
                <a16:creationId xmlns:a16="http://schemas.microsoft.com/office/drawing/2014/main" id="{4A442118-8434-445E-B719-99B2B843963D}"/>
              </a:ext>
            </a:extLst>
          </p:cNvPr>
          <p:cNvSpPr txBox="1"/>
          <p:nvPr/>
        </p:nvSpPr>
        <p:spPr>
          <a:xfrm>
            <a:off x="2374490" y="648930"/>
            <a:ext cx="7796980" cy="400110"/>
          </a:xfrm>
          <a:prstGeom prst="rect">
            <a:avLst/>
          </a:prstGeom>
          <a:noFill/>
        </p:spPr>
        <p:txBody>
          <a:bodyPr wrap="square">
            <a:spAutoFit/>
          </a:bodyPr>
          <a:lstStyle/>
          <a:p>
            <a:pPr algn="ctr"/>
            <a:r>
              <a:rPr lang="en-US" sz="2000" b="1" dirty="0">
                <a:solidFill>
                  <a:srgbClr val="C00000"/>
                </a:solidFill>
                <a:latin typeface="Candara" panose="020E0502030303020204" pitchFamily="34" charset="0"/>
              </a:rPr>
              <a:t>BACKGROUND</a:t>
            </a:r>
          </a:p>
        </p:txBody>
      </p:sp>
    </p:spTree>
    <p:extLst>
      <p:ext uri="{BB962C8B-B14F-4D97-AF65-F5344CB8AC3E}">
        <p14:creationId xmlns:p14="http://schemas.microsoft.com/office/powerpoint/2010/main" val="348350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25E5B658-B89A-435B-B450-86913DB2513D}"/>
              </a:ext>
            </a:extLst>
          </p:cNvPr>
          <p:cNvGraphicFramePr>
            <a:graphicFrameLocks noGrp="1"/>
          </p:cNvGraphicFramePr>
          <p:nvPr>
            <p:extLst>
              <p:ext uri="{D42A27DB-BD31-4B8C-83A1-F6EECF244321}">
                <p14:modId xmlns:p14="http://schemas.microsoft.com/office/powerpoint/2010/main" val="2342246036"/>
              </p:ext>
            </p:extLst>
          </p:nvPr>
        </p:nvGraphicFramePr>
        <p:xfrm>
          <a:off x="96944" y="1156040"/>
          <a:ext cx="11840795" cy="5504571"/>
        </p:xfrm>
        <a:graphic>
          <a:graphicData uri="http://schemas.openxmlformats.org/drawingml/2006/table">
            <a:tbl>
              <a:tblPr>
                <a:tableStyleId>{93296810-A885-4BE3-A3E7-6D5BEEA58F35}</a:tableStyleId>
              </a:tblPr>
              <a:tblGrid>
                <a:gridCol w="4022772">
                  <a:extLst>
                    <a:ext uri="{9D8B030D-6E8A-4147-A177-3AD203B41FA5}">
                      <a16:colId xmlns:a16="http://schemas.microsoft.com/office/drawing/2014/main" val="3992760604"/>
                    </a:ext>
                  </a:extLst>
                </a:gridCol>
                <a:gridCol w="1268361">
                  <a:extLst>
                    <a:ext uri="{9D8B030D-6E8A-4147-A177-3AD203B41FA5}">
                      <a16:colId xmlns:a16="http://schemas.microsoft.com/office/drawing/2014/main" val="3540847628"/>
                    </a:ext>
                  </a:extLst>
                </a:gridCol>
                <a:gridCol w="3323304">
                  <a:extLst>
                    <a:ext uri="{9D8B030D-6E8A-4147-A177-3AD203B41FA5}">
                      <a16:colId xmlns:a16="http://schemas.microsoft.com/office/drawing/2014/main" val="2204660073"/>
                    </a:ext>
                  </a:extLst>
                </a:gridCol>
                <a:gridCol w="3226358">
                  <a:extLst>
                    <a:ext uri="{9D8B030D-6E8A-4147-A177-3AD203B41FA5}">
                      <a16:colId xmlns:a16="http://schemas.microsoft.com/office/drawing/2014/main" val="4284516748"/>
                    </a:ext>
                  </a:extLst>
                </a:gridCol>
              </a:tblGrid>
              <a:tr h="188476">
                <a:tc gridSpan="2">
                  <a:txBody>
                    <a:bodyPr/>
                    <a:lstStyle/>
                    <a:p>
                      <a:pPr algn="ctr" fontAlgn="ctr">
                        <a:lnSpc>
                          <a:spcPct val="150000"/>
                        </a:lnSpc>
                      </a:pPr>
                      <a:r>
                        <a:rPr lang="en-US" sz="1100" b="1" i="0" u="none" strike="noStrike" dirty="0">
                          <a:solidFill>
                            <a:srgbClr val="000000"/>
                          </a:solidFill>
                          <a:effectLst/>
                          <a:latin typeface="Candara" panose="020E0502030303020204" pitchFamily="34" charset="0"/>
                        </a:rPr>
                        <a:t>PAYMENT TO VENDOR (EUROPEAN DYNAMICS)</a:t>
                      </a: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algn="ctr" fontAlgn="ctr">
                        <a:lnSpc>
                          <a:spcPct val="150000"/>
                        </a:lnSpc>
                      </a:pPr>
                      <a:endParaRPr lang="en-US" sz="1100" b="1" u="none" strike="noStrike" dirty="0">
                        <a:effectLst/>
                        <a:latin typeface="Candara" panose="020E0502030303020204" pitchFamily="34" charset="0"/>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2">
                  <a:txBody>
                    <a:bodyPr/>
                    <a:lstStyle/>
                    <a:p>
                      <a:pPr algn="ctr" fontAlgn="ctr">
                        <a:lnSpc>
                          <a:spcPct val="150000"/>
                        </a:lnSpc>
                      </a:pPr>
                      <a:r>
                        <a:rPr lang="en-US" sz="1100" b="1" u="none" strike="noStrike" dirty="0">
                          <a:solidFill>
                            <a:srgbClr val="000000"/>
                          </a:solidFill>
                          <a:effectLst/>
                          <a:latin typeface="Candara" panose="020E0502030303020204" pitchFamily="34" charset="0"/>
                        </a:rPr>
                        <a:t>EXPECTED DISBURSEMENT FROM DLR 6.2 (2020 APA)</a:t>
                      </a: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3">
                        <a:lumMod val="40000"/>
                        <a:lumOff val="60000"/>
                      </a:schemeClr>
                    </a:solidFill>
                  </a:tcPr>
                </a:tc>
                <a:tc rowSpan="2">
                  <a:txBody>
                    <a:bodyPr/>
                    <a:lstStyle/>
                    <a:p>
                      <a:pPr marL="0" marR="0" lvl="0" indent="0" algn="ctr" defTabSz="457200" rtl="0" eaLnBrk="1" fontAlgn="ctr" latinLnBrk="0" hangingPunct="1">
                        <a:lnSpc>
                          <a:spcPct val="150000"/>
                        </a:lnSpc>
                        <a:spcBef>
                          <a:spcPts val="0"/>
                        </a:spcBef>
                        <a:spcAft>
                          <a:spcPts val="0"/>
                        </a:spcAft>
                        <a:buClrTx/>
                        <a:buSzTx/>
                        <a:buFontTx/>
                        <a:buNone/>
                        <a:tabLst/>
                        <a:defRPr/>
                      </a:pPr>
                      <a:r>
                        <a:rPr lang="en-US" sz="1100" b="1" u="none" strike="noStrike" dirty="0">
                          <a:solidFill>
                            <a:srgbClr val="000000"/>
                          </a:solidFill>
                          <a:effectLst/>
                          <a:latin typeface="Candara" panose="020E0502030303020204" pitchFamily="34" charset="0"/>
                        </a:rPr>
                        <a:t>EXPECTED DISBURSEMENT FROM DLR 6.2 (2021 APA)</a:t>
                      </a:r>
                    </a:p>
                    <a:p>
                      <a:pPr algn="ctr" fontAlgn="ctr">
                        <a:lnSpc>
                          <a:spcPct val="150000"/>
                        </a:lnSpc>
                      </a:pPr>
                      <a:endParaRPr lang="en-US" sz="1100" b="1" u="none" strike="noStrike" dirty="0">
                        <a:solidFill>
                          <a:srgbClr val="000000"/>
                        </a:solidFill>
                        <a:effectLst/>
                        <a:latin typeface="Candara" panose="020E0502030303020204" pitchFamily="34" charset="0"/>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3">
                        <a:lumMod val="40000"/>
                        <a:lumOff val="60000"/>
                      </a:schemeClr>
                    </a:solidFill>
                  </a:tcPr>
                </a:tc>
                <a:extLst>
                  <a:ext uri="{0D108BD9-81ED-4DB2-BD59-A6C34878D82A}">
                    <a16:rowId xmlns:a16="http://schemas.microsoft.com/office/drawing/2014/main" val="1043818917"/>
                  </a:ext>
                </a:extLst>
              </a:tr>
              <a:tr h="0">
                <a:tc>
                  <a:txBody>
                    <a:bodyPr/>
                    <a:lstStyle/>
                    <a:p>
                      <a:pPr algn="l" fontAlgn="ctr">
                        <a:lnSpc>
                          <a:spcPct val="150000"/>
                        </a:lnSpc>
                      </a:pPr>
                      <a:r>
                        <a:rPr lang="en-US" sz="1100" b="1" u="none" strike="noStrike" dirty="0">
                          <a:effectLst/>
                          <a:latin typeface="Candara" panose="020E0502030303020204" pitchFamily="34" charset="0"/>
                        </a:rPr>
                        <a:t>Payment Milestones</a:t>
                      </a:r>
                      <a:endParaRPr lang="en-US" sz="1100" b="1" i="0" u="none" strike="noStrike" dirty="0">
                        <a:solidFill>
                          <a:srgbClr val="000000"/>
                        </a:solidFill>
                        <a:effectLst/>
                        <a:latin typeface="Candara" panose="020E0502030303020204" pitchFamily="34" charset="0"/>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lnSpc>
                          <a:spcPct val="150000"/>
                        </a:lnSpc>
                      </a:pPr>
                      <a:r>
                        <a:rPr lang="en-US" sz="1100" b="1" u="none" strike="noStrike" dirty="0">
                          <a:effectLst/>
                          <a:latin typeface="Candara" panose="020E0502030303020204" pitchFamily="34" charset="0"/>
                        </a:rPr>
                        <a:t>Amount </a:t>
                      </a: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vMerge="1">
                  <a:txBody>
                    <a:bodyPr/>
                    <a:lstStyle/>
                    <a:p>
                      <a:pPr algn="ctr" fontAlgn="ctr">
                        <a:lnSpc>
                          <a:spcPct val="150000"/>
                        </a:lnSpc>
                      </a:pPr>
                      <a:r>
                        <a:rPr lang="en-US" sz="1100" b="1" u="none" strike="noStrike" dirty="0">
                          <a:solidFill>
                            <a:srgbClr val="000000"/>
                          </a:solidFill>
                          <a:effectLst/>
                          <a:latin typeface="Candara" panose="020E0502030303020204" pitchFamily="34" charset="0"/>
                        </a:rPr>
                        <a:t>Expected Cash Inflow from DLR 6.2 (2020 APA)</a:t>
                      </a: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pPr marL="0" marR="0" lvl="0" indent="0" algn="ctr" defTabSz="457200" rtl="0" eaLnBrk="1" fontAlgn="ctr" latinLnBrk="0" hangingPunct="1">
                        <a:lnSpc>
                          <a:spcPct val="150000"/>
                        </a:lnSpc>
                        <a:spcBef>
                          <a:spcPts val="0"/>
                        </a:spcBef>
                        <a:spcAft>
                          <a:spcPts val="0"/>
                        </a:spcAft>
                        <a:buClrTx/>
                        <a:buSzTx/>
                        <a:buFontTx/>
                        <a:buNone/>
                        <a:tabLst/>
                        <a:defRPr/>
                      </a:pPr>
                      <a:r>
                        <a:rPr lang="en-US" sz="1100" b="1" u="none" strike="noStrike" dirty="0">
                          <a:solidFill>
                            <a:srgbClr val="000000"/>
                          </a:solidFill>
                          <a:effectLst/>
                          <a:latin typeface="Candara" panose="020E0502030303020204" pitchFamily="34" charset="0"/>
                        </a:rPr>
                        <a:t>Expected Cash Inflow from DLR 6.2 (2021 APA)</a:t>
                      </a:r>
                    </a:p>
                    <a:p>
                      <a:pPr algn="ctr" fontAlgn="ctr">
                        <a:lnSpc>
                          <a:spcPct val="150000"/>
                        </a:lnSpc>
                      </a:pPr>
                      <a:endParaRPr lang="en-US" sz="1100" b="1" u="none" strike="noStrike" dirty="0">
                        <a:solidFill>
                          <a:srgbClr val="000000"/>
                        </a:solidFill>
                        <a:effectLst/>
                        <a:latin typeface="Candara" panose="020E0502030303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448689292"/>
                  </a:ext>
                </a:extLst>
              </a:tr>
              <a:tr h="0">
                <a:tc>
                  <a:txBody>
                    <a:bodyPr/>
                    <a:lstStyle/>
                    <a:p>
                      <a:pPr algn="l" fontAlgn="ctr">
                        <a:lnSpc>
                          <a:spcPct val="150000"/>
                        </a:lnSpc>
                      </a:pPr>
                      <a:r>
                        <a:rPr lang="en-US" sz="1100" b="1" i="0" u="none" strike="noStrike" dirty="0">
                          <a:solidFill>
                            <a:srgbClr val="000000"/>
                          </a:solidFill>
                          <a:effectLst/>
                          <a:latin typeface="Candara" panose="020E0502030303020204" pitchFamily="34" charset="0"/>
                        </a:rPr>
                        <a:t>A. Supply and Installation Cost</a:t>
                      </a: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lnSpc>
                          <a:spcPct val="150000"/>
                        </a:lnSpc>
                      </a:pPr>
                      <a:r>
                        <a:rPr lang="en-US" sz="1050" b="1" i="0" u="none" strike="noStrike" dirty="0">
                          <a:solidFill>
                            <a:srgbClr val="000000"/>
                          </a:solidFill>
                          <a:effectLst/>
                          <a:latin typeface="Candara" panose="020E0502030303020204" pitchFamily="34" charset="0"/>
                        </a:rPr>
                        <a:t>US$96,500</a:t>
                      </a: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6">
                  <a:txBody>
                    <a:bodyPr/>
                    <a:lstStyle/>
                    <a:p>
                      <a:pPr marL="182880" marR="0">
                        <a:lnSpc>
                          <a:spcPct val="115000"/>
                        </a:lnSpc>
                        <a:spcBef>
                          <a:spcPts val="0"/>
                        </a:spcBef>
                        <a:spcAft>
                          <a:spcPts val="0"/>
                        </a:spcAft>
                      </a:pPr>
                      <a:r>
                        <a:rPr lang="en-US" sz="1100" b="1" dirty="0">
                          <a:effectLst/>
                          <a:latin typeface="Candara" panose="020E0502030303020204" pitchFamily="34" charset="0"/>
                          <a:ea typeface="Calibri" panose="020F0502020204030204" pitchFamily="34" charset="0"/>
                          <a:cs typeface="Times New Roman" panose="02020603050405020304" pitchFamily="18" charset="0"/>
                        </a:rPr>
                        <a:t>6.2 </a:t>
                      </a:r>
                      <a:r>
                        <a:rPr lang="en-US" sz="1100" b="1" u="sng" dirty="0">
                          <a:solidFill>
                            <a:srgbClr val="000000"/>
                          </a:solidFill>
                          <a:effectLst/>
                          <a:latin typeface="Candara" panose="020E0502030303020204" pitchFamily="34" charset="0"/>
                          <a:ea typeface="Calibri" panose="020F0502020204030204" pitchFamily="34" charset="0"/>
                          <a:cs typeface="Times New Roman" panose="02020603050405020304" pitchFamily="18" charset="0"/>
                        </a:rPr>
                        <a:t>Basic Target:</a:t>
                      </a:r>
                      <a:r>
                        <a:rPr lang="en-US" sz="1100" b="1" dirty="0">
                          <a:solidFill>
                            <a:srgbClr val="000000"/>
                          </a:solidFill>
                          <a:effectLst/>
                          <a:latin typeface="Candara" panose="020E0502030303020204" pitchFamily="34" charset="0"/>
                          <a:ea typeface="Calibri" panose="020F0502020204030204" pitchFamily="34" charset="0"/>
                          <a:cs typeface="Times New Roman" panose="02020603050405020304" pitchFamily="18" charset="0"/>
                        </a:rPr>
                        <a:t> </a:t>
                      </a:r>
                      <a:r>
                        <a:rPr lang="en-US" sz="1100" dirty="0">
                          <a:solidFill>
                            <a:srgbClr val="000000"/>
                          </a:solidFill>
                          <a:effectLst/>
                          <a:latin typeface="Candara" panose="020E0502030303020204" pitchFamily="34" charset="0"/>
                          <a:ea typeface="Calibri" panose="020F0502020204030204" pitchFamily="34" charset="0"/>
                          <a:cs typeface="Times New Roman" panose="02020603050405020304" pitchFamily="18" charset="0"/>
                        </a:rPr>
                        <a:t>Framework contract for e-Procurement signed by 31</a:t>
                      </a:r>
                      <a:r>
                        <a:rPr lang="en-US" sz="1100" baseline="30000" dirty="0">
                          <a:solidFill>
                            <a:srgbClr val="000000"/>
                          </a:solidFill>
                          <a:effectLst/>
                          <a:latin typeface="Candara" panose="020E0502030303020204" pitchFamily="34" charset="0"/>
                          <a:ea typeface="Calibri" panose="020F0502020204030204" pitchFamily="34" charset="0"/>
                          <a:cs typeface="Times New Roman" panose="02020603050405020304" pitchFamily="18" charset="0"/>
                        </a:rPr>
                        <a:t>st</a:t>
                      </a:r>
                      <a:r>
                        <a:rPr lang="en-US" sz="1100" dirty="0">
                          <a:solidFill>
                            <a:srgbClr val="000000"/>
                          </a:solidFill>
                          <a:effectLst/>
                          <a:latin typeface="Candara" panose="020E0502030303020204" pitchFamily="34" charset="0"/>
                          <a:ea typeface="Calibri" panose="020F0502020204030204" pitchFamily="34" charset="0"/>
                          <a:cs typeface="Times New Roman" panose="02020603050405020304" pitchFamily="18" charset="0"/>
                        </a:rPr>
                        <a:t> December 2020 AND Publish contract award information above a threshold set out in the State’s procurement law/regulation on a monthly basis in OCDS format on the state website or online portal if available. </a:t>
                      </a:r>
                      <a:endParaRPr lang="en-GB" sz="1100" dirty="0">
                        <a:effectLst/>
                        <a:latin typeface="Candara" panose="020E0502030303020204" pitchFamily="34" charset="0"/>
                        <a:ea typeface="Calibri" panose="020F0502020204030204" pitchFamily="34" charset="0"/>
                        <a:cs typeface="Times New Roman" panose="02020603050405020304" pitchFamily="18" charset="0"/>
                      </a:endParaRPr>
                    </a:p>
                    <a:p>
                      <a:pPr marL="182880" marR="0">
                        <a:lnSpc>
                          <a:spcPct val="115000"/>
                        </a:lnSpc>
                        <a:spcBef>
                          <a:spcPts val="0"/>
                        </a:spcBef>
                        <a:spcAft>
                          <a:spcPts val="0"/>
                        </a:spcAft>
                      </a:pPr>
                      <a:r>
                        <a:rPr lang="en-US" sz="1100" dirty="0">
                          <a:effectLst/>
                          <a:latin typeface="Candara" panose="020E0502030303020204" pitchFamily="34" charset="0"/>
                          <a:ea typeface="Calibri" panose="020F0502020204030204" pitchFamily="34" charset="0"/>
                          <a:cs typeface="Times New Roman" panose="02020603050405020304" pitchFamily="18" charset="0"/>
                        </a:rPr>
                        <a:t> </a:t>
                      </a:r>
                      <a:endParaRPr lang="en-GB" sz="1100" dirty="0">
                        <a:effectLst/>
                        <a:latin typeface="Candara" panose="020E0502030303020204" pitchFamily="34" charset="0"/>
                        <a:ea typeface="Calibri" panose="020F0502020204030204" pitchFamily="34" charset="0"/>
                        <a:cs typeface="Times New Roman" panose="02020603050405020304" pitchFamily="18" charset="0"/>
                      </a:endParaRPr>
                    </a:p>
                    <a:p>
                      <a:pPr marL="182880" marR="0">
                        <a:lnSpc>
                          <a:spcPct val="115000"/>
                        </a:lnSpc>
                        <a:spcBef>
                          <a:spcPts val="0"/>
                        </a:spcBef>
                        <a:spcAft>
                          <a:spcPts val="0"/>
                        </a:spcAft>
                      </a:pPr>
                      <a:r>
                        <a:rPr lang="en-US" sz="1100" b="1" dirty="0">
                          <a:solidFill>
                            <a:srgbClr val="000000"/>
                          </a:solidFill>
                          <a:effectLst/>
                          <a:latin typeface="Candara" panose="020E0502030303020204" pitchFamily="34" charset="0"/>
                          <a:ea typeface="Calibri" panose="020F0502020204030204" pitchFamily="34" charset="0"/>
                          <a:cs typeface="Times New Roman" panose="02020603050405020304" pitchFamily="18" charset="0"/>
                        </a:rPr>
                        <a:t>6.2 </a:t>
                      </a:r>
                      <a:r>
                        <a:rPr lang="en-US" sz="1100" b="1" u="sng" dirty="0">
                          <a:solidFill>
                            <a:srgbClr val="000000"/>
                          </a:solidFill>
                          <a:effectLst/>
                          <a:latin typeface="Candara" panose="020E0502030303020204" pitchFamily="34" charset="0"/>
                          <a:ea typeface="Calibri" panose="020F0502020204030204" pitchFamily="34" charset="0"/>
                          <a:cs typeface="Times New Roman" panose="02020603050405020304" pitchFamily="18" charset="0"/>
                        </a:rPr>
                        <a:t>Stretch Target:</a:t>
                      </a:r>
                      <a:r>
                        <a:rPr lang="en-US" sz="1100" b="1" dirty="0">
                          <a:solidFill>
                            <a:srgbClr val="000000"/>
                          </a:solidFill>
                          <a:effectLst/>
                          <a:latin typeface="Candara" panose="020E0502030303020204" pitchFamily="34" charset="0"/>
                          <a:ea typeface="Calibri" panose="020F0502020204030204" pitchFamily="34" charset="0"/>
                          <a:cs typeface="Times New Roman" panose="02020603050405020304" pitchFamily="18" charset="0"/>
                        </a:rPr>
                        <a:t> </a:t>
                      </a:r>
                      <a:r>
                        <a:rPr lang="en-US" sz="1100" dirty="0">
                          <a:solidFill>
                            <a:srgbClr val="000000"/>
                          </a:solidFill>
                          <a:effectLst/>
                          <a:latin typeface="Candara" panose="020E0502030303020204" pitchFamily="34" charset="0"/>
                          <a:ea typeface="Calibri" panose="020F0502020204030204" pitchFamily="34" charset="0"/>
                          <a:cs typeface="Times New Roman" panose="02020603050405020304" pitchFamily="18" charset="0"/>
                        </a:rPr>
                        <a:t>Implement e-Procurement in at least 3 MDAs (incl. Education, Health and Public Works) and publish all contract award information in OCDS format on the online portal for the 3 MDAs </a:t>
                      </a:r>
                      <a:endParaRPr lang="en-GB" sz="1100" dirty="0">
                        <a:effectLst/>
                        <a:latin typeface="Candara" panose="020E0502030303020204" pitchFamily="34" charset="0"/>
                        <a:ea typeface="Calibri" panose="020F0502020204030204" pitchFamily="34" charset="0"/>
                        <a:cs typeface="Times New Roman" panose="02020603050405020304" pitchFamily="18" charset="0"/>
                      </a:endParaRPr>
                    </a:p>
                    <a:p>
                      <a:pPr marL="182880" marR="0">
                        <a:lnSpc>
                          <a:spcPct val="115000"/>
                        </a:lnSpc>
                        <a:spcBef>
                          <a:spcPts val="0"/>
                        </a:spcBef>
                        <a:spcAft>
                          <a:spcPts val="0"/>
                        </a:spcAft>
                      </a:pPr>
                      <a:r>
                        <a:rPr lang="en-US" sz="1100" dirty="0">
                          <a:solidFill>
                            <a:srgbClr val="000000"/>
                          </a:solidFill>
                          <a:effectLst/>
                          <a:latin typeface="Candara" panose="020E0502030303020204" pitchFamily="34" charset="0"/>
                          <a:ea typeface="Calibri" panose="020F0502020204030204" pitchFamily="34" charset="0"/>
                          <a:cs typeface="Times New Roman" panose="02020603050405020304" pitchFamily="18" charset="0"/>
                        </a:rPr>
                        <a:t>AND </a:t>
                      </a:r>
                      <a:endParaRPr lang="en-GB" sz="1100" dirty="0">
                        <a:effectLst/>
                        <a:latin typeface="Candara" panose="020E0502030303020204" pitchFamily="34" charset="0"/>
                        <a:ea typeface="Calibri" panose="020F0502020204030204" pitchFamily="34" charset="0"/>
                        <a:cs typeface="Times New Roman" panose="02020603050405020304" pitchFamily="18" charset="0"/>
                      </a:endParaRPr>
                    </a:p>
                    <a:p>
                      <a:pPr marL="182880" marR="0">
                        <a:lnSpc>
                          <a:spcPct val="115000"/>
                        </a:lnSpc>
                        <a:spcBef>
                          <a:spcPts val="0"/>
                        </a:spcBef>
                        <a:spcAft>
                          <a:spcPts val="0"/>
                        </a:spcAft>
                      </a:pPr>
                      <a:r>
                        <a:rPr lang="en-US" sz="1100" i="1" dirty="0">
                          <a:solidFill>
                            <a:srgbClr val="000000"/>
                          </a:solidFill>
                          <a:effectLst/>
                          <a:latin typeface="Candara" panose="020E0502030303020204" pitchFamily="34" charset="0"/>
                          <a:ea typeface="Calibri" panose="020F0502020204030204" pitchFamily="34" charset="0"/>
                          <a:cs typeface="Times New Roman" panose="02020603050405020304" pitchFamily="18" charset="0"/>
                        </a:rPr>
                        <a:t>For those MDAs without e-procurement:</a:t>
                      </a:r>
                      <a:r>
                        <a:rPr lang="en-US" sz="1100" dirty="0">
                          <a:solidFill>
                            <a:srgbClr val="000000"/>
                          </a:solidFill>
                          <a:effectLst/>
                          <a:latin typeface="Candara" panose="020E0502030303020204" pitchFamily="34" charset="0"/>
                          <a:ea typeface="Calibri" panose="020F0502020204030204" pitchFamily="34" charset="0"/>
                          <a:cs typeface="Times New Roman" panose="02020603050405020304" pitchFamily="18" charset="0"/>
                        </a:rPr>
                        <a:t> Publish contract award information above a threshold set out in the State’s procurement law/regulation on a monthly basis in OCDS format on the state website or online portal if available.</a:t>
                      </a:r>
                    </a:p>
                    <a:p>
                      <a:pPr marL="0" marR="0">
                        <a:lnSpc>
                          <a:spcPct val="115000"/>
                        </a:lnSpc>
                        <a:spcBef>
                          <a:spcPts val="0"/>
                        </a:spcBef>
                        <a:spcAft>
                          <a:spcPts val="0"/>
                        </a:spcAft>
                      </a:pPr>
                      <a:endParaRPr lang="en-US" sz="1100" dirty="0">
                        <a:solidFill>
                          <a:srgbClr val="000000"/>
                        </a:solidFill>
                        <a:effectLst/>
                        <a:latin typeface="Candara" panose="020E0502030303020204" pitchFamily="34" charset="0"/>
                        <a:ea typeface="Calibri" panose="020F0502020204030204" pitchFamily="34" charset="0"/>
                        <a:cs typeface="Times New Roman" panose="02020603050405020304" pitchFamily="18" charset="0"/>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US" sz="1100" b="1" i="1" kern="1200" dirty="0">
                          <a:solidFill>
                            <a:srgbClr val="C00000"/>
                          </a:solidFill>
                          <a:effectLst/>
                          <a:latin typeface="Candara" panose="020E0502030303020204" pitchFamily="34" charset="0"/>
                          <a:ea typeface="+mn-ea"/>
                          <a:cs typeface="+mn-cs"/>
                        </a:rPr>
                        <a:t>Basic Target: $1m per State</a:t>
                      </a:r>
                    </a:p>
                    <a:p>
                      <a:pPr marL="0" marR="0" indent="0" algn="ctr" defTabSz="457200" rtl="0" eaLnBrk="1" fontAlgn="auto" latinLnBrk="0" hangingPunct="1">
                        <a:lnSpc>
                          <a:spcPct val="100000"/>
                        </a:lnSpc>
                        <a:spcBef>
                          <a:spcPts val="0"/>
                        </a:spcBef>
                        <a:spcAft>
                          <a:spcPts val="0"/>
                        </a:spcAft>
                        <a:buClrTx/>
                        <a:buSzTx/>
                        <a:buFontTx/>
                        <a:buNone/>
                        <a:tabLst/>
                        <a:defRPr/>
                      </a:pPr>
                      <a:r>
                        <a:rPr lang="en-US" sz="1100" b="1" i="1" kern="1200" dirty="0">
                          <a:solidFill>
                            <a:srgbClr val="C00000"/>
                          </a:solidFill>
                          <a:effectLst/>
                          <a:latin typeface="Candara" panose="020E0502030303020204" pitchFamily="34" charset="0"/>
                          <a:ea typeface="+mn-ea"/>
                          <a:cs typeface="+mn-cs"/>
                        </a:rPr>
                        <a:t>Stretch Target: $1.5m per State</a:t>
                      </a:r>
                      <a:endParaRPr lang="en-GB" sz="1100" b="1" i="1" u="none" dirty="0">
                        <a:solidFill>
                          <a:srgbClr val="C00000"/>
                        </a:solidFill>
                        <a:latin typeface="Candara" panose="020E0502030303020204" pitchFamily="34" charset="0"/>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tc rowSpan="6">
                  <a:txBody>
                    <a:bodyPr/>
                    <a:lstStyle/>
                    <a:p>
                      <a:pPr marL="182880"/>
                      <a:r>
                        <a:rPr lang="en-GB" sz="1100" b="1" dirty="0">
                          <a:latin typeface="Candara" panose="020E0502030303020204" pitchFamily="34" charset="0"/>
                        </a:rPr>
                        <a:t>6.2 Target: </a:t>
                      </a:r>
                      <a:r>
                        <a:rPr lang="en-GB" sz="1100" dirty="0">
                          <a:latin typeface="Candara" panose="020E0502030303020204" pitchFamily="34" charset="0"/>
                        </a:rPr>
                        <a:t>No later than June 30, 2022, implement e-procurement in at least 4 MDAs (incl. Education, Health and Public Works) </a:t>
                      </a:r>
                    </a:p>
                    <a:p>
                      <a:pPr marL="182880"/>
                      <a:r>
                        <a:rPr lang="en-GB" sz="1100" dirty="0">
                          <a:latin typeface="Candara" panose="020E0502030303020204" pitchFamily="34" charset="0"/>
                        </a:rPr>
                        <a:t>publish all contract award information in OCDS format on the online portal for the 4 MDAs. </a:t>
                      </a:r>
                      <a:r>
                        <a:rPr lang="en-GB" sz="1100" b="1" dirty="0">
                          <a:latin typeface="Candara" panose="020E0502030303020204" pitchFamily="34" charset="0"/>
                        </a:rPr>
                        <a:t>System must Go-Live by 31</a:t>
                      </a:r>
                      <a:r>
                        <a:rPr lang="en-GB" sz="1100" b="1" baseline="30000" dirty="0">
                          <a:latin typeface="Candara" panose="020E0502030303020204" pitchFamily="34" charset="0"/>
                        </a:rPr>
                        <a:t>st</a:t>
                      </a:r>
                      <a:r>
                        <a:rPr lang="en-GB" sz="1100" b="1" dirty="0">
                          <a:latin typeface="Candara" panose="020E0502030303020204" pitchFamily="34" charset="0"/>
                        </a:rPr>
                        <a:t> December 2021. </a:t>
                      </a:r>
                    </a:p>
                    <a:p>
                      <a:pPr marL="182880"/>
                      <a:endParaRPr lang="en-GB" sz="1100" dirty="0">
                        <a:latin typeface="Candara" panose="020E0502030303020204" pitchFamily="34" charset="0"/>
                      </a:endParaRPr>
                    </a:p>
                    <a:p>
                      <a:pPr marL="182880"/>
                      <a:r>
                        <a:rPr lang="en-GB" sz="1100" dirty="0">
                          <a:latin typeface="Candara" panose="020E0502030303020204" pitchFamily="34" charset="0"/>
                        </a:rPr>
                        <a:t>AND</a:t>
                      </a:r>
                    </a:p>
                    <a:p>
                      <a:pPr marL="182880"/>
                      <a:r>
                        <a:rPr lang="en-GB" sz="1100" dirty="0">
                          <a:latin typeface="Candara" panose="020E0502030303020204" pitchFamily="34" charset="0"/>
                        </a:rPr>
                        <a:t>For those MDAs without e-procurement:</a:t>
                      </a:r>
                    </a:p>
                    <a:p>
                      <a:pPr marL="182880"/>
                      <a:r>
                        <a:rPr lang="en-GB" sz="1100" dirty="0">
                          <a:latin typeface="Candara" panose="020E0502030303020204" pitchFamily="34" charset="0"/>
                        </a:rPr>
                        <a:t>Publish contract award information above a threshold set out in the State’s procurement law/regulation on a monthly basis in OCDS format on the state website or online portal if available.</a:t>
                      </a:r>
                    </a:p>
                    <a:p>
                      <a:pPr marL="182880"/>
                      <a:endParaRPr lang="en-GB" sz="1100" dirty="0">
                        <a:latin typeface="Candara" panose="020E0502030303020204" pitchFamily="34" charset="0"/>
                      </a:endParaRPr>
                    </a:p>
                    <a:p>
                      <a:pPr marL="182880" marR="0" lvl="0" indent="0" algn="l" defTabSz="457200" rtl="0" eaLnBrk="1" fontAlgn="ctr" latinLnBrk="0" hangingPunct="1">
                        <a:lnSpc>
                          <a:spcPct val="100000"/>
                        </a:lnSpc>
                        <a:spcBef>
                          <a:spcPts val="0"/>
                        </a:spcBef>
                        <a:spcAft>
                          <a:spcPts val="0"/>
                        </a:spcAft>
                        <a:buClrTx/>
                        <a:buSzTx/>
                        <a:buFontTx/>
                        <a:buNone/>
                        <a:tabLst/>
                        <a:defRPr/>
                      </a:pPr>
                      <a:endParaRPr lang="en-US" sz="1100" b="1" i="1" kern="1200" dirty="0">
                        <a:solidFill>
                          <a:schemeClr val="dk1"/>
                        </a:solidFill>
                        <a:effectLst/>
                        <a:latin typeface="Candara" panose="020E0502030303020204" pitchFamily="34" charset="0"/>
                        <a:ea typeface="+mn-ea"/>
                        <a:cs typeface="+mn-cs"/>
                      </a:endParaRPr>
                    </a:p>
                    <a:p>
                      <a:pPr marL="182880" marR="0" lvl="0" indent="0" algn="l" defTabSz="457200" rtl="0" eaLnBrk="1" fontAlgn="ctr" latinLnBrk="0" hangingPunct="1">
                        <a:lnSpc>
                          <a:spcPct val="100000"/>
                        </a:lnSpc>
                        <a:spcBef>
                          <a:spcPts val="0"/>
                        </a:spcBef>
                        <a:spcAft>
                          <a:spcPts val="0"/>
                        </a:spcAft>
                        <a:buClrTx/>
                        <a:buSzTx/>
                        <a:buFontTx/>
                        <a:buNone/>
                        <a:tabLst/>
                        <a:defRPr/>
                      </a:pPr>
                      <a:endParaRPr lang="en-US" sz="1100" b="1" i="1" kern="1200" dirty="0">
                        <a:solidFill>
                          <a:schemeClr val="dk1"/>
                        </a:solidFill>
                        <a:effectLst/>
                        <a:latin typeface="Candara" panose="020E0502030303020204" pitchFamily="34" charset="0"/>
                        <a:ea typeface="+mn-ea"/>
                        <a:cs typeface="+mn-cs"/>
                      </a:endParaRPr>
                    </a:p>
                    <a:p>
                      <a:pPr marL="182880" marR="0" lvl="0" indent="0" algn="l" defTabSz="457200" rtl="0" eaLnBrk="1" fontAlgn="ctr" latinLnBrk="0" hangingPunct="1">
                        <a:lnSpc>
                          <a:spcPct val="100000"/>
                        </a:lnSpc>
                        <a:spcBef>
                          <a:spcPts val="0"/>
                        </a:spcBef>
                        <a:spcAft>
                          <a:spcPts val="0"/>
                        </a:spcAft>
                        <a:buClrTx/>
                        <a:buSzTx/>
                        <a:buFontTx/>
                        <a:buNone/>
                        <a:tabLst/>
                        <a:defRPr/>
                      </a:pPr>
                      <a:endParaRPr lang="en-US" sz="1100" b="1" i="1" kern="1200" dirty="0">
                        <a:solidFill>
                          <a:schemeClr val="dk1"/>
                        </a:solidFill>
                        <a:effectLst/>
                        <a:latin typeface="Candara" panose="020E0502030303020204" pitchFamily="34" charset="0"/>
                        <a:ea typeface="+mn-ea"/>
                        <a:cs typeface="+mn-cs"/>
                      </a:endParaRPr>
                    </a:p>
                    <a:p>
                      <a:pPr marL="182880" marR="0" lvl="0" indent="0" algn="l" defTabSz="457200" rtl="0" eaLnBrk="1" fontAlgn="ctr" latinLnBrk="0" hangingPunct="1">
                        <a:lnSpc>
                          <a:spcPct val="100000"/>
                        </a:lnSpc>
                        <a:spcBef>
                          <a:spcPts val="0"/>
                        </a:spcBef>
                        <a:spcAft>
                          <a:spcPts val="0"/>
                        </a:spcAft>
                        <a:buClrTx/>
                        <a:buSzTx/>
                        <a:buFontTx/>
                        <a:buNone/>
                        <a:tabLst/>
                        <a:defRPr/>
                      </a:pPr>
                      <a:endParaRPr lang="en-US" sz="1100" b="1" i="1" kern="1200" dirty="0">
                        <a:solidFill>
                          <a:schemeClr val="dk1"/>
                        </a:solidFill>
                        <a:effectLst/>
                        <a:latin typeface="Candara" panose="020E0502030303020204" pitchFamily="34" charset="0"/>
                        <a:ea typeface="+mn-ea"/>
                        <a:cs typeface="+mn-cs"/>
                      </a:endParaRPr>
                    </a:p>
                    <a:p>
                      <a:pPr marL="182880" marR="0" lvl="0" indent="0" algn="l" defTabSz="457200" rtl="0" eaLnBrk="1" fontAlgn="ctr" latinLnBrk="0" hangingPunct="1">
                        <a:lnSpc>
                          <a:spcPct val="100000"/>
                        </a:lnSpc>
                        <a:spcBef>
                          <a:spcPts val="0"/>
                        </a:spcBef>
                        <a:spcAft>
                          <a:spcPts val="0"/>
                        </a:spcAft>
                        <a:buClrTx/>
                        <a:buSzTx/>
                        <a:buFontTx/>
                        <a:buNone/>
                        <a:tabLst/>
                        <a:defRPr/>
                      </a:pPr>
                      <a:endParaRPr lang="en-US" sz="1100" b="1" i="1" kern="1200" dirty="0">
                        <a:solidFill>
                          <a:schemeClr val="dk1"/>
                        </a:solidFill>
                        <a:effectLst/>
                        <a:latin typeface="Candara" panose="020E0502030303020204" pitchFamily="34" charset="0"/>
                        <a:ea typeface="+mn-ea"/>
                        <a:cs typeface="+mn-cs"/>
                      </a:endParaRPr>
                    </a:p>
                    <a:p>
                      <a:pPr marL="182880" marR="0" lvl="0" indent="0" algn="l" defTabSz="457200" rtl="0" eaLnBrk="1" fontAlgn="ctr" latinLnBrk="0" hangingPunct="1">
                        <a:lnSpc>
                          <a:spcPct val="100000"/>
                        </a:lnSpc>
                        <a:spcBef>
                          <a:spcPts val="0"/>
                        </a:spcBef>
                        <a:spcAft>
                          <a:spcPts val="0"/>
                        </a:spcAft>
                        <a:buClrTx/>
                        <a:buSzTx/>
                        <a:buFontTx/>
                        <a:buNone/>
                        <a:tabLst/>
                        <a:defRPr/>
                      </a:pPr>
                      <a:endParaRPr lang="en-US" sz="1100" b="1" i="1" kern="1200" dirty="0">
                        <a:solidFill>
                          <a:schemeClr val="dk1"/>
                        </a:solidFill>
                        <a:effectLst/>
                        <a:latin typeface="Candara" panose="020E0502030303020204" pitchFamily="34" charset="0"/>
                        <a:ea typeface="+mn-ea"/>
                        <a:cs typeface="+mn-cs"/>
                      </a:endParaRPr>
                    </a:p>
                    <a:p>
                      <a:pPr marL="182880" marR="0" lvl="0" indent="0" algn="l" defTabSz="457200" rtl="0" eaLnBrk="1" fontAlgn="ctr" latinLnBrk="0" hangingPunct="1">
                        <a:lnSpc>
                          <a:spcPct val="100000"/>
                        </a:lnSpc>
                        <a:spcBef>
                          <a:spcPts val="0"/>
                        </a:spcBef>
                        <a:spcAft>
                          <a:spcPts val="0"/>
                        </a:spcAft>
                        <a:buClrTx/>
                        <a:buSzTx/>
                        <a:buFontTx/>
                        <a:buNone/>
                        <a:tabLst/>
                        <a:defRPr/>
                      </a:pPr>
                      <a:endParaRPr lang="en-US" sz="1100" b="1" i="1" kern="1200" dirty="0">
                        <a:solidFill>
                          <a:schemeClr val="dk1"/>
                        </a:solidFill>
                        <a:effectLst/>
                        <a:latin typeface="Candara" panose="020E0502030303020204" pitchFamily="34" charset="0"/>
                        <a:ea typeface="+mn-ea"/>
                        <a:cs typeface="+mn-cs"/>
                      </a:endParaRPr>
                    </a:p>
                    <a:p>
                      <a:pPr marL="182880" marR="0" lvl="0" indent="0" algn="l" defTabSz="457200" rtl="0" eaLnBrk="1" fontAlgn="ctr" latinLnBrk="0" hangingPunct="1">
                        <a:lnSpc>
                          <a:spcPct val="100000"/>
                        </a:lnSpc>
                        <a:spcBef>
                          <a:spcPts val="0"/>
                        </a:spcBef>
                        <a:spcAft>
                          <a:spcPts val="0"/>
                        </a:spcAft>
                        <a:buClrTx/>
                        <a:buSzTx/>
                        <a:buFontTx/>
                        <a:buNone/>
                        <a:tabLst/>
                        <a:defRPr/>
                      </a:pPr>
                      <a:r>
                        <a:rPr lang="en-US" sz="1100" b="1" i="1" kern="1200" dirty="0">
                          <a:solidFill>
                            <a:srgbClr val="C00000"/>
                          </a:solidFill>
                          <a:effectLst/>
                          <a:latin typeface="Candara" panose="020E0502030303020204" pitchFamily="34" charset="0"/>
                          <a:ea typeface="+mn-ea"/>
                          <a:cs typeface="+mn-cs"/>
                        </a:rPr>
                        <a:t>Target: $2m per State</a:t>
                      </a:r>
                    </a:p>
                    <a:p>
                      <a:pPr algn="l" fontAlgn="ctr">
                        <a:lnSpc>
                          <a:spcPct val="100000"/>
                        </a:lnSpc>
                        <a:spcBef>
                          <a:spcPts val="0"/>
                        </a:spcBef>
                        <a:spcAft>
                          <a:spcPts val="0"/>
                        </a:spcAft>
                      </a:pPr>
                      <a:endParaRPr lang="en-US" sz="1000" b="1" i="1" u="none" strike="noStrike" kern="1200" dirty="0">
                        <a:solidFill>
                          <a:srgbClr val="C00000"/>
                        </a:solidFill>
                        <a:effectLst/>
                        <a:latin typeface="Candara" panose="020E0502030303020204" pitchFamily="34" charset="0"/>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86561893"/>
                  </a:ext>
                </a:extLst>
              </a:tr>
              <a:tr h="169562">
                <a:tc>
                  <a:txBody>
                    <a:bodyPr/>
                    <a:lstStyle/>
                    <a:p>
                      <a:pPr algn="l" fontAlgn="ctr">
                        <a:lnSpc>
                          <a:spcPct val="150000"/>
                        </a:lnSpc>
                      </a:pPr>
                      <a:r>
                        <a:rPr lang="en-US" sz="1100" b="1" u="none" strike="noStrike" dirty="0">
                          <a:effectLst/>
                          <a:latin typeface="Candara" panose="020E0502030303020204" pitchFamily="34" charset="0"/>
                        </a:rPr>
                        <a:t>Ai. Operational Acceptance Test (OAT) Plan</a:t>
                      </a:r>
                      <a:endParaRPr lang="en-US" sz="1100" b="1" i="0" u="none" strike="noStrike" dirty="0">
                        <a:solidFill>
                          <a:srgbClr val="000000"/>
                        </a:solidFill>
                        <a:effectLst/>
                        <a:latin typeface="Candara" panose="020E0502030303020204" pitchFamily="34" charset="0"/>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50000"/>
                        </a:lnSpc>
                      </a:pPr>
                      <a:r>
                        <a:rPr lang="en-US" sz="1050" u="none" strike="noStrike" dirty="0">
                          <a:effectLst/>
                          <a:latin typeface="Candara" panose="020E0502030303020204" pitchFamily="34" charset="0"/>
                        </a:rPr>
                        <a:t>        US$28,950.00 </a:t>
                      </a:r>
                      <a:endParaRPr lang="en-US" sz="1050" b="0" i="0" u="none" strike="noStrike" dirty="0">
                        <a:solidFill>
                          <a:srgbClr val="000000"/>
                        </a:solidFill>
                        <a:effectLst/>
                        <a:latin typeface="Candara" panose="020E0502030303020204" pitchFamily="34" charset="0"/>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ctr"/>
                      <a:r>
                        <a:rPr lang="en-US" sz="1100" kern="1200" dirty="0">
                          <a:solidFill>
                            <a:schemeClr val="dk1"/>
                          </a:solidFill>
                          <a:effectLst/>
                          <a:latin typeface="Candara" panose="020E0502030303020204" pitchFamily="34" charset="0"/>
                        </a:rPr>
                        <a:t> </a:t>
                      </a:r>
                      <a:r>
                        <a:rPr lang="en-US" sz="1100" b="1" u="sng" kern="1200" dirty="0">
                          <a:solidFill>
                            <a:schemeClr val="dk1"/>
                          </a:solidFill>
                          <a:effectLst/>
                          <a:latin typeface="Candara" panose="020E0502030303020204" pitchFamily="34" charset="0"/>
                        </a:rPr>
                        <a:t>i. DLR 6.2 Basic Target </a:t>
                      </a:r>
                    </a:p>
                    <a:p>
                      <a:pPr marL="0" marR="0" lvl="0" indent="0" algn="l" defTabSz="914400" rtl="0" eaLnBrk="1" fontAlgn="ctr" latinLnBrk="0" hangingPunct="1">
                        <a:lnSpc>
                          <a:spcPct val="100000"/>
                        </a:lnSpc>
                        <a:spcBef>
                          <a:spcPts val="0"/>
                        </a:spcBef>
                        <a:spcAft>
                          <a:spcPts val="0"/>
                        </a:spcAft>
                        <a:buClrTx/>
                        <a:buSzTx/>
                        <a:buFontTx/>
                        <a:buNone/>
                        <a:tabLst/>
                        <a:defRPr/>
                      </a:pPr>
                      <a:r>
                        <a:rPr lang="en-US" sz="1100" kern="1200" dirty="0">
                          <a:solidFill>
                            <a:schemeClr val="dk1"/>
                          </a:solidFill>
                          <a:effectLst/>
                          <a:latin typeface="Candara" panose="020E0502030303020204" pitchFamily="34" charset="0"/>
                          <a:ea typeface="+mn-ea"/>
                          <a:cs typeface="+mn-cs"/>
                        </a:rPr>
                        <a:t>Framework contract for e-Procurement signed by 31 December 2020 AND Publish contract award information above a threshold set out in the State’s procurement law/regulation on a monthly basis in OCDS format on the state website or online portal if available. </a:t>
                      </a:r>
                      <a:endParaRPr lang="en-GB" sz="1100" kern="1200" dirty="0">
                        <a:solidFill>
                          <a:schemeClr val="dk1"/>
                        </a:solidFill>
                        <a:effectLst/>
                        <a:latin typeface="Candara" panose="020E0502030303020204" pitchFamily="34" charset="0"/>
                        <a:ea typeface="+mn-ea"/>
                        <a:cs typeface="+mn-cs"/>
                      </a:endParaRPr>
                    </a:p>
                    <a:p>
                      <a:pPr algn="l" fontAlgn="ctr"/>
                      <a:endParaRPr lang="en-US" sz="1100" kern="1200" dirty="0">
                        <a:solidFill>
                          <a:schemeClr val="dk1"/>
                        </a:solidFill>
                        <a:effectLst/>
                        <a:latin typeface="Candara" panose="020E0502030303020204" pitchFamily="34" charset="0"/>
                      </a:endParaRPr>
                    </a:p>
                    <a:p>
                      <a:pPr algn="l" fontAlgn="ctr"/>
                      <a:r>
                        <a:rPr lang="en-US" sz="1100" kern="1200" dirty="0">
                          <a:solidFill>
                            <a:schemeClr val="dk1"/>
                          </a:solidFill>
                          <a:effectLst/>
                          <a:latin typeface="Candara" panose="020E0502030303020204" pitchFamily="34" charset="0"/>
                        </a:rPr>
                        <a:t> (deadline Dec 2020) =  $1,000,000</a:t>
                      </a:r>
                    </a:p>
                    <a:p>
                      <a:pPr algn="l" fontAlgn="ctr"/>
                      <a:endParaRPr lang="en-US" sz="1100" kern="1200" dirty="0">
                        <a:solidFill>
                          <a:schemeClr val="dk1"/>
                        </a:solidFill>
                        <a:effectLst/>
                        <a:latin typeface="Candara" panose="020E0502030303020204" pitchFamily="34" charset="0"/>
                      </a:endParaRPr>
                    </a:p>
                    <a:p>
                      <a:r>
                        <a:rPr lang="en-US" sz="1100" b="0" u="none" strike="noStrike" kern="1200" dirty="0">
                          <a:solidFill>
                            <a:schemeClr val="dk1"/>
                          </a:solidFill>
                          <a:effectLst/>
                          <a:latin typeface="Candara" panose="020E0502030303020204" pitchFamily="34" charset="0"/>
                        </a:rPr>
                        <a:t> </a:t>
                      </a:r>
                      <a:r>
                        <a:rPr lang="en-US" sz="1100" b="1" u="sng" strike="noStrike" kern="1200" dirty="0">
                          <a:solidFill>
                            <a:schemeClr val="dk1"/>
                          </a:solidFill>
                          <a:effectLst/>
                          <a:latin typeface="Candara" panose="020E0502030303020204" pitchFamily="34" charset="0"/>
                        </a:rPr>
                        <a:t>ii. DLR 6.2: </a:t>
                      </a:r>
                    </a:p>
                    <a:p>
                      <a:r>
                        <a:rPr lang="en-US" sz="1100" kern="1200" dirty="0">
                          <a:solidFill>
                            <a:schemeClr val="dk1"/>
                          </a:solidFill>
                          <a:effectLst/>
                          <a:latin typeface="Candara" panose="020E0502030303020204" pitchFamily="34" charset="0"/>
                          <a:ea typeface="+mn-ea"/>
                          <a:cs typeface="+mn-cs"/>
                        </a:rPr>
                        <a:t>Implement e-procurement in at least 4 MDAs (incl. Education, Health and Public Works) and publish all contract award information in OCDS format on the online portal for the 4 MDAs</a:t>
                      </a:r>
                      <a:r>
                        <a:rPr lang="en-GB" sz="1100" kern="1200" dirty="0">
                          <a:solidFill>
                            <a:schemeClr val="dk1"/>
                          </a:solidFill>
                          <a:effectLst/>
                          <a:latin typeface="Candara" panose="020E0502030303020204" pitchFamily="34" charset="0"/>
                          <a:ea typeface="+mn-ea"/>
                          <a:cs typeface="+mn-cs"/>
                        </a:rPr>
                        <a:t> </a:t>
                      </a:r>
                      <a:r>
                        <a:rPr lang="en-US" sz="1100" kern="1200" dirty="0">
                          <a:solidFill>
                            <a:schemeClr val="dk1"/>
                          </a:solidFill>
                          <a:effectLst/>
                          <a:latin typeface="Candara" panose="020E0502030303020204" pitchFamily="34" charset="0"/>
                          <a:ea typeface="+mn-ea"/>
                          <a:cs typeface="+mn-cs"/>
                        </a:rPr>
                        <a:t>AND</a:t>
                      </a:r>
                      <a:endParaRPr lang="en-GB" sz="1100" kern="1200" dirty="0">
                        <a:solidFill>
                          <a:schemeClr val="dk1"/>
                        </a:solidFill>
                        <a:effectLst/>
                        <a:latin typeface="Candara" panose="020E0502030303020204" pitchFamily="34" charset="0"/>
                        <a:ea typeface="+mn-ea"/>
                        <a:cs typeface="+mn-cs"/>
                      </a:endParaRPr>
                    </a:p>
                    <a:p>
                      <a:r>
                        <a:rPr lang="en-US" sz="1100" i="1" kern="1200" dirty="0">
                          <a:solidFill>
                            <a:schemeClr val="dk1"/>
                          </a:solidFill>
                          <a:effectLst/>
                          <a:latin typeface="Candara" panose="020E0502030303020204" pitchFamily="34" charset="0"/>
                          <a:ea typeface="+mn-ea"/>
                          <a:cs typeface="+mn-cs"/>
                        </a:rPr>
                        <a:t>For those MDAs without e-procurement:</a:t>
                      </a:r>
                      <a:endParaRPr lang="en-GB" sz="1100" kern="1200" dirty="0">
                        <a:solidFill>
                          <a:schemeClr val="dk1"/>
                        </a:solidFill>
                        <a:effectLst/>
                        <a:latin typeface="Candara" panose="020E0502030303020204" pitchFamily="34" charset="0"/>
                        <a:ea typeface="+mn-ea"/>
                        <a:cs typeface="+mn-cs"/>
                      </a:endParaRPr>
                    </a:p>
                    <a:p>
                      <a:r>
                        <a:rPr lang="en-US" sz="1100" kern="1200" dirty="0">
                          <a:solidFill>
                            <a:schemeClr val="dk1"/>
                          </a:solidFill>
                          <a:effectLst/>
                          <a:latin typeface="Candara" panose="020E0502030303020204" pitchFamily="34" charset="0"/>
                          <a:ea typeface="+mn-ea"/>
                          <a:cs typeface="+mn-cs"/>
                        </a:rPr>
                        <a:t>Publish contract award information above a threshold set out in the State’s procurement law/regulation on a monthly basis in OCDS format on the state website or online portal if available</a:t>
                      </a:r>
                      <a:endParaRPr lang="en-US" sz="1100" b="0" u="none" strike="noStrike" kern="1200" dirty="0">
                        <a:solidFill>
                          <a:schemeClr val="dk1"/>
                        </a:solidFill>
                        <a:effectLst/>
                        <a:latin typeface="Candara" panose="020E0502030303020204" pitchFamily="34" charset="0"/>
                      </a:endParaRPr>
                    </a:p>
                    <a:p>
                      <a:pPr algn="l" fontAlgn="ctr"/>
                      <a:r>
                        <a:rPr lang="en-US" sz="1100" b="0" u="none" strike="noStrike" kern="1200" dirty="0">
                          <a:solidFill>
                            <a:schemeClr val="dk1"/>
                          </a:solidFill>
                          <a:effectLst/>
                          <a:latin typeface="Candara" panose="020E0502030303020204" pitchFamily="34" charset="0"/>
                        </a:rPr>
                        <a:t>(deadline Dec 2021) = </a:t>
                      </a:r>
                      <a:r>
                        <a:rPr lang="en-US" sz="1100" u="sng" kern="1200" dirty="0">
                          <a:solidFill>
                            <a:schemeClr val="dk1"/>
                          </a:solidFill>
                          <a:effectLst/>
                          <a:latin typeface="Candara" panose="020E0502030303020204" pitchFamily="34" charset="0"/>
                        </a:rPr>
                        <a:t>$</a:t>
                      </a:r>
                      <a:r>
                        <a:rPr lang="en-US" sz="1100" u="none" kern="1200" dirty="0">
                          <a:solidFill>
                            <a:schemeClr val="dk1"/>
                          </a:solidFill>
                          <a:effectLst/>
                          <a:latin typeface="Candara" panose="020E0502030303020204" pitchFamily="34" charset="0"/>
                        </a:rPr>
                        <a:t>2,000,000</a:t>
                      </a:r>
                    </a:p>
                    <a:p>
                      <a:pPr algn="l" fontAlgn="ctr"/>
                      <a:r>
                        <a:rPr lang="en-US" sz="1100" b="1" u="none" strike="noStrike" kern="1200" dirty="0">
                          <a:solidFill>
                            <a:schemeClr val="dk1"/>
                          </a:solidFill>
                          <a:effectLst/>
                          <a:latin typeface="Candara" panose="020E0502030303020204" pitchFamily="34" charset="0"/>
                        </a:rPr>
                        <a:t>                        </a:t>
                      </a:r>
                    </a:p>
                    <a:p>
                      <a:pPr algn="l" fontAlgn="ctr"/>
                      <a:endParaRPr lang="en-US" sz="1100" b="1" u="none" strike="noStrike" kern="1200" dirty="0">
                        <a:solidFill>
                          <a:schemeClr val="dk1"/>
                        </a:solidFill>
                        <a:effectLst/>
                        <a:latin typeface="Candara" panose="020E0502030303020204" pitchFamily="34" charset="0"/>
                      </a:endParaRPr>
                    </a:p>
                    <a:p>
                      <a:pPr algn="l" fontAlgn="ctr"/>
                      <a:r>
                        <a:rPr lang="en-US" sz="1100" b="1" u="none" strike="noStrike" kern="1200" dirty="0">
                          <a:solidFill>
                            <a:schemeClr val="dk1"/>
                          </a:solidFill>
                          <a:effectLst/>
                          <a:latin typeface="Candara" panose="020E0502030303020204" pitchFamily="34" charset="0"/>
                        </a:rPr>
                        <a:t> DLI 6.1 Total   = $3,000,000</a:t>
                      </a:r>
                    </a:p>
                    <a:p>
                      <a:pPr algn="ctr" fontAlgn="ctr"/>
                      <a:endParaRPr lang="en-US" sz="1100" b="1" i="0" u="none" strike="noStrike" dirty="0">
                        <a:solidFill>
                          <a:srgbClr val="000000"/>
                        </a:solidFill>
                        <a:effectLst/>
                        <a:latin typeface="Candara" panose="020E0502030303020204" pitchFamily="34" charset="0"/>
                      </a:endParaRPr>
                    </a:p>
                  </a:txBody>
                  <a:tcPr marL="4763" marR="4763" marT="4763" marB="0" anchor="ctr">
                    <a:lnL w="12700" cap="flat" cmpd="sng" algn="ctr">
                      <a:solidFill>
                        <a:schemeClr val="tx1"/>
                      </a:solidFill>
                      <a:prstDash val="solid"/>
                      <a:round/>
                      <a:headEnd type="none" w="med" len="med"/>
                      <a:tailEnd type="none" w="med" len="med"/>
                    </a:lnL>
                    <a:solidFill>
                      <a:schemeClr val="accent6">
                        <a:lumMod val="40000"/>
                        <a:lumOff val="60000"/>
                      </a:schemeClr>
                    </a:solidFill>
                  </a:tcPr>
                </a:tc>
                <a:tc vMerge="1">
                  <a:txBody>
                    <a:bodyPr/>
                    <a:lstStyle/>
                    <a:p>
                      <a:endParaRPr lang="en-GB"/>
                    </a:p>
                  </a:txBody>
                  <a:tcPr/>
                </a:tc>
                <a:extLst>
                  <a:ext uri="{0D108BD9-81ED-4DB2-BD59-A6C34878D82A}">
                    <a16:rowId xmlns:a16="http://schemas.microsoft.com/office/drawing/2014/main" val="1442659257"/>
                  </a:ext>
                </a:extLst>
              </a:tr>
              <a:tr h="0">
                <a:tc>
                  <a:txBody>
                    <a:bodyPr/>
                    <a:lstStyle/>
                    <a:p>
                      <a:pPr algn="l" fontAlgn="ctr">
                        <a:lnSpc>
                          <a:spcPct val="150000"/>
                        </a:lnSpc>
                      </a:pPr>
                      <a:r>
                        <a:rPr lang="en-US" sz="1100" b="1" u="none" strike="noStrike" dirty="0" err="1">
                          <a:effectLst/>
                          <a:latin typeface="Candara" panose="020E0502030303020204" pitchFamily="34" charset="0"/>
                        </a:rPr>
                        <a:t>Aii</a:t>
                      </a:r>
                      <a:r>
                        <a:rPr lang="en-US" sz="1100" b="1" u="none" strike="noStrike" dirty="0">
                          <a:effectLst/>
                          <a:latin typeface="Candara" panose="020E0502030303020204" pitchFamily="34" charset="0"/>
                        </a:rPr>
                        <a:t>. Operational Acceptance Test (OAT) Report</a:t>
                      </a:r>
                      <a:endParaRPr lang="en-US" sz="1100" b="1" i="0" u="none" strike="noStrike" dirty="0">
                        <a:solidFill>
                          <a:srgbClr val="000000"/>
                        </a:solidFill>
                        <a:effectLst/>
                        <a:latin typeface="Candara" panose="020E0502030303020204" pitchFamily="34" charset="0"/>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50000"/>
                        </a:lnSpc>
                      </a:pPr>
                      <a:r>
                        <a:rPr lang="en-US" sz="1050" u="none" strike="noStrike" dirty="0">
                          <a:effectLst/>
                          <a:latin typeface="Candara" panose="020E0502030303020204" pitchFamily="34" charset="0"/>
                        </a:rPr>
                        <a:t>        US$48,250.00 </a:t>
                      </a:r>
                      <a:endParaRPr lang="en-US" sz="1050" b="0" i="0" u="none" strike="noStrike" dirty="0">
                        <a:solidFill>
                          <a:srgbClr val="000000"/>
                        </a:solidFill>
                        <a:effectLst/>
                        <a:latin typeface="Candara" panose="020E0502030303020204" pitchFamily="34" charset="0"/>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endParaRPr lang="en-US" sz="1600" b="1" i="0" u="none" strike="noStrike" dirty="0">
                        <a:solidFill>
                          <a:srgbClr val="000000"/>
                        </a:solidFill>
                        <a:effectLst/>
                        <a:latin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4142903131"/>
                  </a:ext>
                </a:extLst>
              </a:tr>
              <a:tr h="210665">
                <a:tc>
                  <a:txBody>
                    <a:bodyPr/>
                    <a:lstStyle/>
                    <a:p>
                      <a:pPr algn="l" fontAlgn="ctr">
                        <a:lnSpc>
                          <a:spcPct val="150000"/>
                        </a:lnSpc>
                      </a:pPr>
                      <a:r>
                        <a:rPr lang="en-US" sz="1100" b="1" u="none" strike="noStrike" dirty="0" err="1">
                          <a:effectLst/>
                          <a:latin typeface="Candara" panose="020E0502030303020204" pitchFamily="34" charset="0"/>
                        </a:rPr>
                        <a:t>Aiii</a:t>
                      </a:r>
                      <a:r>
                        <a:rPr lang="en-US" sz="1100" b="1" u="none" strike="noStrike" dirty="0">
                          <a:effectLst/>
                          <a:latin typeface="Candara" panose="020E0502030303020204" pitchFamily="34" charset="0"/>
                        </a:rPr>
                        <a:t>. Training Report </a:t>
                      </a:r>
                      <a:endParaRPr lang="en-US" sz="1100" b="1" i="0" u="none" strike="noStrike" dirty="0">
                        <a:solidFill>
                          <a:srgbClr val="000000"/>
                        </a:solidFill>
                        <a:effectLst/>
                        <a:latin typeface="Candara" panose="020E0502030303020204" pitchFamily="34" charset="0"/>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50000"/>
                        </a:lnSpc>
                      </a:pPr>
                      <a:r>
                        <a:rPr lang="en-US" sz="1050" u="none" strike="noStrike" dirty="0">
                          <a:effectLst/>
                          <a:latin typeface="Candara" panose="020E0502030303020204" pitchFamily="34" charset="0"/>
                        </a:rPr>
                        <a:t>        US$19,300.00 </a:t>
                      </a:r>
                      <a:endParaRPr lang="en-US" sz="1050" b="0" i="0" u="none" strike="noStrike" dirty="0">
                        <a:solidFill>
                          <a:srgbClr val="000000"/>
                        </a:solidFill>
                        <a:effectLst/>
                        <a:latin typeface="Candara" panose="020E0502030303020204" pitchFamily="34" charset="0"/>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endParaRPr lang="en-US" sz="1600" b="1" i="0" u="none" strike="noStrike" dirty="0">
                        <a:solidFill>
                          <a:srgbClr val="000000"/>
                        </a:solidFill>
                        <a:effectLst/>
                        <a:latin typeface="Calibri" panose="020F050202020403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01435702"/>
                  </a:ext>
                </a:extLst>
              </a:tr>
              <a:tr h="210665">
                <a:tc>
                  <a:txBody>
                    <a:bodyPr/>
                    <a:lstStyle/>
                    <a:p>
                      <a:pPr algn="l" fontAlgn="ctr">
                        <a:lnSpc>
                          <a:spcPct val="150000"/>
                        </a:lnSpc>
                      </a:pPr>
                      <a:r>
                        <a:rPr lang="en-US" sz="1100" b="1" i="0" u="none" strike="noStrike" dirty="0">
                          <a:solidFill>
                            <a:schemeClr val="tx2">
                              <a:lumMod val="50000"/>
                            </a:schemeClr>
                          </a:solidFill>
                          <a:effectLst/>
                          <a:latin typeface="Candara" panose="020E0502030303020204" pitchFamily="34" charset="0"/>
                        </a:rPr>
                        <a:t>B. Recurrent Costs</a:t>
                      </a: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lnSpc>
                          <a:spcPct val="150000"/>
                        </a:lnSpc>
                      </a:pPr>
                      <a:r>
                        <a:rPr lang="en-US" sz="1050" u="none" strike="noStrike" dirty="0">
                          <a:effectLst/>
                          <a:latin typeface="Candara" panose="020E0502030303020204" pitchFamily="34" charset="0"/>
                        </a:rPr>
                        <a:t>US$</a:t>
                      </a:r>
                      <a:r>
                        <a:rPr lang="en-US" sz="1050" b="1" i="0" u="none" strike="noStrike" dirty="0">
                          <a:solidFill>
                            <a:srgbClr val="000000"/>
                          </a:solidFill>
                          <a:effectLst/>
                          <a:latin typeface="Candara" panose="020E0502030303020204" pitchFamily="34" charset="0"/>
                        </a:rPr>
                        <a:t>207,000</a:t>
                      </a: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862608594"/>
                  </a:ext>
                </a:extLst>
              </a:tr>
              <a:tr h="1669650">
                <a:tc>
                  <a:txBody>
                    <a:bodyPr/>
                    <a:lstStyle/>
                    <a:p>
                      <a:pPr algn="l" fontAlgn="ctr">
                        <a:lnSpc>
                          <a:spcPct val="150000"/>
                        </a:lnSpc>
                      </a:pPr>
                      <a:r>
                        <a:rPr lang="en-US" sz="1100" b="1" u="none" strike="noStrike" dirty="0">
                          <a:solidFill>
                            <a:srgbClr val="000000"/>
                          </a:solidFill>
                          <a:effectLst/>
                          <a:latin typeface="Candara" panose="020E0502030303020204" pitchFamily="34" charset="0"/>
                        </a:rPr>
                        <a:t>Bi.</a:t>
                      </a:r>
                      <a:r>
                        <a:rPr lang="en-US" sz="1100" b="1" u="none" strike="noStrike" dirty="0">
                          <a:solidFill>
                            <a:schemeClr val="tx1"/>
                          </a:solidFill>
                          <a:effectLst/>
                          <a:latin typeface="Candara" panose="020E0502030303020204" pitchFamily="34" charset="0"/>
                        </a:rPr>
                        <a:t> 1</a:t>
                      </a:r>
                      <a:r>
                        <a:rPr lang="en-US" sz="1100" b="1" u="none" strike="noStrike" baseline="30000" dirty="0">
                          <a:solidFill>
                            <a:schemeClr val="tx1"/>
                          </a:solidFill>
                          <a:effectLst/>
                          <a:latin typeface="Candara" panose="020E0502030303020204" pitchFamily="34" charset="0"/>
                        </a:rPr>
                        <a:t>st</a:t>
                      </a:r>
                      <a:r>
                        <a:rPr lang="en-US" sz="1100" b="1" u="none" strike="noStrike" dirty="0">
                          <a:solidFill>
                            <a:schemeClr val="tx1"/>
                          </a:solidFill>
                          <a:effectLst/>
                          <a:latin typeface="Candara" panose="020E0502030303020204" pitchFamily="34" charset="0"/>
                        </a:rPr>
                        <a:t> </a:t>
                      </a:r>
                      <a:r>
                        <a:rPr lang="en-US" sz="1100" b="1" u="none" strike="noStrike" dirty="0">
                          <a:solidFill>
                            <a:srgbClr val="000000"/>
                          </a:solidFill>
                          <a:effectLst/>
                          <a:latin typeface="Candara" panose="020E0502030303020204" pitchFamily="34" charset="0"/>
                        </a:rPr>
                        <a:t>Quarterly Subscription</a:t>
                      </a:r>
                      <a:endParaRPr lang="en-US" sz="1100" b="1" i="0" u="none" strike="noStrike" dirty="0">
                        <a:solidFill>
                          <a:srgbClr val="000000"/>
                        </a:solidFill>
                        <a:effectLst/>
                        <a:latin typeface="Candara" panose="020E0502030303020204" pitchFamily="34" charset="0"/>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1" algn="ctr" fontAlgn="b">
                        <a:lnSpc>
                          <a:spcPct val="150000"/>
                        </a:lnSpc>
                      </a:pPr>
                      <a:r>
                        <a:rPr lang="en-US" sz="1050" u="none" strike="noStrike" dirty="0">
                          <a:effectLst/>
                          <a:latin typeface="Candara" panose="020E0502030303020204" pitchFamily="34" charset="0"/>
                        </a:rPr>
                        <a:t>US$17,250.00 </a:t>
                      </a:r>
                      <a:endParaRPr lang="en-US" sz="1050" b="0" i="0" u="none" strike="noStrike" dirty="0">
                        <a:solidFill>
                          <a:srgbClr val="000000"/>
                        </a:solidFill>
                        <a:effectLst/>
                        <a:latin typeface="Candara" panose="020E0502030303020204" pitchFamily="34" charset="0"/>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endParaRPr lang="en-US" sz="1600" b="1" i="0" u="none" strike="noStrike" dirty="0">
                        <a:solidFill>
                          <a:srgbClr val="000000"/>
                        </a:solidFill>
                        <a:effectLst/>
                        <a:latin typeface="Calibri" panose="020F0502020204030204" pitchFamily="34" charset="0"/>
                      </a:endParaRPr>
                    </a:p>
                  </a:txBody>
                  <a:tcPr marL="4763" marR="4763" marT="4763" marB="0" anchor="ctr">
                    <a:solidFill>
                      <a:schemeClr val="accent6">
                        <a:lumMod val="40000"/>
                        <a:lumOff val="60000"/>
                      </a:schemeClr>
                    </a:solidFill>
                  </a:tcPr>
                </a:tc>
                <a:tc vMerge="1">
                  <a:txBody>
                    <a:bodyPr/>
                    <a:lstStyle/>
                    <a:p>
                      <a:endParaRPr lang="en-GB"/>
                    </a:p>
                  </a:txBody>
                  <a:tcPr/>
                </a:tc>
                <a:extLst>
                  <a:ext uri="{0D108BD9-81ED-4DB2-BD59-A6C34878D82A}">
                    <a16:rowId xmlns:a16="http://schemas.microsoft.com/office/drawing/2014/main" val="3810541316"/>
                  </a:ext>
                </a:extLst>
              </a:tr>
              <a:tr h="141749">
                <a:tc>
                  <a:txBody>
                    <a:bodyPr/>
                    <a:lstStyle/>
                    <a:p>
                      <a:r>
                        <a:rPr lang="en-US" sz="1100" b="1" u="none" strike="noStrike" dirty="0">
                          <a:solidFill>
                            <a:srgbClr val="000000"/>
                          </a:solidFill>
                          <a:effectLst/>
                          <a:latin typeface="Candara" panose="020E0502030303020204" pitchFamily="34" charset="0"/>
                        </a:rPr>
                        <a:t>Bii.</a:t>
                      </a:r>
                      <a:r>
                        <a:rPr lang="en-US" sz="1100" b="1" u="none" strike="noStrike" dirty="0">
                          <a:solidFill>
                            <a:schemeClr val="tx1"/>
                          </a:solidFill>
                          <a:effectLst/>
                          <a:latin typeface="Candara" panose="020E0502030303020204" pitchFamily="34" charset="0"/>
                        </a:rPr>
                        <a:t> 2</a:t>
                      </a:r>
                      <a:r>
                        <a:rPr lang="en-US" sz="1100" b="1" u="none" strike="noStrike" baseline="30000" dirty="0">
                          <a:solidFill>
                            <a:schemeClr val="tx1"/>
                          </a:solidFill>
                          <a:effectLst/>
                          <a:latin typeface="Candara" panose="020E0502030303020204" pitchFamily="34" charset="0"/>
                        </a:rPr>
                        <a:t>nd</a:t>
                      </a:r>
                      <a:r>
                        <a:rPr lang="en-US" sz="1100" b="1" u="none" strike="noStrike" dirty="0">
                          <a:solidFill>
                            <a:schemeClr val="tx1"/>
                          </a:solidFill>
                          <a:effectLst/>
                          <a:latin typeface="Candara" panose="020E0502030303020204" pitchFamily="34" charset="0"/>
                        </a:rPr>
                        <a:t> </a:t>
                      </a:r>
                      <a:r>
                        <a:rPr lang="en-US" sz="1100" b="1" u="none" strike="noStrike" dirty="0">
                          <a:solidFill>
                            <a:srgbClr val="000000"/>
                          </a:solidFill>
                          <a:effectLst/>
                          <a:latin typeface="Candara" panose="020E0502030303020204" pitchFamily="34" charset="0"/>
                        </a:rPr>
                        <a:t>Quarterly Subscription</a:t>
                      </a:r>
                      <a:endParaRPr lang="en-GB" dirty="0"/>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50" u="none" strike="noStrike" dirty="0">
                          <a:effectLst/>
                          <a:latin typeface="Candara" panose="020E0502030303020204" pitchFamily="34" charset="0"/>
                        </a:rPr>
                        <a:t>US$17,250.00 </a:t>
                      </a:r>
                      <a:endParaRPr lang="en-GB" dirty="0"/>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gridSpan="2">
                  <a:txBody>
                    <a:bodyPr/>
                    <a:lstStyle/>
                    <a:p>
                      <a:pPr algn="ctr" fontAlgn="ctr">
                        <a:lnSpc>
                          <a:spcPct val="100000"/>
                        </a:lnSpc>
                        <a:spcBef>
                          <a:spcPts val="0"/>
                        </a:spcBef>
                        <a:spcAft>
                          <a:spcPts val="0"/>
                        </a:spcAft>
                      </a:pPr>
                      <a:endParaRPr lang="en-US" sz="1600" b="1" i="1" u="none" strike="noStrike" kern="1200" dirty="0">
                        <a:solidFill>
                          <a:schemeClr val="dk1"/>
                        </a:solidFill>
                        <a:effectLst/>
                        <a:latin typeface="Candara" panose="020E0502030303020204" pitchFamily="34" charset="0"/>
                        <a:ea typeface="+mn-ea"/>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1" i="1" u="none" strike="noStrike" kern="1200" dirty="0">
                          <a:solidFill>
                            <a:srgbClr val="C00000"/>
                          </a:solidFill>
                          <a:effectLst/>
                          <a:latin typeface="Candara" panose="020E0502030303020204" pitchFamily="34" charset="0"/>
                        </a:rPr>
                        <a:t>N.B: Disbursements are only due after the respective APAs have been conducted.</a:t>
                      </a:r>
                      <a:endParaRPr lang="en-US" sz="1200" b="1" i="1" u="none" strike="noStrike" kern="1200" dirty="0">
                        <a:solidFill>
                          <a:srgbClr val="C00000"/>
                        </a:solidFill>
                        <a:effectLst/>
                        <a:latin typeface="Candara" panose="020E0502030303020204"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n-US" sz="1800" b="1" i="1" u="none" strike="noStrike" kern="1200" dirty="0">
                        <a:solidFill>
                          <a:srgbClr val="C00000"/>
                        </a:solidFill>
                        <a:effectLst/>
                        <a:latin typeface="Candara" panose="020E0502030303020204" pitchFamily="34" charset="0"/>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tc rowSpan="3" hMerge="1">
                  <a:txBody>
                    <a:bodyPr/>
                    <a:lstStyle/>
                    <a:p>
                      <a:endParaRPr lang="en-GB" dirty="0"/>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698740940"/>
                  </a:ext>
                </a:extLst>
              </a:tr>
              <a:tr h="417413">
                <a:tc>
                  <a:txBody>
                    <a:bodyPr/>
                    <a:lstStyle/>
                    <a:p>
                      <a:pPr marL="0" marR="0" lvl="0" indent="0" algn="l" defTabSz="914400" rtl="0" eaLnBrk="1" fontAlgn="ctr" latinLnBrk="0" hangingPunct="1">
                        <a:lnSpc>
                          <a:spcPct val="150000"/>
                        </a:lnSpc>
                        <a:spcBef>
                          <a:spcPts val="0"/>
                        </a:spcBef>
                        <a:spcAft>
                          <a:spcPts val="0"/>
                        </a:spcAft>
                        <a:buClrTx/>
                        <a:buSzTx/>
                        <a:buFontTx/>
                        <a:buNone/>
                        <a:tabLst/>
                        <a:defRPr/>
                      </a:pPr>
                      <a:r>
                        <a:rPr lang="en-US" sz="1100" b="1" i="0" u="none" strike="noStrike" dirty="0" err="1">
                          <a:solidFill>
                            <a:srgbClr val="000000"/>
                          </a:solidFill>
                          <a:effectLst/>
                          <a:latin typeface="Candara" panose="020E0502030303020204" pitchFamily="34" charset="0"/>
                        </a:rPr>
                        <a:t>Biii</a:t>
                      </a:r>
                      <a:r>
                        <a:rPr lang="en-US" sz="1100" b="1" i="0" u="none" strike="noStrike" dirty="0">
                          <a:solidFill>
                            <a:srgbClr val="000000"/>
                          </a:solidFill>
                          <a:effectLst/>
                          <a:latin typeface="Candara" panose="020E0502030303020204" pitchFamily="34" charset="0"/>
                        </a:rPr>
                        <a:t>. Future Quarterly Subscriptions (10 Quarters)</a:t>
                      </a: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50000"/>
                        </a:lnSpc>
                        <a:spcBef>
                          <a:spcPts val="0"/>
                        </a:spcBef>
                        <a:spcAft>
                          <a:spcPts val="0"/>
                        </a:spcAft>
                        <a:buClrTx/>
                        <a:buSzTx/>
                        <a:buFontTx/>
                        <a:buNone/>
                        <a:tabLst/>
                        <a:defRPr/>
                      </a:pPr>
                      <a:r>
                        <a:rPr lang="en-US" sz="1050" u="none" strike="noStrike" dirty="0">
                          <a:effectLst/>
                          <a:latin typeface="Candara" panose="020E0502030303020204" pitchFamily="34" charset="0"/>
                        </a:rPr>
                        <a:t>US$</a:t>
                      </a:r>
                      <a:r>
                        <a:rPr lang="en-US" sz="1050" b="0" i="0" u="none" strike="noStrike" dirty="0">
                          <a:solidFill>
                            <a:srgbClr val="000000"/>
                          </a:solidFill>
                          <a:effectLst/>
                          <a:latin typeface="Candara" panose="020E0502030303020204" pitchFamily="34" charset="0"/>
                        </a:rPr>
                        <a:t>172,500.00</a:t>
                      </a:r>
                    </a:p>
                    <a:p>
                      <a:pPr lvl="0" algn="ctr" fontAlgn="b">
                        <a:lnSpc>
                          <a:spcPct val="150000"/>
                        </a:lnSpc>
                      </a:pPr>
                      <a:endParaRPr lang="en-US" sz="1050" b="0" i="0" u="none" strike="noStrike" dirty="0">
                        <a:solidFill>
                          <a:srgbClr val="000000"/>
                        </a:solidFill>
                        <a:effectLst/>
                        <a:latin typeface="Candara" panose="020E0502030303020204" pitchFamily="34" charset="0"/>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vMerge="1">
                  <a:txBody>
                    <a:bodyPr/>
                    <a:lstStyle/>
                    <a:p>
                      <a:pPr algn="ctr" fontAlgn="ctr"/>
                      <a:endParaRPr lang="en-US" sz="1100" b="1" i="0" u="none" strike="noStrike" dirty="0">
                        <a:solidFill>
                          <a:srgbClr val="000000"/>
                        </a:solidFill>
                        <a:effectLst/>
                        <a:latin typeface="Candara" panose="020E0502030303020204" pitchFamily="34" charset="0"/>
                      </a:endParaRPr>
                    </a:p>
                  </a:txBody>
                  <a:tcPr marL="4763" marR="4763" marT="4763"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40000"/>
                        <a:lumOff val="60000"/>
                      </a:schemeClr>
                    </a:solidFill>
                  </a:tcPr>
                </a:tc>
                <a:tc hMerge="1" vMerge="1">
                  <a:txBody>
                    <a:bodyPr/>
                    <a:lstStyle/>
                    <a:p>
                      <a:endParaRPr lang="en-GB"/>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772448573"/>
                  </a:ext>
                </a:extLst>
              </a:tr>
              <a:tr h="531947">
                <a:tc>
                  <a:txBody>
                    <a:bodyPr/>
                    <a:lstStyle/>
                    <a:p>
                      <a:pPr marL="0" marR="0" lvl="0" indent="0" algn="l" defTabSz="914400" rtl="0" eaLnBrk="1" fontAlgn="ctr" latinLnBrk="0" hangingPunct="1">
                        <a:lnSpc>
                          <a:spcPct val="150000"/>
                        </a:lnSpc>
                        <a:spcBef>
                          <a:spcPts val="0"/>
                        </a:spcBef>
                        <a:spcAft>
                          <a:spcPts val="0"/>
                        </a:spcAft>
                        <a:buClrTx/>
                        <a:buSzTx/>
                        <a:buFontTx/>
                        <a:buNone/>
                        <a:tabLst/>
                        <a:defRPr/>
                      </a:pPr>
                      <a:r>
                        <a:rPr lang="en-US" sz="1200" b="1" i="0" u="none" strike="noStrike" dirty="0">
                          <a:solidFill>
                            <a:srgbClr val="000000"/>
                          </a:solidFill>
                          <a:effectLst/>
                          <a:latin typeface="Candara" panose="020E0502030303020204" pitchFamily="34" charset="0"/>
                        </a:rPr>
                        <a:t>D= Grand Total (A+B) </a:t>
                      </a:r>
                      <a:r>
                        <a:rPr lang="en-US" sz="1200" b="1" i="0" u="none" strike="noStrike" dirty="0">
                          <a:solidFill>
                            <a:sysClr val="windowText" lastClr="000000"/>
                          </a:solidFill>
                          <a:effectLst/>
                          <a:latin typeface="Candara" panose="020E0502030303020204" pitchFamily="34" charset="0"/>
                        </a:rPr>
                        <a:t>[</a:t>
                      </a:r>
                      <a:r>
                        <a:rPr lang="en-US" sz="1200" b="1" i="1" u="none" strike="noStrike" dirty="0">
                          <a:solidFill>
                            <a:sysClr val="windowText" lastClr="000000"/>
                          </a:solidFill>
                          <a:effectLst/>
                          <a:latin typeface="Candara" panose="020E0502030303020204" pitchFamily="34" charset="0"/>
                        </a:rPr>
                        <a:t>Exclusive of all Taxes</a:t>
                      </a:r>
                      <a:r>
                        <a:rPr lang="en-US" sz="1200" b="1" i="0" u="none" strike="noStrike" dirty="0">
                          <a:solidFill>
                            <a:sysClr val="windowText" lastClr="000000"/>
                          </a:solidFill>
                          <a:effectLst/>
                          <a:latin typeface="Candara" panose="020E0502030303020204" pitchFamily="34" charset="0"/>
                        </a:rPr>
                        <a:t>]</a:t>
                      </a: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lvl="0" algn="ctr" fontAlgn="b">
                        <a:lnSpc>
                          <a:spcPct val="150000"/>
                        </a:lnSpc>
                      </a:pPr>
                      <a:r>
                        <a:rPr lang="en-US" sz="1200" b="1" u="none" strike="noStrike" dirty="0">
                          <a:solidFill>
                            <a:srgbClr val="C00000"/>
                          </a:solidFill>
                          <a:effectLst/>
                          <a:latin typeface="Candara" panose="020E0502030303020204" pitchFamily="34" charset="0"/>
                        </a:rPr>
                        <a:t>US$303,500.00 </a:t>
                      </a:r>
                      <a:endParaRPr lang="en-US" sz="1200" b="0" i="0" u="none" strike="noStrike" dirty="0">
                        <a:solidFill>
                          <a:srgbClr val="C00000"/>
                        </a:solidFill>
                        <a:effectLst/>
                        <a:latin typeface="Candara" panose="020E0502030303020204" pitchFamily="34" charset="0"/>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gridSpan="2" vMerge="1">
                  <a:txBody>
                    <a:bodyPr/>
                    <a:lstStyle/>
                    <a:p>
                      <a:pPr algn="ctr" fontAlgn="ctr"/>
                      <a:endParaRPr lang="en-US" sz="1100" b="1" i="0" u="none" strike="noStrike" dirty="0">
                        <a:solidFill>
                          <a:srgbClr val="000000"/>
                        </a:solidFill>
                        <a:effectLst/>
                        <a:latin typeface="Candara" panose="020E0502030303020204" pitchFamily="34" charset="0"/>
                      </a:endParaRPr>
                    </a:p>
                  </a:txBody>
                  <a:tcPr marL="4763" marR="4763" marT="4763" marB="0" anchor="ctr">
                    <a:lnL w="12700" cap="flat" cmpd="sng" algn="ctr">
                      <a:solidFill>
                        <a:schemeClr val="tx1"/>
                      </a:solidFill>
                      <a:prstDash val="solid"/>
                      <a:round/>
                      <a:headEnd type="none" w="med" len="med"/>
                      <a:tailEnd type="none" w="med" len="med"/>
                    </a:lnL>
                    <a:solidFill>
                      <a:schemeClr val="accent6">
                        <a:lumMod val="40000"/>
                        <a:lumOff val="60000"/>
                      </a:schemeClr>
                    </a:solidFill>
                  </a:tcPr>
                </a:tc>
                <a:tc hMerge="1" vMerge="1">
                  <a:txBody>
                    <a:bodyPr/>
                    <a:lstStyle/>
                    <a:p>
                      <a:endParaRPr lang="en-GB"/>
                    </a:p>
                  </a:txBody>
                  <a:tcPr/>
                </a:tc>
                <a:extLst>
                  <a:ext uri="{0D108BD9-81ED-4DB2-BD59-A6C34878D82A}">
                    <a16:rowId xmlns:a16="http://schemas.microsoft.com/office/drawing/2014/main" val="614607747"/>
                  </a:ext>
                </a:extLst>
              </a:tr>
            </a:tbl>
          </a:graphicData>
        </a:graphic>
      </p:graphicFrame>
      <p:sp>
        <p:nvSpPr>
          <p:cNvPr id="9" name="Title 1">
            <a:extLst>
              <a:ext uri="{FF2B5EF4-FFF2-40B4-BE49-F238E27FC236}">
                <a16:creationId xmlns:a16="http://schemas.microsoft.com/office/drawing/2014/main" id="{C8FB4D94-6962-48BE-939D-24A796CC6A2F}"/>
              </a:ext>
            </a:extLst>
          </p:cNvPr>
          <p:cNvSpPr txBox="1">
            <a:spLocks/>
          </p:cNvSpPr>
          <p:nvPr/>
        </p:nvSpPr>
        <p:spPr>
          <a:xfrm>
            <a:off x="398207" y="117988"/>
            <a:ext cx="11395586" cy="53094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b="1" dirty="0">
                <a:solidFill>
                  <a:srgbClr val="FF0000"/>
                </a:solidFill>
                <a:latin typeface="Candara" panose="020E0502030303020204" pitchFamily="34" charset="0"/>
              </a:rPr>
              <a:t>E_PROCUREMENT (SAAS) FRAMEWORK AGREEMENT PROJECT COST AND RELATED DLI 6.2 DISBURSEMENTS</a:t>
            </a:r>
          </a:p>
        </p:txBody>
      </p:sp>
      <p:sp>
        <p:nvSpPr>
          <p:cNvPr id="5" name="TextBox 4">
            <a:extLst>
              <a:ext uri="{FF2B5EF4-FFF2-40B4-BE49-F238E27FC236}">
                <a16:creationId xmlns:a16="http://schemas.microsoft.com/office/drawing/2014/main" id="{321E71F2-A345-453E-A0B5-8BBBBD753A15}"/>
              </a:ext>
            </a:extLst>
          </p:cNvPr>
          <p:cNvSpPr txBox="1"/>
          <p:nvPr/>
        </p:nvSpPr>
        <p:spPr>
          <a:xfrm>
            <a:off x="2374490" y="648930"/>
            <a:ext cx="7796980" cy="369332"/>
          </a:xfrm>
          <a:prstGeom prst="rect">
            <a:avLst/>
          </a:prstGeom>
          <a:noFill/>
        </p:spPr>
        <p:txBody>
          <a:bodyPr wrap="square">
            <a:spAutoFit/>
          </a:bodyPr>
          <a:lstStyle/>
          <a:p>
            <a:pPr algn="ctr"/>
            <a:r>
              <a:rPr lang="en-US" sz="1800" b="1" dirty="0">
                <a:solidFill>
                  <a:srgbClr val="C00000"/>
                </a:solidFill>
                <a:latin typeface="Candara" panose="020E0502030303020204" pitchFamily="34" charset="0"/>
              </a:rPr>
              <a:t>PAYMENT TO VENDOR </a:t>
            </a:r>
            <a:r>
              <a:rPr lang="en-US" b="1" dirty="0">
                <a:solidFill>
                  <a:srgbClr val="C00000"/>
                </a:solidFill>
                <a:latin typeface="Candara" panose="020E0502030303020204" pitchFamily="34" charset="0"/>
              </a:rPr>
              <a:t>v</a:t>
            </a:r>
            <a:r>
              <a:rPr lang="en-US" sz="1800" b="1" dirty="0">
                <a:solidFill>
                  <a:srgbClr val="C00000"/>
                </a:solidFill>
                <a:latin typeface="Candara" panose="020E0502030303020204" pitchFamily="34" charset="0"/>
              </a:rPr>
              <a:t>s. EXPECTED DISBURSEMENT FROM DLR 6.2</a:t>
            </a:r>
          </a:p>
        </p:txBody>
      </p:sp>
    </p:spTree>
    <p:extLst>
      <p:ext uri="{BB962C8B-B14F-4D97-AF65-F5344CB8AC3E}">
        <p14:creationId xmlns:p14="http://schemas.microsoft.com/office/powerpoint/2010/main" val="2118798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60799A5-0D4B-44BA-ABEA-BA51E61316A1}"/>
              </a:ext>
            </a:extLst>
          </p:cNvPr>
          <p:cNvSpPr txBox="1">
            <a:spLocks/>
          </p:cNvSpPr>
          <p:nvPr/>
        </p:nvSpPr>
        <p:spPr>
          <a:xfrm>
            <a:off x="2929500" y="0"/>
            <a:ext cx="6493624" cy="587474"/>
          </a:xfrm>
          <a:prstGeom prst="rect">
            <a:avLst/>
          </a:prstGeom>
        </p:spPr>
        <p:txBody>
          <a:bodyPr vert="horz" lIns="91440" tIns="45720" rIns="91440" bIns="45720" rtlCol="0" anchor="ctr">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06000"/>
              </a:lnSpc>
            </a:pPr>
            <a:r>
              <a:rPr lang="en-GB" sz="1800" b="1" dirty="0">
                <a:solidFill>
                  <a:srgbClr val="C00000"/>
                </a:solidFill>
                <a:latin typeface="Candara" panose="020E0502030303020204" pitchFamily="34" charset="0"/>
                <a:ea typeface="Calibri" panose="020F0502020204030204" pitchFamily="34" charset="0"/>
                <a:cs typeface="Arial" panose="020B0604020202020204" pitchFamily="34" charset="0"/>
              </a:rPr>
              <a:t>Progress towards DLR 6.2 (2021) - $ 2 million</a:t>
            </a:r>
            <a:endParaRPr lang="en-US" sz="1800" dirty="0">
              <a:solidFill>
                <a:srgbClr val="C00000"/>
              </a:solidFill>
              <a:effectLst/>
              <a:latin typeface="Candara" panose="020E0502030303020204" pitchFamily="34" charset="0"/>
              <a:ea typeface="Calibri" panose="020F0502020204030204" pitchFamily="34" charset="0"/>
              <a:cs typeface="Arial" panose="020B0604020202020204" pitchFamily="34" charset="0"/>
            </a:endParaRPr>
          </a:p>
        </p:txBody>
      </p:sp>
      <p:sp>
        <p:nvSpPr>
          <p:cNvPr id="10" name="TextBox 9">
            <a:extLst>
              <a:ext uri="{FF2B5EF4-FFF2-40B4-BE49-F238E27FC236}">
                <a16:creationId xmlns:a16="http://schemas.microsoft.com/office/drawing/2014/main" id="{A6D3EB57-8E5F-4E77-B5D8-56B7F675144B}"/>
              </a:ext>
            </a:extLst>
          </p:cNvPr>
          <p:cNvSpPr txBox="1"/>
          <p:nvPr/>
        </p:nvSpPr>
        <p:spPr>
          <a:xfrm>
            <a:off x="1372052" y="760433"/>
            <a:ext cx="9608519" cy="338554"/>
          </a:xfrm>
          <a:prstGeom prst="rect">
            <a:avLst/>
          </a:prstGeom>
          <a:noFill/>
        </p:spPr>
        <p:txBody>
          <a:bodyPr wrap="square" rtlCol="0">
            <a:spAutoFit/>
          </a:bodyPr>
          <a:lstStyle/>
          <a:p>
            <a:pPr algn="ctr"/>
            <a:r>
              <a:rPr lang="en-GB" sz="1600" b="1" dirty="0">
                <a:latin typeface="Candara" panose="020E0502030303020204" pitchFamily="34" charset="0"/>
              </a:rPr>
              <a:t>Framework Agreement States’ </a:t>
            </a:r>
            <a:r>
              <a:rPr lang="en-GB" sz="1600" b="1" dirty="0">
                <a:latin typeface="Candara" panose="020E0502030303020204" pitchFamily="34" charset="0"/>
                <a:ea typeface="Calibri" panose="020F0502020204030204" pitchFamily="34" charset="0"/>
                <a:cs typeface="Arial" panose="020B0604020202020204" pitchFamily="34" charset="0"/>
              </a:rPr>
              <a:t>Progress towards DLR 6.2 as at 21</a:t>
            </a:r>
            <a:r>
              <a:rPr lang="en-GB" sz="1600" b="1" baseline="30000" dirty="0">
                <a:latin typeface="Candara" panose="020E0502030303020204" pitchFamily="34" charset="0"/>
                <a:ea typeface="Calibri" panose="020F0502020204030204" pitchFamily="34" charset="0"/>
                <a:cs typeface="Arial" panose="020B0604020202020204" pitchFamily="34" charset="0"/>
              </a:rPr>
              <a:t>st</a:t>
            </a:r>
            <a:r>
              <a:rPr lang="en-GB" sz="1600" b="1" dirty="0">
                <a:latin typeface="Candara" panose="020E0502030303020204" pitchFamily="34" charset="0"/>
                <a:ea typeface="Calibri" panose="020F0502020204030204" pitchFamily="34" charset="0"/>
                <a:cs typeface="Arial" panose="020B0604020202020204" pitchFamily="34" charset="0"/>
              </a:rPr>
              <a:t> March 2022</a:t>
            </a:r>
            <a:endParaRPr lang="en-US" sz="1600" b="1" dirty="0">
              <a:effectLst/>
              <a:latin typeface="Candara" panose="020E0502030303020204" pitchFamily="34" charset="0"/>
              <a:ea typeface="Calibri" panose="020F0502020204030204" pitchFamily="34" charset="0"/>
              <a:cs typeface="Arial" panose="020B0604020202020204" pitchFamily="34" charset="0"/>
            </a:endParaRPr>
          </a:p>
        </p:txBody>
      </p:sp>
      <p:graphicFrame>
        <p:nvGraphicFramePr>
          <p:cNvPr id="11" name="Table 10">
            <a:extLst>
              <a:ext uri="{FF2B5EF4-FFF2-40B4-BE49-F238E27FC236}">
                <a16:creationId xmlns:a16="http://schemas.microsoft.com/office/drawing/2014/main" id="{E280D7C0-A445-49EA-A88E-FB5C2A4A0A48}"/>
              </a:ext>
            </a:extLst>
          </p:cNvPr>
          <p:cNvGraphicFramePr>
            <a:graphicFrameLocks noGrp="1"/>
          </p:cNvGraphicFramePr>
          <p:nvPr>
            <p:extLst>
              <p:ext uri="{D42A27DB-BD31-4B8C-83A1-F6EECF244321}">
                <p14:modId xmlns:p14="http://schemas.microsoft.com/office/powerpoint/2010/main" val="1724482216"/>
              </p:ext>
            </p:extLst>
          </p:nvPr>
        </p:nvGraphicFramePr>
        <p:xfrm>
          <a:off x="142672" y="1271947"/>
          <a:ext cx="11906656" cy="1490707"/>
        </p:xfrm>
        <a:graphic>
          <a:graphicData uri="http://schemas.openxmlformats.org/drawingml/2006/table">
            <a:tbl>
              <a:tblPr/>
              <a:tblGrid>
                <a:gridCol w="1119247">
                  <a:extLst>
                    <a:ext uri="{9D8B030D-6E8A-4147-A177-3AD203B41FA5}">
                      <a16:colId xmlns:a16="http://schemas.microsoft.com/office/drawing/2014/main" val="673471986"/>
                    </a:ext>
                  </a:extLst>
                </a:gridCol>
                <a:gridCol w="723041">
                  <a:extLst>
                    <a:ext uri="{9D8B030D-6E8A-4147-A177-3AD203B41FA5}">
                      <a16:colId xmlns:a16="http://schemas.microsoft.com/office/drawing/2014/main" val="642065855"/>
                    </a:ext>
                  </a:extLst>
                </a:gridCol>
                <a:gridCol w="663612">
                  <a:extLst>
                    <a:ext uri="{9D8B030D-6E8A-4147-A177-3AD203B41FA5}">
                      <a16:colId xmlns:a16="http://schemas.microsoft.com/office/drawing/2014/main" val="116118964"/>
                    </a:ext>
                  </a:extLst>
                </a:gridCol>
                <a:gridCol w="663612">
                  <a:extLst>
                    <a:ext uri="{9D8B030D-6E8A-4147-A177-3AD203B41FA5}">
                      <a16:colId xmlns:a16="http://schemas.microsoft.com/office/drawing/2014/main" val="1876862435"/>
                    </a:ext>
                  </a:extLst>
                </a:gridCol>
                <a:gridCol w="564565">
                  <a:extLst>
                    <a:ext uri="{9D8B030D-6E8A-4147-A177-3AD203B41FA5}">
                      <a16:colId xmlns:a16="http://schemas.microsoft.com/office/drawing/2014/main" val="1191030224"/>
                    </a:ext>
                  </a:extLst>
                </a:gridCol>
                <a:gridCol w="841897">
                  <a:extLst>
                    <a:ext uri="{9D8B030D-6E8A-4147-A177-3AD203B41FA5}">
                      <a16:colId xmlns:a16="http://schemas.microsoft.com/office/drawing/2014/main" val="886166627"/>
                    </a:ext>
                  </a:extLst>
                </a:gridCol>
                <a:gridCol w="653708">
                  <a:extLst>
                    <a:ext uri="{9D8B030D-6E8A-4147-A177-3AD203B41FA5}">
                      <a16:colId xmlns:a16="http://schemas.microsoft.com/office/drawing/2014/main" val="2782098199"/>
                    </a:ext>
                  </a:extLst>
                </a:gridCol>
                <a:gridCol w="643803">
                  <a:extLst>
                    <a:ext uri="{9D8B030D-6E8A-4147-A177-3AD203B41FA5}">
                      <a16:colId xmlns:a16="http://schemas.microsoft.com/office/drawing/2014/main" val="1112807927"/>
                    </a:ext>
                  </a:extLst>
                </a:gridCol>
                <a:gridCol w="663613">
                  <a:extLst>
                    <a:ext uri="{9D8B030D-6E8A-4147-A177-3AD203B41FA5}">
                      <a16:colId xmlns:a16="http://schemas.microsoft.com/office/drawing/2014/main" val="2130535664"/>
                    </a:ext>
                  </a:extLst>
                </a:gridCol>
                <a:gridCol w="623992">
                  <a:extLst>
                    <a:ext uri="{9D8B030D-6E8A-4147-A177-3AD203B41FA5}">
                      <a16:colId xmlns:a16="http://schemas.microsoft.com/office/drawing/2014/main" val="3488844468"/>
                    </a:ext>
                  </a:extLst>
                </a:gridCol>
                <a:gridCol w="604185">
                  <a:extLst>
                    <a:ext uri="{9D8B030D-6E8A-4147-A177-3AD203B41FA5}">
                      <a16:colId xmlns:a16="http://schemas.microsoft.com/office/drawing/2014/main" val="1214886326"/>
                    </a:ext>
                  </a:extLst>
                </a:gridCol>
                <a:gridCol w="742849">
                  <a:extLst>
                    <a:ext uri="{9D8B030D-6E8A-4147-A177-3AD203B41FA5}">
                      <a16:colId xmlns:a16="http://schemas.microsoft.com/office/drawing/2014/main" val="583641335"/>
                    </a:ext>
                  </a:extLst>
                </a:gridCol>
                <a:gridCol w="594279">
                  <a:extLst>
                    <a:ext uri="{9D8B030D-6E8A-4147-A177-3AD203B41FA5}">
                      <a16:colId xmlns:a16="http://schemas.microsoft.com/office/drawing/2014/main" val="3711392783"/>
                    </a:ext>
                  </a:extLst>
                </a:gridCol>
                <a:gridCol w="703230">
                  <a:extLst>
                    <a:ext uri="{9D8B030D-6E8A-4147-A177-3AD203B41FA5}">
                      <a16:colId xmlns:a16="http://schemas.microsoft.com/office/drawing/2014/main" val="466681860"/>
                    </a:ext>
                  </a:extLst>
                </a:gridCol>
                <a:gridCol w="643803">
                  <a:extLst>
                    <a:ext uri="{9D8B030D-6E8A-4147-A177-3AD203B41FA5}">
                      <a16:colId xmlns:a16="http://schemas.microsoft.com/office/drawing/2014/main" val="4222415228"/>
                    </a:ext>
                  </a:extLst>
                </a:gridCol>
                <a:gridCol w="673516">
                  <a:extLst>
                    <a:ext uri="{9D8B030D-6E8A-4147-A177-3AD203B41FA5}">
                      <a16:colId xmlns:a16="http://schemas.microsoft.com/office/drawing/2014/main" val="3743911984"/>
                    </a:ext>
                  </a:extLst>
                </a:gridCol>
                <a:gridCol w="783704">
                  <a:extLst>
                    <a:ext uri="{9D8B030D-6E8A-4147-A177-3AD203B41FA5}">
                      <a16:colId xmlns:a16="http://schemas.microsoft.com/office/drawing/2014/main" val="305292504"/>
                    </a:ext>
                  </a:extLst>
                </a:gridCol>
              </a:tblGrid>
              <a:tr h="360910">
                <a:tc>
                  <a:txBody>
                    <a:bodyPr/>
                    <a:lstStyle/>
                    <a:p>
                      <a:pPr algn="ctr"/>
                      <a:r>
                        <a:rPr lang="en-GB" sz="1100" b="1" dirty="0">
                          <a:solidFill>
                            <a:srgbClr val="000000"/>
                          </a:solidFill>
                          <a:effectLst/>
                          <a:latin typeface="Candara" panose="020E0502030303020204" pitchFamily="34" charset="0"/>
                        </a:rPr>
                        <a:t>State</a:t>
                      </a:r>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r>
                        <a:rPr lang="en-GB" sz="1100" b="1" dirty="0">
                          <a:solidFill>
                            <a:srgbClr val="000000"/>
                          </a:solidFill>
                          <a:effectLst/>
                          <a:latin typeface="Candara" panose="020E0502030303020204" pitchFamily="34" charset="0"/>
                        </a:rPr>
                        <a:t>Kaduna</a:t>
                      </a:r>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n-GB" sz="1100" b="1">
                          <a:solidFill>
                            <a:srgbClr val="000000"/>
                          </a:solidFill>
                          <a:effectLst/>
                          <a:latin typeface="Candara" panose="020E0502030303020204" pitchFamily="34" charset="0"/>
                        </a:rPr>
                        <a:t>Edo</a:t>
                      </a:r>
                      <a:endParaRPr lang="en-GB" sz="110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n-GB" sz="1100" b="1" dirty="0">
                          <a:solidFill>
                            <a:srgbClr val="000000"/>
                          </a:solidFill>
                          <a:effectLst/>
                          <a:latin typeface="Candara" panose="020E0502030303020204" pitchFamily="34" charset="0"/>
                        </a:rPr>
                        <a:t>Jigawa</a:t>
                      </a:r>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n-GB" sz="1100" b="1" dirty="0">
                          <a:solidFill>
                            <a:srgbClr val="000000"/>
                          </a:solidFill>
                          <a:effectLst/>
                          <a:latin typeface="Candara" panose="020E0502030303020204" pitchFamily="34" charset="0"/>
                        </a:rPr>
                        <a:t>Niger</a:t>
                      </a:r>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n-GB" sz="1100" b="1" dirty="0" err="1">
                          <a:solidFill>
                            <a:srgbClr val="000000"/>
                          </a:solidFill>
                          <a:effectLst/>
                          <a:latin typeface="Candara" panose="020E0502030303020204" pitchFamily="34" charset="0"/>
                        </a:rPr>
                        <a:t>Akwa</a:t>
                      </a:r>
                      <a:r>
                        <a:rPr lang="en-GB" sz="1100" b="1" dirty="0">
                          <a:solidFill>
                            <a:srgbClr val="000000"/>
                          </a:solidFill>
                          <a:effectLst/>
                          <a:latin typeface="Candara" panose="020E0502030303020204" pitchFamily="34" charset="0"/>
                        </a:rPr>
                        <a:t> Ibom</a:t>
                      </a:r>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n-GB" sz="1100" b="1" dirty="0">
                          <a:solidFill>
                            <a:srgbClr val="000000"/>
                          </a:solidFill>
                          <a:effectLst/>
                          <a:latin typeface="Candara" panose="020E0502030303020204" pitchFamily="34" charset="0"/>
                        </a:rPr>
                        <a:t>Kogi</a:t>
                      </a:r>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n-GB" sz="1100" b="1" dirty="0" err="1">
                          <a:solidFill>
                            <a:srgbClr val="000000"/>
                          </a:solidFill>
                          <a:effectLst/>
                          <a:latin typeface="Candara" panose="020E0502030303020204" pitchFamily="34" charset="0"/>
                        </a:rPr>
                        <a:t>Borno</a:t>
                      </a:r>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n-GB" sz="1100" b="1" dirty="0">
                          <a:solidFill>
                            <a:srgbClr val="000000"/>
                          </a:solidFill>
                          <a:effectLst/>
                          <a:latin typeface="Candara" panose="020E0502030303020204" pitchFamily="34" charset="0"/>
                        </a:rPr>
                        <a:t>Gombe</a:t>
                      </a:r>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n-GB" sz="1100" b="1" dirty="0">
                          <a:solidFill>
                            <a:srgbClr val="000000"/>
                          </a:solidFill>
                          <a:effectLst/>
                          <a:latin typeface="Candara" panose="020E0502030303020204" pitchFamily="34" charset="0"/>
                        </a:rPr>
                        <a:t>Kano</a:t>
                      </a:r>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n-GB" sz="1100" b="1" dirty="0">
                          <a:solidFill>
                            <a:srgbClr val="000000"/>
                          </a:solidFill>
                          <a:effectLst/>
                          <a:latin typeface="Candara" panose="020E0502030303020204" pitchFamily="34" charset="0"/>
                        </a:rPr>
                        <a:t>Ondo</a:t>
                      </a:r>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n-GB" sz="1100" b="1" dirty="0">
                          <a:solidFill>
                            <a:srgbClr val="000000"/>
                          </a:solidFill>
                          <a:effectLst/>
                          <a:latin typeface="Candara" panose="020E0502030303020204" pitchFamily="34" charset="0"/>
                        </a:rPr>
                        <a:t>Zamfara</a:t>
                      </a:r>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n-GB" sz="1100" b="1" dirty="0">
                          <a:solidFill>
                            <a:srgbClr val="000000"/>
                          </a:solidFill>
                          <a:effectLst/>
                          <a:latin typeface="Candara" panose="020E0502030303020204" pitchFamily="34" charset="0"/>
                        </a:rPr>
                        <a:t>Kebbi</a:t>
                      </a:r>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n-GB" sz="1100" b="1" dirty="0">
                          <a:solidFill>
                            <a:srgbClr val="000000"/>
                          </a:solidFill>
                          <a:effectLst/>
                          <a:latin typeface="Candara" panose="020E0502030303020204" pitchFamily="34" charset="0"/>
                        </a:rPr>
                        <a:t>Sokoto</a:t>
                      </a:r>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n-GB" sz="1100" b="1" dirty="0">
                          <a:solidFill>
                            <a:srgbClr val="000000"/>
                          </a:solidFill>
                          <a:effectLst/>
                          <a:latin typeface="Candara" panose="020E0502030303020204" pitchFamily="34" charset="0"/>
                        </a:rPr>
                        <a:t>Yobe</a:t>
                      </a:r>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n-GB" sz="1100" b="1" dirty="0">
                          <a:solidFill>
                            <a:srgbClr val="000000"/>
                          </a:solidFill>
                          <a:effectLst/>
                          <a:latin typeface="Candara" panose="020E0502030303020204" pitchFamily="34" charset="0"/>
                        </a:rPr>
                        <a:t>Ekiti</a:t>
                      </a:r>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n-GB" sz="1100" b="1" dirty="0">
                          <a:solidFill>
                            <a:srgbClr val="000000"/>
                          </a:solidFill>
                          <a:effectLst/>
                          <a:latin typeface="Candara" panose="020E0502030303020204" pitchFamily="34" charset="0"/>
                        </a:rPr>
                        <a:t>Bayelsa</a:t>
                      </a:r>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extLst>
                  <a:ext uri="{0D108BD9-81ED-4DB2-BD59-A6C34878D82A}">
                    <a16:rowId xmlns:a16="http://schemas.microsoft.com/office/drawing/2014/main" val="2877425027"/>
                  </a:ext>
                </a:extLst>
              </a:tr>
              <a:tr h="335602">
                <a:tc>
                  <a:txBody>
                    <a:bodyPr/>
                    <a:lstStyle/>
                    <a:p>
                      <a:pPr algn="ctr"/>
                      <a:r>
                        <a:rPr lang="en-GB" sz="1100" b="1" dirty="0">
                          <a:solidFill>
                            <a:srgbClr val="000000"/>
                          </a:solidFill>
                          <a:effectLst/>
                          <a:latin typeface="Candara" panose="020E0502030303020204" pitchFamily="34" charset="0"/>
                        </a:rPr>
                        <a:t>Go-Live Status</a:t>
                      </a:r>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r>
                        <a:rPr lang="en-GB" sz="1100" b="1" dirty="0">
                          <a:solidFill>
                            <a:srgbClr val="000000"/>
                          </a:solidFill>
                          <a:effectLst/>
                          <a:latin typeface="Candara" panose="020E0502030303020204" pitchFamily="34" charset="0"/>
                        </a:rPr>
                        <a:t>Live</a:t>
                      </a:r>
                      <a:endParaRPr lang="en-GB" sz="1100" dirty="0">
                        <a:effectLst/>
                        <a:latin typeface="Candara" panose="020E0502030303020204" pitchFamily="34" charset="0"/>
                      </a:endParaRPr>
                    </a:p>
                  </a:txBody>
                  <a:tcPr marL="82550" marR="82550" marT="41275" marB="41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sz="1100" b="1" dirty="0">
                          <a:solidFill>
                            <a:srgbClr val="000000"/>
                          </a:solidFill>
                          <a:effectLst/>
                          <a:latin typeface="Candara" panose="020E0502030303020204" pitchFamily="34" charset="0"/>
                        </a:rPr>
                        <a:t>Live</a:t>
                      </a:r>
                      <a:endParaRPr lang="en-GB" sz="1100" dirty="0">
                        <a:effectLst/>
                        <a:latin typeface="Candara" panose="020E0502030303020204" pitchFamily="34" charset="0"/>
                      </a:endParaRPr>
                    </a:p>
                  </a:txBody>
                  <a:tcPr marL="82550" marR="82550" marT="41275" marB="41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sz="1100" b="1" dirty="0">
                          <a:solidFill>
                            <a:srgbClr val="000000"/>
                          </a:solidFill>
                          <a:effectLst/>
                          <a:latin typeface="Candara" panose="020E0502030303020204" pitchFamily="34" charset="0"/>
                        </a:rPr>
                        <a:t>Live</a:t>
                      </a:r>
                      <a:endParaRPr lang="en-GB" sz="1100" dirty="0">
                        <a:effectLst/>
                        <a:latin typeface="Candara" panose="020E0502030303020204" pitchFamily="34" charset="0"/>
                      </a:endParaRPr>
                    </a:p>
                  </a:txBody>
                  <a:tcPr marL="82550" marR="82550" marT="41275" marB="41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sz="1100" b="1" dirty="0">
                          <a:solidFill>
                            <a:srgbClr val="000000"/>
                          </a:solidFill>
                          <a:effectLst/>
                          <a:latin typeface="Candara" panose="020E0502030303020204" pitchFamily="34" charset="0"/>
                        </a:rPr>
                        <a:t>Live</a:t>
                      </a:r>
                      <a:endParaRPr lang="en-GB" sz="1100" dirty="0">
                        <a:effectLst/>
                        <a:latin typeface="Candara" panose="020E0502030303020204" pitchFamily="34" charset="0"/>
                      </a:endParaRPr>
                    </a:p>
                  </a:txBody>
                  <a:tcPr marL="82550" marR="82550" marT="41275" marB="41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sz="1100" b="1" dirty="0">
                          <a:solidFill>
                            <a:srgbClr val="000000"/>
                          </a:solidFill>
                          <a:effectLst/>
                          <a:latin typeface="Candara" panose="020E0502030303020204" pitchFamily="34" charset="0"/>
                        </a:rPr>
                        <a:t>Live</a:t>
                      </a:r>
                      <a:endParaRPr lang="en-GB" sz="1100" dirty="0">
                        <a:effectLst/>
                        <a:latin typeface="Candara" panose="020E0502030303020204" pitchFamily="34" charset="0"/>
                      </a:endParaRPr>
                    </a:p>
                  </a:txBody>
                  <a:tcPr marL="82550" marR="82550" marT="41275" marB="41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sz="1100" b="1" dirty="0">
                          <a:solidFill>
                            <a:srgbClr val="000000"/>
                          </a:solidFill>
                          <a:effectLst/>
                          <a:latin typeface="Candara" panose="020E0502030303020204" pitchFamily="34" charset="0"/>
                        </a:rPr>
                        <a:t>Live</a:t>
                      </a:r>
                      <a:endParaRPr lang="en-GB" sz="1100" dirty="0">
                        <a:effectLst/>
                        <a:latin typeface="Candara" panose="020E0502030303020204" pitchFamily="34" charset="0"/>
                      </a:endParaRPr>
                    </a:p>
                  </a:txBody>
                  <a:tcPr marL="82550" marR="82550" marT="41275" marB="41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sz="1100" b="1">
                          <a:solidFill>
                            <a:srgbClr val="000000"/>
                          </a:solidFill>
                          <a:effectLst/>
                          <a:latin typeface="Candara" panose="020E0502030303020204" pitchFamily="34" charset="0"/>
                        </a:rPr>
                        <a:t>Live</a:t>
                      </a:r>
                      <a:endParaRPr lang="en-GB" sz="1100">
                        <a:effectLst/>
                        <a:latin typeface="Candara" panose="020E0502030303020204" pitchFamily="34" charset="0"/>
                      </a:endParaRPr>
                    </a:p>
                  </a:txBody>
                  <a:tcPr marL="82550" marR="82550" marT="41275" marB="41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sz="1100" b="1" dirty="0">
                          <a:solidFill>
                            <a:srgbClr val="000000"/>
                          </a:solidFill>
                          <a:effectLst/>
                          <a:latin typeface="Candara" panose="020E0502030303020204" pitchFamily="34" charset="0"/>
                        </a:rPr>
                        <a:t>Live</a:t>
                      </a:r>
                      <a:endParaRPr lang="en-GB" sz="1100" dirty="0">
                        <a:effectLst/>
                        <a:latin typeface="Candara" panose="020E0502030303020204" pitchFamily="34" charset="0"/>
                      </a:endParaRPr>
                    </a:p>
                  </a:txBody>
                  <a:tcPr marL="82550" marR="82550" marT="41275" marB="41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sz="1100" b="1" dirty="0">
                          <a:solidFill>
                            <a:srgbClr val="000000"/>
                          </a:solidFill>
                          <a:effectLst/>
                          <a:latin typeface="Candara" panose="020E0502030303020204" pitchFamily="34" charset="0"/>
                        </a:rPr>
                        <a:t>Live</a:t>
                      </a:r>
                      <a:endParaRPr lang="en-GB" sz="1100" dirty="0">
                        <a:effectLst/>
                        <a:latin typeface="Candara" panose="020E0502030303020204" pitchFamily="34" charset="0"/>
                      </a:endParaRPr>
                    </a:p>
                  </a:txBody>
                  <a:tcPr marL="82550" marR="82550" marT="41275" marB="41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sz="1100" b="1" dirty="0">
                          <a:solidFill>
                            <a:srgbClr val="000000"/>
                          </a:solidFill>
                          <a:effectLst/>
                          <a:latin typeface="Candara" panose="020E0502030303020204" pitchFamily="34" charset="0"/>
                        </a:rPr>
                        <a:t>Live</a:t>
                      </a:r>
                      <a:endParaRPr lang="en-GB" sz="1100" dirty="0">
                        <a:effectLst/>
                        <a:latin typeface="Candara" panose="020E0502030303020204" pitchFamily="34" charset="0"/>
                      </a:endParaRPr>
                    </a:p>
                  </a:txBody>
                  <a:tcPr marL="82550" marR="82550" marT="41275" marB="41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sz="1100" b="1" dirty="0">
                          <a:solidFill>
                            <a:srgbClr val="000000"/>
                          </a:solidFill>
                          <a:effectLst/>
                          <a:latin typeface="Candara" panose="020E0502030303020204" pitchFamily="34" charset="0"/>
                        </a:rPr>
                        <a:t>Live</a:t>
                      </a:r>
                      <a:endParaRPr lang="en-GB" sz="1100" dirty="0">
                        <a:effectLst/>
                        <a:latin typeface="Candara" panose="020E0502030303020204" pitchFamily="34" charset="0"/>
                      </a:endParaRPr>
                    </a:p>
                  </a:txBody>
                  <a:tcPr marL="82550" marR="82550" marT="41275" marB="41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sz="1100" b="1" dirty="0">
                          <a:solidFill>
                            <a:srgbClr val="000000"/>
                          </a:solidFill>
                          <a:effectLst/>
                          <a:latin typeface="Candara" panose="020E0502030303020204" pitchFamily="34" charset="0"/>
                        </a:rPr>
                        <a:t>Live</a:t>
                      </a:r>
                      <a:endParaRPr lang="en-GB" sz="1100" dirty="0">
                        <a:effectLst/>
                        <a:latin typeface="Candara" panose="020E0502030303020204" pitchFamily="34" charset="0"/>
                      </a:endParaRPr>
                    </a:p>
                  </a:txBody>
                  <a:tcPr marL="82550" marR="82550" marT="41275" marB="41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sz="1100" b="1" dirty="0">
                          <a:solidFill>
                            <a:srgbClr val="000000"/>
                          </a:solidFill>
                          <a:effectLst/>
                          <a:latin typeface="Candara" panose="020E0502030303020204" pitchFamily="34" charset="0"/>
                        </a:rPr>
                        <a:t>Live</a:t>
                      </a:r>
                      <a:endParaRPr lang="en-GB" sz="1100" dirty="0">
                        <a:effectLst/>
                        <a:latin typeface="Candara" panose="020E0502030303020204" pitchFamily="34" charset="0"/>
                      </a:endParaRPr>
                    </a:p>
                  </a:txBody>
                  <a:tcPr marL="82550" marR="82550" marT="41275" marB="41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sz="1100" b="1" dirty="0">
                          <a:solidFill>
                            <a:srgbClr val="000000"/>
                          </a:solidFill>
                          <a:effectLst/>
                          <a:latin typeface="Candara" panose="020E0502030303020204" pitchFamily="34" charset="0"/>
                        </a:rPr>
                        <a:t>Live</a:t>
                      </a:r>
                      <a:endParaRPr lang="en-GB" sz="1100" dirty="0">
                        <a:effectLst/>
                        <a:latin typeface="Candara" panose="020E0502030303020204" pitchFamily="34" charset="0"/>
                      </a:endParaRPr>
                    </a:p>
                  </a:txBody>
                  <a:tcPr marL="82550" marR="82550" marT="41275" marB="41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sz="1100" b="1" dirty="0">
                          <a:solidFill>
                            <a:srgbClr val="000000"/>
                          </a:solidFill>
                          <a:effectLst/>
                          <a:latin typeface="Candara" panose="020E0502030303020204" pitchFamily="34" charset="0"/>
                        </a:rPr>
                        <a:t>Live</a:t>
                      </a:r>
                      <a:endParaRPr lang="en-GB" sz="1100" dirty="0">
                        <a:effectLst/>
                        <a:latin typeface="Candara" panose="020E0502030303020204" pitchFamily="34" charset="0"/>
                      </a:endParaRPr>
                    </a:p>
                  </a:txBody>
                  <a:tcPr marL="82550" marR="82550" marT="41275" marB="41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sz="1100" b="1" dirty="0">
                          <a:solidFill>
                            <a:srgbClr val="000000"/>
                          </a:solidFill>
                          <a:effectLst/>
                          <a:latin typeface="Candara" panose="020E0502030303020204" pitchFamily="34" charset="0"/>
                        </a:rPr>
                        <a:t>Live</a:t>
                      </a:r>
                      <a:endParaRPr lang="en-GB" sz="1100" dirty="0">
                        <a:effectLst/>
                        <a:latin typeface="Candara" panose="020E0502030303020204" pitchFamily="34" charset="0"/>
                      </a:endParaRPr>
                    </a:p>
                  </a:txBody>
                  <a:tcPr marL="82550" marR="82550" marT="41275" marB="41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894460745"/>
                  </a:ext>
                </a:extLst>
              </a:tr>
              <a:tr h="219847">
                <a:tc>
                  <a:txBody>
                    <a:bodyPr/>
                    <a:lstStyle/>
                    <a:p>
                      <a:pPr algn="ctr"/>
                      <a:r>
                        <a:rPr lang="en-GB" sz="1100" b="1" dirty="0">
                          <a:solidFill>
                            <a:srgbClr val="000000"/>
                          </a:solidFill>
                          <a:effectLst/>
                          <a:latin typeface="Candara" panose="020E0502030303020204" pitchFamily="34" charset="0"/>
                        </a:rPr>
                        <a:t>E_GP Adoption </a:t>
                      </a:r>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sz="1100" dirty="0">
                        <a:solidFill>
                          <a:srgbClr val="FF0000"/>
                        </a:solidFill>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323255419"/>
                  </a:ext>
                </a:extLst>
              </a:tr>
              <a:tr h="487085">
                <a:tc>
                  <a:txBody>
                    <a:bodyPr/>
                    <a:lstStyle/>
                    <a:p>
                      <a:pPr algn="ctr"/>
                      <a:r>
                        <a:rPr lang="en-GB" sz="1100" b="1" dirty="0">
                          <a:effectLst/>
                          <a:latin typeface="Candara" panose="020E0502030303020204" pitchFamily="34" charset="0"/>
                        </a:rPr>
                        <a:t>OCDS Compliance</a:t>
                      </a: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endParaRPr lang="en-GB" sz="1100" b="1"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ndara" panose="020E0502030303020204" pitchFamily="34" charset="0"/>
                        <a:ea typeface="+mn-ea"/>
                        <a:cs typeface="+mn-cs"/>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ndara" panose="020E0502030303020204" pitchFamily="34" charset="0"/>
                        <a:ea typeface="+mn-ea"/>
                        <a:cs typeface="+mn-cs"/>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ndara" panose="020E0502030303020204" pitchFamily="34" charset="0"/>
                        <a:ea typeface="+mn-ea"/>
                        <a:cs typeface="+mn-cs"/>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ndara" panose="020E0502030303020204" pitchFamily="34" charset="0"/>
                        <a:ea typeface="+mn-ea"/>
                        <a:cs typeface="+mn-cs"/>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ndara" panose="020E0502030303020204" pitchFamily="34" charset="0"/>
                        <a:ea typeface="+mn-ea"/>
                        <a:cs typeface="+mn-cs"/>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ndara" panose="020E0502030303020204" pitchFamily="34" charset="0"/>
                        <a:ea typeface="+mn-ea"/>
                        <a:cs typeface="+mn-cs"/>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ndara" panose="020E0502030303020204" pitchFamily="34" charset="0"/>
                        <a:ea typeface="+mn-ea"/>
                        <a:cs typeface="+mn-cs"/>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ndara" panose="020E0502030303020204" pitchFamily="34" charset="0"/>
                        <a:ea typeface="+mn-ea"/>
                        <a:cs typeface="+mn-cs"/>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ndara" panose="020E0502030303020204" pitchFamily="34" charset="0"/>
                        <a:ea typeface="+mn-ea"/>
                        <a:cs typeface="+mn-cs"/>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ndara" panose="020E0502030303020204" pitchFamily="34" charset="0"/>
                        <a:ea typeface="+mn-ea"/>
                        <a:cs typeface="+mn-cs"/>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ndara" panose="020E0502030303020204" pitchFamily="34" charset="0"/>
                        <a:ea typeface="+mn-ea"/>
                        <a:cs typeface="+mn-cs"/>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ndara" panose="020E0502030303020204" pitchFamily="34" charset="0"/>
                        <a:ea typeface="+mn-ea"/>
                        <a:cs typeface="+mn-cs"/>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ndara" panose="020E0502030303020204" pitchFamily="34" charset="0"/>
                        <a:ea typeface="+mn-ea"/>
                        <a:cs typeface="+mn-cs"/>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ndara" panose="020E0502030303020204" pitchFamily="34" charset="0"/>
                        <a:ea typeface="+mn-ea"/>
                        <a:cs typeface="+mn-cs"/>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a:ln>
                          <a:noFill/>
                        </a:ln>
                        <a:solidFill>
                          <a:prstClr val="black"/>
                        </a:solidFill>
                        <a:effectLst/>
                        <a:uLnTx/>
                        <a:uFillTx/>
                        <a:latin typeface="Candara" panose="020E0502030303020204" pitchFamily="34" charset="0"/>
                        <a:ea typeface="+mn-ea"/>
                        <a:cs typeface="+mn-cs"/>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818509474"/>
                  </a:ext>
                </a:extLst>
              </a:tr>
            </a:tbl>
          </a:graphicData>
        </a:graphic>
      </p:graphicFrame>
      <p:graphicFrame>
        <p:nvGraphicFramePr>
          <p:cNvPr id="2" name="Table 2">
            <a:extLst>
              <a:ext uri="{FF2B5EF4-FFF2-40B4-BE49-F238E27FC236}">
                <a16:creationId xmlns:a16="http://schemas.microsoft.com/office/drawing/2014/main" id="{B22E6D03-269F-4543-8B6D-7CA708BC34D4}"/>
              </a:ext>
            </a:extLst>
          </p:cNvPr>
          <p:cNvGraphicFramePr>
            <a:graphicFrameLocks noGrp="1"/>
          </p:cNvGraphicFramePr>
          <p:nvPr/>
        </p:nvGraphicFramePr>
        <p:xfrm>
          <a:off x="521510" y="3337412"/>
          <a:ext cx="11148979" cy="3413760"/>
        </p:xfrm>
        <a:graphic>
          <a:graphicData uri="http://schemas.openxmlformats.org/drawingml/2006/table">
            <a:tbl>
              <a:tblPr firstRow="1" bandRow="1">
                <a:tableStyleId>{5C22544A-7EE6-4342-B048-85BDC9FD1C3A}</a:tableStyleId>
              </a:tblPr>
              <a:tblGrid>
                <a:gridCol w="1041942">
                  <a:extLst>
                    <a:ext uri="{9D8B030D-6E8A-4147-A177-3AD203B41FA5}">
                      <a16:colId xmlns:a16="http://schemas.microsoft.com/office/drawing/2014/main" val="41917800"/>
                    </a:ext>
                  </a:extLst>
                </a:gridCol>
                <a:gridCol w="10107037">
                  <a:extLst>
                    <a:ext uri="{9D8B030D-6E8A-4147-A177-3AD203B41FA5}">
                      <a16:colId xmlns:a16="http://schemas.microsoft.com/office/drawing/2014/main" val="1737844455"/>
                    </a:ext>
                  </a:extLst>
                </a:gridCol>
              </a:tblGrid>
              <a:tr h="185209">
                <a:tc>
                  <a:txBody>
                    <a:bodyPr/>
                    <a:lstStyle/>
                    <a:p>
                      <a:pPr>
                        <a:lnSpc>
                          <a:spcPct val="100000"/>
                        </a:lnSpc>
                      </a:pPr>
                      <a:r>
                        <a:rPr lang="en-US" sz="1000" dirty="0">
                          <a:solidFill>
                            <a:schemeClr val="tx1"/>
                          </a:solidFill>
                          <a:latin typeface="Candara" panose="020E0502030303020204" pitchFamily="34" charset="0"/>
                        </a:rPr>
                        <a:t>LEGEND</a:t>
                      </a:r>
                      <a:endParaRPr lang="en-GB" sz="1000" dirty="0">
                        <a:solidFill>
                          <a:schemeClr val="tx1"/>
                        </a:solidFill>
                        <a:latin typeface="Candara" panose="020E0502030303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lang="en-US" sz="1000" dirty="0">
                          <a:solidFill>
                            <a:schemeClr val="tx1"/>
                          </a:solidFill>
                          <a:latin typeface="Candara" panose="020E0502030303020204" pitchFamily="34" charset="0"/>
                        </a:rPr>
                        <a:t>INDICATORS</a:t>
                      </a:r>
                      <a:endParaRPr lang="en-GB" sz="1000" dirty="0">
                        <a:solidFill>
                          <a:schemeClr val="tx1"/>
                        </a:solidFill>
                        <a:latin typeface="Candara" panose="020E0502030303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73377355"/>
                  </a:ext>
                </a:extLst>
              </a:tr>
              <a:tr h="763988">
                <a:tc>
                  <a:txBody>
                    <a:bodyPr/>
                    <a:lstStyle/>
                    <a:p>
                      <a:pPr>
                        <a:lnSpc>
                          <a:spcPct val="100000"/>
                        </a:lnSpc>
                      </a:pPr>
                      <a:endParaRPr lang="en-GB" sz="1000" dirty="0">
                        <a:solidFill>
                          <a:schemeClr val="tx1"/>
                        </a:solidFill>
                        <a:latin typeface="Candara" panose="020E0502030303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nSpc>
                          <a:spcPct val="100000"/>
                        </a:lnSpc>
                      </a:pPr>
                      <a:r>
                        <a:rPr lang="en-US" sz="1000" b="1" u="sng" dirty="0">
                          <a:solidFill>
                            <a:schemeClr val="tx1"/>
                          </a:solidFill>
                          <a:latin typeface="Candara" panose="020E0502030303020204" pitchFamily="34" charset="0"/>
                        </a:rPr>
                        <a:t>GO-Live Status</a:t>
                      </a:r>
                    </a:p>
                    <a:p>
                      <a:pPr marL="285750" indent="-285750">
                        <a:lnSpc>
                          <a:spcPct val="100000"/>
                        </a:lnSpc>
                        <a:buFont typeface="Arial" panose="020B0604020202020204" pitchFamily="34" charset="0"/>
                        <a:buChar char="•"/>
                      </a:pPr>
                      <a:r>
                        <a:rPr lang="en-US" sz="1000" u="none" dirty="0">
                          <a:solidFill>
                            <a:schemeClr val="tx1"/>
                          </a:solidFill>
                          <a:latin typeface="Candara" panose="020E0502030303020204" pitchFamily="34" charset="0"/>
                        </a:rPr>
                        <a:t>Live</a:t>
                      </a:r>
                    </a:p>
                    <a:p>
                      <a:pPr>
                        <a:lnSpc>
                          <a:spcPct val="100000"/>
                        </a:lnSpc>
                      </a:pPr>
                      <a:r>
                        <a:rPr lang="en-US" sz="1000" b="1" u="sng" dirty="0">
                          <a:solidFill>
                            <a:schemeClr val="tx1"/>
                          </a:solidFill>
                          <a:latin typeface="Candara" panose="020E0502030303020204" pitchFamily="34" charset="0"/>
                        </a:rPr>
                        <a:t>E-GP Adoption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a:latin typeface="Candara" panose="020E0502030303020204" pitchFamily="34" charset="0"/>
                        </a:rPr>
                        <a:t>State is on track</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u="sng" dirty="0">
                          <a:latin typeface="Candara" panose="020E0502030303020204" pitchFamily="34" charset="0"/>
                        </a:rPr>
                        <a:t>OCDS Compliance</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a:latin typeface="Candara" panose="020E0502030303020204" pitchFamily="34" charset="0"/>
                        </a:rPr>
                        <a:t>State has OCDS Data published for year 2021 in required format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3812933"/>
                  </a:ext>
                </a:extLst>
              </a:tr>
              <a:tr h="763988">
                <a:tc>
                  <a:txBody>
                    <a:bodyPr/>
                    <a:lstStyle/>
                    <a:p>
                      <a:pPr>
                        <a:lnSpc>
                          <a:spcPct val="100000"/>
                        </a:lnSpc>
                      </a:pPr>
                      <a:endParaRPr lang="en-GB" sz="1000" dirty="0">
                        <a:solidFill>
                          <a:schemeClr val="tx1"/>
                        </a:solidFill>
                        <a:latin typeface="Candara" panose="020E0502030303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nSpc>
                          <a:spcPct val="100000"/>
                        </a:lnSpc>
                      </a:pPr>
                      <a:r>
                        <a:rPr lang="en-US" sz="1000" b="1" u="sng" dirty="0">
                          <a:solidFill>
                            <a:schemeClr val="tx1"/>
                          </a:solidFill>
                          <a:latin typeface="Candara" panose="020E0502030303020204" pitchFamily="34" charset="0"/>
                        </a:rPr>
                        <a:t>E-GP Adoption </a:t>
                      </a:r>
                    </a:p>
                    <a:p>
                      <a:pPr marL="285750" indent="-285750">
                        <a:buFont typeface="Arial" panose="020B0604020202020204" pitchFamily="34" charset="0"/>
                        <a:buChar char="•"/>
                      </a:pPr>
                      <a:r>
                        <a:rPr lang="en-US" sz="1000" dirty="0">
                          <a:latin typeface="Candara" panose="020E0502030303020204" pitchFamily="34" charset="0"/>
                        </a:rPr>
                        <a:t>Marginally behind plans</a:t>
                      </a:r>
                    </a:p>
                    <a:p>
                      <a:pPr marL="285750" indent="-285750">
                        <a:buFont typeface="Arial" panose="020B0604020202020204" pitchFamily="34" charset="0"/>
                        <a:buChar char="•"/>
                      </a:pPr>
                      <a:r>
                        <a:rPr lang="en-US" sz="1000" dirty="0">
                          <a:latin typeface="Candara" panose="020E0502030303020204" pitchFamily="34" charset="0"/>
                        </a:rPr>
                        <a:t>Some of MDAs are yet to publish Procurement plan(s)</a:t>
                      </a:r>
                    </a:p>
                    <a:p>
                      <a:pPr marL="285750" indent="-285750">
                        <a:buFont typeface="Arial" panose="020B0604020202020204" pitchFamily="34" charset="0"/>
                        <a:buChar char="•"/>
                      </a:pPr>
                      <a:r>
                        <a:rPr lang="en-US" sz="1000" dirty="0">
                          <a:latin typeface="Candara" panose="020E0502030303020204" pitchFamily="34" charset="0"/>
                        </a:rPr>
                        <a:t>State is yet to initiate </a:t>
                      </a:r>
                      <a:r>
                        <a:rPr lang="en-US" sz="1000" dirty="0" err="1">
                          <a:latin typeface="Candara" panose="020E0502030303020204" pitchFamily="34" charset="0"/>
                        </a:rPr>
                        <a:t>e_Procurement</a:t>
                      </a:r>
                      <a:r>
                        <a:rPr lang="en-US" sz="1000" dirty="0">
                          <a:latin typeface="Candara" panose="020E0502030303020204" pitchFamily="34" charset="0"/>
                        </a:rPr>
                        <a:t> process in pilot MDAs</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u="sng" dirty="0">
                          <a:latin typeface="Candara" panose="020E0502030303020204" pitchFamily="34" charset="0"/>
                        </a:rPr>
                        <a:t>OCDS Compliance</a:t>
                      </a:r>
                    </a:p>
                    <a:p>
                      <a:pPr marL="285750" indent="-285750">
                        <a:buFont typeface="Arial" panose="020B0604020202020204" pitchFamily="34" charset="0"/>
                        <a:buChar char="•"/>
                      </a:pPr>
                      <a:r>
                        <a:rPr lang="en-US" sz="1000" dirty="0">
                          <a:latin typeface="Candara" panose="020E0502030303020204" pitchFamily="34" charset="0"/>
                        </a:rPr>
                        <a:t>Some OCDS data field are empty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3257665"/>
                  </a:ext>
                </a:extLst>
              </a:tr>
              <a:tr h="981742">
                <a:tc>
                  <a:txBody>
                    <a:bodyPr/>
                    <a:lstStyle/>
                    <a:p>
                      <a:pPr>
                        <a:lnSpc>
                          <a:spcPct val="100000"/>
                        </a:lnSpc>
                      </a:pPr>
                      <a:endParaRPr lang="en-GB" sz="1000" dirty="0">
                        <a:solidFill>
                          <a:schemeClr val="tx1"/>
                        </a:solidFill>
                        <a:latin typeface="Candara" panose="020E0502030303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nSpc>
                          <a:spcPct val="100000"/>
                        </a:lnSpc>
                      </a:pPr>
                      <a:r>
                        <a:rPr lang="en-US" sz="1000" b="1" u="sng" dirty="0">
                          <a:solidFill>
                            <a:schemeClr val="tx1"/>
                          </a:solidFill>
                          <a:latin typeface="Candara" panose="020E0502030303020204" pitchFamily="34" charset="0"/>
                        </a:rPr>
                        <a:t>GO-Live Status</a:t>
                      </a:r>
                    </a:p>
                    <a:p>
                      <a:pPr marL="285750" indent="-285750">
                        <a:lnSpc>
                          <a:spcPct val="100000"/>
                        </a:lnSpc>
                        <a:buFont typeface="Arial" panose="020B0604020202020204" pitchFamily="34" charset="0"/>
                        <a:buChar char="•"/>
                      </a:pPr>
                      <a:r>
                        <a:rPr lang="en-US" sz="1000" u="none" dirty="0">
                          <a:solidFill>
                            <a:schemeClr val="tx1"/>
                          </a:solidFill>
                          <a:latin typeface="Candara" panose="020E0502030303020204" pitchFamily="34" charset="0"/>
                        </a:rPr>
                        <a:t>Not Live</a:t>
                      </a:r>
                    </a:p>
                    <a:p>
                      <a:pPr>
                        <a:lnSpc>
                          <a:spcPct val="100000"/>
                        </a:lnSpc>
                      </a:pPr>
                      <a:r>
                        <a:rPr lang="en-US" sz="1000" b="1" u="sng" dirty="0">
                          <a:solidFill>
                            <a:schemeClr val="tx1"/>
                          </a:solidFill>
                          <a:latin typeface="Candara" panose="020E0502030303020204" pitchFamily="34" charset="0"/>
                        </a:rPr>
                        <a:t>E-GP Adoption </a:t>
                      </a:r>
                    </a:p>
                    <a:p>
                      <a:pPr marL="285750" indent="-285750">
                        <a:lnSpc>
                          <a:spcPct val="100000"/>
                        </a:lnSpc>
                        <a:buFont typeface="Arial" panose="020B0604020202020204" pitchFamily="34" charset="0"/>
                        <a:buChar char="•"/>
                      </a:pPr>
                      <a:r>
                        <a:rPr lang="en-US" sz="1000" dirty="0">
                          <a:latin typeface="Candara" panose="020E0502030303020204" pitchFamily="34" charset="0"/>
                        </a:rPr>
                        <a:t>High risk that the State </a:t>
                      </a:r>
                      <a:r>
                        <a:rPr lang="en-US" sz="1000" b="1" dirty="0">
                          <a:latin typeface="Candara" panose="020E0502030303020204" pitchFamily="34" charset="0"/>
                        </a:rPr>
                        <a:t>may likely miss out </a:t>
                      </a:r>
                      <a:r>
                        <a:rPr lang="en-US" sz="1000" dirty="0">
                          <a:latin typeface="Candara" panose="020E0502030303020204" pitchFamily="34" charset="0"/>
                        </a:rPr>
                        <a:t>in achieving the DLI requirements due to poor user adoption and stakeholder engagement – </a:t>
                      </a:r>
                      <a:r>
                        <a:rPr lang="en-US" sz="1000" b="1" dirty="0">
                          <a:latin typeface="Candara" panose="020E0502030303020204" pitchFamily="34" charset="0"/>
                        </a:rPr>
                        <a:t>Require immediate intervention.</a:t>
                      </a:r>
                      <a:endParaRPr lang="en-US" sz="1000" dirty="0">
                        <a:latin typeface="Candara" panose="020E0502030303020204" pitchFamily="34" charset="0"/>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u="sng" dirty="0">
                          <a:latin typeface="Candara" panose="020E0502030303020204" pitchFamily="34" charset="0"/>
                        </a:rPr>
                        <a:t>OCDS Compliance</a:t>
                      </a:r>
                    </a:p>
                    <a:p>
                      <a:pPr marL="285750" indent="-285750">
                        <a:lnSpc>
                          <a:spcPct val="100000"/>
                        </a:lnSpc>
                        <a:buFont typeface="Arial" panose="020B0604020202020204" pitchFamily="34" charset="0"/>
                        <a:buChar char="•"/>
                      </a:pPr>
                      <a:r>
                        <a:rPr lang="en-US" sz="1000" dirty="0">
                          <a:latin typeface="Candara" panose="020E0502030303020204" pitchFamily="34" charset="0"/>
                        </a:rPr>
                        <a:t>OCDS portal not active</a:t>
                      </a:r>
                    </a:p>
                    <a:p>
                      <a:pPr marL="285750" indent="-285750">
                        <a:lnSpc>
                          <a:spcPct val="100000"/>
                        </a:lnSpc>
                        <a:buFont typeface="Arial" panose="020B0604020202020204" pitchFamily="34" charset="0"/>
                        <a:buChar char="•"/>
                      </a:pPr>
                      <a:r>
                        <a:rPr lang="en-US" sz="1000" dirty="0">
                          <a:latin typeface="Candara" panose="020E0502030303020204" pitchFamily="34" charset="0"/>
                        </a:rPr>
                        <a:t>No OCDS data available for 2021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3529879"/>
                  </a:ext>
                </a:extLst>
              </a:tr>
            </a:tbl>
          </a:graphicData>
        </a:graphic>
      </p:graphicFrame>
    </p:spTree>
    <p:extLst>
      <p:ext uri="{BB962C8B-B14F-4D97-AF65-F5344CB8AC3E}">
        <p14:creationId xmlns:p14="http://schemas.microsoft.com/office/powerpoint/2010/main" val="9535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A6D3EB57-8E5F-4E77-B5D8-56B7F675144B}"/>
              </a:ext>
            </a:extLst>
          </p:cNvPr>
          <p:cNvSpPr txBox="1"/>
          <p:nvPr/>
        </p:nvSpPr>
        <p:spPr>
          <a:xfrm>
            <a:off x="1870118" y="850293"/>
            <a:ext cx="9608519" cy="338554"/>
          </a:xfrm>
          <a:prstGeom prst="rect">
            <a:avLst/>
          </a:prstGeom>
          <a:noFill/>
        </p:spPr>
        <p:txBody>
          <a:bodyPr wrap="square" rtlCol="0">
            <a:spAutoFit/>
          </a:bodyPr>
          <a:lstStyle/>
          <a:p>
            <a:pPr algn="ctr"/>
            <a:r>
              <a:rPr lang="en-GB" sz="1600" b="1" dirty="0">
                <a:latin typeface="Candara" panose="020E0502030303020204" pitchFamily="34" charset="0"/>
              </a:rPr>
              <a:t>Non - Framework Agreement States’ </a:t>
            </a:r>
            <a:r>
              <a:rPr lang="en-GB" sz="1600" b="1" dirty="0">
                <a:latin typeface="Candara" panose="020E0502030303020204" pitchFamily="34" charset="0"/>
                <a:ea typeface="Calibri" panose="020F0502020204030204" pitchFamily="34" charset="0"/>
                <a:cs typeface="Arial" panose="020B0604020202020204" pitchFamily="34" charset="0"/>
              </a:rPr>
              <a:t>Progress towards DLR 6.2 as at 21</a:t>
            </a:r>
            <a:r>
              <a:rPr lang="en-GB" sz="1600" b="1" baseline="30000" dirty="0">
                <a:latin typeface="Candara" panose="020E0502030303020204" pitchFamily="34" charset="0"/>
                <a:ea typeface="Calibri" panose="020F0502020204030204" pitchFamily="34" charset="0"/>
                <a:cs typeface="Arial" panose="020B0604020202020204" pitchFamily="34" charset="0"/>
              </a:rPr>
              <a:t>st</a:t>
            </a:r>
            <a:r>
              <a:rPr lang="en-GB" sz="1600" b="1" dirty="0">
                <a:latin typeface="Candara" panose="020E0502030303020204" pitchFamily="34" charset="0"/>
                <a:ea typeface="Calibri" panose="020F0502020204030204" pitchFamily="34" charset="0"/>
                <a:cs typeface="Arial" panose="020B0604020202020204" pitchFamily="34" charset="0"/>
              </a:rPr>
              <a:t> March 2022</a:t>
            </a:r>
            <a:endParaRPr lang="en-US" sz="1600" b="1" dirty="0">
              <a:effectLst/>
              <a:latin typeface="Candara" panose="020E0502030303020204" pitchFamily="34" charset="0"/>
              <a:ea typeface="Calibri" panose="020F0502020204030204" pitchFamily="34" charset="0"/>
              <a:cs typeface="Arial" panose="020B0604020202020204" pitchFamily="34" charset="0"/>
            </a:endParaRPr>
          </a:p>
        </p:txBody>
      </p:sp>
      <p:graphicFrame>
        <p:nvGraphicFramePr>
          <p:cNvPr id="11" name="Table 10">
            <a:extLst>
              <a:ext uri="{FF2B5EF4-FFF2-40B4-BE49-F238E27FC236}">
                <a16:creationId xmlns:a16="http://schemas.microsoft.com/office/drawing/2014/main" id="{E280D7C0-A445-49EA-A88E-FB5C2A4A0A48}"/>
              </a:ext>
            </a:extLst>
          </p:cNvPr>
          <p:cNvGraphicFramePr>
            <a:graphicFrameLocks noGrp="1"/>
          </p:cNvGraphicFramePr>
          <p:nvPr/>
        </p:nvGraphicFramePr>
        <p:xfrm>
          <a:off x="152390" y="1390239"/>
          <a:ext cx="11887219" cy="1595227"/>
        </p:xfrm>
        <a:graphic>
          <a:graphicData uri="http://schemas.openxmlformats.org/drawingml/2006/table">
            <a:tbl>
              <a:tblPr/>
              <a:tblGrid>
                <a:gridCol w="1245161">
                  <a:extLst>
                    <a:ext uri="{9D8B030D-6E8A-4147-A177-3AD203B41FA5}">
                      <a16:colId xmlns:a16="http://schemas.microsoft.com/office/drawing/2014/main" val="673471986"/>
                    </a:ext>
                  </a:extLst>
                </a:gridCol>
                <a:gridCol w="680936">
                  <a:extLst>
                    <a:ext uri="{9D8B030D-6E8A-4147-A177-3AD203B41FA5}">
                      <a16:colId xmlns:a16="http://schemas.microsoft.com/office/drawing/2014/main" val="642065855"/>
                    </a:ext>
                  </a:extLst>
                </a:gridCol>
                <a:gridCol w="525293">
                  <a:extLst>
                    <a:ext uri="{9D8B030D-6E8A-4147-A177-3AD203B41FA5}">
                      <a16:colId xmlns:a16="http://schemas.microsoft.com/office/drawing/2014/main" val="116118964"/>
                    </a:ext>
                  </a:extLst>
                </a:gridCol>
                <a:gridCol w="690664">
                  <a:extLst>
                    <a:ext uri="{9D8B030D-6E8A-4147-A177-3AD203B41FA5}">
                      <a16:colId xmlns:a16="http://schemas.microsoft.com/office/drawing/2014/main" val="1876862435"/>
                    </a:ext>
                  </a:extLst>
                </a:gridCol>
                <a:gridCol w="564205">
                  <a:extLst>
                    <a:ext uri="{9D8B030D-6E8A-4147-A177-3AD203B41FA5}">
                      <a16:colId xmlns:a16="http://schemas.microsoft.com/office/drawing/2014/main" val="1191030224"/>
                    </a:ext>
                  </a:extLst>
                </a:gridCol>
                <a:gridCol w="836578">
                  <a:extLst>
                    <a:ext uri="{9D8B030D-6E8A-4147-A177-3AD203B41FA5}">
                      <a16:colId xmlns:a16="http://schemas.microsoft.com/office/drawing/2014/main" val="886166627"/>
                    </a:ext>
                  </a:extLst>
                </a:gridCol>
                <a:gridCol w="651753">
                  <a:extLst>
                    <a:ext uri="{9D8B030D-6E8A-4147-A177-3AD203B41FA5}">
                      <a16:colId xmlns:a16="http://schemas.microsoft.com/office/drawing/2014/main" val="2782098199"/>
                    </a:ext>
                  </a:extLst>
                </a:gridCol>
                <a:gridCol w="564205">
                  <a:extLst>
                    <a:ext uri="{9D8B030D-6E8A-4147-A177-3AD203B41FA5}">
                      <a16:colId xmlns:a16="http://schemas.microsoft.com/office/drawing/2014/main" val="1112807927"/>
                    </a:ext>
                  </a:extLst>
                </a:gridCol>
                <a:gridCol w="612842">
                  <a:extLst>
                    <a:ext uri="{9D8B030D-6E8A-4147-A177-3AD203B41FA5}">
                      <a16:colId xmlns:a16="http://schemas.microsoft.com/office/drawing/2014/main" val="2130535664"/>
                    </a:ext>
                  </a:extLst>
                </a:gridCol>
                <a:gridCol w="836579">
                  <a:extLst>
                    <a:ext uri="{9D8B030D-6E8A-4147-A177-3AD203B41FA5}">
                      <a16:colId xmlns:a16="http://schemas.microsoft.com/office/drawing/2014/main" val="3488844468"/>
                    </a:ext>
                  </a:extLst>
                </a:gridCol>
                <a:gridCol w="671208">
                  <a:extLst>
                    <a:ext uri="{9D8B030D-6E8A-4147-A177-3AD203B41FA5}">
                      <a16:colId xmlns:a16="http://schemas.microsoft.com/office/drawing/2014/main" val="1214886326"/>
                    </a:ext>
                  </a:extLst>
                </a:gridCol>
                <a:gridCol w="690664">
                  <a:extLst>
                    <a:ext uri="{9D8B030D-6E8A-4147-A177-3AD203B41FA5}">
                      <a16:colId xmlns:a16="http://schemas.microsoft.com/office/drawing/2014/main" val="583641335"/>
                    </a:ext>
                  </a:extLst>
                </a:gridCol>
                <a:gridCol w="564205">
                  <a:extLst>
                    <a:ext uri="{9D8B030D-6E8A-4147-A177-3AD203B41FA5}">
                      <a16:colId xmlns:a16="http://schemas.microsoft.com/office/drawing/2014/main" val="3711392783"/>
                    </a:ext>
                  </a:extLst>
                </a:gridCol>
                <a:gridCol w="603114">
                  <a:extLst>
                    <a:ext uri="{9D8B030D-6E8A-4147-A177-3AD203B41FA5}">
                      <a16:colId xmlns:a16="http://schemas.microsoft.com/office/drawing/2014/main" val="466681860"/>
                    </a:ext>
                  </a:extLst>
                </a:gridCol>
                <a:gridCol w="564205">
                  <a:extLst>
                    <a:ext uri="{9D8B030D-6E8A-4147-A177-3AD203B41FA5}">
                      <a16:colId xmlns:a16="http://schemas.microsoft.com/office/drawing/2014/main" val="4222415228"/>
                    </a:ext>
                  </a:extLst>
                </a:gridCol>
                <a:gridCol w="632298">
                  <a:extLst>
                    <a:ext uri="{9D8B030D-6E8A-4147-A177-3AD203B41FA5}">
                      <a16:colId xmlns:a16="http://schemas.microsoft.com/office/drawing/2014/main" val="3743911984"/>
                    </a:ext>
                  </a:extLst>
                </a:gridCol>
                <a:gridCol w="953309">
                  <a:extLst>
                    <a:ext uri="{9D8B030D-6E8A-4147-A177-3AD203B41FA5}">
                      <a16:colId xmlns:a16="http://schemas.microsoft.com/office/drawing/2014/main" val="305292504"/>
                    </a:ext>
                  </a:extLst>
                </a:gridCol>
              </a:tblGrid>
              <a:tr h="389890">
                <a:tc>
                  <a:txBody>
                    <a:bodyPr/>
                    <a:lstStyle/>
                    <a:p>
                      <a:pPr algn="ctr"/>
                      <a:r>
                        <a:rPr lang="en-GB" sz="1100" b="1" dirty="0">
                          <a:solidFill>
                            <a:srgbClr val="000000"/>
                          </a:solidFill>
                          <a:effectLst/>
                          <a:latin typeface="Candara" panose="020E0502030303020204" pitchFamily="34" charset="0"/>
                        </a:rPr>
                        <a:t>State</a:t>
                      </a:r>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r>
                        <a:rPr lang="en-GB" sz="1100" b="1" dirty="0">
                          <a:effectLst/>
                          <a:latin typeface="Candara" panose="020E0502030303020204" pitchFamily="34" charset="0"/>
                        </a:rPr>
                        <a:t>Delta</a:t>
                      </a: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n-GB" sz="1100" b="1" dirty="0" err="1">
                          <a:effectLst/>
                          <a:latin typeface="Candara" panose="020E0502030303020204" pitchFamily="34" charset="0"/>
                        </a:rPr>
                        <a:t>Abia</a:t>
                      </a:r>
                      <a:endParaRPr lang="en-GB" sz="1100" b="1"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n-GB" sz="1100" b="1" dirty="0">
                          <a:effectLst/>
                          <a:latin typeface="Candara" panose="020E0502030303020204" pitchFamily="34" charset="0"/>
                        </a:rPr>
                        <a:t>Ebonyi</a:t>
                      </a: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n-GB" sz="1100" b="1" dirty="0">
                          <a:effectLst/>
                          <a:latin typeface="Candara" panose="020E0502030303020204" pitchFamily="34" charset="0"/>
                        </a:rPr>
                        <a:t>Lagos</a:t>
                      </a: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n-GB" sz="1100" b="1" dirty="0">
                          <a:effectLst/>
                          <a:latin typeface="Candara" panose="020E0502030303020204" pitchFamily="34" charset="0"/>
                        </a:rPr>
                        <a:t>Adamawa</a:t>
                      </a: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n-GB" sz="1100" b="1" dirty="0">
                          <a:effectLst/>
                          <a:latin typeface="Candara" panose="020E0502030303020204" pitchFamily="34" charset="0"/>
                        </a:rPr>
                        <a:t>Benue</a:t>
                      </a: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n-GB" sz="1100" b="1" dirty="0">
                          <a:effectLst/>
                          <a:latin typeface="Candara" panose="020E0502030303020204" pitchFamily="34" charset="0"/>
                        </a:rPr>
                        <a:t>Ogun</a:t>
                      </a: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n-GB" sz="1100" b="1" dirty="0">
                          <a:effectLst/>
                          <a:latin typeface="Candara" panose="020E0502030303020204" pitchFamily="34" charset="0"/>
                        </a:rPr>
                        <a:t>Bauchi</a:t>
                      </a: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n-GB" sz="1100" b="1" dirty="0">
                          <a:effectLst/>
                          <a:latin typeface="Candara" panose="020E0502030303020204" pitchFamily="34" charset="0"/>
                        </a:rPr>
                        <a:t>Anambra</a:t>
                      </a: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n-GB" sz="1100" b="1" dirty="0">
                          <a:effectLst/>
                          <a:latin typeface="Candara" panose="020E0502030303020204" pitchFamily="34" charset="0"/>
                        </a:rPr>
                        <a:t>Plateau</a:t>
                      </a: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n-GB" sz="1100" b="1" dirty="0">
                          <a:effectLst/>
                          <a:latin typeface="Candara" panose="020E0502030303020204" pitchFamily="34" charset="0"/>
                        </a:rPr>
                        <a:t>Cross River</a:t>
                      </a: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n-GB" sz="1100" b="1" dirty="0">
                          <a:effectLst/>
                          <a:latin typeface="Candara" panose="020E0502030303020204" pitchFamily="34" charset="0"/>
                        </a:rPr>
                        <a:t>Imo</a:t>
                      </a: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n-GB" sz="1100" b="1" dirty="0">
                          <a:effectLst/>
                          <a:latin typeface="Candara" panose="020E0502030303020204" pitchFamily="34" charset="0"/>
                        </a:rPr>
                        <a:t>Osun</a:t>
                      </a: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n-GB" sz="1100" b="1" dirty="0">
                          <a:effectLst/>
                          <a:latin typeface="Candara" panose="020E0502030303020204" pitchFamily="34" charset="0"/>
                        </a:rPr>
                        <a:t>Oyo</a:t>
                      </a: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n-GB" sz="1100" b="1" dirty="0">
                          <a:effectLst/>
                          <a:latin typeface="Candara" panose="020E0502030303020204" pitchFamily="34" charset="0"/>
                        </a:rPr>
                        <a:t>Enugu</a:t>
                      </a: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ctr"/>
                      <a:r>
                        <a:rPr lang="en-GB" sz="1100" b="1" dirty="0">
                          <a:effectLst/>
                          <a:latin typeface="Candara" panose="020E0502030303020204" pitchFamily="34" charset="0"/>
                        </a:rPr>
                        <a:t>Nasarawa</a:t>
                      </a: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extLst>
                  <a:ext uri="{0D108BD9-81ED-4DB2-BD59-A6C34878D82A}">
                    <a16:rowId xmlns:a16="http://schemas.microsoft.com/office/drawing/2014/main" val="2877425027"/>
                  </a:ext>
                </a:extLst>
              </a:tr>
              <a:tr h="274743">
                <a:tc>
                  <a:txBody>
                    <a:bodyPr/>
                    <a:lstStyle/>
                    <a:p>
                      <a:pPr algn="ctr"/>
                      <a:r>
                        <a:rPr lang="en-GB" sz="1100" b="1" dirty="0">
                          <a:solidFill>
                            <a:srgbClr val="000000"/>
                          </a:solidFill>
                          <a:effectLst/>
                          <a:latin typeface="Candara" panose="020E0502030303020204" pitchFamily="34" charset="0"/>
                        </a:rPr>
                        <a:t>Go-Live Status</a:t>
                      </a:r>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ctr"/>
                      <a:r>
                        <a:rPr lang="en-GB" sz="1100" b="1" dirty="0">
                          <a:solidFill>
                            <a:srgbClr val="000000"/>
                          </a:solidFill>
                          <a:effectLst/>
                          <a:latin typeface="Candara" panose="020E0502030303020204" pitchFamily="34" charset="0"/>
                        </a:rPr>
                        <a:t>Live</a:t>
                      </a:r>
                      <a:endParaRPr lang="en-GB" sz="1100" dirty="0">
                        <a:effectLst/>
                        <a:latin typeface="Candara" panose="020E0502030303020204" pitchFamily="34" charset="0"/>
                      </a:endParaRPr>
                    </a:p>
                  </a:txBody>
                  <a:tcPr marL="82550" marR="82550" marT="41275" marB="41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sz="1100" b="1" dirty="0">
                          <a:solidFill>
                            <a:srgbClr val="000000"/>
                          </a:solidFill>
                          <a:effectLst/>
                          <a:latin typeface="Candara" panose="020E0502030303020204" pitchFamily="34" charset="0"/>
                        </a:rPr>
                        <a:t>Live</a:t>
                      </a:r>
                      <a:endParaRPr lang="en-GB" sz="1100" dirty="0">
                        <a:effectLst/>
                        <a:latin typeface="Candara" panose="020E0502030303020204" pitchFamily="34" charset="0"/>
                      </a:endParaRPr>
                    </a:p>
                  </a:txBody>
                  <a:tcPr marL="82550" marR="82550" marT="41275" marB="41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sz="1100" b="1" dirty="0">
                          <a:solidFill>
                            <a:srgbClr val="000000"/>
                          </a:solidFill>
                          <a:effectLst/>
                          <a:latin typeface="Candara" panose="020E0502030303020204" pitchFamily="34" charset="0"/>
                        </a:rPr>
                        <a:t>Live</a:t>
                      </a:r>
                      <a:endParaRPr lang="en-GB" sz="1100" dirty="0">
                        <a:effectLst/>
                        <a:latin typeface="Candara" panose="020E0502030303020204" pitchFamily="34" charset="0"/>
                      </a:endParaRPr>
                    </a:p>
                  </a:txBody>
                  <a:tcPr marL="82550" marR="82550" marT="41275" marB="41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sz="1100" b="1" dirty="0">
                          <a:solidFill>
                            <a:srgbClr val="000000"/>
                          </a:solidFill>
                          <a:effectLst/>
                          <a:latin typeface="Candara" panose="020E0502030303020204" pitchFamily="34" charset="0"/>
                        </a:rPr>
                        <a:t>Live</a:t>
                      </a:r>
                      <a:endParaRPr lang="en-GB" sz="1100" dirty="0">
                        <a:effectLst/>
                        <a:latin typeface="Candara" panose="020E0502030303020204" pitchFamily="34" charset="0"/>
                      </a:endParaRPr>
                    </a:p>
                  </a:txBody>
                  <a:tcPr marL="82550" marR="82550" marT="41275" marB="41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sz="1100" b="1" dirty="0">
                          <a:solidFill>
                            <a:srgbClr val="000000"/>
                          </a:solidFill>
                          <a:effectLst/>
                          <a:latin typeface="Candara" panose="020E0502030303020204" pitchFamily="34" charset="0"/>
                        </a:rPr>
                        <a:t>Live</a:t>
                      </a:r>
                      <a:endParaRPr lang="en-GB" sz="1100" dirty="0">
                        <a:effectLst/>
                        <a:latin typeface="Candara" panose="020E0502030303020204" pitchFamily="34" charset="0"/>
                      </a:endParaRPr>
                    </a:p>
                  </a:txBody>
                  <a:tcPr marL="82550" marR="82550" marT="41275" marB="41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sz="1100" b="1" dirty="0">
                          <a:solidFill>
                            <a:srgbClr val="000000"/>
                          </a:solidFill>
                          <a:effectLst/>
                          <a:latin typeface="Candara" panose="020E0502030303020204" pitchFamily="34" charset="0"/>
                        </a:rPr>
                        <a:t>Live</a:t>
                      </a:r>
                      <a:endParaRPr lang="en-GB" sz="1100" dirty="0">
                        <a:effectLst/>
                        <a:latin typeface="Candara" panose="020E0502030303020204" pitchFamily="34" charset="0"/>
                      </a:endParaRPr>
                    </a:p>
                  </a:txBody>
                  <a:tcPr marL="82550" marR="82550" marT="41275" marB="41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sz="1100" b="1">
                          <a:solidFill>
                            <a:srgbClr val="000000"/>
                          </a:solidFill>
                          <a:effectLst/>
                          <a:latin typeface="Candara" panose="020E0502030303020204" pitchFamily="34" charset="0"/>
                        </a:rPr>
                        <a:t>Live</a:t>
                      </a:r>
                      <a:endParaRPr lang="en-GB" sz="1100">
                        <a:effectLst/>
                        <a:latin typeface="Candara" panose="020E0502030303020204" pitchFamily="34" charset="0"/>
                      </a:endParaRPr>
                    </a:p>
                  </a:txBody>
                  <a:tcPr marL="82550" marR="82550" marT="41275" marB="41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sz="1100" b="1" dirty="0">
                          <a:solidFill>
                            <a:srgbClr val="000000"/>
                          </a:solidFill>
                          <a:effectLst/>
                          <a:latin typeface="Candara" panose="020E0502030303020204" pitchFamily="34" charset="0"/>
                        </a:rPr>
                        <a:t>Live</a:t>
                      </a:r>
                      <a:endParaRPr lang="en-GB" sz="1100" dirty="0">
                        <a:effectLst/>
                        <a:latin typeface="Candara" panose="020E0502030303020204" pitchFamily="34" charset="0"/>
                      </a:endParaRPr>
                    </a:p>
                  </a:txBody>
                  <a:tcPr marL="82550" marR="82550" marT="41275" marB="41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sz="1100" b="1" dirty="0">
                          <a:solidFill>
                            <a:srgbClr val="000000"/>
                          </a:solidFill>
                          <a:effectLst/>
                          <a:latin typeface="Candara" panose="020E0502030303020204" pitchFamily="34" charset="0"/>
                        </a:rPr>
                        <a:t>Live</a:t>
                      </a:r>
                      <a:endParaRPr lang="en-GB" sz="1100" dirty="0">
                        <a:effectLst/>
                        <a:latin typeface="Candara" panose="020E0502030303020204" pitchFamily="34" charset="0"/>
                      </a:endParaRPr>
                    </a:p>
                  </a:txBody>
                  <a:tcPr marL="82550" marR="82550" marT="41275" marB="41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sz="1100" b="1" dirty="0">
                          <a:solidFill>
                            <a:srgbClr val="000000"/>
                          </a:solidFill>
                          <a:effectLst/>
                          <a:latin typeface="Candara" panose="020E0502030303020204" pitchFamily="34" charset="0"/>
                        </a:rPr>
                        <a:t>Live</a:t>
                      </a:r>
                      <a:endParaRPr lang="en-GB" sz="1100" dirty="0">
                        <a:effectLst/>
                        <a:latin typeface="Candara" panose="020E0502030303020204" pitchFamily="34" charset="0"/>
                      </a:endParaRPr>
                    </a:p>
                  </a:txBody>
                  <a:tcPr marL="82550" marR="82550" marT="41275" marB="41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sz="1100" b="1" dirty="0">
                          <a:solidFill>
                            <a:srgbClr val="000000"/>
                          </a:solidFill>
                          <a:effectLst/>
                          <a:latin typeface="Candara" panose="020E0502030303020204" pitchFamily="34" charset="0"/>
                        </a:rPr>
                        <a:t>Live</a:t>
                      </a:r>
                      <a:endParaRPr lang="en-GB" sz="1100" dirty="0">
                        <a:effectLst/>
                        <a:latin typeface="Candara" panose="020E0502030303020204" pitchFamily="34" charset="0"/>
                      </a:endParaRPr>
                    </a:p>
                  </a:txBody>
                  <a:tcPr marL="82550" marR="82550" marT="41275" marB="41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sz="1100" b="1" dirty="0">
                          <a:solidFill>
                            <a:srgbClr val="000000"/>
                          </a:solidFill>
                          <a:effectLst/>
                          <a:latin typeface="Candara" panose="020E0502030303020204" pitchFamily="34" charset="0"/>
                        </a:rPr>
                        <a:t>Live</a:t>
                      </a:r>
                      <a:endParaRPr lang="en-GB" sz="1100" dirty="0">
                        <a:effectLst/>
                        <a:latin typeface="Candara" panose="020E0502030303020204" pitchFamily="34" charset="0"/>
                      </a:endParaRPr>
                    </a:p>
                  </a:txBody>
                  <a:tcPr marL="82550" marR="82550" marT="41275" marB="41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sz="1100" b="1" dirty="0">
                          <a:solidFill>
                            <a:srgbClr val="000000"/>
                          </a:solidFill>
                          <a:effectLst/>
                          <a:latin typeface="Candara" panose="020E0502030303020204" pitchFamily="34" charset="0"/>
                        </a:rPr>
                        <a:t>Live</a:t>
                      </a:r>
                      <a:endParaRPr lang="en-GB" sz="1100" dirty="0">
                        <a:effectLst/>
                        <a:latin typeface="Candara" panose="020E0502030303020204" pitchFamily="34" charset="0"/>
                      </a:endParaRPr>
                    </a:p>
                  </a:txBody>
                  <a:tcPr marL="82550" marR="82550" marT="41275" marB="41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sz="1100" b="1" dirty="0">
                          <a:solidFill>
                            <a:srgbClr val="000000"/>
                          </a:solidFill>
                          <a:effectLst/>
                          <a:latin typeface="Candara" panose="020E0502030303020204" pitchFamily="34" charset="0"/>
                        </a:rPr>
                        <a:t>Live</a:t>
                      </a:r>
                      <a:endParaRPr lang="en-GB" sz="1100" dirty="0">
                        <a:effectLst/>
                        <a:latin typeface="Candara" panose="020E0502030303020204" pitchFamily="34" charset="0"/>
                      </a:endParaRPr>
                    </a:p>
                  </a:txBody>
                  <a:tcPr marL="82550" marR="82550" marT="41275" marB="41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sz="1100" b="1" dirty="0">
                          <a:solidFill>
                            <a:srgbClr val="000000"/>
                          </a:solidFill>
                          <a:effectLst/>
                          <a:latin typeface="Candara" panose="020E0502030303020204" pitchFamily="34" charset="0"/>
                        </a:rPr>
                        <a:t>Live</a:t>
                      </a:r>
                      <a:endParaRPr lang="en-GB" sz="1100" dirty="0">
                        <a:effectLst/>
                        <a:latin typeface="Candara" panose="020E0502030303020204" pitchFamily="34" charset="0"/>
                      </a:endParaRPr>
                    </a:p>
                  </a:txBody>
                  <a:tcPr marL="82550" marR="82550" marT="41275" marB="41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sz="1100" b="1" dirty="0">
                          <a:solidFill>
                            <a:srgbClr val="000000"/>
                          </a:solidFill>
                          <a:effectLst/>
                          <a:latin typeface="Candara" panose="020E0502030303020204" pitchFamily="34" charset="0"/>
                        </a:rPr>
                        <a:t>Live</a:t>
                      </a:r>
                      <a:endParaRPr lang="en-GB" sz="1100" dirty="0">
                        <a:effectLst/>
                        <a:latin typeface="Candara" panose="020E0502030303020204" pitchFamily="34" charset="0"/>
                      </a:endParaRPr>
                    </a:p>
                  </a:txBody>
                  <a:tcPr marL="82550" marR="82550" marT="41275" marB="412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894460745"/>
                  </a:ext>
                </a:extLst>
              </a:tr>
              <a:tr h="389890">
                <a:tc>
                  <a:txBody>
                    <a:bodyPr/>
                    <a:lstStyle/>
                    <a:p>
                      <a:pPr algn="ctr"/>
                      <a:r>
                        <a:rPr lang="en-GB" sz="1100" b="1" dirty="0">
                          <a:solidFill>
                            <a:srgbClr val="000000"/>
                          </a:solidFill>
                          <a:effectLst/>
                          <a:latin typeface="Candara" panose="020E0502030303020204" pitchFamily="34" charset="0"/>
                        </a:rPr>
                        <a:t>E_GP Adoption </a:t>
                      </a:r>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GB" sz="1100" dirty="0">
                        <a:solidFill>
                          <a:srgbClr val="FF0000"/>
                        </a:solidFill>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endParaRPr lang="en-GB" sz="1100" b="1" dirty="0">
                        <a:effectLst/>
                        <a:latin typeface="Candara" panose="020E0502030303020204" pitchFamily="34" charset="0"/>
                      </a:endParaRPr>
                    </a:p>
                    <a:p>
                      <a:endParaRPr lang="en-GB" sz="1100" b="1"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GB" sz="1100" b="1"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GB" sz="1100" b="1" dirty="0">
                        <a:effectLst/>
                        <a:latin typeface="Candara" panose="020E0502030303020204" pitchFamily="34" charset="0"/>
                      </a:endParaRPr>
                    </a:p>
                    <a:p>
                      <a:endParaRPr lang="en-GB" sz="1100" b="1"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sz="1100" b="1" dirty="0">
                        <a:effectLst/>
                        <a:latin typeface="Candara" panose="020E0502030303020204" pitchFamily="34" charset="0"/>
                      </a:endParaRPr>
                    </a:p>
                    <a:p>
                      <a:endParaRPr lang="en-GB" sz="1100" b="1"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GB" sz="1100" b="1"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sz="1100" b="1"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GB" sz="1100" b="1"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323255419"/>
                  </a:ext>
                </a:extLst>
              </a:tr>
              <a:tr h="484824">
                <a:tc>
                  <a:txBody>
                    <a:bodyPr/>
                    <a:lstStyle/>
                    <a:p>
                      <a:pPr algn="ctr"/>
                      <a:r>
                        <a:rPr lang="en-GB" sz="1100" b="1" dirty="0">
                          <a:effectLst/>
                          <a:latin typeface="Candara" panose="020E0502030303020204" pitchFamily="34" charset="0"/>
                        </a:rPr>
                        <a:t>OCDS Compliance</a:t>
                      </a: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sz="1100" dirty="0">
                        <a:solidFill>
                          <a:srgbClr val="FF0000"/>
                        </a:solidFill>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sz="1100" dirty="0"/>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GB" sz="1100" b="1"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sz="1100" b="1"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GB" sz="1100" b="1"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endParaRPr lang="en-GB" sz="1100" b="1"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GB" sz="1100" b="1"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GB" sz="1100" b="1"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GB" sz="1100" dirty="0">
                        <a:effectLst/>
                        <a:latin typeface="Candara" panose="020E0502030303020204" pitchFamily="34" charset="0"/>
                      </a:endParaRPr>
                    </a:p>
                  </a:txBody>
                  <a:tcPr marL="82550" marR="82550" marT="41275" marB="412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818509474"/>
                  </a:ext>
                </a:extLst>
              </a:tr>
            </a:tbl>
          </a:graphicData>
        </a:graphic>
      </p:graphicFrame>
      <p:graphicFrame>
        <p:nvGraphicFramePr>
          <p:cNvPr id="16" name="Table 2">
            <a:extLst>
              <a:ext uri="{FF2B5EF4-FFF2-40B4-BE49-F238E27FC236}">
                <a16:creationId xmlns:a16="http://schemas.microsoft.com/office/drawing/2014/main" id="{AD176A0A-7529-474B-8741-F0D3EC6F466E}"/>
              </a:ext>
            </a:extLst>
          </p:cNvPr>
          <p:cNvGraphicFramePr>
            <a:graphicFrameLocks noGrp="1"/>
          </p:cNvGraphicFramePr>
          <p:nvPr/>
        </p:nvGraphicFramePr>
        <p:xfrm>
          <a:off x="601822" y="3132306"/>
          <a:ext cx="11148979" cy="3413760"/>
        </p:xfrm>
        <a:graphic>
          <a:graphicData uri="http://schemas.openxmlformats.org/drawingml/2006/table">
            <a:tbl>
              <a:tblPr firstRow="1" bandRow="1">
                <a:tableStyleId>{5C22544A-7EE6-4342-B048-85BDC9FD1C3A}</a:tableStyleId>
              </a:tblPr>
              <a:tblGrid>
                <a:gridCol w="1041942">
                  <a:extLst>
                    <a:ext uri="{9D8B030D-6E8A-4147-A177-3AD203B41FA5}">
                      <a16:colId xmlns:a16="http://schemas.microsoft.com/office/drawing/2014/main" val="41917800"/>
                    </a:ext>
                  </a:extLst>
                </a:gridCol>
                <a:gridCol w="10107037">
                  <a:extLst>
                    <a:ext uri="{9D8B030D-6E8A-4147-A177-3AD203B41FA5}">
                      <a16:colId xmlns:a16="http://schemas.microsoft.com/office/drawing/2014/main" val="1737844455"/>
                    </a:ext>
                  </a:extLst>
                </a:gridCol>
              </a:tblGrid>
              <a:tr h="185209">
                <a:tc>
                  <a:txBody>
                    <a:bodyPr/>
                    <a:lstStyle/>
                    <a:p>
                      <a:pPr>
                        <a:lnSpc>
                          <a:spcPct val="100000"/>
                        </a:lnSpc>
                      </a:pPr>
                      <a:r>
                        <a:rPr lang="en-US" sz="1000" dirty="0">
                          <a:solidFill>
                            <a:schemeClr val="tx1"/>
                          </a:solidFill>
                          <a:latin typeface="Candara" panose="020E0502030303020204" pitchFamily="34" charset="0"/>
                        </a:rPr>
                        <a:t>LEGEND</a:t>
                      </a:r>
                      <a:endParaRPr lang="en-GB" sz="1000" dirty="0">
                        <a:solidFill>
                          <a:schemeClr val="tx1"/>
                        </a:solidFill>
                        <a:latin typeface="Candara" panose="020E0502030303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lang="en-US" sz="1000" dirty="0">
                          <a:solidFill>
                            <a:schemeClr val="tx1"/>
                          </a:solidFill>
                          <a:latin typeface="Candara" panose="020E0502030303020204" pitchFamily="34" charset="0"/>
                        </a:rPr>
                        <a:t>INDICATORS</a:t>
                      </a:r>
                      <a:endParaRPr lang="en-GB" sz="1000" dirty="0">
                        <a:solidFill>
                          <a:schemeClr val="tx1"/>
                        </a:solidFill>
                        <a:latin typeface="Candara" panose="020E0502030303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73377355"/>
                  </a:ext>
                </a:extLst>
              </a:tr>
              <a:tr h="763988">
                <a:tc>
                  <a:txBody>
                    <a:bodyPr/>
                    <a:lstStyle/>
                    <a:p>
                      <a:pPr>
                        <a:lnSpc>
                          <a:spcPct val="100000"/>
                        </a:lnSpc>
                      </a:pPr>
                      <a:endParaRPr lang="en-GB" sz="1000" dirty="0">
                        <a:solidFill>
                          <a:schemeClr val="tx1"/>
                        </a:solidFill>
                        <a:latin typeface="Candara" panose="020E0502030303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nSpc>
                          <a:spcPct val="100000"/>
                        </a:lnSpc>
                      </a:pPr>
                      <a:r>
                        <a:rPr lang="en-US" sz="1000" b="1" u="sng" dirty="0">
                          <a:solidFill>
                            <a:schemeClr val="tx1"/>
                          </a:solidFill>
                          <a:latin typeface="Candara" panose="020E0502030303020204" pitchFamily="34" charset="0"/>
                        </a:rPr>
                        <a:t>GO-Live Status</a:t>
                      </a:r>
                    </a:p>
                    <a:p>
                      <a:pPr marL="285750" indent="-285750">
                        <a:lnSpc>
                          <a:spcPct val="100000"/>
                        </a:lnSpc>
                        <a:buFont typeface="Arial" panose="020B0604020202020204" pitchFamily="34" charset="0"/>
                        <a:buChar char="•"/>
                      </a:pPr>
                      <a:r>
                        <a:rPr lang="en-US" sz="1000" u="none" dirty="0">
                          <a:solidFill>
                            <a:schemeClr val="tx1"/>
                          </a:solidFill>
                          <a:latin typeface="Candara" panose="020E0502030303020204" pitchFamily="34" charset="0"/>
                        </a:rPr>
                        <a:t>Live</a:t>
                      </a:r>
                    </a:p>
                    <a:p>
                      <a:pPr>
                        <a:lnSpc>
                          <a:spcPct val="100000"/>
                        </a:lnSpc>
                      </a:pPr>
                      <a:r>
                        <a:rPr lang="en-US" sz="1000" b="1" u="sng" dirty="0">
                          <a:solidFill>
                            <a:schemeClr val="tx1"/>
                          </a:solidFill>
                          <a:latin typeface="Candara" panose="020E0502030303020204" pitchFamily="34" charset="0"/>
                        </a:rPr>
                        <a:t>E-GP Adoption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a:latin typeface="Candara" panose="020E0502030303020204" pitchFamily="34" charset="0"/>
                        </a:rPr>
                        <a:t>State is on track</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u="sng" dirty="0">
                          <a:latin typeface="Candara" panose="020E0502030303020204" pitchFamily="34" charset="0"/>
                        </a:rPr>
                        <a:t>OCDS Compliance</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a:latin typeface="Candara" panose="020E0502030303020204" pitchFamily="34" charset="0"/>
                        </a:rPr>
                        <a:t>State has OCDS Data published for year 2021 in required format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3812933"/>
                  </a:ext>
                </a:extLst>
              </a:tr>
              <a:tr h="763988">
                <a:tc>
                  <a:txBody>
                    <a:bodyPr/>
                    <a:lstStyle/>
                    <a:p>
                      <a:pPr>
                        <a:lnSpc>
                          <a:spcPct val="100000"/>
                        </a:lnSpc>
                      </a:pPr>
                      <a:endParaRPr lang="en-GB" sz="1000" dirty="0">
                        <a:solidFill>
                          <a:schemeClr val="tx1"/>
                        </a:solidFill>
                        <a:latin typeface="Candara" panose="020E0502030303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nSpc>
                          <a:spcPct val="100000"/>
                        </a:lnSpc>
                      </a:pPr>
                      <a:r>
                        <a:rPr lang="en-US" sz="1000" b="1" u="sng" dirty="0">
                          <a:solidFill>
                            <a:schemeClr val="tx1"/>
                          </a:solidFill>
                          <a:latin typeface="Candara" panose="020E0502030303020204" pitchFamily="34" charset="0"/>
                        </a:rPr>
                        <a:t>E-GP Adoption </a:t>
                      </a:r>
                    </a:p>
                    <a:p>
                      <a:pPr marL="285750" indent="-285750">
                        <a:buFont typeface="Arial" panose="020B0604020202020204" pitchFamily="34" charset="0"/>
                        <a:buChar char="•"/>
                      </a:pPr>
                      <a:r>
                        <a:rPr lang="en-US" sz="1000" dirty="0">
                          <a:latin typeface="Candara" panose="020E0502030303020204" pitchFamily="34" charset="0"/>
                        </a:rPr>
                        <a:t>Marginally behind plans</a:t>
                      </a:r>
                    </a:p>
                    <a:p>
                      <a:pPr marL="285750" indent="-285750">
                        <a:buFont typeface="Arial" panose="020B0604020202020204" pitchFamily="34" charset="0"/>
                        <a:buChar char="•"/>
                      </a:pPr>
                      <a:r>
                        <a:rPr lang="en-US" sz="1000" dirty="0">
                          <a:latin typeface="Candara" panose="020E0502030303020204" pitchFamily="34" charset="0"/>
                        </a:rPr>
                        <a:t>Some of MDAs are yet to publish Procurement plan(s)</a:t>
                      </a:r>
                    </a:p>
                    <a:p>
                      <a:pPr marL="285750" indent="-285750">
                        <a:buFont typeface="Arial" panose="020B0604020202020204" pitchFamily="34" charset="0"/>
                        <a:buChar char="•"/>
                      </a:pPr>
                      <a:r>
                        <a:rPr lang="en-US" sz="1000" dirty="0">
                          <a:latin typeface="Candara" panose="020E0502030303020204" pitchFamily="34" charset="0"/>
                        </a:rPr>
                        <a:t>State is yet to initiate </a:t>
                      </a:r>
                      <a:r>
                        <a:rPr lang="en-US" sz="1000" dirty="0" err="1">
                          <a:latin typeface="Candara" panose="020E0502030303020204" pitchFamily="34" charset="0"/>
                        </a:rPr>
                        <a:t>e_Procurement</a:t>
                      </a:r>
                      <a:r>
                        <a:rPr lang="en-US" sz="1000" dirty="0">
                          <a:latin typeface="Candara" panose="020E0502030303020204" pitchFamily="34" charset="0"/>
                        </a:rPr>
                        <a:t> process in pilot MDAs</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u="sng" dirty="0">
                          <a:latin typeface="Candara" panose="020E0502030303020204" pitchFamily="34" charset="0"/>
                        </a:rPr>
                        <a:t>OCDS Compliance</a:t>
                      </a:r>
                    </a:p>
                    <a:p>
                      <a:pPr marL="285750" indent="-285750">
                        <a:buFont typeface="Arial" panose="020B0604020202020204" pitchFamily="34" charset="0"/>
                        <a:buChar char="•"/>
                      </a:pPr>
                      <a:r>
                        <a:rPr lang="en-US" sz="1000" dirty="0">
                          <a:latin typeface="Candara" panose="020E0502030303020204" pitchFamily="34" charset="0"/>
                        </a:rPr>
                        <a:t>Some OCDS data field are empty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3257665"/>
                  </a:ext>
                </a:extLst>
              </a:tr>
              <a:tr h="981742">
                <a:tc>
                  <a:txBody>
                    <a:bodyPr/>
                    <a:lstStyle/>
                    <a:p>
                      <a:pPr>
                        <a:lnSpc>
                          <a:spcPct val="100000"/>
                        </a:lnSpc>
                      </a:pPr>
                      <a:endParaRPr lang="en-GB" sz="1000" dirty="0">
                        <a:solidFill>
                          <a:schemeClr val="tx1"/>
                        </a:solidFill>
                        <a:latin typeface="Candara" panose="020E0502030303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nSpc>
                          <a:spcPct val="100000"/>
                        </a:lnSpc>
                      </a:pPr>
                      <a:r>
                        <a:rPr lang="en-US" sz="1000" b="1" u="sng" dirty="0">
                          <a:solidFill>
                            <a:schemeClr val="tx1"/>
                          </a:solidFill>
                          <a:latin typeface="Candara" panose="020E0502030303020204" pitchFamily="34" charset="0"/>
                        </a:rPr>
                        <a:t>GO-Live Status</a:t>
                      </a:r>
                    </a:p>
                    <a:p>
                      <a:pPr marL="285750" indent="-285750">
                        <a:lnSpc>
                          <a:spcPct val="100000"/>
                        </a:lnSpc>
                        <a:buFont typeface="Arial" panose="020B0604020202020204" pitchFamily="34" charset="0"/>
                        <a:buChar char="•"/>
                      </a:pPr>
                      <a:r>
                        <a:rPr lang="en-US" sz="1000" u="none" dirty="0">
                          <a:solidFill>
                            <a:schemeClr val="tx1"/>
                          </a:solidFill>
                          <a:latin typeface="Candara" panose="020E0502030303020204" pitchFamily="34" charset="0"/>
                        </a:rPr>
                        <a:t>Not Live</a:t>
                      </a:r>
                    </a:p>
                    <a:p>
                      <a:pPr>
                        <a:lnSpc>
                          <a:spcPct val="100000"/>
                        </a:lnSpc>
                      </a:pPr>
                      <a:r>
                        <a:rPr lang="en-US" sz="1000" b="1" u="sng" dirty="0">
                          <a:solidFill>
                            <a:schemeClr val="tx1"/>
                          </a:solidFill>
                          <a:latin typeface="Candara" panose="020E0502030303020204" pitchFamily="34" charset="0"/>
                        </a:rPr>
                        <a:t>E-GP Adoption </a:t>
                      </a:r>
                    </a:p>
                    <a:p>
                      <a:pPr marL="285750" indent="-285750">
                        <a:lnSpc>
                          <a:spcPct val="100000"/>
                        </a:lnSpc>
                        <a:buFont typeface="Arial" panose="020B0604020202020204" pitchFamily="34" charset="0"/>
                        <a:buChar char="•"/>
                      </a:pPr>
                      <a:r>
                        <a:rPr lang="en-US" sz="1000" dirty="0">
                          <a:latin typeface="Candara" panose="020E0502030303020204" pitchFamily="34" charset="0"/>
                        </a:rPr>
                        <a:t>High risk that the State </a:t>
                      </a:r>
                      <a:r>
                        <a:rPr lang="en-US" sz="1000" b="1" dirty="0">
                          <a:latin typeface="Candara" panose="020E0502030303020204" pitchFamily="34" charset="0"/>
                        </a:rPr>
                        <a:t>may likely miss out </a:t>
                      </a:r>
                      <a:r>
                        <a:rPr lang="en-US" sz="1000" dirty="0">
                          <a:latin typeface="Candara" panose="020E0502030303020204" pitchFamily="34" charset="0"/>
                        </a:rPr>
                        <a:t>in achieving the DLI requirements due to poor user adoption and stakeholder engagement – </a:t>
                      </a:r>
                      <a:r>
                        <a:rPr lang="en-US" sz="1000" b="1" dirty="0">
                          <a:latin typeface="Candara" panose="020E0502030303020204" pitchFamily="34" charset="0"/>
                        </a:rPr>
                        <a:t>Require immediate intervention.</a:t>
                      </a:r>
                      <a:endParaRPr lang="en-US" sz="1000" dirty="0">
                        <a:latin typeface="Candara" panose="020E0502030303020204" pitchFamily="34" charset="0"/>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u="sng" dirty="0">
                          <a:latin typeface="Candara" panose="020E0502030303020204" pitchFamily="34" charset="0"/>
                        </a:rPr>
                        <a:t>OCDS Compliance</a:t>
                      </a:r>
                    </a:p>
                    <a:p>
                      <a:pPr marL="285750" indent="-285750">
                        <a:lnSpc>
                          <a:spcPct val="100000"/>
                        </a:lnSpc>
                        <a:buFont typeface="Arial" panose="020B0604020202020204" pitchFamily="34" charset="0"/>
                        <a:buChar char="•"/>
                      </a:pPr>
                      <a:r>
                        <a:rPr lang="en-US" sz="1000" dirty="0">
                          <a:latin typeface="Candara" panose="020E0502030303020204" pitchFamily="34" charset="0"/>
                        </a:rPr>
                        <a:t>OCDS portal not active</a:t>
                      </a:r>
                    </a:p>
                    <a:p>
                      <a:pPr marL="285750" indent="-285750">
                        <a:lnSpc>
                          <a:spcPct val="100000"/>
                        </a:lnSpc>
                        <a:buFont typeface="Arial" panose="020B0604020202020204" pitchFamily="34" charset="0"/>
                        <a:buChar char="•"/>
                      </a:pPr>
                      <a:r>
                        <a:rPr lang="en-US" sz="1000" dirty="0">
                          <a:latin typeface="Candara" panose="020E0502030303020204" pitchFamily="34" charset="0"/>
                        </a:rPr>
                        <a:t>No OCDS data available for 2021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3529879"/>
                  </a:ext>
                </a:extLst>
              </a:tr>
            </a:tbl>
          </a:graphicData>
        </a:graphic>
      </p:graphicFrame>
      <p:sp>
        <p:nvSpPr>
          <p:cNvPr id="6" name="Title 1">
            <a:extLst>
              <a:ext uri="{FF2B5EF4-FFF2-40B4-BE49-F238E27FC236}">
                <a16:creationId xmlns:a16="http://schemas.microsoft.com/office/drawing/2014/main" id="{73A40AB5-0696-4276-B5C6-EF5CF70EE601}"/>
              </a:ext>
            </a:extLst>
          </p:cNvPr>
          <p:cNvSpPr txBox="1">
            <a:spLocks/>
          </p:cNvSpPr>
          <p:nvPr/>
        </p:nvSpPr>
        <p:spPr>
          <a:xfrm>
            <a:off x="3211722" y="0"/>
            <a:ext cx="6493624" cy="587474"/>
          </a:xfrm>
          <a:prstGeom prst="rect">
            <a:avLst/>
          </a:prstGeom>
        </p:spPr>
        <p:txBody>
          <a:bodyPr vert="horz" lIns="91440" tIns="45720" rIns="91440" bIns="45720" rtlCol="0" anchor="ctr">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06000"/>
              </a:lnSpc>
            </a:pPr>
            <a:r>
              <a:rPr lang="en-GB" sz="1800" b="1" dirty="0">
                <a:solidFill>
                  <a:srgbClr val="C00000"/>
                </a:solidFill>
                <a:latin typeface="Candara" panose="020E0502030303020204" pitchFamily="34" charset="0"/>
                <a:ea typeface="Calibri" panose="020F0502020204030204" pitchFamily="34" charset="0"/>
                <a:cs typeface="Arial" panose="020B0604020202020204" pitchFamily="34" charset="0"/>
              </a:rPr>
              <a:t>Progress towards DLR 6.2 (2021) - $ 2 million</a:t>
            </a:r>
            <a:endParaRPr lang="en-US" sz="1800" dirty="0">
              <a:solidFill>
                <a:srgbClr val="C00000"/>
              </a:solidFill>
              <a:effectLst/>
              <a:latin typeface="Candara" panose="020E0502030303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49549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03C2F66E-523F-4C06-BBAE-5586EB1200EA}"/>
              </a:ext>
            </a:extLst>
          </p:cNvPr>
          <p:cNvGrpSpPr/>
          <p:nvPr/>
        </p:nvGrpSpPr>
        <p:grpSpPr>
          <a:xfrm>
            <a:off x="79272" y="695807"/>
            <a:ext cx="12033456" cy="646331"/>
            <a:chOff x="619312" y="105981"/>
            <a:chExt cx="3101362" cy="682728"/>
          </a:xfrm>
        </p:grpSpPr>
        <p:sp>
          <p:nvSpPr>
            <p:cNvPr id="8" name="TextBox 7">
              <a:extLst>
                <a:ext uri="{FF2B5EF4-FFF2-40B4-BE49-F238E27FC236}">
                  <a16:creationId xmlns:a16="http://schemas.microsoft.com/office/drawing/2014/main" id="{D4EE87F5-8C1A-402E-A5C7-239015746E00}"/>
                </a:ext>
              </a:extLst>
            </p:cNvPr>
            <p:cNvSpPr txBox="1"/>
            <p:nvPr/>
          </p:nvSpPr>
          <p:spPr>
            <a:xfrm>
              <a:off x="755670" y="105981"/>
              <a:ext cx="2965004" cy="682728"/>
            </a:xfrm>
            <a:prstGeom prst="rect">
              <a:avLst/>
            </a:prstGeom>
            <a:noFill/>
          </p:spPr>
          <p:txBody>
            <a:bodyPr wrap="square" rtlCol="0">
              <a:spAutoFit/>
            </a:bodyPr>
            <a:lstStyle/>
            <a:p>
              <a:r>
                <a:rPr lang="en-US" b="1" u="sng" dirty="0">
                  <a:latin typeface="Candara" panose="020E0502030303020204" pitchFamily="34" charset="0"/>
                </a:rPr>
                <a:t>SLOW E_PROCUREMENT SYSTEM ADOPTION AND PUBLICATION IN OPEN CONTRACTING DATA STANDARDS (OCDS)</a:t>
              </a:r>
              <a:endParaRPr lang="en-GB" b="1" u="sng" dirty="0">
                <a:latin typeface="Candara" panose="020E0502030303020204" pitchFamily="34" charset="0"/>
              </a:endParaRPr>
            </a:p>
          </p:txBody>
        </p:sp>
        <p:pic>
          <p:nvPicPr>
            <p:cNvPr id="9" name="Graphic 8" descr="High voltage with solid fill">
              <a:extLst>
                <a:ext uri="{FF2B5EF4-FFF2-40B4-BE49-F238E27FC236}">
                  <a16:creationId xmlns:a16="http://schemas.microsoft.com/office/drawing/2014/main" id="{885FC8DC-F240-4733-8D86-A8562861B52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9312" y="105981"/>
              <a:ext cx="136358" cy="338224"/>
            </a:xfrm>
            <a:prstGeom prst="rect">
              <a:avLst/>
            </a:prstGeom>
          </p:spPr>
        </p:pic>
      </p:grpSp>
      <p:sp>
        <p:nvSpPr>
          <p:cNvPr id="10" name="TextBox 9">
            <a:extLst>
              <a:ext uri="{FF2B5EF4-FFF2-40B4-BE49-F238E27FC236}">
                <a16:creationId xmlns:a16="http://schemas.microsoft.com/office/drawing/2014/main" id="{258F54B9-44D5-4623-9D95-D7EEB9291073}"/>
              </a:ext>
            </a:extLst>
          </p:cNvPr>
          <p:cNvSpPr txBox="1"/>
          <p:nvPr/>
        </p:nvSpPr>
        <p:spPr>
          <a:xfrm>
            <a:off x="222837" y="1225689"/>
            <a:ext cx="11746326" cy="5632311"/>
          </a:xfrm>
          <a:prstGeom prst="rect">
            <a:avLst/>
          </a:prstGeom>
          <a:noFill/>
        </p:spPr>
        <p:txBody>
          <a:bodyPr wrap="square" rtlCol="0">
            <a:spAutoFit/>
          </a:bodyPr>
          <a:lstStyle/>
          <a:p>
            <a:pPr marL="285750" indent="-285750" algn="just">
              <a:buFont typeface="Wingdings" panose="05000000000000000000" pitchFamily="2" charset="2"/>
              <a:buChar char="q"/>
            </a:pPr>
            <a:r>
              <a:rPr lang="en-GB" dirty="0">
                <a:latin typeface="Candara" panose="020E0502030303020204" pitchFamily="34" charset="0"/>
              </a:rPr>
              <a:t> </a:t>
            </a:r>
            <a:r>
              <a:rPr lang="en-GB" dirty="0" err="1">
                <a:latin typeface="Candara" panose="020E0502030303020204" pitchFamily="34" charset="0"/>
              </a:rPr>
              <a:t>Akwa</a:t>
            </a:r>
            <a:r>
              <a:rPr lang="en-GB" dirty="0">
                <a:latin typeface="Candara" panose="020E0502030303020204" pitchFamily="34" charset="0"/>
              </a:rPr>
              <a:t> Ibom State is the only Framework Agreement/Contract (FA/FC) State behind on E-GP system adoption and is at high risk of not meeting the DLR requirements. However, another 6 FA/FC States (</a:t>
            </a:r>
            <a:r>
              <a:rPr lang="en-GB" dirty="0" err="1">
                <a:latin typeface="Candara" panose="020E0502030303020204" pitchFamily="34" charset="0"/>
              </a:rPr>
              <a:t>Borno</a:t>
            </a:r>
            <a:r>
              <a:rPr lang="en-GB" dirty="0">
                <a:latin typeface="Candara" panose="020E0502030303020204" pitchFamily="34" charset="0"/>
              </a:rPr>
              <a:t>, Gombe, Kebbi, Sokoto, Ekiti and Bayelsa State) are behind on OCDS compliance requirements. Their OCDS portals are either not active or OCDS data for 2021 not published.</a:t>
            </a:r>
          </a:p>
          <a:p>
            <a:pPr marL="285750" indent="-285750" algn="just">
              <a:buFont typeface="Wingdings" panose="05000000000000000000" pitchFamily="2" charset="2"/>
              <a:buChar char="q"/>
            </a:pPr>
            <a:endParaRPr lang="en-GB" dirty="0">
              <a:latin typeface="Candara" panose="020E0502030303020204" pitchFamily="34" charset="0"/>
            </a:endParaRPr>
          </a:p>
          <a:p>
            <a:pPr marL="285750" indent="-285750" algn="just">
              <a:buFont typeface="Wingdings" panose="05000000000000000000" pitchFamily="2" charset="2"/>
              <a:buChar char="q"/>
            </a:pPr>
            <a:r>
              <a:rPr lang="en-GB" dirty="0">
                <a:latin typeface="Candara" panose="020E0502030303020204" pitchFamily="34" charset="0"/>
              </a:rPr>
              <a:t>Bauchi, Delta, </a:t>
            </a:r>
            <a:r>
              <a:rPr lang="en-GB" dirty="0" err="1">
                <a:latin typeface="Candara" panose="020E0502030303020204" pitchFamily="34" charset="0"/>
              </a:rPr>
              <a:t>Abia</a:t>
            </a:r>
            <a:r>
              <a:rPr lang="en-GB" dirty="0">
                <a:latin typeface="Candara" panose="020E0502030303020204" pitchFamily="34" charset="0"/>
              </a:rPr>
              <a:t>, Lagos, Anambra, Plateau, Imo, Enugu and Nasarawa State are the Non-FA/FC States (out of 16 States) behind on E-GP adoption. Bauchi State is particularly at high risk of not meeting the DLR requirements.</a:t>
            </a:r>
          </a:p>
          <a:p>
            <a:pPr marL="285750" indent="-285750" algn="just">
              <a:buFont typeface="Wingdings" panose="05000000000000000000" pitchFamily="2" charset="2"/>
              <a:buChar char="q"/>
            </a:pPr>
            <a:endParaRPr lang="en-GB" dirty="0">
              <a:latin typeface="Candara" panose="020E0502030303020204" pitchFamily="34" charset="0"/>
            </a:endParaRPr>
          </a:p>
          <a:p>
            <a:pPr marL="285750" indent="-285750" algn="just">
              <a:buFont typeface="Wingdings" panose="05000000000000000000" pitchFamily="2" charset="2"/>
              <a:buChar char="q"/>
            </a:pPr>
            <a:r>
              <a:rPr lang="en-GB" dirty="0">
                <a:latin typeface="Candara" panose="020E0502030303020204" pitchFamily="34" charset="0"/>
              </a:rPr>
              <a:t>Imo and Bauchi State are the only Non-FA/FC States (out of 16 States) behind on OCDS compliance requirements. Their OCDS portals are either not active or OCDS data for 2021 not published.</a:t>
            </a:r>
          </a:p>
          <a:p>
            <a:pPr marL="285750" indent="-285750" algn="just">
              <a:buFont typeface="Wingdings" panose="05000000000000000000" pitchFamily="2" charset="2"/>
              <a:buChar char="q"/>
            </a:pPr>
            <a:endParaRPr lang="en-GB" dirty="0">
              <a:latin typeface="Candara" panose="020E0502030303020204" pitchFamily="34" charset="0"/>
            </a:endParaRPr>
          </a:p>
          <a:p>
            <a:pPr marL="285750" indent="-285750" algn="just">
              <a:buFont typeface="Wingdings" panose="05000000000000000000" pitchFamily="2" charset="2"/>
              <a:buChar char="q"/>
            </a:pPr>
            <a:r>
              <a:rPr lang="en-GB" b="1" dirty="0">
                <a:solidFill>
                  <a:srgbClr val="FF0000"/>
                </a:solidFill>
                <a:latin typeface="Candara" panose="020E0502030303020204" pitchFamily="34" charset="0"/>
              </a:rPr>
              <a:t>NGF in collaboration with Ernst &amp; Young (EY) and the World Bank will continue to </a:t>
            </a:r>
            <a:r>
              <a:rPr lang="en-US" b="1" dirty="0">
                <a:solidFill>
                  <a:srgbClr val="FF0000"/>
                </a:solidFill>
                <a:latin typeface="Candara" panose="020E0502030303020204" pitchFamily="34" charset="0"/>
                <a:cs typeface="Calibri" panose="020F0502020204030204" pitchFamily="34" charset="0"/>
              </a:rPr>
              <a:t>r</a:t>
            </a:r>
            <a:r>
              <a:rPr lang="en-US" b="1" dirty="0">
                <a:solidFill>
                  <a:srgbClr val="FF0000"/>
                </a:solidFill>
                <a:latin typeface="Candara" panose="020E0502030303020204" pitchFamily="34" charset="0"/>
                <a:ea typeface="Times New Roman" panose="02020603050405020304" pitchFamily="18" charset="0"/>
                <a:cs typeface="Calibri" panose="020F0502020204030204" pitchFamily="34" charset="0"/>
              </a:rPr>
              <a:t>eview States procurement plans and transaction implementation strategies to advise on remedial actions to achieve compliance.</a:t>
            </a:r>
          </a:p>
          <a:p>
            <a:pPr marL="285750" indent="-285750" algn="just">
              <a:buFont typeface="Wingdings" panose="05000000000000000000" pitchFamily="2" charset="2"/>
              <a:buChar char="q"/>
            </a:pPr>
            <a:endParaRPr lang="en-US" b="1" dirty="0">
              <a:solidFill>
                <a:srgbClr val="FF0000"/>
              </a:solidFill>
              <a:latin typeface="Candara" panose="020E0502030303020204" pitchFamily="34" charset="0"/>
              <a:ea typeface="Times New Roman" panose="02020603050405020304" pitchFamily="18" charset="0"/>
              <a:cs typeface="Calibri" panose="020F0502020204030204" pitchFamily="34" charset="0"/>
            </a:endParaRPr>
          </a:p>
          <a:p>
            <a:pPr marL="285750" indent="-285750" algn="just">
              <a:buFont typeface="Wingdings" panose="05000000000000000000" pitchFamily="2" charset="2"/>
              <a:buChar char="q"/>
            </a:pPr>
            <a:r>
              <a:rPr lang="en-GB" b="1" dirty="0">
                <a:solidFill>
                  <a:srgbClr val="FF0000"/>
                </a:solidFill>
                <a:latin typeface="Candara" panose="020E0502030303020204" pitchFamily="34" charset="0"/>
              </a:rPr>
              <a:t>NGF in collaboration with EY and the World Bank will continue to provide technical review as well as advisory support to States on OCDS.</a:t>
            </a:r>
          </a:p>
          <a:p>
            <a:pPr marL="285750" indent="-285750" algn="just">
              <a:buFont typeface="Wingdings" panose="05000000000000000000" pitchFamily="2" charset="2"/>
              <a:buChar char="q"/>
            </a:pPr>
            <a:endParaRPr lang="en-GB" b="1" dirty="0">
              <a:solidFill>
                <a:srgbClr val="FF0000"/>
              </a:solidFill>
              <a:latin typeface="Candara" panose="020E0502030303020204" pitchFamily="34" charset="0"/>
            </a:endParaRPr>
          </a:p>
          <a:p>
            <a:pPr marL="285750" indent="-285750" algn="just">
              <a:buFont typeface="Wingdings" panose="05000000000000000000" pitchFamily="2" charset="2"/>
              <a:buChar char="q"/>
            </a:pPr>
            <a:r>
              <a:rPr lang="en-GB" b="1" dirty="0">
                <a:solidFill>
                  <a:srgbClr val="FF0000"/>
                </a:solidFill>
                <a:latin typeface="Candara" panose="020E0502030303020204" pitchFamily="34" charset="0"/>
                <a:ea typeface="Times New Roman" panose="02020603050405020304" pitchFamily="18" charset="0"/>
                <a:cs typeface="Calibri" panose="020F0502020204030204" pitchFamily="34" charset="0"/>
              </a:rPr>
              <a:t>A top-down directive from the State Governors mandating </a:t>
            </a:r>
            <a:r>
              <a:rPr lang="en-GB" b="1" dirty="0" err="1">
                <a:solidFill>
                  <a:srgbClr val="FF0000"/>
                </a:solidFill>
                <a:latin typeface="Candara" panose="020E0502030303020204" pitchFamily="34" charset="0"/>
                <a:ea typeface="Times New Roman" panose="02020603050405020304" pitchFamily="18" charset="0"/>
                <a:cs typeface="Calibri" panose="020F0502020204030204" pitchFamily="34" charset="0"/>
              </a:rPr>
              <a:t>e_procurement</a:t>
            </a:r>
            <a:r>
              <a:rPr lang="en-GB" b="1" dirty="0">
                <a:solidFill>
                  <a:srgbClr val="FF0000"/>
                </a:solidFill>
                <a:latin typeface="Candara" panose="020E0502030303020204" pitchFamily="34" charset="0"/>
                <a:ea typeface="Times New Roman" panose="02020603050405020304" pitchFamily="18" charset="0"/>
                <a:cs typeface="Calibri" panose="020F0502020204030204" pitchFamily="34" charset="0"/>
              </a:rPr>
              <a:t> system adoption in at least 4 MDAs (incl. Education, Health and Public Works) and monthly publication of contract awards’ information in OCDS format by all MDAs will greatly assist.</a:t>
            </a:r>
            <a:endParaRPr lang="en-US" b="1" dirty="0">
              <a:solidFill>
                <a:srgbClr val="FF0000"/>
              </a:solidFill>
              <a:latin typeface="Candara" panose="020E050203030302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860406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9202C7F3-77ED-4BB7-91B9-9B34752BFA58}"/>
              </a:ext>
            </a:extLst>
          </p:cNvPr>
          <p:cNvGrpSpPr/>
          <p:nvPr/>
        </p:nvGrpSpPr>
        <p:grpSpPr>
          <a:xfrm>
            <a:off x="1503239" y="658090"/>
            <a:ext cx="9460325" cy="499315"/>
            <a:chOff x="441615" y="750014"/>
            <a:chExt cx="9222062" cy="499315"/>
          </a:xfrm>
        </p:grpSpPr>
        <p:sp>
          <p:nvSpPr>
            <p:cNvPr id="21" name="TextBox 20">
              <a:extLst>
                <a:ext uri="{FF2B5EF4-FFF2-40B4-BE49-F238E27FC236}">
                  <a16:creationId xmlns:a16="http://schemas.microsoft.com/office/drawing/2014/main" id="{FCE5A32E-32FB-4EE9-898D-7B5088C5EA13}"/>
                </a:ext>
              </a:extLst>
            </p:cNvPr>
            <p:cNvSpPr txBox="1"/>
            <p:nvPr/>
          </p:nvSpPr>
          <p:spPr>
            <a:xfrm>
              <a:off x="1055185" y="849219"/>
              <a:ext cx="8608492" cy="400110"/>
            </a:xfrm>
            <a:prstGeom prst="rect">
              <a:avLst/>
            </a:prstGeom>
            <a:noFill/>
          </p:spPr>
          <p:txBody>
            <a:bodyPr wrap="square" rtlCol="0">
              <a:spAutoFit/>
            </a:bodyPr>
            <a:lstStyle/>
            <a:p>
              <a:r>
                <a:rPr lang="en-US" sz="2000" b="1" u="sng" dirty="0">
                  <a:latin typeface="Candara" panose="020E0502030303020204" pitchFamily="34" charset="0"/>
                </a:rPr>
                <a:t>PAYMENT DEFAULT AND POSSIBLE DISCONTINUATION OF SERVICE</a:t>
              </a:r>
              <a:endParaRPr lang="en-GB" sz="2000" b="1" u="sng" dirty="0">
                <a:latin typeface="Candara" panose="020E0502030303020204" pitchFamily="34" charset="0"/>
              </a:endParaRPr>
            </a:p>
          </p:txBody>
        </p:sp>
        <p:pic>
          <p:nvPicPr>
            <p:cNvPr id="22" name="Graphic 21" descr="High voltage with solid fill">
              <a:extLst>
                <a:ext uri="{FF2B5EF4-FFF2-40B4-BE49-F238E27FC236}">
                  <a16:creationId xmlns:a16="http://schemas.microsoft.com/office/drawing/2014/main" id="{90D071C8-CE19-439D-AF07-CF1B49592E3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1615" y="750014"/>
              <a:ext cx="484917" cy="484917"/>
            </a:xfrm>
            <a:prstGeom prst="rect">
              <a:avLst/>
            </a:prstGeom>
          </p:spPr>
        </p:pic>
      </p:grpSp>
      <p:sp>
        <p:nvSpPr>
          <p:cNvPr id="2" name="TextBox 1">
            <a:extLst>
              <a:ext uri="{FF2B5EF4-FFF2-40B4-BE49-F238E27FC236}">
                <a16:creationId xmlns:a16="http://schemas.microsoft.com/office/drawing/2014/main" id="{39A74B37-BD24-492E-8A35-F0F674A56568}"/>
              </a:ext>
            </a:extLst>
          </p:cNvPr>
          <p:cNvSpPr txBox="1"/>
          <p:nvPr/>
        </p:nvSpPr>
        <p:spPr>
          <a:xfrm>
            <a:off x="222837" y="1358307"/>
            <a:ext cx="11746326" cy="5016758"/>
          </a:xfrm>
          <a:prstGeom prst="rect">
            <a:avLst/>
          </a:prstGeom>
          <a:noFill/>
        </p:spPr>
        <p:txBody>
          <a:bodyPr wrap="square" rtlCol="0">
            <a:spAutoFit/>
          </a:bodyPr>
          <a:lstStyle/>
          <a:p>
            <a:pPr marL="285750" indent="-285750" algn="just">
              <a:buFont typeface="Wingdings" panose="05000000000000000000" pitchFamily="2" charset="2"/>
              <a:buChar char="q"/>
            </a:pPr>
            <a:r>
              <a:rPr lang="en-GB" sz="2000" dirty="0">
                <a:latin typeface="Candara" panose="020E0502030303020204" pitchFamily="34" charset="0"/>
              </a:rPr>
              <a:t>14 of the 16 Framework Agreement/Contract (FA/FC) States except Jigawa and Kebbi State are behind on milestone payments and owing between </a:t>
            </a:r>
            <a:r>
              <a:rPr lang="en-GB" sz="2000" b="1" u="sng" dirty="0">
                <a:latin typeface="Candara" panose="020E0502030303020204" pitchFamily="34" charset="0"/>
              </a:rPr>
              <a:t>$17,000 - $138,000 each</a:t>
            </a:r>
            <a:r>
              <a:rPr lang="en-GB" sz="2000" dirty="0">
                <a:latin typeface="Candara" panose="020E0502030303020204" pitchFamily="34" charset="0"/>
              </a:rPr>
              <a:t>. Unpaid invoices by the 14 FA/FC States amounts to more than </a:t>
            </a:r>
            <a:r>
              <a:rPr lang="en-GB" sz="2000" b="1" u="sng" dirty="0">
                <a:latin typeface="Candara" panose="020E0502030303020204" pitchFamily="34" charset="0"/>
              </a:rPr>
              <a:t>$1.2 million </a:t>
            </a:r>
            <a:r>
              <a:rPr lang="en-GB" sz="2000" dirty="0">
                <a:latin typeface="Candara" panose="020E0502030303020204" pitchFamily="34" charset="0"/>
              </a:rPr>
              <a:t>in total.</a:t>
            </a:r>
          </a:p>
          <a:p>
            <a:pPr marL="285750" indent="-285750" algn="just">
              <a:buFont typeface="Wingdings" panose="05000000000000000000" pitchFamily="2" charset="2"/>
              <a:buChar char="q"/>
            </a:pPr>
            <a:endParaRPr lang="en-GB" sz="2000" dirty="0">
              <a:latin typeface="Candara" panose="020E0502030303020204" pitchFamily="34" charset="0"/>
            </a:endParaRPr>
          </a:p>
          <a:p>
            <a:pPr marL="285750" indent="-285750" algn="just">
              <a:buFont typeface="Wingdings" panose="05000000000000000000" pitchFamily="2" charset="2"/>
              <a:buChar char="q"/>
            </a:pPr>
            <a:r>
              <a:rPr lang="en-GB" sz="2000" dirty="0">
                <a:latin typeface="Candara" panose="020E0502030303020204" pitchFamily="34" charset="0"/>
              </a:rPr>
              <a:t>European Dynamics has written to States repeatedly on the unpaid invoices and has begun charging interest on delayed payments.</a:t>
            </a:r>
          </a:p>
          <a:p>
            <a:pPr marL="285750" indent="-285750" algn="just">
              <a:buFont typeface="Wingdings" panose="05000000000000000000" pitchFamily="2" charset="2"/>
              <a:buChar char="q"/>
            </a:pPr>
            <a:endParaRPr lang="en-GB" sz="2000" dirty="0">
              <a:latin typeface="Candara" panose="020E0502030303020204" pitchFamily="34" charset="0"/>
            </a:endParaRPr>
          </a:p>
          <a:p>
            <a:pPr marL="285750" indent="-285750" algn="just">
              <a:buFont typeface="Wingdings" panose="05000000000000000000" pitchFamily="2" charset="2"/>
              <a:buChar char="q"/>
            </a:pPr>
            <a:r>
              <a:rPr lang="en-GB" sz="2000" dirty="0">
                <a:latin typeface="Candara" panose="020E0502030303020204" pitchFamily="34" charset="0"/>
              </a:rPr>
              <a:t>This if unaddressed could lead to the vendor discontinuing service which will jeopardise the chance of concerned States in meeting the revised DLR timeline of June FY2022.</a:t>
            </a:r>
          </a:p>
          <a:p>
            <a:pPr marL="285750" indent="-285750" algn="just">
              <a:buFont typeface="Wingdings" panose="05000000000000000000" pitchFamily="2" charset="2"/>
              <a:buChar char="q"/>
            </a:pPr>
            <a:endParaRPr lang="en-GB" sz="2000" dirty="0">
              <a:latin typeface="Candara" panose="020E0502030303020204" pitchFamily="34" charset="0"/>
            </a:endParaRPr>
          </a:p>
          <a:p>
            <a:pPr marL="285750" indent="-285750" algn="just">
              <a:buFont typeface="Wingdings" panose="05000000000000000000" pitchFamily="2" charset="2"/>
              <a:buChar char="q"/>
            </a:pPr>
            <a:r>
              <a:rPr lang="en-GB" sz="2000" b="1" dirty="0">
                <a:solidFill>
                  <a:srgbClr val="FF0000"/>
                </a:solidFill>
                <a:latin typeface="Candara" panose="020E0502030303020204" pitchFamily="34" charset="0"/>
              </a:rPr>
              <a:t>The vendor has written to all States regarding the outstanding payment invoices due and has also escalated the matter to the World Bank requesting their intervention to deduct at source, the sums owed from future disbursement to States on the SFTAS programme. While this will be the most convenient option given the FX issues faced by the concerned States in meeting their payment obligation. However, the deduction at source will require the sign-off of the States concerned.</a:t>
            </a:r>
          </a:p>
          <a:p>
            <a:pPr marL="285750" indent="-285750" algn="just">
              <a:buFont typeface="Wingdings" panose="05000000000000000000" pitchFamily="2" charset="2"/>
              <a:buChar char="q"/>
            </a:pPr>
            <a:endParaRPr lang="en-GB" sz="2000" b="1" dirty="0">
              <a:solidFill>
                <a:srgbClr val="FF0000"/>
              </a:solidFill>
              <a:latin typeface="Candara" panose="020E0502030303020204" pitchFamily="34" charset="0"/>
            </a:endParaRPr>
          </a:p>
        </p:txBody>
      </p:sp>
    </p:spTree>
    <p:extLst>
      <p:ext uri="{BB962C8B-B14F-4D97-AF65-F5344CB8AC3E}">
        <p14:creationId xmlns:p14="http://schemas.microsoft.com/office/powerpoint/2010/main" val="526304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 letter&#10;&#10;Description automatically generated">
            <a:extLst>
              <a:ext uri="{FF2B5EF4-FFF2-40B4-BE49-F238E27FC236}">
                <a16:creationId xmlns:a16="http://schemas.microsoft.com/office/drawing/2014/main" id="{88EAF63C-9215-49AA-8375-CE948DE019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73" y="856146"/>
            <a:ext cx="4366835" cy="5964626"/>
          </a:xfrm>
          <a:prstGeom prst="rect">
            <a:avLst/>
          </a:prstGeom>
          <a:ln>
            <a:solidFill>
              <a:schemeClr val="tx1"/>
            </a:solidFill>
          </a:ln>
        </p:spPr>
      </p:pic>
      <p:sp>
        <p:nvSpPr>
          <p:cNvPr id="14" name="TextBox 13">
            <a:extLst>
              <a:ext uri="{FF2B5EF4-FFF2-40B4-BE49-F238E27FC236}">
                <a16:creationId xmlns:a16="http://schemas.microsoft.com/office/drawing/2014/main" id="{E30F7D74-8AAD-48DE-803B-D952F4425E56}"/>
              </a:ext>
            </a:extLst>
          </p:cNvPr>
          <p:cNvSpPr txBox="1"/>
          <p:nvPr/>
        </p:nvSpPr>
        <p:spPr>
          <a:xfrm>
            <a:off x="704864" y="548368"/>
            <a:ext cx="7260902" cy="307777"/>
          </a:xfrm>
          <a:prstGeom prst="rect">
            <a:avLst/>
          </a:prstGeom>
          <a:noFill/>
        </p:spPr>
        <p:txBody>
          <a:bodyPr wrap="square" rtlCol="0">
            <a:spAutoFit/>
          </a:bodyPr>
          <a:lstStyle/>
          <a:p>
            <a:pPr algn="ctr"/>
            <a:r>
              <a:rPr lang="en-US" sz="1400" b="1" u="sng" dirty="0">
                <a:solidFill>
                  <a:srgbClr val="C00000"/>
                </a:solidFill>
                <a:latin typeface="Candara" panose="020E0502030303020204" pitchFamily="34" charset="0"/>
              </a:rPr>
              <a:t>LETTER </a:t>
            </a:r>
            <a:r>
              <a:rPr lang="en-GB" sz="1400" b="1" u="sng" dirty="0">
                <a:solidFill>
                  <a:srgbClr val="C00000"/>
                </a:solidFill>
                <a:latin typeface="Candara" panose="020E0502030303020204" pitchFamily="34" charset="0"/>
              </a:rPr>
              <a:t>W</a:t>
            </a:r>
            <a:r>
              <a:rPr lang="en-US" sz="1400" b="1" u="sng" dirty="0">
                <a:solidFill>
                  <a:srgbClr val="C00000"/>
                </a:solidFill>
                <a:latin typeface="Candara" panose="020E0502030303020204" pitchFamily="34" charset="0"/>
              </a:rPr>
              <a:t>RITTEN BY EUROPEAN DYNAMICS TO THE WORLD BANK ON 22</a:t>
            </a:r>
            <a:r>
              <a:rPr lang="en-US" sz="1400" b="1" u="sng" baseline="30000" dirty="0">
                <a:solidFill>
                  <a:srgbClr val="C00000"/>
                </a:solidFill>
                <a:latin typeface="Candara" panose="020E0502030303020204" pitchFamily="34" charset="0"/>
              </a:rPr>
              <a:t>ND</a:t>
            </a:r>
            <a:r>
              <a:rPr lang="en-US" sz="1400" b="1" u="sng" dirty="0">
                <a:solidFill>
                  <a:srgbClr val="C00000"/>
                </a:solidFill>
                <a:latin typeface="Candara" panose="020E0502030303020204" pitchFamily="34" charset="0"/>
              </a:rPr>
              <a:t> FEBRUARY 2022</a:t>
            </a:r>
            <a:endParaRPr lang="en-GB" sz="1400" b="1" u="sng" dirty="0">
              <a:solidFill>
                <a:srgbClr val="C00000"/>
              </a:solidFill>
              <a:latin typeface="Candara" panose="020E0502030303020204" pitchFamily="34" charset="0"/>
            </a:endParaRPr>
          </a:p>
        </p:txBody>
      </p:sp>
      <p:graphicFrame>
        <p:nvGraphicFramePr>
          <p:cNvPr id="15" name="Table 14">
            <a:extLst>
              <a:ext uri="{FF2B5EF4-FFF2-40B4-BE49-F238E27FC236}">
                <a16:creationId xmlns:a16="http://schemas.microsoft.com/office/drawing/2014/main" id="{E66837AD-74CA-4A35-9C6E-7F2885475A3A}"/>
              </a:ext>
            </a:extLst>
          </p:cNvPr>
          <p:cNvGraphicFramePr>
            <a:graphicFrameLocks noGrp="1"/>
          </p:cNvGraphicFramePr>
          <p:nvPr/>
        </p:nvGraphicFramePr>
        <p:xfrm>
          <a:off x="8956194" y="979255"/>
          <a:ext cx="3172399" cy="4850039"/>
        </p:xfrm>
        <a:graphic>
          <a:graphicData uri="http://schemas.openxmlformats.org/drawingml/2006/table">
            <a:tbl>
              <a:tblPr firstRow="1" firstCol="1" bandRow="1">
                <a:tableStyleId>{00A15C55-8517-42AA-B614-E9B94910E393}</a:tableStyleId>
              </a:tblPr>
              <a:tblGrid>
                <a:gridCol w="412976">
                  <a:extLst>
                    <a:ext uri="{9D8B030D-6E8A-4147-A177-3AD203B41FA5}">
                      <a16:colId xmlns:a16="http://schemas.microsoft.com/office/drawing/2014/main" val="2231652885"/>
                    </a:ext>
                  </a:extLst>
                </a:gridCol>
                <a:gridCol w="1701956">
                  <a:extLst>
                    <a:ext uri="{9D8B030D-6E8A-4147-A177-3AD203B41FA5}">
                      <a16:colId xmlns:a16="http://schemas.microsoft.com/office/drawing/2014/main" val="1601421083"/>
                    </a:ext>
                  </a:extLst>
                </a:gridCol>
                <a:gridCol w="1057467">
                  <a:extLst>
                    <a:ext uri="{9D8B030D-6E8A-4147-A177-3AD203B41FA5}">
                      <a16:colId xmlns:a16="http://schemas.microsoft.com/office/drawing/2014/main" val="3957584891"/>
                    </a:ext>
                  </a:extLst>
                </a:gridCol>
              </a:tblGrid>
              <a:tr h="216612">
                <a:tc>
                  <a:txBody>
                    <a:bodyPr/>
                    <a:lstStyle/>
                    <a:p>
                      <a:pPr marL="0" marR="0" algn="ctr">
                        <a:lnSpc>
                          <a:spcPct val="107000"/>
                        </a:lnSpc>
                        <a:spcBef>
                          <a:spcPts val="0"/>
                        </a:spcBef>
                        <a:spcAft>
                          <a:spcPts val="0"/>
                        </a:spcAft>
                        <a:tabLst>
                          <a:tab pos="5943600" algn="l"/>
                        </a:tabLst>
                      </a:pPr>
                      <a:r>
                        <a:rPr lang="en-US" sz="1200" dirty="0">
                          <a:effectLst/>
                          <a:latin typeface="Candara" panose="020E0502030303020204" pitchFamily="34" charset="0"/>
                          <a:ea typeface="Calibri" panose="020F0502020204030204" pitchFamily="34" charset="0"/>
                          <a:cs typeface="Times New Roman" panose="02020603050405020304" pitchFamily="18" charset="0"/>
                        </a:rPr>
                        <a:t>S/N</a:t>
                      </a:r>
                      <a:endParaRPr lang="en-GB" sz="12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tabLst>
                          <a:tab pos="5943600" algn="l"/>
                        </a:tabLst>
                      </a:pPr>
                      <a:r>
                        <a:rPr lang="en-US" sz="1200" dirty="0">
                          <a:effectLst/>
                          <a:latin typeface="Candara" panose="020E0502030303020204" pitchFamily="34" charset="0"/>
                        </a:rPr>
                        <a:t>State</a:t>
                      </a:r>
                      <a:endParaRPr lang="en-GB" sz="12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tabLst>
                          <a:tab pos="5943600" algn="l"/>
                        </a:tabLst>
                      </a:pPr>
                      <a:r>
                        <a:rPr lang="en-US" sz="1200" dirty="0">
                          <a:effectLst/>
                          <a:latin typeface="Candara" panose="020E0502030303020204" pitchFamily="34" charset="0"/>
                        </a:rPr>
                        <a:t>Amount</a:t>
                      </a:r>
                      <a:endParaRPr lang="en-GB" sz="12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8635031"/>
                  </a:ext>
                </a:extLst>
              </a:tr>
              <a:tr h="338061">
                <a:tc>
                  <a:txBody>
                    <a:bodyPr/>
                    <a:lstStyle/>
                    <a:p>
                      <a:pPr marL="0" marR="0" algn="ctr">
                        <a:lnSpc>
                          <a:spcPct val="107000"/>
                        </a:lnSpc>
                        <a:spcBef>
                          <a:spcPts val="0"/>
                        </a:spcBef>
                        <a:spcAft>
                          <a:spcPts val="0"/>
                        </a:spcAft>
                        <a:tabLst>
                          <a:tab pos="5943600" algn="l"/>
                        </a:tabLst>
                      </a:pPr>
                      <a:r>
                        <a:rPr lang="en-US" sz="1100" dirty="0">
                          <a:effectLst/>
                          <a:latin typeface="Candara" panose="020E0502030303020204" pitchFamily="34" charset="0"/>
                          <a:ea typeface="Calibri" panose="020F0502020204030204" pitchFamily="34" charset="0"/>
                          <a:cs typeface="Times New Roman" panose="02020603050405020304" pitchFamily="18" charset="0"/>
                        </a:rPr>
                        <a:t>1.</a:t>
                      </a:r>
                      <a:endParaRPr lang="en-GB" sz="11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tabLst>
                          <a:tab pos="5943600" algn="l"/>
                        </a:tabLst>
                      </a:pPr>
                      <a:r>
                        <a:rPr lang="en-US" sz="1100">
                          <a:effectLst/>
                          <a:latin typeface="Candara" panose="020E0502030303020204" pitchFamily="34" charset="0"/>
                        </a:rPr>
                        <a:t>Akwa Ibom</a:t>
                      </a:r>
                      <a:endParaRPr lang="en-GB" sz="11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tabLst>
                          <a:tab pos="5943600" algn="l"/>
                        </a:tabLst>
                      </a:pPr>
                      <a:r>
                        <a:rPr lang="en-US" sz="1100">
                          <a:effectLst/>
                          <a:latin typeface="Candara" panose="020E0502030303020204" pitchFamily="34" charset="0"/>
                        </a:rPr>
                        <a:t>$131, 155: 41</a:t>
                      </a:r>
                      <a:endParaRPr lang="en-GB" sz="11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4579143"/>
                  </a:ext>
                </a:extLst>
              </a:tr>
              <a:tr h="287446">
                <a:tc>
                  <a:txBody>
                    <a:bodyPr/>
                    <a:lstStyle/>
                    <a:p>
                      <a:pPr marL="0" marR="0" algn="ctr">
                        <a:lnSpc>
                          <a:spcPct val="107000"/>
                        </a:lnSpc>
                        <a:spcBef>
                          <a:spcPts val="0"/>
                        </a:spcBef>
                        <a:spcAft>
                          <a:spcPts val="0"/>
                        </a:spcAft>
                        <a:tabLst>
                          <a:tab pos="5943600" algn="l"/>
                        </a:tabLst>
                      </a:pPr>
                      <a:r>
                        <a:rPr lang="en-US" sz="1100" dirty="0">
                          <a:effectLst/>
                          <a:latin typeface="Candara" panose="020E0502030303020204" pitchFamily="34" charset="0"/>
                          <a:ea typeface="Calibri" panose="020F0502020204030204" pitchFamily="34" charset="0"/>
                          <a:cs typeface="Times New Roman" panose="02020603050405020304" pitchFamily="18" charset="0"/>
                        </a:rPr>
                        <a:t>2.</a:t>
                      </a:r>
                      <a:endParaRPr lang="en-GB" sz="11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tabLst>
                          <a:tab pos="5943600" algn="l"/>
                        </a:tabLst>
                      </a:pPr>
                      <a:r>
                        <a:rPr lang="en-US" sz="1100" dirty="0">
                          <a:effectLst/>
                          <a:latin typeface="Candara" panose="020E0502030303020204" pitchFamily="34" charset="0"/>
                        </a:rPr>
                        <a:t>Bayelsa</a:t>
                      </a:r>
                      <a:endParaRPr lang="en-GB" sz="11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tabLst>
                          <a:tab pos="5943600" algn="l"/>
                        </a:tabLst>
                      </a:pPr>
                      <a:r>
                        <a:rPr lang="en-US" sz="1100">
                          <a:effectLst/>
                          <a:latin typeface="Candara" panose="020E0502030303020204" pitchFamily="34" charset="0"/>
                        </a:rPr>
                        <a:t>$67, 600: 66</a:t>
                      </a:r>
                      <a:endParaRPr lang="en-GB" sz="11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5212368"/>
                  </a:ext>
                </a:extLst>
              </a:tr>
              <a:tr h="289249">
                <a:tc>
                  <a:txBody>
                    <a:bodyPr/>
                    <a:lstStyle/>
                    <a:p>
                      <a:pPr marL="0" marR="0" algn="ctr">
                        <a:lnSpc>
                          <a:spcPct val="107000"/>
                        </a:lnSpc>
                        <a:spcBef>
                          <a:spcPts val="0"/>
                        </a:spcBef>
                        <a:spcAft>
                          <a:spcPts val="0"/>
                        </a:spcAft>
                        <a:tabLst>
                          <a:tab pos="5943600" algn="l"/>
                        </a:tabLst>
                      </a:pPr>
                      <a:r>
                        <a:rPr lang="en-US" sz="1100" dirty="0">
                          <a:effectLst/>
                          <a:latin typeface="Candara" panose="020E0502030303020204" pitchFamily="34" charset="0"/>
                          <a:ea typeface="Calibri" panose="020F0502020204030204" pitchFamily="34" charset="0"/>
                          <a:cs typeface="Times New Roman" panose="02020603050405020304" pitchFamily="18" charset="0"/>
                        </a:rPr>
                        <a:t>3.</a:t>
                      </a:r>
                      <a:endParaRPr lang="en-GB" sz="11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tabLst>
                          <a:tab pos="5943600" algn="l"/>
                        </a:tabLst>
                      </a:pPr>
                      <a:r>
                        <a:rPr lang="en-US" sz="1100" dirty="0" err="1">
                          <a:effectLst/>
                          <a:latin typeface="Candara" panose="020E0502030303020204" pitchFamily="34" charset="0"/>
                        </a:rPr>
                        <a:t>Borno</a:t>
                      </a:r>
                      <a:endParaRPr lang="en-GB" sz="11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tabLst>
                          <a:tab pos="5943600" algn="l"/>
                        </a:tabLst>
                      </a:pPr>
                      <a:r>
                        <a:rPr lang="en-US" sz="1100" dirty="0">
                          <a:effectLst/>
                          <a:latin typeface="Candara" panose="020E0502030303020204" pitchFamily="34" charset="0"/>
                        </a:rPr>
                        <a:t>$113, 884: 96</a:t>
                      </a:r>
                      <a:endParaRPr lang="en-GB" sz="11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1844084"/>
                  </a:ext>
                </a:extLst>
              </a:tr>
              <a:tr h="338061">
                <a:tc>
                  <a:txBody>
                    <a:bodyPr/>
                    <a:lstStyle/>
                    <a:p>
                      <a:pPr marL="0" marR="0" algn="ctr">
                        <a:lnSpc>
                          <a:spcPct val="107000"/>
                        </a:lnSpc>
                        <a:spcBef>
                          <a:spcPts val="0"/>
                        </a:spcBef>
                        <a:spcAft>
                          <a:spcPts val="0"/>
                        </a:spcAft>
                        <a:tabLst>
                          <a:tab pos="5943600" algn="l"/>
                        </a:tabLst>
                      </a:pPr>
                      <a:r>
                        <a:rPr lang="en-US" sz="1100" dirty="0">
                          <a:effectLst/>
                          <a:latin typeface="Candara" panose="020E0502030303020204" pitchFamily="34" charset="0"/>
                          <a:ea typeface="Calibri" panose="020F0502020204030204" pitchFamily="34" charset="0"/>
                          <a:cs typeface="Times New Roman" panose="02020603050405020304" pitchFamily="18" charset="0"/>
                        </a:rPr>
                        <a:t>4.</a:t>
                      </a:r>
                      <a:endParaRPr lang="en-GB" sz="11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tabLst>
                          <a:tab pos="5943600" algn="l"/>
                        </a:tabLst>
                      </a:pPr>
                      <a:r>
                        <a:rPr lang="en-US" sz="1100">
                          <a:effectLst/>
                          <a:latin typeface="Candara" panose="020E0502030303020204" pitchFamily="34" charset="0"/>
                        </a:rPr>
                        <a:t>Edo</a:t>
                      </a:r>
                      <a:endParaRPr lang="en-GB" sz="11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tabLst>
                          <a:tab pos="5943600" algn="l"/>
                        </a:tabLst>
                      </a:pPr>
                      <a:r>
                        <a:rPr lang="en-US" sz="1100" dirty="0">
                          <a:effectLst/>
                          <a:latin typeface="Candara" panose="020E0502030303020204" pitchFamily="34" charset="0"/>
                        </a:rPr>
                        <a:t>$17, 273: 61</a:t>
                      </a:r>
                      <a:endParaRPr lang="en-GB" sz="11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4160618"/>
                  </a:ext>
                </a:extLst>
              </a:tr>
              <a:tr h="338061">
                <a:tc>
                  <a:txBody>
                    <a:bodyPr/>
                    <a:lstStyle/>
                    <a:p>
                      <a:pPr marL="0" marR="0" algn="ctr">
                        <a:lnSpc>
                          <a:spcPct val="107000"/>
                        </a:lnSpc>
                        <a:spcBef>
                          <a:spcPts val="0"/>
                        </a:spcBef>
                        <a:spcAft>
                          <a:spcPts val="0"/>
                        </a:spcAft>
                        <a:tabLst>
                          <a:tab pos="5943600" algn="l"/>
                        </a:tabLst>
                      </a:pPr>
                      <a:r>
                        <a:rPr lang="en-US" sz="1100" dirty="0">
                          <a:effectLst/>
                          <a:latin typeface="Candara" panose="020E0502030303020204" pitchFamily="34" charset="0"/>
                          <a:ea typeface="Calibri" panose="020F0502020204030204" pitchFamily="34" charset="0"/>
                          <a:cs typeface="Times New Roman" panose="02020603050405020304" pitchFamily="18" charset="0"/>
                        </a:rPr>
                        <a:t>5.</a:t>
                      </a:r>
                      <a:endParaRPr lang="en-GB" sz="11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tabLst>
                          <a:tab pos="5943600" algn="l"/>
                        </a:tabLst>
                      </a:pPr>
                      <a:r>
                        <a:rPr lang="en-US" sz="1100">
                          <a:effectLst/>
                          <a:latin typeface="Candara" panose="020E0502030303020204" pitchFamily="34" charset="0"/>
                        </a:rPr>
                        <a:t>Ekiti</a:t>
                      </a:r>
                      <a:endParaRPr lang="en-GB" sz="11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tabLst>
                          <a:tab pos="5943600" algn="l"/>
                        </a:tabLst>
                      </a:pPr>
                      <a:r>
                        <a:rPr lang="en-US" sz="1100">
                          <a:effectLst/>
                          <a:latin typeface="Candara" panose="020E0502030303020204" pitchFamily="34" charset="0"/>
                        </a:rPr>
                        <a:t>$116, 925: 15</a:t>
                      </a:r>
                      <a:endParaRPr lang="en-GB" sz="11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74693542"/>
                  </a:ext>
                </a:extLst>
              </a:tr>
              <a:tr h="338061">
                <a:tc>
                  <a:txBody>
                    <a:bodyPr/>
                    <a:lstStyle/>
                    <a:p>
                      <a:pPr marL="0" marR="0" algn="ctr">
                        <a:lnSpc>
                          <a:spcPct val="107000"/>
                        </a:lnSpc>
                        <a:spcBef>
                          <a:spcPts val="0"/>
                        </a:spcBef>
                        <a:spcAft>
                          <a:spcPts val="0"/>
                        </a:spcAft>
                        <a:tabLst>
                          <a:tab pos="5943600" algn="l"/>
                        </a:tabLst>
                      </a:pPr>
                      <a:r>
                        <a:rPr lang="en-US" sz="1100" dirty="0">
                          <a:effectLst/>
                          <a:latin typeface="Candara" panose="020E0502030303020204" pitchFamily="34" charset="0"/>
                          <a:ea typeface="Calibri" panose="020F0502020204030204" pitchFamily="34" charset="0"/>
                          <a:cs typeface="Times New Roman" panose="02020603050405020304" pitchFamily="18" charset="0"/>
                        </a:rPr>
                        <a:t>6.</a:t>
                      </a:r>
                      <a:endParaRPr lang="en-GB" sz="11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tabLst>
                          <a:tab pos="5943600" algn="l"/>
                        </a:tabLst>
                      </a:pPr>
                      <a:r>
                        <a:rPr lang="en-US" sz="1100">
                          <a:effectLst/>
                          <a:latin typeface="Candara" panose="020E0502030303020204" pitchFamily="34" charset="0"/>
                        </a:rPr>
                        <a:t>Gombe</a:t>
                      </a:r>
                      <a:endParaRPr lang="en-GB" sz="11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tabLst>
                          <a:tab pos="5943600" algn="l"/>
                        </a:tabLst>
                      </a:pPr>
                      <a:r>
                        <a:rPr lang="en-US" sz="1100">
                          <a:effectLst/>
                          <a:latin typeface="Candara" panose="020E0502030303020204" pitchFamily="34" charset="0"/>
                        </a:rPr>
                        <a:t>$17, 250: 00</a:t>
                      </a:r>
                      <a:endParaRPr lang="en-GB" sz="11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3405280"/>
                  </a:ext>
                </a:extLst>
              </a:tr>
              <a:tr h="338061">
                <a:tc>
                  <a:txBody>
                    <a:bodyPr/>
                    <a:lstStyle/>
                    <a:p>
                      <a:pPr marL="0" marR="0" algn="ctr">
                        <a:lnSpc>
                          <a:spcPct val="107000"/>
                        </a:lnSpc>
                        <a:spcBef>
                          <a:spcPts val="0"/>
                        </a:spcBef>
                        <a:spcAft>
                          <a:spcPts val="0"/>
                        </a:spcAft>
                        <a:tabLst>
                          <a:tab pos="5943600" algn="l"/>
                        </a:tabLst>
                      </a:pPr>
                      <a:r>
                        <a:rPr lang="en-US" sz="1100" dirty="0">
                          <a:effectLst/>
                          <a:latin typeface="Candara" panose="020E0502030303020204" pitchFamily="34" charset="0"/>
                          <a:ea typeface="Calibri" panose="020F0502020204030204" pitchFamily="34" charset="0"/>
                          <a:cs typeface="Times New Roman" panose="02020603050405020304" pitchFamily="18" charset="0"/>
                        </a:rPr>
                        <a:t>7.</a:t>
                      </a:r>
                      <a:endParaRPr lang="en-GB" sz="11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tabLst>
                          <a:tab pos="5943600" algn="l"/>
                        </a:tabLst>
                      </a:pPr>
                      <a:r>
                        <a:rPr lang="en-US" sz="1100">
                          <a:effectLst/>
                          <a:latin typeface="Candara" panose="020E0502030303020204" pitchFamily="34" charset="0"/>
                        </a:rPr>
                        <a:t>Kaduna</a:t>
                      </a:r>
                      <a:endParaRPr lang="en-GB" sz="11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tabLst>
                          <a:tab pos="5943600" algn="l"/>
                        </a:tabLst>
                      </a:pPr>
                      <a:r>
                        <a:rPr lang="en-US" sz="1100">
                          <a:effectLst/>
                          <a:latin typeface="Candara" panose="020E0502030303020204" pitchFamily="34" charset="0"/>
                        </a:rPr>
                        <a:t>$138, 084: 42</a:t>
                      </a:r>
                      <a:endParaRPr lang="en-GB" sz="11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9016417"/>
                  </a:ext>
                </a:extLst>
              </a:tr>
              <a:tr h="338061">
                <a:tc>
                  <a:txBody>
                    <a:bodyPr/>
                    <a:lstStyle/>
                    <a:p>
                      <a:pPr marL="0" marR="0" algn="ctr">
                        <a:lnSpc>
                          <a:spcPct val="107000"/>
                        </a:lnSpc>
                        <a:spcBef>
                          <a:spcPts val="0"/>
                        </a:spcBef>
                        <a:spcAft>
                          <a:spcPts val="0"/>
                        </a:spcAft>
                        <a:tabLst>
                          <a:tab pos="5943600" algn="l"/>
                        </a:tabLst>
                      </a:pPr>
                      <a:r>
                        <a:rPr lang="en-US" sz="1100" dirty="0">
                          <a:effectLst/>
                          <a:latin typeface="Candara" panose="020E0502030303020204" pitchFamily="34" charset="0"/>
                          <a:ea typeface="Calibri" panose="020F0502020204030204" pitchFamily="34" charset="0"/>
                          <a:cs typeface="Times New Roman" panose="02020603050405020304" pitchFamily="18" charset="0"/>
                        </a:rPr>
                        <a:t>8.</a:t>
                      </a:r>
                      <a:endParaRPr lang="en-GB" sz="11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tabLst>
                          <a:tab pos="5943600" algn="l"/>
                        </a:tabLst>
                      </a:pPr>
                      <a:r>
                        <a:rPr lang="en-US" sz="1100">
                          <a:effectLst/>
                          <a:latin typeface="Candara" panose="020E0502030303020204" pitchFamily="34" charset="0"/>
                        </a:rPr>
                        <a:t>Kano</a:t>
                      </a:r>
                      <a:endParaRPr lang="en-GB" sz="11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tabLst>
                          <a:tab pos="5943600" algn="l"/>
                        </a:tabLst>
                      </a:pPr>
                      <a:r>
                        <a:rPr lang="en-US" sz="1100">
                          <a:effectLst/>
                          <a:latin typeface="Candara" panose="020E0502030303020204" pitchFamily="34" charset="0"/>
                        </a:rPr>
                        <a:t>$84, 847:35</a:t>
                      </a:r>
                      <a:endParaRPr lang="en-GB" sz="11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3151092"/>
                  </a:ext>
                </a:extLst>
              </a:tr>
              <a:tr h="338061">
                <a:tc>
                  <a:txBody>
                    <a:bodyPr/>
                    <a:lstStyle/>
                    <a:p>
                      <a:pPr marL="0" marR="0" algn="ctr">
                        <a:lnSpc>
                          <a:spcPct val="107000"/>
                        </a:lnSpc>
                        <a:spcBef>
                          <a:spcPts val="0"/>
                        </a:spcBef>
                        <a:spcAft>
                          <a:spcPts val="0"/>
                        </a:spcAft>
                        <a:tabLst>
                          <a:tab pos="5943600" algn="l"/>
                        </a:tabLst>
                      </a:pPr>
                      <a:r>
                        <a:rPr lang="en-US" sz="1100" dirty="0">
                          <a:effectLst/>
                          <a:latin typeface="Candara" panose="020E0502030303020204" pitchFamily="34" charset="0"/>
                          <a:ea typeface="Calibri" panose="020F0502020204030204" pitchFamily="34" charset="0"/>
                          <a:cs typeface="Times New Roman" panose="02020603050405020304" pitchFamily="18" charset="0"/>
                        </a:rPr>
                        <a:t>9.</a:t>
                      </a:r>
                      <a:endParaRPr lang="en-GB" sz="11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tabLst>
                          <a:tab pos="5943600" algn="l"/>
                        </a:tabLst>
                      </a:pPr>
                      <a:r>
                        <a:rPr lang="en-US" sz="1100">
                          <a:effectLst/>
                          <a:latin typeface="Candara" panose="020E0502030303020204" pitchFamily="34" charset="0"/>
                        </a:rPr>
                        <a:t>Kogi</a:t>
                      </a:r>
                      <a:endParaRPr lang="en-GB" sz="11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tabLst>
                          <a:tab pos="5943600" algn="l"/>
                        </a:tabLst>
                      </a:pPr>
                      <a:r>
                        <a:rPr lang="en-US" sz="1100" dirty="0">
                          <a:effectLst/>
                          <a:latin typeface="Candara" panose="020E0502030303020204" pitchFamily="34" charset="0"/>
                        </a:rPr>
                        <a:t>$113, 869: 92</a:t>
                      </a:r>
                      <a:endParaRPr lang="en-GB" sz="11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760427"/>
                  </a:ext>
                </a:extLst>
              </a:tr>
              <a:tr h="338061">
                <a:tc>
                  <a:txBody>
                    <a:bodyPr/>
                    <a:lstStyle/>
                    <a:p>
                      <a:pPr marL="0" marR="0" algn="ctr">
                        <a:lnSpc>
                          <a:spcPct val="107000"/>
                        </a:lnSpc>
                        <a:spcBef>
                          <a:spcPts val="0"/>
                        </a:spcBef>
                        <a:spcAft>
                          <a:spcPts val="0"/>
                        </a:spcAft>
                        <a:tabLst>
                          <a:tab pos="5943600" algn="l"/>
                        </a:tabLst>
                      </a:pPr>
                      <a:r>
                        <a:rPr lang="en-US" sz="1100" dirty="0">
                          <a:effectLst/>
                          <a:latin typeface="Candara" panose="020E0502030303020204" pitchFamily="34" charset="0"/>
                          <a:ea typeface="Calibri" panose="020F0502020204030204" pitchFamily="34" charset="0"/>
                          <a:cs typeface="Times New Roman" panose="02020603050405020304" pitchFamily="18" charset="0"/>
                        </a:rPr>
                        <a:t>10.</a:t>
                      </a:r>
                      <a:endParaRPr lang="en-GB" sz="11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tabLst>
                          <a:tab pos="5943600" algn="l"/>
                        </a:tabLst>
                      </a:pPr>
                      <a:r>
                        <a:rPr lang="en-US" sz="1100" dirty="0">
                          <a:effectLst/>
                          <a:latin typeface="Candara" panose="020E0502030303020204" pitchFamily="34" charset="0"/>
                        </a:rPr>
                        <a:t>Niger</a:t>
                      </a:r>
                      <a:endParaRPr lang="en-GB" sz="11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tabLst>
                          <a:tab pos="5943600" algn="l"/>
                        </a:tabLst>
                      </a:pPr>
                      <a:r>
                        <a:rPr lang="en-US" sz="1100">
                          <a:effectLst/>
                          <a:latin typeface="Candara" panose="020E0502030303020204" pitchFamily="34" charset="0"/>
                        </a:rPr>
                        <a:t>$102, 161: 35</a:t>
                      </a:r>
                      <a:endParaRPr lang="en-GB" sz="11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511512"/>
                  </a:ext>
                </a:extLst>
              </a:tr>
              <a:tr h="338061">
                <a:tc>
                  <a:txBody>
                    <a:bodyPr/>
                    <a:lstStyle/>
                    <a:p>
                      <a:pPr marL="0" marR="0" algn="ctr">
                        <a:lnSpc>
                          <a:spcPct val="107000"/>
                        </a:lnSpc>
                        <a:spcBef>
                          <a:spcPts val="0"/>
                        </a:spcBef>
                        <a:spcAft>
                          <a:spcPts val="0"/>
                        </a:spcAft>
                        <a:tabLst>
                          <a:tab pos="5943600" algn="l"/>
                        </a:tabLst>
                      </a:pPr>
                      <a:r>
                        <a:rPr lang="en-US" sz="1100" dirty="0">
                          <a:effectLst/>
                          <a:latin typeface="Candara" panose="020E0502030303020204" pitchFamily="34" charset="0"/>
                          <a:ea typeface="Calibri" panose="020F0502020204030204" pitchFamily="34" charset="0"/>
                          <a:cs typeface="Times New Roman" panose="02020603050405020304" pitchFamily="18" charset="0"/>
                        </a:rPr>
                        <a:t>11.</a:t>
                      </a:r>
                      <a:endParaRPr lang="en-GB" sz="11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tabLst>
                          <a:tab pos="5943600" algn="l"/>
                        </a:tabLst>
                      </a:pPr>
                      <a:r>
                        <a:rPr lang="en-US" sz="1100">
                          <a:effectLst/>
                          <a:latin typeface="Candara" panose="020E0502030303020204" pitchFamily="34" charset="0"/>
                        </a:rPr>
                        <a:t>Sokoto</a:t>
                      </a:r>
                      <a:endParaRPr lang="en-GB" sz="11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tabLst>
                          <a:tab pos="5943600" algn="l"/>
                        </a:tabLst>
                      </a:pPr>
                      <a:r>
                        <a:rPr lang="en-US" sz="1100">
                          <a:effectLst/>
                          <a:latin typeface="Candara" panose="020E0502030303020204" pitchFamily="34" charset="0"/>
                        </a:rPr>
                        <a:t>$48, 287: 98</a:t>
                      </a:r>
                      <a:endParaRPr lang="en-GB" sz="11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3899261"/>
                  </a:ext>
                </a:extLst>
              </a:tr>
              <a:tr h="338061">
                <a:tc>
                  <a:txBody>
                    <a:bodyPr/>
                    <a:lstStyle/>
                    <a:p>
                      <a:pPr marL="0" marR="0" algn="ctr">
                        <a:lnSpc>
                          <a:spcPct val="107000"/>
                        </a:lnSpc>
                        <a:spcBef>
                          <a:spcPts val="0"/>
                        </a:spcBef>
                        <a:spcAft>
                          <a:spcPts val="0"/>
                        </a:spcAft>
                        <a:tabLst>
                          <a:tab pos="5943600" algn="l"/>
                        </a:tabLst>
                      </a:pPr>
                      <a:r>
                        <a:rPr lang="en-US" sz="1100" dirty="0">
                          <a:effectLst/>
                          <a:latin typeface="Candara" panose="020E0502030303020204" pitchFamily="34" charset="0"/>
                          <a:ea typeface="Calibri" panose="020F0502020204030204" pitchFamily="34" charset="0"/>
                          <a:cs typeface="Times New Roman" panose="02020603050405020304" pitchFamily="18" charset="0"/>
                        </a:rPr>
                        <a:t>12.</a:t>
                      </a:r>
                      <a:endParaRPr lang="en-GB" sz="11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tabLst>
                          <a:tab pos="5943600" algn="l"/>
                        </a:tabLst>
                      </a:pPr>
                      <a:r>
                        <a:rPr lang="en-US" sz="1100">
                          <a:effectLst/>
                          <a:latin typeface="Candara" panose="020E0502030303020204" pitchFamily="34" charset="0"/>
                        </a:rPr>
                        <a:t>Ondo</a:t>
                      </a:r>
                      <a:endParaRPr lang="en-GB" sz="11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tabLst>
                          <a:tab pos="5943600" algn="l"/>
                        </a:tabLst>
                      </a:pPr>
                      <a:r>
                        <a:rPr lang="en-US" sz="1100">
                          <a:effectLst/>
                          <a:latin typeface="Candara" panose="020E0502030303020204" pitchFamily="34" charset="0"/>
                        </a:rPr>
                        <a:t>$113, 750:00</a:t>
                      </a:r>
                      <a:endParaRPr lang="en-GB" sz="11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4603257"/>
                  </a:ext>
                </a:extLst>
              </a:tr>
              <a:tr h="338061">
                <a:tc>
                  <a:txBody>
                    <a:bodyPr/>
                    <a:lstStyle/>
                    <a:p>
                      <a:pPr marL="0" marR="0" algn="ctr">
                        <a:lnSpc>
                          <a:spcPct val="107000"/>
                        </a:lnSpc>
                        <a:spcBef>
                          <a:spcPts val="0"/>
                        </a:spcBef>
                        <a:spcAft>
                          <a:spcPts val="0"/>
                        </a:spcAft>
                        <a:tabLst>
                          <a:tab pos="5943600" algn="l"/>
                        </a:tabLst>
                      </a:pPr>
                      <a:r>
                        <a:rPr lang="en-US" sz="1100" dirty="0">
                          <a:effectLst/>
                          <a:latin typeface="Candara" panose="020E0502030303020204" pitchFamily="34" charset="0"/>
                          <a:ea typeface="Calibri" panose="020F0502020204030204" pitchFamily="34" charset="0"/>
                          <a:cs typeface="Times New Roman" panose="02020603050405020304" pitchFamily="18" charset="0"/>
                        </a:rPr>
                        <a:t>13.</a:t>
                      </a:r>
                      <a:endParaRPr lang="en-GB" sz="11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tabLst>
                          <a:tab pos="5943600" algn="l"/>
                        </a:tabLst>
                      </a:pPr>
                      <a:r>
                        <a:rPr lang="en-US" sz="1100">
                          <a:effectLst/>
                          <a:latin typeface="Candara" panose="020E0502030303020204" pitchFamily="34" charset="0"/>
                        </a:rPr>
                        <a:t>Yobe</a:t>
                      </a:r>
                      <a:endParaRPr lang="en-GB" sz="11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tabLst>
                          <a:tab pos="5943600" algn="l"/>
                        </a:tabLst>
                      </a:pPr>
                      <a:r>
                        <a:rPr lang="en-US" sz="1100">
                          <a:effectLst/>
                          <a:latin typeface="Candara" panose="020E0502030303020204" pitchFamily="34" charset="0"/>
                        </a:rPr>
                        <a:t>$113, 836: 05</a:t>
                      </a:r>
                      <a:endParaRPr lang="en-GB" sz="110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0868522"/>
                  </a:ext>
                </a:extLst>
              </a:tr>
              <a:tr h="338061">
                <a:tc>
                  <a:txBody>
                    <a:bodyPr/>
                    <a:lstStyle/>
                    <a:p>
                      <a:pPr marL="0" marR="0" algn="ctr">
                        <a:lnSpc>
                          <a:spcPct val="107000"/>
                        </a:lnSpc>
                        <a:spcBef>
                          <a:spcPts val="0"/>
                        </a:spcBef>
                        <a:spcAft>
                          <a:spcPts val="0"/>
                        </a:spcAft>
                        <a:tabLst>
                          <a:tab pos="5943600" algn="l"/>
                        </a:tabLst>
                      </a:pPr>
                      <a:r>
                        <a:rPr lang="en-US" sz="1100" dirty="0">
                          <a:effectLst/>
                          <a:latin typeface="Candara" panose="020E0502030303020204" pitchFamily="34" charset="0"/>
                          <a:ea typeface="Calibri" panose="020F0502020204030204" pitchFamily="34" charset="0"/>
                          <a:cs typeface="Times New Roman" panose="02020603050405020304" pitchFamily="18" charset="0"/>
                        </a:rPr>
                        <a:t>14.</a:t>
                      </a:r>
                      <a:endParaRPr lang="en-GB" sz="11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tabLst>
                          <a:tab pos="5943600" algn="l"/>
                        </a:tabLst>
                      </a:pPr>
                      <a:r>
                        <a:rPr lang="en-US" sz="1100" dirty="0">
                          <a:effectLst/>
                          <a:latin typeface="Candara" panose="020E0502030303020204" pitchFamily="34" charset="0"/>
                        </a:rPr>
                        <a:t>Zamfara</a:t>
                      </a:r>
                      <a:endParaRPr lang="en-GB" sz="11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tabLst>
                          <a:tab pos="5943600" algn="l"/>
                        </a:tabLst>
                      </a:pPr>
                      <a:r>
                        <a:rPr lang="en-US" sz="1100" dirty="0">
                          <a:effectLst/>
                          <a:latin typeface="Candara" panose="020E0502030303020204" pitchFamily="34" charset="0"/>
                        </a:rPr>
                        <a:t>$96, 535: 42</a:t>
                      </a:r>
                      <a:endParaRPr lang="en-GB" sz="1100" dirty="0">
                        <a:effectLst/>
                        <a:latin typeface="Candara" panose="020E0502030303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3957972"/>
                  </a:ext>
                </a:extLst>
              </a:tr>
            </a:tbl>
          </a:graphicData>
        </a:graphic>
      </p:graphicFrame>
      <p:cxnSp>
        <p:nvCxnSpPr>
          <p:cNvPr id="10" name="Straight Connector 9">
            <a:extLst>
              <a:ext uri="{FF2B5EF4-FFF2-40B4-BE49-F238E27FC236}">
                <a16:creationId xmlns:a16="http://schemas.microsoft.com/office/drawing/2014/main" id="{84BABE50-778D-4807-BC82-5B81E1400D6F}"/>
              </a:ext>
            </a:extLst>
          </p:cNvPr>
          <p:cNvCxnSpPr>
            <a:cxnSpLocks/>
          </p:cNvCxnSpPr>
          <p:nvPr/>
        </p:nvCxnSpPr>
        <p:spPr>
          <a:xfrm>
            <a:off x="8839916" y="548368"/>
            <a:ext cx="0" cy="6272404"/>
          </a:xfrm>
          <a:prstGeom prst="line">
            <a:avLst/>
          </a:prstGeom>
          <a:ln w="28575"/>
        </p:spPr>
        <p:style>
          <a:lnRef idx="1">
            <a:schemeClr val="dk1"/>
          </a:lnRef>
          <a:fillRef idx="0">
            <a:schemeClr val="dk1"/>
          </a:fillRef>
          <a:effectRef idx="0">
            <a:schemeClr val="dk1"/>
          </a:effectRef>
          <a:fontRef idx="minor">
            <a:schemeClr val="tx1"/>
          </a:fontRef>
        </p:style>
      </p:cxnSp>
      <p:sp>
        <p:nvSpPr>
          <p:cNvPr id="18" name="TextBox 17">
            <a:extLst>
              <a:ext uri="{FF2B5EF4-FFF2-40B4-BE49-F238E27FC236}">
                <a16:creationId xmlns:a16="http://schemas.microsoft.com/office/drawing/2014/main" id="{E94EDAB4-8AFD-47B0-BA66-693664384E9C}"/>
              </a:ext>
            </a:extLst>
          </p:cNvPr>
          <p:cNvSpPr txBox="1"/>
          <p:nvPr/>
        </p:nvSpPr>
        <p:spPr>
          <a:xfrm>
            <a:off x="8956194" y="517590"/>
            <a:ext cx="3299211" cy="461665"/>
          </a:xfrm>
          <a:prstGeom prst="rect">
            <a:avLst/>
          </a:prstGeom>
          <a:noFill/>
        </p:spPr>
        <p:txBody>
          <a:bodyPr wrap="square" rtlCol="0">
            <a:spAutoFit/>
          </a:bodyPr>
          <a:lstStyle/>
          <a:p>
            <a:pPr algn="ctr"/>
            <a:r>
              <a:rPr lang="en-US" sz="1200" b="1" u="sng" dirty="0">
                <a:latin typeface="Candara" panose="020E0502030303020204" pitchFamily="34" charset="0"/>
              </a:rPr>
              <a:t>Distribution of Total Outstanding Payment by States as of 23/03/22</a:t>
            </a:r>
            <a:endParaRPr lang="en-GB" sz="1200" b="1" u="sng" dirty="0">
              <a:latin typeface="Candara" panose="020E0502030303020204" pitchFamily="34" charset="0"/>
            </a:endParaRPr>
          </a:p>
        </p:txBody>
      </p:sp>
      <p:pic>
        <p:nvPicPr>
          <p:cNvPr id="1026" name="Picture 2">
            <a:extLst>
              <a:ext uri="{FF2B5EF4-FFF2-40B4-BE49-F238E27FC236}">
                <a16:creationId xmlns:a16="http://schemas.microsoft.com/office/drawing/2014/main" id="{E51E2F09-BCF2-4E02-8716-B6E9E48AC1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51592" y="856145"/>
            <a:ext cx="4235205" cy="592774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983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Comment Important with solid fill">
            <a:extLst>
              <a:ext uri="{FF2B5EF4-FFF2-40B4-BE49-F238E27FC236}">
                <a16:creationId xmlns:a16="http://schemas.microsoft.com/office/drawing/2014/main" id="{C8F24736-9D33-48BF-A90E-9A60980BE8D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69704" y="4984798"/>
            <a:ext cx="1286783" cy="897759"/>
          </a:xfrm>
          <a:prstGeom prst="rect">
            <a:avLst/>
          </a:prstGeom>
        </p:spPr>
      </p:pic>
      <p:graphicFrame>
        <p:nvGraphicFramePr>
          <p:cNvPr id="2" name="Table 1">
            <a:extLst>
              <a:ext uri="{FF2B5EF4-FFF2-40B4-BE49-F238E27FC236}">
                <a16:creationId xmlns:a16="http://schemas.microsoft.com/office/drawing/2014/main" id="{CFC41D45-8947-4088-94FA-BCBC3B50F2DD}"/>
              </a:ext>
            </a:extLst>
          </p:cNvPr>
          <p:cNvGraphicFramePr>
            <a:graphicFrameLocks noGrp="1"/>
          </p:cNvGraphicFramePr>
          <p:nvPr/>
        </p:nvGraphicFramePr>
        <p:xfrm>
          <a:off x="731520" y="732401"/>
          <a:ext cx="9202238" cy="5687640"/>
        </p:xfrm>
        <a:graphic>
          <a:graphicData uri="http://schemas.openxmlformats.org/drawingml/2006/table">
            <a:tbl>
              <a:tblPr/>
              <a:tblGrid>
                <a:gridCol w="907325">
                  <a:extLst>
                    <a:ext uri="{9D8B030D-6E8A-4147-A177-3AD203B41FA5}">
                      <a16:colId xmlns:a16="http://schemas.microsoft.com/office/drawing/2014/main" val="624143867"/>
                    </a:ext>
                  </a:extLst>
                </a:gridCol>
                <a:gridCol w="2232184">
                  <a:extLst>
                    <a:ext uri="{9D8B030D-6E8A-4147-A177-3AD203B41FA5}">
                      <a16:colId xmlns:a16="http://schemas.microsoft.com/office/drawing/2014/main" val="80080336"/>
                    </a:ext>
                  </a:extLst>
                </a:gridCol>
                <a:gridCol w="2039281">
                  <a:extLst>
                    <a:ext uri="{9D8B030D-6E8A-4147-A177-3AD203B41FA5}">
                      <a16:colId xmlns:a16="http://schemas.microsoft.com/office/drawing/2014/main" val="457144311"/>
                    </a:ext>
                  </a:extLst>
                </a:gridCol>
                <a:gridCol w="2121956">
                  <a:extLst>
                    <a:ext uri="{9D8B030D-6E8A-4147-A177-3AD203B41FA5}">
                      <a16:colId xmlns:a16="http://schemas.microsoft.com/office/drawing/2014/main" val="4169794272"/>
                    </a:ext>
                  </a:extLst>
                </a:gridCol>
                <a:gridCol w="1901492">
                  <a:extLst>
                    <a:ext uri="{9D8B030D-6E8A-4147-A177-3AD203B41FA5}">
                      <a16:colId xmlns:a16="http://schemas.microsoft.com/office/drawing/2014/main" val="2006735390"/>
                    </a:ext>
                  </a:extLst>
                </a:gridCol>
              </a:tblGrid>
              <a:tr h="189588">
                <a:tc>
                  <a:txBody>
                    <a:bodyPr/>
                    <a:lstStyle/>
                    <a:p>
                      <a:pPr algn="l" fontAlgn="b"/>
                      <a:r>
                        <a:rPr lang="en-GB" sz="1100" b="1" i="0" u="none" strike="noStrike">
                          <a:solidFill>
                            <a:srgbClr val="000000"/>
                          </a:solidFill>
                          <a:effectLst/>
                          <a:latin typeface="Abadi" panose="020B0604020104020204" pitchFamily="34" charset="0"/>
                        </a:rPr>
                        <a:t>Nigerian State</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100" b="1" i="0" u="none" strike="noStrike">
                          <a:solidFill>
                            <a:srgbClr val="000000"/>
                          </a:solidFill>
                          <a:effectLst/>
                          <a:latin typeface="Abadi" panose="020B0604020104020204" pitchFamily="34" charset="0"/>
                        </a:rPr>
                        <a:t>Invoice Number</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100" b="1" i="0" u="none" strike="noStrike">
                          <a:solidFill>
                            <a:srgbClr val="000000"/>
                          </a:solidFill>
                          <a:effectLst/>
                          <a:latin typeface="Abadi" panose="020B0604020104020204" pitchFamily="34" charset="0"/>
                        </a:rPr>
                        <a:t> Invoice Date</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100" b="1" i="0" u="none" strike="noStrike">
                          <a:solidFill>
                            <a:srgbClr val="000000"/>
                          </a:solidFill>
                          <a:effectLst/>
                          <a:latin typeface="Abadi" panose="020B0604020104020204" pitchFamily="34" charset="0"/>
                        </a:rPr>
                        <a:t>Net Amount ($)</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100" b="1" i="0" u="none" strike="noStrike" dirty="0">
                          <a:solidFill>
                            <a:srgbClr val="000000"/>
                          </a:solidFill>
                          <a:effectLst/>
                          <a:latin typeface="Abadi" panose="020B0604020104020204" pitchFamily="34" charset="0"/>
                        </a:rPr>
                        <a:t>Months Due</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5989559"/>
                  </a:ext>
                </a:extLst>
              </a:tr>
              <a:tr h="189588">
                <a:tc>
                  <a:txBody>
                    <a:bodyPr/>
                    <a:lstStyle/>
                    <a:p>
                      <a:pPr algn="l" fontAlgn="b"/>
                      <a:r>
                        <a:rPr lang="en-GB" sz="1100" b="0" i="0" u="none" strike="noStrike" dirty="0">
                          <a:solidFill>
                            <a:srgbClr val="000000"/>
                          </a:solidFill>
                          <a:effectLst/>
                          <a:latin typeface="Abadi" panose="020B0604020104020204" pitchFamily="34" charset="0"/>
                        </a:rPr>
                        <a:t>AKWA IBOM</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16/2021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31-May-21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GB" sz="1100" b="0" i="0" u="none" strike="noStrike">
                          <a:solidFill>
                            <a:srgbClr val="000000"/>
                          </a:solidFill>
                          <a:effectLst/>
                          <a:latin typeface="Abadi" panose="020B0604020104020204" pitchFamily="34" charset="0"/>
                        </a:rPr>
                        <a:t>28,950.00</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GB" sz="1100" b="0" i="0" u="none" strike="noStrike" dirty="0">
                          <a:solidFill>
                            <a:srgbClr val="000000"/>
                          </a:solidFill>
                          <a:effectLst/>
                          <a:latin typeface="Abadi" panose="020B0604020104020204" pitchFamily="34" charset="0"/>
                        </a:rPr>
                        <a:t>8.50</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651999496"/>
                  </a:ext>
                </a:extLst>
              </a:tr>
              <a:tr h="189588">
                <a:tc>
                  <a:txBody>
                    <a:bodyPr/>
                    <a:lstStyle/>
                    <a:p>
                      <a:pPr algn="l" fontAlgn="b"/>
                      <a:r>
                        <a:rPr lang="en-GB" sz="1100" b="0" i="0" u="none" strike="noStrike" dirty="0">
                          <a:solidFill>
                            <a:srgbClr val="000000"/>
                          </a:solidFill>
                          <a:effectLst/>
                          <a:latin typeface="Abadi" panose="020B0604020104020204" pitchFamily="34" charset="0"/>
                        </a:rPr>
                        <a:t>AKWA IBOM</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dirty="0">
                          <a:solidFill>
                            <a:srgbClr val="000000"/>
                          </a:solidFill>
                          <a:effectLst/>
                          <a:latin typeface="Abadi" panose="020B0604020104020204" pitchFamily="34" charset="0"/>
                        </a:rPr>
                        <a:t>17/2021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31-May-21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GB" sz="1100" b="0" i="0" u="none" strike="noStrike">
                          <a:solidFill>
                            <a:srgbClr val="000000"/>
                          </a:solidFill>
                          <a:effectLst/>
                          <a:latin typeface="Abadi" panose="020B0604020104020204" pitchFamily="34" charset="0"/>
                        </a:rPr>
                        <a:t>48,250.00</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GB" sz="1100" b="0" i="0" u="none" strike="noStrike">
                          <a:solidFill>
                            <a:srgbClr val="000000"/>
                          </a:solidFill>
                          <a:effectLst/>
                          <a:latin typeface="Abadi" panose="020B0604020104020204" pitchFamily="34" charset="0"/>
                        </a:rPr>
                        <a:t>8.50</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037564698"/>
                  </a:ext>
                </a:extLst>
              </a:tr>
              <a:tr h="189588">
                <a:tc>
                  <a:txBody>
                    <a:bodyPr/>
                    <a:lstStyle/>
                    <a:p>
                      <a:pPr algn="l" fontAlgn="b"/>
                      <a:r>
                        <a:rPr lang="en-GB" sz="1100" b="0" i="0" u="none" strike="noStrike" dirty="0">
                          <a:solidFill>
                            <a:srgbClr val="000000"/>
                          </a:solidFill>
                          <a:effectLst/>
                          <a:latin typeface="Abadi" panose="020B0604020104020204" pitchFamily="34" charset="0"/>
                        </a:rPr>
                        <a:t>AKWA IBOM</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36/2021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21-Jul-21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GB" sz="1100" b="0" i="0" u="none" strike="noStrike">
                          <a:solidFill>
                            <a:srgbClr val="000000"/>
                          </a:solidFill>
                          <a:effectLst/>
                          <a:latin typeface="Abadi" panose="020B0604020104020204" pitchFamily="34" charset="0"/>
                        </a:rPr>
                        <a:t>19,300.00</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GB" sz="1100" b="0" i="0" u="none" strike="noStrike">
                          <a:solidFill>
                            <a:srgbClr val="000000"/>
                          </a:solidFill>
                          <a:effectLst/>
                          <a:latin typeface="Abadi" panose="020B0604020104020204" pitchFamily="34" charset="0"/>
                        </a:rPr>
                        <a:t>7.00</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09636721"/>
                  </a:ext>
                </a:extLst>
              </a:tr>
              <a:tr h="189588">
                <a:tc>
                  <a:txBody>
                    <a:bodyPr/>
                    <a:lstStyle/>
                    <a:p>
                      <a:pPr algn="l" fontAlgn="b"/>
                      <a:r>
                        <a:rPr lang="en-GB" sz="1100" b="0" i="0" u="none" strike="noStrike" dirty="0">
                          <a:solidFill>
                            <a:srgbClr val="000000"/>
                          </a:solidFill>
                          <a:effectLst/>
                          <a:latin typeface="Abadi" panose="020B0604020104020204" pitchFamily="34" charset="0"/>
                        </a:rPr>
                        <a:t>AKWA IBOM</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dirty="0">
                          <a:solidFill>
                            <a:srgbClr val="000000"/>
                          </a:solidFill>
                          <a:effectLst/>
                          <a:latin typeface="Abadi" panose="020B0604020104020204" pitchFamily="34" charset="0"/>
                        </a:rPr>
                        <a:t>86/2021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25-Nov-21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GB" sz="1100" b="0" i="0" u="none" strike="noStrike">
                          <a:solidFill>
                            <a:srgbClr val="000000"/>
                          </a:solidFill>
                          <a:effectLst/>
                          <a:latin typeface="Abadi" panose="020B0604020104020204" pitchFamily="34" charset="0"/>
                        </a:rPr>
                        <a:t>155.41</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GB" sz="1100" b="0" i="0" u="none" strike="noStrike">
                          <a:solidFill>
                            <a:srgbClr val="000000"/>
                          </a:solidFill>
                          <a:effectLst/>
                          <a:latin typeface="Abadi" panose="020B0604020104020204" pitchFamily="34" charset="0"/>
                        </a:rPr>
                        <a:t>3.00</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147888738"/>
                  </a:ext>
                </a:extLst>
              </a:tr>
              <a:tr h="189588">
                <a:tc>
                  <a:txBody>
                    <a:bodyPr/>
                    <a:lstStyle/>
                    <a:p>
                      <a:pPr algn="l" fontAlgn="b"/>
                      <a:r>
                        <a:rPr lang="en-GB" sz="1100" b="0" i="0" u="none" strike="noStrike" dirty="0">
                          <a:solidFill>
                            <a:srgbClr val="000000"/>
                          </a:solidFill>
                          <a:effectLst/>
                          <a:latin typeface="Abadi" panose="020B0604020104020204" pitchFamily="34" charset="0"/>
                        </a:rPr>
                        <a:t>AKWA IBOM</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dirty="0">
                          <a:solidFill>
                            <a:srgbClr val="000000"/>
                          </a:solidFill>
                          <a:effectLst/>
                          <a:latin typeface="Abadi" panose="020B0604020104020204" pitchFamily="34" charset="0"/>
                        </a:rPr>
                        <a:t>93/2021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dirty="0">
                          <a:solidFill>
                            <a:srgbClr val="000000"/>
                          </a:solidFill>
                          <a:effectLst/>
                          <a:latin typeface="Abadi" panose="020B0604020104020204" pitchFamily="34" charset="0"/>
                        </a:rPr>
                        <a:t>25-Nov-21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GB" sz="1100" b="0" i="0" u="none" strike="noStrike">
                          <a:solidFill>
                            <a:srgbClr val="000000"/>
                          </a:solidFill>
                          <a:effectLst/>
                          <a:latin typeface="Abadi" panose="020B0604020104020204" pitchFamily="34" charset="0"/>
                        </a:rPr>
                        <a:t>17,250.00</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GB" sz="1100" b="0" i="0" u="none" strike="noStrike" dirty="0">
                          <a:solidFill>
                            <a:srgbClr val="000000"/>
                          </a:solidFill>
                          <a:effectLst/>
                          <a:latin typeface="Abadi" panose="020B0604020104020204" pitchFamily="34" charset="0"/>
                        </a:rPr>
                        <a:t>3.00</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952954873"/>
                  </a:ext>
                </a:extLst>
              </a:tr>
              <a:tr h="189588">
                <a:tc>
                  <a:txBody>
                    <a:bodyPr/>
                    <a:lstStyle/>
                    <a:p>
                      <a:pPr algn="l" fontAlgn="b"/>
                      <a:r>
                        <a:rPr lang="en-GB" sz="1100" b="0" i="0" u="none" strike="noStrike" dirty="0">
                          <a:solidFill>
                            <a:srgbClr val="000000"/>
                          </a:solidFill>
                          <a:effectLst/>
                          <a:latin typeface="Abadi" panose="020B0604020104020204" pitchFamily="34" charset="0"/>
                        </a:rPr>
                        <a:t>AKWA IBOM</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dirty="0">
                          <a:solidFill>
                            <a:srgbClr val="000000"/>
                          </a:solidFill>
                          <a:effectLst/>
                          <a:latin typeface="Abadi" panose="020B0604020104020204" pitchFamily="34" charset="0"/>
                        </a:rPr>
                        <a:t>14/2022</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dirty="0">
                          <a:solidFill>
                            <a:srgbClr val="000000"/>
                          </a:solidFill>
                          <a:effectLst/>
                          <a:latin typeface="Abadi" panose="020B0604020104020204" pitchFamily="34" charset="0"/>
                        </a:rPr>
                        <a:t>15-Feb-22</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GB" sz="1100" b="0" i="0" u="none" strike="noStrike" dirty="0">
                          <a:solidFill>
                            <a:srgbClr val="000000"/>
                          </a:solidFill>
                          <a:effectLst/>
                          <a:latin typeface="Abadi" panose="020B0604020104020204" pitchFamily="34" charset="0"/>
                        </a:rPr>
                        <a:t>17,250.00</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b"/>
                      <a:r>
                        <a:rPr lang="en-GB" sz="1100" b="0" i="0" u="none" strike="noStrike" dirty="0">
                          <a:solidFill>
                            <a:srgbClr val="000000"/>
                          </a:solidFill>
                          <a:effectLst/>
                          <a:latin typeface="Abadi" panose="020B0604020104020204" pitchFamily="34" charset="0"/>
                        </a:rPr>
                        <a:t>0.05</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764042305"/>
                  </a:ext>
                </a:extLst>
              </a:tr>
              <a:tr h="189588">
                <a:tc>
                  <a:txBody>
                    <a:bodyPr/>
                    <a:lstStyle/>
                    <a:p>
                      <a:pPr algn="l" fontAlgn="b"/>
                      <a:r>
                        <a:rPr lang="en-GB" sz="1100" b="0" i="0" u="none" strike="noStrike" dirty="0">
                          <a:solidFill>
                            <a:srgbClr val="000000"/>
                          </a:solidFill>
                          <a:effectLst/>
                          <a:latin typeface="Abadi" panose="020B0604020104020204" pitchFamily="34" charset="0"/>
                        </a:rPr>
                        <a:t>BAYELSA</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dirty="0">
                          <a:solidFill>
                            <a:srgbClr val="000000"/>
                          </a:solidFill>
                          <a:effectLst/>
                          <a:latin typeface="Abadi" panose="020B0604020104020204" pitchFamily="34" charset="0"/>
                        </a:rPr>
                        <a:t>87/2021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Abadi" panose="020B0604020104020204" pitchFamily="34" charset="0"/>
                        </a:rPr>
                        <a:t>25-Nov-21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badi" panose="020B0604020104020204" pitchFamily="34" charset="0"/>
                        </a:rPr>
                        <a:t>50.66</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badi" panose="020B0604020104020204" pitchFamily="34" charset="0"/>
                        </a:rPr>
                        <a:t>3.00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8638744"/>
                  </a:ext>
                </a:extLst>
              </a:tr>
              <a:tr h="189588">
                <a:tc>
                  <a:txBody>
                    <a:bodyPr/>
                    <a:lstStyle/>
                    <a:p>
                      <a:pPr algn="l" fontAlgn="b"/>
                      <a:r>
                        <a:rPr lang="en-GB" sz="1100" b="0" i="0" u="none" strike="noStrike">
                          <a:solidFill>
                            <a:srgbClr val="000000"/>
                          </a:solidFill>
                          <a:effectLst/>
                          <a:latin typeface="Abadi" panose="020B0604020104020204" pitchFamily="34" charset="0"/>
                        </a:rPr>
                        <a:t>BAYELSA</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Abadi" panose="020B0604020104020204" pitchFamily="34" charset="0"/>
                        </a:rPr>
                        <a:t>103/2021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Abadi" panose="020B0604020104020204" pitchFamily="34" charset="0"/>
                        </a:rPr>
                        <a:t>9-Dec-21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badi" panose="020B0604020104020204" pitchFamily="34" charset="0"/>
                        </a:rPr>
                        <a:t>48,250.00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badi" panose="020B0604020104020204" pitchFamily="34" charset="0"/>
                        </a:rPr>
                        <a:t>2.50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1561560"/>
                  </a:ext>
                </a:extLst>
              </a:tr>
              <a:tr h="189588">
                <a:tc>
                  <a:txBody>
                    <a:bodyPr/>
                    <a:lstStyle/>
                    <a:p>
                      <a:pPr algn="l" fontAlgn="b"/>
                      <a:r>
                        <a:rPr lang="en-GB" sz="1100" b="0" i="0" u="none" strike="noStrike">
                          <a:solidFill>
                            <a:srgbClr val="000000"/>
                          </a:solidFill>
                          <a:effectLst/>
                          <a:latin typeface="Abadi" panose="020B0604020104020204" pitchFamily="34" charset="0"/>
                        </a:rPr>
                        <a:t>BAYELSA</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Abadi" panose="020B0604020104020204" pitchFamily="34" charset="0"/>
                        </a:rPr>
                        <a:t>104/2021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Abadi" panose="020B0604020104020204" pitchFamily="34" charset="0"/>
                        </a:rPr>
                        <a:t>9-Dec-21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badi" panose="020B0604020104020204" pitchFamily="34" charset="0"/>
                        </a:rPr>
                        <a:t>19,300.00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badi" panose="020B0604020104020204" pitchFamily="34" charset="0"/>
                        </a:rPr>
                        <a:t>2.50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3793062"/>
                  </a:ext>
                </a:extLst>
              </a:tr>
              <a:tr h="189588">
                <a:tc>
                  <a:txBody>
                    <a:bodyPr/>
                    <a:lstStyle/>
                    <a:p>
                      <a:pPr algn="l" fontAlgn="b"/>
                      <a:r>
                        <a:rPr lang="en-GB" sz="1100" b="0" i="0" u="none" strike="noStrike" dirty="0">
                          <a:solidFill>
                            <a:srgbClr val="000000"/>
                          </a:solidFill>
                          <a:effectLst/>
                          <a:latin typeface="Abadi" panose="020B0604020104020204" pitchFamily="34" charset="0"/>
                        </a:rPr>
                        <a:t>BORNO</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15/2021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26-May-21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a:solidFill>
                            <a:srgbClr val="000000"/>
                          </a:solidFill>
                          <a:effectLst/>
                          <a:latin typeface="Abadi" panose="020B0604020104020204" pitchFamily="34" charset="0"/>
                        </a:rPr>
                        <a:t>28,950.00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a:solidFill>
                            <a:srgbClr val="000000"/>
                          </a:solidFill>
                          <a:effectLst/>
                          <a:latin typeface="Abadi" panose="020B0604020104020204" pitchFamily="34" charset="0"/>
                        </a:rPr>
                        <a:t>9.00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287222242"/>
                  </a:ext>
                </a:extLst>
              </a:tr>
              <a:tr h="189588">
                <a:tc>
                  <a:txBody>
                    <a:bodyPr/>
                    <a:lstStyle/>
                    <a:p>
                      <a:pPr algn="l" fontAlgn="b"/>
                      <a:r>
                        <a:rPr lang="en-GB" sz="1100" b="0" i="0" u="none" strike="noStrike" dirty="0">
                          <a:solidFill>
                            <a:srgbClr val="000000"/>
                          </a:solidFill>
                          <a:effectLst/>
                          <a:latin typeface="Abadi" panose="020B0604020104020204" pitchFamily="34" charset="0"/>
                        </a:rPr>
                        <a:t>BORNO</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dirty="0">
                          <a:solidFill>
                            <a:srgbClr val="000000"/>
                          </a:solidFill>
                          <a:effectLst/>
                          <a:latin typeface="Abadi" panose="020B0604020104020204" pitchFamily="34" charset="0"/>
                        </a:rPr>
                        <a:t>27/2021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23-Jun-21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a:solidFill>
                            <a:srgbClr val="000000"/>
                          </a:solidFill>
                          <a:effectLst/>
                          <a:latin typeface="Abadi" panose="020B0604020104020204" pitchFamily="34" charset="0"/>
                        </a:rPr>
                        <a:t>48,250.00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a:solidFill>
                            <a:srgbClr val="000000"/>
                          </a:solidFill>
                          <a:effectLst/>
                          <a:latin typeface="Abadi" panose="020B0604020104020204" pitchFamily="34" charset="0"/>
                        </a:rPr>
                        <a:t>8.00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59261681"/>
                  </a:ext>
                </a:extLst>
              </a:tr>
              <a:tr h="189588">
                <a:tc>
                  <a:txBody>
                    <a:bodyPr/>
                    <a:lstStyle/>
                    <a:p>
                      <a:pPr algn="l" fontAlgn="b"/>
                      <a:r>
                        <a:rPr lang="en-GB" sz="1100" b="0" i="0" u="none" strike="noStrike">
                          <a:solidFill>
                            <a:srgbClr val="000000"/>
                          </a:solidFill>
                          <a:effectLst/>
                          <a:latin typeface="Abadi" panose="020B0604020104020204" pitchFamily="34" charset="0"/>
                        </a:rPr>
                        <a:t>BORNO</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dirty="0">
                          <a:solidFill>
                            <a:srgbClr val="000000"/>
                          </a:solidFill>
                          <a:effectLst/>
                          <a:latin typeface="Abadi" panose="020B0604020104020204" pitchFamily="34" charset="0"/>
                        </a:rPr>
                        <a:t>57/2021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9-Sep-21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a:solidFill>
                            <a:srgbClr val="000000"/>
                          </a:solidFill>
                          <a:effectLst/>
                          <a:latin typeface="Abadi" panose="020B0604020104020204" pitchFamily="34" charset="0"/>
                        </a:rPr>
                        <a:t>19,300.00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a:solidFill>
                            <a:srgbClr val="000000"/>
                          </a:solidFill>
                          <a:effectLst/>
                          <a:latin typeface="Abadi" panose="020B0604020104020204" pitchFamily="34" charset="0"/>
                        </a:rPr>
                        <a:t>5.50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726074003"/>
                  </a:ext>
                </a:extLst>
              </a:tr>
              <a:tr h="189588">
                <a:tc>
                  <a:txBody>
                    <a:bodyPr/>
                    <a:lstStyle/>
                    <a:p>
                      <a:pPr algn="l" fontAlgn="b"/>
                      <a:r>
                        <a:rPr lang="en-GB" sz="1100" b="0" i="0" u="none" strike="noStrike">
                          <a:solidFill>
                            <a:srgbClr val="000000"/>
                          </a:solidFill>
                          <a:effectLst/>
                          <a:latin typeface="Abadi" panose="020B0604020104020204" pitchFamily="34" charset="0"/>
                        </a:rPr>
                        <a:t>BORNO</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88/2021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dirty="0">
                          <a:solidFill>
                            <a:srgbClr val="000000"/>
                          </a:solidFill>
                          <a:effectLst/>
                          <a:latin typeface="Abadi" panose="020B0604020104020204" pitchFamily="34" charset="0"/>
                        </a:rPr>
                        <a:t>25-Nov-21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dirty="0">
                          <a:solidFill>
                            <a:srgbClr val="000000"/>
                          </a:solidFill>
                          <a:effectLst/>
                          <a:latin typeface="Abadi" panose="020B0604020104020204" pitchFamily="34" charset="0"/>
                        </a:rPr>
                        <a:t>134.96</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a:solidFill>
                            <a:srgbClr val="000000"/>
                          </a:solidFill>
                          <a:effectLst/>
                          <a:latin typeface="Abadi" panose="020B0604020104020204" pitchFamily="34" charset="0"/>
                        </a:rPr>
                        <a:t>3.00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068182235"/>
                  </a:ext>
                </a:extLst>
              </a:tr>
              <a:tr h="189588">
                <a:tc>
                  <a:txBody>
                    <a:bodyPr/>
                    <a:lstStyle/>
                    <a:p>
                      <a:pPr algn="l" fontAlgn="b"/>
                      <a:r>
                        <a:rPr lang="en-GB" sz="1100" b="0" i="0" u="none" strike="noStrike">
                          <a:solidFill>
                            <a:srgbClr val="000000"/>
                          </a:solidFill>
                          <a:effectLst/>
                          <a:latin typeface="Abadi" panose="020B0604020104020204" pitchFamily="34" charset="0"/>
                        </a:rPr>
                        <a:t>BORNO</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109/2021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20-Dec-21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dirty="0">
                          <a:solidFill>
                            <a:srgbClr val="000000"/>
                          </a:solidFill>
                          <a:effectLst/>
                          <a:latin typeface="Abadi" panose="020B0604020104020204" pitchFamily="34" charset="0"/>
                        </a:rPr>
                        <a:t>17,250.00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dirty="0">
                          <a:solidFill>
                            <a:srgbClr val="000000"/>
                          </a:solidFill>
                          <a:effectLst/>
                          <a:latin typeface="Abadi" panose="020B0604020104020204" pitchFamily="34" charset="0"/>
                        </a:rPr>
                        <a:t>2.00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241637088"/>
                  </a:ext>
                </a:extLst>
              </a:tr>
              <a:tr h="189588">
                <a:tc>
                  <a:txBody>
                    <a:bodyPr/>
                    <a:lstStyle/>
                    <a:p>
                      <a:pPr algn="l" fontAlgn="b"/>
                      <a:r>
                        <a:rPr lang="en-GB" sz="1100" b="0" i="0" u="none" strike="noStrike">
                          <a:solidFill>
                            <a:srgbClr val="000000"/>
                          </a:solidFill>
                          <a:effectLst/>
                          <a:latin typeface="Abadi" panose="020B0604020104020204" pitchFamily="34" charset="0"/>
                        </a:rPr>
                        <a:t>EDO</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Abadi" panose="020B0604020104020204" pitchFamily="34" charset="0"/>
                        </a:rPr>
                        <a:t>95/2021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Abadi" panose="020B0604020104020204" pitchFamily="34" charset="0"/>
                        </a:rPr>
                        <a:t>29-Nov-21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badi" panose="020B0604020104020204" pitchFamily="34" charset="0"/>
                        </a:rPr>
                        <a:t>23.61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badi" panose="020B0604020104020204" pitchFamily="34" charset="0"/>
                        </a:rPr>
                        <a:t>3.00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2086593"/>
                  </a:ext>
                </a:extLst>
              </a:tr>
              <a:tr h="189588">
                <a:tc>
                  <a:txBody>
                    <a:bodyPr/>
                    <a:lstStyle/>
                    <a:p>
                      <a:pPr algn="l" fontAlgn="b"/>
                      <a:r>
                        <a:rPr lang="en-GB" sz="1100" b="0" i="0" u="none" strike="noStrike" dirty="0">
                          <a:solidFill>
                            <a:srgbClr val="000000"/>
                          </a:solidFill>
                          <a:effectLst/>
                          <a:latin typeface="Abadi" panose="020B0604020104020204" pitchFamily="34" charset="0"/>
                        </a:rPr>
                        <a:t>EDO</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Abadi" panose="020B0604020104020204" pitchFamily="34" charset="0"/>
                        </a:rPr>
                        <a:t>02/2022</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Abadi" panose="020B0604020104020204" pitchFamily="34" charset="0"/>
                        </a:rPr>
                        <a:t>26-Jan-22</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badi" panose="020B0604020104020204" pitchFamily="34" charset="0"/>
                        </a:rPr>
                        <a:t>17,250.00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badi" panose="020B0604020104020204" pitchFamily="34" charset="0"/>
                        </a:rPr>
                        <a:t>1.00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0696692"/>
                  </a:ext>
                </a:extLst>
              </a:tr>
              <a:tr h="189588">
                <a:tc>
                  <a:txBody>
                    <a:bodyPr/>
                    <a:lstStyle/>
                    <a:p>
                      <a:pPr algn="l" fontAlgn="b"/>
                      <a:r>
                        <a:rPr lang="en-GB" sz="1100" b="0" i="0" u="none" strike="noStrike" dirty="0">
                          <a:solidFill>
                            <a:srgbClr val="000000"/>
                          </a:solidFill>
                          <a:effectLst/>
                          <a:latin typeface="Abadi" panose="020B0604020104020204" pitchFamily="34" charset="0"/>
                        </a:rPr>
                        <a:t>EKITI</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37/2021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29-Jul-21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a:solidFill>
                            <a:srgbClr val="000000"/>
                          </a:solidFill>
                          <a:effectLst/>
                          <a:latin typeface="Abadi" panose="020B0604020104020204" pitchFamily="34" charset="0"/>
                        </a:rPr>
                        <a:t>28,950.00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a:solidFill>
                            <a:srgbClr val="000000"/>
                          </a:solidFill>
                          <a:effectLst/>
                          <a:latin typeface="Abadi" panose="020B0604020104020204" pitchFamily="34" charset="0"/>
                        </a:rPr>
                        <a:t>6.50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633106179"/>
                  </a:ext>
                </a:extLst>
              </a:tr>
              <a:tr h="189588">
                <a:tc>
                  <a:txBody>
                    <a:bodyPr/>
                    <a:lstStyle/>
                    <a:p>
                      <a:pPr algn="l" fontAlgn="b"/>
                      <a:r>
                        <a:rPr lang="en-GB" sz="1100" b="0" i="0" u="none" strike="noStrike" dirty="0">
                          <a:solidFill>
                            <a:srgbClr val="000000"/>
                          </a:solidFill>
                          <a:effectLst/>
                          <a:latin typeface="Abadi" panose="020B0604020104020204" pitchFamily="34" charset="0"/>
                        </a:rPr>
                        <a:t>EKITI</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59/2021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9-Sep-21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a:solidFill>
                            <a:srgbClr val="000000"/>
                          </a:solidFill>
                          <a:effectLst/>
                          <a:latin typeface="Abadi" panose="020B0604020104020204" pitchFamily="34" charset="0"/>
                        </a:rPr>
                        <a:t>48,250.00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a:solidFill>
                            <a:srgbClr val="000000"/>
                          </a:solidFill>
                          <a:effectLst/>
                          <a:latin typeface="Abadi" panose="020B0604020104020204" pitchFamily="34" charset="0"/>
                        </a:rPr>
                        <a:t>5.50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143244420"/>
                  </a:ext>
                </a:extLst>
              </a:tr>
              <a:tr h="189588">
                <a:tc>
                  <a:txBody>
                    <a:bodyPr/>
                    <a:lstStyle/>
                    <a:p>
                      <a:pPr algn="l" fontAlgn="b"/>
                      <a:r>
                        <a:rPr lang="en-GB" sz="1100" b="0" i="0" u="none" strike="noStrike">
                          <a:solidFill>
                            <a:srgbClr val="000000"/>
                          </a:solidFill>
                          <a:effectLst/>
                          <a:latin typeface="Abadi" panose="020B0604020104020204" pitchFamily="34" charset="0"/>
                        </a:rPr>
                        <a:t>EKITI</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dirty="0">
                          <a:solidFill>
                            <a:srgbClr val="000000"/>
                          </a:solidFill>
                          <a:effectLst/>
                          <a:latin typeface="Abadi" panose="020B0604020104020204" pitchFamily="34" charset="0"/>
                        </a:rPr>
                        <a:t>64/2021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11-Oct-21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a:solidFill>
                            <a:srgbClr val="000000"/>
                          </a:solidFill>
                          <a:effectLst/>
                          <a:latin typeface="Abadi" panose="020B0604020104020204" pitchFamily="34" charset="0"/>
                        </a:rPr>
                        <a:t>19,300.00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a:solidFill>
                            <a:srgbClr val="000000"/>
                          </a:solidFill>
                          <a:effectLst/>
                          <a:latin typeface="Abadi" panose="020B0604020104020204" pitchFamily="34" charset="0"/>
                        </a:rPr>
                        <a:t>4.50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557868339"/>
                  </a:ext>
                </a:extLst>
              </a:tr>
              <a:tr h="189588">
                <a:tc>
                  <a:txBody>
                    <a:bodyPr/>
                    <a:lstStyle/>
                    <a:p>
                      <a:pPr algn="l" fontAlgn="b"/>
                      <a:r>
                        <a:rPr lang="en-GB" sz="1100" b="0" i="0" u="none" strike="noStrike">
                          <a:solidFill>
                            <a:srgbClr val="000000"/>
                          </a:solidFill>
                          <a:effectLst/>
                          <a:latin typeface="Abadi" panose="020B0604020104020204" pitchFamily="34" charset="0"/>
                        </a:rPr>
                        <a:t>EKITI</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dirty="0">
                          <a:solidFill>
                            <a:srgbClr val="000000"/>
                          </a:solidFill>
                          <a:effectLst/>
                          <a:latin typeface="Abadi" panose="020B0604020104020204" pitchFamily="34" charset="0"/>
                        </a:rPr>
                        <a:t>96/2021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dirty="0">
                          <a:solidFill>
                            <a:srgbClr val="000000"/>
                          </a:solidFill>
                          <a:effectLst/>
                          <a:latin typeface="Abadi" panose="020B0604020104020204" pitchFamily="34" charset="0"/>
                        </a:rPr>
                        <a:t>29-Nov-21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a:solidFill>
                            <a:srgbClr val="000000"/>
                          </a:solidFill>
                          <a:effectLst/>
                          <a:latin typeface="Abadi" panose="020B0604020104020204" pitchFamily="34" charset="0"/>
                        </a:rPr>
                        <a:t>50.15</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a:solidFill>
                            <a:srgbClr val="000000"/>
                          </a:solidFill>
                          <a:effectLst/>
                          <a:latin typeface="Abadi" panose="020B0604020104020204" pitchFamily="34" charset="0"/>
                        </a:rPr>
                        <a:t>3.00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426309818"/>
                  </a:ext>
                </a:extLst>
              </a:tr>
              <a:tr h="189588">
                <a:tc>
                  <a:txBody>
                    <a:bodyPr/>
                    <a:lstStyle/>
                    <a:p>
                      <a:pPr algn="l" fontAlgn="b"/>
                      <a:r>
                        <a:rPr lang="en-GB" sz="1100" b="0" i="0" u="none" strike="noStrike">
                          <a:solidFill>
                            <a:srgbClr val="000000"/>
                          </a:solidFill>
                          <a:effectLst/>
                          <a:latin typeface="Abadi" panose="020B0604020104020204" pitchFamily="34" charset="0"/>
                        </a:rPr>
                        <a:t>EKITI</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11/2022</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dirty="0">
                          <a:solidFill>
                            <a:srgbClr val="000000"/>
                          </a:solidFill>
                          <a:effectLst/>
                          <a:latin typeface="Abadi" panose="020B0604020104020204" pitchFamily="34" charset="0"/>
                        </a:rPr>
                        <a:t>11-Feb-22</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dirty="0">
                          <a:solidFill>
                            <a:srgbClr val="000000"/>
                          </a:solidFill>
                          <a:effectLst/>
                          <a:latin typeface="Abadi" panose="020B0604020104020204" pitchFamily="34" charset="0"/>
                        </a:rPr>
                        <a:t>20,375.00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dirty="0">
                          <a:solidFill>
                            <a:srgbClr val="000000"/>
                          </a:solidFill>
                          <a:effectLst/>
                          <a:latin typeface="Abadi" panose="020B0604020104020204" pitchFamily="34" charset="0"/>
                        </a:rPr>
                        <a:t>0.50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785597330"/>
                  </a:ext>
                </a:extLst>
              </a:tr>
              <a:tr h="189588">
                <a:tc>
                  <a:txBody>
                    <a:bodyPr/>
                    <a:lstStyle/>
                    <a:p>
                      <a:pPr algn="l" fontAlgn="b"/>
                      <a:r>
                        <a:rPr lang="en-GB" sz="1100" b="0" i="0" u="none" strike="noStrike">
                          <a:solidFill>
                            <a:srgbClr val="000000"/>
                          </a:solidFill>
                          <a:effectLst/>
                          <a:latin typeface="Abadi" panose="020B0604020104020204" pitchFamily="34" charset="0"/>
                        </a:rPr>
                        <a:t>GOMBE</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Abadi" panose="020B0604020104020204" pitchFamily="34" charset="0"/>
                        </a:rPr>
                        <a:t>05/2022</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Abadi" panose="020B0604020104020204" pitchFamily="34" charset="0"/>
                        </a:rPr>
                        <a:t>3-Feb-22</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badi" panose="020B0604020104020204" pitchFamily="34" charset="0"/>
                        </a:rPr>
                        <a:t>17,250.00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badi" panose="020B0604020104020204" pitchFamily="34" charset="0"/>
                        </a:rPr>
                        <a:t>0.50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922783"/>
                  </a:ext>
                </a:extLst>
              </a:tr>
              <a:tr h="189588">
                <a:tc>
                  <a:txBody>
                    <a:bodyPr/>
                    <a:lstStyle/>
                    <a:p>
                      <a:pPr algn="l" fontAlgn="b"/>
                      <a:r>
                        <a:rPr lang="en-GB" sz="1100" b="0" i="0" u="none" strike="noStrike" dirty="0">
                          <a:solidFill>
                            <a:srgbClr val="000000"/>
                          </a:solidFill>
                          <a:effectLst/>
                          <a:latin typeface="Abadi" panose="020B0604020104020204" pitchFamily="34" charset="0"/>
                        </a:rPr>
                        <a:t>KADUNA</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32/2021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8-Jul-21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a:solidFill>
                            <a:srgbClr val="000000"/>
                          </a:solidFill>
                          <a:effectLst/>
                          <a:latin typeface="Abadi" panose="020B0604020104020204" pitchFamily="34" charset="0"/>
                        </a:rPr>
                        <a:t>69,000.00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a:solidFill>
                            <a:srgbClr val="000000"/>
                          </a:solidFill>
                          <a:effectLst/>
                          <a:latin typeface="Abadi" panose="020B0604020104020204" pitchFamily="34" charset="0"/>
                        </a:rPr>
                        <a:t>7.50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278346277"/>
                  </a:ext>
                </a:extLst>
              </a:tr>
              <a:tr h="189588">
                <a:tc>
                  <a:txBody>
                    <a:bodyPr/>
                    <a:lstStyle/>
                    <a:p>
                      <a:pPr algn="l" fontAlgn="b"/>
                      <a:r>
                        <a:rPr lang="en-GB" sz="1100" b="0" i="0" u="none" strike="noStrike" dirty="0">
                          <a:solidFill>
                            <a:srgbClr val="000000"/>
                          </a:solidFill>
                          <a:effectLst/>
                          <a:latin typeface="Abadi" panose="020B0604020104020204" pitchFamily="34" charset="0"/>
                        </a:rPr>
                        <a:t>KADUNA</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97/2021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a:solidFill>
                            <a:srgbClr val="000000"/>
                          </a:solidFill>
                          <a:effectLst/>
                          <a:latin typeface="Abadi" panose="020B0604020104020204" pitchFamily="34" charset="0"/>
                        </a:rPr>
                        <a:t>29-Nov-21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dirty="0">
                          <a:solidFill>
                            <a:srgbClr val="000000"/>
                          </a:solidFill>
                          <a:effectLst/>
                          <a:latin typeface="Abadi" panose="020B0604020104020204" pitchFamily="34" charset="0"/>
                        </a:rPr>
                        <a:t>84.42</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dirty="0">
                          <a:solidFill>
                            <a:srgbClr val="000000"/>
                          </a:solidFill>
                          <a:effectLst/>
                          <a:latin typeface="Abadi" panose="020B0604020104020204" pitchFamily="34" charset="0"/>
                        </a:rPr>
                        <a:t>2.50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551990653"/>
                  </a:ext>
                </a:extLst>
              </a:tr>
              <a:tr h="189588">
                <a:tc>
                  <a:txBody>
                    <a:bodyPr/>
                    <a:lstStyle/>
                    <a:p>
                      <a:pPr algn="l" fontAlgn="b"/>
                      <a:r>
                        <a:rPr lang="en-GB" sz="1100" b="0" i="0" u="none" strike="noStrike">
                          <a:solidFill>
                            <a:srgbClr val="000000"/>
                          </a:solidFill>
                          <a:effectLst/>
                          <a:latin typeface="Abadi" panose="020B0604020104020204" pitchFamily="34" charset="0"/>
                        </a:rPr>
                        <a:t>KADUNA</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dirty="0">
                          <a:solidFill>
                            <a:srgbClr val="000000"/>
                          </a:solidFill>
                          <a:effectLst/>
                          <a:latin typeface="Abadi" panose="020B0604020104020204" pitchFamily="34" charset="0"/>
                        </a:rPr>
                        <a:t>123/2021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GB" sz="1100" b="0" i="0" u="none" strike="noStrike" dirty="0">
                          <a:solidFill>
                            <a:srgbClr val="000000"/>
                          </a:solidFill>
                          <a:effectLst/>
                          <a:latin typeface="Abadi" panose="020B0604020104020204" pitchFamily="34" charset="0"/>
                        </a:rPr>
                        <a:t>31-Dec-21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dirty="0">
                          <a:solidFill>
                            <a:srgbClr val="000000"/>
                          </a:solidFill>
                          <a:effectLst/>
                          <a:latin typeface="Abadi" panose="020B0604020104020204" pitchFamily="34" charset="0"/>
                        </a:rPr>
                        <a:t>69,000.00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r" fontAlgn="t"/>
                      <a:r>
                        <a:rPr lang="en-GB" sz="1100" b="0" i="0" u="none" strike="noStrike" dirty="0">
                          <a:solidFill>
                            <a:srgbClr val="000000"/>
                          </a:solidFill>
                          <a:effectLst/>
                          <a:latin typeface="Abadi" panose="020B0604020104020204" pitchFamily="34" charset="0"/>
                        </a:rPr>
                        <a:t>1.50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103109386"/>
                  </a:ext>
                </a:extLst>
              </a:tr>
              <a:tr h="189588">
                <a:tc>
                  <a:txBody>
                    <a:bodyPr/>
                    <a:lstStyle/>
                    <a:p>
                      <a:pPr algn="l" fontAlgn="b"/>
                      <a:r>
                        <a:rPr lang="en-GB" sz="1100" b="0" i="0" u="none" strike="noStrike">
                          <a:solidFill>
                            <a:srgbClr val="000000"/>
                          </a:solidFill>
                          <a:effectLst/>
                          <a:latin typeface="Abadi" panose="020B0604020104020204" pitchFamily="34" charset="0"/>
                        </a:rPr>
                        <a:t>KANO</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dirty="0">
                          <a:solidFill>
                            <a:srgbClr val="000000"/>
                          </a:solidFill>
                          <a:effectLst/>
                          <a:latin typeface="Abadi" panose="020B0604020104020204" pitchFamily="34" charset="0"/>
                        </a:rPr>
                        <a:t>39/2021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dirty="0">
                          <a:solidFill>
                            <a:srgbClr val="000000"/>
                          </a:solidFill>
                          <a:effectLst/>
                          <a:latin typeface="Abadi" panose="020B0604020104020204" pitchFamily="34" charset="0"/>
                        </a:rPr>
                        <a:t>4-Aug-21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badi" panose="020B0604020104020204" pitchFamily="34" charset="0"/>
                        </a:rPr>
                        <a:t>48,250.00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dirty="0">
                          <a:solidFill>
                            <a:srgbClr val="000000"/>
                          </a:solidFill>
                          <a:effectLst/>
                          <a:latin typeface="Abadi" panose="020B0604020104020204" pitchFamily="34" charset="0"/>
                        </a:rPr>
                        <a:t>6.50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4361342"/>
                  </a:ext>
                </a:extLst>
              </a:tr>
              <a:tr h="189588">
                <a:tc>
                  <a:txBody>
                    <a:bodyPr/>
                    <a:lstStyle/>
                    <a:p>
                      <a:pPr algn="l" fontAlgn="b"/>
                      <a:r>
                        <a:rPr lang="en-GB" sz="1100" b="0" i="0" u="none" strike="noStrike">
                          <a:solidFill>
                            <a:srgbClr val="000000"/>
                          </a:solidFill>
                          <a:effectLst/>
                          <a:latin typeface="Abadi" panose="020B0604020104020204" pitchFamily="34" charset="0"/>
                        </a:rPr>
                        <a:t>KANO</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Abadi" panose="020B0604020104020204" pitchFamily="34" charset="0"/>
                        </a:rPr>
                        <a:t>60/2021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Abadi" panose="020B0604020104020204" pitchFamily="34" charset="0"/>
                        </a:rPr>
                        <a:t>27-Sep-21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badi" panose="020B0604020104020204" pitchFamily="34" charset="0"/>
                        </a:rPr>
                        <a:t>19,300.00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badi" panose="020B0604020104020204" pitchFamily="34" charset="0"/>
                        </a:rPr>
                        <a:t>5.00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31609"/>
                  </a:ext>
                </a:extLst>
              </a:tr>
              <a:tr h="189588">
                <a:tc>
                  <a:txBody>
                    <a:bodyPr/>
                    <a:lstStyle/>
                    <a:p>
                      <a:pPr algn="l" fontAlgn="b"/>
                      <a:r>
                        <a:rPr lang="en-GB" sz="1100" b="0" i="0" u="none" strike="noStrike">
                          <a:solidFill>
                            <a:srgbClr val="000000"/>
                          </a:solidFill>
                          <a:effectLst/>
                          <a:latin typeface="Abadi" panose="020B0604020104020204" pitchFamily="34" charset="0"/>
                        </a:rPr>
                        <a:t>KANO</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Abadi" panose="020B0604020104020204" pitchFamily="34" charset="0"/>
                        </a:rPr>
                        <a:t>98/2021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Abadi" panose="020B0604020104020204" pitchFamily="34" charset="0"/>
                        </a:rPr>
                        <a:t>29-Nov-21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badi" panose="020B0604020104020204" pitchFamily="34" charset="0"/>
                        </a:rPr>
                        <a:t>47.35</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badi" panose="020B0604020104020204" pitchFamily="34" charset="0"/>
                        </a:rPr>
                        <a:t>2.50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5230456"/>
                  </a:ext>
                </a:extLst>
              </a:tr>
              <a:tr h="189588">
                <a:tc>
                  <a:txBody>
                    <a:bodyPr/>
                    <a:lstStyle/>
                    <a:p>
                      <a:pPr algn="l" fontAlgn="b"/>
                      <a:r>
                        <a:rPr lang="en-GB" sz="1100" b="0" i="0" u="none" strike="noStrike">
                          <a:solidFill>
                            <a:srgbClr val="000000"/>
                          </a:solidFill>
                          <a:effectLst/>
                          <a:latin typeface="Abadi" panose="020B0604020104020204" pitchFamily="34" charset="0"/>
                        </a:rPr>
                        <a:t>KANO</a:t>
                      </a:r>
                    </a:p>
                  </a:txBody>
                  <a:tcPr marL="2670" marR="2670" marT="26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Abadi" panose="020B0604020104020204" pitchFamily="34" charset="0"/>
                        </a:rPr>
                        <a:t>06/2021</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1100" b="0" i="0" u="none" strike="noStrike">
                          <a:solidFill>
                            <a:srgbClr val="000000"/>
                          </a:solidFill>
                          <a:effectLst/>
                          <a:latin typeface="Abadi" panose="020B0604020104020204" pitchFamily="34" charset="0"/>
                        </a:rPr>
                        <a:t>3-Feb-22</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badi" panose="020B0604020104020204" pitchFamily="34" charset="0"/>
                        </a:rPr>
                        <a:t>17,250.00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GB" sz="1100" b="0" i="0" u="none" strike="noStrike" dirty="0">
                          <a:solidFill>
                            <a:srgbClr val="000000"/>
                          </a:solidFill>
                          <a:effectLst/>
                          <a:latin typeface="Abadi" panose="020B0604020104020204" pitchFamily="34" charset="0"/>
                        </a:rPr>
                        <a:t>0.50</a:t>
                      </a:r>
                    </a:p>
                  </a:txBody>
                  <a:tcPr marL="2670" marR="2670" marT="267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0739937"/>
                  </a:ext>
                </a:extLst>
              </a:tr>
            </a:tbl>
          </a:graphicData>
        </a:graphic>
      </p:graphicFrame>
      <p:sp>
        <p:nvSpPr>
          <p:cNvPr id="3" name="TextBox 2">
            <a:extLst>
              <a:ext uri="{FF2B5EF4-FFF2-40B4-BE49-F238E27FC236}">
                <a16:creationId xmlns:a16="http://schemas.microsoft.com/office/drawing/2014/main" id="{2DC6F618-3A63-4D6E-A338-20985FD660EF}"/>
              </a:ext>
            </a:extLst>
          </p:cNvPr>
          <p:cNvSpPr txBox="1"/>
          <p:nvPr/>
        </p:nvSpPr>
        <p:spPr>
          <a:xfrm>
            <a:off x="2596445" y="68627"/>
            <a:ext cx="5834282" cy="369332"/>
          </a:xfrm>
          <a:prstGeom prst="rect">
            <a:avLst/>
          </a:prstGeom>
          <a:noFill/>
        </p:spPr>
        <p:txBody>
          <a:bodyPr wrap="square" rtlCol="0">
            <a:spAutoFit/>
          </a:bodyPr>
          <a:lstStyle/>
          <a:p>
            <a:pPr algn="ctr"/>
            <a:r>
              <a:rPr lang="en-US" b="1" dirty="0">
                <a:solidFill>
                  <a:srgbClr val="C00000"/>
                </a:solidFill>
                <a:latin typeface="Candara" panose="020E0502030303020204" pitchFamily="34" charset="0"/>
              </a:rPr>
              <a:t>DISTRIBUTION OF SPECIFIC UNPAID INVOICES BY STATES</a:t>
            </a:r>
            <a:endParaRPr lang="en-GB" b="1" dirty="0">
              <a:solidFill>
                <a:srgbClr val="C00000"/>
              </a:solidFill>
              <a:latin typeface="Candara" panose="020E0502030303020204" pitchFamily="34" charset="0"/>
            </a:endParaRPr>
          </a:p>
        </p:txBody>
      </p:sp>
    </p:spTree>
    <p:extLst>
      <p:ext uri="{BB962C8B-B14F-4D97-AF65-F5344CB8AC3E}">
        <p14:creationId xmlns:p14="http://schemas.microsoft.com/office/powerpoint/2010/main" val="3667008087"/>
      </p:ext>
    </p:extLst>
  </p:cSld>
  <p:clrMapOvr>
    <a:masterClrMapping/>
  </p:clrMapOvr>
</p:sld>
</file>

<file path=ppt/theme/theme1.xml><?xml version="1.0" encoding="utf-8"?>
<a:theme xmlns:a="http://schemas.openxmlformats.org/drawingml/2006/main" name="DividendVTI">
  <a:themeElements>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1139</TotalTime>
  <Words>1913</Words>
  <Application>Microsoft Office PowerPoint</Application>
  <PresentationFormat>Widescreen</PresentationFormat>
  <Paragraphs>545</Paragraphs>
  <Slides>11</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Abadi</vt:lpstr>
      <vt:lpstr>Arial</vt:lpstr>
      <vt:lpstr>Calibri</vt:lpstr>
      <vt:lpstr>Candara</vt:lpstr>
      <vt:lpstr>Courier New</vt:lpstr>
      <vt:lpstr>Franklin Gothic Book</vt:lpstr>
      <vt:lpstr>Franklin Gothic Demi</vt:lpstr>
      <vt:lpstr>Wingdings</vt:lpstr>
      <vt:lpstr>Wingdings 2</vt:lpstr>
      <vt:lpstr>DividendVTI</vt:lpstr>
      <vt:lpstr>SFTAS Update on DLR 6.2:  E-Procurement Deployment and CONTRACT AWARD Publication in Open Contracting Data Standard (OCDS) FORMAT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DLI 6.2: e-Procurement UPDATE</dc:title>
  <dc:creator>Mokuolu  Isaac Adesina</dc:creator>
  <cp:lastModifiedBy>Naomi Tietie</cp:lastModifiedBy>
  <cp:revision>78</cp:revision>
  <dcterms:created xsi:type="dcterms:W3CDTF">2021-10-21T00:29:32Z</dcterms:created>
  <dcterms:modified xsi:type="dcterms:W3CDTF">2022-04-05T16:20:33Z</dcterms:modified>
</cp:coreProperties>
</file>