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30"/>
  </p:notesMasterIdLst>
  <p:sldIdLst>
    <p:sldId id="256" r:id="rId2"/>
    <p:sldId id="257" r:id="rId3"/>
    <p:sldId id="289" r:id="rId4"/>
    <p:sldId id="287" r:id="rId5"/>
    <p:sldId id="258" r:id="rId6"/>
    <p:sldId id="259" r:id="rId7"/>
    <p:sldId id="260" r:id="rId8"/>
    <p:sldId id="272" r:id="rId9"/>
    <p:sldId id="273" r:id="rId10"/>
    <p:sldId id="274" r:id="rId11"/>
    <p:sldId id="262" r:id="rId12"/>
    <p:sldId id="261" r:id="rId13"/>
    <p:sldId id="270" r:id="rId14"/>
    <p:sldId id="271" r:id="rId15"/>
    <p:sldId id="266" r:id="rId16"/>
    <p:sldId id="279" r:id="rId17"/>
    <p:sldId id="269" r:id="rId18"/>
    <p:sldId id="281" r:id="rId19"/>
    <p:sldId id="275" r:id="rId20"/>
    <p:sldId id="277" r:id="rId21"/>
    <p:sldId id="286" r:id="rId22"/>
    <p:sldId id="278" r:id="rId23"/>
    <p:sldId id="280" r:id="rId24"/>
    <p:sldId id="282" r:id="rId25"/>
    <p:sldId id="283" r:id="rId26"/>
    <p:sldId id="284" r:id="rId27"/>
    <p:sldId id="285" r:id="rId28"/>
    <p:sldId id="288"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74" autoAdjust="0"/>
    <p:restoredTop sz="55861" autoAdjust="0"/>
  </p:normalViewPr>
  <p:slideViewPr>
    <p:cSldViewPr snapToGrid="0">
      <p:cViewPr varScale="1">
        <p:scale>
          <a:sx n="37" d="100"/>
          <a:sy n="37" d="100"/>
        </p:scale>
        <p:origin x="2118" y="54"/>
      </p:cViewPr>
      <p:guideLst>
        <p:guide orient="horz" pos="2160"/>
        <p:guide pos="3840"/>
      </p:guideLst>
    </p:cSldViewPr>
  </p:slideViewPr>
  <p:notesTextViewPr>
    <p:cViewPr>
      <p:scale>
        <a:sx n="1" d="1"/>
        <a:sy n="1" d="1"/>
      </p:scale>
      <p:origin x="0" y="0"/>
    </p:cViewPr>
  </p:notesTextViewPr>
  <p:sorterViewPr>
    <p:cViewPr>
      <p:scale>
        <a:sx n="100" d="100"/>
        <a:sy n="100" d="100"/>
      </p:scale>
      <p:origin x="0" y="-5466"/>
    </p:cViewPr>
  </p:sorterViewPr>
  <p:notesViewPr>
    <p:cSldViewPr snapToGrid="0">
      <p:cViewPr varScale="1">
        <p:scale>
          <a:sx n="51" d="100"/>
          <a:sy n="51" d="100"/>
        </p:scale>
        <p:origin x="297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FD096A-A643-4393-B72C-2E3C67C5070E}" type="datetimeFigureOut">
              <a:rPr lang="en-GB" smtClean="0"/>
              <a:pPr/>
              <a:t>23/08/2016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DF0B90-C350-4478-9700-2805021D2EA8}" type="slidenum">
              <a:rPr lang="en-GB" smtClean="0"/>
              <a:pPr/>
              <a:t>‹#›</a:t>
            </a:fld>
            <a:endParaRPr lang="en-GB"/>
          </a:p>
        </p:txBody>
      </p:sp>
    </p:spTree>
    <p:extLst>
      <p:ext uri="{BB962C8B-B14F-4D97-AF65-F5344CB8AC3E}">
        <p14:creationId xmlns:p14="http://schemas.microsoft.com/office/powerpoint/2010/main" val="3505576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DF0B90-C350-4478-9700-2805021D2EA8}" type="slidenum">
              <a:rPr lang="en-GB" smtClean="0"/>
              <a:pPr/>
              <a:t>2</a:t>
            </a:fld>
            <a:endParaRPr lang="en-GB"/>
          </a:p>
        </p:txBody>
      </p:sp>
    </p:spTree>
    <p:extLst>
      <p:ext uri="{BB962C8B-B14F-4D97-AF65-F5344CB8AC3E}">
        <p14:creationId xmlns:p14="http://schemas.microsoft.com/office/powerpoint/2010/main" val="2529944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There are 4 levels of Reporting  for the Monitoring  of the  Implementation the SDGs</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Firstly at the National reporting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National reporting is the most significant level of reporting and relies heavily on the work of National Statistical Office. Given the breadth of the SDG agenda and to foster broad, multi-stakeholder participation in national reporting, the reporting is not limited to the NSO only but to the entire statistical system which comprises of both producers and users of data. National ownership at all levels of the SDG framework is critical, and national reporting must respond to national priorities and needs. For this reason, each country is expected to pursue its own set of national indicators. Such a set of indicators may consist of the Global Reporting Indicators used to support the global monitoring framework and Complementary National Indicators that address each country’s specific challenges, priorities, and preferences.</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Secondly we have the Global Reporting</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is based on a set of Global Monitoring Indicators already agreed and adopted at the UN Statistical Commission. It is a vital complement to national monitoring and reporting. Global monitoring will ensure global coordination, support strategies to manage global public goods, and indicate which countries and thematic areas are in need of greatest assistance. A global dialogue on progress will also encourage knowledge-sharing and reciprocal learning. To this end, a set of Global Reporting Indicators for the SDGs is required. The majority of Global Reporting Indicators will be derived from NSOs, drawing on official data sources such as censuses, civil registration and vital statistics, and household surveys, but some may be prepared by specialist agencies, for example where no suitable, comparable official data exists. To ensure comparability, Global Reporting Indicators must be harmonized across countries.</a:t>
            </a:r>
          </a:p>
          <a:p>
            <a:r>
              <a:rPr lang="en-GB" sz="1200" b="1" kern="1200" dirty="0">
                <a:solidFill>
                  <a:schemeClr val="tx1"/>
                </a:solidFill>
                <a:effectLst/>
                <a:latin typeface="+mn-lt"/>
                <a:ea typeface="+mn-ea"/>
                <a:cs typeface="+mn-cs"/>
              </a:rPr>
              <a:t>Regional monitoring</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Regional monitoring will have an important role in fostering knowledge sharing, reciprocal learning, and peer review. It will also promote shared accountability for regional challenges and opportunities, such as shared watersheds, regional conflicts, or regional infrastructure. Where possible, this monitoring should build on existing regional mechanisms, such as the Regional Economic Commissions or the Africa Peer Review Mechanism.</a:t>
            </a:r>
          </a:p>
          <a:p>
            <a:endParaRPr lang="en-GB" sz="1200" kern="1200" dirty="0">
              <a:solidFill>
                <a:schemeClr val="tx1"/>
              </a:solidFill>
              <a:effectLst/>
              <a:latin typeface="+mn-lt"/>
              <a:ea typeface="+mn-ea"/>
              <a:cs typeface="+mn-cs"/>
            </a:endParaRPr>
          </a:p>
          <a:p>
            <a:pPr marL="0" algn="l" defTabSz="914400" rtl="0" eaLnBrk="1" latinLnBrk="0" hangingPunct="1"/>
            <a:r>
              <a:rPr lang="en-GB" sz="1200" b="1" kern="1200" dirty="0">
                <a:solidFill>
                  <a:schemeClr val="tx1"/>
                </a:solidFill>
                <a:effectLst/>
                <a:latin typeface="+mn-lt"/>
                <a:ea typeface="+mn-ea"/>
                <a:cs typeface="+mn-cs"/>
              </a:rPr>
              <a:t>Thematic Reporting</a:t>
            </a:r>
          </a:p>
          <a:p>
            <a:r>
              <a:rPr lang="en-GB" sz="1200" kern="1200" dirty="0">
                <a:solidFill>
                  <a:schemeClr val="tx1"/>
                </a:solidFill>
                <a:effectLst/>
                <a:latin typeface="+mn-lt"/>
                <a:ea typeface="+mn-ea"/>
                <a:cs typeface="+mn-cs"/>
              </a:rPr>
              <a:t>To achieve the SDGs, complex challenges must be addressed across a broad range of sectors. Lessons learned in one country, for instance in health, education, agriculture, or infrastructure design, can inform progress in other countries. Similarly, implementation challenges and technology gaps are often common across countries, so it will be important that each major epistemic community is mobilized in support of the SDGs. This in turn will require thematic reporting on progress and implementation challenges.   </a:t>
            </a:r>
          </a:p>
          <a:p>
            <a:r>
              <a:rPr lang="en-GB" sz="1200" kern="1200" dirty="0">
                <a:solidFill>
                  <a:schemeClr val="tx1"/>
                </a:solidFill>
                <a:effectLst/>
                <a:latin typeface="+mn-lt"/>
                <a:ea typeface="+mn-ea"/>
                <a:cs typeface="+mn-cs"/>
              </a:rPr>
              <a:t>Thematic communities – often under the leadership of specialized international organizations – can develop specialist indicators for monitoring and accountability that are tracked in countries across the globe. Often these indicators include input and process metrics that are helpful complements to official indicators, which tend to be more outcome-focused. </a:t>
            </a:r>
          </a:p>
          <a:p>
            <a:endParaRPr lang="en-GB" dirty="0"/>
          </a:p>
        </p:txBody>
      </p:sp>
      <p:sp>
        <p:nvSpPr>
          <p:cNvPr id="4" name="Slide Number Placeholder 3"/>
          <p:cNvSpPr>
            <a:spLocks noGrp="1"/>
          </p:cNvSpPr>
          <p:nvPr>
            <p:ph type="sldNum" sz="quarter" idx="10"/>
          </p:nvPr>
        </p:nvSpPr>
        <p:spPr/>
        <p:txBody>
          <a:bodyPr/>
          <a:lstStyle/>
          <a:p>
            <a:fld id="{ECDF0B90-C350-4478-9700-2805021D2EA8}" type="slidenum">
              <a:rPr lang="en-GB" smtClean="0"/>
              <a:pPr/>
              <a:t>11</a:t>
            </a:fld>
            <a:endParaRPr lang="en-GB"/>
          </a:p>
        </p:txBody>
      </p:sp>
    </p:spTree>
    <p:extLst>
      <p:ext uri="{BB962C8B-B14F-4D97-AF65-F5344CB8AC3E}">
        <p14:creationId xmlns:p14="http://schemas.microsoft.com/office/powerpoint/2010/main" val="2136571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Its very important to highlight the importance</a:t>
            </a:r>
            <a:r>
              <a:rPr lang="en-GB" baseline="0" dirty="0"/>
              <a:t> and need for monitoring before we move ahead.</a:t>
            </a:r>
            <a:endParaRPr lang="en-GB" dirty="0"/>
          </a:p>
          <a:p>
            <a:pPr marL="171450" indent="-171450">
              <a:buFont typeface="Arial" panose="020B0604020202020204" pitchFamily="34" charset="0"/>
              <a:buChar char="•"/>
            </a:pPr>
            <a:r>
              <a:rPr lang="en-GB" dirty="0"/>
              <a:t>Monitoring</a:t>
            </a:r>
            <a:r>
              <a:rPr lang="en-GB" baseline="0" dirty="0"/>
              <a:t> the Implementation of the SDGs is not only essential for the achievement of the goals but is an integral part of the SDG framework. There is no possible way in which we can categorically affirm that we have met any of the goals without having a robust monitoring framework of which the </a:t>
            </a:r>
            <a:r>
              <a:rPr lang="en-GB" dirty="0"/>
              <a:t>Indicators form the backbone.</a:t>
            </a:r>
            <a:r>
              <a:rPr lang="en-GB" baseline="0" dirty="0"/>
              <a:t> </a:t>
            </a:r>
            <a:r>
              <a:rPr lang="en-GB" dirty="0"/>
              <a:t>A sound</a:t>
            </a:r>
            <a:r>
              <a:rPr lang="en-GB" baseline="0" dirty="0"/>
              <a:t> monitoring process</a:t>
            </a:r>
            <a:r>
              <a:rPr lang="en-GB" dirty="0"/>
              <a:t> for the SDGs will serve 2 main purposes – </a:t>
            </a:r>
          </a:p>
          <a:p>
            <a:pPr marL="171450" indent="-171450">
              <a:buFont typeface="Arial" panose="020B0604020202020204" pitchFamily="34" charset="0"/>
              <a:buChar char="•"/>
            </a:pPr>
            <a:r>
              <a:rPr lang="en-GB" dirty="0"/>
              <a:t>To Serve as</a:t>
            </a:r>
            <a:r>
              <a:rPr lang="en-GB" baseline="0" dirty="0"/>
              <a:t> a </a:t>
            </a:r>
            <a:r>
              <a:rPr lang="en-GB" b="1" baseline="0" dirty="0"/>
              <a:t>Management Tool </a:t>
            </a:r>
            <a:r>
              <a:rPr lang="en-GB" baseline="0" dirty="0"/>
              <a:t>– to help inform policy, design programs and allocate resources.</a:t>
            </a:r>
            <a:endParaRPr lang="en-GB" dirty="0"/>
          </a:p>
          <a:p>
            <a:pPr marL="171450" indent="-171450">
              <a:buFont typeface="Arial" panose="020B0604020202020204" pitchFamily="34" charset="0"/>
              <a:buChar char="•"/>
            </a:pPr>
            <a:r>
              <a:rPr lang="en-GB" dirty="0"/>
              <a:t>To a</a:t>
            </a:r>
            <a:r>
              <a:rPr lang="en-GB" baseline="0" dirty="0"/>
              <a:t>lso serve as </a:t>
            </a:r>
            <a:r>
              <a:rPr lang="en-GB" b="0" baseline="0" dirty="0"/>
              <a:t>a </a:t>
            </a:r>
            <a:r>
              <a:rPr lang="en-GB" sz="2600" b="1" dirty="0">
                <a:solidFill>
                  <a:srgbClr val="FF0000"/>
                </a:solidFill>
                <a:latin typeface="Garamond" panose="02020404030301010803" pitchFamily="18" charset="0"/>
              </a:rPr>
              <a:t>Report Card/Accountability Tool </a:t>
            </a:r>
            <a:r>
              <a:rPr lang="en-GB" sz="2600" b="0" dirty="0">
                <a:latin typeface="Garamond" panose="02020404030301010803" pitchFamily="18" charset="0"/>
              </a:rPr>
              <a:t>- to measure progress towards sustainable development and help ensure the accountability of all stakeholders for achieving the SDGs.</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565E24FA-A72E-4A3E-B6A7-A73FFEA89F7C}" type="slidenum">
              <a:rPr lang="en-GB" smtClean="0"/>
              <a:pPr/>
              <a:t>12</a:t>
            </a:fld>
            <a:endParaRPr lang="en-GB"/>
          </a:p>
        </p:txBody>
      </p:sp>
    </p:spTree>
    <p:extLst>
      <p:ext uri="{BB962C8B-B14F-4D97-AF65-F5344CB8AC3E}">
        <p14:creationId xmlns:p14="http://schemas.microsoft.com/office/powerpoint/2010/main" val="4075983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FF0000"/>
                </a:solidFill>
              </a:rPr>
              <a:t>To illustrate this lets take one of the goals as an example of using the SDGs monitoring as a management tool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FF0000"/>
                </a:solidFill>
              </a:rPr>
              <a:t>GOAL 3 </a:t>
            </a:r>
            <a:r>
              <a:rPr lang="en-GB" dirty="0"/>
              <a:t>of the SDG is to “</a:t>
            </a:r>
            <a:r>
              <a:rPr lang="en-GB" b="1" dirty="0"/>
              <a:t>Ensure healthy lives and promote well-being for all at all ages</a:t>
            </a:r>
            <a:r>
              <a:rPr lang="en-GB" dirty="0"/>
              <a:t>”.  Target 3.1 of this goal talks about  </a:t>
            </a:r>
            <a:r>
              <a:rPr lang="en-GB" b="1" dirty="0"/>
              <a:t>reducing the global maternal mortality ratio to less than 70 per 100,000 live births by 2030</a:t>
            </a:r>
            <a:r>
              <a:rPr lang="en-GB" dirty="0"/>
              <a:t>,</a:t>
            </a:r>
            <a:r>
              <a:rPr lang="en-GB" baseline="0" dirty="0"/>
              <a:t> while Target 3.2 talks about </a:t>
            </a:r>
            <a:r>
              <a:rPr lang="en-GB" sz="1200" b="1" i="0" u="none" strike="noStrike" dirty="0">
                <a:solidFill>
                  <a:srgbClr val="000000"/>
                </a:solidFill>
                <a:effectLst/>
                <a:latin typeface="Corbel" panose="020B0503020204020204" pitchFamily="34" charset="0"/>
              </a:rPr>
              <a:t>ending preventable deaths of new-borns and children under 5 years of age, with all countries aiming to reduce neonatal mortality to at least as low as 12 per 1,000 live births and under-5 mortality to at least as low as 25 per 1,000 live birth.</a:t>
            </a:r>
            <a:r>
              <a:rPr lang="en-GB" sz="1200" b="1" i="0" u="none" strike="noStrike" baseline="0" dirty="0">
                <a:solidFill>
                  <a:srgbClr val="000000"/>
                </a:solidFill>
                <a:effectLst/>
                <a:latin typeface="Corbel" panose="020B0503020204020204" pitchFamily="34" charset="0"/>
              </a:rPr>
              <a:t> For each of the targets, you have associated indicators by which we should be able to tell if the target has been met. </a:t>
            </a:r>
            <a:r>
              <a:rPr lang="en-GB" baseline="0" dirty="0"/>
              <a:t> L</a:t>
            </a:r>
            <a:r>
              <a:rPr lang="en-GB" dirty="0"/>
              <a:t>ooking at the associated indicators for targets</a:t>
            </a:r>
            <a:r>
              <a:rPr lang="en-GB" baseline="0" dirty="0"/>
              <a:t> 3.1 and 3.2 here</a:t>
            </a:r>
            <a:r>
              <a:rPr lang="en-GB" dirty="0"/>
              <a:t>,</a:t>
            </a:r>
            <a:r>
              <a:rPr lang="en-GB" baseline="0" dirty="0"/>
              <a:t> it immediately gives us an indication of where we are now for each target as against where we want to be by 2030. Using this information, the health ministry in designing its programs can use this data to guide how it allocates resources  to its different programs, from this information it will seem more resources might me needed in Maternal Mortality Prevention programs than Neonatal Mortality Prevention programs, as the MMR is much further from the 2030 target than NMR is from its 2030 target. This is how data is used to diagnose problems, allocate resources to d particular problem and monitor progress.</a:t>
            </a:r>
          </a:p>
          <a:p>
            <a:endParaRPr lang="en-GB" dirty="0"/>
          </a:p>
        </p:txBody>
      </p:sp>
      <p:sp>
        <p:nvSpPr>
          <p:cNvPr id="4" name="Slide Number Placeholder 3"/>
          <p:cNvSpPr>
            <a:spLocks noGrp="1"/>
          </p:cNvSpPr>
          <p:nvPr>
            <p:ph type="sldNum" sz="quarter" idx="10"/>
          </p:nvPr>
        </p:nvSpPr>
        <p:spPr/>
        <p:txBody>
          <a:bodyPr/>
          <a:lstStyle/>
          <a:p>
            <a:fld id="{ECDF0B90-C350-4478-9700-2805021D2EA8}" type="slidenum">
              <a:rPr lang="en-GB" smtClean="0"/>
              <a:pPr/>
              <a:t>13</a:t>
            </a:fld>
            <a:endParaRPr lang="en-GB"/>
          </a:p>
        </p:txBody>
      </p:sp>
    </p:spTree>
    <p:extLst>
      <p:ext uri="{BB962C8B-B14F-4D97-AF65-F5344CB8AC3E}">
        <p14:creationId xmlns:p14="http://schemas.microsoft.com/office/powerpoint/2010/main" val="3642020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600" b="0" dirty="0">
                <a:latin typeface="Garamond" panose="02020404030301010803" pitchFamily="18" charset="0"/>
              </a:rPr>
              <a:t>Lets use another </a:t>
            </a:r>
            <a:r>
              <a:rPr lang="en-GB" sz="2600" b="0" dirty="0" err="1">
                <a:latin typeface="Garamond" panose="02020404030301010803" pitchFamily="18" charset="0"/>
              </a:rPr>
              <a:t>eg</a:t>
            </a:r>
            <a:r>
              <a:rPr lang="en-GB" sz="2600" b="0" dirty="0">
                <a:latin typeface="Garamond" panose="02020404030301010803" pitchFamily="18" charset="0"/>
              </a:rPr>
              <a:t> to illustrate </a:t>
            </a:r>
            <a:r>
              <a:rPr lang="en-GB" sz="2600" b="0" dirty="0" err="1">
                <a:latin typeface="Garamond" panose="02020404030301010803" pitchFamily="18" charset="0"/>
              </a:rPr>
              <a:t>sdgs</a:t>
            </a:r>
            <a:r>
              <a:rPr lang="en-GB" sz="2600" b="0" baseline="0" dirty="0">
                <a:latin typeface="Garamond" panose="02020404030301010803" pitchFamily="18" charset="0"/>
              </a:rPr>
              <a:t> monitoring but this time as a reporting tool.</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600" b="0" dirty="0">
              <a:latin typeface="Garamond" panose="02020404030301010803" pitchFamily="18" charset="0"/>
            </a:endParaRP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600" b="0" dirty="0">
                <a:latin typeface="Garamond" panose="02020404030301010803" pitchFamily="18" charset="0"/>
              </a:rPr>
              <a:t>As a </a:t>
            </a:r>
            <a:r>
              <a:rPr lang="en-GB" sz="2600" b="1" dirty="0">
                <a:latin typeface="Garamond" panose="02020404030301010803" pitchFamily="18" charset="0"/>
              </a:rPr>
              <a:t>Reporting/Accountability</a:t>
            </a:r>
            <a:r>
              <a:rPr lang="en-GB" sz="2600" b="1" baseline="0" dirty="0">
                <a:latin typeface="Garamond" panose="02020404030301010803" pitchFamily="18" charset="0"/>
              </a:rPr>
              <a:t> tool</a:t>
            </a:r>
            <a:r>
              <a:rPr lang="en-GB" sz="2600" b="1" dirty="0">
                <a:latin typeface="Garamond" panose="02020404030301010803" pitchFamily="18" charset="0"/>
              </a:rPr>
              <a:t>, </a:t>
            </a:r>
            <a:r>
              <a:rPr lang="en-GB" sz="2600" b="0" dirty="0">
                <a:latin typeface="Garamond" panose="02020404030301010803" pitchFamily="18" charset="0"/>
              </a:rPr>
              <a:t>the monitoring</a:t>
            </a:r>
            <a:r>
              <a:rPr lang="en-GB" sz="2600" b="0" baseline="0" dirty="0">
                <a:latin typeface="Garamond" panose="02020404030301010803" pitchFamily="18" charset="0"/>
              </a:rPr>
              <a:t> process</a:t>
            </a:r>
            <a:r>
              <a:rPr lang="en-GB" sz="2600" b="0" dirty="0">
                <a:latin typeface="Garamond" panose="02020404030301010803" pitchFamily="18" charset="0"/>
              </a:rPr>
              <a:t> can be used by</a:t>
            </a:r>
            <a:r>
              <a:rPr lang="en-GB" sz="2600" b="0" baseline="0" dirty="0">
                <a:latin typeface="Garamond" panose="02020404030301010803" pitchFamily="18" charset="0"/>
              </a:rPr>
              <a:t> the general public to hold government to </a:t>
            </a:r>
            <a:r>
              <a:rPr lang="en-GB" sz="2600" b="0" dirty="0">
                <a:latin typeface="Garamond" panose="02020404030301010803" pitchFamily="18" charset="0"/>
              </a:rPr>
              <a:t>promises</a:t>
            </a:r>
            <a:r>
              <a:rPr lang="en-GB" sz="2600" b="0" baseline="0" dirty="0">
                <a:latin typeface="Garamond" panose="02020404030301010803" pitchFamily="18" charset="0"/>
              </a:rPr>
              <a:t> made and can also be used by governments to appraise themselves.</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600" b="0" baseline="0" dirty="0">
                <a:latin typeface="Garamond" panose="02020404030301010803" pitchFamily="18" charset="0"/>
              </a:rPr>
              <a:t>Using Goal 1 for illustration here, which seeks </a:t>
            </a:r>
            <a:r>
              <a:rPr lang="en-GB" sz="2600" b="1" baseline="0" dirty="0">
                <a:latin typeface="Garamond" panose="02020404030301010803" pitchFamily="18" charset="0"/>
              </a:rPr>
              <a:t>to End poverty in all its forms everywhere in the world, the targets here is to eradicate extreme poverty and reduce by half the proportion of the population living below the national poverty line. At </a:t>
            </a:r>
            <a:r>
              <a:rPr lang="en-GB" sz="2600" b="0" baseline="0" dirty="0">
                <a:latin typeface="Garamond" panose="02020404030301010803" pitchFamily="18" charset="0"/>
              </a:rPr>
              <a:t>the launch of the SDGs in 2015, nation states including Nigeria effectively made a commitment to this targets, so for governments to know if they are on track on not, the monitoring process, using appropriate data  gives a clear indication and help government to stay on track.</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600" b="0" baseline="0" dirty="0">
              <a:latin typeface="Garamond" panose="02020404030301010803" pitchFamily="18" charset="0"/>
            </a:endParaRP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600" b="0" baseline="0" dirty="0">
                <a:latin typeface="Garamond" panose="02020404030301010803" pitchFamily="18" charset="0"/>
              </a:rPr>
              <a:t>So we can see the critical role of data and monitoring in the SDG implementation process, its not a after process or afterthought but an integral part of the SDG implementation.</a:t>
            </a:r>
            <a:endParaRPr lang="en-GB" dirty="0"/>
          </a:p>
        </p:txBody>
      </p:sp>
      <p:sp>
        <p:nvSpPr>
          <p:cNvPr id="4" name="Slide Number Placeholder 3"/>
          <p:cNvSpPr>
            <a:spLocks noGrp="1"/>
          </p:cNvSpPr>
          <p:nvPr>
            <p:ph type="sldNum" sz="quarter" idx="10"/>
          </p:nvPr>
        </p:nvSpPr>
        <p:spPr/>
        <p:txBody>
          <a:bodyPr/>
          <a:lstStyle/>
          <a:p>
            <a:fld id="{ECDF0B90-C350-4478-9700-2805021D2EA8}" type="slidenum">
              <a:rPr lang="en-GB" smtClean="0"/>
              <a:pPr/>
              <a:t>14</a:t>
            </a:fld>
            <a:endParaRPr lang="en-GB"/>
          </a:p>
        </p:txBody>
      </p:sp>
    </p:spTree>
    <p:extLst>
      <p:ext uri="{BB962C8B-B14F-4D97-AF65-F5344CB8AC3E}">
        <p14:creationId xmlns:p14="http://schemas.microsoft.com/office/powerpoint/2010/main" val="2792506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order to ensure that we put ourselves in the best possible position for the commencement of the SDGs, as</a:t>
            </a:r>
            <a:r>
              <a:rPr lang="en-US" sz="1200" kern="1200" baseline="0" dirty="0">
                <a:solidFill>
                  <a:schemeClr val="tx1"/>
                </a:solidFill>
                <a:effectLst/>
                <a:latin typeface="+mn-lt"/>
                <a:ea typeface="+mn-ea"/>
                <a:cs typeface="+mn-cs"/>
              </a:rPr>
              <a:t> the coordinator of the statistical system, we have already carried out  </a:t>
            </a:r>
            <a:r>
              <a:rPr lang="en-GB" b="0" dirty="0">
                <a:solidFill>
                  <a:srgbClr val="FF0000"/>
                </a:solidFill>
                <a:latin typeface="Garamond" panose="02020404030301010803" pitchFamily="18" charset="0"/>
              </a:rPr>
              <a:t>Several activities aimed at improving our coordination, data collection, management and dissemination processes</a:t>
            </a:r>
            <a:r>
              <a:rPr lang="en-GB" b="0" baseline="0" dirty="0">
                <a:solidFill>
                  <a:srgbClr val="FF0000"/>
                </a:solidFill>
                <a:latin typeface="Garamond" panose="02020404030301010803" pitchFamily="18" charset="0"/>
              </a:rPr>
              <a:t> in </a:t>
            </a:r>
            <a:r>
              <a:rPr lang="en-US" sz="1200" b="0" kern="1200" dirty="0">
                <a:solidFill>
                  <a:schemeClr val="tx1"/>
                </a:solidFill>
                <a:effectLst/>
                <a:latin typeface="+mn-lt"/>
                <a:ea typeface="+mn-ea"/>
                <a:cs typeface="+mn-cs"/>
              </a:rPr>
              <a:t>preparation to usher in the new sustainable development </a:t>
            </a:r>
            <a:r>
              <a:rPr lang="en-US" sz="1200" kern="1200" dirty="0">
                <a:solidFill>
                  <a:schemeClr val="tx1"/>
                </a:solidFill>
                <a:effectLst/>
                <a:latin typeface="+mn-lt"/>
                <a:ea typeface="+mn-ea"/>
                <a:cs typeface="+mn-cs"/>
              </a:rPr>
              <a:t>framework as defined by SDGs. </a:t>
            </a:r>
            <a:r>
              <a:rPr lang="en-GB" sz="1200" kern="1200" dirty="0">
                <a:solidFill>
                  <a:schemeClr val="tx1"/>
                </a:solidFill>
                <a:effectLst/>
                <a:latin typeface="+mn-lt"/>
                <a:ea typeface="+mn-ea"/>
                <a:cs typeface="+mn-cs"/>
              </a:rPr>
              <a:t>Through increased collaboration, openness and engagement with critical stakeholders, including other government agencies, business associations, academia and the media, we have produced a Indicator Production Framework.</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dirty="0">
                <a:latin typeface="Garamond" panose="02020404030301010803" pitchFamily="18" charset="0"/>
              </a:rPr>
              <a:t>The primary objective and goal of the Indicator Framework is for better efficiency and Coordination in the data production process.</a:t>
            </a:r>
            <a:endParaRPr lang="en-GB"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This framework is comprehensive</a:t>
            </a:r>
            <a:r>
              <a:rPr lang="en-US" sz="1200" kern="1200" baseline="0" dirty="0">
                <a:solidFill>
                  <a:schemeClr val="tx1"/>
                </a:solidFill>
                <a:effectLst/>
                <a:latin typeface="+mn-lt"/>
                <a:ea typeface="+mn-ea"/>
                <a:cs typeface="+mn-cs"/>
              </a:rPr>
              <a:t> and </a:t>
            </a:r>
            <a:r>
              <a:rPr lang="en-US" sz="1200" kern="1200" dirty="0">
                <a:solidFill>
                  <a:schemeClr val="tx1"/>
                </a:solidFill>
                <a:effectLst/>
                <a:latin typeface="+mn-lt"/>
                <a:ea typeface="+mn-ea"/>
                <a:cs typeface="+mn-cs"/>
              </a:rPr>
              <a:t>well-defined,</a:t>
            </a:r>
            <a:r>
              <a:rPr lang="en-US" sz="1200" kern="1200" baseline="0" dirty="0">
                <a:solidFill>
                  <a:schemeClr val="tx1"/>
                </a:solidFill>
                <a:effectLst/>
                <a:latin typeface="+mn-lt"/>
                <a:ea typeface="+mn-ea"/>
                <a:cs typeface="+mn-cs"/>
              </a:rPr>
              <a:t> covering </a:t>
            </a:r>
            <a:r>
              <a:rPr lang="en-US" sz="1200" kern="1200" dirty="0">
                <a:solidFill>
                  <a:schemeClr val="tx1"/>
                </a:solidFill>
                <a:effectLst/>
                <a:latin typeface="+mn-lt"/>
                <a:ea typeface="+mn-ea"/>
                <a:cs typeface="+mn-cs"/>
              </a:rPr>
              <a:t>both at the federal and state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levels.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Each</a:t>
            </a:r>
            <a:r>
              <a:rPr lang="en-US" sz="1200" kern="1200" baseline="0" dirty="0">
                <a:solidFill>
                  <a:schemeClr val="tx1"/>
                </a:solidFill>
                <a:effectLst/>
                <a:latin typeface="+mn-lt"/>
                <a:ea typeface="+mn-ea"/>
                <a:cs typeface="+mn-cs"/>
              </a:rPr>
              <a:t> Federal MDA statistics units and State Bureau of Statistics will have their roles and responsibility  clearly defined and stated out. Each will know what is expected of them and very importantly the timelines expected from them. </a:t>
            </a:r>
            <a:r>
              <a:rPr lang="en-GB" dirty="0"/>
              <a:t>This will help avoid duplication of outputs across agencies as well as wasted resources doing the same thing</a:t>
            </a:r>
            <a:r>
              <a:rPr lang="en-GB" baseline="0" dirty="0"/>
              <a:t>. It will also prevent inconsistency in figures generated, it will also enhance the quality of the data and cut cost across the board.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Previously, each ministry / sector would want to undertake its own sectoral survey, independent of the statistics office and without consideration for how its data relates to other sectors and would apply whatever method suited them in a complicated and disorganised manner.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5E24FA-A72E-4A3E-B6A7-A73FFEA89F7C}" type="slidenum">
              <a:rPr lang="en-GB" smtClean="0"/>
              <a:pPr/>
              <a:t>15</a:t>
            </a:fld>
            <a:endParaRPr lang="en-GB"/>
          </a:p>
        </p:txBody>
      </p:sp>
    </p:spTree>
    <p:extLst>
      <p:ext uri="{BB962C8B-B14F-4D97-AF65-F5344CB8AC3E}">
        <p14:creationId xmlns:p14="http://schemas.microsoft.com/office/powerpoint/2010/main" val="2725137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 I talk about the specific statistical activities</a:t>
            </a:r>
            <a:r>
              <a:rPr lang="en-GB" baseline="0" dirty="0"/>
              <a:t> we have carried out,  it is important to talk about the different data production systems in NBS.</a:t>
            </a:r>
          </a:p>
          <a:p>
            <a:pPr marL="228600" indent="-228600">
              <a:buFont typeface="+mj-lt"/>
              <a:buAutoNum type="arabicPeriod"/>
            </a:pPr>
            <a:r>
              <a:rPr lang="en-GB" baseline="0" dirty="0"/>
              <a:t>National Integrated Survey of Households (NISH) – this is framework under which we conduct household based surveys. This is a very robust and comprehensive framework  with over 860 thousand housing Units grouped by Enumeration Areas covering the entire country. It is  from here that we select sample to conduct are routine Employment Survey, Living Standard Surveys, Health and Nutrition Surveys and the likes.</a:t>
            </a:r>
          </a:p>
          <a:p>
            <a:pPr marL="228600" indent="-228600">
              <a:buFont typeface="+mj-lt"/>
              <a:buAutoNum type="arabicPeriod"/>
            </a:pPr>
            <a:r>
              <a:rPr lang="en-US" sz="1200" b="0" dirty="0">
                <a:solidFill>
                  <a:srgbClr val="FF0000"/>
                </a:solidFill>
              </a:rPr>
              <a:t>National Integrated Survey of Establishment (NISE)</a:t>
            </a:r>
            <a:r>
              <a:rPr lang="en-US" sz="1200" b="0" baseline="0" dirty="0">
                <a:solidFill>
                  <a:srgbClr val="FF0000"/>
                </a:solidFill>
              </a:rPr>
              <a:t> – This is the framework under which we conduct establishment based surveys, this framework contains a list of over 800 thousand registered businesses. This is the framework from where we conduct establishment based surveys.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dirty="0">
                <a:solidFill>
                  <a:srgbClr val="FF0000"/>
                </a:solidFill>
              </a:rPr>
              <a:t>System of Administrative Statistics </a:t>
            </a:r>
            <a:r>
              <a:rPr lang="en-US" b="0" baseline="0" dirty="0">
                <a:solidFill>
                  <a:srgbClr val="FF0000"/>
                </a:solidFill>
              </a:rPr>
              <a:t>(SAS) – SAS is our system of collecting administrative data from line MDAs and State Statistical Agencies. Under this system we collect information that MDAs collect routinely during the course of their work, such as enrolment rate in schools, government financial statistics, number of reporting crimes or accidents etc.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b="1" baseline="0" dirty="0">
              <a:solidFill>
                <a:srgbClr val="FF0000"/>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b="1" dirty="0">
              <a:solidFill>
                <a:srgbClr val="FF0000"/>
              </a:solidFill>
            </a:endParaRPr>
          </a:p>
          <a:p>
            <a:pPr marL="228600" indent="-228600">
              <a:buFont typeface="+mj-lt"/>
              <a:buAutoNum type="arabicPeriod"/>
            </a:pPr>
            <a:endParaRPr lang="en-GB" dirty="0"/>
          </a:p>
        </p:txBody>
      </p:sp>
      <p:sp>
        <p:nvSpPr>
          <p:cNvPr id="4" name="Slide Number Placeholder 3"/>
          <p:cNvSpPr>
            <a:spLocks noGrp="1"/>
          </p:cNvSpPr>
          <p:nvPr>
            <p:ph type="sldNum" sz="quarter" idx="10"/>
          </p:nvPr>
        </p:nvSpPr>
        <p:spPr/>
        <p:txBody>
          <a:bodyPr/>
          <a:lstStyle/>
          <a:p>
            <a:fld id="{ECDF0B90-C350-4478-9700-2805021D2EA8}" type="slidenum">
              <a:rPr lang="en-GB" smtClean="0"/>
              <a:pPr/>
              <a:t>16</a:t>
            </a:fld>
            <a:endParaRPr lang="en-GB"/>
          </a:p>
        </p:txBody>
      </p:sp>
    </p:spTree>
    <p:extLst>
      <p:ext uri="{BB962C8B-B14F-4D97-AF65-F5344CB8AC3E}">
        <p14:creationId xmlns:p14="http://schemas.microsoft.com/office/powerpoint/2010/main" val="23430267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One of the major exercises carried</a:t>
            </a:r>
            <a:r>
              <a:rPr lang="en-US" sz="1200" kern="1200" baseline="0" dirty="0">
                <a:solidFill>
                  <a:schemeClr val="tx1"/>
                </a:solidFill>
                <a:effectLst/>
                <a:latin typeface="+mn-lt"/>
                <a:ea typeface="+mn-ea"/>
                <a:cs typeface="+mn-cs"/>
              </a:rPr>
              <a:t> out in preparation for this process was a Data Mapping Exercise.</a:t>
            </a:r>
            <a:endParaRPr lang="en-US" sz="120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 comprehensive Data Mapping exercise was</a:t>
            </a:r>
            <a:r>
              <a:rPr lang="en-US" sz="1200" kern="1200" baseline="0" dirty="0">
                <a:solidFill>
                  <a:schemeClr val="tx1"/>
                </a:solidFill>
                <a:effectLst/>
                <a:latin typeface="+mn-lt"/>
                <a:ea typeface="+mn-ea"/>
                <a:cs typeface="+mn-cs"/>
              </a:rPr>
              <a:t> completed last year, listing all 231 proposed indicators and the data sources </a:t>
            </a:r>
            <a:r>
              <a:rPr lang="en-US" sz="1200" kern="1200" baseline="0" dirty="0" err="1">
                <a:solidFill>
                  <a:schemeClr val="tx1"/>
                </a:solidFill>
                <a:effectLst/>
                <a:latin typeface="+mn-lt"/>
                <a:ea typeface="+mn-ea"/>
                <a:cs typeface="+mn-cs"/>
              </a:rPr>
              <a:t>ie</a:t>
            </a:r>
            <a:r>
              <a:rPr lang="en-US" sz="1200" kern="1200" baseline="0" dirty="0">
                <a:solidFill>
                  <a:schemeClr val="tx1"/>
                </a:solidFill>
                <a:effectLst/>
                <a:latin typeface="+mn-lt"/>
                <a:ea typeface="+mn-ea"/>
                <a:cs typeface="+mn-cs"/>
              </a:rPr>
              <a:t> the specific data production activity and the MDA we would partner with to collect the required indicator either through administrative means or through a Survey.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This exercise was carried out in collaboration with the states and federal MDAs, So each agency has a fair idea of what is expected of them and the frequency in which they are expected to provide the information.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565E24FA-A72E-4A3E-B6A7-A73FFEA89F7C}" type="slidenum">
              <a:rPr lang="en-GB" smtClean="0"/>
              <a:pPr/>
              <a:t>17</a:t>
            </a:fld>
            <a:endParaRPr lang="en-GB"/>
          </a:p>
        </p:txBody>
      </p:sp>
    </p:spTree>
    <p:extLst>
      <p:ext uri="{BB962C8B-B14F-4D97-AF65-F5344CB8AC3E}">
        <p14:creationId xmlns:p14="http://schemas.microsoft.com/office/powerpoint/2010/main" val="20458574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a:t>
            </a:r>
            <a:r>
              <a:rPr lang="en-GB" baseline="0" dirty="0"/>
              <a:t> is a snapshot of the Output from the Data Mapping Exercise, this snapshot shows Goal 1, its target and related indicators.  It also shows the Agency  who’s primary responsibility it is to produce the indicator, in this case NBS. It also shows the particular data production activity from where the indicators will emanate from, which is the National Living Standard Survey in this case, and also the frequency in which the exercise will be carried out.</a:t>
            </a:r>
          </a:p>
          <a:p>
            <a:endParaRPr lang="en-GB" baseline="0" dirty="0"/>
          </a:p>
          <a:p>
            <a:r>
              <a:rPr lang="en-GB" baseline="0" dirty="0"/>
              <a:t>So for all the 231 indicators, we have identified the system of data production, the relevant MDA in charge and the specific data production activity as well as the frequency of production.</a:t>
            </a:r>
            <a:endParaRPr lang="en-GB" dirty="0"/>
          </a:p>
        </p:txBody>
      </p:sp>
      <p:sp>
        <p:nvSpPr>
          <p:cNvPr id="4" name="Slide Number Placeholder 3"/>
          <p:cNvSpPr>
            <a:spLocks noGrp="1"/>
          </p:cNvSpPr>
          <p:nvPr>
            <p:ph type="sldNum" sz="quarter" idx="10"/>
          </p:nvPr>
        </p:nvSpPr>
        <p:spPr/>
        <p:txBody>
          <a:bodyPr/>
          <a:lstStyle/>
          <a:p>
            <a:fld id="{ECDF0B90-C350-4478-9700-2805021D2EA8}" type="slidenum">
              <a:rPr lang="en-GB" smtClean="0"/>
              <a:pPr/>
              <a:t>18</a:t>
            </a:fld>
            <a:endParaRPr lang="en-GB"/>
          </a:p>
        </p:txBody>
      </p:sp>
    </p:spTree>
    <p:extLst>
      <p:ext uri="{BB962C8B-B14F-4D97-AF65-F5344CB8AC3E}">
        <p14:creationId xmlns:p14="http://schemas.microsoft.com/office/powerpoint/2010/main" val="8169168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Another exercise that has been</a:t>
            </a:r>
            <a:r>
              <a:rPr lang="en-GB" baseline="0" dirty="0"/>
              <a:t> started is the process of developing data collection instruments and manuals. This process is  almost completed.</a:t>
            </a:r>
          </a:p>
          <a:p>
            <a:endParaRPr lang="en-GB" baseline="0" dirty="0"/>
          </a:p>
          <a:p>
            <a:r>
              <a:rPr lang="en-GB" baseline="0" dirty="0"/>
              <a:t>Under this process, we are developing data collection templates for each MDA that is expected to provide information as well as a manual explaining each question in the template and how it is to be completed.</a:t>
            </a:r>
            <a:endParaRPr lang="en-GB" dirty="0"/>
          </a:p>
        </p:txBody>
      </p:sp>
      <p:sp>
        <p:nvSpPr>
          <p:cNvPr id="4" name="Slide Number Placeholder 3"/>
          <p:cNvSpPr>
            <a:spLocks noGrp="1"/>
          </p:cNvSpPr>
          <p:nvPr>
            <p:ph type="sldNum" sz="quarter" idx="10"/>
          </p:nvPr>
        </p:nvSpPr>
        <p:spPr/>
        <p:txBody>
          <a:bodyPr/>
          <a:lstStyle/>
          <a:p>
            <a:fld id="{565E24FA-A72E-4A3E-B6A7-A73FFEA89F7C}" type="slidenum">
              <a:rPr lang="en-GB" smtClean="0"/>
              <a:pPr/>
              <a:t>19</a:t>
            </a:fld>
            <a:endParaRPr lang="en-GB"/>
          </a:p>
        </p:txBody>
      </p:sp>
    </p:spTree>
    <p:extLst>
      <p:ext uri="{BB962C8B-B14F-4D97-AF65-F5344CB8AC3E}">
        <p14:creationId xmlns:p14="http://schemas.microsoft.com/office/powerpoint/2010/main" val="30859671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initial</a:t>
            </a:r>
            <a:r>
              <a:rPr lang="en-GB" baseline="0" dirty="0"/>
              <a:t> process of building staff capacity has already commenced and is on-going. The aim here is to adequately equip the Staff of NBS, Federal MDAs </a:t>
            </a:r>
            <a:r>
              <a:rPr lang="en-GB" baseline="0" dirty="0" err="1"/>
              <a:t>statisitics</a:t>
            </a:r>
            <a:r>
              <a:rPr lang="en-GB" baseline="0" dirty="0"/>
              <a:t> unit and State Statistics agencies  with the requisite skills for producing the indicators relevant to their organisations. The process has started in-house and will then move to federal MDAs and then to the States.</a:t>
            </a:r>
          </a:p>
          <a:p>
            <a:endParaRPr lang="en-GB" baseline="0" dirty="0"/>
          </a:p>
          <a:p>
            <a:r>
              <a:rPr lang="en-GB" baseline="0" dirty="0"/>
              <a:t>Staff are being trained on how to collect and compute the indicators relevant to their agencies. This will be a very extensive process to ensure the quality of the final data.</a:t>
            </a:r>
            <a:endParaRPr lang="en-GB" dirty="0"/>
          </a:p>
        </p:txBody>
      </p:sp>
      <p:sp>
        <p:nvSpPr>
          <p:cNvPr id="4" name="Slide Number Placeholder 3"/>
          <p:cNvSpPr>
            <a:spLocks noGrp="1"/>
          </p:cNvSpPr>
          <p:nvPr>
            <p:ph type="sldNum" sz="quarter" idx="10"/>
          </p:nvPr>
        </p:nvSpPr>
        <p:spPr/>
        <p:txBody>
          <a:bodyPr/>
          <a:lstStyle/>
          <a:p>
            <a:fld id="{565E24FA-A72E-4A3E-B6A7-A73FFEA89F7C}" type="slidenum">
              <a:rPr lang="en-GB" smtClean="0"/>
              <a:pPr/>
              <a:t>20</a:t>
            </a:fld>
            <a:endParaRPr lang="en-GB"/>
          </a:p>
        </p:txBody>
      </p:sp>
    </p:spTree>
    <p:extLst>
      <p:ext uri="{BB962C8B-B14F-4D97-AF65-F5344CB8AC3E}">
        <p14:creationId xmlns:p14="http://schemas.microsoft.com/office/powerpoint/2010/main" val="1274267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Permit</a:t>
            </a:r>
            <a:r>
              <a:rPr lang="en-US" baseline="0" dirty="0"/>
              <a:t> me the opportunity of briefly recalling with a few quotes on the importance of Statistics means to us…</a:t>
            </a:r>
            <a:endParaRPr lang="en-US" dirty="0"/>
          </a:p>
          <a:p>
            <a:endParaRPr lang="en-US" dirty="0"/>
          </a:p>
        </p:txBody>
      </p:sp>
      <p:sp>
        <p:nvSpPr>
          <p:cNvPr id="4" name="Slide Number Placeholder 3"/>
          <p:cNvSpPr>
            <a:spLocks noGrp="1"/>
          </p:cNvSpPr>
          <p:nvPr>
            <p:ph type="sldNum" sz="quarter" idx="10"/>
          </p:nvPr>
        </p:nvSpPr>
        <p:spPr/>
        <p:txBody>
          <a:bodyPr/>
          <a:lstStyle/>
          <a:p>
            <a:fld id="{075BE304-69B8-A14D-BB90-C6F445F8BCFD}" type="slidenum">
              <a:rPr lang="en-US" smtClean="0"/>
              <a:pPr/>
              <a:t>3</a:t>
            </a:fld>
            <a:endParaRPr lang="en-US"/>
          </a:p>
        </p:txBody>
      </p:sp>
    </p:spTree>
    <p:extLst>
      <p:ext uri="{BB962C8B-B14F-4D97-AF65-F5344CB8AC3E}">
        <p14:creationId xmlns:p14="http://schemas.microsoft.com/office/powerpoint/2010/main" val="36422429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also</a:t>
            </a:r>
            <a:r>
              <a:rPr lang="en-GB" baseline="0" dirty="0"/>
              <a:t> adopted an SDG data bond and responsibility framework.</a:t>
            </a:r>
            <a:endParaRPr lang="en-GB" dirty="0"/>
          </a:p>
          <a:p>
            <a:endParaRPr lang="en-GB" dirty="0"/>
          </a:p>
          <a:p>
            <a:r>
              <a:rPr lang="en-GB" dirty="0"/>
              <a:t>The</a:t>
            </a:r>
            <a:r>
              <a:rPr lang="en-GB" baseline="0" dirty="0"/>
              <a:t> objective of this exercise is to get every MDA involved in the Monitoring Process to commit to their responsibility in the process. Each will be expected to sign a bond which  stipulates in details what their specific responsibilities are in terms of the data they are meant to produce. Its simply a way of getting high level buy-in into the monitoring process. </a:t>
            </a:r>
            <a:endParaRPr lang="en-GB" dirty="0"/>
          </a:p>
        </p:txBody>
      </p:sp>
      <p:sp>
        <p:nvSpPr>
          <p:cNvPr id="4" name="Slide Number Placeholder 3"/>
          <p:cNvSpPr>
            <a:spLocks noGrp="1"/>
          </p:cNvSpPr>
          <p:nvPr>
            <p:ph type="sldNum" sz="quarter" idx="10"/>
          </p:nvPr>
        </p:nvSpPr>
        <p:spPr/>
        <p:txBody>
          <a:bodyPr/>
          <a:lstStyle/>
          <a:p>
            <a:fld id="{ECDF0B90-C350-4478-9700-2805021D2EA8}" type="slidenum">
              <a:rPr lang="en-GB" smtClean="0"/>
              <a:pPr/>
              <a:t>21</a:t>
            </a:fld>
            <a:endParaRPr lang="en-GB"/>
          </a:p>
        </p:txBody>
      </p:sp>
    </p:spTree>
    <p:extLst>
      <p:ext uri="{BB962C8B-B14F-4D97-AF65-F5344CB8AC3E}">
        <p14:creationId xmlns:p14="http://schemas.microsoft.com/office/powerpoint/2010/main" val="16238325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has been done to collect the baseline indicators so far?</a:t>
            </a:r>
          </a:p>
          <a:p>
            <a:endParaRPr lang="en-GB" dirty="0"/>
          </a:p>
          <a:p>
            <a:r>
              <a:rPr lang="en-GB" dirty="0"/>
              <a:t>These</a:t>
            </a:r>
            <a:r>
              <a:rPr lang="en-GB" baseline="0" dirty="0"/>
              <a:t> are some of the data production activities from which most of the indicators for the SDGs will be generated. Each of these activities will produce indicators that will be used in the monitoring of the SDGs. Each of these activities will be carried out under one of the 3 data production frameworks we have (NISH, NISE and SAS). For Example, the National Living Standard Survey will provide indicators such as Headline Poverty Rate, Extreme Poverty Rate amongst others. Some have been completed. Others are ongoing and the preparatory stages for the remaining are also ongoing</a:t>
            </a:r>
          </a:p>
        </p:txBody>
      </p:sp>
      <p:sp>
        <p:nvSpPr>
          <p:cNvPr id="4" name="Slide Number Placeholder 3"/>
          <p:cNvSpPr>
            <a:spLocks noGrp="1"/>
          </p:cNvSpPr>
          <p:nvPr>
            <p:ph type="sldNum" sz="quarter" idx="10"/>
          </p:nvPr>
        </p:nvSpPr>
        <p:spPr/>
        <p:txBody>
          <a:bodyPr/>
          <a:lstStyle/>
          <a:p>
            <a:fld id="{565E24FA-A72E-4A3E-B6A7-A73FFEA89F7C}" type="slidenum">
              <a:rPr lang="en-GB" smtClean="0"/>
              <a:pPr/>
              <a:t>22</a:t>
            </a:fld>
            <a:endParaRPr lang="en-GB"/>
          </a:p>
        </p:txBody>
      </p:sp>
    </p:spTree>
    <p:extLst>
      <p:ext uri="{BB962C8B-B14F-4D97-AF65-F5344CB8AC3E}">
        <p14:creationId xmlns:p14="http://schemas.microsoft.com/office/powerpoint/2010/main" val="17968454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One example of a major project that would produce a lot of the needed indicators that is ongoing is the MICS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MICS is</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an international household survey  programme  developed by UNICEF, it provides up-to-date</a:t>
            </a:r>
            <a:r>
              <a:rPr lang="en-GB" sz="1200" kern="1200" baseline="0" dirty="0">
                <a:solidFill>
                  <a:schemeClr val="tx1"/>
                </a:solidFill>
                <a:effectLst/>
                <a:latin typeface="+mn-lt"/>
                <a:ea typeface="+mn-ea"/>
                <a:cs typeface="+mn-cs"/>
              </a:rPr>
              <a:t> information on the situation of Women and Children as well as men.</a:t>
            </a:r>
          </a:p>
          <a:p>
            <a:r>
              <a:rPr lang="en-GB" sz="1200" kern="1200" baseline="0" dirty="0">
                <a:solidFill>
                  <a:schemeClr val="tx1"/>
                </a:solidFill>
                <a:effectLst/>
                <a:latin typeface="+mn-lt"/>
                <a:ea typeface="+mn-ea"/>
                <a:cs typeface="+mn-cs"/>
              </a:rPr>
              <a:t>This is nationwide survey, sampling over 33,000 Households across the country. The type of information to be generated from this exercise are-</a:t>
            </a:r>
          </a:p>
          <a:p>
            <a:pPr marL="171450" indent="-171450">
              <a:buFont typeface="Arial" panose="020B0604020202020204" pitchFamily="34" charset="0"/>
              <a:buChar char="•"/>
            </a:pPr>
            <a:r>
              <a:rPr lang="en-GB" sz="1200" kern="1200" baseline="0" dirty="0">
                <a:solidFill>
                  <a:schemeClr val="tx1"/>
                </a:solidFill>
                <a:effectLst/>
                <a:latin typeface="+mn-lt"/>
                <a:ea typeface="+mn-ea"/>
                <a:cs typeface="+mn-cs"/>
              </a:rPr>
              <a:t>Mortality</a:t>
            </a:r>
          </a:p>
          <a:p>
            <a:pPr marL="171450" indent="-171450">
              <a:buFont typeface="Arial" panose="020B0604020202020204" pitchFamily="34" charset="0"/>
              <a:buChar char="•"/>
            </a:pPr>
            <a:r>
              <a:rPr lang="en-GB" sz="1200" kern="1200" baseline="0" dirty="0">
                <a:solidFill>
                  <a:schemeClr val="tx1"/>
                </a:solidFill>
                <a:effectLst/>
                <a:latin typeface="+mn-lt"/>
                <a:ea typeface="+mn-ea"/>
                <a:cs typeface="+mn-cs"/>
              </a:rPr>
              <a:t>Reproductive Health</a:t>
            </a:r>
          </a:p>
          <a:p>
            <a:pPr marL="171450" indent="-171450">
              <a:buFont typeface="Arial" panose="020B0604020202020204" pitchFamily="34" charset="0"/>
              <a:buChar char="•"/>
            </a:pPr>
            <a:r>
              <a:rPr lang="en-GB" sz="1200" kern="1200" baseline="0" dirty="0">
                <a:solidFill>
                  <a:schemeClr val="tx1"/>
                </a:solidFill>
                <a:effectLst/>
                <a:latin typeface="+mn-lt"/>
                <a:ea typeface="+mn-ea"/>
                <a:cs typeface="+mn-cs"/>
              </a:rPr>
              <a:t>Nutrition</a:t>
            </a:r>
          </a:p>
          <a:p>
            <a:pPr marL="171450" indent="-171450">
              <a:buFont typeface="Arial" panose="020B0604020202020204" pitchFamily="34" charset="0"/>
              <a:buChar char="•"/>
            </a:pPr>
            <a:r>
              <a:rPr lang="en-GB" sz="1200" kern="1200" baseline="0" dirty="0">
                <a:solidFill>
                  <a:schemeClr val="tx1"/>
                </a:solidFill>
                <a:effectLst/>
                <a:latin typeface="+mn-lt"/>
                <a:ea typeface="+mn-ea"/>
                <a:cs typeface="+mn-cs"/>
              </a:rPr>
              <a:t>Child Health</a:t>
            </a:r>
          </a:p>
          <a:p>
            <a:pPr marL="171450" indent="-171450">
              <a:buFont typeface="Arial" panose="020B0604020202020204" pitchFamily="34" charset="0"/>
              <a:buChar char="•"/>
            </a:pPr>
            <a:r>
              <a:rPr lang="en-GB" sz="1200" kern="1200" baseline="0" dirty="0">
                <a:solidFill>
                  <a:schemeClr val="tx1"/>
                </a:solidFill>
                <a:effectLst/>
                <a:latin typeface="+mn-lt"/>
                <a:ea typeface="+mn-ea"/>
                <a:cs typeface="+mn-cs"/>
              </a:rPr>
              <a:t>Water and Sanitation</a:t>
            </a:r>
          </a:p>
          <a:p>
            <a:pPr marL="171450" indent="-171450">
              <a:buFont typeface="Arial" panose="020B0604020202020204" pitchFamily="34" charset="0"/>
              <a:buChar char="•"/>
            </a:pPr>
            <a:r>
              <a:rPr lang="en-GB" sz="1200" kern="1200" baseline="0" dirty="0">
                <a:solidFill>
                  <a:schemeClr val="tx1"/>
                </a:solidFill>
                <a:effectLst/>
                <a:latin typeface="+mn-lt"/>
                <a:ea typeface="+mn-ea"/>
                <a:cs typeface="+mn-cs"/>
              </a:rPr>
              <a:t>Literacy and Education</a:t>
            </a:r>
          </a:p>
          <a:p>
            <a:pPr marL="171450" indent="-171450">
              <a:buFont typeface="Arial" panose="020B0604020202020204" pitchFamily="34" charset="0"/>
              <a:buChar char="•"/>
            </a:pPr>
            <a:r>
              <a:rPr lang="en-GB" sz="1200" kern="1200" baseline="0" dirty="0">
                <a:solidFill>
                  <a:schemeClr val="tx1"/>
                </a:solidFill>
                <a:effectLst/>
                <a:latin typeface="+mn-lt"/>
                <a:ea typeface="+mn-ea"/>
                <a:cs typeface="+mn-cs"/>
              </a:rPr>
              <a:t>Child Protection</a:t>
            </a:r>
          </a:p>
          <a:p>
            <a:pPr marL="171450" indent="-171450">
              <a:buFont typeface="Arial" panose="020B0604020202020204" pitchFamily="34" charset="0"/>
              <a:buChar char="•"/>
            </a:pPr>
            <a:r>
              <a:rPr lang="en-GB" sz="1200" kern="1200" baseline="0" dirty="0">
                <a:solidFill>
                  <a:schemeClr val="tx1"/>
                </a:solidFill>
                <a:effectLst/>
                <a:latin typeface="+mn-lt"/>
                <a:ea typeface="+mn-ea"/>
                <a:cs typeface="+mn-cs"/>
              </a:rPr>
              <a:t>Child Development </a:t>
            </a:r>
          </a:p>
          <a:p>
            <a:pPr marL="171450" indent="-171450">
              <a:buFont typeface="Arial" panose="020B0604020202020204" pitchFamily="34" charset="0"/>
              <a:buChar char="•"/>
            </a:pPr>
            <a:r>
              <a:rPr lang="en-GB" sz="1200" kern="1200" baseline="0" dirty="0">
                <a:solidFill>
                  <a:schemeClr val="tx1"/>
                </a:solidFill>
                <a:effectLst/>
                <a:latin typeface="+mn-lt"/>
                <a:ea typeface="+mn-ea"/>
                <a:cs typeface="+mn-cs"/>
              </a:rPr>
              <a:t>HIV/AIDS and Sexual Behaviour</a:t>
            </a:r>
          </a:p>
          <a:p>
            <a:pPr marL="171450" indent="-171450">
              <a:buFont typeface="Arial" panose="020B0604020202020204" pitchFamily="34" charset="0"/>
              <a:buChar char="•"/>
            </a:pPr>
            <a:r>
              <a:rPr lang="en-GB" sz="1200" kern="1200" baseline="0" dirty="0">
                <a:solidFill>
                  <a:schemeClr val="tx1"/>
                </a:solidFill>
                <a:effectLst/>
                <a:latin typeface="+mn-lt"/>
                <a:ea typeface="+mn-ea"/>
                <a:cs typeface="+mn-cs"/>
              </a:rPr>
              <a:t>Access to Mass Media and Use of ICT</a:t>
            </a:r>
          </a:p>
          <a:p>
            <a:pPr marL="171450" indent="-171450">
              <a:buFont typeface="Arial" panose="020B0604020202020204" pitchFamily="34" charset="0"/>
              <a:buChar char="•"/>
            </a:pPr>
            <a:r>
              <a:rPr lang="en-GB" sz="1200" kern="1200" baseline="0" dirty="0">
                <a:solidFill>
                  <a:schemeClr val="tx1"/>
                </a:solidFill>
                <a:effectLst/>
                <a:latin typeface="+mn-lt"/>
                <a:ea typeface="+mn-ea"/>
                <a:cs typeface="+mn-cs"/>
              </a:rPr>
              <a:t>Subjective Well-being</a:t>
            </a:r>
          </a:p>
          <a:p>
            <a:pPr marL="171450" indent="-171450">
              <a:buFont typeface="Arial" panose="020B0604020202020204" pitchFamily="34" charset="0"/>
              <a:buChar char="•"/>
            </a:pPr>
            <a:endParaRPr lang="en-GB" sz="120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baseline="0" dirty="0">
                <a:solidFill>
                  <a:schemeClr val="tx1"/>
                </a:solidFill>
                <a:effectLst/>
                <a:latin typeface="+mn-lt"/>
                <a:ea typeface="+mn-ea"/>
                <a:cs typeface="+mn-cs"/>
              </a:rPr>
              <a:t>The survey is presently at the Training Stage, which lasts for a month, after that, data collection in the field will commence and last for 3 months. Due to the use of electronic means for data collection as well as other efficiency methods adopted, we hope to have preliminary results by December this year, which will be a record time as data processing usually takes up to 6 months. This exercise will provide over 25 percent of the SDG baseline indicators and a lot more information on which government can use in planning and designing programs and interventions.</a:t>
            </a:r>
          </a:p>
          <a:p>
            <a:pPr marL="171450" indent="-171450">
              <a:buFont typeface="Arial" panose="020B0604020202020204" pitchFamily="34" charset="0"/>
              <a:buChar char="•"/>
            </a:pPr>
            <a:endParaRPr lang="en-GB" sz="1200" kern="1200" baseline="0" dirty="0">
              <a:solidFill>
                <a:schemeClr val="tx1"/>
              </a:solidFill>
              <a:effectLst/>
              <a:latin typeface="+mn-lt"/>
              <a:ea typeface="+mn-ea"/>
              <a:cs typeface="+mn-cs"/>
            </a:endParaRPr>
          </a:p>
          <a:p>
            <a:pPr marL="171450" indent="-171450">
              <a:buFont typeface="Arial" panose="020B0604020202020204" pitchFamily="34" charset="0"/>
              <a:buChar char="•"/>
            </a:pPr>
            <a:endParaRPr lang="en-GB" sz="1200" kern="1200" baseline="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565E24FA-A72E-4A3E-B6A7-A73FFEA89F7C}" type="slidenum">
              <a:rPr lang="en-GB" smtClean="0"/>
              <a:pPr/>
              <a:t>23</a:t>
            </a:fld>
            <a:endParaRPr lang="en-GB"/>
          </a:p>
        </p:txBody>
      </p:sp>
    </p:spTree>
    <p:extLst>
      <p:ext uri="{BB962C8B-B14F-4D97-AF65-F5344CB8AC3E}">
        <p14:creationId xmlns:p14="http://schemas.microsoft.com/office/powerpoint/2010/main" val="15034910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In addition to these</a:t>
            </a:r>
            <a:r>
              <a:rPr lang="en-GB" sz="1200" b="0" i="0" kern="1200" baseline="0" dirty="0">
                <a:solidFill>
                  <a:schemeClr val="tx1"/>
                </a:solidFill>
                <a:effectLst/>
                <a:latin typeface="+mn-lt"/>
                <a:ea typeface="+mn-ea"/>
                <a:cs typeface="+mn-cs"/>
              </a:rPr>
              <a:t> conventional sources of data, we are also taking advantage of ICT and the recent data revolution to take advantage of non-traditional sources of data </a:t>
            </a:r>
            <a:r>
              <a:rPr lang="en-GB" sz="1200" b="0" i="0" kern="1200" baseline="0" dirty="0" err="1">
                <a:solidFill>
                  <a:schemeClr val="tx1"/>
                </a:solidFill>
                <a:effectLst/>
                <a:latin typeface="+mn-lt"/>
                <a:ea typeface="+mn-ea"/>
                <a:cs typeface="+mn-cs"/>
              </a:rPr>
              <a:t>i.e</a:t>
            </a:r>
            <a:r>
              <a:rPr lang="en-GB" sz="1200" b="0" i="0" kern="1200" baseline="0" dirty="0">
                <a:solidFill>
                  <a:schemeClr val="tx1"/>
                </a:solidFill>
                <a:effectLst/>
                <a:latin typeface="+mn-lt"/>
                <a:ea typeface="+mn-ea"/>
                <a:cs typeface="+mn-cs"/>
              </a:rPr>
              <a:t> Big Data.</a:t>
            </a:r>
          </a:p>
          <a:p>
            <a:pPr marL="171450" indent="-171450">
              <a:buFont typeface="Arial" panose="020B0604020202020204" pitchFamily="34" charset="0"/>
              <a:buChar char="•"/>
            </a:pPr>
            <a:endParaRPr lang="en-GB" sz="1200" b="0" i="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GB" sz="1200" b="0" i="0" kern="1200" baseline="0" dirty="0">
                <a:solidFill>
                  <a:schemeClr val="tx1"/>
                </a:solidFill>
                <a:effectLst/>
                <a:latin typeface="+mn-lt"/>
                <a:ea typeface="+mn-ea"/>
                <a:cs typeface="+mn-cs"/>
              </a:rPr>
              <a:t>There is an enormous wealth of information out there and we see an opportunity to exploit this data to complement and fill existing data gaps within the system. We have already started this process in NBS, through collaborations with Jobberman, we already produce a Quarterly Online Recruitment Report to complement our Job Creation Survey. </a:t>
            </a:r>
          </a:p>
          <a:p>
            <a:pPr marL="171450" indent="-171450">
              <a:buFont typeface="Arial" panose="020B0604020202020204" pitchFamily="34" charset="0"/>
              <a:buChar char="•"/>
            </a:pPr>
            <a:r>
              <a:rPr lang="en-GB" sz="1200" b="0" i="0" kern="1200" baseline="0" dirty="0">
                <a:solidFill>
                  <a:schemeClr val="tx1"/>
                </a:solidFill>
                <a:effectLst/>
                <a:latin typeface="+mn-lt"/>
                <a:ea typeface="+mn-ea"/>
                <a:cs typeface="+mn-cs"/>
              </a:rPr>
              <a:t>We are also in the process of developing an online platform with a mobile application for collecting real time market price information, when completed this will be a rich addition to the monthly CPI data and can serve both government and businesses alike in making investment decisions.</a:t>
            </a:r>
          </a:p>
          <a:p>
            <a:pPr marL="171450" indent="-171450">
              <a:buFont typeface="Arial" panose="020B0604020202020204" pitchFamily="34" charset="0"/>
              <a:buChar char="•"/>
            </a:pPr>
            <a:endParaRPr lang="en-GB" sz="1200" b="0" i="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GB" sz="1200" b="0" i="0" kern="1200" baseline="0" dirty="0">
                <a:solidFill>
                  <a:schemeClr val="tx1"/>
                </a:solidFill>
                <a:effectLst/>
                <a:latin typeface="+mn-lt"/>
                <a:ea typeface="+mn-ea"/>
                <a:cs typeface="+mn-cs"/>
              </a:rPr>
              <a:t>Our data is increasingly collected using CAPI devices which enables us to collect coordinates of the locations the data was collected and to take images during interviews and record those interviews for play back later in case there is need to verify some information earlier taken.</a:t>
            </a: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5E24FA-A72E-4A3E-B6A7-A73FFEA89F7C}" type="slidenum">
              <a:rPr lang="en-GB" smtClean="0"/>
              <a:pPr/>
              <a:t>24</a:t>
            </a:fld>
            <a:endParaRPr lang="en-GB"/>
          </a:p>
        </p:txBody>
      </p:sp>
    </p:spTree>
    <p:extLst>
      <p:ext uri="{BB962C8B-B14F-4D97-AF65-F5344CB8AC3E}">
        <p14:creationId xmlns:p14="http://schemas.microsoft.com/office/powerpoint/2010/main" val="29190574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Finally we have advocacy</a:t>
            </a:r>
          </a:p>
          <a:p>
            <a:endParaRPr lang="en-GB" b="0" dirty="0"/>
          </a:p>
          <a:p>
            <a:r>
              <a:rPr lang="en-GB" b="0" dirty="0"/>
              <a:t>High</a:t>
            </a:r>
            <a:r>
              <a:rPr lang="en-GB" b="0" baseline="0" dirty="0"/>
              <a:t> level advocacy for the monitoring of the goals is needed. Policy makers at all levels have to understand the importance of indicators to the monitoring process and should commit the needed resources to the production of the indicators.</a:t>
            </a:r>
            <a:endParaRPr lang="en-GB" b="0" dirty="0"/>
          </a:p>
        </p:txBody>
      </p:sp>
      <p:sp>
        <p:nvSpPr>
          <p:cNvPr id="4" name="Slide Number Placeholder 3"/>
          <p:cNvSpPr>
            <a:spLocks noGrp="1"/>
          </p:cNvSpPr>
          <p:nvPr>
            <p:ph type="sldNum" sz="quarter" idx="10"/>
          </p:nvPr>
        </p:nvSpPr>
        <p:spPr/>
        <p:txBody>
          <a:bodyPr/>
          <a:lstStyle/>
          <a:p>
            <a:fld id="{565E24FA-A72E-4A3E-B6A7-A73FFEA89F7C}" type="slidenum">
              <a:rPr lang="en-GB" smtClean="0"/>
              <a:pPr/>
              <a:t>25</a:t>
            </a:fld>
            <a:endParaRPr lang="en-GB"/>
          </a:p>
        </p:txBody>
      </p:sp>
    </p:spTree>
    <p:extLst>
      <p:ext uri="{BB962C8B-B14F-4D97-AF65-F5344CB8AC3E}">
        <p14:creationId xmlns:p14="http://schemas.microsoft.com/office/powerpoint/2010/main" val="26546380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Unlike the MDGs</a:t>
            </a:r>
            <a:r>
              <a:rPr lang="en-GB" baseline="0" dirty="0"/>
              <a:t> the SDGs encourages and promotes the need for public, private and civil society partnerships in the implementation and monitoring of the SDGs. In light of this, the coordination of all partners in the monitoring process is a huge and daunting task as is a potential challenge. Partners in all sectors must acknowledge and respect the coordinating mandate and authority of the relevant agencies in this process for the overall success of it.</a:t>
            </a:r>
          </a:p>
          <a:p>
            <a:pPr marL="171450" indent="-171450">
              <a:buFont typeface="Arial" panose="020B0604020202020204" pitchFamily="34" charset="0"/>
              <a:buChar char="•"/>
            </a:pPr>
            <a:r>
              <a:rPr lang="en-GB" baseline="0" dirty="0"/>
              <a:t>Financing is also a potential challenge. The reality is that data production is not cheap and data is no longer an option but a necessity, hence we must invest heavily to produce the needed information. Without the data, we are hunting or fishing in the dark. Just to give an idea, South Africa is investing </a:t>
            </a:r>
            <a:r>
              <a:rPr lang="en-GB" b="1" baseline="0" dirty="0"/>
              <a:t>about 5 billion dollars </a:t>
            </a:r>
            <a:r>
              <a:rPr lang="en-GB" baseline="0" dirty="0"/>
              <a:t>(</a:t>
            </a:r>
            <a:r>
              <a:rPr lang="en-ZA" sz="1200" kern="1200" dirty="0">
                <a:solidFill>
                  <a:schemeClr val="tx1"/>
                </a:solidFill>
                <a:effectLst/>
                <a:latin typeface="+mn-lt"/>
                <a:ea typeface="+mn-ea"/>
                <a:cs typeface="+mn-cs"/>
              </a:rPr>
              <a:t>$4,995,833,838)</a:t>
            </a:r>
            <a:r>
              <a:rPr lang="en-GB" baseline="0" dirty="0"/>
              <a:t> into SDG data production  annually over the next 15 years. So we need to be investing seriously in data production. This compares to just UD 45,000 devoted to the exercise at the federal level and I doubt any  individual state budgeted more so we really need to fund this activity properly.</a:t>
            </a:r>
          </a:p>
          <a:p>
            <a:pPr marL="171450" indent="-171450">
              <a:buFont typeface="Arial" panose="020B0604020202020204" pitchFamily="34" charset="0"/>
              <a:buChar char="•"/>
            </a:pPr>
            <a:r>
              <a:rPr lang="en-GB" baseline="0" dirty="0"/>
              <a:t>Finally we have Human Capacity challenges – while it has improved over the years, particularly at the federal level,  more still needs to be done, mainly at the state and local government levels.</a:t>
            </a:r>
          </a:p>
        </p:txBody>
      </p:sp>
      <p:sp>
        <p:nvSpPr>
          <p:cNvPr id="4" name="Slide Number Placeholder 3"/>
          <p:cNvSpPr>
            <a:spLocks noGrp="1"/>
          </p:cNvSpPr>
          <p:nvPr>
            <p:ph type="sldNum" sz="quarter" idx="10"/>
          </p:nvPr>
        </p:nvSpPr>
        <p:spPr/>
        <p:txBody>
          <a:bodyPr/>
          <a:lstStyle/>
          <a:p>
            <a:fld id="{ECDF0B90-C350-4478-9700-2805021D2EA8}" type="slidenum">
              <a:rPr lang="en-GB" smtClean="0"/>
              <a:pPr/>
              <a:t>26</a:t>
            </a:fld>
            <a:endParaRPr lang="en-GB"/>
          </a:p>
        </p:txBody>
      </p:sp>
    </p:spTree>
    <p:extLst>
      <p:ext uri="{BB962C8B-B14F-4D97-AF65-F5344CB8AC3E}">
        <p14:creationId xmlns:p14="http://schemas.microsoft.com/office/powerpoint/2010/main" val="10945197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conclusion,  The SDGs in itself is a very ambitious</a:t>
            </a:r>
            <a:r>
              <a:rPr lang="en-GB" baseline="0" dirty="0"/>
              <a:t> task and the monitoring of it even more so, considering the resource (human and financial) required. However I believe that we have no other choice than to meet the onerous task set before us. We at NBS at not perturbed by this challenge, we remain committed to delivering on our mandate as a statistical office. </a:t>
            </a:r>
            <a:r>
              <a:rPr lang="en-GB" sz="1200" kern="1200" dirty="0">
                <a:solidFill>
                  <a:schemeClr val="tx1"/>
                </a:solidFill>
                <a:effectLst/>
                <a:latin typeface="+mn-lt"/>
                <a:ea typeface="+mn-ea"/>
                <a:cs typeface="+mn-cs"/>
              </a:rPr>
              <a:t>We are confident that with the continued operational and institutional  and with </a:t>
            </a:r>
            <a:r>
              <a:rPr lang="en-GB" sz="1200" kern="1200">
                <a:solidFill>
                  <a:schemeClr val="tx1"/>
                </a:solidFill>
                <a:effectLst/>
                <a:latin typeface="+mn-lt"/>
                <a:ea typeface="+mn-ea"/>
                <a:cs typeface="+mn-cs"/>
              </a:rPr>
              <a:t>improved financial support </a:t>
            </a:r>
            <a:r>
              <a:rPr lang="en-GB" sz="1200" kern="1200" dirty="0">
                <a:solidFill>
                  <a:schemeClr val="tx1"/>
                </a:solidFill>
                <a:effectLst/>
                <a:latin typeface="+mn-lt"/>
                <a:ea typeface="+mn-ea"/>
                <a:cs typeface="+mn-cs"/>
              </a:rPr>
              <a:t>from our government and our partners, NBS can successfully</a:t>
            </a:r>
            <a:r>
              <a:rPr lang="en-GB" sz="1200" kern="1200" baseline="0" dirty="0">
                <a:solidFill>
                  <a:schemeClr val="tx1"/>
                </a:solidFill>
                <a:effectLst/>
                <a:latin typeface="+mn-lt"/>
                <a:ea typeface="+mn-ea"/>
                <a:cs typeface="+mn-cs"/>
              </a:rPr>
              <a:t> carry out its’ functions as relates to the SDGs and also </a:t>
            </a:r>
            <a:r>
              <a:rPr lang="en-GB" sz="1200" kern="1200" dirty="0">
                <a:solidFill>
                  <a:schemeClr val="tx1"/>
                </a:solidFill>
                <a:effectLst/>
                <a:latin typeface="+mn-lt"/>
                <a:ea typeface="+mn-ea"/>
                <a:cs typeface="+mn-cs"/>
              </a:rPr>
              <a:t>continue to remain a model statistical agency for other African countries.</a:t>
            </a:r>
          </a:p>
          <a:p>
            <a:endParaRPr lang="en-GB" dirty="0"/>
          </a:p>
        </p:txBody>
      </p:sp>
      <p:sp>
        <p:nvSpPr>
          <p:cNvPr id="4" name="Slide Number Placeholder 3"/>
          <p:cNvSpPr>
            <a:spLocks noGrp="1"/>
          </p:cNvSpPr>
          <p:nvPr>
            <p:ph type="sldNum" sz="quarter" idx="10"/>
          </p:nvPr>
        </p:nvSpPr>
        <p:spPr/>
        <p:txBody>
          <a:bodyPr/>
          <a:lstStyle/>
          <a:p>
            <a:fld id="{565E24FA-A72E-4A3E-B6A7-A73FFEA89F7C}" type="slidenum">
              <a:rPr lang="en-GB" smtClean="0"/>
              <a:pPr/>
              <a:t>27</a:t>
            </a:fld>
            <a:endParaRPr lang="en-GB"/>
          </a:p>
        </p:txBody>
      </p:sp>
    </p:spTree>
    <p:extLst>
      <p:ext uri="{BB962C8B-B14F-4D97-AF65-F5344CB8AC3E}">
        <p14:creationId xmlns:p14="http://schemas.microsoft.com/office/powerpoint/2010/main" val="11024287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5BE304-69B8-A14D-BB90-C6F445F8BCFD}" type="slidenum">
              <a:rPr lang="en-US" smtClean="0"/>
              <a:pPr/>
              <a:t>28</a:t>
            </a:fld>
            <a:endParaRPr lang="en-US"/>
          </a:p>
        </p:txBody>
      </p:sp>
    </p:spTree>
    <p:extLst>
      <p:ext uri="{BB962C8B-B14F-4D97-AF65-F5344CB8AC3E}">
        <p14:creationId xmlns:p14="http://schemas.microsoft.com/office/powerpoint/2010/main" val="3074417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quote by the renowned</a:t>
            </a:r>
            <a:r>
              <a:rPr lang="en-GB" baseline="0" dirty="0"/>
              <a:t> Development Activist and UN Ambassador Bono, highlighting the importance of data to the SDG process.</a:t>
            </a:r>
            <a:endParaRPr lang="en-GB" dirty="0"/>
          </a:p>
        </p:txBody>
      </p:sp>
      <p:sp>
        <p:nvSpPr>
          <p:cNvPr id="4" name="Slide Number Placeholder 3"/>
          <p:cNvSpPr>
            <a:spLocks noGrp="1"/>
          </p:cNvSpPr>
          <p:nvPr>
            <p:ph type="sldNum" sz="quarter" idx="10"/>
          </p:nvPr>
        </p:nvSpPr>
        <p:spPr/>
        <p:txBody>
          <a:bodyPr/>
          <a:lstStyle/>
          <a:p>
            <a:fld id="{ECDF0B90-C350-4478-9700-2805021D2EA8}" type="slidenum">
              <a:rPr lang="en-GB" smtClean="0"/>
              <a:pPr/>
              <a:t>4</a:t>
            </a:fld>
            <a:endParaRPr lang="en-GB"/>
          </a:p>
        </p:txBody>
      </p:sp>
    </p:spTree>
    <p:extLst>
      <p:ext uri="{BB962C8B-B14F-4D97-AF65-F5344CB8AC3E}">
        <p14:creationId xmlns:p14="http://schemas.microsoft.com/office/powerpoint/2010/main" val="4218620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O</a:t>
            </a:r>
            <a:r>
              <a:rPr lang="en-GB" sz="1200" kern="1200" baseline="0" dirty="0">
                <a:solidFill>
                  <a:schemeClr val="tx1"/>
                </a:solidFill>
                <a:effectLst/>
                <a:latin typeface="+mn-lt"/>
                <a:ea typeface="+mn-ea"/>
                <a:cs typeface="+mn-cs"/>
              </a:rPr>
              <a:t> what is he SDGS about? The SDGS is </a:t>
            </a:r>
            <a:r>
              <a:rPr lang="en-GB" sz="1200" kern="1200" baseline="0" dirty="0" err="1">
                <a:solidFill>
                  <a:schemeClr val="tx1"/>
                </a:solidFill>
                <a:effectLst/>
                <a:latin typeface="+mn-lt"/>
                <a:ea typeface="+mn-ea"/>
                <a:cs typeface="+mn-cs"/>
              </a:rPr>
              <a:t>th</a:t>
            </a:r>
            <a:r>
              <a:rPr lang="en-GB" sz="1200" kern="1200" baseline="0" dirty="0">
                <a:solidFill>
                  <a:schemeClr val="tx1"/>
                </a:solidFill>
                <a:effectLst/>
                <a:latin typeface="+mn-lt"/>
                <a:ea typeface="+mn-ea"/>
                <a:cs typeface="+mn-cs"/>
              </a:rPr>
              <a:t> successor global development program hat replaced the MDGs. </a:t>
            </a:r>
            <a:r>
              <a:rPr lang="en-GB" sz="1200" kern="1200" dirty="0">
                <a:solidFill>
                  <a:schemeClr val="tx1"/>
                </a:solidFill>
                <a:effectLst/>
                <a:latin typeface="+mn-lt"/>
                <a:ea typeface="+mn-ea"/>
                <a:cs typeface="+mn-cs"/>
              </a:rPr>
              <a:t>In September 2015, heads of state adopted the Agenda 2030 for sustainable development. Th</a:t>
            </a:r>
            <a:r>
              <a:rPr lang="en-GB" sz="1200" kern="1200" baseline="0" dirty="0">
                <a:solidFill>
                  <a:schemeClr val="tx1"/>
                </a:solidFill>
                <a:effectLst/>
                <a:latin typeface="+mn-lt"/>
                <a:ea typeface="+mn-ea"/>
                <a:cs typeface="+mn-cs"/>
              </a:rPr>
              <a:t>is agenda </a:t>
            </a:r>
            <a:r>
              <a:rPr lang="en-GB" sz="1200" kern="1200" dirty="0">
                <a:solidFill>
                  <a:schemeClr val="tx1"/>
                </a:solidFill>
                <a:effectLst/>
                <a:latin typeface="+mn-lt"/>
                <a:ea typeface="+mn-ea"/>
                <a:cs typeface="+mn-cs"/>
              </a:rPr>
              <a:t>charts out a universal holistic framework to help set the world on a path towards sustainable development, by addressing economic development, social inclusion, environmental sustainability, and good governance. This vision, which was endorsed by 189 nations in New York in September 2015 is expected to guide nations, International Organizations, the Private Sector, Civil Society and governments in all countries and at all levels in the shared pursuit of a healthier world and a better tomorrow.</a:t>
            </a:r>
          </a:p>
          <a:p>
            <a:endParaRPr lang="en-GB" dirty="0"/>
          </a:p>
        </p:txBody>
      </p:sp>
      <p:sp>
        <p:nvSpPr>
          <p:cNvPr id="4" name="Slide Number Placeholder 3"/>
          <p:cNvSpPr>
            <a:spLocks noGrp="1"/>
          </p:cNvSpPr>
          <p:nvPr>
            <p:ph type="sldNum" sz="quarter" idx="10"/>
          </p:nvPr>
        </p:nvSpPr>
        <p:spPr/>
        <p:txBody>
          <a:bodyPr/>
          <a:lstStyle/>
          <a:p>
            <a:fld id="{ECDF0B90-C350-4478-9700-2805021D2EA8}" type="slidenum">
              <a:rPr lang="en-GB" smtClean="0"/>
              <a:pPr/>
              <a:t>5</a:t>
            </a:fld>
            <a:endParaRPr lang="en-GB"/>
          </a:p>
        </p:txBody>
      </p:sp>
    </p:spTree>
    <p:extLst>
      <p:ext uri="{BB962C8B-B14F-4D97-AF65-F5344CB8AC3E}">
        <p14:creationId xmlns:p14="http://schemas.microsoft.com/office/powerpoint/2010/main" val="3315723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So what does</a:t>
            </a:r>
            <a:r>
              <a:rPr lang="en-GB" sz="1200" b="0" i="0" kern="1200" baseline="0" dirty="0">
                <a:solidFill>
                  <a:schemeClr val="tx1"/>
                </a:solidFill>
                <a:effectLst/>
                <a:latin typeface="+mn-lt"/>
                <a:ea typeface="+mn-ea"/>
                <a:cs typeface="+mn-cs"/>
              </a:rPr>
              <a:t> the SDGS entail? </a:t>
            </a:r>
            <a:r>
              <a:rPr lang="en-GB" sz="1200" b="0" i="0" kern="1200" dirty="0">
                <a:solidFill>
                  <a:schemeClr val="tx1"/>
                </a:solidFill>
                <a:effectLst/>
                <a:latin typeface="+mn-lt"/>
                <a:ea typeface="+mn-ea"/>
                <a:cs typeface="+mn-cs"/>
              </a:rPr>
              <a:t>At the global level, the  SDGs has 17 Goals and 169 specific targets to achieve these 17 goals. The attainment or otherwise of these Goals and targets under the 2030 agenda will be monitored using a set of global indicators. The global indicator framework, with 231 indicators was developed by the Inter Agency and Expert Group on SDG Indicators (IAEA-SDGs), and have been adopted by the UN Statistical Commission of which our own NBS played a key role.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The 17 goals  give a vision of the kind</a:t>
            </a:r>
            <a:r>
              <a:rPr lang="en-GB" sz="1200" b="0" i="0" kern="1200" baseline="0" dirty="0">
                <a:solidFill>
                  <a:schemeClr val="tx1"/>
                </a:solidFill>
                <a:effectLst/>
                <a:latin typeface="+mn-lt"/>
                <a:ea typeface="+mn-ea"/>
                <a:cs typeface="+mn-cs"/>
              </a:rPr>
              <a:t> of </a:t>
            </a:r>
            <a:r>
              <a:rPr lang="en-GB" sz="1200" b="0" i="0" kern="1200" dirty="0">
                <a:solidFill>
                  <a:schemeClr val="tx1"/>
                </a:solidFill>
                <a:effectLst/>
                <a:latin typeface="+mn-lt"/>
                <a:ea typeface="+mn-ea"/>
                <a:cs typeface="+mn-cs"/>
              </a:rPr>
              <a:t>world we want</a:t>
            </a:r>
            <a:r>
              <a:rPr lang="en-GB" sz="1200" b="0" i="0" kern="1200" baseline="0" dirty="0">
                <a:solidFill>
                  <a:schemeClr val="tx1"/>
                </a:solidFill>
                <a:effectLst/>
                <a:latin typeface="+mn-lt"/>
                <a:ea typeface="+mn-ea"/>
                <a:cs typeface="+mn-cs"/>
              </a:rPr>
              <a:t> by the year 2030. The 169 targets tell us how we get to the goals, while the indicators tell us if or when we meet the targets. The 17 goals are -</a:t>
            </a:r>
            <a:endParaRPr lang="en-GB" sz="1200" b="0" i="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End poverty in all its forms everywhere</a:t>
            </a:r>
            <a:endParaRPr lang="en-GB"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End hunger, achieve food security and improved nutrition and promote sustainable agriculture</a:t>
            </a:r>
            <a:endParaRPr lang="en-GB"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Ensure healthy lives and promote well-being for all at all ages</a:t>
            </a:r>
            <a:endParaRPr lang="en-GB"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Ensure inclusive and equitable quality education and promote lifelong learning opportunities for all</a:t>
            </a:r>
            <a:endParaRPr lang="en-GB"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Achieve gender equality and empower all women and girls</a:t>
            </a:r>
            <a:endParaRPr lang="en-GB"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Ensure availability and sustainable management of water and sanitation for all</a:t>
            </a:r>
            <a:endParaRPr lang="en-GB"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Ensure access to affordable, reliable, sustainable and modern energy for all</a:t>
            </a:r>
            <a:endParaRPr lang="en-GB"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Promote sustained, inclusive and sustainable economic growth, full and productive employment and decent work for all</a:t>
            </a:r>
            <a:endParaRPr lang="en-GB"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Build resilient infrastructure, promote inclusive and sustainable industrialization and foster innovation</a:t>
            </a:r>
            <a:endParaRPr lang="en-GB"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Reduce inequality within and among countries</a:t>
            </a:r>
            <a:endParaRPr lang="en-GB"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Make cities and human settlements inclusive, safe, resilient and sustainable</a:t>
            </a:r>
            <a:endParaRPr lang="en-GB"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Ensure sustainable consumption and production patterns</a:t>
            </a:r>
            <a:endParaRPr lang="en-GB"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Take urgent action to combat climate change and its impacts</a:t>
            </a:r>
            <a:endParaRPr lang="en-GB"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Conserve and sustainably use the oceans, seas and marine resources for sustainable development</a:t>
            </a:r>
            <a:endParaRPr lang="en-GB"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Protect, restore and promote sustainable use of terrestrial ecosystems, sustainably manage forests, combat desertification, and halt and reverse land degradation and halt biodiversity loss</a:t>
            </a:r>
            <a:endParaRPr lang="en-GB"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Promote peaceful and inclusive societies for sustainable development, provide access to justice for all and build effective, accountable and inclusive institutions at all levels</a:t>
            </a:r>
            <a:endParaRPr lang="en-GB"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Strengthen the means of implementation and revitalize the global partnership for sustainable development</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CDF0B90-C350-4478-9700-2805021D2EA8}" type="slidenum">
              <a:rPr lang="en-GB" smtClean="0"/>
              <a:pPr/>
              <a:t>6</a:t>
            </a:fld>
            <a:endParaRPr lang="en-GB"/>
          </a:p>
        </p:txBody>
      </p:sp>
    </p:spTree>
    <p:extLst>
      <p:ext uri="{BB962C8B-B14F-4D97-AF65-F5344CB8AC3E}">
        <p14:creationId xmlns:p14="http://schemas.microsoft.com/office/powerpoint/2010/main" val="19370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As</a:t>
            </a:r>
            <a:r>
              <a:rPr lang="en-GB" baseline="0" dirty="0"/>
              <a:t> the authoritative source of official statistics in Nigeria,  the primary role of NBS and indeed the statistical system in the SDG implementation is to generate the 231 statistical indicators required to track progress towards the attainment of the 17 goals and 169 targets. </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Each</a:t>
            </a:r>
            <a:r>
              <a:rPr lang="en-GB" sz="1200" b="0" i="0" kern="1200" baseline="0" dirty="0">
                <a:solidFill>
                  <a:schemeClr val="tx1"/>
                </a:solidFill>
                <a:effectLst/>
                <a:latin typeface="+mn-lt"/>
                <a:ea typeface="+mn-ea"/>
                <a:cs typeface="+mn-cs"/>
              </a:rPr>
              <a:t> country </a:t>
            </a:r>
            <a:r>
              <a:rPr lang="en-GB" sz="1200" b="0" i="0" kern="1200" dirty="0">
                <a:solidFill>
                  <a:schemeClr val="tx1"/>
                </a:solidFill>
                <a:effectLst/>
                <a:latin typeface="+mn-lt"/>
                <a:ea typeface="+mn-ea"/>
                <a:cs typeface="+mn-cs"/>
              </a:rPr>
              <a:t>will also develop their own national indicators to assist in monitoring progress made on the goals and targets,</a:t>
            </a:r>
            <a:r>
              <a:rPr lang="en-GB" sz="1200" b="0" i="0" kern="1200" baseline="0" dirty="0">
                <a:solidFill>
                  <a:schemeClr val="tx1"/>
                </a:solidFill>
                <a:effectLst/>
                <a:latin typeface="+mn-lt"/>
                <a:ea typeface="+mn-ea"/>
                <a:cs typeface="+mn-cs"/>
              </a:rPr>
              <a:t> whish is what we are in the process of doing.</a:t>
            </a:r>
          </a:p>
          <a:p>
            <a:pPr marL="171450" indent="-171450">
              <a:buFont typeface="Arial" panose="020B0604020202020204" pitchFamily="34" charset="0"/>
              <a:buChar char="•"/>
            </a:pPr>
            <a:r>
              <a:rPr lang="en-GB" sz="1200" b="0" i="0" kern="1200" baseline="0" dirty="0">
                <a:solidFill>
                  <a:schemeClr val="tx1"/>
                </a:solidFill>
                <a:effectLst/>
                <a:latin typeface="+mn-lt"/>
                <a:ea typeface="+mn-ea"/>
                <a:cs typeface="+mn-cs"/>
              </a:rPr>
              <a:t>We started early by developing our strategy to first of all get the baseline data across the 231 indicators and subsequently ensuring we keep them updated, monitored and tracked as we go along. Some of these 231 indicators will be collected via the system of administrative statistics while some will be collected via major surveys including MICS, HNLSS, Smart Nutrition Surveys </a:t>
            </a:r>
            <a:r>
              <a:rPr lang="en-GB" sz="1200" b="0" i="0" kern="1200" baseline="0" dirty="0" err="1">
                <a:solidFill>
                  <a:schemeClr val="tx1"/>
                </a:solidFill>
                <a:effectLst/>
                <a:latin typeface="+mn-lt"/>
                <a:ea typeface="+mn-ea"/>
                <a:cs typeface="+mn-cs"/>
              </a:rPr>
              <a:t>etc</a:t>
            </a:r>
            <a:r>
              <a:rPr lang="en-GB" sz="1200" b="0" i="0" kern="1200" baseline="0" dirty="0">
                <a:solidFill>
                  <a:schemeClr val="tx1"/>
                </a:solidFill>
                <a:effectLst/>
                <a:latin typeface="+mn-lt"/>
                <a:ea typeface="+mn-ea"/>
                <a:cs typeface="+mn-cs"/>
              </a:rPr>
              <a:t> The methodology and pre testing work for some of these major survey have ben ongoing for a while now and some like MICS are ongoing as we speak. WRT SASs we have attached staff to the major MDAs in question and are in the process of training them on what t collect and how and in what format.</a:t>
            </a:r>
          </a:p>
          <a:p>
            <a:pPr marL="171450" indent="-171450">
              <a:buFont typeface="Arial" panose="020B0604020202020204" pitchFamily="34" charset="0"/>
              <a:buChar char="•"/>
            </a:pPr>
            <a:endParaRPr lang="en-GB" sz="1200" b="0" i="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GB" sz="1200" b="0" i="0" kern="1200" baseline="0" dirty="0">
                <a:solidFill>
                  <a:schemeClr val="tx1"/>
                </a:solidFill>
                <a:effectLst/>
                <a:latin typeface="+mn-lt"/>
                <a:ea typeface="+mn-ea"/>
                <a:cs typeface="+mn-cs"/>
              </a:rPr>
              <a:t>But why is monitoring important? Why are we taking all these steps very quickly? Ill explain this by going back to the previous MDGS program</a:t>
            </a:r>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CDF0B90-C350-4478-9700-2805021D2EA8}" type="slidenum">
              <a:rPr lang="en-GB" smtClean="0"/>
              <a:pPr/>
              <a:t>7</a:t>
            </a:fld>
            <a:endParaRPr lang="en-GB"/>
          </a:p>
        </p:txBody>
      </p:sp>
    </p:spTree>
    <p:extLst>
      <p:ext uri="{BB962C8B-B14F-4D97-AF65-F5344CB8AC3E}">
        <p14:creationId xmlns:p14="http://schemas.microsoft.com/office/powerpoint/2010/main" val="551458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For</a:t>
            </a:r>
            <a:r>
              <a:rPr lang="en-GB" baseline="0" dirty="0"/>
              <a:t> Us to effectively play our role as the official source of data for the monitoring of the goals, it is very important that we look back on our experience in the Millennium Development Goals and what lessons we can learn from it.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experience from the MDGs implementation in Nigeria points to critical challenges posed by lack of comprehensive, up-to-date and harmonized data for monitoring progress and success recorded for some of the goals and target.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As a matter of fact, there was no comprehensive data production strategy for monitoring of the MDGs from the onset. In fact baseline</a:t>
            </a:r>
            <a:r>
              <a:rPr lang="en-US" sz="1200" kern="1200" baseline="0" dirty="0">
                <a:solidFill>
                  <a:schemeClr val="tx1"/>
                </a:solidFill>
                <a:effectLst/>
                <a:latin typeface="+mn-lt"/>
                <a:ea typeface="+mn-ea"/>
                <a:cs typeface="+mn-cs"/>
              </a:rPr>
              <a:t> was collected 5 years after it began and only checked again towards the last three years. In between huge financial resources was poured into the MDGS. Were they successful? We will never no because we started tracking late. Even when we started tracking we saw some states were doing better than others in one goal or another but we continued treating each state and each goal like each state was progressing the same way at d same pace. </a:t>
            </a:r>
            <a:r>
              <a:rPr lang="en-US" sz="1200" kern="1200" baseline="0" dirty="0" err="1">
                <a:solidFill>
                  <a:schemeClr val="tx1"/>
                </a:solidFill>
                <a:effectLst/>
                <a:latin typeface="+mn-lt"/>
                <a:ea typeface="+mn-ea"/>
                <a:cs typeface="+mn-cs"/>
              </a:rPr>
              <a:t>Eg</a:t>
            </a:r>
            <a:r>
              <a:rPr lang="en-US" sz="1200" kern="1200" baseline="0" dirty="0">
                <a:solidFill>
                  <a:schemeClr val="tx1"/>
                </a:solidFill>
                <a:effectLst/>
                <a:latin typeface="+mn-lt"/>
                <a:ea typeface="+mn-ea"/>
                <a:cs typeface="+mn-cs"/>
              </a:rPr>
              <a:t> not every state has a problem of fertilizer in agric. So state a is doing well in education and bad in health and state b is the reverse but instead of devoting more of its </a:t>
            </a:r>
            <a:r>
              <a:rPr lang="en-US" sz="1200" kern="1200" baseline="0" dirty="0" err="1">
                <a:solidFill>
                  <a:schemeClr val="tx1"/>
                </a:solidFill>
                <a:effectLst/>
                <a:latin typeface="+mn-lt"/>
                <a:ea typeface="+mn-ea"/>
                <a:cs typeface="+mn-cs"/>
              </a:rPr>
              <a:t>mdg</a:t>
            </a:r>
            <a:r>
              <a:rPr lang="en-US" sz="1200" kern="1200" baseline="0" dirty="0">
                <a:solidFill>
                  <a:schemeClr val="tx1"/>
                </a:solidFill>
                <a:effectLst/>
                <a:latin typeface="+mn-lt"/>
                <a:ea typeface="+mn-ea"/>
                <a:cs typeface="+mn-cs"/>
              </a:rPr>
              <a:t> resources in state 1 to health and not education since its issue was health we just maintained the same allocation.</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Another challenge with </a:t>
            </a:r>
            <a:r>
              <a:rPr lang="en-US" sz="1200" kern="1200" dirty="0" err="1">
                <a:solidFill>
                  <a:schemeClr val="tx1"/>
                </a:solidFill>
                <a:effectLst/>
                <a:latin typeface="+mn-lt"/>
                <a:ea typeface="+mn-ea"/>
                <a:cs typeface="+mn-cs"/>
              </a:rPr>
              <a:t>mdgs</a:t>
            </a:r>
            <a:r>
              <a:rPr lang="en-US" sz="1200" kern="1200" dirty="0">
                <a:solidFill>
                  <a:schemeClr val="tx1"/>
                </a:solidFill>
                <a:effectLst/>
                <a:latin typeface="+mn-lt"/>
                <a:ea typeface="+mn-ea"/>
                <a:cs typeface="+mn-cs"/>
              </a:rPr>
              <a:t> apart from not</a:t>
            </a:r>
            <a:r>
              <a:rPr lang="en-US" sz="1200" kern="1200" baseline="0" dirty="0">
                <a:solidFill>
                  <a:schemeClr val="tx1"/>
                </a:solidFill>
                <a:effectLst/>
                <a:latin typeface="+mn-lt"/>
                <a:ea typeface="+mn-ea"/>
                <a:cs typeface="+mn-cs"/>
              </a:rPr>
              <a:t> having a data strategy which we now have with </a:t>
            </a:r>
            <a:r>
              <a:rPr lang="en-US" sz="1200" kern="1200" baseline="0" dirty="0" err="1">
                <a:solidFill>
                  <a:schemeClr val="tx1"/>
                </a:solidFill>
                <a:effectLst/>
                <a:latin typeface="+mn-lt"/>
                <a:ea typeface="+mn-ea"/>
                <a:cs typeface="+mn-cs"/>
              </a:rPr>
              <a:t>sdgs</a:t>
            </a:r>
            <a:r>
              <a:rPr lang="en-US" sz="1200" kern="1200" baseline="0" dirty="0">
                <a:solidFill>
                  <a:schemeClr val="tx1"/>
                </a:solidFill>
                <a:effectLst/>
                <a:latin typeface="+mn-lt"/>
                <a:ea typeface="+mn-ea"/>
                <a:cs typeface="+mn-cs"/>
              </a:rPr>
              <a:t> is that t</a:t>
            </a:r>
            <a:r>
              <a:rPr lang="en-US" sz="1200" kern="1200" dirty="0">
                <a:solidFill>
                  <a:schemeClr val="tx1"/>
                </a:solidFill>
                <a:effectLst/>
                <a:latin typeface="+mn-lt"/>
                <a:ea typeface="+mn-ea"/>
                <a:cs typeface="+mn-cs"/>
              </a:rPr>
              <a:t>he roles and responsibility for who produces what was not properly outlined, no appropriate methodologies for computation of indicators were established and the commensurate funding for data production lacking.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Duplication and </a:t>
            </a:r>
            <a:r>
              <a:rPr lang="en-GB" dirty="0"/>
              <a:t>discrepancies in reported numbers. Inconsistent data 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This resulted in serious difficulties and challenges midway through implementation of the MDGs process, most especially in ascertaining Nigeria’s status in the process. </a:t>
            </a:r>
          </a:p>
          <a:p>
            <a:pPr marL="171450" indent="-171450">
              <a:buFont typeface="Arial" panose="020B0604020202020204" pitchFamily="34" charset="0"/>
              <a:buChar char="•"/>
            </a:pPr>
            <a:r>
              <a:rPr lang="en-GB" dirty="0"/>
              <a:t>We are desperately</a:t>
            </a:r>
            <a:r>
              <a:rPr lang="en-GB" baseline="0" dirty="0"/>
              <a:t> committed not to repeat all this errors this time with the </a:t>
            </a:r>
            <a:r>
              <a:rPr lang="en-GB" baseline="0" dirty="0" err="1"/>
              <a:t>sdgs</a:t>
            </a:r>
            <a:r>
              <a:rPr lang="en-GB" baseline="0" dirty="0"/>
              <a:t>.</a:t>
            </a:r>
            <a:endParaRPr lang="en-GB" dirty="0"/>
          </a:p>
        </p:txBody>
      </p:sp>
      <p:sp>
        <p:nvSpPr>
          <p:cNvPr id="4" name="Slide Number Placeholder 3"/>
          <p:cNvSpPr>
            <a:spLocks noGrp="1"/>
          </p:cNvSpPr>
          <p:nvPr>
            <p:ph type="sldNum" sz="quarter" idx="10"/>
          </p:nvPr>
        </p:nvSpPr>
        <p:spPr/>
        <p:txBody>
          <a:bodyPr/>
          <a:lstStyle/>
          <a:p>
            <a:fld id="{565E24FA-A72E-4A3E-B6A7-A73FFEA89F7C}" type="slidenum">
              <a:rPr lang="en-GB" smtClean="0"/>
              <a:pPr/>
              <a:t>8</a:t>
            </a:fld>
            <a:endParaRPr lang="en-GB"/>
          </a:p>
        </p:txBody>
      </p:sp>
    </p:spTree>
    <p:extLst>
      <p:ext uri="{BB962C8B-B14F-4D97-AF65-F5344CB8AC3E}">
        <p14:creationId xmlns:p14="http://schemas.microsoft.com/office/powerpoint/2010/main" val="4229634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are just some of the results of the </a:t>
            </a:r>
            <a:r>
              <a:rPr lang="en-GB" dirty="0" err="1"/>
              <a:t>mdgs</a:t>
            </a:r>
            <a:r>
              <a:rPr lang="en-GB" dirty="0"/>
              <a:t> computed by </a:t>
            </a:r>
            <a:r>
              <a:rPr lang="en-GB" dirty="0" err="1"/>
              <a:t>nbs</a:t>
            </a:r>
            <a:r>
              <a:rPr lang="en-GB" baseline="0" dirty="0"/>
              <a:t> but towards the end of the program like I mentioned earlier.</a:t>
            </a:r>
            <a:endParaRPr lang="en-GB" dirty="0"/>
          </a:p>
        </p:txBody>
      </p:sp>
      <p:sp>
        <p:nvSpPr>
          <p:cNvPr id="4" name="Slide Number Placeholder 3"/>
          <p:cNvSpPr>
            <a:spLocks noGrp="1"/>
          </p:cNvSpPr>
          <p:nvPr>
            <p:ph type="sldNum" sz="quarter" idx="10"/>
          </p:nvPr>
        </p:nvSpPr>
        <p:spPr/>
        <p:txBody>
          <a:bodyPr/>
          <a:lstStyle/>
          <a:p>
            <a:fld id="{565E24FA-A72E-4A3E-B6A7-A73FFEA89F7C}" type="slidenum">
              <a:rPr lang="en-GB" smtClean="0"/>
              <a:pPr/>
              <a:t>9</a:t>
            </a:fld>
            <a:endParaRPr lang="en-GB"/>
          </a:p>
        </p:txBody>
      </p:sp>
    </p:spTree>
    <p:extLst>
      <p:ext uri="{BB962C8B-B14F-4D97-AF65-F5344CB8AC3E}">
        <p14:creationId xmlns:p14="http://schemas.microsoft.com/office/powerpoint/2010/main" val="3467567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DF0B90-C350-4478-9700-2805021D2EA8}" type="slidenum">
              <a:rPr lang="en-GB" smtClean="0"/>
              <a:pPr/>
              <a:t>10</a:t>
            </a:fld>
            <a:endParaRPr lang="en-GB"/>
          </a:p>
        </p:txBody>
      </p:sp>
    </p:spTree>
    <p:extLst>
      <p:ext uri="{BB962C8B-B14F-4D97-AF65-F5344CB8AC3E}">
        <p14:creationId xmlns:p14="http://schemas.microsoft.com/office/powerpoint/2010/main" val="28001081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pPr/>
              <a:t>8/23/2016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8677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8/23/2016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16737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8/23/2016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79596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8/23/2016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07568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8/23/2016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99073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96DFF08F-DC6B-4601-B491-B0F83F6DD2DA}" type="datetimeFigureOut">
              <a:rPr lang="en-US" smtClean="0"/>
              <a:pPr/>
              <a:t>8/23/2016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076338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96DFF08F-DC6B-4601-B491-B0F83F6DD2DA}" type="datetimeFigureOut">
              <a:rPr lang="en-US" smtClean="0"/>
              <a:pPr/>
              <a:t>8/23/2016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079969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pPr/>
              <a:t>8/23/2016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936846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pPr/>
              <a:t>8/23/2016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07711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pPr/>
              <a:t>8/23/2016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05731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8/23/2016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5901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pPr/>
              <a:t>8/23/2016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34872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pPr/>
              <a:t>8/23/2016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38811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pPr/>
              <a:t>8/23/2016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96214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96DFF08F-DC6B-4601-B491-B0F83F6DD2DA}" type="datetimeFigureOut">
              <a:rPr lang="en-US" smtClean="0"/>
              <a:pPr/>
              <a:t>8/23/2016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5854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8/23/2016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16760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8/23/2016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14499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96DFF08F-DC6B-4601-B491-B0F83F6DD2DA}" type="datetimeFigureOut">
              <a:rPr lang="en-US" smtClean="0"/>
              <a:pPr/>
              <a:t>8/23/2016</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9914788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9.emf"/><Relationship Id="rId4" Type="http://schemas.openxmlformats.org/officeDocument/2006/relationships/package" Target="../embeddings/Microsoft_Excel_Worksheet1.xlsx"/></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8.gif"/><Relationship Id="rId5" Type="http://schemas.openxmlformats.org/officeDocument/2006/relationships/image" Target="../media/image7.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30.jpeg"/><Relationship Id="rId4" Type="http://schemas.openxmlformats.org/officeDocument/2006/relationships/hyperlink" Target="https://www.google.com.ng/url?sa=i&amp;rct=j&amp;q=&amp;esrc=s&amp;source=images&amp;cd=&amp;cad=rja&amp;uact=8&amp;ved=0ahUKEwjBmpvB78rOAhWCiywKHU5MBPUQjRwIBw&amp;url=http://www.freseniusmedicalcare.us/en/about-us/responsibility/&amp;psig=AFQjCNFv6ghYNwyfRNxwUitwo92JfUIZ8w&amp;ust=1471606371202702"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37.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8.gif"/><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gif"/></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gif"/><Relationship Id="rId5" Type="http://schemas.openxmlformats.org/officeDocument/2006/relationships/image" Target="../media/image7.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8.emf"/><Relationship Id="rId4" Type="http://schemas.openxmlformats.org/officeDocument/2006/relationships/package" Target="../embeddings/Microsoft_Excel_Worksheet.xls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8053" y="1733851"/>
            <a:ext cx="11569148" cy="2842496"/>
          </a:xfrm>
        </p:spPr>
        <p:txBody>
          <a:bodyPr>
            <a:noAutofit/>
          </a:bodyPr>
          <a:lstStyle/>
          <a:p>
            <a:r>
              <a:rPr lang="en-GB" b="1" dirty="0">
                <a:effectLst>
                  <a:outerShdw blurRad="38100" dist="38100" dir="2700000" algn="tl">
                    <a:srgbClr val="000000">
                      <a:alpha val="43137"/>
                    </a:srgbClr>
                  </a:outerShdw>
                </a:effectLst>
                <a:latin typeface="Corbel" panose="020B0503020204020204" pitchFamily="34" charset="0"/>
              </a:rPr>
              <a:t>Data requirements for sustainable development goals monitoring AND REPORTING - RESULTS OF THE SDGs  INDICATOR MAPPING</a:t>
            </a:r>
            <a:br>
              <a:rPr lang="en-GB" b="1" dirty="0">
                <a:effectLst>
                  <a:outerShdw blurRad="38100" dist="38100" dir="2700000" algn="tl">
                    <a:srgbClr val="000000">
                      <a:alpha val="43137"/>
                    </a:srgbClr>
                  </a:outerShdw>
                </a:effectLst>
                <a:latin typeface="Corbel" panose="020B0503020204020204" pitchFamily="34" charset="0"/>
              </a:rPr>
            </a:br>
            <a:endParaRPr lang="en-GB" b="1" dirty="0">
              <a:effectLst>
                <a:outerShdw blurRad="38100" dist="38100" dir="2700000" algn="tl">
                  <a:srgbClr val="000000">
                    <a:alpha val="43137"/>
                  </a:srgbClr>
                </a:outerShdw>
              </a:effectLst>
              <a:latin typeface="Corbel" panose="020B0503020204020204" pitchFamily="34" charset="0"/>
            </a:endParaRPr>
          </a:p>
        </p:txBody>
      </p:sp>
      <p:sp>
        <p:nvSpPr>
          <p:cNvPr id="3" name="Subtitle 2"/>
          <p:cNvSpPr>
            <a:spLocks noGrp="1"/>
          </p:cNvSpPr>
          <p:nvPr>
            <p:ph type="subTitle" idx="1"/>
          </p:nvPr>
        </p:nvSpPr>
        <p:spPr>
          <a:xfrm>
            <a:off x="619125" y="4298052"/>
            <a:ext cx="11572875" cy="1800226"/>
          </a:xfrm>
        </p:spPr>
        <p:txBody>
          <a:bodyPr>
            <a:noAutofit/>
          </a:bodyPr>
          <a:lstStyle/>
          <a:p>
            <a:r>
              <a:rPr lang="en-GB" sz="2000" b="1" dirty="0">
                <a:solidFill>
                  <a:schemeClr val="tx1"/>
                </a:solidFill>
                <a:effectLst>
                  <a:outerShdw blurRad="38100" dist="38100" dir="2700000" algn="tl">
                    <a:srgbClr val="000000">
                      <a:alpha val="43137"/>
                    </a:srgbClr>
                  </a:outerShdw>
                </a:effectLst>
                <a:latin typeface="Corbel" panose="020B0503020204020204" pitchFamily="34" charset="0"/>
              </a:rPr>
              <a:t>By</a:t>
            </a:r>
          </a:p>
          <a:p>
            <a:r>
              <a:rPr lang="en-GB" sz="2000" b="1" dirty="0">
                <a:solidFill>
                  <a:schemeClr val="tx1"/>
                </a:solidFill>
                <a:effectLst>
                  <a:outerShdw blurRad="38100" dist="38100" dir="2700000" algn="tl">
                    <a:srgbClr val="000000">
                      <a:alpha val="43137"/>
                    </a:srgbClr>
                  </a:outerShdw>
                </a:effectLst>
                <a:latin typeface="Corbel" panose="020B0503020204020204" pitchFamily="34" charset="0"/>
              </a:rPr>
              <a:t>Dr. Yemi Kale</a:t>
            </a:r>
          </a:p>
          <a:p>
            <a:r>
              <a:rPr lang="en-GB" sz="2000" b="1" dirty="0">
                <a:solidFill>
                  <a:schemeClr val="tx1"/>
                </a:solidFill>
                <a:effectLst>
                  <a:outerShdw blurRad="38100" dist="38100" dir="2700000" algn="tl">
                    <a:srgbClr val="000000">
                      <a:alpha val="43137"/>
                    </a:srgbClr>
                  </a:outerShdw>
                </a:effectLst>
                <a:latin typeface="Corbel" panose="020B0503020204020204" pitchFamily="34" charset="0"/>
              </a:rPr>
              <a:t>Statistician General of the Federation</a:t>
            </a:r>
          </a:p>
        </p:txBody>
      </p:sp>
    </p:spTree>
    <p:extLst>
      <p:ext uri="{BB962C8B-B14F-4D97-AF65-F5344CB8AC3E}">
        <p14:creationId xmlns:p14="http://schemas.microsoft.com/office/powerpoint/2010/main" val="2642063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nvPr>
        </p:nvGraphicFramePr>
        <p:xfrm>
          <a:off x="1775520" y="188641"/>
          <a:ext cx="8524106" cy="6408711"/>
        </p:xfrm>
        <a:graphic>
          <a:graphicData uri="http://schemas.openxmlformats.org/presentationml/2006/ole">
            <mc:AlternateContent xmlns:mc="http://schemas.openxmlformats.org/markup-compatibility/2006">
              <mc:Choice xmlns:v="urn:schemas-microsoft-com:vml" Requires="v">
                <p:oleObj spid="_x0000_s6178" name="Worksheet" r:id="rId4" imgW="8019842" imgH="4067073" progId="Excel.Sheet.12">
                  <p:embed/>
                </p:oleObj>
              </mc:Choice>
              <mc:Fallback>
                <p:oleObj name="Worksheet" r:id="rId4" imgW="8019842" imgH="4067073" progId="Excel.Sheet.12">
                  <p:embed/>
                  <p:pic>
                    <p:nvPicPr>
                      <p:cNvPr id="0"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5520" y="188641"/>
                        <a:ext cx="8524106" cy="64087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1439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50" y="0"/>
            <a:ext cx="11589026" cy="1356360"/>
          </a:xfrm>
        </p:spPr>
        <p:txBody>
          <a:bodyPr>
            <a:normAutofit fontScale="90000"/>
          </a:bodyPr>
          <a:lstStyle/>
          <a:p>
            <a:r>
              <a:rPr lang="en-GB" b="1" dirty="0">
                <a:effectLst>
                  <a:outerShdw blurRad="38100" dist="38100" dir="2700000" algn="tl">
                    <a:srgbClr val="000000">
                      <a:alpha val="43137"/>
                    </a:srgbClr>
                  </a:outerShdw>
                </a:effectLst>
                <a:latin typeface="Corbel" panose="020B0503020204020204" pitchFamily="34" charset="0"/>
              </a:rPr>
              <a:t>Monitoring and Reporting of SDG Implementation</a:t>
            </a:r>
            <a:br>
              <a:rPr lang="en-GB" b="1" dirty="0">
                <a:effectLst>
                  <a:outerShdw blurRad="38100" dist="38100" dir="2700000" algn="tl">
                    <a:srgbClr val="000000">
                      <a:alpha val="43137"/>
                    </a:srgbClr>
                  </a:outerShdw>
                </a:effectLst>
                <a:latin typeface="Corbel" panose="020B0503020204020204" pitchFamily="34" charset="0"/>
              </a:rPr>
            </a:br>
            <a:endParaRPr lang="en-GB" dirty="0">
              <a:latin typeface="Corbel" panose="020B0503020204020204" pitchFamily="34" charset="0"/>
            </a:endParaRPr>
          </a:p>
        </p:txBody>
      </p:sp>
      <p:pic>
        <p:nvPicPr>
          <p:cNvPr id="8" name="Content Placeholder 7"/>
          <p:cNvPicPr>
            <a:picLocks noGrp="1" noChangeAspect="1"/>
          </p:cNvPicPr>
          <p:nvPr>
            <p:ph sz="quarter" idx="13"/>
          </p:nvPr>
        </p:nvPicPr>
        <p:blipFill rotWithShape="1">
          <a:blip r:embed="rId3"/>
          <a:srcRect l="10408" r="8775" b="30587"/>
          <a:stretch/>
        </p:blipFill>
        <p:spPr>
          <a:xfrm>
            <a:off x="284922" y="1272208"/>
            <a:ext cx="11589027" cy="5267739"/>
          </a:xfrm>
        </p:spPr>
      </p:pic>
    </p:spTree>
    <p:extLst>
      <p:ext uri="{BB962C8B-B14F-4D97-AF65-F5344CB8AC3E}">
        <p14:creationId xmlns:p14="http://schemas.microsoft.com/office/powerpoint/2010/main" val="958302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4"/>
          <a:srcRect l="33296" r="33692"/>
          <a:stretch/>
        </p:blipFill>
        <p:spPr>
          <a:xfrm>
            <a:off x="20" y="10"/>
            <a:ext cx="4024741" cy="6857990"/>
          </a:xfrm>
          <a:prstGeom prst="rect">
            <a:avLst/>
          </a:prstGeom>
        </p:spPr>
      </p:pic>
      <p:pic>
        <p:nvPicPr>
          <p:cNvPr id="10" name="Picture 9"/>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4477366" y="201074"/>
            <a:ext cx="7382393" cy="1596177"/>
          </a:xfrm>
        </p:spPr>
        <p:txBody>
          <a:bodyPr vert="horz" lIns="91440" tIns="45720" rIns="91440" bIns="45720" rtlCol="0">
            <a:normAutofit/>
          </a:bodyPr>
          <a:lstStyle/>
          <a:p>
            <a:r>
              <a:rPr lang="en-GB" b="1" dirty="0">
                <a:effectLst>
                  <a:outerShdw blurRad="38100" dist="38100" dir="2700000" algn="tl">
                    <a:srgbClr val="000000">
                      <a:alpha val="43137"/>
                    </a:srgbClr>
                  </a:outerShdw>
                </a:effectLst>
              </a:rPr>
              <a:t>Why is Monitoring the  Implementation of SDGs Important?</a:t>
            </a:r>
          </a:p>
        </p:txBody>
      </p:sp>
      <p:sp>
        <p:nvSpPr>
          <p:cNvPr id="3" name="Content Placeholder 2"/>
          <p:cNvSpPr>
            <a:spLocks noGrp="1"/>
          </p:cNvSpPr>
          <p:nvPr>
            <p:ph sz="quarter" idx="13"/>
          </p:nvPr>
        </p:nvSpPr>
        <p:spPr>
          <a:xfrm>
            <a:off x="4465048" y="2367092"/>
            <a:ext cx="7223369" cy="2662108"/>
          </a:xfrm>
        </p:spPr>
        <p:txBody>
          <a:bodyPr>
            <a:noAutofit/>
          </a:bodyPr>
          <a:lstStyle/>
          <a:p>
            <a:r>
              <a:rPr lang="en-GB" sz="3200" b="1" dirty="0">
                <a:solidFill>
                  <a:srgbClr val="FF0000"/>
                </a:solidFill>
                <a:latin typeface="Corbel" panose="020B0503020204020204" pitchFamily="34" charset="0"/>
              </a:rPr>
              <a:t>Monitoring serves 2 Broad purposes</a:t>
            </a:r>
          </a:p>
          <a:p>
            <a:pPr marL="1028700" lvl="1" indent="-571500">
              <a:buFont typeface="+mj-lt"/>
              <a:buAutoNum type="romanUcPeriod"/>
            </a:pPr>
            <a:r>
              <a:rPr lang="en-GB" sz="2800" b="1" dirty="0">
                <a:solidFill>
                  <a:srgbClr val="FF0000"/>
                </a:solidFill>
                <a:latin typeface="Corbel" panose="020B0503020204020204" pitchFamily="34" charset="0"/>
              </a:rPr>
              <a:t>Management Tool </a:t>
            </a:r>
            <a:r>
              <a:rPr lang="en-GB" sz="2800" b="1" dirty="0">
                <a:latin typeface="Corbel" panose="020B0503020204020204" pitchFamily="34" charset="0"/>
              </a:rPr>
              <a:t>- </a:t>
            </a:r>
            <a:r>
              <a:rPr lang="en-GB" sz="2800" b="1" cap="none" dirty="0">
                <a:latin typeface="Corbel" panose="020B0503020204020204" pitchFamily="34" charset="0"/>
              </a:rPr>
              <a:t>to assist in resource allocation. </a:t>
            </a:r>
          </a:p>
          <a:p>
            <a:pPr marL="1028700" lvl="1" indent="-571500">
              <a:buFont typeface="+mj-lt"/>
              <a:buAutoNum type="romanUcPeriod"/>
            </a:pPr>
            <a:r>
              <a:rPr lang="en-GB" sz="2800" b="1" dirty="0">
                <a:solidFill>
                  <a:srgbClr val="FF0000"/>
                </a:solidFill>
                <a:latin typeface="Corbel" panose="020B0503020204020204" pitchFamily="34" charset="0"/>
              </a:rPr>
              <a:t>Reporting/Accountability Tool </a:t>
            </a:r>
            <a:r>
              <a:rPr lang="en-GB" sz="2800" b="1" dirty="0">
                <a:latin typeface="Corbel" panose="020B0503020204020204" pitchFamily="34" charset="0"/>
              </a:rPr>
              <a:t>- </a:t>
            </a:r>
            <a:r>
              <a:rPr lang="en-GB" sz="2800" b="1" cap="none" dirty="0">
                <a:latin typeface="Corbel" panose="020B0503020204020204" pitchFamily="34" charset="0"/>
              </a:rPr>
              <a:t>to measure progress and help ensure the accountability.</a:t>
            </a:r>
            <a:endParaRPr lang="en-GB" sz="2800" b="1" dirty="0">
              <a:latin typeface="Corbel" panose="020B0503020204020204" pitchFamily="34" charset="0"/>
            </a:endParaRPr>
          </a:p>
        </p:txBody>
      </p:sp>
    </p:spTree>
    <p:extLst>
      <p:ext uri="{BB962C8B-B14F-4D97-AF65-F5344CB8AC3E}">
        <p14:creationId xmlns:p14="http://schemas.microsoft.com/office/powerpoint/2010/main" val="2424197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026" y="0"/>
            <a:ext cx="12032973" cy="874643"/>
          </a:xfrm>
        </p:spPr>
        <p:txBody>
          <a:bodyPr/>
          <a:lstStyle/>
          <a:p>
            <a:r>
              <a:rPr lang="en-GB" b="1" dirty="0">
                <a:effectLst>
                  <a:outerShdw blurRad="38100" dist="38100" dir="2700000" algn="tl">
                    <a:srgbClr val="000000">
                      <a:alpha val="43137"/>
                    </a:srgbClr>
                  </a:outerShdw>
                </a:effectLst>
              </a:rPr>
              <a:t>Example of SDG Monitoring as a Management Tool</a:t>
            </a:r>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171732163"/>
              </p:ext>
            </p:extLst>
          </p:nvPr>
        </p:nvGraphicFramePr>
        <p:xfrm>
          <a:off x="0" y="874643"/>
          <a:ext cx="12191999" cy="5954261"/>
        </p:xfrm>
        <a:graphic>
          <a:graphicData uri="http://schemas.openxmlformats.org/drawingml/2006/table">
            <a:tbl>
              <a:tblPr/>
              <a:tblGrid>
                <a:gridCol w="5507420">
                  <a:extLst>
                    <a:ext uri="{9D8B030D-6E8A-4147-A177-3AD203B41FA5}">
                      <a16:colId xmlns:a16="http://schemas.microsoft.com/office/drawing/2014/main" val="4275352767"/>
                    </a:ext>
                  </a:extLst>
                </a:gridCol>
                <a:gridCol w="3183960">
                  <a:extLst>
                    <a:ext uri="{9D8B030D-6E8A-4147-A177-3AD203B41FA5}">
                      <a16:colId xmlns:a16="http://schemas.microsoft.com/office/drawing/2014/main" val="997370309"/>
                    </a:ext>
                  </a:extLst>
                </a:gridCol>
                <a:gridCol w="1706551">
                  <a:extLst>
                    <a:ext uri="{9D8B030D-6E8A-4147-A177-3AD203B41FA5}">
                      <a16:colId xmlns:a16="http://schemas.microsoft.com/office/drawing/2014/main" val="2701564652"/>
                    </a:ext>
                  </a:extLst>
                </a:gridCol>
                <a:gridCol w="1794068">
                  <a:extLst>
                    <a:ext uri="{9D8B030D-6E8A-4147-A177-3AD203B41FA5}">
                      <a16:colId xmlns:a16="http://schemas.microsoft.com/office/drawing/2014/main" val="878975753"/>
                    </a:ext>
                  </a:extLst>
                </a:gridCol>
              </a:tblGrid>
              <a:tr h="307841">
                <a:tc>
                  <a:txBody>
                    <a:bodyPr/>
                    <a:lstStyle/>
                    <a:p>
                      <a:pPr algn="l" fontAlgn="b"/>
                      <a:r>
                        <a:rPr lang="en-GB" sz="3200" b="1" i="0" u="none" strike="noStrike">
                          <a:solidFill>
                            <a:srgbClr val="FF0000"/>
                          </a:solidFill>
                          <a:effectLst/>
                          <a:latin typeface="Corbel" panose="020B0503020204020204" pitchFamily="34" charset="0"/>
                        </a:rPr>
                        <a:t>SDG Targets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b"/>
                      <a:r>
                        <a:rPr lang="en-GB" sz="3200" b="1" i="0" u="none" strike="noStrike">
                          <a:solidFill>
                            <a:srgbClr val="FF0000"/>
                          </a:solidFill>
                          <a:effectLst/>
                          <a:latin typeface="Corbel" panose="020B0503020204020204" pitchFamily="34" charset="0"/>
                        </a:rPr>
                        <a:t>Indicator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GB" sz="3200" b="1" i="0" u="none" strike="noStrike">
                          <a:solidFill>
                            <a:srgbClr val="FF0000"/>
                          </a:solidFill>
                          <a:effectLst/>
                          <a:latin typeface="Corbel" panose="020B0503020204020204" pitchFamily="34" charset="0"/>
                        </a:rPr>
                        <a:t>Current Status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b"/>
                      <a:r>
                        <a:rPr lang="en-GB" sz="3200" b="1" i="0" u="none" strike="noStrike" dirty="0">
                          <a:solidFill>
                            <a:srgbClr val="FF0000"/>
                          </a:solidFill>
                          <a:effectLst/>
                          <a:latin typeface="Corbel" panose="020B0503020204020204" pitchFamily="34" charset="0"/>
                        </a:rPr>
                        <a:t>2030 Target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79206621"/>
                  </a:ext>
                </a:extLst>
              </a:tr>
              <a:tr h="523329">
                <a:tc rowSpan="2">
                  <a:txBody>
                    <a:bodyPr/>
                    <a:lstStyle/>
                    <a:p>
                      <a:pPr algn="l" fontAlgn="ctr"/>
                      <a:r>
                        <a:rPr lang="en-GB" sz="2400" b="1" i="0" u="none" strike="noStrike" dirty="0">
                          <a:solidFill>
                            <a:srgbClr val="000000"/>
                          </a:solidFill>
                          <a:effectLst/>
                          <a:latin typeface="Corbel" panose="020B0503020204020204" pitchFamily="34" charset="0"/>
                        </a:rPr>
                        <a:t>3.1 By 2030, reduce the global maternal mortality ratio to less than 70 per 100,000 live births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ctr"/>
                      <a:r>
                        <a:rPr lang="en-GB" sz="2400" b="1" i="0" u="none" strike="noStrike">
                          <a:solidFill>
                            <a:srgbClr val="000000"/>
                          </a:solidFill>
                          <a:effectLst/>
                          <a:latin typeface="Corbel" panose="020B0503020204020204" pitchFamily="34" charset="0"/>
                        </a:rPr>
                        <a:t>3.1.1 Maternal deaths per 100,000 live births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GB" sz="2400" b="1" i="0" u="none" strike="noStrike" dirty="0">
                          <a:solidFill>
                            <a:srgbClr val="000000"/>
                          </a:solidFill>
                          <a:effectLst/>
                          <a:latin typeface="Corbel" panose="020B0503020204020204" pitchFamily="34" charset="0"/>
                        </a:rPr>
                        <a:t>243 (per 100,000)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b"/>
                      <a:r>
                        <a:rPr lang="en-GB" sz="3200" b="1" i="0" u="none" strike="noStrike" dirty="0">
                          <a:solidFill>
                            <a:srgbClr val="000000"/>
                          </a:solidFill>
                          <a:effectLst/>
                          <a:latin typeface="Corbel" panose="020B0503020204020204" pitchFamily="34" charset="0"/>
                        </a:rPr>
                        <a:t>70 per (100,000)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290966282"/>
                  </a:ext>
                </a:extLst>
              </a:tr>
              <a:tr h="784993">
                <a:tc vMerge="1">
                  <a:txBody>
                    <a:bodyPr/>
                    <a:lstStyle/>
                    <a:p>
                      <a:endParaRPr lang="en-GB"/>
                    </a:p>
                  </a:txBody>
                  <a:tcPr/>
                </a:tc>
                <a:tc>
                  <a:txBody>
                    <a:bodyPr/>
                    <a:lstStyle/>
                    <a:p>
                      <a:pPr algn="l" fontAlgn="ctr"/>
                      <a:r>
                        <a:rPr lang="en-GB" sz="2400" b="1" i="0" u="none" strike="noStrike">
                          <a:solidFill>
                            <a:srgbClr val="000000"/>
                          </a:solidFill>
                          <a:effectLst/>
                          <a:latin typeface="Corbel" panose="020B0503020204020204" pitchFamily="34" charset="0"/>
                        </a:rPr>
                        <a:t>3.1.2 Proportion of births attended by skilled health personnel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GB" sz="2400" b="1" i="0" u="none" strike="noStrike">
                          <a:solidFill>
                            <a:srgbClr val="000000"/>
                          </a:solidFill>
                          <a:effectLst/>
                          <a:latin typeface="Corbel" panose="020B0503020204020204" pitchFamily="34" charset="0"/>
                        </a:rPr>
                        <a:t>58.60%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b"/>
                      <a:r>
                        <a:rPr lang="en-GB" sz="3200" b="1" i="0" u="none" strike="noStrike" dirty="0">
                          <a:solidFill>
                            <a:srgbClr val="000000"/>
                          </a:solidFill>
                          <a:effectLst/>
                          <a:latin typeface="Corbel" panose="020B050302020402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837653133"/>
                  </a:ext>
                </a:extLst>
              </a:tr>
              <a:tr h="523329">
                <a:tc rowSpan="2">
                  <a:txBody>
                    <a:bodyPr/>
                    <a:lstStyle/>
                    <a:p>
                      <a:pPr algn="l" fontAlgn="ctr"/>
                      <a:r>
                        <a:rPr lang="en-GB" sz="2400" b="1" i="0" u="none" strike="noStrike" dirty="0">
                          <a:solidFill>
                            <a:srgbClr val="000000"/>
                          </a:solidFill>
                          <a:effectLst/>
                          <a:latin typeface="Corbel" panose="020B0503020204020204" pitchFamily="34" charset="0"/>
                        </a:rPr>
                        <a:t>3.2 By 2030, end preventable deaths of </a:t>
                      </a:r>
                      <a:r>
                        <a:rPr lang="en-GB" sz="2400" b="1" i="0" u="none" strike="noStrike" dirty="0" err="1">
                          <a:solidFill>
                            <a:srgbClr val="000000"/>
                          </a:solidFill>
                          <a:effectLst/>
                          <a:latin typeface="Corbel" panose="020B0503020204020204" pitchFamily="34" charset="0"/>
                        </a:rPr>
                        <a:t>newborns</a:t>
                      </a:r>
                      <a:r>
                        <a:rPr lang="en-GB" sz="2400" b="1" i="0" u="none" strike="noStrike" dirty="0">
                          <a:solidFill>
                            <a:srgbClr val="000000"/>
                          </a:solidFill>
                          <a:effectLst/>
                          <a:latin typeface="Corbel" panose="020B0503020204020204" pitchFamily="34" charset="0"/>
                        </a:rPr>
                        <a:t> and children under 5 years of age, with all countries aiming to reduce neonatal mortality to at least as low as 12 per 1,000 live births and under-5 mortality to at least as low as 25 per 1,000 live births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ctr"/>
                      <a:r>
                        <a:rPr lang="en-GB" sz="2400" b="1" i="0" u="none" strike="noStrike">
                          <a:solidFill>
                            <a:srgbClr val="000000"/>
                          </a:solidFill>
                          <a:effectLst/>
                          <a:latin typeface="Corbel" panose="020B0503020204020204" pitchFamily="34" charset="0"/>
                        </a:rPr>
                        <a:t>3.2.1 Under-5 mortality rate (deaths per 1,000 live births)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GB" sz="2400" b="1" i="0" u="none" strike="noStrike">
                          <a:solidFill>
                            <a:srgbClr val="000000"/>
                          </a:solidFill>
                          <a:effectLst/>
                          <a:latin typeface="Corbel" panose="020B0503020204020204" pitchFamily="34" charset="0"/>
                        </a:rPr>
                        <a:t>89 per (1000)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b"/>
                      <a:r>
                        <a:rPr lang="en-GB" sz="3200" b="1" i="0" u="none" strike="noStrike" dirty="0">
                          <a:solidFill>
                            <a:srgbClr val="000000"/>
                          </a:solidFill>
                          <a:effectLst/>
                          <a:latin typeface="Corbel" panose="020B0503020204020204" pitchFamily="34" charset="0"/>
                        </a:rPr>
                        <a:t>12 per (1000)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593842359"/>
                  </a:ext>
                </a:extLst>
              </a:tr>
              <a:tr h="523329">
                <a:tc vMerge="1">
                  <a:txBody>
                    <a:bodyPr/>
                    <a:lstStyle/>
                    <a:p>
                      <a:endParaRPr lang="en-GB"/>
                    </a:p>
                  </a:txBody>
                  <a:tcPr/>
                </a:tc>
                <a:tc>
                  <a:txBody>
                    <a:bodyPr/>
                    <a:lstStyle/>
                    <a:p>
                      <a:pPr algn="l" fontAlgn="ctr"/>
                      <a:r>
                        <a:rPr lang="en-GB" sz="2400" b="1" i="0" u="none" strike="noStrike" dirty="0">
                          <a:solidFill>
                            <a:srgbClr val="000000"/>
                          </a:solidFill>
                          <a:effectLst/>
                          <a:latin typeface="Corbel" panose="020B0503020204020204" pitchFamily="34" charset="0"/>
                        </a:rPr>
                        <a:t>3.2.2 Neonatal mortality rate (deaths per 1,000 live births)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GB" sz="2400" b="1" i="0" u="none" strike="noStrike">
                          <a:solidFill>
                            <a:srgbClr val="000000"/>
                          </a:solidFill>
                          <a:effectLst/>
                          <a:latin typeface="Corbel" panose="020B0503020204020204" pitchFamily="34" charset="0"/>
                        </a:rPr>
                        <a:t>58 per (1000)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b"/>
                      <a:r>
                        <a:rPr lang="en-GB" sz="3200" b="1" i="0" u="none" strike="noStrike" dirty="0">
                          <a:solidFill>
                            <a:srgbClr val="000000"/>
                          </a:solidFill>
                          <a:effectLst/>
                          <a:latin typeface="Corbel" panose="020B0503020204020204" pitchFamily="34" charset="0"/>
                        </a:rPr>
                        <a:t>25 per (1000)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284415205"/>
                  </a:ext>
                </a:extLst>
              </a:tr>
              <a:tr h="307841">
                <a:tc gridSpan="4">
                  <a:txBody>
                    <a:bodyPr/>
                    <a:lstStyle/>
                    <a:p>
                      <a:pPr algn="l" fontAlgn="b"/>
                      <a:r>
                        <a:rPr lang="en-GB" sz="1600" b="1" i="0" u="none" strike="noStrike" dirty="0">
                          <a:solidFill>
                            <a:srgbClr val="000000"/>
                          </a:solidFill>
                          <a:effectLst>
                            <a:outerShdw blurRad="38100" dist="38100" dir="2700000" algn="tl">
                              <a:srgbClr val="000000">
                                <a:alpha val="43137"/>
                              </a:srgbClr>
                            </a:outerShdw>
                          </a:effectLst>
                          <a:latin typeface="Corbel" panose="020B0503020204020204" pitchFamily="34" charset="0"/>
                        </a:rPr>
                        <a:t>Source: MDG Performance Tracking Survey 2014</a:t>
                      </a:r>
                      <a:endParaRPr lang="en-GB" sz="1100" b="1" i="0" u="none" strike="noStrike" dirty="0">
                        <a:solidFill>
                          <a:srgbClr val="000000"/>
                        </a:solidFill>
                        <a:effectLst>
                          <a:outerShdw blurRad="38100" dist="38100" dir="2700000" algn="tl">
                            <a:srgbClr val="000000">
                              <a:alpha val="43137"/>
                            </a:srgbClr>
                          </a:outerShdw>
                        </a:effectLst>
                        <a:latin typeface="Corbel" panose="020B0503020204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366396035"/>
                  </a:ext>
                </a:extLst>
              </a:tr>
            </a:tbl>
          </a:graphicData>
        </a:graphic>
      </p:graphicFrame>
    </p:spTree>
    <p:extLst>
      <p:ext uri="{BB962C8B-B14F-4D97-AF65-F5344CB8AC3E}">
        <p14:creationId xmlns:p14="http://schemas.microsoft.com/office/powerpoint/2010/main" val="66065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026" y="0"/>
            <a:ext cx="12032973" cy="874643"/>
          </a:xfrm>
        </p:spPr>
        <p:txBody>
          <a:bodyPr>
            <a:normAutofit fontScale="90000"/>
          </a:bodyPr>
          <a:lstStyle/>
          <a:p>
            <a:r>
              <a:rPr lang="en-GB" b="1" dirty="0">
                <a:effectLst>
                  <a:outerShdw blurRad="38100" dist="38100" dir="2700000" algn="tl">
                    <a:srgbClr val="000000">
                      <a:alpha val="43137"/>
                    </a:srgbClr>
                  </a:outerShdw>
                </a:effectLst>
                <a:latin typeface="Corbel" panose="020B0503020204020204" pitchFamily="34" charset="0"/>
              </a:rPr>
              <a:t>Example of SDG Monitoring as a reporting/accountability Tool</a:t>
            </a:r>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3597744771"/>
              </p:ext>
            </p:extLst>
          </p:nvPr>
        </p:nvGraphicFramePr>
        <p:xfrm>
          <a:off x="159026" y="874642"/>
          <a:ext cx="11767931" cy="5983357"/>
        </p:xfrm>
        <a:graphic>
          <a:graphicData uri="http://schemas.openxmlformats.org/drawingml/2006/table">
            <a:tbl>
              <a:tblPr/>
              <a:tblGrid>
                <a:gridCol w="4335955">
                  <a:extLst>
                    <a:ext uri="{9D8B030D-6E8A-4147-A177-3AD203B41FA5}">
                      <a16:colId xmlns:a16="http://schemas.microsoft.com/office/drawing/2014/main" val="2680039757"/>
                    </a:ext>
                  </a:extLst>
                </a:gridCol>
                <a:gridCol w="3548636">
                  <a:extLst>
                    <a:ext uri="{9D8B030D-6E8A-4147-A177-3AD203B41FA5}">
                      <a16:colId xmlns:a16="http://schemas.microsoft.com/office/drawing/2014/main" val="2018810443"/>
                    </a:ext>
                  </a:extLst>
                </a:gridCol>
                <a:gridCol w="2023444">
                  <a:extLst>
                    <a:ext uri="{9D8B030D-6E8A-4147-A177-3AD203B41FA5}">
                      <a16:colId xmlns:a16="http://schemas.microsoft.com/office/drawing/2014/main" val="770452169"/>
                    </a:ext>
                  </a:extLst>
                </a:gridCol>
                <a:gridCol w="1859896">
                  <a:extLst>
                    <a:ext uri="{9D8B030D-6E8A-4147-A177-3AD203B41FA5}">
                      <a16:colId xmlns:a16="http://schemas.microsoft.com/office/drawing/2014/main" val="1677057751"/>
                    </a:ext>
                  </a:extLst>
                </a:gridCol>
              </a:tblGrid>
              <a:tr h="913479">
                <a:tc>
                  <a:txBody>
                    <a:bodyPr/>
                    <a:lstStyle/>
                    <a:p>
                      <a:pPr algn="l" rtl="0" fontAlgn="b"/>
                      <a:r>
                        <a:rPr lang="en-GB" sz="2800" b="1" i="0" u="none" strike="noStrike">
                          <a:solidFill>
                            <a:srgbClr val="000000"/>
                          </a:solidFill>
                          <a:effectLst/>
                          <a:latin typeface="Corbel" panose="020B0503020204020204" pitchFamily="34" charset="0"/>
                        </a:rPr>
                        <a:t>SDG Targets</a:t>
                      </a:r>
                    </a:p>
                  </a:txBody>
                  <a:tcPr marL="5134" marR="5134" marT="51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rtl="0" fontAlgn="b"/>
                      <a:r>
                        <a:rPr lang="en-GB" sz="2800" b="1" i="0" u="none" strike="noStrike">
                          <a:solidFill>
                            <a:srgbClr val="000000"/>
                          </a:solidFill>
                          <a:effectLst/>
                          <a:latin typeface="Corbel" panose="020B0503020204020204" pitchFamily="34" charset="0"/>
                        </a:rPr>
                        <a:t>Indicator</a:t>
                      </a:r>
                    </a:p>
                  </a:txBody>
                  <a:tcPr marL="5134" marR="5134" marT="51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rtl="0" fontAlgn="b"/>
                      <a:r>
                        <a:rPr lang="en-GB" sz="2800" b="1" i="0" u="none" strike="noStrike">
                          <a:solidFill>
                            <a:srgbClr val="000000"/>
                          </a:solidFill>
                          <a:effectLst/>
                          <a:latin typeface="Corbel" panose="020B0503020204020204" pitchFamily="34" charset="0"/>
                        </a:rPr>
                        <a:t>Current Status</a:t>
                      </a:r>
                    </a:p>
                  </a:txBody>
                  <a:tcPr marL="5134" marR="5134" marT="51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rtl="0" fontAlgn="b"/>
                      <a:r>
                        <a:rPr lang="en-GB" sz="2800" b="1" i="0" u="none" strike="noStrike">
                          <a:solidFill>
                            <a:srgbClr val="000000"/>
                          </a:solidFill>
                          <a:effectLst/>
                          <a:latin typeface="Corbel" panose="020B0503020204020204" pitchFamily="34" charset="0"/>
                        </a:rPr>
                        <a:t>2030 Target</a:t>
                      </a:r>
                    </a:p>
                  </a:txBody>
                  <a:tcPr marL="5134" marR="5134" marT="51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536944434"/>
                  </a:ext>
                </a:extLst>
              </a:tr>
              <a:tr h="2729514">
                <a:tc>
                  <a:txBody>
                    <a:bodyPr/>
                    <a:lstStyle/>
                    <a:p>
                      <a:pPr algn="l" rtl="0" fontAlgn="ctr"/>
                      <a:r>
                        <a:rPr lang="en-GB" sz="2400" b="1" i="0" u="none" strike="noStrike">
                          <a:solidFill>
                            <a:srgbClr val="000000"/>
                          </a:solidFill>
                          <a:effectLst/>
                          <a:latin typeface="Calibri" panose="020F0502020204030204" pitchFamily="34" charset="0"/>
                        </a:rPr>
                        <a:t>1.1 By 2030, eradicate extreme poverty for all people everywhere, currently measured as people living on less than $1.25 a day</a:t>
                      </a:r>
                    </a:p>
                  </a:txBody>
                  <a:tcPr marL="5134" marR="5134" marT="51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rtl="0" fontAlgn="ctr"/>
                      <a:r>
                        <a:rPr lang="en-GB" sz="2400" b="1" i="0" u="none" strike="noStrike">
                          <a:solidFill>
                            <a:srgbClr val="000000"/>
                          </a:solidFill>
                          <a:effectLst/>
                          <a:latin typeface="Calibri" panose="020F0502020204030204" pitchFamily="34" charset="0"/>
                        </a:rPr>
                        <a:t>1.1.1  Proportion of the population below the international poverty line, disaggregated by sex, age group, employment status and geographical location (urban/rural) </a:t>
                      </a:r>
                    </a:p>
                  </a:txBody>
                  <a:tcPr marL="5134" marR="5134" marT="51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GB" sz="2400" b="1" i="0" u="none" strike="noStrike">
                          <a:solidFill>
                            <a:srgbClr val="000000"/>
                          </a:solidFill>
                          <a:effectLst/>
                          <a:latin typeface="Calibri" panose="020F0502020204030204" pitchFamily="34" charset="0"/>
                        </a:rPr>
                        <a:t>42.2% (Extreme Poverty Rate)</a:t>
                      </a:r>
                    </a:p>
                  </a:txBody>
                  <a:tcPr marL="5134" marR="5134" marT="51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rtl="0" fontAlgn="ctr"/>
                      <a:r>
                        <a:rPr lang="en-GB" sz="2400" b="1" i="0" u="none" strike="noStrike">
                          <a:solidFill>
                            <a:srgbClr val="000000"/>
                          </a:solidFill>
                          <a:effectLst/>
                          <a:latin typeface="Calibri" panose="020F0502020204030204" pitchFamily="34" charset="0"/>
                        </a:rPr>
                        <a:t>0%</a:t>
                      </a:r>
                    </a:p>
                  </a:txBody>
                  <a:tcPr marL="5134" marR="5134" marT="51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722475476"/>
                  </a:ext>
                </a:extLst>
              </a:tr>
              <a:tr h="2340364">
                <a:tc>
                  <a:txBody>
                    <a:bodyPr/>
                    <a:lstStyle/>
                    <a:p>
                      <a:pPr algn="l" rtl="0" fontAlgn="ctr"/>
                      <a:r>
                        <a:rPr lang="en-GB" sz="2400" b="1" i="0" u="none" strike="noStrike">
                          <a:solidFill>
                            <a:srgbClr val="000000"/>
                          </a:solidFill>
                          <a:effectLst/>
                          <a:latin typeface="Calibri" panose="020F0502020204030204" pitchFamily="34" charset="0"/>
                        </a:rPr>
                        <a:t>1.2 By 2030, reduce at least by half the proportion of men, women and children of all ages living in poverty in all its dimensions according to national definitions</a:t>
                      </a:r>
                    </a:p>
                  </a:txBody>
                  <a:tcPr marL="5134" marR="5134" marT="51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l" rtl="0" fontAlgn="ctr"/>
                      <a:r>
                        <a:rPr lang="en-GB" sz="2400" b="1" i="0" u="none" strike="noStrike">
                          <a:solidFill>
                            <a:srgbClr val="000000"/>
                          </a:solidFill>
                          <a:effectLst/>
                          <a:latin typeface="Calibri" panose="020F0502020204030204" pitchFamily="34" charset="0"/>
                        </a:rPr>
                        <a:t>1.2.1 Proportion of the population living below the national poverty line, disaggregated by sex and age group</a:t>
                      </a:r>
                    </a:p>
                  </a:txBody>
                  <a:tcPr marL="5134" marR="5134" marT="51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rtl="0" fontAlgn="b"/>
                      <a:r>
                        <a:rPr lang="en-GB" sz="2400" b="1" i="0" u="none" strike="noStrike">
                          <a:solidFill>
                            <a:srgbClr val="000000"/>
                          </a:solidFill>
                          <a:effectLst/>
                          <a:latin typeface="Calibri" panose="020F0502020204030204" pitchFamily="34" charset="0"/>
                        </a:rPr>
                        <a:t>62.60%</a:t>
                      </a:r>
                    </a:p>
                  </a:txBody>
                  <a:tcPr marL="5134" marR="5134" marT="51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r" rtl="0" fontAlgn="b"/>
                      <a:r>
                        <a:rPr lang="en-GB" sz="2400" b="1" i="0" u="none" strike="noStrike" dirty="0">
                          <a:solidFill>
                            <a:srgbClr val="000000"/>
                          </a:solidFill>
                          <a:effectLst/>
                          <a:latin typeface="Calibri" panose="020F0502020204030204" pitchFamily="34" charset="0"/>
                        </a:rPr>
                        <a:t>31.30%</a:t>
                      </a:r>
                    </a:p>
                  </a:txBody>
                  <a:tcPr marL="5134" marR="5134" marT="51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124601213"/>
                  </a:ext>
                </a:extLst>
              </a:tr>
            </a:tbl>
          </a:graphicData>
        </a:graphic>
      </p:graphicFrame>
    </p:spTree>
    <p:extLst>
      <p:ext uri="{BB962C8B-B14F-4D97-AF65-F5344CB8AC3E}">
        <p14:creationId xmlns:p14="http://schemas.microsoft.com/office/powerpoint/2010/main" val="1284612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958" y="266513"/>
            <a:ext cx="10833652" cy="928066"/>
          </a:xfrm>
        </p:spPr>
        <p:txBody>
          <a:bodyPr>
            <a:noAutofit/>
          </a:bodyPr>
          <a:lstStyle/>
          <a:p>
            <a:r>
              <a:rPr lang="en-GB" sz="4400" b="1" dirty="0">
                <a:latin typeface="Corbel" panose="020B0503020204020204" pitchFamily="34" charset="0"/>
              </a:rPr>
              <a:t>Planning for the SDGs monitoring in Nigeria</a:t>
            </a:r>
          </a:p>
        </p:txBody>
      </p:sp>
      <p:sp>
        <p:nvSpPr>
          <p:cNvPr id="3" name="Content Placeholder 2"/>
          <p:cNvSpPr>
            <a:spLocks noGrp="1"/>
          </p:cNvSpPr>
          <p:nvPr>
            <p:ph sz="quarter" idx="13"/>
          </p:nvPr>
        </p:nvSpPr>
        <p:spPr>
          <a:xfrm>
            <a:off x="655983" y="1331843"/>
            <a:ext cx="10986726" cy="989654"/>
          </a:xfrm>
        </p:spPr>
        <p:txBody>
          <a:bodyPr>
            <a:noAutofit/>
          </a:bodyPr>
          <a:lstStyle/>
          <a:p>
            <a:pPr algn="ctr"/>
            <a:r>
              <a:rPr lang="en-GB" sz="2800" b="1" dirty="0">
                <a:solidFill>
                  <a:srgbClr val="FF0000"/>
                </a:solidFill>
                <a:latin typeface="Corbel" panose="020B0503020204020204" pitchFamily="34" charset="0"/>
              </a:rPr>
              <a:t>Several activities and consultations already carried out while some are on-going.</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1897" y="2978978"/>
            <a:ext cx="5983464" cy="3957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2959100"/>
            <a:ext cx="6221898" cy="3957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3"/>
          <p:cNvPicPr>
            <a:picLocks noChangeAspect="1" noChangeArrowheads="1"/>
          </p:cNvPicPr>
          <p:nvPr/>
        </p:nvPicPr>
        <p:blipFill rotWithShape="1">
          <a:blip r:embed="rId5">
            <a:extLst>
              <a:ext uri="{28A0092B-C50C-407E-A947-70E740481C1C}">
                <a14:useLocalDpi xmlns:a14="http://schemas.microsoft.com/office/drawing/2010/main" val="0"/>
              </a:ext>
            </a:extLst>
          </a:blip>
          <a:srcRect l="39145" r="40607" b="14147"/>
          <a:stretch/>
        </p:blipFill>
        <p:spPr bwMode="auto">
          <a:xfrm>
            <a:off x="-21554" y="-49696"/>
            <a:ext cx="788802" cy="606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anibabs (22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1734800" y="0"/>
            <a:ext cx="457200" cy="33178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6254750"/>
            <a:ext cx="993775"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7997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75"/>
          <p:cNvGrpSpPr>
            <a:grpSpLocks noChangeAspect="1"/>
          </p:cNvGrpSpPr>
          <p:nvPr/>
        </p:nvGrpSpPr>
        <p:grpSpPr bwMode="auto">
          <a:xfrm>
            <a:off x="8572500" y="2286000"/>
            <a:ext cx="2476500" cy="1911350"/>
            <a:chOff x="4320" y="1440"/>
            <a:chExt cx="1440" cy="1204"/>
          </a:xfrm>
        </p:grpSpPr>
        <p:sp>
          <p:nvSpPr>
            <p:cNvPr id="14390" name="AutoShape 74"/>
            <p:cNvSpPr>
              <a:spLocks noChangeAspect="1" noChangeArrowheads="1" noTextEdit="1"/>
            </p:cNvSpPr>
            <p:nvPr/>
          </p:nvSpPr>
          <p:spPr bwMode="auto">
            <a:xfrm>
              <a:off x="4320" y="1440"/>
              <a:ext cx="1440" cy="1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4391" name="Freeform 76"/>
            <p:cNvSpPr>
              <a:spLocks/>
            </p:cNvSpPr>
            <p:nvPr/>
          </p:nvSpPr>
          <p:spPr bwMode="auto">
            <a:xfrm>
              <a:off x="4324" y="1440"/>
              <a:ext cx="1435" cy="1204"/>
            </a:xfrm>
            <a:custGeom>
              <a:avLst/>
              <a:gdLst>
                <a:gd name="T0" fmla="*/ 3 w 2868"/>
                <a:gd name="T1" fmla="*/ 1 h 2408"/>
                <a:gd name="T2" fmla="*/ 3 w 2868"/>
                <a:gd name="T3" fmla="*/ 1 h 2408"/>
                <a:gd name="T4" fmla="*/ 3 w 2868"/>
                <a:gd name="T5" fmla="*/ 1 h 2408"/>
                <a:gd name="T6" fmla="*/ 2 w 2868"/>
                <a:gd name="T7" fmla="*/ 1 h 2408"/>
                <a:gd name="T8" fmla="*/ 2 w 2868"/>
                <a:gd name="T9" fmla="*/ 1 h 2408"/>
                <a:gd name="T10" fmla="*/ 2 w 2868"/>
                <a:gd name="T11" fmla="*/ 1 h 2408"/>
                <a:gd name="T12" fmla="*/ 2 w 2868"/>
                <a:gd name="T13" fmla="*/ 1 h 2408"/>
                <a:gd name="T14" fmla="*/ 2 w 2868"/>
                <a:gd name="T15" fmla="*/ 1 h 2408"/>
                <a:gd name="T16" fmla="*/ 2 w 2868"/>
                <a:gd name="T17" fmla="*/ 1 h 2408"/>
                <a:gd name="T18" fmla="*/ 2 w 2868"/>
                <a:gd name="T19" fmla="*/ 1 h 2408"/>
                <a:gd name="T20" fmla="*/ 2 w 2868"/>
                <a:gd name="T21" fmla="*/ 1 h 2408"/>
                <a:gd name="T22" fmla="*/ 2 w 2868"/>
                <a:gd name="T23" fmla="*/ 1 h 2408"/>
                <a:gd name="T24" fmla="*/ 2 w 2868"/>
                <a:gd name="T25" fmla="*/ 1 h 2408"/>
                <a:gd name="T26" fmla="*/ 2 w 2868"/>
                <a:gd name="T27" fmla="*/ 0 h 2408"/>
                <a:gd name="T28" fmla="*/ 2 w 2868"/>
                <a:gd name="T29" fmla="*/ 1 h 2408"/>
                <a:gd name="T30" fmla="*/ 2 w 2868"/>
                <a:gd name="T31" fmla="*/ 1 h 2408"/>
                <a:gd name="T32" fmla="*/ 2 w 2868"/>
                <a:gd name="T33" fmla="*/ 1 h 2408"/>
                <a:gd name="T34" fmla="*/ 2 w 2868"/>
                <a:gd name="T35" fmla="*/ 1 h 2408"/>
                <a:gd name="T36" fmla="*/ 2 w 2868"/>
                <a:gd name="T37" fmla="*/ 1 h 2408"/>
                <a:gd name="T38" fmla="*/ 2 w 2868"/>
                <a:gd name="T39" fmla="*/ 1 h 2408"/>
                <a:gd name="T40" fmla="*/ 2 w 2868"/>
                <a:gd name="T41" fmla="*/ 1 h 2408"/>
                <a:gd name="T42" fmla="*/ 2 w 2868"/>
                <a:gd name="T43" fmla="*/ 1 h 2408"/>
                <a:gd name="T44" fmla="*/ 2 w 2868"/>
                <a:gd name="T45" fmla="*/ 1 h 2408"/>
                <a:gd name="T46" fmla="*/ 2 w 2868"/>
                <a:gd name="T47" fmla="*/ 1 h 2408"/>
                <a:gd name="T48" fmla="*/ 2 w 2868"/>
                <a:gd name="T49" fmla="*/ 1 h 2408"/>
                <a:gd name="T50" fmla="*/ 2 w 2868"/>
                <a:gd name="T51" fmla="*/ 1 h 2408"/>
                <a:gd name="T52" fmla="*/ 2 w 2868"/>
                <a:gd name="T53" fmla="*/ 1 h 2408"/>
                <a:gd name="T54" fmla="*/ 2 w 2868"/>
                <a:gd name="T55" fmla="*/ 1 h 2408"/>
                <a:gd name="T56" fmla="*/ 2 w 2868"/>
                <a:gd name="T57" fmla="*/ 1 h 2408"/>
                <a:gd name="T58" fmla="*/ 1 w 2868"/>
                <a:gd name="T59" fmla="*/ 1 h 2408"/>
                <a:gd name="T60" fmla="*/ 1 w 2868"/>
                <a:gd name="T61" fmla="*/ 1 h 2408"/>
                <a:gd name="T62" fmla="*/ 1 w 2868"/>
                <a:gd name="T63" fmla="*/ 1 h 2408"/>
                <a:gd name="T64" fmla="*/ 1 w 2868"/>
                <a:gd name="T65" fmla="*/ 1 h 2408"/>
                <a:gd name="T66" fmla="*/ 1 w 2868"/>
                <a:gd name="T67" fmla="*/ 1 h 2408"/>
                <a:gd name="T68" fmla="*/ 1 w 2868"/>
                <a:gd name="T69" fmla="*/ 2 h 2408"/>
                <a:gd name="T70" fmla="*/ 1 w 2868"/>
                <a:gd name="T71" fmla="*/ 2 h 2408"/>
                <a:gd name="T72" fmla="*/ 1 w 2868"/>
                <a:gd name="T73" fmla="*/ 2 h 2408"/>
                <a:gd name="T74" fmla="*/ 1 w 2868"/>
                <a:gd name="T75" fmla="*/ 3 h 2408"/>
                <a:gd name="T76" fmla="*/ 1 w 2868"/>
                <a:gd name="T77" fmla="*/ 3 h 2408"/>
                <a:gd name="T78" fmla="*/ 1 w 2868"/>
                <a:gd name="T79" fmla="*/ 3 h 2408"/>
                <a:gd name="T80" fmla="*/ 1 w 2868"/>
                <a:gd name="T81" fmla="*/ 3 h 2408"/>
                <a:gd name="T82" fmla="*/ 1 w 2868"/>
                <a:gd name="T83" fmla="*/ 3 h 2408"/>
                <a:gd name="T84" fmla="*/ 1 w 2868"/>
                <a:gd name="T85" fmla="*/ 3 h 2408"/>
                <a:gd name="T86" fmla="*/ 1 w 2868"/>
                <a:gd name="T87" fmla="*/ 3 h 2408"/>
                <a:gd name="T88" fmla="*/ 2 w 2868"/>
                <a:gd name="T89" fmla="*/ 3 h 2408"/>
                <a:gd name="T90" fmla="*/ 2 w 2868"/>
                <a:gd name="T91" fmla="*/ 2 h 2408"/>
                <a:gd name="T92" fmla="*/ 2 w 2868"/>
                <a:gd name="T93" fmla="*/ 2 h 2408"/>
                <a:gd name="T94" fmla="*/ 2 w 2868"/>
                <a:gd name="T95" fmla="*/ 2 h 2408"/>
                <a:gd name="T96" fmla="*/ 2 w 2868"/>
                <a:gd name="T97" fmla="*/ 2 h 2408"/>
                <a:gd name="T98" fmla="*/ 2 w 2868"/>
                <a:gd name="T99" fmla="*/ 2 h 2408"/>
                <a:gd name="T100" fmla="*/ 2 w 2868"/>
                <a:gd name="T101" fmla="*/ 3 h 2408"/>
                <a:gd name="T102" fmla="*/ 2 w 2868"/>
                <a:gd name="T103" fmla="*/ 3 h 2408"/>
                <a:gd name="T104" fmla="*/ 2 w 2868"/>
                <a:gd name="T105" fmla="*/ 3 h 2408"/>
                <a:gd name="T106" fmla="*/ 3 w 2868"/>
                <a:gd name="T107" fmla="*/ 3 h 2408"/>
                <a:gd name="T108" fmla="*/ 3 w 2868"/>
                <a:gd name="T109" fmla="*/ 3 h 2408"/>
                <a:gd name="T110" fmla="*/ 3 w 2868"/>
                <a:gd name="T111" fmla="*/ 3 h 2408"/>
                <a:gd name="T112" fmla="*/ 3 w 2868"/>
                <a:gd name="T113" fmla="*/ 3 h 2408"/>
                <a:gd name="T114" fmla="*/ 3 w 2868"/>
                <a:gd name="T115" fmla="*/ 3 h 2408"/>
                <a:gd name="T116" fmla="*/ 3 w 2868"/>
                <a:gd name="T117" fmla="*/ 2 h 2408"/>
                <a:gd name="T118" fmla="*/ 3 w 2868"/>
                <a:gd name="T119" fmla="*/ 2 h 2408"/>
                <a:gd name="T120" fmla="*/ 3 w 2868"/>
                <a:gd name="T121" fmla="*/ 2 h 24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68"/>
                <a:gd name="T184" fmla="*/ 0 h 2408"/>
                <a:gd name="T185" fmla="*/ 2868 w 2868"/>
                <a:gd name="T186" fmla="*/ 2408 h 240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68" h="2408">
                  <a:moveTo>
                    <a:pt x="2868" y="1563"/>
                  </a:moveTo>
                  <a:lnTo>
                    <a:pt x="2867" y="1519"/>
                  </a:lnTo>
                  <a:lnTo>
                    <a:pt x="2864" y="1473"/>
                  </a:lnTo>
                  <a:lnTo>
                    <a:pt x="2858" y="1427"/>
                  </a:lnTo>
                  <a:lnTo>
                    <a:pt x="2849" y="1383"/>
                  </a:lnTo>
                  <a:lnTo>
                    <a:pt x="2839" y="1343"/>
                  </a:lnTo>
                  <a:lnTo>
                    <a:pt x="2826" y="1305"/>
                  </a:lnTo>
                  <a:lnTo>
                    <a:pt x="2811" y="1274"/>
                  </a:lnTo>
                  <a:lnTo>
                    <a:pt x="2792" y="1249"/>
                  </a:lnTo>
                  <a:lnTo>
                    <a:pt x="2759" y="1218"/>
                  </a:lnTo>
                  <a:lnTo>
                    <a:pt x="2723" y="1188"/>
                  </a:lnTo>
                  <a:lnTo>
                    <a:pt x="2684" y="1157"/>
                  </a:lnTo>
                  <a:lnTo>
                    <a:pt x="2642" y="1128"/>
                  </a:lnTo>
                  <a:lnTo>
                    <a:pt x="2599" y="1102"/>
                  </a:lnTo>
                  <a:lnTo>
                    <a:pt x="2552" y="1075"/>
                  </a:lnTo>
                  <a:lnTo>
                    <a:pt x="2503" y="1050"/>
                  </a:lnTo>
                  <a:lnTo>
                    <a:pt x="2452" y="1025"/>
                  </a:lnTo>
                  <a:lnTo>
                    <a:pt x="2399" y="1002"/>
                  </a:lnTo>
                  <a:lnTo>
                    <a:pt x="2343" y="981"/>
                  </a:lnTo>
                  <a:lnTo>
                    <a:pt x="2286" y="960"/>
                  </a:lnTo>
                  <a:lnTo>
                    <a:pt x="2225" y="941"/>
                  </a:lnTo>
                  <a:lnTo>
                    <a:pt x="2163" y="923"/>
                  </a:lnTo>
                  <a:lnTo>
                    <a:pt x="2100" y="906"/>
                  </a:lnTo>
                  <a:lnTo>
                    <a:pt x="2035" y="891"/>
                  </a:lnTo>
                  <a:lnTo>
                    <a:pt x="1968" y="877"/>
                  </a:lnTo>
                  <a:lnTo>
                    <a:pt x="1963" y="772"/>
                  </a:lnTo>
                  <a:lnTo>
                    <a:pt x="1829" y="772"/>
                  </a:lnTo>
                  <a:lnTo>
                    <a:pt x="1841" y="1044"/>
                  </a:lnTo>
                  <a:lnTo>
                    <a:pt x="1835" y="1046"/>
                  </a:lnTo>
                  <a:lnTo>
                    <a:pt x="1829" y="1048"/>
                  </a:lnTo>
                  <a:lnTo>
                    <a:pt x="1824" y="1050"/>
                  </a:lnTo>
                  <a:lnTo>
                    <a:pt x="1818" y="1052"/>
                  </a:lnTo>
                  <a:lnTo>
                    <a:pt x="1812" y="1056"/>
                  </a:lnTo>
                  <a:lnTo>
                    <a:pt x="1806" y="1057"/>
                  </a:lnTo>
                  <a:lnTo>
                    <a:pt x="1799" y="1059"/>
                  </a:lnTo>
                  <a:lnTo>
                    <a:pt x="1794" y="1061"/>
                  </a:lnTo>
                  <a:lnTo>
                    <a:pt x="1805" y="1054"/>
                  </a:lnTo>
                  <a:lnTo>
                    <a:pt x="1745" y="920"/>
                  </a:lnTo>
                  <a:lnTo>
                    <a:pt x="1729" y="741"/>
                  </a:lnTo>
                  <a:lnTo>
                    <a:pt x="1743" y="724"/>
                  </a:lnTo>
                  <a:lnTo>
                    <a:pt x="1756" y="705"/>
                  </a:lnTo>
                  <a:lnTo>
                    <a:pt x="1769" y="684"/>
                  </a:lnTo>
                  <a:lnTo>
                    <a:pt x="1781" y="661"/>
                  </a:lnTo>
                  <a:lnTo>
                    <a:pt x="1792" y="636"/>
                  </a:lnTo>
                  <a:lnTo>
                    <a:pt x="1802" y="609"/>
                  </a:lnTo>
                  <a:lnTo>
                    <a:pt x="1811" y="580"/>
                  </a:lnTo>
                  <a:lnTo>
                    <a:pt x="1819" y="552"/>
                  </a:lnTo>
                  <a:lnTo>
                    <a:pt x="1829" y="772"/>
                  </a:lnTo>
                  <a:lnTo>
                    <a:pt x="1963" y="772"/>
                  </a:lnTo>
                  <a:lnTo>
                    <a:pt x="1950" y="448"/>
                  </a:lnTo>
                  <a:lnTo>
                    <a:pt x="1949" y="435"/>
                  </a:lnTo>
                  <a:lnTo>
                    <a:pt x="1945" y="421"/>
                  </a:lnTo>
                  <a:lnTo>
                    <a:pt x="1939" y="410"/>
                  </a:lnTo>
                  <a:lnTo>
                    <a:pt x="1932" y="398"/>
                  </a:lnTo>
                  <a:lnTo>
                    <a:pt x="1923" y="389"/>
                  </a:lnTo>
                  <a:lnTo>
                    <a:pt x="1914" y="383"/>
                  </a:lnTo>
                  <a:lnTo>
                    <a:pt x="1903" y="379"/>
                  </a:lnTo>
                  <a:lnTo>
                    <a:pt x="1893" y="377"/>
                  </a:lnTo>
                  <a:lnTo>
                    <a:pt x="1867" y="377"/>
                  </a:lnTo>
                  <a:lnTo>
                    <a:pt x="1860" y="377"/>
                  </a:lnTo>
                  <a:lnTo>
                    <a:pt x="1852" y="379"/>
                  </a:lnTo>
                  <a:lnTo>
                    <a:pt x="1847" y="383"/>
                  </a:lnTo>
                  <a:lnTo>
                    <a:pt x="1840" y="387"/>
                  </a:lnTo>
                  <a:lnTo>
                    <a:pt x="1840" y="385"/>
                  </a:lnTo>
                  <a:lnTo>
                    <a:pt x="1837" y="347"/>
                  </a:lnTo>
                  <a:lnTo>
                    <a:pt x="1831" y="308"/>
                  </a:lnTo>
                  <a:lnTo>
                    <a:pt x="1822" y="272"/>
                  </a:lnTo>
                  <a:lnTo>
                    <a:pt x="1812" y="238"/>
                  </a:lnTo>
                  <a:lnTo>
                    <a:pt x="1799" y="203"/>
                  </a:lnTo>
                  <a:lnTo>
                    <a:pt x="1783" y="172"/>
                  </a:lnTo>
                  <a:lnTo>
                    <a:pt x="1765" y="142"/>
                  </a:lnTo>
                  <a:lnTo>
                    <a:pt x="1745" y="113"/>
                  </a:lnTo>
                  <a:lnTo>
                    <a:pt x="1722" y="88"/>
                  </a:lnTo>
                  <a:lnTo>
                    <a:pt x="1697" y="65"/>
                  </a:lnTo>
                  <a:lnTo>
                    <a:pt x="1673" y="46"/>
                  </a:lnTo>
                  <a:lnTo>
                    <a:pt x="1647" y="29"/>
                  </a:lnTo>
                  <a:lnTo>
                    <a:pt x="1619" y="17"/>
                  </a:lnTo>
                  <a:lnTo>
                    <a:pt x="1592" y="8"/>
                  </a:lnTo>
                  <a:lnTo>
                    <a:pt x="1563" y="2"/>
                  </a:lnTo>
                  <a:lnTo>
                    <a:pt x="1535" y="0"/>
                  </a:lnTo>
                  <a:lnTo>
                    <a:pt x="1507" y="2"/>
                  </a:lnTo>
                  <a:lnTo>
                    <a:pt x="1481" y="6"/>
                  </a:lnTo>
                  <a:lnTo>
                    <a:pt x="1455" y="15"/>
                  </a:lnTo>
                  <a:lnTo>
                    <a:pt x="1431" y="25"/>
                  </a:lnTo>
                  <a:lnTo>
                    <a:pt x="1408" y="40"/>
                  </a:lnTo>
                  <a:lnTo>
                    <a:pt x="1386" y="56"/>
                  </a:lnTo>
                  <a:lnTo>
                    <a:pt x="1366" y="75"/>
                  </a:lnTo>
                  <a:lnTo>
                    <a:pt x="1348" y="98"/>
                  </a:lnTo>
                  <a:lnTo>
                    <a:pt x="1329" y="121"/>
                  </a:lnTo>
                  <a:lnTo>
                    <a:pt x="1314" y="148"/>
                  </a:lnTo>
                  <a:lnTo>
                    <a:pt x="1300" y="174"/>
                  </a:lnTo>
                  <a:lnTo>
                    <a:pt x="1289" y="205"/>
                  </a:lnTo>
                  <a:lnTo>
                    <a:pt x="1279" y="236"/>
                  </a:lnTo>
                  <a:lnTo>
                    <a:pt x="1271" y="268"/>
                  </a:lnTo>
                  <a:lnTo>
                    <a:pt x="1266" y="303"/>
                  </a:lnTo>
                  <a:lnTo>
                    <a:pt x="1263" y="339"/>
                  </a:lnTo>
                  <a:lnTo>
                    <a:pt x="1234" y="372"/>
                  </a:lnTo>
                  <a:lnTo>
                    <a:pt x="1201" y="412"/>
                  </a:lnTo>
                  <a:lnTo>
                    <a:pt x="1165" y="458"/>
                  </a:lnTo>
                  <a:lnTo>
                    <a:pt x="1130" y="506"/>
                  </a:lnTo>
                  <a:lnTo>
                    <a:pt x="1099" y="554"/>
                  </a:lnTo>
                  <a:lnTo>
                    <a:pt x="1074" y="600"/>
                  </a:lnTo>
                  <a:lnTo>
                    <a:pt x="1058" y="642"/>
                  </a:lnTo>
                  <a:lnTo>
                    <a:pt x="1056" y="678"/>
                  </a:lnTo>
                  <a:lnTo>
                    <a:pt x="1058" y="692"/>
                  </a:lnTo>
                  <a:lnTo>
                    <a:pt x="1063" y="703"/>
                  </a:lnTo>
                  <a:lnTo>
                    <a:pt x="1070" y="713"/>
                  </a:lnTo>
                  <a:lnTo>
                    <a:pt x="1079" y="720"/>
                  </a:lnTo>
                  <a:lnTo>
                    <a:pt x="1091" y="728"/>
                  </a:lnTo>
                  <a:lnTo>
                    <a:pt x="1104" y="736"/>
                  </a:lnTo>
                  <a:lnTo>
                    <a:pt x="1120" y="741"/>
                  </a:lnTo>
                  <a:lnTo>
                    <a:pt x="1136" y="747"/>
                  </a:lnTo>
                  <a:lnTo>
                    <a:pt x="1152" y="753"/>
                  </a:lnTo>
                  <a:lnTo>
                    <a:pt x="1169" y="757"/>
                  </a:lnTo>
                  <a:lnTo>
                    <a:pt x="1186" y="762"/>
                  </a:lnTo>
                  <a:lnTo>
                    <a:pt x="1204" y="764"/>
                  </a:lnTo>
                  <a:lnTo>
                    <a:pt x="1220" y="768"/>
                  </a:lnTo>
                  <a:lnTo>
                    <a:pt x="1237" y="770"/>
                  </a:lnTo>
                  <a:lnTo>
                    <a:pt x="1253" y="774"/>
                  </a:lnTo>
                  <a:lnTo>
                    <a:pt x="1267" y="776"/>
                  </a:lnTo>
                  <a:lnTo>
                    <a:pt x="1281" y="776"/>
                  </a:lnTo>
                  <a:lnTo>
                    <a:pt x="1294" y="778"/>
                  </a:lnTo>
                  <a:lnTo>
                    <a:pt x="1306" y="780"/>
                  </a:lnTo>
                  <a:lnTo>
                    <a:pt x="1316" y="780"/>
                  </a:lnTo>
                  <a:lnTo>
                    <a:pt x="1332" y="965"/>
                  </a:lnTo>
                  <a:lnTo>
                    <a:pt x="1332" y="971"/>
                  </a:lnTo>
                  <a:lnTo>
                    <a:pt x="1322" y="967"/>
                  </a:lnTo>
                  <a:lnTo>
                    <a:pt x="1313" y="964"/>
                  </a:lnTo>
                  <a:lnTo>
                    <a:pt x="1303" y="964"/>
                  </a:lnTo>
                  <a:lnTo>
                    <a:pt x="1293" y="967"/>
                  </a:lnTo>
                  <a:lnTo>
                    <a:pt x="1287" y="969"/>
                  </a:lnTo>
                  <a:lnTo>
                    <a:pt x="1283" y="971"/>
                  </a:lnTo>
                  <a:lnTo>
                    <a:pt x="1279" y="973"/>
                  </a:lnTo>
                  <a:lnTo>
                    <a:pt x="1276" y="975"/>
                  </a:lnTo>
                  <a:lnTo>
                    <a:pt x="1192" y="822"/>
                  </a:lnTo>
                  <a:lnTo>
                    <a:pt x="1191" y="820"/>
                  </a:lnTo>
                  <a:lnTo>
                    <a:pt x="1185" y="814"/>
                  </a:lnTo>
                  <a:lnTo>
                    <a:pt x="1178" y="808"/>
                  </a:lnTo>
                  <a:lnTo>
                    <a:pt x="1171" y="805"/>
                  </a:lnTo>
                  <a:lnTo>
                    <a:pt x="1161" y="801"/>
                  </a:lnTo>
                  <a:lnTo>
                    <a:pt x="1152" y="801"/>
                  </a:lnTo>
                  <a:lnTo>
                    <a:pt x="1142" y="805"/>
                  </a:lnTo>
                  <a:lnTo>
                    <a:pt x="1132" y="808"/>
                  </a:lnTo>
                  <a:lnTo>
                    <a:pt x="1122" y="818"/>
                  </a:lnTo>
                  <a:lnTo>
                    <a:pt x="1107" y="843"/>
                  </a:lnTo>
                  <a:lnTo>
                    <a:pt x="1103" y="868"/>
                  </a:lnTo>
                  <a:lnTo>
                    <a:pt x="1106" y="891"/>
                  </a:lnTo>
                  <a:lnTo>
                    <a:pt x="1112" y="908"/>
                  </a:lnTo>
                  <a:lnTo>
                    <a:pt x="1115" y="914"/>
                  </a:lnTo>
                  <a:lnTo>
                    <a:pt x="1122" y="925"/>
                  </a:lnTo>
                  <a:lnTo>
                    <a:pt x="1132" y="944"/>
                  </a:lnTo>
                  <a:lnTo>
                    <a:pt x="1145" y="967"/>
                  </a:lnTo>
                  <a:lnTo>
                    <a:pt x="1158" y="990"/>
                  </a:lnTo>
                  <a:lnTo>
                    <a:pt x="1172" y="1015"/>
                  </a:lnTo>
                  <a:lnTo>
                    <a:pt x="1184" y="1036"/>
                  </a:lnTo>
                  <a:lnTo>
                    <a:pt x="1194" y="1054"/>
                  </a:lnTo>
                  <a:lnTo>
                    <a:pt x="1162" y="1042"/>
                  </a:lnTo>
                  <a:lnTo>
                    <a:pt x="1135" y="1029"/>
                  </a:lnTo>
                  <a:lnTo>
                    <a:pt x="1110" y="1013"/>
                  </a:lnTo>
                  <a:lnTo>
                    <a:pt x="1090" y="998"/>
                  </a:lnTo>
                  <a:lnTo>
                    <a:pt x="1074" y="983"/>
                  </a:lnTo>
                  <a:lnTo>
                    <a:pt x="1061" y="965"/>
                  </a:lnTo>
                  <a:lnTo>
                    <a:pt x="1054" y="948"/>
                  </a:lnTo>
                  <a:lnTo>
                    <a:pt x="1051" y="929"/>
                  </a:lnTo>
                  <a:lnTo>
                    <a:pt x="1050" y="916"/>
                  </a:lnTo>
                  <a:lnTo>
                    <a:pt x="1050" y="904"/>
                  </a:lnTo>
                  <a:lnTo>
                    <a:pt x="1050" y="893"/>
                  </a:lnTo>
                  <a:lnTo>
                    <a:pt x="1051" y="881"/>
                  </a:lnTo>
                  <a:lnTo>
                    <a:pt x="1053" y="849"/>
                  </a:lnTo>
                  <a:lnTo>
                    <a:pt x="1030" y="852"/>
                  </a:lnTo>
                  <a:lnTo>
                    <a:pt x="986" y="858"/>
                  </a:lnTo>
                  <a:lnTo>
                    <a:pt x="943" y="866"/>
                  </a:lnTo>
                  <a:lnTo>
                    <a:pt x="900" y="872"/>
                  </a:lnTo>
                  <a:lnTo>
                    <a:pt x="858" y="881"/>
                  </a:lnTo>
                  <a:lnTo>
                    <a:pt x="817" y="889"/>
                  </a:lnTo>
                  <a:lnTo>
                    <a:pt x="776" y="898"/>
                  </a:lnTo>
                  <a:lnTo>
                    <a:pt x="738" y="908"/>
                  </a:lnTo>
                  <a:lnTo>
                    <a:pt x="697" y="918"/>
                  </a:lnTo>
                  <a:lnTo>
                    <a:pt x="660" y="929"/>
                  </a:lnTo>
                  <a:lnTo>
                    <a:pt x="623" y="941"/>
                  </a:lnTo>
                  <a:lnTo>
                    <a:pt x="585" y="952"/>
                  </a:lnTo>
                  <a:lnTo>
                    <a:pt x="549" y="965"/>
                  </a:lnTo>
                  <a:lnTo>
                    <a:pt x="513" y="977"/>
                  </a:lnTo>
                  <a:lnTo>
                    <a:pt x="480" y="990"/>
                  </a:lnTo>
                  <a:lnTo>
                    <a:pt x="446" y="1006"/>
                  </a:lnTo>
                  <a:lnTo>
                    <a:pt x="414" y="1019"/>
                  </a:lnTo>
                  <a:lnTo>
                    <a:pt x="382" y="1034"/>
                  </a:lnTo>
                  <a:lnTo>
                    <a:pt x="351" y="1050"/>
                  </a:lnTo>
                  <a:lnTo>
                    <a:pt x="322" y="1065"/>
                  </a:lnTo>
                  <a:lnTo>
                    <a:pt x="293" y="1082"/>
                  </a:lnTo>
                  <a:lnTo>
                    <a:pt x="264" y="1100"/>
                  </a:lnTo>
                  <a:lnTo>
                    <a:pt x="238" y="1117"/>
                  </a:lnTo>
                  <a:lnTo>
                    <a:pt x="213" y="1134"/>
                  </a:lnTo>
                  <a:lnTo>
                    <a:pt x="188" y="1151"/>
                  </a:lnTo>
                  <a:lnTo>
                    <a:pt x="165" y="1170"/>
                  </a:lnTo>
                  <a:lnTo>
                    <a:pt x="142" y="1190"/>
                  </a:lnTo>
                  <a:lnTo>
                    <a:pt x="120" y="1209"/>
                  </a:lnTo>
                  <a:lnTo>
                    <a:pt x="100" y="1228"/>
                  </a:lnTo>
                  <a:lnTo>
                    <a:pt x="82" y="1249"/>
                  </a:lnTo>
                  <a:lnTo>
                    <a:pt x="64" y="1268"/>
                  </a:lnTo>
                  <a:lnTo>
                    <a:pt x="49" y="1289"/>
                  </a:lnTo>
                  <a:lnTo>
                    <a:pt x="33" y="1310"/>
                  </a:lnTo>
                  <a:lnTo>
                    <a:pt x="10" y="1370"/>
                  </a:lnTo>
                  <a:lnTo>
                    <a:pt x="0" y="1446"/>
                  </a:lnTo>
                  <a:lnTo>
                    <a:pt x="0" y="1519"/>
                  </a:lnTo>
                  <a:lnTo>
                    <a:pt x="1" y="1571"/>
                  </a:lnTo>
                  <a:lnTo>
                    <a:pt x="4" y="1611"/>
                  </a:lnTo>
                  <a:lnTo>
                    <a:pt x="10" y="1653"/>
                  </a:lnTo>
                  <a:lnTo>
                    <a:pt x="17" y="1695"/>
                  </a:lnTo>
                  <a:lnTo>
                    <a:pt x="26" y="1736"/>
                  </a:lnTo>
                  <a:lnTo>
                    <a:pt x="36" y="1774"/>
                  </a:lnTo>
                  <a:lnTo>
                    <a:pt x="49" y="1808"/>
                  </a:lnTo>
                  <a:lnTo>
                    <a:pt x="63" y="1839"/>
                  </a:lnTo>
                  <a:lnTo>
                    <a:pt x="79" y="1862"/>
                  </a:lnTo>
                  <a:lnTo>
                    <a:pt x="99" y="1883"/>
                  </a:lnTo>
                  <a:lnTo>
                    <a:pt x="120" y="1904"/>
                  </a:lnTo>
                  <a:lnTo>
                    <a:pt x="145" y="1923"/>
                  </a:lnTo>
                  <a:lnTo>
                    <a:pt x="169" y="1941"/>
                  </a:lnTo>
                  <a:lnTo>
                    <a:pt x="197" y="1956"/>
                  </a:lnTo>
                  <a:lnTo>
                    <a:pt x="225" y="1971"/>
                  </a:lnTo>
                  <a:lnTo>
                    <a:pt x="256" y="1985"/>
                  </a:lnTo>
                  <a:lnTo>
                    <a:pt x="287" y="1996"/>
                  </a:lnTo>
                  <a:lnTo>
                    <a:pt x="297" y="2031"/>
                  </a:lnTo>
                  <a:lnTo>
                    <a:pt x="307" y="2063"/>
                  </a:lnTo>
                  <a:lnTo>
                    <a:pt x="320" y="2096"/>
                  </a:lnTo>
                  <a:lnTo>
                    <a:pt x="335" y="2128"/>
                  </a:lnTo>
                  <a:lnTo>
                    <a:pt x="351" y="2159"/>
                  </a:lnTo>
                  <a:lnTo>
                    <a:pt x="366" y="2188"/>
                  </a:lnTo>
                  <a:lnTo>
                    <a:pt x="385" y="2216"/>
                  </a:lnTo>
                  <a:lnTo>
                    <a:pt x="405" y="2243"/>
                  </a:lnTo>
                  <a:lnTo>
                    <a:pt x="421" y="2262"/>
                  </a:lnTo>
                  <a:lnTo>
                    <a:pt x="438" y="2282"/>
                  </a:lnTo>
                  <a:lnTo>
                    <a:pt x="456" y="2299"/>
                  </a:lnTo>
                  <a:lnTo>
                    <a:pt x="473" y="2314"/>
                  </a:lnTo>
                  <a:lnTo>
                    <a:pt x="492" y="2329"/>
                  </a:lnTo>
                  <a:lnTo>
                    <a:pt x="510" y="2343"/>
                  </a:lnTo>
                  <a:lnTo>
                    <a:pt x="529" y="2354"/>
                  </a:lnTo>
                  <a:lnTo>
                    <a:pt x="549" y="2366"/>
                  </a:lnTo>
                  <a:lnTo>
                    <a:pt x="568" y="2375"/>
                  </a:lnTo>
                  <a:lnTo>
                    <a:pt x="588" y="2385"/>
                  </a:lnTo>
                  <a:lnTo>
                    <a:pt x="608" y="2391"/>
                  </a:lnTo>
                  <a:lnTo>
                    <a:pt x="630" y="2397"/>
                  </a:lnTo>
                  <a:lnTo>
                    <a:pt x="650" y="2402"/>
                  </a:lnTo>
                  <a:lnTo>
                    <a:pt x="671" y="2406"/>
                  </a:lnTo>
                  <a:lnTo>
                    <a:pt x="692" y="2408"/>
                  </a:lnTo>
                  <a:lnTo>
                    <a:pt x="713" y="2408"/>
                  </a:lnTo>
                  <a:lnTo>
                    <a:pt x="735" y="2408"/>
                  </a:lnTo>
                  <a:lnTo>
                    <a:pt x="755" y="2406"/>
                  </a:lnTo>
                  <a:lnTo>
                    <a:pt x="776" y="2402"/>
                  </a:lnTo>
                  <a:lnTo>
                    <a:pt x="797" y="2397"/>
                  </a:lnTo>
                  <a:lnTo>
                    <a:pt x="817" y="2391"/>
                  </a:lnTo>
                  <a:lnTo>
                    <a:pt x="835" y="2385"/>
                  </a:lnTo>
                  <a:lnTo>
                    <a:pt x="856" y="2375"/>
                  </a:lnTo>
                  <a:lnTo>
                    <a:pt x="874" y="2366"/>
                  </a:lnTo>
                  <a:lnTo>
                    <a:pt x="893" y="2354"/>
                  </a:lnTo>
                  <a:lnTo>
                    <a:pt x="910" y="2343"/>
                  </a:lnTo>
                  <a:lnTo>
                    <a:pt x="928" y="2329"/>
                  </a:lnTo>
                  <a:lnTo>
                    <a:pt x="945" y="2314"/>
                  </a:lnTo>
                  <a:lnTo>
                    <a:pt x="961" y="2299"/>
                  </a:lnTo>
                  <a:lnTo>
                    <a:pt x="976" y="2282"/>
                  </a:lnTo>
                  <a:lnTo>
                    <a:pt x="992" y="2262"/>
                  </a:lnTo>
                  <a:lnTo>
                    <a:pt x="1007" y="2243"/>
                  </a:lnTo>
                  <a:lnTo>
                    <a:pt x="1021" y="2222"/>
                  </a:lnTo>
                  <a:lnTo>
                    <a:pt x="1035" y="2199"/>
                  </a:lnTo>
                  <a:lnTo>
                    <a:pt x="1047" y="2174"/>
                  </a:lnTo>
                  <a:lnTo>
                    <a:pt x="1060" y="2149"/>
                  </a:lnTo>
                  <a:lnTo>
                    <a:pt x="1070" y="2124"/>
                  </a:lnTo>
                  <a:lnTo>
                    <a:pt x="1079" y="2100"/>
                  </a:lnTo>
                  <a:lnTo>
                    <a:pt x="1087" y="2073"/>
                  </a:lnTo>
                  <a:lnTo>
                    <a:pt x="1094" y="2046"/>
                  </a:lnTo>
                  <a:lnTo>
                    <a:pt x="1117" y="2046"/>
                  </a:lnTo>
                  <a:lnTo>
                    <a:pt x="1140" y="2044"/>
                  </a:lnTo>
                  <a:lnTo>
                    <a:pt x="1163" y="2044"/>
                  </a:lnTo>
                  <a:lnTo>
                    <a:pt x="1186" y="2044"/>
                  </a:lnTo>
                  <a:lnTo>
                    <a:pt x="1209" y="2042"/>
                  </a:lnTo>
                  <a:lnTo>
                    <a:pt x="1232" y="2042"/>
                  </a:lnTo>
                  <a:lnTo>
                    <a:pt x="1255" y="2042"/>
                  </a:lnTo>
                  <a:lnTo>
                    <a:pt x="1279" y="2040"/>
                  </a:lnTo>
                  <a:lnTo>
                    <a:pt x="1302" y="2040"/>
                  </a:lnTo>
                  <a:lnTo>
                    <a:pt x="1326" y="2040"/>
                  </a:lnTo>
                  <a:lnTo>
                    <a:pt x="1349" y="2040"/>
                  </a:lnTo>
                  <a:lnTo>
                    <a:pt x="1373" y="2038"/>
                  </a:lnTo>
                  <a:lnTo>
                    <a:pt x="1396" y="2038"/>
                  </a:lnTo>
                  <a:lnTo>
                    <a:pt x="1421" y="2038"/>
                  </a:lnTo>
                  <a:lnTo>
                    <a:pt x="1444" y="2038"/>
                  </a:lnTo>
                  <a:lnTo>
                    <a:pt x="1468" y="2038"/>
                  </a:lnTo>
                  <a:lnTo>
                    <a:pt x="1494" y="2038"/>
                  </a:lnTo>
                  <a:lnTo>
                    <a:pt x="1520" y="2038"/>
                  </a:lnTo>
                  <a:lnTo>
                    <a:pt x="1546" y="2038"/>
                  </a:lnTo>
                  <a:lnTo>
                    <a:pt x="1572" y="2040"/>
                  </a:lnTo>
                  <a:lnTo>
                    <a:pt x="1598" y="2040"/>
                  </a:lnTo>
                  <a:lnTo>
                    <a:pt x="1624" y="2040"/>
                  </a:lnTo>
                  <a:lnTo>
                    <a:pt x="1648" y="2042"/>
                  </a:lnTo>
                  <a:lnTo>
                    <a:pt x="1674" y="2042"/>
                  </a:lnTo>
                  <a:lnTo>
                    <a:pt x="1699" y="2044"/>
                  </a:lnTo>
                  <a:lnTo>
                    <a:pt x="1724" y="2046"/>
                  </a:lnTo>
                  <a:lnTo>
                    <a:pt x="1749" y="2046"/>
                  </a:lnTo>
                  <a:lnTo>
                    <a:pt x="1773" y="2048"/>
                  </a:lnTo>
                  <a:lnTo>
                    <a:pt x="1798" y="2050"/>
                  </a:lnTo>
                  <a:lnTo>
                    <a:pt x="1822" y="2052"/>
                  </a:lnTo>
                  <a:lnTo>
                    <a:pt x="1847" y="2052"/>
                  </a:lnTo>
                  <a:lnTo>
                    <a:pt x="1871" y="2054"/>
                  </a:lnTo>
                  <a:lnTo>
                    <a:pt x="1880" y="2080"/>
                  </a:lnTo>
                  <a:lnTo>
                    <a:pt x="1890" y="2105"/>
                  </a:lnTo>
                  <a:lnTo>
                    <a:pt x="1901" y="2130"/>
                  </a:lnTo>
                  <a:lnTo>
                    <a:pt x="1914" y="2153"/>
                  </a:lnTo>
                  <a:lnTo>
                    <a:pt x="1927" y="2178"/>
                  </a:lnTo>
                  <a:lnTo>
                    <a:pt x="1942" y="2199"/>
                  </a:lnTo>
                  <a:lnTo>
                    <a:pt x="1956" y="2222"/>
                  </a:lnTo>
                  <a:lnTo>
                    <a:pt x="1972" y="2243"/>
                  </a:lnTo>
                  <a:lnTo>
                    <a:pt x="1988" y="2262"/>
                  </a:lnTo>
                  <a:lnTo>
                    <a:pt x="2005" y="2282"/>
                  </a:lnTo>
                  <a:lnTo>
                    <a:pt x="2022" y="2299"/>
                  </a:lnTo>
                  <a:lnTo>
                    <a:pt x="2040" y="2314"/>
                  </a:lnTo>
                  <a:lnTo>
                    <a:pt x="2058" y="2329"/>
                  </a:lnTo>
                  <a:lnTo>
                    <a:pt x="2077" y="2343"/>
                  </a:lnTo>
                  <a:lnTo>
                    <a:pt x="2096" y="2354"/>
                  </a:lnTo>
                  <a:lnTo>
                    <a:pt x="2116" y="2366"/>
                  </a:lnTo>
                  <a:lnTo>
                    <a:pt x="2134" y="2375"/>
                  </a:lnTo>
                  <a:lnTo>
                    <a:pt x="2155" y="2385"/>
                  </a:lnTo>
                  <a:lnTo>
                    <a:pt x="2175" y="2391"/>
                  </a:lnTo>
                  <a:lnTo>
                    <a:pt x="2196" y="2397"/>
                  </a:lnTo>
                  <a:lnTo>
                    <a:pt x="2216" y="2402"/>
                  </a:lnTo>
                  <a:lnTo>
                    <a:pt x="2238" y="2406"/>
                  </a:lnTo>
                  <a:lnTo>
                    <a:pt x="2258" y="2408"/>
                  </a:lnTo>
                  <a:lnTo>
                    <a:pt x="2280" y="2408"/>
                  </a:lnTo>
                  <a:lnTo>
                    <a:pt x="2301" y="2408"/>
                  </a:lnTo>
                  <a:lnTo>
                    <a:pt x="2321" y="2406"/>
                  </a:lnTo>
                  <a:lnTo>
                    <a:pt x="2343" y="2402"/>
                  </a:lnTo>
                  <a:lnTo>
                    <a:pt x="2363" y="2397"/>
                  </a:lnTo>
                  <a:lnTo>
                    <a:pt x="2383" y="2391"/>
                  </a:lnTo>
                  <a:lnTo>
                    <a:pt x="2403" y="2385"/>
                  </a:lnTo>
                  <a:lnTo>
                    <a:pt x="2422" y="2375"/>
                  </a:lnTo>
                  <a:lnTo>
                    <a:pt x="2441" y="2366"/>
                  </a:lnTo>
                  <a:lnTo>
                    <a:pt x="2460" y="2354"/>
                  </a:lnTo>
                  <a:lnTo>
                    <a:pt x="2477" y="2343"/>
                  </a:lnTo>
                  <a:lnTo>
                    <a:pt x="2496" y="2329"/>
                  </a:lnTo>
                  <a:lnTo>
                    <a:pt x="2511" y="2314"/>
                  </a:lnTo>
                  <a:lnTo>
                    <a:pt x="2529" y="2299"/>
                  </a:lnTo>
                  <a:lnTo>
                    <a:pt x="2544" y="2282"/>
                  </a:lnTo>
                  <a:lnTo>
                    <a:pt x="2559" y="2262"/>
                  </a:lnTo>
                  <a:lnTo>
                    <a:pt x="2573" y="2243"/>
                  </a:lnTo>
                  <a:lnTo>
                    <a:pt x="2590" y="2218"/>
                  </a:lnTo>
                  <a:lnTo>
                    <a:pt x="2606" y="2190"/>
                  </a:lnTo>
                  <a:lnTo>
                    <a:pt x="2621" y="2163"/>
                  </a:lnTo>
                  <a:lnTo>
                    <a:pt x="2634" y="2132"/>
                  </a:lnTo>
                  <a:lnTo>
                    <a:pt x="2645" y="2101"/>
                  </a:lnTo>
                  <a:lnTo>
                    <a:pt x="2655" y="2071"/>
                  </a:lnTo>
                  <a:lnTo>
                    <a:pt x="2664" y="2038"/>
                  </a:lnTo>
                  <a:lnTo>
                    <a:pt x="2671" y="2006"/>
                  </a:lnTo>
                  <a:lnTo>
                    <a:pt x="2687" y="1998"/>
                  </a:lnTo>
                  <a:lnTo>
                    <a:pt x="2701" y="1988"/>
                  </a:lnTo>
                  <a:lnTo>
                    <a:pt x="2716" y="1981"/>
                  </a:lnTo>
                  <a:lnTo>
                    <a:pt x="2730" y="1971"/>
                  </a:lnTo>
                  <a:lnTo>
                    <a:pt x="2744" y="1962"/>
                  </a:lnTo>
                  <a:lnTo>
                    <a:pt x="2757" y="1952"/>
                  </a:lnTo>
                  <a:lnTo>
                    <a:pt x="2770" y="1942"/>
                  </a:lnTo>
                  <a:lnTo>
                    <a:pt x="2782" y="1931"/>
                  </a:lnTo>
                  <a:lnTo>
                    <a:pt x="2805" y="1902"/>
                  </a:lnTo>
                  <a:lnTo>
                    <a:pt x="2824" y="1866"/>
                  </a:lnTo>
                  <a:lnTo>
                    <a:pt x="2839" y="1822"/>
                  </a:lnTo>
                  <a:lnTo>
                    <a:pt x="2851" y="1774"/>
                  </a:lnTo>
                  <a:lnTo>
                    <a:pt x="2859" y="1722"/>
                  </a:lnTo>
                  <a:lnTo>
                    <a:pt x="2865" y="1669"/>
                  </a:lnTo>
                  <a:lnTo>
                    <a:pt x="2868" y="1615"/>
                  </a:lnTo>
                  <a:lnTo>
                    <a:pt x="2868" y="15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92" name="Freeform 77"/>
            <p:cNvSpPr>
              <a:spLocks/>
            </p:cNvSpPr>
            <p:nvPr/>
          </p:nvSpPr>
          <p:spPr bwMode="auto">
            <a:xfrm>
              <a:off x="5317" y="1906"/>
              <a:ext cx="402" cy="193"/>
            </a:xfrm>
            <a:custGeom>
              <a:avLst/>
              <a:gdLst>
                <a:gd name="T0" fmla="*/ 1 w 804"/>
                <a:gd name="T1" fmla="*/ 1 h 385"/>
                <a:gd name="T2" fmla="*/ 1 w 804"/>
                <a:gd name="T3" fmla="*/ 1 h 385"/>
                <a:gd name="T4" fmla="*/ 1 w 804"/>
                <a:gd name="T5" fmla="*/ 1 h 385"/>
                <a:gd name="T6" fmla="*/ 1 w 804"/>
                <a:gd name="T7" fmla="*/ 1 h 385"/>
                <a:gd name="T8" fmla="*/ 1 w 804"/>
                <a:gd name="T9" fmla="*/ 1 h 385"/>
                <a:gd name="T10" fmla="*/ 1 w 804"/>
                <a:gd name="T11" fmla="*/ 1 h 385"/>
                <a:gd name="T12" fmla="*/ 1 w 804"/>
                <a:gd name="T13" fmla="*/ 1 h 385"/>
                <a:gd name="T14" fmla="*/ 1 w 804"/>
                <a:gd name="T15" fmla="*/ 1 h 385"/>
                <a:gd name="T16" fmla="*/ 1 w 804"/>
                <a:gd name="T17" fmla="*/ 1 h 385"/>
                <a:gd name="T18" fmla="*/ 1 w 804"/>
                <a:gd name="T19" fmla="*/ 1 h 385"/>
                <a:gd name="T20" fmla="*/ 1 w 804"/>
                <a:gd name="T21" fmla="*/ 1 h 385"/>
                <a:gd name="T22" fmla="*/ 1 w 804"/>
                <a:gd name="T23" fmla="*/ 1 h 385"/>
                <a:gd name="T24" fmla="*/ 1 w 804"/>
                <a:gd name="T25" fmla="*/ 1 h 385"/>
                <a:gd name="T26" fmla="*/ 1 w 804"/>
                <a:gd name="T27" fmla="*/ 1 h 385"/>
                <a:gd name="T28" fmla="*/ 1 w 804"/>
                <a:gd name="T29" fmla="*/ 1 h 385"/>
                <a:gd name="T30" fmla="*/ 1 w 804"/>
                <a:gd name="T31" fmla="*/ 1 h 385"/>
                <a:gd name="T32" fmla="*/ 0 w 804"/>
                <a:gd name="T33" fmla="*/ 1 h 385"/>
                <a:gd name="T34" fmla="*/ 1 w 804"/>
                <a:gd name="T35" fmla="*/ 1 h 385"/>
                <a:gd name="T36" fmla="*/ 1 w 804"/>
                <a:gd name="T37" fmla="*/ 1 h 385"/>
                <a:gd name="T38" fmla="*/ 1 w 804"/>
                <a:gd name="T39" fmla="*/ 1 h 385"/>
                <a:gd name="T40" fmla="*/ 1 w 804"/>
                <a:gd name="T41" fmla="*/ 0 h 385"/>
                <a:gd name="T42" fmla="*/ 1 w 804"/>
                <a:gd name="T43" fmla="*/ 1 h 385"/>
                <a:gd name="T44" fmla="*/ 1 w 804"/>
                <a:gd name="T45" fmla="*/ 1 h 385"/>
                <a:gd name="T46" fmla="*/ 1 w 804"/>
                <a:gd name="T47" fmla="*/ 1 h 385"/>
                <a:gd name="T48" fmla="*/ 1 w 804"/>
                <a:gd name="T49" fmla="*/ 1 h 385"/>
                <a:gd name="T50" fmla="*/ 1 w 804"/>
                <a:gd name="T51" fmla="*/ 1 h 385"/>
                <a:gd name="T52" fmla="*/ 1 w 804"/>
                <a:gd name="T53" fmla="*/ 1 h 385"/>
                <a:gd name="T54" fmla="*/ 1 w 804"/>
                <a:gd name="T55" fmla="*/ 1 h 385"/>
                <a:gd name="T56" fmla="*/ 1 w 804"/>
                <a:gd name="T57" fmla="*/ 1 h 385"/>
                <a:gd name="T58" fmla="*/ 1 w 804"/>
                <a:gd name="T59" fmla="*/ 1 h 385"/>
                <a:gd name="T60" fmla="*/ 1 w 804"/>
                <a:gd name="T61" fmla="*/ 1 h 385"/>
                <a:gd name="T62" fmla="*/ 1 w 804"/>
                <a:gd name="T63" fmla="*/ 1 h 385"/>
                <a:gd name="T64" fmla="*/ 1 w 804"/>
                <a:gd name="T65" fmla="*/ 1 h 385"/>
                <a:gd name="T66" fmla="*/ 1 w 804"/>
                <a:gd name="T67" fmla="*/ 1 h 385"/>
                <a:gd name="T68" fmla="*/ 1 w 804"/>
                <a:gd name="T69" fmla="*/ 1 h 385"/>
                <a:gd name="T70" fmla="*/ 1 w 804"/>
                <a:gd name="T71" fmla="*/ 1 h 385"/>
                <a:gd name="T72" fmla="*/ 1 w 804"/>
                <a:gd name="T73" fmla="*/ 1 h 385"/>
                <a:gd name="T74" fmla="*/ 1 w 804"/>
                <a:gd name="T75" fmla="*/ 1 h 385"/>
                <a:gd name="T76" fmla="*/ 1 w 804"/>
                <a:gd name="T77" fmla="*/ 1 h 385"/>
                <a:gd name="T78" fmla="*/ 1 w 804"/>
                <a:gd name="T79" fmla="*/ 1 h 385"/>
                <a:gd name="T80" fmla="*/ 1 w 804"/>
                <a:gd name="T81" fmla="*/ 1 h 38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04"/>
                <a:gd name="T124" fmla="*/ 0 h 385"/>
                <a:gd name="T125" fmla="*/ 804 w 804"/>
                <a:gd name="T126" fmla="*/ 385 h 38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04" h="385">
                  <a:moveTo>
                    <a:pt x="804" y="385"/>
                  </a:moveTo>
                  <a:lnTo>
                    <a:pt x="769" y="356"/>
                  </a:lnTo>
                  <a:lnTo>
                    <a:pt x="731" y="328"/>
                  </a:lnTo>
                  <a:lnTo>
                    <a:pt x="690" y="299"/>
                  </a:lnTo>
                  <a:lnTo>
                    <a:pt x="647" y="272"/>
                  </a:lnTo>
                  <a:lnTo>
                    <a:pt x="601" y="245"/>
                  </a:lnTo>
                  <a:lnTo>
                    <a:pt x="554" y="220"/>
                  </a:lnTo>
                  <a:lnTo>
                    <a:pt x="505" y="195"/>
                  </a:lnTo>
                  <a:lnTo>
                    <a:pt x="454" y="172"/>
                  </a:lnTo>
                  <a:lnTo>
                    <a:pt x="401" y="149"/>
                  </a:lnTo>
                  <a:lnTo>
                    <a:pt x="347" y="128"/>
                  </a:lnTo>
                  <a:lnTo>
                    <a:pt x="290" y="109"/>
                  </a:lnTo>
                  <a:lnTo>
                    <a:pt x="234" y="90"/>
                  </a:lnTo>
                  <a:lnTo>
                    <a:pt x="177" y="73"/>
                  </a:lnTo>
                  <a:lnTo>
                    <a:pt x="118" y="57"/>
                  </a:lnTo>
                  <a:lnTo>
                    <a:pt x="59" y="42"/>
                  </a:lnTo>
                  <a:lnTo>
                    <a:pt x="0" y="31"/>
                  </a:lnTo>
                  <a:lnTo>
                    <a:pt x="1" y="23"/>
                  </a:lnTo>
                  <a:lnTo>
                    <a:pt x="1" y="15"/>
                  </a:lnTo>
                  <a:lnTo>
                    <a:pt x="3" y="8"/>
                  </a:lnTo>
                  <a:lnTo>
                    <a:pt x="3" y="0"/>
                  </a:lnTo>
                  <a:lnTo>
                    <a:pt x="66" y="13"/>
                  </a:lnTo>
                  <a:lnTo>
                    <a:pt x="128" y="29"/>
                  </a:lnTo>
                  <a:lnTo>
                    <a:pt x="187" y="44"/>
                  </a:lnTo>
                  <a:lnTo>
                    <a:pt x="246" y="61"/>
                  </a:lnTo>
                  <a:lnTo>
                    <a:pt x="303" y="80"/>
                  </a:lnTo>
                  <a:lnTo>
                    <a:pt x="358" y="100"/>
                  </a:lnTo>
                  <a:lnTo>
                    <a:pt x="411" y="121"/>
                  </a:lnTo>
                  <a:lnTo>
                    <a:pt x="462" y="144"/>
                  </a:lnTo>
                  <a:lnTo>
                    <a:pt x="511" y="167"/>
                  </a:lnTo>
                  <a:lnTo>
                    <a:pt x="558" y="190"/>
                  </a:lnTo>
                  <a:lnTo>
                    <a:pt x="603" y="216"/>
                  </a:lnTo>
                  <a:lnTo>
                    <a:pt x="644" y="241"/>
                  </a:lnTo>
                  <a:lnTo>
                    <a:pt x="683" y="270"/>
                  </a:lnTo>
                  <a:lnTo>
                    <a:pt x="721" y="297"/>
                  </a:lnTo>
                  <a:lnTo>
                    <a:pt x="754" y="326"/>
                  </a:lnTo>
                  <a:lnTo>
                    <a:pt x="785" y="356"/>
                  </a:lnTo>
                  <a:lnTo>
                    <a:pt x="791" y="362"/>
                  </a:lnTo>
                  <a:lnTo>
                    <a:pt x="795" y="370"/>
                  </a:lnTo>
                  <a:lnTo>
                    <a:pt x="800" y="377"/>
                  </a:lnTo>
                  <a:lnTo>
                    <a:pt x="804" y="3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93" name="Freeform 78"/>
            <p:cNvSpPr>
              <a:spLocks/>
            </p:cNvSpPr>
            <p:nvPr/>
          </p:nvSpPr>
          <p:spPr bwMode="auto">
            <a:xfrm>
              <a:off x="5251" y="1654"/>
              <a:ext cx="40" cy="298"/>
            </a:xfrm>
            <a:custGeom>
              <a:avLst/>
              <a:gdLst>
                <a:gd name="T0" fmla="*/ 1 w 79"/>
                <a:gd name="T1" fmla="*/ 0 h 598"/>
                <a:gd name="T2" fmla="*/ 1 w 79"/>
                <a:gd name="T3" fmla="*/ 0 h 598"/>
                <a:gd name="T4" fmla="*/ 1 w 79"/>
                <a:gd name="T5" fmla="*/ 0 h 598"/>
                <a:gd name="T6" fmla="*/ 1 w 79"/>
                <a:gd name="T7" fmla="*/ 0 h 598"/>
                <a:gd name="T8" fmla="*/ 1 w 79"/>
                <a:gd name="T9" fmla="*/ 0 h 598"/>
                <a:gd name="T10" fmla="*/ 1 w 79"/>
                <a:gd name="T11" fmla="*/ 0 h 598"/>
                <a:gd name="T12" fmla="*/ 1 w 79"/>
                <a:gd name="T13" fmla="*/ 0 h 598"/>
                <a:gd name="T14" fmla="*/ 1 w 79"/>
                <a:gd name="T15" fmla="*/ 0 h 598"/>
                <a:gd name="T16" fmla="*/ 1 w 79"/>
                <a:gd name="T17" fmla="*/ 0 h 598"/>
                <a:gd name="T18" fmla="*/ 1 w 79"/>
                <a:gd name="T19" fmla="*/ 0 h 598"/>
                <a:gd name="T20" fmla="*/ 1 w 79"/>
                <a:gd name="T21" fmla="*/ 0 h 598"/>
                <a:gd name="T22" fmla="*/ 1 w 79"/>
                <a:gd name="T23" fmla="*/ 0 h 598"/>
                <a:gd name="T24" fmla="*/ 1 w 79"/>
                <a:gd name="T25" fmla="*/ 0 h 598"/>
                <a:gd name="T26" fmla="*/ 1 w 79"/>
                <a:gd name="T27" fmla="*/ 0 h 598"/>
                <a:gd name="T28" fmla="*/ 1 w 79"/>
                <a:gd name="T29" fmla="*/ 0 h 598"/>
                <a:gd name="T30" fmla="*/ 1 w 79"/>
                <a:gd name="T31" fmla="*/ 0 h 598"/>
                <a:gd name="T32" fmla="*/ 0 w 79"/>
                <a:gd name="T33" fmla="*/ 0 h 598"/>
                <a:gd name="T34" fmla="*/ 1 w 79"/>
                <a:gd name="T35" fmla="*/ 0 h 598"/>
                <a:gd name="T36" fmla="*/ 1 w 79"/>
                <a:gd name="T37" fmla="*/ 0 h 598"/>
                <a:gd name="T38" fmla="*/ 1 w 79"/>
                <a:gd name="T39" fmla="*/ 0 h 598"/>
                <a:gd name="T40" fmla="*/ 1 w 79"/>
                <a:gd name="T41" fmla="*/ 0 h 5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598"/>
                <a:gd name="T65" fmla="*/ 79 w 79"/>
                <a:gd name="T66" fmla="*/ 598 h 59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598">
                  <a:moveTo>
                    <a:pt x="14" y="0"/>
                  </a:moveTo>
                  <a:lnTo>
                    <a:pt x="42" y="0"/>
                  </a:lnTo>
                  <a:lnTo>
                    <a:pt x="47" y="2"/>
                  </a:lnTo>
                  <a:lnTo>
                    <a:pt x="52" y="6"/>
                  </a:lnTo>
                  <a:lnTo>
                    <a:pt x="56" y="14"/>
                  </a:lnTo>
                  <a:lnTo>
                    <a:pt x="57" y="21"/>
                  </a:lnTo>
                  <a:lnTo>
                    <a:pt x="79" y="552"/>
                  </a:lnTo>
                  <a:lnTo>
                    <a:pt x="75" y="558"/>
                  </a:lnTo>
                  <a:lnTo>
                    <a:pt x="69" y="563"/>
                  </a:lnTo>
                  <a:lnTo>
                    <a:pt x="63" y="569"/>
                  </a:lnTo>
                  <a:lnTo>
                    <a:pt x="56" y="575"/>
                  </a:lnTo>
                  <a:lnTo>
                    <a:pt x="49" y="581"/>
                  </a:lnTo>
                  <a:lnTo>
                    <a:pt x="42" y="586"/>
                  </a:lnTo>
                  <a:lnTo>
                    <a:pt x="33" y="592"/>
                  </a:lnTo>
                  <a:lnTo>
                    <a:pt x="24" y="598"/>
                  </a:lnTo>
                  <a:lnTo>
                    <a:pt x="0" y="21"/>
                  </a:lnTo>
                  <a:lnTo>
                    <a:pt x="1" y="14"/>
                  </a:lnTo>
                  <a:lnTo>
                    <a:pt x="4" y="6"/>
                  </a:lnTo>
                  <a:lnTo>
                    <a:pt x="9" y="2"/>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94" name="Freeform 79"/>
            <p:cNvSpPr>
              <a:spLocks/>
            </p:cNvSpPr>
            <p:nvPr/>
          </p:nvSpPr>
          <p:spPr bwMode="auto">
            <a:xfrm>
              <a:off x="5009" y="1917"/>
              <a:ext cx="200" cy="74"/>
            </a:xfrm>
            <a:custGeom>
              <a:avLst/>
              <a:gdLst>
                <a:gd name="T0" fmla="*/ 1 w 400"/>
                <a:gd name="T1" fmla="*/ 1 h 148"/>
                <a:gd name="T2" fmla="*/ 1 w 400"/>
                <a:gd name="T3" fmla="*/ 1 h 148"/>
                <a:gd name="T4" fmla="*/ 1 w 400"/>
                <a:gd name="T5" fmla="*/ 1 h 148"/>
                <a:gd name="T6" fmla="*/ 1 w 400"/>
                <a:gd name="T7" fmla="*/ 1 h 148"/>
                <a:gd name="T8" fmla="*/ 1 w 400"/>
                <a:gd name="T9" fmla="*/ 1 h 148"/>
                <a:gd name="T10" fmla="*/ 1 w 400"/>
                <a:gd name="T11" fmla="*/ 1 h 148"/>
                <a:gd name="T12" fmla="*/ 1 w 400"/>
                <a:gd name="T13" fmla="*/ 1 h 148"/>
                <a:gd name="T14" fmla="*/ 1 w 400"/>
                <a:gd name="T15" fmla="*/ 1 h 148"/>
                <a:gd name="T16" fmla="*/ 0 w 400"/>
                <a:gd name="T17" fmla="*/ 1 h 148"/>
                <a:gd name="T18" fmla="*/ 0 w 400"/>
                <a:gd name="T19" fmla="*/ 1 h 148"/>
                <a:gd name="T20" fmla="*/ 1 w 400"/>
                <a:gd name="T21" fmla="*/ 0 h 148"/>
                <a:gd name="T22" fmla="*/ 1 w 400"/>
                <a:gd name="T23" fmla="*/ 1 h 148"/>
                <a:gd name="T24" fmla="*/ 1 w 400"/>
                <a:gd name="T25" fmla="*/ 1 h 148"/>
                <a:gd name="T26" fmla="*/ 1 w 400"/>
                <a:gd name="T27" fmla="*/ 1 h 148"/>
                <a:gd name="T28" fmla="*/ 1 w 400"/>
                <a:gd name="T29" fmla="*/ 1 h 148"/>
                <a:gd name="T30" fmla="*/ 1 w 400"/>
                <a:gd name="T31" fmla="*/ 1 h 148"/>
                <a:gd name="T32" fmla="*/ 1 w 400"/>
                <a:gd name="T33" fmla="*/ 1 h 148"/>
                <a:gd name="T34" fmla="*/ 1 w 400"/>
                <a:gd name="T35" fmla="*/ 1 h 148"/>
                <a:gd name="T36" fmla="*/ 1 w 400"/>
                <a:gd name="T37" fmla="*/ 1 h 148"/>
                <a:gd name="T38" fmla="*/ 1 w 400"/>
                <a:gd name="T39" fmla="*/ 1 h 148"/>
                <a:gd name="T40" fmla="*/ 1 w 400"/>
                <a:gd name="T41" fmla="*/ 1 h 148"/>
                <a:gd name="T42" fmla="*/ 1 w 400"/>
                <a:gd name="T43" fmla="*/ 1 h 148"/>
                <a:gd name="T44" fmla="*/ 1 w 400"/>
                <a:gd name="T45" fmla="*/ 1 h 148"/>
                <a:gd name="T46" fmla="*/ 1 w 400"/>
                <a:gd name="T47" fmla="*/ 1 h 148"/>
                <a:gd name="T48" fmla="*/ 1 w 400"/>
                <a:gd name="T49" fmla="*/ 1 h 148"/>
                <a:gd name="T50" fmla="*/ 1 w 400"/>
                <a:gd name="T51" fmla="*/ 1 h 148"/>
                <a:gd name="T52" fmla="*/ 1 w 400"/>
                <a:gd name="T53" fmla="*/ 1 h 148"/>
                <a:gd name="T54" fmla="*/ 1 w 400"/>
                <a:gd name="T55" fmla="*/ 1 h 148"/>
                <a:gd name="T56" fmla="*/ 1 w 400"/>
                <a:gd name="T57" fmla="*/ 1 h 148"/>
                <a:gd name="T58" fmla="*/ 1 w 400"/>
                <a:gd name="T59" fmla="*/ 1 h 148"/>
                <a:gd name="T60" fmla="*/ 1 w 400"/>
                <a:gd name="T61" fmla="*/ 1 h 148"/>
                <a:gd name="T62" fmla="*/ 1 w 400"/>
                <a:gd name="T63" fmla="*/ 1 h 148"/>
                <a:gd name="T64" fmla="*/ 1 w 400"/>
                <a:gd name="T65" fmla="*/ 1 h 148"/>
                <a:gd name="T66" fmla="*/ 1 w 400"/>
                <a:gd name="T67" fmla="*/ 1 h 148"/>
                <a:gd name="T68" fmla="*/ 1 w 400"/>
                <a:gd name="T69" fmla="*/ 1 h 148"/>
                <a:gd name="T70" fmla="*/ 1 w 400"/>
                <a:gd name="T71" fmla="*/ 1 h 1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00"/>
                <a:gd name="T109" fmla="*/ 0 h 148"/>
                <a:gd name="T110" fmla="*/ 400 w 400"/>
                <a:gd name="T111" fmla="*/ 148 h 14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00" h="148">
                  <a:moveTo>
                    <a:pt x="49" y="144"/>
                  </a:moveTo>
                  <a:lnTo>
                    <a:pt x="45" y="136"/>
                  </a:lnTo>
                  <a:lnTo>
                    <a:pt x="40" y="126"/>
                  </a:lnTo>
                  <a:lnTo>
                    <a:pt x="36" y="115"/>
                  </a:lnTo>
                  <a:lnTo>
                    <a:pt x="30" y="103"/>
                  </a:lnTo>
                  <a:lnTo>
                    <a:pt x="23" y="90"/>
                  </a:lnTo>
                  <a:lnTo>
                    <a:pt x="16" y="77"/>
                  </a:lnTo>
                  <a:lnTo>
                    <a:pt x="9" y="65"/>
                  </a:lnTo>
                  <a:lnTo>
                    <a:pt x="0" y="52"/>
                  </a:lnTo>
                  <a:lnTo>
                    <a:pt x="0" y="34"/>
                  </a:lnTo>
                  <a:lnTo>
                    <a:pt x="347" y="0"/>
                  </a:lnTo>
                  <a:lnTo>
                    <a:pt x="400" y="115"/>
                  </a:lnTo>
                  <a:lnTo>
                    <a:pt x="386" y="119"/>
                  </a:lnTo>
                  <a:lnTo>
                    <a:pt x="371" y="123"/>
                  </a:lnTo>
                  <a:lnTo>
                    <a:pt x="357" y="126"/>
                  </a:lnTo>
                  <a:lnTo>
                    <a:pt x="341" y="128"/>
                  </a:lnTo>
                  <a:lnTo>
                    <a:pt x="325" y="132"/>
                  </a:lnTo>
                  <a:lnTo>
                    <a:pt x="309" y="134"/>
                  </a:lnTo>
                  <a:lnTo>
                    <a:pt x="294" y="136"/>
                  </a:lnTo>
                  <a:lnTo>
                    <a:pt x="278" y="140"/>
                  </a:lnTo>
                  <a:lnTo>
                    <a:pt x="261" y="142"/>
                  </a:lnTo>
                  <a:lnTo>
                    <a:pt x="243" y="144"/>
                  </a:lnTo>
                  <a:lnTo>
                    <a:pt x="226" y="144"/>
                  </a:lnTo>
                  <a:lnTo>
                    <a:pt x="209" y="146"/>
                  </a:lnTo>
                  <a:lnTo>
                    <a:pt x="191" y="146"/>
                  </a:lnTo>
                  <a:lnTo>
                    <a:pt x="173" y="148"/>
                  </a:lnTo>
                  <a:lnTo>
                    <a:pt x="156" y="148"/>
                  </a:lnTo>
                  <a:lnTo>
                    <a:pt x="137" y="148"/>
                  </a:lnTo>
                  <a:lnTo>
                    <a:pt x="125" y="148"/>
                  </a:lnTo>
                  <a:lnTo>
                    <a:pt x="114" y="148"/>
                  </a:lnTo>
                  <a:lnTo>
                    <a:pt x="102" y="148"/>
                  </a:lnTo>
                  <a:lnTo>
                    <a:pt x="92" y="146"/>
                  </a:lnTo>
                  <a:lnTo>
                    <a:pt x="81" y="146"/>
                  </a:lnTo>
                  <a:lnTo>
                    <a:pt x="71" y="146"/>
                  </a:lnTo>
                  <a:lnTo>
                    <a:pt x="59" y="144"/>
                  </a:lnTo>
                  <a:lnTo>
                    <a:pt x="49" y="1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95" name="Freeform 80"/>
            <p:cNvSpPr>
              <a:spLocks/>
            </p:cNvSpPr>
            <p:nvPr/>
          </p:nvSpPr>
          <p:spPr bwMode="auto">
            <a:xfrm>
              <a:off x="4975" y="1465"/>
              <a:ext cx="251" cy="338"/>
            </a:xfrm>
            <a:custGeom>
              <a:avLst/>
              <a:gdLst>
                <a:gd name="T0" fmla="*/ 1 w 500"/>
                <a:gd name="T1" fmla="*/ 1 h 676"/>
                <a:gd name="T2" fmla="*/ 1 w 500"/>
                <a:gd name="T3" fmla="*/ 1 h 676"/>
                <a:gd name="T4" fmla="*/ 1 w 500"/>
                <a:gd name="T5" fmla="*/ 1 h 676"/>
                <a:gd name="T6" fmla="*/ 1 w 500"/>
                <a:gd name="T7" fmla="*/ 1 h 676"/>
                <a:gd name="T8" fmla="*/ 1 w 500"/>
                <a:gd name="T9" fmla="*/ 1 h 676"/>
                <a:gd name="T10" fmla="*/ 1 w 500"/>
                <a:gd name="T11" fmla="*/ 1 h 676"/>
                <a:gd name="T12" fmla="*/ 1 w 500"/>
                <a:gd name="T13" fmla="*/ 1 h 676"/>
                <a:gd name="T14" fmla="*/ 1 w 500"/>
                <a:gd name="T15" fmla="*/ 1 h 676"/>
                <a:gd name="T16" fmla="*/ 1 w 500"/>
                <a:gd name="T17" fmla="*/ 1 h 676"/>
                <a:gd name="T18" fmla="*/ 1 w 500"/>
                <a:gd name="T19" fmla="*/ 1 h 676"/>
                <a:gd name="T20" fmla="*/ 1 w 500"/>
                <a:gd name="T21" fmla="*/ 1 h 676"/>
                <a:gd name="T22" fmla="*/ 1 w 500"/>
                <a:gd name="T23" fmla="*/ 1 h 676"/>
                <a:gd name="T24" fmla="*/ 1 w 500"/>
                <a:gd name="T25" fmla="*/ 1 h 676"/>
                <a:gd name="T26" fmla="*/ 1 w 500"/>
                <a:gd name="T27" fmla="*/ 1 h 676"/>
                <a:gd name="T28" fmla="*/ 1 w 500"/>
                <a:gd name="T29" fmla="*/ 1 h 676"/>
                <a:gd name="T30" fmla="*/ 1 w 500"/>
                <a:gd name="T31" fmla="*/ 1 h 676"/>
                <a:gd name="T32" fmla="*/ 1 w 500"/>
                <a:gd name="T33" fmla="*/ 1 h 676"/>
                <a:gd name="T34" fmla="*/ 1 w 500"/>
                <a:gd name="T35" fmla="*/ 1 h 676"/>
                <a:gd name="T36" fmla="*/ 1 w 500"/>
                <a:gd name="T37" fmla="*/ 1 h 676"/>
                <a:gd name="T38" fmla="*/ 1 w 500"/>
                <a:gd name="T39" fmla="*/ 1 h 676"/>
                <a:gd name="T40" fmla="*/ 1 w 500"/>
                <a:gd name="T41" fmla="*/ 1 h 676"/>
                <a:gd name="T42" fmla="*/ 1 w 500"/>
                <a:gd name="T43" fmla="*/ 1 h 676"/>
                <a:gd name="T44" fmla="*/ 1 w 500"/>
                <a:gd name="T45" fmla="*/ 1 h 676"/>
                <a:gd name="T46" fmla="*/ 1 w 500"/>
                <a:gd name="T47" fmla="*/ 1 h 676"/>
                <a:gd name="T48" fmla="*/ 1 w 500"/>
                <a:gd name="T49" fmla="*/ 1 h 676"/>
                <a:gd name="T50" fmla="*/ 1 w 500"/>
                <a:gd name="T51" fmla="*/ 1 h 676"/>
                <a:gd name="T52" fmla="*/ 0 w 500"/>
                <a:gd name="T53" fmla="*/ 1 h 676"/>
                <a:gd name="T54" fmla="*/ 1 w 500"/>
                <a:gd name="T55" fmla="*/ 1 h 676"/>
                <a:gd name="T56" fmla="*/ 1 w 500"/>
                <a:gd name="T57" fmla="*/ 1 h 676"/>
                <a:gd name="T58" fmla="*/ 1 w 500"/>
                <a:gd name="T59" fmla="*/ 1 h 676"/>
                <a:gd name="T60" fmla="*/ 1 w 500"/>
                <a:gd name="T61" fmla="*/ 1 h 676"/>
                <a:gd name="T62" fmla="*/ 1 w 500"/>
                <a:gd name="T63" fmla="*/ 1 h 676"/>
                <a:gd name="T64" fmla="*/ 1 w 500"/>
                <a:gd name="T65" fmla="*/ 1 h 676"/>
                <a:gd name="T66" fmla="*/ 1 w 500"/>
                <a:gd name="T67" fmla="*/ 1 h 676"/>
                <a:gd name="T68" fmla="*/ 1 w 500"/>
                <a:gd name="T69" fmla="*/ 0 h 6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0"/>
                <a:gd name="T106" fmla="*/ 0 h 676"/>
                <a:gd name="T107" fmla="*/ 500 w 500"/>
                <a:gd name="T108" fmla="*/ 676 h 6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0" h="676">
                  <a:moveTo>
                    <a:pt x="234" y="0"/>
                  </a:moveTo>
                  <a:lnTo>
                    <a:pt x="260" y="2"/>
                  </a:lnTo>
                  <a:lnTo>
                    <a:pt x="284" y="6"/>
                  </a:lnTo>
                  <a:lnTo>
                    <a:pt x="309" y="15"/>
                  </a:lnTo>
                  <a:lnTo>
                    <a:pt x="332" y="27"/>
                  </a:lnTo>
                  <a:lnTo>
                    <a:pt x="355" y="40"/>
                  </a:lnTo>
                  <a:lnTo>
                    <a:pt x="376" y="57"/>
                  </a:lnTo>
                  <a:lnTo>
                    <a:pt x="397" y="76"/>
                  </a:lnTo>
                  <a:lnTo>
                    <a:pt x="417" y="99"/>
                  </a:lnTo>
                  <a:lnTo>
                    <a:pt x="434" y="124"/>
                  </a:lnTo>
                  <a:lnTo>
                    <a:pt x="450" y="151"/>
                  </a:lnTo>
                  <a:lnTo>
                    <a:pt x="464" y="178"/>
                  </a:lnTo>
                  <a:lnTo>
                    <a:pt x="476" y="209"/>
                  </a:lnTo>
                  <a:lnTo>
                    <a:pt x="486" y="239"/>
                  </a:lnTo>
                  <a:lnTo>
                    <a:pt x="493" y="270"/>
                  </a:lnTo>
                  <a:lnTo>
                    <a:pt x="497" y="302"/>
                  </a:lnTo>
                  <a:lnTo>
                    <a:pt x="500" y="335"/>
                  </a:lnTo>
                  <a:lnTo>
                    <a:pt x="499" y="381"/>
                  </a:lnTo>
                  <a:lnTo>
                    <a:pt x="493" y="431"/>
                  </a:lnTo>
                  <a:lnTo>
                    <a:pt x="483" y="479"/>
                  </a:lnTo>
                  <a:lnTo>
                    <a:pt x="470" y="525"/>
                  </a:lnTo>
                  <a:lnTo>
                    <a:pt x="453" y="569"/>
                  </a:lnTo>
                  <a:lnTo>
                    <a:pt x="434" y="607"/>
                  </a:lnTo>
                  <a:lnTo>
                    <a:pt x="412" y="640"/>
                  </a:lnTo>
                  <a:lnTo>
                    <a:pt x="389" y="663"/>
                  </a:lnTo>
                  <a:lnTo>
                    <a:pt x="381" y="668"/>
                  </a:lnTo>
                  <a:lnTo>
                    <a:pt x="374" y="672"/>
                  </a:lnTo>
                  <a:lnTo>
                    <a:pt x="366" y="674"/>
                  </a:lnTo>
                  <a:lnTo>
                    <a:pt x="359" y="676"/>
                  </a:lnTo>
                  <a:lnTo>
                    <a:pt x="351" y="676"/>
                  </a:lnTo>
                  <a:lnTo>
                    <a:pt x="343" y="674"/>
                  </a:lnTo>
                  <a:lnTo>
                    <a:pt x="336" y="670"/>
                  </a:lnTo>
                  <a:lnTo>
                    <a:pt x="329" y="666"/>
                  </a:lnTo>
                  <a:lnTo>
                    <a:pt x="300" y="636"/>
                  </a:lnTo>
                  <a:lnTo>
                    <a:pt x="277" y="594"/>
                  </a:lnTo>
                  <a:lnTo>
                    <a:pt x="260" y="546"/>
                  </a:lnTo>
                  <a:lnTo>
                    <a:pt x="248" y="498"/>
                  </a:lnTo>
                  <a:lnTo>
                    <a:pt x="240" y="452"/>
                  </a:lnTo>
                  <a:lnTo>
                    <a:pt x="234" y="414"/>
                  </a:lnTo>
                  <a:lnTo>
                    <a:pt x="231" y="387"/>
                  </a:lnTo>
                  <a:lnTo>
                    <a:pt x="231" y="377"/>
                  </a:lnTo>
                  <a:lnTo>
                    <a:pt x="228" y="358"/>
                  </a:lnTo>
                  <a:lnTo>
                    <a:pt x="224" y="339"/>
                  </a:lnTo>
                  <a:lnTo>
                    <a:pt x="217" y="322"/>
                  </a:lnTo>
                  <a:lnTo>
                    <a:pt x="207" y="306"/>
                  </a:lnTo>
                  <a:lnTo>
                    <a:pt x="201" y="301"/>
                  </a:lnTo>
                  <a:lnTo>
                    <a:pt x="194" y="295"/>
                  </a:lnTo>
                  <a:lnTo>
                    <a:pt x="188" y="289"/>
                  </a:lnTo>
                  <a:lnTo>
                    <a:pt x="181" y="285"/>
                  </a:lnTo>
                  <a:lnTo>
                    <a:pt x="175" y="281"/>
                  </a:lnTo>
                  <a:lnTo>
                    <a:pt x="168" y="279"/>
                  </a:lnTo>
                  <a:lnTo>
                    <a:pt x="161" y="278"/>
                  </a:lnTo>
                  <a:lnTo>
                    <a:pt x="153" y="278"/>
                  </a:lnTo>
                  <a:lnTo>
                    <a:pt x="0" y="278"/>
                  </a:lnTo>
                  <a:lnTo>
                    <a:pt x="4" y="249"/>
                  </a:lnTo>
                  <a:lnTo>
                    <a:pt x="8" y="220"/>
                  </a:lnTo>
                  <a:lnTo>
                    <a:pt x="15" y="193"/>
                  </a:lnTo>
                  <a:lnTo>
                    <a:pt x="25" y="166"/>
                  </a:lnTo>
                  <a:lnTo>
                    <a:pt x="35" y="143"/>
                  </a:lnTo>
                  <a:lnTo>
                    <a:pt x="48" y="120"/>
                  </a:lnTo>
                  <a:lnTo>
                    <a:pt x="61" y="99"/>
                  </a:lnTo>
                  <a:lnTo>
                    <a:pt x="76" y="78"/>
                  </a:lnTo>
                  <a:lnTo>
                    <a:pt x="93" y="61"/>
                  </a:lnTo>
                  <a:lnTo>
                    <a:pt x="110" y="46"/>
                  </a:lnTo>
                  <a:lnTo>
                    <a:pt x="129" y="32"/>
                  </a:lnTo>
                  <a:lnTo>
                    <a:pt x="148" y="21"/>
                  </a:lnTo>
                  <a:lnTo>
                    <a:pt x="168" y="11"/>
                  </a:lnTo>
                  <a:lnTo>
                    <a:pt x="189" y="6"/>
                  </a:lnTo>
                  <a:lnTo>
                    <a:pt x="211" y="2"/>
                  </a:lnTo>
                  <a:lnTo>
                    <a:pt x="234" y="0"/>
                  </a:lnTo>
                  <a:close/>
                </a:path>
              </a:pathLst>
            </a:custGeom>
            <a:solidFill>
              <a:srgbClr val="11C1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96" name="Freeform 81"/>
            <p:cNvSpPr>
              <a:spLocks/>
            </p:cNvSpPr>
            <p:nvPr/>
          </p:nvSpPr>
          <p:spPr bwMode="auto">
            <a:xfrm>
              <a:off x="4871" y="1630"/>
              <a:ext cx="306" cy="279"/>
            </a:xfrm>
            <a:custGeom>
              <a:avLst/>
              <a:gdLst>
                <a:gd name="T0" fmla="*/ 0 w 611"/>
                <a:gd name="T1" fmla="*/ 0 h 560"/>
                <a:gd name="T2" fmla="*/ 1 w 611"/>
                <a:gd name="T3" fmla="*/ 0 h 560"/>
                <a:gd name="T4" fmla="*/ 1 w 611"/>
                <a:gd name="T5" fmla="*/ 0 h 560"/>
                <a:gd name="T6" fmla="*/ 1 w 611"/>
                <a:gd name="T7" fmla="*/ 0 h 560"/>
                <a:gd name="T8" fmla="*/ 1 w 611"/>
                <a:gd name="T9" fmla="*/ 0 h 560"/>
                <a:gd name="T10" fmla="*/ 1 w 611"/>
                <a:gd name="T11" fmla="*/ 0 h 560"/>
                <a:gd name="T12" fmla="*/ 1 w 611"/>
                <a:gd name="T13" fmla="*/ 0 h 560"/>
                <a:gd name="T14" fmla="*/ 1 w 611"/>
                <a:gd name="T15" fmla="*/ 0 h 560"/>
                <a:gd name="T16" fmla="*/ 1 w 611"/>
                <a:gd name="T17" fmla="*/ 0 h 560"/>
                <a:gd name="T18" fmla="*/ 1 w 611"/>
                <a:gd name="T19" fmla="*/ 0 h 560"/>
                <a:gd name="T20" fmla="*/ 1 w 611"/>
                <a:gd name="T21" fmla="*/ 0 h 560"/>
                <a:gd name="T22" fmla="*/ 1 w 611"/>
                <a:gd name="T23" fmla="*/ 0 h 560"/>
                <a:gd name="T24" fmla="*/ 1 w 611"/>
                <a:gd name="T25" fmla="*/ 0 h 560"/>
                <a:gd name="T26" fmla="*/ 1 w 611"/>
                <a:gd name="T27" fmla="*/ 0 h 560"/>
                <a:gd name="T28" fmla="*/ 1 w 611"/>
                <a:gd name="T29" fmla="*/ 0 h 560"/>
                <a:gd name="T30" fmla="*/ 1 w 611"/>
                <a:gd name="T31" fmla="*/ 0 h 560"/>
                <a:gd name="T32" fmla="*/ 1 w 611"/>
                <a:gd name="T33" fmla="*/ 0 h 560"/>
                <a:gd name="T34" fmla="*/ 1 w 611"/>
                <a:gd name="T35" fmla="*/ 0 h 560"/>
                <a:gd name="T36" fmla="*/ 1 w 611"/>
                <a:gd name="T37" fmla="*/ 0 h 560"/>
                <a:gd name="T38" fmla="*/ 1 w 611"/>
                <a:gd name="T39" fmla="*/ 0 h 560"/>
                <a:gd name="T40" fmla="*/ 1 w 611"/>
                <a:gd name="T41" fmla="*/ 0 h 560"/>
                <a:gd name="T42" fmla="*/ 1 w 611"/>
                <a:gd name="T43" fmla="*/ 0 h 560"/>
                <a:gd name="T44" fmla="*/ 1 w 611"/>
                <a:gd name="T45" fmla="*/ 0 h 560"/>
                <a:gd name="T46" fmla="*/ 1 w 611"/>
                <a:gd name="T47" fmla="*/ 0 h 560"/>
                <a:gd name="T48" fmla="*/ 1 w 611"/>
                <a:gd name="T49" fmla="*/ 0 h 560"/>
                <a:gd name="T50" fmla="*/ 1 w 611"/>
                <a:gd name="T51" fmla="*/ 0 h 560"/>
                <a:gd name="T52" fmla="*/ 1 w 611"/>
                <a:gd name="T53" fmla="*/ 0 h 560"/>
                <a:gd name="T54" fmla="*/ 1 w 611"/>
                <a:gd name="T55" fmla="*/ 0 h 560"/>
                <a:gd name="T56" fmla="*/ 1 w 611"/>
                <a:gd name="T57" fmla="*/ 0 h 560"/>
                <a:gd name="T58" fmla="*/ 1 w 611"/>
                <a:gd name="T59" fmla="*/ 0 h 560"/>
                <a:gd name="T60" fmla="*/ 1 w 611"/>
                <a:gd name="T61" fmla="*/ 0 h 560"/>
                <a:gd name="T62" fmla="*/ 1 w 611"/>
                <a:gd name="T63" fmla="*/ 0 h 560"/>
                <a:gd name="T64" fmla="*/ 1 w 611"/>
                <a:gd name="T65" fmla="*/ 0 h 560"/>
                <a:gd name="T66" fmla="*/ 1 w 611"/>
                <a:gd name="T67" fmla="*/ 0 h 560"/>
                <a:gd name="T68" fmla="*/ 1 w 611"/>
                <a:gd name="T69" fmla="*/ 0 h 560"/>
                <a:gd name="T70" fmla="*/ 1 w 611"/>
                <a:gd name="T71" fmla="*/ 0 h 560"/>
                <a:gd name="T72" fmla="*/ 1 w 611"/>
                <a:gd name="T73" fmla="*/ 0 h 560"/>
                <a:gd name="T74" fmla="*/ 1 w 611"/>
                <a:gd name="T75" fmla="*/ 0 h 560"/>
                <a:gd name="T76" fmla="*/ 1 w 611"/>
                <a:gd name="T77" fmla="*/ 0 h 560"/>
                <a:gd name="T78" fmla="*/ 1 w 611"/>
                <a:gd name="T79" fmla="*/ 0 h 560"/>
                <a:gd name="T80" fmla="*/ 1 w 611"/>
                <a:gd name="T81" fmla="*/ 0 h 560"/>
                <a:gd name="T82" fmla="*/ 1 w 611"/>
                <a:gd name="T83" fmla="*/ 0 h 560"/>
                <a:gd name="T84" fmla="*/ 1 w 611"/>
                <a:gd name="T85" fmla="*/ 0 h 560"/>
                <a:gd name="T86" fmla="*/ 1 w 611"/>
                <a:gd name="T87" fmla="*/ 0 h 560"/>
                <a:gd name="T88" fmla="*/ 1 w 611"/>
                <a:gd name="T89" fmla="*/ 0 h 560"/>
                <a:gd name="T90" fmla="*/ 1 w 611"/>
                <a:gd name="T91" fmla="*/ 0 h 560"/>
                <a:gd name="T92" fmla="*/ 1 w 611"/>
                <a:gd name="T93" fmla="*/ 0 h 560"/>
                <a:gd name="T94" fmla="*/ 1 w 611"/>
                <a:gd name="T95" fmla="*/ 0 h 560"/>
                <a:gd name="T96" fmla="*/ 1 w 611"/>
                <a:gd name="T97" fmla="*/ 0 h 560"/>
                <a:gd name="T98" fmla="*/ 1 w 611"/>
                <a:gd name="T99" fmla="*/ 0 h 560"/>
                <a:gd name="T100" fmla="*/ 1 w 611"/>
                <a:gd name="T101" fmla="*/ 0 h 560"/>
                <a:gd name="T102" fmla="*/ 1 w 611"/>
                <a:gd name="T103" fmla="*/ 0 h 560"/>
                <a:gd name="T104" fmla="*/ 1 w 611"/>
                <a:gd name="T105" fmla="*/ 0 h 560"/>
                <a:gd name="T106" fmla="*/ 1 w 611"/>
                <a:gd name="T107" fmla="*/ 0 h 560"/>
                <a:gd name="T108" fmla="*/ 0 w 611"/>
                <a:gd name="T109" fmla="*/ 0 h 560"/>
                <a:gd name="T110" fmla="*/ 0 w 611"/>
                <a:gd name="T111" fmla="*/ 0 h 560"/>
                <a:gd name="T112" fmla="*/ 0 w 611"/>
                <a:gd name="T113" fmla="*/ 0 h 560"/>
                <a:gd name="T114" fmla="*/ 0 w 611"/>
                <a:gd name="T115" fmla="*/ 0 h 5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11"/>
                <a:gd name="T175" fmla="*/ 0 h 560"/>
                <a:gd name="T176" fmla="*/ 611 w 611"/>
                <a:gd name="T177" fmla="*/ 560 h 5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11" h="560">
                  <a:moveTo>
                    <a:pt x="0" y="295"/>
                  </a:moveTo>
                  <a:lnTo>
                    <a:pt x="1" y="280"/>
                  </a:lnTo>
                  <a:lnTo>
                    <a:pt x="10" y="255"/>
                  </a:lnTo>
                  <a:lnTo>
                    <a:pt x="27" y="223"/>
                  </a:lnTo>
                  <a:lnTo>
                    <a:pt x="52" y="184"/>
                  </a:lnTo>
                  <a:lnTo>
                    <a:pt x="80" y="142"/>
                  </a:lnTo>
                  <a:lnTo>
                    <a:pt x="115" y="96"/>
                  </a:lnTo>
                  <a:lnTo>
                    <a:pt x="154" y="48"/>
                  </a:lnTo>
                  <a:lnTo>
                    <a:pt x="194" y="0"/>
                  </a:lnTo>
                  <a:lnTo>
                    <a:pt x="364" y="0"/>
                  </a:lnTo>
                  <a:lnTo>
                    <a:pt x="371" y="2"/>
                  </a:lnTo>
                  <a:lnTo>
                    <a:pt x="378" y="4"/>
                  </a:lnTo>
                  <a:lnTo>
                    <a:pt x="384" y="8"/>
                  </a:lnTo>
                  <a:lnTo>
                    <a:pt x="390" y="14"/>
                  </a:lnTo>
                  <a:lnTo>
                    <a:pt x="394" y="21"/>
                  </a:lnTo>
                  <a:lnTo>
                    <a:pt x="398" y="29"/>
                  </a:lnTo>
                  <a:lnTo>
                    <a:pt x="400" y="39"/>
                  </a:lnTo>
                  <a:lnTo>
                    <a:pt x="401" y="48"/>
                  </a:lnTo>
                  <a:lnTo>
                    <a:pt x="403" y="62"/>
                  </a:lnTo>
                  <a:lnTo>
                    <a:pt x="406" y="94"/>
                  </a:lnTo>
                  <a:lnTo>
                    <a:pt x="411" y="136"/>
                  </a:lnTo>
                  <a:lnTo>
                    <a:pt x="421" y="188"/>
                  </a:lnTo>
                  <a:lnTo>
                    <a:pt x="436" y="242"/>
                  </a:lnTo>
                  <a:lnTo>
                    <a:pt x="457" y="295"/>
                  </a:lnTo>
                  <a:lnTo>
                    <a:pt x="485" y="343"/>
                  </a:lnTo>
                  <a:lnTo>
                    <a:pt x="521" y="380"/>
                  </a:lnTo>
                  <a:lnTo>
                    <a:pt x="531" y="385"/>
                  </a:lnTo>
                  <a:lnTo>
                    <a:pt x="541" y="391"/>
                  </a:lnTo>
                  <a:lnTo>
                    <a:pt x="549" y="395"/>
                  </a:lnTo>
                  <a:lnTo>
                    <a:pt x="560" y="397"/>
                  </a:lnTo>
                  <a:lnTo>
                    <a:pt x="570" y="397"/>
                  </a:lnTo>
                  <a:lnTo>
                    <a:pt x="580" y="397"/>
                  </a:lnTo>
                  <a:lnTo>
                    <a:pt x="590" y="393"/>
                  </a:lnTo>
                  <a:lnTo>
                    <a:pt x="600" y="389"/>
                  </a:lnTo>
                  <a:lnTo>
                    <a:pt x="611" y="525"/>
                  </a:lnTo>
                  <a:lnTo>
                    <a:pt x="275" y="560"/>
                  </a:lnTo>
                  <a:lnTo>
                    <a:pt x="256" y="351"/>
                  </a:lnTo>
                  <a:lnTo>
                    <a:pt x="239" y="351"/>
                  </a:lnTo>
                  <a:lnTo>
                    <a:pt x="237" y="351"/>
                  </a:lnTo>
                  <a:lnTo>
                    <a:pt x="232" y="351"/>
                  </a:lnTo>
                  <a:lnTo>
                    <a:pt x="223" y="349"/>
                  </a:lnTo>
                  <a:lnTo>
                    <a:pt x="211" y="349"/>
                  </a:lnTo>
                  <a:lnTo>
                    <a:pt x="197" y="347"/>
                  </a:lnTo>
                  <a:lnTo>
                    <a:pt x="181" y="345"/>
                  </a:lnTo>
                  <a:lnTo>
                    <a:pt x="164" y="343"/>
                  </a:lnTo>
                  <a:lnTo>
                    <a:pt x="145" y="341"/>
                  </a:lnTo>
                  <a:lnTo>
                    <a:pt x="127" y="337"/>
                  </a:lnTo>
                  <a:lnTo>
                    <a:pt x="106" y="334"/>
                  </a:lnTo>
                  <a:lnTo>
                    <a:pt x="86" y="330"/>
                  </a:lnTo>
                  <a:lnTo>
                    <a:pt x="68" y="324"/>
                  </a:lnTo>
                  <a:lnTo>
                    <a:pt x="49" y="318"/>
                  </a:lnTo>
                  <a:lnTo>
                    <a:pt x="32" y="313"/>
                  </a:lnTo>
                  <a:lnTo>
                    <a:pt x="16" y="305"/>
                  </a:lnTo>
                  <a:lnTo>
                    <a:pt x="1" y="297"/>
                  </a:lnTo>
                  <a:lnTo>
                    <a:pt x="0" y="29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97" name="Freeform 82"/>
            <p:cNvSpPr>
              <a:spLocks/>
            </p:cNvSpPr>
            <p:nvPr/>
          </p:nvSpPr>
          <p:spPr bwMode="auto">
            <a:xfrm>
              <a:off x="4944" y="1947"/>
              <a:ext cx="67" cy="40"/>
            </a:xfrm>
            <a:custGeom>
              <a:avLst/>
              <a:gdLst>
                <a:gd name="T0" fmla="*/ 1 w 132"/>
                <a:gd name="T1" fmla="*/ 0 h 81"/>
                <a:gd name="T2" fmla="*/ 1 w 132"/>
                <a:gd name="T3" fmla="*/ 0 h 81"/>
                <a:gd name="T4" fmla="*/ 1 w 132"/>
                <a:gd name="T5" fmla="*/ 0 h 81"/>
                <a:gd name="T6" fmla="*/ 1 w 132"/>
                <a:gd name="T7" fmla="*/ 0 h 81"/>
                <a:gd name="T8" fmla="*/ 1 w 132"/>
                <a:gd name="T9" fmla="*/ 0 h 81"/>
                <a:gd name="T10" fmla="*/ 1 w 132"/>
                <a:gd name="T11" fmla="*/ 0 h 81"/>
                <a:gd name="T12" fmla="*/ 1 w 132"/>
                <a:gd name="T13" fmla="*/ 0 h 81"/>
                <a:gd name="T14" fmla="*/ 1 w 132"/>
                <a:gd name="T15" fmla="*/ 0 h 81"/>
                <a:gd name="T16" fmla="*/ 1 w 132"/>
                <a:gd name="T17" fmla="*/ 0 h 81"/>
                <a:gd name="T18" fmla="*/ 1 w 132"/>
                <a:gd name="T19" fmla="*/ 0 h 81"/>
                <a:gd name="T20" fmla="*/ 1 w 132"/>
                <a:gd name="T21" fmla="*/ 0 h 81"/>
                <a:gd name="T22" fmla="*/ 1 w 132"/>
                <a:gd name="T23" fmla="*/ 0 h 81"/>
                <a:gd name="T24" fmla="*/ 1 w 132"/>
                <a:gd name="T25" fmla="*/ 0 h 81"/>
                <a:gd name="T26" fmla="*/ 1 w 132"/>
                <a:gd name="T27" fmla="*/ 0 h 81"/>
                <a:gd name="T28" fmla="*/ 1 w 132"/>
                <a:gd name="T29" fmla="*/ 0 h 81"/>
                <a:gd name="T30" fmla="*/ 1 w 132"/>
                <a:gd name="T31" fmla="*/ 0 h 81"/>
                <a:gd name="T32" fmla="*/ 1 w 132"/>
                <a:gd name="T33" fmla="*/ 0 h 81"/>
                <a:gd name="T34" fmla="*/ 1 w 132"/>
                <a:gd name="T35" fmla="*/ 0 h 81"/>
                <a:gd name="T36" fmla="*/ 0 w 132"/>
                <a:gd name="T37" fmla="*/ 0 h 81"/>
                <a:gd name="T38" fmla="*/ 1 w 132"/>
                <a:gd name="T39" fmla="*/ 0 h 81"/>
                <a:gd name="T40" fmla="*/ 1 w 132"/>
                <a:gd name="T41" fmla="*/ 0 h 81"/>
                <a:gd name="T42" fmla="*/ 1 w 132"/>
                <a:gd name="T43" fmla="*/ 0 h 81"/>
                <a:gd name="T44" fmla="*/ 1 w 132"/>
                <a:gd name="T45" fmla="*/ 0 h 81"/>
                <a:gd name="T46" fmla="*/ 1 w 132"/>
                <a:gd name="T47" fmla="*/ 0 h 81"/>
                <a:gd name="T48" fmla="*/ 1 w 132"/>
                <a:gd name="T49" fmla="*/ 0 h 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2"/>
                <a:gd name="T76" fmla="*/ 0 h 81"/>
                <a:gd name="T77" fmla="*/ 132 w 132"/>
                <a:gd name="T78" fmla="*/ 81 h 8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2" h="81">
                  <a:moveTo>
                    <a:pt x="66" y="0"/>
                  </a:moveTo>
                  <a:lnTo>
                    <a:pt x="70" y="0"/>
                  </a:lnTo>
                  <a:lnTo>
                    <a:pt x="76" y="2"/>
                  </a:lnTo>
                  <a:lnTo>
                    <a:pt x="83" y="6"/>
                  </a:lnTo>
                  <a:lnTo>
                    <a:pt x="90" y="14"/>
                  </a:lnTo>
                  <a:lnTo>
                    <a:pt x="90" y="18"/>
                  </a:lnTo>
                  <a:lnTo>
                    <a:pt x="95" y="20"/>
                  </a:lnTo>
                  <a:lnTo>
                    <a:pt x="105" y="33"/>
                  </a:lnTo>
                  <a:lnTo>
                    <a:pt x="113" y="46"/>
                  </a:lnTo>
                  <a:lnTo>
                    <a:pt x="123" y="64"/>
                  </a:lnTo>
                  <a:lnTo>
                    <a:pt x="132" y="81"/>
                  </a:lnTo>
                  <a:lnTo>
                    <a:pt x="115" y="79"/>
                  </a:lnTo>
                  <a:lnTo>
                    <a:pt x="97" y="77"/>
                  </a:lnTo>
                  <a:lnTo>
                    <a:pt x="80" y="73"/>
                  </a:lnTo>
                  <a:lnTo>
                    <a:pt x="63" y="71"/>
                  </a:lnTo>
                  <a:lnTo>
                    <a:pt x="47" y="67"/>
                  </a:lnTo>
                  <a:lnTo>
                    <a:pt x="31" y="64"/>
                  </a:lnTo>
                  <a:lnTo>
                    <a:pt x="15" y="60"/>
                  </a:lnTo>
                  <a:lnTo>
                    <a:pt x="0" y="56"/>
                  </a:lnTo>
                  <a:lnTo>
                    <a:pt x="41" y="37"/>
                  </a:lnTo>
                  <a:lnTo>
                    <a:pt x="37" y="20"/>
                  </a:lnTo>
                  <a:lnTo>
                    <a:pt x="40" y="16"/>
                  </a:lnTo>
                  <a:lnTo>
                    <a:pt x="46" y="12"/>
                  </a:lnTo>
                  <a:lnTo>
                    <a:pt x="53" y="6"/>
                  </a:lnTo>
                  <a:lnTo>
                    <a:pt x="6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98" name="Freeform 83"/>
            <p:cNvSpPr>
              <a:spLocks/>
            </p:cNvSpPr>
            <p:nvPr/>
          </p:nvSpPr>
          <p:spPr bwMode="auto">
            <a:xfrm>
              <a:off x="4895" y="1866"/>
              <a:ext cx="52" cy="85"/>
            </a:xfrm>
            <a:custGeom>
              <a:avLst/>
              <a:gdLst>
                <a:gd name="T0" fmla="*/ 1 w 103"/>
                <a:gd name="T1" fmla="*/ 0 h 171"/>
                <a:gd name="T2" fmla="*/ 1 w 103"/>
                <a:gd name="T3" fmla="*/ 0 h 171"/>
                <a:gd name="T4" fmla="*/ 1 w 103"/>
                <a:gd name="T5" fmla="*/ 0 h 171"/>
                <a:gd name="T6" fmla="*/ 1 w 103"/>
                <a:gd name="T7" fmla="*/ 0 h 171"/>
                <a:gd name="T8" fmla="*/ 1 w 103"/>
                <a:gd name="T9" fmla="*/ 0 h 171"/>
                <a:gd name="T10" fmla="*/ 1 w 103"/>
                <a:gd name="T11" fmla="*/ 0 h 171"/>
                <a:gd name="T12" fmla="*/ 1 w 103"/>
                <a:gd name="T13" fmla="*/ 0 h 171"/>
                <a:gd name="T14" fmla="*/ 1 w 103"/>
                <a:gd name="T15" fmla="*/ 0 h 171"/>
                <a:gd name="T16" fmla="*/ 1 w 103"/>
                <a:gd name="T17" fmla="*/ 0 h 171"/>
                <a:gd name="T18" fmla="*/ 1 w 103"/>
                <a:gd name="T19" fmla="*/ 0 h 171"/>
                <a:gd name="T20" fmla="*/ 1 w 103"/>
                <a:gd name="T21" fmla="*/ 0 h 171"/>
                <a:gd name="T22" fmla="*/ 1 w 103"/>
                <a:gd name="T23" fmla="*/ 0 h 171"/>
                <a:gd name="T24" fmla="*/ 0 w 103"/>
                <a:gd name="T25" fmla="*/ 0 h 171"/>
                <a:gd name="T26" fmla="*/ 0 w 103"/>
                <a:gd name="T27" fmla="*/ 0 h 171"/>
                <a:gd name="T28" fmla="*/ 1 w 103"/>
                <a:gd name="T29" fmla="*/ 0 h 171"/>
                <a:gd name="T30" fmla="*/ 1 w 103"/>
                <a:gd name="T31" fmla="*/ 0 h 1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
                <a:gd name="T49" fmla="*/ 0 h 171"/>
                <a:gd name="T50" fmla="*/ 103 w 103"/>
                <a:gd name="T51" fmla="*/ 171 h 1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 h="171">
                  <a:moveTo>
                    <a:pt x="6" y="6"/>
                  </a:moveTo>
                  <a:lnTo>
                    <a:pt x="10" y="2"/>
                  </a:lnTo>
                  <a:lnTo>
                    <a:pt x="14" y="0"/>
                  </a:lnTo>
                  <a:lnTo>
                    <a:pt x="19" y="0"/>
                  </a:lnTo>
                  <a:lnTo>
                    <a:pt x="23" y="4"/>
                  </a:lnTo>
                  <a:lnTo>
                    <a:pt x="103" y="150"/>
                  </a:lnTo>
                  <a:lnTo>
                    <a:pt x="102" y="152"/>
                  </a:lnTo>
                  <a:lnTo>
                    <a:pt x="101" y="156"/>
                  </a:lnTo>
                  <a:lnTo>
                    <a:pt x="99" y="158"/>
                  </a:lnTo>
                  <a:lnTo>
                    <a:pt x="99" y="161"/>
                  </a:lnTo>
                  <a:lnTo>
                    <a:pt x="80" y="171"/>
                  </a:lnTo>
                  <a:lnTo>
                    <a:pt x="1" y="29"/>
                  </a:lnTo>
                  <a:lnTo>
                    <a:pt x="0" y="25"/>
                  </a:lnTo>
                  <a:lnTo>
                    <a:pt x="0" y="20"/>
                  </a:lnTo>
                  <a:lnTo>
                    <a:pt x="1" y="14"/>
                  </a:lnTo>
                  <a:lnTo>
                    <a:pt x="6"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99" name="Freeform 84"/>
            <p:cNvSpPr>
              <a:spLocks/>
            </p:cNvSpPr>
            <p:nvPr/>
          </p:nvSpPr>
          <p:spPr bwMode="auto">
            <a:xfrm>
              <a:off x="4421" y="1893"/>
              <a:ext cx="410" cy="151"/>
            </a:xfrm>
            <a:custGeom>
              <a:avLst/>
              <a:gdLst>
                <a:gd name="T0" fmla="*/ 1 w 820"/>
                <a:gd name="T1" fmla="*/ 0 h 303"/>
                <a:gd name="T2" fmla="*/ 1 w 820"/>
                <a:gd name="T3" fmla="*/ 0 h 303"/>
                <a:gd name="T4" fmla="*/ 1 w 820"/>
                <a:gd name="T5" fmla="*/ 0 h 303"/>
                <a:gd name="T6" fmla="*/ 1 w 820"/>
                <a:gd name="T7" fmla="*/ 0 h 303"/>
                <a:gd name="T8" fmla="*/ 1 w 820"/>
                <a:gd name="T9" fmla="*/ 0 h 303"/>
                <a:gd name="T10" fmla="*/ 1 w 820"/>
                <a:gd name="T11" fmla="*/ 0 h 303"/>
                <a:gd name="T12" fmla="*/ 1 w 820"/>
                <a:gd name="T13" fmla="*/ 0 h 303"/>
                <a:gd name="T14" fmla="*/ 1 w 820"/>
                <a:gd name="T15" fmla="*/ 0 h 303"/>
                <a:gd name="T16" fmla="*/ 1 w 820"/>
                <a:gd name="T17" fmla="*/ 0 h 303"/>
                <a:gd name="T18" fmla="*/ 1 w 820"/>
                <a:gd name="T19" fmla="*/ 0 h 303"/>
                <a:gd name="T20" fmla="*/ 1 w 820"/>
                <a:gd name="T21" fmla="*/ 0 h 303"/>
                <a:gd name="T22" fmla="*/ 1 w 820"/>
                <a:gd name="T23" fmla="*/ 0 h 303"/>
                <a:gd name="T24" fmla="*/ 1 w 820"/>
                <a:gd name="T25" fmla="*/ 0 h 303"/>
                <a:gd name="T26" fmla="*/ 1 w 820"/>
                <a:gd name="T27" fmla="*/ 0 h 303"/>
                <a:gd name="T28" fmla="*/ 1 w 820"/>
                <a:gd name="T29" fmla="*/ 0 h 303"/>
                <a:gd name="T30" fmla="*/ 1 w 820"/>
                <a:gd name="T31" fmla="*/ 0 h 303"/>
                <a:gd name="T32" fmla="*/ 0 w 820"/>
                <a:gd name="T33" fmla="*/ 0 h 303"/>
                <a:gd name="T34" fmla="*/ 1 w 820"/>
                <a:gd name="T35" fmla="*/ 0 h 303"/>
                <a:gd name="T36" fmla="*/ 1 w 820"/>
                <a:gd name="T37" fmla="*/ 0 h 303"/>
                <a:gd name="T38" fmla="*/ 1 w 820"/>
                <a:gd name="T39" fmla="*/ 0 h 303"/>
                <a:gd name="T40" fmla="*/ 1 w 820"/>
                <a:gd name="T41" fmla="*/ 0 h 303"/>
                <a:gd name="T42" fmla="*/ 1 w 820"/>
                <a:gd name="T43" fmla="*/ 0 h 303"/>
                <a:gd name="T44" fmla="*/ 1 w 820"/>
                <a:gd name="T45" fmla="*/ 0 h 303"/>
                <a:gd name="T46" fmla="*/ 1 w 820"/>
                <a:gd name="T47" fmla="*/ 0 h 303"/>
                <a:gd name="T48" fmla="*/ 1 w 820"/>
                <a:gd name="T49" fmla="*/ 0 h 303"/>
                <a:gd name="T50" fmla="*/ 1 w 820"/>
                <a:gd name="T51" fmla="*/ 0 h 303"/>
                <a:gd name="T52" fmla="*/ 1 w 820"/>
                <a:gd name="T53" fmla="*/ 0 h 303"/>
                <a:gd name="T54" fmla="*/ 1 w 820"/>
                <a:gd name="T55" fmla="*/ 0 h 303"/>
                <a:gd name="T56" fmla="*/ 1 w 820"/>
                <a:gd name="T57" fmla="*/ 0 h 303"/>
                <a:gd name="T58" fmla="*/ 1 w 820"/>
                <a:gd name="T59" fmla="*/ 0 h 303"/>
                <a:gd name="T60" fmla="*/ 1 w 820"/>
                <a:gd name="T61" fmla="*/ 0 h 303"/>
                <a:gd name="T62" fmla="*/ 1 w 820"/>
                <a:gd name="T63" fmla="*/ 0 h 303"/>
                <a:gd name="T64" fmla="*/ 1 w 820"/>
                <a:gd name="T65" fmla="*/ 0 h 303"/>
                <a:gd name="T66" fmla="*/ 1 w 820"/>
                <a:gd name="T67" fmla="*/ 0 h 303"/>
                <a:gd name="T68" fmla="*/ 1 w 820"/>
                <a:gd name="T69" fmla="*/ 0 h 303"/>
                <a:gd name="T70" fmla="*/ 1 w 820"/>
                <a:gd name="T71" fmla="*/ 0 h 303"/>
                <a:gd name="T72" fmla="*/ 1 w 820"/>
                <a:gd name="T73" fmla="*/ 0 h 3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20"/>
                <a:gd name="T112" fmla="*/ 0 h 303"/>
                <a:gd name="T113" fmla="*/ 820 w 820"/>
                <a:gd name="T114" fmla="*/ 303 h 3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20" h="303">
                  <a:moveTo>
                    <a:pt x="820" y="31"/>
                  </a:moveTo>
                  <a:lnTo>
                    <a:pt x="755" y="40"/>
                  </a:lnTo>
                  <a:lnTo>
                    <a:pt x="692" y="52"/>
                  </a:lnTo>
                  <a:lnTo>
                    <a:pt x="631" y="63"/>
                  </a:lnTo>
                  <a:lnTo>
                    <a:pt x="571" y="77"/>
                  </a:lnTo>
                  <a:lnTo>
                    <a:pt x="513" y="90"/>
                  </a:lnTo>
                  <a:lnTo>
                    <a:pt x="457" y="105"/>
                  </a:lnTo>
                  <a:lnTo>
                    <a:pt x="403" y="121"/>
                  </a:lnTo>
                  <a:lnTo>
                    <a:pt x="349" y="138"/>
                  </a:lnTo>
                  <a:lnTo>
                    <a:pt x="299" y="155"/>
                  </a:lnTo>
                  <a:lnTo>
                    <a:pt x="250" y="173"/>
                  </a:lnTo>
                  <a:lnTo>
                    <a:pt x="204" y="194"/>
                  </a:lnTo>
                  <a:lnTo>
                    <a:pt x="158" y="213"/>
                  </a:lnTo>
                  <a:lnTo>
                    <a:pt x="116" y="234"/>
                  </a:lnTo>
                  <a:lnTo>
                    <a:pt x="75" y="257"/>
                  </a:lnTo>
                  <a:lnTo>
                    <a:pt x="36" y="280"/>
                  </a:lnTo>
                  <a:lnTo>
                    <a:pt x="0" y="303"/>
                  </a:lnTo>
                  <a:lnTo>
                    <a:pt x="36" y="276"/>
                  </a:lnTo>
                  <a:lnTo>
                    <a:pt x="73" y="249"/>
                  </a:lnTo>
                  <a:lnTo>
                    <a:pt x="113" y="224"/>
                  </a:lnTo>
                  <a:lnTo>
                    <a:pt x="157" y="201"/>
                  </a:lnTo>
                  <a:lnTo>
                    <a:pt x="201" y="178"/>
                  </a:lnTo>
                  <a:lnTo>
                    <a:pt x="247" y="155"/>
                  </a:lnTo>
                  <a:lnTo>
                    <a:pt x="296" y="136"/>
                  </a:lnTo>
                  <a:lnTo>
                    <a:pt x="348" y="115"/>
                  </a:lnTo>
                  <a:lnTo>
                    <a:pt x="401" y="98"/>
                  </a:lnTo>
                  <a:lnTo>
                    <a:pt x="456" y="79"/>
                  </a:lnTo>
                  <a:lnTo>
                    <a:pt x="512" y="63"/>
                  </a:lnTo>
                  <a:lnTo>
                    <a:pt x="570" y="48"/>
                  </a:lnTo>
                  <a:lnTo>
                    <a:pt x="630" y="35"/>
                  </a:lnTo>
                  <a:lnTo>
                    <a:pt x="692" y="21"/>
                  </a:lnTo>
                  <a:lnTo>
                    <a:pt x="754" y="10"/>
                  </a:lnTo>
                  <a:lnTo>
                    <a:pt x="818" y="0"/>
                  </a:lnTo>
                  <a:lnTo>
                    <a:pt x="818" y="8"/>
                  </a:lnTo>
                  <a:lnTo>
                    <a:pt x="818" y="15"/>
                  </a:lnTo>
                  <a:lnTo>
                    <a:pt x="818" y="23"/>
                  </a:lnTo>
                  <a:lnTo>
                    <a:pt x="82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00" name="Freeform 85"/>
            <p:cNvSpPr>
              <a:spLocks/>
            </p:cNvSpPr>
            <p:nvPr/>
          </p:nvSpPr>
          <p:spPr bwMode="auto">
            <a:xfrm>
              <a:off x="4476" y="2104"/>
              <a:ext cx="387" cy="515"/>
            </a:xfrm>
            <a:custGeom>
              <a:avLst/>
              <a:gdLst>
                <a:gd name="T0" fmla="*/ 1 w 774"/>
                <a:gd name="T1" fmla="*/ 1 h 1030"/>
                <a:gd name="T2" fmla="*/ 1 w 774"/>
                <a:gd name="T3" fmla="*/ 1 h 1030"/>
                <a:gd name="T4" fmla="*/ 1 w 774"/>
                <a:gd name="T5" fmla="*/ 1 h 1030"/>
                <a:gd name="T6" fmla="*/ 1 w 774"/>
                <a:gd name="T7" fmla="*/ 1 h 1030"/>
                <a:gd name="T8" fmla="*/ 1 w 774"/>
                <a:gd name="T9" fmla="*/ 1 h 1030"/>
                <a:gd name="T10" fmla="*/ 1 w 774"/>
                <a:gd name="T11" fmla="*/ 1 h 1030"/>
                <a:gd name="T12" fmla="*/ 1 w 774"/>
                <a:gd name="T13" fmla="*/ 1 h 1030"/>
                <a:gd name="T14" fmla="*/ 1 w 774"/>
                <a:gd name="T15" fmla="*/ 1 h 1030"/>
                <a:gd name="T16" fmla="*/ 1 w 774"/>
                <a:gd name="T17" fmla="*/ 1 h 1030"/>
                <a:gd name="T18" fmla="*/ 1 w 774"/>
                <a:gd name="T19" fmla="*/ 1 h 1030"/>
                <a:gd name="T20" fmla="*/ 1 w 774"/>
                <a:gd name="T21" fmla="*/ 1 h 1030"/>
                <a:gd name="T22" fmla="*/ 1 w 774"/>
                <a:gd name="T23" fmla="*/ 1 h 1030"/>
                <a:gd name="T24" fmla="*/ 0 w 774"/>
                <a:gd name="T25" fmla="*/ 1 h 1030"/>
                <a:gd name="T26" fmla="*/ 1 w 774"/>
                <a:gd name="T27" fmla="*/ 1 h 1030"/>
                <a:gd name="T28" fmla="*/ 1 w 774"/>
                <a:gd name="T29" fmla="*/ 1 h 1030"/>
                <a:gd name="T30" fmla="*/ 1 w 774"/>
                <a:gd name="T31" fmla="*/ 1 h 1030"/>
                <a:gd name="T32" fmla="*/ 1 w 774"/>
                <a:gd name="T33" fmla="*/ 1 h 1030"/>
                <a:gd name="T34" fmla="*/ 1 w 774"/>
                <a:gd name="T35" fmla="*/ 1 h 1030"/>
                <a:gd name="T36" fmla="*/ 1 w 774"/>
                <a:gd name="T37" fmla="*/ 1 h 1030"/>
                <a:gd name="T38" fmla="*/ 1 w 774"/>
                <a:gd name="T39" fmla="*/ 1 h 1030"/>
                <a:gd name="T40" fmla="*/ 1 w 774"/>
                <a:gd name="T41" fmla="*/ 1 h 1030"/>
                <a:gd name="T42" fmla="*/ 1 w 774"/>
                <a:gd name="T43" fmla="*/ 1 h 1030"/>
                <a:gd name="T44" fmla="*/ 1 w 774"/>
                <a:gd name="T45" fmla="*/ 1 h 1030"/>
                <a:gd name="T46" fmla="*/ 1 w 774"/>
                <a:gd name="T47" fmla="*/ 0 h 1030"/>
                <a:gd name="T48" fmla="*/ 1 w 774"/>
                <a:gd name="T49" fmla="*/ 0 h 1030"/>
                <a:gd name="T50" fmla="*/ 1 w 774"/>
                <a:gd name="T51" fmla="*/ 1 h 1030"/>
                <a:gd name="T52" fmla="*/ 1 w 774"/>
                <a:gd name="T53" fmla="*/ 1 h 1030"/>
                <a:gd name="T54" fmla="*/ 1 w 774"/>
                <a:gd name="T55" fmla="*/ 1 h 1030"/>
                <a:gd name="T56" fmla="*/ 1 w 774"/>
                <a:gd name="T57" fmla="*/ 1 h 1030"/>
                <a:gd name="T58" fmla="*/ 1 w 774"/>
                <a:gd name="T59" fmla="*/ 1 h 1030"/>
                <a:gd name="T60" fmla="*/ 1 w 774"/>
                <a:gd name="T61" fmla="*/ 1 h 1030"/>
                <a:gd name="T62" fmla="*/ 1 w 774"/>
                <a:gd name="T63" fmla="*/ 1 h 1030"/>
                <a:gd name="T64" fmla="*/ 1 w 774"/>
                <a:gd name="T65" fmla="*/ 1 h 1030"/>
                <a:gd name="T66" fmla="*/ 1 w 774"/>
                <a:gd name="T67" fmla="*/ 1 h 1030"/>
                <a:gd name="T68" fmla="*/ 1 w 774"/>
                <a:gd name="T69" fmla="*/ 1 h 1030"/>
                <a:gd name="T70" fmla="*/ 1 w 774"/>
                <a:gd name="T71" fmla="*/ 1 h 1030"/>
                <a:gd name="T72" fmla="*/ 1 w 774"/>
                <a:gd name="T73" fmla="*/ 1 h 1030"/>
                <a:gd name="T74" fmla="*/ 1 w 774"/>
                <a:gd name="T75" fmla="*/ 1 h 1030"/>
                <a:gd name="T76" fmla="*/ 1 w 774"/>
                <a:gd name="T77" fmla="*/ 1 h 1030"/>
                <a:gd name="T78" fmla="*/ 1 w 774"/>
                <a:gd name="T79" fmla="*/ 1 h 1030"/>
                <a:gd name="T80" fmla="*/ 1 w 774"/>
                <a:gd name="T81" fmla="*/ 1 h 1030"/>
                <a:gd name="T82" fmla="*/ 1 w 774"/>
                <a:gd name="T83" fmla="*/ 1 h 1030"/>
                <a:gd name="T84" fmla="*/ 1 w 774"/>
                <a:gd name="T85" fmla="*/ 1 h 1030"/>
                <a:gd name="T86" fmla="*/ 1 w 774"/>
                <a:gd name="T87" fmla="*/ 1 h 103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4"/>
                <a:gd name="T133" fmla="*/ 0 h 1030"/>
                <a:gd name="T134" fmla="*/ 774 w 774"/>
                <a:gd name="T135" fmla="*/ 1030 h 103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4" h="1030">
                  <a:moveTo>
                    <a:pt x="409" y="1030"/>
                  </a:moveTo>
                  <a:lnTo>
                    <a:pt x="390" y="1030"/>
                  </a:lnTo>
                  <a:lnTo>
                    <a:pt x="370" y="1028"/>
                  </a:lnTo>
                  <a:lnTo>
                    <a:pt x="351" y="1024"/>
                  </a:lnTo>
                  <a:lnTo>
                    <a:pt x="332" y="1021"/>
                  </a:lnTo>
                  <a:lnTo>
                    <a:pt x="314" y="1015"/>
                  </a:lnTo>
                  <a:lnTo>
                    <a:pt x="295" y="1007"/>
                  </a:lnTo>
                  <a:lnTo>
                    <a:pt x="276" y="1000"/>
                  </a:lnTo>
                  <a:lnTo>
                    <a:pt x="259" y="992"/>
                  </a:lnTo>
                  <a:lnTo>
                    <a:pt x="240" y="980"/>
                  </a:lnTo>
                  <a:lnTo>
                    <a:pt x="223" y="969"/>
                  </a:lnTo>
                  <a:lnTo>
                    <a:pt x="207" y="957"/>
                  </a:lnTo>
                  <a:lnTo>
                    <a:pt x="190" y="944"/>
                  </a:lnTo>
                  <a:lnTo>
                    <a:pt x="174" y="929"/>
                  </a:lnTo>
                  <a:lnTo>
                    <a:pt x="158" y="913"/>
                  </a:lnTo>
                  <a:lnTo>
                    <a:pt x="143" y="896"/>
                  </a:lnTo>
                  <a:lnTo>
                    <a:pt x="128" y="879"/>
                  </a:lnTo>
                  <a:lnTo>
                    <a:pt x="101" y="841"/>
                  </a:lnTo>
                  <a:lnTo>
                    <a:pt x="76" y="800"/>
                  </a:lnTo>
                  <a:lnTo>
                    <a:pt x="55" y="756"/>
                  </a:lnTo>
                  <a:lnTo>
                    <a:pt x="38" y="712"/>
                  </a:lnTo>
                  <a:lnTo>
                    <a:pt x="23" y="664"/>
                  </a:lnTo>
                  <a:lnTo>
                    <a:pt x="12" y="616"/>
                  </a:lnTo>
                  <a:lnTo>
                    <a:pt x="4" y="567"/>
                  </a:lnTo>
                  <a:lnTo>
                    <a:pt x="0" y="515"/>
                  </a:lnTo>
                  <a:lnTo>
                    <a:pt x="0" y="463"/>
                  </a:lnTo>
                  <a:lnTo>
                    <a:pt x="3" y="413"/>
                  </a:lnTo>
                  <a:lnTo>
                    <a:pt x="10" y="365"/>
                  </a:lnTo>
                  <a:lnTo>
                    <a:pt x="22" y="318"/>
                  </a:lnTo>
                  <a:lnTo>
                    <a:pt x="35" y="274"/>
                  </a:lnTo>
                  <a:lnTo>
                    <a:pt x="53" y="229"/>
                  </a:lnTo>
                  <a:lnTo>
                    <a:pt x="74" y="189"/>
                  </a:lnTo>
                  <a:lnTo>
                    <a:pt x="98" y="151"/>
                  </a:lnTo>
                  <a:lnTo>
                    <a:pt x="111" y="134"/>
                  </a:lnTo>
                  <a:lnTo>
                    <a:pt x="125" y="116"/>
                  </a:lnTo>
                  <a:lnTo>
                    <a:pt x="140" y="101"/>
                  </a:lnTo>
                  <a:lnTo>
                    <a:pt x="154" y="86"/>
                  </a:lnTo>
                  <a:lnTo>
                    <a:pt x="170" y="72"/>
                  </a:lnTo>
                  <a:lnTo>
                    <a:pt x="186" y="61"/>
                  </a:lnTo>
                  <a:lnTo>
                    <a:pt x="202" y="49"/>
                  </a:lnTo>
                  <a:lnTo>
                    <a:pt x="219" y="38"/>
                  </a:lnTo>
                  <a:lnTo>
                    <a:pt x="236" y="30"/>
                  </a:lnTo>
                  <a:lnTo>
                    <a:pt x="253" y="23"/>
                  </a:lnTo>
                  <a:lnTo>
                    <a:pt x="272" y="15"/>
                  </a:lnTo>
                  <a:lnTo>
                    <a:pt x="289" y="9"/>
                  </a:lnTo>
                  <a:lnTo>
                    <a:pt x="308" y="5"/>
                  </a:lnTo>
                  <a:lnTo>
                    <a:pt x="327" y="1"/>
                  </a:lnTo>
                  <a:lnTo>
                    <a:pt x="347" y="0"/>
                  </a:lnTo>
                  <a:lnTo>
                    <a:pt x="366" y="0"/>
                  </a:lnTo>
                  <a:lnTo>
                    <a:pt x="384" y="0"/>
                  </a:lnTo>
                  <a:lnTo>
                    <a:pt x="404" y="1"/>
                  </a:lnTo>
                  <a:lnTo>
                    <a:pt x="423" y="5"/>
                  </a:lnTo>
                  <a:lnTo>
                    <a:pt x="442" y="9"/>
                  </a:lnTo>
                  <a:lnTo>
                    <a:pt x="461" y="15"/>
                  </a:lnTo>
                  <a:lnTo>
                    <a:pt x="479" y="23"/>
                  </a:lnTo>
                  <a:lnTo>
                    <a:pt x="498" y="30"/>
                  </a:lnTo>
                  <a:lnTo>
                    <a:pt x="515" y="38"/>
                  </a:lnTo>
                  <a:lnTo>
                    <a:pt x="534" y="49"/>
                  </a:lnTo>
                  <a:lnTo>
                    <a:pt x="551" y="61"/>
                  </a:lnTo>
                  <a:lnTo>
                    <a:pt x="567" y="72"/>
                  </a:lnTo>
                  <a:lnTo>
                    <a:pt x="584" y="86"/>
                  </a:lnTo>
                  <a:lnTo>
                    <a:pt x="600" y="101"/>
                  </a:lnTo>
                  <a:lnTo>
                    <a:pt x="616" y="116"/>
                  </a:lnTo>
                  <a:lnTo>
                    <a:pt x="632" y="134"/>
                  </a:lnTo>
                  <a:lnTo>
                    <a:pt x="646" y="151"/>
                  </a:lnTo>
                  <a:lnTo>
                    <a:pt x="673" y="189"/>
                  </a:lnTo>
                  <a:lnTo>
                    <a:pt x="698" y="229"/>
                  </a:lnTo>
                  <a:lnTo>
                    <a:pt x="718" y="274"/>
                  </a:lnTo>
                  <a:lnTo>
                    <a:pt x="737" y="318"/>
                  </a:lnTo>
                  <a:lnTo>
                    <a:pt x="751" y="365"/>
                  </a:lnTo>
                  <a:lnTo>
                    <a:pt x="763" y="413"/>
                  </a:lnTo>
                  <a:lnTo>
                    <a:pt x="770" y="463"/>
                  </a:lnTo>
                  <a:lnTo>
                    <a:pt x="774" y="515"/>
                  </a:lnTo>
                  <a:lnTo>
                    <a:pt x="774" y="567"/>
                  </a:lnTo>
                  <a:lnTo>
                    <a:pt x="770" y="618"/>
                  </a:lnTo>
                  <a:lnTo>
                    <a:pt x="763" y="668"/>
                  </a:lnTo>
                  <a:lnTo>
                    <a:pt x="753" y="714"/>
                  </a:lnTo>
                  <a:lnTo>
                    <a:pt x="737" y="760"/>
                  </a:lnTo>
                  <a:lnTo>
                    <a:pt x="719" y="802"/>
                  </a:lnTo>
                  <a:lnTo>
                    <a:pt x="699" y="842"/>
                  </a:lnTo>
                  <a:lnTo>
                    <a:pt x="676" y="879"/>
                  </a:lnTo>
                  <a:lnTo>
                    <a:pt x="649" y="911"/>
                  </a:lnTo>
                  <a:lnTo>
                    <a:pt x="622" y="942"/>
                  </a:lnTo>
                  <a:lnTo>
                    <a:pt x="590" y="967"/>
                  </a:lnTo>
                  <a:lnTo>
                    <a:pt x="557" y="990"/>
                  </a:lnTo>
                  <a:lnTo>
                    <a:pt x="522" y="1007"/>
                  </a:lnTo>
                  <a:lnTo>
                    <a:pt x="486" y="1021"/>
                  </a:lnTo>
                  <a:lnTo>
                    <a:pt x="448" y="1028"/>
                  </a:lnTo>
                  <a:lnTo>
                    <a:pt x="409" y="1030"/>
                  </a:lnTo>
                  <a:close/>
                </a:path>
              </a:pathLst>
            </a:custGeom>
            <a:solidFill>
              <a:srgbClr val="193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01" name="Freeform 86"/>
            <p:cNvSpPr>
              <a:spLocks/>
            </p:cNvSpPr>
            <p:nvPr/>
          </p:nvSpPr>
          <p:spPr bwMode="auto">
            <a:xfrm>
              <a:off x="5259" y="2104"/>
              <a:ext cx="387" cy="515"/>
            </a:xfrm>
            <a:custGeom>
              <a:avLst/>
              <a:gdLst>
                <a:gd name="T0" fmla="*/ 1 w 774"/>
                <a:gd name="T1" fmla="*/ 1 h 1030"/>
                <a:gd name="T2" fmla="*/ 1 w 774"/>
                <a:gd name="T3" fmla="*/ 1 h 1030"/>
                <a:gd name="T4" fmla="*/ 1 w 774"/>
                <a:gd name="T5" fmla="*/ 1 h 1030"/>
                <a:gd name="T6" fmla="*/ 1 w 774"/>
                <a:gd name="T7" fmla="*/ 1 h 1030"/>
                <a:gd name="T8" fmla="*/ 1 w 774"/>
                <a:gd name="T9" fmla="*/ 1 h 1030"/>
                <a:gd name="T10" fmla="*/ 1 w 774"/>
                <a:gd name="T11" fmla="*/ 1 h 1030"/>
                <a:gd name="T12" fmla="*/ 1 w 774"/>
                <a:gd name="T13" fmla="*/ 1 h 1030"/>
                <a:gd name="T14" fmla="*/ 1 w 774"/>
                <a:gd name="T15" fmla="*/ 1 h 1030"/>
                <a:gd name="T16" fmla="*/ 1 w 774"/>
                <a:gd name="T17" fmla="*/ 1 h 1030"/>
                <a:gd name="T18" fmla="*/ 1 w 774"/>
                <a:gd name="T19" fmla="*/ 1 h 1030"/>
                <a:gd name="T20" fmla="*/ 1 w 774"/>
                <a:gd name="T21" fmla="*/ 1 h 1030"/>
                <a:gd name="T22" fmla="*/ 1 w 774"/>
                <a:gd name="T23" fmla="*/ 1 h 1030"/>
                <a:gd name="T24" fmla="*/ 0 w 774"/>
                <a:gd name="T25" fmla="*/ 1 h 1030"/>
                <a:gd name="T26" fmla="*/ 1 w 774"/>
                <a:gd name="T27" fmla="*/ 1 h 1030"/>
                <a:gd name="T28" fmla="*/ 1 w 774"/>
                <a:gd name="T29" fmla="*/ 1 h 1030"/>
                <a:gd name="T30" fmla="*/ 1 w 774"/>
                <a:gd name="T31" fmla="*/ 1 h 1030"/>
                <a:gd name="T32" fmla="*/ 1 w 774"/>
                <a:gd name="T33" fmla="*/ 1 h 1030"/>
                <a:gd name="T34" fmla="*/ 1 w 774"/>
                <a:gd name="T35" fmla="*/ 1 h 1030"/>
                <a:gd name="T36" fmla="*/ 1 w 774"/>
                <a:gd name="T37" fmla="*/ 1 h 1030"/>
                <a:gd name="T38" fmla="*/ 1 w 774"/>
                <a:gd name="T39" fmla="*/ 1 h 1030"/>
                <a:gd name="T40" fmla="*/ 1 w 774"/>
                <a:gd name="T41" fmla="*/ 1 h 1030"/>
                <a:gd name="T42" fmla="*/ 1 w 774"/>
                <a:gd name="T43" fmla="*/ 1 h 1030"/>
                <a:gd name="T44" fmla="*/ 1 w 774"/>
                <a:gd name="T45" fmla="*/ 1 h 1030"/>
                <a:gd name="T46" fmla="*/ 1 w 774"/>
                <a:gd name="T47" fmla="*/ 0 h 1030"/>
                <a:gd name="T48" fmla="*/ 1 w 774"/>
                <a:gd name="T49" fmla="*/ 0 h 1030"/>
                <a:gd name="T50" fmla="*/ 1 w 774"/>
                <a:gd name="T51" fmla="*/ 1 h 1030"/>
                <a:gd name="T52" fmla="*/ 1 w 774"/>
                <a:gd name="T53" fmla="*/ 1 h 1030"/>
                <a:gd name="T54" fmla="*/ 1 w 774"/>
                <a:gd name="T55" fmla="*/ 1 h 1030"/>
                <a:gd name="T56" fmla="*/ 1 w 774"/>
                <a:gd name="T57" fmla="*/ 1 h 1030"/>
                <a:gd name="T58" fmla="*/ 1 w 774"/>
                <a:gd name="T59" fmla="*/ 1 h 1030"/>
                <a:gd name="T60" fmla="*/ 1 w 774"/>
                <a:gd name="T61" fmla="*/ 1 h 1030"/>
                <a:gd name="T62" fmla="*/ 1 w 774"/>
                <a:gd name="T63" fmla="*/ 1 h 1030"/>
                <a:gd name="T64" fmla="*/ 1 w 774"/>
                <a:gd name="T65" fmla="*/ 1 h 1030"/>
                <a:gd name="T66" fmla="*/ 1 w 774"/>
                <a:gd name="T67" fmla="*/ 1 h 1030"/>
                <a:gd name="T68" fmla="*/ 1 w 774"/>
                <a:gd name="T69" fmla="*/ 1 h 1030"/>
                <a:gd name="T70" fmla="*/ 1 w 774"/>
                <a:gd name="T71" fmla="*/ 1 h 1030"/>
                <a:gd name="T72" fmla="*/ 1 w 774"/>
                <a:gd name="T73" fmla="*/ 1 h 1030"/>
                <a:gd name="T74" fmla="*/ 1 w 774"/>
                <a:gd name="T75" fmla="*/ 1 h 1030"/>
                <a:gd name="T76" fmla="*/ 1 w 774"/>
                <a:gd name="T77" fmla="*/ 1 h 1030"/>
                <a:gd name="T78" fmla="*/ 1 w 774"/>
                <a:gd name="T79" fmla="*/ 1 h 1030"/>
                <a:gd name="T80" fmla="*/ 1 w 774"/>
                <a:gd name="T81" fmla="*/ 1 h 1030"/>
                <a:gd name="T82" fmla="*/ 1 w 774"/>
                <a:gd name="T83" fmla="*/ 1 h 1030"/>
                <a:gd name="T84" fmla="*/ 1 w 774"/>
                <a:gd name="T85" fmla="*/ 1 h 1030"/>
                <a:gd name="T86" fmla="*/ 1 w 774"/>
                <a:gd name="T87" fmla="*/ 1 h 103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4"/>
                <a:gd name="T133" fmla="*/ 0 h 1030"/>
                <a:gd name="T134" fmla="*/ 774 w 774"/>
                <a:gd name="T135" fmla="*/ 1030 h 103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4" h="1030">
                  <a:moveTo>
                    <a:pt x="408" y="1030"/>
                  </a:moveTo>
                  <a:lnTo>
                    <a:pt x="390" y="1030"/>
                  </a:lnTo>
                  <a:lnTo>
                    <a:pt x="369" y="1028"/>
                  </a:lnTo>
                  <a:lnTo>
                    <a:pt x="351" y="1024"/>
                  </a:lnTo>
                  <a:lnTo>
                    <a:pt x="332" y="1021"/>
                  </a:lnTo>
                  <a:lnTo>
                    <a:pt x="313" y="1015"/>
                  </a:lnTo>
                  <a:lnTo>
                    <a:pt x="295" y="1007"/>
                  </a:lnTo>
                  <a:lnTo>
                    <a:pt x="276" y="1000"/>
                  </a:lnTo>
                  <a:lnTo>
                    <a:pt x="259" y="992"/>
                  </a:lnTo>
                  <a:lnTo>
                    <a:pt x="240" y="980"/>
                  </a:lnTo>
                  <a:lnTo>
                    <a:pt x="223" y="969"/>
                  </a:lnTo>
                  <a:lnTo>
                    <a:pt x="207" y="957"/>
                  </a:lnTo>
                  <a:lnTo>
                    <a:pt x="190" y="944"/>
                  </a:lnTo>
                  <a:lnTo>
                    <a:pt x="174" y="929"/>
                  </a:lnTo>
                  <a:lnTo>
                    <a:pt x="158" y="913"/>
                  </a:lnTo>
                  <a:lnTo>
                    <a:pt x="142" y="896"/>
                  </a:lnTo>
                  <a:lnTo>
                    <a:pt x="128" y="879"/>
                  </a:lnTo>
                  <a:lnTo>
                    <a:pt x="100" y="841"/>
                  </a:lnTo>
                  <a:lnTo>
                    <a:pt x="76" y="800"/>
                  </a:lnTo>
                  <a:lnTo>
                    <a:pt x="56" y="756"/>
                  </a:lnTo>
                  <a:lnTo>
                    <a:pt x="37" y="712"/>
                  </a:lnTo>
                  <a:lnTo>
                    <a:pt x="23" y="664"/>
                  </a:lnTo>
                  <a:lnTo>
                    <a:pt x="11" y="616"/>
                  </a:lnTo>
                  <a:lnTo>
                    <a:pt x="4" y="567"/>
                  </a:lnTo>
                  <a:lnTo>
                    <a:pt x="0" y="515"/>
                  </a:lnTo>
                  <a:lnTo>
                    <a:pt x="0" y="463"/>
                  </a:lnTo>
                  <a:lnTo>
                    <a:pt x="3" y="413"/>
                  </a:lnTo>
                  <a:lnTo>
                    <a:pt x="10" y="365"/>
                  </a:lnTo>
                  <a:lnTo>
                    <a:pt x="21" y="318"/>
                  </a:lnTo>
                  <a:lnTo>
                    <a:pt x="34" y="274"/>
                  </a:lnTo>
                  <a:lnTo>
                    <a:pt x="53" y="229"/>
                  </a:lnTo>
                  <a:lnTo>
                    <a:pt x="73" y="189"/>
                  </a:lnTo>
                  <a:lnTo>
                    <a:pt x="98" y="151"/>
                  </a:lnTo>
                  <a:lnTo>
                    <a:pt x="111" y="134"/>
                  </a:lnTo>
                  <a:lnTo>
                    <a:pt x="125" y="116"/>
                  </a:lnTo>
                  <a:lnTo>
                    <a:pt x="139" y="101"/>
                  </a:lnTo>
                  <a:lnTo>
                    <a:pt x="154" y="86"/>
                  </a:lnTo>
                  <a:lnTo>
                    <a:pt x="170" y="72"/>
                  </a:lnTo>
                  <a:lnTo>
                    <a:pt x="185" y="61"/>
                  </a:lnTo>
                  <a:lnTo>
                    <a:pt x="201" y="49"/>
                  </a:lnTo>
                  <a:lnTo>
                    <a:pt x="218" y="38"/>
                  </a:lnTo>
                  <a:lnTo>
                    <a:pt x="236" y="30"/>
                  </a:lnTo>
                  <a:lnTo>
                    <a:pt x="253" y="23"/>
                  </a:lnTo>
                  <a:lnTo>
                    <a:pt x="272" y="15"/>
                  </a:lnTo>
                  <a:lnTo>
                    <a:pt x="289" y="9"/>
                  </a:lnTo>
                  <a:lnTo>
                    <a:pt x="308" y="5"/>
                  </a:lnTo>
                  <a:lnTo>
                    <a:pt x="326" y="1"/>
                  </a:lnTo>
                  <a:lnTo>
                    <a:pt x="346" y="0"/>
                  </a:lnTo>
                  <a:lnTo>
                    <a:pt x="365" y="0"/>
                  </a:lnTo>
                  <a:lnTo>
                    <a:pt x="384" y="0"/>
                  </a:lnTo>
                  <a:lnTo>
                    <a:pt x="404" y="1"/>
                  </a:lnTo>
                  <a:lnTo>
                    <a:pt x="423" y="5"/>
                  </a:lnTo>
                  <a:lnTo>
                    <a:pt x="441" y="9"/>
                  </a:lnTo>
                  <a:lnTo>
                    <a:pt x="460" y="15"/>
                  </a:lnTo>
                  <a:lnTo>
                    <a:pt x="479" y="23"/>
                  </a:lnTo>
                  <a:lnTo>
                    <a:pt x="498" y="30"/>
                  </a:lnTo>
                  <a:lnTo>
                    <a:pt x="515" y="38"/>
                  </a:lnTo>
                  <a:lnTo>
                    <a:pt x="533" y="49"/>
                  </a:lnTo>
                  <a:lnTo>
                    <a:pt x="551" y="61"/>
                  </a:lnTo>
                  <a:lnTo>
                    <a:pt x="567" y="72"/>
                  </a:lnTo>
                  <a:lnTo>
                    <a:pt x="584" y="86"/>
                  </a:lnTo>
                  <a:lnTo>
                    <a:pt x="600" y="101"/>
                  </a:lnTo>
                  <a:lnTo>
                    <a:pt x="615" y="116"/>
                  </a:lnTo>
                  <a:lnTo>
                    <a:pt x="631" y="134"/>
                  </a:lnTo>
                  <a:lnTo>
                    <a:pt x="646" y="151"/>
                  </a:lnTo>
                  <a:lnTo>
                    <a:pt x="673" y="189"/>
                  </a:lnTo>
                  <a:lnTo>
                    <a:pt x="697" y="229"/>
                  </a:lnTo>
                  <a:lnTo>
                    <a:pt x="718" y="274"/>
                  </a:lnTo>
                  <a:lnTo>
                    <a:pt x="736" y="318"/>
                  </a:lnTo>
                  <a:lnTo>
                    <a:pt x="751" y="365"/>
                  </a:lnTo>
                  <a:lnTo>
                    <a:pt x="762" y="413"/>
                  </a:lnTo>
                  <a:lnTo>
                    <a:pt x="769" y="463"/>
                  </a:lnTo>
                  <a:lnTo>
                    <a:pt x="774" y="515"/>
                  </a:lnTo>
                  <a:lnTo>
                    <a:pt x="774" y="567"/>
                  </a:lnTo>
                  <a:lnTo>
                    <a:pt x="769" y="618"/>
                  </a:lnTo>
                  <a:lnTo>
                    <a:pt x="762" y="668"/>
                  </a:lnTo>
                  <a:lnTo>
                    <a:pt x="752" y="714"/>
                  </a:lnTo>
                  <a:lnTo>
                    <a:pt x="736" y="760"/>
                  </a:lnTo>
                  <a:lnTo>
                    <a:pt x="719" y="802"/>
                  </a:lnTo>
                  <a:lnTo>
                    <a:pt x="699" y="842"/>
                  </a:lnTo>
                  <a:lnTo>
                    <a:pt x="676" y="879"/>
                  </a:lnTo>
                  <a:lnTo>
                    <a:pt x="649" y="911"/>
                  </a:lnTo>
                  <a:lnTo>
                    <a:pt x="621" y="942"/>
                  </a:lnTo>
                  <a:lnTo>
                    <a:pt x="590" y="967"/>
                  </a:lnTo>
                  <a:lnTo>
                    <a:pt x="556" y="990"/>
                  </a:lnTo>
                  <a:lnTo>
                    <a:pt x="522" y="1007"/>
                  </a:lnTo>
                  <a:lnTo>
                    <a:pt x="486" y="1021"/>
                  </a:lnTo>
                  <a:lnTo>
                    <a:pt x="447" y="1028"/>
                  </a:lnTo>
                  <a:lnTo>
                    <a:pt x="408" y="1030"/>
                  </a:lnTo>
                  <a:close/>
                </a:path>
              </a:pathLst>
            </a:custGeom>
            <a:solidFill>
              <a:srgbClr val="193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02" name="Freeform 87"/>
            <p:cNvSpPr>
              <a:spLocks/>
            </p:cNvSpPr>
            <p:nvPr/>
          </p:nvSpPr>
          <p:spPr bwMode="auto">
            <a:xfrm>
              <a:off x="4343" y="1933"/>
              <a:ext cx="1397" cy="508"/>
            </a:xfrm>
            <a:custGeom>
              <a:avLst/>
              <a:gdLst>
                <a:gd name="T0" fmla="*/ 3 w 2794"/>
                <a:gd name="T1" fmla="*/ 1 h 1015"/>
                <a:gd name="T2" fmla="*/ 3 w 2794"/>
                <a:gd name="T3" fmla="*/ 1 h 1015"/>
                <a:gd name="T4" fmla="*/ 3 w 2794"/>
                <a:gd name="T5" fmla="*/ 1 h 1015"/>
                <a:gd name="T6" fmla="*/ 3 w 2794"/>
                <a:gd name="T7" fmla="*/ 1 h 1015"/>
                <a:gd name="T8" fmla="*/ 3 w 2794"/>
                <a:gd name="T9" fmla="*/ 1 h 1015"/>
                <a:gd name="T10" fmla="*/ 3 w 2794"/>
                <a:gd name="T11" fmla="*/ 1 h 1015"/>
                <a:gd name="T12" fmla="*/ 3 w 2794"/>
                <a:gd name="T13" fmla="*/ 1 h 1015"/>
                <a:gd name="T14" fmla="*/ 3 w 2794"/>
                <a:gd name="T15" fmla="*/ 1 h 1015"/>
                <a:gd name="T16" fmla="*/ 3 w 2794"/>
                <a:gd name="T17" fmla="*/ 1 h 1015"/>
                <a:gd name="T18" fmla="*/ 3 w 2794"/>
                <a:gd name="T19" fmla="*/ 1 h 1015"/>
                <a:gd name="T20" fmla="*/ 3 w 2794"/>
                <a:gd name="T21" fmla="*/ 1 h 1015"/>
                <a:gd name="T22" fmla="*/ 3 w 2794"/>
                <a:gd name="T23" fmla="*/ 1 h 1015"/>
                <a:gd name="T24" fmla="*/ 2 w 2794"/>
                <a:gd name="T25" fmla="*/ 1 h 1015"/>
                <a:gd name="T26" fmla="*/ 2 w 2794"/>
                <a:gd name="T27" fmla="*/ 1 h 1015"/>
                <a:gd name="T28" fmla="*/ 2 w 2794"/>
                <a:gd name="T29" fmla="*/ 1 h 1015"/>
                <a:gd name="T30" fmla="*/ 2 w 2794"/>
                <a:gd name="T31" fmla="*/ 1 h 1015"/>
                <a:gd name="T32" fmla="*/ 2 w 2794"/>
                <a:gd name="T33" fmla="*/ 1 h 1015"/>
                <a:gd name="T34" fmla="*/ 2 w 2794"/>
                <a:gd name="T35" fmla="*/ 1 h 1015"/>
                <a:gd name="T36" fmla="*/ 2 w 2794"/>
                <a:gd name="T37" fmla="*/ 1 h 1015"/>
                <a:gd name="T38" fmla="*/ 2 w 2794"/>
                <a:gd name="T39" fmla="*/ 1 h 1015"/>
                <a:gd name="T40" fmla="*/ 2 w 2794"/>
                <a:gd name="T41" fmla="*/ 1 h 1015"/>
                <a:gd name="T42" fmla="*/ 2 w 2794"/>
                <a:gd name="T43" fmla="*/ 1 h 1015"/>
                <a:gd name="T44" fmla="*/ 2 w 2794"/>
                <a:gd name="T45" fmla="*/ 1 h 1015"/>
                <a:gd name="T46" fmla="*/ 2 w 2794"/>
                <a:gd name="T47" fmla="*/ 1 h 1015"/>
                <a:gd name="T48" fmla="*/ 2 w 2794"/>
                <a:gd name="T49" fmla="*/ 1 h 1015"/>
                <a:gd name="T50" fmla="*/ 2 w 2794"/>
                <a:gd name="T51" fmla="*/ 1 h 1015"/>
                <a:gd name="T52" fmla="*/ 1 w 2794"/>
                <a:gd name="T53" fmla="*/ 1 h 1015"/>
                <a:gd name="T54" fmla="*/ 1 w 2794"/>
                <a:gd name="T55" fmla="*/ 1 h 1015"/>
                <a:gd name="T56" fmla="*/ 1 w 2794"/>
                <a:gd name="T57" fmla="*/ 1 h 1015"/>
                <a:gd name="T58" fmla="*/ 1 w 2794"/>
                <a:gd name="T59" fmla="*/ 1 h 1015"/>
                <a:gd name="T60" fmla="*/ 1 w 2794"/>
                <a:gd name="T61" fmla="*/ 1 h 1015"/>
                <a:gd name="T62" fmla="*/ 1 w 2794"/>
                <a:gd name="T63" fmla="*/ 1 h 1015"/>
                <a:gd name="T64" fmla="*/ 1 w 2794"/>
                <a:gd name="T65" fmla="*/ 1 h 1015"/>
                <a:gd name="T66" fmla="*/ 1 w 2794"/>
                <a:gd name="T67" fmla="*/ 1 h 1015"/>
                <a:gd name="T68" fmla="*/ 1 w 2794"/>
                <a:gd name="T69" fmla="*/ 1 h 1015"/>
                <a:gd name="T70" fmla="*/ 1 w 2794"/>
                <a:gd name="T71" fmla="*/ 1 h 1015"/>
                <a:gd name="T72" fmla="*/ 1 w 2794"/>
                <a:gd name="T73" fmla="*/ 1 h 1015"/>
                <a:gd name="T74" fmla="*/ 1 w 2794"/>
                <a:gd name="T75" fmla="*/ 1 h 1015"/>
                <a:gd name="T76" fmla="*/ 1 w 2794"/>
                <a:gd name="T77" fmla="*/ 1 h 1015"/>
                <a:gd name="T78" fmla="*/ 1 w 2794"/>
                <a:gd name="T79" fmla="*/ 1 h 1015"/>
                <a:gd name="T80" fmla="*/ 1 w 2794"/>
                <a:gd name="T81" fmla="*/ 1 h 1015"/>
                <a:gd name="T82" fmla="*/ 1 w 2794"/>
                <a:gd name="T83" fmla="*/ 1 h 1015"/>
                <a:gd name="T84" fmla="*/ 1 w 2794"/>
                <a:gd name="T85" fmla="*/ 1 h 1015"/>
                <a:gd name="T86" fmla="*/ 1 w 2794"/>
                <a:gd name="T87" fmla="*/ 1 h 1015"/>
                <a:gd name="T88" fmla="*/ 1 w 2794"/>
                <a:gd name="T89" fmla="*/ 1 h 1015"/>
                <a:gd name="T90" fmla="*/ 1 w 2794"/>
                <a:gd name="T91" fmla="*/ 1 h 1015"/>
                <a:gd name="T92" fmla="*/ 1 w 2794"/>
                <a:gd name="T93" fmla="*/ 1 h 1015"/>
                <a:gd name="T94" fmla="*/ 1 w 2794"/>
                <a:gd name="T95" fmla="*/ 1 h 1015"/>
                <a:gd name="T96" fmla="*/ 1 w 2794"/>
                <a:gd name="T97" fmla="*/ 1 h 1015"/>
                <a:gd name="T98" fmla="*/ 1 w 2794"/>
                <a:gd name="T99" fmla="*/ 1 h 1015"/>
                <a:gd name="T100" fmla="*/ 2 w 2794"/>
                <a:gd name="T101" fmla="*/ 1 h 1015"/>
                <a:gd name="T102" fmla="*/ 2 w 2794"/>
                <a:gd name="T103" fmla="*/ 1 h 1015"/>
                <a:gd name="T104" fmla="*/ 2 w 2794"/>
                <a:gd name="T105" fmla="*/ 1 h 1015"/>
                <a:gd name="T106" fmla="*/ 2 w 2794"/>
                <a:gd name="T107" fmla="*/ 1 h 1015"/>
                <a:gd name="T108" fmla="*/ 2 w 2794"/>
                <a:gd name="T109" fmla="*/ 1 h 1015"/>
                <a:gd name="T110" fmla="*/ 2 w 2794"/>
                <a:gd name="T111" fmla="*/ 1 h 1015"/>
                <a:gd name="T112" fmla="*/ 2 w 2794"/>
                <a:gd name="T113" fmla="*/ 1 h 1015"/>
                <a:gd name="T114" fmla="*/ 3 w 2794"/>
                <a:gd name="T115" fmla="*/ 1 h 1015"/>
                <a:gd name="T116" fmla="*/ 3 w 2794"/>
                <a:gd name="T117" fmla="*/ 1 h 1015"/>
                <a:gd name="T118" fmla="*/ 3 w 2794"/>
                <a:gd name="T119" fmla="*/ 1 h 1015"/>
                <a:gd name="T120" fmla="*/ 3 w 2794"/>
                <a:gd name="T121" fmla="*/ 1 h 1015"/>
                <a:gd name="T122" fmla="*/ 3 w 2794"/>
                <a:gd name="T123" fmla="*/ 1 h 101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794"/>
                <a:gd name="T187" fmla="*/ 0 h 1015"/>
                <a:gd name="T188" fmla="*/ 2794 w 2794"/>
                <a:gd name="T189" fmla="*/ 1015 h 101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794" h="1015">
                  <a:moveTo>
                    <a:pt x="2794" y="574"/>
                  </a:moveTo>
                  <a:lnTo>
                    <a:pt x="2792" y="630"/>
                  </a:lnTo>
                  <a:lnTo>
                    <a:pt x="2789" y="683"/>
                  </a:lnTo>
                  <a:lnTo>
                    <a:pt x="2784" y="733"/>
                  </a:lnTo>
                  <a:lnTo>
                    <a:pt x="2775" y="777"/>
                  </a:lnTo>
                  <a:lnTo>
                    <a:pt x="2765" y="819"/>
                  </a:lnTo>
                  <a:lnTo>
                    <a:pt x="2752" y="854"/>
                  </a:lnTo>
                  <a:lnTo>
                    <a:pt x="2738" y="881"/>
                  </a:lnTo>
                  <a:lnTo>
                    <a:pt x="2722" y="902"/>
                  </a:lnTo>
                  <a:lnTo>
                    <a:pt x="2713" y="910"/>
                  </a:lnTo>
                  <a:lnTo>
                    <a:pt x="2703" y="917"/>
                  </a:lnTo>
                  <a:lnTo>
                    <a:pt x="2693" y="925"/>
                  </a:lnTo>
                  <a:lnTo>
                    <a:pt x="2684" y="933"/>
                  </a:lnTo>
                  <a:lnTo>
                    <a:pt x="2673" y="938"/>
                  </a:lnTo>
                  <a:lnTo>
                    <a:pt x="2663" y="946"/>
                  </a:lnTo>
                  <a:lnTo>
                    <a:pt x="2653" y="954"/>
                  </a:lnTo>
                  <a:lnTo>
                    <a:pt x="2641" y="959"/>
                  </a:lnTo>
                  <a:lnTo>
                    <a:pt x="2644" y="933"/>
                  </a:lnTo>
                  <a:lnTo>
                    <a:pt x="2646" y="908"/>
                  </a:lnTo>
                  <a:lnTo>
                    <a:pt x="2646" y="881"/>
                  </a:lnTo>
                  <a:lnTo>
                    <a:pt x="2644" y="856"/>
                  </a:lnTo>
                  <a:lnTo>
                    <a:pt x="2640" y="800"/>
                  </a:lnTo>
                  <a:lnTo>
                    <a:pt x="2631" y="745"/>
                  </a:lnTo>
                  <a:lnTo>
                    <a:pt x="2620" y="691"/>
                  </a:lnTo>
                  <a:lnTo>
                    <a:pt x="2604" y="639"/>
                  </a:lnTo>
                  <a:lnTo>
                    <a:pt x="2584" y="590"/>
                  </a:lnTo>
                  <a:lnTo>
                    <a:pt x="2561" y="542"/>
                  </a:lnTo>
                  <a:lnTo>
                    <a:pt x="2533" y="498"/>
                  </a:lnTo>
                  <a:lnTo>
                    <a:pt x="2503" y="456"/>
                  </a:lnTo>
                  <a:lnTo>
                    <a:pt x="2487" y="436"/>
                  </a:lnTo>
                  <a:lnTo>
                    <a:pt x="2470" y="417"/>
                  </a:lnTo>
                  <a:lnTo>
                    <a:pt x="2454" y="400"/>
                  </a:lnTo>
                  <a:lnTo>
                    <a:pt x="2436" y="385"/>
                  </a:lnTo>
                  <a:lnTo>
                    <a:pt x="2418" y="369"/>
                  </a:lnTo>
                  <a:lnTo>
                    <a:pt x="2400" y="356"/>
                  </a:lnTo>
                  <a:lnTo>
                    <a:pt x="2381" y="342"/>
                  </a:lnTo>
                  <a:lnTo>
                    <a:pt x="2361" y="331"/>
                  </a:lnTo>
                  <a:lnTo>
                    <a:pt x="2342" y="321"/>
                  </a:lnTo>
                  <a:lnTo>
                    <a:pt x="2322" y="314"/>
                  </a:lnTo>
                  <a:lnTo>
                    <a:pt x="2302" y="306"/>
                  </a:lnTo>
                  <a:lnTo>
                    <a:pt x="2280" y="300"/>
                  </a:lnTo>
                  <a:lnTo>
                    <a:pt x="2260" y="295"/>
                  </a:lnTo>
                  <a:lnTo>
                    <a:pt x="2238" y="291"/>
                  </a:lnTo>
                  <a:lnTo>
                    <a:pt x="2218" y="289"/>
                  </a:lnTo>
                  <a:lnTo>
                    <a:pt x="2197" y="289"/>
                  </a:lnTo>
                  <a:lnTo>
                    <a:pt x="2154" y="293"/>
                  </a:lnTo>
                  <a:lnTo>
                    <a:pt x="2112" y="300"/>
                  </a:lnTo>
                  <a:lnTo>
                    <a:pt x="2072" y="314"/>
                  </a:lnTo>
                  <a:lnTo>
                    <a:pt x="2033" y="333"/>
                  </a:lnTo>
                  <a:lnTo>
                    <a:pt x="1997" y="358"/>
                  </a:lnTo>
                  <a:lnTo>
                    <a:pt x="1962" y="387"/>
                  </a:lnTo>
                  <a:lnTo>
                    <a:pt x="1932" y="419"/>
                  </a:lnTo>
                  <a:lnTo>
                    <a:pt x="1903" y="456"/>
                  </a:lnTo>
                  <a:lnTo>
                    <a:pt x="1877" y="496"/>
                  </a:lnTo>
                  <a:lnTo>
                    <a:pt x="1854" y="540"/>
                  </a:lnTo>
                  <a:lnTo>
                    <a:pt x="1834" y="586"/>
                  </a:lnTo>
                  <a:lnTo>
                    <a:pt x="1818" y="636"/>
                  </a:lnTo>
                  <a:lnTo>
                    <a:pt x="1807" y="687"/>
                  </a:lnTo>
                  <a:lnTo>
                    <a:pt x="1798" y="741"/>
                  </a:lnTo>
                  <a:lnTo>
                    <a:pt x="1794" y="798"/>
                  </a:lnTo>
                  <a:lnTo>
                    <a:pt x="1794" y="856"/>
                  </a:lnTo>
                  <a:lnTo>
                    <a:pt x="1797" y="896"/>
                  </a:lnTo>
                  <a:lnTo>
                    <a:pt x="1803" y="936"/>
                  </a:lnTo>
                  <a:lnTo>
                    <a:pt x="1810" y="977"/>
                  </a:lnTo>
                  <a:lnTo>
                    <a:pt x="1818" y="1015"/>
                  </a:lnTo>
                  <a:lnTo>
                    <a:pt x="1795" y="1013"/>
                  </a:lnTo>
                  <a:lnTo>
                    <a:pt x="1772" y="1013"/>
                  </a:lnTo>
                  <a:lnTo>
                    <a:pt x="1748" y="1011"/>
                  </a:lnTo>
                  <a:lnTo>
                    <a:pt x="1725" y="1009"/>
                  </a:lnTo>
                  <a:lnTo>
                    <a:pt x="1700" y="1007"/>
                  </a:lnTo>
                  <a:lnTo>
                    <a:pt x="1676" y="1007"/>
                  </a:lnTo>
                  <a:lnTo>
                    <a:pt x="1653" y="1005"/>
                  </a:lnTo>
                  <a:lnTo>
                    <a:pt x="1628" y="1003"/>
                  </a:lnTo>
                  <a:lnTo>
                    <a:pt x="1604" y="1003"/>
                  </a:lnTo>
                  <a:lnTo>
                    <a:pt x="1580" y="1001"/>
                  </a:lnTo>
                  <a:lnTo>
                    <a:pt x="1555" y="1001"/>
                  </a:lnTo>
                  <a:lnTo>
                    <a:pt x="1529" y="1001"/>
                  </a:lnTo>
                  <a:lnTo>
                    <a:pt x="1505" y="1000"/>
                  </a:lnTo>
                  <a:lnTo>
                    <a:pt x="1480" y="1000"/>
                  </a:lnTo>
                  <a:lnTo>
                    <a:pt x="1454" y="1000"/>
                  </a:lnTo>
                  <a:lnTo>
                    <a:pt x="1430" y="1000"/>
                  </a:lnTo>
                  <a:lnTo>
                    <a:pt x="1407" y="1000"/>
                  </a:lnTo>
                  <a:lnTo>
                    <a:pt x="1384" y="1000"/>
                  </a:lnTo>
                  <a:lnTo>
                    <a:pt x="1359" y="1000"/>
                  </a:lnTo>
                  <a:lnTo>
                    <a:pt x="1336" y="1000"/>
                  </a:lnTo>
                  <a:lnTo>
                    <a:pt x="1315" y="1001"/>
                  </a:lnTo>
                  <a:lnTo>
                    <a:pt x="1292" y="1001"/>
                  </a:lnTo>
                  <a:lnTo>
                    <a:pt x="1269" y="1001"/>
                  </a:lnTo>
                  <a:lnTo>
                    <a:pt x="1246" y="1001"/>
                  </a:lnTo>
                  <a:lnTo>
                    <a:pt x="1224" y="1003"/>
                  </a:lnTo>
                  <a:lnTo>
                    <a:pt x="1201" y="1003"/>
                  </a:lnTo>
                  <a:lnTo>
                    <a:pt x="1180" y="1003"/>
                  </a:lnTo>
                  <a:lnTo>
                    <a:pt x="1157" y="1005"/>
                  </a:lnTo>
                  <a:lnTo>
                    <a:pt x="1135" y="1005"/>
                  </a:lnTo>
                  <a:lnTo>
                    <a:pt x="1112" y="1005"/>
                  </a:lnTo>
                  <a:lnTo>
                    <a:pt x="1090" y="1007"/>
                  </a:lnTo>
                  <a:lnTo>
                    <a:pt x="1069" y="1007"/>
                  </a:lnTo>
                  <a:lnTo>
                    <a:pt x="1073" y="971"/>
                  </a:lnTo>
                  <a:lnTo>
                    <a:pt x="1078" y="933"/>
                  </a:lnTo>
                  <a:lnTo>
                    <a:pt x="1079" y="894"/>
                  </a:lnTo>
                  <a:lnTo>
                    <a:pt x="1078" y="856"/>
                  </a:lnTo>
                  <a:lnTo>
                    <a:pt x="1073" y="800"/>
                  </a:lnTo>
                  <a:lnTo>
                    <a:pt x="1065" y="745"/>
                  </a:lnTo>
                  <a:lnTo>
                    <a:pt x="1053" y="691"/>
                  </a:lnTo>
                  <a:lnTo>
                    <a:pt x="1037" y="639"/>
                  </a:lnTo>
                  <a:lnTo>
                    <a:pt x="1017" y="590"/>
                  </a:lnTo>
                  <a:lnTo>
                    <a:pt x="994" y="542"/>
                  </a:lnTo>
                  <a:lnTo>
                    <a:pt x="967" y="498"/>
                  </a:lnTo>
                  <a:lnTo>
                    <a:pt x="937" y="456"/>
                  </a:lnTo>
                  <a:lnTo>
                    <a:pt x="921" y="436"/>
                  </a:lnTo>
                  <a:lnTo>
                    <a:pt x="903" y="417"/>
                  </a:lnTo>
                  <a:lnTo>
                    <a:pt x="886" y="400"/>
                  </a:lnTo>
                  <a:lnTo>
                    <a:pt x="869" y="385"/>
                  </a:lnTo>
                  <a:lnTo>
                    <a:pt x="850" y="369"/>
                  </a:lnTo>
                  <a:lnTo>
                    <a:pt x="833" y="356"/>
                  </a:lnTo>
                  <a:lnTo>
                    <a:pt x="813" y="342"/>
                  </a:lnTo>
                  <a:lnTo>
                    <a:pt x="794" y="331"/>
                  </a:lnTo>
                  <a:lnTo>
                    <a:pt x="774" y="321"/>
                  </a:lnTo>
                  <a:lnTo>
                    <a:pt x="755" y="314"/>
                  </a:lnTo>
                  <a:lnTo>
                    <a:pt x="735" y="306"/>
                  </a:lnTo>
                  <a:lnTo>
                    <a:pt x="714" y="300"/>
                  </a:lnTo>
                  <a:lnTo>
                    <a:pt x="693" y="295"/>
                  </a:lnTo>
                  <a:lnTo>
                    <a:pt x="672" y="291"/>
                  </a:lnTo>
                  <a:lnTo>
                    <a:pt x="652" y="289"/>
                  </a:lnTo>
                  <a:lnTo>
                    <a:pt x="630" y="289"/>
                  </a:lnTo>
                  <a:lnTo>
                    <a:pt x="587" y="293"/>
                  </a:lnTo>
                  <a:lnTo>
                    <a:pt x="545" y="300"/>
                  </a:lnTo>
                  <a:lnTo>
                    <a:pt x="505" y="314"/>
                  </a:lnTo>
                  <a:lnTo>
                    <a:pt x="466" y="333"/>
                  </a:lnTo>
                  <a:lnTo>
                    <a:pt x="430" y="358"/>
                  </a:lnTo>
                  <a:lnTo>
                    <a:pt x="396" y="387"/>
                  </a:lnTo>
                  <a:lnTo>
                    <a:pt x="365" y="419"/>
                  </a:lnTo>
                  <a:lnTo>
                    <a:pt x="337" y="456"/>
                  </a:lnTo>
                  <a:lnTo>
                    <a:pt x="311" y="496"/>
                  </a:lnTo>
                  <a:lnTo>
                    <a:pt x="288" y="540"/>
                  </a:lnTo>
                  <a:lnTo>
                    <a:pt x="268" y="586"/>
                  </a:lnTo>
                  <a:lnTo>
                    <a:pt x="252" y="636"/>
                  </a:lnTo>
                  <a:lnTo>
                    <a:pt x="240" y="687"/>
                  </a:lnTo>
                  <a:lnTo>
                    <a:pt x="232" y="741"/>
                  </a:lnTo>
                  <a:lnTo>
                    <a:pt x="227" y="798"/>
                  </a:lnTo>
                  <a:lnTo>
                    <a:pt x="227" y="856"/>
                  </a:lnTo>
                  <a:lnTo>
                    <a:pt x="229" y="881"/>
                  </a:lnTo>
                  <a:lnTo>
                    <a:pt x="232" y="904"/>
                  </a:lnTo>
                  <a:lnTo>
                    <a:pt x="235" y="929"/>
                  </a:lnTo>
                  <a:lnTo>
                    <a:pt x="239" y="954"/>
                  </a:lnTo>
                  <a:lnTo>
                    <a:pt x="213" y="942"/>
                  </a:lnTo>
                  <a:lnTo>
                    <a:pt x="187" y="931"/>
                  </a:lnTo>
                  <a:lnTo>
                    <a:pt x="164" y="917"/>
                  </a:lnTo>
                  <a:lnTo>
                    <a:pt x="142" y="904"/>
                  </a:lnTo>
                  <a:lnTo>
                    <a:pt x="121" y="888"/>
                  </a:lnTo>
                  <a:lnTo>
                    <a:pt x="101" y="871"/>
                  </a:lnTo>
                  <a:lnTo>
                    <a:pt x="83" y="854"/>
                  </a:lnTo>
                  <a:lnTo>
                    <a:pt x="66" y="837"/>
                  </a:lnTo>
                  <a:lnTo>
                    <a:pt x="55" y="821"/>
                  </a:lnTo>
                  <a:lnTo>
                    <a:pt x="45" y="798"/>
                  </a:lnTo>
                  <a:lnTo>
                    <a:pt x="35" y="772"/>
                  </a:lnTo>
                  <a:lnTo>
                    <a:pt x="26" y="741"/>
                  </a:lnTo>
                  <a:lnTo>
                    <a:pt x="19" y="706"/>
                  </a:lnTo>
                  <a:lnTo>
                    <a:pt x="12" y="666"/>
                  </a:lnTo>
                  <a:lnTo>
                    <a:pt x="6" y="626"/>
                  </a:lnTo>
                  <a:lnTo>
                    <a:pt x="3" y="582"/>
                  </a:lnTo>
                  <a:lnTo>
                    <a:pt x="0" y="538"/>
                  </a:lnTo>
                  <a:lnTo>
                    <a:pt x="0" y="498"/>
                  </a:lnTo>
                  <a:lnTo>
                    <a:pt x="3" y="461"/>
                  </a:lnTo>
                  <a:lnTo>
                    <a:pt x="6" y="427"/>
                  </a:lnTo>
                  <a:lnTo>
                    <a:pt x="20" y="408"/>
                  </a:lnTo>
                  <a:lnTo>
                    <a:pt x="35" y="388"/>
                  </a:lnTo>
                  <a:lnTo>
                    <a:pt x="52" y="371"/>
                  </a:lnTo>
                  <a:lnTo>
                    <a:pt x="69" y="352"/>
                  </a:lnTo>
                  <a:lnTo>
                    <a:pt x="88" y="335"/>
                  </a:lnTo>
                  <a:lnTo>
                    <a:pt x="108" y="318"/>
                  </a:lnTo>
                  <a:lnTo>
                    <a:pt x="130" y="300"/>
                  </a:lnTo>
                  <a:lnTo>
                    <a:pt x="153" y="283"/>
                  </a:lnTo>
                  <a:lnTo>
                    <a:pt x="176" y="266"/>
                  </a:lnTo>
                  <a:lnTo>
                    <a:pt x="201" y="251"/>
                  </a:lnTo>
                  <a:lnTo>
                    <a:pt x="227" y="235"/>
                  </a:lnTo>
                  <a:lnTo>
                    <a:pt x="255" y="220"/>
                  </a:lnTo>
                  <a:lnTo>
                    <a:pt x="282" y="205"/>
                  </a:lnTo>
                  <a:lnTo>
                    <a:pt x="311" y="189"/>
                  </a:lnTo>
                  <a:lnTo>
                    <a:pt x="341" y="174"/>
                  </a:lnTo>
                  <a:lnTo>
                    <a:pt x="373" y="160"/>
                  </a:lnTo>
                  <a:lnTo>
                    <a:pt x="406" y="147"/>
                  </a:lnTo>
                  <a:lnTo>
                    <a:pt x="439" y="134"/>
                  </a:lnTo>
                  <a:lnTo>
                    <a:pt x="472" y="122"/>
                  </a:lnTo>
                  <a:lnTo>
                    <a:pt x="508" y="109"/>
                  </a:lnTo>
                  <a:lnTo>
                    <a:pt x="544" y="97"/>
                  </a:lnTo>
                  <a:lnTo>
                    <a:pt x="580" y="86"/>
                  </a:lnTo>
                  <a:lnTo>
                    <a:pt x="617" y="74"/>
                  </a:lnTo>
                  <a:lnTo>
                    <a:pt x="656" y="65"/>
                  </a:lnTo>
                  <a:lnTo>
                    <a:pt x="695" y="55"/>
                  </a:lnTo>
                  <a:lnTo>
                    <a:pt x="735" y="46"/>
                  </a:lnTo>
                  <a:lnTo>
                    <a:pt x="777" y="36"/>
                  </a:lnTo>
                  <a:lnTo>
                    <a:pt x="819" y="28"/>
                  </a:lnTo>
                  <a:lnTo>
                    <a:pt x="860" y="21"/>
                  </a:lnTo>
                  <a:lnTo>
                    <a:pt x="903" y="13"/>
                  </a:lnTo>
                  <a:lnTo>
                    <a:pt x="947" y="5"/>
                  </a:lnTo>
                  <a:lnTo>
                    <a:pt x="991" y="0"/>
                  </a:lnTo>
                  <a:lnTo>
                    <a:pt x="996" y="7"/>
                  </a:lnTo>
                  <a:lnTo>
                    <a:pt x="1001" y="17"/>
                  </a:lnTo>
                  <a:lnTo>
                    <a:pt x="1007" y="24"/>
                  </a:lnTo>
                  <a:lnTo>
                    <a:pt x="1014" y="34"/>
                  </a:lnTo>
                  <a:lnTo>
                    <a:pt x="1021" y="42"/>
                  </a:lnTo>
                  <a:lnTo>
                    <a:pt x="1030" y="49"/>
                  </a:lnTo>
                  <a:lnTo>
                    <a:pt x="1039" y="57"/>
                  </a:lnTo>
                  <a:lnTo>
                    <a:pt x="1049" y="65"/>
                  </a:lnTo>
                  <a:lnTo>
                    <a:pt x="1086" y="88"/>
                  </a:lnTo>
                  <a:lnTo>
                    <a:pt x="1129" y="109"/>
                  </a:lnTo>
                  <a:lnTo>
                    <a:pt x="1178" y="126"/>
                  </a:lnTo>
                  <a:lnTo>
                    <a:pt x="1231" y="139"/>
                  </a:lnTo>
                  <a:lnTo>
                    <a:pt x="1289" y="149"/>
                  </a:lnTo>
                  <a:lnTo>
                    <a:pt x="1348" y="159"/>
                  </a:lnTo>
                  <a:lnTo>
                    <a:pt x="1410" y="162"/>
                  </a:lnTo>
                  <a:lnTo>
                    <a:pt x="1473" y="164"/>
                  </a:lnTo>
                  <a:lnTo>
                    <a:pt x="1535" y="162"/>
                  </a:lnTo>
                  <a:lnTo>
                    <a:pt x="1595" y="159"/>
                  </a:lnTo>
                  <a:lnTo>
                    <a:pt x="1654" y="149"/>
                  </a:lnTo>
                  <a:lnTo>
                    <a:pt x="1710" y="139"/>
                  </a:lnTo>
                  <a:lnTo>
                    <a:pt x="1764" y="126"/>
                  </a:lnTo>
                  <a:lnTo>
                    <a:pt x="1811" y="109"/>
                  </a:lnTo>
                  <a:lnTo>
                    <a:pt x="1853" y="88"/>
                  </a:lnTo>
                  <a:lnTo>
                    <a:pt x="1887" y="65"/>
                  </a:lnTo>
                  <a:lnTo>
                    <a:pt x="1899" y="55"/>
                  </a:lnTo>
                  <a:lnTo>
                    <a:pt x="1910" y="44"/>
                  </a:lnTo>
                  <a:lnTo>
                    <a:pt x="1919" y="34"/>
                  </a:lnTo>
                  <a:lnTo>
                    <a:pt x="1928" y="23"/>
                  </a:lnTo>
                  <a:lnTo>
                    <a:pt x="1935" y="23"/>
                  </a:lnTo>
                  <a:lnTo>
                    <a:pt x="1998" y="36"/>
                  </a:lnTo>
                  <a:lnTo>
                    <a:pt x="2061" y="51"/>
                  </a:lnTo>
                  <a:lnTo>
                    <a:pt x="2125" y="69"/>
                  </a:lnTo>
                  <a:lnTo>
                    <a:pt x="2187" y="88"/>
                  </a:lnTo>
                  <a:lnTo>
                    <a:pt x="2247" y="107"/>
                  </a:lnTo>
                  <a:lnTo>
                    <a:pt x="2306" y="130"/>
                  </a:lnTo>
                  <a:lnTo>
                    <a:pt x="2364" y="153"/>
                  </a:lnTo>
                  <a:lnTo>
                    <a:pt x="2418" y="178"/>
                  </a:lnTo>
                  <a:lnTo>
                    <a:pt x="2473" y="203"/>
                  </a:lnTo>
                  <a:lnTo>
                    <a:pt x="2523" y="231"/>
                  </a:lnTo>
                  <a:lnTo>
                    <a:pt x="2572" y="258"/>
                  </a:lnTo>
                  <a:lnTo>
                    <a:pt x="2618" y="289"/>
                  </a:lnTo>
                  <a:lnTo>
                    <a:pt x="2663" y="318"/>
                  </a:lnTo>
                  <a:lnTo>
                    <a:pt x="2702" y="348"/>
                  </a:lnTo>
                  <a:lnTo>
                    <a:pt x="2739" y="379"/>
                  </a:lnTo>
                  <a:lnTo>
                    <a:pt x="2772" y="411"/>
                  </a:lnTo>
                  <a:lnTo>
                    <a:pt x="2775" y="406"/>
                  </a:lnTo>
                  <a:lnTo>
                    <a:pt x="2782" y="442"/>
                  </a:lnTo>
                  <a:lnTo>
                    <a:pt x="2788" y="484"/>
                  </a:lnTo>
                  <a:lnTo>
                    <a:pt x="2792" y="528"/>
                  </a:lnTo>
                  <a:lnTo>
                    <a:pt x="2794" y="574"/>
                  </a:lnTo>
                  <a:close/>
                </a:path>
              </a:pathLst>
            </a:custGeom>
            <a:solidFill>
              <a:srgbClr val="11C1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03" name="Freeform 88"/>
            <p:cNvSpPr>
              <a:spLocks/>
            </p:cNvSpPr>
            <p:nvPr/>
          </p:nvSpPr>
          <p:spPr bwMode="auto">
            <a:xfrm>
              <a:off x="4941" y="1675"/>
              <a:ext cx="29" cy="57"/>
            </a:xfrm>
            <a:custGeom>
              <a:avLst/>
              <a:gdLst>
                <a:gd name="T0" fmla="*/ 1 w 57"/>
                <a:gd name="T1" fmla="*/ 0 h 115"/>
                <a:gd name="T2" fmla="*/ 1 w 57"/>
                <a:gd name="T3" fmla="*/ 0 h 115"/>
                <a:gd name="T4" fmla="*/ 1 w 57"/>
                <a:gd name="T5" fmla="*/ 0 h 115"/>
                <a:gd name="T6" fmla="*/ 1 w 57"/>
                <a:gd name="T7" fmla="*/ 0 h 115"/>
                <a:gd name="T8" fmla="*/ 1 w 57"/>
                <a:gd name="T9" fmla="*/ 0 h 115"/>
                <a:gd name="T10" fmla="*/ 1 w 57"/>
                <a:gd name="T11" fmla="*/ 0 h 115"/>
                <a:gd name="T12" fmla="*/ 1 w 57"/>
                <a:gd name="T13" fmla="*/ 0 h 115"/>
                <a:gd name="T14" fmla="*/ 1 w 57"/>
                <a:gd name="T15" fmla="*/ 0 h 115"/>
                <a:gd name="T16" fmla="*/ 1 w 57"/>
                <a:gd name="T17" fmla="*/ 0 h 115"/>
                <a:gd name="T18" fmla="*/ 1 w 57"/>
                <a:gd name="T19" fmla="*/ 0 h 115"/>
                <a:gd name="T20" fmla="*/ 1 w 57"/>
                <a:gd name="T21" fmla="*/ 0 h 115"/>
                <a:gd name="T22" fmla="*/ 1 w 57"/>
                <a:gd name="T23" fmla="*/ 0 h 115"/>
                <a:gd name="T24" fmla="*/ 1 w 57"/>
                <a:gd name="T25" fmla="*/ 0 h 115"/>
                <a:gd name="T26" fmla="*/ 1 w 57"/>
                <a:gd name="T27" fmla="*/ 0 h 115"/>
                <a:gd name="T28" fmla="*/ 1 w 57"/>
                <a:gd name="T29" fmla="*/ 0 h 115"/>
                <a:gd name="T30" fmla="*/ 1 w 57"/>
                <a:gd name="T31" fmla="*/ 0 h 115"/>
                <a:gd name="T32" fmla="*/ 1 w 57"/>
                <a:gd name="T33" fmla="*/ 0 h 115"/>
                <a:gd name="T34" fmla="*/ 1 w 57"/>
                <a:gd name="T35" fmla="*/ 0 h 115"/>
                <a:gd name="T36" fmla="*/ 1 w 57"/>
                <a:gd name="T37" fmla="*/ 0 h 115"/>
                <a:gd name="T38" fmla="*/ 0 w 57"/>
                <a:gd name="T39" fmla="*/ 0 h 115"/>
                <a:gd name="T40" fmla="*/ 0 w 57"/>
                <a:gd name="T41" fmla="*/ 0 h 115"/>
                <a:gd name="T42" fmla="*/ 1 w 57"/>
                <a:gd name="T43" fmla="*/ 0 h 115"/>
                <a:gd name="T44" fmla="*/ 1 w 57"/>
                <a:gd name="T45" fmla="*/ 0 h 115"/>
                <a:gd name="T46" fmla="*/ 1 w 57"/>
                <a:gd name="T47" fmla="*/ 0 h 115"/>
                <a:gd name="T48" fmla="*/ 1 w 57"/>
                <a:gd name="T49" fmla="*/ 0 h 115"/>
                <a:gd name="T50" fmla="*/ 1 w 57"/>
                <a:gd name="T51" fmla="*/ 0 h 115"/>
                <a:gd name="T52" fmla="*/ 1 w 57"/>
                <a:gd name="T53" fmla="*/ 0 h 115"/>
                <a:gd name="T54" fmla="*/ 1 w 57"/>
                <a:gd name="T55" fmla="*/ 0 h 115"/>
                <a:gd name="T56" fmla="*/ 1 w 57"/>
                <a:gd name="T57" fmla="*/ 0 h 115"/>
                <a:gd name="T58" fmla="*/ 1 w 57"/>
                <a:gd name="T59" fmla="*/ 0 h 115"/>
                <a:gd name="T60" fmla="*/ 1 w 57"/>
                <a:gd name="T61" fmla="*/ 0 h 115"/>
                <a:gd name="T62" fmla="*/ 1 w 57"/>
                <a:gd name="T63" fmla="*/ 0 h 115"/>
                <a:gd name="T64" fmla="*/ 1 w 57"/>
                <a:gd name="T65" fmla="*/ 0 h 115"/>
                <a:gd name="T66" fmla="*/ 1 w 57"/>
                <a:gd name="T67" fmla="*/ 0 h 115"/>
                <a:gd name="T68" fmla="*/ 1 w 57"/>
                <a:gd name="T69" fmla="*/ 0 h 115"/>
                <a:gd name="T70" fmla="*/ 1 w 57"/>
                <a:gd name="T71" fmla="*/ 0 h 115"/>
                <a:gd name="T72" fmla="*/ 1 w 57"/>
                <a:gd name="T73" fmla="*/ 0 h 115"/>
                <a:gd name="T74" fmla="*/ 1 w 57"/>
                <a:gd name="T75" fmla="*/ 0 h 115"/>
                <a:gd name="T76" fmla="*/ 1 w 57"/>
                <a:gd name="T77" fmla="*/ 0 h 115"/>
                <a:gd name="T78" fmla="*/ 1 w 57"/>
                <a:gd name="T79" fmla="*/ 0 h 115"/>
                <a:gd name="T80" fmla="*/ 1 w 57"/>
                <a:gd name="T81" fmla="*/ 0 h 1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7"/>
                <a:gd name="T124" fmla="*/ 0 h 115"/>
                <a:gd name="T125" fmla="*/ 57 w 57"/>
                <a:gd name="T126" fmla="*/ 115 h 11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7" h="115">
                  <a:moveTo>
                    <a:pt x="23" y="0"/>
                  </a:moveTo>
                  <a:lnTo>
                    <a:pt x="21" y="0"/>
                  </a:lnTo>
                  <a:lnTo>
                    <a:pt x="19" y="0"/>
                  </a:lnTo>
                  <a:lnTo>
                    <a:pt x="17" y="2"/>
                  </a:lnTo>
                  <a:lnTo>
                    <a:pt x="14" y="2"/>
                  </a:lnTo>
                  <a:lnTo>
                    <a:pt x="23" y="10"/>
                  </a:lnTo>
                  <a:lnTo>
                    <a:pt x="32" y="23"/>
                  </a:lnTo>
                  <a:lnTo>
                    <a:pt x="37" y="39"/>
                  </a:lnTo>
                  <a:lnTo>
                    <a:pt x="39" y="58"/>
                  </a:lnTo>
                  <a:lnTo>
                    <a:pt x="39" y="60"/>
                  </a:lnTo>
                  <a:lnTo>
                    <a:pt x="39" y="64"/>
                  </a:lnTo>
                  <a:lnTo>
                    <a:pt x="39" y="65"/>
                  </a:lnTo>
                  <a:lnTo>
                    <a:pt x="39" y="69"/>
                  </a:lnTo>
                  <a:lnTo>
                    <a:pt x="36" y="58"/>
                  </a:lnTo>
                  <a:lnTo>
                    <a:pt x="32" y="50"/>
                  </a:lnTo>
                  <a:lnTo>
                    <a:pt x="24" y="44"/>
                  </a:lnTo>
                  <a:lnTo>
                    <a:pt x="19" y="42"/>
                  </a:lnTo>
                  <a:lnTo>
                    <a:pt x="10" y="46"/>
                  </a:lnTo>
                  <a:lnTo>
                    <a:pt x="4" y="54"/>
                  </a:lnTo>
                  <a:lnTo>
                    <a:pt x="0" y="65"/>
                  </a:lnTo>
                  <a:lnTo>
                    <a:pt x="0" y="79"/>
                  </a:lnTo>
                  <a:lnTo>
                    <a:pt x="3" y="92"/>
                  </a:lnTo>
                  <a:lnTo>
                    <a:pt x="7" y="104"/>
                  </a:lnTo>
                  <a:lnTo>
                    <a:pt x="13" y="111"/>
                  </a:lnTo>
                  <a:lnTo>
                    <a:pt x="21" y="115"/>
                  </a:lnTo>
                  <a:lnTo>
                    <a:pt x="23" y="115"/>
                  </a:lnTo>
                  <a:lnTo>
                    <a:pt x="24" y="115"/>
                  </a:lnTo>
                  <a:lnTo>
                    <a:pt x="26" y="115"/>
                  </a:lnTo>
                  <a:lnTo>
                    <a:pt x="27" y="115"/>
                  </a:lnTo>
                  <a:lnTo>
                    <a:pt x="40" y="111"/>
                  </a:lnTo>
                  <a:lnTo>
                    <a:pt x="50" y="98"/>
                  </a:lnTo>
                  <a:lnTo>
                    <a:pt x="56" y="81"/>
                  </a:lnTo>
                  <a:lnTo>
                    <a:pt x="57" y="58"/>
                  </a:lnTo>
                  <a:lnTo>
                    <a:pt x="55" y="35"/>
                  </a:lnTo>
                  <a:lnTo>
                    <a:pt x="46" y="18"/>
                  </a:lnTo>
                  <a:lnTo>
                    <a:pt x="36" y="4"/>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04" name="Freeform 89"/>
            <p:cNvSpPr>
              <a:spLocks/>
            </p:cNvSpPr>
            <p:nvPr/>
          </p:nvSpPr>
          <p:spPr bwMode="auto">
            <a:xfrm>
              <a:off x="5016" y="1677"/>
              <a:ext cx="28" cy="57"/>
            </a:xfrm>
            <a:custGeom>
              <a:avLst/>
              <a:gdLst>
                <a:gd name="T0" fmla="*/ 1 w 56"/>
                <a:gd name="T1" fmla="*/ 0 h 115"/>
                <a:gd name="T2" fmla="*/ 1 w 56"/>
                <a:gd name="T3" fmla="*/ 0 h 115"/>
                <a:gd name="T4" fmla="*/ 1 w 56"/>
                <a:gd name="T5" fmla="*/ 0 h 115"/>
                <a:gd name="T6" fmla="*/ 1 w 56"/>
                <a:gd name="T7" fmla="*/ 0 h 115"/>
                <a:gd name="T8" fmla="*/ 1 w 56"/>
                <a:gd name="T9" fmla="*/ 0 h 115"/>
                <a:gd name="T10" fmla="*/ 1 w 56"/>
                <a:gd name="T11" fmla="*/ 0 h 115"/>
                <a:gd name="T12" fmla="*/ 1 w 56"/>
                <a:gd name="T13" fmla="*/ 0 h 115"/>
                <a:gd name="T14" fmla="*/ 1 w 56"/>
                <a:gd name="T15" fmla="*/ 0 h 115"/>
                <a:gd name="T16" fmla="*/ 1 w 56"/>
                <a:gd name="T17" fmla="*/ 0 h 115"/>
                <a:gd name="T18" fmla="*/ 1 w 56"/>
                <a:gd name="T19" fmla="*/ 0 h 115"/>
                <a:gd name="T20" fmla="*/ 1 w 56"/>
                <a:gd name="T21" fmla="*/ 0 h 115"/>
                <a:gd name="T22" fmla="*/ 1 w 56"/>
                <a:gd name="T23" fmla="*/ 0 h 115"/>
                <a:gd name="T24" fmla="*/ 1 w 56"/>
                <a:gd name="T25" fmla="*/ 0 h 115"/>
                <a:gd name="T26" fmla="*/ 1 w 56"/>
                <a:gd name="T27" fmla="*/ 0 h 115"/>
                <a:gd name="T28" fmla="*/ 1 w 56"/>
                <a:gd name="T29" fmla="*/ 0 h 115"/>
                <a:gd name="T30" fmla="*/ 1 w 56"/>
                <a:gd name="T31" fmla="*/ 0 h 115"/>
                <a:gd name="T32" fmla="*/ 1 w 56"/>
                <a:gd name="T33" fmla="*/ 0 h 115"/>
                <a:gd name="T34" fmla="*/ 1 w 56"/>
                <a:gd name="T35" fmla="*/ 0 h 115"/>
                <a:gd name="T36" fmla="*/ 1 w 56"/>
                <a:gd name="T37" fmla="*/ 0 h 115"/>
                <a:gd name="T38" fmla="*/ 1 w 56"/>
                <a:gd name="T39" fmla="*/ 0 h 115"/>
                <a:gd name="T40" fmla="*/ 1 w 56"/>
                <a:gd name="T41" fmla="*/ 0 h 115"/>
                <a:gd name="T42" fmla="*/ 1 w 56"/>
                <a:gd name="T43" fmla="*/ 0 h 115"/>
                <a:gd name="T44" fmla="*/ 1 w 56"/>
                <a:gd name="T45" fmla="*/ 0 h 115"/>
                <a:gd name="T46" fmla="*/ 1 w 56"/>
                <a:gd name="T47" fmla="*/ 0 h 115"/>
                <a:gd name="T48" fmla="*/ 1 w 56"/>
                <a:gd name="T49" fmla="*/ 0 h 115"/>
                <a:gd name="T50" fmla="*/ 1 w 56"/>
                <a:gd name="T51" fmla="*/ 0 h 115"/>
                <a:gd name="T52" fmla="*/ 1 w 56"/>
                <a:gd name="T53" fmla="*/ 0 h 115"/>
                <a:gd name="T54" fmla="*/ 1 w 56"/>
                <a:gd name="T55" fmla="*/ 0 h 115"/>
                <a:gd name="T56" fmla="*/ 1 w 56"/>
                <a:gd name="T57" fmla="*/ 0 h 115"/>
                <a:gd name="T58" fmla="*/ 1 w 56"/>
                <a:gd name="T59" fmla="*/ 0 h 115"/>
                <a:gd name="T60" fmla="*/ 1 w 56"/>
                <a:gd name="T61" fmla="*/ 0 h 115"/>
                <a:gd name="T62" fmla="*/ 1 w 56"/>
                <a:gd name="T63" fmla="*/ 0 h 115"/>
                <a:gd name="T64" fmla="*/ 1 w 56"/>
                <a:gd name="T65" fmla="*/ 0 h 115"/>
                <a:gd name="T66" fmla="*/ 1 w 56"/>
                <a:gd name="T67" fmla="*/ 0 h 115"/>
                <a:gd name="T68" fmla="*/ 1 w 56"/>
                <a:gd name="T69" fmla="*/ 0 h 115"/>
                <a:gd name="T70" fmla="*/ 1 w 56"/>
                <a:gd name="T71" fmla="*/ 0 h 115"/>
                <a:gd name="T72" fmla="*/ 0 w 56"/>
                <a:gd name="T73" fmla="*/ 0 h 115"/>
                <a:gd name="T74" fmla="*/ 1 w 56"/>
                <a:gd name="T75" fmla="*/ 0 h 115"/>
                <a:gd name="T76" fmla="*/ 1 w 56"/>
                <a:gd name="T77" fmla="*/ 0 h 115"/>
                <a:gd name="T78" fmla="*/ 1 w 56"/>
                <a:gd name="T79" fmla="*/ 0 h 115"/>
                <a:gd name="T80" fmla="*/ 1 w 56"/>
                <a:gd name="T81" fmla="*/ 0 h 1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
                <a:gd name="T124" fmla="*/ 0 h 115"/>
                <a:gd name="T125" fmla="*/ 56 w 56"/>
                <a:gd name="T126" fmla="*/ 115 h 11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 h="115">
                  <a:moveTo>
                    <a:pt x="21" y="113"/>
                  </a:moveTo>
                  <a:lnTo>
                    <a:pt x="21" y="113"/>
                  </a:lnTo>
                  <a:lnTo>
                    <a:pt x="23" y="113"/>
                  </a:lnTo>
                  <a:lnTo>
                    <a:pt x="24" y="115"/>
                  </a:lnTo>
                  <a:lnTo>
                    <a:pt x="25" y="115"/>
                  </a:lnTo>
                  <a:lnTo>
                    <a:pt x="27" y="115"/>
                  </a:lnTo>
                  <a:lnTo>
                    <a:pt x="40" y="111"/>
                  </a:lnTo>
                  <a:lnTo>
                    <a:pt x="48" y="98"/>
                  </a:lnTo>
                  <a:lnTo>
                    <a:pt x="54" y="79"/>
                  </a:lnTo>
                  <a:lnTo>
                    <a:pt x="56" y="58"/>
                  </a:lnTo>
                  <a:lnTo>
                    <a:pt x="53" y="35"/>
                  </a:lnTo>
                  <a:lnTo>
                    <a:pt x="46" y="17"/>
                  </a:lnTo>
                  <a:lnTo>
                    <a:pt x="35" y="4"/>
                  </a:lnTo>
                  <a:lnTo>
                    <a:pt x="23" y="0"/>
                  </a:lnTo>
                  <a:lnTo>
                    <a:pt x="21" y="0"/>
                  </a:lnTo>
                  <a:lnTo>
                    <a:pt x="18" y="0"/>
                  </a:lnTo>
                  <a:lnTo>
                    <a:pt x="17" y="0"/>
                  </a:lnTo>
                  <a:lnTo>
                    <a:pt x="14" y="2"/>
                  </a:lnTo>
                  <a:lnTo>
                    <a:pt x="23" y="10"/>
                  </a:lnTo>
                  <a:lnTo>
                    <a:pt x="31" y="23"/>
                  </a:lnTo>
                  <a:lnTo>
                    <a:pt x="37" y="38"/>
                  </a:lnTo>
                  <a:lnTo>
                    <a:pt x="38" y="58"/>
                  </a:lnTo>
                  <a:lnTo>
                    <a:pt x="40" y="60"/>
                  </a:lnTo>
                  <a:lnTo>
                    <a:pt x="40" y="63"/>
                  </a:lnTo>
                  <a:lnTo>
                    <a:pt x="40" y="65"/>
                  </a:lnTo>
                  <a:lnTo>
                    <a:pt x="38" y="67"/>
                  </a:lnTo>
                  <a:lnTo>
                    <a:pt x="35" y="58"/>
                  </a:lnTo>
                  <a:lnTo>
                    <a:pt x="31" y="50"/>
                  </a:lnTo>
                  <a:lnTo>
                    <a:pt x="25" y="44"/>
                  </a:lnTo>
                  <a:lnTo>
                    <a:pt x="18" y="42"/>
                  </a:lnTo>
                  <a:lnTo>
                    <a:pt x="11" y="44"/>
                  </a:lnTo>
                  <a:lnTo>
                    <a:pt x="5" y="52"/>
                  </a:lnTo>
                  <a:lnTo>
                    <a:pt x="1" y="63"/>
                  </a:lnTo>
                  <a:lnTo>
                    <a:pt x="0" y="79"/>
                  </a:lnTo>
                  <a:lnTo>
                    <a:pt x="2" y="92"/>
                  </a:lnTo>
                  <a:lnTo>
                    <a:pt x="7" y="104"/>
                  </a:lnTo>
                  <a:lnTo>
                    <a:pt x="12" y="111"/>
                  </a:lnTo>
                  <a:lnTo>
                    <a:pt x="21" y="1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05" name="Freeform 90"/>
            <p:cNvSpPr>
              <a:spLocks/>
            </p:cNvSpPr>
            <p:nvPr/>
          </p:nvSpPr>
          <p:spPr bwMode="auto">
            <a:xfrm>
              <a:off x="4542" y="2193"/>
              <a:ext cx="254" cy="337"/>
            </a:xfrm>
            <a:custGeom>
              <a:avLst/>
              <a:gdLst>
                <a:gd name="T0" fmla="*/ 1 w 507"/>
                <a:gd name="T1" fmla="*/ 1 h 674"/>
                <a:gd name="T2" fmla="*/ 1 w 507"/>
                <a:gd name="T3" fmla="*/ 1 h 674"/>
                <a:gd name="T4" fmla="*/ 1 w 507"/>
                <a:gd name="T5" fmla="*/ 1 h 674"/>
                <a:gd name="T6" fmla="*/ 1 w 507"/>
                <a:gd name="T7" fmla="*/ 1 h 674"/>
                <a:gd name="T8" fmla="*/ 1 w 507"/>
                <a:gd name="T9" fmla="*/ 1 h 674"/>
                <a:gd name="T10" fmla="*/ 1 w 507"/>
                <a:gd name="T11" fmla="*/ 1 h 674"/>
                <a:gd name="T12" fmla="*/ 1 w 507"/>
                <a:gd name="T13" fmla="*/ 1 h 674"/>
                <a:gd name="T14" fmla="*/ 0 w 507"/>
                <a:gd name="T15" fmla="*/ 1 h 674"/>
                <a:gd name="T16" fmla="*/ 1 w 507"/>
                <a:gd name="T17" fmla="*/ 1 h 674"/>
                <a:gd name="T18" fmla="*/ 1 w 507"/>
                <a:gd name="T19" fmla="*/ 1 h 674"/>
                <a:gd name="T20" fmla="*/ 1 w 507"/>
                <a:gd name="T21" fmla="*/ 1 h 674"/>
                <a:gd name="T22" fmla="*/ 1 w 507"/>
                <a:gd name="T23" fmla="*/ 1 h 674"/>
                <a:gd name="T24" fmla="*/ 1 w 507"/>
                <a:gd name="T25" fmla="*/ 1 h 674"/>
                <a:gd name="T26" fmla="*/ 1 w 507"/>
                <a:gd name="T27" fmla="*/ 1 h 674"/>
                <a:gd name="T28" fmla="*/ 1 w 507"/>
                <a:gd name="T29" fmla="*/ 1 h 674"/>
                <a:gd name="T30" fmla="*/ 1 w 507"/>
                <a:gd name="T31" fmla="*/ 1 h 674"/>
                <a:gd name="T32" fmla="*/ 1 w 507"/>
                <a:gd name="T33" fmla="*/ 1 h 674"/>
                <a:gd name="T34" fmla="*/ 1 w 507"/>
                <a:gd name="T35" fmla="*/ 1 h 674"/>
                <a:gd name="T36" fmla="*/ 1 w 507"/>
                <a:gd name="T37" fmla="*/ 1 h 674"/>
                <a:gd name="T38" fmla="*/ 1 w 507"/>
                <a:gd name="T39" fmla="*/ 1 h 674"/>
                <a:gd name="T40" fmla="*/ 1 w 507"/>
                <a:gd name="T41" fmla="*/ 1 h 674"/>
                <a:gd name="T42" fmla="*/ 1 w 507"/>
                <a:gd name="T43" fmla="*/ 1 h 674"/>
                <a:gd name="T44" fmla="*/ 1 w 507"/>
                <a:gd name="T45" fmla="*/ 1 h 674"/>
                <a:gd name="T46" fmla="*/ 1 w 507"/>
                <a:gd name="T47" fmla="*/ 1 h 674"/>
                <a:gd name="T48" fmla="*/ 1 w 507"/>
                <a:gd name="T49" fmla="*/ 1 h 674"/>
                <a:gd name="T50" fmla="*/ 1 w 507"/>
                <a:gd name="T51" fmla="*/ 1 h 674"/>
                <a:gd name="T52" fmla="*/ 1 w 507"/>
                <a:gd name="T53" fmla="*/ 1 h 674"/>
                <a:gd name="T54" fmla="*/ 1 w 507"/>
                <a:gd name="T55" fmla="*/ 1 h 674"/>
                <a:gd name="T56" fmla="*/ 1 w 507"/>
                <a:gd name="T57" fmla="*/ 1 h 674"/>
                <a:gd name="T58" fmla="*/ 1 w 507"/>
                <a:gd name="T59" fmla="*/ 1 h 674"/>
                <a:gd name="T60" fmla="*/ 1 w 507"/>
                <a:gd name="T61" fmla="*/ 1 h 674"/>
                <a:gd name="T62" fmla="*/ 1 w 507"/>
                <a:gd name="T63" fmla="*/ 1 h 6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07"/>
                <a:gd name="T97" fmla="*/ 0 h 674"/>
                <a:gd name="T98" fmla="*/ 507 w 507"/>
                <a:gd name="T99" fmla="*/ 674 h 6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07" h="674">
                  <a:moveTo>
                    <a:pt x="240" y="0"/>
                  </a:moveTo>
                  <a:lnTo>
                    <a:pt x="214" y="2"/>
                  </a:lnTo>
                  <a:lnTo>
                    <a:pt x="189" y="7"/>
                  </a:lnTo>
                  <a:lnTo>
                    <a:pt x="165" y="15"/>
                  </a:lnTo>
                  <a:lnTo>
                    <a:pt x="142" y="27"/>
                  </a:lnTo>
                  <a:lnTo>
                    <a:pt x="120" y="40"/>
                  </a:lnTo>
                  <a:lnTo>
                    <a:pt x="100" y="57"/>
                  </a:lnTo>
                  <a:lnTo>
                    <a:pt x="82" y="76"/>
                  </a:lnTo>
                  <a:lnTo>
                    <a:pt x="64" y="99"/>
                  </a:lnTo>
                  <a:lnTo>
                    <a:pt x="50" y="122"/>
                  </a:lnTo>
                  <a:lnTo>
                    <a:pt x="35" y="149"/>
                  </a:lnTo>
                  <a:lnTo>
                    <a:pt x="24" y="176"/>
                  </a:lnTo>
                  <a:lnTo>
                    <a:pt x="14" y="207"/>
                  </a:lnTo>
                  <a:lnTo>
                    <a:pt x="7" y="237"/>
                  </a:lnTo>
                  <a:lnTo>
                    <a:pt x="2" y="270"/>
                  </a:lnTo>
                  <a:lnTo>
                    <a:pt x="0" y="302"/>
                  </a:lnTo>
                  <a:lnTo>
                    <a:pt x="0" y="337"/>
                  </a:lnTo>
                  <a:lnTo>
                    <a:pt x="2" y="369"/>
                  </a:lnTo>
                  <a:lnTo>
                    <a:pt x="8" y="404"/>
                  </a:lnTo>
                  <a:lnTo>
                    <a:pt x="15" y="435"/>
                  </a:lnTo>
                  <a:lnTo>
                    <a:pt x="25" y="465"/>
                  </a:lnTo>
                  <a:lnTo>
                    <a:pt x="37" y="496"/>
                  </a:lnTo>
                  <a:lnTo>
                    <a:pt x="50" y="525"/>
                  </a:lnTo>
                  <a:lnTo>
                    <a:pt x="67" y="551"/>
                  </a:lnTo>
                  <a:lnTo>
                    <a:pt x="84" y="576"/>
                  </a:lnTo>
                  <a:lnTo>
                    <a:pt x="105" y="599"/>
                  </a:lnTo>
                  <a:lnTo>
                    <a:pt x="125" y="618"/>
                  </a:lnTo>
                  <a:lnTo>
                    <a:pt x="146" y="636"/>
                  </a:lnTo>
                  <a:lnTo>
                    <a:pt x="169" y="649"/>
                  </a:lnTo>
                  <a:lnTo>
                    <a:pt x="192" y="661"/>
                  </a:lnTo>
                  <a:lnTo>
                    <a:pt x="217" y="668"/>
                  </a:lnTo>
                  <a:lnTo>
                    <a:pt x="241" y="672"/>
                  </a:lnTo>
                  <a:lnTo>
                    <a:pt x="267" y="674"/>
                  </a:lnTo>
                  <a:lnTo>
                    <a:pt x="293" y="672"/>
                  </a:lnTo>
                  <a:lnTo>
                    <a:pt x="317" y="668"/>
                  </a:lnTo>
                  <a:lnTo>
                    <a:pt x="342" y="661"/>
                  </a:lnTo>
                  <a:lnTo>
                    <a:pt x="363" y="649"/>
                  </a:lnTo>
                  <a:lnTo>
                    <a:pt x="385" y="636"/>
                  </a:lnTo>
                  <a:lnTo>
                    <a:pt x="407" y="618"/>
                  </a:lnTo>
                  <a:lnTo>
                    <a:pt x="425" y="599"/>
                  </a:lnTo>
                  <a:lnTo>
                    <a:pt x="443" y="576"/>
                  </a:lnTo>
                  <a:lnTo>
                    <a:pt x="458" y="551"/>
                  </a:lnTo>
                  <a:lnTo>
                    <a:pt x="473" y="525"/>
                  </a:lnTo>
                  <a:lnTo>
                    <a:pt x="484" y="496"/>
                  </a:lnTo>
                  <a:lnTo>
                    <a:pt x="494" y="465"/>
                  </a:lnTo>
                  <a:lnTo>
                    <a:pt x="502" y="435"/>
                  </a:lnTo>
                  <a:lnTo>
                    <a:pt x="506" y="404"/>
                  </a:lnTo>
                  <a:lnTo>
                    <a:pt x="507" y="369"/>
                  </a:lnTo>
                  <a:lnTo>
                    <a:pt x="507" y="337"/>
                  </a:lnTo>
                  <a:lnTo>
                    <a:pt x="504" y="304"/>
                  </a:lnTo>
                  <a:lnTo>
                    <a:pt x="500" y="270"/>
                  </a:lnTo>
                  <a:lnTo>
                    <a:pt x="493" y="239"/>
                  </a:lnTo>
                  <a:lnTo>
                    <a:pt x="483" y="209"/>
                  </a:lnTo>
                  <a:lnTo>
                    <a:pt x="471" y="178"/>
                  </a:lnTo>
                  <a:lnTo>
                    <a:pt x="458" y="149"/>
                  </a:lnTo>
                  <a:lnTo>
                    <a:pt x="441" y="122"/>
                  </a:lnTo>
                  <a:lnTo>
                    <a:pt x="424" y="97"/>
                  </a:lnTo>
                  <a:lnTo>
                    <a:pt x="404" y="74"/>
                  </a:lnTo>
                  <a:lnTo>
                    <a:pt x="384" y="55"/>
                  </a:lnTo>
                  <a:lnTo>
                    <a:pt x="362" y="38"/>
                  </a:lnTo>
                  <a:lnTo>
                    <a:pt x="339" y="25"/>
                  </a:lnTo>
                  <a:lnTo>
                    <a:pt x="315" y="13"/>
                  </a:lnTo>
                  <a:lnTo>
                    <a:pt x="290" y="5"/>
                  </a:lnTo>
                  <a:lnTo>
                    <a:pt x="266" y="2"/>
                  </a:lnTo>
                  <a:lnTo>
                    <a:pt x="2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06" name="Freeform 91"/>
            <p:cNvSpPr>
              <a:spLocks/>
            </p:cNvSpPr>
            <p:nvPr/>
          </p:nvSpPr>
          <p:spPr bwMode="auto">
            <a:xfrm>
              <a:off x="4562" y="2218"/>
              <a:ext cx="215" cy="287"/>
            </a:xfrm>
            <a:custGeom>
              <a:avLst/>
              <a:gdLst>
                <a:gd name="T0" fmla="*/ 0 w 432"/>
                <a:gd name="T1" fmla="*/ 1 h 574"/>
                <a:gd name="T2" fmla="*/ 0 w 432"/>
                <a:gd name="T3" fmla="*/ 1 h 574"/>
                <a:gd name="T4" fmla="*/ 0 w 432"/>
                <a:gd name="T5" fmla="*/ 1 h 574"/>
                <a:gd name="T6" fmla="*/ 0 w 432"/>
                <a:gd name="T7" fmla="*/ 1 h 574"/>
                <a:gd name="T8" fmla="*/ 0 w 432"/>
                <a:gd name="T9" fmla="*/ 1 h 574"/>
                <a:gd name="T10" fmla="*/ 0 w 432"/>
                <a:gd name="T11" fmla="*/ 1 h 574"/>
                <a:gd name="T12" fmla="*/ 0 w 432"/>
                <a:gd name="T13" fmla="*/ 1 h 574"/>
                <a:gd name="T14" fmla="*/ 0 w 432"/>
                <a:gd name="T15" fmla="*/ 1 h 574"/>
                <a:gd name="T16" fmla="*/ 0 w 432"/>
                <a:gd name="T17" fmla="*/ 1 h 574"/>
                <a:gd name="T18" fmla="*/ 0 w 432"/>
                <a:gd name="T19" fmla="*/ 1 h 574"/>
                <a:gd name="T20" fmla="*/ 0 w 432"/>
                <a:gd name="T21" fmla="*/ 1 h 574"/>
                <a:gd name="T22" fmla="*/ 0 w 432"/>
                <a:gd name="T23" fmla="*/ 1 h 574"/>
                <a:gd name="T24" fmla="*/ 0 w 432"/>
                <a:gd name="T25" fmla="*/ 1 h 574"/>
                <a:gd name="T26" fmla="*/ 0 w 432"/>
                <a:gd name="T27" fmla="*/ 1 h 574"/>
                <a:gd name="T28" fmla="*/ 0 w 432"/>
                <a:gd name="T29" fmla="*/ 1 h 574"/>
                <a:gd name="T30" fmla="*/ 0 w 432"/>
                <a:gd name="T31" fmla="*/ 1 h 574"/>
                <a:gd name="T32" fmla="*/ 0 w 432"/>
                <a:gd name="T33" fmla="*/ 1 h 574"/>
                <a:gd name="T34" fmla="*/ 0 w 432"/>
                <a:gd name="T35" fmla="*/ 1 h 574"/>
                <a:gd name="T36" fmla="*/ 0 w 432"/>
                <a:gd name="T37" fmla="*/ 1 h 574"/>
                <a:gd name="T38" fmla="*/ 0 w 432"/>
                <a:gd name="T39" fmla="*/ 1 h 574"/>
                <a:gd name="T40" fmla="*/ 0 w 432"/>
                <a:gd name="T41" fmla="*/ 1 h 574"/>
                <a:gd name="T42" fmla="*/ 0 w 432"/>
                <a:gd name="T43" fmla="*/ 1 h 574"/>
                <a:gd name="T44" fmla="*/ 0 w 432"/>
                <a:gd name="T45" fmla="*/ 1 h 574"/>
                <a:gd name="T46" fmla="*/ 0 w 432"/>
                <a:gd name="T47" fmla="*/ 1 h 574"/>
                <a:gd name="T48" fmla="*/ 0 w 432"/>
                <a:gd name="T49" fmla="*/ 1 h 574"/>
                <a:gd name="T50" fmla="*/ 0 w 432"/>
                <a:gd name="T51" fmla="*/ 1 h 574"/>
                <a:gd name="T52" fmla="*/ 0 w 432"/>
                <a:gd name="T53" fmla="*/ 1 h 574"/>
                <a:gd name="T54" fmla="*/ 0 w 432"/>
                <a:gd name="T55" fmla="*/ 1 h 574"/>
                <a:gd name="T56" fmla="*/ 0 w 432"/>
                <a:gd name="T57" fmla="*/ 1 h 574"/>
                <a:gd name="T58" fmla="*/ 0 w 432"/>
                <a:gd name="T59" fmla="*/ 1 h 574"/>
                <a:gd name="T60" fmla="*/ 0 w 432"/>
                <a:gd name="T61" fmla="*/ 1 h 574"/>
                <a:gd name="T62" fmla="*/ 0 w 432"/>
                <a:gd name="T63" fmla="*/ 1 h 574"/>
                <a:gd name="T64" fmla="*/ 0 w 432"/>
                <a:gd name="T65" fmla="*/ 0 h 574"/>
                <a:gd name="T66" fmla="*/ 0 w 432"/>
                <a:gd name="T67" fmla="*/ 1 h 574"/>
                <a:gd name="T68" fmla="*/ 0 w 432"/>
                <a:gd name="T69" fmla="*/ 1 h 574"/>
                <a:gd name="T70" fmla="*/ 0 w 432"/>
                <a:gd name="T71" fmla="*/ 1 h 574"/>
                <a:gd name="T72" fmla="*/ 0 w 432"/>
                <a:gd name="T73" fmla="*/ 1 h 574"/>
                <a:gd name="T74" fmla="*/ 0 w 432"/>
                <a:gd name="T75" fmla="*/ 1 h 574"/>
                <a:gd name="T76" fmla="*/ 0 w 432"/>
                <a:gd name="T77" fmla="*/ 1 h 574"/>
                <a:gd name="T78" fmla="*/ 0 w 432"/>
                <a:gd name="T79" fmla="*/ 1 h 574"/>
                <a:gd name="T80" fmla="*/ 0 w 432"/>
                <a:gd name="T81" fmla="*/ 1 h 574"/>
                <a:gd name="T82" fmla="*/ 0 w 432"/>
                <a:gd name="T83" fmla="*/ 1 h 574"/>
                <a:gd name="T84" fmla="*/ 0 w 432"/>
                <a:gd name="T85" fmla="*/ 1 h 574"/>
                <a:gd name="T86" fmla="*/ 0 w 432"/>
                <a:gd name="T87" fmla="*/ 1 h 574"/>
                <a:gd name="T88" fmla="*/ 0 w 432"/>
                <a:gd name="T89" fmla="*/ 1 h 574"/>
                <a:gd name="T90" fmla="*/ 0 w 432"/>
                <a:gd name="T91" fmla="*/ 1 h 574"/>
                <a:gd name="T92" fmla="*/ 0 w 432"/>
                <a:gd name="T93" fmla="*/ 1 h 574"/>
                <a:gd name="T94" fmla="*/ 0 w 432"/>
                <a:gd name="T95" fmla="*/ 1 h 574"/>
                <a:gd name="T96" fmla="*/ 0 w 432"/>
                <a:gd name="T97" fmla="*/ 1 h 574"/>
                <a:gd name="T98" fmla="*/ 0 w 432"/>
                <a:gd name="T99" fmla="*/ 1 h 574"/>
                <a:gd name="T100" fmla="*/ 0 w 432"/>
                <a:gd name="T101" fmla="*/ 1 h 574"/>
                <a:gd name="T102" fmla="*/ 0 w 432"/>
                <a:gd name="T103" fmla="*/ 1 h 574"/>
                <a:gd name="T104" fmla="*/ 0 w 432"/>
                <a:gd name="T105" fmla="*/ 1 h 574"/>
                <a:gd name="T106" fmla="*/ 0 w 432"/>
                <a:gd name="T107" fmla="*/ 1 h 574"/>
                <a:gd name="T108" fmla="*/ 0 w 432"/>
                <a:gd name="T109" fmla="*/ 1 h 574"/>
                <a:gd name="T110" fmla="*/ 0 w 432"/>
                <a:gd name="T111" fmla="*/ 1 h 574"/>
                <a:gd name="T112" fmla="*/ 0 w 432"/>
                <a:gd name="T113" fmla="*/ 1 h 5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32"/>
                <a:gd name="T172" fmla="*/ 0 h 574"/>
                <a:gd name="T173" fmla="*/ 432 w 432"/>
                <a:gd name="T174" fmla="*/ 574 h 5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32" h="574">
                  <a:moveTo>
                    <a:pt x="228" y="574"/>
                  </a:moveTo>
                  <a:lnTo>
                    <a:pt x="206" y="572"/>
                  </a:lnTo>
                  <a:lnTo>
                    <a:pt x="184" y="568"/>
                  </a:lnTo>
                  <a:lnTo>
                    <a:pt x="164" y="561"/>
                  </a:lnTo>
                  <a:lnTo>
                    <a:pt x="144" y="551"/>
                  </a:lnTo>
                  <a:lnTo>
                    <a:pt x="126" y="540"/>
                  </a:lnTo>
                  <a:lnTo>
                    <a:pt x="107" y="526"/>
                  </a:lnTo>
                  <a:lnTo>
                    <a:pt x="90" y="509"/>
                  </a:lnTo>
                  <a:lnTo>
                    <a:pt x="72" y="490"/>
                  </a:lnTo>
                  <a:lnTo>
                    <a:pt x="56" y="469"/>
                  </a:lnTo>
                  <a:lnTo>
                    <a:pt x="44" y="446"/>
                  </a:lnTo>
                  <a:lnTo>
                    <a:pt x="32" y="423"/>
                  </a:lnTo>
                  <a:lnTo>
                    <a:pt x="22" y="396"/>
                  </a:lnTo>
                  <a:lnTo>
                    <a:pt x="13" y="371"/>
                  </a:lnTo>
                  <a:lnTo>
                    <a:pt x="6" y="342"/>
                  </a:lnTo>
                  <a:lnTo>
                    <a:pt x="2" y="316"/>
                  </a:lnTo>
                  <a:lnTo>
                    <a:pt x="0" y="287"/>
                  </a:lnTo>
                  <a:lnTo>
                    <a:pt x="0" y="258"/>
                  </a:lnTo>
                  <a:lnTo>
                    <a:pt x="2" y="229"/>
                  </a:lnTo>
                  <a:lnTo>
                    <a:pt x="6" y="203"/>
                  </a:lnTo>
                  <a:lnTo>
                    <a:pt x="12" y="176"/>
                  </a:lnTo>
                  <a:lnTo>
                    <a:pt x="20" y="151"/>
                  </a:lnTo>
                  <a:lnTo>
                    <a:pt x="29" y="128"/>
                  </a:lnTo>
                  <a:lnTo>
                    <a:pt x="42" y="105"/>
                  </a:lnTo>
                  <a:lnTo>
                    <a:pt x="55" y="84"/>
                  </a:lnTo>
                  <a:lnTo>
                    <a:pt x="71" y="65"/>
                  </a:lnTo>
                  <a:lnTo>
                    <a:pt x="87" y="47"/>
                  </a:lnTo>
                  <a:lnTo>
                    <a:pt x="104" y="34"/>
                  </a:lnTo>
                  <a:lnTo>
                    <a:pt x="123" y="21"/>
                  </a:lnTo>
                  <a:lnTo>
                    <a:pt x="143" y="13"/>
                  </a:lnTo>
                  <a:lnTo>
                    <a:pt x="163" y="5"/>
                  </a:lnTo>
                  <a:lnTo>
                    <a:pt x="183" y="1"/>
                  </a:lnTo>
                  <a:lnTo>
                    <a:pt x="205" y="0"/>
                  </a:lnTo>
                  <a:lnTo>
                    <a:pt x="226" y="1"/>
                  </a:lnTo>
                  <a:lnTo>
                    <a:pt x="248" y="5"/>
                  </a:lnTo>
                  <a:lnTo>
                    <a:pt x="268" y="13"/>
                  </a:lnTo>
                  <a:lnTo>
                    <a:pt x="288" y="21"/>
                  </a:lnTo>
                  <a:lnTo>
                    <a:pt x="307" y="34"/>
                  </a:lnTo>
                  <a:lnTo>
                    <a:pt x="325" y="47"/>
                  </a:lnTo>
                  <a:lnTo>
                    <a:pt x="343" y="65"/>
                  </a:lnTo>
                  <a:lnTo>
                    <a:pt x="360" y="84"/>
                  </a:lnTo>
                  <a:lnTo>
                    <a:pt x="376" y="105"/>
                  </a:lnTo>
                  <a:lnTo>
                    <a:pt x="389" y="128"/>
                  </a:lnTo>
                  <a:lnTo>
                    <a:pt x="400" y="151"/>
                  </a:lnTo>
                  <a:lnTo>
                    <a:pt x="410" y="176"/>
                  </a:lnTo>
                  <a:lnTo>
                    <a:pt x="419" y="203"/>
                  </a:lnTo>
                  <a:lnTo>
                    <a:pt x="425" y="229"/>
                  </a:lnTo>
                  <a:lnTo>
                    <a:pt x="429" y="258"/>
                  </a:lnTo>
                  <a:lnTo>
                    <a:pt x="432" y="287"/>
                  </a:lnTo>
                  <a:lnTo>
                    <a:pt x="429" y="344"/>
                  </a:lnTo>
                  <a:lnTo>
                    <a:pt x="419" y="398"/>
                  </a:lnTo>
                  <a:lnTo>
                    <a:pt x="402" y="448"/>
                  </a:lnTo>
                  <a:lnTo>
                    <a:pt x="377" y="490"/>
                  </a:lnTo>
                  <a:lnTo>
                    <a:pt x="346" y="524"/>
                  </a:lnTo>
                  <a:lnTo>
                    <a:pt x="311" y="551"/>
                  </a:lnTo>
                  <a:lnTo>
                    <a:pt x="271" y="568"/>
                  </a:lnTo>
                  <a:lnTo>
                    <a:pt x="228" y="5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07" name="Freeform 92"/>
            <p:cNvSpPr>
              <a:spLocks/>
            </p:cNvSpPr>
            <p:nvPr/>
          </p:nvSpPr>
          <p:spPr bwMode="auto">
            <a:xfrm>
              <a:off x="4574" y="2234"/>
              <a:ext cx="191" cy="254"/>
            </a:xfrm>
            <a:custGeom>
              <a:avLst/>
              <a:gdLst>
                <a:gd name="T0" fmla="*/ 1 w 381"/>
                <a:gd name="T1" fmla="*/ 0 h 508"/>
                <a:gd name="T2" fmla="*/ 1 w 381"/>
                <a:gd name="T3" fmla="*/ 1 h 508"/>
                <a:gd name="T4" fmla="*/ 1 w 381"/>
                <a:gd name="T5" fmla="*/ 1 h 508"/>
                <a:gd name="T6" fmla="*/ 1 w 381"/>
                <a:gd name="T7" fmla="*/ 1 h 508"/>
                <a:gd name="T8" fmla="*/ 1 w 381"/>
                <a:gd name="T9" fmla="*/ 1 h 508"/>
                <a:gd name="T10" fmla="*/ 1 w 381"/>
                <a:gd name="T11" fmla="*/ 1 h 508"/>
                <a:gd name="T12" fmla="*/ 1 w 381"/>
                <a:gd name="T13" fmla="*/ 1 h 508"/>
                <a:gd name="T14" fmla="*/ 1 w 381"/>
                <a:gd name="T15" fmla="*/ 1 h 508"/>
                <a:gd name="T16" fmla="*/ 0 w 381"/>
                <a:gd name="T17" fmla="*/ 1 h 508"/>
                <a:gd name="T18" fmla="*/ 1 w 381"/>
                <a:gd name="T19" fmla="*/ 1 h 508"/>
                <a:gd name="T20" fmla="*/ 1 w 381"/>
                <a:gd name="T21" fmla="*/ 1 h 508"/>
                <a:gd name="T22" fmla="*/ 1 w 381"/>
                <a:gd name="T23" fmla="*/ 1 h 508"/>
                <a:gd name="T24" fmla="*/ 1 w 381"/>
                <a:gd name="T25" fmla="*/ 1 h 508"/>
                <a:gd name="T26" fmla="*/ 1 w 381"/>
                <a:gd name="T27" fmla="*/ 1 h 508"/>
                <a:gd name="T28" fmla="*/ 1 w 381"/>
                <a:gd name="T29" fmla="*/ 1 h 508"/>
                <a:gd name="T30" fmla="*/ 1 w 381"/>
                <a:gd name="T31" fmla="*/ 1 h 508"/>
                <a:gd name="T32" fmla="*/ 1 w 381"/>
                <a:gd name="T33" fmla="*/ 1 h 508"/>
                <a:gd name="T34" fmla="*/ 1 w 381"/>
                <a:gd name="T35" fmla="*/ 1 h 508"/>
                <a:gd name="T36" fmla="*/ 1 w 381"/>
                <a:gd name="T37" fmla="*/ 1 h 508"/>
                <a:gd name="T38" fmla="*/ 1 w 381"/>
                <a:gd name="T39" fmla="*/ 1 h 508"/>
                <a:gd name="T40" fmla="*/ 1 w 381"/>
                <a:gd name="T41" fmla="*/ 1 h 508"/>
                <a:gd name="T42" fmla="*/ 1 w 381"/>
                <a:gd name="T43" fmla="*/ 1 h 508"/>
                <a:gd name="T44" fmla="*/ 1 w 381"/>
                <a:gd name="T45" fmla="*/ 1 h 508"/>
                <a:gd name="T46" fmla="*/ 1 w 381"/>
                <a:gd name="T47" fmla="*/ 1 h 508"/>
                <a:gd name="T48" fmla="*/ 1 w 381"/>
                <a:gd name="T49" fmla="*/ 1 h 508"/>
                <a:gd name="T50" fmla="*/ 1 w 381"/>
                <a:gd name="T51" fmla="*/ 1 h 508"/>
                <a:gd name="T52" fmla="*/ 1 w 381"/>
                <a:gd name="T53" fmla="*/ 1 h 508"/>
                <a:gd name="T54" fmla="*/ 1 w 381"/>
                <a:gd name="T55" fmla="*/ 1 h 508"/>
                <a:gd name="T56" fmla="*/ 1 w 381"/>
                <a:gd name="T57" fmla="*/ 1 h 508"/>
                <a:gd name="T58" fmla="*/ 1 w 381"/>
                <a:gd name="T59" fmla="*/ 1 h 508"/>
                <a:gd name="T60" fmla="*/ 1 w 381"/>
                <a:gd name="T61" fmla="*/ 1 h 508"/>
                <a:gd name="T62" fmla="*/ 1 w 381"/>
                <a:gd name="T63" fmla="*/ 1 h 508"/>
                <a:gd name="T64" fmla="*/ 1 w 381"/>
                <a:gd name="T65" fmla="*/ 1 h 508"/>
                <a:gd name="T66" fmla="*/ 1 w 381"/>
                <a:gd name="T67" fmla="*/ 1 h 508"/>
                <a:gd name="T68" fmla="*/ 1 w 381"/>
                <a:gd name="T69" fmla="*/ 1 h 508"/>
                <a:gd name="T70" fmla="*/ 1 w 381"/>
                <a:gd name="T71" fmla="*/ 1 h 508"/>
                <a:gd name="T72" fmla="*/ 1 w 381"/>
                <a:gd name="T73" fmla="*/ 1 h 508"/>
                <a:gd name="T74" fmla="*/ 1 w 381"/>
                <a:gd name="T75" fmla="*/ 1 h 508"/>
                <a:gd name="T76" fmla="*/ 1 w 381"/>
                <a:gd name="T77" fmla="*/ 1 h 508"/>
                <a:gd name="T78" fmla="*/ 1 w 381"/>
                <a:gd name="T79" fmla="*/ 1 h 508"/>
                <a:gd name="T80" fmla="*/ 1 w 381"/>
                <a:gd name="T81" fmla="*/ 1 h 508"/>
                <a:gd name="T82" fmla="*/ 1 w 381"/>
                <a:gd name="T83" fmla="*/ 1 h 508"/>
                <a:gd name="T84" fmla="*/ 1 w 381"/>
                <a:gd name="T85" fmla="*/ 1 h 508"/>
                <a:gd name="T86" fmla="*/ 1 w 381"/>
                <a:gd name="T87" fmla="*/ 1 h 508"/>
                <a:gd name="T88" fmla="*/ 1 w 381"/>
                <a:gd name="T89" fmla="*/ 1 h 508"/>
                <a:gd name="T90" fmla="*/ 1 w 381"/>
                <a:gd name="T91" fmla="*/ 1 h 508"/>
                <a:gd name="T92" fmla="*/ 1 w 381"/>
                <a:gd name="T93" fmla="*/ 1 h 508"/>
                <a:gd name="T94" fmla="*/ 1 w 381"/>
                <a:gd name="T95" fmla="*/ 1 h 508"/>
                <a:gd name="T96" fmla="*/ 1 w 381"/>
                <a:gd name="T97" fmla="*/ 1 h 508"/>
                <a:gd name="T98" fmla="*/ 1 w 381"/>
                <a:gd name="T99" fmla="*/ 1 h 508"/>
                <a:gd name="T100" fmla="*/ 1 w 381"/>
                <a:gd name="T101" fmla="*/ 1 h 508"/>
                <a:gd name="T102" fmla="*/ 1 w 381"/>
                <a:gd name="T103" fmla="*/ 1 h 508"/>
                <a:gd name="T104" fmla="*/ 1 w 381"/>
                <a:gd name="T105" fmla="*/ 1 h 508"/>
                <a:gd name="T106" fmla="*/ 1 w 381"/>
                <a:gd name="T107" fmla="*/ 1 h 508"/>
                <a:gd name="T108" fmla="*/ 1 w 381"/>
                <a:gd name="T109" fmla="*/ 1 h 508"/>
                <a:gd name="T110" fmla="*/ 1 w 381"/>
                <a:gd name="T111" fmla="*/ 1 h 508"/>
                <a:gd name="T112" fmla="*/ 1 w 381"/>
                <a:gd name="T113" fmla="*/ 0 h 50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1"/>
                <a:gd name="T172" fmla="*/ 0 h 508"/>
                <a:gd name="T173" fmla="*/ 381 w 381"/>
                <a:gd name="T174" fmla="*/ 508 h 50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1" h="508">
                  <a:moveTo>
                    <a:pt x="181" y="0"/>
                  </a:moveTo>
                  <a:lnTo>
                    <a:pt x="142" y="6"/>
                  </a:lnTo>
                  <a:lnTo>
                    <a:pt x="108" y="21"/>
                  </a:lnTo>
                  <a:lnTo>
                    <a:pt x="76" y="44"/>
                  </a:lnTo>
                  <a:lnTo>
                    <a:pt x="49" y="75"/>
                  </a:lnTo>
                  <a:lnTo>
                    <a:pt x="27" y="113"/>
                  </a:lnTo>
                  <a:lnTo>
                    <a:pt x="11" y="155"/>
                  </a:lnTo>
                  <a:lnTo>
                    <a:pt x="1" y="203"/>
                  </a:lnTo>
                  <a:lnTo>
                    <a:pt x="0" y="255"/>
                  </a:lnTo>
                  <a:lnTo>
                    <a:pt x="1" y="280"/>
                  </a:lnTo>
                  <a:lnTo>
                    <a:pt x="6" y="305"/>
                  </a:lnTo>
                  <a:lnTo>
                    <a:pt x="11" y="330"/>
                  </a:lnTo>
                  <a:lnTo>
                    <a:pt x="19" y="353"/>
                  </a:lnTo>
                  <a:lnTo>
                    <a:pt x="27" y="374"/>
                  </a:lnTo>
                  <a:lnTo>
                    <a:pt x="37" y="397"/>
                  </a:lnTo>
                  <a:lnTo>
                    <a:pt x="50" y="416"/>
                  </a:lnTo>
                  <a:lnTo>
                    <a:pt x="63" y="435"/>
                  </a:lnTo>
                  <a:lnTo>
                    <a:pt x="77" y="452"/>
                  </a:lnTo>
                  <a:lnTo>
                    <a:pt x="93" y="466"/>
                  </a:lnTo>
                  <a:lnTo>
                    <a:pt x="111" y="479"/>
                  </a:lnTo>
                  <a:lnTo>
                    <a:pt x="128" y="489"/>
                  </a:lnTo>
                  <a:lnTo>
                    <a:pt x="145" y="498"/>
                  </a:lnTo>
                  <a:lnTo>
                    <a:pt x="164" y="504"/>
                  </a:lnTo>
                  <a:lnTo>
                    <a:pt x="183" y="506"/>
                  </a:lnTo>
                  <a:lnTo>
                    <a:pt x="201" y="508"/>
                  </a:lnTo>
                  <a:lnTo>
                    <a:pt x="220" y="506"/>
                  </a:lnTo>
                  <a:lnTo>
                    <a:pt x="239" y="504"/>
                  </a:lnTo>
                  <a:lnTo>
                    <a:pt x="256" y="498"/>
                  </a:lnTo>
                  <a:lnTo>
                    <a:pt x="273" y="489"/>
                  </a:lnTo>
                  <a:lnTo>
                    <a:pt x="290" y="479"/>
                  </a:lnTo>
                  <a:lnTo>
                    <a:pt x="305" y="466"/>
                  </a:lnTo>
                  <a:lnTo>
                    <a:pt x="321" y="452"/>
                  </a:lnTo>
                  <a:lnTo>
                    <a:pt x="334" y="435"/>
                  </a:lnTo>
                  <a:lnTo>
                    <a:pt x="345" y="416"/>
                  </a:lnTo>
                  <a:lnTo>
                    <a:pt x="355" y="397"/>
                  </a:lnTo>
                  <a:lnTo>
                    <a:pt x="364" y="374"/>
                  </a:lnTo>
                  <a:lnTo>
                    <a:pt x="371" y="353"/>
                  </a:lnTo>
                  <a:lnTo>
                    <a:pt x="377" y="330"/>
                  </a:lnTo>
                  <a:lnTo>
                    <a:pt x="380" y="305"/>
                  </a:lnTo>
                  <a:lnTo>
                    <a:pt x="381" y="280"/>
                  </a:lnTo>
                  <a:lnTo>
                    <a:pt x="381" y="255"/>
                  </a:lnTo>
                  <a:lnTo>
                    <a:pt x="380" y="230"/>
                  </a:lnTo>
                  <a:lnTo>
                    <a:pt x="375" y="205"/>
                  </a:lnTo>
                  <a:lnTo>
                    <a:pt x="370" y="180"/>
                  </a:lnTo>
                  <a:lnTo>
                    <a:pt x="362" y="157"/>
                  </a:lnTo>
                  <a:lnTo>
                    <a:pt x="354" y="134"/>
                  </a:lnTo>
                  <a:lnTo>
                    <a:pt x="344" y="113"/>
                  </a:lnTo>
                  <a:lnTo>
                    <a:pt x="332" y="94"/>
                  </a:lnTo>
                  <a:lnTo>
                    <a:pt x="318" y="75"/>
                  </a:lnTo>
                  <a:lnTo>
                    <a:pt x="303" y="58"/>
                  </a:lnTo>
                  <a:lnTo>
                    <a:pt x="288" y="42"/>
                  </a:lnTo>
                  <a:lnTo>
                    <a:pt x="272" y="31"/>
                  </a:lnTo>
                  <a:lnTo>
                    <a:pt x="254" y="19"/>
                  </a:lnTo>
                  <a:lnTo>
                    <a:pt x="237" y="12"/>
                  </a:lnTo>
                  <a:lnTo>
                    <a:pt x="218" y="6"/>
                  </a:lnTo>
                  <a:lnTo>
                    <a:pt x="200" y="2"/>
                  </a:lnTo>
                  <a:lnTo>
                    <a:pt x="18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08" name="Freeform 93"/>
            <p:cNvSpPr>
              <a:spLocks/>
            </p:cNvSpPr>
            <p:nvPr/>
          </p:nvSpPr>
          <p:spPr bwMode="auto">
            <a:xfrm>
              <a:off x="4593" y="2260"/>
              <a:ext cx="153" cy="203"/>
            </a:xfrm>
            <a:custGeom>
              <a:avLst/>
              <a:gdLst>
                <a:gd name="T0" fmla="*/ 1 w 305"/>
                <a:gd name="T1" fmla="*/ 1 h 406"/>
                <a:gd name="T2" fmla="*/ 1 w 305"/>
                <a:gd name="T3" fmla="*/ 1 h 406"/>
                <a:gd name="T4" fmla="*/ 1 w 305"/>
                <a:gd name="T5" fmla="*/ 1 h 406"/>
                <a:gd name="T6" fmla="*/ 1 w 305"/>
                <a:gd name="T7" fmla="*/ 1 h 406"/>
                <a:gd name="T8" fmla="*/ 1 w 305"/>
                <a:gd name="T9" fmla="*/ 1 h 406"/>
                <a:gd name="T10" fmla="*/ 1 w 305"/>
                <a:gd name="T11" fmla="*/ 1 h 406"/>
                <a:gd name="T12" fmla="*/ 1 w 305"/>
                <a:gd name="T13" fmla="*/ 1 h 406"/>
                <a:gd name="T14" fmla="*/ 1 w 305"/>
                <a:gd name="T15" fmla="*/ 1 h 406"/>
                <a:gd name="T16" fmla="*/ 1 w 305"/>
                <a:gd name="T17" fmla="*/ 1 h 406"/>
                <a:gd name="T18" fmla="*/ 1 w 305"/>
                <a:gd name="T19" fmla="*/ 1 h 406"/>
                <a:gd name="T20" fmla="*/ 1 w 305"/>
                <a:gd name="T21" fmla="*/ 1 h 406"/>
                <a:gd name="T22" fmla="*/ 1 w 305"/>
                <a:gd name="T23" fmla="*/ 1 h 406"/>
                <a:gd name="T24" fmla="*/ 1 w 305"/>
                <a:gd name="T25" fmla="*/ 1 h 406"/>
                <a:gd name="T26" fmla="*/ 1 w 305"/>
                <a:gd name="T27" fmla="*/ 1 h 406"/>
                <a:gd name="T28" fmla="*/ 1 w 305"/>
                <a:gd name="T29" fmla="*/ 1 h 406"/>
                <a:gd name="T30" fmla="*/ 1 w 305"/>
                <a:gd name="T31" fmla="*/ 1 h 406"/>
                <a:gd name="T32" fmla="*/ 0 w 305"/>
                <a:gd name="T33" fmla="*/ 1 h 406"/>
                <a:gd name="T34" fmla="*/ 1 w 305"/>
                <a:gd name="T35" fmla="*/ 1 h 406"/>
                <a:gd name="T36" fmla="*/ 1 w 305"/>
                <a:gd name="T37" fmla="*/ 1 h 406"/>
                <a:gd name="T38" fmla="*/ 1 w 305"/>
                <a:gd name="T39" fmla="*/ 1 h 406"/>
                <a:gd name="T40" fmla="*/ 1 w 305"/>
                <a:gd name="T41" fmla="*/ 1 h 406"/>
                <a:gd name="T42" fmla="*/ 1 w 305"/>
                <a:gd name="T43" fmla="*/ 1 h 406"/>
                <a:gd name="T44" fmla="*/ 1 w 305"/>
                <a:gd name="T45" fmla="*/ 1 h 406"/>
                <a:gd name="T46" fmla="*/ 1 w 305"/>
                <a:gd name="T47" fmla="*/ 1 h 406"/>
                <a:gd name="T48" fmla="*/ 1 w 305"/>
                <a:gd name="T49" fmla="*/ 1 h 406"/>
                <a:gd name="T50" fmla="*/ 1 w 305"/>
                <a:gd name="T51" fmla="*/ 1 h 406"/>
                <a:gd name="T52" fmla="*/ 1 w 305"/>
                <a:gd name="T53" fmla="*/ 1 h 406"/>
                <a:gd name="T54" fmla="*/ 1 w 305"/>
                <a:gd name="T55" fmla="*/ 1 h 406"/>
                <a:gd name="T56" fmla="*/ 1 w 305"/>
                <a:gd name="T57" fmla="*/ 0 h 406"/>
                <a:gd name="T58" fmla="*/ 1 w 305"/>
                <a:gd name="T59" fmla="*/ 1 h 406"/>
                <a:gd name="T60" fmla="*/ 1 w 305"/>
                <a:gd name="T61" fmla="*/ 1 h 406"/>
                <a:gd name="T62" fmla="*/ 1 w 305"/>
                <a:gd name="T63" fmla="*/ 1 h 406"/>
                <a:gd name="T64" fmla="*/ 1 w 305"/>
                <a:gd name="T65" fmla="*/ 1 h 406"/>
                <a:gd name="T66" fmla="*/ 1 w 305"/>
                <a:gd name="T67" fmla="*/ 1 h 406"/>
                <a:gd name="T68" fmla="*/ 1 w 305"/>
                <a:gd name="T69" fmla="*/ 1 h 406"/>
                <a:gd name="T70" fmla="*/ 1 w 305"/>
                <a:gd name="T71" fmla="*/ 1 h 406"/>
                <a:gd name="T72" fmla="*/ 1 w 305"/>
                <a:gd name="T73" fmla="*/ 1 h 406"/>
                <a:gd name="T74" fmla="*/ 1 w 305"/>
                <a:gd name="T75" fmla="*/ 1 h 406"/>
                <a:gd name="T76" fmla="*/ 1 w 305"/>
                <a:gd name="T77" fmla="*/ 1 h 406"/>
                <a:gd name="T78" fmla="*/ 1 w 305"/>
                <a:gd name="T79" fmla="*/ 1 h 406"/>
                <a:gd name="T80" fmla="*/ 1 w 305"/>
                <a:gd name="T81" fmla="*/ 1 h 406"/>
                <a:gd name="T82" fmla="*/ 1 w 305"/>
                <a:gd name="T83" fmla="*/ 1 h 406"/>
                <a:gd name="T84" fmla="*/ 1 w 305"/>
                <a:gd name="T85" fmla="*/ 1 h 406"/>
                <a:gd name="T86" fmla="*/ 1 w 305"/>
                <a:gd name="T87" fmla="*/ 1 h 406"/>
                <a:gd name="T88" fmla="*/ 1 w 305"/>
                <a:gd name="T89" fmla="*/ 1 h 406"/>
                <a:gd name="T90" fmla="*/ 1 w 305"/>
                <a:gd name="T91" fmla="*/ 1 h 406"/>
                <a:gd name="T92" fmla="*/ 1 w 305"/>
                <a:gd name="T93" fmla="*/ 1 h 406"/>
                <a:gd name="T94" fmla="*/ 1 w 305"/>
                <a:gd name="T95" fmla="*/ 1 h 406"/>
                <a:gd name="T96" fmla="*/ 1 w 305"/>
                <a:gd name="T97" fmla="*/ 1 h 406"/>
                <a:gd name="T98" fmla="*/ 1 w 305"/>
                <a:gd name="T99" fmla="*/ 1 h 406"/>
                <a:gd name="T100" fmla="*/ 1 w 305"/>
                <a:gd name="T101" fmla="*/ 1 h 406"/>
                <a:gd name="T102" fmla="*/ 1 w 305"/>
                <a:gd name="T103" fmla="*/ 1 h 406"/>
                <a:gd name="T104" fmla="*/ 1 w 305"/>
                <a:gd name="T105" fmla="*/ 1 h 40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5"/>
                <a:gd name="T160" fmla="*/ 0 h 406"/>
                <a:gd name="T161" fmla="*/ 305 w 305"/>
                <a:gd name="T162" fmla="*/ 406 h 40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5" h="406">
                  <a:moveTo>
                    <a:pt x="161" y="406"/>
                  </a:moveTo>
                  <a:lnTo>
                    <a:pt x="145" y="404"/>
                  </a:lnTo>
                  <a:lnTo>
                    <a:pt x="131" y="402"/>
                  </a:lnTo>
                  <a:lnTo>
                    <a:pt x="115" y="396"/>
                  </a:lnTo>
                  <a:lnTo>
                    <a:pt x="102" y="391"/>
                  </a:lnTo>
                  <a:lnTo>
                    <a:pt x="87" y="383"/>
                  </a:lnTo>
                  <a:lnTo>
                    <a:pt x="74" y="371"/>
                  </a:lnTo>
                  <a:lnTo>
                    <a:pt x="62" y="360"/>
                  </a:lnTo>
                  <a:lnTo>
                    <a:pt x="50" y="347"/>
                  </a:lnTo>
                  <a:lnTo>
                    <a:pt x="40" y="331"/>
                  </a:lnTo>
                  <a:lnTo>
                    <a:pt x="30" y="316"/>
                  </a:lnTo>
                  <a:lnTo>
                    <a:pt x="21" y="299"/>
                  </a:lnTo>
                  <a:lnTo>
                    <a:pt x="14" y="280"/>
                  </a:lnTo>
                  <a:lnTo>
                    <a:pt x="8" y="262"/>
                  </a:lnTo>
                  <a:lnTo>
                    <a:pt x="4" y="243"/>
                  </a:lnTo>
                  <a:lnTo>
                    <a:pt x="1" y="222"/>
                  </a:lnTo>
                  <a:lnTo>
                    <a:pt x="0" y="203"/>
                  </a:lnTo>
                  <a:lnTo>
                    <a:pt x="1" y="163"/>
                  </a:lnTo>
                  <a:lnTo>
                    <a:pt x="8" y="124"/>
                  </a:lnTo>
                  <a:lnTo>
                    <a:pt x="20" y="90"/>
                  </a:lnTo>
                  <a:lnTo>
                    <a:pt x="38" y="59"/>
                  </a:lnTo>
                  <a:lnTo>
                    <a:pt x="49" y="46"/>
                  </a:lnTo>
                  <a:lnTo>
                    <a:pt x="60" y="34"/>
                  </a:lnTo>
                  <a:lnTo>
                    <a:pt x="73" y="23"/>
                  </a:lnTo>
                  <a:lnTo>
                    <a:pt x="86" y="15"/>
                  </a:lnTo>
                  <a:lnTo>
                    <a:pt x="100" y="9"/>
                  </a:lnTo>
                  <a:lnTo>
                    <a:pt x="113" y="4"/>
                  </a:lnTo>
                  <a:lnTo>
                    <a:pt x="129" y="2"/>
                  </a:lnTo>
                  <a:lnTo>
                    <a:pt x="144" y="0"/>
                  </a:lnTo>
                  <a:lnTo>
                    <a:pt x="158" y="2"/>
                  </a:lnTo>
                  <a:lnTo>
                    <a:pt x="174" y="4"/>
                  </a:lnTo>
                  <a:lnTo>
                    <a:pt x="188" y="9"/>
                  </a:lnTo>
                  <a:lnTo>
                    <a:pt x="202" y="15"/>
                  </a:lnTo>
                  <a:lnTo>
                    <a:pt x="215" y="23"/>
                  </a:lnTo>
                  <a:lnTo>
                    <a:pt x="230" y="34"/>
                  </a:lnTo>
                  <a:lnTo>
                    <a:pt x="243" y="46"/>
                  </a:lnTo>
                  <a:lnTo>
                    <a:pt x="254" y="59"/>
                  </a:lnTo>
                  <a:lnTo>
                    <a:pt x="264" y="75"/>
                  </a:lnTo>
                  <a:lnTo>
                    <a:pt x="274" y="90"/>
                  </a:lnTo>
                  <a:lnTo>
                    <a:pt x="283" y="107"/>
                  </a:lnTo>
                  <a:lnTo>
                    <a:pt x="290" y="124"/>
                  </a:lnTo>
                  <a:lnTo>
                    <a:pt x="296" y="143"/>
                  </a:lnTo>
                  <a:lnTo>
                    <a:pt x="300" y="163"/>
                  </a:lnTo>
                  <a:lnTo>
                    <a:pt x="303" y="184"/>
                  </a:lnTo>
                  <a:lnTo>
                    <a:pt x="305" y="203"/>
                  </a:lnTo>
                  <a:lnTo>
                    <a:pt x="303" y="243"/>
                  </a:lnTo>
                  <a:lnTo>
                    <a:pt x="296" y="281"/>
                  </a:lnTo>
                  <a:lnTo>
                    <a:pt x="283" y="316"/>
                  </a:lnTo>
                  <a:lnTo>
                    <a:pt x="266" y="347"/>
                  </a:lnTo>
                  <a:lnTo>
                    <a:pt x="244" y="371"/>
                  </a:lnTo>
                  <a:lnTo>
                    <a:pt x="220" y="391"/>
                  </a:lnTo>
                  <a:lnTo>
                    <a:pt x="191" y="402"/>
                  </a:lnTo>
                  <a:lnTo>
                    <a:pt x="161" y="4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09" name="Freeform 94"/>
            <p:cNvSpPr>
              <a:spLocks/>
            </p:cNvSpPr>
            <p:nvPr/>
          </p:nvSpPr>
          <p:spPr bwMode="auto">
            <a:xfrm>
              <a:off x="5326" y="2193"/>
              <a:ext cx="253" cy="337"/>
            </a:xfrm>
            <a:custGeom>
              <a:avLst/>
              <a:gdLst>
                <a:gd name="T0" fmla="*/ 1 w 506"/>
                <a:gd name="T1" fmla="*/ 1 h 674"/>
                <a:gd name="T2" fmla="*/ 1 w 506"/>
                <a:gd name="T3" fmla="*/ 1 h 674"/>
                <a:gd name="T4" fmla="*/ 1 w 506"/>
                <a:gd name="T5" fmla="*/ 1 h 674"/>
                <a:gd name="T6" fmla="*/ 1 w 506"/>
                <a:gd name="T7" fmla="*/ 1 h 674"/>
                <a:gd name="T8" fmla="*/ 1 w 506"/>
                <a:gd name="T9" fmla="*/ 1 h 674"/>
                <a:gd name="T10" fmla="*/ 1 w 506"/>
                <a:gd name="T11" fmla="*/ 1 h 674"/>
                <a:gd name="T12" fmla="*/ 1 w 506"/>
                <a:gd name="T13" fmla="*/ 1 h 674"/>
                <a:gd name="T14" fmla="*/ 0 w 506"/>
                <a:gd name="T15" fmla="*/ 1 h 674"/>
                <a:gd name="T16" fmla="*/ 1 w 506"/>
                <a:gd name="T17" fmla="*/ 1 h 674"/>
                <a:gd name="T18" fmla="*/ 1 w 506"/>
                <a:gd name="T19" fmla="*/ 1 h 674"/>
                <a:gd name="T20" fmla="*/ 1 w 506"/>
                <a:gd name="T21" fmla="*/ 1 h 674"/>
                <a:gd name="T22" fmla="*/ 1 w 506"/>
                <a:gd name="T23" fmla="*/ 1 h 674"/>
                <a:gd name="T24" fmla="*/ 1 w 506"/>
                <a:gd name="T25" fmla="*/ 1 h 674"/>
                <a:gd name="T26" fmla="*/ 1 w 506"/>
                <a:gd name="T27" fmla="*/ 1 h 674"/>
                <a:gd name="T28" fmla="*/ 1 w 506"/>
                <a:gd name="T29" fmla="*/ 1 h 674"/>
                <a:gd name="T30" fmla="*/ 1 w 506"/>
                <a:gd name="T31" fmla="*/ 1 h 674"/>
                <a:gd name="T32" fmla="*/ 1 w 506"/>
                <a:gd name="T33" fmla="*/ 1 h 674"/>
                <a:gd name="T34" fmla="*/ 1 w 506"/>
                <a:gd name="T35" fmla="*/ 1 h 674"/>
                <a:gd name="T36" fmla="*/ 1 w 506"/>
                <a:gd name="T37" fmla="*/ 1 h 674"/>
                <a:gd name="T38" fmla="*/ 1 w 506"/>
                <a:gd name="T39" fmla="*/ 1 h 674"/>
                <a:gd name="T40" fmla="*/ 1 w 506"/>
                <a:gd name="T41" fmla="*/ 1 h 674"/>
                <a:gd name="T42" fmla="*/ 1 w 506"/>
                <a:gd name="T43" fmla="*/ 1 h 674"/>
                <a:gd name="T44" fmla="*/ 1 w 506"/>
                <a:gd name="T45" fmla="*/ 1 h 674"/>
                <a:gd name="T46" fmla="*/ 1 w 506"/>
                <a:gd name="T47" fmla="*/ 1 h 674"/>
                <a:gd name="T48" fmla="*/ 1 w 506"/>
                <a:gd name="T49" fmla="*/ 1 h 674"/>
                <a:gd name="T50" fmla="*/ 1 w 506"/>
                <a:gd name="T51" fmla="*/ 1 h 674"/>
                <a:gd name="T52" fmla="*/ 1 w 506"/>
                <a:gd name="T53" fmla="*/ 1 h 674"/>
                <a:gd name="T54" fmla="*/ 1 w 506"/>
                <a:gd name="T55" fmla="*/ 1 h 674"/>
                <a:gd name="T56" fmla="*/ 1 w 506"/>
                <a:gd name="T57" fmla="*/ 1 h 674"/>
                <a:gd name="T58" fmla="*/ 1 w 506"/>
                <a:gd name="T59" fmla="*/ 1 h 674"/>
                <a:gd name="T60" fmla="*/ 1 w 506"/>
                <a:gd name="T61" fmla="*/ 1 h 674"/>
                <a:gd name="T62" fmla="*/ 1 w 506"/>
                <a:gd name="T63" fmla="*/ 1 h 6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06"/>
                <a:gd name="T97" fmla="*/ 0 h 674"/>
                <a:gd name="T98" fmla="*/ 506 w 506"/>
                <a:gd name="T99" fmla="*/ 674 h 6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06" h="674">
                  <a:moveTo>
                    <a:pt x="238" y="0"/>
                  </a:moveTo>
                  <a:lnTo>
                    <a:pt x="212" y="2"/>
                  </a:lnTo>
                  <a:lnTo>
                    <a:pt x="188" y="7"/>
                  </a:lnTo>
                  <a:lnTo>
                    <a:pt x="164" y="15"/>
                  </a:lnTo>
                  <a:lnTo>
                    <a:pt x="141" y="27"/>
                  </a:lnTo>
                  <a:lnTo>
                    <a:pt x="119" y="40"/>
                  </a:lnTo>
                  <a:lnTo>
                    <a:pt x="99" y="57"/>
                  </a:lnTo>
                  <a:lnTo>
                    <a:pt x="80" y="76"/>
                  </a:lnTo>
                  <a:lnTo>
                    <a:pt x="63" y="99"/>
                  </a:lnTo>
                  <a:lnTo>
                    <a:pt x="48" y="122"/>
                  </a:lnTo>
                  <a:lnTo>
                    <a:pt x="34" y="149"/>
                  </a:lnTo>
                  <a:lnTo>
                    <a:pt x="23" y="176"/>
                  </a:lnTo>
                  <a:lnTo>
                    <a:pt x="14" y="207"/>
                  </a:lnTo>
                  <a:lnTo>
                    <a:pt x="7" y="237"/>
                  </a:lnTo>
                  <a:lnTo>
                    <a:pt x="1" y="270"/>
                  </a:lnTo>
                  <a:lnTo>
                    <a:pt x="0" y="302"/>
                  </a:lnTo>
                  <a:lnTo>
                    <a:pt x="0" y="337"/>
                  </a:lnTo>
                  <a:lnTo>
                    <a:pt x="2" y="369"/>
                  </a:lnTo>
                  <a:lnTo>
                    <a:pt x="7" y="404"/>
                  </a:lnTo>
                  <a:lnTo>
                    <a:pt x="14" y="435"/>
                  </a:lnTo>
                  <a:lnTo>
                    <a:pt x="24" y="465"/>
                  </a:lnTo>
                  <a:lnTo>
                    <a:pt x="36" y="496"/>
                  </a:lnTo>
                  <a:lnTo>
                    <a:pt x="48" y="525"/>
                  </a:lnTo>
                  <a:lnTo>
                    <a:pt x="66" y="551"/>
                  </a:lnTo>
                  <a:lnTo>
                    <a:pt x="83" y="576"/>
                  </a:lnTo>
                  <a:lnTo>
                    <a:pt x="103" y="599"/>
                  </a:lnTo>
                  <a:lnTo>
                    <a:pt x="123" y="618"/>
                  </a:lnTo>
                  <a:lnTo>
                    <a:pt x="145" y="636"/>
                  </a:lnTo>
                  <a:lnTo>
                    <a:pt x="168" y="649"/>
                  </a:lnTo>
                  <a:lnTo>
                    <a:pt x="192" y="661"/>
                  </a:lnTo>
                  <a:lnTo>
                    <a:pt x="217" y="668"/>
                  </a:lnTo>
                  <a:lnTo>
                    <a:pt x="241" y="672"/>
                  </a:lnTo>
                  <a:lnTo>
                    <a:pt x="267" y="674"/>
                  </a:lnTo>
                  <a:lnTo>
                    <a:pt x="292" y="672"/>
                  </a:lnTo>
                  <a:lnTo>
                    <a:pt x="316" y="668"/>
                  </a:lnTo>
                  <a:lnTo>
                    <a:pt x="340" y="661"/>
                  </a:lnTo>
                  <a:lnTo>
                    <a:pt x="364" y="649"/>
                  </a:lnTo>
                  <a:lnTo>
                    <a:pt x="384" y="636"/>
                  </a:lnTo>
                  <a:lnTo>
                    <a:pt x="405" y="618"/>
                  </a:lnTo>
                  <a:lnTo>
                    <a:pt x="424" y="599"/>
                  </a:lnTo>
                  <a:lnTo>
                    <a:pt x="441" y="576"/>
                  </a:lnTo>
                  <a:lnTo>
                    <a:pt x="457" y="551"/>
                  </a:lnTo>
                  <a:lnTo>
                    <a:pt x="471" y="525"/>
                  </a:lnTo>
                  <a:lnTo>
                    <a:pt x="483" y="496"/>
                  </a:lnTo>
                  <a:lnTo>
                    <a:pt x="493" y="465"/>
                  </a:lnTo>
                  <a:lnTo>
                    <a:pt x="500" y="435"/>
                  </a:lnTo>
                  <a:lnTo>
                    <a:pt x="504" y="404"/>
                  </a:lnTo>
                  <a:lnTo>
                    <a:pt x="506" y="369"/>
                  </a:lnTo>
                  <a:lnTo>
                    <a:pt x="506" y="337"/>
                  </a:lnTo>
                  <a:lnTo>
                    <a:pt x="503" y="304"/>
                  </a:lnTo>
                  <a:lnTo>
                    <a:pt x="499" y="270"/>
                  </a:lnTo>
                  <a:lnTo>
                    <a:pt x="492" y="239"/>
                  </a:lnTo>
                  <a:lnTo>
                    <a:pt x="481" y="209"/>
                  </a:lnTo>
                  <a:lnTo>
                    <a:pt x="470" y="178"/>
                  </a:lnTo>
                  <a:lnTo>
                    <a:pt x="457" y="149"/>
                  </a:lnTo>
                  <a:lnTo>
                    <a:pt x="440" y="122"/>
                  </a:lnTo>
                  <a:lnTo>
                    <a:pt x="422" y="97"/>
                  </a:lnTo>
                  <a:lnTo>
                    <a:pt x="402" y="74"/>
                  </a:lnTo>
                  <a:lnTo>
                    <a:pt x="382" y="55"/>
                  </a:lnTo>
                  <a:lnTo>
                    <a:pt x="361" y="38"/>
                  </a:lnTo>
                  <a:lnTo>
                    <a:pt x="338" y="25"/>
                  </a:lnTo>
                  <a:lnTo>
                    <a:pt x="313" y="13"/>
                  </a:lnTo>
                  <a:lnTo>
                    <a:pt x="289" y="5"/>
                  </a:lnTo>
                  <a:lnTo>
                    <a:pt x="264" y="2"/>
                  </a:lnTo>
                  <a:lnTo>
                    <a:pt x="2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10" name="Freeform 95"/>
            <p:cNvSpPr>
              <a:spLocks/>
            </p:cNvSpPr>
            <p:nvPr/>
          </p:nvSpPr>
          <p:spPr bwMode="auto">
            <a:xfrm>
              <a:off x="5345" y="2218"/>
              <a:ext cx="216" cy="287"/>
            </a:xfrm>
            <a:custGeom>
              <a:avLst/>
              <a:gdLst>
                <a:gd name="T0" fmla="*/ 1 w 432"/>
                <a:gd name="T1" fmla="*/ 1 h 574"/>
                <a:gd name="T2" fmla="*/ 1 w 432"/>
                <a:gd name="T3" fmla="*/ 1 h 574"/>
                <a:gd name="T4" fmla="*/ 1 w 432"/>
                <a:gd name="T5" fmla="*/ 1 h 574"/>
                <a:gd name="T6" fmla="*/ 1 w 432"/>
                <a:gd name="T7" fmla="*/ 1 h 574"/>
                <a:gd name="T8" fmla="*/ 1 w 432"/>
                <a:gd name="T9" fmla="*/ 1 h 574"/>
                <a:gd name="T10" fmla="*/ 1 w 432"/>
                <a:gd name="T11" fmla="*/ 1 h 574"/>
                <a:gd name="T12" fmla="*/ 1 w 432"/>
                <a:gd name="T13" fmla="*/ 1 h 574"/>
                <a:gd name="T14" fmla="*/ 1 w 432"/>
                <a:gd name="T15" fmla="*/ 1 h 574"/>
                <a:gd name="T16" fmla="*/ 1 w 432"/>
                <a:gd name="T17" fmla="*/ 1 h 574"/>
                <a:gd name="T18" fmla="*/ 1 w 432"/>
                <a:gd name="T19" fmla="*/ 1 h 574"/>
                <a:gd name="T20" fmla="*/ 1 w 432"/>
                <a:gd name="T21" fmla="*/ 1 h 574"/>
                <a:gd name="T22" fmla="*/ 1 w 432"/>
                <a:gd name="T23" fmla="*/ 1 h 574"/>
                <a:gd name="T24" fmla="*/ 1 w 432"/>
                <a:gd name="T25" fmla="*/ 1 h 574"/>
                <a:gd name="T26" fmla="*/ 1 w 432"/>
                <a:gd name="T27" fmla="*/ 1 h 574"/>
                <a:gd name="T28" fmla="*/ 1 w 432"/>
                <a:gd name="T29" fmla="*/ 1 h 574"/>
                <a:gd name="T30" fmla="*/ 1 w 432"/>
                <a:gd name="T31" fmla="*/ 1 h 574"/>
                <a:gd name="T32" fmla="*/ 0 w 432"/>
                <a:gd name="T33" fmla="*/ 1 h 574"/>
                <a:gd name="T34" fmla="*/ 0 w 432"/>
                <a:gd name="T35" fmla="*/ 1 h 574"/>
                <a:gd name="T36" fmla="*/ 1 w 432"/>
                <a:gd name="T37" fmla="*/ 1 h 574"/>
                <a:gd name="T38" fmla="*/ 1 w 432"/>
                <a:gd name="T39" fmla="*/ 1 h 574"/>
                <a:gd name="T40" fmla="*/ 1 w 432"/>
                <a:gd name="T41" fmla="*/ 1 h 574"/>
                <a:gd name="T42" fmla="*/ 1 w 432"/>
                <a:gd name="T43" fmla="*/ 1 h 574"/>
                <a:gd name="T44" fmla="*/ 1 w 432"/>
                <a:gd name="T45" fmla="*/ 1 h 574"/>
                <a:gd name="T46" fmla="*/ 1 w 432"/>
                <a:gd name="T47" fmla="*/ 1 h 574"/>
                <a:gd name="T48" fmla="*/ 1 w 432"/>
                <a:gd name="T49" fmla="*/ 1 h 574"/>
                <a:gd name="T50" fmla="*/ 1 w 432"/>
                <a:gd name="T51" fmla="*/ 1 h 574"/>
                <a:gd name="T52" fmla="*/ 1 w 432"/>
                <a:gd name="T53" fmla="*/ 1 h 574"/>
                <a:gd name="T54" fmla="*/ 1 w 432"/>
                <a:gd name="T55" fmla="*/ 1 h 574"/>
                <a:gd name="T56" fmla="*/ 1 w 432"/>
                <a:gd name="T57" fmla="*/ 1 h 574"/>
                <a:gd name="T58" fmla="*/ 1 w 432"/>
                <a:gd name="T59" fmla="*/ 1 h 574"/>
                <a:gd name="T60" fmla="*/ 1 w 432"/>
                <a:gd name="T61" fmla="*/ 1 h 574"/>
                <a:gd name="T62" fmla="*/ 1 w 432"/>
                <a:gd name="T63" fmla="*/ 1 h 574"/>
                <a:gd name="T64" fmla="*/ 1 w 432"/>
                <a:gd name="T65" fmla="*/ 0 h 574"/>
                <a:gd name="T66" fmla="*/ 1 w 432"/>
                <a:gd name="T67" fmla="*/ 1 h 574"/>
                <a:gd name="T68" fmla="*/ 1 w 432"/>
                <a:gd name="T69" fmla="*/ 1 h 574"/>
                <a:gd name="T70" fmla="*/ 1 w 432"/>
                <a:gd name="T71" fmla="*/ 1 h 574"/>
                <a:gd name="T72" fmla="*/ 1 w 432"/>
                <a:gd name="T73" fmla="*/ 1 h 574"/>
                <a:gd name="T74" fmla="*/ 1 w 432"/>
                <a:gd name="T75" fmla="*/ 1 h 574"/>
                <a:gd name="T76" fmla="*/ 1 w 432"/>
                <a:gd name="T77" fmla="*/ 1 h 574"/>
                <a:gd name="T78" fmla="*/ 1 w 432"/>
                <a:gd name="T79" fmla="*/ 1 h 574"/>
                <a:gd name="T80" fmla="*/ 1 w 432"/>
                <a:gd name="T81" fmla="*/ 1 h 574"/>
                <a:gd name="T82" fmla="*/ 1 w 432"/>
                <a:gd name="T83" fmla="*/ 1 h 574"/>
                <a:gd name="T84" fmla="*/ 1 w 432"/>
                <a:gd name="T85" fmla="*/ 1 h 574"/>
                <a:gd name="T86" fmla="*/ 1 w 432"/>
                <a:gd name="T87" fmla="*/ 1 h 574"/>
                <a:gd name="T88" fmla="*/ 1 w 432"/>
                <a:gd name="T89" fmla="*/ 1 h 574"/>
                <a:gd name="T90" fmla="*/ 1 w 432"/>
                <a:gd name="T91" fmla="*/ 1 h 574"/>
                <a:gd name="T92" fmla="*/ 1 w 432"/>
                <a:gd name="T93" fmla="*/ 1 h 574"/>
                <a:gd name="T94" fmla="*/ 1 w 432"/>
                <a:gd name="T95" fmla="*/ 1 h 574"/>
                <a:gd name="T96" fmla="*/ 1 w 432"/>
                <a:gd name="T97" fmla="*/ 1 h 574"/>
                <a:gd name="T98" fmla="*/ 1 w 432"/>
                <a:gd name="T99" fmla="*/ 1 h 574"/>
                <a:gd name="T100" fmla="*/ 1 w 432"/>
                <a:gd name="T101" fmla="*/ 1 h 574"/>
                <a:gd name="T102" fmla="*/ 1 w 432"/>
                <a:gd name="T103" fmla="*/ 1 h 574"/>
                <a:gd name="T104" fmla="*/ 1 w 432"/>
                <a:gd name="T105" fmla="*/ 1 h 574"/>
                <a:gd name="T106" fmla="*/ 1 w 432"/>
                <a:gd name="T107" fmla="*/ 1 h 574"/>
                <a:gd name="T108" fmla="*/ 1 w 432"/>
                <a:gd name="T109" fmla="*/ 1 h 574"/>
                <a:gd name="T110" fmla="*/ 1 w 432"/>
                <a:gd name="T111" fmla="*/ 1 h 574"/>
                <a:gd name="T112" fmla="*/ 1 w 432"/>
                <a:gd name="T113" fmla="*/ 1 h 5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32"/>
                <a:gd name="T172" fmla="*/ 0 h 574"/>
                <a:gd name="T173" fmla="*/ 432 w 432"/>
                <a:gd name="T174" fmla="*/ 574 h 5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32" h="574">
                  <a:moveTo>
                    <a:pt x="227" y="574"/>
                  </a:moveTo>
                  <a:lnTo>
                    <a:pt x="206" y="572"/>
                  </a:lnTo>
                  <a:lnTo>
                    <a:pt x="184" y="568"/>
                  </a:lnTo>
                  <a:lnTo>
                    <a:pt x="164" y="561"/>
                  </a:lnTo>
                  <a:lnTo>
                    <a:pt x="144" y="551"/>
                  </a:lnTo>
                  <a:lnTo>
                    <a:pt x="125" y="540"/>
                  </a:lnTo>
                  <a:lnTo>
                    <a:pt x="106" y="526"/>
                  </a:lnTo>
                  <a:lnTo>
                    <a:pt x="89" y="509"/>
                  </a:lnTo>
                  <a:lnTo>
                    <a:pt x="72" y="490"/>
                  </a:lnTo>
                  <a:lnTo>
                    <a:pt x="56" y="469"/>
                  </a:lnTo>
                  <a:lnTo>
                    <a:pt x="43" y="446"/>
                  </a:lnTo>
                  <a:lnTo>
                    <a:pt x="32" y="423"/>
                  </a:lnTo>
                  <a:lnTo>
                    <a:pt x="22" y="396"/>
                  </a:lnTo>
                  <a:lnTo>
                    <a:pt x="13" y="371"/>
                  </a:lnTo>
                  <a:lnTo>
                    <a:pt x="6" y="342"/>
                  </a:lnTo>
                  <a:lnTo>
                    <a:pt x="1" y="316"/>
                  </a:lnTo>
                  <a:lnTo>
                    <a:pt x="0" y="287"/>
                  </a:lnTo>
                  <a:lnTo>
                    <a:pt x="0" y="258"/>
                  </a:lnTo>
                  <a:lnTo>
                    <a:pt x="1" y="229"/>
                  </a:lnTo>
                  <a:lnTo>
                    <a:pt x="6" y="203"/>
                  </a:lnTo>
                  <a:lnTo>
                    <a:pt x="11" y="176"/>
                  </a:lnTo>
                  <a:lnTo>
                    <a:pt x="20" y="151"/>
                  </a:lnTo>
                  <a:lnTo>
                    <a:pt x="29" y="128"/>
                  </a:lnTo>
                  <a:lnTo>
                    <a:pt x="42" y="105"/>
                  </a:lnTo>
                  <a:lnTo>
                    <a:pt x="55" y="84"/>
                  </a:lnTo>
                  <a:lnTo>
                    <a:pt x="70" y="65"/>
                  </a:lnTo>
                  <a:lnTo>
                    <a:pt x="86" y="47"/>
                  </a:lnTo>
                  <a:lnTo>
                    <a:pt x="104" y="34"/>
                  </a:lnTo>
                  <a:lnTo>
                    <a:pt x="122" y="21"/>
                  </a:lnTo>
                  <a:lnTo>
                    <a:pt x="142" y="13"/>
                  </a:lnTo>
                  <a:lnTo>
                    <a:pt x="163" y="5"/>
                  </a:lnTo>
                  <a:lnTo>
                    <a:pt x="183" y="1"/>
                  </a:lnTo>
                  <a:lnTo>
                    <a:pt x="204" y="0"/>
                  </a:lnTo>
                  <a:lnTo>
                    <a:pt x="226" y="1"/>
                  </a:lnTo>
                  <a:lnTo>
                    <a:pt x="247" y="5"/>
                  </a:lnTo>
                  <a:lnTo>
                    <a:pt x="268" y="13"/>
                  </a:lnTo>
                  <a:lnTo>
                    <a:pt x="288" y="21"/>
                  </a:lnTo>
                  <a:lnTo>
                    <a:pt x="306" y="34"/>
                  </a:lnTo>
                  <a:lnTo>
                    <a:pt x="325" y="47"/>
                  </a:lnTo>
                  <a:lnTo>
                    <a:pt x="342" y="65"/>
                  </a:lnTo>
                  <a:lnTo>
                    <a:pt x="360" y="84"/>
                  </a:lnTo>
                  <a:lnTo>
                    <a:pt x="375" y="105"/>
                  </a:lnTo>
                  <a:lnTo>
                    <a:pt x="388" y="128"/>
                  </a:lnTo>
                  <a:lnTo>
                    <a:pt x="400" y="151"/>
                  </a:lnTo>
                  <a:lnTo>
                    <a:pt x="410" y="176"/>
                  </a:lnTo>
                  <a:lnTo>
                    <a:pt x="419" y="203"/>
                  </a:lnTo>
                  <a:lnTo>
                    <a:pt x="424" y="229"/>
                  </a:lnTo>
                  <a:lnTo>
                    <a:pt x="429" y="258"/>
                  </a:lnTo>
                  <a:lnTo>
                    <a:pt x="432" y="287"/>
                  </a:lnTo>
                  <a:lnTo>
                    <a:pt x="429" y="344"/>
                  </a:lnTo>
                  <a:lnTo>
                    <a:pt x="419" y="398"/>
                  </a:lnTo>
                  <a:lnTo>
                    <a:pt x="401" y="448"/>
                  </a:lnTo>
                  <a:lnTo>
                    <a:pt x="377" y="490"/>
                  </a:lnTo>
                  <a:lnTo>
                    <a:pt x="345" y="524"/>
                  </a:lnTo>
                  <a:lnTo>
                    <a:pt x="311" y="551"/>
                  </a:lnTo>
                  <a:lnTo>
                    <a:pt x="270" y="568"/>
                  </a:lnTo>
                  <a:lnTo>
                    <a:pt x="227" y="5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11" name="Freeform 96"/>
            <p:cNvSpPr>
              <a:spLocks/>
            </p:cNvSpPr>
            <p:nvPr/>
          </p:nvSpPr>
          <p:spPr bwMode="auto">
            <a:xfrm>
              <a:off x="5357" y="2234"/>
              <a:ext cx="191" cy="254"/>
            </a:xfrm>
            <a:custGeom>
              <a:avLst/>
              <a:gdLst>
                <a:gd name="T0" fmla="*/ 1 w 382"/>
                <a:gd name="T1" fmla="*/ 0 h 508"/>
                <a:gd name="T2" fmla="*/ 1 w 382"/>
                <a:gd name="T3" fmla="*/ 1 h 508"/>
                <a:gd name="T4" fmla="*/ 1 w 382"/>
                <a:gd name="T5" fmla="*/ 1 h 508"/>
                <a:gd name="T6" fmla="*/ 1 w 382"/>
                <a:gd name="T7" fmla="*/ 1 h 508"/>
                <a:gd name="T8" fmla="*/ 1 w 382"/>
                <a:gd name="T9" fmla="*/ 1 h 508"/>
                <a:gd name="T10" fmla="*/ 1 w 382"/>
                <a:gd name="T11" fmla="*/ 1 h 508"/>
                <a:gd name="T12" fmla="*/ 1 w 382"/>
                <a:gd name="T13" fmla="*/ 1 h 508"/>
                <a:gd name="T14" fmla="*/ 1 w 382"/>
                <a:gd name="T15" fmla="*/ 1 h 508"/>
                <a:gd name="T16" fmla="*/ 0 w 382"/>
                <a:gd name="T17" fmla="*/ 1 h 508"/>
                <a:gd name="T18" fmla="*/ 1 w 382"/>
                <a:gd name="T19" fmla="*/ 1 h 508"/>
                <a:gd name="T20" fmla="*/ 1 w 382"/>
                <a:gd name="T21" fmla="*/ 1 h 508"/>
                <a:gd name="T22" fmla="*/ 1 w 382"/>
                <a:gd name="T23" fmla="*/ 1 h 508"/>
                <a:gd name="T24" fmla="*/ 1 w 382"/>
                <a:gd name="T25" fmla="*/ 1 h 508"/>
                <a:gd name="T26" fmla="*/ 1 w 382"/>
                <a:gd name="T27" fmla="*/ 1 h 508"/>
                <a:gd name="T28" fmla="*/ 1 w 382"/>
                <a:gd name="T29" fmla="*/ 1 h 508"/>
                <a:gd name="T30" fmla="*/ 1 w 382"/>
                <a:gd name="T31" fmla="*/ 1 h 508"/>
                <a:gd name="T32" fmla="*/ 1 w 382"/>
                <a:gd name="T33" fmla="*/ 1 h 508"/>
                <a:gd name="T34" fmla="*/ 1 w 382"/>
                <a:gd name="T35" fmla="*/ 1 h 508"/>
                <a:gd name="T36" fmla="*/ 1 w 382"/>
                <a:gd name="T37" fmla="*/ 1 h 508"/>
                <a:gd name="T38" fmla="*/ 1 w 382"/>
                <a:gd name="T39" fmla="*/ 1 h 508"/>
                <a:gd name="T40" fmla="*/ 1 w 382"/>
                <a:gd name="T41" fmla="*/ 1 h 508"/>
                <a:gd name="T42" fmla="*/ 1 w 382"/>
                <a:gd name="T43" fmla="*/ 1 h 508"/>
                <a:gd name="T44" fmla="*/ 1 w 382"/>
                <a:gd name="T45" fmla="*/ 1 h 508"/>
                <a:gd name="T46" fmla="*/ 1 w 382"/>
                <a:gd name="T47" fmla="*/ 1 h 508"/>
                <a:gd name="T48" fmla="*/ 1 w 382"/>
                <a:gd name="T49" fmla="*/ 1 h 508"/>
                <a:gd name="T50" fmla="*/ 1 w 382"/>
                <a:gd name="T51" fmla="*/ 1 h 508"/>
                <a:gd name="T52" fmla="*/ 1 w 382"/>
                <a:gd name="T53" fmla="*/ 1 h 508"/>
                <a:gd name="T54" fmla="*/ 1 w 382"/>
                <a:gd name="T55" fmla="*/ 1 h 508"/>
                <a:gd name="T56" fmla="*/ 1 w 382"/>
                <a:gd name="T57" fmla="*/ 1 h 508"/>
                <a:gd name="T58" fmla="*/ 1 w 382"/>
                <a:gd name="T59" fmla="*/ 1 h 508"/>
                <a:gd name="T60" fmla="*/ 1 w 382"/>
                <a:gd name="T61" fmla="*/ 1 h 508"/>
                <a:gd name="T62" fmla="*/ 1 w 382"/>
                <a:gd name="T63" fmla="*/ 1 h 508"/>
                <a:gd name="T64" fmla="*/ 1 w 382"/>
                <a:gd name="T65" fmla="*/ 1 h 508"/>
                <a:gd name="T66" fmla="*/ 1 w 382"/>
                <a:gd name="T67" fmla="*/ 1 h 508"/>
                <a:gd name="T68" fmla="*/ 1 w 382"/>
                <a:gd name="T69" fmla="*/ 1 h 508"/>
                <a:gd name="T70" fmla="*/ 1 w 382"/>
                <a:gd name="T71" fmla="*/ 1 h 508"/>
                <a:gd name="T72" fmla="*/ 1 w 382"/>
                <a:gd name="T73" fmla="*/ 1 h 508"/>
                <a:gd name="T74" fmla="*/ 1 w 382"/>
                <a:gd name="T75" fmla="*/ 1 h 508"/>
                <a:gd name="T76" fmla="*/ 1 w 382"/>
                <a:gd name="T77" fmla="*/ 1 h 508"/>
                <a:gd name="T78" fmla="*/ 1 w 382"/>
                <a:gd name="T79" fmla="*/ 1 h 508"/>
                <a:gd name="T80" fmla="*/ 1 w 382"/>
                <a:gd name="T81" fmla="*/ 1 h 508"/>
                <a:gd name="T82" fmla="*/ 1 w 382"/>
                <a:gd name="T83" fmla="*/ 1 h 508"/>
                <a:gd name="T84" fmla="*/ 1 w 382"/>
                <a:gd name="T85" fmla="*/ 1 h 508"/>
                <a:gd name="T86" fmla="*/ 1 w 382"/>
                <a:gd name="T87" fmla="*/ 1 h 508"/>
                <a:gd name="T88" fmla="*/ 1 w 382"/>
                <a:gd name="T89" fmla="*/ 1 h 508"/>
                <a:gd name="T90" fmla="*/ 1 w 382"/>
                <a:gd name="T91" fmla="*/ 1 h 508"/>
                <a:gd name="T92" fmla="*/ 1 w 382"/>
                <a:gd name="T93" fmla="*/ 1 h 508"/>
                <a:gd name="T94" fmla="*/ 1 w 382"/>
                <a:gd name="T95" fmla="*/ 1 h 508"/>
                <a:gd name="T96" fmla="*/ 1 w 382"/>
                <a:gd name="T97" fmla="*/ 1 h 508"/>
                <a:gd name="T98" fmla="*/ 1 w 382"/>
                <a:gd name="T99" fmla="*/ 1 h 508"/>
                <a:gd name="T100" fmla="*/ 1 w 382"/>
                <a:gd name="T101" fmla="*/ 1 h 508"/>
                <a:gd name="T102" fmla="*/ 1 w 382"/>
                <a:gd name="T103" fmla="*/ 1 h 508"/>
                <a:gd name="T104" fmla="*/ 1 w 382"/>
                <a:gd name="T105" fmla="*/ 1 h 508"/>
                <a:gd name="T106" fmla="*/ 1 w 382"/>
                <a:gd name="T107" fmla="*/ 1 h 508"/>
                <a:gd name="T108" fmla="*/ 1 w 382"/>
                <a:gd name="T109" fmla="*/ 1 h 508"/>
                <a:gd name="T110" fmla="*/ 1 w 382"/>
                <a:gd name="T111" fmla="*/ 1 h 508"/>
                <a:gd name="T112" fmla="*/ 1 w 382"/>
                <a:gd name="T113" fmla="*/ 0 h 50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2"/>
                <a:gd name="T172" fmla="*/ 0 h 508"/>
                <a:gd name="T173" fmla="*/ 382 w 382"/>
                <a:gd name="T174" fmla="*/ 508 h 50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2" h="508">
                  <a:moveTo>
                    <a:pt x="182" y="0"/>
                  </a:moveTo>
                  <a:lnTo>
                    <a:pt x="143" y="6"/>
                  </a:lnTo>
                  <a:lnTo>
                    <a:pt x="108" y="21"/>
                  </a:lnTo>
                  <a:lnTo>
                    <a:pt x="77" y="44"/>
                  </a:lnTo>
                  <a:lnTo>
                    <a:pt x="49" y="75"/>
                  </a:lnTo>
                  <a:lnTo>
                    <a:pt x="28" y="113"/>
                  </a:lnTo>
                  <a:lnTo>
                    <a:pt x="12" y="155"/>
                  </a:lnTo>
                  <a:lnTo>
                    <a:pt x="2" y="203"/>
                  </a:lnTo>
                  <a:lnTo>
                    <a:pt x="0" y="255"/>
                  </a:lnTo>
                  <a:lnTo>
                    <a:pt x="2" y="280"/>
                  </a:lnTo>
                  <a:lnTo>
                    <a:pt x="6" y="305"/>
                  </a:lnTo>
                  <a:lnTo>
                    <a:pt x="12" y="330"/>
                  </a:lnTo>
                  <a:lnTo>
                    <a:pt x="19" y="353"/>
                  </a:lnTo>
                  <a:lnTo>
                    <a:pt x="28" y="374"/>
                  </a:lnTo>
                  <a:lnTo>
                    <a:pt x="38" y="397"/>
                  </a:lnTo>
                  <a:lnTo>
                    <a:pt x="51" y="416"/>
                  </a:lnTo>
                  <a:lnTo>
                    <a:pt x="64" y="435"/>
                  </a:lnTo>
                  <a:lnTo>
                    <a:pt x="78" y="452"/>
                  </a:lnTo>
                  <a:lnTo>
                    <a:pt x="94" y="466"/>
                  </a:lnTo>
                  <a:lnTo>
                    <a:pt x="111" y="479"/>
                  </a:lnTo>
                  <a:lnTo>
                    <a:pt x="128" y="489"/>
                  </a:lnTo>
                  <a:lnTo>
                    <a:pt x="146" y="498"/>
                  </a:lnTo>
                  <a:lnTo>
                    <a:pt x="164" y="504"/>
                  </a:lnTo>
                  <a:lnTo>
                    <a:pt x="183" y="506"/>
                  </a:lnTo>
                  <a:lnTo>
                    <a:pt x="202" y="508"/>
                  </a:lnTo>
                  <a:lnTo>
                    <a:pt x="221" y="506"/>
                  </a:lnTo>
                  <a:lnTo>
                    <a:pt x="239" y="504"/>
                  </a:lnTo>
                  <a:lnTo>
                    <a:pt x="256" y="498"/>
                  </a:lnTo>
                  <a:lnTo>
                    <a:pt x="274" y="489"/>
                  </a:lnTo>
                  <a:lnTo>
                    <a:pt x="291" y="479"/>
                  </a:lnTo>
                  <a:lnTo>
                    <a:pt x="305" y="466"/>
                  </a:lnTo>
                  <a:lnTo>
                    <a:pt x="321" y="452"/>
                  </a:lnTo>
                  <a:lnTo>
                    <a:pt x="334" y="435"/>
                  </a:lnTo>
                  <a:lnTo>
                    <a:pt x="346" y="416"/>
                  </a:lnTo>
                  <a:lnTo>
                    <a:pt x="356" y="397"/>
                  </a:lnTo>
                  <a:lnTo>
                    <a:pt x="364" y="374"/>
                  </a:lnTo>
                  <a:lnTo>
                    <a:pt x="372" y="353"/>
                  </a:lnTo>
                  <a:lnTo>
                    <a:pt x="377" y="330"/>
                  </a:lnTo>
                  <a:lnTo>
                    <a:pt x="380" y="305"/>
                  </a:lnTo>
                  <a:lnTo>
                    <a:pt x="382" y="280"/>
                  </a:lnTo>
                  <a:lnTo>
                    <a:pt x="382" y="255"/>
                  </a:lnTo>
                  <a:lnTo>
                    <a:pt x="380" y="230"/>
                  </a:lnTo>
                  <a:lnTo>
                    <a:pt x="376" y="205"/>
                  </a:lnTo>
                  <a:lnTo>
                    <a:pt x="370" y="180"/>
                  </a:lnTo>
                  <a:lnTo>
                    <a:pt x="363" y="157"/>
                  </a:lnTo>
                  <a:lnTo>
                    <a:pt x="354" y="134"/>
                  </a:lnTo>
                  <a:lnTo>
                    <a:pt x="344" y="113"/>
                  </a:lnTo>
                  <a:lnTo>
                    <a:pt x="333" y="94"/>
                  </a:lnTo>
                  <a:lnTo>
                    <a:pt x="318" y="75"/>
                  </a:lnTo>
                  <a:lnTo>
                    <a:pt x="304" y="58"/>
                  </a:lnTo>
                  <a:lnTo>
                    <a:pt x="288" y="42"/>
                  </a:lnTo>
                  <a:lnTo>
                    <a:pt x="272" y="31"/>
                  </a:lnTo>
                  <a:lnTo>
                    <a:pt x="255" y="19"/>
                  </a:lnTo>
                  <a:lnTo>
                    <a:pt x="238" y="12"/>
                  </a:lnTo>
                  <a:lnTo>
                    <a:pt x="219" y="6"/>
                  </a:lnTo>
                  <a:lnTo>
                    <a:pt x="200" y="2"/>
                  </a:lnTo>
                  <a:lnTo>
                    <a:pt x="18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12" name="Freeform 97"/>
            <p:cNvSpPr>
              <a:spLocks/>
            </p:cNvSpPr>
            <p:nvPr/>
          </p:nvSpPr>
          <p:spPr bwMode="auto">
            <a:xfrm>
              <a:off x="5377" y="2260"/>
              <a:ext cx="152" cy="203"/>
            </a:xfrm>
            <a:custGeom>
              <a:avLst/>
              <a:gdLst>
                <a:gd name="T0" fmla="*/ 0 w 305"/>
                <a:gd name="T1" fmla="*/ 1 h 406"/>
                <a:gd name="T2" fmla="*/ 0 w 305"/>
                <a:gd name="T3" fmla="*/ 1 h 406"/>
                <a:gd name="T4" fmla="*/ 0 w 305"/>
                <a:gd name="T5" fmla="*/ 1 h 406"/>
                <a:gd name="T6" fmla="*/ 0 w 305"/>
                <a:gd name="T7" fmla="*/ 1 h 406"/>
                <a:gd name="T8" fmla="*/ 0 w 305"/>
                <a:gd name="T9" fmla="*/ 1 h 406"/>
                <a:gd name="T10" fmla="*/ 0 w 305"/>
                <a:gd name="T11" fmla="*/ 1 h 406"/>
                <a:gd name="T12" fmla="*/ 0 w 305"/>
                <a:gd name="T13" fmla="*/ 1 h 406"/>
                <a:gd name="T14" fmla="*/ 0 w 305"/>
                <a:gd name="T15" fmla="*/ 1 h 406"/>
                <a:gd name="T16" fmla="*/ 0 w 305"/>
                <a:gd name="T17" fmla="*/ 1 h 406"/>
                <a:gd name="T18" fmla="*/ 0 w 305"/>
                <a:gd name="T19" fmla="*/ 1 h 406"/>
                <a:gd name="T20" fmla="*/ 0 w 305"/>
                <a:gd name="T21" fmla="*/ 1 h 406"/>
                <a:gd name="T22" fmla="*/ 0 w 305"/>
                <a:gd name="T23" fmla="*/ 1 h 406"/>
                <a:gd name="T24" fmla="*/ 0 w 305"/>
                <a:gd name="T25" fmla="*/ 1 h 406"/>
                <a:gd name="T26" fmla="*/ 0 w 305"/>
                <a:gd name="T27" fmla="*/ 1 h 406"/>
                <a:gd name="T28" fmla="*/ 0 w 305"/>
                <a:gd name="T29" fmla="*/ 1 h 406"/>
                <a:gd name="T30" fmla="*/ 0 w 305"/>
                <a:gd name="T31" fmla="*/ 1 h 406"/>
                <a:gd name="T32" fmla="*/ 0 w 305"/>
                <a:gd name="T33" fmla="*/ 1 h 406"/>
                <a:gd name="T34" fmla="*/ 0 w 305"/>
                <a:gd name="T35" fmla="*/ 1 h 406"/>
                <a:gd name="T36" fmla="*/ 0 w 305"/>
                <a:gd name="T37" fmla="*/ 1 h 406"/>
                <a:gd name="T38" fmla="*/ 0 w 305"/>
                <a:gd name="T39" fmla="*/ 1 h 406"/>
                <a:gd name="T40" fmla="*/ 0 w 305"/>
                <a:gd name="T41" fmla="*/ 1 h 406"/>
                <a:gd name="T42" fmla="*/ 0 w 305"/>
                <a:gd name="T43" fmla="*/ 1 h 406"/>
                <a:gd name="T44" fmla="*/ 0 w 305"/>
                <a:gd name="T45" fmla="*/ 1 h 406"/>
                <a:gd name="T46" fmla="*/ 0 w 305"/>
                <a:gd name="T47" fmla="*/ 1 h 406"/>
                <a:gd name="T48" fmla="*/ 0 w 305"/>
                <a:gd name="T49" fmla="*/ 1 h 406"/>
                <a:gd name="T50" fmla="*/ 0 w 305"/>
                <a:gd name="T51" fmla="*/ 1 h 406"/>
                <a:gd name="T52" fmla="*/ 0 w 305"/>
                <a:gd name="T53" fmla="*/ 1 h 406"/>
                <a:gd name="T54" fmla="*/ 0 w 305"/>
                <a:gd name="T55" fmla="*/ 1 h 406"/>
                <a:gd name="T56" fmla="*/ 0 w 305"/>
                <a:gd name="T57" fmla="*/ 0 h 406"/>
                <a:gd name="T58" fmla="*/ 0 w 305"/>
                <a:gd name="T59" fmla="*/ 1 h 406"/>
                <a:gd name="T60" fmla="*/ 0 w 305"/>
                <a:gd name="T61" fmla="*/ 1 h 406"/>
                <a:gd name="T62" fmla="*/ 0 w 305"/>
                <a:gd name="T63" fmla="*/ 1 h 406"/>
                <a:gd name="T64" fmla="*/ 0 w 305"/>
                <a:gd name="T65" fmla="*/ 1 h 406"/>
                <a:gd name="T66" fmla="*/ 0 w 305"/>
                <a:gd name="T67" fmla="*/ 1 h 406"/>
                <a:gd name="T68" fmla="*/ 0 w 305"/>
                <a:gd name="T69" fmla="*/ 1 h 406"/>
                <a:gd name="T70" fmla="*/ 0 w 305"/>
                <a:gd name="T71" fmla="*/ 1 h 406"/>
                <a:gd name="T72" fmla="*/ 0 w 305"/>
                <a:gd name="T73" fmla="*/ 1 h 406"/>
                <a:gd name="T74" fmla="*/ 0 w 305"/>
                <a:gd name="T75" fmla="*/ 1 h 406"/>
                <a:gd name="T76" fmla="*/ 0 w 305"/>
                <a:gd name="T77" fmla="*/ 1 h 406"/>
                <a:gd name="T78" fmla="*/ 0 w 305"/>
                <a:gd name="T79" fmla="*/ 1 h 406"/>
                <a:gd name="T80" fmla="*/ 0 w 305"/>
                <a:gd name="T81" fmla="*/ 1 h 406"/>
                <a:gd name="T82" fmla="*/ 0 w 305"/>
                <a:gd name="T83" fmla="*/ 1 h 406"/>
                <a:gd name="T84" fmla="*/ 0 w 305"/>
                <a:gd name="T85" fmla="*/ 1 h 406"/>
                <a:gd name="T86" fmla="*/ 0 w 305"/>
                <a:gd name="T87" fmla="*/ 1 h 406"/>
                <a:gd name="T88" fmla="*/ 0 w 305"/>
                <a:gd name="T89" fmla="*/ 1 h 406"/>
                <a:gd name="T90" fmla="*/ 0 w 305"/>
                <a:gd name="T91" fmla="*/ 1 h 406"/>
                <a:gd name="T92" fmla="*/ 0 w 305"/>
                <a:gd name="T93" fmla="*/ 1 h 406"/>
                <a:gd name="T94" fmla="*/ 0 w 305"/>
                <a:gd name="T95" fmla="*/ 1 h 406"/>
                <a:gd name="T96" fmla="*/ 0 w 305"/>
                <a:gd name="T97" fmla="*/ 1 h 406"/>
                <a:gd name="T98" fmla="*/ 0 w 305"/>
                <a:gd name="T99" fmla="*/ 1 h 406"/>
                <a:gd name="T100" fmla="*/ 0 w 305"/>
                <a:gd name="T101" fmla="*/ 1 h 406"/>
                <a:gd name="T102" fmla="*/ 0 w 305"/>
                <a:gd name="T103" fmla="*/ 1 h 406"/>
                <a:gd name="T104" fmla="*/ 0 w 305"/>
                <a:gd name="T105" fmla="*/ 1 h 40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5"/>
                <a:gd name="T160" fmla="*/ 0 h 406"/>
                <a:gd name="T161" fmla="*/ 305 w 305"/>
                <a:gd name="T162" fmla="*/ 406 h 40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5" h="406">
                  <a:moveTo>
                    <a:pt x="161" y="406"/>
                  </a:moveTo>
                  <a:lnTo>
                    <a:pt x="146" y="404"/>
                  </a:lnTo>
                  <a:lnTo>
                    <a:pt x="131" y="402"/>
                  </a:lnTo>
                  <a:lnTo>
                    <a:pt x="115" y="396"/>
                  </a:lnTo>
                  <a:lnTo>
                    <a:pt x="102" y="391"/>
                  </a:lnTo>
                  <a:lnTo>
                    <a:pt x="88" y="383"/>
                  </a:lnTo>
                  <a:lnTo>
                    <a:pt x="75" y="371"/>
                  </a:lnTo>
                  <a:lnTo>
                    <a:pt x="62" y="360"/>
                  </a:lnTo>
                  <a:lnTo>
                    <a:pt x="51" y="347"/>
                  </a:lnTo>
                  <a:lnTo>
                    <a:pt x="41" y="331"/>
                  </a:lnTo>
                  <a:lnTo>
                    <a:pt x="30" y="316"/>
                  </a:lnTo>
                  <a:lnTo>
                    <a:pt x="22" y="299"/>
                  </a:lnTo>
                  <a:lnTo>
                    <a:pt x="15" y="280"/>
                  </a:lnTo>
                  <a:lnTo>
                    <a:pt x="9" y="262"/>
                  </a:lnTo>
                  <a:lnTo>
                    <a:pt x="5" y="243"/>
                  </a:lnTo>
                  <a:lnTo>
                    <a:pt x="2" y="222"/>
                  </a:lnTo>
                  <a:lnTo>
                    <a:pt x="0" y="203"/>
                  </a:lnTo>
                  <a:lnTo>
                    <a:pt x="2" y="163"/>
                  </a:lnTo>
                  <a:lnTo>
                    <a:pt x="9" y="124"/>
                  </a:lnTo>
                  <a:lnTo>
                    <a:pt x="20" y="90"/>
                  </a:lnTo>
                  <a:lnTo>
                    <a:pt x="39" y="59"/>
                  </a:lnTo>
                  <a:lnTo>
                    <a:pt x="49" y="46"/>
                  </a:lnTo>
                  <a:lnTo>
                    <a:pt x="61" y="34"/>
                  </a:lnTo>
                  <a:lnTo>
                    <a:pt x="74" y="23"/>
                  </a:lnTo>
                  <a:lnTo>
                    <a:pt x="87" y="15"/>
                  </a:lnTo>
                  <a:lnTo>
                    <a:pt x="101" y="9"/>
                  </a:lnTo>
                  <a:lnTo>
                    <a:pt x="114" y="4"/>
                  </a:lnTo>
                  <a:lnTo>
                    <a:pt x="130" y="2"/>
                  </a:lnTo>
                  <a:lnTo>
                    <a:pt x="144" y="0"/>
                  </a:lnTo>
                  <a:lnTo>
                    <a:pt x="158" y="2"/>
                  </a:lnTo>
                  <a:lnTo>
                    <a:pt x="174" y="4"/>
                  </a:lnTo>
                  <a:lnTo>
                    <a:pt x="189" y="9"/>
                  </a:lnTo>
                  <a:lnTo>
                    <a:pt x="203" y="15"/>
                  </a:lnTo>
                  <a:lnTo>
                    <a:pt x="217" y="23"/>
                  </a:lnTo>
                  <a:lnTo>
                    <a:pt x="230" y="34"/>
                  </a:lnTo>
                  <a:lnTo>
                    <a:pt x="243" y="46"/>
                  </a:lnTo>
                  <a:lnTo>
                    <a:pt x="255" y="59"/>
                  </a:lnTo>
                  <a:lnTo>
                    <a:pt x="265" y="75"/>
                  </a:lnTo>
                  <a:lnTo>
                    <a:pt x="275" y="90"/>
                  </a:lnTo>
                  <a:lnTo>
                    <a:pt x="284" y="107"/>
                  </a:lnTo>
                  <a:lnTo>
                    <a:pt x="291" y="124"/>
                  </a:lnTo>
                  <a:lnTo>
                    <a:pt x="297" y="143"/>
                  </a:lnTo>
                  <a:lnTo>
                    <a:pt x="301" y="163"/>
                  </a:lnTo>
                  <a:lnTo>
                    <a:pt x="304" y="184"/>
                  </a:lnTo>
                  <a:lnTo>
                    <a:pt x="305" y="203"/>
                  </a:lnTo>
                  <a:lnTo>
                    <a:pt x="304" y="243"/>
                  </a:lnTo>
                  <a:lnTo>
                    <a:pt x="297" y="281"/>
                  </a:lnTo>
                  <a:lnTo>
                    <a:pt x="284" y="316"/>
                  </a:lnTo>
                  <a:lnTo>
                    <a:pt x="266" y="347"/>
                  </a:lnTo>
                  <a:lnTo>
                    <a:pt x="245" y="371"/>
                  </a:lnTo>
                  <a:lnTo>
                    <a:pt x="220" y="391"/>
                  </a:lnTo>
                  <a:lnTo>
                    <a:pt x="192" y="402"/>
                  </a:lnTo>
                  <a:lnTo>
                    <a:pt x="161" y="4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13" name="Freeform 98"/>
            <p:cNvSpPr>
              <a:spLocks/>
            </p:cNvSpPr>
            <p:nvPr/>
          </p:nvSpPr>
          <p:spPr bwMode="auto">
            <a:xfrm>
              <a:off x="4958" y="2104"/>
              <a:ext cx="190" cy="254"/>
            </a:xfrm>
            <a:custGeom>
              <a:avLst/>
              <a:gdLst>
                <a:gd name="T0" fmla="*/ 1 w 380"/>
                <a:gd name="T1" fmla="*/ 0 h 507"/>
                <a:gd name="T2" fmla="*/ 1 w 380"/>
                <a:gd name="T3" fmla="*/ 1 h 507"/>
                <a:gd name="T4" fmla="*/ 1 w 380"/>
                <a:gd name="T5" fmla="*/ 1 h 507"/>
                <a:gd name="T6" fmla="*/ 1 w 380"/>
                <a:gd name="T7" fmla="*/ 1 h 507"/>
                <a:gd name="T8" fmla="*/ 1 w 380"/>
                <a:gd name="T9" fmla="*/ 1 h 507"/>
                <a:gd name="T10" fmla="*/ 1 w 380"/>
                <a:gd name="T11" fmla="*/ 1 h 507"/>
                <a:gd name="T12" fmla="*/ 1 w 380"/>
                <a:gd name="T13" fmla="*/ 1 h 507"/>
                <a:gd name="T14" fmla="*/ 1 w 380"/>
                <a:gd name="T15" fmla="*/ 1 h 507"/>
                <a:gd name="T16" fmla="*/ 0 w 380"/>
                <a:gd name="T17" fmla="*/ 1 h 507"/>
                <a:gd name="T18" fmla="*/ 1 w 380"/>
                <a:gd name="T19" fmla="*/ 1 h 507"/>
                <a:gd name="T20" fmla="*/ 1 w 380"/>
                <a:gd name="T21" fmla="*/ 1 h 507"/>
                <a:gd name="T22" fmla="*/ 1 w 380"/>
                <a:gd name="T23" fmla="*/ 1 h 507"/>
                <a:gd name="T24" fmla="*/ 1 w 380"/>
                <a:gd name="T25" fmla="*/ 1 h 507"/>
                <a:gd name="T26" fmla="*/ 1 w 380"/>
                <a:gd name="T27" fmla="*/ 1 h 507"/>
                <a:gd name="T28" fmla="*/ 1 w 380"/>
                <a:gd name="T29" fmla="*/ 1 h 507"/>
                <a:gd name="T30" fmla="*/ 1 w 380"/>
                <a:gd name="T31" fmla="*/ 1 h 507"/>
                <a:gd name="T32" fmla="*/ 1 w 380"/>
                <a:gd name="T33" fmla="*/ 1 h 507"/>
                <a:gd name="T34" fmla="*/ 1 w 380"/>
                <a:gd name="T35" fmla="*/ 1 h 507"/>
                <a:gd name="T36" fmla="*/ 1 w 380"/>
                <a:gd name="T37" fmla="*/ 1 h 507"/>
                <a:gd name="T38" fmla="*/ 1 w 380"/>
                <a:gd name="T39" fmla="*/ 1 h 507"/>
                <a:gd name="T40" fmla="*/ 1 w 380"/>
                <a:gd name="T41" fmla="*/ 1 h 507"/>
                <a:gd name="T42" fmla="*/ 1 w 380"/>
                <a:gd name="T43" fmla="*/ 1 h 507"/>
                <a:gd name="T44" fmla="*/ 1 w 380"/>
                <a:gd name="T45" fmla="*/ 1 h 507"/>
                <a:gd name="T46" fmla="*/ 1 w 380"/>
                <a:gd name="T47" fmla="*/ 1 h 507"/>
                <a:gd name="T48" fmla="*/ 1 w 380"/>
                <a:gd name="T49" fmla="*/ 1 h 507"/>
                <a:gd name="T50" fmla="*/ 1 w 380"/>
                <a:gd name="T51" fmla="*/ 1 h 507"/>
                <a:gd name="T52" fmla="*/ 1 w 380"/>
                <a:gd name="T53" fmla="*/ 1 h 507"/>
                <a:gd name="T54" fmla="*/ 1 w 380"/>
                <a:gd name="T55" fmla="*/ 1 h 507"/>
                <a:gd name="T56" fmla="*/ 1 w 380"/>
                <a:gd name="T57" fmla="*/ 1 h 507"/>
                <a:gd name="T58" fmla="*/ 1 w 380"/>
                <a:gd name="T59" fmla="*/ 1 h 507"/>
                <a:gd name="T60" fmla="*/ 1 w 380"/>
                <a:gd name="T61" fmla="*/ 1 h 507"/>
                <a:gd name="T62" fmla="*/ 1 w 380"/>
                <a:gd name="T63" fmla="*/ 1 h 507"/>
                <a:gd name="T64" fmla="*/ 1 w 380"/>
                <a:gd name="T65" fmla="*/ 1 h 507"/>
                <a:gd name="T66" fmla="*/ 1 w 380"/>
                <a:gd name="T67" fmla="*/ 1 h 507"/>
                <a:gd name="T68" fmla="*/ 1 w 380"/>
                <a:gd name="T69" fmla="*/ 1 h 507"/>
                <a:gd name="T70" fmla="*/ 1 w 380"/>
                <a:gd name="T71" fmla="*/ 1 h 507"/>
                <a:gd name="T72" fmla="*/ 1 w 380"/>
                <a:gd name="T73" fmla="*/ 1 h 507"/>
                <a:gd name="T74" fmla="*/ 1 w 380"/>
                <a:gd name="T75" fmla="*/ 1 h 507"/>
                <a:gd name="T76" fmla="*/ 1 w 380"/>
                <a:gd name="T77" fmla="*/ 1 h 507"/>
                <a:gd name="T78" fmla="*/ 1 w 380"/>
                <a:gd name="T79" fmla="*/ 1 h 507"/>
                <a:gd name="T80" fmla="*/ 1 w 380"/>
                <a:gd name="T81" fmla="*/ 1 h 507"/>
                <a:gd name="T82" fmla="*/ 1 w 380"/>
                <a:gd name="T83" fmla="*/ 1 h 507"/>
                <a:gd name="T84" fmla="*/ 1 w 380"/>
                <a:gd name="T85" fmla="*/ 1 h 507"/>
                <a:gd name="T86" fmla="*/ 1 w 380"/>
                <a:gd name="T87" fmla="*/ 1 h 507"/>
                <a:gd name="T88" fmla="*/ 1 w 380"/>
                <a:gd name="T89" fmla="*/ 1 h 507"/>
                <a:gd name="T90" fmla="*/ 1 w 380"/>
                <a:gd name="T91" fmla="*/ 1 h 507"/>
                <a:gd name="T92" fmla="*/ 1 w 380"/>
                <a:gd name="T93" fmla="*/ 1 h 507"/>
                <a:gd name="T94" fmla="*/ 1 w 380"/>
                <a:gd name="T95" fmla="*/ 1 h 507"/>
                <a:gd name="T96" fmla="*/ 1 w 380"/>
                <a:gd name="T97" fmla="*/ 1 h 507"/>
                <a:gd name="T98" fmla="*/ 1 w 380"/>
                <a:gd name="T99" fmla="*/ 1 h 507"/>
                <a:gd name="T100" fmla="*/ 1 w 380"/>
                <a:gd name="T101" fmla="*/ 1 h 507"/>
                <a:gd name="T102" fmla="*/ 1 w 380"/>
                <a:gd name="T103" fmla="*/ 1 h 507"/>
                <a:gd name="T104" fmla="*/ 1 w 380"/>
                <a:gd name="T105" fmla="*/ 1 h 507"/>
                <a:gd name="T106" fmla="*/ 1 w 380"/>
                <a:gd name="T107" fmla="*/ 1 h 507"/>
                <a:gd name="T108" fmla="*/ 1 w 380"/>
                <a:gd name="T109" fmla="*/ 1 h 507"/>
                <a:gd name="T110" fmla="*/ 1 w 380"/>
                <a:gd name="T111" fmla="*/ 1 h 507"/>
                <a:gd name="T112" fmla="*/ 1 w 380"/>
                <a:gd name="T113" fmla="*/ 0 h 50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0"/>
                <a:gd name="T172" fmla="*/ 0 h 507"/>
                <a:gd name="T173" fmla="*/ 380 w 380"/>
                <a:gd name="T174" fmla="*/ 507 h 50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0" h="507">
                  <a:moveTo>
                    <a:pt x="180" y="0"/>
                  </a:moveTo>
                  <a:lnTo>
                    <a:pt x="142" y="5"/>
                  </a:lnTo>
                  <a:lnTo>
                    <a:pt x="108" y="21"/>
                  </a:lnTo>
                  <a:lnTo>
                    <a:pt x="76" y="44"/>
                  </a:lnTo>
                  <a:lnTo>
                    <a:pt x="49" y="74"/>
                  </a:lnTo>
                  <a:lnTo>
                    <a:pt x="27" y="113"/>
                  </a:lnTo>
                  <a:lnTo>
                    <a:pt x="12" y="155"/>
                  </a:lnTo>
                  <a:lnTo>
                    <a:pt x="1" y="203"/>
                  </a:lnTo>
                  <a:lnTo>
                    <a:pt x="0" y="254"/>
                  </a:lnTo>
                  <a:lnTo>
                    <a:pt x="1" y="279"/>
                  </a:lnTo>
                  <a:lnTo>
                    <a:pt x="6" y="304"/>
                  </a:lnTo>
                  <a:lnTo>
                    <a:pt x="12" y="327"/>
                  </a:lnTo>
                  <a:lnTo>
                    <a:pt x="19" y="350"/>
                  </a:lnTo>
                  <a:lnTo>
                    <a:pt x="27" y="373"/>
                  </a:lnTo>
                  <a:lnTo>
                    <a:pt x="37" y="394"/>
                  </a:lnTo>
                  <a:lnTo>
                    <a:pt x="50" y="413"/>
                  </a:lnTo>
                  <a:lnTo>
                    <a:pt x="63" y="433"/>
                  </a:lnTo>
                  <a:lnTo>
                    <a:pt x="78" y="450"/>
                  </a:lnTo>
                  <a:lnTo>
                    <a:pt x="94" y="465"/>
                  </a:lnTo>
                  <a:lnTo>
                    <a:pt x="111" y="477"/>
                  </a:lnTo>
                  <a:lnTo>
                    <a:pt x="128" y="488"/>
                  </a:lnTo>
                  <a:lnTo>
                    <a:pt x="145" y="496"/>
                  </a:lnTo>
                  <a:lnTo>
                    <a:pt x="164" y="501"/>
                  </a:lnTo>
                  <a:lnTo>
                    <a:pt x="181" y="505"/>
                  </a:lnTo>
                  <a:lnTo>
                    <a:pt x="200" y="507"/>
                  </a:lnTo>
                  <a:lnTo>
                    <a:pt x="219" y="505"/>
                  </a:lnTo>
                  <a:lnTo>
                    <a:pt x="237" y="501"/>
                  </a:lnTo>
                  <a:lnTo>
                    <a:pt x="256" y="496"/>
                  </a:lnTo>
                  <a:lnTo>
                    <a:pt x="273" y="488"/>
                  </a:lnTo>
                  <a:lnTo>
                    <a:pt x="289" y="477"/>
                  </a:lnTo>
                  <a:lnTo>
                    <a:pt x="305" y="465"/>
                  </a:lnTo>
                  <a:lnTo>
                    <a:pt x="319" y="450"/>
                  </a:lnTo>
                  <a:lnTo>
                    <a:pt x="332" y="433"/>
                  </a:lnTo>
                  <a:lnTo>
                    <a:pt x="344" y="413"/>
                  </a:lnTo>
                  <a:lnTo>
                    <a:pt x="354" y="394"/>
                  </a:lnTo>
                  <a:lnTo>
                    <a:pt x="363" y="373"/>
                  </a:lnTo>
                  <a:lnTo>
                    <a:pt x="370" y="350"/>
                  </a:lnTo>
                  <a:lnTo>
                    <a:pt x="375" y="327"/>
                  </a:lnTo>
                  <a:lnTo>
                    <a:pt x="378" y="304"/>
                  </a:lnTo>
                  <a:lnTo>
                    <a:pt x="380" y="279"/>
                  </a:lnTo>
                  <a:lnTo>
                    <a:pt x="380" y="254"/>
                  </a:lnTo>
                  <a:lnTo>
                    <a:pt x="378" y="229"/>
                  </a:lnTo>
                  <a:lnTo>
                    <a:pt x="374" y="205"/>
                  </a:lnTo>
                  <a:lnTo>
                    <a:pt x="368" y="180"/>
                  </a:lnTo>
                  <a:lnTo>
                    <a:pt x="361" y="157"/>
                  </a:lnTo>
                  <a:lnTo>
                    <a:pt x="352" y="134"/>
                  </a:lnTo>
                  <a:lnTo>
                    <a:pt x="342" y="113"/>
                  </a:lnTo>
                  <a:lnTo>
                    <a:pt x="331" y="93"/>
                  </a:lnTo>
                  <a:lnTo>
                    <a:pt x="316" y="74"/>
                  </a:lnTo>
                  <a:lnTo>
                    <a:pt x="302" y="57"/>
                  </a:lnTo>
                  <a:lnTo>
                    <a:pt x="286" y="42"/>
                  </a:lnTo>
                  <a:lnTo>
                    <a:pt x="270" y="30"/>
                  </a:lnTo>
                  <a:lnTo>
                    <a:pt x="253" y="19"/>
                  </a:lnTo>
                  <a:lnTo>
                    <a:pt x="236" y="11"/>
                  </a:lnTo>
                  <a:lnTo>
                    <a:pt x="217" y="5"/>
                  </a:lnTo>
                  <a:lnTo>
                    <a:pt x="199" y="1"/>
                  </a:lnTo>
                  <a:lnTo>
                    <a:pt x="18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14" name="Freeform 99"/>
            <p:cNvSpPr>
              <a:spLocks/>
            </p:cNvSpPr>
            <p:nvPr/>
          </p:nvSpPr>
          <p:spPr bwMode="auto">
            <a:xfrm>
              <a:off x="4977" y="2130"/>
              <a:ext cx="152" cy="202"/>
            </a:xfrm>
            <a:custGeom>
              <a:avLst/>
              <a:gdLst>
                <a:gd name="T0" fmla="*/ 1 w 303"/>
                <a:gd name="T1" fmla="*/ 1 h 404"/>
                <a:gd name="T2" fmla="*/ 1 w 303"/>
                <a:gd name="T3" fmla="*/ 1 h 404"/>
                <a:gd name="T4" fmla="*/ 1 w 303"/>
                <a:gd name="T5" fmla="*/ 1 h 404"/>
                <a:gd name="T6" fmla="*/ 1 w 303"/>
                <a:gd name="T7" fmla="*/ 1 h 404"/>
                <a:gd name="T8" fmla="*/ 1 w 303"/>
                <a:gd name="T9" fmla="*/ 1 h 404"/>
                <a:gd name="T10" fmla="*/ 1 w 303"/>
                <a:gd name="T11" fmla="*/ 1 h 404"/>
                <a:gd name="T12" fmla="*/ 1 w 303"/>
                <a:gd name="T13" fmla="*/ 1 h 404"/>
                <a:gd name="T14" fmla="*/ 1 w 303"/>
                <a:gd name="T15" fmla="*/ 1 h 404"/>
                <a:gd name="T16" fmla="*/ 1 w 303"/>
                <a:gd name="T17" fmla="*/ 1 h 404"/>
                <a:gd name="T18" fmla="*/ 1 w 303"/>
                <a:gd name="T19" fmla="*/ 1 h 404"/>
                <a:gd name="T20" fmla="*/ 1 w 303"/>
                <a:gd name="T21" fmla="*/ 1 h 404"/>
                <a:gd name="T22" fmla="*/ 1 w 303"/>
                <a:gd name="T23" fmla="*/ 1 h 404"/>
                <a:gd name="T24" fmla="*/ 1 w 303"/>
                <a:gd name="T25" fmla="*/ 1 h 404"/>
                <a:gd name="T26" fmla="*/ 1 w 303"/>
                <a:gd name="T27" fmla="*/ 1 h 404"/>
                <a:gd name="T28" fmla="*/ 1 w 303"/>
                <a:gd name="T29" fmla="*/ 1 h 404"/>
                <a:gd name="T30" fmla="*/ 1 w 303"/>
                <a:gd name="T31" fmla="*/ 1 h 404"/>
                <a:gd name="T32" fmla="*/ 0 w 303"/>
                <a:gd name="T33" fmla="*/ 1 h 404"/>
                <a:gd name="T34" fmla="*/ 1 w 303"/>
                <a:gd name="T35" fmla="*/ 1 h 404"/>
                <a:gd name="T36" fmla="*/ 1 w 303"/>
                <a:gd name="T37" fmla="*/ 1 h 404"/>
                <a:gd name="T38" fmla="*/ 1 w 303"/>
                <a:gd name="T39" fmla="*/ 1 h 404"/>
                <a:gd name="T40" fmla="*/ 1 w 303"/>
                <a:gd name="T41" fmla="*/ 1 h 404"/>
                <a:gd name="T42" fmla="*/ 1 w 303"/>
                <a:gd name="T43" fmla="*/ 1 h 404"/>
                <a:gd name="T44" fmla="*/ 1 w 303"/>
                <a:gd name="T45" fmla="*/ 1 h 404"/>
                <a:gd name="T46" fmla="*/ 1 w 303"/>
                <a:gd name="T47" fmla="*/ 1 h 404"/>
                <a:gd name="T48" fmla="*/ 1 w 303"/>
                <a:gd name="T49" fmla="*/ 1 h 404"/>
                <a:gd name="T50" fmla="*/ 1 w 303"/>
                <a:gd name="T51" fmla="*/ 1 h 404"/>
                <a:gd name="T52" fmla="*/ 1 w 303"/>
                <a:gd name="T53" fmla="*/ 1 h 404"/>
                <a:gd name="T54" fmla="*/ 1 w 303"/>
                <a:gd name="T55" fmla="*/ 1 h 404"/>
                <a:gd name="T56" fmla="*/ 1 w 303"/>
                <a:gd name="T57" fmla="*/ 0 h 404"/>
                <a:gd name="T58" fmla="*/ 1 w 303"/>
                <a:gd name="T59" fmla="*/ 1 h 404"/>
                <a:gd name="T60" fmla="*/ 1 w 303"/>
                <a:gd name="T61" fmla="*/ 1 h 404"/>
                <a:gd name="T62" fmla="*/ 1 w 303"/>
                <a:gd name="T63" fmla="*/ 1 h 404"/>
                <a:gd name="T64" fmla="*/ 1 w 303"/>
                <a:gd name="T65" fmla="*/ 1 h 404"/>
                <a:gd name="T66" fmla="*/ 1 w 303"/>
                <a:gd name="T67" fmla="*/ 1 h 404"/>
                <a:gd name="T68" fmla="*/ 1 w 303"/>
                <a:gd name="T69" fmla="*/ 1 h 404"/>
                <a:gd name="T70" fmla="*/ 1 w 303"/>
                <a:gd name="T71" fmla="*/ 1 h 404"/>
                <a:gd name="T72" fmla="*/ 1 w 303"/>
                <a:gd name="T73" fmla="*/ 1 h 404"/>
                <a:gd name="T74" fmla="*/ 1 w 303"/>
                <a:gd name="T75" fmla="*/ 1 h 404"/>
                <a:gd name="T76" fmla="*/ 1 w 303"/>
                <a:gd name="T77" fmla="*/ 1 h 404"/>
                <a:gd name="T78" fmla="*/ 1 w 303"/>
                <a:gd name="T79" fmla="*/ 1 h 404"/>
                <a:gd name="T80" fmla="*/ 1 w 303"/>
                <a:gd name="T81" fmla="*/ 1 h 404"/>
                <a:gd name="T82" fmla="*/ 1 w 303"/>
                <a:gd name="T83" fmla="*/ 1 h 404"/>
                <a:gd name="T84" fmla="*/ 1 w 303"/>
                <a:gd name="T85" fmla="*/ 1 h 404"/>
                <a:gd name="T86" fmla="*/ 1 w 303"/>
                <a:gd name="T87" fmla="*/ 1 h 404"/>
                <a:gd name="T88" fmla="*/ 1 w 303"/>
                <a:gd name="T89" fmla="*/ 1 h 404"/>
                <a:gd name="T90" fmla="*/ 1 w 303"/>
                <a:gd name="T91" fmla="*/ 1 h 404"/>
                <a:gd name="T92" fmla="*/ 1 w 303"/>
                <a:gd name="T93" fmla="*/ 1 h 404"/>
                <a:gd name="T94" fmla="*/ 1 w 303"/>
                <a:gd name="T95" fmla="*/ 1 h 404"/>
                <a:gd name="T96" fmla="*/ 1 w 303"/>
                <a:gd name="T97" fmla="*/ 1 h 404"/>
                <a:gd name="T98" fmla="*/ 1 w 303"/>
                <a:gd name="T99" fmla="*/ 1 h 404"/>
                <a:gd name="T100" fmla="*/ 1 w 303"/>
                <a:gd name="T101" fmla="*/ 1 h 404"/>
                <a:gd name="T102" fmla="*/ 1 w 303"/>
                <a:gd name="T103" fmla="*/ 1 h 404"/>
                <a:gd name="T104" fmla="*/ 1 w 303"/>
                <a:gd name="T105" fmla="*/ 1 h 4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3"/>
                <a:gd name="T160" fmla="*/ 0 h 404"/>
                <a:gd name="T161" fmla="*/ 303 w 303"/>
                <a:gd name="T162" fmla="*/ 404 h 40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3" h="404">
                  <a:moveTo>
                    <a:pt x="160" y="404"/>
                  </a:moveTo>
                  <a:lnTo>
                    <a:pt x="145" y="403"/>
                  </a:lnTo>
                  <a:lnTo>
                    <a:pt x="129" y="401"/>
                  </a:lnTo>
                  <a:lnTo>
                    <a:pt x="115" y="395"/>
                  </a:lnTo>
                  <a:lnTo>
                    <a:pt x="101" y="389"/>
                  </a:lnTo>
                  <a:lnTo>
                    <a:pt x="88" y="382"/>
                  </a:lnTo>
                  <a:lnTo>
                    <a:pt x="75" y="370"/>
                  </a:lnTo>
                  <a:lnTo>
                    <a:pt x="62" y="359"/>
                  </a:lnTo>
                  <a:lnTo>
                    <a:pt x="50" y="345"/>
                  </a:lnTo>
                  <a:lnTo>
                    <a:pt x="40" y="330"/>
                  </a:lnTo>
                  <a:lnTo>
                    <a:pt x="30" y="314"/>
                  </a:lnTo>
                  <a:lnTo>
                    <a:pt x="21" y="297"/>
                  </a:lnTo>
                  <a:lnTo>
                    <a:pt x="14" y="280"/>
                  </a:lnTo>
                  <a:lnTo>
                    <a:pt x="8" y="261"/>
                  </a:lnTo>
                  <a:lnTo>
                    <a:pt x="4" y="244"/>
                  </a:lnTo>
                  <a:lnTo>
                    <a:pt x="1" y="223"/>
                  </a:lnTo>
                  <a:lnTo>
                    <a:pt x="0" y="203"/>
                  </a:lnTo>
                  <a:lnTo>
                    <a:pt x="1" y="163"/>
                  </a:lnTo>
                  <a:lnTo>
                    <a:pt x="8" y="125"/>
                  </a:lnTo>
                  <a:lnTo>
                    <a:pt x="21" y="90"/>
                  </a:lnTo>
                  <a:lnTo>
                    <a:pt x="39" y="60"/>
                  </a:lnTo>
                  <a:lnTo>
                    <a:pt x="49" y="46"/>
                  </a:lnTo>
                  <a:lnTo>
                    <a:pt x="60" y="35"/>
                  </a:lnTo>
                  <a:lnTo>
                    <a:pt x="73" y="23"/>
                  </a:lnTo>
                  <a:lnTo>
                    <a:pt x="86" y="16"/>
                  </a:lnTo>
                  <a:lnTo>
                    <a:pt x="99" y="10"/>
                  </a:lnTo>
                  <a:lnTo>
                    <a:pt x="113" y="4"/>
                  </a:lnTo>
                  <a:lnTo>
                    <a:pt x="128" y="2"/>
                  </a:lnTo>
                  <a:lnTo>
                    <a:pt x="142" y="0"/>
                  </a:lnTo>
                  <a:lnTo>
                    <a:pt x="157" y="2"/>
                  </a:lnTo>
                  <a:lnTo>
                    <a:pt x="172" y="4"/>
                  </a:lnTo>
                  <a:lnTo>
                    <a:pt x="187" y="10"/>
                  </a:lnTo>
                  <a:lnTo>
                    <a:pt x="201" y="16"/>
                  </a:lnTo>
                  <a:lnTo>
                    <a:pt x="216" y="23"/>
                  </a:lnTo>
                  <a:lnTo>
                    <a:pt x="229" y="35"/>
                  </a:lnTo>
                  <a:lnTo>
                    <a:pt x="242" y="46"/>
                  </a:lnTo>
                  <a:lnTo>
                    <a:pt x="253" y="60"/>
                  </a:lnTo>
                  <a:lnTo>
                    <a:pt x="263" y="75"/>
                  </a:lnTo>
                  <a:lnTo>
                    <a:pt x="273" y="90"/>
                  </a:lnTo>
                  <a:lnTo>
                    <a:pt x="282" y="108"/>
                  </a:lnTo>
                  <a:lnTo>
                    <a:pt x="289" y="125"/>
                  </a:lnTo>
                  <a:lnTo>
                    <a:pt x="295" y="144"/>
                  </a:lnTo>
                  <a:lnTo>
                    <a:pt x="299" y="163"/>
                  </a:lnTo>
                  <a:lnTo>
                    <a:pt x="302" y="182"/>
                  </a:lnTo>
                  <a:lnTo>
                    <a:pt x="303" y="203"/>
                  </a:lnTo>
                  <a:lnTo>
                    <a:pt x="302" y="244"/>
                  </a:lnTo>
                  <a:lnTo>
                    <a:pt x="295" y="282"/>
                  </a:lnTo>
                  <a:lnTo>
                    <a:pt x="282" y="316"/>
                  </a:lnTo>
                  <a:lnTo>
                    <a:pt x="265" y="345"/>
                  </a:lnTo>
                  <a:lnTo>
                    <a:pt x="243" y="370"/>
                  </a:lnTo>
                  <a:lnTo>
                    <a:pt x="219" y="389"/>
                  </a:lnTo>
                  <a:lnTo>
                    <a:pt x="190" y="401"/>
                  </a:lnTo>
                  <a:lnTo>
                    <a:pt x="160" y="4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15" name="Freeform 100"/>
            <p:cNvSpPr>
              <a:spLocks/>
            </p:cNvSpPr>
            <p:nvPr/>
          </p:nvSpPr>
          <p:spPr bwMode="auto">
            <a:xfrm>
              <a:off x="5008" y="2154"/>
              <a:ext cx="74" cy="150"/>
            </a:xfrm>
            <a:custGeom>
              <a:avLst/>
              <a:gdLst>
                <a:gd name="T0" fmla="*/ 1 w 146"/>
                <a:gd name="T1" fmla="*/ 0 h 301"/>
                <a:gd name="T2" fmla="*/ 1 w 146"/>
                <a:gd name="T3" fmla="*/ 0 h 301"/>
                <a:gd name="T4" fmla="*/ 1 w 146"/>
                <a:gd name="T5" fmla="*/ 0 h 301"/>
                <a:gd name="T6" fmla="*/ 0 w 146"/>
                <a:gd name="T7" fmla="*/ 0 h 301"/>
                <a:gd name="T8" fmla="*/ 0 w 146"/>
                <a:gd name="T9" fmla="*/ 0 h 301"/>
                <a:gd name="T10" fmla="*/ 1 w 146"/>
                <a:gd name="T11" fmla="*/ 0 h 301"/>
                <a:gd name="T12" fmla="*/ 1 w 146"/>
                <a:gd name="T13" fmla="*/ 0 h 301"/>
                <a:gd name="T14" fmla="*/ 1 w 146"/>
                <a:gd name="T15" fmla="*/ 0 h 301"/>
                <a:gd name="T16" fmla="*/ 1 w 146"/>
                <a:gd name="T17" fmla="*/ 0 h 301"/>
                <a:gd name="T18" fmla="*/ 1 w 146"/>
                <a:gd name="T19" fmla="*/ 0 h 301"/>
                <a:gd name="T20" fmla="*/ 1 w 146"/>
                <a:gd name="T21" fmla="*/ 0 h 301"/>
                <a:gd name="T22" fmla="*/ 1 w 146"/>
                <a:gd name="T23" fmla="*/ 0 h 301"/>
                <a:gd name="T24" fmla="*/ 1 w 146"/>
                <a:gd name="T25" fmla="*/ 0 h 301"/>
                <a:gd name="T26" fmla="*/ 1 w 146"/>
                <a:gd name="T27" fmla="*/ 0 h 301"/>
                <a:gd name="T28" fmla="*/ 1 w 146"/>
                <a:gd name="T29" fmla="*/ 0 h 30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6"/>
                <a:gd name="T46" fmla="*/ 0 h 301"/>
                <a:gd name="T47" fmla="*/ 146 w 146"/>
                <a:gd name="T48" fmla="*/ 301 h 30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6" h="301">
                  <a:moveTo>
                    <a:pt x="17" y="48"/>
                  </a:moveTo>
                  <a:lnTo>
                    <a:pt x="8" y="54"/>
                  </a:lnTo>
                  <a:lnTo>
                    <a:pt x="3" y="58"/>
                  </a:lnTo>
                  <a:lnTo>
                    <a:pt x="0" y="60"/>
                  </a:lnTo>
                  <a:lnTo>
                    <a:pt x="3" y="138"/>
                  </a:lnTo>
                  <a:lnTo>
                    <a:pt x="60" y="130"/>
                  </a:lnTo>
                  <a:lnTo>
                    <a:pt x="64" y="297"/>
                  </a:lnTo>
                  <a:lnTo>
                    <a:pt x="146" y="301"/>
                  </a:lnTo>
                  <a:lnTo>
                    <a:pt x="135" y="0"/>
                  </a:lnTo>
                  <a:lnTo>
                    <a:pt x="49" y="0"/>
                  </a:lnTo>
                  <a:lnTo>
                    <a:pt x="46" y="6"/>
                  </a:lnTo>
                  <a:lnTo>
                    <a:pt x="37" y="21"/>
                  </a:lnTo>
                  <a:lnTo>
                    <a:pt x="27" y="37"/>
                  </a:lnTo>
                  <a:lnTo>
                    <a:pt x="17"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16" name="Freeform 101"/>
            <p:cNvSpPr>
              <a:spLocks/>
            </p:cNvSpPr>
            <p:nvPr/>
          </p:nvSpPr>
          <p:spPr bwMode="auto">
            <a:xfrm>
              <a:off x="5112" y="1632"/>
              <a:ext cx="84" cy="113"/>
            </a:xfrm>
            <a:custGeom>
              <a:avLst/>
              <a:gdLst>
                <a:gd name="T0" fmla="*/ 1 w 168"/>
                <a:gd name="T1" fmla="*/ 0 h 226"/>
                <a:gd name="T2" fmla="*/ 1 w 168"/>
                <a:gd name="T3" fmla="*/ 1 h 226"/>
                <a:gd name="T4" fmla="*/ 1 w 168"/>
                <a:gd name="T5" fmla="*/ 1 h 226"/>
                <a:gd name="T6" fmla="*/ 1 w 168"/>
                <a:gd name="T7" fmla="*/ 1 h 226"/>
                <a:gd name="T8" fmla="*/ 1 w 168"/>
                <a:gd name="T9" fmla="*/ 1 h 226"/>
                <a:gd name="T10" fmla="*/ 1 w 168"/>
                <a:gd name="T11" fmla="*/ 1 h 226"/>
                <a:gd name="T12" fmla="*/ 1 w 168"/>
                <a:gd name="T13" fmla="*/ 1 h 226"/>
                <a:gd name="T14" fmla="*/ 0 w 168"/>
                <a:gd name="T15" fmla="*/ 1 h 226"/>
                <a:gd name="T16" fmla="*/ 0 w 168"/>
                <a:gd name="T17" fmla="*/ 1 h 226"/>
                <a:gd name="T18" fmla="*/ 1 w 168"/>
                <a:gd name="T19" fmla="*/ 1 h 226"/>
                <a:gd name="T20" fmla="*/ 1 w 168"/>
                <a:gd name="T21" fmla="*/ 1 h 226"/>
                <a:gd name="T22" fmla="*/ 1 w 168"/>
                <a:gd name="T23" fmla="*/ 1 h 226"/>
                <a:gd name="T24" fmla="*/ 1 w 168"/>
                <a:gd name="T25" fmla="*/ 1 h 226"/>
                <a:gd name="T26" fmla="*/ 1 w 168"/>
                <a:gd name="T27" fmla="*/ 1 h 226"/>
                <a:gd name="T28" fmla="*/ 1 w 168"/>
                <a:gd name="T29" fmla="*/ 1 h 226"/>
                <a:gd name="T30" fmla="*/ 1 w 168"/>
                <a:gd name="T31" fmla="*/ 1 h 226"/>
                <a:gd name="T32" fmla="*/ 1 w 168"/>
                <a:gd name="T33" fmla="*/ 1 h 226"/>
                <a:gd name="T34" fmla="*/ 1 w 168"/>
                <a:gd name="T35" fmla="*/ 1 h 226"/>
                <a:gd name="T36" fmla="*/ 1 w 168"/>
                <a:gd name="T37" fmla="*/ 1 h 226"/>
                <a:gd name="T38" fmla="*/ 1 w 168"/>
                <a:gd name="T39" fmla="*/ 1 h 226"/>
                <a:gd name="T40" fmla="*/ 1 w 168"/>
                <a:gd name="T41" fmla="*/ 1 h 226"/>
                <a:gd name="T42" fmla="*/ 1 w 168"/>
                <a:gd name="T43" fmla="*/ 1 h 226"/>
                <a:gd name="T44" fmla="*/ 1 w 168"/>
                <a:gd name="T45" fmla="*/ 1 h 226"/>
                <a:gd name="T46" fmla="*/ 1 w 168"/>
                <a:gd name="T47" fmla="*/ 1 h 226"/>
                <a:gd name="T48" fmla="*/ 1 w 168"/>
                <a:gd name="T49" fmla="*/ 1 h 226"/>
                <a:gd name="T50" fmla="*/ 1 w 168"/>
                <a:gd name="T51" fmla="*/ 1 h 226"/>
                <a:gd name="T52" fmla="*/ 1 w 168"/>
                <a:gd name="T53" fmla="*/ 1 h 226"/>
                <a:gd name="T54" fmla="*/ 1 w 168"/>
                <a:gd name="T55" fmla="*/ 1 h 226"/>
                <a:gd name="T56" fmla="*/ 1 w 168"/>
                <a:gd name="T57" fmla="*/ 1 h 226"/>
                <a:gd name="T58" fmla="*/ 1 w 168"/>
                <a:gd name="T59" fmla="*/ 1 h 226"/>
                <a:gd name="T60" fmla="*/ 1 w 168"/>
                <a:gd name="T61" fmla="*/ 1 h 226"/>
                <a:gd name="T62" fmla="*/ 1 w 168"/>
                <a:gd name="T63" fmla="*/ 1 h 226"/>
                <a:gd name="T64" fmla="*/ 1 w 168"/>
                <a:gd name="T65" fmla="*/ 1 h 226"/>
                <a:gd name="T66" fmla="*/ 1 w 168"/>
                <a:gd name="T67" fmla="*/ 1 h 226"/>
                <a:gd name="T68" fmla="*/ 1 w 168"/>
                <a:gd name="T69" fmla="*/ 1 h 226"/>
                <a:gd name="T70" fmla="*/ 1 w 168"/>
                <a:gd name="T71" fmla="*/ 1 h 226"/>
                <a:gd name="T72" fmla="*/ 1 w 168"/>
                <a:gd name="T73" fmla="*/ 1 h 226"/>
                <a:gd name="T74" fmla="*/ 1 w 168"/>
                <a:gd name="T75" fmla="*/ 1 h 226"/>
                <a:gd name="T76" fmla="*/ 1 w 168"/>
                <a:gd name="T77" fmla="*/ 1 h 226"/>
                <a:gd name="T78" fmla="*/ 1 w 168"/>
                <a:gd name="T79" fmla="*/ 1 h 226"/>
                <a:gd name="T80" fmla="*/ 1 w 168"/>
                <a:gd name="T81" fmla="*/ 1 h 226"/>
                <a:gd name="T82" fmla="*/ 1 w 168"/>
                <a:gd name="T83" fmla="*/ 1 h 226"/>
                <a:gd name="T84" fmla="*/ 1 w 168"/>
                <a:gd name="T85" fmla="*/ 1 h 226"/>
                <a:gd name="T86" fmla="*/ 1 w 168"/>
                <a:gd name="T87" fmla="*/ 0 h 226"/>
                <a:gd name="T88" fmla="*/ 1 w 168"/>
                <a:gd name="T89" fmla="*/ 0 h 2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8"/>
                <a:gd name="T136" fmla="*/ 0 h 226"/>
                <a:gd name="T137" fmla="*/ 168 w 168"/>
                <a:gd name="T138" fmla="*/ 226 h 22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8" h="226">
                  <a:moveTo>
                    <a:pt x="79" y="0"/>
                  </a:moveTo>
                  <a:lnTo>
                    <a:pt x="62" y="2"/>
                  </a:lnTo>
                  <a:lnTo>
                    <a:pt x="47" y="10"/>
                  </a:lnTo>
                  <a:lnTo>
                    <a:pt x="33" y="19"/>
                  </a:lnTo>
                  <a:lnTo>
                    <a:pt x="21" y="33"/>
                  </a:lnTo>
                  <a:lnTo>
                    <a:pt x="11" y="50"/>
                  </a:lnTo>
                  <a:lnTo>
                    <a:pt x="4" y="69"/>
                  </a:lnTo>
                  <a:lnTo>
                    <a:pt x="0" y="90"/>
                  </a:lnTo>
                  <a:lnTo>
                    <a:pt x="0" y="113"/>
                  </a:lnTo>
                  <a:lnTo>
                    <a:pt x="3" y="136"/>
                  </a:lnTo>
                  <a:lnTo>
                    <a:pt x="8" y="155"/>
                  </a:lnTo>
                  <a:lnTo>
                    <a:pt x="17" y="174"/>
                  </a:lnTo>
                  <a:lnTo>
                    <a:pt x="27" y="192"/>
                  </a:lnTo>
                  <a:lnTo>
                    <a:pt x="34" y="199"/>
                  </a:lnTo>
                  <a:lnTo>
                    <a:pt x="42" y="205"/>
                  </a:lnTo>
                  <a:lnTo>
                    <a:pt x="49" y="213"/>
                  </a:lnTo>
                  <a:lnTo>
                    <a:pt x="56" y="217"/>
                  </a:lnTo>
                  <a:lnTo>
                    <a:pt x="65" y="220"/>
                  </a:lnTo>
                  <a:lnTo>
                    <a:pt x="72" y="224"/>
                  </a:lnTo>
                  <a:lnTo>
                    <a:pt x="80" y="226"/>
                  </a:lnTo>
                  <a:lnTo>
                    <a:pt x="89" y="226"/>
                  </a:lnTo>
                  <a:lnTo>
                    <a:pt x="98" y="226"/>
                  </a:lnTo>
                  <a:lnTo>
                    <a:pt x="105" y="224"/>
                  </a:lnTo>
                  <a:lnTo>
                    <a:pt x="114" y="220"/>
                  </a:lnTo>
                  <a:lnTo>
                    <a:pt x="121" y="217"/>
                  </a:lnTo>
                  <a:lnTo>
                    <a:pt x="128" y="213"/>
                  </a:lnTo>
                  <a:lnTo>
                    <a:pt x="135" y="205"/>
                  </a:lnTo>
                  <a:lnTo>
                    <a:pt x="141" y="199"/>
                  </a:lnTo>
                  <a:lnTo>
                    <a:pt x="147" y="192"/>
                  </a:lnTo>
                  <a:lnTo>
                    <a:pt x="157" y="174"/>
                  </a:lnTo>
                  <a:lnTo>
                    <a:pt x="164" y="155"/>
                  </a:lnTo>
                  <a:lnTo>
                    <a:pt x="168" y="136"/>
                  </a:lnTo>
                  <a:lnTo>
                    <a:pt x="168" y="113"/>
                  </a:lnTo>
                  <a:lnTo>
                    <a:pt x="165" y="90"/>
                  </a:lnTo>
                  <a:lnTo>
                    <a:pt x="161" y="69"/>
                  </a:lnTo>
                  <a:lnTo>
                    <a:pt x="152" y="50"/>
                  </a:lnTo>
                  <a:lnTo>
                    <a:pt x="141" y="33"/>
                  </a:lnTo>
                  <a:lnTo>
                    <a:pt x="134" y="25"/>
                  </a:lnTo>
                  <a:lnTo>
                    <a:pt x="126" y="19"/>
                  </a:lnTo>
                  <a:lnTo>
                    <a:pt x="119" y="14"/>
                  </a:lnTo>
                  <a:lnTo>
                    <a:pt x="112" y="8"/>
                  </a:lnTo>
                  <a:lnTo>
                    <a:pt x="103" y="4"/>
                  </a:lnTo>
                  <a:lnTo>
                    <a:pt x="96" y="2"/>
                  </a:lnTo>
                  <a:lnTo>
                    <a:pt x="88" y="0"/>
                  </a:lnTo>
                  <a:lnTo>
                    <a:pt x="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17" name="Freeform 102"/>
            <p:cNvSpPr>
              <a:spLocks/>
            </p:cNvSpPr>
            <p:nvPr/>
          </p:nvSpPr>
          <p:spPr bwMode="auto">
            <a:xfrm>
              <a:off x="5121" y="1643"/>
              <a:ext cx="66" cy="90"/>
            </a:xfrm>
            <a:custGeom>
              <a:avLst/>
              <a:gdLst>
                <a:gd name="T0" fmla="*/ 0 w 134"/>
                <a:gd name="T1" fmla="*/ 1 h 180"/>
                <a:gd name="T2" fmla="*/ 0 w 134"/>
                <a:gd name="T3" fmla="*/ 1 h 180"/>
                <a:gd name="T4" fmla="*/ 0 w 134"/>
                <a:gd name="T5" fmla="*/ 1 h 180"/>
                <a:gd name="T6" fmla="*/ 0 w 134"/>
                <a:gd name="T7" fmla="*/ 1 h 180"/>
                <a:gd name="T8" fmla="*/ 0 w 134"/>
                <a:gd name="T9" fmla="*/ 1 h 180"/>
                <a:gd name="T10" fmla="*/ 0 w 134"/>
                <a:gd name="T11" fmla="*/ 1 h 180"/>
                <a:gd name="T12" fmla="*/ 0 w 134"/>
                <a:gd name="T13" fmla="*/ 1 h 180"/>
                <a:gd name="T14" fmla="*/ 0 w 134"/>
                <a:gd name="T15" fmla="*/ 1 h 180"/>
                <a:gd name="T16" fmla="*/ 0 w 134"/>
                <a:gd name="T17" fmla="*/ 1 h 180"/>
                <a:gd name="T18" fmla="*/ 0 w 134"/>
                <a:gd name="T19" fmla="*/ 1 h 180"/>
                <a:gd name="T20" fmla="*/ 0 w 134"/>
                <a:gd name="T21" fmla="*/ 1 h 180"/>
                <a:gd name="T22" fmla="*/ 0 w 134"/>
                <a:gd name="T23" fmla="*/ 1 h 180"/>
                <a:gd name="T24" fmla="*/ 0 w 134"/>
                <a:gd name="T25" fmla="*/ 1 h 180"/>
                <a:gd name="T26" fmla="*/ 0 w 134"/>
                <a:gd name="T27" fmla="*/ 1 h 180"/>
                <a:gd name="T28" fmla="*/ 0 w 134"/>
                <a:gd name="T29" fmla="*/ 1 h 180"/>
                <a:gd name="T30" fmla="*/ 0 w 134"/>
                <a:gd name="T31" fmla="*/ 1 h 180"/>
                <a:gd name="T32" fmla="*/ 0 w 134"/>
                <a:gd name="T33" fmla="*/ 1 h 180"/>
                <a:gd name="T34" fmla="*/ 0 w 134"/>
                <a:gd name="T35" fmla="*/ 1 h 180"/>
                <a:gd name="T36" fmla="*/ 0 w 134"/>
                <a:gd name="T37" fmla="*/ 1 h 180"/>
                <a:gd name="T38" fmla="*/ 0 w 134"/>
                <a:gd name="T39" fmla="*/ 1 h 180"/>
                <a:gd name="T40" fmla="*/ 0 w 134"/>
                <a:gd name="T41" fmla="*/ 1 h 180"/>
                <a:gd name="T42" fmla="*/ 0 w 134"/>
                <a:gd name="T43" fmla="*/ 1 h 180"/>
                <a:gd name="T44" fmla="*/ 0 w 134"/>
                <a:gd name="T45" fmla="*/ 1 h 180"/>
                <a:gd name="T46" fmla="*/ 0 w 134"/>
                <a:gd name="T47" fmla="*/ 0 h 180"/>
                <a:gd name="T48" fmla="*/ 0 w 134"/>
                <a:gd name="T49" fmla="*/ 0 h 180"/>
                <a:gd name="T50" fmla="*/ 0 w 134"/>
                <a:gd name="T51" fmla="*/ 0 h 180"/>
                <a:gd name="T52" fmla="*/ 0 w 134"/>
                <a:gd name="T53" fmla="*/ 1 h 180"/>
                <a:gd name="T54" fmla="*/ 0 w 134"/>
                <a:gd name="T55" fmla="*/ 1 h 180"/>
                <a:gd name="T56" fmla="*/ 0 w 134"/>
                <a:gd name="T57" fmla="*/ 1 h 180"/>
                <a:gd name="T58" fmla="*/ 0 w 134"/>
                <a:gd name="T59" fmla="*/ 1 h 180"/>
                <a:gd name="T60" fmla="*/ 0 w 134"/>
                <a:gd name="T61" fmla="*/ 1 h 180"/>
                <a:gd name="T62" fmla="*/ 0 w 134"/>
                <a:gd name="T63" fmla="*/ 1 h 180"/>
                <a:gd name="T64" fmla="*/ 0 w 134"/>
                <a:gd name="T65" fmla="*/ 1 h 180"/>
                <a:gd name="T66" fmla="*/ 0 w 134"/>
                <a:gd name="T67" fmla="*/ 1 h 180"/>
                <a:gd name="T68" fmla="*/ 0 w 134"/>
                <a:gd name="T69" fmla="*/ 1 h 180"/>
                <a:gd name="T70" fmla="*/ 0 w 134"/>
                <a:gd name="T71" fmla="*/ 1 h 180"/>
                <a:gd name="T72" fmla="*/ 0 w 134"/>
                <a:gd name="T73" fmla="*/ 1 h 180"/>
                <a:gd name="T74" fmla="*/ 0 w 134"/>
                <a:gd name="T75" fmla="*/ 1 h 180"/>
                <a:gd name="T76" fmla="*/ 0 w 134"/>
                <a:gd name="T77" fmla="*/ 1 h 180"/>
                <a:gd name="T78" fmla="*/ 0 w 134"/>
                <a:gd name="T79" fmla="*/ 1 h 180"/>
                <a:gd name="T80" fmla="*/ 0 w 134"/>
                <a:gd name="T81" fmla="*/ 1 h 180"/>
                <a:gd name="T82" fmla="*/ 0 w 134"/>
                <a:gd name="T83" fmla="*/ 1 h 180"/>
                <a:gd name="T84" fmla="*/ 0 w 134"/>
                <a:gd name="T85" fmla="*/ 1 h 180"/>
                <a:gd name="T86" fmla="*/ 0 w 134"/>
                <a:gd name="T87" fmla="*/ 1 h 180"/>
                <a:gd name="T88" fmla="*/ 0 w 134"/>
                <a:gd name="T89" fmla="*/ 1 h 1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4"/>
                <a:gd name="T136" fmla="*/ 0 h 180"/>
                <a:gd name="T137" fmla="*/ 134 w 134"/>
                <a:gd name="T138" fmla="*/ 180 h 18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4" h="180">
                  <a:moveTo>
                    <a:pt x="71" y="180"/>
                  </a:moveTo>
                  <a:lnTo>
                    <a:pt x="65" y="180"/>
                  </a:lnTo>
                  <a:lnTo>
                    <a:pt x="58" y="178"/>
                  </a:lnTo>
                  <a:lnTo>
                    <a:pt x="52" y="176"/>
                  </a:lnTo>
                  <a:lnTo>
                    <a:pt x="45" y="173"/>
                  </a:lnTo>
                  <a:lnTo>
                    <a:pt x="39" y="169"/>
                  </a:lnTo>
                  <a:lnTo>
                    <a:pt x="33" y="165"/>
                  </a:lnTo>
                  <a:lnTo>
                    <a:pt x="27" y="159"/>
                  </a:lnTo>
                  <a:lnTo>
                    <a:pt x="22" y="153"/>
                  </a:lnTo>
                  <a:lnTo>
                    <a:pt x="13" y="140"/>
                  </a:lnTo>
                  <a:lnTo>
                    <a:pt x="6" y="125"/>
                  </a:lnTo>
                  <a:lnTo>
                    <a:pt x="2" y="107"/>
                  </a:lnTo>
                  <a:lnTo>
                    <a:pt x="0" y="90"/>
                  </a:lnTo>
                  <a:lnTo>
                    <a:pt x="0" y="73"/>
                  </a:lnTo>
                  <a:lnTo>
                    <a:pt x="3" y="56"/>
                  </a:lnTo>
                  <a:lnTo>
                    <a:pt x="9" y="40"/>
                  </a:lnTo>
                  <a:lnTo>
                    <a:pt x="17" y="27"/>
                  </a:lnTo>
                  <a:lnTo>
                    <a:pt x="22" y="21"/>
                  </a:lnTo>
                  <a:lnTo>
                    <a:pt x="27" y="15"/>
                  </a:lnTo>
                  <a:lnTo>
                    <a:pt x="32" y="12"/>
                  </a:lnTo>
                  <a:lnTo>
                    <a:pt x="38" y="8"/>
                  </a:lnTo>
                  <a:lnTo>
                    <a:pt x="43" y="4"/>
                  </a:lnTo>
                  <a:lnTo>
                    <a:pt x="50" y="2"/>
                  </a:lnTo>
                  <a:lnTo>
                    <a:pt x="56" y="0"/>
                  </a:lnTo>
                  <a:lnTo>
                    <a:pt x="63" y="0"/>
                  </a:lnTo>
                  <a:lnTo>
                    <a:pt x="71" y="0"/>
                  </a:lnTo>
                  <a:lnTo>
                    <a:pt x="78" y="2"/>
                  </a:lnTo>
                  <a:lnTo>
                    <a:pt x="84" y="4"/>
                  </a:lnTo>
                  <a:lnTo>
                    <a:pt x="91" y="8"/>
                  </a:lnTo>
                  <a:lnTo>
                    <a:pt x="97" y="12"/>
                  </a:lnTo>
                  <a:lnTo>
                    <a:pt x="102" y="15"/>
                  </a:lnTo>
                  <a:lnTo>
                    <a:pt x="107" y="21"/>
                  </a:lnTo>
                  <a:lnTo>
                    <a:pt x="112" y="27"/>
                  </a:lnTo>
                  <a:lnTo>
                    <a:pt x="121" y="40"/>
                  </a:lnTo>
                  <a:lnTo>
                    <a:pt x="128" y="56"/>
                  </a:lnTo>
                  <a:lnTo>
                    <a:pt x="132" y="73"/>
                  </a:lnTo>
                  <a:lnTo>
                    <a:pt x="134" y="90"/>
                  </a:lnTo>
                  <a:lnTo>
                    <a:pt x="134" y="107"/>
                  </a:lnTo>
                  <a:lnTo>
                    <a:pt x="131" y="125"/>
                  </a:lnTo>
                  <a:lnTo>
                    <a:pt x="125" y="140"/>
                  </a:lnTo>
                  <a:lnTo>
                    <a:pt x="118" y="153"/>
                  </a:lnTo>
                  <a:lnTo>
                    <a:pt x="108" y="165"/>
                  </a:lnTo>
                  <a:lnTo>
                    <a:pt x="97" y="173"/>
                  </a:lnTo>
                  <a:lnTo>
                    <a:pt x="84" y="178"/>
                  </a:lnTo>
                  <a:lnTo>
                    <a:pt x="71"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18" name="Freeform 104"/>
            <p:cNvSpPr>
              <a:spLocks/>
            </p:cNvSpPr>
            <p:nvPr/>
          </p:nvSpPr>
          <p:spPr bwMode="auto">
            <a:xfrm>
              <a:off x="5024" y="1823"/>
              <a:ext cx="47" cy="48"/>
            </a:xfrm>
            <a:custGeom>
              <a:avLst/>
              <a:gdLst>
                <a:gd name="T0" fmla="*/ 0 w 94"/>
                <a:gd name="T1" fmla="*/ 1 h 96"/>
                <a:gd name="T2" fmla="*/ 1 w 94"/>
                <a:gd name="T3" fmla="*/ 1 h 96"/>
                <a:gd name="T4" fmla="*/ 1 w 94"/>
                <a:gd name="T5" fmla="*/ 1 h 96"/>
                <a:gd name="T6" fmla="*/ 1 w 94"/>
                <a:gd name="T7" fmla="*/ 1 h 96"/>
                <a:gd name="T8" fmla="*/ 1 w 94"/>
                <a:gd name="T9" fmla="*/ 1 h 96"/>
                <a:gd name="T10" fmla="*/ 1 w 94"/>
                <a:gd name="T11" fmla="*/ 1 h 96"/>
                <a:gd name="T12" fmla="*/ 1 w 94"/>
                <a:gd name="T13" fmla="*/ 1 h 96"/>
                <a:gd name="T14" fmla="*/ 1 w 94"/>
                <a:gd name="T15" fmla="*/ 1 h 96"/>
                <a:gd name="T16" fmla="*/ 1 w 94"/>
                <a:gd name="T17" fmla="*/ 1 h 96"/>
                <a:gd name="T18" fmla="*/ 1 w 94"/>
                <a:gd name="T19" fmla="*/ 1 h 96"/>
                <a:gd name="T20" fmla="*/ 1 w 94"/>
                <a:gd name="T21" fmla="*/ 1 h 96"/>
                <a:gd name="T22" fmla="*/ 1 w 94"/>
                <a:gd name="T23" fmla="*/ 1 h 96"/>
                <a:gd name="T24" fmla="*/ 1 w 94"/>
                <a:gd name="T25" fmla="*/ 0 h 96"/>
                <a:gd name="T26" fmla="*/ 1 w 94"/>
                <a:gd name="T27" fmla="*/ 1 h 96"/>
                <a:gd name="T28" fmla="*/ 1 w 94"/>
                <a:gd name="T29" fmla="*/ 1 h 96"/>
                <a:gd name="T30" fmla="*/ 1 w 94"/>
                <a:gd name="T31" fmla="*/ 1 h 96"/>
                <a:gd name="T32" fmla="*/ 1 w 94"/>
                <a:gd name="T33" fmla="*/ 1 h 96"/>
                <a:gd name="T34" fmla="*/ 1 w 94"/>
                <a:gd name="T35" fmla="*/ 1 h 96"/>
                <a:gd name="T36" fmla="*/ 1 w 94"/>
                <a:gd name="T37" fmla="*/ 1 h 96"/>
                <a:gd name="T38" fmla="*/ 1 w 94"/>
                <a:gd name="T39" fmla="*/ 1 h 96"/>
                <a:gd name="T40" fmla="*/ 1 w 94"/>
                <a:gd name="T41" fmla="*/ 1 h 96"/>
                <a:gd name="T42" fmla="*/ 1 w 94"/>
                <a:gd name="T43" fmla="*/ 1 h 96"/>
                <a:gd name="T44" fmla="*/ 1 w 94"/>
                <a:gd name="T45" fmla="*/ 1 h 96"/>
                <a:gd name="T46" fmla="*/ 1 w 94"/>
                <a:gd name="T47" fmla="*/ 1 h 96"/>
                <a:gd name="T48" fmla="*/ 0 w 94"/>
                <a:gd name="T49" fmla="*/ 1 h 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4"/>
                <a:gd name="T76" fmla="*/ 0 h 96"/>
                <a:gd name="T77" fmla="*/ 94 w 94"/>
                <a:gd name="T78" fmla="*/ 96 h 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4" h="96">
                  <a:moveTo>
                    <a:pt x="0" y="40"/>
                  </a:moveTo>
                  <a:lnTo>
                    <a:pt x="2" y="40"/>
                  </a:lnTo>
                  <a:lnTo>
                    <a:pt x="6" y="42"/>
                  </a:lnTo>
                  <a:lnTo>
                    <a:pt x="13" y="46"/>
                  </a:lnTo>
                  <a:lnTo>
                    <a:pt x="22" y="48"/>
                  </a:lnTo>
                  <a:lnTo>
                    <a:pt x="32" y="48"/>
                  </a:lnTo>
                  <a:lnTo>
                    <a:pt x="42" y="48"/>
                  </a:lnTo>
                  <a:lnTo>
                    <a:pt x="52" y="46"/>
                  </a:lnTo>
                  <a:lnTo>
                    <a:pt x="61" y="40"/>
                  </a:lnTo>
                  <a:lnTo>
                    <a:pt x="75" y="25"/>
                  </a:lnTo>
                  <a:lnTo>
                    <a:pt x="85" y="14"/>
                  </a:lnTo>
                  <a:lnTo>
                    <a:pt x="92" y="4"/>
                  </a:lnTo>
                  <a:lnTo>
                    <a:pt x="94" y="0"/>
                  </a:lnTo>
                  <a:lnTo>
                    <a:pt x="92" y="16"/>
                  </a:lnTo>
                  <a:lnTo>
                    <a:pt x="88" y="50"/>
                  </a:lnTo>
                  <a:lnTo>
                    <a:pt x="78" y="83"/>
                  </a:lnTo>
                  <a:lnTo>
                    <a:pt x="59" y="96"/>
                  </a:lnTo>
                  <a:lnTo>
                    <a:pt x="48" y="92"/>
                  </a:lnTo>
                  <a:lnTo>
                    <a:pt x="38" y="86"/>
                  </a:lnTo>
                  <a:lnTo>
                    <a:pt x="28" y="77"/>
                  </a:lnTo>
                  <a:lnTo>
                    <a:pt x="19" y="67"/>
                  </a:lnTo>
                  <a:lnTo>
                    <a:pt x="10" y="58"/>
                  </a:lnTo>
                  <a:lnTo>
                    <a:pt x="5" y="48"/>
                  </a:lnTo>
                  <a:lnTo>
                    <a:pt x="2" y="42"/>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pic>
        <p:nvPicPr>
          <p:cNvPr id="14339" name="Picture 7" descr="D:\Program Files\Microsoft Office\MEDIA\CAGCAT10\j0212957.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3200" y="3048000"/>
            <a:ext cx="40449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3808705" y="1015030"/>
            <a:ext cx="5200650" cy="1105951"/>
          </a:xfrm>
          <a:prstGeom prst="ellipse">
            <a:avLst/>
          </a:prstGeom>
          <a:solidFill>
            <a:schemeClr val="accent1"/>
          </a:solidFill>
          <a:ln w="127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b="1" dirty="0">
                <a:solidFill>
                  <a:srgbClr val="FF0000"/>
                </a:solidFill>
                <a:effectLst>
                  <a:outerShdw blurRad="38100" dist="38100" dir="2700000" algn="tl">
                    <a:srgbClr val="000000">
                      <a:alpha val="43137"/>
                    </a:srgbClr>
                  </a:outerShdw>
                </a:effectLst>
                <a:latin typeface="Calibri" pitchFamily="34" charset="0"/>
              </a:rPr>
              <a:t>Data Production  Systems</a:t>
            </a:r>
          </a:p>
        </p:txBody>
      </p:sp>
      <p:cxnSp>
        <p:nvCxnSpPr>
          <p:cNvPr id="10" name="Straight Connector 9"/>
          <p:cNvCxnSpPr>
            <a:stCxn id="8" idx="3"/>
          </p:cNvCxnSpPr>
          <p:nvPr/>
        </p:nvCxnSpPr>
        <p:spPr>
          <a:xfrm flipH="1">
            <a:off x="3962693" y="1959018"/>
            <a:ext cx="607630" cy="1646812"/>
          </a:xfrm>
          <a:prstGeom prst="line">
            <a:avLst/>
          </a:prstGeom>
          <a:ln w="114300">
            <a:solidFill>
              <a:srgbClr val="00B0F0"/>
            </a:solidFill>
          </a:ln>
        </p:spPr>
        <p:style>
          <a:lnRef idx="1">
            <a:schemeClr val="accent1"/>
          </a:lnRef>
          <a:fillRef idx="0">
            <a:schemeClr val="accent1"/>
          </a:fillRef>
          <a:effectRef idx="0">
            <a:schemeClr val="accent1"/>
          </a:effectRef>
          <a:fontRef idx="minor">
            <a:schemeClr val="tx1"/>
          </a:fontRef>
        </p:style>
      </p:cxnSp>
      <p:sp>
        <p:nvSpPr>
          <p:cNvPr id="85" name="Rectangle 84"/>
          <p:cNvSpPr/>
          <p:nvPr/>
        </p:nvSpPr>
        <p:spPr>
          <a:xfrm>
            <a:off x="2711189" y="4078086"/>
            <a:ext cx="1568708" cy="646331"/>
          </a:xfrm>
          <a:prstGeom prst="rect">
            <a:avLst/>
          </a:prstGeom>
          <a:solidFill>
            <a:schemeClr val="tx1"/>
          </a:solidFill>
        </p:spPr>
        <p:txBody>
          <a:bodyPr>
            <a:spAutoFit/>
          </a:bodyPr>
          <a:lstStyle/>
          <a:p>
            <a:pPr algn="ctr">
              <a:defRPr/>
            </a:pPr>
            <a:r>
              <a:rPr lang="en-US" sz="3600" b="1" dirty="0">
                <a:ln w="1905"/>
                <a:solidFill>
                  <a:srgbClr val="FF0000"/>
                </a:solidFill>
                <a:effectLst>
                  <a:innerShdw blurRad="69850" dist="43180" dir="5400000">
                    <a:srgbClr val="000000">
                      <a:alpha val="65000"/>
                    </a:srgbClr>
                  </a:innerShdw>
                </a:effectLst>
              </a:rPr>
              <a:t>NISH</a:t>
            </a:r>
          </a:p>
        </p:txBody>
      </p:sp>
      <p:grpSp>
        <p:nvGrpSpPr>
          <p:cNvPr id="14344" name="Group 10"/>
          <p:cNvGrpSpPr>
            <a:grpSpLocks noChangeAspect="1"/>
          </p:cNvGrpSpPr>
          <p:nvPr/>
        </p:nvGrpSpPr>
        <p:grpSpPr bwMode="auto">
          <a:xfrm>
            <a:off x="5848350" y="3048000"/>
            <a:ext cx="3054350" cy="2133600"/>
            <a:chOff x="2303" y="1798"/>
            <a:chExt cx="1154" cy="724"/>
          </a:xfrm>
        </p:grpSpPr>
        <p:sp>
          <p:nvSpPr>
            <p:cNvPr id="56" name="AutoShape 9"/>
            <p:cNvSpPr>
              <a:spLocks noChangeAspect="1" noChangeArrowheads="1" noTextEdit="1"/>
            </p:cNvSpPr>
            <p:nvPr/>
          </p:nvSpPr>
          <p:spPr bwMode="auto">
            <a:xfrm>
              <a:off x="2303" y="1798"/>
              <a:ext cx="1154" cy="724"/>
            </a:xfrm>
            <a:prstGeom prst="rect">
              <a:avLst/>
            </a:prstGeom>
            <a:noFill/>
            <a:ln w="9525">
              <a:noFill/>
              <a:miter lim="800000"/>
              <a:headEnd/>
              <a:tailEnd/>
            </a:ln>
          </p:spPr>
          <p:txBody>
            <a:bodyPr/>
            <a:lstStyle/>
            <a:p>
              <a:pP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7" name="Freeform 11"/>
            <p:cNvSpPr>
              <a:spLocks/>
            </p:cNvSpPr>
            <p:nvPr/>
          </p:nvSpPr>
          <p:spPr bwMode="auto">
            <a:xfrm>
              <a:off x="2306" y="1798"/>
              <a:ext cx="1149" cy="724"/>
            </a:xfrm>
            <a:custGeom>
              <a:avLst/>
              <a:gdLst/>
              <a:ahLst/>
              <a:cxnLst>
                <a:cxn ang="0">
                  <a:pos x="2276" y="808"/>
                </a:cxn>
                <a:cxn ang="0">
                  <a:pos x="2151" y="696"/>
                </a:cxn>
                <a:cxn ang="0">
                  <a:pos x="1923" y="602"/>
                </a:cxn>
                <a:cxn ang="0">
                  <a:pos x="1631" y="536"/>
                </a:cxn>
                <a:cxn ang="0">
                  <a:pos x="1471" y="629"/>
                </a:cxn>
                <a:cxn ang="0">
                  <a:pos x="1442" y="637"/>
                </a:cxn>
                <a:cxn ang="0">
                  <a:pos x="1408" y="424"/>
                </a:cxn>
                <a:cxn ang="0">
                  <a:pos x="1458" y="332"/>
                </a:cxn>
                <a:cxn ang="0">
                  <a:pos x="1554" y="247"/>
                </a:cxn>
                <a:cxn ang="0">
                  <a:pos x="1496" y="227"/>
                </a:cxn>
                <a:cxn ang="0">
                  <a:pos x="1474" y="232"/>
                </a:cxn>
                <a:cxn ang="0">
                  <a:pos x="1453" y="143"/>
                </a:cxn>
                <a:cxn ang="0">
                  <a:pos x="1360" y="39"/>
                </a:cxn>
                <a:cxn ang="0">
                  <a:pos x="1230" y="0"/>
                </a:cxn>
                <a:cxn ang="0">
                  <a:pos x="1111" y="33"/>
                </a:cxn>
                <a:cxn ang="0">
                  <a:pos x="1033" y="123"/>
                </a:cxn>
                <a:cxn ang="0">
                  <a:pos x="963" y="248"/>
                </a:cxn>
                <a:cxn ang="0">
                  <a:pos x="846" y="408"/>
                </a:cxn>
                <a:cxn ang="0">
                  <a:pos x="885" y="442"/>
                </a:cxn>
                <a:cxn ang="0">
                  <a:pos x="965" y="460"/>
                </a:cxn>
                <a:cxn ang="0">
                  <a:pos x="1037" y="468"/>
                </a:cxn>
                <a:cxn ang="0">
                  <a:pos x="1052" y="579"/>
                </a:cxn>
                <a:cxn ang="0">
                  <a:pos x="1022" y="586"/>
                </a:cxn>
                <a:cxn ang="0">
                  <a:pos x="930" y="482"/>
                </a:cxn>
                <a:cxn ang="0">
                  <a:pos x="884" y="522"/>
                </a:cxn>
                <a:cxn ang="0">
                  <a:pos x="918" y="582"/>
                </a:cxn>
                <a:cxn ang="0">
                  <a:pos x="910" y="619"/>
                </a:cxn>
                <a:cxn ang="0">
                  <a:pos x="843" y="559"/>
                </a:cxn>
                <a:cxn ang="0">
                  <a:pos x="825" y="513"/>
                </a:cxn>
                <a:cxn ang="0">
                  <a:pos x="622" y="540"/>
                </a:cxn>
                <a:cxn ang="0">
                  <a:pos x="440" y="581"/>
                </a:cxn>
                <a:cxn ang="0">
                  <a:pos x="281" y="631"/>
                </a:cxn>
                <a:cxn ang="0">
                  <a:pos x="151" y="692"/>
                </a:cxn>
                <a:cxn ang="0">
                  <a:pos x="52" y="763"/>
                </a:cxn>
                <a:cxn ang="0">
                  <a:pos x="1" y="945"/>
                </a:cxn>
                <a:cxn ang="0">
                  <a:pos x="39" y="1087"/>
                </a:cxn>
                <a:cxn ang="0">
                  <a:pos x="136" y="1167"/>
                </a:cxn>
                <a:cxn ang="0">
                  <a:pos x="247" y="1241"/>
                </a:cxn>
                <a:cxn ang="0">
                  <a:pos x="325" y="1349"/>
                </a:cxn>
                <a:cxn ang="0">
                  <a:pos x="409" y="1409"/>
                </a:cxn>
                <a:cxn ang="0">
                  <a:pos x="505" y="1441"/>
                </a:cxn>
                <a:cxn ang="0">
                  <a:pos x="605" y="1447"/>
                </a:cxn>
                <a:cxn ang="0">
                  <a:pos x="701" y="1423"/>
                </a:cxn>
                <a:cxn ang="0">
                  <a:pos x="783" y="1372"/>
                </a:cxn>
                <a:cxn ang="0">
                  <a:pos x="850" y="1292"/>
                </a:cxn>
                <a:cxn ang="0">
                  <a:pos x="914" y="1229"/>
                </a:cxn>
                <a:cxn ang="0">
                  <a:pos x="1025" y="1227"/>
                </a:cxn>
                <a:cxn ang="0">
                  <a:pos x="1139" y="1226"/>
                </a:cxn>
                <a:cxn ang="0">
                  <a:pos x="1260" y="1227"/>
                </a:cxn>
                <a:cxn ang="0">
                  <a:pos x="1382" y="1230"/>
                </a:cxn>
                <a:cxn ang="0">
                  <a:pos x="1500" y="1235"/>
                </a:cxn>
                <a:cxn ang="0">
                  <a:pos x="1556" y="1322"/>
                </a:cxn>
                <a:cxn ang="0">
                  <a:pos x="1635" y="1392"/>
                </a:cxn>
                <a:cxn ang="0">
                  <a:pos x="1727" y="1434"/>
                </a:cxn>
                <a:cxn ang="0">
                  <a:pos x="1827" y="1448"/>
                </a:cxn>
                <a:cxn ang="0">
                  <a:pos x="1926" y="1434"/>
                </a:cxn>
                <a:cxn ang="0">
                  <a:pos x="2013" y="1392"/>
                </a:cxn>
                <a:cxn ang="0">
                  <a:pos x="2089" y="1317"/>
                </a:cxn>
                <a:cxn ang="0">
                  <a:pos x="2141" y="1206"/>
                </a:cxn>
                <a:cxn ang="0">
                  <a:pos x="2210" y="1174"/>
                </a:cxn>
                <a:cxn ang="0">
                  <a:pos x="2285" y="1067"/>
                </a:cxn>
              </a:cxnLst>
              <a:rect l="0" t="0" r="r" b="b"/>
              <a:pathLst>
                <a:path w="2299" h="1448">
                  <a:moveTo>
                    <a:pt x="2299" y="940"/>
                  </a:moveTo>
                  <a:lnTo>
                    <a:pt x="2298" y="913"/>
                  </a:lnTo>
                  <a:lnTo>
                    <a:pt x="2295" y="886"/>
                  </a:lnTo>
                  <a:lnTo>
                    <a:pt x="2291" y="858"/>
                  </a:lnTo>
                  <a:lnTo>
                    <a:pt x="2284" y="832"/>
                  </a:lnTo>
                  <a:lnTo>
                    <a:pt x="2276" y="808"/>
                  </a:lnTo>
                  <a:lnTo>
                    <a:pt x="2265" y="784"/>
                  </a:lnTo>
                  <a:lnTo>
                    <a:pt x="2253" y="766"/>
                  </a:lnTo>
                  <a:lnTo>
                    <a:pt x="2238" y="751"/>
                  </a:lnTo>
                  <a:lnTo>
                    <a:pt x="2211" y="733"/>
                  </a:lnTo>
                  <a:lnTo>
                    <a:pt x="2182" y="714"/>
                  </a:lnTo>
                  <a:lnTo>
                    <a:pt x="2151" y="696"/>
                  </a:lnTo>
                  <a:lnTo>
                    <a:pt x="2118" y="678"/>
                  </a:lnTo>
                  <a:lnTo>
                    <a:pt x="2083" y="662"/>
                  </a:lnTo>
                  <a:lnTo>
                    <a:pt x="2045" y="646"/>
                  </a:lnTo>
                  <a:lnTo>
                    <a:pt x="2006" y="631"/>
                  </a:lnTo>
                  <a:lnTo>
                    <a:pt x="1966" y="616"/>
                  </a:lnTo>
                  <a:lnTo>
                    <a:pt x="1923" y="602"/>
                  </a:lnTo>
                  <a:lnTo>
                    <a:pt x="1878" y="590"/>
                  </a:lnTo>
                  <a:lnTo>
                    <a:pt x="1832" y="577"/>
                  </a:lnTo>
                  <a:lnTo>
                    <a:pt x="1783" y="566"/>
                  </a:lnTo>
                  <a:lnTo>
                    <a:pt x="1734" y="555"/>
                  </a:lnTo>
                  <a:lnTo>
                    <a:pt x="1683" y="545"/>
                  </a:lnTo>
                  <a:lnTo>
                    <a:pt x="1631" y="536"/>
                  </a:lnTo>
                  <a:lnTo>
                    <a:pt x="1577" y="528"/>
                  </a:lnTo>
                  <a:lnTo>
                    <a:pt x="1577" y="528"/>
                  </a:lnTo>
                  <a:lnTo>
                    <a:pt x="1574" y="464"/>
                  </a:lnTo>
                  <a:lnTo>
                    <a:pt x="1466" y="464"/>
                  </a:lnTo>
                  <a:lnTo>
                    <a:pt x="1476" y="628"/>
                  </a:lnTo>
                  <a:lnTo>
                    <a:pt x="1471" y="629"/>
                  </a:lnTo>
                  <a:lnTo>
                    <a:pt x="1466" y="630"/>
                  </a:lnTo>
                  <a:lnTo>
                    <a:pt x="1462" y="631"/>
                  </a:lnTo>
                  <a:lnTo>
                    <a:pt x="1457" y="632"/>
                  </a:lnTo>
                  <a:lnTo>
                    <a:pt x="1453" y="635"/>
                  </a:lnTo>
                  <a:lnTo>
                    <a:pt x="1448" y="636"/>
                  </a:lnTo>
                  <a:lnTo>
                    <a:pt x="1442" y="637"/>
                  </a:lnTo>
                  <a:lnTo>
                    <a:pt x="1438" y="638"/>
                  </a:lnTo>
                  <a:lnTo>
                    <a:pt x="1447" y="634"/>
                  </a:lnTo>
                  <a:lnTo>
                    <a:pt x="1398" y="553"/>
                  </a:lnTo>
                  <a:lnTo>
                    <a:pt x="1386" y="446"/>
                  </a:lnTo>
                  <a:lnTo>
                    <a:pt x="1397" y="435"/>
                  </a:lnTo>
                  <a:lnTo>
                    <a:pt x="1408" y="424"/>
                  </a:lnTo>
                  <a:lnTo>
                    <a:pt x="1418" y="411"/>
                  </a:lnTo>
                  <a:lnTo>
                    <a:pt x="1427" y="397"/>
                  </a:lnTo>
                  <a:lnTo>
                    <a:pt x="1436" y="382"/>
                  </a:lnTo>
                  <a:lnTo>
                    <a:pt x="1444" y="366"/>
                  </a:lnTo>
                  <a:lnTo>
                    <a:pt x="1451" y="349"/>
                  </a:lnTo>
                  <a:lnTo>
                    <a:pt x="1458" y="332"/>
                  </a:lnTo>
                  <a:lnTo>
                    <a:pt x="1466" y="464"/>
                  </a:lnTo>
                  <a:lnTo>
                    <a:pt x="1574" y="464"/>
                  </a:lnTo>
                  <a:lnTo>
                    <a:pt x="1563" y="270"/>
                  </a:lnTo>
                  <a:lnTo>
                    <a:pt x="1562" y="261"/>
                  </a:lnTo>
                  <a:lnTo>
                    <a:pt x="1559" y="253"/>
                  </a:lnTo>
                  <a:lnTo>
                    <a:pt x="1554" y="247"/>
                  </a:lnTo>
                  <a:lnTo>
                    <a:pt x="1548" y="240"/>
                  </a:lnTo>
                  <a:lnTo>
                    <a:pt x="1541" y="234"/>
                  </a:lnTo>
                  <a:lnTo>
                    <a:pt x="1534" y="230"/>
                  </a:lnTo>
                  <a:lnTo>
                    <a:pt x="1525" y="228"/>
                  </a:lnTo>
                  <a:lnTo>
                    <a:pt x="1517" y="227"/>
                  </a:lnTo>
                  <a:lnTo>
                    <a:pt x="1496" y="227"/>
                  </a:lnTo>
                  <a:lnTo>
                    <a:pt x="1491" y="227"/>
                  </a:lnTo>
                  <a:lnTo>
                    <a:pt x="1485" y="228"/>
                  </a:lnTo>
                  <a:lnTo>
                    <a:pt x="1480" y="230"/>
                  </a:lnTo>
                  <a:lnTo>
                    <a:pt x="1474" y="233"/>
                  </a:lnTo>
                  <a:lnTo>
                    <a:pt x="1474" y="233"/>
                  </a:lnTo>
                  <a:lnTo>
                    <a:pt x="1474" y="232"/>
                  </a:lnTo>
                  <a:lnTo>
                    <a:pt x="1474" y="232"/>
                  </a:lnTo>
                  <a:lnTo>
                    <a:pt x="1474" y="232"/>
                  </a:lnTo>
                  <a:lnTo>
                    <a:pt x="1472" y="209"/>
                  </a:lnTo>
                  <a:lnTo>
                    <a:pt x="1467" y="185"/>
                  </a:lnTo>
                  <a:lnTo>
                    <a:pt x="1461" y="164"/>
                  </a:lnTo>
                  <a:lnTo>
                    <a:pt x="1453" y="143"/>
                  </a:lnTo>
                  <a:lnTo>
                    <a:pt x="1442" y="122"/>
                  </a:lnTo>
                  <a:lnTo>
                    <a:pt x="1429" y="104"/>
                  </a:lnTo>
                  <a:lnTo>
                    <a:pt x="1414" y="85"/>
                  </a:lnTo>
                  <a:lnTo>
                    <a:pt x="1398" y="68"/>
                  </a:lnTo>
                  <a:lnTo>
                    <a:pt x="1380" y="53"/>
                  </a:lnTo>
                  <a:lnTo>
                    <a:pt x="1360" y="39"/>
                  </a:lnTo>
                  <a:lnTo>
                    <a:pt x="1341" y="28"/>
                  </a:lnTo>
                  <a:lnTo>
                    <a:pt x="1320" y="17"/>
                  </a:lnTo>
                  <a:lnTo>
                    <a:pt x="1298" y="10"/>
                  </a:lnTo>
                  <a:lnTo>
                    <a:pt x="1276" y="5"/>
                  </a:lnTo>
                  <a:lnTo>
                    <a:pt x="1253" y="1"/>
                  </a:lnTo>
                  <a:lnTo>
                    <a:pt x="1230" y="0"/>
                  </a:lnTo>
                  <a:lnTo>
                    <a:pt x="1208" y="1"/>
                  </a:lnTo>
                  <a:lnTo>
                    <a:pt x="1187" y="3"/>
                  </a:lnTo>
                  <a:lnTo>
                    <a:pt x="1167" y="9"/>
                  </a:lnTo>
                  <a:lnTo>
                    <a:pt x="1147" y="15"/>
                  </a:lnTo>
                  <a:lnTo>
                    <a:pt x="1129" y="24"/>
                  </a:lnTo>
                  <a:lnTo>
                    <a:pt x="1111" y="33"/>
                  </a:lnTo>
                  <a:lnTo>
                    <a:pt x="1095" y="45"/>
                  </a:lnTo>
                  <a:lnTo>
                    <a:pt x="1080" y="59"/>
                  </a:lnTo>
                  <a:lnTo>
                    <a:pt x="1065" y="73"/>
                  </a:lnTo>
                  <a:lnTo>
                    <a:pt x="1054" y="89"/>
                  </a:lnTo>
                  <a:lnTo>
                    <a:pt x="1042" y="105"/>
                  </a:lnTo>
                  <a:lnTo>
                    <a:pt x="1033" y="123"/>
                  </a:lnTo>
                  <a:lnTo>
                    <a:pt x="1025" y="142"/>
                  </a:lnTo>
                  <a:lnTo>
                    <a:pt x="1019" y="161"/>
                  </a:lnTo>
                  <a:lnTo>
                    <a:pt x="1014" y="182"/>
                  </a:lnTo>
                  <a:lnTo>
                    <a:pt x="1012" y="204"/>
                  </a:lnTo>
                  <a:lnTo>
                    <a:pt x="989" y="223"/>
                  </a:lnTo>
                  <a:lnTo>
                    <a:pt x="963" y="248"/>
                  </a:lnTo>
                  <a:lnTo>
                    <a:pt x="934" y="275"/>
                  </a:lnTo>
                  <a:lnTo>
                    <a:pt x="906" y="304"/>
                  </a:lnTo>
                  <a:lnTo>
                    <a:pt x="881" y="333"/>
                  </a:lnTo>
                  <a:lnTo>
                    <a:pt x="861" y="361"/>
                  </a:lnTo>
                  <a:lnTo>
                    <a:pt x="848" y="386"/>
                  </a:lnTo>
                  <a:lnTo>
                    <a:pt x="846" y="408"/>
                  </a:lnTo>
                  <a:lnTo>
                    <a:pt x="848" y="416"/>
                  </a:lnTo>
                  <a:lnTo>
                    <a:pt x="852" y="423"/>
                  </a:lnTo>
                  <a:lnTo>
                    <a:pt x="858" y="429"/>
                  </a:lnTo>
                  <a:lnTo>
                    <a:pt x="865" y="433"/>
                  </a:lnTo>
                  <a:lnTo>
                    <a:pt x="875" y="438"/>
                  </a:lnTo>
                  <a:lnTo>
                    <a:pt x="885" y="442"/>
                  </a:lnTo>
                  <a:lnTo>
                    <a:pt x="898" y="446"/>
                  </a:lnTo>
                  <a:lnTo>
                    <a:pt x="911" y="449"/>
                  </a:lnTo>
                  <a:lnTo>
                    <a:pt x="923" y="453"/>
                  </a:lnTo>
                  <a:lnTo>
                    <a:pt x="937" y="455"/>
                  </a:lnTo>
                  <a:lnTo>
                    <a:pt x="951" y="458"/>
                  </a:lnTo>
                  <a:lnTo>
                    <a:pt x="965" y="460"/>
                  </a:lnTo>
                  <a:lnTo>
                    <a:pt x="978" y="462"/>
                  </a:lnTo>
                  <a:lnTo>
                    <a:pt x="991" y="463"/>
                  </a:lnTo>
                  <a:lnTo>
                    <a:pt x="1004" y="465"/>
                  </a:lnTo>
                  <a:lnTo>
                    <a:pt x="1016" y="467"/>
                  </a:lnTo>
                  <a:lnTo>
                    <a:pt x="1027" y="467"/>
                  </a:lnTo>
                  <a:lnTo>
                    <a:pt x="1037" y="468"/>
                  </a:lnTo>
                  <a:lnTo>
                    <a:pt x="1047" y="469"/>
                  </a:lnTo>
                  <a:lnTo>
                    <a:pt x="1055" y="469"/>
                  </a:lnTo>
                  <a:lnTo>
                    <a:pt x="1067" y="581"/>
                  </a:lnTo>
                  <a:lnTo>
                    <a:pt x="1067" y="584"/>
                  </a:lnTo>
                  <a:lnTo>
                    <a:pt x="1059" y="582"/>
                  </a:lnTo>
                  <a:lnTo>
                    <a:pt x="1052" y="579"/>
                  </a:lnTo>
                  <a:lnTo>
                    <a:pt x="1044" y="579"/>
                  </a:lnTo>
                  <a:lnTo>
                    <a:pt x="1036" y="582"/>
                  </a:lnTo>
                  <a:lnTo>
                    <a:pt x="1032" y="583"/>
                  </a:lnTo>
                  <a:lnTo>
                    <a:pt x="1028" y="584"/>
                  </a:lnTo>
                  <a:lnTo>
                    <a:pt x="1025" y="585"/>
                  </a:lnTo>
                  <a:lnTo>
                    <a:pt x="1022" y="586"/>
                  </a:lnTo>
                  <a:lnTo>
                    <a:pt x="956" y="494"/>
                  </a:lnTo>
                  <a:lnTo>
                    <a:pt x="954" y="493"/>
                  </a:lnTo>
                  <a:lnTo>
                    <a:pt x="950" y="490"/>
                  </a:lnTo>
                  <a:lnTo>
                    <a:pt x="944" y="486"/>
                  </a:lnTo>
                  <a:lnTo>
                    <a:pt x="938" y="484"/>
                  </a:lnTo>
                  <a:lnTo>
                    <a:pt x="930" y="482"/>
                  </a:lnTo>
                  <a:lnTo>
                    <a:pt x="923" y="482"/>
                  </a:lnTo>
                  <a:lnTo>
                    <a:pt x="915" y="484"/>
                  </a:lnTo>
                  <a:lnTo>
                    <a:pt x="907" y="486"/>
                  </a:lnTo>
                  <a:lnTo>
                    <a:pt x="899" y="492"/>
                  </a:lnTo>
                  <a:lnTo>
                    <a:pt x="888" y="507"/>
                  </a:lnTo>
                  <a:lnTo>
                    <a:pt x="884" y="522"/>
                  </a:lnTo>
                  <a:lnTo>
                    <a:pt x="886" y="536"/>
                  </a:lnTo>
                  <a:lnTo>
                    <a:pt x="891" y="546"/>
                  </a:lnTo>
                  <a:lnTo>
                    <a:pt x="893" y="549"/>
                  </a:lnTo>
                  <a:lnTo>
                    <a:pt x="899" y="556"/>
                  </a:lnTo>
                  <a:lnTo>
                    <a:pt x="907" y="568"/>
                  </a:lnTo>
                  <a:lnTo>
                    <a:pt x="918" y="582"/>
                  </a:lnTo>
                  <a:lnTo>
                    <a:pt x="928" y="596"/>
                  </a:lnTo>
                  <a:lnTo>
                    <a:pt x="939" y="611"/>
                  </a:lnTo>
                  <a:lnTo>
                    <a:pt x="949" y="623"/>
                  </a:lnTo>
                  <a:lnTo>
                    <a:pt x="957" y="634"/>
                  </a:lnTo>
                  <a:lnTo>
                    <a:pt x="931" y="627"/>
                  </a:lnTo>
                  <a:lnTo>
                    <a:pt x="910" y="619"/>
                  </a:lnTo>
                  <a:lnTo>
                    <a:pt x="890" y="609"/>
                  </a:lnTo>
                  <a:lnTo>
                    <a:pt x="874" y="600"/>
                  </a:lnTo>
                  <a:lnTo>
                    <a:pt x="861" y="591"/>
                  </a:lnTo>
                  <a:lnTo>
                    <a:pt x="851" y="581"/>
                  </a:lnTo>
                  <a:lnTo>
                    <a:pt x="845" y="570"/>
                  </a:lnTo>
                  <a:lnTo>
                    <a:pt x="843" y="559"/>
                  </a:lnTo>
                  <a:lnTo>
                    <a:pt x="841" y="551"/>
                  </a:lnTo>
                  <a:lnTo>
                    <a:pt x="841" y="544"/>
                  </a:lnTo>
                  <a:lnTo>
                    <a:pt x="841" y="537"/>
                  </a:lnTo>
                  <a:lnTo>
                    <a:pt x="843" y="530"/>
                  </a:lnTo>
                  <a:lnTo>
                    <a:pt x="844" y="510"/>
                  </a:lnTo>
                  <a:lnTo>
                    <a:pt x="825" y="513"/>
                  </a:lnTo>
                  <a:lnTo>
                    <a:pt x="791" y="516"/>
                  </a:lnTo>
                  <a:lnTo>
                    <a:pt x="756" y="521"/>
                  </a:lnTo>
                  <a:lnTo>
                    <a:pt x="722" y="524"/>
                  </a:lnTo>
                  <a:lnTo>
                    <a:pt x="688" y="530"/>
                  </a:lnTo>
                  <a:lnTo>
                    <a:pt x="655" y="535"/>
                  </a:lnTo>
                  <a:lnTo>
                    <a:pt x="622" y="540"/>
                  </a:lnTo>
                  <a:lnTo>
                    <a:pt x="591" y="546"/>
                  </a:lnTo>
                  <a:lnTo>
                    <a:pt x="559" y="552"/>
                  </a:lnTo>
                  <a:lnTo>
                    <a:pt x="529" y="559"/>
                  </a:lnTo>
                  <a:lnTo>
                    <a:pt x="499" y="566"/>
                  </a:lnTo>
                  <a:lnTo>
                    <a:pt x="469" y="573"/>
                  </a:lnTo>
                  <a:lnTo>
                    <a:pt x="440" y="581"/>
                  </a:lnTo>
                  <a:lnTo>
                    <a:pt x="411" y="587"/>
                  </a:lnTo>
                  <a:lnTo>
                    <a:pt x="385" y="596"/>
                  </a:lnTo>
                  <a:lnTo>
                    <a:pt x="357" y="605"/>
                  </a:lnTo>
                  <a:lnTo>
                    <a:pt x="332" y="613"/>
                  </a:lnTo>
                  <a:lnTo>
                    <a:pt x="307" y="622"/>
                  </a:lnTo>
                  <a:lnTo>
                    <a:pt x="281" y="631"/>
                  </a:lnTo>
                  <a:lnTo>
                    <a:pt x="258" y="640"/>
                  </a:lnTo>
                  <a:lnTo>
                    <a:pt x="235" y="651"/>
                  </a:lnTo>
                  <a:lnTo>
                    <a:pt x="212" y="661"/>
                  </a:lnTo>
                  <a:lnTo>
                    <a:pt x="191" y="672"/>
                  </a:lnTo>
                  <a:lnTo>
                    <a:pt x="171" y="682"/>
                  </a:lnTo>
                  <a:lnTo>
                    <a:pt x="151" y="692"/>
                  </a:lnTo>
                  <a:lnTo>
                    <a:pt x="132" y="704"/>
                  </a:lnTo>
                  <a:lnTo>
                    <a:pt x="114" y="715"/>
                  </a:lnTo>
                  <a:lnTo>
                    <a:pt x="97" y="727"/>
                  </a:lnTo>
                  <a:lnTo>
                    <a:pt x="81" y="738"/>
                  </a:lnTo>
                  <a:lnTo>
                    <a:pt x="66" y="751"/>
                  </a:lnTo>
                  <a:lnTo>
                    <a:pt x="52" y="763"/>
                  </a:lnTo>
                  <a:lnTo>
                    <a:pt x="39" y="775"/>
                  </a:lnTo>
                  <a:lnTo>
                    <a:pt x="26" y="788"/>
                  </a:lnTo>
                  <a:lnTo>
                    <a:pt x="8" y="824"/>
                  </a:lnTo>
                  <a:lnTo>
                    <a:pt x="0" y="870"/>
                  </a:lnTo>
                  <a:lnTo>
                    <a:pt x="0" y="913"/>
                  </a:lnTo>
                  <a:lnTo>
                    <a:pt x="1" y="945"/>
                  </a:lnTo>
                  <a:lnTo>
                    <a:pt x="3" y="969"/>
                  </a:lnTo>
                  <a:lnTo>
                    <a:pt x="8" y="994"/>
                  </a:lnTo>
                  <a:lnTo>
                    <a:pt x="14" y="1019"/>
                  </a:lnTo>
                  <a:lnTo>
                    <a:pt x="21" y="1044"/>
                  </a:lnTo>
                  <a:lnTo>
                    <a:pt x="29" y="1067"/>
                  </a:lnTo>
                  <a:lnTo>
                    <a:pt x="39" y="1087"/>
                  </a:lnTo>
                  <a:lnTo>
                    <a:pt x="51" y="1106"/>
                  </a:lnTo>
                  <a:lnTo>
                    <a:pt x="63" y="1120"/>
                  </a:lnTo>
                  <a:lnTo>
                    <a:pt x="79" y="1132"/>
                  </a:lnTo>
                  <a:lnTo>
                    <a:pt x="97" y="1145"/>
                  </a:lnTo>
                  <a:lnTo>
                    <a:pt x="116" y="1157"/>
                  </a:lnTo>
                  <a:lnTo>
                    <a:pt x="136" y="1167"/>
                  </a:lnTo>
                  <a:lnTo>
                    <a:pt x="158" y="1176"/>
                  </a:lnTo>
                  <a:lnTo>
                    <a:pt x="181" y="1185"/>
                  </a:lnTo>
                  <a:lnTo>
                    <a:pt x="205" y="1193"/>
                  </a:lnTo>
                  <a:lnTo>
                    <a:pt x="230" y="1200"/>
                  </a:lnTo>
                  <a:lnTo>
                    <a:pt x="239" y="1221"/>
                  </a:lnTo>
                  <a:lnTo>
                    <a:pt x="247" y="1241"/>
                  </a:lnTo>
                  <a:lnTo>
                    <a:pt x="257" y="1260"/>
                  </a:lnTo>
                  <a:lnTo>
                    <a:pt x="269" y="1280"/>
                  </a:lnTo>
                  <a:lnTo>
                    <a:pt x="281" y="1298"/>
                  </a:lnTo>
                  <a:lnTo>
                    <a:pt x="294" y="1316"/>
                  </a:lnTo>
                  <a:lnTo>
                    <a:pt x="309" y="1333"/>
                  </a:lnTo>
                  <a:lnTo>
                    <a:pt x="325" y="1349"/>
                  </a:lnTo>
                  <a:lnTo>
                    <a:pt x="338" y="1360"/>
                  </a:lnTo>
                  <a:lnTo>
                    <a:pt x="352" y="1372"/>
                  </a:lnTo>
                  <a:lnTo>
                    <a:pt x="365" y="1382"/>
                  </a:lnTo>
                  <a:lnTo>
                    <a:pt x="379" y="1392"/>
                  </a:lnTo>
                  <a:lnTo>
                    <a:pt x="394" y="1401"/>
                  </a:lnTo>
                  <a:lnTo>
                    <a:pt x="409" y="1409"/>
                  </a:lnTo>
                  <a:lnTo>
                    <a:pt x="424" y="1416"/>
                  </a:lnTo>
                  <a:lnTo>
                    <a:pt x="440" y="1423"/>
                  </a:lnTo>
                  <a:lnTo>
                    <a:pt x="455" y="1428"/>
                  </a:lnTo>
                  <a:lnTo>
                    <a:pt x="471" y="1434"/>
                  </a:lnTo>
                  <a:lnTo>
                    <a:pt x="488" y="1438"/>
                  </a:lnTo>
                  <a:lnTo>
                    <a:pt x="505" y="1441"/>
                  </a:lnTo>
                  <a:lnTo>
                    <a:pt x="521" y="1445"/>
                  </a:lnTo>
                  <a:lnTo>
                    <a:pt x="538" y="1447"/>
                  </a:lnTo>
                  <a:lnTo>
                    <a:pt x="554" y="1448"/>
                  </a:lnTo>
                  <a:lnTo>
                    <a:pt x="572" y="1448"/>
                  </a:lnTo>
                  <a:lnTo>
                    <a:pt x="589" y="1448"/>
                  </a:lnTo>
                  <a:lnTo>
                    <a:pt x="605" y="1447"/>
                  </a:lnTo>
                  <a:lnTo>
                    <a:pt x="622" y="1445"/>
                  </a:lnTo>
                  <a:lnTo>
                    <a:pt x="639" y="1441"/>
                  </a:lnTo>
                  <a:lnTo>
                    <a:pt x="655" y="1438"/>
                  </a:lnTo>
                  <a:lnTo>
                    <a:pt x="670" y="1434"/>
                  </a:lnTo>
                  <a:lnTo>
                    <a:pt x="686" y="1428"/>
                  </a:lnTo>
                  <a:lnTo>
                    <a:pt x="701" y="1423"/>
                  </a:lnTo>
                  <a:lnTo>
                    <a:pt x="716" y="1416"/>
                  </a:lnTo>
                  <a:lnTo>
                    <a:pt x="730" y="1409"/>
                  </a:lnTo>
                  <a:lnTo>
                    <a:pt x="744" y="1401"/>
                  </a:lnTo>
                  <a:lnTo>
                    <a:pt x="757" y="1392"/>
                  </a:lnTo>
                  <a:lnTo>
                    <a:pt x="770" y="1382"/>
                  </a:lnTo>
                  <a:lnTo>
                    <a:pt x="783" y="1372"/>
                  </a:lnTo>
                  <a:lnTo>
                    <a:pt x="795" y="1360"/>
                  </a:lnTo>
                  <a:lnTo>
                    <a:pt x="807" y="1349"/>
                  </a:lnTo>
                  <a:lnTo>
                    <a:pt x="818" y="1336"/>
                  </a:lnTo>
                  <a:lnTo>
                    <a:pt x="830" y="1322"/>
                  </a:lnTo>
                  <a:lnTo>
                    <a:pt x="839" y="1307"/>
                  </a:lnTo>
                  <a:lnTo>
                    <a:pt x="850" y="1292"/>
                  </a:lnTo>
                  <a:lnTo>
                    <a:pt x="858" y="1278"/>
                  </a:lnTo>
                  <a:lnTo>
                    <a:pt x="865" y="1263"/>
                  </a:lnTo>
                  <a:lnTo>
                    <a:pt x="871" y="1246"/>
                  </a:lnTo>
                  <a:lnTo>
                    <a:pt x="877" y="1230"/>
                  </a:lnTo>
                  <a:lnTo>
                    <a:pt x="896" y="1230"/>
                  </a:lnTo>
                  <a:lnTo>
                    <a:pt x="914" y="1229"/>
                  </a:lnTo>
                  <a:lnTo>
                    <a:pt x="933" y="1229"/>
                  </a:lnTo>
                  <a:lnTo>
                    <a:pt x="951" y="1229"/>
                  </a:lnTo>
                  <a:lnTo>
                    <a:pt x="969" y="1228"/>
                  </a:lnTo>
                  <a:lnTo>
                    <a:pt x="988" y="1228"/>
                  </a:lnTo>
                  <a:lnTo>
                    <a:pt x="1006" y="1228"/>
                  </a:lnTo>
                  <a:lnTo>
                    <a:pt x="1025" y="1227"/>
                  </a:lnTo>
                  <a:lnTo>
                    <a:pt x="1043" y="1227"/>
                  </a:lnTo>
                  <a:lnTo>
                    <a:pt x="1063" y="1227"/>
                  </a:lnTo>
                  <a:lnTo>
                    <a:pt x="1081" y="1227"/>
                  </a:lnTo>
                  <a:lnTo>
                    <a:pt x="1101" y="1226"/>
                  </a:lnTo>
                  <a:lnTo>
                    <a:pt x="1119" y="1226"/>
                  </a:lnTo>
                  <a:lnTo>
                    <a:pt x="1139" y="1226"/>
                  </a:lnTo>
                  <a:lnTo>
                    <a:pt x="1157" y="1226"/>
                  </a:lnTo>
                  <a:lnTo>
                    <a:pt x="1177" y="1226"/>
                  </a:lnTo>
                  <a:lnTo>
                    <a:pt x="1198" y="1226"/>
                  </a:lnTo>
                  <a:lnTo>
                    <a:pt x="1218" y="1226"/>
                  </a:lnTo>
                  <a:lnTo>
                    <a:pt x="1239" y="1226"/>
                  </a:lnTo>
                  <a:lnTo>
                    <a:pt x="1260" y="1227"/>
                  </a:lnTo>
                  <a:lnTo>
                    <a:pt x="1281" y="1227"/>
                  </a:lnTo>
                  <a:lnTo>
                    <a:pt x="1301" y="1227"/>
                  </a:lnTo>
                  <a:lnTo>
                    <a:pt x="1321" y="1228"/>
                  </a:lnTo>
                  <a:lnTo>
                    <a:pt x="1342" y="1228"/>
                  </a:lnTo>
                  <a:lnTo>
                    <a:pt x="1361" y="1229"/>
                  </a:lnTo>
                  <a:lnTo>
                    <a:pt x="1382" y="1230"/>
                  </a:lnTo>
                  <a:lnTo>
                    <a:pt x="1402" y="1230"/>
                  </a:lnTo>
                  <a:lnTo>
                    <a:pt x="1421" y="1231"/>
                  </a:lnTo>
                  <a:lnTo>
                    <a:pt x="1441" y="1233"/>
                  </a:lnTo>
                  <a:lnTo>
                    <a:pt x="1461" y="1234"/>
                  </a:lnTo>
                  <a:lnTo>
                    <a:pt x="1480" y="1234"/>
                  </a:lnTo>
                  <a:lnTo>
                    <a:pt x="1500" y="1235"/>
                  </a:lnTo>
                  <a:lnTo>
                    <a:pt x="1507" y="1251"/>
                  </a:lnTo>
                  <a:lnTo>
                    <a:pt x="1515" y="1266"/>
                  </a:lnTo>
                  <a:lnTo>
                    <a:pt x="1524" y="1281"/>
                  </a:lnTo>
                  <a:lnTo>
                    <a:pt x="1534" y="1295"/>
                  </a:lnTo>
                  <a:lnTo>
                    <a:pt x="1545" y="1310"/>
                  </a:lnTo>
                  <a:lnTo>
                    <a:pt x="1556" y="1322"/>
                  </a:lnTo>
                  <a:lnTo>
                    <a:pt x="1568" y="1336"/>
                  </a:lnTo>
                  <a:lnTo>
                    <a:pt x="1580" y="1349"/>
                  </a:lnTo>
                  <a:lnTo>
                    <a:pt x="1593" y="1360"/>
                  </a:lnTo>
                  <a:lnTo>
                    <a:pt x="1607" y="1372"/>
                  </a:lnTo>
                  <a:lnTo>
                    <a:pt x="1621" y="1382"/>
                  </a:lnTo>
                  <a:lnTo>
                    <a:pt x="1635" y="1392"/>
                  </a:lnTo>
                  <a:lnTo>
                    <a:pt x="1650" y="1401"/>
                  </a:lnTo>
                  <a:lnTo>
                    <a:pt x="1665" y="1409"/>
                  </a:lnTo>
                  <a:lnTo>
                    <a:pt x="1680" y="1416"/>
                  </a:lnTo>
                  <a:lnTo>
                    <a:pt x="1696" y="1423"/>
                  </a:lnTo>
                  <a:lnTo>
                    <a:pt x="1711" y="1428"/>
                  </a:lnTo>
                  <a:lnTo>
                    <a:pt x="1727" y="1434"/>
                  </a:lnTo>
                  <a:lnTo>
                    <a:pt x="1743" y="1438"/>
                  </a:lnTo>
                  <a:lnTo>
                    <a:pt x="1760" y="1441"/>
                  </a:lnTo>
                  <a:lnTo>
                    <a:pt x="1776" y="1445"/>
                  </a:lnTo>
                  <a:lnTo>
                    <a:pt x="1794" y="1447"/>
                  </a:lnTo>
                  <a:lnTo>
                    <a:pt x="1810" y="1448"/>
                  </a:lnTo>
                  <a:lnTo>
                    <a:pt x="1827" y="1448"/>
                  </a:lnTo>
                  <a:lnTo>
                    <a:pt x="1844" y="1448"/>
                  </a:lnTo>
                  <a:lnTo>
                    <a:pt x="1861" y="1447"/>
                  </a:lnTo>
                  <a:lnTo>
                    <a:pt x="1878" y="1445"/>
                  </a:lnTo>
                  <a:lnTo>
                    <a:pt x="1894" y="1441"/>
                  </a:lnTo>
                  <a:lnTo>
                    <a:pt x="1910" y="1438"/>
                  </a:lnTo>
                  <a:lnTo>
                    <a:pt x="1926" y="1434"/>
                  </a:lnTo>
                  <a:lnTo>
                    <a:pt x="1941" y="1428"/>
                  </a:lnTo>
                  <a:lnTo>
                    <a:pt x="1956" y="1423"/>
                  </a:lnTo>
                  <a:lnTo>
                    <a:pt x="1971" y="1416"/>
                  </a:lnTo>
                  <a:lnTo>
                    <a:pt x="1985" y="1409"/>
                  </a:lnTo>
                  <a:lnTo>
                    <a:pt x="2000" y="1401"/>
                  </a:lnTo>
                  <a:lnTo>
                    <a:pt x="2013" y="1392"/>
                  </a:lnTo>
                  <a:lnTo>
                    <a:pt x="2027" y="1382"/>
                  </a:lnTo>
                  <a:lnTo>
                    <a:pt x="2039" y="1372"/>
                  </a:lnTo>
                  <a:lnTo>
                    <a:pt x="2051" y="1360"/>
                  </a:lnTo>
                  <a:lnTo>
                    <a:pt x="2062" y="1349"/>
                  </a:lnTo>
                  <a:lnTo>
                    <a:pt x="2076" y="1334"/>
                  </a:lnTo>
                  <a:lnTo>
                    <a:pt x="2089" y="1317"/>
                  </a:lnTo>
                  <a:lnTo>
                    <a:pt x="2100" y="1301"/>
                  </a:lnTo>
                  <a:lnTo>
                    <a:pt x="2111" y="1282"/>
                  </a:lnTo>
                  <a:lnTo>
                    <a:pt x="2120" y="1264"/>
                  </a:lnTo>
                  <a:lnTo>
                    <a:pt x="2128" y="1245"/>
                  </a:lnTo>
                  <a:lnTo>
                    <a:pt x="2135" y="1226"/>
                  </a:lnTo>
                  <a:lnTo>
                    <a:pt x="2141" y="1206"/>
                  </a:lnTo>
                  <a:lnTo>
                    <a:pt x="2153" y="1201"/>
                  </a:lnTo>
                  <a:lnTo>
                    <a:pt x="2165" y="1196"/>
                  </a:lnTo>
                  <a:lnTo>
                    <a:pt x="2176" y="1191"/>
                  </a:lnTo>
                  <a:lnTo>
                    <a:pt x="2188" y="1185"/>
                  </a:lnTo>
                  <a:lnTo>
                    <a:pt x="2200" y="1180"/>
                  </a:lnTo>
                  <a:lnTo>
                    <a:pt x="2210" y="1174"/>
                  </a:lnTo>
                  <a:lnTo>
                    <a:pt x="2220" y="1168"/>
                  </a:lnTo>
                  <a:lnTo>
                    <a:pt x="2230" y="1161"/>
                  </a:lnTo>
                  <a:lnTo>
                    <a:pt x="2248" y="1144"/>
                  </a:lnTo>
                  <a:lnTo>
                    <a:pt x="2263" y="1122"/>
                  </a:lnTo>
                  <a:lnTo>
                    <a:pt x="2276" y="1096"/>
                  </a:lnTo>
                  <a:lnTo>
                    <a:pt x="2285" y="1067"/>
                  </a:lnTo>
                  <a:lnTo>
                    <a:pt x="2292" y="1036"/>
                  </a:lnTo>
                  <a:lnTo>
                    <a:pt x="2296" y="1003"/>
                  </a:lnTo>
                  <a:lnTo>
                    <a:pt x="2299" y="971"/>
                  </a:lnTo>
                  <a:lnTo>
                    <a:pt x="2299" y="940"/>
                  </a:lnTo>
                  <a:close/>
                </a:path>
              </a:pathLst>
            </a:custGeom>
            <a:solidFill>
              <a:srgbClr val="000000"/>
            </a:solidFill>
            <a:ln w="9525">
              <a:noFill/>
              <a:round/>
              <a:headEnd/>
              <a:tailEnd/>
            </a:ln>
          </p:spPr>
          <p:txBody>
            <a:bodyPr/>
            <a:lstStyle/>
            <a:p>
              <a:pP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8" name="Freeform 12"/>
            <p:cNvSpPr>
              <a:spLocks/>
            </p:cNvSpPr>
            <p:nvPr/>
          </p:nvSpPr>
          <p:spPr bwMode="auto">
            <a:xfrm>
              <a:off x="3102" y="2078"/>
              <a:ext cx="322" cy="116"/>
            </a:xfrm>
            <a:custGeom>
              <a:avLst/>
              <a:gdLst/>
              <a:ahLst/>
              <a:cxnLst>
                <a:cxn ang="0">
                  <a:pos x="644" y="232"/>
                </a:cxn>
                <a:cxn ang="0">
                  <a:pos x="617" y="214"/>
                </a:cxn>
                <a:cxn ang="0">
                  <a:pos x="585" y="197"/>
                </a:cxn>
                <a:cxn ang="0">
                  <a:pos x="553" y="180"/>
                </a:cxn>
                <a:cxn ang="0">
                  <a:pos x="519" y="164"/>
                </a:cxn>
                <a:cxn ang="0">
                  <a:pos x="482" y="147"/>
                </a:cxn>
                <a:cxn ang="0">
                  <a:pos x="444" y="132"/>
                </a:cxn>
                <a:cxn ang="0">
                  <a:pos x="404" y="117"/>
                </a:cxn>
                <a:cxn ang="0">
                  <a:pos x="364" y="104"/>
                </a:cxn>
                <a:cxn ang="0">
                  <a:pos x="321" y="90"/>
                </a:cxn>
                <a:cxn ang="0">
                  <a:pos x="278" y="77"/>
                </a:cxn>
                <a:cxn ang="0">
                  <a:pos x="233" y="66"/>
                </a:cxn>
                <a:cxn ang="0">
                  <a:pos x="188" y="54"/>
                </a:cxn>
                <a:cxn ang="0">
                  <a:pos x="142" y="44"/>
                </a:cxn>
                <a:cxn ang="0">
                  <a:pos x="94" y="35"/>
                </a:cxn>
                <a:cxn ang="0">
                  <a:pos x="47" y="25"/>
                </a:cxn>
                <a:cxn ang="0">
                  <a:pos x="0" y="18"/>
                </a:cxn>
                <a:cxn ang="0">
                  <a:pos x="1" y="14"/>
                </a:cxn>
                <a:cxn ang="0">
                  <a:pos x="1" y="9"/>
                </a:cxn>
                <a:cxn ang="0">
                  <a:pos x="2" y="5"/>
                </a:cxn>
                <a:cxn ang="0">
                  <a:pos x="2" y="0"/>
                </a:cxn>
                <a:cxn ang="0">
                  <a:pos x="53" y="8"/>
                </a:cxn>
                <a:cxn ang="0">
                  <a:pos x="102" y="17"/>
                </a:cxn>
                <a:cxn ang="0">
                  <a:pos x="150" y="26"/>
                </a:cxn>
                <a:cxn ang="0">
                  <a:pos x="197" y="37"/>
                </a:cxn>
                <a:cxn ang="0">
                  <a:pos x="243" y="48"/>
                </a:cxn>
                <a:cxn ang="0">
                  <a:pos x="287" y="60"/>
                </a:cxn>
                <a:cxn ang="0">
                  <a:pos x="330" y="73"/>
                </a:cxn>
                <a:cxn ang="0">
                  <a:pos x="370" y="86"/>
                </a:cxn>
                <a:cxn ang="0">
                  <a:pos x="409" y="100"/>
                </a:cxn>
                <a:cxn ang="0">
                  <a:pos x="447" y="114"/>
                </a:cxn>
                <a:cxn ang="0">
                  <a:pos x="483" y="130"/>
                </a:cxn>
                <a:cxn ang="0">
                  <a:pos x="516" y="145"/>
                </a:cxn>
                <a:cxn ang="0">
                  <a:pos x="547" y="162"/>
                </a:cxn>
                <a:cxn ang="0">
                  <a:pos x="577" y="179"/>
                </a:cxn>
                <a:cxn ang="0">
                  <a:pos x="604" y="196"/>
                </a:cxn>
                <a:cxn ang="0">
                  <a:pos x="629" y="214"/>
                </a:cxn>
                <a:cxn ang="0">
                  <a:pos x="634" y="218"/>
                </a:cxn>
                <a:cxn ang="0">
                  <a:pos x="637" y="222"/>
                </a:cxn>
                <a:cxn ang="0">
                  <a:pos x="641" y="227"/>
                </a:cxn>
                <a:cxn ang="0">
                  <a:pos x="644" y="232"/>
                </a:cxn>
              </a:cxnLst>
              <a:rect l="0" t="0" r="r" b="b"/>
              <a:pathLst>
                <a:path w="644" h="232">
                  <a:moveTo>
                    <a:pt x="644" y="232"/>
                  </a:moveTo>
                  <a:lnTo>
                    <a:pt x="617" y="214"/>
                  </a:lnTo>
                  <a:lnTo>
                    <a:pt x="585" y="197"/>
                  </a:lnTo>
                  <a:lnTo>
                    <a:pt x="553" y="180"/>
                  </a:lnTo>
                  <a:lnTo>
                    <a:pt x="519" y="164"/>
                  </a:lnTo>
                  <a:lnTo>
                    <a:pt x="482" y="147"/>
                  </a:lnTo>
                  <a:lnTo>
                    <a:pt x="444" y="132"/>
                  </a:lnTo>
                  <a:lnTo>
                    <a:pt x="404" y="117"/>
                  </a:lnTo>
                  <a:lnTo>
                    <a:pt x="364" y="104"/>
                  </a:lnTo>
                  <a:lnTo>
                    <a:pt x="321" y="90"/>
                  </a:lnTo>
                  <a:lnTo>
                    <a:pt x="278" y="77"/>
                  </a:lnTo>
                  <a:lnTo>
                    <a:pt x="233" y="66"/>
                  </a:lnTo>
                  <a:lnTo>
                    <a:pt x="188" y="54"/>
                  </a:lnTo>
                  <a:lnTo>
                    <a:pt x="142" y="44"/>
                  </a:lnTo>
                  <a:lnTo>
                    <a:pt x="94" y="35"/>
                  </a:lnTo>
                  <a:lnTo>
                    <a:pt x="47" y="25"/>
                  </a:lnTo>
                  <a:lnTo>
                    <a:pt x="0" y="18"/>
                  </a:lnTo>
                  <a:lnTo>
                    <a:pt x="1" y="14"/>
                  </a:lnTo>
                  <a:lnTo>
                    <a:pt x="1" y="9"/>
                  </a:lnTo>
                  <a:lnTo>
                    <a:pt x="2" y="5"/>
                  </a:lnTo>
                  <a:lnTo>
                    <a:pt x="2" y="0"/>
                  </a:lnTo>
                  <a:lnTo>
                    <a:pt x="53" y="8"/>
                  </a:lnTo>
                  <a:lnTo>
                    <a:pt x="102" y="17"/>
                  </a:lnTo>
                  <a:lnTo>
                    <a:pt x="150" y="26"/>
                  </a:lnTo>
                  <a:lnTo>
                    <a:pt x="197" y="37"/>
                  </a:lnTo>
                  <a:lnTo>
                    <a:pt x="243" y="48"/>
                  </a:lnTo>
                  <a:lnTo>
                    <a:pt x="287" y="60"/>
                  </a:lnTo>
                  <a:lnTo>
                    <a:pt x="330" y="73"/>
                  </a:lnTo>
                  <a:lnTo>
                    <a:pt x="370" y="86"/>
                  </a:lnTo>
                  <a:lnTo>
                    <a:pt x="409" y="100"/>
                  </a:lnTo>
                  <a:lnTo>
                    <a:pt x="447" y="114"/>
                  </a:lnTo>
                  <a:lnTo>
                    <a:pt x="483" y="130"/>
                  </a:lnTo>
                  <a:lnTo>
                    <a:pt x="516" y="145"/>
                  </a:lnTo>
                  <a:lnTo>
                    <a:pt x="547" y="162"/>
                  </a:lnTo>
                  <a:lnTo>
                    <a:pt x="577" y="179"/>
                  </a:lnTo>
                  <a:lnTo>
                    <a:pt x="604" y="196"/>
                  </a:lnTo>
                  <a:lnTo>
                    <a:pt x="629" y="214"/>
                  </a:lnTo>
                  <a:lnTo>
                    <a:pt x="634" y="218"/>
                  </a:lnTo>
                  <a:lnTo>
                    <a:pt x="637" y="222"/>
                  </a:lnTo>
                  <a:lnTo>
                    <a:pt x="641" y="227"/>
                  </a:lnTo>
                  <a:lnTo>
                    <a:pt x="644" y="232"/>
                  </a:lnTo>
                  <a:close/>
                </a:path>
              </a:pathLst>
            </a:custGeom>
            <a:solidFill>
              <a:srgbClr val="FFFFFF"/>
            </a:solidFill>
            <a:ln w="9525">
              <a:noFill/>
              <a:round/>
              <a:headEnd/>
              <a:tailEnd/>
            </a:ln>
          </p:spPr>
          <p:txBody>
            <a:bodyPr/>
            <a:lstStyle/>
            <a:p>
              <a:pP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9" name="Freeform 13"/>
            <p:cNvSpPr>
              <a:spLocks/>
            </p:cNvSpPr>
            <p:nvPr/>
          </p:nvSpPr>
          <p:spPr bwMode="auto">
            <a:xfrm>
              <a:off x="3049" y="1926"/>
              <a:ext cx="32" cy="180"/>
            </a:xfrm>
            <a:custGeom>
              <a:avLst/>
              <a:gdLst/>
              <a:ahLst/>
              <a:cxnLst>
                <a:cxn ang="0">
                  <a:pos x="11" y="0"/>
                </a:cxn>
                <a:cxn ang="0">
                  <a:pos x="33" y="0"/>
                </a:cxn>
                <a:cxn ang="0">
                  <a:pos x="38" y="1"/>
                </a:cxn>
                <a:cxn ang="0">
                  <a:pos x="41" y="3"/>
                </a:cxn>
                <a:cxn ang="0">
                  <a:pos x="45" y="8"/>
                </a:cxn>
                <a:cxn ang="0">
                  <a:pos x="46" y="13"/>
                </a:cxn>
                <a:cxn ang="0">
                  <a:pos x="63" y="332"/>
                </a:cxn>
                <a:cxn ang="0">
                  <a:pos x="63" y="332"/>
                </a:cxn>
                <a:cxn ang="0">
                  <a:pos x="60" y="335"/>
                </a:cxn>
                <a:cxn ang="0">
                  <a:pos x="55" y="339"/>
                </a:cxn>
                <a:cxn ang="0">
                  <a:pos x="51" y="342"/>
                </a:cxn>
                <a:cxn ang="0">
                  <a:pos x="45" y="345"/>
                </a:cxn>
                <a:cxn ang="0">
                  <a:pos x="39" y="349"/>
                </a:cxn>
                <a:cxn ang="0">
                  <a:pos x="33" y="352"/>
                </a:cxn>
                <a:cxn ang="0">
                  <a:pos x="26" y="356"/>
                </a:cxn>
                <a:cxn ang="0">
                  <a:pos x="20" y="359"/>
                </a:cxn>
                <a:cxn ang="0">
                  <a:pos x="0" y="13"/>
                </a:cxn>
                <a:cxn ang="0">
                  <a:pos x="1" y="8"/>
                </a:cxn>
                <a:cxn ang="0">
                  <a:pos x="3" y="3"/>
                </a:cxn>
                <a:cxn ang="0">
                  <a:pos x="7" y="1"/>
                </a:cxn>
                <a:cxn ang="0">
                  <a:pos x="11" y="0"/>
                </a:cxn>
              </a:cxnLst>
              <a:rect l="0" t="0" r="r" b="b"/>
              <a:pathLst>
                <a:path w="63" h="359">
                  <a:moveTo>
                    <a:pt x="11" y="0"/>
                  </a:moveTo>
                  <a:lnTo>
                    <a:pt x="33" y="0"/>
                  </a:lnTo>
                  <a:lnTo>
                    <a:pt x="38" y="1"/>
                  </a:lnTo>
                  <a:lnTo>
                    <a:pt x="41" y="3"/>
                  </a:lnTo>
                  <a:lnTo>
                    <a:pt x="45" y="8"/>
                  </a:lnTo>
                  <a:lnTo>
                    <a:pt x="46" y="13"/>
                  </a:lnTo>
                  <a:lnTo>
                    <a:pt x="63" y="332"/>
                  </a:lnTo>
                  <a:lnTo>
                    <a:pt x="63" y="332"/>
                  </a:lnTo>
                  <a:lnTo>
                    <a:pt x="60" y="335"/>
                  </a:lnTo>
                  <a:lnTo>
                    <a:pt x="55" y="339"/>
                  </a:lnTo>
                  <a:lnTo>
                    <a:pt x="51" y="342"/>
                  </a:lnTo>
                  <a:lnTo>
                    <a:pt x="45" y="345"/>
                  </a:lnTo>
                  <a:lnTo>
                    <a:pt x="39" y="349"/>
                  </a:lnTo>
                  <a:lnTo>
                    <a:pt x="33" y="352"/>
                  </a:lnTo>
                  <a:lnTo>
                    <a:pt x="26" y="356"/>
                  </a:lnTo>
                  <a:lnTo>
                    <a:pt x="20" y="359"/>
                  </a:lnTo>
                  <a:lnTo>
                    <a:pt x="0" y="13"/>
                  </a:lnTo>
                  <a:lnTo>
                    <a:pt x="1" y="8"/>
                  </a:lnTo>
                  <a:lnTo>
                    <a:pt x="3" y="3"/>
                  </a:lnTo>
                  <a:lnTo>
                    <a:pt x="7" y="1"/>
                  </a:lnTo>
                  <a:lnTo>
                    <a:pt x="11" y="0"/>
                  </a:lnTo>
                  <a:close/>
                </a:path>
              </a:pathLst>
            </a:custGeom>
            <a:solidFill>
              <a:srgbClr val="FFFFFF"/>
            </a:solidFill>
            <a:ln w="9525">
              <a:noFill/>
              <a:round/>
              <a:headEnd/>
              <a:tailEnd/>
            </a:ln>
          </p:spPr>
          <p:txBody>
            <a:bodyPr/>
            <a:lstStyle/>
            <a:p>
              <a:pP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0" name="Freeform 14"/>
            <p:cNvSpPr>
              <a:spLocks/>
            </p:cNvSpPr>
            <p:nvPr/>
          </p:nvSpPr>
          <p:spPr bwMode="auto">
            <a:xfrm>
              <a:off x="2855" y="2085"/>
              <a:ext cx="160" cy="44"/>
            </a:xfrm>
            <a:custGeom>
              <a:avLst/>
              <a:gdLst/>
              <a:ahLst/>
              <a:cxnLst>
                <a:cxn ang="0">
                  <a:pos x="40" y="86"/>
                </a:cxn>
                <a:cxn ang="0">
                  <a:pos x="36" y="81"/>
                </a:cxn>
                <a:cxn ang="0">
                  <a:pos x="33" y="76"/>
                </a:cxn>
                <a:cxn ang="0">
                  <a:pos x="29" y="69"/>
                </a:cxn>
                <a:cxn ang="0">
                  <a:pos x="25" y="62"/>
                </a:cxn>
                <a:cxn ang="0">
                  <a:pos x="19" y="54"/>
                </a:cxn>
                <a:cxn ang="0">
                  <a:pos x="13" y="46"/>
                </a:cxn>
                <a:cxn ang="0">
                  <a:pos x="7" y="39"/>
                </a:cxn>
                <a:cxn ang="0">
                  <a:pos x="0" y="31"/>
                </a:cxn>
                <a:cxn ang="0">
                  <a:pos x="0" y="20"/>
                </a:cxn>
                <a:cxn ang="0">
                  <a:pos x="278" y="0"/>
                </a:cxn>
                <a:cxn ang="0">
                  <a:pos x="321" y="69"/>
                </a:cxn>
                <a:cxn ang="0">
                  <a:pos x="309" y="71"/>
                </a:cxn>
                <a:cxn ang="0">
                  <a:pos x="298" y="73"/>
                </a:cxn>
                <a:cxn ang="0">
                  <a:pos x="286" y="76"/>
                </a:cxn>
                <a:cxn ang="0">
                  <a:pos x="274" y="77"/>
                </a:cxn>
                <a:cxn ang="0">
                  <a:pos x="261" y="79"/>
                </a:cxn>
                <a:cxn ang="0">
                  <a:pos x="248" y="80"/>
                </a:cxn>
                <a:cxn ang="0">
                  <a:pos x="236" y="81"/>
                </a:cxn>
                <a:cxn ang="0">
                  <a:pos x="223" y="84"/>
                </a:cxn>
                <a:cxn ang="0">
                  <a:pos x="209" y="85"/>
                </a:cxn>
                <a:cxn ang="0">
                  <a:pos x="195" y="86"/>
                </a:cxn>
                <a:cxn ang="0">
                  <a:pos x="181" y="86"/>
                </a:cxn>
                <a:cxn ang="0">
                  <a:pos x="168" y="87"/>
                </a:cxn>
                <a:cxn ang="0">
                  <a:pos x="154" y="87"/>
                </a:cxn>
                <a:cxn ang="0">
                  <a:pos x="139" y="88"/>
                </a:cxn>
                <a:cxn ang="0">
                  <a:pos x="125" y="88"/>
                </a:cxn>
                <a:cxn ang="0">
                  <a:pos x="110" y="88"/>
                </a:cxn>
                <a:cxn ang="0">
                  <a:pos x="101" y="88"/>
                </a:cxn>
                <a:cxn ang="0">
                  <a:pos x="92" y="88"/>
                </a:cxn>
                <a:cxn ang="0">
                  <a:pos x="82" y="88"/>
                </a:cxn>
                <a:cxn ang="0">
                  <a:pos x="74" y="87"/>
                </a:cxn>
                <a:cxn ang="0">
                  <a:pos x="65" y="87"/>
                </a:cxn>
                <a:cxn ang="0">
                  <a:pos x="57" y="87"/>
                </a:cxn>
                <a:cxn ang="0">
                  <a:pos x="48" y="86"/>
                </a:cxn>
                <a:cxn ang="0">
                  <a:pos x="40" y="86"/>
                </a:cxn>
              </a:cxnLst>
              <a:rect l="0" t="0" r="r" b="b"/>
              <a:pathLst>
                <a:path w="321" h="88">
                  <a:moveTo>
                    <a:pt x="40" y="86"/>
                  </a:moveTo>
                  <a:lnTo>
                    <a:pt x="36" y="81"/>
                  </a:lnTo>
                  <a:lnTo>
                    <a:pt x="33" y="76"/>
                  </a:lnTo>
                  <a:lnTo>
                    <a:pt x="29" y="69"/>
                  </a:lnTo>
                  <a:lnTo>
                    <a:pt x="25" y="62"/>
                  </a:lnTo>
                  <a:lnTo>
                    <a:pt x="19" y="54"/>
                  </a:lnTo>
                  <a:lnTo>
                    <a:pt x="13" y="46"/>
                  </a:lnTo>
                  <a:lnTo>
                    <a:pt x="7" y="39"/>
                  </a:lnTo>
                  <a:lnTo>
                    <a:pt x="0" y="31"/>
                  </a:lnTo>
                  <a:lnTo>
                    <a:pt x="0" y="20"/>
                  </a:lnTo>
                  <a:lnTo>
                    <a:pt x="278" y="0"/>
                  </a:lnTo>
                  <a:lnTo>
                    <a:pt x="321" y="69"/>
                  </a:lnTo>
                  <a:lnTo>
                    <a:pt x="309" y="71"/>
                  </a:lnTo>
                  <a:lnTo>
                    <a:pt x="298" y="73"/>
                  </a:lnTo>
                  <a:lnTo>
                    <a:pt x="286" y="76"/>
                  </a:lnTo>
                  <a:lnTo>
                    <a:pt x="274" y="77"/>
                  </a:lnTo>
                  <a:lnTo>
                    <a:pt x="261" y="79"/>
                  </a:lnTo>
                  <a:lnTo>
                    <a:pt x="248" y="80"/>
                  </a:lnTo>
                  <a:lnTo>
                    <a:pt x="236" y="81"/>
                  </a:lnTo>
                  <a:lnTo>
                    <a:pt x="223" y="84"/>
                  </a:lnTo>
                  <a:lnTo>
                    <a:pt x="209" y="85"/>
                  </a:lnTo>
                  <a:lnTo>
                    <a:pt x="195" y="86"/>
                  </a:lnTo>
                  <a:lnTo>
                    <a:pt x="181" y="86"/>
                  </a:lnTo>
                  <a:lnTo>
                    <a:pt x="168" y="87"/>
                  </a:lnTo>
                  <a:lnTo>
                    <a:pt x="154" y="87"/>
                  </a:lnTo>
                  <a:lnTo>
                    <a:pt x="139" y="88"/>
                  </a:lnTo>
                  <a:lnTo>
                    <a:pt x="125" y="88"/>
                  </a:lnTo>
                  <a:lnTo>
                    <a:pt x="110" y="88"/>
                  </a:lnTo>
                  <a:lnTo>
                    <a:pt x="101" y="88"/>
                  </a:lnTo>
                  <a:lnTo>
                    <a:pt x="92" y="88"/>
                  </a:lnTo>
                  <a:lnTo>
                    <a:pt x="82" y="88"/>
                  </a:lnTo>
                  <a:lnTo>
                    <a:pt x="74" y="87"/>
                  </a:lnTo>
                  <a:lnTo>
                    <a:pt x="65" y="87"/>
                  </a:lnTo>
                  <a:lnTo>
                    <a:pt x="57" y="87"/>
                  </a:lnTo>
                  <a:lnTo>
                    <a:pt x="48" y="86"/>
                  </a:lnTo>
                  <a:lnTo>
                    <a:pt x="40" y="86"/>
                  </a:lnTo>
                  <a:close/>
                </a:path>
              </a:pathLst>
            </a:custGeom>
            <a:solidFill>
              <a:srgbClr val="FFFFFF"/>
            </a:solidFill>
            <a:ln w="9525">
              <a:noFill/>
              <a:round/>
              <a:headEnd/>
              <a:tailEnd/>
            </a:ln>
          </p:spPr>
          <p:txBody>
            <a:bodyPr/>
            <a:lstStyle/>
            <a:p>
              <a:pP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1" name="Freeform 15"/>
            <p:cNvSpPr>
              <a:spLocks/>
            </p:cNvSpPr>
            <p:nvPr/>
          </p:nvSpPr>
          <p:spPr bwMode="auto">
            <a:xfrm>
              <a:off x="2828" y="1813"/>
              <a:ext cx="201" cy="203"/>
            </a:xfrm>
            <a:custGeom>
              <a:avLst/>
              <a:gdLst/>
              <a:ahLst/>
              <a:cxnLst>
                <a:cxn ang="0">
                  <a:pos x="209" y="1"/>
                </a:cxn>
                <a:cxn ang="0">
                  <a:pos x="248" y="9"/>
                </a:cxn>
                <a:cxn ang="0">
                  <a:pos x="285" y="24"/>
                </a:cxn>
                <a:cxn ang="0">
                  <a:pos x="318" y="46"/>
                </a:cxn>
                <a:cxn ang="0">
                  <a:pos x="348" y="75"/>
                </a:cxn>
                <a:cxn ang="0">
                  <a:pos x="373" y="107"/>
                </a:cxn>
                <a:cxn ang="0">
                  <a:pos x="390" y="144"/>
                </a:cxn>
                <a:cxn ang="0">
                  <a:pos x="399" y="182"/>
                </a:cxn>
                <a:cxn ang="0">
                  <a:pos x="400" y="229"/>
                </a:cxn>
                <a:cxn ang="0">
                  <a:pos x="388" y="288"/>
                </a:cxn>
                <a:cxn ang="0">
                  <a:pos x="363" y="342"/>
                </a:cxn>
                <a:cxn ang="0">
                  <a:pos x="331" y="385"/>
                </a:cxn>
                <a:cxn ang="0">
                  <a:pos x="306" y="402"/>
                </a:cxn>
                <a:cxn ang="0">
                  <a:pos x="294" y="405"/>
                </a:cxn>
                <a:cxn ang="0">
                  <a:pos x="282" y="407"/>
                </a:cxn>
                <a:cxn ang="0">
                  <a:pos x="270" y="403"/>
                </a:cxn>
                <a:cxn ang="0">
                  <a:pos x="241" y="382"/>
                </a:cxn>
                <a:cxn ang="0">
                  <a:pos x="209" y="328"/>
                </a:cxn>
                <a:cxn ang="0">
                  <a:pos x="193" y="272"/>
                </a:cxn>
                <a:cxn ang="0">
                  <a:pos x="186" y="233"/>
                </a:cxn>
                <a:cxn ang="0">
                  <a:pos x="184" y="215"/>
                </a:cxn>
                <a:cxn ang="0">
                  <a:pos x="174" y="193"/>
                </a:cxn>
                <a:cxn ang="0">
                  <a:pos x="162" y="181"/>
                </a:cxn>
                <a:cxn ang="0">
                  <a:pos x="151" y="174"/>
                </a:cxn>
                <a:cxn ang="0">
                  <a:pos x="141" y="169"/>
                </a:cxn>
                <a:cxn ang="0">
                  <a:pos x="129" y="167"/>
                </a:cxn>
                <a:cxn ang="0">
                  <a:pos x="0" y="167"/>
                </a:cxn>
                <a:cxn ang="0">
                  <a:pos x="7" y="132"/>
                </a:cxn>
                <a:cxn ang="0">
                  <a:pos x="21" y="100"/>
                </a:cxn>
                <a:cxn ang="0">
                  <a:pos x="39" y="73"/>
                </a:cxn>
                <a:cxn ang="0">
                  <a:pos x="61" y="47"/>
                </a:cxn>
                <a:cxn ang="0">
                  <a:pos x="89" y="28"/>
                </a:cxn>
                <a:cxn ang="0">
                  <a:pos x="119" y="13"/>
                </a:cxn>
                <a:cxn ang="0">
                  <a:pos x="152" y="3"/>
                </a:cxn>
                <a:cxn ang="0">
                  <a:pos x="188" y="0"/>
                </a:cxn>
              </a:cxnLst>
              <a:rect l="0" t="0" r="r" b="b"/>
              <a:pathLst>
                <a:path w="401" h="407">
                  <a:moveTo>
                    <a:pt x="188" y="0"/>
                  </a:moveTo>
                  <a:lnTo>
                    <a:pt x="209" y="1"/>
                  </a:lnTo>
                  <a:lnTo>
                    <a:pt x="229" y="3"/>
                  </a:lnTo>
                  <a:lnTo>
                    <a:pt x="248" y="9"/>
                  </a:lnTo>
                  <a:lnTo>
                    <a:pt x="267" y="16"/>
                  </a:lnTo>
                  <a:lnTo>
                    <a:pt x="285" y="24"/>
                  </a:lnTo>
                  <a:lnTo>
                    <a:pt x="302" y="35"/>
                  </a:lnTo>
                  <a:lnTo>
                    <a:pt x="318" y="46"/>
                  </a:lnTo>
                  <a:lnTo>
                    <a:pt x="335" y="60"/>
                  </a:lnTo>
                  <a:lnTo>
                    <a:pt x="348" y="75"/>
                  </a:lnTo>
                  <a:lnTo>
                    <a:pt x="361" y="91"/>
                  </a:lnTo>
                  <a:lnTo>
                    <a:pt x="373" y="107"/>
                  </a:lnTo>
                  <a:lnTo>
                    <a:pt x="382" y="126"/>
                  </a:lnTo>
                  <a:lnTo>
                    <a:pt x="390" y="144"/>
                  </a:lnTo>
                  <a:lnTo>
                    <a:pt x="396" y="162"/>
                  </a:lnTo>
                  <a:lnTo>
                    <a:pt x="399" y="182"/>
                  </a:lnTo>
                  <a:lnTo>
                    <a:pt x="401" y="202"/>
                  </a:lnTo>
                  <a:lnTo>
                    <a:pt x="400" y="229"/>
                  </a:lnTo>
                  <a:lnTo>
                    <a:pt x="396" y="259"/>
                  </a:lnTo>
                  <a:lnTo>
                    <a:pt x="388" y="288"/>
                  </a:lnTo>
                  <a:lnTo>
                    <a:pt x="377" y="316"/>
                  </a:lnTo>
                  <a:lnTo>
                    <a:pt x="363" y="342"/>
                  </a:lnTo>
                  <a:lnTo>
                    <a:pt x="348" y="365"/>
                  </a:lnTo>
                  <a:lnTo>
                    <a:pt x="331" y="385"/>
                  </a:lnTo>
                  <a:lnTo>
                    <a:pt x="313" y="399"/>
                  </a:lnTo>
                  <a:lnTo>
                    <a:pt x="306" y="402"/>
                  </a:lnTo>
                  <a:lnTo>
                    <a:pt x="300" y="404"/>
                  </a:lnTo>
                  <a:lnTo>
                    <a:pt x="294" y="405"/>
                  </a:lnTo>
                  <a:lnTo>
                    <a:pt x="288" y="407"/>
                  </a:lnTo>
                  <a:lnTo>
                    <a:pt x="282" y="407"/>
                  </a:lnTo>
                  <a:lnTo>
                    <a:pt x="276" y="405"/>
                  </a:lnTo>
                  <a:lnTo>
                    <a:pt x="270" y="403"/>
                  </a:lnTo>
                  <a:lnTo>
                    <a:pt x="264" y="401"/>
                  </a:lnTo>
                  <a:lnTo>
                    <a:pt x="241" y="382"/>
                  </a:lnTo>
                  <a:lnTo>
                    <a:pt x="223" y="357"/>
                  </a:lnTo>
                  <a:lnTo>
                    <a:pt x="209" y="328"/>
                  </a:lnTo>
                  <a:lnTo>
                    <a:pt x="200" y="299"/>
                  </a:lnTo>
                  <a:lnTo>
                    <a:pt x="193" y="272"/>
                  </a:lnTo>
                  <a:lnTo>
                    <a:pt x="188" y="249"/>
                  </a:lnTo>
                  <a:lnTo>
                    <a:pt x="186" y="233"/>
                  </a:lnTo>
                  <a:lnTo>
                    <a:pt x="186" y="227"/>
                  </a:lnTo>
                  <a:lnTo>
                    <a:pt x="184" y="215"/>
                  </a:lnTo>
                  <a:lnTo>
                    <a:pt x="180" y="204"/>
                  </a:lnTo>
                  <a:lnTo>
                    <a:pt x="174" y="193"/>
                  </a:lnTo>
                  <a:lnTo>
                    <a:pt x="166" y="184"/>
                  </a:lnTo>
                  <a:lnTo>
                    <a:pt x="162" y="181"/>
                  </a:lnTo>
                  <a:lnTo>
                    <a:pt x="156" y="177"/>
                  </a:lnTo>
                  <a:lnTo>
                    <a:pt x="151" y="174"/>
                  </a:lnTo>
                  <a:lnTo>
                    <a:pt x="146" y="172"/>
                  </a:lnTo>
                  <a:lnTo>
                    <a:pt x="141" y="169"/>
                  </a:lnTo>
                  <a:lnTo>
                    <a:pt x="135" y="168"/>
                  </a:lnTo>
                  <a:lnTo>
                    <a:pt x="129" y="167"/>
                  </a:lnTo>
                  <a:lnTo>
                    <a:pt x="124" y="167"/>
                  </a:lnTo>
                  <a:lnTo>
                    <a:pt x="0" y="167"/>
                  </a:lnTo>
                  <a:lnTo>
                    <a:pt x="4" y="150"/>
                  </a:lnTo>
                  <a:lnTo>
                    <a:pt x="7" y="132"/>
                  </a:lnTo>
                  <a:lnTo>
                    <a:pt x="13" y="116"/>
                  </a:lnTo>
                  <a:lnTo>
                    <a:pt x="21" y="100"/>
                  </a:lnTo>
                  <a:lnTo>
                    <a:pt x="29" y="86"/>
                  </a:lnTo>
                  <a:lnTo>
                    <a:pt x="39" y="73"/>
                  </a:lnTo>
                  <a:lnTo>
                    <a:pt x="50" y="60"/>
                  </a:lnTo>
                  <a:lnTo>
                    <a:pt x="61" y="47"/>
                  </a:lnTo>
                  <a:lnTo>
                    <a:pt x="75" y="37"/>
                  </a:lnTo>
                  <a:lnTo>
                    <a:pt x="89" y="28"/>
                  </a:lnTo>
                  <a:lnTo>
                    <a:pt x="104" y="20"/>
                  </a:lnTo>
                  <a:lnTo>
                    <a:pt x="119" y="13"/>
                  </a:lnTo>
                  <a:lnTo>
                    <a:pt x="135" y="7"/>
                  </a:lnTo>
                  <a:lnTo>
                    <a:pt x="152" y="3"/>
                  </a:lnTo>
                  <a:lnTo>
                    <a:pt x="170" y="1"/>
                  </a:lnTo>
                  <a:lnTo>
                    <a:pt x="188" y="0"/>
                  </a:lnTo>
                  <a:close/>
                </a:path>
              </a:pathLst>
            </a:custGeom>
            <a:solidFill>
              <a:srgbClr val="11C126"/>
            </a:solidFill>
            <a:ln w="9525">
              <a:noFill/>
              <a:round/>
              <a:headEnd/>
              <a:tailEnd/>
            </a:ln>
          </p:spPr>
          <p:txBody>
            <a:bodyPr/>
            <a:lstStyle/>
            <a:p>
              <a:pP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2" name="Freeform 16"/>
            <p:cNvSpPr>
              <a:spLocks/>
            </p:cNvSpPr>
            <p:nvPr/>
          </p:nvSpPr>
          <p:spPr bwMode="auto">
            <a:xfrm>
              <a:off x="2745" y="1912"/>
              <a:ext cx="245" cy="168"/>
            </a:xfrm>
            <a:custGeom>
              <a:avLst/>
              <a:gdLst/>
              <a:ahLst/>
              <a:cxnLst>
                <a:cxn ang="0">
                  <a:pos x="0" y="177"/>
                </a:cxn>
                <a:cxn ang="0">
                  <a:pos x="1" y="168"/>
                </a:cxn>
                <a:cxn ang="0">
                  <a:pos x="8" y="153"/>
                </a:cxn>
                <a:cxn ang="0">
                  <a:pos x="22" y="134"/>
                </a:cxn>
                <a:cxn ang="0">
                  <a:pos x="42" y="111"/>
                </a:cxn>
                <a:cxn ang="0">
                  <a:pos x="65" y="85"/>
                </a:cxn>
                <a:cxn ang="0">
                  <a:pos x="92" y="58"/>
                </a:cxn>
                <a:cxn ang="0">
                  <a:pos x="123" y="29"/>
                </a:cxn>
                <a:cxn ang="0">
                  <a:pos x="156" y="0"/>
                </a:cxn>
                <a:cxn ang="0">
                  <a:pos x="292" y="0"/>
                </a:cxn>
                <a:cxn ang="0">
                  <a:pos x="298" y="1"/>
                </a:cxn>
                <a:cxn ang="0">
                  <a:pos x="303" y="2"/>
                </a:cxn>
                <a:cxn ang="0">
                  <a:pos x="308" y="5"/>
                </a:cxn>
                <a:cxn ang="0">
                  <a:pos x="313" y="8"/>
                </a:cxn>
                <a:cxn ang="0">
                  <a:pos x="316" y="13"/>
                </a:cxn>
                <a:cxn ang="0">
                  <a:pos x="319" y="17"/>
                </a:cxn>
                <a:cxn ang="0">
                  <a:pos x="321" y="23"/>
                </a:cxn>
                <a:cxn ang="0">
                  <a:pos x="322" y="29"/>
                </a:cxn>
                <a:cxn ang="0">
                  <a:pos x="323" y="37"/>
                </a:cxn>
                <a:cxn ang="0">
                  <a:pos x="325" y="57"/>
                </a:cxn>
                <a:cxn ang="0">
                  <a:pos x="330" y="82"/>
                </a:cxn>
                <a:cxn ang="0">
                  <a:pos x="338" y="113"/>
                </a:cxn>
                <a:cxn ang="0">
                  <a:pos x="349" y="145"/>
                </a:cxn>
                <a:cxn ang="0">
                  <a:pos x="367" y="177"/>
                </a:cxn>
                <a:cxn ang="0">
                  <a:pos x="389" y="206"/>
                </a:cxn>
                <a:cxn ang="0">
                  <a:pos x="417" y="228"/>
                </a:cxn>
                <a:cxn ang="0">
                  <a:pos x="425" y="232"/>
                </a:cxn>
                <a:cxn ang="0">
                  <a:pos x="434" y="235"/>
                </a:cxn>
                <a:cxn ang="0">
                  <a:pos x="440" y="237"/>
                </a:cxn>
                <a:cxn ang="0">
                  <a:pos x="449" y="239"/>
                </a:cxn>
                <a:cxn ang="0">
                  <a:pos x="457" y="239"/>
                </a:cxn>
                <a:cxn ang="0">
                  <a:pos x="465" y="239"/>
                </a:cxn>
                <a:cxn ang="0">
                  <a:pos x="473" y="236"/>
                </a:cxn>
                <a:cxn ang="0">
                  <a:pos x="481" y="234"/>
                </a:cxn>
                <a:cxn ang="0">
                  <a:pos x="490" y="316"/>
                </a:cxn>
                <a:cxn ang="0">
                  <a:pos x="220" y="336"/>
                </a:cxn>
                <a:cxn ang="0">
                  <a:pos x="205" y="211"/>
                </a:cxn>
                <a:cxn ang="0">
                  <a:pos x="191" y="211"/>
                </a:cxn>
                <a:cxn ang="0">
                  <a:pos x="190" y="211"/>
                </a:cxn>
                <a:cxn ang="0">
                  <a:pos x="186" y="211"/>
                </a:cxn>
                <a:cxn ang="0">
                  <a:pos x="179" y="210"/>
                </a:cxn>
                <a:cxn ang="0">
                  <a:pos x="170" y="210"/>
                </a:cxn>
                <a:cxn ang="0">
                  <a:pos x="158" y="209"/>
                </a:cxn>
                <a:cxn ang="0">
                  <a:pos x="145" y="207"/>
                </a:cxn>
                <a:cxn ang="0">
                  <a:pos x="132" y="206"/>
                </a:cxn>
                <a:cxn ang="0">
                  <a:pos x="117" y="205"/>
                </a:cxn>
                <a:cxn ang="0">
                  <a:pos x="102" y="203"/>
                </a:cxn>
                <a:cxn ang="0">
                  <a:pos x="85" y="201"/>
                </a:cxn>
                <a:cxn ang="0">
                  <a:pos x="69" y="198"/>
                </a:cxn>
                <a:cxn ang="0">
                  <a:pos x="54" y="195"/>
                </a:cxn>
                <a:cxn ang="0">
                  <a:pos x="39" y="191"/>
                </a:cxn>
                <a:cxn ang="0">
                  <a:pos x="25" y="188"/>
                </a:cxn>
                <a:cxn ang="0">
                  <a:pos x="13" y="183"/>
                </a:cxn>
                <a:cxn ang="0">
                  <a:pos x="1" y="179"/>
                </a:cxn>
                <a:cxn ang="0">
                  <a:pos x="0" y="177"/>
                </a:cxn>
                <a:cxn ang="0">
                  <a:pos x="0" y="177"/>
                </a:cxn>
                <a:cxn ang="0">
                  <a:pos x="0" y="177"/>
                </a:cxn>
                <a:cxn ang="0">
                  <a:pos x="0" y="177"/>
                </a:cxn>
              </a:cxnLst>
              <a:rect l="0" t="0" r="r" b="b"/>
              <a:pathLst>
                <a:path w="490" h="336">
                  <a:moveTo>
                    <a:pt x="0" y="177"/>
                  </a:moveTo>
                  <a:lnTo>
                    <a:pt x="1" y="168"/>
                  </a:lnTo>
                  <a:lnTo>
                    <a:pt x="8" y="153"/>
                  </a:lnTo>
                  <a:lnTo>
                    <a:pt x="22" y="134"/>
                  </a:lnTo>
                  <a:lnTo>
                    <a:pt x="42" y="111"/>
                  </a:lnTo>
                  <a:lnTo>
                    <a:pt x="65" y="85"/>
                  </a:lnTo>
                  <a:lnTo>
                    <a:pt x="92" y="58"/>
                  </a:lnTo>
                  <a:lnTo>
                    <a:pt x="123" y="29"/>
                  </a:lnTo>
                  <a:lnTo>
                    <a:pt x="156" y="0"/>
                  </a:lnTo>
                  <a:lnTo>
                    <a:pt x="292" y="0"/>
                  </a:lnTo>
                  <a:lnTo>
                    <a:pt x="298" y="1"/>
                  </a:lnTo>
                  <a:lnTo>
                    <a:pt x="303" y="2"/>
                  </a:lnTo>
                  <a:lnTo>
                    <a:pt x="308" y="5"/>
                  </a:lnTo>
                  <a:lnTo>
                    <a:pt x="313" y="8"/>
                  </a:lnTo>
                  <a:lnTo>
                    <a:pt x="316" y="13"/>
                  </a:lnTo>
                  <a:lnTo>
                    <a:pt x="319" y="17"/>
                  </a:lnTo>
                  <a:lnTo>
                    <a:pt x="321" y="23"/>
                  </a:lnTo>
                  <a:lnTo>
                    <a:pt x="322" y="29"/>
                  </a:lnTo>
                  <a:lnTo>
                    <a:pt x="323" y="37"/>
                  </a:lnTo>
                  <a:lnTo>
                    <a:pt x="325" y="57"/>
                  </a:lnTo>
                  <a:lnTo>
                    <a:pt x="330" y="82"/>
                  </a:lnTo>
                  <a:lnTo>
                    <a:pt x="338" y="113"/>
                  </a:lnTo>
                  <a:lnTo>
                    <a:pt x="349" y="145"/>
                  </a:lnTo>
                  <a:lnTo>
                    <a:pt x="367" y="177"/>
                  </a:lnTo>
                  <a:lnTo>
                    <a:pt x="389" y="206"/>
                  </a:lnTo>
                  <a:lnTo>
                    <a:pt x="417" y="228"/>
                  </a:lnTo>
                  <a:lnTo>
                    <a:pt x="425" y="232"/>
                  </a:lnTo>
                  <a:lnTo>
                    <a:pt x="434" y="235"/>
                  </a:lnTo>
                  <a:lnTo>
                    <a:pt x="440" y="237"/>
                  </a:lnTo>
                  <a:lnTo>
                    <a:pt x="449" y="239"/>
                  </a:lnTo>
                  <a:lnTo>
                    <a:pt x="457" y="239"/>
                  </a:lnTo>
                  <a:lnTo>
                    <a:pt x="465" y="239"/>
                  </a:lnTo>
                  <a:lnTo>
                    <a:pt x="473" y="236"/>
                  </a:lnTo>
                  <a:lnTo>
                    <a:pt x="481" y="234"/>
                  </a:lnTo>
                  <a:lnTo>
                    <a:pt x="490" y="316"/>
                  </a:lnTo>
                  <a:lnTo>
                    <a:pt x="220" y="336"/>
                  </a:lnTo>
                  <a:lnTo>
                    <a:pt x="205" y="211"/>
                  </a:lnTo>
                  <a:lnTo>
                    <a:pt x="191" y="211"/>
                  </a:lnTo>
                  <a:lnTo>
                    <a:pt x="190" y="211"/>
                  </a:lnTo>
                  <a:lnTo>
                    <a:pt x="186" y="211"/>
                  </a:lnTo>
                  <a:lnTo>
                    <a:pt x="179" y="210"/>
                  </a:lnTo>
                  <a:lnTo>
                    <a:pt x="170" y="210"/>
                  </a:lnTo>
                  <a:lnTo>
                    <a:pt x="158" y="209"/>
                  </a:lnTo>
                  <a:lnTo>
                    <a:pt x="145" y="207"/>
                  </a:lnTo>
                  <a:lnTo>
                    <a:pt x="132" y="206"/>
                  </a:lnTo>
                  <a:lnTo>
                    <a:pt x="117" y="205"/>
                  </a:lnTo>
                  <a:lnTo>
                    <a:pt x="102" y="203"/>
                  </a:lnTo>
                  <a:lnTo>
                    <a:pt x="85" y="201"/>
                  </a:lnTo>
                  <a:lnTo>
                    <a:pt x="69" y="198"/>
                  </a:lnTo>
                  <a:lnTo>
                    <a:pt x="54" y="195"/>
                  </a:lnTo>
                  <a:lnTo>
                    <a:pt x="39" y="191"/>
                  </a:lnTo>
                  <a:lnTo>
                    <a:pt x="25" y="188"/>
                  </a:lnTo>
                  <a:lnTo>
                    <a:pt x="13" y="183"/>
                  </a:lnTo>
                  <a:lnTo>
                    <a:pt x="1" y="179"/>
                  </a:lnTo>
                  <a:lnTo>
                    <a:pt x="0" y="177"/>
                  </a:lnTo>
                  <a:lnTo>
                    <a:pt x="0" y="177"/>
                  </a:lnTo>
                  <a:lnTo>
                    <a:pt x="0" y="177"/>
                  </a:lnTo>
                  <a:lnTo>
                    <a:pt x="0" y="177"/>
                  </a:lnTo>
                  <a:close/>
                </a:path>
              </a:pathLst>
            </a:custGeom>
            <a:solidFill>
              <a:srgbClr val="FFFFFF"/>
            </a:solidFill>
            <a:ln w="9525">
              <a:noFill/>
              <a:round/>
              <a:headEnd/>
              <a:tailEnd/>
            </a:ln>
          </p:spPr>
          <p:txBody>
            <a:bodyPr/>
            <a:lstStyle/>
            <a:p>
              <a:pP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3" name="Freeform 17"/>
            <p:cNvSpPr>
              <a:spLocks/>
            </p:cNvSpPr>
            <p:nvPr/>
          </p:nvSpPr>
          <p:spPr bwMode="auto">
            <a:xfrm>
              <a:off x="2803" y="2103"/>
              <a:ext cx="53" cy="24"/>
            </a:xfrm>
            <a:custGeom>
              <a:avLst/>
              <a:gdLst/>
              <a:ahLst/>
              <a:cxnLst>
                <a:cxn ang="0">
                  <a:pos x="53" y="0"/>
                </a:cxn>
                <a:cxn ang="0">
                  <a:pos x="56" y="0"/>
                </a:cxn>
                <a:cxn ang="0">
                  <a:pos x="61" y="2"/>
                </a:cxn>
                <a:cxn ang="0">
                  <a:pos x="67" y="4"/>
                </a:cxn>
                <a:cxn ang="0">
                  <a:pos x="72" y="8"/>
                </a:cxn>
                <a:cxn ang="0">
                  <a:pos x="72" y="11"/>
                </a:cxn>
                <a:cxn ang="0">
                  <a:pos x="76" y="12"/>
                </a:cxn>
                <a:cxn ang="0">
                  <a:pos x="84" y="20"/>
                </a:cxn>
                <a:cxn ang="0">
                  <a:pos x="91" y="28"/>
                </a:cxn>
                <a:cxn ang="0">
                  <a:pos x="99" y="38"/>
                </a:cxn>
                <a:cxn ang="0">
                  <a:pos x="106" y="49"/>
                </a:cxn>
                <a:cxn ang="0">
                  <a:pos x="92" y="48"/>
                </a:cxn>
                <a:cxn ang="0">
                  <a:pos x="78" y="46"/>
                </a:cxn>
                <a:cxn ang="0">
                  <a:pos x="64" y="44"/>
                </a:cxn>
                <a:cxn ang="0">
                  <a:pos x="50" y="43"/>
                </a:cxn>
                <a:cxn ang="0">
                  <a:pos x="38" y="41"/>
                </a:cxn>
                <a:cxn ang="0">
                  <a:pos x="25" y="38"/>
                </a:cxn>
                <a:cxn ang="0">
                  <a:pos x="12" y="36"/>
                </a:cxn>
                <a:cxn ang="0">
                  <a:pos x="0" y="34"/>
                </a:cxn>
                <a:cxn ang="0">
                  <a:pos x="33" y="22"/>
                </a:cxn>
                <a:cxn ang="0">
                  <a:pos x="30" y="12"/>
                </a:cxn>
                <a:cxn ang="0">
                  <a:pos x="32" y="10"/>
                </a:cxn>
                <a:cxn ang="0">
                  <a:pos x="37" y="7"/>
                </a:cxn>
                <a:cxn ang="0">
                  <a:pos x="42" y="4"/>
                </a:cxn>
                <a:cxn ang="0">
                  <a:pos x="53" y="0"/>
                </a:cxn>
              </a:cxnLst>
              <a:rect l="0" t="0" r="r" b="b"/>
              <a:pathLst>
                <a:path w="106" h="49">
                  <a:moveTo>
                    <a:pt x="53" y="0"/>
                  </a:moveTo>
                  <a:lnTo>
                    <a:pt x="56" y="0"/>
                  </a:lnTo>
                  <a:lnTo>
                    <a:pt x="61" y="2"/>
                  </a:lnTo>
                  <a:lnTo>
                    <a:pt x="67" y="4"/>
                  </a:lnTo>
                  <a:lnTo>
                    <a:pt x="72" y="8"/>
                  </a:lnTo>
                  <a:lnTo>
                    <a:pt x="72" y="11"/>
                  </a:lnTo>
                  <a:lnTo>
                    <a:pt x="76" y="12"/>
                  </a:lnTo>
                  <a:lnTo>
                    <a:pt x="84" y="20"/>
                  </a:lnTo>
                  <a:lnTo>
                    <a:pt x="91" y="28"/>
                  </a:lnTo>
                  <a:lnTo>
                    <a:pt x="99" y="38"/>
                  </a:lnTo>
                  <a:lnTo>
                    <a:pt x="106" y="49"/>
                  </a:lnTo>
                  <a:lnTo>
                    <a:pt x="92" y="48"/>
                  </a:lnTo>
                  <a:lnTo>
                    <a:pt x="78" y="46"/>
                  </a:lnTo>
                  <a:lnTo>
                    <a:pt x="64" y="44"/>
                  </a:lnTo>
                  <a:lnTo>
                    <a:pt x="50" y="43"/>
                  </a:lnTo>
                  <a:lnTo>
                    <a:pt x="38" y="41"/>
                  </a:lnTo>
                  <a:lnTo>
                    <a:pt x="25" y="38"/>
                  </a:lnTo>
                  <a:lnTo>
                    <a:pt x="12" y="36"/>
                  </a:lnTo>
                  <a:lnTo>
                    <a:pt x="0" y="34"/>
                  </a:lnTo>
                  <a:lnTo>
                    <a:pt x="33" y="22"/>
                  </a:lnTo>
                  <a:lnTo>
                    <a:pt x="30" y="12"/>
                  </a:lnTo>
                  <a:lnTo>
                    <a:pt x="32" y="10"/>
                  </a:lnTo>
                  <a:lnTo>
                    <a:pt x="37" y="7"/>
                  </a:lnTo>
                  <a:lnTo>
                    <a:pt x="42" y="4"/>
                  </a:lnTo>
                  <a:lnTo>
                    <a:pt x="53" y="0"/>
                  </a:lnTo>
                  <a:close/>
                </a:path>
              </a:pathLst>
            </a:custGeom>
            <a:solidFill>
              <a:srgbClr val="FFFFFF"/>
            </a:solidFill>
            <a:ln w="9525">
              <a:noFill/>
              <a:round/>
              <a:headEnd/>
              <a:tailEnd/>
            </a:ln>
          </p:spPr>
          <p:txBody>
            <a:bodyPr/>
            <a:lstStyle/>
            <a:p>
              <a:pP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4" name="Freeform 18"/>
            <p:cNvSpPr>
              <a:spLocks/>
            </p:cNvSpPr>
            <p:nvPr/>
          </p:nvSpPr>
          <p:spPr bwMode="auto">
            <a:xfrm>
              <a:off x="2764" y="2054"/>
              <a:ext cx="42" cy="52"/>
            </a:xfrm>
            <a:custGeom>
              <a:avLst/>
              <a:gdLst/>
              <a:ahLst/>
              <a:cxnLst>
                <a:cxn ang="0">
                  <a:pos x="5" y="3"/>
                </a:cxn>
                <a:cxn ang="0">
                  <a:pos x="8" y="1"/>
                </a:cxn>
                <a:cxn ang="0">
                  <a:pos x="12" y="0"/>
                </a:cxn>
                <a:cxn ang="0">
                  <a:pos x="15" y="0"/>
                </a:cxn>
                <a:cxn ang="0">
                  <a:pos x="19" y="2"/>
                </a:cxn>
                <a:cxn ang="0">
                  <a:pos x="83" y="89"/>
                </a:cxn>
                <a:cxn ang="0">
                  <a:pos x="82" y="91"/>
                </a:cxn>
                <a:cxn ang="0">
                  <a:pos x="81" y="93"/>
                </a:cxn>
                <a:cxn ang="0">
                  <a:pos x="80" y="94"/>
                </a:cxn>
                <a:cxn ang="0">
                  <a:pos x="80" y="96"/>
                </a:cxn>
                <a:cxn ang="0">
                  <a:pos x="65" y="102"/>
                </a:cxn>
                <a:cxn ang="0">
                  <a:pos x="1" y="17"/>
                </a:cxn>
                <a:cxn ang="0">
                  <a:pos x="0" y="15"/>
                </a:cxn>
                <a:cxn ang="0">
                  <a:pos x="0" y="11"/>
                </a:cxn>
                <a:cxn ang="0">
                  <a:pos x="1" y="8"/>
                </a:cxn>
                <a:cxn ang="0">
                  <a:pos x="5" y="3"/>
                </a:cxn>
              </a:cxnLst>
              <a:rect l="0" t="0" r="r" b="b"/>
              <a:pathLst>
                <a:path w="83" h="102">
                  <a:moveTo>
                    <a:pt x="5" y="3"/>
                  </a:moveTo>
                  <a:lnTo>
                    <a:pt x="8" y="1"/>
                  </a:lnTo>
                  <a:lnTo>
                    <a:pt x="12" y="0"/>
                  </a:lnTo>
                  <a:lnTo>
                    <a:pt x="15" y="0"/>
                  </a:lnTo>
                  <a:lnTo>
                    <a:pt x="19" y="2"/>
                  </a:lnTo>
                  <a:lnTo>
                    <a:pt x="83" y="89"/>
                  </a:lnTo>
                  <a:lnTo>
                    <a:pt x="82" y="91"/>
                  </a:lnTo>
                  <a:lnTo>
                    <a:pt x="81" y="93"/>
                  </a:lnTo>
                  <a:lnTo>
                    <a:pt x="80" y="94"/>
                  </a:lnTo>
                  <a:lnTo>
                    <a:pt x="80" y="96"/>
                  </a:lnTo>
                  <a:lnTo>
                    <a:pt x="65" y="102"/>
                  </a:lnTo>
                  <a:lnTo>
                    <a:pt x="1" y="17"/>
                  </a:lnTo>
                  <a:lnTo>
                    <a:pt x="0" y="15"/>
                  </a:lnTo>
                  <a:lnTo>
                    <a:pt x="0" y="11"/>
                  </a:lnTo>
                  <a:lnTo>
                    <a:pt x="1" y="8"/>
                  </a:lnTo>
                  <a:lnTo>
                    <a:pt x="5" y="3"/>
                  </a:lnTo>
                  <a:close/>
                </a:path>
              </a:pathLst>
            </a:custGeom>
            <a:solidFill>
              <a:srgbClr val="FFFFFF"/>
            </a:solidFill>
            <a:ln w="9525">
              <a:noFill/>
              <a:round/>
              <a:headEnd/>
              <a:tailEnd/>
            </a:ln>
          </p:spPr>
          <p:txBody>
            <a:bodyPr/>
            <a:lstStyle/>
            <a:p>
              <a:pP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5" name="Freeform 19"/>
            <p:cNvSpPr>
              <a:spLocks/>
            </p:cNvSpPr>
            <p:nvPr/>
          </p:nvSpPr>
          <p:spPr bwMode="auto">
            <a:xfrm>
              <a:off x="2384" y="2070"/>
              <a:ext cx="329" cy="91"/>
            </a:xfrm>
            <a:custGeom>
              <a:avLst/>
              <a:gdLst/>
              <a:ahLst/>
              <a:cxnLst>
                <a:cxn ang="0">
                  <a:pos x="657" y="18"/>
                </a:cxn>
                <a:cxn ang="0">
                  <a:pos x="605" y="24"/>
                </a:cxn>
                <a:cxn ang="0">
                  <a:pos x="554" y="31"/>
                </a:cxn>
                <a:cxn ang="0">
                  <a:pos x="506" y="38"/>
                </a:cxn>
                <a:cxn ang="0">
                  <a:pos x="457" y="46"/>
                </a:cxn>
                <a:cxn ang="0">
                  <a:pos x="411" y="54"/>
                </a:cxn>
                <a:cxn ang="0">
                  <a:pos x="366" y="63"/>
                </a:cxn>
                <a:cxn ang="0">
                  <a:pos x="322" y="72"/>
                </a:cxn>
                <a:cxn ang="0">
                  <a:pos x="280" y="83"/>
                </a:cxn>
                <a:cxn ang="0">
                  <a:pos x="239" y="93"/>
                </a:cxn>
                <a:cxn ang="0">
                  <a:pos x="200" y="104"/>
                </a:cxn>
                <a:cxn ang="0">
                  <a:pos x="163" y="116"/>
                </a:cxn>
                <a:cxn ang="0">
                  <a:pos x="126" y="128"/>
                </a:cxn>
                <a:cxn ang="0">
                  <a:pos x="93" y="140"/>
                </a:cxn>
                <a:cxn ang="0">
                  <a:pos x="59" y="154"/>
                </a:cxn>
                <a:cxn ang="0">
                  <a:pos x="28" y="168"/>
                </a:cxn>
                <a:cxn ang="0">
                  <a:pos x="0" y="182"/>
                </a:cxn>
                <a:cxn ang="0">
                  <a:pos x="28" y="166"/>
                </a:cxn>
                <a:cxn ang="0">
                  <a:pos x="58" y="150"/>
                </a:cxn>
                <a:cxn ang="0">
                  <a:pos x="91" y="135"/>
                </a:cxn>
                <a:cxn ang="0">
                  <a:pos x="125" y="121"/>
                </a:cxn>
                <a:cxn ang="0">
                  <a:pos x="161" y="107"/>
                </a:cxn>
                <a:cxn ang="0">
                  <a:pos x="198" y="93"/>
                </a:cxn>
                <a:cxn ang="0">
                  <a:pos x="237" y="82"/>
                </a:cxn>
                <a:cxn ang="0">
                  <a:pos x="279" y="69"/>
                </a:cxn>
                <a:cxn ang="0">
                  <a:pos x="321" y="59"/>
                </a:cxn>
                <a:cxn ang="0">
                  <a:pos x="365" y="47"/>
                </a:cxn>
                <a:cxn ang="0">
                  <a:pos x="410" y="38"/>
                </a:cxn>
                <a:cxn ang="0">
                  <a:pos x="456" y="29"/>
                </a:cxn>
                <a:cxn ang="0">
                  <a:pos x="504" y="21"/>
                </a:cxn>
                <a:cxn ang="0">
                  <a:pos x="554" y="13"/>
                </a:cxn>
                <a:cxn ang="0">
                  <a:pos x="604" y="6"/>
                </a:cxn>
                <a:cxn ang="0">
                  <a:pos x="656" y="0"/>
                </a:cxn>
                <a:cxn ang="0">
                  <a:pos x="656" y="4"/>
                </a:cxn>
                <a:cxn ang="0">
                  <a:pos x="656" y="9"/>
                </a:cxn>
                <a:cxn ang="0">
                  <a:pos x="656" y="14"/>
                </a:cxn>
                <a:cxn ang="0">
                  <a:pos x="657" y="18"/>
                </a:cxn>
              </a:cxnLst>
              <a:rect l="0" t="0" r="r" b="b"/>
              <a:pathLst>
                <a:path w="657" h="182">
                  <a:moveTo>
                    <a:pt x="657" y="18"/>
                  </a:moveTo>
                  <a:lnTo>
                    <a:pt x="605" y="24"/>
                  </a:lnTo>
                  <a:lnTo>
                    <a:pt x="554" y="31"/>
                  </a:lnTo>
                  <a:lnTo>
                    <a:pt x="506" y="38"/>
                  </a:lnTo>
                  <a:lnTo>
                    <a:pt x="457" y="46"/>
                  </a:lnTo>
                  <a:lnTo>
                    <a:pt x="411" y="54"/>
                  </a:lnTo>
                  <a:lnTo>
                    <a:pt x="366" y="63"/>
                  </a:lnTo>
                  <a:lnTo>
                    <a:pt x="322" y="72"/>
                  </a:lnTo>
                  <a:lnTo>
                    <a:pt x="280" y="83"/>
                  </a:lnTo>
                  <a:lnTo>
                    <a:pt x="239" y="93"/>
                  </a:lnTo>
                  <a:lnTo>
                    <a:pt x="200" y="104"/>
                  </a:lnTo>
                  <a:lnTo>
                    <a:pt x="163" y="116"/>
                  </a:lnTo>
                  <a:lnTo>
                    <a:pt x="126" y="128"/>
                  </a:lnTo>
                  <a:lnTo>
                    <a:pt x="93" y="140"/>
                  </a:lnTo>
                  <a:lnTo>
                    <a:pt x="59" y="154"/>
                  </a:lnTo>
                  <a:lnTo>
                    <a:pt x="28" y="168"/>
                  </a:lnTo>
                  <a:lnTo>
                    <a:pt x="0" y="182"/>
                  </a:lnTo>
                  <a:lnTo>
                    <a:pt x="28" y="166"/>
                  </a:lnTo>
                  <a:lnTo>
                    <a:pt x="58" y="150"/>
                  </a:lnTo>
                  <a:lnTo>
                    <a:pt x="91" y="135"/>
                  </a:lnTo>
                  <a:lnTo>
                    <a:pt x="125" y="121"/>
                  </a:lnTo>
                  <a:lnTo>
                    <a:pt x="161" y="107"/>
                  </a:lnTo>
                  <a:lnTo>
                    <a:pt x="198" y="93"/>
                  </a:lnTo>
                  <a:lnTo>
                    <a:pt x="237" y="82"/>
                  </a:lnTo>
                  <a:lnTo>
                    <a:pt x="279" y="69"/>
                  </a:lnTo>
                  <a:lnTo>
                    <a:pt x="321" y="59"/>
                  </a:lnTo>
                  <a:lnTo>
                    <a:pt x="365" y="47"/>
                  </a:lnTo>
                  <a:lnTo>
                    <a:pt x="410" y="38"/>
                  </a:lnTo>
                  <a:lnTo>
                    <a:pt x="456" y="29"/>
                  </a:lnTo>
                  <a:lnTo>
                    <a:pt x="504" y="21"/>
                  </a:lnTo>
                  <a:lnTo>
                    <a:pt x="554" y="13"/>
                  </a:lnTo>
                  <a:lnTo>
                    <a:pt x="604" y="6"/>
                  </a:lnTo>
                  <a:lnTo>
                    <a:pt x="656" y="0"/>
                  </a:lnTo>
                  <a:lnTo>
                    <a:pt x="656" y="4"/>
                  </a:lnTo>
                  <a:lnTo>
                    <a:pt x="656" y="9"/>
                  </a:lnTo>
                  <a:lnTo>
                    <a:pt x="656" y="14"/>
                  </a:lnTo>
                  <a:lnTo>
                    <a:pt x="657" y="18"/>
                  </a:lnTo>
                  <a:close/>
                </a:path>
              </a:pathLst>
            </a:custGeom>
            <a:solidFill>
              <a:srgbClr val="FFFFFF"/>
            </a:solidFill>
            <a:ln w="9525">
              <a:noFill/>
              <a:round/>
              <a:headEnd/>
              <a:tailEnd/>
            </a:ln>
          </p:spPr>
          <p:txBody>
            <a:bodyPr/>
            <a:lstStyle/>
            <a:p>
              <a:pP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6" name="Freeform 20"/>
            <p:cNvSpPr>
              <a:spLocks/>
            </p:cNvSpPr>
            <p:nvPr/>
          </p:nvSpPr>
          <p:spPr bwMode="auto">
            <a:xfrm>
              <a:off x="2428" y="2197"/>
              <a:ext cx="310" cy="310"/>
            </a:xfrm>
            <a:custGeom>
              <a:avLst/>
              <a:gdLst/>
              <a:ahLst/>
              <a:cxnLst>
                <a:cxn ang="0">
                  <a:pos x="313" y="620"/>
                </a:cxn>
                <a:cxn ang="0">
                  <a:pos x="281" y="617"/>
                </a:cxn>
                <a:cxn ang="0">
                  <a:pos x="251" y="611"/>
                </a:cxn>
                <a:cxn ang="0">
                  <a:pos x="222" y="602"/>
                </a:cxn>
                <a:cxn ang="0">
                  <a:pos x="193" y="590"/>
                </a:cxn>
                <a:cxn ang="0">
                  <a:pos x="166" y="576"/>
                </a:cxn>
                <a:cxn ang="0">
                  <a:pos x="140" y="559"/>
                </a:cxn>
                <a:cxn ang="0">
                  <a:pos x="114" y="539"/>
                </a:cxn>
                <a:cxn ang="0">
                  <a:pos x="81" y="506"/>
                </a:cxn>
                <a:cxn ang="0">
                  <a:pos x="44" y="455"/>
                </a:cxn>
                <a:cxn ang="0">
                  <a:pos x="19" y="400"/>
                </a:cxn>
                <a:cxn ang="0">
                  <a:pos x="4" y="341"/>
                </a:cxn>
                <a:cxn ang="0">
                  <a:pos x="0" y="279"/>
                </a:cxn>
                <a:cxn ang="0">
                  <a:pos x="8" y="220"/>
                </a:cxn>
                <a:cxn ang="0">
                  <a:pos x="28" y="165"/>
                </a:cxn>
                <a:cxn ang="0">
                  <a:pos x="59" y="114"/>
                </a:cxn>
                <a:cxn ang="0">
                  <a:pos x="89" y="81"/>
                </a:cxn>
                <a:cxn ang="0">
                  <a:pos x="112" y="61"/>
                </a:cxn>
                <a:cxn ang="0">
                  <a:pos x="136" y="44"/>
                </a:cxn>
                <a:cxn ang="0">
                  <a:pos x="162" y="30"/>
                </a:cxn>
                <a:cxn ang="0">
                  <a:pos x="189" y="19"/>
                </a:cxn>
                <a:cxn ang="0">
                  <a:pos x="218" y="10"/>
                </a:cxn>
                <a:cxn ang="0">
                  <a:pos x="247" y="4"/>
                </a:cxn>
                <a:cxn ang="0">
                  <a:pos x="278" y="0"/>
                </a:cxn>
                <a:cxn ang="0">
                  <a:pos x="308" y="0"/>
                </a:cxn>
                <a:cxn ang="0">
                  <a:pos x="339" y="4"/>
                </a:cxn>
                <a:cxn ang="0">
                  <a:pos x="369" y="10"/>
                </a:cxn>
                <a:cxn ang="0">
                  <a:pos x="399" y="19"/>
                </a:cxn>
                <a:cxn ang="0">
                  <a:pos x="428" y="30"/>
                </a:cxn>
                <a:cxn ang="0">
                  <a:pos x="454" y="44"/>
                </a:cxn>
                <a:cxn ang="0">
                  <a:pos x="481" y="61"/>
                </a:cxn>
                <a:cxn ang="0">
                  <a:pos x="506" y="81"/>
                </a:cxn>
                <a:cxn ang="0">
                  <a:pos x="540" y="114"/>
                </a:cxn>
                <a:cxn ang="0">
                  <a:pos x="575" y="165"/>
                </a:cxn>
                <a:cxn ang="0">
                  <a:pos x="602" y="220"/>
                </a:cxn>
                <a:cxn ang="0">
                  <a:pos x="617" y="279"/>
                </a:cxn>
                <a:cxn ang="0">
                  <a:pos x="620" y="341"/>
                </a:cxn>
                <a:cxn ang="0">
                  <a:pos x="611" y="402"/>
                </a:cxn>
                <a:cxn ang="0">
                  <a:pos x="590" y="458"/>
                </a:cxn>
                <a:cxn ang="0">
                  <a:pos x="560" y="507"/>
                </a:cxn>
                <a:cxn ang="0">
                  <a:pos x="520" y="549"/>
                </a:cxn>
                <a:cxn ang="0">
                  <a:pos x="473" y="582"/>
                </a:cxn>
                <a:cxn ang="0">
                  <a:pos x="419" y="606"/>
                </a:cxn>
                <a:cxn ang="0">
                  <a:pos x="359" y="619"/>
                </a:cxn>
              </a:cxnLst>
              <a:rect l="0" t="0" r="r" b="b"/>
              <a:pathLst>
                <a:path w="620" h="620">
                  <a:moveTo>
                    <a:pt x="328" y="620"/>
                  </a:moveTo>
                  <a:lnTo>
                    <a:pt x="313" y="620"/>
                  </a:lnTo>
                  <a:lnTo>
                    <a:pt x="296" y="619"/>
                  </a:lnTo>
                  <a:lnTo>
                    <a:pt x="281" y="617"/>
                  </a:lnTo>
                  <a:lnTo>
                    <a:pt x="266" y="614"/>
                  </a:lnTo>
                  <a:lnTo>
                    <a:pt x="251" y="611"/>
                  </a:lnTo>
                  <a:lnTo>
                    <a:pt x="237" y="606"/>
                  </a:lnTo>
                  <a:lnTo>
                    <a:pt x="222" y="602"/>
                  </a:lnTo>
                  <a:lnTo>
                    <a:pt x="208" y="597"/>
                  </a:lnTo>
                  <a:lnTo>
                    <a:pt x="193" y="590"/>
                  </a:lnTo>
                  <a:lnTo>
                    <a:pt x="179" y="583"/>
                  </a:lnTo>
                  <a:lnTo>
                    <a:pt x="166" y="576"/>
                  </a:lnTo>
                  <a:lnTo>
                    <a:pt x="152" y="568"/>
                  </a:lnTo>
                  <a:lnTo>
                    <a:pt x="140" y="559"/>
                  </a:lnTo>
                  <a:lnTo>
                    <a:pt x="127" y="550"/>
                  </a:lnTo>
                  <a:lnTo>
                    <a:pt x="114" y="539"/>
                  </a:lnTo>
                  <a:lnTo>
                    <a:pt x="103" y="529"/>
                  </a:lnTo>
                  <a:lnTo>
                    <a:pt x="81" y="506"/>
                  </a:lnTo>
                  <a:lnTo>
                    <a:pt x="61" y="482"/>
                  </a:lnTo>
                  <a:lnTo>
                    <a:pt x="44" y="455"/>
                  </a:lnTo>
                  <a:lnTo>
                    <a:pt x="30" y="429"/>
                  </a:lnTo>
                  <a:lnTo>
                    <a:pt x="19" y="400"/>
                  </a:lnTo>
                  <a:lnTo>
                    <a:pt x="9" y="371"/>
                  </a:lnTo>
                  <a:lnTo>
                    <a:pt x="4" y="341"/>
                  </a:lnTo>
                  <a:lnTo>
                    <a:pt x="0" y="310"/>
                  </a:lnTo>
                  <a:lnTo>
                    <a:pt x="0" y="279"/>
                  </a:lnTo>
                  <a:lnTo>
                    <a:pt x="2" y="249"/>
                  </a:lnTo>
                  <a:lnTo>
                    <a:pt x="8" y="220"/>
                  </a:lnTo>
                  <a:lnTo>
                    <a:pt x="17" y="192"/>
                  </a:lnTo>
                  <a:lnTo>
                    <a:pt x="28" y="165"/>
                  </a:lnTo>
                  <a:lnTo>
                    <a:pt x="43" y="139"/>
                  </a:lnTo>
                  <a:lnTo>
                    <a:pt x="59" y="114"/>
                  </a:lnTo>
                  <a:lnTo>
                    <a:pt x="79" y="91"/>
                  </a:lnTo>
                  <a:lnTo>
                    <a:pt x="89" y="81"/>
                  </a:lnTo>
                  <a:lnTo>
                    <a:pt x="100" y="71"/>
                  </a:lnTo>
                  <a:lnTo>
                    <a:pt x="112" y="61"/>
                  </a:lnTo>
                  <a:lnTo>
                    <a:pt x="124" y="52"/>
                  </a:lnTo>
                  <a:lnTo>
                    <a:pt x="136" y="44"/>
                  </a:lnTo>
                  <a:lnTo>
                    <a:pt x="149" y="37"/>
                  </a:lnTo>
                  <a:lnTo>
                    <a:pt x="162" y="30"/>
                  </a:lnTo>
                  <a:lnTo>
                    <a:pt x="175" y="23"/>
                  </a:lnTo>
                  <a:lnTo>
                    <a:pt x="189" y="19"/>
                  </a:lnTo>
                  <a:lnTo>
                    <a:pt x="203" y="14"/>
                  </a:lnTo>
                  <a:lnTo>
                    <a:pt x="218" y="10"/>
                  </a:lnTo>
                  <a:lnTo>
                    <a:pt x="232" y="6"/>
                  </a:lnTo>
                  <a:lnTo>
                    <a:pt x="247" y="4"/>
                  </a:lnTo>
                  <a:lnTo>
                    <a:pt x="262" y="1"/>
                  </a:lnTo>
                  <a:lnTo>
                    <a:pt x="278" y="0"/>
                  </a:lnTo>
                  <a:lnTo>
                    <a:pt x="293" y="0"/>
                  </a:lnTo>
                  <a:lnTo>
                    <a:pt x="308" y="0"/>
                  </a:lnTo>
                  <a:lnTo>
                    <a:pt x="324" y="1"/>
                  </a:lnTo>
                  <a:lnTo>
                    <a:pt x="339" y="4"/>
                  </a:lnTo>
                  <a:lnTo>
                    <a:pt x="354" y="6"/>
                  </a:lnTo>
                  <a:lnTo>
                    <a:pt x="369" y="10"/>
                  </a:lnTo>
                  <a:lnTo>
                    <a:pt x="384" y="14"/>
                  </a:lnTo>
                  <a:lnTo>
                    <a:pt x="399" y="19"/>
                  </a:lnTo>
                  <a:lnTo>
                    <a:pt x="413" y="23"/>
                  </a:lnTo>
                  <a:lnTo>
                    <a:pt x="428" y="30"/>
                  </a:lnTo>
                  <a:lnTo>
                    <a:pt x="442" y="37"/>
                  </a:lnTo>
                  <a:lnTo>
                    <a:pt x="454" y="44"/>
                  </a:lnTo>
                  <a:lnTo>
                    <a:pt x="468" y="52"/>
                  </a:lnTo>
                  <a:lnTo>
                    <a:pt x="481" y="61"/>
                  </a:lnTo>
                  <a:lnTo>
                    <a:pt x="494" y="71"/>
                  </a:lnTo>
                  <a:lnTo>
                    <a:pt x="506" y="81"/>
                  </a:lnTo>
                  <a:lnTo>
                    <a:pt x="518" y="91"/>
                  </a:lnTo>
                  <a:lnTo>
                    <a:pt x="540" y="114"/>
                  </a:lnTo>
                  <a:lnTo>
                    <a:pt x="559" y="139"/>
                  </a:lnTo>
                  <a:lnTo>
                    <a:pt x="575" y="165"/>
                  </a:lnTo>
                  <a:lnTo>
                    <a:pt x="590" y="192"/>
                  </a:lnTo>
                  <a:lnTo>
                    <a:pt x="602" y="220"/>
                  </a:lnTo>
                  <a:lnTo>
                    <a:pt x="611" y="249"/>
                  </a:lnTo>
                  <a:lnTo>
                    <a:pt x="617" y="279"/>
                  </a:lnTo>
                  <a:lnTo>
                    <a:pt x="620" y="310"/>
                  </a:lnTo>
                  <a:lnTo>
                    <a:pt x="620" y="341"/>
                  </a:lnTo>
                  <a:lnTo>
                    <a:pt x="617" y="372"/>
                  </a:lnTo>
                  <a:lnTo>
                    <a:pt x="611" y="402"/>
                  </a:lnTo>
                  <a:lnTo>
                    <a:pt x="603" y="430"/>
                  </a:lnTo>
                  <a:lnTo>
                    <a:pt x="590" y="458"/>
                  </a:lnTo>
                  <a:lnTo>
                    <a:pt x="577" y="483"/>
                  </a:lnTo>
                  <a:lnTo>
                    <a:pt x="560" y="507"/>
                  </a:lnTo>
                  <a:lnTo>
                    <a:pt x="542" y="529"/>
                  </a:lnTo>
                  <a:lnTo>
                    <a:pt x="520" y="549"/>
                  </a:lnTo>
                  <a:lnTo>
                    <a:pt x="498" y="567"/>
                  </a:lnTo>
                  <a:lnTo>
                    <a:pt x="473" y="582"/>
                  </a:lnTo>
                  <a:lnTo>
                    <a:pt x="446" y="596"/>
                  </a:lnTo>
                  <a:lnTo>
                    <a:pt x="419" y="606"/>
                  </a:lnTo>
                  <a:lnTo>
                    <a:pt x="390" y="614"/>
                  </a:lnTo>
                  <a:lnTo>
                    <a:pt x="359" y="619"/>
                  </a:lnTo>
                  <a:lnTo>
                    <a:pt x="328" y="620"/>
                  </a:lnTo>
                  <a:close/>
                </a:path>
              </a:pathLst>
            </a:custGeom>
            <a:solidFill>
              <a:srgbClr val="193800"/>
            </a:solidFill>
            <a:ln w="9525">
              <a:noFill/>
              <a:round/>
              <a:headEnd/>
              <a:tailEnd/>
            </a:ln>
          </p:spPr>
          <p:txBody>
            <a:bodyPr/>
            <a:lstStyle/>
            <a:p>
              <a:pP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7" name="Freeform 21"/>
            <p:cNvSpPr>
              <a:spLocks/>
            </p:cNvSpPr>
            <p:nvPr/>
          </p:nvSpPr>
          <p:spPr bwMode="auto">
            <a:xfrm>
              <a:off x="3056" y="2197"/>
              <a:ext cx="310" cy="310"/>
            </a:xfrm>
            <a:custGeom>
              <a:avLst/>
              <a:gdLst/>
              <a:ahLst/>
              <a:cxnLst>
                <a:cxn ang="0">
                  <a:pos x="312" y="620"/>
                </a:cxn>
                <a:cxn ang="0">
                  <a:pos x="281" y="617"/>
                </a:cxn>
                <a:cxn ang="0">
                  <a:pos x="251" y="611"/>
                </a:cxn>
                <a:cxn ang="0">
                  <a:pos x="221" y="602"/>
                </a:cxn>
                <a:cxn ang="0">
                  <a:pos x="192" y="590"/>
                </a:cxn>
                <a:cxn ang="0">
                  <a:pos x="166" y="576"/>
                </a:cxn>
                <a:cxn ang="0">
                  <a:pos x="139" y="559"/>
                </a:cxn>
                <a:cxn ang="0">
                  <a:pos x="114" y="539"/>
                </a:cxn>
                <a:cxn ang="0">
                  <a:pos x="80" y="506"/>
                </a:cxn>
                <a:cxn ang="0">
                  <a:pos x="45" y="455"/>
                </a:cxn>
                <a:cxn ang="0">
                  <a:pos x="18" y="400"/>
                </a:cxn>
                <a:cxn ang="0">
                  <a:pos x="3" y="341"/>
                </a:cxn>
                <a:cxn ang="0">
                  <a:pos x="0" y="279"/>
                </a:cxn>
                <a:cxn ang="0">
                  <a:pos x="8" y="220"/>
                </a:cxn>
                <a:cxn ang="0">
                  <a:pos x="27" y="165"/>
                </a:cxn>
                <a:cxn ang="0">
                  <a:pos x="58" y="114"/>
                </a:cxn>
                <a:cxn ang="0">
                  <a:pos x="88" y="81"/>
                </a:cxn>
                <a:cxn ang="0">
                  <a:pos x="111" y="61"/>
                </a:cxn>
                <a:cxn ang="0">
                  <a:pos x="136" y="44"/>
                </a:cxn>
                <a:cxn ang="0">
                  <a:pos x="161" y="30"/>
                </a:cxn>
                <a:cxn ang="0">
                  <a:pos x="189" y="19"/>
                </a:cxn>
                <a:cxn ang="0">
                  <a:pos x="218" y="10"/>
                </a:cxn>
                <a:cxn ang="0">
                  <a:pos x="246" y="4"/>
                </a:cxn>
                <a:cxn ang="0">
                  <a:pos x="277" y="0"/>
                </a:cxn>
                <a:cxn ang="0">
                  <a:pos x="307" y="0"/>
                </a:cxn>
                <a:cxn ang="0">
                  <a:pos x="339" y="4"/>
                </a:cxn>
                <a:cxn ang="0">
                  <a:pos x="369" y="10"/>
                </a:cxn>
                <a:cxn ang="0">
                  <a:pos x="399" y="19"/>
                </a:cxn>
                <a:cxn ang="0">
                  <a:pos x="427" y="30"/>
                </a:cxn>
                <a:cxn ang="0">
                  <a:pos x="454" y="44"/>
                </a:cxn>
                <a:cxn ang="0">
                  <a:pos x="480" y="61"/>
                </a:cxn>
                <a:cxn ang="0">
                  <a:pos x="506" y="81"/>
                </a:cxn>
                <a:cxn ang="0">
                  <a:pos x="539" y="114"/>
                </a:cxn>
                <a:cxn ang="0">
                  <a:pos x="575" y="165"/>
                </a:cxn>
                <a:cxn ang="0">
                  <a:pos x="601" y="220"/>
                </a:cxn>
                <a:cxn ang="0">
                  <a:pos x="616" y="279"/>
                </a:cxn>
                <a:cxn ang="0">
                  <a:pos x="620" y="341"/>
                </a:cxn>
                <a:cxn ang="0">
                  <a:pos x="611" y="402"/>
                </a:cxn>
                <a:cxn ang="0">
                  <a:pos x="590" y="458"/>
                </a:cxn>
                <a:cxn ang="0">
                  <a:pos x="560" y="507"/>
                </a:cxn>
                <a:cxn ang="0">
                  <a:pos x="520" y="549"/>
                </a:cxn>
                <a:cxn ang="0">
                  <a:pos x="472" y="582"/>
                </a:cxn>
                <a:cxn ang="0">
                  <a:pos x="418" y="606"/>
                </a:cxn>
                <a:cxn ang="0">
                  <a:pos x="358" y="619"/>
                </a:cxn>
              </a:cxnLst>
              <a:rect l="0" t="0" r="r" b="b"/>
              <a:pathLst>
                <a:path w="620" h="620">
                  <a:moveTo>
                    <a:pt x="327" y="620"/>
                  </a:moveTo>
                  <a:lnTo>
                    <a:pt x="312" y="620"/>
                  </a:lnTo>
                  <a:lnTo>
                    <a:pt x="296" y="619"/>
                  </a:lnTo>
                  <a:lnTo>
                    <a:pt x="281" y="617"/>
                  </a:lnTo>
                  <a:lnTo>
                    <a:pt x="266" y="614"/>
                  </a:lnTo>
                  <a:lnTo>
                    <a:pt x="251" y="611"/>
                  </a:lnTo>
                  <a:lnTo>
                    <a:pt x="236" y="606"/>
                  </a:lnTo>
                  <a:lnTo>
                    <a:pt x="221" y="602"/>
                  </a:lnTo>
                  <a:lnTo>
                    <a:pt x="207" y="597"/>
                  </a:lnTo>
                  <a:lnTo>
                    <a:pt x="192" y="590"/>
                  </a:lnTo>
                  <a:lnTo>
                    <a:pt x="178" y="583"/>
                  </a:lnTo>
                  <a:lnTo>
                    <a:pt x="166" y="576"/>
                  </a:lnTo>
                  <a:lnTo>
                    <a:pt x="152" y="568"/>
                  </a:lnTo>
                  <a:lnTo>
                    <a:pt x="139" y="559"/>
                  </a:lnTo>
                  <a:lnTo>
                    <a:pt x="126" y="550"/>
                  </a:lnTo>
                  <a:lnTo>
                    <a:pt x="114" y="539"/>
                  </a:lnTo>
                  <a:lnTo>
                    <a:pt x="102" y="529"/>
                  </a:lnTo>
                  <a:lnTo>
                    <a:pt x="80" y="506"/>
                  </a:lnTo>
                  <a:lnTo>
                    <a:pt x="61" y="482"/>
                  </a:lnTo>
                  <a:lnTo>
                    <a:pt x="45" y="455"/>
                  </a:lnTo>
                  <a:lnTo>
                    <a:pt x="30" y="429"/>
                  </a:lnTo>
                  <a:lnTo>
                    <a:pt x="18" y="400"/>
                  </a:lnTo>
                  <a:lnTo>
                    <a:pt x="9" y="371"/>
                  </a:lnTo>
                  <a:lnTo>
                    <a:pt x="3" y="341"/>
                  </a:lnTo>
                  <a:lnTo>
                    <a:pt x="0" y="310"/>
                  </a:lnTo>
                  <a:lnTo>
                    <a:pt x="0" y="279"/>
                  </a:lnTo>
                  <a:lnTo>
                    <a:pt x="2" y="249"/>
                  </a:lnTo>
                  <a:lnTo>
                    <a:pt x="8" y="220"/>
                  </a:lnTo>
                  <a:lnTo>
                    <a:pt x="17" y="192"/>
                  </a:lnTo>
                  <a:lnTo>
                    <a:pt x="27" y="165"/>
                  </a:lnTo>
                  <a:lnTo>
                    <a:pt x="42" y="139"/>
                  </a:lnTo>
                  <a:lnTo>
                    <a:pt x="58" y="114"/>
                  </a:lnTo>
                  <a:lnTo>
                    <a:pt x="78" y="91"/>
                  </a:lnTo>
                  <a:lnTo>
                    <a:pt x="88" y="81"/>
                  </a:lnTo>
                  <a:lnTo>
                    <a:pt x="100" y="71"/>
                  </a:lnTo>
                  <a:lnTo>
                    <a:pt x="111" y="61"/>
                  </a:lnTo>
                  <a:lnTo>
                    <a:pt x="123" y="52"/>
                  </a:lnTo>
                  <a:lnTo>
                    <a:pt x="136" y="44"/>
                  </a:lnTo>
                  <a:lnTo>
                    <a:pt x="148" y="37"/>
                  </a:lnTo>
                  <a:lnTo>
                    <a:pt x="161" y="30"/>
                  </a:lnTo>
                  <a:lnTo>
                    <a:pt x="175" y="23"/>
                  </a:lnTo>
                  <a:lnTo>
                    <a:pt x="189" y="19"/>
                  </a:lnTo>
                  <a:lnTo>
                    <a:pt x="203" y="14"/>
                  </a:lnTo>
                  <a:lnTo>
                    <a:pt x="218" y="10"/>
                  </a:lnTo>
                  <a:lnTo>
                    <a:pt x="231" y="6"/>
                  </a:lnTo>
                  <a:lnTo>
                    <a:pt x="246" y="4"/>
                  </a:lnTo>
                  <a:lnTo>
                    <a:pt x="261" y="1"/>
                  </a:lnTo>
                  <a:lnTo>
                    <a:pt x="277" y="0"/>
                  </a:lnTo>
                  <a:lnTo>
                    <a:pt x="292" y="0"/>
                  </a:lnTo>
                  <a:lnTo>
                    <a:pt x="307" y="0"/>
                  </a:lnTo>
                  <a:lnTo>
                    <a:pt x="324" y="1"/>
                  </a:lnTo>
                  <a:lnTo>
                    <a:pt x="339" y="4"/>
                  </a:lnTo>
                  <a:lnTo>
                    <a:pt x="354" y="6"/>
                  </a:lnTo>
                  <a:lnTo>
                    <a:pt x="369" y="10"/>
                  </a:lnTo>
                  <a:lnTo>
                    <a:pt x="384" y="14"/>
                  </a:lnTo>
                  <a:lnTo>
                    <a:pt x="399" y="19"/>
                  </a:lnTo>
                  <a:lnTo>
                    <a:pt x="412" y="23"/>
                  </a:lnTo>
                  <a:lnTo>
                    <a:pt x="427" y="30"/>
                  </a:lnTo>
                  <a:lnTo>
                    <a:pt x="441" y="37"/>
                  </a:lnTo>
                  <a:lnTo>
                    <a:pt x="454" y="44"/>
                  </a:lnTo>
                  <a:lnTo>
                    <a:pt x="468" y="52"/>
                  </a:lnTo>
                  <a:lnTo>
                    <a:pt x="480" y="61"/>
                  </a:lnTo>
                  <a:lnTo>
                    <a:pt x="493" y="71"/>
                  </a:lnTo>
                  <a:lnTo>
                    <a:pt x="506" y="81"/>
                  </a:lnTo>
                  <a:lnTo>
                    <a:pt x="517" y="91"/>
                  </a:lnTo>
                  <a:lnTo>
                    <a:pt x="539" y="114"/>
                  </a:lnTo>
                  <a:lnTo>
                    <a:pt x="559" y="139"/>
                  </a:lnTo>
                  <a:lnTo>
                    <a:pt x="575" y="165"/>
                  </a:lnTo>
                  <a:lnTo>
                    <a:pt x="590" y="192"/>
                  </a:lnTo>
                  <a:lnTo>
                    <a:pt x="601" y="220"/>
                  </a:lnTo>
                  <a:lnTo>
                    <a:pt x="611" y="249"/>
                  </a:lnTo>
                  <a:lnTo>
                    <a:pt x="616" y="279"/>
                  </a:lnTo>
                  <a:lnTo>
                    <a:pt x="620" y="310"/>
                  </a:lnTo>
                  <a:lnTo>
                    <a:pt x="620" y="341"/>
                  </a:lnTo>
                  <a:lnTo>
                    <a:pt x="616" y="372"/>
                  </a:lnTo>
                  <a:lnTo>
                    <a:pt x="611" y="402"/>
                  </a:lnTo>
                  <a:lnTo>
                    <a:pt x="603" y="430"/>
                  </a:lnTo>
                  <a:lnTo>
                    <a:pt x="590" y="458"/>
                  </a:lnTo>
                  <a:lnTo>
                    <a:pt x="576" y="483"/>
                  </a:lnTo>
                  <a:lnTo>
                    <a:pt x="560" y="507"/>
                  </a:lnTo>
                  <a:lnTo>
                    <a:pt x="541" y="529"/>
                  </a:lnTo>
                  <a:lnTo>
                    <a:pt x="520" y="549"/>
                  </a:lnTo>
                  <a:lnTo>
                    <a:pt x="498" y="567"/>
                  </a:lnTo>
                  <a:lnTo>
                    <a:pt x="472" y="582"/>
                  </a:lnTo>
                  <a:lnTo>
                    <a:pt x="446" y="596"/>
                  </a:lnTo>
                  <a:lnTo>
                    <a:pt x="418" y="606"/>
                  </a:lnTo>
                  <a:lnTo>
                    <a:pt x="389" y="614"/>
                  </a:lnTo>
                  <a:lnTo>
                    <a:pt x="358" y="619"/>
                  </a:lnTo>
                  <a:lnTo>
                    <a:pt x="327" y="620"/>
                  </a:lnTo>
                  <a:close/>
                </a:path>
              </a:pathLst>
            </a:custGeom>
            <a:solidFill>
              <a:srgbClr val="193800"/>
            </a:solidFill>
            <a:ln w="9525">
              <a:noFill/>
              <a:round/>
              <a:headEnd/>
              <a:tailEnd/>
            </a:ln>
          </p:spPr>
          <p:txBody>
            <a:bodyPr/>
            <a:lstStyle/>
            <a:p>
              <a:pP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8" name="Freeform 22"/>
            <p:cNvSpPr>
              <a:spLocks/>
            </p:cNvSpPr>
            <p:nvPr/>
          </p:nvSpPr>
          <p:spPr bwMode="auto">
            <a:xfrm>
              <a:off x="2321" y="2095"/>
              <a:ext cx="1120" cy="305"/>
            </a:xfrm>
            <a:custGeom>
              <a:avLst/>
              <a:gdLst/>
              <a:ahLst/>
              <a:cxnLst>
                <a:cxn ang="0">
                  <a:pos x="2231" y="441"/>
                </a:cxn>
                <a:cxn ang="0">
                  <a:pos x="2194" y="530"/>
                </a:cxn>
                <a:cxn ang="0">
                  <a:pos x="2158" y="557"/>
                </a:cxn>
                <a:cxn ang="0">
                  <a:pos x="2126" y="574"/>
                </a:cxn>
                <a:cxn ang="0">
                  <a:pos x="2120" y="530"/>
                </a:cxn>
                <a:cxn ang="0">
                  <a:pos x="2099" y="416"/>
                </a:cxn>
                <a:cxn ang="0">
                  <a:pos x="2030" y="300"/>
                </a:cxn>
                <a:cxn ang="0">
                  <a:pos x="1967" y="241"/>
                </a:cxn>
                <a:cxn ang="0">
                  <a:pos x="1908" y="206"/>
                </a:cxn>
                <a:cxn ang="0">
                  <a:pos x="1844" y="185"/>
                </a:cxn>
                <a:cxn ang="0">
                  <a:pos x="1778" y="174"/>
                </a:cxn>
                <a:cxn ang="0">
                  <a:pos x="1660" y="189"/>
                </a:cxn>
                <a:cxn ang="0">
                  <a:pos x="1548" y="253"/>
                </a:cxn>
                <a:cxn ang="0">
                  <a:pos x="1470" y="353"/>
                </a:cxn>
                <a:cxn ang="0">
                  <a:pos x="1437" y="481"/>
                </a:cxn>
                <a:cxn ang="0">
                  <a:pos x="1450" y="588"/>
                </a:cxn>
                <a:cxn ang="0">
                  <a:pos x="1401" y="608"/>
                </a:cxn>
                <a:cxn ang="0">
                  <a:pos x="1325" y="605"/>
                </a:cxn>
                <a:cxn ang="0">
                  <a:pos x="1246" y="603"/>
                </a:cxn>
                <a:cxn ang="0">
                  <a:pos x="1165" y="602"/>
                </a:cxn>
                <a:cxn ang="0">
                  <a:pos x="1089" y="602"/>
                </a:cxn>
                <a:cxn ang="0">
                  <a:pos x="1017" y="603"/>
                </a:cxn>
                <a:cxn ang="0">
                  <a:pos x="945" y="604"/>
                </a:cxn>
                <a:cxn ang="0">
                  <a:pos x="874" y="606"/>
                </a:cxn>
                <a:cxn ang="0">
                  <a:pos x="865" y="538"/>
                </a:cxn>
                <a:cxn ang="0">
                  <a:pos x="844" y="416"/>
                </a:cxn>
                <a:cxn ang="0">
                  <a:pos x="775" y="300"/>
                </a:cxn>
                <a:cxn ang="0">
                  <a:pos x="710" y="241"/>
                </a:cxn>
                <a:cxn ang="0">
                  <a:pos x="651" y="206"/>
                </a:cxn>
                <a:cxn ang="0">
                  <a:pos x="589" y="185"/>
                </a:cxn>
                <a:cxn ang="0">
                  <a:pos x="522" y="174"/>
                </a:cxn>
                <a:cxn ang="0">
                  <a:pos x="405" y="189"/>
                </a:cxn>
                <a:cxn ang="0">
                  <a:pos x="293" y="253"/>
                </a:cxn>
                <a:cxn ang="0">
                  <a:pos x="214" y="353"/>
                </a:cxn>
                <a:cxn ang="0">
                  <a:pos x="182" y="481"/>
                </a:cxn>
                <a:cxn ang="0">
                  <a:pos x="188" y="559"/>
                </a:cxn>
                <a:cxn ang="0">
                  <a:pos x="131" y="552"/>
                </a:cxn>
                <a:cxn ang="0">
                  <a:pos x="67" y="514"/>
                </a:cxn>
                <a:cxn ang="0">
                  <a:pos x="28" y="464"/>
                </a:cxn>
                <a:cxn ang="0">
                  <a:pos x="5" y="377"/>
                </a:cxn>
                <a:cxn ang="0">
                  <a:pos x="2" y="278"/>
                </a:cxn>
                <a:cxn ang="0">
                  <a:pos x="28" y="234"/>
                </a:cxn>
                <a:cxn ang="0">
                  <a:pos x="86" y="191"/>
                </a:cxn>
                <a:cxn ang="0">
                  <a:pos x="161" y="151"/>
                </a:cxn>
                <a:cxn ang="0">
                  <a:pos x="249" y="114"/>
                </a:cxn>
                <a:cxn ang="0">
                  <a:pos x="352" y="81"/>
                </a:cxn>
                <a:cxn ang="0">
                  <a:pos x="464" y="52"/>
                </a:cxn>
                <a:cxn ang="0">
                  <a:pos x="589" y="28"/>
                </a:cxn>
                <a:cxn ang="0">
                  <a:pos x="724" y="8"/>
                </a:cxn>
                <a:cxn ang="0">
                  <a:pos x="802" y="11"/>
                </a:cxn>
                <a:cxn ang="0">
                  <a:pos x="825" y="30"/>
                </a:cxn>
                <a:cxn ang="0">
                  <a:pos x="905" y="66"/>
                </a:cxn>
                <a:cxn ang="0">
                  <a:pos x="1080" y="96"/>
                </a:cxn>
                <a:cxn ang="0">
                  <a:pos x="1278" y="96"/>
                </a:cxn>
                <a:cxn ang="0">
                  <a:pos x="1451" y="66"/>
                </a:cxn>
                <a:cxn ang="0">
                  <a:pos x="1531" y="27"/>
                </a:cxn>
                <a:cxn ang="0">
                  <a:pos x="1601" y="22"/>
                </a:cxn>
                <a:cxn ang="0">
                  <a:pos x="1801" y="65"/>
                </a:cxn>
                <a:cxn ang="0">
                  <a:pos x="1982" y="122"/>
                </a:cxn>
                <a:cxn ang="0">
                  <a:pos x="2134" y="191"/>
                </a:cxn>
                <a:cxn ang="0">
                  <a:pos x="2224" y="244"/>
                </a:cxn>
                <a:cxn ang="0">
                  <a:pos x="2239" y="346"/>
                </a:cxn>
              </a:cxnLst>
              <a:rect l="0" t="0" r="r" b="b"/>
              <a:pathLst>
                <a:path w="2239" h="611">
                  <a:moveTo>
                    <a:pt x="2239" y="346"/>
                  </a:moveTo>
                  <a:lnTo>
                    <a:pt x="2238" y="379"/>
                  </a:lnTo>
                  <a:lnTo>
                    <a:pt x="2235" y="411"/>
                  </a:lnTo>
                  <a:lnTo>
                    <a:pt x="2231" y="441"/>
                  </a:lnTo>
                  <a:lnTo>
                    <a:pt x="2224" y="468"/>
                  </a:lnTo>
                  <a:lnTo>
                    <a:pt x="2216" y="493"/>
                  </a:lnTo>
                  <a:lnTo>
                    <a:pt x="2205" y="514"/>
                  </a:lnTo>
                  <a:lnTo>
                    <a:pt x="2194" y="530"/>
                  </a:lnTo>
                  <a:lnTo>
                    <a:pt x="2181" y="543"/>
                  </a:lnTo>
                  <a:lnTo>
                    <a:pt x="2174" y="547"/>
                  </a:lnTo>
                  <a:lnTo>
                    <a:pt x="2166" y="552"/>
                  </a:lnTo>
                  <a:lnTo>
                    <a:pt x="2158" y="557"/>
                  </a:lnTo>
                  <a:lnTo>
                    <a:pt x="2151" y="561"/>
                  </a:lnTo>
                  <a:lnTo>
                    <a:pt x="2142" y="565"/>
                  </a:lnTo>
                  <a:lnTo>
                    <a:pt x="2134" y="569"/>
                  </a:lnTo>
                  <a:lnTo>
                    <a:pt x="2126" y="574"/>
                  </a:lnTo>
                  <a:lnTo>
                    <a:pt x="2117" y="577"/>
                  </a:lnTo>
                  <a:lnTo>
                    <a:pt x="2119" y="561"/>
                  </a:lnTo>
                  <a:lnTo>
                    <a:pt x="2120" y="546"/>
                  </a:lnTo>
                  <a:lnTo>
                    <a:pt x="2120" y="530"/>
                  </a:lnTo>
                  <a:lnTo>
                    <a:pt x="2119" y="515"/>
                  </a:lnTo>
                  <a:lnTo>
                    <a:pt x="2115" y="482"/>
                  </a:lnTo>
                  <a:lnTo>
                    <a:pt x="2108" y="448"/>
                  </a:lnTo>
                  <a:lnTo>
                    <a:pt x="2099" y="416"/>
                  </a:lnTo>
                  <a:lnTo>
                    <a:pt x="2087" y="385"/>
                  </a:lnTo>
                  <a:lnTo>
                    <a:pt x="2070" y="355"/>
                  </a:lnTo>
                  <a:lnTo>
                    <a:pt x="2052" y="326"/>
                  </a:lnTo>
                  <a:lnTo>
                    <a:pt x="2030" y="300"/>
                  </a:lnTo>
                  <a:lnTo>
                    <a:pt x="2006" y="274"/>
                  </a:lnTo>
                  <a:lnTo>
                    <a:pt x="1993" y="263"/>
                  </a:lnTo>
                  <a:lnTo>
                    <a:pt x="1979" y="251"/>
                  </a:lnTo>
                  <a:lnTo>
                    <a:pt x="1967" y="241"/>
                  </a:lnTo>
                  <a:lnTo>
                    <a:pt x="1952" y="232"/>
                  </a:lnTo>
                  <a:lnTo>
                    <a:pt x="1938" y="223"/>
                  </a:lnTo>
                  <a:lnTo>
                    <a:pt x="1923" y="215"/>
                  </a:lnTo>
                  <a:lnTo>
                    <a:pt x="1908" y="206"/>
                  </a:lnTo>
                  <a:lnTo>
                    <a:pt x="1892" y="200"/>
                  </a:lnTo>
                  <a:lnTo>
                    <a:pt x="1877" y="194"/>
                  </a:lnTo>
                  <a:lnTo>
                    <a:pt x="1861" y="189"/>
                  </a:lnTo>
                  <a:lnTo>
                    <a:pt x="1844" y="185"/>
                  </a:lnTo>
                  <a:lnTo>
                    <a:pt x="1827" y="181"/>
                  </a:lnTo>
                  <a:lnTo>
                    <a:pt x="1811" y="178"/>
                  </a:lnTo>
                  <a:lnTo>
                    <a:pt x="1794" y="175"/>
                  </a:lnTo>
                  <a:lnTo>
                    <a:pt x="1778" y="174"/>
                  </a:lnTo>
                  <a:lnTo>
                    <a:pt x="1760" y="174"/>
                  </a:lnTo>
                  <a:lnTo>
                    <a:pt x="1726" y="177"/>
                  </a:lnTo>
                  <a:lnTo>
                    <a:pt x="1692" y="181"/>
                  </a:lnTo>
                  <a:lnTo>
                    <a:pt x="1660" y="189"/>
                  </a:lnTo>
                  <a:lnTo>
                    <a:pt x="1629" y="201"/>
                  </a:lnTo>
                  <a:lnTo>
                    <a:pt x="1600" y="216"/>
                  </a:lnTo>
                  <a:lnTo>
                    <a:pt x="1572" y="233"/>
                  </a:lnTo>
                  <a:lnTo>
                    <a:pt x="1548" y="253"/>
                  </a:lnTo>
                  <a:lnTo>
                    <a:pt x="1525" y="274"/>
                  </a:lnTo>
                  <a:lnTo>
                    <a:pt x="1504" y="299"/>
                  </a:lnTo>
                  <a:lnTo>
                    <a:pt x="1486" y="325"/>
                  </a:lnTo>
                  <a:lnTo>
                    <a:pt x="1470" y="353"/>
                  </a:lnTo>
                  <a:lnTo>
                    <a:pt x="1457" y="383"/>
                  </a:lnTo>
                  <a:lnTo>
                    <a:pt x="1448" y="414"/>
                  </a:lnTo>
                  <a:lnTo>
                    <a:pt x="1441" y="446"/>
                  </a:lnTo>
                  <a:lnTo>
                    <a:pt x="1437" y="481"/>
                  </a:lnTo>
                  <a:lnTo>
                    <a:pt x="1437" y="515"/>
                  </a:lnTo>
                  <a:lnTo>
                    <a:pt x="1440" y="539"/>
                  </a:lnTo>
                  <a:lnTo>
                    <a:pt x="1444" y="564"/>
                  </a:lnTo>
                  <a:lnTo>
                    <a:pt x="1450" y="588"/>
                  </a:lnTo>
                  <a:lnTo>
                    <a:pt x="1457" y="611"/>
                  </a:lnTo>
                  <a:lnTo>
                    <a:pt x="1439" y="610"/>
                  </a:lnTo>
                  <a:lnTo>
                    <a:pt x="1420" y="610"/>
                  </a:lnTo>
                  <a:lnTo>
                    <a:pt x="1401" y="608"/>
                  </a:lnTo>
                  <a:lnTo>
                    <a:pt x="1382" y="607"/>
                  </a:lnTo>
                  <a:lnTo>
                    <a:pt x="1363" y="606"/>
                  </a:lnTo>
                  <a:lnTo>
                    <a:pt x="1343" y="606"/>
                  </a:lnTo>
                  <a:lnTo>
                    <a:pt x="1325" y="605"/>
                  </a:lnTo>
                  <a:lnTo>
                    <a:pt x="1305" y="604"/>
                  </a:lnTo>
                  <a:lnTo>
                    <a:pt x="1285" y="604"/>
                  </a:lnTo>
                  <a:lnTo>
                    <a:pt x="1266" y="603"/>
                  </a:lnTo>
                  <a:lnTo>
                    <a:pt x="1246" y="603"/>
                  </a:lnTo>
                  <a:lnTo>
                    <a:pt x="1225" y="603"/>
                  </a:lnTo>
                  <a:lnTo>
                    <a:pt x="1206" y="602"/>
                  </a:lnTo>
                  <a:lnTo>
                    <a:pt x="1186" y="602"/>
                  </a:lnTo>
                  <a:lnTo>
                    <a:pt x="1165" y="602"/>
                  </a:lnTo>
                  <a:lnTo>
                    <a:pt x="1146" y="602"/>
                  </a:lnTo>
                  <a:lnTo>
                    <a:pt x="1127" y="602"/>
                  </a:lnTo>
                  <a:lnTo>
                    <a:pt x="1109" y="602"/>
                  </a:lnTo>
                  <a:lnTo>
                    <a:pt x="1089" y="602"/>
                  </a:lnTo>
                  <a:lnTo>
                    <a:pt x="1071" y="602"/>
                  </a:lnTo>
                  <a:lnTo>
                    <a:pt x="1054" y="603"/>
                  </a:lnTo>
                  <a:lnTo>
                    <a:pt x="1035" y="603"/>
                  </a:lnTo>
                  <a:lnTo>
                    <a:pt x="1017" y="603"/>
                  </a:lnTo>
                  <a:lnTo>
                    <a:pt x="998" y="603"/>
                  </a:lnTo>
                  <a:lnTo>
                    <a:pt x="981" y="604"/>
                  </a:lnTo>
                  <a:lnTo>
                    <a:pt x="963" y="604"/>
                  </a:lnTo>
                  <a:lnTo>
                    <a:pt x="945" y="604"/>
                  </a:lnTo>
                  <a:lnTo>
                    <a:pt x="927" y="605"/>
                  </a:lnTo>
                  <a:lnTo>
                    <a:pt x="909" y="605"/>
                  </a:lnTo>
                  <a:lnTo>
                    <a:pt x="891" y="605"/>
                  </a:lnTo>
                  <a:lnTo>
                    <a:pt x="874" y="606"/>
                  </a:lnTo>
                  <a:lnTo>
                    <a:pt x="856" y="606"/>
                  </a:lnTo>
                  <a:lnTo>
                    <a:pt x="860" y="584"/>
                  </a:lnTo>
                  <a:lnTo>
                    <a:pt x="863" y="561"/>
                  </a:lnTo>
                  <a:lnTo>
                    <a:pt x="865" y="538"/>
                  </a:lnTo>
                  <a:lnTo>
                    <a:pt x="863" y="515"/>
                  </a:lnTo>
                  <a:lnTo>
                    <a:pt x="860" y="482"/>
                  </a:lnTo>
                  <a:lnTo>
                    <a:pt x="853" y="448"/>
                  </a:lnTo>
                  <a:lnTo>
                    <a:pt x="844" y="416"/>
                  </a:lnTo>
                  <a:lnTo>
                    <a:pt x="831" y="385"/>
                  </a:lnTo>
                  <a:lnTo>
                    <a:pt x="815" y="355"/>
                  </a:lnTo>
                  <a:lnTo>
                    <a:pt x="797" y="326"/>
                  </a:lnTo>
                  <a:lnTo>
                    <a:pt x="775" y="300"/>
                  </a:lnTo>
                  <a:lnTo>
                    <a:pt x="750" y="274"/>
                  </a:lnTo>
                  <a:lnTo>
                    <a:pt x="738" y="263"/>
                  </a:lnTo>
                  <a:lnTo>
                    <a:pt x="724" y="251"/>
                  </a:lnTo>
                  <a:lnTo>
                    <a:pt x="710" y="241"/>
                  </a:lnTo>
                  <a:lnTo>
                    <a:pt x="696" y="232"/>
                  </a:lnTo>
                  <a:lnTo>
                    <a:pt x="681" y="223"/>
                  </a:lnTo>
                  <a:lnTo>
                    <a:pt x="667" y="215"/>
                  </a:lnTo>
                  <a:lnTo>
                    <a:pt x="651" y="206"/>
                  </a:lnTo>
                  <a:lnTo>
                    <a:pt x="636" y="200"/>
                  </a:lnTo>
                  <a:lnTo>
                    <a:pt x="620" y="194"/>
                  </a:lnTo>
                  <a:lnTo>
                    <a:pt x="605" y="189"/>
                  </a:lnTo>
                  <a:lnTo>
                    <a:pt x="589" y="185"/>
                  </a:lnTo>
                  <a:lnTo>
                    <a:pt x="572" y="181"/>
                  </a:lnTo>
                  <a:lnTo>
                    <a:pt x="556" y="178"/>
                  </a:lnTo>
                  <a:lnTo>
                    <a:pt x="538" y="175"/>
                  </a:lnTo>
                  <a:lnTo>
                    <a:pt x="522" y="174"/>
                  </a:lnTo>
                  <a:lnTo>
                    <a:pt x="505" y="174"/>
                  </a:lnTo>
                  <a:lnTo>
                    <a:pt x="470" y="177"/>
                  </a:lnTo>
                  <a:lnTo>
                    <a:pt x="437" y="181"/>
                  </a:lnTo>
                  <a:lnTo>
                    <a:pt x="405" y="189"/>
                  </a:lnTo>
                  <a:lnTo>
                    <a:pt x="373" y="201"/>
                  </a:lnTo>
                  <a:lnTo>
                    <a:pt x="345" y="216"/>
                  </a:lnTo>
                  <a:lnTo>
                    <a:pt x="317" y="233"/>
                  </a:lnTo>
                  <a:lnTo>
                    <a:pt x="293" y="253"/>
                  </a:lnTo>
                  <a:lnTo>
                    <a:pt x="270" y="274"/>
                  </a:lnTo>
                  <a:lnTo>
                    <a:pt x="249" y="299"/>
                  </a:lnTo>
                  <a:lnTo>
                    <a:pt x="230" y="325"/>
                  </a:lnTo>
                  <a:lnTo>
                    <a:pt x="214" y="353"/>
                  </a:lnTo>
                  <a:lnTo>
                    <a:pt x="202" y="383"/>
                  </a:lnTo>
                  <a:lnTo>
                    <a:pt x="192" y="414"/>
                  </a:lnTo>
                  <a:lnTo>
                    <a:pt x="185" y="446"/>
                  </a:lnTo>
                  <a:lnTo>
                    <a:pt x="182" y="481"/>
                  </a:lnTo>
                  <a:lnTo>
                    <a:pt x="182" y="515"/>
                  </a:lnTo>
                  <a:lnTo>
                    <a:pt x="183" y="530"/>
                  </a:lnTo>
                  <a:lnTo>
                    <a:pt x="185" y="544"/>
                  </a:lnTo>
                  <a:lnTo>
                    <a:pt x="188" y="559"/>
                  </a:lnTo>
                  <a:lnTo>
                    <a:pt x="191" y="574"/>
                  </a:lnTo>
                  <a:lnTo>
                    <a:pt x="171" y="567"/>
                  </a:lnTo>
                  <a:lnTo>
                    <a:pt x="150" y="560"/>
                  </a:lnTo>
                  <a:lnTo>
                    <a:pt x="131" y="552"/>
                  </a:lnTo>
                  <a:lnTo>
                    <a:pt x="114" y="544"/>
                  </a:lnTo>
                  <a:lnTo>
                    <a:pt x="97" y="535"/>
                  </a:lnTo>
                  <a:lnTo>
                    <a:pt x="81" y="524"/>
                  </a:lnTo>
                  <a:lnTo>
                    <a:pt x="67" y="514"/>
                  </a:lnTo>
                  <a:lnTo>
                    <a:pt x="53" y="504"/>
                  </a:lnTo>
                  <a:lnTo>
                    <a:pt x="44" y="494"/>
                  </a:lnTo>
                  <a:lnTo>
                    <a:pt x="36" y="481"/>
                  </a:lnTo>
                  <a:lnTo>
                    <a:pt x="28" y="464"/>
                  </a:lnTo>
                  <a:lnTo>
                    <a:pt x="21" y="446"/>
                  </a:lnTo>
                  <a:lnTo>
                    <a:pt x="15" y="425"/>
                  </a:lnTo>
                  <a:lnTo>
                    <a:pt x="9" y="401"/>
                  </a:lnTo>
                  <a:lnTo>
                    <a:pt x="5" y="377"/>
                  </a:lnTo>
                  <a:lnTo>
                    <a:pt x="2" y="350"/>
                  </a:lnTo>
                  <a:lnTo>
                    <a:pt x="0" y="324"/>
                  </a:lnTo>
                  <a:lnTo>
                    <a:pt x="0" y="300"/>
                  </a:lnTo>
                  <a:lnTo>
                    <a:pt x="2" y="278"/>
                  </a:lnTo>
                  <a:lnTo>
                    <a:pt x="5" y="257"/>
                  </a:lnTo>
                  <a:lnTo>
                    <a:pt x="5" y="257"/>
                  </a:lnTo>
                  <a:lnTo>
                    <a:pt x="16" y="246"/>
                  </a:lnTo>
                  <a:lnTo>
                    <a:pt x="28" y="234"/>
                  </a:lnTo>
                  <a:lnTo>
                    <a:pt x="41" y="224"/>
                  </a:lnTo>
                  <a:lnTo>
                    <a:pt x="55" y="212"/>
                  </a:lnTo>
                  <a:lnTo>
                    <a:pt x="70" y="202"/>
                  </a:lnTo>
                  <a:lnTo>
                    <a:pt x="86" y="191"/>
                  </a:lnTo>
                  <a:lnTo>
                    <a:pt x="104" y="181"/>
                  </a:lnTo>
                  <a:lnTo>
                    <a:pt x="122" y="171"/>
                  </a:lnTo>
                  <a:lnTo>
                    <a:pt x="141" y="160"/>
                  </a:lnTo>
                  <a:lnTo>
                    <a:pt x="161" y="151"/>
                  </a:lnTo>
                  <a:lnTo>
                    <a:pt x="182" y="142"/>
                  </a:lnTo>
                  <a:lnTo>
                    <a:pt x="204" y="133"/>
                  </a:lnTo>
                  <a:lnTo>
                    <a:pt x="226" y="124"/>
                  </a:lnTo>
                  <a:lnTo>
                    <a:pt x="249" y="114"/>
                  </a:lnTo>
                  <a:lnTo>
                    <a:pt x="273" y="105"/>
                  </a:lnTo>
                  <a:lnTo>
                    <a:pt x="298" y="97"/>
                  </a:lnTo>
                  <a:lnTo>
                    <a:pt x="325" y="89"/>
                  </a:lnTo>
                  <a:lnTo>
                    <a:pt x="352" y="81"/>
                  </a:lnTo>
                  <a:lnTo>
                    <a:pt x="378" y="74"/>
                  </a:lnTo>
                  <a:lnTo>
                    <a:pt x="407" y="66"/>
                  </a:lnTo>
                  <a:lnTo>
                    <a:pt x="436" y="59"/>
                  </a:lnTo>
                  <a:lnTo>
                    <a:pt x="464" y="52"/>
                  </a:lnTo>
                  <a:lnTo>
                    <a:pt x="494" y="45"/>
                  </a:lnTo>
                  <a:lnTo>
                    <a:pt x="526" y="39"/>
                  </a:lnTo>
                  <a:lnTo>
                    <a:pt x="557" y="34"/>
                  </a:lnTo>
                  <a:lnTo>
                    <a:pt x="589" y="28"/>
                  </a:lnTo>
                  <a:lnTo>
                    <a:pt x="622" y="22"/>
                  </a:lnTo>
                  <a:lnTo>
                    <a:pt x="656" y="18"/>
                  </a:lnTo>
                  <a:lnTo>
                    <a:pt x="689" y="13"/>
                  </a:lnTo>
                  <a:lnTo>
                    <a:pt x="724" y="8"/>
                  </a:lnTo>
                  <a:lnTo>
                    <a:pt x="758" y="4"/>
                  </a:lnTo>
                  <a:lnTo>
                    <a:pt x="794" y="0"/>
                  </a:lnTo>
                  <a:lnTo>
                    <a:pt x="798" y="5"/>
                  </a:lnTo>
                  <a:lnTo>
                    <a:pt x="802" y="11"/>
                  </a:lnTo>
                  <a:lnTo>
                    <a:pt x="807" y="15"/>
                  </a:lnTo>
                  <a:lnTo>
                    <a:pt x="813" y="21"/>
                  </a:lnTo>
                  <a:lnTo>
                    <a:pt x="818" y="26"/>
                  </a:lnTo>
                  <a:lnTo>
                    <a:pt x="825" y="30"/>
                  </a:lnTo>
                  <a:lnTo>
                    <a:pt x="832" y="35"/>
                  </a:lnTo>
                  <a:lnTo>
                    <a:pt x="840" y="39"/>
                  </a:lnTo>
                  <a:lnTo>
                    <a:pt x="870" y="53"/>
                  </a:lnTo>
                  <a:lnTo>
                    <a:pt x="905" y="66"/>
                  </a:lnTo>
                  <a:lnTo>
                    <a:pt x="944" y="76"/>
                  </a:lnTo>
                  <a:lnTo>
                    <a:pt x="987" y="84"/>
                  </a:lnTo>
                  <a:lnTo>
                    <a:pt x="1033" y="90"/>
                  </a:lnTo>
                  <a:lnTo>
                    <a:pt x="1080" y="96"/>
                  </a:lnTo>
                  <a:lnTo>
                    <a:pt x="1130" y="98"/>
                  </a:lnTo>
                  <a:lnTo>
                    <a:pt x="1180" y="99"/>
                  </a:lnTo>
                  <a:lnTo>
                    <a:pt x="1230" y="98"/>
                  </a:lnTo>
                  <a:lnTo>
                    <a:pt x="1278" y="96"/>
                  </a:lnTo>
                  <a:lnTo>
                    <a:pt x="1326" y="90"/>
                  </a:lnTo>
                  <a:lnTo>
                    <a:pt x="1371" y="84"/>
                  </a:lnTo>
                  <a:lnTo>
                    <a:pt x="1413" y="76"/>
                  </a:lnTo>
                  <a:lnTo>
                    <a:pt x="1451" y="66"/>
                  </a:lnTo>
                  <a:lnTo>
                    <a:pt x="1485" y="53"/>
                  </a:lnTo>
                  <a:lnTo>
                    <a:pt x="1512" y="39"/>
                  </a:lnTo>
                  <a:lnTo>
                    <a:pt x="1522" y="34"/>
                  </a:lnTo>
                  <a:lnTo>
                    <a:pt x="1531" y="27"/>
                  </a:lnTo>
                  <a:lnTo>
                    <a:pt x="1538" y="21"/>
                  </a:lnTo>
                  <a:lnTo>
                    <a:pt x="1545" y="14"/>
                  </a:lnTo>
                  <a:lnTo>
                    <a:pt x="1550" y="14"/>
                  </a:lnTo>
                  <a:lnTo>
                    <a:pt x="1601" y="22"/>
                  </a:lnTo>
                  <a:lnTo>
                    <a:pt x="1652" y="31"/>
                  </a:lnTo>
                  <a:lnTo>
                    <a:pt x="1703" y="42"/>
                  </a:lnTo>
                  <a:lnTo>
                    <a:pt x="1752" y="53"/>
                  </a:lnTo>
                  <a:lnTo>
                    <a:pt x="1801" y="65"/>
                  </a:lnTo>
                  <a:lnTo>
                    <a:pt x="1848" y="79"/>
                  </a:lnTo>
                  <a:lnTo>
                    <a:pt x="1894" y="92"/>
                  </a:lnTo>
                  <a:lnTo>
                    <a:pt x="1938" y="107"/>
                  </a:lnTo>
                  <a:lnTo>
                    <a:pt x="1982" y="122"/>
                  </a:lnTo>
                  <a:lnTo>
                    <a:pt x="2022" y="140"/>
                  </a:lnTo>
                  <a:lnTo>
                    <a:pt x="2061" y="156"/>
                  </a:lnTo>
                  <a:lnTo>
                    <a:pt x="2098" y="174"/>
                  </a:lnTo>
                  <a:lnTo>
                    <a:pt x="2134" y="191"/>
                  </a:lnTo>
                  <a:lnTo>
                    <a:pt x="2165" y="210"/>
                  </a:lnTo>
                  <a:lnTo>
                    <a:pt x="2195" y="228"/>
                  </a:lnTo>
                  <a:lnTo>
                    <a:pt x="2221" y="248"/>
                  </a:lnTo>
                  <a:lnTo>
                    <a:pt x="2224" y="244"/>
                  </a:lnTo>
                  <a:lnTo>
                    <a:pt x="2229" y="266"/>
                  </a:lnTo>
                  <a:lnTo>
                    <a:pt x="2234" y="292"/>
                  </a:lnTo>
                  <a:lnTo>
                    <a:pt x="2238" y="318"/>
                  </a:lnTo>
                  <a:lnTo>
                    <a:pt x="2239" y="346"/>
                  </a:lnTo>
                  <a:close/>
                </a:path>
              </a:pathLst>
            </a:custGeom>
            <a:solidFill>
              <a:srgbClr val="11C126"/>
            </a:solidFill>
            <a:ln w="9525">
              <a:noFill/>
              <a:round/>
              <a:headEnd/>
              <a:tailEnd/>
            </a:ln>
          </p:spPr>
          <p:txBody>
            <a:bodyPr/>
            <a:lstStyle/>
            <a:p>
              <a:pPr>
                <a:defRPr/>
              </a:pP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9" name="Freeform 23"/>
            <p:cNvSpPr>
              <a:spLocks/>
            </p:cNvSpPr>
            <p:nvPr/>
          </p:nvSpPr>
          <p:spPr bwMode="auto">
            <a:xfrm>
              <a:off x="2801" y="1939"/>
              <a:ext cx="23" cy="35"/>
            </a:xfrm>
            <a:custGeom>
              <a:avLst/>
              <a:gdLst/>
              <a:ahLst/>
              <a:cxnLst>
                <a:cxn ang="0">
                  <a:pos x="19" y="0"/>
                </a:cxn>
                <a:cxn ang="0">
                  <a:pos x="17" y="0"/>
                </a:cxn>
                <a:cxn ang="0">
                  <a:pos x="15" y="0"/>
                </a:cxn>
                <a:cxn ang="0">
                  <a:pos x="14" y="1"/>
                </a:cxn>
                <a:cxn ang="0">
                  <a:pos x="12" y="1"/>
                </a:cxn>
                <a:cxn ang="0">
                  <a:pos x="19" y="6"/>
                </a:cxn>
                <a:cxn ang="0">
                  <a:pos x="25" y="14"/>
                </a:cxn>
                <a:cxn ang="0">
                  <a:pos x="30" y="23"/>
                </a:cxn>
                <a:cxn ang="0">
                  <a:pos x="31" y="35"/>
                </a:cxn>
                <a:cxn ang="0">
                  <a:pos x="31" y="36"/>
                </a:cxn>
                <a:cxn ang="0">
                  <a:pos x="31" y="38"/>
                </a:cxn>
                <a:cxn ang="0">
                  <a:pos x="31" y="39"/>
                </a:cxn>
                <a:cxn ang="0">
                  <a:pos x="31" y="42"/>
                </a:cxn>
                <a:cxn ang="0">
                  <a:pos x="29" y="35"/>
                </a:cxn>
                <a:cxn ang="0">
                  <a:pos x="25" y="30"/>
                </a:cxn>
                <a:cxn ang="0">
                  <a:pos x="20" y="27"/>
                </a:cxn>
                <a:cxn ang="0">
                  <a:pos x="15" y="26"/>
                </a:cxn>
                <a:cxn ang="0">
                  <a:pos x="8" y="28"/>
                </a:cxn>
                <a:cxn ang="0">
                  <a:pos x="4" y="32"/>
                </a:cxn>
                <a:cxn ang="0">
                  <a:pos x="0" y="39"/>
                </a:cxn>
                <a:cxn ang="0">
                  <a:pos x="0" y="47"/>
                </a:cxn>
                <a:cxn ang="0">
                  <a:pos x="2" y="56"/>
                </a:cxn>
                <a:cxn ang="0">
                  <a:pos x="6" y="62"/>
                </a:cxn>
                <a:cxn ang="0">
                  <a:pos x="10" y="67"/>
                </a:cxn>
                <a:cxn ang="0">
                  <a:pos x="17" y="69"/>
                </a:cxn>
                <a:cxn ang="0">
                  <a:pos x="17" y="69"/>
                </a:cxn>
                <a:cxn ang="0">
                  <a:pos x="17" y="69"/>
                </a:cxn>
                <a:cxn ang="0">
                  <a:pos x="17" y="69"/>
                </a:cxn>
                <a:cxn ang="0">
                  <a:pos x="17" y="69"/>
                </a:cxn>
                <a:cxn ang="0">
                  <a:pos x="19" y="69"/>
                </a:cxn>
                <a:cxn ang="0">
                  <a:pos x="20" y="69"/>
                </a:cxn>
                <a:cxn ang="0">
                  <a:pos x="21" y="69"/>
                </a:cxn>
                <a:cxn ang="0">
                  <a:pos x="22" y="69"/>
                </a:cxn>
                <a:cxn ang="0">
                  <a:pos x="32" y="67"/>
                </a:cxn>
                <a:cxn ang="0">
                  <a:pos x="40" y="59"/>
                </a:cxn>
                <a:cxn ang="0">
                  <a:pos x="45" y="49"/>
                </a:cxn>
                <a:cxn ang="0">
                  <a:pos x="46" y="35"/>
                </a:cxn>
                <a:cxn ang="0">
                  <a:pos x="44" y="21"/>
                </a:cxn>
                <a:cxn ang="0">
                  <a:pos x="37" y="11"/>
                </a:cxn>
                <a:cxn ang="0">
                  <a:pos x="29" y="3"/>
                </a:cxn>
                <a:cxn ang="0">
                  <a:pos x="19" y="0"/>
                </a:cxn>
              </a:cxnLst>
              <a:rect l="0" t="0" r="r" b="b"/>
              <a:pathLst>
                <a:path w="46" h="69">
                  <a:moveTo>
                    <a:pt x="19" y="0"/>
                  </a:moveTo>
                  <a:lnTo>
                    <a:pt x="17" y="0"/>
                  </a:lnTo>
                  <a:lnTo>
                    <a:pt x="15" y="0"/>
                  </a:lnTo>
                  <a:lnTo>
                    <a:pt x="14" y="1"/>
                  </a:lnTo>
                  <a:lnTo>
                    <a:pt x="12" y="1"/>
                  </a:lnTo>
                  <a:lnTo>
                    <a:pt x="19" y="6"/>
                  </a:lnTo>
                  <a:lnTo>
                    <a:pt x="25" y="14"/>
                  </a:lnTo>
                  <a:lnTo>
                    <a:pt x="30" y="23"/>
                  </a:lnTo>
                  <a:lnTo>
                    <a:pt x="31" y="35"/>
                  </a:lnTo>
                  <a:lnTo>
                    <a:pt x="31" y="36"/>
                  </a:lnTo>
                  <a:lnTo>
                    <a:pt x="31" y="38"/>
                  </a:lnTo>
                  <a:lnTo>
                    <a:pt x="31" y="39"/>
                  </a:lnTo>
                  <a:lnTo>
                    <a:pt x="31" y="42"/>
                  </a:lnTo>
                  <a:lnTo>
                    <a:pt x="29" y="35"/>
                  </a:lnTo>
                  <a:lnTo>
                    <a:pt x="25" y="30"/>
                  </a:lnTo>
                  <a:lnTo>
                    <a:pt x="20" y="27"/>
                  </a:lnTo>
                  <a:lnTo>
                    <a:pt x="15" y="26"/>
                  </a:lnTo>
                  <a:lnTo>
                    <a:pt x="8" y="28"/>
                  </a:lnTo>
                  <a:lnTo>
                    <a:pt x="4" y="32"/>
                  </a:lnTo>
                  <a:lnTo>
                    <a:pt x="0" y="39"/>
                  </a:lnTo>
                  <a:lnTo>
                    <a:pt x="0" y="47"/>
                  </a:lnTo>
                  <a:lnTo>
                    <a:pt x="2" y="56"/>
                  </a:lnTo>
                  <a:lnTo>
                    <a:pt x="6" y="62"/>
                  </a:lnTo>
                  <a:lnTo>
                    <a:pt x="10" y="67"/>
                  </a:lnTo>
                  <a:lnTo>
                    <a:pt x="17" y="69"/>
                  </a:lnTo>
                  <a:lnTo>
                    <a:pt x="17" y="69"/>
                  </a:lnTo>
                  <a:lnTo>
                    <a:pt x="17" y="69"/>
                  </a:lnTo>
                  <a:lnTo>
                    <a:pt x="17" y="69"/>
                  </a:lnTo>
                  <a:lnTo>
                    <a:pt x="17" y="69"/>
                  </a:lnTo>
                  <a:lnTo>
                    <a:pt x="19" y="69"/>
                  </a:lnTo>
                  <a:lnTo>
                    <a:pt x="20" y="69"/>
                  </a:lnTo>
                  <a:lnTo>
                    <a:pt x="21" y="69"/>
                  </a:lnTo>
                  <a:lnTo>
                    <a:pt x="22" y="69"/>
                  </a:lnTo>
                  <a:lnTo>
                    <a:pt x="32" y="67"/>
                  </a:lnTo>
                  <a:lnTo>
                    <a:pt x="40" y="59"/>
                  </a:lnTo>
                  <a:lnTo>
                    <a:pt x="45" y="49"/>
                  </a:lnTo>
                  <a:lnTo>
                    <a:pt x="46" y="35"/>
                  </a:lnTo>
                  <a:lnTo>
                    <a:pt x="44" y="21"/>
                  </a:lnTo>
                  <a:lnTo>
                    <a:pt x="37" y="11"/>
                  </a:lnTo>
                  <a:lnTo>
                    <a:pt x="29" y="3"/>
                  </a:lnTo>
                  <a:lnTo>
                    <a:pt x="19" y="0"/>
                  </a:lnTo>
                  <a:close/>
                </a:path>
              </a:pathLst>
            </a:custGeom>
            <a:solidFill>
              <a:srgbClr val="000000"/>
            </a:solidFill>
            <a:ln w="9525">
              <a:noFill/>
              <a:round/>
              <a:headEnd/>
              <a:tailEnd/>
            </a:ln>
          </p:spPr>
          <p:txBody>
            <a:bodyPr/>
            <a:lstStyle/>
            <a:p>
              <a:pP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0" name="Freeform 24"/>
            <p:cNvSpPr>
              <a:spLocks/>
            </p:cNvSpPr>
            <p:nvPr/>
          </p:nvSpPr>
          <p:spPr bwMode="auto">
            <a:xfrm>
              <a:off x="2861" y="1940"/>
              <a:ext cx="22" cy="35"/>
            </a:xfrm>
            <a:custGeom>
              <a:avLst/>
              <a:gdLst/>
              <a:ahLst/>
              <a:cxnLst>
                <a:cxn ang="0">
                  <a:pos x="17" y="67"/>
                </a:cxn>
                <a:cxn ang="0">
                  <a:pos x="17" y="67"/>
                </a:cxn>
                <a:cxn ang="0">
                  <a:pos x="17" y="67"/>
                </a:cxn>
                <a:cxn ang="0">
                  <a:pos x="17" y="67"/>
                </a:cxn>
                <a:cxn ang="0">
                  <a:pos x="18" y="67"/>
                </a:cxn>
                <a:cxn ang="0">
                  <a:pos x="20" y="69"/>
                </a:cxn>
                <a:cxn ang="0">
                  <a:pos x="21" y="69"/>
                </a:cxn>
                <a:cxn ang="0">
                  <a:pos x="21" y="69"/>
                </a:cxn>
                <a:cxn ang="0">
                  <a:pos x="22" y="69"/>
                </a:cxn>
                <a:cxn ang="0">
                  <a:pos x="32" y="66"/>
                </a:cxn>
                <a:cxn ang="0">
                  <a:pos x="39" y="58"/>
                </a:cxn>
                <a:cxn ang="0">
                  <a:pos x="44" y="47"/>
                </a:cxn>
                <a:cxn ang="0">
                  <a:pos x="45" y="34"/>
                </a:cxn>
                <a:cxn ang="0">
                  <a:pos x="43" y="20"/>
                </a:cxn>
                <a:cxn ang="0">
                  <a:pos x="37" y="10"/>
                </a:cxn>
                <a:cxn ang="0">
                  <a:pos x="29" y="2"/>
                </a:cxn>
                <a:cxn ang="0">
                  <a:pos x="18" y="0"/>
                </a:cxn>
                <a:cxn ang="0">
                  <a:pos x="17" y="0"/>
                </a:cxn>
                <a:cxn ang="0">
                  <a:pos x="15" y="0"/>
                </a:cxn>
                <a:cxn ang="0">
                  <a:pos x="14" y="0"/>
                </a:cxn>
                <a:cxn ang="0">
                  <a:pos x="11" y="1"/>
                </a:cxn>
                <a:cxn ang="0">
                  <a:pos x="18" y="5"/>
                </a:cxn>
                <a:cxn ang="0">
                  <a:pos x="25" y="13"/>
                </a:cxn>
                <a:cxn ang="0">
                  <a:pos x="30" y="23"/>
                </a:cxn>
                <a:cxn ang="0">
                  <a:pos x="31" y="34"/>
                </a:cxn>
                <a:cxn ang="0">
                  <a:pos x="32" y="35"/>
                </a:cxn>
                <a:cxn ang="0">
                  <a:pos x="32" y="38"/>
                </a:cxn>
                <a:cxn ang="0">
                  <a:pos x="32" y="39"/>
                </a:cxn>
                <a:cxn ang="0">
                  <a:pos x="31" y="40"/>
                </a:cxn>
                <a:cxn ang="0">
                  <a:pos x="29" y="34"/>
                </a:cxn>
                <a:cxn ang="0">
                  <a:pos x="25" y="29"/>
                </a:cxn>
                <a:cxn ang="0">
                  <a:pos x="21" y="26"/>
                </a:cxn>
                <a:cxn ang="0">
                  <a:pos x="15" y="25"/>
                </a:cxn>
                <a:cxn ang="0">
                  <a:pos x="9" y="26"/>
                </a:cxn>
                <a:cxn ang="0">
                  <a:pos x="5" y="31"/>
                </a:cxn>
                <a:cxn ang="0">
                  <a:pos x="1" y="38"/>
                </a:cxn>
                <a:cxn ang="0">
                  <a:pos x="0" y="47"/>
                </a:cxn>
                <a:cxn ang="0">
                  <a:pos x="2" y="55"/>
                </a:cxn>
                <a:cxn ang="0">
                  <a:pos x="6" y="62"/>
                </a:cxn>
                <a:cxn ang="0">
                  <a:pos x="10" y="66"/>
                </a:cxn>
                <a:cxn ang="0">
                  <a:pos x="17" y="67"/>
                </a:cxn>
              </a:cxnLst>
              <a:rect l="0" t="0" r="r" b="b"/>
              <a:pathLst>
                <a:path w="45" h="69">
                  <a:moveTo>
                    <a:pt x="17" y="67"/>
                  </a:moveTo>
                  <a:lnTo>
                    <a:pt x="17" y="67"/>
                  </a:lnTo>
                  <a:lnTo>
                    <a:pt x="17" y="67"/>
                  </a:lnTo>
                  <a:lnTo>
                    <a:pt x="17" y="67"/>
                  </a:lnTo>
                  <a:lnTo>
                    <a:pt x="18" y="67"/>
                  </a:lnTo>
                  <a:lnTo>
                    <a:pt x="20" y="69"/>
                  </a:lnTo>
                  <a:lnTo>
                    <a:pt x="21" y="69"/>
                  </a:lnTo>
                  <a:lnTo>
                    <a:pt x="21" y="69"/>
                  </a:lnTo>
                  <a:lnTo>
                    <a:pt x="22" y="69"/>
                  </a:lnTo>
                  <a:lnTo>
                    <a:pt x="32" y="66"/>
                  </a:lnTo>
                  <a:lnTo>
                    <a:pt x="39" y="58"/>
                  </a:lnTo>
                  <a:lnTo>
                    <a:pt x="44" y="47"/>
                  </a:lnTo>
                  <a:lnTo>
                    <a:pt x="45" y="34"/>
                  </a:lnTo>
                  <a:lnTo>
                    <a:pt x="43" y="20"/>
                  </a:lnTo>
                  <a:lnTo>
                    <a:pt x="37" y="10"/>
                  </a:lnTo>
                  <a:lnTo>
                    <a:pt x="29" y="2"/>
                  </a:lnTo>
                  <a:lnTo>
                    <a:pt x="18" y="0"/>
                  </a:lnTo>
                  <a:lnTo>
                    <a:pt x="17" y="0"/>
                  </a:lnTo>
                  <a:lnTo>
                    <a:pt x="15" y="0"/>
                  </a:lnTo>
                  <a:lnTo>
                    <a:pt x="14" y="0"/>
                  </a:lnTo>
                  <a:lnTo>
                    <a:pt x="11" y="1"/>
                  </a:lnTo>
                  <a:lnTo>
                    <a:pt x="18" y="5"/>
                  </a:lnTo>
                  <a:lnTo>
                    <a:pt x="25" y="13"/>
                  </a:lnTo>
                  <a:lnTo>
                    <a:pt x="30" y="23"/>
                  </a:lnTo>
                  <a:lnTo>
                    <a:pt x="31" y="34"/>
                  </a:lnTo>
                  <a:lnTo>
                    <a:pt x="32" y="35"/>
                  </a:lnTo>
                  <a:lnTo>
                    <a:pt x="32" y="38"/>
                  </a:lnTo>
                  <a:lnTo>
                    <a:pt x="32" y="39"/>
                  </a:lnTo>
                  <a:lnTo>
                    <a:pt x="31" y="40"/>
                  </a:lnTo>
                  <a:lnTo>
                    <a:pt x="29" y="34"/>
                  </a:lnTo>
                  <a:lnTo>
                    <a:pt x="25" y="29"/>
                  </a:lnTo>
                  <a:lnTo>
                    <a:pt x="21" y="26"/>
                  </a:lnTo>
                  <a:lnTo>
                    <a:pt x="15" y="25"/>
                  </a:lnTo>
                  <a:lnTo>
                    <a:pt x="9" y="26"/>
                  </a:lnTo>
                  <a:lnTo>
                    <a:pt x="5" y="31"/>
                  </a:lnTo>
                  <a:lnTo>
                    <a:pt x="1" y="38"/>
                  </a:lnTo>
                  <a:lnTo>
                    <a:pt x="0" y="47"/>
                  </a:lnTo>
                  <a:lnTo>
                    <a:pt x="2" y="55"/>
                  </a:lnTo>
                  <a:lnTo>
                    <a:pt x="6" y="62"/>
                  </a:lnTo>
                  <a:lnTo>
                    <a:pt x="10" y="66"/>
                  </a:lnTo>
                  <a:lnTo>
                    <a:pt x="17" y="67"/>
                  </a:lnTo>
                  <a:close/>
                </a:path>
              </a:pathLst>
            </a:custGeom>
            <a:solidFill>
              <a:srgbClr val="000000"/>
            </a:solidFill>
            <a:ln w="9525">
              <a:noFill/>
              <a:round/>
              <a:headEnd/>
              <a:tailEnd/>
            </a:ln>
          </p:spPr>
          <p:txBody>
            <a:bodyPr/>
            <a:lstStyle/>
            <a:p>
              <a:pP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1" name="Freeform 25"/>
            <p:cNvSpPr>
              <a:spLocks/>
            </p:cNvSpPr>
            <p:nvPr/>
          </p:nvSpPr>
          <p:spPr bwMode="auto">
            <a:xfrm>
              <a:off x="2481" y="2251"/>
              <a:ext cx="204" cy="202"/>
            </a:xfrm>
            <a:custGeom>
              <a:avLst/>
              <a:gdLst/>
              <a:ahLst/>
              <a:cxnLst>
                <a:cxn ang="0">
                  <a:pos x="172" y="2"/>
                </a:cxn>
                <a:cxn ang="0">
                  <a:pos x="133" y="10"/>
                </a:cxn>
                <a:cxn ang="0">
                  <a:pos x="97" y="25"/>
                </a:cxn>
                <a:cxn ang="0">
                  <a:pos x="66" y="47"/>
                </a:cxn>
                <a:cxn ang="0">
                  <a:pos x="41" y="74"/>
                </a:cxn>
                <a:cxn ang="0">
                  <a:pos x="20" y="106"/>
                </a:cxn>
                <a:cxn ang="0">
                  <a:pos x="6" y="143"/>
                </a:cxn>
                <a:cxn ang="0">
                  <a:pos x="0" y="182"/>
                </a:cxn>
                <a:cxn ang="0">
                  <a:pos x="3" y="223"/>
                </a:cxn>
                <a:cxn ang="0">
                  <a:pos x="13" y="262"/>
                </a:cxn>
                <a:cxn ang="0">
                  <a:pos x="30" y="299"/>
                </a:cxn>
                <a:cxn ang="0">
                  <a:pos x="54" y="332"/>
                </a:cxn>
                <a:cxn ang="0">
                  <a:pos x="84" y="361"/>
                </a:cxn>
                <a:cxn ang="0">
                  <a:pos x="118" y="383"/>
                </a:cxn>
                <a:cxn ang="0">
                  <a:pos x="155" y="398"/>
                </a:cxn>
                <a:cxn ang="0">
                  <a:pos x="194" y="405"/>
                </a:cxn>
                <a:cxn ang="0">
                  <a:pos x="235" y="405"/>
                </a:cxn>
                <a:cxn ang="0">
                  <a:pos x="275" y="398"/>
                </a:cxn>
                <a:cxn ang="0">
                  <a:pos x="309" y="383"/>
                </a:cxn>
                <a:cxn ang="0">
                  <a:pos x="341" y="361"/>
                </a:cxn>
                <a:cxn ang="0">
                  <a:pos x="368" y="332"/>
                </a:cxn>
                <a:cxn ang="0">
                  <a:pos x="389" y="299"/>
                </a:cxn>
                <a:cxn ang="0">
                  <a:pos x="403" y="262"/>
                </a:cxn>
                <a:cxn ang="0">
                  <a:pos x="407" y="223"/>
                </a:cxn>
                <a:cxn ang="0">
                  <a:pos x="405" y="184"/>
                </a:cxn>
                <a:cxn ang="0">
                  <a:pos x="396" y="144"/>
                </a:cxn>
                <a:cxn ang="0">
                  <a:pos x="378" y="108"/>
                </a:cxn>
                <a:cxn ang="0">
                  <a:pos x="354" y="74"/>
                </a:cxn>
                <a:cxn ang="0">
                  <a:pos x="324" y="45"/>
                </a:cxn>
                <a:cxn ang="0">
                  <a:pos x="291" y="23"/>
                </a:cxn>
                <a:cxn ang="0">
                  <a:pos x="253" y="8"/>
                </a:cxn>
                <a:cxn ang="0">
                  <a:pos x="214" y="2"/>
                </a:cxn>
              </a:cxnLst>
              <a:rect l="0" t="0" r="r" b="b"/>
              <a:pathLst>
                <a:path w="407" h="406">
                  <a:moveTo>
                    <a:pt x="193" y="0"/>
                  </a:moveTo>
                  <a:lnTo>
                    <a:pt x="172" y="2"/>
                  </a:lnTo>
                  <a:lnTo>
                    <a:pt x="152" y="5"/>
                  </a:lnTo>
                  <a:lnTo>
                    <a:pt x="133" y="10"/>
                  </a:lnTo>
                  <a:lnTo>
                    <a:pt x="114" y="17"/>
                  </a:lnTo>
                  <a:lnTo>
                    <a:pt x="97" y="25"/>
                  </a:lnTo>
                  <a:lnTo>
                    <a:pt x="81" y="35"/>
                  </a:lnTo>
                  <a:lnTo>
                    <a:pt x="66" y="47"/>
                  </a:lnTo>
                  <a:lnTo>
                    <a:pt x="52" y="60"/>
                  </a:lnTo>
                  <a:lnTo>
                    <a:pt x="41" y="74"/>
                  </a:lnTo>
                  <a:lnTo>
                    <a:pt x="29" y="90"/>
                  </a:lnTo>
                  <a:lnTo>
                    <a:pt x="20" y="106"/>
                  </a:lnTo>
                  <a:lnTo>
                    <a:pt x="12" y="125"/>
                  </a:lnTo>
                  <a:lnTo>
                    <a:pt x="6" y="143"/>
                  </a:lnTo>
                  <a:lnTo>
                    <a:pt x="3" y="163"/>
                  </a:lnTo>
                  <a:lnTo>
                    <a:pt x="0" y="182"/>
                  </a:lnTo>
                  <a:lnTo>
                    <a:pt x="0" y="203"/>
                  </a:lnTo>
                  <a:lnTo>
                    <a:pt x="3" y="223"/>
                  </a:lnTo>
                  <a:lnTo>
                    <a:pt x="7" y="243"/>
                  </a:lnTo>
                  <a:lnTo>
                    <a:pt x="13" y="262"/>
                  </a:lnTo>
                  <a:lnTo>
                    <a:pt x="21" y="280"/>
                  </a:lnTo>
                  <a:lnTo>
                    <a:pt x="30" y="299"/>
                  </a:lnTo>
                  <a:lnTo>
                    <a:pt x="41" y="316"/>
                  </a:lnTo>
                  <a:lnTo>
                    <a:pt x="54" y="332"/>
                  </a:lnTo>
                  <a:lnTo>
                    <a:pt x="68" y="347"/>
                  </a:lnTo>
                  <a:lnTo>
                    <a:pt x="84" y="361"/>
                  </a:lnTo>
                  <a:lnTo>
                    <a:pt x="101" y="373"/>
                  </a:lnTo>
                  <a:lnTo>
                    <a:pt x="118" y="383"/>
                  </a:lnTo>
                  <a:lnTo>
                    <a:pt x="136" y="391"/>
                  </a:lnTo>
                  <a:lnTo>
                    <a:pt x="155" y="398"/>
                  </a:lnTo>
                  <a:lnTo>
                    <a:pt x="174" y="402"/>
                  </a:lnTo>
                  <a:lnTo>
                    <a:pt x="194" y="405"/>
                  </a:lnTo>
                  <a:lnTo>
                    <a:pt x="215" y="406"/>
                  </a:lnTo>
                  <a:lnTo>
                    <a:pt x="235" y="405"/>
                  </a:lnTo>
                  <a:lnTo>
                    <a:pt x="255" y="402"/>
                  </a:lnTo>
                  <a:lnTo>
                    <a:pt x="275" y="398"/>
                  </a:lnTo>
                  <a:lnTo>
                    <a:pt x="292" y="391"/>
                  </a:lnTo>
                  <a:lnTo>
                    <a:pt x="309" y="383"/>
                  </a:lnTo>
                  <a:lnTo>
                    <a:pt x="326" y="373"/>
                  </a:lnTo>
                  <a:lnTo>
                    <a:pt x="341" y="361"/>
                  </a:lnTo>
                  <a:lnTo>
                    <a:pt x="355" y="347"/>
                  </a:lnTo>
                  <a:lnTo>
                    <a:pt x="368" y="332"/>
                  </a:lnTo>
                  <a:lnTo>
                    <a:pt x="380" y="316"/>
                  </a:lnTo>
                  <a:lnTo>
                    <a:pt x="389" y="299"/>
                  </a:lnTo>
                  <a:lnTo>
                    <a:pt x="397" y="280"/>
                  </a:lnTo>
                  <a:lnTo>
                    <a:pt x="403" y="262"/>
                  </a:lnTo>
                  <a:lnTo>
                    <a:pt x="406" y="243"/>
                  </a:lnTo>
                  <a:lnTo>
                    <a:pt x="407" y="223"/>
                  </a:lnTo>
                  <a:lnTo>
                    <a:pt x="407" y="203"/>
                  </a:lnTo>
                  <a:lnTo>
                    <a:pt x="405" y="184"/>
                  </a:lnTo>
                  <a:lnTo>
                    <a:pt x="401" y="163"/>
                  </a:lnTo>
                  <a:lnTo>
                    <a:pt x="396" y="144"/>
                  </a:lnTo>
                  <a:lnTo>
                    <a:pt x="388" y="126"/>
                  </a:lnTo>
                  <a:lnTo>
                    <a:pt x="378" y="108"/>
                  </a:lnTo>
                  <a:lnTo>
                    <a:pt x="368" y="90"/>
                  </a:lnTo>
                  <a:lnTo>
                    <a:pt x="354" y="74"/>
                  </a:lnTo>
                  <a:lnTo>
                    <a:pt x="340" y="59"/>
                  </a:lnTo>
                  <a:lnTo>
                    <a:pt x="324" y="45"/>
                  </a:lnTo>
                  <a:lnTo>
                    <a:pt x="308" y="34"/>
                  </a:lnTo>
                  <a:lnTo>
                    <a:pt x="291" y="23"/>
                  </a:lnTo>
                  <a:lnTo>
                    <a:pt x="272" y="15"/>
                  </a:lnTo>
                  <a:lnTo>
                    <a:pt x="253" y="8"/>
                  </a:lnTo>
                  <a:lnTo>
                    <a:pt x="233" y="4"/>
                  </a:lnTo>
                  <a:lnTo>
                    <a:pt x="214" y="2"/>
                  </a:lnTo>
                  <a:lnTo>
                    <a:pt x="193" y="0"/>
                  </a:lnTo>
                  <a:close/>
                </a:path>
              </a:pathLst>
            </a:custGeom>
            <a:solidFill>
              <a:srgbClr val="000000"/>
            </a:solidFill>
            <a:ln w="9525">
              <a:noFill/>
              <a:round/>
              <a:headEnd/>
              <a:tailEnd/>
            </a:ln>
          </p:spPr>
          <p:txBody>
            <a:bodyPr/>
            <a:lstStyle/>
            <a:p>
              <a:pP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2" name="Freeform 26"/>
            <p:cNvSpPr>
              <a:spLocks/>
            </p:cNvSpPr>
            <p:nvPr/>
          </p:nvSpPr>
          <p:spPr bwMode="auto">
            <a:xfrm>
              <a:off x="2497" y="2266"/>
              <a:ext cx="173" cy="172"/>
            </a:xfrm>
            <a:custGeom>
              <a:avLst/>
              <a:gdLst/>
              <a:ahLst/>
              <a:cxnLst>
                <a:cxn ang="0">
                  <a:pos x="183" y="346"/>
                </a:cxn>
                <a:cxn ang="0">
                  <a:pos x="165" y="345"/>
                </a:cxn>
                <a:cxn ang="0">
                  <a:pos x="148" y="343"/>
                </a:cxn>
                <a:cxn ang="0">
                  <a:pos x="132" y="338"/>
                </a:cxn>
                <a:cxn ang="0">
                  <a:pos x="116" y="332"/>
                </a:cxn>
                <a:cxn ang="0">
                  <a:pos x="101" y="325"/>
                </a:cxn>
                <a:cxn ang="0">
                  <a:pos x="86" y="317"/>
                </a:cxn>
                <a:cxn ang="0">
                  <a:pos x="72" y="307"/>
                </a:cxn>
                <a:cxn ang="0">
                  <a:pos x="58" y="295"/>
                </a:cxn>
                <a:cxn ang="0">
                  <a:pos x="45" y="283"/>
                </a:cxn>
                <a:cxn ang="0">
                  <a:pos x="35" y="269"/>
                </a:cxn>
                <a:cxn ang="0">
                  <a:pos x="26" y="255"/>
                </a:cxn>
                <a:cxn ang="0">
                  <a:pos x="18" y="239"/>
                </a:cxn>
                <a:cxn ang="0">
                  <a:pos x="11" y="224"/>
                </a:cxn>
                <a:cxn ang="0">
                  <a:pos x="5" y="207"/>
                </a:cxn>
                <a:cxn ang="0">
                  <a:pos x="2" y="190"/>
                </a:cxn>
                <a:cxn ang="0">
                  <a:pos x="0" y="173"/>
                </a:cxn>
                <a:cxn ang="0">
                  <a:pos x="0" y="156"/>
                </a:cxn>
                <a:cxn ang="0">
                  <a:pos x="2" y="139"/>
                </a:cxn>
                <a:cxn ang="0">
                  <a:pos x="5" y="122"/>
                </a:cxn>
                <a:cxn ang="0">
                  <a:pos x="10" y="106"/>
                </a:cxn>
                <a:cxn ang="0">
                  <a:pos x="16" y="91"/>
                </a:cxn>
                <a:cxn ang="0">
                  <a:pos x="23" y="78"/>
                </a:cxn>
                <a:cxn ang="0">
                  <a:pos x="34" y="64"/>
                </a:cxn>
                <a:cxn ang="0">
                  <a:pos x="44" y="51"/>
                </a:cxn>
                <a:cxn ang="0">
                  <a:pos x="57" y="40"/>
                </a:cxn>
                <a:cxn ang="0">
                  <a:pos x="70" y="29"/>
                </a:cxn>
                <a:cxn ang="0">
                  <a:pos x="83" y="21"/>
                </a:cxn>
                <a:cxn ang="0">
                  <a:pos x="98" y="13"/>
                </a:cxn>
                <a:cxn ang="0">
                  <a:pos x="114" y="8"/>
                </a:cxn>
                <a:cxn ang="0">
                  <a:pos x="131" y="4"/>
                </a:cxn>
                <a:cxn ang="0">
                  <a:pos x="147" y="2"/>
                </a:cxn>
                <a:cxn ang="0">
                  <a:pos x="164" y="0"/>
                </a:cxn>
                <a:cxn ang="0">
                  <a:pos x="181" y="2"/>
                </a:cxn>
                <a:cxn ang="0">
                  <a:pos x="199" y="4"/>
                </a:cxn>
                <a:cxn ang="0">
                  <a:pos x="215" y="8"/>
                </a:cxn>
                <a:cxn ang="0">
                  <a:pos x="231" y="13"/>
                </a:cxn>
                <a:cxn ang="0">
                  <a:pos x="246" y="21"/>
                </a:cxn>
                <a:cxn ang="0">
                  <a:pos x="261" y="29"/>
                </a:cxn>
                <a:cxn ang="0">
                  <a:pos x="275" y="40"/>
                </a:cxn>
                <a:cxn ang="0">
                  <a:pos x="289" y="51"/>
                </a:cxn>
                <a:cxn ang="0">
                  <a:pos x="301" y="64"/>
                </a:cxn>
                <a:cxn ang="0">
                  <a:pos x="312" y="78"/>
                </a:cxn>
                <a:cxn ang="0">
                  <a:pos x="321" y="91"/>
                </a:cxn>
                <a:cxn ang="0">
                  <a:pos x="329" y="106"/>
                </a:cxn>
                <a:cxn ang="0">
                  <a:pos x="336" y="122"/>
                </a:cxn>
                <a:cxn ang="0">
                  <a:pos x="340" y="139"/>
                </a:cxn>
                <a:cxn ang="0">
                  <a:pos x="344" y="156"/>
                </a:cxn>
                <a:cxn ang="0">
                  <a:pos x="346" y="173"/>
                </a:cxn>
                <a:cxn ang="0">
                  <a:pos x="344" y="208"/>
                </a:cxn>
                <a:cxn ang="0">
                  <a:pos x="336" y="240"/>
                </a:cxn>
                <a:cxn ang="0">
                  <a:pos x="322" y="270"/>
                </a:cxn>
                <a:cxn ang="0">
                  <a:pos x="302" y="295"/>
                </a:cxn>
                <a:cxn ang="0">
                  <a:pos x="277" y="316"/>
                </a:cxn>
                <a:cxn ang="0">
                  <a:pos x="249" y="332"/>
                </a:cxn>
                <a:cxn ang="0">
                  <a:pos x="217" y="343"/>
                </a:cxn>
                <a:cxn ang="0">
                  <a:pos x="183" y="346"/>
                </a:cxn>
              </a:cxnLst>
              <a:rect l="0" t="0" r="r" b="b"/>
              <a:pathLst>
                <a:path w="346" h="346">
                  <a:moveTo>
                    <a:pt x="183" y="346"/>
                  </a:moveTo>
                  <a:lnTo>
                    <a:pt x="165" y="345"/>
                  </a:lnTo>
                  <a:lnTo>
                    <a:pt x="148" y="343"/>
                  </a:lnTo>
                  <a:lnTo>
                    <a:pt x="132" y="338"/>
                  </a:lnTo>
                  <a:lnTo>
                    <a:pt x="116" y="332"/>
                  </a:lnTo>
                  <a:lnTo>
                    <a:pt x="101" y="325"/>
                  </a:lnTo>
                  <a:lnTo>
                    <a:pt x="86" y="317"/>
                  </a:lnTo>
                  <a:lnTo>
                    <a:pt x="72" y="307"/>
                  </a:lnTo>
                  <a:lnTo>
                    <a:pt x="58" y="295"/>
                  </a:lnTo>
                  <a:lnTo>
                    <a:pt x="45" y="283"/>
                  </a:lnTo>
                  <a:lnTo>
                    <a:pt x="35" y="269"/>
                  </a:lnTo>
                  <a:lnTo>
                    <a:pt x="26" y="255"/>
                  </a:lnTo>
                  <a:lnTo>
                    <a:pt x="18" y="239"/>
                  </a:lnTo>
                  <a:lnTo>
                    <a:pt x="11" y="224"/>
                  </a:lnTo>
                  <a:lnTo>
                    <a:pt x="5" y="207"/>
                  </a:lnTo>
                  <a:lnTo>
                    <a:pt x="2" y="190"/>
                  </a:lnTo>
                  <a:lnTo>
                    <a:pt x="0" y="173"/>
                  </a:lnTo>
                  <a:lnTo>
                    <a:pt x="0" y="156"/>
                  </a:lnTo>
                  <a:lnTo>
                    <a:pt x="2" y="139"/>
                  </a:lnTo>
                  <a:lnTo>
                    <a:pt x="5" y="122"/>
                  </a:lnTo>
                  <a:lnTo>
                    <a:pt x="10" y="106"/>
                  </a:lnTo>
                  <a:lnTo>
                    <a:pt x="16" y="91"/>
                  </a:lnTo>
                  <a:lnTo>
                    <a:pt x="23" y="78"/>
                  </a:lnTo>
                  <a:lnTo>
                    <a:pt x="34" y="64"/>
                  </a:lnTo>
                  <a:lnTo>
                    <a:pt x="44" y="51"/>
                  </a:lnTo>
                  <a:lnTo>
                    <a:pt x="57" y="40"/>
                  </a:lnTo>
                  <a:lnTo>
                    <a:pt x="70" y="29"/>
                  </a:lnTo>
                  <a:lnTo>
                    <a:pt x="83" y="21"/>
                  </a:lnTo>
                  <a:lnTo>
                    <a:pt x="98" y="13"/>
                  </a:lnTo>
                  <a:lnTo>
                    <a:pt x="114" y="8"/>
                  </a:lnTo>
                  <a:lnTo>
                    <a:pt x="131" y="4"/>
                  </a:lnTo>
                  <a:lnTo>
                    <a:pt x="147" y="2"/>
                  </a:lnTo>
                  <a:lnTo>
                    <a:pt x="164" y="0"/>
                  </a:lnTo>
                  <a:lnTo>
                    <a:pt x="181" y="2"/>
                  </a:lnTo>
                  <a:lnTo>
                    <a:pt x="199" y="4"/>
                  </a:lnTo>
                  <a:lnTo>
                    <a:pt x="215" y="8"/>
                  </a:lnTo>
                  <a:lnTo>
                    <a:pt x="231" y="13"/>
                  </a:lnTo>
                  <a:lnTo>
                    <a:pt x="246" y="21"/>
                  </a:lnTo>
                  <a:lnTo>
                    <a:pt x="261" y="29"/>
                  </a:lnTo>
                  <a:lnTo>
                    <a:pt x="275" y="40"/>
                  </a:lnTo>
                  <a:lnTo>
                    <a:pt x="289" y="51"/>
                  </a:lnTo>
                  <a:lnTo>
                    <a:pt x="301" y="64"/>
                  </a:lnTo>
                  <a:lnTo>
                    <a:pt x="312" y="78"/>
                  </a:lnTo>
                  <a:lnTo>
                    <a:pt x="321" y="91"/>
                  </a:lnTo>
                  <a:lnTo>
                    <a:pt x="329" y="106"/>
                  </a:lnTo>
                  <a:lnTo>
                    <a:pt x="336" y="122"/>
                  </a:lnTo>
                  <a:lnTo>
                    <a:pt x="340" y="139"/>
                  </a:lnTo>
                  <a:lnTo>
                    <a:pt x="344" y="156"/>
                  </a:lnTo>
                  <a:lnTo>
                    <a:pt x="346" y="173"/>
                  </a:lnTo>
                  <a:lnTo>
                    <a:pt x="344" y="208"/>
                  </a:lnTo>
                  <a:lnTo>
                    <a:pt x="336" y="240"/>
                  </a:lnTo>
                  <a:lnTo>
                    <a:pt x="322" y="270"/>
                  </a:lnTo>
                  <a:lnTo>
                    <a:pt x="302" y="295"/>
                  </a:lnTo>
                  <a:lnTo>
                    <a:pt x="277" y="316"/>
                  </a:lnTo>
                  <a:lnTo>
                    <a:pt x="249" y="332"/>
                  </a:lnTo>
                  <a:lnTo>
                    <a:pt x="217" y="343"/>
                  </a:lnTo>
                  <a:lnTo>
                    <a:pt x="183" y="346"/>
                  </a:lnTo>
                  <a:close/>
                </a:path>
              </a:pathLst>
            </a:custGeom>
            <a:solidFill>
              <a:srgbClr val="FFFFFF"/>
            </a:solidFill>
            <a:ln w="9525">
              <a:noFill/>
              <a:round/>
              <a:headEnd/>
              <a:tailEnd/>
            </a:ln>
          </p:spPr>
          <p:txBody>
            <a:bodyPr/>
            <a:lstStyle/>
            <a:p>
              <a:pP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3" name="Freeform 27"/>
            <p:cNvSpPr>
              <a:spLocks/>
            </p:cNvSpPr>
            <p:nvPr/>
          </p:nvSpPr>
          <p:spPr bwMode="auto">
            <a:xfrm>
              <a:off x="2506" y="2275"/>
              <a:ext cx="154" cy="154"/>
            </a:xfrm>
            <a:custGeom>
              <a:avLst/>
              <a:gdLst/>
              <a:ahLst/>
              <a:cxnLst>
                <a:cxn ang="0">
                  <a:pos x="145" y="0"/>
                </a:cxn>
                <a:cxn ang="0">
                  <a:pos x="114" y="3"/>
                </a:cxn>
                <a:cxn ang="0">
                  <a:pos x="86" y="13"/>
                </a:cxn>
                <a:cxn ang="0">
                  <a:pos x="61" y="26"/>
                </a:cxn>
                <a:cxn ang="0">
                  <a:pos x="39" y="45"/>
                </a:cxn>
                <a:cxn ang="0">
                  <a:pos x="22" y="68"/>
                </a:cxn>
                <a:cxn ang="0">
                  <a:pos x="9" y="93"/>
                </a:cxn>
                <a:cxn ang="0">
                  <a:pos x="1" y="122"/>
                </a:cxn>
                <a:cxn ang="0">
                  <a:pos x="0" y="153"/>
                </a:cxn>
                <a:cxn ang="0">
                  <a:pos x="1" y="168"/>
                </a:cxn>
                <a:cxn ang="0">
                  <a:pos x="5" y="183"/>
                </a:cxn>
                <a:cxn ang="0">
                  <a:pos x="9" y="198"/>
                </a:cxn>
                <a:cxn ang="0">
                  <a:pos x="15" y="212"/>
                </a:cxn>
                <a:cxn ang="0">
                  <a:pos x="22" y="225"/>
                </a:cxn>
                <a:cxn ang="0">
                  <a:pos x="30" y="238"/>
                </a:cxn>
                <a:cxn ang="0">
                  <a:pos x="40" y="250"/>
                </a:cxn>
                <a:cxn ang="0">
                  <a:pos x="51" y="261"/>
                </a:cxn>
                <a:cxn ang="0">
                  <a:pos x="62" y="272"/>
                </a:cxn>
                <a:cxn ang="0">
                  <a:pos x="75" y="280"/>
                </a:cxn>
                <a:cxn ang="0">
                  <a:pos x="89" y="288"/>
                </a:cxn>
                <a:cxn ang="0">
                  <a:pos x="103" y="294"/>
                </a:cxn>
                <a:cxn ang="0">
                  <a:pos x="116" y="299"/>
                </a:cxn>
                <a:cxn ang="0">
                  <a:pos x="131" y="303"/>
                </a:cxn>
                <a:cxn ang="0">
                  <a:pos x="146" y="304"/>
                </a:cxn>
                <a:cxn ang="0">
                  <a:pos x="161" y="305"/>
                </a:cxn>
                <a:cxn ang="0">
                  <a:pos x="176" y="304"/>
                </a:cxn>
                <a:cxn ang="0">
                  <a:pos x="191" y="303"/>
                </a:cxn>
                <a:cxn ang="0">
                  <a:pos x="205" y="299"/>
                </a:cxn>
                <a:cxn ang="0">
                  <a:pos x="219" y="294"/>
                </a:cxn>
                <a:cxn ang="0">
                  <a:pos x="233" y="288"/>
                </a:cxn>
                <a:cxn ang="0">
                  <a:pos x="244" y="280"/>
                </a:cxn>
                <a:cxn ang="0">
                  <a:pos x="257" y="272"/>
                </a:cxn>
                <a:cxn ang="0">
                  <a:pos x="267" y="261"/>
                </a:cxn>
                <a:cxn ang="0">
                  <a:pos x="277" y="250"/>
                </a:cxn>
                <a:cxn ang="0">
                  <a:pos x="285" y="238"/>
                </a:cxn>
                <a:cxn ang="0">
                  <a:pos x="292" y="225"/>
                </a:cxn>
                <a:cxn ang="0">
                  <a:pos x="297" y="212"/>
                </a:cxn>
                <a:cxn ang="0">
                  <a:pos x="302" y="198"/>
                </a:cxn>
                <a:cxn ang="0">
                  <a:pos x="304" y="183"/>
                </a:cxn>
                <a:cxn ang="0">
                  <a:pos x="305" y="168"/>
                </a:cxn>
                <a:cxn ang="0">
                  <a:pos x="305" y="153"/>
                </a:cxn>
                <a:cxn ang="0">
                  <a:pos x="304" y="138"/>
                </a:cxn>
                <a:cxn ang="0">
                  <a:pos x="301" y="123"/>
                </a:cxn>
                <a:cxn ang="0">
                  <a:pos x="296" y="108"/>
                </a:cxn>
                <a:cxn ang="0">
                  <a:pos x="290" y="94"/>
                </a:cxn>
                <a:cxn ang="0">
                  <a:pos x="284" y="81"/>
                </a:cxn>
                <a:cxn ang="0">
                  <a:pos x="275" y="68"/>
                </a:cxn>
                <a:cxn ang="0">
                  <a:pos x="266" y="56"/>
                </a:cxn>
                <a:cxn ang="0">
                  <a:pos x="255" y="45"/>
                </a:cxn>
                <a:cxn ang="0">
                  <a:pos x="243" y="35"/>
                </a:cxn>
                <a:cxn ang="0">
                  <a:pos x="231" y="25"/>
                </a:cxn>
                <a:cxn ang="0">
                  <a:pos x="218" y="18"/>
                </a:cxn>
                <a:cxn ang="0">
                  <a:pos x="204" y="11"/>
                </a:cxn>
                <a:cxn ang="0">
                  <a:pos x="190" y="7"/>
                </a:cxn>
                <a:cxn ang="0">
                  <a:pos x="175" y="3"/>
                </a:cxn>
                <a:cxn ang="0">
                  <a:pos x="160" y="1"/>
                </a:cxn>
                <a:cxn ang="0">
                  <a:pos x="145" y="0"/>
                </a:cxn>
              </a:cxnLst>
              <a:rect l="0" t="0" r="r" b="b"/>
              <a:pathLst>
                <a:path w="305" h="305">
                  <a:moveTo>
                    <a:pt x="145" y="0"/>
                  </a:moveTo>
                  <a:lnTo>
                    <a:pt x="114" y="3"/>
                  </a:lnTo>
                  <a:lnTo>
                    <a:pt x="86" y="13"/>
                  </a:lnTo>
                  <a:lnTo>
                    <a:pt x="61" y="26"/>
                  </a:lnTo>
                  <a:lnTo>
                    <a:pt x="39" y="45"/>
                  </a:lnTo>
                  <a:lnTo>
                    <a:pt x="22" y="68"/>
                  </a:lnTo>
                  <a:lnTo>
                    <a:pt x="9" y="93"/>
                  </a:lnTo>
                  <a:lnTo>
                    <a:pt x="1" y="122"/>
                  </a:lnTo>
                  <a:lnTo>
                    <a:pt x="0" y="153"/>
                  </a:lnTo>
                  <a:lnTo>
                    <a:pt x="1" y="168"/>
                  </a:lnTo>
                  <a:lnTo>
                    <a:pt x="5" y="183"/>
                  </a:lnTo>
                  <a:lnTo>
                    <a:pt x="9" y="198"/>
                  </a:lnTo>
                  <a:lnTo>
                    <a:pt x="15" y="212"/>
                  </a:lnTo>
                  <a:lnTo>
                    <a:pt x="22" y="225"/>
                  </a:lnTo>
                  <a:lnTo>
                    <a:pt x="30" y="238"/>
                  </a:lnTo>
                  <a:lnTo>
                    <a:pt x="40" y="250"/>
                  </a:lnTo>
                  <a:lnTo>
                    <a:pt x="51" y="261"/>
                  </a:lnTo>
                  <a:lnTo>
                    <a:pt x="62" y="272"/>
                  </a:lnTo>
                  <a:lnTo>
                    <a:pt x="75" y="280"/>
                  </a:lnTo>
                  <a:lnTo>
                    <a:pt x="89" y="288"/>
                  </a:lnTo>
                  <a:lnTo>
                    <a:pt x="103" y="294"/>
                  </a:lnTo>
                  <a:lnTo>
                    <a:pt x="116" y="299"/>
                  </a:lnTo>
                  <a:lnTo>
                    <a:pt x="131" y="303"/>
                  </a:lnTo>
                  <a:lnTo>
                    <a:pt x="146" y="304"/>
                  </a:lnTo>
                  <a:lnTo>
                    <a:pt x="161" y="305"/>
                  </a:lnTo>
                  <a:lnTo>
                    <a:pt x="176" y="304"/>
                  </a:lnTo>
                  <a:lnTo>
                    <a:pt x="191" y="303"/>
                  </a:lnTo>
                  <a:lnTo>
                    <a:pt x="205" y="299"/>
                  </a:lnTo>
                  <a:lnTo>
                    <a:pt x="219" y="294"/>
                  </a:lnTo>
                  <a:lnTo>
                    <a:pt x="233" y="288"/>
                  </a:lnTo>
                  <a:lnTo>
                    <a:pt x="244" y="280"/>
                  </a:lnTo>
                  <a:lnTo>
                    <a:pt x="257" y="272"/>
                  </a:lnTo>
                  <a:lnTo>
                    <a:pt x="267" y="261"/>
                  </a:lnTo>
                  <a:lnTo>
                    <a:pt x="277" y="250"/>
                  </a:lnTo>
                  <a:lnTo>
                    <a:pt x="285" y="238"/>
                  </a:lnTo>
                  <a:lnTo>
                    <a:pt x="292" y="225"/>
                  </a:lnTo>
                  <a:lnTo>
                    <a:pt x="297" y="212"/>
                  </a:lnTo>
                  <a:lnTo>
                    <a:pt x="302" y="198"/>
                  </a:lnTo>
                  <a:lnTo>
                    <a:pt x="304" y="183"/>
                  </a:lnTo>
                  <a:lnTo>
                    <a:pt x="305" y="168"/>
                  </a:lnTo>
                  <a:lnTo>
                    <a:pt x="305" y="153"/>
                  </a:lnTo>
                  <a:lnTo>
                    <a:pt x="304" y="138"/>
                  </a:lnTo>
                  <a:lnTo>
                    <a:pt x="301" y="123"/>
                  </a:lnTo>
                  <a:lnTo>
                    <a:pt x="296" y="108"/>
                  </a:lnTo>
                  <a:lnTo>
                    <a:pt x="290" y="94"/>
                  </a:lnTo>
                  <a:lnTo>
                    <a:pt x="284" y="81"/>
                  </a:lnTo>
                  <a:lnTo>
                    <a:pt x="275" y="68"/>
                  </a:lnTo>
                  <a:lnTo>
                    <a:pt x="266" y="56"/>
                  </a:lnTo>
                  <a:lnTo>
                    <a:pt x="255" y="45"/>
                  </a:lnTo>
                  <a:lnTo>
                    <a:pt x="243" y="35"/>
                  </a:lnTo>
                  <a:lnTo>
                    <a:pt x="231" y="25"/>
                  </a:lnTo>
                  <a:lnTo>
                    <a:pt x="218" y="18"/>
                  </a:lnTo>
                  <a:lnTo>
                    <a:pt x="204" y="11"/>
                  </a:lnTo>
                  <a:lnTo>
                    <a:pt x="190" y="7"/>
                  </a:lnTo>
                  <a:lnTo>
                    <a:pt x="175" y="3"/>
                  </a:lnTo>
                  <a:lnTo>
                    <a:pt x="160" y="1"/>
                  </a:lnTo>
                  <a:lnTo>
                    <a:pt x="145" y="0"/>
                  </a:lnTo>
                  <a:close/>
                </a:path>
              </a:pathLst>
            </a:custGeom>
            <a:solidFill>
              <a:srgbClr val="000000"/>
            </a:solidFill>
            <a:ln w="9525">
              <a:noFill/>
              <a:round/>
              <a:headEnd/>
              <a:tailEnd/>
            </a:ln>
          </p:spPr>
          <p:txBody>
            <a:bodyPr/>
            <a:lstStyle/>
            <a:p>
              <a:pP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4" name="Freeform 28"/>
            <p:cNvSpPr>
              <a:spLocks/>
            </p:cNvSpPr>
            <p:nvPr/>
          </p:nvSpPr>
          <p:spPr bwMode="auto">
            <a:xfrm>
              <a:off x="2522" y="2291"/>
              <a:ext cx="122" cy="122"/>
            </a:xfrm>
            <a:custGeom>
              <a:avLst/>
              <a:gdLst/>
              <a:ahLst/>
              <a:cxnLst>
                <a:cxn ang="0">
                  <a:pos x="129" y="244"/>
                </a:cxn>
                <a:cxn ang="0">
                  <a:pos x="117" y="243"/>
                </a:cxn>
                <a:cxn ang="0">
                  <a:pos x="105" y="242"/>
                </a:cxn>
                <a:cxn ang="0">
                  <a:pos x="92" y="239"/>
                </a:cxn>
                <a:cxn ang="0">
                  <a:pos x="82" y="235"/>
                </a:cxn>
                <a:cxn ang="0">
                  <a:pos x="70" y="230"/>
                </a:cxn>
                <a:cxn ang="0">
                  <a:pos x="60" y="224"/>
                </a:cxn>
                <a:cxn ang="0">
                  <a:pos x="50" y="217"/>
                </a:cxn>
                <a:cxn ang="0">
                  <a:pos x="40" y="209"/>
                </a:cxn>
                <a:cxn ang="0">
                  <a:pos x="32" y="199"/>
                </a:cxn>
                <a:cxn ang="0">
                  <a:pos x="24" y="190"/>
                </a:cxn>
                <a:cxn ang="0">
                  <a:pos x="17" y="180"/>
                </a:cxn>
                <a:cxn ang="0">
                  <a:pos x="12" y="168"/>
                </a:cxn>
                <a:cxn ang="0">
                  <a:pos x="7" y="158"/>
                </a:cxn>
                <a:cxn ang="0">
                  <a:pos x="4" y="146"/>
                </a:cxn>
                <a:cxn ang="0">
                  <a:pos x="1" y="134"/>
                </a:cxn>
                <a:cxn ang="0">
                  <a:pos x="0" y="122"/>
                </a:cxn>
                <a:cxn ang="0">
                  <a:pos x="1" y="98"/>
                </a:cxn>
                <a:cxn ang="0">
                  <a:pos x="7" y="75"/>
                </a:cxn>
                <a:cxn ang="0">
                  <a:pos x="16" y="54"/>
                </a:cxn>
                <a:cxn ang="0">
                  <a:pos x="31" y="36"/>
                </a:cxn>
                <a:cxn ang="0">
                  <a:pos x="39" y="28"/>
                </a:cxn>
                <a:cxn ang="0">
                  <a:pos x="49" y="21"/>
                </a:cxn>
                <a:cxn ang="0">
                  <a:pos x="59" y="14"/>
                </a:cxn>
                <a:cxn ang="0">
                  <a:pos x="69" y="9"/>
                </a:cxn>
                <a:cxn ang="0">
                  <a:pos x="81" y="6"/>
                </a:cxn>
                <a:cxn ang="0">
                  <a:pos x="91" y="2"/>
                </a:cxn>
                <a:cxn ang="0">
                  <a:pos x="104" y="1"/>
                </a:cxn>
                <a:cxn ang="0">
                  <a:pos x="115" y="0"/>
                </a:cxn>
                <a:cxn ang="0">
                  <a:pos x="127" y="1"/>
                </a:cxn>
                <a:cxn ang="0">
                  <a:pos x="140" y="2"/>
                </a:cxn>
                <a:cxn ang="0">
                  <a:pos x="151" y="6"/>
                </a:cxn>
                <a:cxn ang="0">
                  <a:pos x="163" y="9"/>
                </a:cxn>
                <a:cxn ang="0">
                  <a:pos x="173" y="14"/>
                </a:cxn>
                <a:cxn ang="0">
                  <a:pos x="185" y="21"/>
                </a:cxn>
                <a:cxn ang="0">
                  <a:pos x="195" y="28"/>
                </a:cxn>
                <a:cxn ang="0">
                  <a:pos x="204" y="36"/>
                </a:cxn>
                <a:cxn ang="0">
                  <a:pos x="212" y="45"/>
                </a:cxn>
                <a:cxn ang="0">
                  <a:pos x="220" y="54"/>
                </a:cxn>
                <a:cxn ang="0">
                  <a:pos x="227" y="65"/>
                </a:cxn>
                <a:cxn ang="0">
                  <a:pos x="233" y="75"/>
                </a:cxn>
                <a:cxn ang="0">
                  <a:pos x="238" y="86"/>
                </a:cxn>
                <a:cxn ang="0">
                  <a:pos x="241" y="98"/>
                </a:cxn>
                <a:cxn ang="0">
                  <a:pos x="243" y="111"/>
                </a:cxn>
                <a:cxn ang="0">
                  <a:pos x="244" y="122"/>
                </a:cxn>
                <a:cxn ang="0">
                  <a:pos x="243" y="146"/>
                </a:cxn>
                <a:cxn ang="0">
                  <a:pos x="238" y="169"/>
                </a:cxn>
                <a:cxn ang="0">
                  <a:pos x="227" y="190"/>
                </a:cxn>
                <a:cxn ang="0">
                  <a:pos x="213" y="209"/>
                </a:cxn>
                <a:cxn ang="0">
                  <a:pos x="196" y="224"/>
                </a:cxn>
                <a:cxn ang="0">
                  <a:pos x="176" y="235"/>
                </a:cxn>
                <a:cxn ang="0">
                  <a:pos x="153" y="242"/>
                </a:cxn>
                <a:cxn ang="0">
                  <a:pos x="129" y="244"/>
                </a:cxn>
              </a:cxnLst>
              <a:rect l="0" t="0" r="r" b="b"/>
              <a:pathLst>
                <a:path w="244" h="244">
                  <a:moveTo>
                    <a:pt x="129" y="244"/>
                  </a:moveTo>
                  <a:lnTo>
                    <a:pt x="117" y="243"/>
                  </a:lnTo>
                  <a:lnTo>
                    <a:pt x="105" y="242"/>
                  </a:lnTo>
                  <a:lnTo>
                    <a:pt x="92" y="239"/>
                  </a:lnTo>
                  <a:lnTo>
                    <a:pt x="82" y="235"/>
                  </a:lnTo>
                  <a:lnTo>
                    <a:pt x="70" y="230"/>
                  </a:lnTo>
                  <a:lnTo>
                    <a:pt x="60" y="224"/>
                  </a:lnTo>
                  <a:lnTo>
                    <a:pt x="50" y="217"/>
                  </a:lnTo>
                  <a:lnTo>
                    <a:pt x="40" y="209"/>
                  </a:lnTo>
                  <a:lnTo>
                    <a:pt x="32" y="199"/>
                  </a:lnTo>
                  <a:lnTo>
                    <a:pt x="24" y="190"/>
                  </a:lnTo>
                  <a:lnTo>
                    <a:pt x="17" y="180"/>
                  </a:lnTo>
                  <a:lnTo>
                    <a:pt x="12" y="168"/>
                  </a:lnTo>
                  <a:lnTo>
                    <a:pt x="7" y="158"/>
                  </a:lnTo>
                  <a:lnTo>
                    <a:pt x="4" y="146"/>
                  </a:lnTo>
                  <a:lnTo>
                    <a:pt x="1" y="134"/>
                  </a:lnTo>
                  <a:lnTo>
                    <a:pt x="0" y="122"/>
                  </a:lnTo>
                  <a:lnTo>
                    <a:pt x="1" y="98"/>
                  </a:lnTo>
                  <a:lnTo>
                    <a:pt x="7" y="75"/>
                  </a:lnTo>
                  <a:lnTo>
                    <a:pt x="16" y="54"/>
                  </a:lnTo>
                  <a:lnTo>
                    <a:pt x="31" y="36"/>
                  </a:lnTo>
                  <a:lnTo>
                    <a:pt x="39" y="28"/>
                  </a:lnTo>
                  <a:lnTo>
                    <a:pt x="49" y="21"/>
                  </a:lnTo>
                  <a:lnTo>
                    <a:pt x="59" y="14"/>
                  </a:lnTo>
                  <a:lnTo>
                    <a:pt x="69" y="9"/>
                  </a:lnTo>
                  <a:lnTo>
                    <a:pt x="81" y="6"/>
                  </a:lnTo>
                  <a:lnTo>
                    <a:pt x="91" y="2"/>
                  </a:lnTo>
                  <a:lnTo>
                    <a:pt x="104" y="1"/>
                  </a:lnTo>
                  <a:lnTo>
                    <a:pt x="115" y="0"/>
                  </a:lnTo>
                  <a:lnTo>
                    <a:pt x="127" y="1"/>
                  </a:lnTo>
                  <a:lnTo>
                    <a:pt x="140" y="2"/>
                  </a:lnTo>
                  <a:lnTo>
                    <a:pt x="151" y="6"/>
                  </a:lnTo>
                  <a:lnTo>
                    <a:pt x="163" y="9"/>
                  </a:lnTo>
                  <a:lnTo>
                    <a:pt x="173" y="14"/>
                  </a:lnTo>
                  <a:lnTo>
                    <a:pt x="185" y="21"/>
                  </a:lnTo>
                  <a:lnTo>
                    <a:pt x="195" y="28"/>
                  </a:lnTo>
                  <a:lnTo>
                    <a:pt x="204" y="36"/>
                  </a:lnTo>
                  <a:lnTo>
                    <a:pt x="212" y="45"/>
                  </a:lnTo>
                  <a:lnTo>
                    <a:pt x="220" y="54"/>
                  </a:lnTo>
                  <a:lnTo>
                    <a:pt x="227" y="65"/>
                  </a:lnTo>
                  <a:lnTo>
                    <a:pt x="233" y="75"/>
                  </a:lnTo>
                  <a:lnTo>
                    <a:pt x="238" y="86"/>
                  </a:lnTo>
                  <a:lnTo>
                    <a:pt x="241" y="98"/>
                  </a:lnTo>
                  <a:lnTo>
                    <a:pt x="243" y="111"/>
                  </a:lnTo>
                  <a:lnTo>
                    <a:pt x="244" y="122"/>
                  </a:lnTo>
                  <a:lnTo>
                    <a:pt x="243" y="146"/>
                  </a:lnTo>
                  <a:lnTo>
                    <a:pt x="238" y="169"/>
                  </a:lnTo>
                  <a:lnTo>
                    <a:pt x="227" y="190"/>
                  </a:lnTo>
                  <a:lnTo>
                    <a:pt x="213" y="209"/>
                  </a:lnTo>
                  <a:lnTo>
                    <a:pt x="196" y="224"/>
                  </a:lnTo>
                  <a:lnTo>
                    <a:pt x="176" y="235"/>
                  </a:lnTo>
                  <a:lnTo>
                    <a:pt x="153" y="242"/>
                  </a:lnTo>
                  <a:lnTo>
                    <a:pt x="129" y="244"/>
                  </a:lnTo>
                  <a:close/>
                </a:path>
              </a:pathLst>
            </a:custGeom>
            <a:solidFill>
              <a:srgbClr val="FFFFFF"/>
            </a:solidFill>
            <a:ln w="9525">
              <a:noFill/>
              <a:round/>
              <a:headEnd/>
              <a:tailEnd/>
            </a:ln>
          </p:spPr>
          <p:txBody>
            <a:bodyPr/>
            <a:lstStyle/>
            <a:p>
              <a:pP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5" name="Freeform 29"/>
            <p:cNvSpPr>
              <a:spLocks/>
            </p:cNvSpPr>
            <p:nvPr/>
          </p:nvSpPr>
          <p:spPr bwMode="auto">
            <a:xfrm>
              <a:off x="3109" y="2251"/>
              <a:ext cx="203" cy="202"/>
            </a:xfrm>
            <a:custGeom>
              <a:avLst/>
              <a:gdLst/>
              <a:ahLst/>
              <a:cxnLst>
                <a:cxn ang="0">
                  <a:pos x="170" y="2"/>
                </a:cxn>
                <a:cxn ang="0">
                  <a:pos x="131" y="10"/>
                </a:cxn>
                <a:cxn ang="0">
                  <a:pos x="96" y="25"/>
                </a:cxn>
                <a:cxn ang="0">
                  <a:pos x="64" y="47"/>
                </a:cxn>
                <a:cxn ang="0">
                  <a:pos x="39" y="74"/>
                </a:cxn>
                <a:cxn ang="0">
                  <a:pos x="18" y="106"/>
                </a:cxn>
                <a:cxn ang="0">
                  <a:pos x="6" y="143"/>
                </a:cxn>
                <a:cxn ang="0">
                  <a:pos x="0" y="182"/>
                </a:cxn>
                <a:cxn ang="0">
                  <a:pos x="2" y="223"/>
                </a:cxn>
                <a:cxn ang="0">
                  <a:pos x="11" y="262"/>
                </a:cxn>
                <a:cxn ang="0">
                  <a:pos x="29" y="299"/>
                </a:cxn>
                <a:cxn ang="0">
                  <a:pos x="53" y="332"/>
                </a:cxn>
                <a:cxn ang="0">
                  <a:pos x="83" y="361"/>
                </a:cxn>
                <a:cxn ang="0">
                  <a:pos x="116" y="383"/>
                </a:cxn>
                <a:cxn ang="0">
                  <a:pos x="154" y="398"/>
                </a:cxn>
                <a:cxn ang="0">
                  <a:pos x="194" y="405"/>
                </a:cxn>
                <a:cxn ang="0">
                  <a:pos x="234" y="405"/>
                </a:cxn>
                <a:cxn ang="0">
                  <a:pos x="273" y="398"/>
                </a:cxn>
                <a:cxn ang="0">
                  <a:pos x="308" y="383"/>
                </a:cxn>
                <a:cxn ang="0">
                  <a:pos x="340" y="361"/>
                </a:cxn>
                <a:cxn ang="0">
                  <a:pos x="366" y="332"/>
                </a:cxn>
                <a:cxn ang="0">
                  <a:pos x="387" y="299"/>
                </a:cxn>
                <a:cxn ang="0">
                  <a:pos x="401" y="262"/>
                </a:cxn>
                <a:cxn ang="0">
                  <a:pos x="406" y="223"/>
                </a:cxn>
                <a:cxn ang="0">
                  <a:pos x="403" y="184"/>
                </a:cxn>
                <a:cxn ang="0">
                  <a:pos x="394" y="144"/>
                </a:cxn>
                <a:cxn ang="0">
                  <a:pos x="377" y="108"/>
                </a:cxn>
                <a:cxn ang="0">
                  <a:pos x="353" y="74"/>
                </a:cxn>
                <a:cxn ang="0">
                  <a:pos x="323" y="45"/>
                </a:cxn>
                <a:cxn ang="0">
                  <a:pos x="289" y="23"/>
                </a:cxn>
                <a:cxn ang="0">
                  <a:pos x="251" y="8"/>
                </a:cxn>
                <a:cxn ang="0">
                  <a:pos x="212" y="2"/>
                </a:cxn>
              </a:cxnLst>
              <a:rect l="0" t="0" r="r" b="b"/>
              <a:pathLst>
                <a:path w="406" h="406">
                  <a:moveTo>
                    <a:pt x="191" y="0"/>
                  </a:moveTo>
                  <a:lnTo>
                    <a:pt x="170" y="2"/>
                  </a:lnTo>
                  <a:lnTo>
                    <a:pt x="151" y="5"/>
                  </a:lnTo>
                  <a:lnTo>
                    <a:pt x="131" y="10"/>
                  </a:lnTo>
                  <a:lnTo>
                    <a:pt x="113" y="17"/>
                  </a:lnTo>
                  <a:lnTo>
                    <a:pt x="96" y="25"/>
                  </a:lnTo>
                  <a:lnTo>
                    <a:pt x="79" y="35"/>
                  </a:lnTo>
                  <a:lnTo>
                    <a:pt x="64" y="47"/>
                  </a:lnTo>
                  <a:lnTo>
                    <a:pt x="51" y="60"/>
                  </a:lnTo>
                  <a:lnTo>
                    <a:pt x="39" y="74"/>
                  </a:lnTo>
                  <a:lnTo>
                    <a:pt x="28" y="90"/>
                  </a:lnTo>
                  <a:lnTo>
                    <a:pt x="18" y="106"/>
                  </a:lnTo>
                  <a:lnTo>
                    <a:pt x="11" y="125"/>
                  </a:lnTo>
                  <a:lnTo>
                    <a:pt x="6" y="143"/>
                  </a:lnTo>
                  <a:lnTo>
                    <a:pt x="1" y="163"/>
                  </a:lnTo>
                  <a:lnTo>
                    <a:pt x="0" y="182"/>
                  </a:lnTo>
                  <a:lnTo>
                    <a:pt x="0" y="203"/>
                  </a:lnTo>
                  <a:lnTo>
                    <a:pt x="2" y="223"/>
                  </a:lnTo>
                  <a:lnTo>
                    <a:pt x="6" y="243"/>
                  </a:lnTo>
                  <a:lnTo>
                    <a:pt x="11" y="262"/>
                  </a:lnTo>
                  <a:lnTo>
                    <a:pt x="19" y="280"/>
                  </a:lnTo>
                  <a:lnTo>
                    <a:pt x="29" y="299"/>
                  </a:lnTo>
                  <a:lnTo>
                    <a:pt x="39" y="316"/>
                  </a:lnTo>
                  <a:lnTo>
                    <a:pt x="53" y="332"/>
                  </a:lnTo>
                  <a:lnTo>
                    <a:pt x="67" y="347"/>
                  </a:lnTo>
                  <a:lnTo>
                    <a:pt x="83" y="361"/>
                  </a:lnTo>
                  <a:lnTo>
                    <a:pt x="99" y="373"/>
                  </a:lnTo>
                  <a:lnTo>
                    <a:pt x="116" y="383"/>
                  </a:lnTo>
                  <a:lnTo>
                    <a:pt x="135" y="391"/>
                  </a:lnTo>
                  <a:lnTo>
                    <a:pt x="154" y="398"/>
                  </a:lnTo>
                  <a:lnTo>
                    <a:pt x="174" y="402"/>
                  </a:lnTo>
                  <a:lnTo>
                    <a:pt x="194" y="405"/>
                  </a:lnTo>
                  <a:lnTo>
                    <a:pt x="214" y="406"/>
                  </a:lnTo>
                  <a:lnTo>
                    <a:pt x="234" y="405"/>
                  </a:lnTo>
                  <a:lnTo>
                    <a:pt x="253" y="402"/>
                  </a:lnTo>
                  <a:lnTo>
                    <a:pt x="273" y="398"/>
                  </a:lnTo>
                  <a:lnTo>
                    <a:pt x="292" y="391"/>
                  </a:lnTo>
                  <a:lnTo>
                    <a:pt x="308" y="383"/>
                  </a:lnTo>
                  <a:lnTo>
                    <a:pt x="325" y="373"/>
                  </a:lnTo>
                  <a:lnTo>
                    <a:pt x="340" y="361"/>
                  </a:lnTo>
                  <a:lnTo>
                    <a:pt x="354" y="347"/>
                  </a:lnTo>
                  <a:lnTo>
                    <a:pt x="366" y="332"/>
                  </a:lnTo>
                  <a:lnTo>
                    <a:pt x="378" y="316"/>
                  </a:lnTo>
                  <a:lnTo>
                    <a:pt x="387" y="299"/>
                  </a:lnTo>
                  <a:lnTo>
                    <a:pt x="395" y="280"/>
                  </a:lnTo>
                  <a:lnTo>
                    <a:pt x="401" y="262"/>
                  </a:lnTo>
                  <a:lnTo>
                    <a:pt x="404" y="243"/>
                  </a:lnTo>
                  <a:lnTo>
                    <a:pt x="406" y="223"/>
                  </a:lnTo>
                  <a:lnTo>
                    <a:pt x="406" y="203"/>
                  </a:lnTo>
                  <a:lnTo>
                    <a:pt x="403" y="184"/>
                  </a:lnTo>
                  <a:lnTo>
                    <a:pt x="400" y="163"/>
                  </a:lnTo>
                  <a:lnTo>
                    <a:pt x="394" y="144"/>
                  </a:lnTo>
                  <a:lnTo>
                    <a:pt x="386" y="126"/>
                  </a:lnTo>
                  <a:lnTo>
                    <a:pt x="377" y="108"/>
                  </a:lnTo>
                  <a:lnTo>
                    <a:pt x="366" y="90"/>
                  </a:lnTo>
                  <a:lnTo>
                    <a:pt x="353" y="74"/>
                  </a:lnTo>
                  <a:lnTo>
                    <a:pt x="339" y="59"/>
                  </a:lnTo>
                  <a:lnTo>
                    <a:pt x="323" y="45"/>
                  </a:lnTo>
                  <a:lnTo>
                    <a:pt x="306" y="34"/>
                  </a:lnTo>
                  <a:lnTo>
                    <a:pt x="289" y="23"/>
                  </a:lnTo>
                  <a:lnTo>
                    <a:pt x="271" y="15"/>
                  </a:lnTo>
                  <a:lnTo>
                    <a:pt x="251" y="8"/>
                  </a:lnTo>
                  <a:lnTo>
                    <a:pt x="232" y="4"/>
                  </a:lnTo>
                  <a:lnTo>
                    <a:pt x="212" y="2"/>
                  </a:lnTo>
                  <a:lnTo>
                    <a:pt x="191" y="0"/>
                  </a:lnTo>
                  <a:close/>
                </a:path>
              </a:pathLst>
            </a:custGeom>
            <a:solidFill>
              <a:srgbClr val="000000"/>
            </a:solidFill>
            <a:ln w="9525">
              <a:noFill/>
              <a:round/>
              <a:headEnd/>
              <a:tailEnd/>
            </a:ln>
          </p:spPr>
          <p:txBody>
            <a:bodyPr/>
            <a:lstStyle/>
            <a:p>
              <a:pP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6" name="Freeform 30"/>
            <p:cNvSpPr>
              <a:spLocks/>
            </p:cNvSpPr>
            <p:nvPr/>
          </p:nvSpPr>
          <p:spPr bwMode="auto">
            <a:xfrm>
              <a:off x="3124" y="2266"/>
              <a:ext cx="173" cy="172"/>
            </a:xfrm>
            <a:custGeom>
              <a:avLst/>
              <a:gdLst/>
              <a:ahLst/>
              <a:cxnLst>
                <a:cxn ang="0">
                  <a:pos x="182" y="346"/>
                </a:cxn>
                <a:cxn ang="0">
                  <a:pos x="165" y="345"/>
                </a:cxn>
                <a:cxn ang="0">
                  <a:pos x="147" y="343"/>
                </a:cxn>
                <a:cxn ang="0">
                  <a:pos x="131" y="338"/>
                </a:cxn>
                <a:cxn ang="0">
                  <a:pos x="115" y="332"/>
                </a:cxn>
                <a:cxn ang="0">
                  <a:pos x="100" y="325"/>
                </a:cxn>
                <a:cxn ang="0">
                  <a:pos x="85" y="317"/>
                </a:cxn>
                <a:cxn ang="0">
                  <a:pos x="71" y="307"/>
                </a:cxn>
                <a:cxn ang="0">
                  <a:pos x="57" y="295"/>
                </a:cxn>
                <a:cxn ang="0">
                  <a:pos x="45" y="283"/>
                </a:cxn>
                <a:cxn ang="0">
                  <a:pos x="34" y="269"/>
                </a:cxn>
                <a:cxn ang="0">
                  <a:pos x="25" y="255"/>
                </a:cxn>
                <a:cxn ang="0">
                  <a:pos x="17" y="239"/>
                </a:cxn>
                <a:cxn ang="0">
                  <a:pos x="10" y="224"/>
                </a:cxn>
                <a:cxn ang="0">
                  <a:pos x="4" y="207"/>
                </a:cxn>
                <a:cxn ang="0">
                  <a:pos x="1" y="190"/>
                </a:cxn>
                <a:cxn ang="0">
                  <a:pos x="0" y="173"/>
                </a:cxn>
                <a:cxn ang="0">
                  <a:pos x="0" y="156"/>
                </a:cxn>
                <a:cxn ang="0">
                  <a:pos x="1" y="139"/>
                </a:cxn>
                <a:cxn ang="0">
                  <a:pos x="4" y="122"/>
                </a:cxn>
                <a:cxn ang="0">
                  <a:pos x="9" y="106"/>
                </a:cxn>
                <a:cxn ang="0">
                  <a:pos x="16" y="91"/>
                </a:cxn>
                <a:cxn ang="0">
                  <a:pos x="23" y="78"/>
                </a:cxn>
                <a:cxn ang="0">
                  <a:pos x="33" y="64"/>
                </a:cxn>
                <a:cxn ang="0">
                  <a:pos x="44" y="51"/>
                </a:cxn>
                <a:cxn ang="0">
                  <a:pos x="56" y="40"/>
                </a:cxn>
                <a:cxn ang="0">
                  <a:pos x="69" y="29"/>
                </a:cxn>
                <a:cxn ang="0">
                  <a:pos x="83" y="21"/>
                </a:cxn>
                <a:cxn ang="0">
                  <a:pos x="98" y="13"/>
                </a:cxn>
                <a:cxn ang="0">
                  <a:pos x="114" y="8"/>
                </a:cxn>
                <a:cxn ang="0">
                  <a:pos x="130" y="4"/>
                </a:cxn>
                <a:cxn ang="0">
                  <a:pos x="146" y="2"/>
                </a:cxn>
                <a:cxn ang="0">
                  <a:pos x="164" y="0"/>
                </a:cxn>
                <a:cxn ang="0">
                  <a:pos x="181" y="2"/>
                </a:cxn>
                <a:cxn ang="0">
                  <a:pos x="198" y="4"/>
                </a:cxn>
                <a:cxn ang="0">
                  <a:pos x="214" y="8"/>
                </a:cxn>
                <a:cxn ang="0">
                  <a:pos x="230" y="13"/>
                </a:cxn>
                <a:cxn ang="0">
                  <a:pos x="245" y="21"/>
                </a:cxn>
                <a:cxn ang="0">
                  <a:pos x="260" y="29"/>
                </a:cxn>
                <a:cxn ang="0">
                  <a:pos x="274" y="40"/>
                </a:cxn>
                <a:cxn ang="0">
                  <a:pos x="288" y="51"/>
                </a:cxn>
                <a:cxn ang="0">
                  <a:pos x="301" y="64"/>
                </a:cxn>
                <a:cxn ang="0">
                  <a:pos x="311" y="78"/>
                </a:cxn>
                <a:cxn ang="0">
                  <a:pos x="320" y="91"/>
                </a:cxn>
                <a:cxn ang="0">
                  <a:pos x="328" y="106"/>
                </a:cxn>
                <a:cxn ang="0">
                  <a:pos x="335" y="122"/>
                </a:cxn>
                <a:cxn ang="0">
                  <a:pos x="340" y="139"/>
                </a:cxn>
                <a:cxn ang="0">
                  <a:pos x="343" y="156"/>
                </a:cxn>
                <a:cxn ang="0">
                  <a:pos x="346" y="173"/>
                </a:cxn>
                <a:cxn ang="0">
                  <a:pos x="343" y="208"/>
                </a:cxn>
                <a:cxn ang="0">
                  <a:pos x="335" y="240"/>
                </a:cxn>
                <a:cxn ang="0">
                  <a:pos x="321" y="270"/>
                </a:cxn>
                <a:cxn ang="0">
                  <a:pos x="302" y="295"/>
                </a:cxn>
                <a:cxn ang="0">
                  <a:pos x="276" y="316"/>
                </a:cxn>
                <a:cxn ang="0">
                  <a:pos x="249" y="332"/>
                </a:cxn>
                <a:cxn ang="0">
                  <a:pos x="217" y="343"/>
                </a:cxn>
                <a:cxn ang="0">
                  <a:pos x="182" y="346"/>
                </a:cxn>
              </a:cxnLst>
              <a:rect l="0" t="0" r="r" b="b"/>
              <a:pathLst>
                <a:path w="346" h="346">
                  <a:moveTo>
                    <a:pt x="182" y="346"/>
                  </a:moveTo>
                  <a:lnTo>
                    <a:pt x="165" y="345"/>
                  </a:lnTo>
                  <a:lnTo>
                    <a:pt x="147" y="343"/>
                  </a:lnTo>
                  <a:lnTo>
                    <a:pt x="131" y="338"/>
                  </a:lnTo>
                  <a:lnTo>
                    <a:pt x="115" y="332"/>
                  </a:lnTo>
                  <a:lnTo>
                    <a:pt x="100" y="325"/>
                  </a:lnTo>
                  <a:lnTo>
                    <a:pt x="85" y="317"/>
                  </a:lnTo>
                  <a:lnTo>
                    <a:pt x="71" y="307"/>
                  </a:lnTo>
                  <a:lnTo>
                    <a:pt x="57" y="295"/>
                  </a:lnTo>
                  <a:lnTo>
                    <a:pt x="45" y="283"/>
                  </a:lnTo>
                  <a:lnTo>
                    <a:pt x="34" y="269"/>
                  </a:lnTo>
                  <a:lnTo>
                    <a:pt x="25" y="255"/>
                  </a:lnTo>
                  <a:lnTo>
                    <a:pt x="17" y="239"/>
                  </a:lnTo>
                  <a:lnTo>
                    <a:pt x="10" y="224"/>
                  </a:lnTo>
                  <a:lnTo>
                    <a:pt x="4" y="207"/>
                  </a:lnTo>
                  <a:lnTo>
                    <a:pt x="1" y="190"/>
                  </a:lnTo>
                  <a:lnTo>
                    <a:pt x="0" y="173"/>
                  </a:lnTo>
                  <a:lnTo>
                    <a:pt x="0" y="156"/>
                  </a:lnTo>
                  <a:lnTo>
                    <a:pt x="1" y="139"/>
                  </a:lnTo>
                  <a:lnTo>
                    <a:pt x="4" y="122"/>
                  </a:lnTo>
                  <a:lnTo>
                    <a:pt x="9" y="106"/>
                  </a:lnTo>
                  <a:lnTo>
                    <a:pt x="16" y="91"/>
                  </a:lnTo>
                  <a:lnTo>
                    <a:pt x="23" y="78"/>
                  </a:lnTo>
                  <a:lnTo>
                    <a:pt x="33" y="64"/>
                  </a:lnTo>
                  <a:lnTo>
                    <a:pt x="44" y="51"/>
                  </a:lnTo>
                  <a:lnTo>
                    <a:pt x="56" y="40"/>
                  </a:lnTo>
                  <a:lnTo>
                    <a:pt x="69" y="29"/>
                  </a:lnTo>
                  <a:lnTo>
                    <a:pt x="83" y="21"/>
                  </a:lnTo>
                  <a:lnTo>
                    <a:pt x="98" y="13"/>
                  </a:lnTo>
                  <a:lnTo>
                    <a:pt x="114" y="8"/>
                  </a:lnTo>
                  <a:lnTo>
                    <a:pt x="130" y="4"/>
                  </a:lnTo>
                  <a:lnTo>
                    <a:pt x="146" y="2"/>
                  </a:lnTo>
                  <a:lnTo>
                    <a:pt x="164" y="0"/>
                  </a:lnTo>
                  <a:lnTo>
                    <a:pt x="181" y="2"/>
                  </a:lnTo>
                  <a:lnTo>
                    <a:pt x="198" y="4"/>
                  </a:lnTo>
                  <a:lnTo>
                    <a:pt x="214" y="8"/>
                  </a:lnTo>
                  <a:lnTo>
                    <a:pt x="230" y="13"/>
                  </a:lnTo>
                  <a:lnTo>
                    <a:pt x="245" y="21"/>
                  </a:lnTo>
                  <a:lnTo>
                    <a:pt x="260" y="29"/>
                  </a:lnTo>
                  <a:lnTo>
                    <a:pt x="274" y="40"/>
                  </a:lnTo>
                  <a:lnTo>
                    <a:pt x="288" y="51"/>
                  </a:lnTo>
                  <a:lnTo>
                    <a:pt x="301" y="64"/>
                  </a:lnTo>
                  <a:lnTo>
                    <a:pt x="311" y="78"/>
                  </a:lnTo>
                  <a:lnTo>
                    <a:pt x="320" y="91"/>
                  </a:lnTo>
                  <a:lnTo>
                    <a:pt x="328" y="106"/>
                  </a:lnTo>
                  <a:lnTo>
                    <a:pt x="335" y="122"/>
                  </a:lnTo>
                  <a:lnTo>
                    <a:pt x="340" y="139"/>
                  </a:lnTo>
                  <a:lnTo>
                    <a:pt x="343" y="156"/>
                  </a:lnTo>
                  <a:lnTo>
                    <a:pt x="346" y="173"/>
                  </a:lnTo>
                  <a:lnTo>
                    <a:pt x="343" y="208"/>
                  </a:lnTo>
                  <a:lnTo>
                    <a:pt x="335" y="240"/>
                  </a:lnTo>
                  <a:lnTo>
                    <a:pt x="321" y="270"/>
                  </a:lnTo>
                  <a:lnTo>
                    <a:pt x="302" y="295"/>
                  </a:lnTo>
                  <a:lnTo>
                    <a:pt x="276" y="316"/>
                  </a:lnTo>
                  <a:lnTo>
                    <a:pt x="249" y="332"/>
                  </a:lnTo>
                  <a:lnTo>
                    <a:pt x="217" y="343"/>
                  </a:lnTo>
                  <a:lnTo>
                    <a:pt x="182" y="346"/>
                  </a:lnTo>
                  <a:close/>
                </a:path>
              </a:pathLst>
            </a:custGeom>
            <a:solidFill>
              <a:srgbClr val="FFFFFF"/>
            </a:solidFill>
            <a:ln w="9525">
              <a:noFill/>
              <a:round/>
              <a:headEnd/>
              <a:tailEnd/>
            </a:ln>
          </p:spPr>
          <p:txBody>
            <a:bodyPr/>
            <a:lstStyle/>
            <a:p>
              <a:pP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7" name="Freeform 31"/>
            <p:cNvSpPr>
              <a:spLocks/>
            </p:cNvSpPr>
            <p:nvPr/>
          </p:nvSpPr>
          <p:spPr bwMode="auto">
            <a:xfrm>
              <a:off x="3134" y="2275"/>
              <a:ext cx="154" cy="154"/>
            </a:xfrm>
            <a:custGeom>
              <a:avLst/>
              <a:gdLst/>
              <a:ahLst/>
              <a:cxnLst>
                <a:cxn ang="0">
                  <a:pos x="146" y="0"/>
                </a:cxn>
                <a:cxn ang="0">
                  <a:pos x="115" y="3"/>
                </a:cxn>
                <a:cxn ang="0">
                  <a:pos x="87" y="13"/>
                </a:cxn>
                <a:cxn ang="0">
                  <a:pos x="62" y="26"/>
                </a:cxn>
                <a:cxn ang="0">
                  <a:pos x="40" y="45"/>
                </a:cxn>
                <a:cxn ang="0">
                  <a:pos x="22" y="68"/>
                </a:cxn>
                <a:cxn ang="0">
                  <a:pos x="10" y="93"/>
                </a:cxn>
                <a:cxn ang="0">
                  <a:pos x="2" y="122"/>
                </a:cxn>
                <a:cxn ang="0">
                  <a:pos x="0" y="153"/>
                </a:cxn>
                <a:cxn ang="0">
                  <a:pos x="2" y="168"/>
                </a:cxn>
                <a:cxn ang="0">
                  <a:pos x="5" y="183"/>
                </a:cxn>
                <a:cxn ang="0">
                  <a:pos x="10" y="198"/>
                </a:cxn>
                <a:cxn ang="0">
                  <a:pos x="15" y="212"/>
                </a:cxn>
                <a:cxn ang="0">
                  <a:pos x="22" y="225"/>
                </a:cxn>
                <a:cxn ang="0">
                  <a:pos x="30" y="238"/>
                </a:cxn>
                <a:cxn ang="0">
                  <a:pos x="41" y="250"/>
                </a:cxn>
                <a:cxn ang="0">
                  <a:pos x="51" y="261"/>
                </a:cxn>
                <a:cxn ang="0">
                  <a:pos x="63" y="272"/>
                </a:cxn>
                <a:cxn ang="0">
                  <a:pos x="75" y="280"/>
                </a:cxn>
                <a:cxn ang="0">
                  <a:pos x="89" y="288"/>
                </a:cxn>
                <a:cxn ang="0">
                  <a:pos x="103" y="294"/>
                </a:cxn>
                <a:cxn ang="0">
                  <a:pos x="117" y="299"/>
                </a:cxn>
                <a:cxn ang="0">
                  <a:pos x="132" y="303"/>
                </a:cxn>
                <a:cxn ang="0">
                  <a:pos x="147" y="304"/>
                </a:cxn>
                <a:cxn ang="0">
                  <a:pos x="162" y="305"/>
                </a:cxn>
                <a:cxn ang="0">
                  <a:pos x="177" y="304"/>
                </a:cxn>
                <a:cxn ang="0">
                  <a:pos x="192" y="303"/>
                </a:cxn>
                <a:cxn ang="0">
                  <a:pos x="206" y="299"/>
                </a:cxn>
                <a:cxn ang="0">
                  <a:pos x="219" y="294"/>
                </a:cxn>
                <a:cxn ang="0">
                  <a:pos x="233" y="288"/>
                </a:cxn>
                <a:cxn ang="0">
                  <a:pos x="245" y="280"/>
                </a:cxn>
                <a:cxn ang="0">
                  <a:pos x="257" y="272"/>
                </a:cxn>
                <a:cxn ang="0">
                  <a:pos x="268" y="261"/>
                </a:cxn>
                <a:cxn ang="0">
                  <a:pos x="277" y="250"/>
                </a:cxn>
                <a:cxn ang="0">
                  <a:pos x="285" y="238"/>
                </a:cxn>
                <a:cxn ang="0">
                  <a:pos x="292" y="225"/>
                </a:cxn>
                <a:cxn ang="0">
                  <a:pos x="298" y="212"/>
                </a:cxn>
                <a:cxn ang="0">
                  <a:pos x="302" y="198"/>
                </a:cxn>
                <a:cxn ang="0">
                  <a:pos x="305" y="183"/>
                </a:cxn>
                <a:cxn ang="0">
                  <a:pos x="306" y="168"/>
                </a:cxn>
                <a:cxn ang="0">
                  <a:pos x="306" y="153"/>
                </a:cxn>
                <a:cxn ang="0">
                  <a:pos x="305" y="138"/>
                </a:cxn>
                <a:cxn ang="0">
                  <a:pos x="301" y="123"/>
                </a:cxn>
                <a:cxn ang="0">
                  <a:pos x="297" y="108"/>
                </a:cxn>
                <a:cxn ang="0">
                  <a:pos x="291" y="94"/>
                </a:cxn>
                <a:cxn ang="0">
                  <a:pos x="284" y="81"/>
                </a:cxn>
                <a:cxn ang="0">
                  <a:pos x="276" y="68"/>
                </a:cxn>
                <a:cxn ang="0">
                  <a:pos x="267" y="56"/>
                </a:cxn>
                <a:cxn ang="0">
                  <a:pos x="255" y="45"/>
                </a:cxn>
                <a:cxn ang="0">
                  <a:pos x="244" y="35"/>
                </a:cxn>
                <a:cxn ang="0">
                  <a:pos x="231" y="25"/>
                </a:cxn>
                <a:cxn ang="0">
                  <a:pos x="218" y="18"/>
                </a:cxn>
                <a:cxn ang="0">
                  <a:pos x="204" y="11"/>
                </a:cxn>
                <a:cxn ang="0">
                  <a:pos x="191" y="7"/>
                </a:cxn>
                <a:cxn ang="0">
                  <a:pos x="176" y="3"/>
                </a:cxn>
                <a:cxn ang="0">
                  <a:pos x="161" y="1"/>
                </a:cxn>
                <a:cxn ang="0">
                  <a:pos x="146" y="0"/>
                </a:cxn>
              </a:cxnLst>
              <a:rect l="0" t="0" r="r" b="b"/>
              <a:pathLst>
                <a:path w="306" h="305">
                  <a:moveTo>
                    <a:pt x="146" y="0"/>
                  </a:moveTo>
                  <a:lnTo>
                    <a:pt x="115" y="3"/>
                  </a:lnTo>
                  <a:lnTo>
                    <a:pt x="87" y="13"/>
                  </a:lnTo>
                  <a:lnTo>
                    <a:pt x="62" y="26"/>
                  </a:lnTo>
                  <a:lnTo>
                    <a:pt x="40" y="45"/>
                  </a:lnTo>
                  <a:lnTo>
                    <a:pt x="22" y="68"/>
                  </a:lnTo>
                  <a:lnTo>
                    <a:pt x="10" y="93"/>
                  </a:lnTo>
                  <a:lnTo>
                    <a:pt x="2" y="122"/>
                  </a:lnTo>
                  <a:lnTo>
                    <a:pt x="0" y="153"/>
                  </a:lnTo>
                  <a:lnTo>
                    <a:pt x="2" y="168"/>
                  </a:lnTo>
                  <a:lnTo>
                    <a:pt x="5" y="183"/>
                  </a:lnTo>
                  <a:lnTo>
                    <a:pt x="10" y="198"/>
                  </a:lnTo>
                  <a:lnTo>
                    <a:pt x="15" y="212"/>
                  </a:lnTo>
                  <a:lnTo>
                    <a:pt x="22" y="225"/>
                  </a:lnTo>
                  <a:lnTo>
                    <a:pt x="30" y="238"/>
                  </a:lnTo>
                  <a:lnTo>
                    <a:pt x="41" y="250"/>
                  </a:lnTo>
                  <a:lnTo>
                    <a:pt x="51" y="261"/>
                  </a:lnTo>
                  <a:lnTo>
                    <a:pt x="63" y="272"/>
                  </a:lnTo>
                  <a:lnTo>
                    <a:pt x="75" y="280"/>
                  </a:lnTo>
                  <a:lnTo>
                    <a:pt x="89" y="288"/>
                  </a:lnTo>
                  <a:lnTo>
                    <a:pt x="103" y="294"/>
                  </a:lnTo>
                  <a:lnTo>
                    <a:pt x="117" y="299"/>
                  </a:lnTo>
                  <a:lnTo>
                    <a:pt x="132" y="303"/>
                  </a:lnTo>
                  <a:lnTo>
                    <a:pt x="147" y="304"/>
                  </a:lnTo>
                  <a:lnTo>
                    <a:pt x="162" y="305"/>
                  </a:lnTo>
                  <a:lnTo>
                    <a:pt x="177" y="304"/>
                  </a:lnTo>
                  <a:lnTo>
                    <a:pt x="192" y="303"/>
                  </a:lnTo>
                  <a:lnTo>
                    <a:pt x="206" y="299"/>
                  </a:lnTo>
                  <a:lnTo>
                    <a:pt x="219" y="294"/>
                  </a:lnTo>
                  <a:lnTo>
                    <a:pt x="233" y="288"/>
                  </a:lnTo>
                  <a:lnTo>
                    <a:pt x="245" y="280"/>
                  </a:lnTo>
                  <a:lnTo>
                    <a:pt x="257" y="272"/>
                  </a:lnTo>
                  <a:lnTo>
                    <a:pt x="268" y="261"/>
                  </a:lnTo>
                  <a:lnTo>
                    <a:pt x="277" y="250"/>
                  </a:lnTo>
                  <a:lnTo>
                    <a:pt x="285" y="238"/>
                  </a:lnTo>
                  <a:lnTo>
                    <a:pt x="292" y="225"/>
                  </a:lnTo>
                  <a:lnTo>
                    <a:pt x="298" y="212"/>
                  </a:lnTo>
                  <a:lnTo>
                    <a:pt x="302" y="198"/>
                  </a:lnTo>
                  <a:lnTo>
                    <a:pt x="305" y="183"/>
                  </a:lnTo>
                  <a:lnTo>
                    <a:pt x="306" y="168"/>
                  </a:lnTo>
                  <a:lnTo>
                    <a:pt x="306" y="153"/>
                  </a:lnTo>
                  <a:lnTo>
                    <a:pt x="305" y="138"/>
                  </a:lnTo>
                  <a:lnTo>
                    <a:pt x="301" y="123"/>
                  </a:lnTo>
                  <a:lnTo>
                    <a:pt x="297" y="108"/>
                  </a:lnTo>
                  <a:lnTo>
                    <a:pt x="291" y="94"/>
                  </a:lnTo>
                  <a:lnTo>
                    <a:pt x="284" y="81"/>
                  </a:lnTo>
                  <a:lnTo>
                    <a:pt x="276" y="68"/>
                  </a:lnTo>
                  <a:lnTo>
                    <a:pt x="267" y="56"/>
                  </a:lnTo>
                  <a:lnTo>
                    <a:pt x="255" y="45"/>
                  </a:lnTo>
                  <a:lnTo>
                    <a:pt x="244" y="35"/>
                  </a:lnTo>
                  <a:lnTo>
                    <a:pt x="231" y="25"/>
                  </a:lnTo>
                  <a:lnTo>
                    <a:pt x="218" y="18"/>
                  </a:lnTo>
                  <a:lnTo>
                    <a:pt x="204" y="11"/>
                  </a:lnTo>
                  <a:lnTo>
                    <a:pt x="191" y="7"/>
                  </a:lnTo>
                  <a:lnTo>
                    <a:pt x="176" y="3"/>
                  </a:lnTo>
                  <a:lnTo>
                    <a:pt x="161" y="1"/>
                  </a:lnTo>
                  <a:lnTo>
                    <a:pt x="146" y="0"/>
                  </a:lnTo>
                  <a:close/>
                </a:path>
              </a:pathLst>
            </a:custGeom>
            <a:solidFill>
              <a:srgbClr val="000000"/>
            </a:solidFill>
            <a:ln w="9525">
              <a:noFill/>
              <a:round/>
              <a:headEnd/>
              <a:tailEnd/>
            </a:ln>
          </p:spPr>
          <p:txBody>
            <a:bodyPr/>
            <a:lstStyle/>
            <a:p>
              <a:pP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8" name="Freeform 32"/>
            <p:cNvSpPr>
              <a:spLocks/>
            </p:cNvSpPr>
            <p:nvPr/>
          </p:nvSpPr>
          <p:spPr bwMode="auto">
            <a:xfrm>
              <a:off x="3150" y="2291"/>
              <a:ext cx="122" cy="122"/>
            </a:xfrm>
            <a:custGeom>
              <a:avLst/>
              <a:gdLst/>
              <a:ahLst/>
              <a:cxnLst>
                <a:cxn ang="0">
                  <a:pos x="129" y="244"/>
                </a:cxn>
                <a:cxn ang="0">
                  <a:pos x="116" y="243"/>
                </a:cxn>
                <a:cxn ang="0">
                  <a:pos x="104" y="242"/>
                </a:cxn>
                <a:cxn ang="0">
                  <a:pos x="92" y="239"/>
                </a:cxn>
                <a:cxn ang="0">
                  <a:pos x="81" y="235"/>
                </a:cxn>
                <a:cxn ang="0">
                  <a:pos x="70" y="230"/>
                </a:cxn>
                <a:cxn ang="0">
                  <a:pos x="59" y="224"/>
                </a:cxn>
                <a:cxn ang="0">
                  <a:pos x="49" y="217"/>
                </a:cxn>
                <a:cxn ang="0">
                  <a:pos x="40" y="209"/>
                </a:cxn>
                <a:cxn ang="0">
                  <a:pos x="32" y="199"/>
                </a:cxn>
                <a:cxn ang="0">
                  <a:pos x="24" y="190"/>
                </a:cxn>
                <a:cxn ang="0">
                  <a:pos x="17" y="180"/>
                </a:cxn>
                <a:cxn ang="0">
                  <a:pos x="11" y="168"/>
                </a:cxn>
                <a:cxn ang="0">
                  <a:pos x="6" y="158"/>
                </a:cxn>
                <a:cxn ang="0">
                  <a:pos x="3" y="146"/>
                </a:cxn>
                <a:cxn ang="0">
                  <a:pos x="1" y="134"/>
                </a:cxn>
                <a:cxn ang="0">
                  <a:pos x="0" y="122"/>
                </a:cxn>
                <a:cxn ang="0">
                  <a:pos x="1" y="98"/>
                </a:cxn>
                <a:cxn ang="0">
                  <a:pos x="6" y="75"/>
                </a:cxn>
                <a:cxn ang="0">
                  <a:pos x="16" y="54"/>
                </a:cxn>
                <a:cxn ang="0">
                  <a:pos x="31" y="36"/>
                </a:cxn>
                <a:cxn ang="0">
                  <a:pos x="39" y="28"/>
                </a:cxn>
                <a:cxn ang="0">
                  <a:pos x="48" y="21"/>
                </a:cxn>
                <a:cxn ang="0">
                  <a:pos x="58" y="14"/>
                </a:cxn>
                <a:cxn ang="0">
                  <a:pos x="69" y="9"/>
                </a:cxn>
                <a:cxn ang="0">
                  <a:pos x="80" y="6"/>
                </a:cxn>
                <a:cxn ang="0">
                  <a:pos x="91" y="2"/>
                </a:cxn>
                <a:cxn ang="0">
                  <a:pos x="103" y="1"/>
                </a:cxn>
                <a:cxn ang="0">
                  <a:pos x="115" y="0"/>
                </a:cxn>
                <a:cxn ang="0">
                  <a:pos x="126" y="1"/>
                </a:cxn>
                <a:cxn ang="0">
                  <a:pos x="139" y="2"/>
                </a:cxn>
                <a:cxn ang="0">
                  <a:pos x="151" y="6"/>
                </a:cxn>
                <a:cxn ang="0">
                  <a:pos x="162" y="9"/>
                </a:cxn>
                <a:cxn ang="0">
                  <a:pos x="174" y="14"/>
                </a:cxn>
                <a:cxn ang="0">
                  <a:pos x="184" y="21"/>
                </a:cxn>
                <a:cxn ang="0">
                  <a:pos x="194" y="28"/>
                </a:cxn>
                <a:cxn ang="0">
                  <a:pos x="204" y="36"/>
                </a:cxn>
                <a:cxn ang="0">
                  <a:pos x="212" y="45"/>
                </a:cxn>
                <a:cxn ang="0">
                  <a:pos x="220" y="54"/>
                </a:cxn>
                <a:cxn ang="0">
                  <a:pos x="227" y="65"/>
                </a:cxn>
                <a:cxn ang="0">
                  <a:pos x="232" y="75"/>
                </a:cxn>
                <a:cxn ang="0">
                  <a:pos x="237" y="86"/>
                </a:cxn>
                <a:cxn ang="0">
                  <a:pos x="240" y="98"/>
                </a:cxn>
                <a:cxn ang="0">
                  <a:pos x="243" y="111"/>
                </a:cxn>
                <a:cxn ang="0">
                  <a:pos x="244" y="122"/>
                </a:cxn>
                <a:cxn ang="0">
                  <a:pos x="243" y="146"/>
                </a:cxn>
                <a:cxn ang="0">
                  <a:pos x="237" y="169"/>
                </a:cxn>
                <a:cxn ang="0">
                  <a:pos x="227" y="190"/>
                </a:cxn>
                <a:cxn ang="0">
                  <a:pos x="213" y="209"/>
                </a:cxn>
                <a:cxn ang="0">
                  <a:pos x="196" y="224"/>
                </a:cxn>
                <a:cxn ang="0">
                  <a:pos x="176" y="235"/>
                </a:cxn>
                <a:cxn ang="0">
                  <a:pos x="153" y="242"/>
                </a:cxn>
                <a:cxn ang="0">
                  <a:pos x="129" y="244"/>
                </a:cxn>
              </a:cxnLst>
              <a:rect l="0" t="0" r="r" b="b"/>
              <a:pathLst>
                <a:path w="244" h="244">
                  <a:moveTo>
                    <a:pt x="129" y="244"/>
                  </a:moveTo>
                  <a:lnTo>
                    <a:pt x="116" y="243"/>
                  </a:lnTo>
                  <a:lnTo>
                    <a:pt x="104" y="242"/>
                  </a:lnTo>
                  <a:lnTo>
                    <a:pt x="92" y="239"/>
                  </a:lnTo>
                  <a:lnTo>
                    <a:pt x="81" y="235"/>
                  </a:lnTo>
                  <a:lnTo>
                    <a:pt x="70" y="230"/>
                  </a:lnTo>
                  <a:lnTo>
                    <a:pt x="59" y="224"/>
                  </a:lnTo>
                  <a:lnTo>
                    <a:pt x="49" y="217"/>
                  </a:lnTo>
                  <a:lnTo>
                    <a:pt x="40" y="209"/>
                  </a:lnTo>
                  <a:lnTo>
                    <a:pt x="32" y="199"/>
                  </a:lnTo>
                  <a:lnTo>
                    <a:pt x="24" y="190"/>
                  </a:lnTo>
                  <a:lnTo>
                    <a:pt x="17" y="180"/>
                  </a:lnTo>
                  <a:lnTo>
                    <a:pt x="11" y="168"/>
                  </a:lnTo>
                  <a:lnTo>
                    <a:pt x="6" y="158"/>
                  </a:lnTo>
                  <a:lnTo>
                    <a:pt x="3" y="146"/>
                  </a:lnTo>
                  <a:lnTo>
                    <a:pt x="1" y="134"/>
                  </a:lnTo>
                  <a:lnTo>
                    <a:pt x="0" y="122"/>
                  </a:lnTo>
                  <a:lnTo>
                    <a:pt x="1" y="98"/>
                  </a:lnTo>
                  <a:lnTo>
                    <a:pt x="6" y="75"/>
                  </a:lnTo>
                  <a:lnTo>
                    <a:pt x="16" y="54"/>
                  </a:lnTo>
                  <a:lnTo>
                    <a:pt x="31" y="36"/>
                  </a:lnTo>
                  <a:lnTo>
                    <a:pt x="39" y="28"/>
                  </a:lnTo>
                  <a:lnTo>
                    <a:pt x="48" y="21"/>
                  </a:lnTo>
                  <a:lnTo>
                    <a:pt x="58" y="14"/>
                  </a:lnTo>
                  <a:lnTo>
                    <a:pt x="69" y="9"/>
                  </a:lnTo>
                  <a:lnTo>
                    <a:pt x="80" y="6"/>
                  </a:lnTo>
                  <a:lnTo>
                    <a:pt x="91" y="2"/>
                  </a:lnTo>
                  <a:lnTo>
                    <a:pt x="103" y="1"/>
                  </a:lnTo>
                  <a:lnTo>
                    <a:pt x="115" y="0"/>
                  </a:lnTo>
                  <a:lnTo>
                    <a:pt x="126" y="1"/>
                  </a:lnTo>
                  <a:lnTo>
                    <a:pt x="139" y="2"/>
                  </a:lnTo>
                  <a:lnTo>
                    <a:pt x="151" y="6"/>
                  </a:lnTo>
                  <a:lnTo>
                    <a:pt x="162" y="9"/>
                  </a:lnTo>
                  <a:lnTo>
                    <a:pt x="174" y="14"/>
                  </a:lnTo>
                  <a:lnTo>
                    <a:pt x="184" y="21"/>
                  </a:lnTo>
                  <a:lnTo>
                    <a:pt x="194" y="28"/>
                  </a:lnTo>
                  <a:lnTo>
                    <a:pt x="204" y="36"/>
                  </a:lnTo>
                  <a:lnTo>
                    <a:pt x="212" y="45"/>
                  </a:lnTo>
                  <a:lnTo>
                    <a:pt x="220" y="54"/>
                  </a:lnTo>
                  <a:lnTo>
                    <a:pt x="227" y="65"/>
                  </a:lnTo>
                  <a:lnTo>
                    <a:pt x="232" y="75"/>
                  </a:lnTo>
                  <a:lnTo>
                    <a:pt x="237" y="86"/>
                  </a:lnTo>
                  <a:lnTo>
                    <a:pt x="240" y="98"/>
                  </a:lnTo>
                  <a:lnTo>
                    <a:pt x="243" y="111"/>
                  </a:lnTo>
                  <a:lnTo>
                    <a:pt x="244" y="122"/>
                  </a:lnTo>
                  <a:lnTo>
                    <a:pt x="243" y="146"/>
                  </a:lnTo>
                  <a:lnTo>
                    <a:pt x="237" y="169"/>
                  </a:lnTo>
                  <a:lnTo>
                    <a:pt x="227" y="190"/>
                  </a:lnTo>
                  <a:lnTo>
                    <a:pt x="213" y="209"/>
                  </a:lnTo>
                  <a:lnTo>
                    <a:pt x="196" y="224"/>
                  </a:lnTo>
                  <a:lnTo>
                    <a:pt x="176" y="235"/>
                  </a:lnTo>
                  <a:lnTo>
                    <a:pt x="153" y="242"/>
                  </a:lnTo>
                  <a:lnTo>
                    <a:pt x="129" y="244"/>
                  </a:lnTo>
                  <a:close/>
                </a:path>
              </a:pathLst>
            </a:custGeom>
            <a:solidFill>
              <a:srgbClr val="FFFFFF"/>
            </a:solidFill>
            <a:ln w="9525">
              <a:noFill/>
              <a:round/>
              <a:headEnd/>
              <a:tailEnd/>
            </a:ln>
          </p:spPr>
          <p:txBody>
            <a:bodyPr/>
            <a:lstStyle/>
            <a:p>
              <a:pP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9" name="Freeform 33"/>
            <p:cNvSpPr>
              <a:spLocks/>
            </p:cNvSpPr>
            <p:nvPr/>
          </p:nvSpPr>
          <p:spPr bwMode="auto">
            <a:xfrm>
              <a:off x="2814" y="2197"/>
              <a:ext cx="152" cy="153"/>
            </a:xfrm>
            <a:custGeom>
              <a:avLst/>
              <a:gdLst/>
              <a:ahLst/>
              <a:cxnLst>
                <a:cxn ang="0">
                  <a:pos x="144" y="0"/>
                </a:cxn>
                <a:cxn ang="0">
                  <a:pos x="114" y="4"/>
                </a:cxn>
                <a:cxn ang="0">
                  <a:pos x="86" y="13"/>
                </a:cxn>
                <a:cxn ang="0">
                  <a:pos x="61" y="27"/>
                </a:cxn>
                <a:cxn ang="0">
                  <a:pos x="39" y="45"/>
                </a:cxn>
                <a:cxn ang="0">
                  <a:pos x="21" y="68"/>
                </a:cxn>
                <a:cxn ang="0">
                  <a:pos x="9" y="94"/>
                </a:cxn>
                <a:cxn ang="0">
                  <a:pos x="1" y="122"/>
                </a:cxn>
                <a:cxn ang="0">
                  <a:pos x="0" y="154"/>
                </a:cxn>
                <a:cxn ang="0">
                  <a:pos x="1" y="168"/>
                </a:cxn>
                <a:cxn ang="0">
                  <a:pos x="4" y="183"/>
                </a:cxn>
                <a:cxn ang="0">
                  <a:pos x="9" y="197"/>
                </a:cxn>
                <a:cxn ang="0">
                  <a:pos x="15" y="211"/>
                </a:cxn>
                <a:cxn ang="0">
                  <a:pos x="21" y="225"/>
                </a:cxn>
                <a:cxn ang="0">
                  <a:pos x="30" y="238"/>
                </a:cxn>
                <a:cxn ang="0">
                  <a:pos x="40" y="249"/>
                </a:cxn>
                <a:cxn ang="0">
                  <a:pos x="50" y="261"/>
                </a:cxn>
                <a:cxn ang="0">
                  <a:pos x="62" y="271"/>
                </a:cxn>
                <a:cxn ang="0">
                  <a:pos x="75" y="280"/>
                </a:cxn>
                <a:cxn ang="0">
                  <a:pos x="88" y="287"/>
                </a:cxn>
                <a:cxn ang="0">
                  <a:pos x="102" y="294"/>
                </a:cxn>
                <a:cxn ang="0">
                  <a:pos x="116" y="299"/>
                </a:cxn>
                <a:cxn ang="0">
                  <a:pos x="131" y="302"/>
                </a:cxn>
                <a:cxn ang="0">
                  <a:pos x="145" y="304"/>
                </a:cxn>
                <a:cxn ang="0">
                  <a:pos x="160" y="306"/>
                </a:cxn>
                <a:cxn ang="0">
                  <a:pos x="175" y="304"/>
                </a:cxn>
                <a:cxn ang="0">
                  <a:pos x="190" y="302"/>
                </a:cxn>
                <a:cxn ang="0">
                  <a:pos x="205" y="299"/>
                </a:cxn>
                <a:cxn ang="0">
                  <a:pos x="219" y="294"/>
                </a:cxn>
                <a:cxn ang="0">
                  <a:pos x="231" y="287"/>
                </a:cxn>
                <a:cxn ang="0">
                  <a:pos x="244" y="280"/>
                </a:cxn>
                <a:cxn ang="0">
                  <a:pos x="256" y="271"/>
                </a:cxn>
                <a:cxn ang="0">
                  <a:pos x="266" y="261"/>
                </a:cxn>
                <a:cxn ang="0">
                  <a:pos x="275" y="249"/>
                </a:cxn>
                <a:cxn ang="0">
                  <a:pos x="283" y="238"/>
                </a:cxn>
                <a:cxn ang="0">
                  <a:pos x="290" y="225"/>
                </a:cxn>
                <a:cxn ang="0">
                  <a:pos x="296" y="211"/>
                </a:cxn>
                <a:cxn ang="0">
                  <a:pos x="300" y="197"/>
                </a:cxn>
                <a:cxn ang="0">
                  <a:pos x="303" y="183"/>
                </a:cxn>
                <a:cxn ang="0">
                  <a:pos x="304" y="168"/>
                </a:cxn>
                <a:cxn ang="0">
                  <a:pos x="304" y="154"/>
                </a:cxn>
                <a:cxn ang="0">
                  <a:pos x="303" y="139"/>
                </a:cxn>
                <a:cxn ang="0">
                  <a:pos x="299" y="124"/>
                </a:cxn>
                <a:cxn ang="0">
                  <a:pos x="295" y="109"/>
                </a:cxn>
                <a:cxn ang="0">
                  <a:pos x="289" y="95"/>
                </a:cxn>
                <a:cxn ang="0">
                  <a:pos x="282" y="81"/>
                </a:cxn>
                <a:cxn ang="0">
                  <a:pos x="274" y="68"/>
                </a:cxn>
                <a:cxn ang="0">
                  <a:pos x="265" y="57"/>
                </a:cxn>
                <a:cxn ang="0">
                  <a:pos x="253" y="45"/>
                </a:cxn>
                <a:cxn ang="0">
                  <a:pos x="242" y="35"/>
                </a:cxn>
                <a:cxn ang="0">
                  <a:pos x="229" y="26"/>
                </a:cxn>
                <a:cxn ang="0">
                  <a:pos x="216" y="19"/>
                </a:cxn>
                <a:cxn ang="0">
                  <a:pos x="202" y="12"/>
                </a:cxn>
                <a:cxn ang="0">
                  <a:pos x="189" y="7"/>
                </a:cxn>
                <a:cxn ang="0">
                  <a:pos x="174" y="4"/>
                </a:cxn>
                <a:cxn ang="0">
                  <a:pos x="159" y="1"/>
                </a:cxn>
                <a:cxn ang="0">
                  <a:pos x="144" y="0"/>
                </a:cxn>
              </a:cxnLst>
              <a:rect l="0" t="0" r="r" b="b"/>
              <a:pathLst>
                <a:path w="304" h="306">
                  <a:moveTo>
                    <a:pt x="144" y="0"/>
                  </a:moveTo>
                  <a:lnTo>
                    <a:pt x="114" y="4"/>
                  </a:lnTo>
                  <a:lnTo>
                    <a:pt x="86" y="13"/>
                  </a:lnTo>
                  <a:lnTo>
                    <a:pt x="61" y="27"/>
                  </a:lnTo>
                  <a:lnTo>
                    <a:pt x="39" y="45"/>
                  </a:lnTo>
                  <a:lnTo>
                    <a:pt x="21" y="68"/>
                  </a:lnTo>
                  <a:lnTo>
                    <a:pt x="9" y="94"/>
                  </a:lnTo>
                  <a:lnTo>
                    <a:pt x="1" y="122"/>
                  </a:lnTo>
                  <a:lnTo>
                    <a:pt x="0" y="154"/>
                  </a:lnTo>
                  <a:lnTo>
                    <a:pt x="1" y="168"/>
                  </a:lnTo>
                  <a:lnTo>
                    <a:pt x="4" y="183"/>
                  </a:lnTo>
                  <a:lnTo>
                    <a:pt x="9" y="197"/>
                  </a:lnTo>
                  <a:lnTo>
                    <a:pt x="15" y="211"/>
                  </a:lnTo>
                  <a:lnTo>
                    <a:pt x="21" y="225"/>
                  </a:lnTo>
                  <a:lnTo>
                    <a:pt x="30" y="238"/>
                  </a:lnTo>
                  <a:lnTo>
                    <a:pt x="40" y="249"/>
                  </a:lnTo>
                  <a:lnTo>
                    <a:pt x="50" y="261"/>
                  </a:lnTo>
                  <a:lnTo>
                    <a:pt x="62" y="271"/>
                  </a:lnTo>
                  <a:lnTo>
                    <a:pt x="75" y="280"/>
                  </a:lnTo>
                  <a:lnTo>
                    <a:pt x="88" y="287"/>
                  </a:lnTo>
                  <a:lnTo>
                    <a:pt x="102" y="294"/>
                  </a:lnTo>
                  <a:lnTo>
                    <a:pt x="116" y="299"/>
                  </a:lnTo>
                  <a:lnTo>
                    <a:pt x="131" y="302"/>
                  </a:lnTo>
                  <a:lnTo>
                    <a:pt x="145" y="304"/>
                  </a:lnTo>
                  <a:lnTo>
                    <a:pt x="160" y="306"/>
                  </a:lnTo>
                  <a:lnTo>
                    <a:pt x="175" y="304"/>
                  </a:lnTo>
                  <a:lnTo>
                    <a:pt x="190" y="302"/>
                  </a:lnTo>
                  <a:lnTo>
                    <a:pt x="205" y="299"/>
                  </a:lnTo>
                  <a:lnTo>
                    <a:pt x="219" y="294"/>
                  </a:lnTo>
                  <a:lnTo>
                    <a:pt x="231" y="287"/>
                  </a:lnTo>
                  <a:lnTo>
                    <a:pt x="244" y="280"/>
                  </a:lnTo>
                  <a:lnTo>
                    <a:pt x="256" y="271"/>
                  </a:lnTo>
                  <a:lnTo>
                    <a:pt x="266" y="261"/>
                  </a:lnTo>
                  <a:lnTo>
                    <a:pt x="275" y="249"/>
                  </a:lnTo>
                  <a:lnTo>
                    <a:pt x="283" y="238"/>
                  </a:lnTo>
                  <a:lnTo>
                    <a:pt x="290" y="225"/>
                  </a:lnTo>
                  <a:lnTo>
                    <a:pt x="296" y="211"/>
                  </a:lnTo>
                  <a:lnTo>
                    <a:pt x="300" y="197"/>
                  </a:lnTo>
                  <a:lnTo>
                    <a:pt x="303" y="183"/>
                  </a:lnTo>
                  <a:lnTo>
                    <a:pt x="304" y="168"/>
                  </a:lnTo>
                  <a:lnTo>
                    <a:pt x="304" y="154"/>
                  </a:lnTo>
                  <a:lnTo>
                    <a:pt x="303" y="139"/>
                  </a:lnTo>
                  <a:lnTo>
                    <a:pt x="299" y="124"/>
                  </a:lnTo>
                  <a:lnTo>
                    <a:pt x="295" y="109"/>
                  </a:lnTo>
                  <a:lnTo>
                    <a:pt x="289" y="95"/>
                  </a:lnTo>
                  <a:lnTo>
                    <a:pt x="282" y="81"/>
                  </a:lnTo>
                  <a:lnTo>
                    <a:pt x="274" y="68"/>
                  </a:lnTo>
                  <a:lnTo>
                    <a:pt x="265" y="57"/>
                  </a:lnTo>
                  <a:lnTo>
                    <a:pt x="253" y="45"/>
                  </a:lnTo>
                  <a:lnTo>
                    <a:pt x="242" y="35"/>
                  </a:lnTo>
                  <a:lnTo>
                    <a:pt x="229" y="26"/>
                  </a:lnTo>
                  <a:lnTo>
                    <a:pt x="216" y="19"/>
                  </a:lnTo>
                  <a:lnTo>
                    <a:pt x="202" y="12"/>
                  </a:lnTo>
                  <a:lnTo>
                    <a:pt x="189" y="7"/>
                  </a:lnTo>
                  <a:lnTo>
                    <a:pt x="174" y="4"/>
                  </a:lnTo>
                  <a:lnTo>
                    <a:pt x="159" y="1"/>
                  </a:lnTo>
                  <a:lnTo>
                    <a:pt x="144" y="0"/>
                  </a:lnTo>
                  <a:close/>
                </a:path>
              </a:pathLst>
            </a:custGeom>
            <a:solidFill>
              <a:srgbClr val="000000"/>
            </a:solidFill>
            <a:ln w="9525">
              <a:noFill/>
              <a:round/>
              <a:headEnd/>
              <a:tailEnd/>
            </a:ln>
          </p:spPr>
          <p:txBody>
            <a:bodyPr/>
            <a:lstStyle/>
            <a:p>
              <a:pP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0" name="Freeform 34"/>
            <p:cNvSpPr>
              <a:spLocks/>
            </p:cNvSpPr>
            <p:nvPr/>
          </p:nvSpPr>
          <p:spPr bwMode="auto">
            <a:xfrm>
              <a:off x="2830" y="2213"/>
              <a:ext cx="121" cy="121"/>
            </a:xfrm>
            <a:custGeom>
              <a:avLst/>
              <a:gdLst/>
              <a:ahLst/>
              <a:cxnLst>
                <a:cxn ang="0">
                  <a:pos x="128" y="243"/>
                </a:cxn>
                <a:cxn ang="0">
                  <a:pos x="116" y="242"/>
                </a:cxn>
                <a:cxn ang="0">
                  <a:pos x="103" y="241"/>
                </a:cxn>
                <a:cxn ang="0">
                  <a:pos x="92" y="238"/>
                </a:cxn>
                <a:cxn ang="0">
                  <a:pos x="80" y="234"/>
                </a:cxn>
                <a:cxn ang="0">
                  <a:pos x="70" y="230"/>
                </a:cxn>
                <a:cxn ang="0">
                  <a:pos x="60" y="223"/>
                </a:cxn>
                <a:cxn ang="0">
                  <a:pos x="49" y="216"/>
                </a:cxn>
                <a:cxn ang="0">
                  <a:pos x="40" y="208"/>
                </a:cxn>
                <a:cxn ang="0">
                  <a:pos x="32" y="199"/>
                </a:cxn>
                <a:cxn ang="0">
                  <a:pos x="24" y="189"/>
                </a:cxn>
                <a:cxn ang="0">
                  <a:pos x="17" y="179"/>
                </a:cxn>
                <a:cxn ang="0">
                  <a:pos x="11" y="169"/>
                </a:cxn>
                <a:cxn ang="0">
                  <a:pos x="7" y="157"/>
                </a:cxn>
                <a:cxn ang="0">
                  <a:pos x="3" y="147"/>
                </a:cxn>
                <a:cxn ang="0">
                  <a:pos x="1" y="134"/>
                </a:cxn>
                <a:cxn ang="0">
                  <a:pos x="0" y="123"/>
                </a:cxn>
                <a:cxn ang="0">
                  <a:pos x="1" y="98"/>
                </a:cxn>
                <a:cxn ang="0">
                  <a:pos x="7" y="75"/>
                </a:cxn>
                <a:cxn ang="0">
                  <a:pos x="17" y="55"/>
                </a:cxn>
                <a:cxn ang="0">
                  <a:pos x="31" y="36"/>
                </a:cxn>
                <a:cxn ang="0">
                  <a:pos x="39" y="28"/>
                </a:cxn>
                <a:cxn ang="0">
                  <a:pos x="48" y="21"/>
                </a:cxn>
                <a:cxn ang="0">
                  <a:pos x="58" y="14"/>
                </a:cxn>
                <a:cxn ang="0">
                  <a:pos x="69" y="10"/>
                </a:cxn>
                <a:cxn ang="0">
                  <a:pos x="79" y="6"/>
                </a:cxn>
                <a:cxn ang="0">
                  <a:pos x="91" y="3"/>
                </a:cxn>
                <a:cxn ang="0">
                  <a:pos x="102" y="2"/>
                </a:cxn>
                <a:cxn ang="0">
                  <a:pos x="114" y="0"/>
                </a:cxn>
                <a:cxn ang="0">
                  <a:pos x="125" y="2"/>
                </a:cxn>
                <a:cxn ang="0">
                  <a:pos x="138" y="3"/>
                </a:cxn>
                <a:cxn ang="0">
                  <a:pos x="150" y="6"/>
                </a:cxn>
                <a:cxn ang="0">
                  <a:pos x="161" y="10"/>
                </a:cxn>
                <a:cxn ang="0">
                  <a:pos x="173" y="14"/>
                </a:cxn>
                <a:cxn ang="0">
                  <a:pos x="183" y="21"/>
                </a:cxn>
                <a:cxn ang="0">
                  <a:pos x="193" y="28"/>
                </a:cxn>
                <a:cxn ang="0">
                  <a:pos x="203" y="36"/>
                </a:cxn>
                <a:cxn ang="0">
                  <a:pos x="211" y="45"/>
                </a:cxn>
                <a:cxn ang="0">
                  <a:pos x="219" y="55"/>
                </a:cxn>
                <a:cxn ang="0">
                  <a:pos x="226" y="65"/>
                </a:cxn>
                <a:cxn ang="0">
                  <a:pos x="231" y="75"/>
                </a:cxn>
                <a:cxn ang="0">
                  <a:pos x="236" y="87"/>
                </a:cxn>
                <a:cxn ang="0">
                  <a:pos x="239" y="98"/>
                </a:cxn>
                <a:cxn ang="0">
                  <a:pos x="242" y="110"/>
                </a:cxn>
                <a:cxn ang="0">
                  <a:pos x="243" y="123"/>
                </a:cxn>
                <a:cxn ang="0">
                  <a:pos x="242" y="147"/>
                </a:cxn>
                <a:cxn ang="0">
                  <a:pos x="236" y="170"/>
                </a:cxn>
                <a:cxn ang="0">
                  <a:pos x="226" y="190"/>
                </a:cxn>
                <a:cxn ang="0">
                  <a:pos x="212" y="208"/>
                </a:cxn>
                <a:cxn ang="0">
                  <a:pos x="195" y="223"/>
                </a:cxn>
                <a:cxn ang="0">
                  <a:pos x="175" y="234"/>
                </a:cxn>
                <a:cxn ang="0">
                  <a:pos x="152" y="241"/>
                </a:cxn>
                <a:cxn ang="0">
                  <a:pos x="128" y="243"/>
                </a:cxn>
              </a:cxnLst>
              <a:rect l="0" t="0" r="r" b="b"/>
              <a:pathLst>
                <a:path w="243" h="243">
                  <a:moveTo>
                    <a:pt x="128" y="243"/>
                  </a:moveTo>
                  <a:lnTo>
                    <a:pt x="116" y="242"/>
                  </a:lnTo>
                  <a:lnTo>
                    <a:pt x="103" y="241"/>
                  </a:lnTo>
                  <a:lnTo>
                    <a:pt x="92" y="238"/>
                  </a:lnTo>
                  <a:lnTo>
                    <a:pt x="80" y="234"/>
                  </a:lnTo>
                  <a:lnTo>
                    <a:pt x="70" y="230"/>
                  </a:lnTo>
                  <a:lnTo>
                    <a:pt x="60" y="223"/>
                  </a:lnTo>
                  <a:lnTo>
                    <a:pt x="49" y="216"/>
                  </a:lnTo>
                  <a:lnTo>
                    <a:pt x="40" y="208"/>
                  </a:lnTo>
                  <a:lnTo>
                    <a:pt x="32" y="199"/>
                  </a:lnTo>
                  <a:lnTo>
                    <a:pt x="24" y="189"/>
                  </a:lnTo>
                  <a:lnTo>
                    <a:pt x="17" y="179"/>
                  </a:lnTo>
                  <a:lnTo>
                    <a:pt x="11" y="169"/>
                  </a:lnTo>
                  <a:lnTo>
                    <a:pt x="7" y="157"/>
                  </a:lnTo>
                  <a:lnTo>
                    <a:pt x="3" y="147"/>
                  </a:lnTo>
                  <a:lnTo>
                    <a:pt x="1" y="134"/>
                  </a:lnTo>
                  <a:lnTo>
                    <a:pt x="0" y="123"/>
                  </a:lnTo>
                  <a:lnTo>
                    <a:pt x="1" y="98"/>
                  </a:lnTo>
                  <a:lnTo>
                    <a:pt x="7" y="75"/>
                  </a:lnTo>
                  <a:lnTo>
                    <a:pt x="17" y="55"/>
                  </a:lnTo>
                  <a:lnTo>
                    <a:pt x="31" y="36"/>
                  </a:lnTo>
                  <a:lnTo>
                    <a:pt x="39" y="28"/>
                  </a:lnTo>
                  <a:lnTo>
                    <a:pt x="48" y="21"/>
                  </a:lnTo>
                  <a:lnTo>
                    <a:pt x="58" y="14"/>
                  </a:lnTo>
                  <a:lnTo>
                    <a:pt x="69" y="10"/>
                  </a:lnTo>
                  <a:lnTo>
                    <a:pt x="79" y="6"/>
                  </a:lnTo>
                  <a:lnTo>
                    <a:pt x="91" y="3"/>
                  </a:lnTo>
                  <a:lnTo>
                    <a:pt x="102" y="2"/>
                  </a:lnTo>
                  <a:lnTo>
                    <a:pt x="114" y="0"/>
                  </a:lnTo>
                  <a:lnTo>
                    <a:pt x="125" y="2"/>
                  </a:lnTo>
                  <a:lnTo>
                    <a:pt x="138" y="3"/>
                  </a:lnTo>
                  <a:lnTo>
                    <a:pt x="150" y="6"/>
                  </a:lnTo>
                  <a:lnTo>
                    <a:pt x="161" y="10"/>
                  </a:lnTo>
                  <a:lnTo>
                    <a:pt x="173" y="14"/>
                  </a:lnTo>
                  <a:lnTo>
                    <a:pt x="183" y="21"/>
                  </a:lnTo>
                  <a:lnTo>
                    <a:pt x="193" y="28"/>
                  </a:lnTo>
                  <a:lnTo>
                    <a:pt x="203" y="36"/>
                  </a:lnTo>
                  <a:lnTo>
                    <a:pt x="211" y="45"/>
                  </a:lnTo>
                  <a:lnTo>
                    <a:pt x="219" y="55"/>
                  </a:lnTo>
                  <a:lnTo>
                    <a:pt x="226" y="65"/>
                  </a:lnTo>
                  <a:lnTo>
                    <a:pt x="231" y="75"/>
                  </a:lnTo>
                  <a:lnTo>
                    <a:pt x="236" y="87"/>
                  </a:lnTo>
                  <a:lnTo>
                    <a:pt x="239" y="98"/>
                  </a:lnTo>
                  <a:lnTo>
                    <a:pt x="242" y="110"/>
                  </a:lnTo>
                  <a:lnTo>
                    <a:pt x="243" y="123"/>
                  </a:lnTo>
                  <a:lnTo>
                    <a:pt x="242" y="147"/>
                  </a:lnTo>
                  <a:lnTo>
                    <a:pt x="236" y="170"/>
                  </a:lnTo>
                  <a:lnTo>
                    <a:pt x="226" y="190"/>
                  </a:lnTo>
                  <a:lnTo>
                    <a:pt x="212" y="208"/>
                  </a:lnTo>
                  <a:lnTo>
                    <a:pt x="195" y="223"/>
                  </a:lnTo>
                  <a:lnTo>
                    <a:pt x="175" y="234"/>
                  </a:lnTo>
                  <a:lnTo>
                    <a:pt x="152" y="241"/>
                  </a:lnTo>
                  <a:lnTo>
                    <a:pt x="128" y="243"/>
                  </a:lnTo>
                  <a:close/>
                </a:path>
              </a:pathLst>
            </a:custGeom>
            <a:solidFill>
              <a:srgbClr val="FFFFFF"/>
            </a:solidFill>
            <a:ln w="9525">
              <a:noFill/>
              <a:round/>
              <a:headEnd/>
              <a:tailEnd/>
            </a:ln>
          </p:spPr>
          <p:txBody>
            <a:bodyPr/>
            <a:lstStyle/>
            <a:p>
              <a:pPr>
                <a:defRPr/>
              </a:pP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1" name="Freeform 36"/>
            <p:cNvSpPr>
              <a:spLocks/>
            </p:cNvSpPr>
            <p:nvPr/>
          </p:nvSpPr>
          <p:spPr bwMode="auto">
            <a:xfrm>
              <a:off x="2938" y="1913"/>
              <a:ext cx="67" cy="68"/>
            </a:xfrm>
            <a:custGeom>
              <a:avLst/>
              <a:gdLst/>
              <a:ahLst/>
              <a:cxnLst>
                <a:cxn ang="0">
                  <a:pos x="64" y="0"/>
                </a:cxn>
                <a:cxn ang="0">
                  <a:pos x="50" y="2"/>
                </a:cxn>
                <a:cxn ang="0">
                  <a:pos x="38" y="6"/>
                </a:cxn>
                <a:cxn ang="0">
                  <a:pos x="27" y="12"/>
                </a:cxn>
                <a:cxn ang="0">
                  <a:pos x="18" y="20"/>
                </a:cxn>
                <a:cxn ang="0">
                  <a:pos x="10" y="30"/>
                </a:cxn>
                <a:cxn ang="0">
                  <a:pos x="4" y="42"/>
                </a:cxn>
                <a:cxn ang="0">
                  <a:pos x="0" y="55"/>
                </a:cxn>
                <a:cxn ang="0">
                  <a:pos x="0" y="68"/>
                </a:cxn>
                <a:cxn ang="0">
                  <a:pos x="3" y="82"/>
                </a:cxn>
                <a:cxn ang="0">
                  <a:pos x="7" y="94"/>
                </a:cxn>
                <a:cxn ang="0">
                  <a:pos x="14" y="105"/>
                </a:cxn>
                <a:cxn ang="0">
                  <a:pos x="22" y="116"/>
                </a:cxn>
                <a:cxn ang="0">
                  <a:pos x="28" y="120"/>
                </a:cxn>
                <a:cxn ang="0">
                  <a:pos x="34" y="124"/>
                </a:cxn>
                <a:cxn ang="0">
                  <a:pos x="39" y="128"/>
                </a:cxn>
                <a:cxn ang="0">
                  <a:pos x="45" y="131"/>
                </a:cxn>
                <a:cxn ang="0">
                  <a:pos x="52" y="133"/>
                </a:cxn>
                <a:cxn ang="0">
                  <a:pos x="58" y="135"/>
                </a:cxn>
                <a:cxn ang="0">
                  <a:pos x="65" y="136"/>
                </a:cxn>
                <a:cxn ang="0">
                  <a:pos x="72" y="136"/>
                </a:cxn>
                <a:cxn ang="0">
                  <a:pos x="79" y="136"/>
                </a:cxn>
                <a:cxn ang="0">
                  <a:pos x="84" y="135"/>
                </a:cxn>
                <a:cxn ang="0">
                  <a:pos x="91" y="133"/>
                </a:cxn>
                <a:cxn ang="0">
                  <a:pos x="97" y="131"/>
                </a:cxn>
                <a:cxn ang="0">
                  <a:pos x="103" y="128"/>
                </a:cxn>
                <a:cxn ang="0">
                  <a:pos x="109" y="124"/>
                </a:cxn>
                <a:cxn ang="0">
                  <a:pos x="113" y="120"/>
                </a:cxn>
                <a:cxn ang="0">
                  <a:pos x="118" y="116"/>
                </a:cxn>
                <a:cxn ang="0">
                  <a:pos x="126" y="105"/>
                </a:cxn>
                <a:cxn ang="0">
                  <a:pos x="132" y="94"/>
                </a:cxn>
                <a:cxn ang="0">
                  <a:pos x="135" y="82"/>
                </a:cxn>
                <a:cxn ang="0">
                  <a:pos x="135" y="68"/>
                </a:cxn>
                <a:cxn ang="0">
                  <a:pos x="133" y="55"/>
                </a:cxn>
                <a:cxn ang="0">
                  <a:pos x="129" y="42"/>
                </a:cxn>
                <a:cxn ang="0">
                  <a:pos x="122" y="30"/>
                </a:cxn>
                <a:cxn ang="0">
                  <a:pos x="113" y="20"/>
                </a:cxn>
                <a:cxn ang="0">
                  <a:pos x="107" y="15"/>
                </a:cxn>
                <a:cxn ang="0">
                  <a:pos x="102" y="12"/>
                </a:cxn>
                <a:cxn ang="0">
                  <a:pos x="96" y="8"/>
                </a:cxn>
                <a:cxn ang="0">
                  <a:pos x="90" y="5"/>
                </a:cxn>
                <a:cxn ang="0">
                  <a:pos x="83" y="3"/>
                </a:cxn>
                <a:cxn ang="0">
                  <a:pos x="78" y="2"/>
                </a:cxn>
                <a:cxn ang="0">
                  <a:pos x="71" y="0"/>
                </a:cxn>
                <a:cxn ang="0">
                  <a:pos x="64" y="0"/>
                </a:cxn>
              </a:cxnLst>
              <a:rect l="0" t="0" r="r" b="b"/>
              <a:pathLst>
                <a:path w="135" h="136">
                  <a:moveTo>
                    <a:pt x="64" y="0"/>
                  </a:moveTo>
                  <a:lnTo>
                    <a:pt x="50" y="2"/>
                  </a:lnTo>
                  <a:lnTo>
                    <a:pt x="38" y="6"/>
                  </a:lnTo>
                  <a:lnTo>
                    <a:pt x="27" y="12"/>
                  </a:lnTo>
                  <a:lnTo>
                    <a:pt x="18" y="20"/>
                  </a:lnTo>
                  <a:lnTo>
                    <a:pt x="10" y="30"/>
                  </a:lnTo>
                  <a:lnTo>
                    <a:pt x="4" y="42"/>
                  </a:lnTo>
                  <a:lnTo>
                    <a:pt x="0" y="55"/>
                  </a:lnTo>
                  <a:lnTo>
                    <a:pt x="0" y="68"/>
                  </a:lnTo>
                  <a:lnTo>
                    <a:pt x="3" y="82"/>
                  </a:lnTo>
                  <a:lnTo>
                    <a:pt x="7" y="94"/>
                  </a:lnTo>
                  <a:lnTo>
                    <a:pt x="14" y="105"/>
                  </a:lnTo>
                  <a:lnTo>
                    <a:pt x="22" y="116"/>
                  </a:lnTo>
                  <a:lnTo>
                    <a:pt x="28" y="120"/>
                  </a:lnTo>
                  <a:lnTo>
                    <a:pt x="34" y="124"/>
                  </a:lnTo>
                  <a:lnTo>
                    <a:pt x="39" y="128"/>
                  </a:lnTo>
                  <a:lnTo>
                    <a:pt x="45" y="131"/>
                  </a:lnTo>
                  <a:lnTo>
                    <a:pt x="52" y="133"/>
                  </a:lnTo>
                  <a:lnTo>
                    <a:pt x="58" y="135"/>
                  </a:lnTo>
                  <a:lnTo>
                    <a:pt x="65" y="136"/>
                  </a:lnTo>
                  <a:lnTo>
                    <a:pt x="72" y="136"/>
                  </a:lnTo>
                  <a:lnTo>
                    <a:pt x="79" y="136"/>
                  </a:lnTo>
                  <a:lnTo>
                    <a:pt x="84" y="135"/>
                  </a:lnTo>
                  <a:lnTo>
                    <a:pt x="91" y="133"/>
                  </a:lnTo>
                  <a:lnTo>
                    <a:pt x="97" y="131"/>
                  </a:lnTo>
                  <a:lnTo>
                    <a:pt x="103" y="128"/>
                  </a:lnTo>
                  <a:lnTo>
                    <a:pt x="109" y="124"/>
                  </a:lnTo>
                  <a:lnTo>
                    <a:pt x="113" y="120"/>
                  </a:lnTo>
                  <a:lnTo>
                    <a:pt x="118" y="116"/>
                  </a:lnTo>
                  <a:lnTo>
                    <a:pt x="126" y="105"/>
                  </a:lnTo>
                  <a:lnTo>
                    <a:pt x="132" y="94"/>
                  </a:lnTo>
                  <a:lnTo>
                    <a:pt x="135" y="82"/>
                  </a:lnTo>
                  <a:lnTo>
                    <a:pt x="135" y="68"/>
                  </a:lnTo>
                  <a:lnTo>
                    <a:pt x="133" y="55"/>
                  </a:lnTo>
                  <a:lnTo>
                    <a:pt x="129" y="42"/>
                  </a:lnTo>
                  <a:lnTo>
                    <a:pt x="122" y="30"/>
                  </a:lnTo>
                  <a:lnTo>
                    <a:pt x="113" y="20"/>
                  </a:lnTo>
                  <a:lnTo>
                    <a:pt x="107" y="15"/>
                  </a:lnTo>
                  <a:lnTo>
                    <a:pt x="102" y="12"/>
                  </a:lnTo>
                  <a:lnTo>
                    <a:pt x="96" y="8"/>
                  </a:lnTo>
                  <a:lnTo>
                    <a:pt x="90" y="5"/>
                  </a:lnTo>
                  <a:lnTo>
                    <a:pt x="83" y="3"/>
                  </a:lnTo>
                  <a:lnTo>
                    <a:pt x="78" y="2"/>
                  </a:lnTo>
                  <a:lnTo>
                    <a:pt x="71" y="0"/>
                  </a:lnTo>
                  <a:lnTo>
                    <a:pt x="64" y="0"/>
                  </a:lnTo>
                  <a:close/>
                </a:path>
              </a:pathLst>
            </a:custGeom>
            <a:solidFill>
              <a:srgbClr val="000000"/>
            </a:solidFill>
            <a:ln w="9525">
              <a:noFill/>
              <a:round/>
              <a:headEnd/>
              <a:tailEnd/>
            </a:ln>
          </p:spPr>
          <p:txBody>
            <a:bodyPr/>
            <a:lstStyle/>
            <a:p>
              <a:pP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2" name="Freeform 37"/>
            <p:cNvSpPr>
              <a:spLocks/>
            </p:cNvSpPr>
            <p:nvPr/>
          </p:nvSpPr>
          <p:spPr bwMode="auto">
            <a:xfrm>
              <a:off x="2918" y="1901"/>
              <a:ext cx="102" cy="85"/>
            </a:xfrm>
            <a:custGeom>
              <a:avLst/>
              <a:gdLst/>
              <a:ahLst/>
              <a:cxnLst>
                <a:cxn ang="0">
                  <a:pos x="57" y="108"/>
                </a:cxn>
                <a:cxn ang="0">
                  <a:pos x="52" y="108"/>
                </a:cxn>
                <a:cxn ang="0">
                  <a:pos x="46" y="107"/>
                </a:cxn>
                <a:cxn ang="0">
                  <a:pos x="42" y="106"/>
                </a:cxn>
                <a:cxn ang="0">
                  <a:pos x="36" y="104"/>
                </a:cxn>
                <a:cxn ang="0">
                  <a:pos x="31" y="102"/>
                </a:cxn>
                <a:cxn ang="0">
                  <a:pos x="27" y="99"/>
                </a:cxn>
                <a:cxn ang="0">
                  <a:pos x="22" y="96"/>
                </a:cxn>
                <a:cxn ang="0">
                  <a:pos x="17" y="92"/>
                </a:cxn>
                <a:cxn ang="0">
                  <a:pos x="10" y="84"/>
                </a:cxn>
                <a:cxn ang="0">
                  <a:pos x="5" y="75"/>
                </a:cxn>
                <a:cxn ang="0">
                  <a:pos x="1" y="65"/>
                </a:cxn>
                <a:cxn ang="0">
                  <a:pos x="0" y="54"/>
                </a:cxn>
                <a:cxn ang="0">
                  <a:pos x="0" y="44"/>
                </a:cxn>
                <a:cxn ang="0">
                  <a:pos x="2" y="34"/>
                </a:cxn>
                <a:cxn ang="0">
                  <a:pos x="7" y="24"/>
                </a:cxn>
                <a:cxn ang="0">
                  <a:pos x="14" y="16"/>
                </a:cxn>
                <a:cxn ang="0">
                  <a:pos x="17" y="13"/>
                </a:cxn>
                <a:cxn ang="0">
                  <a:pos x="22" y="9"/>
                </a:cxn>
                <a:cxn ang="0">
                  <a:pos x="25" y="7"/>
                </a:cxn>
                <a:cxn ang="0">
                  <a:pos x="30" y="5"/>
                </a:cxn>
                <a:cxn ang="0">
                  <a:pos x="35" y="3"/>
                </a:cxn>
                <a:cxn ang="0">
                  <a:pos x="40" y="1"/>
                </a:cxn>
                <a:cxn ang="0">
                  <a:pos x="45" y="0"/>
                </a:cxn>
                <a:cxn ang="0">
                  <a:pos x="51" y="0"/>
                </a:cxn>
                <a:cxn ang="0">
                  <a:pos x="57" y="0"/>
                </a:cxn>
                <a:cxn ang="0">
                  <a:pos x="62" y="1"/>
                </a:cxn>
                <a:cxn ang="0">
                  <a:pos x="67" y="3"/>
                </a:cxn>
                <a:cxn ang="0">
                  <a:pos x="73" y="5"/>
                </a:cxn>
                <a:cxn ang="0">
                  <a:pos x="77" y="7"/>
                </a:cxn>
                <a:cxn ang="0">
                  <a:pos x="82" y="9"/>
                </a:cxn>
                <a:cxn ang="0">
                  <a:pos x="85" y="13"/>
                </a:cxn>
                <a:cxn ang="0">
                  <a:pos x="90" y="16"/>
                </a:cxn>
                <a:cxn ang="0">
                  <a:pos x="97" y="24"/>
                </a:cxn>
                <a:cxn ang="0">
                  <a:pos x="103" y="34"/>
                </a:cxn>
                <a:cxn ang="0">
                  <a:pos x="106" y="44"/>
                </a:cxn>
                <a:cxn ang="0">
                  <a:pos x="107" y="54"/>
                </a:cxn>
                <a:cxn ang="0">
                  <a:pos x="107" y="65"/>
                </a:cxn>
                <a:cxn ang="0">
                  <a:pos x="105" y="75"/>
                </a:cxn>
                <a:cxn ang="0">
                  <a:pos x="100" y="84"/>
                </a:cxn>
                <a:cxn ang="0">
                  <a:pos x="95" y="92"/>
                </a:cxn>
                <a:cxn ang="0">
                  <a:pos x="87" y="99"/>
                </a:cxn>
                <a:cxn ang="0">
                  <a:pos x="77" y="104"/>
                </a:cxn>
                <a:cxn ang="0">
                  <a:pos x="67" y="107"/>
                </a:cxn>
                <a:cxn ang="0">
                  <a:pos x="57" y="108"/>
                </a:cxn>
              </a:cxnLst>
              <a:rect l="0" t="0" r="r" b="b"/>
              <a:pathLst>
                <a:path w="107" h="108">
                  <a:moveTo>
                    <a:pt x="57" y="108"/>
                  </a:moveTo>
                  <a:lnTo>
                    <a:pt x="52" y="108"/>
                  </a:lnTo>
                  <a:lnTo>
                    <a:pt x="46" y="107"/>
                  </a:lnTo>
                  <a:lnTo>
                    <a:pt x="42" y="106"/>
                  </a:lnTo>
                  <a:lnTo>
                    <a:pt x="36" y="104"/>
                  </a:lnTo>
                  <a:lnTo>
                    <a:pt x="31" y="102"/>
                  </a:lnTo>
                  <a:lnTo>
                    <a:pt x="27" y="99"/>
                  </a:lnTo>
                  <a:lnTo>
                    <a:pt x="22" y="96"/>
                  </a:lnTo>
                  <a:lnTo>
                    <a:pt x="17" y="92"/>
                  </a:lnTo>
                  <a:lnTo>
                    <a:pt x="10" y="84"/>
                  </a:lnTo>
                  <a:lnTo>
                    <a:pt x="5" y="75"/>
                  </a:lnTo>
                  <a:lnTo>
                    <a:pt x="1" y="65"/>
                  </a:lnTo>
                  <a:lnTo>
                    <a:pt x="0" y="54"/>
                  </a:lnTo>
                  <a:lnTo>
                    <a:pt x="0" y="44"/>
                  </a:lnTo>
                  <a:lnTo>
                    <a:pt x="2" y="34"/>
                  </a:lnTo>
                  <a:lnTo>
                    <a:pt x="7" y="24"/>
                  </a:lnTo>
                  <a:lnTo>
                    <a:pt x="14" y="16"/>
                  </a:lnTo>
                  <a:lnTo>
                    <a:pt x="17" y="13"/>
                  </a:lnTo>
                  <a:lnTo>
                    <a:pt x="22" y="9"/>
                  </a:lnTo>
                  <a:lnTo>
                    <a:pt x="25" y="7"/>
                  </a:lnTo>
                  <a:lnTo>
                    <a:pt x="30" y="5"/>
                  </a:lnTo>
                  <a:lnTo>
                    <a:pt x="35" y="3"/>
                  </a:lnTo>
                  <a:lnTo>
                    <a:pt x="40" y="1"/>
                  </a:lnTo>
                  <a:lnTo>
                    <a:pt x="45" y="0"/>
                  </a:lnTo>
                  <a:lnTo>
                    <a:pt x="51" y="0"/>
                  </a:lnTo>
                  <a:lnTo>
                    <a:pt x="57" y="0"/>
                  </a:lnTo>
                  <a:lnTo>
                    <a:pt x="62" y="1"/>
                  </a:lnTo>
                  <a:lnTo>
                    <a:pt x="67" y="3"/>
                  </a:lnTo>
                  <a:lnTo>
                    <a:pt x="73" y="5"/>
                  </a:lnTo>
                  <a:lnTo>
                    <a:pt x="77" y="7"/>
                  </a:lnTo>
                  <a:lnTo>
                    <a:pt x="82" y="9"/>
                  </a:lnTo>
                  <a:lnTo>
                    <a:pt x="85" y="13"/>
                  </a:lnTo>
                  <a:lnTo>
                    <a:pt x="90" y="16"/>
                  </a:lnTo>
                  <a:lnTo>
                    <a:pt x="97" y="24"/>
                  </a:lnTo>
                  <a:lnTo>
                    <a:pt x="103" y="34"/>
                  </a:lnTo>
                  <a:lnTo>
                    <a:pt x="106" y="44"/>
                  </a:lnTo>
                  <a:lnTo>
                    <a:pt x="107" y="54"/>
                  </a:lnTo>
                  <a:lnTo>
                    <a:pt x="107" y="65"/>
                  </a:lnTo>
                  <a:lnTo>
                    <a:pt x="105" y="75"/>
                  </a:lnTo>
                  <a:lnTo>
                    <a:pt x="100" y="84"/>
                  </a:lnTo>
                  <a:lnTo>
                    <a:pt x="95" y="92"/>
                  </a:lnTo>
                  <a:lnTo>
                    <a:pt x="87" y="99"/>
                  </a:lnTo>
                  <a:lnTo>
                    <a:pt x="77" y="104"/>
                  </a:lnTo>
                  <a:lnTo>
                    <a:pt x="67" y="107"/>
                  </a:lnTo>
                  <a:lnTo>
                    <a:pt x="57" y="108"/>
                  </a:lnTo>
                  <a:close/>
                </a:path>
              </a:pathLst>
            </a:custGeom>
            <a:solidFill>
              <a:srgbClr val="FFFFFF"/>
            </a:solidFill>
            <a:ln w="9525">
              <a:noFill/>
              <a:round/>
              <a:headEnd/>
              <a:tailEnd/>
            </a:ln>
          </p:spPr>
          <p:txBody>
            <a:bodyPr/>
            <a:lstStyle/>
            <a:p>
              <a:pP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4" name="Freeform 39"/>
            <p:cNvSpPr>
              <a:spLocks/>
            </p:cNvSpPr>
            <p:nvPr/>
          </p:nvSpPr>
          <p:spPr bwMode="auto">
            <a:xfrm>
              <a:off x="2867" y="2028"/>
              <a:ext cx="38" cy="29"/>
            </a:xfrm>
            <a:custGeom>
              <a:avLst/>
              <a:gdLst/>
              <a:ahLst/>
              <a:cxnLst>
                <a:cxn ang="0">
                  <a:pos x="0" y="24"/>
                </a:cxn>
                <a:cxn ang="0">
                  <a:pos x="1" y="24"/>
                </a:cxn>
                <a:cxn ang="0">
                  <a:pos x="4" y="25"/>
                </a:cxn>
                <a:cxn ang="0">
                  <a:pos x="10" y="27"/>
                </a:cxn>
                <a:cxn ang="0">
                  <a:pos x="17" y="29"/>
                </a:cxn>
                <a:cxn ang="0">
                  <a:pos x="25" y="29"/>
                </a:cxn>
                <a:cxn ang="0">
                  <a:pos x="33" y="29"/>
                </a:cxn>
                <a:cxn ang="0">
                  <a:pos x="41" y="27"/>
                </a:cxn>
                <a:cxn ang="0">
                  <a:pos x="48" y="24"/>
                </a:cxn>
                <a:cxn ang="0">
                  <a:pos x="60" y="15"/>
                </a:cxn>
                <a:cxn ang="0">
                  <a:pos x="68" y="8"/>
                </a:cxn>
                <a:cxn ang="0">
                  <a:pos x="73" y="2"/>
                </a:cxn>
                <a:cxn ang="0">
                  <a:pos x="75" y="0"/>
                </a:cxn>
                <a:cxn ang="0">
                  <a:pos x="73" y="9"/>
                </a:cxn>
                <a:cxn ang="0">
                  <a:pos x="70" y="30"/>
                </a:cxn>
                <a:cxn ang="0">
                  <a:pos x="62" y="49"/>
                </a:cxn>
                <a:cxn ang="0">
                  <a:pos x="47" y="57"/>
                </a:cxn>
                <a:cxn ang="0">
                  <a:pos x="38" y="55"/>
                </a:cxn>
                <a:cxn ang="0">
                  <a:pos x="30" y="52"/>
                </a:cxn>
                <a:cxn ang="0">
                  <a:pos x="22" y="46"/>
                </a:cxn>
                <a:cxn ang="0">
                  <a:pos x="15" y="40"/>
                </a:cxn>
                <a:cxn ang="0">
                  <a:pos x="8" y="34"/>
                </a:cxn>
                <a:cxn ang="0">
                  <a:pos x="3" y="29"/>
                </a:cxn>
                <a:cxn ang="0">
                  <a:pos x="1" y="25"/>
                </a:cxn>
                <a:cxn ang="0">
                  <a:pos x="0" y="24"/>
                </a:cxn>
              </a:cxnLst>
              <a:rect l="0" t="0" r="r" b="b"/>
              <a:pathLst>
                <a:path w="75" h="57">
                  <a:moveTo>
                    <a:pt x="0" y="24"/>
                  </a:moveTo>
                  <a:lnTo>
                    <a:pt x="1" y="24"/>
                  </a:lnTo>
                  <a:lnTo>
                    <a:pt x="4" y="25"/>
                  </a:lnTo>
                  <a:lnTo>
                    <a:pt x="10" y="27"/>
                  </a:lnTo>
                  <a:lnTo>
                    <a:pt x="17" y="29"/>
                  </a:lnTo>
                  <a:lnTo>
                    <a:pt x="25" y="29"/>
                  </a:lnTo>
                  <a:lnTo>
                    <a:pt x="33" y="29"/>
                  </a:lnTo>
                  <a:lnTo>
                    <a:pt x="41" y="27"/>
                  </a:lnTo>
                  <a:lnTo>
                    <a:pt x="48" y="24"/>
                  </a:lnTo>
                  <a:lnTo>
                    <a:pt x="60" y="15"/>
                  </a:lnTo>
                  <a:lnTo>
                    <a:pt x="68" y="8"/>
                  </a:lnTo>
                  <a:lnTo>
                    <a:pt x="73" y="2"/>
                  </a:lnTo>
                  <a:lnTo>
                    <a:pt x="75" y="0"/>
                  </a:lnTo>
                  <a:lnTo>
                    <a:pt x="73" y="9"/>
                  </a:lnTo>
                  <a:lnTo>
                    <a:pt x="70" y="30"/>
                  </a:lnTo>
                  <a:lnTo>
                    <a:pt x="62" y="49"/>
                  </a:lnTo>
                  <a:lnTo>
                    <a:pt x="47" y="57"/>
                  </a:lnTo>
                  <a:lnTo>
                    <a:pt x="38" y="55"/>
                  </a:lnTo>
                  <a:lnTo>
                    <a:pt x="30" y="52"/>
                  </a:lnTo>
                  <a:lnTo>
                    <a:pt x="22" y="46"/>
                  </a:lnTo>
                  <a:lnTo>
                    <a:pt x="15" y="40"/>
                  </a:lnTo>
                  <a:lnTo>
                    <a:pt x="8" y="34"/>
                  </a:lnTo>
                  <a:lnTo>
                    <a:pt x="3" y="29"/>
                  </a:lnTo>
                  <a:lnTo>
                    <a:pt x="1" y="25"/>
                  </a:lnTo>
                  <a:lnTo>
                    <a:pt x="0" y="24"/>
                  </a:lnTo>
                  <a:close/>
                </a:path>
              </a:pathLst>
            </a:custGeom>
            <a:solidFill>
              <a:srgbClr val="000000"/>
            </a:solidFill>
            <a:ln w="9525">
              <a:noFill/>
              <a:round/>
              <a:headEnd/>
              <a:tailEnd/>
            </a:ln>
          </p:spPr>
          <p:txBody>
            <a:bodyPr/>
            <a:lstStyle/>
            <a:p>
              <a:pP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sp>
        <p:nvSpPr>
          <p:cNvPr id="97" name="Rectangle 96"/>
          <p:cNvSpPr/>
          <p:nvPr/>
        </p:nvSpPr>
        <p:spPr>
          <a:xfrm>
            <a:off x="6856183" y="4091337"/>
            <a:ext cx="1237610" cy="707886"/>
          </a:xfrm>
          <a:prstGeom prst="rect">
            <a:avLst/>
          </a:prstGeom>
          <a:solidFill>
            <a:schemeClr val="tx1"/>
          </a:solidFill>
        </p:spPr>
        <p:txBody>
          <a:bodyPr>
            <a:spAutoFit/>
          </a:bodyPr>
          <a:lstStyle/>
          <a:p>
            <a:pPr algn="ctr">
              <a:defRPr/>
            </a:pPr>
            <a:r>
              <a:rPr lang="en-US" sz="4000" b="1" dirty="0">
                <a:ln w="1905"/>
                <a:solidFill>
                  <a:srgbClr val="FF0000"/>
                </a:solidFill>
                <a:effectLst>
                  <a:innerShdw blurRad="69850" dist="43180" dir="5400000">
                    <a:srgbClr val="000000">
                      <a:alpha val="65000"/>
                    </a:srgbClr>
                  </a:innerShdw>
                </a:effectLst>
              </a:rPr>
              <a:t>NISE</a:t>
            </a:r>
          </a:p>
        </p:txBody>
      </p:sp>
      <p:sp>
        <p:nvSpPr>
          <p:cNvPr id="98" name="Rectangle 97"/>
          <p:cNvSpPr/>
          <p:nvPr/>
        </p:nvSpPr>
        <p:spPr>
          <a:xfrm>
            <a:off x="9382521" y="3177617"/>
            <a:ext cx="1155699" cy="646331"/>
          </a:xfrm>
          <a:prstGeom prst="rect">
            <a:avLst/>
          </a:prstGeom>
          <a:solidFill>
            <a:schemeClr val="tx1"/>
          </a:solidFill>
        </p:spPr>
        <p:txBody>
          <a:bodyPr>
            <a:spAutoFit/>
          </a:bodyPr>
          <a:lstStyle/>
          <a:p>
            <a:pPr algn="ctr">
              <a:defRPr/>
            </a:pPr>
            <a:r>
              <a:rPr lang="en-US" sz="3600" b="1" dirty="0">
                <a:ln w="1905"/>
                <a:solidFill>
                  <a:srgbClr val="FF0000"/>
                </a:solidFill>
                <a:effectLst>
                  <a:innerShdw blurRad="69850" dist="43180" dir="5400000">
                    <a:srgbClr val="000000">
                      <a:alpha val="65000"/>
                    </a:srgbClr>
                  </a:innerShdw>
                </a:effectLst>
              </a:rPr>
              <a:t>SAS</a:t>
            </a:r>
          </a:p>
        </p:txBody>
      </p:sp>
      <p:cxnSp>
        <p:nvCxnSpPr>
          <p:cNvPr id="11" name="Straight Connector 10"/>
          <p:cNvCxnSpPr/>
          <p:nvPr/>
        </p:nvCxnSpPr>
        <p:spPr>
          <a:xfrm rot="16200000" flipH="1">
            <a:off x="5770189" y="2934515"/>
            <a:ext cx="1600200" cy="123825"/>
          </a:xfrm>
          <a:prstGeom prst="line">
            <a:avLst/>
          </a:prstGeom>
          <a:ln w="889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rot="16200000" flipH="1">
            <a:off x="7939088" y="2071688"/>
            <a:ext cx="1219200" cy="885825"/>
          </a:xfrm>
          <a:prstGeom prst="line">
            <a:avLst/>
          </a:prstGeom>
          <a:ln w="88900">
            <a:solidFill>
              <a:srgbClr val="00B0F0"/>
            </a:solidFill>
          </a:ln>
        </p:spPr>
        <p:style>
          <a:lnRef idx="1">
            <a:schemeClr val="accent1"/>
          </a:lnRef>
          <a:fillRef idx="0">
            <a:schemeClr val="accent1"/>
          </a:fillRef>
          <a:effectRef idx="0">
            <a:schemeClr val="accent1"/>
          </a:effectRef>
          <a:fontRef idx="minor">
            <a:schemeClr val="tx1"/>
          </a:fontRef>
        </p:style>
      </p:cxnSp>
      <p:sp>
        <p:nvSpPr>
          <p:cNvPr id="102" name="Rectangle 101"/>
          <p:cNvSpPr/>
          <p:nvPr/>
        </p:nvSpPr>
        <p:spPr>
          <a:xfrm>
            <a:off x="7334519" y="3319046"/>
            <a:ext cx="495816" cy="338554"/>
          </a:xfrm>
          <a:prstGeom prst="rect">
            <a:avLst/>
          </a:prstGeom>
          <a:noFill/>
        </p:spPr>
        <p:txBody>
          <a:bodyPr>
            <a:spAutoFit/>
          </a:bodyPr>
          <a:lstStyle/>
          <a:p>
            <a:pPr algn="ctr">
              <a:defRPr/>
            </a:pPr>
            <a:r>
              <a:rPr lang="en-US" sz="1600" b="1" dirty="0">
                <a:ln w="1905">
                  <a:solidFill>
                    <a:sysClr val="windowText" lastClr="000000"/>
                  </a:solidFill>
                </a:ln>
                <a:solidFill>
                  <a:sysClr val="windowText" lastClr="000000"/>
                </a:solidFill>
                <a:effectLst>
                  <a:innerShdw blurRad="69850" dist="43180" dir="5400000">
                    <a:srgbClr val="000000">
                      <a:alpha val="65000"/>
                    </a:srgbClr>
                  </a:innerShdw>
                </a:effectLst>
              </a:rPr>
              <a:t>2</a:t>
            </a:r>
          </a:p>
        </p:txBody>
      </p:sp>
      <p:sp>
        <p:nvSpPr>
          <p:cNvPr id="166" name="Rectangle 165"/>
          <p:cNvSpPr/>
          <p:nvPr/>
        </p:nvSpPr>
        <p:spPr>
          <a:xfrm>
            <a:off x="9837407" y="2514600"/>
            <a:ext cx="304892" cy="338554"/>
          </a:xfrm>
          <a:prstGeom prst="rect">
            <a:avLst/>
          </a:prstGeom>
          <a:noFill/>
        </p:spPr>
        <p:txBody>
          <a:bodyPr wrap="none">
            <a:spAutoFit/>
          </a:bodyPr>
          <a:lstStyle/>
          <a:p>
            <a:pPr algn="ctr">
              <a:defRPr/>
            </a:pPr>
            <a:r>
              <a:rPr lang="en-US" sz="1600" b="1" dirty="0">
                <a:ln w="1905"/>
                <a:effectLst>
                  <a:innerShdw blurRad="69850" dist="43180" dir="5400000">
                    <a:srgbClr val="000000">
                      <a:alpha val="65000"/>
                    </a:srgbClr>
                  </a:innerShdw>
                </a:effectLst>
              </a:rPr>
              <a:t>3</a:t>
            </a:r>
          </a:p>
        </p:txBody>
      </p:sp>
      <p:sp>
        <p:nvSpPr>
          <p:cNvPr id="14351" name="desklamp"/>
          <p:cNvSpPr>
            <a:spLocks noEditPoints="1" noChangeArrowheads="1"/>
          </p:cNvSpPr>
          <p:nvPr/>
        </p:nvSpPr>
        <p:spPr bwMode="auto">
          <a:xfrm>
            <a:off x="3041651" y="4876801"/>
            <a:ext cx="981075" cy="904875"/>
          </a:xfrm>
          <a:custGeom>
            <a:avLst/>
            <a:gdLst>
              <a:gd name="T0" fmla="*/ 2147483646 w 21600"/>
              <a:gd name="T1" fmla="*/ 2147483646 h 21600"/>
              <a:gd name="T2" fmla="*/ 2147483646 w 21600"/>
              <a:gd name="T3" fmla="*/ 2147483646 h 21600"/>
              <a:gd name="T4" fmla="*/ 0 w 21600"/>
              <a:gd name="T5" fmla="*/ 2147483646 h 21600"/>
              <a:gd name="T6" fmla="*/ 0 w 21600"/>
              <a:gd name="T7" fmla="*/ 2147483646 h 21600"/>
              <a:gd name="T8" fmla="*/ 0 60000 65536"/>
              <a:gd name="T9" fmla="*/ 0 60000 65536"/>
              <a:gd name="T10" fmla="*/ 0 60000 65536"/>
              <a:gd name="T11" fmla="*/ 0 60000 65536"/>
              <a:gd name="T12" fmla="*/ 2186 w 21600"/>
              <a:gd name="T13" fmla="*/ 22426 h 21600"/>
              <a:gd name="T14" fmla="*/ 19435 w 21600"/>
              <a:gd name="T15" fmla="*/ 27471 h 21600"/>
            </a:gdLst>
            <a:ahLst/>
            <a:cxnLst>
              <a:cxn ang="T8">
                <a:pos x="T0" y="T1"/>
              </a:cxn>
              <a:cxn ang="T9">
                <a:pos x="T2" y="T3"/>
              </a:cxn>
              <a:cxn ang="T10">
                <a:pos x="T4" y="T5"/>
              </a:cxn>
              <a:cxn ang="T11">
                <a:pos x="T6" y="T7"/>
              </a:cxn>
            </a:cxnLst>
            <a:rect l="T12" t="T13" r="T14" b="T15"/>
            <a:pathLst>
              <a:path w="21600" h="21600" extrusionOk="0">
                <a:moveTo>
                  <a:pt x="11178" y="11842"/>
                </a:moveTo>
                <a:lnTo>
                  <a:pt x="11644" y="12206"/>
                </a:lnTo>
                <a:lnTo>
                  <a:pt x="12168" y="12702"/>
                </a:lnTo>
                <a:lnTo>
                  <a:pt x="12605" y="13000"/>
                </a:lnTo>
                <a:lnTo>
                  <a:pt x="13129" y="13330"/>
                </a:lnTo>
                <a:lnTo>
                  <a:pt x="13682" y="13529"/>
                </a:lnTo>
                <a:lnTo>
                  <a:pt x="14264" y="13694"/>
                </a:lnTo>
                <a:lnTo>
                  <a:pt x="14905" y="13794"/>
                </a:lnTo>
                <a:lnTo>
                  <a:pt x="15545" y="13794"/>
                </a:lnTo>
                <a:lnTo>
                  <a:pt x="16127" y="13794"/>
                </a:lnTo>
                <a:lnTo>
                  <a:pt x="16680" y="13694"/>
                </a:lnTo>
                <a:lnTo>
                  <a:pt x="17233" y="13529"/>
                </a:lnTo>
                <a:lnTo>
                  <a:pt x="17816" y="13330"/>
                </a:lnTo>
                <a:lnTo>
                  <a:pt x="18427" y="13033"/>
                </a:lnTo>
                <a:lnTo>
                  <a:pt x="18893" y="12702"/>
                </a:lnTo>
                <a:lnTo>
                  <a:pt x="19300" y="12305"/>
                </a:lnTo>
                <a:lnTo>
                  <a:pt x="19766" y="11842"/>
                </a:lnTo>
                <a:lnTo>
                  <a:pt x="20203" y="11379"/>
                </a:lnTo>
                <a:lnTo>
                  <a:pt x="20523" y="10817"/>
                </a:lnTo>
                <a:lnTo>
                  <a:pt x="20843" y="10287"/>
                </a:lnTo>
                <a:lnTo>
                  <a:pt x="21076" y="9626"/>
                </a:lnTo>
                <a:lnTo>
                  <a:pt x="21338" y="8997"/>
                </a:lnTo>
                <a:lnTo>
                  <a:pt x="21513" y="8336"/>
                </a:lnTo>
                <a:lnTo>
                  <a:pt x="21600" y="7608"/>
                </a:lnTo>
                <a:lnTo>
                  <a:pt x="21600" y="6913"/>
                </a:lnTo>
                <a:lnTo>
                  <a:pt x="21600" y="6219"/>
                </a:lnTo>
                <a:lnTo>
                  <a:pt x="21513" y="5590"/>
                </a:lnTo>
                <a:lnTo>
                  <a:pt x="21338" y="4896"/>
                </a:lnTo>
                <a:lnTo>
                  <a:pt x="21163" y="4300"/>
                </a:lnTo>
                <a:lnTo>
                  <a:pt x="20901" y="3705"/>
                </a:lnTo>
                <a:lnTo>
                  <a:pt x="20610" y="3175"/>
                </a:lnTo>
                <a:lnTo>
                  <a:pt x="20290" y="2613"/>
                </a:lnTo>
                <a:lnTo>
                  <a:pt x="19882" y="2117"/>
                </a:lnTo>
                <a:lnTo>
                  <a:pt x="19475" y="1687"/>
                </a:lnTo>
                <a:lnTo>
                  <a:pt x="18980" y="1224"/>
                </a:lnTo>
                <a:lnTo>
                  <a:pt x="18514" y="860"/>
                </a:lnTo>
                <a:lnTo>
                  <a:pt x="17903" y="595"/>
                </a:lnTo>
                <a:lnTo>
                  <a:pt x="17350" y="298"/>
                </a:lnTo>
                <a:lnTo>
                  <a:pt x="16768" y="99"/>
                </a:lnTo>
                <a:lnTo>
                  <a:pt x="16127" y="0"/>
                </a:lnTo>
                <a:lnTo>
                  <a:pt x="15545" y="0"/>
                </a:lnTo>
                <a:lnTo>
                  <a:pt x="14905" y="0"/>
                </a:lnTo>
                <a:lnTo>
                  <a:pt x="14264" y="99"/>
                </a:lnTo>
                <a:lnTo>
                  <a:pt x="13682" y="298"/>
                </a:lnTo>
                <a:lnTo>
                  <a:pt x="13129" y="496"/>
                </a:lnTo>
                <a:lnTo>
                  <a:pt x="12547" y="761"/>
                </a:lnTo>
                <a:lnTo>
                  <a:pt x="12081" y="1058"/>
                </a:lnTo>
                <a:lnTo>
                  <a:pt x="11586" y="1489"/>
                </a:lnTo>
                <a:lnTo>
                  <a:pt x="11178" y="1985"/>
                </a:lnTo>
                <a:lnTo>
                  <a:pt x="10800" y="2481"/>
                </a:lnTo>
                <a:lnTo>
                  <a:pt x="10480" y="2944"/>
                </a:lnTo>
                <a:lnTo>
                  <a:pt x="10130" y="3572"/>
                </a:lnTo>
                <a:lnTo>
                  <a:pt x="9868" y="4201"/>
                </a:lnTo>
                <a:lnTo>
                  <a:pt x="9723" y="4829"/>
                </a:lnTo>
                <a:lnTo>
                  <a:pt x="9548" y="5491"/>
                </a:lnTo>
                <a:lnTo>
                  <a:pt x="9461" y="6219"/>
                </a:lnTo>
                <a:lnTo>
                  <a:pt x="9461" y="6913"/>
                </a:lnTo>
                <a:lnTo>
                  <a:pt x="9461" y="7608"/>
                </a:lnTo>
                <a:lnTo>
                  <a:pt x="9548" y="8336"/>
                </a:lnTo>
                <a:lnTo>
                  <a:pt x="9723" y="8997"/>
                </a:lnTo>
                <a:lnTo>
                  <a:pt x="9868" y="9626"/>
                </a:lnTo>
                <a:lnTo>
                  <a:pt x="10130" y="10254"/>
                </a:lnTo>
                <a:lnTo>
                  <a:pt x="10422" y="10717"/>
                </a:lnTo>
                <a:lnTo>
                  <a:pt x="10858" y="11313"/>
                </a:lnTo>
                <a:lnTo>
                  <a:pt x="11178" y="11842"/>
                </a:lnTo>
                <a:close/>
              </a:path>
              <a:path w="21600" h="21600" extrusionOk="0">
                <a:moveTo>
                  <a:pt x="15545" y="10420"/>
                </a:moveTo>
                <a:lnTo>
                  <a:pt x="16127" y="10387"/>
                </a:lnTo>
                <a:lnTo>
                  <a:pt x="16680" y="10188"/>
                </a:lnTo>
                <a:lnTo>
                  <a:pt x="17292" y="9824"/>
                </a:lnTo>
                <a:lnTo>
                  <a:pt x="17757" y="9427"/>
                </a:lnTo>
                <a:lnTo>
                  <a:pt x="18078" y="8898"/>
                </a:lnTo>
                <a:lnTo>
                  <a:pt x="18427" y="8236"/>
                </a:lnTo>
                <a:lnTo>
                  <a:pt x="18602" y="7608"/>
                </a:lnTo>
                <a:lnTo>
                  <a:pt x="18631" y="6913"/>
                </a:lnTo>
                <a:lnTo>
                  <a:pt x="18602" y="6219"/>
                </a:lnTo>
                <a:lnTo>
                  <a:pt x="18427" y="5590"/>
                </a:lnTo>
                <a:lnTo>
                  <a:pt x="18078" y="4896"/>
                </a:lnTo>
                <a:lnTo>
                  <a:pt x="17670" y="4366"/>
                </a:lnTo>
                <a:lnTo>
                  <a:pt x="17292" y="4002"/>
                </a:lnTo>
                <a:lnTo>
                  <a:pt x="16680" y="3606"/>
                </a:lnTo>
                <a:lnTo>
                  <a:pt x="16127" y="3407"/>
                </a:lnTo>
                <a:lnTo>
                  <a:pt x="15545" y="3374"/>
                </a:lnTo>
                <a:lnTo>
                  <a:pt x="14905" y="3407"/>
                </a:lnTo>
                <a:lnTo>
                  <a:pt x="14351" y="3606"/>
                </a:lnTo>
                <a:lnTo>
                  <a:pt x="13769" y="4002"/>
                </a:lnTo>
                <a:lnTo>
                  <a:pt x="13304" y="4366"/>
                </a:lnTo>
                <a:lnTo>
                  <a:pt x="12954" y="4896"/>
                </a:lnTo>
                <a:lnTo>
                  <a:pt x="12634" y="5590"/>
                </a:lnTo>
                <a:lnTo>
                  <a:pt x="12459" y="6219"/>
                </a:lnTo>
                <a:lnTo>
                  <a:pt x="12430" y="6913"/>
                </a:lnTo>
                <a:lnTo>
                  <a:pt x="12459" y="7608"/>
                </a:lnTo>
                <a:lnTo>
                  <a:pt x="12634" y="8236"/>
                </a:lnTo>
                <a:lnTo>
                  <a:pt x="12954" y="8898"/>
                </a:lnTo>
                <a:lnTo>
                  <a:pt x="13304" y="9328"/>
                </a:lnTo>
                <a:lnTo>
                  <a:pt x="13769" y="9824"/>
                </a:lnTo>
                <a:lnTo>
                  <a:pt x="14351" y="10188"/>
                </a:lnTo>
                <a:lnTo>
                  <a:pt x="14905" y="10387"/>
                </a:lnTo>
                <a:lnTo>
                  <a:pt x="15545" y="10420"/>
                </a:lnTo>
                <a:close/>
              </a:path>
              <a:path w="21600" h="21600" extrusionOk="0">
                <a:moveTo>
                  <a:pt x="15545" y="8633"/>
                </a:moveTo>
                <a:lnTo>
                  <a:pt x="15836" y="8600"/>
                </a:lnTo>
                <a:lnTo>
                  <a:pt x="16098" y="8501"/>
                </a:lnTo>
                <a:lnTo>
                  <a:pt x="16389" y="8303"/>
                </a:lnTo>
                <a:lnTo>
                  <a:pt x="16622" y="8137"/>
                </a:lnTo>
                <a:lnTo>
                  <a:pt x="16768" y="7873"/>
                </a:lnTo>
                <a:lnTo>
                  <a:pt x="16942" y="7542"/>
                </a:lnTo>
                <a:lnTo>
                  <a:pt x="17001" y="7244"/>
                </a:lnTo>
                <a:lnTo>
                  <a:pt x="17030" y="6913"/>
                </a:lnTo>
                <a:lnTo>
                  <a:pt x="17001" y="6549"/>
                </a:lnTo>
                <a:lnTo>
                  <a:pt x="16942" y="6252"/>
                </a:lnTo>
                <a:lnTo>
                  <a:pt x="16768" y="5921"/>
                </a:lnTo>
                <a:lnTo>
                  <a:pt x="16564" y="5689"/>
                </a:lnTo>
                <a:lnTo>
                  <a:pt x="16389" y="5491"/>
                </a:lnTo>
                <a:lnTo>
                  <a:pt x="16098" y="5292"/>
                </a:lnTo>
                <a:lnTo>
                  <a:pt x="15836" y="5226"/>
                </a:lnTo>
                <a:lnTo>
                  <a:pt x="15545" y="5193"/>
                </a:lnTo>
                <a:lnTo>
                  <a:pt x="15225" y="5226"/>
                </a:lnTo>
                <a:lnTo>
                  <a:pt x="14963" y="5292"/>
                </a:lnTo>
                <a:lnTo>
                  <a:pt x="14672" y="5491"/>
                </a:lnTo>
                <a:lnTo>
                  <a:pt x="14439" y="5689"/>
                </a:lnTo>
                <a:lnTo>
                  <a:pt x="14293" y="5921"/>
                </a:lnTo>
                <a:lnTo>
                  <a:pt x="14119" y="6252"/>
                </a:lnTo>
                <a:lnTo>
                  <a:pt x="14031" y="6549"/>
                </a:lnTo>
                <a:lnTo>
                  <a:pt x="14002" y="6913"/>
                </a:lnTo>
                <a:lnTo>
                  <a:pt x="14031" y="7244"/>
                </a:lnTo>
                <a:lnTo>
                  <a:pt x="14119" y="7542"/>
                </a:lnTo>
                <a:lnTo>
                  <a:pt x="14293" y="7873"/>
                </a:lnTo>
                <a:lnTo>
                  <a:pt x="14439" y="8071"/>
                </a:lnTo>
                <a:lnTo>
                  <a:pt x="14672" y="8303"/>
                </a:lnTo>
                <a:lnTo>
                  <a:pt x="14963" y="8501"/>
                </a:lnTo>
                <a:lnTo>
                  <a:pt x="15225" y="8600"/>
                </a:lnTo>
                <a:lnTo>
                  <a:pt x="15545" y="8633"/>
                </a:lnTo>
                <a:close/>
              </a:path>
              <a:path w="21600" h="21600" extrusionOk="0">
                <a:moveTo>
                  <a:pt x="0" y="12900"/>
                </a:moveTo>
                <a:lnTo>
                  <a:pt x="5036" y="12900"/>
                </a:lnTo>
                <a:lnTo>
                  <a:pt x="5036" y="14984"/>
                </a:lnTo>
                <a:lnTo>
                  <a:pt x="0" y="14984"/>
                </a:lnTo>
                <a:lnTo>
                  <a:pt x="0" y="12900"/>
                </a:lnTo>
                <a:close/>
              </a:path>
              <a:path w="21600" h="21600" extrusionOk="0">
                <a:moveTo>
                  <a:pt x="7714" y="19681"/>
                </a:moveTo>
                <a:lnTo>
                  <a:pt x="8675" y="19681"/>
                </a:lnTo>
                <a:lnTo>
                  <a:pt x="12168" y="12669"/>
                </a:lnTo>
                <a:lnTo>
                  <a:pt x="13245" y="13397"/>
                </a:lnTo>
                <a:lnTo>
                  <a:pt x="9170" y="21600"/>
                </a:lnTo>
                <a:lnTo>
                  <a:pt x="7423" y="21600"/>
                </a:lnTo>
                <a:lnTo>
                  <a:pt x="1456" y="14984"/>
                </a:lnTo>
                <a:lnTo>
                  <a:pt x="3348" y="14984"/>
                </a:lnTo>
                <a:lnTo>
                  <a:pt x="7714" y="19681"/>
                </a:lnTo>
              </a:path>
            </a:pathLst>
          </a:custGeom>
          <a:solidFill>
            <a:srgbClr val="C0C0C0"/>
          </a:solidFill>
          <a:ln w="9525">
            <a:solidFill>
              <a:srgbClr val="000000"/>
            </a:solidFill>
            <a:miter lim="800000"/>
            <a:headEnd/>
            <a:tailEnd/>
          </a:ln>
        </p:spPr>
        <p:txBody>
          <a:bodyPr/>
          <a:lstStyle/>
          <a:p>
            <a:endParaRPr lang="en-GB"/>
          </a:p>
        </p:txBody>
      </p:sp>
      <p:sp>
        <p:nvSpPr>
          <p:cNvPr id="14353" name="TextBox 168"/>
          <p:cNvSpPr txBox="1">
            <a:spLocks noChangeArrowheads="1"/>
          </p:cNvSpPr>
          <p:nvPr/>
        </p:nvSpPr>
        <p:spPr bwMode="auto">
          <a:xfrm>
            <a:off x="1473200" y="6298104"/>
            <a:ext cx="330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latin typeface="Calibri" panose="020F0502020204030204" pitchFamily="34" charset="0"/>
              </a:rPr>
              <a:t>EA/Hu. Frame &amp; Maps</a:t>
            </a:r>
          </a:p>
        </p:txBody>
      </p:sp>
      <p:sp>
        <p:nvSpPr>
          <p:cNvPr id="14354" name="desklamp"/>
          <p:cNvSpPr>
            <a:spLocks noEditPoints="1" noChangeArrowheads="1"/>
          </p:cNvSpPr>
          <p:nvPr/>
        </p:nvSpPr>
        <p:spPr bwMode="auto">
          <a:xfrm>
            <a:off x="6850064" y="4800601"/>
            <a:ext cx="979487" cy="904875"/>
          </a:xfrm>
          <a:custGeom>
            <a:avLst/>
            <a:gdLst>
              <a:gd name="T0" fmla="*/ 2147483646 w 21600"/>
              <a:gd name="T1" fmla="*/ 2147483646 h 21600"/>
              <a:gd name="T2" fmla="*/ 2147483646 w 21600"/>
              <a:gd name="T3" fmla="*/ 2147483646 h 21600"/>
              <a:gd name="T4" fmla="*/ 0 w 21600"/>
              <a:gd name="T5" fmla="*/ 2147483646 h 21600"/>
              <a:gd name="T6" fmla="*/ 0 w 21600"/>
              <a:gd name="T7" fmla="*/ 2147483646 h 21600"/>
              <a:gd name="T8" fmla="*/ 0 60000 65536"/>
              <a:gd name="T9" fmla="*/ 0 60000 65536"/>
              <a:gd name="T10" fmla="*/ 0 60000 65536"/>
              <a:gd name="T11" fmla="*/ 0 60000 65536"/>
              <a:gd name="T12" fmla="*/ 2186 w 21600"/>
              <a:gd name="T13" fmla="*/ 22426 h 21600"/>
              <a:gd name="T14" fmla="*/ 19435 w 21600"/>
              <a:gd name="T15" fmla="*/ 27471 h 21600"/>
            </a:gdLst>
            <a:ahLst/>
            <a:cxnLst>
              <a:cxn ang="T8">
                <a:pos x="T0" y="T1"/>
              </a:cxn>
              <a:cxn ang="T9">
                <a:pos x="T2" y="T3"/>
              </a:cxn>
              <a:cxn ang="T10">
                <a:pos x="T4" y="T5"/>
              </a:cxn>
              <a:cxn ang="T11">
                <a:pos x="T6" y="T7"/>
              </a:cxn>
            </a:cxnLst>
            <a:rect l="T12" t="T13" r="T14" b="T15"/>
            <a:pathLst>
              <a:path w="21600" h="21600" extrusionOk="0">
                <a:moveTo>
                  <a:pt x="11178" y="11842"/>
                </a:moveTo>
                <a:lnTo>
                  <a:pt x="11644" y="12206"/>
                </a:lnTo>
                <a:lnTo>
                  <a:pt x="12168" y="12702"/>
                </a:lnTo>
                <a:lnTo>
                  <a:pt x="12605" y="13000"/>
                </a:lnTo>
                <a:lnTo>
                  <a:pt x="13129" y="13330"/>
                </a:lnTo>
                <a:lnTo>
                  <a:pt x="13682" y="13529"/>
                </a:lnTo>
                <a:lnTo>
                  <a:pt x="14264" y="13694"/>
                </a:lnTo>
                <a:lnTo>
                  <a:pt x="14905" y="13794"/>
                </a:lnTo>
                <a:lnTo>
                  <a:pt x="15545" y="13794"/>
                </a:lnTo>
                <a:lnTo>
                  <a:pt x="16127" y="13794"/>
                </a:lnTo>
                <a:lnTo>
                  <a:pt x="16680" y="13694"/>
                </a:lnTo>
                <a:lnTo>
                  <a:pt x="17233" y="13529"/>
                </a:lnTo>
                <a:lnTo>
                  <a:pt x="17816" y="13330"/>
                </a:lnTo>
                <a:lnTo>
                  <a:pt x="18427" y="13033"/>
                </a:lnTo>
                <a:lnTo>
                  <a:pt x="18893" y="12702"/>
                </a:lnTo>
                <a:lnTo>
                  <a:pt x="19300" y="12305"/>
                </a:lnTo>
                <a:lnTo>
                  <a:pt x="19766" y="11842"/>
                </a:lnTo>
                <a:lnTo>
                  <a:pt x="20203" y="11379"/>
                </a:lnTo>
                <a:lnTo>
                  <a:pt x="20523" y="10817"/>
                </a:lnTo>
                <a:lnTo>
                  <a:pt x="20843" y="10287"/>
                </a:lnTo>
                <a:lnTo>
                  <a:pt x="21076" y="9626"/>
                </a:lnTo>
                <a:lnTo>
                  <a:pt x="21338" y="8997"/>
                </a:lnTo>
                <a:lnTo>
                  <a:pt x="21513" y="8336"/>
                </a:lnTo>
                <a:lnTo>
                  <a:pt x="21600" y="7608"/>
                </a:lnTo>
                <a:lnTo>
                  <a:pt x="21600" y="6913"/>
                </a:lnTo>
                <a:lnTo>
                  <a:pt x="21600" y="6219"/>
                </a:lnTo>
                <a:lnTo>
                  <a:pt x="21513" y="5590"/>
                </a:lnTo>
                <a:lnTo>
                  <a:pt x="21338" y="4896"/>
                </a:lnTo>
                <a:lnTo>
                  <a:pt x="21163" y="4300"/>
                </a:lnTo>
                <a:lnTo>
                  <a:pt x="20901" y="3705"/>
                </a:lnTo>
                <a:lnTo>
                  <a:pt x="20610" y="3175"/>
                </a:lnTo>
                <a:lnTo>
                  <a:pt x="20290" y="2613"/>
                </a:lnTo>
                <a:lnTo>
                  <a:pt x="19882" y="2117"/>
                </a:lnTo>
                <a:lnTo>
                  <a:pt x="19475" y="1687"/>
                </a:lnTo>
                <a:lnTo>
                  <a:pt x="18980" y="1224"/>
                </a:lnTo>
                <a:lnTo>
                  <a:pt x="18514" y="860"/>
                </a:lnTo>
                <a:lnTo>
                  <a:pt x="17903" y="595"/>
                </a:lnTo>
                <a:lnTo>
                  <a:pt x="17350" y="298"/>
                </a:lnTo>
                <a:lnTo>
                  <a:pt x="16768" y="99"/>
                </a:lnTo>
                <a:lnTo>
                  <a:pt x="16127" y="0"/>
                </a:lnTo>
                <a:lnTo>
                  <a:pt x="15545" y="0"/>
                </a:lnTo>
                <a:lnTo>
                  <a:pt x="14905" y="0"/>
                </a:lnTo>
                <a:lnTo>
                  <a:pt x="14264" y="99"/>
                </a:lnTo>
                <a:lnTo>
                  <a:pt x="13682" y="298"/>
                </a:lnTo>
                <a:lnTo>
                  <a:pt x="13129" y="496"/>
                </a:lnTo>
                <a:lnTo>
                  <a:pt x="12547" y="761"/>
                </a:lnTo>
                <a:lnTo>
                  <a:pt x="12081" y="1058"/>
                </a:lnTo>
                <a:lnTo>
                  <a:pt x="11586" y="1489"/>
                </a:lnTo>
                <a:lnTo>
                  <a:pt x="11178" y="1985"/>
                </a:lnTo>
                <a:lnTo>
                  <a:pt x="10800" y="2481"/>
                </a:lnTo>
                <a:lnTo>
                  <a:pt x="10480" y="2944"/>
                </a:lnTo>
                <a:lnTo>
                  <a:pt x="10130" y="3572"/>
                </a:lnTo>
                <a:lnTo>
                  <a:pt x="9868" y="4201"/>
                </a:lnTo>
                <a:lnTo>
                  <a:pt x="9723" y="4829"/>
                </a:lnTo>
                <a:lnTo>
                  <a:pt x="9548" y="5491"/>
                </a:lnTo>
                <a:lnTo>
                  <a:pt x="9461" y="6219"/>
                </a:lnTo>
                <a:lnTo>
                  <a:pt x="9461" y="6913"/>
                </a:lnTo>
                <a:lnTo>
                  <a:pt x="9461" y="7608"/>
                </a:lnTo>
                <a:lnTo>
                  <a:pt x="9548" y="8336"/>
                </a:lnTo>
                <a:lnTo>
                  <a:pt x="9723" y="8997"/>
                </a:lnTo>
                <a:lnTo>
                  <a:pt x="9868" y="9626"/>
                </a:lnTo>
                <a:lnTo>
                  <a:pt x="10130" y="10254"/>
                </a:lnTo>
                <a:lnTo>
                  <a:pt x="10422" y="10717"/>
                </a:lnTo>
                <a:lnTo>
                  <a:pt x="10858" y="11313"/>
                </a:lnTo>
                <a:lnTo>
                  <a:pt x="11178" y="11842"/>
                </a:lnTo>
                <a:close/>
              </a:path>
              <a:path w="21600" h="21600" extrusionOk="0">
                <a:moveTo>
                  <a:pt x="15545" y="10420"/>
                </a:moveTo>
                <a:lnTo>
                  <a:pt x="16127" y="10387"/>
                </a:lnTo>
                <a:lnTo>
                  <a:pt x="16680" y="10188"/>
                </a:lnTo>
                <a:lnTo>
                  <a:pt x="17292" y="9824"/>
                </a:lnTo>
                <a:lnTo>
                  <a:pt x="17757" y="9427"/>
                </a:lnTo>
                <a:lnTo>
                  <a:pt x="18078" y="8898"/>
                </a:lnTo>
                <a:lnTo>
                  <a:pt x="18427" y="8236"/>
                </a:lnTo>
                <a:lnTo>
                  <a:pt x="18602" y="7608"/>
                </a:lnTo>
                <a:lnTo>
                  <a:pt x="18631" y="6913"/>
                </a:lnTo>
                <a:lnTo>
                  <a:pt x="18602" y="6219"/>
                </a:lnTo>
                <a:lnTo>
                  <a:pt x="18427" y="5590"/>
                </a:lnTo>
                <a:lnTo>
                  <a:pt x="18078" y="4896"/>
                </a:lnTo>
                <a:lnTo>
                  <a:pt x="17670" y="4366"/>
                </a:lnTo>
                <a:lnTo>
                  <a:pt x="17292" y="4002"/>
                </a:lnTo>
                <a:lnTo>
                  <a:pt x="16680" y="3606"/>
                </a:lnTo>
                <a:lnTo>
                  <a:pt x="16127" y="3407"/>
                </a:lnTo>
                <a:lnTo>
                  <a:pt x="15545" y="3374"/>
                </a:lnTo>
                <a:lnTo>
                  <a:pt x="14905" y="3407"/>
                </a:lnTo>
                <a:lnTo>
                  <a:pt x="14351" y="3606"/>
                </a:lnTo>
                <a:lnTo>
                  <a:pt x="13769" y="4002"/>
                </a:lnTo>
                <a:lnTo>
                  <a:pt x="13304" y="4366"/>
                </a:lnTo>
                <a:lnTo>
                  <a:pt x="12954" y="4896"/>
                </a:lnTo>
                <a:lnTo>
                  <a:pt x="12634" y="5590"/>
                </a:lnTo>
                <a:lnTo>
                  <a:pt x="12459" y="6219"/>
                </a:lnTo>
                <a:lnTo>
                  <a:pt x="12430" y="6913"/>
                </a:lnTo>
                <a:lnTo>
                  <a:pt x="12459" y="7608"/>
                </a:lnTo>
                <a:lnTo>
                  <a:pt x="12634" y="8236"/>
                </a:lnTo>
                <a:lnTo>
                  <a:pt x="12954" y="8898"/>
                </a:lnTo>
                <a:lnTo>
                  <a:pt x="13304" y="9328"/>
                </a:lnTo>
                <a:lnTo>
                  <a:pt x="13769" y="9824"/>
                </a:lnTo>
                <a:lnTo>
                  <a:pt x="14351" y="10188"/>
                </a:lnTo>
                <a:lnTo>
                  <a:pt x="14905" y="10387"/>
                </a:lnTo>
                <a:lnTo>
                  <a:pt x="15545" y="10420"/>
                </a:lnTo>
                <a:close/>
              </a:path>
              <a:path w="21600" h="21600" extrusionOk="0">
                <a:moveTo>
                  <a:pt x="15545" y="8633"/>
                </a:moveTo>
                <a:lnTo>
                  <a:pt x="15836" y="8600"/>
                </a:lnTo>
                <a:lnTo>
                  <a:pt x="16098" y="8501"/>
                </a:lnTo>
                <a:lnTo>
                  <a:pt x="16389" y="8303"/>
                </a:lnTo>
                <a:lnTo>
                  <a:pt x="16622" y="8137"/>
                </a:lnTo>
                <a:lnTo>
                  <a:pt x="16768" y="7873"/>
                </a:lnTo>
                <a:lnTo>
                  <a:pt x="16942" y="7542"/>
                </a:lnTo>
                <a:lnTo>
                  <a:pt x="17001" y="7244"/>
                </a:lnTo>
                <a:lnTo>
                  <a:pt x="17030" y="6913"/>
                </a:lnTo>
                <a:lnTo>
                  <a:pt x="17001" y="6549"/>
                </a:lnTo>
                <a:lnTo>
                  <a:pt x="16942" y="6252"/>
                </a:lnTo>
                <a:lnTo>
                  <a:pt x="16768" y="5921"/>
                </a:lnTo>
                <a:lnTo>
                  <a:pt x="16564" y="5689"/>
                </a:lnTo>
                <a:lnTo>
                  <a:pt x="16389" y="5491"/>
                </a:lnTo>
                <a:lnTo>
                  <a:pt x="16098" y="5292"/>
                </a:lnTo>
                <a:lnTo>
                  <a:pt x="15836" y="5226"/>
                </a:lnTo>
                <a:lnTo>
                  <a:pt x="15545" y="5193"/>
                </a:lnTo>
                <a:lnTo>
                  <a:pt x="15225" y="5226"/>
                </a:lnTo>
                <a:lnTo>
                  <a:pt x="14963" y="5292"/>
                </a:lnTo>
                <a:lnTo>
                  <a:pt x="14672" y="5491"/>
                </a:lnTo>
                <a:lnTo>
                  <a:pt x="14439" y="5689"/>
                </a:lnTo>
                <a:lnTo>
                  <a:pt x="14293" y="5921"/>
                </a:lnTo>
                <a:lnTo>
                  <a:pt x="14119" y="6252"/>
                </a:lnTo>
                <a:lnTo>
                  <a:pt x="14031" y="6549"/>
                </a:lnTo>
                <a:lnTo>
                  <a:pt x="14002" y="6913"/>
                </a:lnTo>
                <a:lnTo>
                  <a:pt x="14031" y="7244"/>
                </a:lnTo>
                <a:lnTo>
                  <a:pt x="14119" y="7542"/>
                </a:lnTo>
                <a:lnTo>
                  <a:pt x="14293" y="7873"/>
                </a:lnTo>
                <a:lnTo>
                  <a:pt x="14439" y="8071"/>
                </a:lnTo>
                <a:lnTo>
                  <a:pt x="14672" y="8303"/>
                </a:lnTo>
                <a:lnTo>
                  <a:pt x="14963" y="8501"/>
                </a:lnTo>
                <a:lnTo>
                  <a:pt x="15225" y="8600"/>
                </a:lnTo>
                <a:lnTo>
                  <a:pt x="15545" y="8633"/>
                </a:lnTo>
                <a:close/>
              </a:path>
              <a:path w="21600" h="21600" extrusionOk="0">
                <a:moveTo>
                  <a:pt x="0" y="12900"/>
                </a:moveTo>
                <a:lnTo>
                  <a:pt x="5036" y="12900"/>
                </a:lnTo>
                <a:lnTo>
                  <a:pt x="5036" y="14984"/>
                </a:lnTo>
                <a:lnTo>
                  <a:pt x="0" y="14984"/>
                </a:lnTo>
                <a:lnTo>
                  <a:pt x="0" y="12900"/>
                </a:lnTo>
                <a:close/>
              </a:path>
              <a:path w="21600" h="21600" extrusionOk="0">
                <a:moveTo>
                  <a:pt x="7714" y="19681"/>
                </a:moveTo>
                <a:lnTo>
                  <a:pt x="8675" y="19681"/>
                </a:lnTo>
                <a:lnTo>
                  <a:pt x="12168" y="12669"/>
                </a:lnTo>
                <a:lnTo>
                  <a:pt x="13245" y="13397"/>
                </a:lnTo>
                <a:lnTo>
                  <a:pt x="9170" y="21600"/>
                </a:lnTo>
                <a:lnTo>
                  <a:pt x="7423" y="21600"/>
                </a:lnTo>
                <a:lnTo>
                  <a:pt x="1456" y="14984"/>
                </a:lnTo>
                <a:lnTo>
                  <a:pt x="3348" y="14984"/>
                </a:lnTo>
                <a:lnTo>
                  <a:pt x="7714" y="19681"/>
                </a:lnTo>
              </a:path>
            </a:pathLst>
          </a:custGeom>
          <a:solidFill>
            <a:srgbClr val="C0C0C0"/>
          </a:solidFill>
          <a:ln w="9525">
            <a:solidFill>
              <a:srgbClr val="000000"/>
            </a:solidFill>
            <a:miter lim="800000"/>
            <a:headEnd/>
            <a:tailEnd/>
          </a:ln>
        </p:spPr>
        <p:txBody>
          <a:bodyPr/>
          <a:lstStyle/>
          <a:p>
            <a:endParaRPr lang="en-GB"/>
          </a:p>
        </p:txBody>
      </p:sp>
      <p:sp>
        <p:nvSpPr>
          <p:cNvPr id="14356" name="TextBox 171"/>
          <p:cNvSpPr txBox="1">
            <a:spLocks noChangeArrowheads="1"/>
          </p:cNvSpPr>
          <p:nvPr/>
        </p:nvSpPr>
        <p:spPr bwMode="auto">
          <a:xfrm>
            <a:off x="5569139" y="6207458"/>
            <a:ext cx="2806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latin typeface="Calibri" panose="020F0502020204030204" pitchFamily="34" charset="0"/>
              </a:rPr>
              <a:t>Directory of Industries &amp; Businesses</a:t>
            </a:r>
          </a:p>
        </p:txBody>
      </p:sp>
      <p:sp>
        <p:nvSpPr>
          <p:cNvPr id="14357" name="desklamp"/>
          <p:cNvSpPr>
            <a:spLocks noEditPoints="1" noChangeArrowheads="1"/>
          </p:cNvSpPr>
          <p:nvPr/>
        </p:nvSpPr>
        <p:spPr bwMode="auto">
          <a:xfrm>
            <a:off x="9244014" y="3886201"/>
            <a:ext cx="979487" cy="904875"/>
          </a:xfrm>
          <a:custGeom>
            <a:avLst/>
            <a:gdLst>
              <a:gd name="T0" fmla="*/ 2147483646 w 21600"/>
              <a:gd name="T1" fmla="*/ 2147483646 h 21600"/>
              <a:gd name="T2" fmla="*/ 2147483646 w 21600"/>
              <a:gd name="T3" fmla="*/ 2147483646 h 21600"/>
              <a:gd name="T4" fmla="*/ 0 w 21600"/>
              <a:gd name="T5" fmla="*/ 2147483646 h 21600"/>
              <a:gd name="T6" fmla="*/ 0 w 21600"/>
              <a:gd name="T7" fmla="*/ 2147483646 h 21600"/>
              <a:gd name="T8" fmla="*/ 0 60000 65536"/>
              <a:gd name="T9" fmla="*/ 0 60000 65536"/>
              <a:gd name="T10" fmla="*/ 0 60000 65536"/>
              <a:gd name="T11" fmla="*/ 0 60000 65536"/>
              <a:gd name="T12" fmla="*/ 2186 w 21600"/>
              <a:gd name="T13" fmla="*/ 22426 h 21600"/>
              <a:gd name="T14" fmla="*/ 19435 w 21600"/>
              <a:gd name="T15" fmla="*/ 27471 h 21600"/>
            </a:gdLst>
            <a:ahLst/>
            <a:cxnLst>
              <a:cxn ang="T8">
                <a:pos x="T0" y="T1"/>
              </a:cxn>
              <a:cxn ang="T9">
                <a:pos x="T2" y="T3"/>
              </a:cxn>
              <a:cxn ang="T10">
                <a:pos x="T4" y="T5"/>
              </a:cxn>
              <a:cxn ang="T11">
                <a:pos x="T6" y="T7"/>
              </a:cxn>
            </a:cxnLst>
            <a:rect l="T12" t="T13" r="T14" b="T15"/>
            <a:pathLst>
              <a:path w="21600" h="21600" extrusionOk="0">
                <a:moveTo>
                  <a:pt x="11178" y="11842"/>
                </a:moveTo>
                <a:lnTo>
                  <a:pt x="11644" y="12206"/>
                </a:lnTo>
                <a:lnTo>
                  <a:pt x="12168" y="12702"/>
                </a:lnTo>
                <a:lnTo>
                  <a:pt x="12605" y="13000"/>
                </a:lnTo>
                <a:lnTo>
                  <a:pt x="13129" y="13330"/>
                </a:lnTo>
                <a:lnTo>
                  <a:pt x="13682" y="13529"/>
                </a:lnTo>
                <a:lnTo>
                  <a:pt x="14264" y="13694"/>
                </a:lnTo>
                <a:lnTo>
                  <a:pt x="14905" y="13794"/>
                </a:lnTo>
                <a:lnTo>
                  <a:pt x="15545" y="13794"/>
                </a:lnTo>
                <a:lnTo>
                  <a:pt x="16127" y="13794"/>
                </a:lnTo>
                <a:lnTo>
                  <a:pt x="16680" y="13694"/>
                </a:lnTo>
                <a:lnTo>
                  <a:pt x="17233" y="13529"/>
                </a:lnTo>
                <a:lnTo>
                  <a:pt x="17816" y="13330"/>
                </a:lnTo>
                <a:lnTo>
                  <a:pt x="18427" y="13033"/>
                </a:lnTo>
                <a:lnTo>
                  <a:pt x="18893" y="12702"/>
                </a:lnTo>
                <a:lnTo>
                  <a:pt x="19300" y="12305"/>
                </a:lnTo>
                <a:lnTo>
                  <a:pt x="19766" y="11842"/>
                </a:lnTo>
                <a:lnTo>
                  <a:pt x="20203" y="11379"/>
                </a:lnTo>
                <a:lnTo>
                  <a:pt x="20523" y="10817"/>
                </a:lnTo>
                <a:lnTo>
                  <a:pt x="20843" y="10287"/>
                </a:lnTo>
                <a:lnTo>
                  <a:pt x="21076" y="9626"/>
                </a:lnTo>
                <a:lnTo>
                  <a:pt x="21338" y="8997"/>
                </a:lnTo>
                <a:lnTo>
                  <a:pt x="21513" y="8336"/>
                </a:lnTo>
                <a:lnTo>
                  <a:pt x="21600" y="7608"/>
                </a:lnTo>
                <a:lnTo>
                  <a:pt x="21600" y="6913"/>
                </a:lnTo>
                <a:lnTo>
                  <a:pt x="21600" y="6219"/>
                </a:lnTo>
                <a:lnTo>
                  <a:pt x="21513" y="5590"/>
                </a:lnTo>
                <a:lnTo>
                  <a:pt x="21338" y="4896"/>
                </a:lnTo>
                <a:lnTo>
                  <a:pt x="21163" y="4300"/>
                </a:lnTo>
                <a:lnTo>
                  <a:pt x="20901" y="3705"/>
                </a:lnTo>
                <a:lnTo>
                  <a:pt x="20610" y="3175"/>
                </a:lnTo>
                <a:lnTo>
                  <a:pt x="20290" y="2613"/>
                </a:lnTo>
                <a:lnTo>
                  <a:pt x="19882" y="2117"/>
                </a:lnTo>
                <a:lnTo>
                  <a:pt x="19475" y="1687"/>
                </a:lnTo>
                <a:lnTo>
                  <a:pt x="18980" y="1224"/>
                </a:lnTo>
                <a:lnTo>
                  <a:pt x="18514" y="860"/>
                </a:lnTo>
                <a:lnTo>
                  <a:pt x="17903" y="595"/>
                </a:lnTo>
                <a:lnTo>
                  <a:pt x="17350" y="298"/>
                </a:lnTo>
                <a:lnTo>
                  <a:pt x="16768" y="99"/>
                </a:lnTo>
                <a:lnTo>
                  <a:pt x="16127" y="0"/>
                </a:lnTo>
                <a:lnTo>
                  <a:pt x="15545" y="0"/>
                </a:lnTo>
                <a:lnTo>
                  <a:pt x="14905" y="0"/>
                </a:lnTo>
                <a:lnTo>
                  <a:pt x="14264" y="99"/>
                </a:lnTo>
                <a:lnTo>
                  <a:pt x="13682" y="298"/>
                </a:lnTo>
                <a:lnTo>
                  <a:pt x="13129" y="496"/>
                </a:lnTo>
                <a:lnTo>
                  <a:pt x="12547" y="761"/>
                </a:lnTo>
                <a:lnTo>
                  <a:pt x="12081" y="1058"/>
                </a:lnTo>
                <a:lnTo>
                  <a:pt x="11586" y="1489"/>
                </a:lnTo>
                <a:lnTo>
                  <a:pt x="11178" y="1985"/>
                </a:lnTo>
                <a:lnTo>
                  <a:pt x="10800" y="2481"/>
                </a:lnTo>
                <a:lnTo>
                  <a:pt x="10480" y="2944"/>
                </a:lnTo>
                <a:lnTo>
                  <a:pt x="10130" y="3572"/>
                </a:lnTo>
                <a:lnTo>
                  <a:pt x="9868" y="4201"/>
                </a:lnTo>
                <a:lnTo>
                  <a:pt x="9723" y="4829"/>
                </a:lnTo>
                <a:lnTo>
                  <a:pt x="9548" y="5491"/>
                </a:lnTo>
                <a:lnTo>
                  <a:pt x="9461" y="6219"/>
                </a:lnTo>
                <a:lnTo>
                  <a:pt x="9461" y="6913"/>
                </a:lnTo>
                <a:lnTo>
                  <a:pt x="9461" y="7608"/>
                </a:lnTo>
                <a:lnTo>
                  <a:pt x="9548" y="8336"/>
                </a:lnTo>
                <a:lnTo>
                  <a:pt x="9723" y="8997"/>
                </a:lnTo>
                <a:lnTo>
                  <a:pt x="9868" y="9626"/>
                </a:lnTo>
                <a:lnTo>
                  <a:pt x="10130" y="10254"/>
                </a:lnTo>
                <a:lnTo>
                  <a:pt x="10422" y="10717"/>
                </a:lnTo>
                <a:lnTo>
                  <a:pt x="10858" y="11313"/>
                </a:lnTo>
                <a:lnTo>
                  <a:pt x="11178" y="11842"/>
                </a:lnTo>
                <a:close/>
              </a:path>
              <a:path w="21600" h="21600" extrusionOk="0">
                <a:moveTo>
                  <a:pt x="15545" y="10420"/>
                </a:moveTo>
                <a:lnTo>
                  <a:pt x="16127" y="10387"/>
                </a:lnTo>
                <a:lnTo>
                  <a:pt x="16680" y="10188"/>
                </a:lnTo>
                <a:lnTo>
                  <a:pt x="17292" y="9824"/>
                </a:lnTo>
                <a:lnTo>
                  <a:pt x="17757" y="9427"/>
                </a:lnTo>
                <a:lnTo>
                  <a:pt x="18078" y="8898"/>
                </a:lnTo>
                <a:lnTo>
                  <a:pt x="18427" y="8236"/>
                </a:lnTo>
                <a:lnTo>
                  <a:pt x="18602" y="7608"/>
                </a:lnTo>
                <a:lnTo>
                  <a:pt x="18631" y="6913"/>
                </a:lnTo>
                <a:lnTo>
                  <a:pt x="18602" y="6219"/>
                </a:lnTo>
                <a:lnTo>
                  <a:pt x="18427" y="5590"/>
                </a:lnTo>
                <a:lnTo>
                  <a:pt x="18078" y="4896"/>
                </a:lnTo>
                <a:lnTo>
                  <a:pt x="17670" y="4366"/>
                </a:lnTo>
                <a:lnTo>
                  <a:pt x="17292" y="4002"/>
                </a:lnTo>
                <a:lnTo>
                  <a:pt x="16680" y="3606"/>
                </a:lnTo>
                <a:lnTo>
                  <a:pt x="16127" y="3407"/>
                </a:lnTo>
                <a:lnTo>
                  <a:pt x="15545" y="3374"/>
                </a:lnTo>
                <a:lnTo>
                  <a:pt x="14905" y="3407"/>
                </a:lnTo>
                <a:lnTo>
                  <a:pt x="14351" y="3606"/>
                </a:lnTo>
                <a:lnTo>
                  <a:pt x="13769" y="4002"/>
                </a:lnTo>
                <a:lnTo>
                  <a:pt x="13304" y="4366"/>
                </a:lnTo>
                <a:lnTo>
                  <a:pt x="12954" y="4896"/>
                </a:lnTo>
                <a:lnTo>
                  <a:pt x="12634" y="5590"/>
                </a:lnTo>
                <a:lnTo>
                  <a:pt x="12459" y="6219"/>
                </a:lnTo>
                <a:lnTo>
                  <a:pt x="12430" y="6913"/>
                </a:lnTo>
                <a:lnTo>
                  <a:pt x="12459" y="7608"/>
                </a:lnTo>
                <a:lnTo>
                  <a:pt x="12634" y="8236"/>
                </a:lnTo>
                <a:lnTo>
                  <a:pt x="12954" y="8898"/>
                </a:lnTo>
                <a:lnTo>
                  <a:pt x="13304" y="9328"/>
                </a:lnTo>
                <a:lnTo>
                  <a:pt x="13769" y="9824"/>
                </a:lnTo>
                <a:lnTo>
                  <a:pt x="14351" y="10188"/>
                </a:lnTo>
                <a:lnTo>
                  <a:pt x="14905" y="10387"/>
                </a:lnTo>
                <a:lnTo>
                  <a:pt x="15545" y="10420"/>
                </a:lnTo>
                <a:close/>
              </a:path>
              <a:path w="21600" h="21600" extrusionOk="0">
                <a:moveTo>
                  <a:pt x="15545" y="8633"/>
                </a:moveTo>
                <a:lnTo>
                  <a:pt x="15836" y="8600"/>
                </a:lnTo>
                <a:lnTo>
                  <a:pt x="16098" y="8501"/>
                </a:lnTo>
                <a:lnTo>
                  <a:pt x="16389" y="8303"/>
                </a:lnTo>
                <a:lnTo>
                  <a:pt x="16622" y="8137"/>
                </a:lnTo>
                <a:lnTo>
                  <a:pt x="16768" y="7873"/>
                </a:lnTo>
                <a:lnTo>
                  <a:pt x="16942" y="7542"/>
                </a:lnTo>
                <a:lnTo>
                  <a:pt x="17001" y="7244"/>
                </a:lnTo>
                <a:lnTo>
                  <a:pt x="17030" y="6913"/>
                </a:lnTo>
                <a:lnTo>
                  <a:pt x="17001" y="6549"/>
                </a:lnTo>
                <a:lnTo>
                  <a:pt x="16942" y="6252"/>
                </a:lnTo>
                <a:lnTo>
                  <a:pt x="16768" y="5921"/>
                </a:lnTo>
                <a:lnTo>
                  <a:pt x="16564" y="5689"/>
                </a:lnTo>
                <a:lnTo>
                  <a:pt x="16389" y="5491"/>
                </a:lnTo>
                <a:lnTo>
                  <a:pt x="16098" y="5292"/>
                </a:lnTo>
                <a:lnTo>
                  <a:pt x="15836" y="5226"/>
                </a:lnTo>
                <a:lnTo>
                  <a:pt x="15545" y="5193"/>
                </a:lnTo>
                <a:lnTo>
                  <a:pt x="15225" y="5226"/>
                </a:lnTo>
                <a:lnTo>
                  <a:pt x="14963" y="5292"/>
                </a:lnTo>
                <a:lnTo>
                  <a:pt x="14672" y="5491"/>
                </a:lnTo>
                <a:lnTo>
                  <a:pt x="14439" y="5689"/>
                </a:lnTo>
                <a:lnTo>
                  <a:pt x="14293" y="5921"/>
                </a:lnTo>
                <a:lnTo>
                  <a:pt x="14119" y="6252"/>
                </a:lnTo>
                <a:lnTo>
                  <a:pt x="14031" y="6549"/>
                </a:lnTo>
                <a:lnTo>
                  <a:pt x="14002" y="6913"/>
                </a:lnTo>
                <a:lnTo>
                  <a:pt x="14031" y="7244"/>
                </a:lnTo>
                <a:lnTo>
                  <a:pt x="14119" y="7542"/>
                </a:lnTo>
                <a:lnTo>
                  <a:pt x="14293" y="7873"/>
                </a:lnTo>
                <a:lnTo>
                  <a:pt x="14439" y="8071"/>
                </a:lnTo>
                <a:lnTo>
                  <a:pt x="14672" y="8303"/>
                </a:lnTo>
                <a:lnTo>
                  <a:pt x="14963" y="8501"/>
                </a:lnTo>
                <a:lnTo>
                  <a:pt x="15225" y="8600"/>
                </a:lnTo>
                <a:lnTo>
                  <a:pt x="15545" y="8633"/>
                </a:lnTo>
                <a:close/>
              </a:path>
              <a:path w="21600" h="21600" extrusionOk="0">
                <a:moveTo>
                  <a:pt x="0" y="12900"/>
                </a:moveTo>
                <a:lnTo>
                  <a:pt x="5036" y="12900"/>
                </a:lnTo>
                <a:lnTo>
                  <a:pt x="5036" y="14984"/>
                </a:lnTo>
                <a:lnTo>
                  <a:pt x="0" y="14984"/>
                </a:lnTo>
                <a:lnTo>
                  <a:pt x="0" y="12900"/>
                </a:lnTo>
                <a:close/>
              </a:path>
              <a:path w="21600" h="21600" extrusionOk="0">
                <a:moveTo>
                  <a:pt x="7714" y="19681"/>
                </a:moveTo>
                <a:lnTo>
                  <a:pt x="8675" y="19681"/>
                </a:lnTo>
                <a:lnTo>
                  <a:pt x="12168" y="12669"/>
                </a:lnTo>
                <a:lnTo>
                  <a:pt x="13245" y="13397"/>
                </a:lnTo>
                <a:lnTo>
                  <a:pt x="9170" y="21600"/>
                </a:lnTo>
                <a:lnTo>
                  <a:pt x="7423" y="21600"/>
                </a:lnTo>
                <a:lnTo>
                  <a:pt x="1456" y="14984"/>
                </a:lnTo>
                <a:lnTo>
                  <a:pt x="3348" y="14984"/>
                </a:lnTo>
                <a:lnTo>
                  <a:pt x="7714" y="19681"/>
                </a:lnTo>
              </a:path>
            </a:pathLst>
          </a:custGeom>
          <a:solidFill>
            <a:srgbClr val="C0C0C0"/>
          </a:solidFill>
          <a:ln w="9525">
            <a:solidFill>
              <a:srgbClr val="000000"/>
            </a:solidFill>
            <a:miter lim="800000"/>
            <a:headEnd/>
            <a:tailEnd/>
          </a:ln>
        </p:spPr>
        <p:txBody>
          <a:bodyPr/>
          <a:lstStyle/>
          <a:p>
            <a:endParaRPr lang="en-GB"/>
          </a:p>
        </p:txBody>
      </p:sp>
      <p:cxnSp>
        <p:nvCxnSpPr>
          <p:cNvPr id="175" name="Straight Connector 174"/>
          <p:cNvCxnSpPr/>
          <p:nvPr/>
        </p:nvCxnSpPr>
        <p:spPr>
          <a:xfrm rot="5400000">
            <a:off x="8488363" y="4770438"/>
            <a:ext cx="396875"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14360" name="TextBox 175"/>
          <p:cNvSpPr txBox="1">
            <a:spLocks noChangeArrowheads="1"/>
          </p:cNvSpPr>
          <p:nvPr/>
        </p:nvSpPr>
        <p:spPr bwMode="auto">
          <a:xfrm>
            <a:off x="8594857" y="5538603"/>
            <a:ext cx="24765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dirty="0">
                <a:latin typeface="Calibri" panose="020F0502020204030204" pitchFamily="34" charset="0"/>
              </a:rPr>
              <a:t>Compendium of Statistical Terms</a:t>
            </a:r>
          </a:p>
        </p:txBody>
      </p:sp>
      <p:sp>
        <p:nvSpPr>
          <p:cNvPr id="14361" name="AutoShape 41"/>
          <p:cNvSpPr>
            <a:spLocks noChangeAspect="1" noChangeArrowheads="1"/>
          </p:cNvSpPr>
          <p:nvPr/>
        </p:nvSpPr>
        <p:spPr bwMode="auto">
          <a:xfrm>
            <a:off x="8572500" y="2286000"/>
            <a:ext cx="2476500"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 name="TextBox 1"/>
          <p:cNvSpPr txBox="1"/>
          <p:nvPr/>
        </p:nvSpPr>
        <p:spPr>
          <a:xfrm>
            <a:off x="1549769" y="5622027"/>
            <a:ext cx="3054828" cy="707886"/>
          </a:xfrm>
          <a:prstGeom prst="rect">
            <a:avLst/>
          </a:prstGeom>
          <a:noFill/>
        </p:spPr>
        <p:txBody>
          <a:bodyPr wrap="square" rtlCol="0">
            <a:spAutoFit/>
          </a:bodyPr>
          <a:lstStyle/>
          <a:p>
            <a:r>
              <a:rPr lang="en-US" sz="2000" b="1" dirty="0">
                <a:solidFill>
                  <a:srgbClr val="FF0000"/>
                </a:solidFill>
              </a:rPr>
              <a:t>National Integrated Survey of Household using</a:t>
            </a:r>
          </a:p>
        </p:txBody>
      </p:sp>
      <p:sp>
        <p:nvSpPr>
          <p:cNvPr id="83" name="TextBox 82"/>
          <p:cNvSpPr txBox="1"/>
          <p:nvPr/>
        </p:nvSpPr>
        <p:spPr>
          <a:xfrm>
            <a:off x="5464093" y="5622778"/>
            <a:ext cx="3054828" cy="707886"/>
          </a:xfrm>
          <a:prstGeom prst="rect">
            <a:avLst/>
          </a:prstGeom>
          <a:noFill/>
        </p:spPr>
        <p:txBody>
          <a:bodyPr wrap="square" rtlCol="0">
            <a:spAutoFit/>
          </a:bodyPr>
          <a:lstStyle/>
          <a:p>
            <a:r>
              <a:rPr lang="en-US" sz="2000" b="1" dirty="0">
                <a:solidFill>
                  <a:srgbClr val="FF0000"/>
                </a:solidFill>
              </a:rPr>
              <a:t>National Integrated Survey of Establishment using </a:t>
            </a:r>
          </a:p>
        </p:txBody>
      </p:sp>
      <p:sp>
        <p:nvSpPr>
          <p:cNvPr id="86" name="TextBox 85"/>
          <p:cNvSpPr txBox="1"/>
          <p:nvPr/>
        </p:nvSpPr>
        <p:spPr>
          <a:xfrm>
            <a:off x="8716890" y="4846580"/>
            <a:ext cx="3329336" cy="646331"/>
          </a:xfrm>
          <a:prstGeom prst="rect">
            <a:avLst/>
          </a:prstGeom>
          <a:noFill/>
        </p:spPr>
        <p:txBody>
          <a:bodyPr wrap="square" rtlCol="0">
            <a:spAutoFit/>
          </a:bodyPr>
          <a:lstStyle/>
          <a:p>
            <a:r>
              <a:rPr lang="en-US" b="1" dirty="0">
                <a:solidFill>
                  <a:srgbClr val="FF0000"/>
                </a:solidFill>
              </a:rPr>
              <a:t>System of Administrative Statistics  </a:t>
            </a:r>
          </a:p>
        </p:txBody>
      </p:sp>
      <p:pic>
        <p:nvPicPr>
          <p:cNvPr id="8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22" y="6320087"/>
            <a:ext cx="993775"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 name="Rectangle 2"/>
          <p:cNvSpPr txBox="1">
            <a:spLocks noChangeArrowheads="1"/>
          </p:cNvSpPr>
          <p:nvPr/>
        </p:nvSpPr>
        <p:spPr>
          <a:xfrm>
            <a:off x="19988" y="0"/>
            <a:ext cx="12026238" cy="799546"/>
          </a:xfrm>
          <a:prstGeom prst="rect">
            <a:avLst/>
          </a:prstGeom>
          <a:solidFill>
            <a:schemeClr val="accent2"/>
          </a:solidFill>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000" b="1" dirty="0">
                <a:solidFill>
                  <a:srgbClr val="C00000"/>
                </a:solidFill>
                <a:latin typeface="Garamond" panose="02020404030301010803" pitchFamily="18" charset="0"/>
              </a:rPr>
              <a:t>Production of the SDGs Baseline Indicators</a:t>
            </a:r>
            <a:endParaRPr lang="en-US" altLang="en-US" sz="4000" dirty="0">
              <a:solidFill>
                <a:srgbClr val="C00000"/>
              </a:solidFill>
            </a:endParaRPr>
          </a:p>
        </p:txBody>
      </p:sp>
    </p:spTree>
    <p:extLst>
      <p:ext uri="{BB962C8B-B14F-4D97-AF65-F5344CB8AC3E}">
        <p14:creationId xmlns:p14="http://schemas.microsoft.com/office/powerpoint/2010/main" val="962965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337" y="0"/>
            <a:ext cx="10966446" cy="936104"/>
          </a:xfrm>
        </p:spPr>
        <p:txBody>
          <a:bodyPr>
            <a:normAutofit/>
          </a:bodyPr>
          <a:lstStyle/>
          <a:p>
            <a:r>
              <a:rPr lang="en-GB" b="1" dirty="0">
                <a:solidFill>
                  <a:srgbClr val="FF0000"/>
                </a:solidFill>
                <a:latin typeface="Corbel" panose="020B0503020204020204" pitchFamily="34" charset="0"/>
              </a:rPr>
              <a:t>Data Mapping Exercise</a:t>
            </a:r>
            <a:r>
              <a:rPr lang="en-GB" b="1" dirty="0">
                <a:latin typeface="Corbel" panose="020B0503020204020204" pitchFamily="34" charset="0"/>
              </a:rPr>
              <a:t>	</a:t>
            </a:r>
          </a:p>
        </p:txBody>
      </p:sp>
      <p:sp>
        <p:nvSpPr>
          <p:cNvPr id="3" name="Content Placeholder 2"/>
          <p:cNvSpPr>
            <a:spLocks noGrp="1"/>
          </p:cNvSpPr>
          <p:nvPr>
            <p:ph sz="quarter" idx="13"/>
          </p:nvPr>
        </p:nvSpPr>
        <p:spPr>
          <a:xfrm>
            <a:off x="84821" y="1293186"/>
            <a:ext cx="5521895" cy="5564814"/>
          </a:xfrm>
        </p:spPr>
        <p:txBody>
          <a:bodyPr>
            <a:noAutofit/>
          </a:bodyPr>
          <a:lstStyle/>
          <a:p>
            <a:r>
              <a:rPr lang="en-GB" sz="3600" b="1" dirty="0">
                <a:solidFill>
                  <a:srgbClr val="FF0000"/>
                </a:solidFill>
                <a:latin typeface="Corbel" panose="020B0503020204020204" pitchFamily="34" charset="0"/>
              </a:rPr>
              <a:t>O</a:t>
            </a:r>
            <a:r>
              <a:rPr lang="en-GB" sz="3600" b="1" cap="none" dirty="0">
                <a:solidFill>
                  <a:srgbClr val="FF0000"/>
                </a:solidFill>
                <a:latin typeface="Corbel" panose="020B0503020204020204" pitchFamily="34" charset="0"/>
              </a:rPr>
              <a:t>bjective</a:t>
            </a:r>
            <a:r>
              <a:rPr lang="en-GB" sz="3600" b="1" dirty="0">
                <a:solidFill>
                  <a:srgbClr val="FF0000"/>
                </a:solidFill>
                <a:latin typeface="Corbel" panose="020B0503020204020204" pitchFamily="34" charset="0"/>
              </a:rPr>
              <a:t> – </a:t>
            </a:r>
            <a:r>
              <a:rPr lang="en-US" sz="3600" b="1" cap="none" dirty="0">
                <a:latin typeface="Corbel" panose="020B0503020204020204" pitchFamily="34" charset="0"/>
              </a:rPr>
              <a:t>to identify the various goals, target and associated indicators, data sources, frequency of production and disaggregation. </a:t>
            </a:r>
          </a:p>
          <a:p>
            <a:r>
              <a:rPr lang="en-GB" sz="3600" b="1" dirty="0">
                <a:solidFill>
                  <a:srgbClr val="FF0000"/>
                </a:solidFill>
                <a:latin typeface="Corbel" panose="020B0503020204020204" pitchFamily="34" charset="0"/>
              </a:rPr>
              <a:t>S</a:t>
            </a:r>
            <a:r>
              <a:rPr lang="en-GB" sz="3600" b="1" cap="none" dirty="0">
                <a:solidFill>
                  <a:srgbClr val="FF0000"/>
                </a:solidFill>
                <a:latin typeface="Corbel" panose="020B0503020204020204" pitchFamily="34" charset="0"/>
              </a:rPr>
              <a:t>tatus</a:t>
            </a:r>
            <a:r>
              <a:rPr lang="en-GB" sz="3600" b="1" dirty="0">
                <a:solidFill>
                  <a:srgbClr val="FF0000"/>
                </a:solidFill>
                <a:latin typeface="Corbel" panose="020B0503020204020204" pitchFamily="34" charset="0"/>
              </a:rPr>
              <a:t> - </a:t>
            </a:r>
            <a:r>
              <a:rPr lang="en-GB" sz="3600" b="1" cap="none" dirty="0">
                <a:latin typeface="Corbel" panose="020B0503020204020204" pitchFamily="34" charset="0"/>
              </a:rPr>
              <a:t>Done</a:t>
            </a:r>
            <a:endParaRPr lang="en-GB" sz="3600" b="1" dirty="0">
              <a:solidFill>
                <a:srgbClr val="FF0000"/>
              </a:solidFill>
              <a:latin typeface="Corbel" panose="020B0503020204020204" pitchFamily="34" charset="0"/>
            </a:endParaRPr>
          </a:p>
        </p:txBody>
      </p:sp>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9511"/>
          <a:stretch/>
        </p:blipFill>
        <p:spPr bwMode="auto">
          <a:xfrm>
            <a:off x="5606716" y="1293186"/>
            <a:ext cx="6585283" cy="5564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5500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14292032"/>
              </p:ext>
            </p:extLst>
          </p:nvPr>
        </p:nvGraphicFramePr>
        <p:xfrm>
          <a:off x="0" y="0"/>
          <a:ext cx="12192000" cy="7142165"/>
        </p:xfrm>
        <a:graphic>
          <a:graphicData uri="http://schemas.openxmlformats.org/drawingml/2006/table">
            <a:tbl>
              <a:tblPr firstRow="1" firstCol="1" lastRow="1" lastCol="1" bandRow="1" bandCol="1">
                <a:tableStyleId>{D7AC3CCA-C797-4891-BE02-D94E43425B78}</a:tableStyleId>
              </a:tblPr>
              <a:tblGrid>
                <a:gridCol w="1945685">
                  <a:extLst>
                    <a:ext uri="{9D8B030D-6E8A-4147-A177-3AD203B41FA5}">
                      <a16:colId xmlns:a16="http://schemas.microsoft.com/office/drawing/2014/main" val="25611104"/>
                    </a:ext>
                  </a:extLst>
                </a:gridCol>
                <a:gridCol w="2942257">
                  <a:extLst>
                    <a:ext uri="{9D8B030D-6E8A-4147-A177-3AD203B41FA5}">
                      <a16:colId xmlns:a16="http://schemas.microsoft.com/office/drawing/2014/main" val="629956696"/>
                    </a:ext>
                  </a:extLst>
                </a:gridCol>
                <a:gridCol w="2908731">
                  <a:extLst>
                    <a:ext uri="{9D8B030D-6E8A-4147-A177-3AD203B41FA5}">
                      <a16:colId xmlns:a16="http://schemas.microsoft.com/office/drawing/2014/main" val="3527803384"/>
                    </a:ext>
                  </a:extLst>
                </a:gridCol>
                <a:gridCol w="792817">
                  <a:extLst>
                    <a:ext uri="{9D8B030D-6E8A-4147-A177-3AD203B41FA5}">
                      <a16:colId xmlns:a16="http://schemas.microsoft.com/office/drawing/2014/main" val="4219745514"/>
                    </a:ext>
                  </a:extLst>
                </a:gridCol>
                <a:gridCol w="1803319">
                  <a:extLst>
                    <a:ext uri="{9D8B030D-6E8A-4147-A177-3AD203B41FA5}">
                      <a16:colId xmlns:a16="http://schemas.microsoft.com/office/drawing/2014/main" val="2292957529"/>
                    </a:ext>
                  </a:extLst>
                </a:gridCol>
                <a:gridCol w="1799191">
                  <a:extLst>
                    <a:ext uri="{9D8B030D-6E8A-4147-A177-3AD203B41FA5}">
                      <a16:colId xmlns:a16="http://schemas.microsoft.com/office/drawing/2014/main" val="2491103505"/>
                    </a:ext>
                  </a:extLst>
                </a:gridCol>
              </a:tblGrid>
              <a:tr h="758191">
                <a:tc>
                  <a:txBody>
                    <a:bodyPr/>
                    <a:lstStyle/>
                    <a:p>
                      <a:pPr algn="ctr" rtl="0" fontAlgn="ctr"/>
                      <a:r>
                        <a:rPr lang="en-GB" sz="1700" u="none" strike="noStrike">
                          <a:solidFill>
                            <a:srgbClr val="FF0000"/>
                          </a:solidFill>
                          <a:effectLst/>
                        </a:rPr>
                        <a:t>GOALS </a:t>
                      </a:r>
                      <a:endParaRPr lang="en-GB" sz="1700" b="1" i="0" u="none" strike="noStrike">
                        <a:solidFill>
                          <a:srgbClr val="FF0000"/>
                        </a:solidFill>
                        <a:effectLst/>
                        <a:latin typeface="Corbel" panose="020B0503020204020204" pitchFamily="34" charset="0"/>
                      </a:endParaRPr>
                    </a:p>
                  </a:txBody>
                  <a:tcPr marL="4016" marR="4016" marT="4016"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700" u="none" strike="noStrike" dirty="0">
                          <a:solidFill>
                            <a:srgbClr val="FF0000"/>
                          </a:solidFill>
                          <a:effectLst/>
                        </a:rPr>
                        <a:t>TARGET</a:t>
                      </a:r>
                      <a:endParaRPr lang="en-GB" sz="1700" b="1" i="0" u="none" strike="noStrike" dirty="0">
                        <a:solidFill>
                          <a:srgbClr val="FF0000"/>
                        </a:solidFill>
                        <a:effectLst/>
                        <a:latin typeface="Corbel" panose="020B0503020204020204" pitchFamily="34" charset="0"/>
                      </a:endParaRPr>
                    </a:p>
                  </a:txBody>
                  <a:tcPr marL="4016" marR="4016" marT="40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700" u="none" strike="noStrike" dirty="0">
                          <a:solidFill>
                            <a:srgbClr val="FF0000"/>
                          </a:solidFill>
                          <a:effectLst/>
                        </a:rPr>
                        <a:t>INDICATORS</a:t>
                      </a:r>
                      <a:endParaRPr lang="en-GB" sz="1700" b="1" i="0" u="none" strike="noStrike" dirty="0">
                        <a:solidFill>
                          <a:srgbClr val="FF0000"/>
                        </a:solidFill>
                        <a:effectLst/>
                        <a:latin typeface="Corbel" panose="020B0503020204020204" pitchFamily="34" charset="0"/>
                      </a:endParaRPr>
                    </a:p>
                  </a:txBody>
                  <a:tcPr marL="4016" marR="4016" marT="40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700" u="none" strike="noStrike">
                          <a:solidFill>
                            <a:srgbClr val="FF0000"/>
                          </a:solidFill>
                          <a:effectLst/>
                        </a:rPr>
                        <a:t>MDAs</a:t>
                      </a:r>
                      <a:endParaRPr lang="en-GB" sz="1700" b="1" i="0" u="none" strike="noStrike">
                        <a:solidFill>
                          <a:srgbClr val="FF0000"/>
                        </a:solidFill>
                        <a:effectLst/>
                        <a:latin typeface="Corbel" panose="020B0503020204020204" pitchFamily="34" charset="0"/>
                      </a:endParaRPr>
                    </a:p>
                  </a:txBody>
                  <a:tcPr marL="4016" marR="4016" marT="40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700" u="none" strike="noStrike">
                          <a:solidFill>
                            <a:srgbClr val="FF0000"/>
                          </a:solidFill>
                          <a:effectLst/>
                        </a:rPr>
                        <a:t>DATA PRODUCTION ACTIVITY</a:t>
                      </a:r>
                      <a:endParaRPr lang="en-GB" sz="1700" b="1" i="0" u="none" strike="noStrike">
                        <a:solidFill>
                          <a:srgbClr val="FF0000"/>
                        </a:solidFill>
                        <a:effectLst/>
                        <a:latin typeface="Corbel" panose="020B0503020204020204" pitchFamily="34" charset="0"/>
                      </a:endParaRPr>
                    </a:p>
                  </a:txBody>
                  <a:tcPr marL="4016" marR="4016" marT="40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700" u="none" strike="noStrike" dirty="0">
                          <a:solidFill>
                            <a:srgbClr val="FF0000"/>
                          </a:solidFill>
                          <a:effectLst/>
                        </a:rPr>
                        <a:t>FREQUENCY</a:t>
                      </a:r>
                      <a:endParaRPr lang="en-GB" sz="1700" b="1" i="0" u="none" strike="noStrike" dirty="0">
                        <a:solidFill>
                          <a:srgbClr val="FF0000"/>
                        </a:solidFill>
                        <a:effectLst/>
                        <a:latin typeface="Corbel" panose="020B0503020204020204" pitchFamily="34" charset="0"/>
                      </a:endParaRPr>
                    </a:p>
                  </a:txBody>
                  <a:tcPr marL="4016" marR="4016" marT="4016"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5627426"/>
                  </a:ext>
                </a:extLst>
              </a:tr>
              <a:tr h="1473032">
                <a:tc>
                  <a:txBody>
                    <a:bodyPr/>
                    <a:lstStyle/>
                    <a:p>
                      <a:pPr algn="l" rtl="0" fontAlgn="ctr"/>
                      <a:r>
                        <a:rPr lang="en-GB" sz="1700" u="none" strike="noStrike" dirty="0">
                          <a:effectLst/>
                        </a:rPr>
                        <a:t> GOAL 1</a:t>
                      </a:r>
                      <a:endParaRPr lang="en-GB" sz="1700" b="1" i="0" u="none" strike="noStrike" dirty="0">
                        <a:solidFill>
                          <a:schemeClr val="accent1">
                            <a:lumMod val="50000"/>
                          </a:schemeClr>
                        </a:solidFill>
                        <a:effectLst/>
                        <a:latin typeface="Corbel" panose="020B0503020204020204" pitchFamily="34" charset="0"/>
                      </a:endParaRPr>
                    </a:p>
                  </a:txBody>
                  <a:tcPr marL="4016" marR="4016" marT="4016"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GB" sz="1700" u="none" strike="noStrike" dirty="0">
                          <a:effectLst/>
                        </a:rPr>
                        <a:t>1.1 By 2030, eradicate extreme poverty for all people everywhere, currently measured as people living on less than $1.25 a day </a:t>
                      </a:r>
                      <a:endParaRPr lang="en-GB" sz="1700" b="1" i="0" u="none" strike="noStrike" dirty="0">
                        <a:solidFill>
                          <a:srgbClr val="000000"/>
                        </a:solidFill>
                        <a:effectLst/>
                        <a:latin typeface="Corbel" panose="020B0503020204020204" pitchFamily="34" charset="0"/>
                      </a:endParaRPr>
                    </a:p>
                  </a:txBody>
                  <a:tcPr marL="4016" marR="4016" marT="40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GB" sz="1700" u="none" strike="noStrike" dirty="0">
                          <a:effectLst/>
                        </a:rPr>
                        <a:t>1.1.1 Proportion of population below the international poverty line, by sex, age, employment status and geographical location (urban/rural) </a:t>
                      </a:r>
                      <a:endParaRPr lang="en-GB" sz="1700" b="1" i="0" u="none" strike="noStrike" dirty="0">
                        <a:solidFill>
                          <a:srgbClr val="000000"/>
                        </a:solidFill>
                        <a:effectLst/>
                        <a:latin typeface="Corbel" panose="020B0503020204020204" pitchFamily="34" charset="0"/>
                      </a:endParaRPr>
                    </a:p>
                  </a:txBody>
                  <a:tcPr marL="4016" marR="4016" marT="40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700" u="none" strike="noStrike">
                          <a:effectLst/>
                        </a:rPr>
                        <a:t>NBS </a:t>
                      </a:r>
                      <a:endParaRPr lang="en-GB" sz="1700" b="0" i="0" u="none" strike="noStrike">
                        <a:solidFill>
                          <a:srgbClr val="000000"/>
                        </a:solidFill>
                        <a:effectLst/>
                        <a:latin typeface="Corbel" panose="020B0503020204020204" pitchFamily="34" charset="0"/>
                      </a:endParaRPr>
                    </a:p>
                  </a:txBody>
                  <a:tcPr marL="4016" marR="4016" marT="40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700" u="none" strike="noStrike" dirty="0">
                          <a:effectLst/>
                        </a:rPr>
                        <a:t>National Living Standard</a:t>
                      </a:r>
                      <a:r>
                        <a:rPr lang="en-GB" sz="1700" u="none" strike="noStrike" baseline="0" dirty="0">
                          <a:effectLst/>
                        </a:rPr>
                        <a:t> </a:t>
                      </a:r>
                      <a:r>
                        <a:rPr lang="en-GB" sz="1700" u="none" strike="noStrike" dirty="0">
                          <a:effectLst/>
                        </a:rPr>
                        <a:t>Survey/General Household Survey</a:t>
                      </a:r>
                      <a:endParaRPr lang="en-GB" sz="1700" b="0" i="0" u="none" strike="noStrike" dirty="0">
                        <a:solidFill>
                          <a:srgbClr val="000000"/>
                        </a:solidFill>
                        <a:effectLst/>
                        <a:latin typeface="Corbel" panose="020B0503020204020204" pitchFamily="34" charset="0"/>
                      </a:endParaRPr>
                    </a:p>
                  </a:txBody>
                  <a:tcPr marL="4016" marR="4016" marT="40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700" u="none" strike="noStrike" dirty="0">
                          <a:effectLst/>
                        </a:rPr>
                        <a:t>5yrs Interval/Annually</a:t>
                      </a:r>
                      <a:endParaRPr lang="en-GB" sz="1700" b="0" i="0" u="none" strike="noStrike" dirty="0">
                        <a:solidFill>
                          <a:srgbClr val="000000"/>
                        </a:solidFill>
                        <a:effectLst/>
                        <a:latin typeface="Corbel" panose="020B0503020204020204" pitchFamily="34" charset="0"/>
                      </a:endParaRPr>
                    </a:p>
                  </a:txBody>
                  <a:tcPr marL="4016" marR="4016" marT="4016"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5707895"/>
                  </a:ext>
                </a:extLst>
              </a:tr>
              <a:tr h="979410">
                <a:tc rowSpan="3">
                  <a:txBody>
                    <a:bodyPr/>
                    <a:lstStyle/>
                    <a:p>
                      <a:pPr algn="l" rtl="0" fontAlgn="ctr"/>
                      <a:r>
                        <a:rPr lang="en-GB" sz="1700" u="none" strike="noStrike" dirty="0">
                          <a:effectLst/>
                        </a:rPr>
                        <a:t> End poverty in all its forms everywhere in the world</a:t>
                      </a:r>
                      <a:endParaRPr lang="en-GB" sz="1700" b="1" i="0" u="none" strike="noStrike" dirty="0">
                        <a:solidFill>
                          <a:srgbClr val="000000"/>
                        </a:solidFill>
                        <a:effectLst/>
                        <a:latin typeface="Corbel" panose="020B0503020204020204" pitchFamily="34" charset="0"/>
                      </a:endParaRPr>
                    </a:p>
                  </a:txBody>
                  <a:tcPr marL="4016" marR="4016" marT="4016"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rowSpan="2">
                  <a:txBody>
                    <a:bodyPr/>
                    <a:lstStyle/>
                    <a:p>
                      <a:pPr algn="ctr" rtl="0" fontAlgn="t"/>
                      <a:r>
                        <a:rPr lang="en-GB" sz="1700" u="none" strike="noStrike" dirty="0">
                          <a:effectLst/>
                        </a:rPr>
                        <a:t>1.2  By 2030, reduce at least by half the proportion of men, women and children of all ages living in poverty in all its dimensions according to national definitions</a:t>
                      </a:r>
                      <a:endParaRPr lang="en-GB" sz="1700" b="1" i="0" u="none" strike="noStrike" dirty="0">
                        <a:solidFill>
                          <a:srgbClr val="000000"/>
                        </a:solidFill>
                        <a:effectLst/>
                        <a:latin typeface="Corbel" panose="020B0503020204020204" pitchFamily="34" charset="0"/>
                      </a:endParaRPr>
                    </a:p>
                  </a:txBody>
                  <a:tcPr marL="4016" marR="4016" marT="40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GB" sz="1700" u="none" strike="noStrike">
                          <a:effectLst/>
                        </a:rPr>
                        <a:t>1.2.1 Proportion of population living below the national poverty line, by sex and age </a:t>
                      </a:r>
                      <a:endParaRPr lang="en-GB" sz="1700" b="1" i="0" u="none" strike="noStrike">
                        <a:solidFill>
                          <a:srgbClr val="000000"/>
                        </a:solidFill>
                        <a:effectLst/>
                        <a:latin typeface="Corbel" panose="020B0503020204020204" pitchFamily="34" charset="0"/>
                      </a:endParaRPr>
                    </a:p>
                  </a:txBody>
                  <a:tcPr marL="4016" marR="4016" marT="40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700" u="none" strike="noStrike">
                          <a:effectLst/>
                        </a:rPr>
                        <a:t>NBS </a:t>
                      </a:r>
                      <a:endParaRPr lang="en-GB" sz="1700" b="0" i="0" u="none" strike="noStrike">
                        <a:solidFill>
                          <a:srgbClr val="000000"/>
                        </a:solidFill>
                        <a:effectLst/>
                        <a:latin typeface="Corbel" panose="020B0503020204020204" pitchFamily="34" charset="0"/>
                      </a:endParaRPr>
                    </a:p>
                  </a:txBody>
                  <a:tcPr marL="4016" marR="4016" marT="40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700" u="none" strike="noStrike" dirty="0">
                          <a:effectLst/>
                        </a:rPr>
                        <a:t>National Living Standard</a:t>
                      </a:r>
                      <a:r>
                        <a:rPr lang="en-GB" sz="1700" u="none" strike="noStrike" baseline="0" dirty="0">
                          <a:effectLst/>
                        </a:rPr>
                        <a:t> </a:t>
                      </a:r>
                      <a:r>
                        <a:rPr lang="en-GB" sz="1700" u="none" strike="noStrike" dirty="0">
                          <a:effectLst/>
                        </a:rPr>
                        <a:t>Survey/General </a:t>
                      </a:r>
                      <a:endParaRPr lang="en-GB" sz="1700" b="0" i="0" u="none" strike="noStrike" dirty="0">
                        <a:solidFill>
                          <a:srgbClr val="000000"/>
                        </a:solidFill>
                        <a:effectLst/>
                        <a:latin typeface="Corbel" panose="020B0503020204020204" pitchFamily="34" charset="0"/>
                      </a:endParaRPr>
                    </a:p>
                  </a:txBody>
                  <a:tcPr marL="4016" marR="4016" marT="40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700" u="none" strike="noStrike">
                          <a:effectLst/>
                        </a:rPr>
                        <a:t>5yrs Interval</a:t>
                      </a:r>
                      <a:endParaRPr lang="en-GB" sz="1700" b="0" i="0" u="none" strike="noStrike">
                        <a:solidFill>
                          <a:srgbClr val="000000"/>
                        </a:solidFill>
                        <a:effectLst/>
                        <a:latin typeface="Corbel" panose="020B0503020204020204" pitchFamily="34" charset="0"/>
                      </a:endParaRPr>
                    </a:p>
                  </a:txBody>
                  <a:tcPr marL="4016" marR="4016" marT="4016"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4303230"/>
                  </a:ext>
                </a:extLst>
              </a:tr>
              <a:tr h="1223116">
                <a:tc vMerge="1">
                  <a:txBody>
                    <a:bodyPr/>
                    <a:lstStyle/>
                    <a:p>
                      <a:endParaRPr lang="en-GB"/>
                    </a:p>
                  </a:txBody>
                  <a:tcPr/>
                </a:tc>
                <a:tc vMerge="1">
                  <a:txBody>
                    <a:bodyPr/>
                    <a:lstStyle/>
                    <a:p>
                      <a:endParaRPr lang="en-GB"/>
                    </a:p>
                  </a:txBody>
                  <a:tcPr/>
                </a:tc>
                <a:tc>
                  <a:txBody>
                    <a:bodyPr/>
                    <a:lstStyle/>
                    <a:p>
                      <a:pPr algn="l" rtl="0" fontAlgn="ctr"/>
                      <a:r>
                        <a:rPr lang="en-GB" sz="1700" u="none" strike="noStrike">
                          <a:effectLst/>
                        </a:rPr>
                        <a:t>1.2.2 Proportion of men, women and children of all ages living in poverty in all its dimensions according to national definitions </a:t>
                      </a:r>
                      <a:endParaRPr lang="en-GB" sz="1700" b="1" i="0" u="none" strike="noStrike">
                        <a:solidFill>
                          <a:srgbClr val="000000"/>
                        </a:solidFill>
                        <a:effectLst/>
                        <a:latin typeface="Corbel" panose="020B0503020204020204" pitchFamily="34" charset="0"/>
                      </a:endParaRPr>
                    </a:p>
                  </a:txBody>
                  <a:tcPr marL="4016" marR="4016" marT="40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700" u="none" strike="noStrike">
                          <a:effectLst/>
                        </a:rPr>
                        <a:t>NBS</a:t>
                      </a:r>
                      <a:endParaRPr lang="en-GB" sz="1700" b="0" i="0" u="none" strike="noStrike">
                        <a:solidFill>
                          <a:srgbClr val="000000"/>
                        </a:solidFill>
                        <a:effectLst/>
                        <a:latin typeface="Corbel" panose="020B0503020204020204" pitchFamily="34" charset="0"/>
                      </a:endParaRPr>
                    </a:p>
                  </a:txBody>
                  <a:tcPr marL="4016" marR="4016" marT="40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700" u="none" strike="noStrike" dirty="0">
                          <a:effectLst/>
                        </a:rPr>
                        <a:t>General Household Survey</a:t>
                      </a:r>
                      <a:endParaRPr lang="en-GB" sz="1700" b="0" i="0" u="none" strike="noStrike" dirty="0">
                        <a:solidFill>
                          <a:srgbClr val="000000"/>
                        </a:solidFill>
                        <a:effectLst/>
                        <a:latin typeface="Corbel" panose="020B0503020204020204" pitchFamily="34" charset="0"/>
                      </a:endParaRPr>
                    </a:p>
                  </a:txBody>
                  <a:tcPr marL="4016" marR="4016" marT="40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700" u="none" strike="noStrike">
                          <a:effectLst/>
                        </a:rPr>
                        <a:t>Annually</a:t>
                      </a:r>
                      <a:endParaRPr lang="en-GB" sz="1700" b="0" i="0" u="none" strike="noStrike">
                        <a:solidFill>
                          <a:srgbClr val="000000"/>
                        </a:solidFill>
                        <a:effectLst/>
                        <a:latin typeface="Corbel" panose="020B0503020204020204" pitchFamily="34" charset="0"/>
                      </a:endParaRPr>
                    </a:p>
                  </a:txBody>
                  <a:tcPr marL="4016" marR="4016" marT="4016"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8832632"/>
                  </a:ext>
                </a:extLst>
              </a:tr>
              <a:tr h="2685351">
                <a:tc vMerge="1">
                  <a:txBody>
                    <a:bodyPr/>
                    <a:lstStyle/>
                    <a:p>
                      <a:endParaRPr lang="en-GB"/>
                    </a:p>
                  </a:txBody>
                  <a:tcPr/>
                </a:tc>
                <a:tc>
                  <a:txBody>
                    <a:bodyPr/>
                    <a:lstStyle/>
                    <a:p>
                      <a:pPr algn="l" rtl="0" fontAlgn="t"/>
                      <a:r>
                        <a:rPr lang="en-GB" sz="1700" u="none" strike="noStrike" dirty="0">
                          <a:effectLst/>
                        </a:rPr>
                        <a:t>1.3 Implement nationally appropriate social protection system, including minimum objectives to achieve for all, including floors, and ensure that by 2030 achieve substantial coverage of the poor and the vulnerable </a:t>
                      </a:r>
                      <a:endParaRPr lang="en-GB" sz="1700" b="1" i="0" u="none" strike="noStrike" dirty="0">
                        <a:solidFill>
                          <a:srgbClr val="000000"/>
                        </a:solidFill>
                        <a:effectLst/>
                        <a:latin typeface="Corbel" panose="020B0503020204020204" pitchFamily="34" charset="0"/>
                      </a:endParaRPr>
                    </a:p>
                  </a:txBody>
                  <a:tcPr marL="4016" marR="4016" marT="40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rtl="0" fontAlgn="t"/>
                      <a:r>
                        <a:rPr lang="en-GB" sz="1700" u="none" strike="noStrike" dirty="0">
                          <a:effectLst/>
                        </a:rPr>
                        <a:t>1.3.1 Proportion of population covered by social protection floors/systems, by sex, distinguishing children, unemployed persons, older persons, persons with disabilities, pregnant women, new-borns, work-injury victims and the poor and the vulnerable</a:t>
                      </a:r>
                      <a:endParaRPr lang="en-GB" sz="1700" b="1" i="0" u="none" strike="noStrike" dirty="0">
                        <a:solidFill>
                          <a:srgbClr val="000000"/>
                        </a:solidFill>
                        <a:effectLst/>
                        <a:latin typeface="Corbel" panose="020B0503020204020204" pitchFamily="34" charset="0"/>
                      </a:endParaRPr>
                    </a:p>
                  </a:txBody>
                  <a:tcPr marL="4016" marR="4016" marT="40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GB" sz="1700" u="none" strike="noStrike">
                          <a:effectLst/>
                        </a:rPr>
                        <a:t>NBS</a:t>
                      </a:r>
                      <a:endParaRPr lang="en-GB" sz="1700" b="0" i="0" u="none" strike="noStrike">
                        <a:solidFill>
                          <a:srgbClr val="000000"/>
                        </a:solidFill>
                        <a:effectLst/>
                        <a:latin typeface="Corbel" panose="020B0503020204020204" pitchFamily="34" charset="0"/>
                      </a:endParaRPr>
                    </a:p>
                  </a:txBody>
                  <a:tcPr marL="4016" marR="4016" marT="40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GB" sz="1700" u="none" strike="noStrike" dirty="0">
                          <a:effectLst/>
                        </a:rPr>
                        <a:t>General Household Survey</a:t>
                      </a:r>
                      <a:endParaRPr lang="en-GB" sz="1700" b="0" i="0" u="none" strike="noStrike" dirty="0">
                        <a:solidFill>
                          <a:srgbClr val="000000"/>
                        </a:solidFill>
                        <a:effectLst/>
                        <a:latin typeface="Corbel" panose="020B0503020204020204" pitchFamily="34" charset="0"/>
                      </a:endParaRPr>
                    </a:p>
                  </a:txBody>
                  <a:tcPr marL="4016" marR="4016" marT="40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GB" sz="1700" u="none" strike="noStrike" dirty="0">
                          <a:effectLst/>
                        </a:rPr>
                        <a:t>Annually</a:t>
                      </a:r>
                      <a:endParaRPr lang="en-GB" sz="1700" b="0" i="0" u="none" strike="noStrike" dirty="0">
                        <a:solidFill>
                          <a:srgbClr val="000000"/>
                        </a:solidFill>
                        <a:effectLst/>
                        <a:latin typeface="Corbel" panose="020B0503020204020204" pitchFamily="34" charset="0"/>
                      </a:endParaRPr>
                    </a:p>
                  </a:txBody>
                  <a:tcPr marL="4016" marR="4016" marT="4016"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56828872"/>
                  </a:ext>
                </a:extLst>
              </a:tr>
            </a:tbl>
          </a:graphicData>
        </a:graphic>
      </p:graphicFrame>
    </p:spTree>
    <p:extLst>
      <p:ext uri="{BB962C8B-B14F-4D97-AF65-F5344CB8AC3E}">
        <p14:creationId xmlns:p14="http://schemas.microsoft.com/office/powerpoint/2010/main" val="2589923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8" name="Rectangle 6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 name="Picture 2"/>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7696642" y="3463142"/>
            <a:ext cx="4111045" cy="3056928"/>
          </a:xfrm>
          <a:prstGeom prst="roundRect">
            <a:avLst>
              <a:gd name="adj" fmla="val 530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chemeClr val="accent1"/>
                </a:solidFill>
              </a14:hiddenFill>
            </a:ext>
          </a:extLst>
        </p:spPr>
      </p:pic>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7696643" y="437322"/>
            <a:ext cx="3851894" cy="2882347"/>
          </a:xfrm>
          <a:prstGeom prst="roundRect">
            <a:avLst>
              <a:gd name="adj" fmla="val 530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chemeClr val="accent1"/>
                </a:solidFill>
              </a14:hiddenFill>
            </a:ext>
          </a:extLst>
        </p:spPr>
      </p:pic>
      <p:pic>
        <p:nvPicPr>
          <p:cNvPr id="70" name="Picture 69"/>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357806" y="156929"/>
            <a:ext cx="6985019" cy="1573863"/>
          </a:xfrm>
        </p:spPr>
        <p:txBody>
          <a:bodyPr>
            <a:normAutofit/>
          </a:bodyPr>
          <a:lstStyle/>
          <a:p>
            <a:r>
              <a:rPr lang="en-GB" sz="3300" b="1" dirty="0">
                <a:solidFill>
                  <a:srgbClr val="C00000"/>
                </a:solidFill>
                <a:latin typeface="Garamond" panose="02020404030301010803" pitchFamily="18" charset="0"/>
              </a:rPr>
              <a:t>Development of a Data COLLECTION INSTRUMENTS AND  Manual</a:t>
            </a:r>
          </a:p>
        </p:txBody>
      </p:sp>
      <p:sp>
        <p:nvSpPr>
          <p:cNvPr id="3" name="Content Placeholder 2"/>
          <p:cNvSpPr>
            <a:spLocks noGrp="1"/>
          </p:cNvSpPr>
          <p:nvPr>
            <p:ph idx="1"/>
          </p:nvPr>
        </p:nvSpPr>
        <p:spPr>
          <a:xfrm>
            <a:off x="268354" y="2406654"/>
            <a:ext cx="7120172" cy="4252564"/>
          </a:xfrm>
        </p:spPr>
        <p:txBody>
          <a:bodyPr>
            <a:normAutofit/>
          </a:bodyPr>
          <a:lstStyle/>
          <a:p>
            <a:pPr>
              <a:lnSpc>
                <a:spcPct val="110000"/>
              </a:lnSpc>
            </a:pPr>
            <a:r>
              <a:rPr lang="en-GB" sz="4000" b="1" dirty="0">
                <a:solidFill>
                  <a:srgbClr val="FF0000"/>
                </a:solidFill>
                <a:latin typeface="Garamond" panose="02020404030301010803" pitchFamily="18" charset="0"/>
              </a:rPr>
              <a:t>O</a:t>
            </a:r>
            <a:r>
              <a:rPr lang="en-GB" sz="4000" b="1" cap="none" dirty="0">
                <a:solidFill>
                  <a:srgbClr val="FF0000"/>
                </a:solidFill>
                <a:latin typeface="Garamond" panose="02020404030301010803" pitchFamily="18" charset="0"/>
              </a:rPr>
              <a:t>bjective </a:t>
            </a:r>
            <a:r>
              <a:rPr lang="en-GB" sz="4000" b="1" dirty="0">
                <a:solidFill>
                  <a:srgbClr val="FF0000"/>
                </a:solidFill>
                <a:latin typeface="Garamond" panose="02020404030301010803" pitchFamily="18" charset="0"/>
              </a:rPr>
              <a:t>– </a:t>
            </a:r>
            <a:r>
              <a:rPr lang="en-GB" sz="4000" b="1" cap="none" dirty="0">
                <a:latin typeface="Garamond" panose="02020404030301010803" pitchFamily="18" charset="0"/>
              </a:rPr>
              <a:t>to define each indicator on the list and produce an instrument for collecting the information </a:t>
            </a:r>
          </a:p>
          <a:p>
            <a:pPr>
              <a:lnSpc>
                <a:spcPct val="110000"/>
              </a:lnSpc>
            </a:pPr>
            <a:r>
              <a:rPr lang="en-GB" sz="4000" b="1" cap="none" dirty="0">
                <a:solidFill>
                  <a:srgbClr val="FF0000"/>
                </a:solidFill>
                <a:latin typeface="Garamond" panose="02020404030301010803" pitchFamily="18" charset="0"/>
              </a:rPr>
              <a:t>Status</a:t>
            </a:r>
            <a:r>
              <a:rPr lang="en-GB" sz="4000" b="1" dirty="0">
                <a:latin typeface="Garamond" panose="02020404030301010803" pitchFamily="18" charset="0"/>
              </a:rPr>
              <a:t> – </a:t>
            </a:r>
            <a:r>
              <a:rPr lang="en-GB" sz="4000" b="1" cap="none" dirty="0">
                <a:latin typeface="Garamond" panose="02020404030301010803" pitchFamily="18" charset="0"/>
              </a:rPr>
              <a:t>On-going</a:t>
            </a:r>
          </a:p>
          <a:p>
            <a:pPr>
              <a:lnSpc>
                <a:spcPct val="110000"/>
              </a:lnSpc>
            </a:pPr>
            <a:endParaRPr lang="en-GB" dirty="0">
              <a:latin typeface="Garamond" panose="02020404030301010803" pitchFamily="18" charset="0"/>
            </a:endParaRPr>
          </a:p>
        </p:txBody>
      </p:sp>
    </p:spTree>
    <p:extLst>
      <p:ext uri="{BB962C8B-B14F-4D97-AF65-F5344CB8AC3E}">
        <p14:creationId xmlns:p14="http://schemas.microsoft.com/office/powerpoint/2010/main" val="3674802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75" y="266700"/>
            <a:ext cx="10701338" cy="1147763"/>
          </a:xfrm>
        </p:spPr>
        <p:txBody>
          <a:bodyPr>
            <a:normAutofit/>
          </a:bodyPr>
          <a:lstStyle/>
          <a:p>
            <a:r>
              <a:rPr lang="en-GB" b="1" dirty="0">
                <a:effectLst>
                  <a:outerShdw blurRad="38100" dist="38100" dir="2700000" algn="tl">
                    <a:srgbClr val="000000">
                      <a:alpha val="43137"/>
                    </a:srgbClr>
                  </a:outerShdw>
                </a:effectLst>
                <a:latin typeface="+mn-lt"/>
                <a:ea typeface="+mn-ea"/>
                <a:cs typeface="+mn-cs"/>
              </a:rPr>
              <a:t>Outline of Presentation</a:t>
            </a:r>
          </a:p>
        </p:txBody>
      </p:sp>
      <p:sp>
        <p:nvSpPr>
          <p:cNvPr id="3" name="Content Placeholder 2"/>
          <p:cNvSpPr>
            <a:spLocks noGrp="1"/>
          </p:cNvSpPr>
          <p:nvPr>
            <p:ph sz="quarter" idx="13"/>
          </p:nvPr>
        </p:nvSpPr>
        <p:spPr>
          <a:xfrm>
            <a:off x="471487" y="1623060"/>
            <a:ext cx="11720513" cy="5234940"/>
          </a:xfrm>
        </p:spPr>
        <p:txBody>
          <a:bodyPr>
            <a:normAutofit fontScale="92500" lnSpcReduction="10000"/>
          </a:bodyPr>
          <a:lstStyle/>
          <a:p>
            <a:pPr algn="just">
              <a:buFont typeface="Wingdings" panose="05000000000000000000" pitchFamily="2" charset="2"/>
              <a:buChar char="v"/>
            </a:pPr>
            <a:r>
              <a:rPr lang="en-GB" sz="3200" b="1" dirty="0">
                <a:effectLst>
                  <a:outerShdw blurRad="38100" dist="38100" dir="2700000" algn="tl">
                    <a:srgbClr val="000000">
                      <a:alpha val="43137"/>
                    </a:srgbClr>
                  </a:outerShdw>
                </a:effectLst>
                <a:latin typeface="Corbel" panose="020B0503020204020204" pitchFamily="34" charset="0"/>
              </a:rPr>
              <a:t>The Sustainable Development Goals (SDGs)</a:t>
            </a:r>
          </a:p>
          <a:p>
            <a:pPr algn="just">
              <a:buFont typeface="Wingdings" panose="05000000000000000000" pitchFamily="2" charset="2"/>
              <a:buChar char="v"/>
            </a:pPr>
            <a:r>
              <a:rPr lang="en-GB" sz="3200" b="1" dirty="0">
                <a:effectLst>
                  <a:outerShdw blurRad="38100" dist="38100" dir="2700000" algn="tl">
                    <a:srgbClr val="000000">
                      <a:alpha val="43137"/>
                    </a:srgbClr>
                  </a:outerShdw>
                </a:effectLst>
                <a:latin typeface="Corbel" panose="020B0503020204020204" pitchFamily="34" charset="0"/>
              </a:rPr>
              <a:t>The Role of the Statistical System in SDG Implementation</a:t>
            </a:r>
          </a:p>
          <a:p>
            <a:pPr algn="just">
              <a:buFont typeface="Wingdings" panose="05000000000000000000" pitchFamily="2" charset="2"/>
              <a:buChar char="v"/>
            </a:pPr>
            <a:r>
              <a:rPr lang="en-GB" sz="3200" b="1" dirty="0">
                <a:effectLst>
                  <a:outerShdw blurRad="38100" dist="38100" dir="2700000" algn="tl">
                    <a:srgbClr val="000000">
                      <a:alpha val="43137"/>
                    </a:srgbClr>
                  </a:outerShdw>
                </a:effectLst>
                <a:latin typeface="Corbel" panose="020B0503020204020204" pitchFamily="34" charset="0"/>
              </a:rPr>
              <a:t>Importance of Monitoring and Reporting the SDGs</a:t>
            </a:r>
          </a:p>
          <a:p>
            <a:pPr algn="just">
              <a:buFont typeface="Wingdings" panose="05000000000000000000" pitchFamily="2" charset="2"/>
              <a:buChar char="v"/>
            </a:pPr>
            <a:r>
              <a:rPr lang="en-GB" sz="3200" b="1" dirty="0">
                <a:effectLst>
                  <a:outerShdw blurRad="38100" dist="38100" dir="2700000" algn="tl">
                    <a:srgbClr val="000000">
                      <a:alpha val="43137"/>
                    </a:srgbClr>
                  </a:outerShdw>
                </a:effectLst>
                <a:latin typeface="Corbel" panose="020B0503020204020204" pitchFamily="34" charset="0"/>
              </a:rPr>
              <a:t>Monitoring and Reporting of SDG Implementation</a:t>
            </a:r>
          </a:p>
          <a:p>
            <a:pPr algn="just">
              <a:buFont typeface="Wingdings" panose="05000000000000000000" pitchFamily="2" charset="2"/>
              <a:buChar char="v"/>
            </a:pPr>
            <a:r>
              <a:rPr lang="en-GB" sz="3200" b="1" dirty="0">
                <a:effectLst>
                  <a:outerShdw blurRad="38100" dist="38100" dir="2700000" algn="tl">
                    <a:srgbClr val="000000">
                      <a:alpha val="43137"/>
                    </a:srgbClr>
                  </a:outerShdw>
                </a:effectLst>
                <a:latin typeface="Corbel" panose="020B0503020204020204" pitchFamily="34" charset="0"/>
              </a:rPr>
              <a:t> Reporting of SDGs in Nigeria</a:t>
            </a:r>
          </a:p>
          <a:p>
            <a:pPr algn="just">
              <a:buFont typeface="Wingdings" panose="05000000000000000000" pitchFamily="2" charset="2"/>
              <a:buChar char="v"/>
            </a:pPr>
            <a:r>
              <a:rPr lang="en-GB" sz="3200" b="1" dirty="0">
                <a:effectLst>
                  <a:outerShdw blurRad="38100" dist="38100" dir="2700000" algn="tl">
                    <a:srgbClr val="000000">
                      <a:alpha val="43137"/>
                    </a:srgbClr>
                  </a:outerShdw>
                </a:effectLst>
                <a:latin typeface="Corbel" panose="020B0503020204020204" pitchFamily="34" charset="0"/>
              </a:rPr>
              <a:t>Challenges</a:t>
            </a:r>
          </a:p>
          <a:p>
            <a:pPr algn="just">
              <a:buFont typeface="Wingdings" panose="05000000000000000000" pitchFamily="2" charset="2"/>
              <a:buChar char="v"/>
            </a:pPr>
            <a:r>
              <a:rPr lang="en-GB" sz="3200" b="1" dirty="0">
                <a:effectLst>
                  <a:outerShdw blurRad="38100" dist="38100" dir="2700000" algn="tl">
                    <a:srgbClr val="000000">
                      <a:alpha val="43137"/>
                    </a:srgbClr>
                  </a:outerShdw>
                </a:effectLst>
                <a:latin typeface="Corbel" panose="020B0503020204020204" pitchFamily="34" charset="0"/>
              </a:rPr>
              <a:t>Conclusion</a:t>
            </a:r>
          </a:p>
          <a:p>
            <a:endParaRPr lang="en-GB" dirty="0">
              <a:latin typeface="Corbel" panose="020B0503020204020204" pitchFamily="34" charset="0"/>
            </a:endParaRPr>
          </a:p>
          <a:p>
            <a:endParaRPr lang="en-GB" dirty="0">
              <a:latin typeface="Corbel" panose="020B0503020204020204" pitchFamily="34" charset="0"/>
            </a:endParaRPr>
          </a:p>
          <a:p>
            <a:endParaRPr lang="en-GB" dirty="0">
              <a:latin typeface="Corbel" panose="020B0503020204020204" pitchFamily="34" charset="0"/>
            </a:endParaRPr>
          </a:p>
        </p:txBody>
      </p:sp>
    </p:spTree>
    <p:extLst>
      <p:ext uri="{BB962C8B-B14F-4D97-AF65-F5344CB8AC3E}">
        <p14:creationId xmlns:p14="http://schemas.microsoft.com/office/powerpoint/2010/main" val="3485851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046225" cy="980728"/>
          </a:xfrm>
        </p:spPr>
        <p:txBody>
          <a:bodyPr>
            <a:normAutofit/>
          </a:bodyPr>
          <a:lstStyle/>
          <a:p>
            <a:r>
              <a:rPr lang="en-GB" sz="4000" b="1" dirty="0">
                <a:effectLst>
                  <a:outerShdw blurRad="38100" dist="38100" dir="2700000" algn="tl">
                    <a:srgbClr val="000000">
                      <a:alpha val="43137"/>
                    </a:srgbClr>
                  </a:outerShdw>
                </a:effectLst>
                <a:latin typeface="Corbel" panose="020B0503020204020204" pitchFamily="34" charset="0"/>
              </a:rPr>
              <a:t>Capacity Building (Federal MDA</a:t>
            </a:r>
            <a:r>
              <a:rPr lang="en-GB" sz="4000" b="1" cap="none" dirty="0">
                <a:effectLst>
                  <a:outerShdw blurRad="38100" dist="38100" dir="2700000" algn="tl">
                    <a:srgbClr val="000000">
                      <a:alpha val="43137"/>
                    </a:srgbClr>
                  </a:outerShdw>
                </a:effectLst>
                <a:latin typeface="Corbel" panose="020B0503020204020204" pitchFamily="34" charset="0"/>
              </a:rPr>
              <a:t>s</a:t>
            </a:r>
            <a:r>
              <a:rPr lang="en-GB" sz="4000" b="1" dirty="0">
                <a:effectLst>
                  <a:outerShdw blurRad="38100" dist="38100" dir="2700000" algn="tl">
                    <a:srgbClr val="000000">
                      <a:alpha val="43137"/>
                    </a:srgbClr>
                  </a:outerShdw>
                </a:effectLst>
                <a:latin typeface="Corbel" panose="020B0503020204020204" pitchFamily="34" charset="0"/>
              </a:rPr>
              <a:t> &amp; State </a:t>
            </a:r>
            <a:r>
              <a:rPr lang="en-GB" sz="4000" b="1" dirty="0" err="1">
                <a:effectLst>
                  <a:outerShdw blurRad="38100" dist="38100" dir="2700000" algn="tl">
                    <a:srgbClr val="000000">
                      <a:alpha val="43137"/>
                    </a:srgbClr>
                  </a:outerShdw>
                </a:effectLst>
                <a:latin typeface="Corbel" panose="020B0503020204020204" pitchFamily="34" charset="0"/>
              </a:rPr>
              <a:t>ssa</a:t>
            </a:r>
            <a:r>
              <a:rPr lang="en-GB" sz="4000" b="1" cap="none" dirty="0" err="1">
                <a:effectLst>
                  <a:outerShdw blurRad="38100" dist="38100" dir="2700000" algn="tl">
                    <a:srgbClr val="000000">
                      <a:alpha val="43137"/>
                    </a:srgbClr>
                  </a:outerShdw>
                </a:effectLst>
                <a:latin typeface="Corbel" panose="020B0503020204020204" pitchFamily="34" charset="0"/>
              </a:rPr>
              <a:t>s</a:t>
            </a:r>
            <a:r>
              <a:rPr lang="en-GB" sz="4000" b="1" dirty="0">
                <a:effectLst>
                  <a:outerShdw blurRad="38100" dist="38100" dir="2700000" algn="tl">
                    <a:srgbClr val="000000">
                      <a:alpha val="43137"/>
                    </a:srgbClr>
                  </a:outerShdw>
                </a:effectLst>
                <a:latin typeface="Corbel" panose="020B0503020204020204" pitchFamily="34" charset="0"/>
              </a:rPr>
              <a:t>)</a:t>
            </a:r>
          </a:p>
        </p:txBody>
      </p:sp>
      <p:sp>
        <p:nvSpPr>
          <p:cNvPr id="3" name="Content Placeholder 2"/>
          <p:cNvSpPr>
            <a:spLocks noGrp="1"/>
          </p:cNvSpPr>
          <p:nvPr>
            <p:ph idx="1"/>
          </p:nvPr>
        </p:nvSpPr>
        <p:spPr>
          <a:xfrm>
            <a:off x="298174" y="1390667"/>
            <a:ext cx="5983356" cy="5073427"/>
          </a:xfrm>
        </p:spPr>
        <p:txBody>
          <a:bodyPr>
            <a:noAutofit/>
          </a:bodyPr>
          <a:lstStyle/>
          <a:p>
            <a:pPr algn="just"/>
            <a:r>
              <a:rPr lang="en-GB" sz="3600" b="1" dirty="0">
                <a:solidFill>
                  <a:srgbClr val="FF0000"/>
                </a:solidFill>
                <a:latin typeface="Garamond" panose="02020404030301010803" pitchFamily="18" charset="0"/>
              </a:rPr>
              <a:t>O</a:t>
            </a:r>
            <a:r>
              <a:rPr lang="en-GB" sz="3600" b="1" cap="none" dirty="0">
                <a:solidFill>
                  <a:srgbClr val="FF0000"/>
                </a:solidFill>
                <a:latin typeface="Garamond" panose="02020404030301010803" pitchFamily="18" charset="0"/>
              </a:rPr>
              <a:t>bjective</a:t>
            </a:r>
            <a:r>
              <a:rPr lang="en-GB" sz="3600" b="1" dirty="0">
                <a:solidFill>
                  <a:srgbClr val="FF0000"/>
                </a:solidFill>
                <a:latin typeface="Garamond" panose="02020404030301010803" pitchFamily="18" charset="0"/>
              </a:rPr>
              <a:t> </a:t>
            </a:r>
            <a:r>
              <a:rPr lang="en-GB" sz="3600" b="1" dirty="0">
                <a:latin typeface="Garamond" panose="02020404030301010803" pitchFamily="18" charset="0"/>
              </a:rPr>
              <a:t>– </a:t>
            </a:r>
            <a:r>
              <a:rPr lang="en-GB" sz="3600" b="1" cap="none" dirty="0">
                <a:latin typeface="Garamond" panose="02020404030301010803" pitchFamily="18" charset="0"/>
              </a:rPr>
              <a:t>to develop the human capacity within the statistical system to produce the indicators in a reliable and timely manner.</a:t>
            </a:r>
          </a:p>
          <a:p>
            <a:pPr algn="just"/>
            <a:r>
              <a:rPr lang="en-GB" sz="3600" b="1" dirty="0">
                <a:solidFill>
                  <a:srgbClr val="FF0000"/>
                </a:solidFill>
                <a:latin typeface="Garamond" panose="02020404030301010803" pitchFamily="18" charset="0"/>
              </a:rPr>
              <a:t>S</a:t>
            </a:r>
            <a:r>
              <a:rPr lang="en-GB" sz="3600" b="1" cap="none" dirty="0">
                <a:solidFill>
                  <a:srgbClr val="FF0000"/>
                </a:solidFill>
                <a:latin typeface="Garamond" panose="02020404030301010803" pitchFamily="18" charset="0"/>
              </a:rPr>
              <a:t>tatus </a:t>
            </a:r>
            <a:r>
              <a:rPr lang="en-GB" sz="3600" b="1" dirty="0">
                <a:solidFill>
                  <a:srgbClr val="FF0000"/>
                </a:solidFill>
                <a:latin typeface="Garamond" panose="02020404030301010803" pitchFamily="18" charset="0"/>
              </a:rPr>
              <a:t>– </a:t>
            </a:r>
            <a:r>
              <a:rPr lang="en-GB" sz="3600" b="1" cap="none" dirty="0">
                <a:latin typeface="Garamond" panose="02020404030301010803" pitchFamily="18" charset="0"/>
              </a:rPr>
              <a:t>On-going</a:t>
            </a:r>
            <a:endParaRPr lang="en-GB" sz="3600" b="1" dirty="0">
              <a:latin typeface="Garamond" panose="02020404030301010803" pitchFamily="18" charset="0"/>
            </a:endParaRPr>
          </a:p>
        </p:txBody>
      </p:sp>
      <p:pic>
        <p:nvPicPr>
          <p:cNvPr id="8194" name="Picture 2" descr="https://encrypted-tbn3.gstatic.com/images?q=tbn:ANd9GcTzxWhGHZiCD7r0ZZmO29AGVSpSq5aNgOdvYyWkgp3r_LJelNVxO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0399" y="1390667"/>
            <a:ext cx="5435825" cy="524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38413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96177"/>
          </a:xfrm>
        </p:spPr>
        <p:txBody>
          <a:bodyPr>
            <a:normAutofit/>
          </a:bodyPr>
          <a:lstStyle/>
          <a:p>
            <a:r>
              <a:rPr lang="en-GB" sz="4000" b="1" dirty="0">
                <a:latin typeface="Corbel" panose="020B0503020204020204" pitchFamily="34" charset="0"/>
              </a:rPr>
              <a:t>Development of </a:t>
            </a:r>
            <a:r>
              <a:rPr lang="en-GB" sz="4000" b="1" dirty="0" err="1">
                <a:latin typeface="Corbel" panose="020B0503020204020204" pitchFamily="34" charset="0"/>
              </a:rPr>
              <a:t>Sdg</a:t>
            </a:r>
            <a:r>
              <a:rPr lang="en-GB" sz="4000" b="1" cap="none" dirty="0" err="1">
                <a:latin typeface="Corbel" panose="020B0503020204020204" pitchFamily="34" charset="0"/>
              </a:rPr>
              <a:t>s</a:t>
            </a:r>
            <a:r>
              <a:rPr lang="en-GB" sz="4000" b="1" dirty="0">
                <a:latin typeface="Corbel" panose="020B0503020204020204" pitchFamily="34" charset="0"/>
              </a:rPr>
              <a:t> Data bond and responsibility framework</a:t>
            </a:r>
          </a:p>
        </p:txBody>
      </p:sp>
      <p:pic>
        <p:nvPicPr>
          <p:cNvPr id="6" name="Content Placeholder 5"/>
          <p:cNvPicPr>
            <a:picLocks noGrp="1" noChangeAspect="1"/>
          </p:cNvPicPr>
          <p:nvPr>
            <p:ph sz="quarter" idx="13"/>
          </p:nvPr>
        </p:nvPicPr>
        <p:blipFill>
          <a:blip r:embed="rId3"/>
          <a:stretch>
            <a:fillRect/>
          </a:stretch>
        </p:blipFill>
        <p:spPr>
          <a:xfrm>
            <a:off x="616226" y="2186609"/>
            <a:ext cx="5625548" cy="4293704"/>
          </a:xfrm>
          <a:prstGeom prst="rect">
            <a:avLst/>
          </a:prstGeom>
        </p:spPr>
      </p:pic>
      <p:pic>
        <p:nvPicPr>
          <p:cNvPr id="8194" name="Picture 2" descr="http://www.freseniusmedicalcare.us/fileadmin/data/us/images/About_us/Responsibility/SPE002_responsibility.jpg">
            <a:hlinkClick r:id="rId4"/>
          </p:cNvPr>
          <p:cNvPicPr>
            <a:picLocks noGrp="1" noChangeAspect="1" noChangeArrowheads="1"/>
          </p:cNvPicPr>
          <p:nvPr>
            <p:ph sz="quarter" idx="14"/>
          </p:nvPr>
        </p:nvPicPr>
        <p:blipFill>
          <a:blip r:embed="rId5">
            <a:extLst>
              <a:ext uri="{28A0092B-C50C-407E-A947-70E740481C1C}">
                <a14:useLocalDpi xmlns:a14="http://schemas.microsoft.com/office/drawing/2010/main" val="0"/>
              </a:ext>
            </a:extLst>
          </a:blip>
          <a:srcRect/>
          <a:stretch>
            <a:fillRect/>
          </a:stretch>
        </p:blipFill>
        <p:spPr bwMode="auto">
          <a:xfrm>
            <a:off x="6887818" y="2186609"/>
            <a:ext cx="5105400" cy="4293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159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48" y="0"/>
            <a:ext cx="12052852" cy="971744"/>
          </a:xfrm>
        </p:spPr>
        <p:txBody>
          <a:bodyPr>
            <a:normAutofit fontScale="90000"/>
          </a:bodyPr>
          <a:lstStyle/>
          <a:p>
            <a:r>
              <a:rPr lang="en-GB" b="1" dirty="0">
                <a:latin typeface="Garamond" panose="02020404030301010803" pitchFamily="18" charset="0"/>
              </a:rPr>
              <a:t>SOME Data Production activities for the SDGs Baseline Indicators </a:t>
            </a:r>
          </a:p>
        </p:txBody>
      </p:sp>
      <p:sp>
        <p:nvSpPr>
          <p:cNvPr id="9" name="Content Placeholder 8"/>
          <p:cNvSpPr>
            <a:spLocks noGrp="1"/>
          </p:cNvSpPr>
          <p:nvPr>
            <p:ph sz="quarter" idx="13"/>
          </p:nvPr>
        </p:nvSpPr>
        <p:spPr>
          <a:xfrm>
            <a:off x="457200" y="1292088"/>
            <a:ext cx="5423452" cy="3882886"/>
          </a:xfrm>
        </p:spPr>
        <p:txBody>
          <a:bodyPr>
            <a:noAutofit/>
          </a:bodyPr>
          <a:lstStyle/>
          <a:p>
            <a:r>
              <a:rPr lang="en-GB" sz="2800" b="1" dirty="0">
                <a:solidFill>
                  <a:srgbClr val="C00000"/>
                </a:solidFill>
                <a:latin typeface="Corbel" panose="020B0503020204020204" pitchFamily="34" charset="0"/>
              </a:rPr>
              <a:t>NISH </a:t>
            </a:r>
          </a:p>
          <a:p>
            <a:pPr lvl="1"/>
            <a:r>
              <a:rPr lang="en-GB" sz="2400" b="1" cap="none" dirty="0">
                <a:latin typeface="Corbel" panose="020B0503020204020204" pitchFamily="34" charset="0"/>
              </a:rPr>
              <a:t>National Living Standard Survey</a:t>
            </a:r>
          </a:p>
          <a:p>
            <a:pPr lvl="1"/>
            <a:r>
              <a:rPr lang="en-GB" sz="2400" b="1" cap="none" dirty="0">
                <a:latin typeface="Corbel" panose="020B0503020204020204" pitchFamily="34" charset="0"/>
              </a:rPr>
              <a:t>Multiple Indicator Cluster Survey</a:t>
            </a:r>
          </a:p>
          <a:p>
            <a:pPr lvl="1"/>
            <a:r>
              <a:rPr lang="en-GB" sz="2400" b="1" cap="none" dirty="0">
                <a:latin typeface="Corbel" panose="020B0503020204020204" pitchFamily="34" charset="0"/>
              </a:rPr>
              <a:t>Agricultural Survey</a:t>
            </a:r>
          </a:p>
          <a:p>
            <a:pPr lvl="1"/>
            <a:r>
              <a:rPr lang="en-GB" sz="2400" b="1" cap="none" dirty="0">
                <a:latin typeface="Corbel" panose="020B0503020204020204" pitchFamily="34" charset="0"/>
              </a:rPr>
              <a:t>Labour Force Survey</a:t>
            </a:r>
          </a:p>
          <a:p>
            <a:pPr lvl="1"/>
            <a:r>
              <a:rPr lang="en-GB" sz="2400" b="1" cap="none" dirty="0">
                <a:latin typeface="Corbel" panose="020B0503020204020204" pitchFamily="34" charset="0"/>
              </a:rPr>
              <a:t>Demographic and Health Survey</a:t>
            </a:r>
          </a:p>
          <a:p>
            <a:r>
              <a:rPr lang="en-GB" sz="2800" b="1" dirty="0">
                <a:solidFill>
                  <a:srgbClr val="C00000"/>
                </a:solidFill>
                <a:latin typeface="Corbel" panose="020B0503020204020204" pitchFamily="34" charset="0"/>
              </a:rPr>
              <a:t>NISE </a:t>
            </a:r>
          </a:p>
          <a:p>
            <a:pPr lvl="1"/>
            <a:r>
              <a:rPr lang="en-GB" sz="2400" b="1" cap="none" dirty="0">
                <a:latin typeface="Corbel" panose="020B0503020204020204" pitchFamily="34" charset="0"/>
              </a:rPr>
              <a:t>Enterprise/Economic Survey</a:t>
            </a:r>
          </a:p>
          <a:p>
            <a:pPr lvl="1"/>
            <a:r>
              <a:rPr lang="en-GB" sz="2400" b="1" cap="none" dirty="0">
                <a:latin typeface="Corbel" panose="020B0503020204020204" pitchFamily="34" charset="0"/>
              </a:rPr>
              <a:t>National Accounts</a:t>
            </a:r>
          </a:p>
          <a:p>
            <a:pPr lvl="1"/>
            <a:r>
              <a:rPr lang="en-GB" sz="2400" b="1" cap="none" dirty="0">
                <a:latin typeface="Corbel" panose="020B0503020204020204" pitchFamily="34" charset="0"/>
              </a:rPr>
              <a:t>Consumer Price Index (CPI</a:t>
            </a:r>
            <a:r>
              <a:rPr lang="en-GB" sz="2400" b="1" dirty="0">
                <a:latin typeface="Corbel" panose="020B0503020204020204" pitchFamily="34" charset="0"/>
              </a:rPr>
              <a:t>)</a:t>
            </a:r>
          </a:p>
        </p:txBody>
      </p:sp>
      <p:sp>
        <p:nvSpPr>
          <p:cNvPr id="7" name="Text Placeholder 6"/>
          <p:cNvSpPr>
            <a:spLocks noGrp="1"/>
          </p:cNvSpPr>
          <p:nvPr>
            <p:ph sz="quarter" idx="14"/>
          </p:nvPr>
        </p:nvSpPr>
        <p:spPr>
          <a:xfrm>
            <a:off x="6165573" y="1292088"/>
            <a:ext cx="5761384" cy="5367129"/>
          </a:xfrm>
        </p:spPr>
        <p:txBody>
          <a:bodyPr>
            <a:noAutofit/>
          </a:bodyPr>
          <a:lstStyle/>
          <a:p>
            <a:r>
              <a:rPr lang="en-GB" sz="2400" b="1" dirty="0">
                <a:solidFill>
                  <a:srgbClr val="C00000"/>
                </a:solidFill>
                <a:latin typeface="Corbel" panose="020B0503020204020204" pitchFamily="34" charset="0"/>
              </a:rPr>
              <a:t>SAS</a:t>
            </a:r>
          </a:p>
          <a:p>
            <a:pPr lvl="0"/>
            <a:r>
              <a:rPr lang="en-GB" sz="2100" b="1" cap="none" dirty="0"/>
              <a:t>Education Management Information Systems </a:t>
            </a:r>
          </a:p>
          <a:p>
            <a:pPr lvl="0"/>
            <a:r>
              <a:rPr lang="en-GB" sz="2100" b="1" cap="none" dirty="0"/>
              <a:t>Civil Registration And Vital Statistics (CRVS)</a:t>
            </a:r>
          </a:p>
          <a:p>
            <a:pPr lvl="0"/>
            <a:r>
              <a:rPr lang="en-GB" sz="2100" b="1" cap="none" dirty="0"/>
              <a:t>Management Information Systems For Health</a:t>
            </a:r>
          </a:p>
          <a:p>
            <a:pPr lvl="0"/>
            <a:r>
              <a:rPr lang="en-GB" sz="2100" b="1" cap="none" dirty="0"/>
              <a:t> Government Operations Statistics</a:t>
            </a:r>
          </a:p>
          <a:p>
            <a:pPr lvl="0"/>
            <a:r>
              <a:rPr lang="en-GB" sz="2100" b="1" cap="none" dirty="0"/>
              <a:t>Trade Statistics  - Volume &amp; Value Import/Export</a:t>
            </a:r>
          </a:p>
          <a:p>
            <a:pPr lvl="0"/>
            <a:r>
              <a:rPr lang="en-GB" sz="2100" b="1" cap="none" dirty="0"/>
              <a:t>Statistics Of International Trade In Services And Tourism (SITS)</a:t>
            </a:r>
          </a:p>
          <a:p>
            <a:pPr lvl="0"/>
            <a:r>
              <a:rPr lang="en-GB" sz="2100" b="1" cap="none" dirty="0"/>
              <a:t>Procurement Data (Spending/Expenditure))</a:t>
            </a:r>
          </a:p>
          <a:p>
            <a:pPr lvl="0"/>
            <a:r>
              <a:rPr lang="en-GB" sz="2100" b="1" cap="none" dirty="0"/>
              <a:t>National Budget</a:t>
            </a:r>
          </a:p>
        </p:txBody>
      </p:sp>
    </p:spTree>
    <p:extLst>
      <p:ext uri="{BB962C8B-B14F-4D97-AF65-F5344CB8AC3E}">
        <p14:creationId xmlns:p14="http://schemas.microsoft.com/office/powerpoint/2010/main" val="1068444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3243"/>
            <a:ext cx="12191999" cy="1260092"/>
          </a:xfrm>
        </p:spPr>
        <p:txBody>
          <a:bodyPr>
            <a:normAutofit/>
          </a:bodyPr>
          <a:lstStyle/>
          <a:p>
            <a:r>
              <a:rPr lang="en-GB" b="1" dirty="0">
                <a:latin typeface="Garamond" panose="02020404030301010803" pitchFamily="18" charset="0"/>
              </a:rPr>
              <a:t>On-going data Production for </a:t>
            </a:r>
            <a:r>
              <a:rPr lang="en-GB" b="1" dirty="0" err="1">
                <a:latin typeface="Garamond" panose="02020404030301010803" pitchFamily="18" charset="0"/>
              </a:rPr>
              <a:t>sdG</a:t>
            </a:r>
            <a:r>
              <a:rPr lang="en-GB" b="1" cap="none" dirty="0" err="1">
                <a:latin typeface="Garamond" panose="02020404030301010803" pitchFamily="18" charset="0"/>
              </a:rPr>
              <a:t>s</a:t>
            </a:r>
            <a:r>
              <a:rPr lang="en-GB" b="1" dirty="0">
                <a:latin typeface="Garamond" panose="02020404030301010803" pitchFamily="18" charset="0"/>
              </a:rPr>
              <a:t> monitoring</a:t>
            </a:r>
          </a:p>
        </p:txBody>
      </p:sp>
      <p:sp>
        <p:nvSpPr>
          <p:cNvPr id="7" name="Text Placeholder 6"/>
          <p:cNvSpPr>
            <a:spLocks noGrp="1"/>
          </p:cNvSpPr>
          <p:nvPr>
            <p:ph type="body" idx="1"/>
          </p:nvPr>
        </p:nvSpPr>
        <p:spPr>
          <a:xfrm>
            <a:off x="-1" y="1051491"/>
            <a:ext cx="6208295" cy="679994"/>
          </a:xfrm>
        </p:spPr>
        <p:txBody>
          <a:bodyPr/>
          <a:lstStyle/>
          <a:p>
            <a:r>
              <a:rPr lang="en-GB" b="1" dirty="0"/>
              <a:t>multiple INDICATOR cluster Survey</a:t>
            </a:r>
          </a:p>
        </p:txBody>
      </p:sp>
      <p:sp>
        <p:nvSpPr>
          <p:cNvPr id="9" name="Content Placeholder 8"/>
          <p:cNvSpPr>
            <a:spLocks noGrp="1"/>
          </p:cNvSpPr>
          <p:nvPr>
            <p:ph sz="quarter" idx="13"/>
          </p:nvPr>
        </p:nvSpPr>
        <p:spPr>
          <a:xfrm>
            <a:off x="0" y="1731485"/>
            <a:ext cx="6465611" cy="4987367"/>
          </a:xfrm>
        </p:spPr>
        <p:txBody>
          <a:bodyPr>
            <a:normAutofit/>
          </a:bodyPr>
          <a:lstStyle/>
          <a:p>
            <a:endParaRPr lang="en-GB" b="1" dirty="0">
              <a:latin typeface="Corbel" panose="020B0503020204020204" pitchFamily="34" charset="0"/>
            </a:endParaRPr>
          </a:p>
        </p:txBody>
      </p:sp>
      <p:pic>
        <p:nvPicPr>
          <p:cNvPr id="3" name="Picture 2"/>
          <p:cNvPicPr>
            <a:picLocks noChangeAspect="1"/>
          </p:cNvPicPr>
          <p:nvPr/>
        </p:nvPicPr>
        <p:blipFill>
          <a:blip r:embed="rId3"/>
          <a:stretch>
            <a:fillRect/>
          </a:stretch>
        </p:blipFill>
        <p:spPr>
          <a:xfrm>
            <a:off x="0" y="2630134"/>
            <a:ext cx="6543674" cy="2216085"/>
          </a:xfrm>
          <a:prstGeom prst="rect">
            <a:avLst/>
          </a:prstGeom>
        </p:spPr>
      </p:pic>
      <p:pic>
        <p:nvPicPr>
          <p:cNvPr id="5" name="Picture 4"/>
          <p:cNvPicPr>
            <a:picLocks noChangeAspect="1"/>
          </p:cNvPicPr>
          <p:nvPr/>
        </p:nvPicPr>
        <p:blipFill>
          <a:blip r:embed="rId4"/>
          <a:stretch>
            <a:fillRect/>
          </a:stretch>
        </p:blipFill>
        <p:spPr>
          <a:xfrm>
            <a:off x="0" y="1829368"/>
            <a:ext cx="12037734" cy="746744"/>
          </a:xfrm>
          <a:prstGeom prst="rect">
            <a:avLst/>
          </a:prstGeom>
        </p:spPr>
      </p:pic>
      <p:pic>
        <p:nvPicPr>
          <p:cNvPr id="6" name="Picture 5"/>
          <p:cNvPicPr>
            <a:picLocks noChangeAspect="1"/>
          </p:cNvPicPr>
          <p:nvPr/>
        </p:nvPicPr>
        <p:blipFill>
          <a:blip r:embed="rId5"/>
          <a:stretch>
            <a:fillRect/>
          </a:stretch>
        </p:blipFill>
        <p:spPr>
          <a:xfrm>
            <a:off x="6543675" y="2630135"/>
            <a:ext cx="5648325" cy="4227866"/>
          </a:xfrm>
          <a:prstGeom prst="rect">
            <a:avLst/>
          </a:prstGeom>
        </p:spPr>
      </p:pic>
      <p:pic>
        <p:nvPicPr>
          <p:cNvPr id="15" name="Picture 14"/>
          <p:cNvPicPr>
            <a:picLocks noChangeAspect="1"/>
          </p:cNvPicPr>
          <p:nvPr/>
        </p:nvPicPr>
        <p:blipFill>
          <a:blip r:embed="rId6"/>
          <a:stretch>
            <a:fillRect/>
          </a:stretch>
        </p:blipFill>
        <p:spPr>
          <a:xfrm>
            <a:off x="-1" y="4846219"/>
            <a:ext cx="6465611" cy="1872633"/>
          </a:xfrm>
          <a:prstGeom prst="rect">
            <a:avLst/>
          </a:prstGeom>
        </p:spPr>
      </p:pic>
    </p:spTree>
    <p:extLst>
      <p:ext uri="{BB962C8B-B14F-4D97-AF65-F5344CB8AC3E}">
        <p14:creationId xmlns:p14="http://schemas.microsoft.com/office/powerpoint/2010/main" val="3333052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84" y="149803"/>
            <a:ext cx="5544107" cy="1162050"/>
          </a:xfrm>
        </p:spPr>
        <p:txBody>
          <a:bodyPr>
            <a:noAutofit/>
          </a:bodyPr>
          <a:lstStyle/>
          <a:p>
            <a:r>
              <a:rPr lang="en-GB" b="1" dirty="0">
                <a:solidFill>
                  <a:srgbClr val="FF0000"/>
                </a:solidFill>
                <a:latin typeface="Corbel" panose="020B0503020204020204" pitchFamily="34" charset="0"/>
              </a:rPr>
              <a:t>Use of Non-Traditional Data Sources</a:t>
            </a:r>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743582" y="19654"/>
            <a:ext cx="6437371" cy="2584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Placeholder 3"/>
          <p:cNvSpPr>
            <a:spLocks noGrp="1"/>
          </p:cNvSpPr>
          <p:nvPr>
            <p:ph type="body" sz="half" idx="2"/>
          </p:nvPr>
        </p:nvSpPr>
        <p:spPr>
          <a:xfrm>
            <a:off x="65584" y="1566714"/>
            <a:ext cx="5677998" cy="4810466"/>
          </a:xfrm>
        </p:spPr>
        <p:txBody>
          <a:bodyPr>
            <a:noAutofit/>
          </a:bodyPr>
          <a:lstStyle/>
          <a:p>
            <a:r>
              <a:rPr lang="en-GB" sz="2800" b="1" dirty="0">
                <a:latin typeface="Corbel" panose="020B0503020204020204" pitchFamily="34" charset="0"/>
              </a:rPr>
              <a:t>Use of alternative data sources such as</a:t>
            </a:r>
          </a:p>
          <a:p>
            <a:pPr marL="742950" lvl="1" indent="-285750">
              <a:buFont typeface="Arial" panose="020B0604020202020204" pitchFamily="34" charset="0"/>
              <a:buChar char="•"/>
            </a:pPr>
            <a:r>
              <a:rPr lang="en-GB" sz="2800" b="1" cap="none" dirty="0">
                <a:latin typeface="Corbel" panose="020B0503020204020204" pitchFamily="34" charset="0"/>
              </a:rPr>
              <a:t>Mobile Telecommunication Data</a:t>
            </a:r>
          </a:p>
          <a:p>
            <a:pPr marL="742950" lvl="1" indent="-285750">
              <a:buFont typeface="Arial" panose="020B0604020202020204" pitchFamily="34" charset="0"/>
              <a:buChar char="•"/>
            </a:pPr>
            <a:r>
              <a:rPr lang="en-GB" sz="2800" b="1" cap="none" dirty="0">
                <a:latin typeface="Corbel" panose="020B0503020204020204" pitchFamily="34" charset="0"/>
              </a:rPr>
              <a:t>Employment Records</a:t>
            </a:r>
          </a:p>
          <a:p>
            <a:pPr marL="742950" lvl="1" indent="-285750">
              <a:buFont typeface="Arial" panose="020B0604020202020204" pitchFamily="34" charset="0"/>
              <a:buChar char="•"/>
            </a:pPr>
            <a:r>
              <a:rPr lang="en-GB" sz="2800" b="1" cap="none" dirty="0">
                <a:latin typeface="Corbel" panose="020B0503020204020204" pitchFamily="34" charset="0"/>
              </a:rPr>
              <a:t>Crowd-sourced Prices Data</a:t>
            </a:r>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3582" y="2604052"/>
            <a:ext cx="3182676" cy="4253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6258" y="2604052"/>
            <a:ext cx="3254695" cy="4253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84" y="6377180"/>
            <a:ext cx="792088" cy="480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0983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19835"/>
            <a:ext cx="8229600" cy="850106"/>
          </a:xfrm>
        </p:spPr>
        <p:txBody>
          <a:bodyPr/>
          <a:lstStyle/>
          <a:p>
            <a:r>
              <a:rPr lang="en-GB" b="1" dirty="0">
                <a:latin typeface="Garamond" panose="02020404030301010803" pitchFamily="18" charset="0"/>
              </a:rPr>
              <a:t>Statistical Advocacy</a:t>
            </a:r>
          </a:p>
        </p:txBody>
      </p:sp>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19536" y="1268760"/>
            <a:ext cx="8280920"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919536" y="5401762"/>
            <a:ext cx="8568952" cy="1077218"/>
          </a:xfrm>
          <a:prstGeom prst="rect">
            <a:avLst/>
          </a:prstGeom>
        </p:spPr>
        <p:txBody>
          <a:bodyPr wrap="square">
            <a:spAutoFit/>
          </a:bodyPr>
          <a:lstStyle/>
          <a:p>
            <a:r>
              <a:rPr lang="en-GB" sz="3200" b="1" dirty="0">
                <a:solidFill>
                  <a:srgbClr val="FF0000"/>
                </a:solidFill>
                <a:latin typeface="Garamond" panose="02020404030301010803" pitchFamily="18" charset="0"/>
              </a:rPr>
              <a:t>High level advocacy targeted at policy makers at the federal and state levels.</a:t>
            </a:r>
          </a:p>
        </p:txBody>
      </p:sp>
      <p:pic>
        <p:nvPicPr>
          <p:cNvPr id="5" name="Picture 13"/>
          <p:cNvPicPr>
            <a:picLocks noChangeAspect="1" noChangeArrowheads="1"/>
          </p:cNvPicPr>
          <p:nvPr/>
        </p:nvPicPr>
        <p:blipFill rotWithShape="1">
          <a:blip r:embed="rId4">
            <a:extLst>
              <a:ext uri="{28A0092B-C50C-407E-A947-70E740481C1C}">
                <a14:useLocalDpi xmlns:a14="http://schemas.microsoft.com/office/drawing/2010/main" val="0"/>
              </a:ext>
            </a:extLst>
          </a:blip>
          <a:srcRect l="39145" r="40607" b="14147"/>
          <a:stretch/>
        </p:blipFill>
        <p:spPr bwMode="auto">
          <a:xfrm>
            <a:off x="11223" y="75717"/>
            <a:ext cx="788802" cy="606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anibabs (22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1431555" y="113101"/>
            <a:ext cx="457200" cy="3317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7557" y="6457769"/>
            <a:ext cx="576064" cy="363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6797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7732643" y="640830"/>
            <a:ext cx="4015409" cy="1573863"/>
          </a:xfrm>
        </p:spPr>
        <p:txBody>
          <a:bodyPr>
            <a:noAutofit/>
          </a:bodyPr>
          <a:lstStyle/>
          <a:p>
            <a:r>
              <a:rPr lang="en-GB" sz="4800" b="1" dirty="0">
                <a:latin typeface="Corbel" panose="020B0503020204020204" pitchFamily="34" charset="0"/>
              </a:rPr>
              <a:t>Potential challenges</a:t>
            </a:r>
          </a:p>
        </p:txBody>
      </p:sp>
      <p:sp>
        <p:nvSpPr>
          <p:cNvPr id="3" name="Content Placeholder 2"/>
          <p:cNvSpPr>
            <a:spLocks noGrp="1"/>
          </p:cNvSpPr>
          <p:nvPr>
            <p:ph sz="quarter" idx="13"/>
          </p:nvPr>
        </p:nvSpPr>
        <p:spPr>
          <a:xfrm>
            <a:off x="7520549" y="2694293"/>
            <a:ext cx="4027987" cy="1469412"/>
          </a:xfrm>
        </p:spPr>
        <p:txBody>
          <a:bodyPr>
            <a:noAutofit/>
          </a:bodyPr>
          <a:lstStyle/>
          <a:p>
            <a:r>
              <a:rPr lang="en-GB" sz="4000" cap="none" dirty="0"/>
              <a:t>Coordination</a:t>
            </a:r>
          </a:p>
          <a:p>
            <a:r>
              <a:rPr lang="en-GB" sz="4000" cap="none" dirty="0"/>
              <a:t>Financing </a:t>
            </a:r>
          </a:p>
          <a:p>
            <a:r>
              <a:rPr lang="en-GB" sz="4000" cap="none" dirty="0"/>
              <a:t>Human Capacity</a:t>
            </a:r>
          </a:p>
        </p:txBody>
      </p:sp>
      <p:pic>
        <p:nvPicPr>
          <p:cNvPr id="18" name="Picture 17"/>
          <p:cNvPicPr>
            <a:picLocks noChangeAspect="1"/>
          </p:cNvPicPr>
          <p:nvPr/>
        </p:nvPicPr>
        <p:blipFill>
          <a:blip r:embed="rId5"/>
          <a:stretch>
            <a:fillRect/>
          </a:stretch>
        </p:blipFill>
        <p:spPr>
          <a:xfrm>
            <a:off x="178904" y="171361"/>
            <a:ext cx="7109791" cy="6515276"/>
          </a:xfrm>
          <a:prstGeom prst="rect">
            <a:avLst/>
          </a:prstGeom>
        </p:spPr>
      </p:pic>
    </p:spTree>
    <p:extLst>
      <p:ext uri="{BB962C8B-B14F-4D97-AF65-F5344CB8AC3E}">
        <p14:creationId xmlns:p14="http://schemas.microsoft.com/office/powerpoint/2010/main" val="32173290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552" y="116632"/>
            <a:ext cx="8229600" cy="922114"/>
          </a:xfrm>
        </p:spPr>
        <p:txBody>
          <a:bodyPr/>
          <a:lstStyle/>
          <a:p>
            <a:r>
              <a:rPr lang="en-GB" b="1" dirty="0">
                <a:solidFill>
                  <a:srgbClr val="FF0000"/>
                </a:solidFill>
                <a:latin typeface="Garamond" panose="02020404030301010803" pitchFamily="18" charset="0"/>
              </a:rPr>
              <a:t>Conclusion</a:t>
            </a:r>
          </a:p>
        </p:txBody>
      </p:sp>
      <p:sp>
        <p:nvSpPr>
          <p:cNvPr id="3" name="Content Placeholder 2"/>
          <p:cNvSpPr>
            <a:spLocks noGrp="1"/>
          </p:cNvSpPr>
          <p:nvPr>
            <p:ph idx="1"/>
          </p:nvPr>
        </p:nvSpPr>
        <p:spPr>
          <a:xfrm>
            <a:off x="1063566" y="1268760"/>
            <a:ext cx="10326677" cy="5256584"/>
          </a:xfrm>
        </p:spPr>
        <p:txBody>
          <a:bodyPr/>
          <a:lstStyle/>
          <a:p>
            <a:r>
              <a:rPr lang="en-GB" sz="3200" b="1" cap="none" dirty="0">
                <a:latin typeface="Garamond" panose="02020404030301010803" pitchFamily="18" charset="0"/>
              </a:rPr>
              <a:t>This is a very ambitious task on our hands</a:t>
            </a:r>
          </a:p>
          <a:p>
            <a:endParaRPr lang="en-GB" sz="3200" b="1" cap="none" dirty="0">
              <a:latin typeface="Garamond" panose="02020404030301010803" pitchFamily="18" charset="0"/>
            </a:endParaRPr>
          </a:p>
          <a:p>
            <a:r>
              <a:rPr lang="en-GB" sz="3200" b="1" cap="none" dirty="0">
                <a:latin typeface="Garamond" panose="02020404030301010803" pitchFamily="18" charset="0"/>
              </a:rPr>
              <a:t>NBS remains committed and will deliver on its mandate concerning the SDGs</a:t>
            </a:r>
          </a:p>
          <a:p>
            <a:endParaRPr lang="en-GB" sz="3200" b="1" cap="none" dirty="0">
              <a:latin typeface="Garamond" panose="02020404030301010803" pitchFamily="18" charset="0"/>
            </a:endParaRPr>
          </a:p>
          <a:p>
            <a:r>
              <a:rPr lang="en-GB" sz="3200" b="1" cap="none" dirty="0">
                <a:latin typeface="Garamond" panose="02020404030301010803" pitchFamily="18" charset="0"/>
              </a:rPr>
              <a:t>Continuous support from government and partners is very critical to the success.</a:t>
            </a:r>
          </a:p>
        </p:txBody>
      </p:sp>
      <p:pic>
        <p:nvPicPr>
          <p:cNvPr id="4" name="Picture 13"/>
          <p:cNvPicPr>
            <a:picLocks noChangeAspect="1" noChangeArrowheads="1"/>
          </p:cNvPicPr>
          <p:nvPr/>
        </p:nvPicPr>
        <p:blipFill rotWithShape="1">
          <a:blip r:embed="rId3">
            <a:extLst>
              <a:ext uri="{28A0092B-C50C-407E-A947-70E740481C1C}">
                <a14:useLocalDpi xmlns:a14="http://schemas.microsoft.com/office/drawing/2010/main" val="0"/>
              </a:ext>
            </a:extLst>
          </a:blip>
          <a:srcRect l="39145" r="40607" b="14147"/>
          <a:stretch/>
        </p:blipFill>
        <p:spPr bwMode="auto">
          <a:xfrm>
            <a:off x="172278" y="104168"/>
            <a:ext cx="788802" cy="606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91" y="5925100"/>
            <a:ext cx="993775"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2" descr="anibabs (22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176683" y="75717"/>
            <a:ext cx="457200" cy="331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644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74643" y="2491859"/>
            <a:ext cx="9793357" cy="2519309"/>
          </a:xfrm>
          <a:noFill/>
        </p:spPr>
        <p:txBody>
          <a:bodyPr>
            <a:noAutofit/>
          </a:bodyPr>
          <a:lstStyle/>
          <a:p>
            <a:pPr marL="0" indent="0" algn="ctr">
              <a:buNone/>
            </a:pPr>
            <a:r>
              <a:rPr lang="en-US" sz="2400" dirty="0">
                <a:latin typeface="Century Gothic"/>
                <a:cs typeface="Century Gothic"/>
              </a:rPr>
              <a:t>Plot 762, Independence Avenue, </a:t>
            </a:r>
          </a:p>
          <a:p>
            <a:pPr marL="0" indent="0" algn="ctr">
              <a:buNone/>
            </a:pPr>
            <a:r>
              <a:rPr lang="en-US" sz="2400" dirty="0">
                <a:latin typeface="Century Gothic"/>
                <a:cs typeface="Century Gothic"/>
              </a:rPr>
              <a:t>Central Business District,</a:t>
            </a:r>
            <a:br>
              <a:rPr lang="en-US" sz="2400" dirty="0">
                <a:latin typeface="Century Gothic"/>
                <a:cs typeface="Century Gothic"/>
              </a:rPr>
            </a:br>
            <a:r>
              <a:rPr lang="en-US" sz="2400" dirty="0">
                <a:latin typeface="Century Gothic"/>
                <a:cs typeface="Century Gothic"/>
              </a:rPr>
              <a:t>Abuja.</a:t>
            </a:r>
            <a:br>
              <a:rPr lang="en-US" sz="2400" dirty="0">
                <a:latin typeface="Century Gothic"/>
                <a:cs typeface="Century Gothic"/>
              </a:rPr>
            </a:br>
            <a:r>
              <a:rPr lang="en-US" sz="1600" b="1" dirty="0">
                <a:solidFill>
                  <a:srgbClr val="FF0000"/>
                </a:solidFill>
                <a:latin typeface="Century Gothic"/>
                <a:cs typeface="Century Gothic"/>
              </a:rPr>
              <a:t>Email</a:t>
            </a:r>
            <a:r>
              <a:rPr lang="en-US" sz="1600" dirty="0">
                <a:solidFill>
                  <a:srgbClr val="FF0000"/>
                </a:solidFill>
                <a:latin typeface="Century Gothic"/>
                <a:cs typeface="Century Gothic"/>
              </a:rPr>
              <a:t>: </a:t>
            </a:r>
            <a:r>
              <a:rPr lang="en-US" sz="1600" dirty="0">
                <a:latin typeface="Century Gothic"/>
                <a:cs typeface="Century Gothic"/>
              </a:rPr>
              <a:t>ykale@nigerianstat.gov.ng  </a:t>
            </a:r>
          </a:p>
          <a:p>
            <a:pPr marL="0" indent="0" algn="ctr">
              <a:buNone/>
            </a:pPr>
            <a:r>
              <a:rPr lang="en-US" sz="1600" dirty="0">
                <a:latin typeface="Century Gothic"/>
                <a:cs typeface="Century Gothic"/>
              </a:rPr>
              <a:t>feedback@nigerianstat.gov.ng</a:t>
            </a:r>
          </a:p>
          <a:p>
            <a:pPr marL="0" indent="0" algn="ctr">
              <a:buNone/>
            </a:pPr>
            <a:r>
              <a:rPr lang="en-US" sz="1600" b="1" dirty="0">
                <a:solidFill>
                  <a:srgbClr val="FF0000"/>
                </a:solidFill>
                <a:latin typeface="Century Gothic"/>
                <a:cs typeface="Century Gothic"/>
              </a:rPr>
              <a:t>Website</a:t>
            </a:r>
            <a:r>
              <a:rPr lang="en-US" sz="1600" dirty="0">
                <a:solidFill>
                  <a:srgbClr val="FF0000"/>
                </a:solidFill>
                <a:latin typeface="Century Gothic"/>
                <a:cs typeface="Century Gothic"/>
              </a:rPr>
              <a:t> :</a:t>
            </a:r>
            <a:r>
              <a:rPr lang="en-US" sz="1600" dirty="0">
                <a:latin typeface="Century Gothic"/>
                <a:cs typeface="Century Gothic"/>
              </a:rPr>
              <a:t>www.nigerianstat.gov.ng</a:t>
            </a:r>
          </a:p>
        </p:txBody>
      </p:sp>
      <p:sp>
        <p:nvSpPr>
          <p:cNvPr id="2050" name="WordArt 2"/>
          <p:cNvSpPr>
            <a:spLocks noChangeArrowheads="1" noChangeShapeType="1" noTextEdit="1"/>
          </p:cNvSpPr>
          <p:nvPr/>
        </p:nvSpPr>
        <p:spPr bwMode="auto">
          <a:xfrm>
            <a:off x="3411456" y="1702007"/>
            <a:ext cx="4719729" cy="284367"/>
          </a:xfrm>
          <a:prstGeom prst="rect">
            <a:avLst/>
          </a:prstGeom>
        </p:spPr>
        <p:txBody>
          <a:bodyPr wrap="none" fromWordArt="1">
            <a:prstTxWarp prst="textPlain">
              <a:avLst>
                <a:gd name="adj" fmla="val 50000"/>
              </a:avLst>
            </a:prstTxWarp>
          </a:bodyPr>
          <a:lstStyle/>
          <a:p>
            <a:pPr algn="ctr" rtl="0"/>
            <a:r>
              <a:rPr lang="en-US" sz="3600" kern="10" dirty="0">
                <a:ln w="9525">
                  <a:solidFill>
                    <a:srgbClr val="006600"/>
                  </a:solidFill>
                  <a:round/>
                  <a:headEnd/>
                  <a:tailEnd/>
                </a:ln>
                <a:solidFill>
                  <a:srgbClr val="009900"/>
                </a:solidFill>
                <a:latin typeface="Arial Black"/>
              </a:rPr>
              <a:t>NATIONAL BUREAU OF STATISTICS</a:t>
            </a:r>
          </a:p>
        </p:txBody>
      </p:sp>
      <p:sp>
        <p:nvSpPr>
          <p:cNvPr id="8" name="Content Placeholder 2"/>
          <p:cNvSpPr txBox="1">
            <a:spLocks/>
          </p:cNvSpPr>
          <p:nvPr/>
        </p:nvSpPr>
        <p:spPr>
          <a:xfrm>
            <a:off x="1740023" y="5258817"/>
            <a:ext cx="8100392" cy="1246272"/>
          </a:xfrm>
          <a:prstGeom prst="rect">
            <a:avLst/>
          </a:prstGeom>
        </p:spPr>
        <p:txBody>
          <a:bodyPr vert="horz">
            <a:normAutofit/>
          </a:bodyPr>
          <a:lstStyle/>
          <a:p>
            <a:pPr defTabSz="914400">
              <a:spcBef>
                <a:spcPts val="580"/>
              </a:spcBef>
              <a:buClr>
                <a:schemeClr val="accent1"/>
              </a:buClr>
              <a:buSzPct val="85000"/>
              <a:defRPr/>
            </a:pPr>
            <a:endParaRPr lang="en-US" dirty="0">
              <a:latin typeface="Century Gothic"/>
              <a:cs typeface="Century Gothic"/>
            </a:endParaRPr>
          </a:p>
        </p:txBody>
      </p:sp>
      <p:grpSp>
        <p:nvGrpSpPr>
          <p:cNvPr id="14" name="Group 13"/>
          <p:cNvGrpSpPr/>
          <p:nvPr/>
        </p:nvGrpSpPr>
        <p:grpSpPr>
          <a:xfrm>
            <a:off x="2873464" y="5265260"/>
            <a:ext cx="6101710" cy="1239829"/>
            <a:chOff x="1907704" y="4158923"/>
            <a:chExt cx="6101710" cy="1239829"/>
          </a:xfrm>
        </p:grpSpPr>
        <p:pic>
          <p:nvPicPr>
            <p:cNvPr id="1026" name="Picture 2" descr="C:\Users\KAYODE\Desktop\NBS -q\Gombe State GDP\facebook-logo.jpg"/>
            <p:cNvPicPr>
              <a:picLocks noChangeAspect="1" noChangeArrowheads="1"/>
            </p:cNvPicPr>
            <p:nvPr/>
          </p:nvPicPr>
          <p:blipFill>
            <a:blip r:embed="rId3" cstate="print"/>
            <a:srcRect/>
            <a:stretch>
              <a:fillRect/>
            </a:stretch>
          </p:blipFill>
          <p:spPr bwMode="auto">
            <a:xfrm>
              <a:off x="1938943" y="4158923"/>
              <a:ext cx="1674198" cy="521961"/>
            </a:xfrm>
            <a:prstGeom prst="rect">
              <a:avLst/>
            </a:prstGeom>
            <a:noFill/>
          </p:spPr>
        </p:pic>
        <p:pic>
          <p:nvPicPr>
            <p:cNvPr id="1027" name="Picture 3" descr="C:\Users\KAYODE\Desktop\NBS -q\Gombe State GDP\twitter-logo.jpg"/>
            <p:cNvPicPr>
              <a:picLocks noChangeAspect="1" noChangeArrowheads="1"/>
            </p:cNvPicPr>
            <p:nvPr/>
          </p:nvPicPr>
          <p:blipFill>
            <a:blip r:embed="rId4" cstate="print"/>
            <a:srcRect/>
            <a:stretch>
              <a:fillRect/>
            </a:stretch>
          </p:blipFill>
          <p:spPr bwMode="auto">
            <a:xfrm>
              <a:off x="1907704" y="4725144"/>
              <a:ext cx="661353" cy="673608"/>
            </a:xfrm>
            <a:prstGeom prst="rect">
              <a:avLst/>
            </a:prstGeom>
            <a:noFill/>
          </p:spPr>
        </p:pic>
        <p:sp>
          <p:nvSpPr>
            <p:cNvPr id="10" name="Rectangle 9"/>
            <p:cNvSpPr/>
            <p:nvPr/>
          </p:nvSpPr>
          <p:spPr>
            <a:xfrm>
              <a:off x="2627784" y="4797152"/>
              <a:ext cx="2633057" cy="461665"/>
            </a:xfrm>
            <a:prstGeom prst="rect">
              <a:avLst/>
            </a:prstGeom>
          </p:spPr>
          <p:txBody>
            <a:bodyPr wrap="square">
              <a:spAutoFit/>
            </a:bodyPr>
            <a:lstStyle/>
            <a:p>
              <a:pPr>
                <a:buNone/>
              </a:pPr>
              <a:r>
                <a:rPr lang="en-US" sz="2400" dirty="0">
                  <a:latin typeface="Century Gothic"/>
                  <a:cs typeface="Century Gothic"/>
                </a:rPr>
                <a:t>“@nigerianstat”</a:t>
              </a:r>
            </a:p>
          </p:txBody>
        </p:sp>
        <p:sp>
          <p:nvSpPr>
            <p:cNvPr id="11" name="Rectangle 10"/>
            <p:cNvSpPr/>
            <p:nvPr/>
          </p:nvSpPr>
          <p:spPr>
            <a:xfrm>
              <a:off x="3613141" y="4311552"/>
              <a:ext cx="4396273" cy="369332"/>
            </a:xfrm>
            <a:prstGeom prst="rect">
              <a:avLst/>
            </a:prstGeom>
          </p:spPr>
          <p:txBody>
            <a:bodyPr wrap="square">
              <a:spAutoFit/>
            </a:bodyPr>
            <a:lstStyle/>
            <a:p>
              <a:pPr>
                <a:buNone/>
              </a:pPr>
              <a:r>
                <a:rPr lang="en-US" dirty="0">
                  <a:latin typeface="Century Gothic"/>
                  <a:cs typeface="Century Gothic"/>
                </a:rPr>
                <a:t>www.facebook.com/nigerianstatistics</a:t>
              </a:r>
            </a:p>
          </p:txBody>
        </p:sp>
      </p:grpSp>
      <p:sp>
        <p:nvSpPr>
          <p:cNvPr id="13" name="Rectangle 12"/>
          <p:cNvSpPr/>
          <p:nvPr/>
        </p:nvSpPr>
        <p:spPr>
          <a:xfrm>
            <a:off x="1524000" y="417074"/>
            <a:ext cx="9144000" cy="85445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200" b="1" dirty="0">
                <a:latin typeface="Century Gothic"/>
                <a:cs typeface="Century Gothic"/>
              </a:rPr>
              <a:t>THANK YOU FOR YOUR ATTENTION</a:t>
            </a:r>
          </a:p>
        </p:txBody>
      </p:sp>
    </p:spTree>
    <p:extLst>
      <p:ext uri="{BB962C8B-B14F-4D97-AF65-F5344CB8AC3E}">
        <p14:creationId xmlns:p14="http://schemas.microsoft.com/office/powerpoint/2010/main" val="103141956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3"/>
          <p:cNvSpPr>
            <a:spLocks noGrp="1"/>
          </p:cNvSpPr>
          <p:nvPr>
            <p:ph type="sldNum" sz="quarter" idx="4294967295"/>
          </p:nvPr>
        </p:nvSpPr>
        <p:spPr>
          <a:xfrm>
            <a:off x="1981200" y="6557946"/>
            <a:ext cx="3657600" cy="228600"/>
          </a:xfrm>
          <a:prstGeom prst="rect">
            <a:avLst/>
          </a:prstGeom>
          <a:noFill/>
        </p:spPr>
        <p:txBody>
          <a:bodyPr/>
          <a:lstStyle/>
          <a:p>
            <a:fld id="{FD1E1434-92DE-4FB4-9FFB-56E8E222832E}" type="slidenum">
              <a:rPr lang="ha-Latn-NG" smtClean="0">
                <a:latin typeface="Arial" pitchFamily="34" charset="0"/>
                <a:cs typeface="Arial" pitchFamily="34" charset="0"/>
              </a:rPr>
              <a:pPr/>
              <a:t>3</a:t>
            </a:fld>
            <a:endParaRPr lang="ha-Latn-NG">
              <a:latin typeface="Arial" pitchFamily="34" charset="0"/>
              <a:cs typeface="Arial" pitchFamily="34" charset="0"/>
            </a:endParaRPr>
          </a:p>
        </p:txBody>
      </p:sp>
      <p:sp>
        <p:nvSpPr>
          <p:cNvPr id="9" name="Rectangle 8"/>
          <p:cNvSpPr/>
          <p:nvPr/>
        </p:nvSpPr>
        <p:spPr>
          <a:xfrm>
            <a:off x="831022" y="4856364"/>
            <a:ext cx="4789281" cy="1815882"/>
          </a:xfrm>
          <a:prstGeom prst="rect">
            <a:avLst/>
          </a:prstGeom>
        </p:spPr>
        <p:txBody>
          <a:bodyPr wrap="square">
            <a:spAutoFit/>
          </a:bodyPr>
          <a:lstStyle/>
          <a:p>
            <a:pPr algn="ctr"/>
            <a:r>
              <a:rPr lang="en-US" sz="2800" b="1" dirty="0"/>
              <a:t> </a:t>
            </a:r>
            <a:r>
              <a:rPr lang="en-US" sz="2400" b="1" dirty="0">
                <a:latin typeface="Garamond" pitchFamily="18" charset="0"/>
              </a:rPr>
              <a:t>These quotations are pointers to</a:t>
            </a:r>
          </a:p>
          <a:p>
            <a:pPr algn="ctr"/>
            <a:r>
              <a:rPr lang="en-US" sz="2800" b="1" dirty="0">
                <a:solidFill>
                  <a:srgbClr val="FF0000"/>
                </a:solidFill>
                <a:latin typeface="Garamond" pitchFamily="18" charset="0"/>
              </a:rPr>
              <a:t>the key role and importance of data/statistics</a:t>
            </a:r>
            <a:br>
              <a:rPr lang="en-US" sz="2800" b="1" dirty="0">
                <a:latin typeface="Garamond" pitchFamily="18" charset="0"/>
              </a:rPr>
            </a:br>
            <a:endParaRPr lang="en-US" sz="2800" b="1" dirty="0">
              <a:latin typeface="Garamond" pitchFamily="18" charset="0"/>
            </a:endParaRPr>
          </a:p>
        </p:txBody>
      </p:sp>
      <p:sp>
        <p:nvSpPr>
          <p:cNvPr id="10" name="Rectangle 10"/>
          <p:cNvSpPr>
            <a:spLocks noChangeArrowheads="1"/>
          </p:cNvSpPr>
          <p:nvPr/>
        </p:nvSpPr>
        <p:spPr bwMode="auto">
          <a:xfrm>
            <a:off x="1611520" y="27338"/>
            <a:ext cx="4560681" cy="5847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r>
              <a:rPr lang="en-CA" sz="3200" b="1" u="sng" dirty="0">
                <a:solidFill>
                  <a:srgbClr val="003300"/>
                </a:solidFill>
              </a:rPr>
              <a:t>INTRODUCTION…</a:t>
            </a:r>
          </a:p>
        </p:txBody>
      </p:sp>
      <p:pic>
        <p:nvPicPr>
          <p:cNvPr id="1026" name="Picture 2" descr="http://www.analyticshero.com/wp-content/uploads/2012/10/measure_mana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612113"/>
            <a:ext cx="5605670" cy="28168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analyticshero.com/wp-content/uploads/2012/10/trust_dat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66" y="850381"/>
            <a:ext cx="5974035" cy="37338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analyticshero.com/wp-content/uploads/2012/10/ignore_fact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3523655"/>
            <a:ext cx="5791200" cy="311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405594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052" y="764704"/>
            <a:ext cx="7362124" cy="5546526"/>
          </a:xfrm>
        </p:spPr>
        <p:txBody>
          <a:bodyPr anchor="ctr">
            <a:noAutofit/>
          </a:bodyPr>
          <a:lstStyle/>
          <a:p>
            <a:pPr marL="0" indent="0" algn="ctr">
              <a:buNone/>
            </a:pPr>
            <a:r>
              <a:rPr lang="en-GB" sz="3500" b="1" i="1" cap="none" dirty="0">
                <a:latin typeface="Corbel" panose="020B0503020204020204" pitchFamily="34" charset="0"/>
              </a:rPr>
              <a:t>Development efforts are often hampered by poor or non-existent data. While attempts are being made to address this, much more needs to be done to improve official data by developing countries themselves, particularly as new development goals are set for the post-2015 period. </a:t>
            </a:r>
            <a:r>
              <a:rPr lang="en-GB" sz="3500" i="1" cap="none" dirty="0">
                <a:latin typeface="Corbel" panose="020B0503020204020204" pitchFamily="34" charset="0"/>
              </a:rPr>
              <a:t>– </a:t>
            </a:r>
            <a:r>
              <a:rPr lang="en-GB" sz="3500" b="1" cap="none" dirty="0">
                <a:latin typeface="Corbel" panose="020B0503020204020204" pitchFamily="34" charset="0"/>
              </a:rPr>
              <a:t>Bono</a:t>
            </a:r>
          </a:p>
        </p:txBody>
      </p:sp>
      <p:pic>
        <p:nvPicPr>
          <p:cNvPr id="4" name="Picture 13"/>
          <p:cNvPicPr>
            <a:picLocks noChangeAspect="1" noChangeArrowheads="1"/>
          </p:cNvPicPr>
          <p:nvPr/>
        </p:nvPicPr>
        <p:blipFill rotWithShape="1">
          <a:blip r:embed="rId3">
            <a:extLst>
              <a:ext uri="{28A0092B-C50C-407E-A947-70E740481C1C}">
                <a14:useLocalDpi xmlns:a14="http://schemas.microsoft.com/office/drawing/2010/main" val="0"/>
              </a:ext>
            </a:extLst>
          </a:blip>
          <a:srcRect l="39145" r="40607" b="14147"/>
          <a:stretch/>
        </p:blipFill>
        <p:spPr bwMode="auto">
          <a:xfrm>
            <a:off x="126640" y="128214"/>
            <a:ext cx="788802" cy="606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anibabs (226)"/>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508527" y="128214"/>
            <a:ext cx="457200" cy="3317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93005" y="6026934"/>
            <a:ext cx="1898995" cy="867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392" y="6457528"/>
            <a:ext cx="681298" cy="363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68208" y="764704"/>
            <a:ext cx="3997519" cy="5112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422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0"/>
            <a:ext cx="10447020" cy="1356360"/>
          </a:xfrm>
        </p:spPr>
        <p:txBody>
          <a:bodyPr/>
          <a:lstStyle/>
          <a:p>
            <a:pPr marL="228600" lvl="0" indent="-182880">
              <a:spcBef>
                <a:spcPts val="1400"/>
              </a:spcBef>
            </a:pPr>
            <a:r>
              <a:rPr lang="en-GB" sz="3200" b="1" dirty="0">
                <a:solidFill>
                  <a:srgbClr val="A6B727"/>
                </a:solidFill>
                <a:effectLst>
                  <a:outerShdw blurRad="38100" dist="38100" dir="2700000" algn="tl">
                    <a:srgbClr val="000000">
                      <a:alpha val="43137"/>
                    </a:srgbClr>
                  </a:outerShdw>
                </a:effectLst>
                <a:ea typeface="+mn-ea"/>
                <a:cs typeface="+mn-cs"/>
              </a:rPr>
              <a:t>The Sustainable Development Goals (SDGs)</a:t>
            </a:r>
            <a:br>
              <a:rPr lang="en-GB" sz="3200" b="1" dirty="0">
                <a:solidFill>
                  <a:srgbClr val="A6B727"/>
                </a:solidFill>
                <a:effectLst>
                  <a:outerShdw blurRad="38100" dist="38100" dir="2700000" algn="tl">
                    <a:srgbClr val="000000">
                      <a:alpha val="43137"/>
                    </a:srgbClr>
                  </a:outerShdw>
                </a:effectLst>
                <a:ea typeface="+mn-ea"/>
                <a:cs typeface="+mn-cs"/>
              </a:rPr>
            </a:br>
            <a:endParaRPr lang="en-GB" dirty="0"/>
          </a:p>
        </p:txBody>
      </p:sp>
      <p:pic>
        <p:nvPicPr>
          <p:cNvPr id="4" name="Content Placeholder 3"/>
          <p:cNvPicPr>
            <a:picLocks noGrp="1" noChangeAspect="1"/>
          </p:cNvPicPr>
          <p:nvPr>
            <p:ph sz="quarter" idx="13"/>
          </p:nvPr>
        </p:nvPicPr>
        <p:blipFill>
          <a:blip r:embed="rId3"/>
          <a:stretch>
            <a:fillRect/>
          </a:stretch>
        </p:blipFill>
        <p:spPr>
          <a:xfrm>
            <a:off x="571500" y="1585912"/>
            <a:ext cx="5384800" cy="4373880"/>
          </a:xfrm>
        </p:spPr>
      </p:pic>
      <p:pic>
        <p:nvPicPr>
          <p:cNvPr id="5" name="Picture 4"/>
          <p:cNvPicPr>
            <a:picLocks noChangeAspect="1"/>
          </p:cNvPicPr>
          <p:nvPr/>
        </p:nvPicPr>
        <p:blipFill>
          <a:blip r:embed="rId4"/>
          <a:stretch>
            <a:fillRect/>
          </a:stretch>
        </p:blipFill>
        <p:spPr>
          <a:xfrm>
            <a:off x="6129336" y="1585912"/>
            <a:ext cx="5553075" cy="4373880"/>
          </a:xfrm>
          <a:prstGeom prst="rect">
            <a:avLst/>
          </a:prstGeom>
        </p:spPr>
      </p:pic>
    </p:spTree>
    <p:extLst>
      <p:ext uri="{BB962C8B-B14F-4D97-AF65-F5344CB8AC3E}">
        <p14:creationId xmlns:p14="http://schemas.microsoft.com/office/powerpoint/2010/main" val="746572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p:cNvPicPr>
            <a:picLocks noChangeAspect="1"/>
          </p:cNvPicPr>
          <p:nvPr/>
        </p:nvPicPr>
        <p:blipFill>
          <a:blip r:embed="rId3"/>
          <a:stretch>
            <a:fillRect/>
          </a:stretch>
        </p:blipFill>
        <p:spPr>
          <a:xfrm>
            <a:off x="139147" y="139148"/>
            <a:ext cx="6202018" cy="6559825"/>
          </a:xfrm>
          <a:prstGeom prst="rect">
            <a:avLst/>
          </a:prstGeom>
        </p:spPr>
      </p:pic>
      <p:sp>
        <p:nvSpPr>
          <p:cNvPr id="2" name="Title 1"/>
          <p:cNvSpPr>
            <a:spLocks noGrp="1"/>
          </p:cNvSpPr>
          <p:nvPr>
            <p:ph type="title"/>
          </p:nvPr>
        </p:nvSpPr>
        <p:spPr>
          <a:xfrm>
            <a:off x="6106703" y="139148"/>
            <a:ext cx="5840132" cy="2365513"/>
          </a:xfrm>
        </p:spPr>
        <p:txBody>
          <a:bodyPr>
            <a:normAutofit/>
          </a:bodyPr>
          <a:lstStyle/>
          <a:p>
            <a:pPr>
              <a:lnSpc>
                <a:spcPct val="70000"/>
              </a:lnSpc>
            </a:pPr>
            <a:r>
              <a:rPr lang="en-GB" sz="4800" b="1" dirty="0">
                <a:effectLst>
                  <a:outerShdw blurRad="38100" dist="38100" dir="2700000" algn="tl">
                    <a:srgbClr val="000000">
                      <a:alpha val="43137"/>
                    </a:srgbClr>
                  </a:outerShdw>
                </a:effectLst>
                <a:latin typeface="Corbel" panose="020B0503020204020204" pitchFamily="34" charset="0"/>
              </a:rPr>
              <a:t>The Sustainable Development Goals (SDGs</a:t>
            </a:r>
            <a:r>
              <a:rPr lang="en-GB" sz="4000" b="1" dirty="0">
                <a:effectLst>
                  <a:outerShdw blurRad="38100" dist="38100" dir="2700000" algn="tl">
                    <a:srgbClr val="000000">
                      <a:alpha val="43137"/>
                    </a:srgbClr>
                  </a:outerShdw>
                </a:effectLst>
                <a:latin typeface="Corbel" panose="020B0503020204020204" pitchFamily="34" charset="0"/>
              </a:rPr>
              <a:t>)</a:t>
            </a:r>
            <a:br>
              <a:rPr lang="en-GB" sz="2800" b="1" dirty="0">
                <a:effectLst>
                  <a:outerShdw blurRad="38100" dist="38100" dir="2700000" algn="tl">
                    <a:srgbClr val="000000">
                      <a:alpha val="43137"/>
                    </a:srgbClr>
                  </a:outerShdw>
                </a:effectLst>
                <a:latin typeface="Corbel" panose="020B0503020204020204" pitchFamily="34" charset="0"/>
              </a:rPr>
            </a:br>
            <a:endParaRPr lang="en-GB" sz="2800" dirty="0">
              <a:latin typeface="Corbel" panose="020B0503020204020204" pitchFamily="34" charset="0"/>
            </a:endParaRPr>
          </a:p>
        </p:txBody>
      </p:sp>
      <p:sp>
        <p:nvSpPr>
          <p:cNvPr id="9" name="Content Placeholder 7"/>
          <p:cNvSpPr>
            <a:spLocks noGrp="1"/>
          </p:cNvSpPr>
          <p:nvPr>
            <p:ph sz="quarter" idx="13"/>
          </p:nvPr>
        </p:nvSpPr>
        <p:spPr>
          <a:xfrm>
            <a:off x="6086825" y="2340334"/>
            <a:ext cx="5840132" cy="3921319"/>
          </a:xfrm>
        </p:spPr>
        <p:txBody>
          <a:bodyPr>
            <a:normAutofit fontScale="62500" lnSpcReduction="20000"/>
          </a:bodyPr>
          <a:lstStyle/>
          <a:p>
            <a:pPr algn="just"/>
            <a:endParaRPr lang="en-US" sz="4800" b="1" dirty="0">
              <a:effectLst>
                <a:outerShdw blurRad="38100" dist="38100" dir="2700000" algn="tl">
                  <a:srgbClr val="000000">
                    <a:alpha val="43137"/>
                  </a:srgbClr>
                </a:outerShdw>
              </a:effectLst>
              <a:latin typeface="Corbel" panose="020B0503020204020204" pitchFamily="34" charset="0"/>
            </a:endParaRPr>
          </a:p>
          <a:p>
            <a:pPr algn="ctr">
              <a:lnSpc>
                <a:spcPct val="150000"/>
              </a:lnSpc>
            </a:pPr>
            <a:r>
              <a:rPr lang="en-US" sz="8000" b="1" dirty="0">
                <a:solidFill>
                  <a:srgbClr val="FF0000"/>
                </a:solidFill>
                <a:effectLst>
                  <a:outerShdw blurRad="38100" dist="38100" dir="2700000" algn="tl">
                    <a:srgbClr val="000000">
                      <a:alpha val="43137"/>
                    </a:srgbClr>
                  </a:outerShdw>
                </a:effectLst>
                <a:latin typeface="Corbel" panose="020B0503020204020204" pitchFamily="34" charset="0"/>
              </a:rPr>
              <a:t>17 Goals</a:t>
            </a:r>
          </a:p>
          <a:p>
            <a:pPr algn="ctr">
              <a:lnSpc>
                <a:spcPct val="150000"/>
              </a:lnSpc>
            </a:pPr>
            <a:r>
              <a:rPr lang="en-US" sz="8000" b="1" dirty="0">
                <a:solidFill>
                  <a:srgbClr val="FF0000"/>
                </a:solidFill>
                <a:effectLst>
                  <a:outerShdw blurRad="38100" dist="38100" dir="2700000" algn="tl">
                    <a:srgbClr val="000000">
                      <a:alpha val="43137"/>
                    </a:srgbClr>
                  </a:outerShdw>
                </a:effectLst>
                <a:latin typeface="Corbel" panose="020B0503020204020204" pitchFamily="34" charset="0"/>
              </a:rPr>
              <a:t>169 Targets</a:t>
            </a:r>
          </a:p>
          <a:p>
            <a:pPr algn="ctr">
              <a:lnSpc>
                <a:spcPct val="150000"/>
              </a:lnSpc>
            </a:pPr>
            <a:r>
              <a:rPr lang="en-US" sz="8000" b="1" dirty="0">
                <a:solidFill>
                  <a:srgbClr val="FF0000"/>
                </a:solidFill>
                <a:effectLst>
                  <a:outerShdw blurRad="38100" dist="38100" dir="2700000" algn="tl">
                    <a:srgbClr val="000000">
                      <a:alpha val="43137"/>
                    </a:srgbClr>
                  </a:outerShdw>
                </a:effectLst>
                <a:latin typeface="Corbel" panose="020B0503020204020204" pitchFamily="34" charset="0"/>
              </a:rPr>
              <a:t>231 Indicators</a:t>
            </a:r>
          </a:p>
        </p:txBody>
      </p:sp>
    </p:spTree>
    <p:extLst>
      <p:ext uri="{BB962C8B-B14F-4D97-AF65-F5344CB8AC3E}">
        <p14:creationId xmlns:p14="http://schemas.microsoft.com/office/powerpoint/2010/main" val="2530229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537" y="0"/>
            <a:ext cx="11748053" cy="1219199"/>
          </a:xfrm>
        </p:spPr>
        <p:txBody>
          <a:bodyPr>
            <a:normAutofit/>
          </a:bodyPr>
          <a:lstStyle/>
          <a:p>
            <a:pPr algn="just"/>
            <a:r>
              <a:rPr lang="en-GB" sz="3000" b="1" dirty="0">
                <a:effectLst>
                  <a:outerShdw blurRad="38100" dist="38100" dir="2700000" algn="tl">
                    <a:srgbClr val="000000">
                      <a:alpha val="43137"/>
                    </a:srgbClr>
                  </a:outerShdw>
                </a:effectLst>
                <a:latin typeface="Corbel" panose="020B0503020204020204" pitchFamily="34" charset="0"/>
              </a:rPr>
              <a:t>The Role of the Statistical System in SDG Implementation</a:t>
            </a:r>
          </a:p>
        </p:txBody>
      </p:sp>
      <p:pic>
        <p:nvPicPr>
          <p:cNvPr id="4" name="Content Placeholder 3"/>
          <p:cNvPicPr>
            <a:picLocks noGrp="1" noChangeAspect="1"/>
          </p:cNvPicPr>
          <p:nvPr>
            <p:ph sz="quarter" idx="13"/>
          </p:nvPr>
        </p:nvPicPr>
        <p:blipFill rotWithShape="1">
          <a:blip r:embed="rId3"/>
          <a:srcRect b="7842"/>
          <a:stretch/>
        </p:blipFill>
        <p:spPr>
          <a:xfrm>
            <a:off x="0" y="1410518"/>
            <a:ext cx="5923722" cy="5467359"/>
          </a:xfrm>
        </p:spPr>
      </p:pic>
      <p:sp>
        <p:nvSpPr>
          <p:cNvPr id="3" name="Rectangle 2"/>
          <p:cNvSpPr/>
          <p:nvPr/>
        </p:nvSpPr>
        <p:spPr>
          <a:xfrm>
            <a:off x="6112564" y="948690"/>
            <a:ext cx="5874026" cy="5909310"/>
          </a:xfrm>
          <a:prstGeom prst="rect">
            <a:avLst/>
          </a:prstGeom>
        </p:spPr>
        <p:txBody>
          <a:bodyPr wrap="square">
            <a:spAutoFit/>
          </a:bodyPr>
          <a:lstStyle/>
          <a:p>
            <a:pPr marL="342900" lvl="0" indent="-342900" algn="just" defTabSz="914400">
              <a:spcBef>
                <a:spcPct val="20000"/>
              </a:spcBef>
              <a:buFont typeface="Arial" panose="020B0604020202020204" pitchFamily="34" charset="0"/>
              <a:buChar char="•"/>
            </a:pPr>
            <a:r>
              <a:rPr lang="en-US" sz="5400" b="1" dirty="0">
                <a:solidFill>
                  <a:srgbClr val="FF0000"/>
                </a:solidFill>
                <a:latin typeface="Corbel" panose="020B0503020204020204" pitchFamily="34" charset="0"/>
              </a:rPr>
              <a:t>The role of the statistical system is to produce the 231  indicators required for monitoring of the SDGs. </a:t>
            </a:r>
            <a:endParaRPr lang="en-GB" sz="5400" b="1" dirty="0">
              <a:solidFill>
                <a:srgbClr val="FF0000"/>
              </a:solidFill>
              <a:latin typeface="Corbel" panose="020B0503020204020204" pitchFamily="34" charset="0"/>
            </a:endParaRPr>
          </a:p>
        </p:txBody>
      </p:sp>
    </p:spTree>
    <p:extLst>
      <p:ext uri="{BB962C8B-B14F-4D97-AF65-F5344CB8AC3E}">
        <p14:creationId xmlns:p14="http://schemas.microsoft.com/office/powerpoint/2010/main" val="413232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802" y="241610"/>
            <a:ext cx="10939372" cy="955142"/>
          </a:xfrm>
        </p:spPr>
        <p:txBody>
          <a:bodyPr>
            <a:normAutofit fontScale="90000"/>
          </a:bodyPr>
          <a:lstStyle/>
          <a:p>
            <a:r>
              <a:rPr lang="en-GB" b="1" dirty="0">
                <a:latin typeface="Garamond" panose="02020404030301010803" pitchFamily="18" charset="0"/>
              </a:rPr>
              <a:t>Nigeria’s Experience in Reporting MDGs Implementation </a:t>
            </a:r>
          </a:p>
        </p:txBody>
      </p:sp>
      <p:pic>
        <p:nvPicPr>
          <p:cNvPr id="10"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0" y="1500088"/>
            <a:ext cx="5715676"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0056" y="1457400"/>
            <a:ext cx="5128118"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13"/>
          <p:cNvPicPr>
            <a:picLocks noChangeAspect="1" noChangeArrowheads="1"/>
          </p:cNvPicPr>
          <p:nvPr/>
        </p:nvPicPr>
        <p:blipFill rotWithShape="1">
          <a:blip r:embed="rId5">
            <a:extLst>
              <a:ext uri="{28A0092B-C50C-407E-A947-70E740481C1C}">
                <a14:useLocalDpi xmlns:a14="http://schemas.microsoft.com/office/drawing/2010/main" val="0"/>
              </a:ext>
            </a:extLst>
          </a:blip>
          <a:srcRect l="39145" r="40607" b="14147"/>
          <a:stretch/>
        </p:blipFill>
        <p:spPr bwMode="auto">
          <a:xfrm>
            <a:off x="0" y="-61726"/>
            <a:ext cx="788802" cy="606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anibabs (22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1270974" y="213159"/>
            <a:ext cx="457200" cy="331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422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nvPr>
        </p:nvGraphicFramePr>
        <p:xfrm>
          <a:off x="278296" y="655983"/>
          <a:ext cx="11251096" cy="6013377"/>
        </p:xfrm>
        <a:graphic>
          <a:graphicData uri="http://schemas.openxmlformats.org/presentationml/2006/ole">
            <mc:AlternateContent xmlns:mc="http://schemas.openxmlformats.org/markup-compatibility/2006">
              <mc:Choice xmlns:v="urn:schemas-microsoft-com:vml" Requires="v">
                <p:oleObj spid="_x0000_s5155" name="Worksheet" r:id="rId4" imgW="8019842" imgH="4181261" progId="Excel.Sheet.12">
                  <p:embed/>
                </p:oleObj>
              </mc:Choice>
              <mc:Fallback>
                <p:oleObj name="Worksheet" r:id="rId4" imgW="8019842" imgH="4181261" progId="Excel.Sheet.12">
                  <p:embed/>
                  <p:pic>
                    <p:nvPicPr>
                      <p:cNvPr id="0"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296" y="655983"/>
                        <a:ext cx="11251096" cy="60133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87538003"/>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3413</TotalTime>
  <Words>4659</Words>
  <Application>Microsoft Office PowerPoint</Application>
  <PresentationFormat>Widescreen</PresentationFormat>
  <Paragraphs>315</Paragraphs>
  <Slides>28</Slides>
  <Notes>27</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8" baseType="lpstr">
      <vt:lpstr>Arial</vt:lpstr>
      <vt:lpstr>Arial Black</vt:lpstr>
      <vt:lpstr>Calibri</vt:lpstr>
      <vt:lpstr>Century Gothic</vt:lpstr>
      <vt:lpstr>Corbel</vt:lpstr>
      <vt:lpstr>Garamond</vt:lpstr>
      <vt:lpstr>Tw Cen MT</vt:lpstr>
      <vt:lpstr>Wingdings</vt:lpstr>
      <vt:lpstr>Droplet</vt:lpstr>
      <vt:lpstr>Worksheet</vt:lpstr>
      <vt:lpstr>Data requirements for sustainable development goals monitoring AND REPORTING - RESULTS OF THE SDGs  INDICATOR MAPPING </vt:lpstr>
      <vt:lpstr>Outline of Presentation</vt:lpstr>
      <vt:lpstr>PowerPoint Presentation</vt:lpstr>
      <vt:lpstr>PowerPoint Presentation</vt:lpstr>
      <vt:lpstr>The Sustainable Development Goals (SDGs) </vt:lpstr>
      <vt:lpstr>The Sustainable Development Goals (SDGs) </vt:lpstr>
      <vt:lpstr>The Role of the Statistical System in SDG Implementation</vt:lpstr>
      <vt:lpstr>Nigeria’s Experience in Reporting MDGs Implementation </vt:lpstr>
      <vt:lpstr>PowerPoint Presentation</vt:lpstr>
      <vt:lpstr>PowerPoint Presentation</vt:lpstr>
      <vt:lpstr>Monitoring and Reporting of SDG Implementation </vt:lpstr>
      <vt:lpstr>Why is Monitoring the  Implementation of SDGs Important?</vt:lpstr>
      <vt:lpstr>Example of SDG Monitoring as a Management Tool</vt:lpstr>
      <vt:lpstr>Example of SDG Monitoring as a reporting/accountability Tool</vt:lpstr>
      <vt:lpstr>Planning for the SDGs monitoring in Nigeria</vt:lpstr>
      <vt:lpstr>PowerPoint Presentation</vt:lpstr>
      <vt:lpstr>Data Mapping Exercise </vt:lpstr>
      <vt:lpstr>PowerPoint Presentation</vt:lpstr>
      <vt:lpstr>Development of a Data COLLECTION INSTRUMENTS AND  Manual</vt:lpstr>
      <vt:lpstr>Capacity Building (Federal MDAs &amp; State ssas)</vt:lpstr>
      <vt:lpstr>Development of Sdgs Data bond and responsibility framework</vt:lpstr>
      <vt:lpstr>SOME Data Production activities for the SDGs Baseline Indicators </vt:lpstr>
      <vt:lpstr>On-going data Production for sdGs monitoring</vt:lpstr>
      <vt:lpstr>Use of Non-Traditional Data Sources</vt:lpstr>
      <vt:lpstr>Statistical Advocacy</vt:lpstr>
      <vt:lpstr>Potential challenges</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requirements for sustainable development goals monitoring</dc:title>
  <dc:creator>Emuesiri Ojo</dc:creator>
  <cp:lastModifiedBy>Emuesiri Ojo</cp:lastModifiedBy>
  <cp:revision>114</cp:revision>
  <dcterms:created xsi:type="dcterms:W3CDTF">2016-07-20T10:13:40Z</dcterms:created>
  <dcterms:modified xsi:type="dcterms:W3CDTF">2016-08-23T06:45:39Z</dcterms:modified>
</cp:coreProperties>
</file>